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76" r:id="rId2"/>
    <p:sldId id="442" r:id="rId3"/>
    <p:sldId id="443" r:id="rId4"/>
    <p:sldId id="444" r:id="rId5"/>
    <p:sldId id="445" r:id="rId6"/>
    <p:sldId id="446" r:id="rId7"/>
    <p:sldId id="447" r:id="rId8"/>
    <p:sldId id="448" r:id="rId9"/>
    <p:sldId id="449" r:id="rId10"/>
    <p:sldId id="450" r:id="rId11"/>
    <p:sldId id="451" r:id="rId12"/>
    <p:sldId id="452" r:id="rId13"/>
    <p:sldId id="453" r:id="rId14"/>
    <p:sldId id="454" r:id="rId15"/>
    <p:sldId id="455" r:id="rId16"/>
    <p:sldId id="456" r:id="rId17"/>
    <p:sldId id="457" r:id="rId18"/>
    <p:sldId id="458" r:id="rId19"/>
    <p:sldId id="459" r:id="rId20"/>
    <p:sldId id="460" r:id="rId21"/>
    <p:sldId id="461" r:id="rId22"/>
    <p:sldId id="462" r:id="rId23"/>
    <p:sldId id="463" r:id="rId24"/>
    <p:sldId id="464" r:id="rId25"/>
    <p:sldId id="465" r:id="rId26"/>
    <p:sldId id="466" r:id="rId27"/>
    <p:sldId id="467" r:id="rId28"/>
    <p:sldId id="468" r:id="rId29"/>
    <p:sldId id="469" r:id="rId30"/>
    <p:sldId id="470" r:id="rId31"/>
    <p:sldId id="471" r:id="rId32"/>
    <p:sldId id="472" r:id="rId33"/>
    <p:sldId id="473" r:id="rId34"/>
    <p:sldId id="474" r:id="rId35"/>
    <p:sldId id="475" r:id="rId36"/>
    <p:sldId id="476" r:id="rId37"/>
    <p:sldId id="477" r:id="rId38"/>
    <p:sldId id="478" r:id="rId39"/>
    <p:sldId id="479" r:id="rId40"/>
    <p:sldId id="480" r:id="rId41"/>
    <p:sldId id="481" r:id="rId42"/>
    <p:sldId id="482" r:id="rId43"/>
    <p:sldId id="483" r:id="rId44"/>
    <p:sldId id="484" r:id="rId45"/>
    <p:sldId id="485"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ca Natali - External" initials="LN-E" lastIdx="1" clrIdx="0">
    <p:extLst>
      <p:ext uri="{19B8F6BF-5375-455C-9EA6-DF929625EA0E}">
        <p15:presenceInfo xmlns:p15="http://schemas.microsoft.com/office/powerpoint/2012/main" userId="S::natalil@ynap.world::d5bd336a-750e-44f4-9c39-08868a5d491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1" autoAdjust="0"/>
    <p:restoredTop sz="94660"/>
  </p:normalViewPr>
  <p:slideViewPr>
    <p:cSldViewPr snapToGrid="0">
      <p:cViewPr varScale="1">
        <p:scale>
          <a:sx n="125" d="100"/>
          <a:sy n="125" d="100"/>
        </p:scale>
        <p:origin x="178"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7/25/2022</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311621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7/25/2022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4074268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7/25/2022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339637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7/25/2022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94313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7/25/2022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975704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345051-2045-45DA-935E-2E3CA1A69ADC}" type="datetimeFigureOut">
              <a:rPr lang="en-US" smtClean="0"/>
              <a:t>7/25/2022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319644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345051-2045-45DA-935E-2E3CA1A69ADC}" type="datetimeFigureOut">
              <a:rPr lang="en-US" smtClean="0"/>
              <a:t>7/25/2022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6699286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4295558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76011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207670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75354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7/25/2022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62879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7/25/2022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304177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7/25/2022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05113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7/25/2022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56082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7/25/2022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85545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7/25/2022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260112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72345051-2045-45DA-935E-2E3CA1A69ADC}" type="datetimeFigureOut">
              <a:rPr lang="en-US" smtClean="0"/>
              <a:t>7/25/2022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498738578"/>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633781"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C# Language</a:t>
            </a:r>
          </a:p>
        </p:txBody>
      </p:sp>
      <p:sp>
        <p:nvSpPr>
          <p:cNvPr id="7" name="TextBox 6">
            <a:extLst>
              <a:ext uri="{FF2B5EF4-FFF2-40B4-BE49-F238E27FC236}">
                <a16:creationId xmlns:a16="http://schemas.microsoft.com/office/drawing/2014/main" id="{45DDE18D-9544-4708-8626-B70B76ED6EA2}"/>
              </a:ext>
            </a:extLst>
          </p:cNvPr>
          <p:cNvSpPr txBox="1"/>
          <p:nvPr/>
        </p:nvSpPr>
        <p:spPr>
          <a:xfrm>
            <a:off x="815003" y="1452899"/>
            <a:ext cx="9161098" cy="3570208"/>
          </a:xfrm>
          <a:prstGeom prst="rect">
            <a:avLst/>
          </a:prstGeom>
          <a:noFill/>
        </p:spPr>
        <p:txBody>
          <a:bodyPr wrap="none" rtlCol="0">
            <a:spAutoFit/>
          </a:bodyPr>
          <a:lstStyle/>
          <a:p>
            <a:pPr algn="l"/>
            <a:r>
              <a:rPr lang="en-US" sz="2800" b="1" i="0" dirty="0">
                <a:effectLst/>
                <a:latin typeface="Arial" panose="020B0604020202020204" pitchFamily="34" charset="0"/>
                <a:cs typeface="Arial" panose="020B0604020202020204" pitchFamily="34" charset="0"/>
              </a:rPr>
              <a:t>Building Websites Using ASP.NET Core Razor Pages</a:t>
            </a:r>
          </a:p>
          <a:p>
            <a:pPr algn="l"/>
            <a:endParaRPr lang="en-US" b="0" i="0" dirty="0">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Web development</a:t>
            </a: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ASP.NET Core</a:t>
            </a: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Exploring ASP.NET Core Razor Pages</a:t>
            </a: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Using Entity Framework Core with ASP.NET Core</a:t>
            </a: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Using Razor class libraries</a:t>
            </a: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Configuring services and the HTTP request pipeline app models for C# and .NET</a:t>
            </a: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New features in ASP.NET Core</a:t>
            </a: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Structuring projects</a:t>
            </a: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Using other project templates</a:t>
            </a: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Building an entity data model for Northwind</a:t>
            </a:r>
          </a:p>
        </p:txBody>
      </p:sp>
    </p:spTree>
    <p:extLst>
      <p:ext uri="{BB962C8B-B14F-4D97-AF65-F5344CB8AC3E}">
        <p14:creationId xmlns:p14="http://schemas.microsoft.com/office/powerpoint/2010/main" val="87497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1745093"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ASP.NET Core</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ASP.NET Core</a:t>
            </a:r>
          </a:p>
        </p:txBody>
      </p:sp>
      <p:sp>
        <p:nvSpPr>
          <p:cNvPr id="8" name="TextBox 7">
            <a:extLst>
              <a:ext uri="{FF2B5EF4-FFF2-40B4-BE49-F238E27FC236}">
                <a16:creationId xmlns:a16="http://schemas.microsoft.com/office/drawing/2014/main" id="{7EF92066-74E4-468E-A39A-C2E5445F25D3}"/>
              </a:ext>
            </a:extLst>
          </p:cNvPr>
          <p:cNvSpPr txBox="1"/>
          <p:nvPr/>
        </p:nvSpPr>
        <p:spPr>
          <a:xfrm>
            <a:off x="360937" y="855034"/>
            <a:ext cx="11450063" cy="5161478"/>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pPr marL="285750" indent="-285750">
              <a:buFont typeface="Arial" panose="020B0604020202020204" pitchFamily="34" charset="0"/>
              <a:buChar char="•"/>
            </a:pPr>
            <a:r>
              <a:rPr lang="en-US" sz="1400" dirty="0"/>
              <a:t>ASP.NET Web API </a:t>
            </a:r>
            <a:r>
              <a:rPr lang="en-US" sz="1400" b="0" dirty="0"/>
              <a:t>was released in 2012 and enables developers to create HTTP services (aka REST services) that are simpler and more scalable than SOAP services.</a:t>
            </a:r>
          </a:p>
          <a:p>
            <a:pPr marL="285750" indent="-285750">
              <a:buFont typeface="Arial" panose="020B0604020202020204" pitchFamily="34" charset="0"/>
              <a:buChar char="•"/>
            </a:pPr>
            <a:r>
              <a:rPr lang="en-US" sz="1400" dirty="0"/>
              <a:t>ASP.NET </a:t>
            </a:r>
            <a:r>
              <a:rPr lang="en-US" sz="1400" dirty="0" err="1"/>
              <a:t>SignalR</a:t>
            </a:r>
            <a:r>
              <a:rPr lang="en-US" sz="1400" dirty="0"/>
              <a:t> </a:t>
            </a:r>
            <a:r>
              <a:rPr lang="en-US" sz="1400" b="0" dirty="0"/>
              <a:t>was released in 2013 and enables real-time communication in websites by abstracting underlying technologies and techniques, such as </a:t>
            </a:r>
            <a:r>
              <a:rPr lang="en-US" sz="1400" b="0" dirty="0" err="1"/>
              <a:t>WebSockets</a:t>
            </a:r>
            <a:r>
              <a:rPr lang="en-US" sz="1400" b="0" dirty="0"/>
              <a:t> and Long Polling. This enables website features such as live chat or updates to time-sensitive data such as stock prices across a wide variety of web browsers, even when they do not support an underlying technology such as </a:t>
            </a:r>
            <a:r>
              <a:rPr lang="en-US" sz="1400" b="0" dirty="0" err="1"/>
              <a:t>WebSockets</a:t>
            </a:r>
            <a:r>
              <a:rPr lang="en-US" sz="1400" b="0" dirty="0"/>
              <a:t>.</a:t>
            </a:r>
          </a:p>
          <a:p>
            <a:pPr marL="285750" indent="-285750">
              <a:buFont typeface="Arial" panose="020B0604020202020204" pitchFamily="34" charset="0"/>
              <a:buChar char="•"/>
            </a:pPr>
            <a:r>
              <a:rPr lang="en-US" sz="1400" dirty="0"/>
              <a:t>ASP.NET Core </a:t>
            </a:r>
            <a:r>
              <a:rPr lang="en-US" sz="1400" b="0" dirty="0"/>
              <a:t>was released in 2016 and combines modern implementations of .NET Framework technologies such as MVC, Web API, and </a:t>
            </a:r>
            <a:r>
              <a:rPr lang="en-US" sz="1400" b="0" dirty="0" err="1"/>
              <a:t>SignalR</a:t>
            </a:r>
            <a:r>
              <a:rPr lang="en-US" sz="1400" b="0" dirty="0"/>
              <a:t>, with newer technologies such as Razor Pages, </a:t>
            </a:r>
            <a:r>
              <a:rPr lang="en-US" sz="1400" b="0" dirty="0" err="1"/>
              <a:t>gRPC</a:t>
            </a:r>
            <a:r>
              <a:rPr lang="en-US" sz="1400" b="0" dirty="0"/>
              <a:t>, and </a:t>
            </a:r>
            <a:r>
              <a:rPr lang="en-US" sz="1400" b="0" dirty="0" err="1"/>
              <a:t>Blazor</a:t>
            </a:r>
            <a:r>
              <a:rPr lang="en-US" sz="1400" b="0" dirty="0"/>
              <a:t>, all running on modern .NET. Therefore, it can execute cross-platform. ASP.NET Core has many project templates to get you started with its supported technologies.</a:t>
            </a:r>
          </a:p>
          <a:p>
            <a:r>
              <a:rPr lang="en-US" sz="1400" b="0" dirty="0"/>
              <a:t>ASP.NET Core 2.0 to 2.2 can run on .NET Framework 4.6.1 or later (Windows only) as well as .NET Core 2.0 or later (cross-platform). ASP.NET Core 3.0 only supports .NET Core 3.0. ASP.NET Core 6.0 only supports .NET 6.0</a:t>
            </a:r>
          </a:p>
          <a:p>
            <a:r>
              <a:rPr lang="en-US" sz="1400" b="0" dirty="0"/>
              <a:t>NOTE:</a:t>
            </a:r>
            <a:br>
              <a:rPr lang="en-US" sz="1400" b="0" dirty="0"/>
            </a:br>
            <a:r>
              <a:rPr lang="en-US" sz="1400" b="0" dirty="0"/>
              <a:t>Choose ASP.NET Core to develop websites and services because it includes web-related technologies that are modern and cross-platform</a:t>
            </a:r>
          </a:p>
        </p:txBody>
      </p:sp>
    </p:spTree>
    <p:extLst>
      <p:ext uri="{BB962C8B-B14F-4D97-AF65-F5344CB8AC3E}">
        <p14:creationId xmlns:p14="http://schemas.microsoft.com/office/powerpoint/2010/main" val="1973913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1745093"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ASP.NET Core</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Classic ASP.NET versus modern ASP.NET Core</a:t>
            </a:r>
          </a:p>
        </p:txBody>
      </p:sp>
      <p:sp>
        <p:nvSpPr>
          <p:cNvPr id="8" name="TextBox 7">
            <a:extLst>
              <a:ext uri="{FF2B5EF4-FFF2-40B4-BE49-F238E27FC236}">
                <a16:creationId xmlns:a16="http://schemas.microsoft.com/office/drawing/2014/main" id="{7EF92066-74E4-468E-A39A-C2E5445F25D3}"/>
              </a:ext>
            </a:extLst>
          </p:cNvPr>
          <p:cNvSpPr txBox="1"/>
          <p:nvPr/>
        </p:nvSpPr>
        <p:spPr>
          <a:xfrm>
            <a:off x="360937" y="855034"/>
            <a:ext cx="11450063" cy="4909549"/>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until now, ASP.NET has been built on top of a large assembly in the .NET Framework named </a:t>
            </a:r>
            <a:r>
              <a:rPr lang="en-US" sz="1600" b="0" dirty="0">
                <a:latin typeface="Courier New" panose="02070309020205020404" pitchFamily="49" charset="0"/>
                <a:cs typeface="Courier New" panose="02070309020205020404" pitchFamily="49" charset="0"/>
              </a:rPr>
              <a:t>System.Web.dll </a:t>
            </a:r>
            <a:r>
              <a:rPr lang="en-US" sz="1600" b="0" dirty="0"/>
              <a:t>and it is tightly coupled to Microsoft's Windows-only web server named Internet Information Services (IIS)</a:t>
            </a:r>
          </a:p>
          <a:p>
            <a:r>
              <a:rPr lang="en-US" sz="1600" b="0" dirty="0"/>
              <a:t>over the years, this assembly has accumulated a lot of features, many of which are not suitable for modern cross-platform development</a:t>
            </a:r>
          </a:p>
          <a:p>
            <a:endParaRPr lang="en-US" sz="1600" b="0" dirty="0"/>
          </a:p>
          <a:p>
            <a:r>
              <a:rPr lang="en-US" sz="1600" dirty="0"/>
              <a:t>ASP.NET Core </a:t>
            </a:r>
            <a:r>
              <a:rPr lang="en-US" sz="1600" b="0" dirty="0"/>
              <a:t>is a major redesign of ASP.NET</a:t>
            </a:r>
          </a:p>
          <a:p>
            <a:r>
              <a:rPr lang="en-US" sz="1600" b="0" dirty="0"/>
              <a:t>it removes the dependency on the </a:t>
            </a:r>
            <a:r>
              <a:rPr lang="en-US" sz="1600" b="0" dirty="0">
                <a:latin typeface="Courier New" panose="02070309020205020404" pitchFamily="49" charset="0"/>
                <a:cs typeface="Courier New" panose="02070309020205020404" pitchFamily="49" charset="0"/>
              </a:rPr>
              <a:t>System.Web.dll </a:t>
            </a:r>
            <a:r>
              <a:rPr lang="en-US" sz="1600" b="0" dirty="0"/>
              <a:t>assembly and IIS and is composed of modular lightweight packages, just like the rest of modern .NET</a:t>
            </a:r>
          </a:p>
          <a:p>
            <a:r>
              <a:rPr lang="en-US" sz="1600" b="0" dirty="0"/>
              <a:t>using IIS as the web server is still supported by ASP.NET Core but there is a better option</a:t>
            </a:r>
          </a:p>
        </p:txBody>
      </p:sp>
    </p:spTree>
    <p:extLst>
      <p:ext uri="{BB962C8B-B14F-4D97-AF65-F5344CB8AC3E}">
        <p14:creationId xmlns:p14="http://schemas.microsoft.com/office/powerpoint/2010/main" val="3732805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1745093"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ASP.NET Core</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Classic ASP.NET versus modern ASP.NET Core</a:t>
            </a:r>
          </a:p>
        </p:txBody>
      </p:sp>
      <p:sp>
        <p:nvSpPr>
          <p:cNvPr id="8" name="TextBox 7">
            <a:extLst>
              <a:ext uri="{FF2B5EF4-FFF2-40B4-BE49-F238E27FC236}">
                <a16:creationId xmlns:a16="http://schemas.microsoft.com/office/drawing/2014/main" id="{7EF92066-74E4-468E-A39A-C2E5445F25D3}"/>
              </a:ext>
            </a:extLst>
          </p:cNvPr>
          <p:cNvSpPr txBox="1"/>
          <p:nvPr/>
        </p:nvSpPr>
        <p:spPr>
          <a:xfrm>
            <a:off x="360937" y="855034"/>
            <a:ext cx="11450063" cy="3186000"/>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you can develop and run ASP.NET Core applications cross-platform on Windows, macOS, and Linux</a:t>
            </a:r>
          </a:p>
          <a:p>
            <a:r>
              <a:rPr lang="en-US" sz="1600" b="0" dirty="0"/>
              <a:t>Microsoft has even created a cross-platform, super-performant web server named </a:t>
            </a:r>
            <a:r>
              <a:rPr lang="en-US" sz="1600" dirty="0"/>
              <a:t>Kestrel</a:t>
            </a:r>
            <a:r>
              <a:rPr lang="en-US" sz="1600" b="0" dirty="0"/>
              <a:t>, and the entire stack is open source</a:t>
            </a:r>
          </a:p>
          <a:p>
            <a:r>
              <a:rPr lang="en-US" sz="1600" b="0" dirty="0"/>
              <a:t>ASP.NET Core 2.2 or later projects default to the new in-process hosting model</a:t>
            </a:r>
          </a:p>
          <a:p>
            <a:r>
              <a:rPr lang="en-US" sz="1600" b="0" dirty="0"/>
              <a:t>this gives a 400% performance improvement when hosting in Microsoft IIS, but Microsoft still recommends using Kestrel for even better performance.</a:t>
            </a:r>
          </a:p>
        </p:txBody>
      </p:sp>
      <p:sp>
        <p:nvSpPr>
          <p:cNvPr id="6" name="TextBox 5">
            <a:extLst>
              <a:ext uri="{FF2B5EF4-FFF2-40B4-BE49-F238E27FC236}">
                <a16:creationId xmlns:a16="http://schemas.microsoft.com/office/drawing/2014/main" id="{3C0EDAEF-D164-4A41-B3F4-1A3FDA5F2B31}"/>
              </a:ext>
            </a:extLst>
          </p:cNvPr>
          <p:cNvSpPr txBox="1"/>
          <p:nvPr/>
        </p:nvSpPr>
        <p:spPr>
          <a:xfrm>
            <a:off x="360936" y="6085402"/>
            <a:ext cx="11450063" cy="416011"/>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Example creating an empty ASP.NET Core Project…</a:t>
            </a:r>
          </a:p>
        </p:txBody>
      </p:sp>
    </p:spTree>
    <p:extLst>
      <p:ext uri="{BB962C8B-B14F-4D97-AF65-F5344CB8AC3E}">
        <p14:creationId xmlns:p14="http://schemas.microsoft.com/office/powerpoint/2010/main" val="3692893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1745093"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ASP.NET Core</a:t>
            </a:r>
          </a:p>
        </p:txBody>
      </p:sp>
      <p:sp>
        <p:nvSpPr>
          <p:cNvPr id="7" name="TextBox 6">
            <a:extLst>
              <a:ext uri="{FF2B5EF4-FFF2-40B4-BE49-F238E27FC236}">
                <a16:creationId xmlns:a16="http://schemas.microsoft.com/office/drawing/2014/main" id="{ECC53567-315C-4EFC-A2A3-8581F4B65ED0}"/>
              </a:ext>
            </a:extLst>
          </p:cNvPr>
          <p:cNvSpPr txBox="1"/>
          <p:nvPr/>
        </p:nvSpPr>
        <p:spPr>
          <a:xfrm>
            <a:off x="4718304" y="178454"/>
            <a:ext cx="722604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Enabling stronger security and redirect to a secure connection</a:t>
            </a:r>
          </a:p>
        </p:txBody>
      </p:sp>
      <p:sp>
        <p:nvSpPr>
          <p:cNvPr id="8" name="TextBox 7">
            <a:extLst>
              <a:ext uri="{FF2B5EF4-FFF2-40B4-BE49-F238E27FC236}">
                <a16:creationId xmlns:a16="http://schemas.microsoft.com/office/drawing/2014/main" id="{7EF92066-74E4-468E-A39A-C2E5445F25D3}"/>
              </a:ext>
            </a:extLst>
          </p:cNvPr>
          <p:cNvSpPr txBox="1"/>
          <p:nvPr/>
        </p:nvSpPr>
        <p:spPr>
          <a:xfrm>
            <a:off x="360937" y="855034"/>
            <a:ext cx="11450063" cy="1093120"/>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it is good practice to enable stricter security and automatically redirect requests for HTTP to HTTPS</a:t>
            </a:r>
          </a:p>
          <a:p>
            <a:r>
              <a:rPr lang="en-US" sz="1600" b="0" dirty="0"/>
              <a:t>if needed, while developing, use self-signed SSL certificate then, in terminal enter this command</a:t>
            </a:r>
          </a:p>
        </p:txBody>
      </p:sp>
      <p:sp>
        <p:nvSpPr>
          <p:cNvPr id="9" name="TextBox 8">
            <a:extLst>
              <a:ext uri="{FF2B5EF4-FFF2-40B4-BE49-F238E27FC236}">
                <a16:creationId xmlns:a16="http://schemas.microsoft.com/office/drawing/2014/main" id="{35BFC602-B25E-4B7A-9B48-6078B307946C}"/>
              </a:ext>
            </a:extLst>
          </p:cNvPr>
          <p:cNvSpPr txBox="1"/>
          <p:nvPr/>
        </p:nvSpPr>
        <p:spPr>
          <a:xfrm>
            <a:off x="360937" y="2001042"/>
            <a:ext cx="11583412" cy="307777"/>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dotnet dev-certs https --trust</a:t>
            </a:r>
          </a:p>
        </p:txBody>
      </p:sp>
      <p:sp>
        <p:nvSpPr>
          <p:cNvPr id="10" name="TextBox 9">
            <a:extLst>
              <a:ext uri="{FF2B5EF4-FFF2-40B4-BE49-F238E27FC236}">
                <a16:creationId xmlns:a16="http://schemas.microsoft.com/office/drawing/2014/main" id="{6BE604E4-5D0C-4B30-8EF2-A551539E97A3}"/>
              </a:ext>
            </a:extLst>
          </p:cNvPr>
          <p:cNvSpPr txBox="1"/>
          <p:nvPr/>
        </p:nvSpPr>
        <p:spPr>
          <a:xfrm>
            <a:off x="360937" y="2584466"/>
            <a:ext cx="11450063" cy="1154675"/>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HTTP Strict Transport Security (HSTS) is an opt-in security enhancement that you should always enable. If a website specifies it and a browser supports it, then it forces all communication over HTTPS and prevents the visitor from using untrusted or invalid certificates</a:t>
            </a:r>
          </a:p>
        </p:txBody>
      </p:sp>
      <p:sp>
        <p:nvSpPr>
          <p:cNvPr id="11" name="TextBox 10">
            <a:extLst>
              <a:ext uri="{FF2B5EF4-FFF2-40B4-BE49-F238E27FC236}">
                <a16:creationId xmlns:a16="http://schemas.microsoft.com/office/drawing/2014/main" id="{0CE2E2E3-A85F-423A-97E3-9FC942C3E285}"/>
              </a:ext>
            </a:extLst>
          </p:cNvPr>
          <p:cNvSpPr txBox="1"/>
          <p:nvPr/>
        </p:nvSpPr>
        <p:spPr>
          <a:xfrm>
            <a:off x="360937" y="3791434"/>
            <a:ext cx="11583412" cy="1815882"/>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 in </a:t>
            </a:r>
            <a:r>
              <a:rPr lang="en-US" sz="1400" dirty="0" err="1">
                <a:latin typeface="Courier New" panose="02070309020205020404" pitchFamily="49" charset="0"/>
                <a:cs typeface="Courier New" panose="02070309020205020404" pitchFamily="49" charset="0"/>
              </a:rPr>
              <a:t>Program.cs</a:t>
            </a:r>
            <a:r>
              <a:rPr lang="en-US" sz="1400" dirty="0">
                <a:latin typeface="Courier New" panose="02070309020205020404" pitchFamily="49" charset="0"/>
                <a:cs typeface="Courier New" panose="02070309020205020404" pitchFamily="49" charset="0"/>
              </a:rPr>
              <a:t> enable HSTS when not in development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if (!</a:t>
            </a:r>
            <a:r>
              <a:rPr lang="en-US" sz="1400" dirty="0" err="1">
                <a:latin typeface="Courier New" panose="02070309020205020404" pitchFamily="49" charset="0"/>
                <a:cs typeface="Courier New" panose="02070309020205020404" pitchFamily="49" charset="0"/>
              </a:rPr>
              <a:t>app.Environment.IsDevelopment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app.UseHsts</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before the call to </a:t>
            </a:r>
            <a:r>
              <a:rPr lang="en-US" sz="1400" dirty="0" err="1">
                <a:latin typeface="Courier New" panose="02070309020205020404" pitchFamily="49" charset="0"/>
                <a:cs typeface="Courier New" panose="02070309020205020404" pitchFamily="49" charset="0"/>
              </a:rPr>
              <a:t>app.MapGet</a:t>
            </a:r>
            <a:r>
              <a:rPr lang="en-US" sz="1400" dirty="0">
                <a:latin typeface="Courier New" panose="02070309020205020404" pitchFamily="49" charset="0"/>
                <a:cs typeface="Courier New" panose="02070309020205020404" pitchFamily="49" charset="0"/>
              </a:rPr>
              <a:t> use this statement to redirect HTTP requests to HTTPS</a:t>
            </a:r>
          </a:p>
          <a:p>
            <a:r>
              <a:rPr lang="en-US" sz="1400" dirty="0" err="1">
                <a:latin typeface="Courier New" panose="02070309020205020404" pitchFamily="49" charset="0"/>
                <a:cs typeface="Courier New" panose="02070309020205020404" pitchFamily="49" charset="0"/>
              </a:rPr>
              <a:t>app.UseHttpsRedirection</a:t>
            </a: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245812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1745093"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ASP.NET Core</a:t>
            </a:r>
          </a:p>
        </p:txBody>
      </p:sp>
      <p:sp>
        <p:nvSpPr>
          <p:cNvPr id="7" name="TextBox 6">
            <a:extLst>
              <a:ext uri="{FF2B5EF4-FFF2-40B4-BE49-F238E27FC236}">
                <a16:creationId xmlns:a16="http://schemas.microsoft.com/office/drawing/2014/main" id="{ECC53567-315C-4EFC-A2A3-8581F4B65ED0}"/>
              </a:ext>
            </a:extLst>
          </p:cNvPr>
          <p:cNvSpPr txBox="1"/>
          <p:nvPr/>
        </p:nvSpPr>
        <p:spPr>
          <a:xfrm>
            <a:off x="4718304" y="178454"/>
            <a:ext cx="722604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Controlling the hosting environment</a:t>
            </a:r>
          </a:p>
        </p:txBody>
      </p:sp>
      <p:sp>
        <p:nvSpPr>
          <p:cNvPr id="8" name="TextBox 7">
            <a:extLst>
              <a:ext uri="{FF2B5EF4-FFF2-40B4-BE49-F238E27FC236}">
                <a16:creationId xmlns:a16="http://schemas.microsoft.com/office/drawing/2014/main" id="{7EF92066-74E4-468E-A39A-C2E5445F25D3}"/>
              </a:ext>
            </a:extLst>
          </p:cNvPr>
          <p:cNvSpPr txBox="1"/>
          <p:nvPr/>
        </p:nvSpPr>
        <p:spPr>
          <a:xfrm>
            <a:off x="360937" y="794074"/>
            <a:ext cx="11450063" cy="1154675"/>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the project template - in earlier versions of ASP.NET Core, set a rule to say that while in development mode, any unhandled exceptions will be shown in the browser window for the developer to see the details of the exception, as shown in the following code:</a:t>
            </a:r>
          </a:p>
        </p:txBody>
      </p:sp>
      <p:sp>
        <p:nvSpPr>
          <p:cNvPr id="11" name="TextBox 10">
            <a:extLst>
              <a:ext uri="{FF2B5EF4-FFF2-40B4-BE49-F238E27FC236}">
                <a16:creationId xmlns:a16="http://schemas.microsoft.com/office/drawing/2014/main" id="{0CE2E2E3-A85F-423A-97E3-9FC942C3E285}"/>
              </a:ext>
            </a:extLst>
          </p:cNvPr>
          <p:cNvSpPr txBox="1"/>
          <p:nvPr/>
        </p:nvSpPr>
        <p:spPr>
          <a:xfrm>
            <a:off x="360937" y="1999210"/>
            <a:ext cx="11583412" cy="954107"/>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if (</a:t>
            </a:r>
            <a:r>
              <a:rPr lang="en-US" sz="1400" dirty="0" err="1">
                <a:latin typeface="Courier New" panose="02070309020205020404" pitchFamily="49" charset="0"/>
                <a:cs typeface="Courier New" panose="02070309020205020404" pitchFamily="49" charset="0"/>
              </a:rPr>
              <a:t>app.Environment.IsDevelopment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app.UseDeveloperExceptionPage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p:txBody>
      </p:sp>
      <p:sp>
        <p:nvSpPr>
          <p:cNvPr id="12" name="TextBox 11">
            <a:extLst>
              <a:ext uri="{FF2B5EF4-FFF2-40B4-BE49-F238E27FC236}">
                <a16:creationId xmlns:a16="http://schemas.microsoft.com/office/drawing/2014/main" id="{50838036-999A-4A9B-BA69-05786A43019D}"/>
              </a:ext>
            </a:extLst>
          </p:cNvPr>
          <p:cNvSpPr txBox="1"/>
          <p:nvPr/>
        </p:nvSpPr>
        <p:spPr>
          <a:xfrm>
            <a:off x="360936" y="3016450"/>
            <a:ext cx="11450063" cy="416011"/>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with ASP.NET Core 6 and later, this code is executed automatically by default so it is not included in the project template</a:t>
            </a:r>
          </a:p>
        </p:txBody>
      </p:sp>
    </p:spTree>
    <p:extLst>
      <p:ext uri="{BB962C8B-B14F-4D97-AF65-F5344CB8AC3E}">
        <p14:creationId xmlns:p14="http://schemas.microsoft.com/office/powerpoint/2010/main" val="3445209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1745093"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ASP.NET Core</a:t>
            </a:r>
          </a:p>
        </p:txBody>
      </p:sp>
      <p:sp>
        <p:nvSpPr>
          <p:cNvPr id="7" name="TextBox 6">
            <a:extLst>
              <a:ext uri="{FF2B5EF4-FFF2-40B4-BE49-F238E27FC236}">
                <a16:creationId xmlns:a16="http://schemas.microsoft.com/office/drawing/2014/main" id="{ECC53567-315C-4EFC-A2A3-8581F4B65ED0}"/>
              </a:ext>
            </a:extLst>
          </p:cNvPr>
          <p:cNvSpPr txBox="1"/>
          <p:nvPr/>
        </p:nvSpPr>
        <p:spPr>
          <a:xfrm>
            <a:off x="4718304" y="178454"/>
            <a:ext cx="722604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Controlling the hosting environment</a:t>
            </a:r>
          </a:p>
        </p:txBody>
      </p:sp>
      <p:sp>
        <p:nvSpPr>
          <p:cNvPr id="12" name="TextBox 11">
            <a:extLst>
              <a:ext uri="{FF2B5EF4-FFF2-40B4-BE49-F238E27FC236}">
                <a16:creationId xmlns:a16="http://schemas.microsoft.com/office/drawing/2014/main" id="{50838036-999A-4A9B-BA69-05786A43019D}"/>
              </a:ext>
            </a:extLst>
          </p:cNvPr>
          <p:cNvSpPr txBox="1"/>
          <p:nvPr/>
        </p:nvSpPr>
        <p:spPr>
          <a:xfrm>
            <a:off x="360937" y="809698"/>
            <a:ext cx="11450063" cy="3569375"/>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how does ASP.NET Core know when we are running in development mode so that the </a:t>
            </a:r>
            <a:r>
              <a:rPr lang="en-US" sz="1600" b="0" dirty="0" err="1">
                <a:latin typeface="Courier New" panose="02070309020205020404" pitchFamily="49" charset="0"/>
                <a:cs typeface="Courier New" panose="02070309020205020404" pitchFamily="49" charset="0"/>
              </a:rPr>
              <a:t>IsDevelopment</a:t>
            </a:r>
            <a:r>
              <a:rPr lang="en-US" sz="1600" b="0" dirty="0"/>
              <a:t> method returns </a:t>
            </a:r>
            <a:r>
              <a:rPr lang="en-US" sz="1600" b="0" dirty="0">
                <a:latin typeface="Courier New" panose="02070309020205020404" pitchFamily="49" charset="0"/>
                <a:cs typeface="Courier New" panose="02070309020205020404" pitchFamily="49" charset="0"/>
              </a:rPr>
              <a:t>true</a:t>
            </a:r>
            <a:r>
              <a:rPr lang="en-US" sz="1600" b="0" dirty="0"/>
              <a:t>?</a:t>
            </a:r>
          </a:p>
          <a:p>
            <a:br>
              <a:rPr lang="en-US" sz="1600" b="0" dirty="0"/>
            </a:br>
            <a:r>
              <a:rPr lang="en-US" sz="1600" b="0" dirty="0"/>
              <a:t>ASP.NET Core can read from environment variables to determine what hosting environment to use, for example, </a:t>
            </a:r>
            <a:r>
              <a:rPr lang="en-US" sz="1600" b="0" dirty="0">
                <a:latin typeface="Courier New" panose="02070309020205020404" pitchFamily="49" charset="0"/>
                <a:cs typeface="Courier New" panose="02070309020205020404" pitchFamily="49" charset="0"/>
              </a:rPr>
              <a:t>DOTNET_ENVIRONMENT</a:t>
            </a:r>
            <a:r>
              <a:rPr lang="en-US" sz="1600" b="0" dirty="0"/>
              <a:t> or </a:t>
            </a:r>
            <a:r>
              <a:rPr lang="en-US" sz="1600" b="0" dirty="0">
                <a:latin typeface="Courier New" panose="02070309020205020404" pitchFamily="49" charset="0"/>
                <a:cs typeface="Courier New" panose="02070309020205020404" pitchFamily="49" charset="0"/>
              </a:rPr>
              <a:t>ASPNETCORE_ENVIRONMENT</a:t>
            </a:r>
          </a:p>
          <a:p>
            <a:endParaRPr lang="en-US" sz="1600" b="0" dirty="0">
              <a:latin typeface="Courier New" panose="02070309020205020404" pitchFamily="49" charset="0"/>
              <a:cs typeface="Courier New" panose="02070309020205020404" pitchFamily="49" charset="0"/>
            </a:endParaRPr>
          </a:p>
          <a:p>
            <a:r>
              <a:rPr lang="en-US" sz="1600" b="0" dirty="0"/>
              <a:t>you can override these settings during local development by setting a different value in file </a:t>
            </a:r>
            <a:r>
              <a:rPr lang="en-US" sz="1600" b="0" dirty="0" err="1">
                <a:latin typeface="Courier New" panose="02070309020205020404" pitchFamily="49" charset="0"/>
                <a:cs typeface="Courier New" panose="02070309020205020404" pitchFamily="49" charset="0"/>
              </a:rPr>
              <a:t>launchSettings.json</a:t>
            </a:r>
            <a:endParaRPr lang="en-US" sz="1600"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19796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1745093"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ASP.NET Core</a:t>
            </a:r>
          </a:p>
        </p:txBody>
      </p:sp>
      <p:sp>
        <p:nvSpPr>
          <p:cNvPr id="7" name="TextBox 6">
            <a:extLst>
              <a:ext uri="{FF2B5EF4-FFF2-40B4-BE49-F238E27FC236}">
                <a16:creationId xmlns:a16="http://schemas.microsoft.com/office/drawing/2014/main" id="{ECC53567-315C-4EFC-A2A3-8581F4B65ED0}"/>
              </a:ext>
            </a:extLst>
          </p:cNvPr>
          <p:cNvSpPr txBox="1"/>
          <p:nvPr/>
        </p:nvSpPr>
        <p:spPr>
          <a:xfrm>
            <a:off x="4718304" y="178454"/>
            <a:ext cx="722604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Separating configuration for services and pipeline</a:t>
            </a:r>
          </a:p>
        </p:txBody>
      </p:sp>
      <p:sp>
        <p:nvSpPr>
          <p:cNvPr id="12" name="TextBox 11">
            <a:extLst>
              <a:ext uri="{FF2B5EF4-FFF2-40B4-BE49-F238E27FC236}">
                <a16:creationId xmlns:a16="http://schemas.microsoft.com/office/drawing/2014/main" id="{50838036-999A-4A9B-BA69-05786A43019D}"/>
              </a:ext>
            </a:extLst>
          </p:cNvPr>
          <p:cNvSpPr txBox="1"/>
          <p:nvPr/>
        </p:nvSpPr>
        <p:spPr>
          <a:xfrm>
            <a:off x="360937" y="809698"/>
            <a:ext cx="11450063" cy="4663328"/>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putting all code to initialize a simple web project in </a:t>
            </a:r>
            <a:r>
              <a:rPr lang="en-US" sz="1600" b="0" dirty="0" err="1">
                <a:latin typeface="Courier New" panose="02070309020205020404" pitchFamily="49" charset="0"/>
                <a:cs typeface="Courier New" panose="02070309020205020404" pitchFamily="49" charset="0"/>
              </a:rPr>
              <a:t>Program.cs</a:t>
            </a:r>
            <a:r>
              <a:rPr lang="en-US" sz="1600" b="0" dirty="0">
                <a:latin typeface="Courier New" panose="02070309020205020404" pitchFamily="49" charset="0"/>
                <a:cs typeface="Courier New" panose="02070309020205020404" pitchFamily="49" charset="0"/>
              </a:rPr>
              <a:t> </a:t>
            </a:r>
            <a:r>
              <a:rPr lang="en-US" sz="1600" b="0" dirty="0"/>
              <a:t>can be a good idea only for small projects</a:t>
            </a:r>
          </a:p>
          <a:p>
            <a:r>
              <a:rPr lang="en-US" sz="1600" b="0" dirty="0"/>
              <a:t>for anything more than the most basic web project, you might prefer to separate configuration into a separate Startup class with two methods:</a:t>
            </a:r>
          </a:p>
          <a:p>
            <a:pPr marL="285750" indent="-285750">
              <a:buFont typeface="Arial" panose="020B0604020202020204" pitchFamily="34" charset="0"/>
              <a:buChar char="•"/>
            </a:pPr>
            <a:r>
              <a:rPr lang="en-US" sz="1600" b="0" dirty="0" err="1">
                <a:latin typeface="Courier New" panose="02070309020205020404" pitchFamily="49" charset="0"/>
                <a:cs typeface="Courier New" panose="02070309020205020404" pitchFamily="49" charset="0"/>
              </a:rPr>
              <a:t>ConfigureServices</a:t>
            </a:r>
            <a:r>
              <a:rPr lang="en-US" sz="1600" b="0" dirty="0">
                <a:latin typeface="Courier New" panose="02070309020205020404" pitchFamily="49" charset="0"/>
                <a:cs typeface="Courier New" panose="02070309020205020404" pitchFamily="49" charset="0"/>
              </a:rPr>
              <a:t>(</a:t>
            </a:r>
            <a:r>
              <a:rPr lang="en-US" sz="1600" b="0" dirty="0" err="1">
                <a:latin typeface="Courier New" panose="02070309020205020404" pitchFamily="49" charset="0"/>
                <a:cs typeface="Courier New" panose="02070309020205020404" pitchFamily="49" charset="0"/>
              </a:rPr>
              <a:t>IServiceCollection</a:t>
            </a:r>
            <a:r>
              <a:rPr lang="en-US" sz="1600" b="0" dirty="0">
                <a:latin typeface="Courier New" panose="02070309020205020404" pitchFamily="49" charset="0"/>
                <a:cs typeface="Courier New" panose="02070309020205020404" pitchFamily="49" charset="0"/>
              </a:rPr>
              <a:t> services)</a:t>
            </a:r>
            <a:r>
              <a:rPr lang="en-US" sz="1600" b="0" dirty="0"/>
              <a:t>: to add dependency services to a dependency injection container, such as Razor Pages support, Cross-Origin Resource Sharing (CORS) support, or a database context for working with the Northwind database</a:t>
            </a:r>
          </a:p>
          <a:p>
            <a:pPr marL="285750" indent="-285750">
              <a:buFont typeface="Arial" panose="020B0604020202020204" pitchFamily="34" charset="0"/>
              <a:buChar char="•"/>
            </a:pPr>
            <a:r>
              <a:rPr lang="en-US" sz="1600" b="0" dirty="0">
                <a:latin typeface="Courier New" panose="02070309020205020404" pitchFamily="49" charset="0"/>
                <a:cs typeface="Courier New" panose="02070309020205020404" pitchFamily="49" charset="0"/>
              </a:rPr>
              <a:t>Configure(</a:t>
            </a:r>
            <a:r>
              <a:rPr lang="en-US" sz="1600" b="0" dirty="0" err="1">
                <a:latin typeface="Courier New" panose="02070309020205020404" pitchFamily="49" charset="0"/>
                <a:cs typeface="Courier New" panose="02070309020205020404" pitchFamily="49" charset="0"/>
              </a:rPr>
              <a:t>IApplicationBuilder</a:t>
            </a:r>
            <a:r>
              <a:rPr lang="en-US" sz="1600" b="0" dirty="0">
                <a:latin typeface="Courier New" panose="02070309020205020404" pitchFamily="49" charset="0"/>
                <a:cs typeface="Courier New" panose="02070309020205020404" pitchFamily="49" charset="0"/>
              </a:rPr>
              <a:t> app, </a:t>
            </a:r>
            <a:r>
              <a:rPr lang="en-US" sz="1600" b="0" dirty="0" err="1">
                <a:latin typeface="Courier New" panose="02070309020205020404" pitchFamily="49" charset="0"/>
                <a:cs typeface="Courier New" panose="02070309020205020404" pitchFamily="49" charset="0"/>
              </a:rPr>
              <a:t>IWebHostEnvironment</a:t>
            </a:r>
            <a:r>
              <a:rPr lang="en-US" sz="1600" b="0" dirty="0">
                <a:latin typeface="Courier New" panose="02070309020205020404" pitchFamily="49" charset="0"/>
                <a:cs typeface="Courier New" panose="02070309020205020404" pitchFamily="49" charset="0"/>
              </a:rPr>
              <a:t> env)</a:t>
            </a:r>
            <a:r>
              <a:rPr lang="en-US" sz="1600" b="0" dirty="0"/>
              <a:t>: to set up the </a:t>
            </a:r>
            <a:r>
              <a:rPr lang="en-US" sz="1600" b="0" i="1" dirty="0"/>
              <a:t>HTTP pipeline </a:t>
            </a:r>
            <a:r>
              <a:rPr lang="en-US" sz="1600" b="0" dirty="0"/>
              <a:t>through which requests and responses flow</a:t>
            </a:r>
            <a:br>
              <a:rPr lang="en-US" sz="1600" b="0" dirty="0"/>
            </a:br>
            <a:r>
              <a:rPr lang="en-US" sz="1600" b="0" dirty="0"/>
              <a:t>Call various </a:t>
            </a:r>
            <a:r>
              <a:rPr lang="en-US" sz="1600" b="0" dirty="0">
                <a:latin typeface="Courier New" panose="02070309020205020404" pitchFamily="49" charset="0"/>
                <a:cs typeface="Courier New" panose="02070309020205020404" pitchFamily="49" charset="0"/>
              </a:rPr>
              <a:t>Use</a:t>
            </a:r>
            <a:r>
              <a:rPr lang="en-US" sz="1600" b="0" dirty="0"/>
              <a:t> methods on the </a:t>
            </a:r>
            <a:r>
              <a:rPr lang="en-US" sz="1600" b="0" dirty="0">
                <a:latin typeface="Courier New" panose="02070309020205020404" pitchFamily="49" charset="0"/>
                <a:cs typeface="Courier New" panose="02070309020205020404" pitchFamily="49" charset="0"/>
              </a:rPr>
              <a:t>app</a:t>
            </a:r>
            <a:r>
              <a:rPr lang="en-US" sz="1600" b="0" dirty="0"/>
              <a:t> parameter to construct the pipeline </a:t>
            </a:r>
            <a:r>
              <a:rPr lang="en-US" sz="1600" dirty="0"/>
              <a:t>in the order the features should be processed</a:t>
            </a:r>
          </a:p>
        </p:txBody>
      </p:sp>
    </p:spTree>
    <p:extLst>
      <p:ext uri="{BB962C8B-B14F-4D97-AF65-F5344CB8AC3E}">
        <p14:creationId xmlns:p14="http://schemas.microsoft.com/office/powerpoint/2010/main" val="187597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1745093"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ASP.NET Core</a:t>
            </a:r>
          </a:p>
        </p:txBody>
      </p:sp>
      <p:sp>
        <p:nvSpPr>
          <p:cNvPr id="7" name="TextBox 6">
            <a:extLst>
              <a:ext uri="{FF2B5EF4-FFF2-40B4-BE49-F238E27FC236}">
                <a16:creationId xmlns:a16="http://schemas.microsoft.com/office/drawing/2014/main" id="{ECC53567-315C-4EFC-A2A3-8581F4B65ED0}"/>
              </a:ext>
            </a:extLst>
          </p:cNvPr>
          <p:cNvSpPr txBox="1"/>
          <p:nvPr/>
        </p:nvSpPr>
        <p:spPr>
          <a:xfrm>
            <a:off x="4718304" y="178454"/>
            <a:ext cx="722604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Separating configuration for services and pipeline</a:t>
            </a:r>
          </a:p>
        </p:txBody>
      </p:sp>
      <p:pic>
        <p:nvPicPr>
          <p:cNvPr id="3" name="Picture 2">
            <a:extLst>
              <a:ext uri="{FF2B5EF4-FFF2-40B4-BE49-F238E27FC236}">
                <a16:creationId xmlns:a16="http://schemas.microsoft.com/office/drawing/2014/main" id="{F49B1BEC-EF74-49F4-B80C-12F1A8264CE7}"/>
              </a:ext>
            </a:extLst>
          </p:cNvPr>
          <p:cNvPicPr>
            <a:picLocks noChangeAspect="1"/>
          </p:cNvPicPr>
          <p:nvPr/>
        </p:nvPicPr>
        <p:blipFill>
          <a:blip r:embed="rId2"/>
          <a:stretch>
            <a:fillRect/>
          </a:stretch>
        </p:blipFill>
        <p:spPr>
          <a:xfrm>
            <a:off x="324361" y="1286523"/>
            <a:ext cx="11430000" cy="3036541"/>
          </a:xfrm>
          <a:prstGeom prst="rect">
            <a:avLst/>
          </a:prstGeom>
        </p:spPr>
      </p:pic>
      <p:sp>
        <p:nvSpPr>
          <p:cNvPr id="8" name="TextBox 7">
            <a:extLst>
              <a:ext uri="{FF2B5EF4-FFF2-40B4-BE49-F238E27FC236}">
                <a16:creationId xmlns:a16="http://schemas.microsoft.com/office/drawing/2014/main" id="{64D7344E-DC18-42B7-B176-628714640CF2}"/>
              </a:ext>
            </a:extLst>
          </p:cNvPr>
          <p:cNvSpPr txBox="1"/>
          <p:nvPr/>
        </p:nvSpPr>
        <p:spPr>
          <a:xfrm>
            <a:off x="360937" y="785314"/>
            <a:ext cx="11450063" cy="430054"/>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here the startup class </a:t>
            </a:r>
            <a:r>
              <a:rPr lang="en-US" sz="1600" b="0" dirty="0" err="1">
                <a:latin typeface="Courier New" panose="02070309020205020404" pitchFamily="49" charset="0"/>
                <a:cs typeface="Courier New" panose="02070309020205020404" pitchFamily="49" charset="0"/>
              </a:rPr>
              <a:t>ConfigureServices</a:t>
            </a:r>
            <a:r>
              <a:rPr lang="en-US" sz="1600" b="0" dirty="0"/>
              <a:t> and </a:t>
            </a:r>
            <a:r>
              <a:rPr lang="en-US" sz="1600" b="0" dirty="0">
                <a:latin typeface="Courier New" panose="02070309020205020404" pitchFamily="49" charset="0"/>
                <a:cs typeface="Courier New" panose="02070309020205020404" pitchFamily="49" charset="0"/>
              </a:rPr>
              <a:t>Configure</a:t>
            </a:r>
            <a:r>
              <a:rPr lang="en-US" sz="1600" b="0" dirty="0"/>
              <a:t> methods diagram</a:t>
            </a:r>
            <a:endParaRPr lang="en-US" sz="1600" dirty="0"/>
          </a:p>
        </p:txBody>
      </p:sp>
      <p:sp>
        <p:nvSpPr>
          <p:cNvPr id="9" name="TextBox 8">
            <a:extLst>
              <a:ext uri="{FF2B5EF4-FFF2-40B4-BE49-F238E27FC236}">
                <a16:creationId xmlns:a16="http://schemas.microsoft.com/office/drawing/2014/main" id="{6D2FBDD0-8BBA-49EC-9AF5-317992547CD4}"/>
              </a:ext>
            </a:extLst>
          </p:cNvPr>
          <p:cNvSpPr txBox="1"/>
          <p:nvPr/>
        </p:nvSpPr>
        <p:spPr>
          <a:xfrm>
            <a:off x="360937" y="4494993"/>
            <a:ext cx="6096000" cy="1754326"/>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both methods will get called automatically by the runtime</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example…</a:t>
            </a:r>
          </a:p>
        </p:txBody>
      </p:sp>
    </p:spTree>
    <p:extLst>
      <p:ext uri="{BB962C8B-B14F-4D97-AF65-F5344CB8AC3E}">
        <p14:creationId xmlns:p14="http://schemas.microsoft.com/office/powerpoint/2010/main" val="3099950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194208" cy="369332"/>
          </a:xfrm>
          <a:prstGeom prst="rect">
            <a:avLst/>
          </a:prstGeom>
          <a:noFill/>
        </p:spPr>
        <p:txBody>
          <a:bodyPr wrap="none" rtlCol="0">
            <a:spAutoFit/>
          </a:bodyPr>
          <a:lstStyle/>
          <a:p>
            <a:pPr>
              <a:spcBef>
                <a:spcPts val="2400"/>
              </a:spcBef>
            </a:pPr>
            <a:r>
              <a:rPr lang="fr-FR" b="1" dirty="0">
                <a:latin typeface="Arial" panose="020B0604020202020204" pitchFamily="34" charset="0"/>
                <a:cs typeface="Arial" panose="020B0604020202020204" pitchFamily="34" charset="0"/>
              </a:rPr>
              <a:t>ASP.NET </a:t>
            </a:r>
            <a:r>
              <a:rPr lang="fr-FR" b="1" dirty="0" err="1">
                <a:latin typeface="Arial" panose="020B0604020202020204" pitchFamily="34" charset="0"/>
                <a:cs typeface="Arial" panose="020B0604020202020204" pitchFamily="34" charset="0"/>
              </a:rPr>
              <a:t>Core</a:t>
            </a:r>
            <a:r>
              <a:rPr lang="fr-FR" b="1" dirty="0">
                <a:latin typeface="Arial" panose="020B0604020202020204" pitchFamily="34" charset="0"/>
                <a:cs typeface="Arial" panose="020B0604020202020204" pitchFamily="34" charset="0"/>
              </a:rPr>
              <a:t> </a:t>
            </a:r>
            <a:r>
              <a:rPr lang="fr-FR" b="1" dirty="0" err="1">
                <a:latin typeface="Arial" panose="020B0604020202020204" pitchFamily="34" charset="0"/>
                <a:cs typeface="Arial" panose="020B0604020202020204" pitchFamily="34" charset="0"/>
              </a:rPr>
              <a:t>Razor</a:t>
            </a:r>
            <a:r>
              <a:rPr lang="fr-FR" b="1" dirty="0">
                <a:latin typeface="Arial" panose="020B0604020202020204" pitchFamily="34" charset="0"/>
                <a:cs typeface="Arial" panose="020B0604020202020204" pitchFamily="34" charset="0"/>
              </a:rPr>
              <a:t> Pages</a:t>
            </a:r>
            <a:endParaRPr lang="en-US"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CC53567-315C-4EFC-A2A3-8581F4B65ED0}"/>
              </a:ext>
            </a:extLst>
          </p:cNvPr>
          <p:cNvSpPr txBox="1"/>
          <p:nvPr/>
        </p:nvSpPr>
        <p:spPr>
          <a:xfrm>
            <a:off x="4718304" y="178454"/>
            <a:ext cx="7226045" cy="369332"/>
          </a:xfrm>
          <a:prstGeom prst="rect">
            <a:avLst/>
          </a:prstGeom>
          <a:noFill/>
        </p:spPr>
        <p:txBody>
          <a:bodyPr wrap="square">
            <a:spAutoFit/>
          </a:bodyPr>
          <a:lstStyle/>
          <a:p>
            <a:pPr algn="r" rtl="0">
              <a:spcBef>
                <a:spcPts val="2400"/>
              </a:spcBef>
              <a:spcAft>
                <a:spcPts val="0"/>
              </a:spcAft>
            </a:pPr>
            <a:r>
              <a:rPr lang="fr-FR" b="1" dirty="0">
                <a:latin typeface="Arial" panose="020B0604020202020204" pitchFamily="34" charset="0"/>
                <a:cs typeface="Arial" panose="020B0604020202020204" pitchFamily="34" charset="0"/>
              </a:rPr>
              <a:t>ASP.NET </a:t>
            </a:r>
            <a:r>
              <a:rPr lang="fr-FR" b="1" dirty="0" err="1">
                <a:latin typeface="Arial" panose="020B0604020202020204" pitchFamily="34" charset="0"/>
                <a:cs typeface="Arial" panose="020B0604020202020204" pitchFamily="34" charset="0"/>
              </a:rPr>
              <a:t>Core</a:t>
            </a:r>
            <a:r>
              <a:rPr lang="fr-FR" b="1" dirty="0">
                <a:latin typeface="Arial" panose="020B0604020202020204" pitchFamily="34" charset="0"/>
                <a:cs typeface="Arial" panose="020B0604020202020204" pitchFamily="34" charset="0"/>
              </a:rPr>
              <a:t> </a:t>
            </a:r>
            <a:r>
              <a:rPr lang="fr-FR" b="1" dirty="0" err="1">
                <a:latin typeface="Arial" panose="020B0604020202020204" pitchFamily="34" charset="0"/>
                <a:cs typeface="Arial" panose="020B0604020202020204" pitchFamily="34" charset="0"/>
              </a:rPr>
              <a:t>Razor</a:t>
            </a:r>
            <a:r>
              <a:rPr lang="fr-FR" b="1" dirty="0">
                <a:latin typeface="Arial" panose="020B0604020202020204" pitchFamily="34" charset="0"/>
                <a:cs typeface="Arial" panose="020B0604020202020204" pitchFamily="34" charset="0"/>
              </a:rPr>
              <a:t> Pages</a:t>
            </a:r>
            <a:endParaRPr lang="en-US" b="1"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64D7344E-DC18-42B7-B176-628714640CF2}"/>
              </a:ext>
            </a:extLst>
          </p:cNvPr>
          <p:cNvSpPr txBox="1"/>
          <p:nvPr/>
        </p:nvSpPr>
        <p:spPr>
          <a:xfrm>
            <a:off x="360937" y="785314"/>
            <a:ext cx="11450063" cy="4246484"/>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dirty="0"/>
              <a:t>ASP.NET Core Razor Pages </a:t>
            </a:r>
            <a:r>
              <a:rPr lang="en-US" sz="1600" b="0" dirty="0"/>
              <a:t>allow a developer to easily mix C# code statements with HTML markup to make the generated web page dynamic: that is why they use the </a:t>
            </a:r>
            <a:r>
              <a:rPr lang="en-US" sz="1600" b="0" dirty="0">
                <a:latin typeface="Courier New" panose="02070309020205020404" pitchFamily="49" charset="0"/>
                <a:cs typeface="Courier New" panose="02070309020205020404" pitchFamily="49" charset="0"/>
              </a:rPr>
              <a:t>.</a:t>
            </a:r>
            <a:r>
              <a:rPr lang="en-US" sz="1600" b="0" dirty="0" err="1">
                <a:latin typeface="Courier New" panose="02070309020205020404" pitchFamily="49" charset="0"/>
                <a:cs typeface="Courier New" panose="02070309020205020404" pitchFamily="49" charset="0"/>
              </a:rPr>
              <a:t>cshtml</a:t>
            </a:r>
            <a:r>
              <a:rPr lang="en-US" sz="1600" b="0" dirty="0"/>
              <a:t> file extension</a:t>
            </a:r>
          </a:p>
          <a:p>
            <a:r>
              <a:rPr lang="en-US" sz="1600" b="0" dirty="0"/>
              <a:t>by convention, ASP.NET Core looks for Razor Pages in a folder named </a:t>
            </a:r>
            <a:r>
              <a:rPr lang="en-US" sz="1600" b="0" dirty="0">
                <a:latin typeface="Courier New" panose="02070309020205020404" pitchFamily="49" charset="0"/>
                <a:cs typeface="Courier New" panose="02070309020205020404" pitchFamily="49" charset="0"/>
              </a:rPr>
              <a:t>Pages</a:t>
            </a:r>
          </a:p>
          <a:p>
            <a:r>
              <a:rPr lang="en-US" sz="1600" b="0" dirty="0"/>
              <a:t>then add a statement to add ASP.NET Razor Pages and its related services (model binding, authorization, anti-</a:t>
            </a:r>
            <a:r>
              <a:rPr lang="en-US" sz="1600" b="0" dirty="0" err="1"/>
              <a:t>fogerty</a:t>
            </a:r>
            <a:r>
              <a:rPr lang="en-US" sz="1600" b="0" dirty="0"/>
              <a:t>, views, tag helpers) to the builder in </a:t>
            </a:r>
            <a:r>
              <a:rPr lang="en-US" sz="1600" b="0" dirty="0" err="1">
                <a:latin typeface="Courier New" panose="02070309020205020404" pitchFamily="49" charset="0"/>
                <a:cs typeface="Courier New" panose="02070309020205020404" pitchFamily="49" charset="0"/>
              </a:rPr>
              <a:t>Startup.cs</a:t>
            </a:r>
            <a:r>
              <a:rPr lang="en-US" sz="1600" b="0" dirty="0">
                <a:latin typeface="Courier New" panose="02070309020205020404" pitchFamily="49" charset="0"/>
                <a:cs typeface="Courier New" panose="02070309020205020404" pitchFamily="49" charset="0"/>
              </a:rPr>
              <a:t> </a:t>
            </a:r>
            <a:r>
              <a:rPr lang="en-US" sz="1600" b="0" dirty="0"/>
              <a:t>in the </a:t>
            </a:r>
            <a:r>
              <a:rPr lang="en-US" sz="1600" b="0" dirty="0" err="1">
                <a:latin typeface="Courier New" panose="02070309020205020404" pitchFamily="49" charset="0"/>
                <a:cs typeface="Courier New" panose="02070309020205020404" pitchFamily="49" charset="0"/>
              </a:rPr>
              <a:t>ConfigureServices</a:t>
            </a:r>
            <a:r>
              <a:rPr lang="en-US" sz="1600" b="0" dirty="0"/>
              <a:t> method</a:t>
            </a:r>
          </a:p>
          <a:p>
            <a:endParaRPr lang="en-US" sz="1600" b="0" dirty="0"/>
          </a:p>
          <a:p>
            <a:r>
              <a:rPr lang="en-US" sz="1600" b="0" dirty="0"/>
              <a:t>finally, in </a:t>
            </a:r>
            <a:r>
              <a:rPr lang="en-US" sz="1600" b="0" dirty="0" err="1">
                <a:latin typeface="Courier New" panose="02070309020205020404" pitchFamily="49" charset="0"/>
                <a:cs typeface="Courier New" panose="02070309020205020404" pitchFamily="49" charset="0"/>
              </a:rPr>
              <a:t>Startup.cs</a:t>
            </a:r>
            <a:r>
              <a:rPr lang="en-US" sz="1600" b="0" dirty="0">
                <a:latin typeface="Courier New" panose="02070309020205020404" pitchFamily="49" charset="0"/>
                <a:cs typeface="Courier New" panose="02070309020205020404" pitchFamily="49" charset="0"/>
              </a:rPr>
              <a:t> </a:t>
            </a:r>
            <a:r>
              <a:rPr lang="en-US" sz="1600" b="0" dirty="0"/>
              <a:t>in the </a:t>
            </a:r>
            <a:r>
              <a:rPr lang="en-US" sz="1600" b="0" dirty="0">
                <a:latin typeface="Courier New" panose="02070309020205020404" pitchFamily="49" charset="0"/>
                <a:cs typeface="Courier New" panose="02070309020205020404" pitchFamily="49" charset="0"/>
              </a:rPr>
              <a:t>Configure</a:t>
            </a:r>
            <a:r>
              <a:rPr lang="en-US" sz="1600" b="0" dirty="0"/>
              <a:t> method, in the configuration to use endpoints, add a statement to call the </a:t>
            </a:r>
            <a:r>
              <a:rPr lang="en-US" sz="1600" b="0" dirty="0" err="1">
                <a:latin typeface="Courier New" panose="02070309020205020404" pitchFamily="49" charset="0"/>
                <a:cs typeface="Courier New" panose="02070309020205020404" pitchFamily="49" charset="0"/>
              </a:rPr>
              <a:t>MapRazorPages</a:t>
            </a:r>
            <a:r>
              <a:rPr lang="en-US" sz="1600" b="0" dirty="0"/>
              <a:t> method</a:t>
            </a:r>
          </a:p>
        </p:txBody>
      </p:sp>
      <p:sp>
        <p:nvSpPr>
          <p:cNvPr id="10" name="TextBox 9">
            <a:extLst>
              <a:ext uri="{FF2B5EF4-FFF2-40B4-BE49-F238E27FC236}">
                <a16:creationId xmlns:a16="http://schemas.microsoft.com/office/drawing/2014/main" id="{04BCF6CB-0AE6-40F6-B45E-EE4F871E583E}"/>
              </a:ext>
            </a:extLst>
          </p:cNvPr>
          <p:cNvSpPr txBox="1"/>
          <p:nvPr/>
        </p:nvSpPr>
        <p:spPr>
          <a:xfrm>
            <a:off x="360937" y="3541498"/>
            <a:ext cx="11583412" cy="307777"/>
          </a:xfrm>
          <a:prstGeom prst="rect">
            <a:avLst/>
          </a:prstGeom>
          <a:solidFill>
            <a:schemeClr val="tx1">
              <a:lumMod val="65000"/>
            </a:schemeClr>
          </a:solidFill>
        </p:spPr>
        <p:txBody>
          <a:bodyPr wrap="square">
            <a:spAutoFit/>
          </a:bodyPr>
          <a:lstStyle/>
          <a:p>
            <a:r>
              <a:rPr lang="en-US" sz="1400" b="1" dirty="0" err="1">
                <a:latin typeface="Courier New" panose="02070309020205020404" pitchFamily="49" charset="0"/>
                <a:cs typeface="Courier New" panose="02070309020205020404" pitchFamily="49" charset="0"/>
              </a:rPr>
              <a:t>services.AddRazorPages</a:t>
            </a:r>
            <a:r>
              <a:rPr lang="en-US" sz="1400" b="1" dirty="0">
                <a:latin typeface="Courier New" panose="02070309020205020404" pitchFamily="49" charset="0"/>
                <a:cs typeface="Courier New" panose="02070309020205020404" pitchFamily="49" charset="0"/>
              </a:rPr>
              <a:t>();</a:t>
            </a:r>
          </a:p>
        </p:txBody>
      </p:sp>
      <p:sp>
        <p:nvSpPr>
          <p:cNvPr id="11" name="TextBox 10">
            <a:extLst>
              <a:ext uri="{FF2B5EF4-FFF2-40B4-BE49-F238E27FC236}">
                <a16:creationId xmlns:a16="http://schemas.microsoft.com/office/drawing/2014/main" id="{3600E848-8BCE-4A65-843B-FA295ED85184}"/>
              </a:ext>
            </a:extLst>
          </p:cNvPr>
          <p:cNvSpPr txBox="1"/>
          <p:nvPr/>
        </p:nvSpPr>
        <p:spPr>
          <a:xfrm>
            <a:off x="360937" y="5089882"/>
            <a:ext cx="11583412" cy="1169551"/>
          </a:xfrm>
          <a:prstGeom prst="rect">
            <a:avLst/>
          </a:prstGeom>
          <a:solidFill>
            <a:schemeClr val="tx1">
              <a:lumMod val="65000"/>
            </a:schemeClr>
          </a:solidFill>
        </p:spPr>
        <p:txBody>
          <a:bodyPr wrap="square">
            <a:spAutoFit/>
          </a:bodyPr>
          <a:lstStyle/>
          <a:p>
            <a:r>
              <a:rPr lang="en-US" sz="1400" dirty="0" err="1">
                <a:latin typeface="Courier New" panose="02070309020205020404" pitchFamily="49" charset="0"/>
                <a:cs typeface="Courier New" panose="02070309020205020404" pitchFamily="49" charset="0"/>
              </a:rPr>
              <a:t>app.UseEndpoints</a:t>
            </a:r>
            <a:r>
              <a:rPr lang="en-US" sz="1400" dirty="0">
                <a:latin typeface="Courier New" panose="02070309020205020404" pitchFamily="49" charset="0"/>
                <a:cs typeface="Courier New" panose="02070309020205020404" pitchFamily="49" charset="0"/>
              </a:rPr>
              <a:t>(endpoints =&gt;</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endpoints.MapRazorPages</a:t>
            </a:r>
            <a:r>
              <a:rPr lang="en-US" sz="1400" b="1"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endpoints.MapGet</a:t>
            </a:r>
            <a:r>
              <a:rPr lang="en-US" sz="1400" dirty="0">
                <a:latin typeface="Courier New" panose="02070309020205020404" pitchFamily="49" charset="0"/>
                <a:cs typeface="Courier New" panose="02070309020205020404" pitchFamily="49" charset="0"/>
              </a:rPr>
              <a:t>("/hello",  () =&gt; "Hello World!");</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32280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194208" cy="369332"/>
          </a:xfrm>
          <a:prstGeom prst="rect">
            <a:avLst/>
          </a:prstGeom>
          <a:noFill/>
        </p:spPr>
        <p:txBody>
          <a:bodyPr wrap="none" rtlCol="0">
            <a:spAutoFit/>
          </a:bodyPr>
          <a:lstStyle/>
          <a:p>
            <a:pPr>
              <a:spcBef>
                <a:spcPts val="2400"/>
              </a:spcBef>
            </a:pPr>
            <a:r>
              <a:rPr lang="fr-FR" b="1" dirty="0">
                <a:latin typeface="Arial" panose="020B0604020202020204" pitchFamily="34" charset="0"/>
                <a:cs typeface="Arial" panose="020B0604020202020204" pitchFamily="34" charset="0"/>
              </a:rPr>
              <a:t>ASP.NET </a:t>
            </a:r>
            <a:r>
              <a:rPr lang="fr-FR" b="1" dirty="0" err="1">
                <a:latin typeface="Arial" panose="020B0604020202020204" pitchFamily="34" charset="0"/>
                <a:cs typeface="Arial" panose="020B0604020202020204" pitchFamily="34" charset="0"/>
              </a:rPr>
              <a:t>Core</a:t>
            </a:r>
            <a:r>
              <a:rPr lang="fr-FR" b="1" dirty="0">
                <a:latin typeface="Arial" panose="020B0604020202020204" pitchFamily="34" charset="0"/>
                <a:cs typeface="Arial" panose="020B0604020202020204" pitchFamily="34" charset="0"/>
              </a:rPr>
              <a:t> </a:t>
            </a:r>
            <a:r>
              <a:rPr lang="fr-FR" b="1" dirty="0" err="1">
                <a:latin typeface="Arial" panose="020B0604020202020204" pitchFamily="34" charset="0"/>
                <a:cs typeface="Arial" panose="020B0604020202020204" pitchFamily="34" charset="0"/>
              </a:rPr>
              <a:t>Razor</a:t>
            </a:r>
            <a:r>
              <a:rPr lang="fr-FR" b="1" dirty="0">
                <a:latin typeface="Arial" panose="020B0604020202020204" pitchFamily="34" charset="0"/>
                <a:cs typeface="Arial" panose="020B0604020202020204" pitchFamily="34" charset="0"/>
              </a:rPr>
              <a:t> Pages</a:t>
            </a:r>
            <a:endParaRPr lang="en-US"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CC53567-315C-4EFC-A2A3-8581F4B65ED0}"/>
              </a:ext>
            </a:extLst>
          </p:cNvPr>
          <p:cNvSpPr txBox="1"/>
          <p:nvPr/>
        </p:nvSpPr>
        <p:spPr>
          <a:xfrm>
            <a:off x="4718304" y="178454"/>
            <a:ext cx="722604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Adding code to a Razor Page</a:t>
            </a:r>
          </a:p>
        </p:txBody>
      </p:sp>
      <p:sp>
        <p:nvSpPr>
          <p:cNvPr id="8" name="TextBox 7">
            <a:extLst>
              <a:ext uri="{FF2B5EF4-FFF2-40B4-BE49-F238E27FC236}">
                <a16:creationId xmlns:a16="http://schemas.microsoft.com/office/drawing/2014/main" id="{64D7344E-DC18-42B7-B176-628714640CF2}"/>
              </a:ext>
            </a:extLst>
          </p:cNvPr>
          <p:cNvSpPr txBox="1"/>
          <p:nvPr/>
        </p:nvSpPr>
        <p:spPr>
          <a:xfrm>
            <a:off x="360937" y="785314"/>
            <a:ext cx="11450063" cy="3477875"/>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in the HTML markup of a web page, Razor syntax is indicated by the </a:t>
            </a:r>
            <a:r>
              <a:rPr lang="en-US" sz="1600" b="0" dirty="0">
                <a:latin typeface="Courier New" panose="02070309020205020404" pitchFamily="49" charset="0"/>
                <a:cs typeface="Courier New" panose="02070309020205020404" pitchFamily="49" charset="0"/>
              </a:rPr>
              <a:t>@</a:t>
            </a:r>
            <a:r>
              <a:rPr lang="en-US" sz="1600" b="0" dirty="0"/>
              <a:t> symbol</a:t>
            </a:r>
          </a:p>
          <a:p>
            <a:r>
              <a:rPr lang="en-US" sz="1600" b="0" dirty="0"/>
              <a:t>Razor Pages can be described as follows:</a:t>
            </a:r>
          </a:p>
          <a:p>
            <a:pPr marL="285750" indent="-285750">
              <a:buFont typeface="Arial" panose="020B0604020202020204" pitchFamily="34" charset="0"/>
              <a:buChar char="•"/>
            </a:pPr>
            <a:r>
              <a:rPr lang="en-US" sz="1600" b="0" dirty="0"/>
              <a:t>they require the </a:t>
            </a:r>
            <a:r>
              <a:rPr lang="en-US" sz="1600" b="0" dirty="0">
                <a:latin typeface="Courier New" panose="02070309020205020404" pitchFamily="49" charset="0"/>
                <a:cs typeface="Courier New" panose="02070309020205020404" pitchFamily="49" charset="0"/>
              </a:rPr>
              <a:t>@page </a:t>
            </a:r>
            <a:r>
              <a:rPr lang="en-US" sz="1600" b="0" dirty="0"/>
              <a:t>directive at the top of the file</a:t>
            </a:r>
          </a:p>
          <a:p>
            <a:pPr marL="285750" indent="-285750">
              <a:buFont typeface="Arial" panose="020B0604020202020204" pitchFamily="34" charset="0"/>
              <a:buChar char="•"/>
            </a:pPr>
            <a:r>
              <a:rPr lang="en-US" sz="1600" b="0" dirty="0"/>
              <a:t>they can optionally have an @functions section that defines any of the following:</a:t>
            </a:r>
          </a:p>
          <a:p>
            <a:pPr marL="742950" lvl="1" indent="-285750">
              <a:buFont typeface="Arial" panose="020B0604020202020204" pitchFamily="34" charset="0"/>
              <a:buChar char="•"/>
            </a:pPr>
            <a:r>
              <a:rPr lang="en-US" sz="1600" b="0" dirty="0">
                <a:latin typeface="Arial" panose="020B0604020202020204" pitchFamily="34" charset="0"/>
                <a:cs typeface="Arial" panose="020B0604020202020204" pitchFamily="34" charset="0"/>
              </a:rPr>
              <a:t>Properties for storing data values, like in a class definition. An instance of that class is automatically instantiated named Model that can have its properties set in special methods and you can get the property values in the HTML</a:t>
            </a:r>
          </a:p>
          <a:p>
            <a:pPr marL="742950" lvl="1" indent="-285750">
              <a:buFont typeface="Arial" panose="020B0604020202020204" pitchFamily="34" charset="0"/>
              <a:buChar char="•"/>
            </a:pPr>
            <a:r>
              <a:rPr lang="en-US" sz="1600" b="0" dirty="0">
                <a:latin typeface="Arial" panose="020B0604020202020204" pitchFamily="34" charset="0"/>
                <a:cs typeface="Arial" panose="020B0604020202020204" pitchFamily="34" charset="0"/>
              </a:rPr>
              <a:t>Methods named </a:t>
            </a:r>
            <a:r>
              <a:rPr lang="en-US" sz="1600" b="0" dirty="0" err="1">
                <a:latin typeface="Courier New" panose="02070309020205020404" pitchFamily="49" charset="0"/>
                <a:cs typeface="Courier New" panose="02070309020205020404" pitchFamily="49" charset="0"/>
              </a:rPr>
              <a:t>OnGet</a:t>
            </a:r>
            <a:r>
              <a:rPr lang="en-US" sz="1600" b="0" dirty="0">
                <a:latin typeface="Arial" panose="020B0604020202020204" pitchFamily="34" charset="0"/>
                <a:cs typeface="Arial" panose="020B0604020202020204" pitchFamily="34" charset="0"/>
              </a:rPr>
              <a:t>, </a:t>
            </a:r>
            <a:r>
              <a:rPr lang="en-US" sz="1600" dirty="0" err="1">
                <a:latin typeface="Courier New" panose="02070309020205020404" pitchFamily="49" charset="0"/>
                <a:cs typeface="Courier New" panose="02070309020205020404" pitchFamily="49" charset="0"/>
              </a:rPr>
              <a:t>OnPost</a:t>
            </a:r>
            <a:r>
              <a:rPr lang="en-US" sz="1600" b="0" dirty="0">
                <a:latin typeface="Arial" panose="020B0604020202020204" pitchFamily="34" charset="0"/>
                <a:cs typeface="Arial" panose="020B0604020202020204" pitchFamily="34" charset="0"/>
              </a:rPr>
              <a:t>, </a:t>
            </a:r>
            <a:r>
              <a:rPr lang="en-US" sz="1600" dirty="0" err="1">
                <a:latin typeface="Courier New" panose="02070309020205020404" pitchFamily="49" charset="0"/>
                <a:cs typeface="Courier New" panose="02070309020205020404" pitchFamily="49" charset="0"/>
              </a:rPr>
              <a:t>OnDelete</a:t>
            </a:r>
            <a:r>
              <a:rPr lang="en-US" sz="1600" b="0" dirty="0">
                <a:latin typeface="Arial" panose="020B0604020202020204" pitchFamily="34" charset="0"/>
                <a:cs typeface="Arial" panose="020B0604020202020204" pitchFamily="34" charset="0"/>
              </a:rPr>
              <a:t>, and so on that execute when HTTP requests are made, such as </a:t>
            </a:r>
            <a:r>
              <a:rPr lang="en-US" sz="1600" dirty="0">
                <a:latin typeface="Courier New" panose="02070309020205020404" pitchFamily="49" charset="0"/>
                <a:cs typeface="Courier New" panose="02070309020205020404" pitchFamily="49" charset="0"/>
              </a:rPr>
              <a:t>GET</a:t>
            </a:r>
            <a:r>
              <a:rPr lang="en-US" sz="1600" b="0" dirty="0">
                <a:latin typeface="Arial" panose="020B0604020202020204" pitchFamily="34" charset="0"/>
                <a:cs typeface="Arial" panose="020B0604020202020204" pitchFamily="34" charset="0"/>
              </a:rPr>
              <a:t>, </a:t>
            </a:r>
            <a:r>
              <a:rPr lang="en-US" sz="1600" b="0" dirty="0">
                <a:latin typeface="Courier New" panose="02070309020205020404" pitchFamily="49" charset="0"/>
                <a:cs typeface="Courier New" panose="02070309020205020404" pitchFamily="49" charset="0"/>
              </a:rPr>
              <a:t>POST</a:t>
            </a:r>
            <a:r>
              <a:rPr lang="en-US" sz="1600" b="0" dirty="0">
                <a:latin typeface="Arial" panose="020B0604020202020204" pitchFamily="34" charset="0"/>
                <a:cs typeface="Arial" panose="020B0604020202020204" pitchFamily="34" charset="0"/>
              </a:rPr>
              <a:t>, and </a:t>
            </a:r>
            <a:r>
              <a:rPr lang="en-US" sz="1600" b="0" dirty="0">
                <a:latin typeface="Courier New" panose="02070309020205020404" pitchFamily="49" charset="0"/>
                <a:cs typeface="Courier New" panose="02070309020205020404" pitchFamily="49" charset="0"/>
              </a:rPr>
              <a:t>DELETE</a:t>
            </a:r>
          </a:p>
        </p:txBody>
      </p:sp>
    </p:spTree>
    <p:extLst>
      <p:ext uri="{BB962C8B-B14F-4D97-AF65-F5344CB8AC3E}">
        <p14:creationId xmlns:p14="http://schemas.microsoft.com/office/powerpoint/2010/main" val="194440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155398"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Web development</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HTTP</a:t>
            </a:r>
          </a:p>
        </p:txBody>
      </p:sp>
      <p:sp>
        <p:nvSpPr>
          <p:cNvPr id="8" name="TextBox 7">
            <a:extLst>
              <a:ext uri="{FF2B5EF4-FFF2-40B4-BE49-F238E27FC236}">
                <a16:creationId xmlns:a16="http://schemas.microsoft.com/office/drawing/2014/main" id="{7EF92066-74E4-468E-A39A-C2E5445F25D3}"/>
              </a:ext>
            </a:extLst>
          </p:cNvPr>
          <p:cNvSpPr txBox="1"/>
          <p:nvPr/>
        </p:nvSpPr>
        <p:spPr>
          <a:xfrm>
            <a:off x="360937" y="855034"/>
            <a:ext cx="11450063" cy="4847994"/>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Developing for the web means developing with Hypertext Transfer Protocol (HTTP)</a:t>
            </a:r>
          </a:p>
          <a:p>
            <a:endParaRPr lang="en-US" sz="1600" b="0" dirty="0"/>
          </a:p>
          <a:p>
            <a:r>
              <a:rPr lang="en-US" sz="1600" b="0" dirty="0"/>
              <a:t>to communicate with a web server, the client, also known as the user agent, makes calls over the network using HTTP</a:t>
            </a:r>
          </a:p>
          <a:p>
            <a:endParaRPr lang="en-US" sz="1600" b="0" dirty="0"/>
          </a:p>
          <a:p>
            <a:r>
              <a:rPr lang="en-US" sz="1600" b="0" dirty="0"/>
              <a:t>as such, HTTP is the technical underpinning of the web</a:t>
            </a:r>
          </a:p>
          <a:p>
            <a:endParaRPr lang="en-US" sz="1600" b="0" dirty="0"/>
          </a:p>
          <a:p>
            <a:r>
              <a:rPr lang="en-US" sz="1600" b="0" dirty="0"/>
              <a:t>when we talk about websites and web services, we mean that they use HTTP to communicate between a client (often a web browser) and a server</a:t>
            </a:r>
          </a:p>
        </p:txBody>
      </p:sp>
    </p:spTree>
    <p:extLst>
      <p:ext uri="{BB962C8B-B14F-4D97-AF65-F5344CB8AC3E}">
        <p14:creationId xmlns:p14="http://schemas.microsoft.com/office/powerpoint/2010/main" val="1607630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194208" cy="369332"/>
          </a:xfrm>
          <a:prstGeom prst="rect">
            <a:avLst/>
          </a:prstGeom>
          <a:noFill/>
        </p:spPr>
        <p:txBody>
          <a:bodyPr wrap="none" rtlCol="0">
            <a:spAutoFit/>
          </a:bodyPr>
          <a:lstStyle/>
          <a:p>
            <a:pPr>
              <a:spcBef>
                <a:spcPts val="2400"/>
              </a:spcBef>
            </a:pPr>
            <a:r>
              <a:rPr lang="fr-FR" b="1" dirty="0">
                <a:latin typeface="Arial" panose="020B0604020202020204" pitchFamily="34" charset="0"/>
                <a:cs typeface="Arial" panose="020B0604020202020204" pitchFamily="34" charset="0"/>
              </a:rPr>
              <a:t>ASP.NET </a:t>
            </a:r>
            <a:r>
              <a:rPr lang="fr-FR" b="1" dirty="0" err="1">
                <a:latin typeface="Arial" panose="020B0604020202020204" pitchFamily="34" charset="0"/>
                <a:cs typeface="Arial" panose="020B0604020202020204" pitchFamily="34" charset="0"/>
              </a:rPr>
              <a:t>Core</a:t>
            </a:r>
            <a:r>
              <a:rPr lang="fr-FR" b="1" dirty="0">
                <a:latin typeface="Arial" panose="020B0604020202020204" pitchFamily="34" charset="0"/>
                <a:cs typeface="Arial" panose="020B0604020202020204" pitchFamily="34" charset="0"/>
              </a:rPr>
              <a:t> </a:t>
            </a:r>
            <a:r>
              <a:rPr lang="fr-FR" b="1" dirty="0" err="1">
                <a:latin typeface="Arial" panose="020B0604020202020204" pitchFamily="34" charset="0"/>
                <a:cs typeface="Arial" panose="020B0604020202020204" pitchFamily="34" charset="0"/>
              </a:rPr>
              <a:t>Razor</a:t>
            </a:r>
            <a:r>
              <a:rPr lang="fr-FR" b="1" dirty="0">
                <a:latin typeface="Arial" panose="020B0604020202020204" pitchFamily="34" charset="0"/>
                <a:cs typeface="Arial" panose="020B0604020202020204" pitchFamily="34" charset="0"/>
              </a:rPr>
              <a:t> Pages</a:t>
            </a:r>
            <a:endParaRPr lang="en-US"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CC53567-315C-4EFC-A2A3-8581F4B65ED0}"/>
              </a:ext>
            </a:extLst>
          </p:cNvPr>
          <p:cNvSpPr txBox="1"/>
          <p:nvPr/>
        </p:nvSpPr>
        <p:spPr>
          <a:xfrm>
            <a:off x="4718304" y="178454"/>
            <a:ext cx="722604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Using shared layouts with Razor Pages</a:t>
            </a:r>
          </a:p>
        </p:txBody>
      </p:sp>
      <p:sp>
        <p:nvSpPr>
          <p:cNvPr id="8" name="TextBox 7">
            <a:extLst>
              <a:ext uri="{FF2B5EF4-FFF2-40B4-BE49-F238E27FC236}">
                <a16:creationId xmlns:a16="http://schemas.microsoft.com/office/drawing/2014/main" id="{64D7344E-DC18-42B7-B176-628714640CF2}"/>
              </a:ext>
            </a:extLst>
          </p:cNvPr>
          <p:cNvSpPr txBox="1"/>
          <p:nvPr/>
        </p:nvSpPr>
        <p:spPr>
          <a:xfrm>
            <a:off x="360937" y="785314"/>
            <a:ext cx="11450063" cy="3493777"/>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most websites have more than one page…</a:t>
            </a:r>
          </a:p>
          <a:p>
            <a:endParaRPr lang="en-US" sz="1600" b="0" dirty="0"/>
          </a:p>
          <a:p>
            <a:r>
              <a:rPr lang="en-US" sz="1600" b="0" dirty="0"/>
              <a:t>if every page had to contain all of the boilerplate markup that is currently in </a:t>
            </a:r>
            <a:r>
              <a:rPr lang="en-US" sz="1600" b="0" dirty="0" err="1">
                <a:latin typeface="Courier New" panose="02070309020205020404" pitchFamily="49" charset="0"/>
                <a:cs typeface="Courier New" panose="02070309020205020404" pitchFamily="49" charset="0"/>
              </a:rPr>
              <a:t>index.cshtml</a:t>
            </a:r>
            <a:r>
              <a:rPr lang="en-US" sz="1600" b="0" dirty="0"/>
              <a:t>, that would become a pain to manage…</a:t>
            </a:r>
          </a:p>
          <a:p>
            <a:endParaRPr lang="en-US" sz="1600" b="0" dirty="0"/>
          </a:p>
          <a:p>
            <a:r>
              <a:rPr lang="en-US" sz="1600" dirty="0"/>
              <a:t>ASP.NET Core has a feature named layouts</a:t>
            </a:r>
          </a:p>
        </p:txBody>
      </p:sp>
    </p:spTree>
    <p:extLst>
      <p:ext uri="{BB962C8B-B14F-4D97-AF65-F5344CB8AC3E}">
        <p14:creationId xmlns:p14="http://schemas.microsoft.com/office/powerpoint/2010/main" val="937034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194208" cy="369332"/>
          </a:xfrm>
          <a:prstGeom prst="rect">
            <a:avLst/>
          </a:prstGeom>
          <a:noFill/>
        </p:spPr>
        <p:txBody>
          <a:bodyPr wrap="none" rtlCol="0">
            <a:spAutoFit/>
          </a:bodyPr>
          <a:lstStyle/>
          <a:p>
            <a:pPr>
              <a:spcBef>
                <a:spcPts val="2400"/>
              </a:spcBef>
            </a:pPr>
            <a:r>
              <a:rPr lang="fr-FR" b="1" dirty="0">
                <a:latin typeface="Arial" panose="020B0604020202020204" pitchFamily="34" charset="0"/>
                <a:cs typeface="Arial" panose="020B0604020202020204" pitchFamily="34" charset="0"/>
              </a:rPr>
              <a:t>ASP.NET </a:t>
            </a:r>
            <a:r>
              <a:rPr lang="fr-FR" b="1" dirty="0" err="1">
                <a:latin typeface="Arial" panose="020B0604020202020204" pitchFamily="34" charset="0"/>
                <a:cs typeface="Arial" panose="020B0604020202020204" pitchFamily="34" charset="0"/>
              </a:rPr>
              <a:t>Core</a:t>
            </a:r>
            <a:r>
              <a:rPr lang="fr-FR" b="1" dirty="0">
                <a:latin typeface="Arial" panose="020B0604020202020204" pitchFamily="34" charset="0"/>
                <a:cs typeface="Arial" panose="020B0604020202020204" pitchFamily="34" charset="0"/>
              </a:rPr>
              <a:t> </a:t>
            </a:r>
            <a:r>
              <a:rPr lang="fr-FR" b="1" dirty="0" err="1">
                <a:latin typeface="Arial" panose="020B0604020202020204" pitchFamily="34" charset="0"/>
                <a:cs typeface="Arial" panose="020B0604020202020204" pitchFamily="34" charset="0"/>
              </a:rPr>
              <a:t>Razor</a:t>
            </a:r>
            <a:r>
              <a:rPr lang="fr-FR" b="1" dirty="0">
                <a:latin typeface="Arial" panose="020B0604020202020204" pitchFamily="34" charset="0"/>
                <a:cs typeface="Arial" panose="020B0604020202020204" pitchFamily="34" charset="0"/>
              </a:rPr>
              <a:t> Pages</a:t>
            </a:r>
            <a:endParaRPr lang="en-US"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CC53567-315C-4EFC-A2A3-8581F4B65ED0}"/>
              </a:ext>
            </a:extLst>
          </p:cNvPr>
          <p:cNvSpPr txBox="1"/>
          <p:nvPr/>
        </p:nvSpPr>
        <p:spPr>
          <a:xfrm>
            <a:off x="4718304" y="178454"/>
            <a:ext cx="722604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Using shared layouts with Razor Pages</a:t>
            </a:r>
          </a:p>
        </p:txBody>
      </p:sp>
      <p:sp>
        <p:nvSpPr>
          <p:cNvPr id="8" name="TextBox 7">
            <a:extLst>
              <a:ext uri="{FF2B5EF4-FFF2-40B4-BE49-F238E27FC236}">
                <a16:creationId xmlns:a16="http://schemas.microsoft.com/office/drawing/2014/main" id="{64D7344E-DC18-42B7-B176-628714640CF2}"/>
              </a:ext>
            </a:extLst>
          </p:cNvPr>
          <p:cNvSpPr txBox="1"/>
          <p:nvPr/>
        </p:nvSpPr>
        <p:spPr>
          <a:xfrm>
            <a:off x="360937" y="785314"/>
            <a:ext cx="11450063" cy="2892267"/>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to use layouts, we must create a Razor file to define the default layout for all Razor Pages (and all MVC views) and store it in a </a:t>
            </a:r>
            <a:r>
              <a:rPr lang="en-US" sz="1600" b="0" dirty="0">
                <a:latin typeface="Courier New" panose="02070309020205020404" pitchFamily="49" charset="0"/>
                <a:cs typeface="Courier New" panose="02070309020205020404" pitchFamily="49" charset="0"/>
              </a:rPr>
              <a:t>Shared</a:t>
            </a:r>
            <a:r>
              <a:rPr lang="en-US" sz="1600" b="0" dirty="0"/>
              <a:t> folder so that it can be easily found by convention. The name of this file can be anything, because we will specify it, but </a:t>
            </a:r>
            <a:r>
              <a:rPr lang="en-US" sz="1600" b="0" dirty="0">
                <a:latin typeface="Courier New" panose="02070309020205020404" pitchFamily="49" charset="0"/>
                <a:cs typeface="Courier New" panose="02070309020205020404" pitchFamily="49" charset="0"/>
              </a:rPr>
              <a:t>_</a:t>
            </a:r>
            <a:r>
              <a:rPr lang="en-US" sz="1600" b="0" dirty="0" err="1">
                <a:latin typeface="Courier New" panose="02070309020205020404" pitchFamily="49" charset="0"/>
                <a:cs typeface="Courier New" panose="02070309020205020404" pitchFamily="49" charset="0"/>
              </a:rPr>
              <a:t>Layout.cshtml</a:t>
            </a:r>
            <a:r>
              <a:rPr lang="en-US" sz="1600" b="0" dirty="0">
                <a:latin typeface="Courier New" panose="02070309020205020404" pitchFamily="49" charset="0"/>
                <a:cs typeface="Courier New" panose="02070309020205020404" pitchFamily="49" charset="0"/>
              </a:rPr>
              <a:t> </a:t>
            </a:r>
            <a:r>
              <a:rPr lang="en-US" sz="1600" b="0" dirty="0"/>
              <a:t>is good practice</a:t>
            </a:r>
          </a:p>
          <a:p>
            <a:endParaRPr lang="en-US" sz="1600" b="0" dirty="0"/>
          </a:p>
          <a:p>
            <a:r>
              <a:rPr lang="en-US" sz="1600" b="0" dirty="0"/>
              <a:t>we must also create a specially named file </a:t>
            </a:r>
            <a:r>
              <a:rPr lang="en-US" sz="1600" b="0" dirty="0">
                <a:latin typeface="Courier New" panose="02070309020205020404" pitchFamily="49" charset="0"/>
                <a:cs typeface="Courier New" panose="02070309020205020404" pitchFamily="49" charset="0"/>
              </a:rPr>
              <a:t>to set the default layout file </a:t>
            </a:r>
            <a:r>
              <a:rPr lang="en-US" sz="1600" b="0" dirty="0"/>
              <a:t>for all Razor Pages (and all MVC views): this file must be named </a:t>
            </a:r>
            <a:r>
              <a:rPr lang="en-US" sz="1600" b="0" dirty="0">
                <a:latin typeface="Courier New" panose="02070309020205020404" pitchFamily="49" charset="0"/>
                <a:cs typeface="Courier New" panose="02070309020205020404" pitchFamily="49" charset="0"/>
              </a:rPr>
              <a:t>_</a:t>
            </a:r>
            <a:r>
              <a:rPr lang="en-US" sz="1600" b="0" dirty="0" err="1">
                <a:latin typeface="Courier New" panose="02070309020205020404" pitchFamily="49" charset="0"/>
                <a:cs typeface="Courier New" panose="02070309020205020404" pitchFamily="49" charset="0"/>
              </a:rPr>
              <a:t>ViewStart.cshtml</a:t>
            </a:r>
            <a:endParaRPr lang="en-US" sz="1600" b="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29E927CE-04BC-48D6-8B88-7ACA1D3445A3}"/>
              </a:ext>
            </a:extLst>
          </p:cNvPr>
          <p:cNvSpPr txBox="1"/>
          <p:nvPr/>
        </p:nvSpPr>
        <p:spPr>
          <a:xfrm>
            <a:off x="360937" y="4077946"/>
            <a:ext cx="11583412" cy="1169551"/>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 _</a:t>
            </a:r>
            <a:r>
              <a:rPr lang="en-US" sz="1400" dirty="0" err="1">
                <a:latin typeface="Courier New" panose="02070309020205020404" pitchFamily="49" charset="0"/>
                <a:cs typeface="Courier New" panose="02070309020205020404" pitchFamily="49" charset="0"/>
              </a:rPr>
              <a:t>ViewStart.cshtml</a:t>
            </a:r>
            <a:r>
              <a:rPr lang="en-US" sz="1400" dirty="0">
                <a:latin typeface="Courier New" panose="02070309020205020404" pitchFamily="49" charset="0"/>
                <a:cs typeface="Courier New" panose="02070309020205020404" pitchFamily="49" charset="0"/>
              </a:rPr>
              <a:t> content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Layout = "_Layout";</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1741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194208" cy="369332"/>
          </a:xfrm>
          <a:prstGeom prst="rect">
            <a:avLst/>
          </a:prstGeom>
          <a:noFill/>
        </p:spPr>
        <p:txBody>
          <a:bodyPr wrap="none" rtlCol="0">
            <a:spAutoFit/>
          </a:bodyPr>
          <a:lstStyle/>
          <a:p>
            <a:pPr>
              <a:spcBef>
                <a:spcPts val="2400"/>
              </a:spcBef>
            </a:pPr>
            <a:r>
              <a:rPr lang="fr-FR" b="1" dirty="0">
                <a:latin typeface="Arial" panose="020B0604020202020204" pitchFamily="34" charset="0"/>
                <a:cs typeface="Arial" panose="020B0604020202020204" pitchFamily="34" charset="0"/>
              </a:rPr>
              <a:t>ASP.NET </a:t>
            </a:r>
            <a:r>
              <a:rPr lang="fr-FR" b="1" dirty="0" err="1">
                <a:latin typeface="Arial" panose="020B0604020202020204" pitchFamily="34" charset="0"/>
                <a:cs typeface="Arial" panose="020B0604020202020204" pitchFamily="34" charset="0"/>
              </a:rPr>
              <a:t>Core</a:t>
            </a:r>
            <a:r>
              <a:rPr lang="fr-FR" b="1" dirty="0">
                <a:latin typeface="Arial" panose="020B0604020202020204" pitchFamily="34" charset="0"/>
                <a:cs typeface="Arial" panose="020B0604020202020204" pitchFamily="34" charset="0"/>
              </a:rPr>
              <a:t> </a:t>
            </a:r>
            <a:r>
              <a:rPr lang="fr-FR" b="1" dirty="0" err="1">
                <a:latin typeface="Arial" panose="020B0604020202020204" pitchFamily="34" charset="0"/>
                <a:cs typeface="Arial" panose="020B0604020202020204" pitchFamily="34" charset="0"/>
              </a:rPr>
              <a:t>Razor</a:t>
            </a:r>
            <a:r>
              <a:rPr lang="fr-FR" b="1" dirty="0">
                <a:latin typeface="Arial" panose="020B0604020202020204" pitchFamily="34" charset="0"/>
                <a:cs typeface="Arial" panose="020B0604020202020204" pitchFamily="34" charset="0"/>
              </a:rPr>
              <a:t> Pages</a:t>
            </a:r>
            <a:endParaRPr lang="en-US"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CC53567-315C-4EFC-A2A3-8581F4B65ED0}"/>
              </a:ext>
            </a:extLst>
          </p:cNvPr>
          <p:cNvSpPr txBox="1"/>
          <p:nvPr/>
        </p:nvSpPr>
        <p:spPr>
          <a:xfrm>
            <a:off x="4718304" y="178454"/>
            <a:ext cx="722604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Using shared layouts with Razor Pages</a:t>
            </a:r>
          </a:p>
        </p:txBody>
      </p:sp>
      <p:sp>
        <p:nvSpPr>
          <p:cNvPr id="8" name="TextBox 7">
            <a:extLst>
              <a:ext uri="{FF2B5EF4-FFF2-40B4-BE49-F238E27FC236}">
                <a16:creationId xmlns:a16="http://schemas.microsoft.com/office/drawing/2014/main" id="{64D7344E-DC18-42B7-B176-628714640CF2}"/>
              </a:ext>
            </a:extLst>
          </p:cNvPr>
          <p:cNvSpPr txBox="1"/>
          <p:nvPr/>
        </p:nvSpPr>
        <p:spPr>
          <a:xfrm>
            <a:off x="360937" y="785314"/>
            <a:ext cx="11450063" cy="2508892"/>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pPr marL="285750" indent="-285750">
              <a:buFont typeface="Arial" panose="020B0604020202020204" pitchFamily="34" charset="0"/>
              <a:buChar char="•"/>
            </a:pPr>
            <a:r>
              <a:rPr lang="en-US" sz="1600" b="0" dirty="0" err="1">
                <a:latin typeface="Courier New" panose="02070309020205020404" pitchFamily="49" charset="0"/>
                <a:cs typeface="Courier New" panose="02070309020205020404" pitchFamily="49" charset="0"/>
              </a:rPr>
              <a:t>ViewData</a:t>
            </a:r>
            <a:r>
              <a:rPr lang="en-US" sz="1600" b="0" dirty="0"/>
              <a:t> is a dictionary of objects with a string-based key, is a container for data to be passed from the Razor </a:t>
            </a:r>
            <a:r>
              <a:rPr lang="en-US" sz="1600" b="0" dirty="0" err="1"/>
              <a:t>PageModel</a:t>
            </a:r>
            <a:r>
              <a:rPr lang="en-US" sz="1600" b="0" dirty="0"/>
              <a:t> to the content page</a:t>
            </a:r>
          </a:p>
          <a:p>
            <a:pPr marL="285750" indent="-285750">
              <a:buFont typeface="Arial" panose="020B0604020202020204" pitchFamily="34" charset="0"/>
              <a:buChar char="•"/>
            </a:pPr>
            <a:r>
              <a:rPr lang="en-US" sz="1600" b="0" dirty="0">
                <a:latin typeface="Courier New" panose="02070309020205020404" pitchFamily="49" charset="0"/>
                <a:cs typeface="Courier New" panose="02070309020205020404" pitchFamily="49" charset="0"/>
              </a:rPr>
              <a:t>@RenderBody()</a:t>
            </a:r>
            <a:r>
              <a:rPr lang="en-US" sz="1600" b="0" dirty="0"/>
              <a:t> marks the insertion point for the view being requested</a:t>
            </a:r>
          </a:p>
          <a:p>
            <a:pPr marL="285750" indent="-285750">
              <a:buFont typeface="Arial" panose="020B0604020202020204" pitchFamily="34" charset="0"/>
              <a:buChar char="•"/>
            </a:pPr>
            <a:r>
              <a:rPr lang="en-US" sz="1600" b="0" dirty="0">
                <a:latin typeface="Courier New" panose="02070309020205020404" pitchFamily="49" charset="0"/>
                <a:cs typeface="Courier New" panose="02070309020205020404" pitchFamily="49" charset="0"/>
              </a:rPr>
              <a:t>@RenderSection("Scripts", required: false)</a:t>
            </a:r>
            <a:r>
              <a:rPr lang="en-US" sz="1600" b="0" dirty="0"/>
              <a:t>: defines a section named </a:t>
            </a:r>
            <a:r>
              <a:rPr lang="en-US" sz="1600" b="0" dirty="0">
                <a:latin typeface="Courier New" panose="02070309020205020404" pitchFamily="49" charset="0"/>
                <a:cs typeface="Courier New" panose="02070309020205020404" pitchFamily="49" charset="0"/>
              </a:rPr>
              <a:t>Scripts</a:t>
            </a:r>
            <a:r>
              <a:rPr lang="en-US" sz="1600" b="0" dirty="0"/>
              <a:t> so that a Razor Page can optionally inject additional scripts that it needs by using, for example, the following code:</a:t>
            </a:r>
          </a:p>
        </p:txBody>
      </p:sp>
      <p:sp>
        <p:nvSpPr>
          <p:cNvPr id="9" name="TextBox 8">
            <a:extLst>
              <a:ext uri="{FF2B5EF4-FFF2-40B4-BE49-F238E27FC236}">
                <a16:creationId xmlns:a16="http://schemas.microsoft.com/office/drawing/2014/main" id="{72C5C09D-E892-4184-B32D-B082A2DCCC66}"/>
              </a:ext>
            </a:extLst>
          </p:cNvPr>
          <p:cNvSpPr txBox="1"/>
          <p:nvPr/>
        </p:nvSpPr>
        <p:spPr>
          <a:xfrm>
            <a:off x="360937" y="3340330"/>
            <a:ext cx="11583412" cy="738664"/>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@section Scripts {</a:t>
            </a:r>
          </a:p>
          <a:p>
            <a:r>
              <a:rPr lang="en-US" sz="1400" dirty="0">
                <a:latin typeface="Courier New" panose="02070309020205020404" pitchFamily="49" charset="0"/>
                <a:cs typeface="Courier New" panose="02070309020205020404" pitchFamily="49" charset="0"/>
              </a:rPr>
              <a:t>     &lt;script type="text/</a:t>
            </a:r>
            <a:r>
              <a:rPr lang="en-US" sz="1400" dirty="0" err="1">
                <a:latin typeface="Courier New" panose="02070309020205020404" pitchFamily="49" charset="0"/>
                <a:cs typeface="Courier New" panose="02070309020205020404" pitchFamily="49" charset="0"/>
              </a:rPr>
              <a:t>javascript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src</a:t>
            </a:r>
            <a:r>
              <a:rPr lang="en-US" sz="1400" dirty="0">
                <a:latin typeface="Courier New" panose="02070309020205020404" pitchFamily="49" charset="0"/>
                <a:cs typeface="Courier New" panose="02070309020205020404" pitchFamily="49" charset="0"/>
              </a:rPr>
              <a:t>="~/scripts/main.js"&gt;&lt;/script&gt;</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83090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194208" cy="369332"/>
          </a:xfrm>
          <a:prstGeom prst="rect">
            <a:avLst/>
          </a:prstGeom>
          <a:noFill/>
        </p:spPr>
        <p:txBody>
          <a:bodyPr wrap="none" rtlCol="0">
            <a:spAutoFit/>
          </a:bodyPr>
          <a:lstStyle/>
          <a:p>
            <a:pPr>
              <a:spcBef>
                <a:spcPts val="2400"/>
              </a:spcBef>
            </a:pPr>
            <a:r>
              <a:rPr lang="fr-FR" b="1" dirty="0">
                <a:latin typeface="Arial" panose="020B0604020202020204" pitchFamily="34" charset="0"/>
                <a:cs typeface="Arial" panose="020B0604020202020204" pitchFamily="34" charset="0"/>
              </a:rPr>
              <a:t>ASP.NET </a:t>
            </a:r>
            <a:r>
              <a:rPr lang="fr-FR" b="1" dirty="0" err="1">
                <a:latin typeface="Arial" panose="020B0604020202020204" pitchFamily="34" charset="0"/>
                <a:cs typeface="Arial" panose="020B0604020202020204" pitchFamily="34" charset="0"/>
              </a:rPr>
              <a:t>Core</a:t>
            </a:r>
            <a:r>
              <a:rPr lang="fr-FR" b="1" dirty="0">
                <a:latin typeface="Arial" panose="020B0604020202020204" pitchFamily="34" charset="0"/>
                <a:cs typeface="Arial" panose="020B0604020202020204" pitchFamily="34" charset="0"/>
              </a:rPr>
              <a:t> </a:t>
            </a:r>
            <a:r>
              <a:rPr lang="fr-FR" b="1" dirty="0" err="1">
                <a:latin typeface="Arial" panose="020B0604020202020204" pitchFamily="34" charset="0"/>
                <a:cs typeface="Arial" panose="020B0604020202020204" pitchFamily="34" charset="0"/>
              </a:rPr>
              <a:t>Razor</a:t>
            </a:r>
            <a:r>
              <a:rPr lang="fr-FR" b="1" dirty="0">
                <a:latin typeface="Arial" panose="020B0604020202020204" pitchFamily="34" charset="0"/>
                <a:cs typeface="Arial" panose="020B0604020202020204" pitchFamily="34" charset="0"/>
              </a:rPr>
              <a:t> Pages</a:t>
            </a:r>
            <a:endParaRPr lang="en-US"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CC53567-315C-4EFC-A2A3-8581F4B65ED0}"/>
              </a:ext>
            </a:extLst>
          </p:cNvPr>
          <p:cNvSpPr txBox="1"/>
          <p:nvPr/>
        </p:nvSpPr>
        <p:spPr>
          <a:xfrm>
            <a:off x="4718304" y="178454"/>
            <a:ext cx="722604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Using code-behind files with Razor Pages</a:t>
            </a:r>
          </a:p>
        </p:txBody>
      </p:sp>
      <p:sp>
        <p:nvSpPr>
          <p:cNvPr id="8" name="TextBox 7">
            <a:extLst>
              <a:ext uri="{FF2B5EF4-FFF2-40B4-BE49-F238E27FC236}">
                <a16:creationId xmlns:a16="http://schemas.microsoft.com/office/drawing/2014/main" id="{64D7344E-DC18-42B7-B176-628714640CF2}"/>
              </a:ext>
            </a:extLst>
          </p:cNvPr>
          <p:cNvSpPr txBox="1"/>
          <p:nvPr/>
        </p:nvSpPr>
        <p:spPr>
          <a:xfrm>
            <a:off x="360937" y="785314"/>
            <a:ext cx="11450063" cy="1168718"/>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sometimes, it is better to separate the HTML markup from the data and executable code, so Razor Pages allows you to do this by putting the C# code in code-behind class files:</a:t>
            </a:r>
            <a:br>
              <a:rPr lang="en-US" sz="1600" b="0" dirty="0"/>
            </a:br>
            <a:r>
              <a:rPr lang="en-US" sz="1600" b="0" dirty="0"/>
              <a:t>	they have the same name as the </a:t>
            </a:r>
            <a:r>
              <a:rPr lang="en-US" sz="1600" b="0" dirty="0">
                <a:latin typeface="Courier New" panose="02070309020205020404" pitchFamily="49" charset="0"/>
                <a:cs typeface="Courier New" panose="02070309020205020404" pitchFamily="49" charset="0"/>
              </a:rPr>
              <a:t>.</a:t>
            </a:r>
            <a:r>
              <a:rPr lang="en-US" sz="1600" b="0" dirty="0" err="1">
                <a:latin typeface="Courier New" panose="02070309020205020404" pitchFamily="49" charset="0"/>
                <a:cs typeface="Courier New" panose="02070309020205020404" pitchFamily="49" charset="0"/>
              </a:rPr>
              <a:t>cshtml</a:t>
            </a:r>
            <a:r>
              <a:rPr lang="en-US" sz="1600" b="0" dirty="0">
                <a:latin typeface="Courier New" panose="02070309020205020404" pitchFamily="49" charset="0"/>
                <a:cs typeface="Courier New" panose="02070309020205020404" pitchFamily="49" charset="0"/>
              </a:rPr>
              <a:t> </a:t>
            </a:r>
            <a:r>
              <a:rPr lang="en-US" sz="1600" b="0" dirty="0"/>
              <a:t>file but end with </a:t>
            </a:r>
            <a:r>
              <a:rPr lang="en-US" sz="1600" b="0" dirty="0">
                <a:latin typeface="Courier New" panose="02070309020205020404" pitchFamily="49" charset="0"/>
                <a:cs typeface="Courier New" panose="02070309020205020404" pitchFamily="49" charset="0"/>
              </a:rPr>
              <a:t>.</a:t>
            </a:r>
            <a:r>
              <a:rPr lang="en-US" sz="1600" b="0" dirty="0" err="1">
                <a:latin typeface="Courier New" panose="02070309020205020404" pitchFamily="49" charset="0"/>
                <a:cs typeface="Courier New" panose="02070309020205020404" pitchFamily="49" charset="0"/>
              </a:rPr>
              <a:t>cshtml.cs</a:t>
            </a:r>
            <a:endParaRPr lang="en-US" sz="1600" b="0" dirty="0"/>
          </a:p>
        </p:txBody>
      </p:sp>
      <p:sp>
        <p:nvSpPr>
          <p:cNvPr id="9" name="TextBox 8">
            <a:extLst>
              <a:ext uri="{FF2B5EF4-FFF2-40B4-BE49-F238E27FC236}">
                <a16:creationId xmlns:a16="http://schemas.microsoft.com/office/drawing/2014/main" id="{72C5C09D-E892-4184-B32D-B082A2DCCC66}"/>
              </a:ext>
            </a:extLst>
          </p:cNvPr>
          <p:cNvSpPr txBox="1"/>
          <p:nvPr/>
        </p:nvSpPr>
        <p:spPr>
          <a:xfrm>
            <a:off x="360937" y="3340330"/>
            <a:ext cx="11583412" cy="738664"/>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@section Scripts {</a:t>
            </a:r>
          </a:p>
          <a:p>
            <a:r>
              <a:rPr lang="en-US" sz="1400" dirty="0">
                <a:latin typeface="Courier New" panose="02070309020205020404" pitchFamily="49" charset="0"/>
                <a:cs typeface="Courier New" panose="02070309020205020404" pitchFamily="49" charset="0"/>
              </a:rPr>
              <a:t>     &lt;script type="text/</a:t>
            </a:r>
            <a:r>
              <a:rPr lang="en-US" sz="1400" dirty="0" err="1">
                <a:latin typeface="Courier New" panose="02070309020205020404" pitchFamily="49" charset="0"/>
                <a:cs typeface="Courier New" panose="02070309020205020404" pitchFamily="49" charset="0"/>
              </a:rPr>
              <a:t>javascript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src</a:t>
            </a:r>
            <a:r>
              <a:rPr lang="en-US" sz="1400" dirty="0">
                <a:latin typeface="Courier New" panose="02070309020205020404" pitchFamily="49" charset="0"/>
                <a:cs typeface="Courier New" panose="02070309020205020404" pitchFamily="49" charset="0"/>
              </a:rPr>
              <a:t>="~/scripts/main.js"&gt;&lt;/script&gt;</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0701594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194208" cy="369332"/>
          </a:xfrm>
          <a:prstGeom prst="rect">
            <a:avLst/>
          </a:prstGeom>
          <a:noFill/>
        </p:spPr>
        <p:txBody>
          <a:bodyPr wrap="none" rtlCol="0">
            <a:spAutoFit/>
          </a:bodyPr>
          <a:lstStyle/>
          <a:p>
            <a:pPr>
              <a:spcBef>
                <a:spcPts val="2400"/>
              </a:spcBef>
            </a:pPr>
            <a:r>
              <a:rPr lang="fr-FR" b="1" dirty="0">
                <a:latin typeface="Arial" panose="020B0604020202020204" pitchFamily="34" charset="0"/>
                <a:cs typeface="Arial" panose="020B0604020202020204" pitchFamily="34" charset="0"/>
              </a:rPr>
              <a:t>ASP.NET </a:t>
            </a:r>
            <a:r>
              <a:rPr lang="fr-FR" b="1" dirty="0" err="1">
                <a:latin typeface="Arial" panose="020B0604020202020204" pitchFamily="34" charset="0"/>
                <a:cs typeface="Arial" panose="020B0604020202020204" pitchFamily="34" charset="0"/>
              </a:rPr>
              <a:t>Core</a:t>
            </a:r>
            <a:r>
              <a:rPr lang="fr-FR" b="1" dirty="0">
                <a:latin typeface="Arial" panose="020B0604020202020204" pitchFamily="34" charset="0"/>
                <a:cs typeface="Arial" panose="020B0604020202020204" pitchFamily="34" charset="0"/>
              </a:rPr>
              <a:t> </a:t>
            </a:r>
            <a:r>
              <a:rPr lang="fr-FR" b="1" dirty="0" err="1">
                <a:latin typeface="Arial" panose="020B0604020202020204" pitchFamily="34" charset="0"/>
                <a:cs typeface="Arial" panose="020B0604020202020204" pitchFamily="34" charset="0"/>
              </a:rPr>
              <a:t>Razor</a:t>
            </a:r>
            <a:r>
              <a:rPr lang="fr-FR" b="1" dirty="0">
                <a:latin typeface="Arial" panose="020B0604020202020204" pitchFamily="34" charset="0"/>
                <a:cs typeface="Arial" panose="020B0604020202020204" pitchFamily="34" charset="0"/>
              </a:rPr>
              <a:t> Pages</a:t>
            </a:r>
            <a:endParaRPr lang="en-US"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CC53567-315C-4EFC-A2A3-8581F4B65ED0}"/>
              </a:ext>
            </a:extLst>
          </p:cNvPr>
          <p:cNvSpPr txBox="1"/>
          <p:nvPr/>
        </p:nvSpPr>
        <p:spPr>
          <a:xfrm>
            <a:off x="4718304" y="178454"/>
            <a:ext cx="722604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Injecting a dependency service into a Razor Page</a:t>
            </a:r>
          </a:p>
        </p:txBody>
      </p:sp>
      <p:sp>
        <p:nvSpPr>
          <p:cNvPr id="8" name="TextBox 7">
            <a:extLst>
              <a:ext uri="{FF2B5EF4-FFF2-40B4-BE49-F238E27FC236}">
                <a16:creationId xmlns:a16="http://schemas.microsoft.com/office/drawing/2014/main" id="{64D7344E-DC18-42B7-B176-628714640CF2}"/>
              </a:ext>
            </a:extLst>
          </p:cNvPr>
          <p:cNvSpPr txBox="1"/>
          <p:nvPr/>
        </p:nvSpPr>
        <p:spPr>
          <a:xfrm>
            <a:off x="360937" y="785314"/>
            <a:ext cx="11450063" cy="1831784"/>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if you have a .</a:t>
            </a:r>
            <a:r>
              <a:rPr lang="en-US" sz="1600" b="0" dirty="0" err="1"/>
              <a:t>cshtml</a:t>
            </a:r>
            <a:r>
              <a:rPr lang="en-US" sz="1600" b="0" dirty="0"/>
              <a:t> Razor Page that does not have a code-behind file, then you can inject a dependency service using the </a:t>
            </a:r>
            <a:r>
              <a:rPr lang="en-US" sz="1600" b="0" dirty="0">
                <a:latin typeface="Courier New" panose="02070309020205020404" pitchFamily="49" charset="0"/>
                <a:cs typeface="Courier New" panose="02070309020205020404" pitchFamily="49" charset="0"/>
              </a:rPr>
              <a:t>@inject </a:t>
            </a:r>
            <a:r>
              <a:rPr lang="en-US" sz="1600" b="0" dirty="0"/>
              <a:t>directive instead of constructor parameter injection, and then directly reference the injected database context using Razor syntax in the middle of the markup</a:t>
            </a:r>
          </a:p>
          <a:p>
            <a:r>
              <a:rPr lang="en-US" sz="1600" b="0" dirty="0"/>
              <a:t>i.e.</a:t>
            </a:r>
          </a:p>
        </p:txBody>
      </p:sp>
      <p:sp>
        <p:nvSpPr>
          <p:cNvPr id="9" name="TextBox 8">
            <a:extLst>
              <a:ext uri="{FF2B5EF4-FFF2-40B4-BE49-F238E27FC236}">
                <a16:creationId xmlns:a16="http://schemas.microsoft.com/office/drawing/2014/main" id="{72C5C09D-E892-4184-B32D-B082A2DCCC66}"/>
              </a:ext>
            </a:extLst>
          </p:cNvPr>
          <p:cNvSpPr txBox="1"/>
          <p:nvPr/>
        </p:nvSpPr>
        <p:spPr>
          <a:xfrm>
            <a:off x="360937" y="2816074"/>
            <a:ext cx="11583412" cy="1600438"/>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@inject </a:t>
            </a:r>
            <a:r>
              <a:rPr lang="en-US" sz="1400" dirty="0" err="1">
                <a:latin typeface="Courier New" panose="02070309020205020404" pitchFamily="49" charset="0"/>
                <a:cs typeface="Courier New" panose="02070309020205020404" pitchFamily="49" charset="0"/>
              </a:rPr>
              <a:t>NorthwindContext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db</a:t>
            </a:r>
            <a:endParaRPr lang="en-US" sz="1400" dirty="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&lt;p&gt;</a:t>
            </a:r>
          </a:p>
          <a:p>
            <a:r>
              <a:rPr lang="en-US" sz="1400" dirty="0">
                <a:latin typeface="Courier New" panose="02070309020205020404" pitchFamily="49" charset="0"/>
                <a:cs typeface="Courier New" panose="02070309020205020404" pitchFamily="49" charset="0"/>
              </a:rPr>
              <a:t>    There are @db.Orders.Count() orders in the Northwind database</a:t>
            </a:r>
          </a:p>
          <a:p>
            <a:r>
              <a:rPr lang="en-US" sz="1400" dirty="0">
                <a:latin typeface="Courier New" panose="02070309020205020404" pitchFamily="49" charset="0"/>
                <a:cs typeface="Courier New" panose="02070309020205020404" pitchFamily="49" charset="0"/>
              </a:rPr>
              <a:t>&lt;/p&gt;</a:t>
            </a:r>
          </a:p>
        </p:txBody>
      </p:sp>
    </p:spTree>
    <p:extLst>
      <p:ext uri="{BB962C8B-B14F-4D97-AF65-F5344CB8AC3E}">
        <p14:creationId xmlns:p14="http://schemas.microsoft.com/office/powerpoint/2010/main" val="10663805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194208" cy="369332"/>
          </a:xfrm>
          <a:prstGeom prst="rect">
            <a:avLst/>
          </a:prstGeom>
          <a:noFill/>
        </p:spPr>
        <p:txBody>
          <a:bodyPr wrap="none" rtlCol="0">
            <a:spAutoFit/>
          </a:bodyPr>
          <a:lstStyle/>
          <a:p>
            <a:pPr>
              <a:spcBef>
                <a:spcPts val="2400"/>
              </a:spcBef>
            </a:pPr>
            <a:r>
              <a:rPr lang="fr-FR" b="1" dirty="0" err="1">
                <a:latin typeface="Arial" panose="020B0604020202020204" pitchFamily="34" charset="0"/>
                <a:cs typeface="Arial" panose="020B0604020202020204" pitchFamily="34" charset="0"/>
              </a:rPr>
              <a:t>Using</a:t>
            </a:r>
            <a:r>
              <a:rPr lang="fr-FR" b="1" dirty="0">
                <a:latin typeface="Arial" panose="020B0604020202020204" pitchFamily="34" charset="0"/>
                <a:cs typeface="Arial" panose="020B0604020202020204" pitchFamily="34" charset="0"/>
              </a:rPr>
              <a:t> </a:t>
            </a:r>
            <a:r>
              <a:rPr lang="fr-FR" b="1" dirty="0" err="1">
                <a:latin typeface="Arial" panose="020B0604020202020204" pitchFamily="34" charset="0"/>
                <a:cs typeface="Arial" panose="020B0604020202020204" pitchFamily="34" charset="0"/>
              </a:rPr>
              <a:t>Razor</a:t>
            </a:r>
            <a:r>
              <a:rPr lang="fr-FR" b="1" dirty="0">
                <a:latin typeface="Arial" panose="020B0604020202020204" pitchFamily="34" charset="0"/>
                <a:cs typeface="Arial" panose="020B0604020202020204" pitchFamily="34" charset="0"/>
              </a:rPr>
              <a:t> class </a:t>
            </a:r>
            <a:r>
              <a:rPr lang="fr-FR" b="1" dirty="0" err="1">
                <a:latin typeface="Arial" panose="020B0604020202020204" pitchFamily="34" charset="0"/>
                <a:cs typeface="Arial" panose="020B0604020202020204" pitchFamily="34" charset="0"/>
              </a:rPr>
              <a:t>libraries</a:t>
            </a:r>
            <a:endParaRPr lang="fr-FR"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CC53567-315C-4EFC-A2A3-8581F4B65ED0}"/>
              </a:ext>
            </a:extLst>
          </p:cNvPr>
          <p:cNvSpPr txBox="1"/>
          <p:nvPr/>
        </p:nvSpPr>
        <p:spPr>
          <a:xfrm>
            <a:off x="4718304" y="178454"/>
            <a:ext cx="722604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Creating a Razor class library</a:t>
            </a:r>
          </a:p>
        </p:txBody>
      </p:sp>
      <p:sp>
        <p:nvSpPr>
          <p:cNvPr id="8" name="TextBox 7">
            <a:extLst>
              <a:ext uri="{FF2B5EF4-FFF2-40B4-BE49-F238E27FC236}">
                <a16:creationId xmlns:a16="http://schemas.microsoft.com/office/drawing/2014/main" id="{64D7344E-DC18-42B7-B176-628714640CF2}"/>
              </a:ext>
            </a:extLst>
          </p:cNvPr>
          <p:cNvSpPr txBox="1"/>
          <p:nvPr/>
        </p:nvSpPr>
        <p:spPr>
          <a:xfrm>
            <a:off x="360937" y="785314"/>
            <a:ext cx="11450063" cy="2816669"/>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everything related to a Razor Page can be compiled into a class library for easier reuse in multiple projects</a:t>
            </a:r>
          </a:p>
          <a:p>
            <a:r>
              <a:rPr lang="en-US" sz="1600" b="0" dirty="0"/>
              <a:t>with ASP.NET Core 3.0 and later, this can include static files such as HTML, CSS, JavaScript libraries, and media assets such as image files</a:t>
            </a:r>
          </a:p>
          <a:p>
            <a:r>
              <a:rPr lang="en-US" sz="1600" b="0" dirty="0"/>
              <a:t>a website can either use the Razor Page's view as defined in the class library or override it</a:t>
            </a:r>
          </a:p>
          <a:p>
            <a:r>
              <a:rPr lang="en-US" sz="1600" b="0" dirty="0"/>
              <a:t>just start by using </a:t>
            </a:r>
            <a:r>
              <a:rPr lang="en-US" sz="1600" b="0" i="1" dirty="0"/>
              <a:t>Razor Class Library</a:t>
            </a:r>
            <a:r>
              <a:rPr lang="en-US" sz="1600" b="0" dirty="0"/>
              <a:t> / </a:t>
            </a:r>
            <a:r>
              <a:rPr lang="en-US" sz="1600" b="0" i="1" dirty="0" err="1"/>
              <a:t>razorclasslib</a:t>
            </a:r>
            <a:r>
              <a:rPr lang="en-US" sz="1600" b="0" i="1" dirty="0"/>
              <a:t> </a:t>
            </a:r>
            <a:r>
              <a:rPr lang="en-US" sz="1600" b="0" dirty="0"/>
              <a:t>Project templates with </a:t>
            </a:r>
            <a:r>
              <a:rPr lang="en-US" sz="1600" b="0" i="1" dirty="0"/>
              <a:t>Support pages and views </a:t>
            </a:r>
            <a:r>
              <a:rPr lang="en-US" sz="1600" b="0" dirty="0"/>
              <a:t>/ </a:t>
            </a:r>
            <a:r>
              <a:rPr lang="en-US" sz="1600" b="0" i="1" dirty="0"/>
              <a:t>-s</a:t>
            </a:r>
            <a:r>
              <a:rPr lang="en-US" sz="1600" b="0" dirty="0"/>
              <a:t> switches</a:t>
            </a:r>
          </a:p>
        </p:txBody>
      </p:sp>
    </p:spTree>
    <p:extLst>
      <p:ext uri="{BB962C8B-B14F-4D97-AF65-F5344CB8AC3E}">
        <p14:creationId xmlns:p14="http://schemas.microsoft.com/office/powerpoint/2010/main" val="23382658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194208" cy="369332"/>
          </a:xfrm>
          <a:prstGeom prst="rect">
            <a:avLst/>
          </a:prstGeom>
          <a:noFill/>
        </p:spPr>
        <p:txBody>
          <a:bodyPr wrap="none" rtlCol="0">
            <a:spAutoFit/>
          </a:bodyPr>
          <a:lstStyle/>
          <a:p>
            <a:pPr>
              <a:spcBef>
                <a:spcPts val="2400"/>
              </a:spcBef>
            </a:pPr>
            <a:r>
              <a:rPr lang="fr-FR" b="1" dirty="0" err="1">
                <a:latin typeface="Arial" panose="020B0604020202020204" pitchFamily="34" charset="0"/>
                <a:cs typeface="Arial" panose="020B0604020202020204" pitchFamily="34" charset="0"/>
              </a:rPr>
              <a:t>Using</a:t>
            </a:r>
            <a:r>
              <a:rPr lang="fr-FR" b="1" dirty="0">
                <a:latin typeface="Arial" panose="020B0604020202020204" pitchFamily="34" charset="0"/>
                <a:cs typeface="Arial" panose="020B0604020202020204" pitchFamily="34" charset="0"/>
              </a:rPr>
              <a:t> </a:t>
            </a:r>
            <a:r>
              <a:rPr lang="fr-FR" b="1" dirty="0" err="1">
                <a:latin typeface="Arial" panose="020B0604020202020204" pitchFamily="34" charset="0"/>
                <a:cs typeface="Arial" panose="020B0604020202020204" pitchFamily="34" charset="0"/>
              </a:rPr>
              <a:t>Razor</a:t>
            </a:r>
            <a:r>
              <a:rPr lang="fr-FR" b="1" dirty="0">
                <a:latin typeface="Arial" panose="020B0604020202020204" pitchFamily="34" charset="0"/>
                <a:cs typeface="Arial" panose="020B0604020202020204" pitchFamily="34" charset="0"/>
              </a:rPr>
              <a:t> class </a:t>
            </a:r>
            <a:r>
              <a:rPr lang="fr-FR" b="1" dirty="0" err="1">
                <a:latin typeface="Arial" panose="020B0604020202020204" pitchFamily="34" charset="0"/>
                <a:cs typeface="Arial" panose="020B0604020202020204" pitchFamily="34" charset="0"/>
              </a:rPr>
              <a:t>libraries</a:t>
            </a:r>
            <a:endParaRPr lang="fr-FR"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CC53567-315C-4EFC-A2A3-8581F4B65ED0}"/>
              </a:ext>
            </a:extLst>
          </p:cNvPr>
          <p:cNvSpPr txBox="1"/>
          <p:nvPr/>
        </p:nvSpPr>
        <p:spPr>
          <a:xfrm>
            <a:off x="4718304" y="178454"/>
            <a:ext cx="722604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Creating a Razor class library</a:t>
            </a:r>
          </a:p>
        </p:txBody>
      </p:sp>
      <p:sp>
        <p:nvSpPr>
          <p:cNvPr id="8" name="TextBox 7">
            <a:extLst>
              <a:ext uri="{FF2B5EF4-FFF2-40B4-BE49-F238E27FC236}">
                <a16:creationId xmlns:a16="http://schemas.microsoft.com/office/drawing/2014/main" id="{64D7344E-DC18-42B7-B176-628714640CF2}"/>
              </a:ext>
            </a:extLst>
          </p:cNvPr>
          <p:cNvSpPr txBox="1"/>
          <p:nvPr/>
        </p:nvSpPr>
        <p:spPr>
          <a:xfrm>
            <a:off x="360937" y="785314"/>
            <a:ext cx="11450063" cy="430054"/>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when using a razor library we can create a </a:t>
            </a:r>
            <a:r>
              <a:rPr lang="en-US" sz="1600" b="0" dirty="0">
                <a:latin typeface="Courier New" panose="02070309020205020404" pitchFamily="49" charset="0"/>
                <a:cs typeface="Courier New" panose="02070309020205020404" pitchFamily="49" charset="0"/>
              </a:rPr>
              <a:t>_</a:t>
            </a:r>
            <a:r>
              <a:rPr lang="en-US" sz="1600" b="0" dirty="0" err="1">
                <a:latin typeface="Courier New" panose="02070309020205020404" pitchFamily="49" charset="0"/>
                <a:cs typeface="Courier New" panose="02070309020205020404" pitchFamily="49" charset="0"/>
              </a:rPr>
              <a:t>Layout.cshtml</a:t>
            </a:r>
            <a:r>
              <a:rPr lang="en-US" sz="1600" b="0" dirty="0"/>
              <a:t> file with this content:</a:t>
            </a:r>
          </a:p>
        </p:txBody>
      </p:sp>
      <p:sp>
        <p:nvSpPr>
          <p:cNvPr id="6" name="TextBox 5">
            <a:extLst>
              <a:ext uri="{FF2B5EF4-FFF2-40B4-BE49-F238E27FC236}">
                <a16:creationId xmlns:a16="http://schemas.microsoft.com/office/drawing/2014/main" id="{C539493E-CF45-435F-A327-071C33778289}"/>
              </a:ext>
            </a:extLst>
          </p:cNvPr>
          <p:cNvSpPr txBox="1"/>
          <p:nvPr/>
        </p:nvSpPr>
        <p:spPr>
          <a:xfrm>
            <a:off x="360937" y="1292074"/>
            <a:ext cx="11583412" cy="738664"/>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Layout = "_Layout";</a:t>
            </a:r>
          </a:p>
          <a:p>
            <a:r>
              <a:rPr lang="en-US" sz="1400"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BD689B50-4059-41C7-AEC2-E44C4B82B435}"/>
              </a:ext>
            </a:extLst>
          </p:cNvPr>
          <p:cNvSpPr txBox="1"/>
          <p:nvPr/>
        </p:nvSpPr>
        <p:spPr>
          <a:xfrm>
            <a:off x="360936" y="2107444"/>
            <a:ext cx="11450063" cy="430054"/>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and then we do not need to create the </a:t>
            </a:r>
            <a:r>
              <a:rPr lang="en-US" sz="1600" b="0" dirty="0">
                <a:latin typeface="Courier New" panose="02070309020205020404" pitchFamily="49" charset="0"/>
                <a:cs typeface="Courier New" panose="02070309020205020404" pitchFamily="49" charset="0"/>
              </a:rPr>
              <a:t>_</a:t>
            </a:r>
            <a:r>
              <a:rPr lang="en-US" sz="1600" b="0" dirty="0" err="1">
                <a:latin typeface="Courier New" panose="02070309020205020404" pitchFamily="49" charset="0"/>
                <a:cs typeface="Courier New" panose="02070309020205020404" pitchFamily="49" charset="0"/>
              </a:rPr>
              <a:t>Layout.cshtml</a:t>
            </a:r>
            <a:r>
              <a:rPr lang="en-US" sz="1600" b="0" dirty="0">
                <a:latin typeface="Courier New" panose="02070309020205020404" pitchFamily="49" charset="0"/>
                <a:cs typeface="Courier New" panose="02070309020205020404" pitchFamily="49" charset="0"/>
              </a:rPr>
              <a:t> </a:t>
            </a:r>
            <a:r>
              <a:rPr lang="en-US" sz="1600" b="0" dirty="0"/>
              <a:t>file in this project because it will use the one in its host project  </a:t>
            </a:r>
          </a:p>
        </p:txBody>
      </p:sp>
    </p:spTree>
    <p:extLst>
      <p:ext uri="{BB962C8B-B14F-4D97-AF65-F5344CB8AC3E}">
        <p14:creationId xmlns:p14="http://schemas.microsoft.com/office/powerpoint/2010/main" val="9235956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194208" cy="369332"/>
          </a:xfrm>
          <a:prstGeom prst="rect">
            <a:avLst/>
          </a:prstGeom>
          <a:noFill/>
        </p:spPr>
        <p:txBody>
          <a:bodyPr wrap="none" rtlCol="0">
            <a:spAutoFit/>
          </a:bodyPr>
          <a:lstStyle/>
          <a:p>
            <a:pPr>
              <a:spcBef>
                <a:spcPts val="2400"/>
              </a:spcBef>
            </a:pPr>
            <a:r>
              <a:rPr lang="fr-FR" b="1" dirty="0" err="1">
                <a:latin typeface="Arial" panose="020B0604020202020204" pitchFamily="34" charset="0"/>
                <a:cs typeface="Arial" panose="020B0604020202020204" pitchFamily="34" charset="0"/>
              </a:rPr>
              <a:t>Using</a:t>
            </a:r>
            <a:r>
              <a:rPr lang="fr-FR" b="1" dirty="0">
                <a:latin typeface="Arial" panose="020B0604020202020204" pitchFamily="34" charset="0"/>
                <a:cs typeface="Arial" panose="020B0604020202020204" pitchFamily="34" charset="0"/>
              </a:rPr>
              <a:t> </a:t>
            </a:r>
            <a:r>
              <a:rPr lang="fr-FR" b="1" dirty="0" err="1">
                <a:latin typeface="Arial" panose="020B0604020202020204" pitchFamily="34" charset="0"/>
                <a:cs typeface="Arial" panose="020B0604020202020204" pitchFamily="34" charset="0"/>
              </a:rPr>
              <a:t>Razor</a:t>
            </a:r>
            <a:r>
              <a:rPr lang="fr-FR" b="1" dirty="0">
                <a:latin typeface="Arial" panose="020B0604020202020204" pitchFamily="34" charset="0"/>
                <a:cs typeface="Arial" panose="020B0604020202020204" pitchFamily="34" charset="0"/>
              </a:rPr>
              <a:t> class </a:t>
            </a:r>
            <a:r>
              <a:rPr lang="fr-FR" b="1" dirty="0" err="1">
                <a:latin typeface="Arial" panose="020B0604020202020204" pitchFamily="34" charset="0"/>
                <a:cs typeface="Arial" panose="020B0604020202020204" pitchFamily="34" charset="0"/>
              </a:rPr>
              <a:t>libraries</a:t>
            </a:r>
            <a:endParaRPr lang="fr-FR"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CC53567-315C-4EFC-A2A3-8581F4B65ED0}"/>
              </a:ext>
            </a:extLst>
          </p:cNvPr>
          <p:cNvSpPr txBox="1"/>
          <p:nvPr/>
        </p:nvSpPr>
        <p:spPr>
          <a:xfrm>
            <a:off x="4718304" y="178454"/>
            <a:ext cx="722604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Implementing a Partial View</a:t>
            </a:r>
          </a:p>
        </p:txBody>
      </p:sp>
      <p:sp>
        <p:nvSpPr>
          <p:cNvPr id="8" name="TextBox 7">
            <a:extLst>
              <a:ext uri="{FF2B5EF4-FFF2-40B4-BE49-F238E27FC236}">
                <a16:creationId xmlns:a16="http://schemas.microsoft.com/office/drawing/2014/main" id="{64D7344E-DC18-42B7-B176-628714640CF2}"/>
              </a:ext>
            </a:extLst>
          </p:cNvPr>
          <p:cNvSpPr txBox="1"/>
          <p:nvPr/>
        </p:nvSpPr>
        <p:spPr>
          <a:xfrm>
            <a:off x="360937" y="785314"/>
            <a:ext cx="11450063" cy="2139560"/>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the </a:t>
            </a:r>
            <a:r>
              <a:rPr lang="en-US" sz="1600" b="0" dirty="0">
                <a:latin typeface="Courier New" panose="02070309020205020404" pitchFamily="49" charset="0"/>
                <a:cs typeface="Courier New" panose="02070309020205020404" pitchFamily="49" charset="0"/>
              </a:rPr>
              <a:t>&lt;partial&gt; </a:t>
            </a:r>
            <a:r>
              <a:rPr lang="en-US" sz="1600" b="0" dirty="0"/>
              <a:t>tag helper was introduced in ASP.NET Core 2.1</a:t>
            </a:r>
          </a:p>
          <a:p>
            <a:endParaRPr lang="en-US" sz="1600" b="0" dirty="0"/>
          </a:p>
          <a:p>
            <a:r>
              <a:rPr lang="en-US" sz="1600" b="0" dirty="0"/>
              <a:t>a partial view is a piece of a Razor file, its code is put in a Razor markup file (.</a:t>
            </a:r>
            <a:r>
              <a:rPr lang="en-US" sz="1600" b="0" dirty="0" err="1"/>
              <a:t>cshtml</a:t>
            </a:r>
            <a:r>
              <a:rPr lang="en-US" sz="1600" b="0" dirty="0"/>
              <a:t>) without an </a:t>
            </a:r>
            <a:r>
              <a:rPr lang="en-US" sz="1600" b="0" dirty="0">
                <a:latin typeface="Courier New" panose="02070309020205020404" pitchFamily="49" charset="0"/>
                <a:cs typeface="Courier New" panose="02070309020205020404" pitchFamily="49" charset="0"/>
              </a:rPr>
              <a:t>@page </a:t>
            </a:r>
            <a:r>
              <a:rPr lang="en-US" sz="1600" b="0" dirty="0"/>
              <a:t>directive that renders HTML output within another markup file's rendered output</a:t>
            </a:r>
          </a:p>
        </p:txBody>
      </p:sp>
    </p:spTree>
    <p:extLst>
      <p:ext uri="{BB962C8B-B14F-4D97-AF65-F5344CB8AC3E}">
        <p14:creationId xmlns:p14="http://schemas.microsoft.com/office/powerpoint/2010/main" val="5726039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194208" cy="369332"/>
          </a:xfrm>
          <a:prstGeom prst="rect">
            <a:avLst/>
          </a:prstGeom>
          <a:noFill/>
        </p:spPr>
        <p:txBody>
          <a:bodyPr wrap="none" rtlCol="0">
            <a:spAutoFit/>
          </a:bodyPr>
          <a:lstStyle/>
          <a:p>
            <a:pPr>
              <a:spcBef>
                <a:spcPts val="2400"/>
              </a:spcBef>
            </a:pPr>
            <a:r>
              <a:rPr lang="fr-FR" b="1" dirty="0" err="1">
                <a:latin typeface="Arial" panose="020B0604020202020204" pitchFamily="34" charset="0"/>
                <a:cs typeface="Arial" panose="020B0604020202020204" pitchFamily="34" charset="0"/>
              </a:rPr>
              <a:t>Using</a:t>
            </a:r>
            <a:r>
              <a:rPr lang="fr-FR" b="1" dirty="0">
                <a:latin typeface="Arial" panose="020B0604020202020204" pitchFamily="34" charset="0"/>
                <a:cs typeface="Arial" panose="020B0604020202020204" pitchFamily="34" charset="0"/>
              </a:rPr>
              <a:t> </a:t>
            </a:r>
            <a:r>
              <a:rPr lang="fr-FR" b="1" dirty="0" err="1">
                <a:latin typeface="Arial" panose="020B0604020202020204" pitchFamily="34" charset="0"/>
                <a:cs typeface="Arial" panose="020B0604020202020204" pitchFamily="34" charset="0"/>
              </a:rPr>
              <a:t>Razor</a:t>
            </a:r>
            <a:r>
              <a:rPr lang="fr-FR" b="1" dirty="0">
                <a:latin typeface="Arial" panose="020B0604020202020204" pitchFamily="34" charset="0"/>
                <a:cs typeface="Arial" panose="020B0604020202020204" pitchFamily="34" charset="0"/>
              </a:rPr>
              <a:t> class </a:t>
            </a:r>
            <a:r>
              <a:rPr lang="fr-FR" b="1" dirty="0" err="1">
                <a:latin typeface="Arial" panose="020B0604020202020204" pitchFamily="34" charset="0"/>
                <a:cs typeface="Arial" panose="020B0604020202020204" pitchFamily="34" charset="0"/>
              </a:rPr>
              <a:t>libraries</a:t>
            </a:r>
            <a:endParaRPr lang="fr-FR"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CC53567-315C-4EFC-A2A3-8581F4B65ED0}"/>
              </a:ext>
            </a:extLst>
          </p:cNvPr>
          <p:cNvSpPr txBox="1"/>
          <p:nvPr/>
        </p:nvSpPr>
        <p:spPr>
          <a:xfrm>
            <a:off x="4718304" y="178454"/>
            <a:ext cx="722604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When to use partial views</a:t>
            </a:r>
          </a:p>
        </p:txBody>
      </p:sp>
      <p:sp>
        <p:nvSpPr>
          <p:cNvPr id="8" name="TextBox 7">
            <a:extLst>
              <a:ext uri="{FF2B5EF4-FFF2-40B4-BE49-F238E27FC236}">
                <a16:creationId xmlns:a16="http://schemas.microsoft.com/office/drawing/2014/main" id="{64D7344E-DC18-42B7-B176-628714640CF2}"/>
              </a:ext>
            </a:extLst>
          </p:cNvPr>
          <p:cNvSpPr txBox="1"/>
          <p:nvPr/>
        </p:nvSpPr>
        <p:spPr>
          <a:xfrm>
            <a:off x="360937" y="785314"/>
            <a:ext cx="11450063" cy="3986219"/>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Partial views are an effective way to:</a:t>
            </a:r>
          </a:p>
          <a:p>
            <a:pPr marL="285750" indent="-285750">
              <a:buFont typeface="Arial" panose="020B0604020202020204" pitchFamily="34" charset="0"/>
              <a:buChar char="•"/>
            </a:pPr>
            <a:r>
              <a:rPr lang="en-US" sz="1600" b="0" dirty="0"/>
              <a:t>break up large markup files into smaller components</a:t>
            </a:r>
            <a:br>
              <a:rPr lang="en-US" sz="1600" b="0" dirty="0"/>
            </a:br>
            <a:r>
              <a:rPr lang="en-US" sz="1600" b="0" dirty="0"/>
              <a:t>in a large, complex markup file composed of several logical pieces, there's an advantage to working with each piece isolated into a partial view. The code in the markup file is manageable because the markup only contains the overall page structure and references to partial views</a:t>
            </a:r>
          </a:p>
          <a:p>
            <a:pPr marL="285750" indent="-285750">
              <a:buFont typeface="Arial" panose="020B0604020202020204" pitchFamily="34" charset="0"/>
              <a:buChar char="•"/>
            </a:pPr>
            <a:r>
              <a:rPr lang="en-US" sz="1600" b="0" dirty="0"/>
              <a:t>Reduce the duplication of common markup content across markup files</a:t>
            </a:r>
            <a:br>
              <a:rPr lang="en-US" sz="1600" b="0" dirty="0"/>
            </a:br>
            <a:r>
              <a:rPr lang="en-US" sz="1600" b="0" dirty="0"/>
              <a:t>when the same markup elements are used across markup files, a partial view removes the duplication of markup content into one partial view file. When the markup is changed in the partial view, it updates the rendered output of the markup files that use the partial view.</a:t>
            </a:r>
          </a:p>
        </p:txBody>
      </p:sp>
    </p:spTree>
    <p:extLst>
      <p:ext uri="{BB962C8B-B14F-4D97-AF65-F5344CB8AC3E}">
        <p14:creationId xmlns:p14="http://schemas.microsoft.com/office/powerpoint/2010/main" val="37110512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194208" cy="369332"/>
          </a:xfrm>
          <a:prstGeom prst="rect">
            <a:avLst/>
          </a:prstGeom>
          <a:noFill/>
        </p:spPr>
        <p:txBody>
          <a:bodyPr wrap="none" rtlCol="0">
            <a:spAutoFit/>
          </a:bodyPr>
          <a:lstStyle/>
          <a:p>
            <a:pPr>
              <a:spcBef>
                <a:spcPts val="2400"/>
              </a:spcBef>
            </a:pPr>
            <a:r>
              <a:rPr lang="fr-FR" b="1" dirty="0" err="1">
                <a:latin typeface="Arial" panose="020B0604020202020204" pitchFamily="34" charset="0"/>
                <a:cs typeface="Arial" panose="020B0604020202020204" pitchFamily="34" charset="0"/>
              </a:rPr>
              <a:t>Using</a:t>
            </a:r>
            <a:r>
              <a:rPr lang="fr-FR" b="1" dirty="0">
                <a:latin typeface="Arial" panose="020B0604020202020204" pitchFamily="34" charset="0"/>
                <a:cs typeface="Arial" panose="020B0604020202020204" pitchFamily="34" charset="0"/>
              </a:rPr>
              <a:t> </a:t>
            </a:r>
            <a:r>
              <a:rPr lang="fr-FR" b="1" dirty="0" err="1">
                <a:latin typeface="Arial" panose="020B0604020202020204" pitchFamily="34" charset="0"/>
                <a:cs typeface="Arial" panose="020B0604020202020204" pitchFamily="34" charset="0"/>
              </a:rPr>
              <a:t>Razor</a:t>
            </a:r>
            <a:r>
              <a:rPr lang="fr-FR" b="1" dirty="0">
                <a:latin typeface="Arial" panose="020B0604020202020204" pitchFamily="34" charset="0"/>
                <a:cs typeface="Arial" panose="020B0604020202020204" pitchFamily="34" charset="0"/>
              </a:rPr>
              <a:t> class </a:t>
            </a:r>
            <a:r>
              <a:rPr lang="fr-FR" b="1" dirty="0" err="1">
                <a:latin typeface="Arial" panose="020B0604020202020204" pitchFamily="34" charset="0"/>
                <a:cs typeface="Arial" panose="020B0604020202020204" pitchFamily="34" charset="0"/>
              </a:rPr>
              <a:t>libraries</a:t>
            </a:r>
            <a:endParaRPr lang="fr-FR"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CC53567-315C-4EFC-A2A3-8581F4B65ED0}"/>
              </a:ext>
            </a:extLst>
          </p:cNvPr>
          <p:cNvSpPr txBox="1"/>
          <p:nvPr/>
        </p:nvSpPr>
        <p:spPr>
          <a:xfrm>
            <a:off x="4718304" y="178454"/>
            <a:ext cx="722604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When partial views should not be used</a:t>
            </a:r>
          </a:p>
        </p:txBody>
      </p:sp>
      <p:sp>
        <p:nvSpPr>
          <p:cNvPr id="8" name="TextBox 7">
            <a:extLst>
              <a:ext uri="{FF2B5EF4-FFF2-40B4-BE49-F238E27FC236}">
                <a16:creationId xmlns:a16="http://schemas.microsoft.com/office/drawing/2014/main" id="{64D7344E-DC18-42B7-B176-628714640CF2}"/>
              </a:ext>
            </a:extLst>
          </p:cNvPr>
          <p:cNvSpPr txBox="1"/>
          <p:nvPr/>
        </p:nvSpPr>
        <p:spPr>
          <a:xfrm>
            <a:off x="360937" y="785314"/>
            <a:ext cx="11450063" cy="2139560"/>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Partial Views shouldn't be used:</a:t>
            </a:r>
          </a:p>
          <a:p>
            <a:pPr marL="285750" indent="-285750">
              <a:buFont typeface="Arial" panose="020B0604020202020204" pitchFamily="34" charset="0"/>
              <a:buChar char="•"/>
            </a:pPr>
            <a:r>
              <a:rPr lang="en-US" sz="1600" b="0" dirty="0"/>
              <a:t>to maintain common layout elements: common layout elements should be specified in _</a:t>
            </a:r>
            <a:r>
              <a:rPr lang="en-US" sz="1600" b="0" dirty="0" err="1"/>
              <a:t>Layout.cshtml</a:t>
            </a:r>
            <a:r>
              <a:rPr lang="en-US" sz="1600" b="0" dirty="0"/>
              <a:t> files</a:t>
            </a:r>
          </a:p>
          <a:p>
            <a:pPr marL="285750" indent="-285750">
              <a:buFont typeface="Arial" panose="020B0604020202020204" pitchFamily="34" charset="0"/>
              <a:buChar char="•"/>
            </a:pPr>
            <a:r>
              <a:rPr lang="en-US" sz="1600" b="0" dirty="0"/>
              <a:t>where complex rendering logic or code execution is required to render the markup</a:t>
            </a:r>
            <a:br>
              <a:rPr lang="en-US" sz="1600" b="0" dirty="0"/>
            </a:br>
            <a:r>
              <a:rPr lang="en-US" sz="1600" b="0" dirty="0" err="1"/>
              <a:t>tnstead</a:t>
            </a:r>
            <a:r>
              <a:rPr lang="en-US" sz="1600" b="0" dirty="0"/>
              <a:t> of a partial view, use a </a:t>
            </a:r>
            <a:r>
              <a:rPr lang="en-US" sz="1600" dirty="0"/>
              <a:t>view component</a:t>
            </a:r>
          </a:p>
        </p:txBody>
      </p:sp>
    </p:spTree>
    <p:extLst>
      <p:ext uri="{BB962C8B-B14F-4D97-AF65-F5344CB8AC3E}">
        <p14:creationId xmlns:p14="http://schemas.microsoft.com/office/powerpoint/2010/main" val="4090576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155398"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Web development</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HTTP</a:t>
            </a:r>
          </a:p>
        </p:txBody>
      </p:sp>
      <p:sp>
        <p:nvSpPr>
          <p:cNvPr id="8" name="TextBox 7">
            <a:extLst>
              <a:ext uri="{FF2B5EF4-FFF2-40B4-BE49-F238E27FC236}">
                <a16:creationId xmlns:a16="http://schemas.microsoft.com/office/drawing/2014/main" id="{7EF92066-74E4-468E-A39A-C2E5445F25D3}"/>
              </a:ext>
            </a:extLst>
          </p:cNvPr>
          <p:cNvSpPr txBox="1"/>
          <p:nvPr/>
        </p:nvSpPr>
        <p:spPr>
          <a:xfrm>
            <a:off x="360937" y="855034"/>
            <a:ext cx="11450063" cy="785343"/>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A client makes an HTTP request for a resource, such as a page, uniquely identified by a Uniform Resource Locator (URL), and the server sends back an HTTP response</a:t>
            </a:r>
          </a:p>
        </p:txBody>
      </p:sp>
      <p:pic>
        <p:nvPicPr>
          <p:cNvPr id="3" name="Picture 2">
            <a:extLst>
              <a:ext uri="{FF2B5EF4-FFF2-40B4-BE49-F238E27FC236}">
                <a16:creationId xmlns:a16="http://schemas.microsoft.com/office/drawing/2014/main" id="{FB6096F1-E948-4529-B0C6-D047C4A7BC4E}"/>
              </a:ext>
            </a:extLst>
          </p:cNvPr>
          <p:cNvPicPr>
            <a:picLocks noChangeAspect="1"/>
          </p:cNvPicPr>
          <p:nvPr/>
        </p:nvPicPr>
        <p:blipFill>
          <a:blip r:embed="rId2"/>
          <a:stretch>
            <a:fillRect/>
          </a:stretch>
        </p:blipFill>
        <p:spPr>
          <a:xfrm>
            <a:off x="1314811" y="1915681"/>
            <a:ext cx="9867900" cy="4307951"/>
          </a:xfrm>
          <a:prstGeom prst="rect">
            <a:avLst/>
          </a:prstGeom>
        </p:spPr>
      </p:pic>
    </p:spTree>
    <p:extLst>
      <p:ext uri="{BB962C8B-B14F-4D97-AF65-F5344CB8AC3E}">
        <p14:creationId xmlns:p14="http://schemas.microsoft.com/office/powerpoint/2010/main" val="304801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5861541"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Configuring services and the HTTP request pipeline</a:t>
            </a:r>
            <a:endParaRPr lang="fr-FR"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CC53567-315C-4EFC-A2A3-8581F4B65ED0}"/>
              </a:ext>
            </a:extLst>
          </p:cNvPr>
          <p:cNvSpPr txBox="1"/>
          <p:nvPr/>
        </p:nvSpPr>
        <p:spPr>
          <a:xfrm>
            <a:off x="4718304" y="178454"/>
            <a:ext cx="722604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Endpoint routing</a:t>
            </a:r>
          </a:p>
        </p:txBody>
      </p:sp>
      <p:sp>
        <p:nvSpPr>
          <p:cNvPr id="8" name="TextBox 7">
            <a:extLst>
              <a:ext uri="{FF2B5EF4-FFF2-40B4-BE49-F238E27FC236}">
                <a16:creationId xmlns:a16="http://schemas.microsoft.com/office/drawing/2014/main" id="{64D7344E-DC18-42B7-B176-628714640CF2}"/>
              </a:ext>
            </a:extLst>
          </p:cNvPr>
          <p:cNvSpPr txBox="1"/>
          <p:nvPr/>
        </p:nvSpPr>
        <p:spPr>
          <a:xfrm>
            <a:off x="360937" y="785314"/>
            <a:ext cx="11450063" cy="5278881"/>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in earlier versions of ASP.NET Core, the routing system and the extendable middleware system did not always work easily together; for example, if you wanted to implement a policy such as CORS in both middleware and MVC</a:t>
            </a:r>
          </a:p>
          <a:p>
            <a:r>
              <a:rPr lang="en-US" sz="1600" b="0" dirty="0"/>
              <a:t>Microsoft has invested in improving routing with a system named endpoint routing introduced with ASP.NET Core 2.2</a:t>
            </a:r>
          </a:p>
          <a:p>
            <a:endParaRPr lang="en-US" sz="1600" dirty="0"/>
          </a:p>
          <a:p>
            <a:r>
              <a:rPr lang="en-US" sz="1600" dirty="0"/>
              <a:t>endpoint routing </a:t>
            </a:r>
            <a:r>
              <a:rPr lang="en-US" sz="1600" b="0" dirty="0"/>
              <a:t>replaces the </a:t>
            </a:r>
            <a:r>
              <a:rPr lang="en-US" sz="1600" b="0" dirty="0" err="1">
                <a:latin typeface="Courier New" panose="02070309020205020404" pitchFamily="49" charset="0"/>
                <a:cs typeface="Courier New" panose="02070309020205020404" pitchFamily="49" charset="0"/>
              </a:rPr>
              <a:t>IRouter</a:t>
            </a:r>
            <a:r>
              <a:rPr lang="en-US" sz="1600" b="0" dirty="0"/>
              <a:t>-based routing used in ASP.NET Core 2.1 and earlier: Microsoft recommends every older ASP.NET Core project migrates to endpoint routing if possible</a:t>
            </a:r>
          </a:p>
          <a:p>
            <a:endParaRPr lang="en-US" sz="1600" b="0" dirty="0"/>
          </a:p>
          <a:p>
            <a:r>
              <a:rPr lang="en-US" sz="1600" b="0" dirty="0"/>
              <a:t>endpoint routing is designed to enable </a:t>
            </a:r>
            <a:r>
              <a:rPr lang="en-US" sz="1600" i="1" dirty="0"/>
              <a:t>better interoperability </a:t>
            </a:r>
            <a:r>
              <a:rPr lang="en-US" sz="1600" b="0" dirty="0"/>
              <a:t>between frameworks that need routing, such as Razor Pages, MVC, or Web APIs, and middleware that needs to understand how routing affects them, such as localization, authorization, CORS, and so on</a:t>
            </a:r>
          </a:p>
        </p:txBody>
      </p:sp>
    </p:spTree>
    <p:extLst>
      <p:ext uri="{BB962C8B-B14F-4D97-AF65-F5344CB8AC3E}">
        <p14:creationId xmlns:p14="http://schemas.microsoft.com/office/powerpoint/2010/main" val="32252524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5861541"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Configuring services and the HTTP request pipeline</a:t>
            </a:r>
            <a:endParaRPr lang="fr-FR"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CC53567-315C-4EFC-A2A3-8581F4B65ED0}"/>
              </a:ext>
            </a:extLst>
          </p:cNvPr>
          <p:cNvSpPr txBox="1"/>
          <p:nvPr/>
        </p:nvSpPr>
        <p:spPr>
          <a:xfrm>
            <a:off x="4718304" y="178454"/>
            <a:ext cx="722604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Endpoint routing</a:t>
            </a:r>
          </a:p>
        </p:txBody>
      </p:sp>
      <p:sp>
        <p:nvSpPr>
          <p:cNvPr id="8" name="TextBox 7">
            <a:extLst>
              <a:ext uri="{FF2B5EF4-FFF2-40B4-BE49-F238E27FC236}">
                <a16:creationId xmlns:a16="http://schemas.microsoft.com/office/drawing/2014/main" id="{64D7344E-DC18-42B7-B176-628714640CF2}"/>
              </a:ext>
            </a:extLst>
          </p:cNvPr>
          <p:cNvSpPr txBox="1"/>
          <p:nvPr/>
        </p:nvSpPr>
        <p:spPr>
          <a:xfrm>
            <a:off x="360937" y="785314"/>
            <a:ext cx="11450063" cy="3555332"/>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endpoint routing gets its name because it represents the route table as a compiled tree of endpoints that can be walked efficiently by the routing system</a:t>
            </a:r>
            <a:br>
              <a:rPr lang="en-US" sz="1600" b="0" dirty="0"/>
            </a:br>
            <a:r>
              <a:rPr lang="en-US" sz="1600" b="0" dirty="0"/>
              <a:t>one of the biggest improvements is the performance of routing and action method selection</a:t>
            </a:r>
          </a:p>
          <a:p>
            <a:r>
              <a:rPr lang="en-US" sz="1600" b="0" dirty="0"/>
              <a:t>it is on by default with ASP.NET Core 2.2 or later if compatibility is set to 2.2 or later</a:t>
            </a:r>
          </a:p>
          <a:p>
            <a:r>
              <a:rPr lang="en-US" sz="1600" b="0" dirty="0"/>
              <a:t>traditional routes registered using the </a:t>
            </a:r>
            <a:r>
              <a:rPr lang="en-US" sz="1600" b="0" dirty="0" err="1">
                <a:latin typeface="Courier New" panose="02070309020205020404" pitchFamily="49" charset="0"/>
                <a:cs typeface="Courier New" panose="02070309020205020404" pitchFamily="49" charset="0"/>
              </a:rPr>
              <a:t>MapRoute</a:t>
            </a:r>
            <a:r>
              <a:rPr lang="en-US" sz="1600" b="0" dirty="0"/>
              <a:t> method or with attributes are mapped to the new system</a:t>
            </a:r>
          </a:p>
          <a:p>
            <a:r>
              <a:rPr lang="en-US" sz="1600" b="0" dirty="0"/>
              <a:t>the new routing system includes a link generation service registered as a dependency service that does not need an </a:t>
            </a:r>
            <a:r>
              <a:rPr lang="en-US" sz="1600" b="0" dirty="0" err="1">
                <a:latin typeface="Courier New" panose="02070309020205020404" pitchFamily="49" charset="0"/>
                <a:cs typeface="Courier New" panose="02070309020205020404" pitchFamily="49" charset="0"/>
              </a:rPr>
              <a:t>HttpContext</a:t>
            </a:r>
            <a:endParaRPr lang="en-US" sz="1600" b="0" dirty="0"/>
          </a:p>
        </p:txBody>
      </p:sp>
    </p:spTree>
    <p:extLst>
      <p:ext uri="{BB962C8B-B14F-4D97-AF65-F5344CB8AC3E}">
        <p14:creationId xmlns:p14="http://schemas.microsoft.com/office/powerpoint/2010/main" val="5550756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5861541"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Configuring services and the HTTP request pipeline</a:t>
            </a:r>
            <a:endParaRPr lang="fr-FR"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CC53567-315C-4EFC-A2A3-8581F4B65ED0}"/>
              </a:ext>
            </a:extLst>
          </p:cNvPr>
          <p:cNvSpPr txBox="1"/>
          <p:nvPr/>
        </p:nvSpPr>
        <p:spPr>
          <a:xfrm>
            <a:off x="4718304" y="178454"/>
            <a:ext cx="722604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Configuring endpoint routing</a:t>
            </a:r>
          </a:p>
        </p:txBody>
      </p:sp>
      <p:sp>
        <p:nvSpPr>
          <p:cNvPr id="8" name="TextBox 7">
            <a:extLst>
              <a:ext uri="{FF2B5EF4-FFF2-40B4-BE49-F238E27FC236}">
                <a16:creationId xmlns:a16="http://schemas.microsoft.com/office/drawing/2014/main" id="{64D7344E-DC18-42B7-B176-628714640CF2}"/>
              </a:ext>
            </a:extLst>
          </p:cNvPr>
          <p:cNvSpPr txBox="1"/>
          <p:nvPr/>
        </p:nvSpPr>
        <p:spPr>
          <a:xfrm>
            <a:off x="360937" y="785314"/>
            <a:ext cx="11450063" cy="2816669"/>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endpoint routing requires a pair of calls to the </a:t>
            </a:r>
            <a:r>
              <a:rPr lang="en-US" sz="1600" b="0" dirty="0" err="1">
                <a:latin typeface="Courier New" panose="02070309020205020404" pitchFamily="49" charset="0"/>
                <a:cs typeface="Courier New" panose="02070309020205020404" pitchFamily="49" charset="0"/>
              </a:rPr>
              <a:t>UseRouting</a:t>
            </a:r>
            <a:r>
              <a:rPr lang="en-US" sz="1600" b="0" dirty="0"/>
              <a:t> and </a:t>
            </a:r>
            <a:r>
              <a:rPr lang="en-US" sz="1600" b="0" dirty="0" err="1">
                <a:latin typeface="Courier New" panose="02070309020205020404" pitchFamily="49" charset="0"/>
                <a:cs typeface="Courier New" panose="02070309020205020404" pitchFamily="49" charset="0"/>
              </a:rPr>
              <a:t>UseEndpoints</a:t>
            </a:r>
            <a:r>
              <a:rPr lang="en-US" sz="1600" b="0" dirty="0"/>
              <a:t> methods:</a:t>
            </a:r>
          </a:p>
          <a:p>
            <a:pPr marL="285750" indent="-285750">
              <a:buFont typeface="Arial" panose="020B0604020202020204" pitchFamily="34" charset="0"/>
              <a:buChar char="•"/>
            </a:pPr>
            <a:r>
              <a:rPr lang="en-US" sz="1600" b="0" dirty="0" err="1">
                <a:latin typeface="Courier New" panose="02070309020205020404" pitchFamily="49" charset="0"/>
                <a:cs typeface="Courier New" panose="02070309020205020404" pitchFamily="49" charset="0"/>
              </a:rPr>
              <a:t>UseRouting</a:t>
            </a:r>
            <a:r>
              <a:rPr lang="en-US" sz="1600" b="0" dirty="0"/>
              <a:t> marks the pipeline position where a routing decision is made</a:t>
            </a:r>
          </a:p>
          <a:p>
            <a:pPr marL="285750" indent="-285750">
              <a:buFont typeface="Arial" panose="020B0604020202020204" pitchFamily="34" charset="0"/>
              <a:buChar char="•"/>
            </a:pPr>
            <a:r>
              <a:rPr lang="en-US" sz="1600" b="0" dirty="0" err="1">
                <a:latin typeface="Courier New" panose="02070309020205020404" pitchFamily="49" charset="0"/>
                <a:cs typeface="Courier New" panose="02070309020205020404" pitchFamily="49" charset="0"/>
              </a:rPr>
              <a:t>UseEndpoints</a:t>
            </a:r>
            <a:r>
              <a:rPr lang="en-US" sz="1600" b="0" dirty="0"/>
              <a:t> marks the pipeline position where the selected endpoint is executed</a:t>
            </a:r>
          </a:p>
          <a:p>
            <a:r>
              <a:rPr lang="en-US" sz="1600" b="0" dirty="0"/>
              <a:t>middleware such as </a:t>
            </a:r>
            <a:r>
              <a:rPr lang="en-US" sz="1600" b="0" i="1" dirty="0"/>
              <a:t>localization</a:t>
            </a:r>
            <a:r>
              <a:rPr lang="en-US" sz="1600" b="0" dirty="0"/>
              <a:t> that runs in between these methods can see the selected endpoint and can switch to a different endpoint if necessary</a:t>
            </a:r>
          </a:p>
        </p:txBody>
      </p:sp>
    </p:spTree>
    <p:extLst>
      <p:ext uri="{BB962C8B-B14F-4D97-AF65-F5344CB8AC3E}">
        <p14:creationId xmlns:p14="http://schemas.microsoft.com/office/powerpoint/2010/main" val="7939229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5861541"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Configuring services and the HTTP request pipeline</a:t>
            </a:r>
            <a:endParaRPr lang="fr-FR"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CC53567-315C-4EFC-A2A3-8581F4B65ED0}"/>
              </a:ext>
            </a:extLst>
          </p:cNvPr>
          <p:cNvSpPr txBox="1"/>
          <p:nvPr/>
        </p:nvSpPr>
        <p:spPr>
          <a:xfrm>
            <a:off x="4718304" y="178454"/>
            <a:ext cx="722604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Configuring endpoint routing</a:t>
            </a:r>
          </a:p>
        </p:txBody>
      </p:sp>
      <p:sp>
        <p:nvSpPr>
          <p:cNvPr id="8" name="TextBox 7">
            <a:extLst>
              <a:ext uri="{FF2B5EF4-FFF2-40B4-BE49-F238E27FC236}">
                <a16:creationId xmlns:a16="http://schemas.microsoft.com/office/drawing/2014/main" id="{64D7344E-DC18-42B7-B176-628714640CF2}"/>
              </a:ext>
            </a:extLst>
          </p:cNvPr>
          <p:cNvSpPr txBox="1"/>
          <p:nvPr/>
        </p:nvSpPr>
        <p:spPr>
          <a:xfrm>
            <a:off x="360937" y="785314"/>
            <a:ext cx="11450063" cy="2878224"/>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endpoint routing uses the same route template syntax that has been used in ASP.NET MVC since 2010 and the </a:t>
            </a:r>
            <a:r>
              <a:rPr lang="en-US" sz="1600" b="0" dirty="0">
                <a:latin typeface="Courier New" panose="02070309020205020404" pitchFamily="49" charset="0"/>
                <a:cs typeface="Courier New" panose="02070309020205020404" pitchFamily="49" charset="0"/>
              </a:rPr>
              <a:t>[Route]</a:t>
            </a:r>
            <a:r>
              <a:rPr lang="en-US" sz="1600" b="0" dirty="0"/>
              <a:t> attribute introduced with ASP.NET MVC 5 in 2013</a:t>
            </a:r>
          </a:p>
          <a:p>
            <a:r>
              <a:rPr lang="en-US" sz="1600" b="0" dirty="0"/>
              <a:t>migration often only requires changes to the </a:t>
            </a:r>
            <a:r>
              <a:rPr lang="en-US" sz="1600" b="0" dirty="0">
                <a:latin typeface="Courier New" panose="02070309020205020404" pitchFamily="49" charset="0"/>
                <a:cs typeface="Courier New" panose="02070309020205020404" pitchFamily="49" charset="0"/>
              </a:rPr>
              <a:t>Startup</a:t>
            </a:r>
            <a:r>
              <a:rPr lang="en-US" sz="1600" b="0" dirty="0"/>
              <a:t> configuration</a:t>
            </a:r>
          </a:p>
          <a:p>
            <a:r>
              <a:rPr lang="en-US" sz="1600" b="0" dirty="0"/>
              <a:t>MVC controllers, Razor Pages, and frameworks such as </a:t>
            </a:r>
            <a:r>
              <a:rPr lang="en-US" sz="1600" b="0" dirty="0" err="1"/>
              <a:t>SignalR</a:t>
            </a:r>
            <a:r>
              <a:rPr lang="en-US" sz="1600" b="0" dirty="0"/>
              <a:t> used to be enabled by a call to </a:t>
            </a:r>
            <a:r>
              <a:rPr lang="en-US" sz="1600" b="0" dirty="0" err="1">
                <a:latin typeface="Courier New" panose="02070309020205020404" pitchFamily="49" charset="0"/>
                <a:cs typeface="Courier New" panose="02070309020205020404" pitchFamily="49" charset="0"/>
              </a:rPr>
              <a:t>UseMvc</a:t>
            </a:r>
            <a:r>
              <a:rPr lang="en-US" sz="1600" b="0" dirty="0"/>
              <a:t> or similar methods, but they are now added inside the </a:t>
            </a:r>
            <a:r>
              <a:rPr lang="en-US" sz="1600" b="0" dirty="0" err="1">
                <a:latin typeface="Courier New" panose="02070309020205020404" pitchFamily="49" charset="0"/>
                <a:cs typeface="Courier New" panose="02070309020205020404" pitchFamily="49" charset="0"/>
              </a:rPr>
              <a:t>UseEndpoints</a:t>
            </a:r>
            <a:r>
              <a:rPr lang="en-US" sz="1600" b="0" dirty="0"/>
              <a:t> method call because they are all integrated into the same routing system along with middleware</a:t>
            </a:r>
          </a:p>
        </p:txBody>
      </p:sp>
    </p:spTree>
    <p:extLst>
      <p:ext uri="{BB962C8B-B14F-4D97-AF65-F5344CB8AC3E}">
        <p14:creationId xmlns:p14="http://schemas.microsoft.com/office/powerpoint/2010/main" val="7468599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5861541"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Configuring services and the HTTP request pipeline</a:t>
            </a:r>
            <a:endParaRPr lang="fr-FR"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CC53567-315C-4EFC-A2A3-8581F4B65ED0}"/>
              </a:ext>
            </a:extLst>
          </p:cNvPr>
          <p:cNvSpPr txBox="1"/>
          <p:nvPr/>
        </p:nvSpPr>
        <p:spPr>
          <a:xfrm>
            <a:off x="4718304" y="178454"/>
            <a:ext cx="722604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Review </a:t>
            </a:r>
            <a:r>
              <a:rPr lang="en-US" b="1" dirty="0" err="1">
                <a:latin typeface="Arial" panose="020B0604020202020204" pitchFamily="34" charset="0"/>
                <a:cs typeface="Arial" panose="020B0604020202020204" pitchFamily="34" charset="0"/>
              </a:rPr>
              <a:t>Startup.cs</a:t>
            </a:r>
            <a:endParaRPr lang="en-US" b="1"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64D7344E-DC18-42B7-B176-628714640CF2}"/>
              </a:ext>
            </a:extLst>
          </p:cNvPr>
          <p:cNvSpPr txBox="1"/>
          <p:nvPr/>
        </p:nvSpPr>
        <p:spPr>
          <a:xfrm>
            <a:off x="360937" y="785314"/>
            <a:ext cx="11450063" cy="1107163"/>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the </a:t>
            </a:r>
            <a:r>
              <a:rPr lang="en-US" sz="1600" b="0" dirty="0" err="1"/>
              <a:t>Startup.cs</a:t>
            </a:r>
            <a:r>
              <a:rPr lang="en-US" sz="1600" b="0" dirty="0"/>
              <a:t> class file is made of </a:t>
            </a:r>
            <a:r>
              <a:rPr lang="en-US" sz="1600" b="0" dirty="0">
                <a:latin typeface="Courier New" panose="02070309020205020404" pitchFamily="49" charset="0"/>
                <a:cs typeface="Courier New" panose="02070309020205020404" pitchFamily="49" charset="0"/>
              </a:rPr>
              <a:t>Startup</a:t>
            </a:r>
            <a:r>
              <a:rPr lang="en-US" sz="1600" b="0" dirty="0"/>
              <a:t> public class</a:t>
            </a:r>
          </a:p>
          <a:p>
            <a:r>
              <a:rPr lang="en-US" sz="1600" b="0" dirty="0"/>
              <a:t>the </a:t>
            </a:r>
            <a:r>
              <a:rPr lang="en-US" sz="1600" b="0" dirty="0">
                <a:latin typeface="Courier New" panose="02070309020205020404" pitchFamily="49" charset="0"/>
                <a:cs typeface="Courier New" panose="02070309020205020404" pitchFamily="49" charset="0"/>
              </a:rPr>
              <a:t>Startup</a:t>
            </a:r>
            <a:r>
              <a:rPr lang="en-US" sz="1600" b="0" dirty="0"/>
              <a:t> class has two methods that are called automatically by the host to configure the website</a:t>
            </a:r>
          </a:p>
        </p:txBody>
      </p:sp>
      <p:sp>
        <p:nvSpPr>
          <p:cNvPr id="6" name="TextBox 5">
            <a:extLst>
              <a:ext uri="{FF2B5EF4-FFF2-40B4-BE49-F238E27FC236}">
                <a16:creationId xmlns:a16="http://schemas.microsoft.com/office/drawing/2014/main" id="{6959B1C5-5547-4374-AA91-36574FDCC829}"/>
              </a:ext>
            </a:extLst>
          </p:cNvPr>
          <p:cNvSpPr txBox="1"/>
          <p:nvPr/>
        </p:nvSpPr>
        <p:spPr>
          <a:xfrm>
            <a:off x="360937" y="1980922"/>
            <a:ext cx="11583412" cy="1600438"/>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public class Startup</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ConfigureServices</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IServiceCollection</a:t>
            </a:r>
            <a:r>
              <a:rPr lang="en-US" sz="1400" dirty="0">
                <a:latin typeface="Courier New" panose="02070309020205020404" pitchFamily="49" charset="0"/>
                <a:cs typeface="Courier New" panose="02070309020205020404" pitchFamily="49" charset="0"/>
              </a:rPr>
              <a:t> services)</a:t>
            </a:r>
          </a:p>
          <a:p>
            <a:r>
              <a:rPr lang="en-US" sz="1400" dirty="0">
                <a:latin typeface="Courier New" panose="02070309020205020404" pitchFamily="49" charset="0"/>
                <a:cs typeface="Courier New" panose="02070309020205020404" pitchFamily="49" charset="0"/>
              </a:rPr>
              <a:t>    {  ...  }</a:t>
            </a:r>
          </a:p>
          <a:p>
            <a:r>
              <a:rPr lang="en-US" sz="1400" dirty="0">
                <a:latin typeface="Courier New" panose="02070309020205020404" pitchFamily="49" charset="0"/>
                <a:cs typeface="Courier New" panose="02070309020205020404" pitchFamily="49" charset="0"/>
              </a:rPr>
              <a:t>    public void Configure(</a:t>
            </a:r>
            <a:r>
              <a:rPr lang="en-US" sz="1400" dirty="0" err="1">
                <a:latin typeface="Courier New" panose="02070309020205020404" pitchFamily="49" charset="0"/>
                <a:cs typeface="Courier New" panose="02070309020205020404" pitchFamily="49" charset="0"/>
              </a:rPr>
              <a:t>IApplicationBuilder</a:t>
            </a:r>
            <a:r>
              <a:rPr lang="en-US" sz="1400" dirty="0">
                <a:latin typeface="Courier New" panose="02070309020205020404" pitchFamily="49" charset="0"/>
                <a:cs typeface="Courier New" panose="02070309020205020404" pitchFamily="49" charset="0"/>
              </a:rPr>
              <a:t> app, </a:t>
            </a:r>
            <a:r>
              <a:rPr lang="en-US" sz="1400" dirty="0" err="1">
                <a:latin typeface="Courier New" panose="02070309020205020404" pitchFamily="49" charset="0"/>
                <a:cs typeface="Courier New" panose="02070309020205020404" pitchFamily="49" charset="0"/>
              </a:rPr>
              <a:t>IWebHostEnvironment</a:t>
            </a:r>
            <a:r>
              <a:rPr lang="en-US" sz="1400" dirty="0">
                <a:latin typeface="Courier New" panose="02070309020205020404" pitchFamily="49" charset="0"/>
                <a:cs typeface="Courier New" panose="02070309020205020404" pitchFamily="49" charset="0"/>
              </a:rPr>
              <a:t> env)</a:t>
            </a:r>
          </a:p>
          <a:p>
            <a:r>
              <a:rPr lang="en-US" sz="1400" dirty="0">
                <a:latin typeface="Courier New" panose="02070309020205020404" pitchFamily="49" charset="0"/>
                <a:cs typeface="Courier New" panose="02070309020205020404" pitchFamily="49" charset="0"/>
              </a:rPr>
              <a:t>    {  ...  }</a:t>
            </a:r>
          </a:p>
          <a:p>
            <a:r>
              <a:rPr lang="en-US" sz="1400"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D1517C0D-4E51-4BD5-B145-D807DA50C1A3}"/>
              </a:ext>
            </a:extLst>
          </p:cNvPr>
          <p:cNvSpPr txBox="1"/>
          <p:nvPr/>
        </p:nvSpPr>
        <p:spPr>
          <a:xfrm>
            <a:off x="360936" y="4132018"/>
            <a:ext cx="11450063" cy="2201115"/>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pPr marL="342900" indent="-342900">
              <a:buFont typeface="Arial" panose="020B0604020202020204" pitchFamily="34" charset="0"/>
              <a:buChar char="•"/>
            </a:pPr>
            <a:r>
              <a:rPr lang="en-US" sz="1600" b="0" dirty="0"/>
              <a:t>the </a:t>
            </a:r>
            <a:r>
              <a:rPr lang="en-US" sz="1600" b="0" dirty="0" err="1">
                <a:latin typeface="Courier New" panose="02070309020205020404" pitchFamily="49" charset="0"/>
                <a:cs typeface="Courier New" panose="02070309020205020404" pitchFamily="49" charset="0"/>
              </a:rPr>
              <a:t>ConfigureServices</a:t>
            </a:r>
            <a:r>
              <a:rPr lang="en-US" sz="1600" b="0" dirty="0"/>
              <a:t> method registers services that can then be retrieved when the functionality they provide is needed using dependency injection</a:t>
            </a:r>
          </a:p>
          <a:p>
            <a:pPr marL="342900" indent="-342900">
              <a:buFont typeface="Arial" panose="020B0604020202020204" pitchFamily="34" charset="0"/>
              <a:buChar char="•"/>
            </a:pPr>
            <a:r>
              <a:rPr lang="en-US" sz="1600" b="0" dirty="0"/>
              <a:t>the </a:t>
            </a:r>
            <a:r>
              <a:rPr lang="en-US" sz="1600" b="0" dirty="0">
                <a:latin typeface="Courier New" panose="02070309020205020404" pitchFamily="49" charset="0"/>
                <a:cs typeface="Courier New" panose="02070309020205020404" pitchFamily="49" charset="0"/>
              </a:rPr>
              <a:t>Configure</a:t>
            </a:r>
            <a:r>
              <a:rPr lang="en-US" sz="1600" b="0" dirty="0"/>
              <a:t> method configures the HTTP request pipeline, which is made up of a connected sequence of delegates that can perform processing and then decide to either return a response themselves or pass processing on to the next delegate in the pipeline. Responses that come back can also be manipulated</a:t>
            </a:r>
          </a:p>
        </p:txBody>
      </p:sp>
    </p:spTree>
    <p:extLst>
      <p:ext uri="{BB962C8B-B14F-4D97-AF65-F5344CB8AC3E}">
        <p14:creationId xmlns:p14="http://schemas.microsoft.com/office/powerpoint/2010/main" val="42662126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5861541"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Configuring services and the HTTP request pipeline</a:t>
            </a:r>
            <a:endParaRPr lang="fr-FR"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CC53567-315C-4EFC-A2A3-8581F4B65ED0}"/>
              </a:ext>
            </a:extLst>
          </p:cNvPr>
          <p:cNvSpPr txBox="1"/>
          <p:nvPr/>
        </p:nvSpPr>
        <p:spPr>
          <a:xfrm>
            <a:off x="4718304" y="178454"/>
            <a:ext cx="7226045" cy="646331"/>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Registering services</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in the </a:t>
            </a:r>
            <a:r>
              <a:rPr lang="en-US" b="1" dirty="0" err="1">
                <a:latin typeface="Arial" panose="020B0604020202020204" pitchFamily="34" charset="0"/>
                <a:cs typeface="Arial" panose="020B0604020202020204" pitchFamily="34" charset="0"/>
              </a:rPr>
              <a:t>ConfigureServices</a:t>
            </a:r>
            <a:r>
              <a:rPr lang="en-US" b="1" dirty="0">
                <a:latin typeface="Arial" panose="020B0604020202020204" pitchFamily="34" charset="0"/>
                <a:cs typeface="Arial" panose="020B0604020202020204" pitchFamily="34" charset="0"/>
              </a:rPr>
              <a:t> method</a:t>
            </a:r>
          </a:p>
        </p:txBody>
      </p:sp>
      <p:sp>
        <p:nvSpPr>
          <p:cNvPr id="8" name="TextBox 7">
            <a:extLst>
              <a:ext uri="{FF2B5EF4-FFF2-40B4-BE49-F238E27FC236}">
                <a16:creationId xmlns:a16="http://schemas.microsoft.com/office/drawing/2014/main" id="{64D7344E-DC18-42B7-B176-628714640CF2}"/>
              </a:ext>
            </a:extLst>
          </p:cNvPr>
          <p:cNvSpPr txBox="1"/>
          <p:nvPr/>
        </p:nvSpPr>
        <p:spPr>
          <a:xfrm>
            <a:off x="360937" y="785314"/>
            <a:ext cx="11450063" cy="785343"/>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common methods that register dependency services, including services that combine other method calls that register services, are shown in the following table:</a:t>
            </a:r>
          </a:p>
        </p:txBody>
      </p:sp>
      <p:graphicFrame>
        <p:nvGraphicFramePr>
          <p:cNvPr id="3" name="Table 4">
            <a:extLst>
              <a:ext uri="{FF2B5EF4-FFF2-40B4-BE49-F238E27FC236}">
                <a16:creationId xmlns:a16="http://schemas.microsoft.com/office/drawing/2014/main" id="{59A20409-8386-49A7-8E71-4C950BEB3DE2}"/>
              </a:ext>
            </a:extLst>
          </p:cNvPr>
          <p:cNvGraphicFramePr>
            <a:graphicFrameLocks noGrp="1"/>
          </p:cNvGraphicFramePr>
          <p:nvPr>
            <p:extLst>
              <p:ext uri="{D42A27DB-BD31-4B8C-83A1-F6EECF244321}">
                <p14:modId xmlns:p14="http://schemas.microsoft.com/office/powerpoint/2010/main" val="3284691480"/>
              </p:ext>
            </p:extLst>
          </p:nvPr>
        </p:nvGraphicFramePr>
        <p:xfrm>
          <a:off x="360937" y="1859054"/>
          <a:ext cx="11583412" cy="4602480"/>
        </p:xfrm>
        <a:graphic>
          <a:graphicData uri="http://schemas.openxmlformats.org/drawingml/2006/table">
            <a:tbl>
              <a:tblPr firstRow="1" bandRow="1">
                <a:tableStyleId>{5C22544A-7EE6-4342-B048-85BDC9FD1C3A}</a:tableStyleId>
              </a:tblPr>
              <a:tblGrid>
                <a:gridCol w="5791706">
                  <a:extLst>
                    <a:ext uri="{9D8B030D-6E8A-4147-A177-3AD203B41FA5}">
                      <a16:colId xmlns:a16="http://schemas.microsoft.com/office/drawing/2014/main" val="2906040476"/>
                    </a:ext>
                  </a:extLst>
                </a:gridCol>
                <a:gridCol w="5791706">
                  <a:extLst>
                    <a:ext uri="{9D8B030D-6E8A-4147-A177-3AD203B41FA5}">
                      <a16:colId xmlns:a16="http://schemas.microsoft.com/office/drawing/2014/main" val="3388517726"/>
                    </a:ext>
                  </a:extLst>
                </a:gridCol>
              </a:tblGrid>
              <a:tr h="370840">
                <a:tc>
                  <a:txBody>
                    <a:bodyPr/>
                    <a:lstStyle/>
                    <a:p>
                      <a:r>
                        <a:rPr lang="it-IT" sz="1200" dirty="0">
                          <a:latin typeface="Arial" panose="020B0604020202020204" pitchFamily="34" charset="0"/>
                          <a:cs typeface="Arial" panose="020B0604020202020204" pitchFamily="34" charset="0"/>
                        </a:rPr>
                        <a:t>Method</a:t>
                      </a:r>
                    </a:p>
                  </a:txBody>
                  <a:tcPr/>
                </a:tc>
                <a:tc>
                  <a:txBody>
                    <a:bodyPr/>
                    <a:lstStyle/>
                    <a:p>
                      <a:r>
                        <a:rPr lang="it-IT" sz="1200" dirty="0">
                          <a:latin typeface="Arial" panose="020B0604020202020204" pitchFamily="34" charset="0"/>
                          <a:cs typeface="Arial" panose="020B0604020202020204" pitchFamily="34" charset="0"/>
                        </a:rPr>
                        <a:t>Services </a:t>
                      </a:r>
                      <a:r>
                        <a:rPr lang="it-IT" sz="1200" dirty="0" err="1">
                          <a:latin typeface="Arial" panose="020B0604020202020204" pitchFamily="34" charset="0"/>
                          <a:cs typeface="Arial" panose="020B0604020202020204" pitchFamily="34" charset="0"/>
                        </a:rPr>
                        <a:t>that</a:t>
                      </a:r>
                      <a:r>
                        <a:rPr lang="it-IT" sz="1200" dirty="0">
                          <a:latin typeface="Arial" panose="020B0604020202020204" pitchFamily="34" charset="0"/>
                          <a:cs typeface="Arial" panose="020B0604020202020204" pitchFamily="34" charset="0"/>
                        </a:rPr>
                        <a:t> </a:t>
                      </a:r>
                      <a:r>
                        <a:rPr lang="it-IT" sz="1200" dirty="0" err="1">
                          <a:latin typeface="Arial" panose="020B0604020202020204" pitchFamily="34" charset="0"/>
                          <a:cs typeface="Arial" panose="020B0604020202020204" pitchFamily="34" charset="0"/>
                        </a:rPr>
                        <a:t>it</a:t>
                      </a:r>
                      <a:r>
                        <a:rPr lang="it-IT" sz="1200" dirty="0">
                          <a:latin typeface="Arial" panose="020B0604020202020204" pitchFamily="34" charset="0"/>
                          <a:cs typeface="Arial" panose="020B0604020202020204" pitchFamily="34" charset="0"/>
                        </a:rPr>
                        <a:t> </a:t>
                      </a:r>
                      <a:r>
                        <a:rPr lang="it-IT" sz="1200" dirty="0" err="1">
                          <a:latin typeface="Arial" panose="020B0604020202020204" pitchFamily="34" charset="0"/>
                          <a:cs typeface="Arial" panose="020B0604020202020204" pitchFamily="34" charset="0"/>
                        </a:rPr>
                        <a:t>registers</a:t>
                      </a:r>
                      <a:endParaRPr lang="it-IT"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839567952"/>
                  </a:ext>
                </a:extLst>
              </a:tr>
              <a:tr h="370840">
                <a:tc>
                  <a:txBody>
                    <a:bodyPr/>
                    <a:lstStyle/>
                    <a:p>
                      <a:r>
                        <a:rPr lang="it-IT" sz="1200" dirty="0" err="1">
                          <a:latin typeface="Courier New" panose="02070309020205020404" pitchFamily="49" charset="0"/>
                          <a:cs typeface="Courier New" panose="02070309020205020404" pitchFamily="49" charset="0"/>
                        </a:rPr>
                        <a:t>AddMvcCore</a:t>
                      </a:r>
                      <a:endParaRPr lang="it-IT" sz="1200" dirty="0">
                        <a:latin typeface="Courier New" panose="02070309020205020404" pitchFamily="49" charset="0"/>
                        <a:cs typeface="Courier New" panose="02070309020205020404" pitchFamily="49" charset="0"/>
                      </a:endParaRPr>
                    </a:p>
                  </a:txBody>
                  <a:tcPr/>
                </a:tc>
                <a:tc>
                  <a:txBody>
                    <a:bodyPr/>
                    <a:lstStyle/>
                    <a:p>
                      <a:r>
                        <a:rPr lang="en-US" sz="1200" dirty="0">
                          <a:latin typeface="Arial" panose="020B0604020202020204" pitchFamily="34" charset="0"/>
                          <a:cs typeface="Arial" panose="020B0604020202020204" pitchFamily="34" charset="0"/>
                        </a:rPr>
                        <a:t>minimum set of services necessary to route requests and invoke controllers</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most websites will need more configuration than this</a:t>
                      </a:r>
                      <a:endParaRPr lang="it-IT"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807827780"/>
                  </a:ext>
                </a:extLst>
              </a:tr>
              <a:tr h="370840">
                <a:tc>
                  <a:txBody>
                    <a:bodyPr/>
                    <a:lstStyle/>
                    <a:p>
                      <a:r>
                        <a:rPr lang="it-IT" sz="1200" dirty="0" err="1">
                          <a:latin typeface="Courier New" panose="02070309020205020404" pitchFamily="49" charset="0"/>
                          <a:cs typeface="Courier New" panose="02070309020205020404" pitchFamily="49" charset="0"/>
                        </a:rPr>
                        <a:t>AddAuthorization</a:t>
                      </a:r>
                      <a:endParaRPr lang="it-IT" sz="1200" dirty="0">
                        <a:latin typeface="Courier New" panose="02070309020205020404" pitchFamily="49" charset="0"/>
                        <a:cs typeface="Courier New" panose="02070309020205020404" pitchFamily="49" charset="0"/>
                      </a:endParaRPr>
                    </a:p>
                  </a:txBody>
                  <a:tcPr/>
                </a:tc>
                <a:tc>
                  <a:txBody>
                    <a:bodyPr/>
                    <a:lstStyle/>
                    <a:p>
                      <a:r>
                        <a:rPr lang="it-IT" sz="1200" dirty="0">
                          <a:latin typeface="Arial" panose="020B0604020202020204" pitchFamily="34" charset="0"/>
                          <a:cs typeface="Arial" panose="020B0604020202020204" pitchFamily="34" charset="0"/>
                        </a:rPr>
                        <a:t>authentication and </a:t>
                      </a:r>
                      <a:r>
                        <a:rPr lang="it-IT" sz="1200" dirty="0" err="1">
                          <a:latin typeface="Arial" panose="020B0604020202020204" pitchFamily="34" charset="0"/>
                          <a:cs typeface="Arial" panose="020B0604020202020204" pitchFamily="34" charset="0"/>
                        </a:rPr>
                        <a:t>authorization</a:t>
                      </a:r>
                      <a:r>
                        <a:rPr lang="it-IT" sz="1200" dirty="0">
                          <a:latin typeface="Arial" panose="020B0604020202020204" pitchFamily="34" charset="0"/>
                          <a:cs typeface="Arial" panose="020B0604020202020204" pitchFamily="34" charset="0"/>
                        </a:rPr>
                        <a:t> services</a:t>
                      </a:r>
                    </a:p>
                  </a:txBody>
                  <a:tcPr/>
                </a:tc>
                <a:extLst>
                  <a:ext uri="{0D108BD9-81ED-4DB2-BD59-A6C34878D82A}">
                    <a16:rowId xmlns:a16="http://schemas.microsoft.com/office/drawing/2014/main" val="608385390"/>
                  </a:ext>
                </a:extLst>
              </a:tr>
              <a:tr h="370840">
                <a:tc>
                  <a:txBody>
                    <a:bodyPr/>
                    <a:lstStyle/>
                    <a:p>
                      <a:r>
                        <a:rPr lang="it-IT" sz="1200" dirty="0" err="1">
                          <a:latin typeface="Courier New" panose="02070309020205020404" pitchFamily="49" charset="0"/>
                          <a:cs typeface="Courier New" panose="02070309020205020404" pitchFamily="49" charset="0"/>
                        </a:rPr>
                        <a:t>AddDataAnnotations</a:t>
                      </a:r>
                      <a:endParaRPr lang="it-IT" sz="1200" dirty="0">
                        <a:latin typeface="Courier New" panose="02070309020205020404" pitchFamily="49" charset="0"/>
                        <a:cs typeface="Courier New" panose="02070309020205020404" pitchFamily="49" charset="0"/>
                      </a:endParaRPr>
                    </a:p>
                  </a:txBody>
                  <a:tcPr/>
                </a:tc>
                <a:tc>
                  <a:txBody>
                    <a:bodyPr/>
                    <a:lstStyle/>
                    <a:p>
                      <a:r>
                        <a:rPr lang="it-IT" sz="1200" dirty="0">
                          <a:latin typeface="Arial" panose="020B0604020202020204" pitchFamily="34" charset="0"/>
                          <a:cs typeface="Arial" panose="020B0604020202020204" pitchFamily="34" charset="0"/>
                        </a:rPr>
                        <a:t>MVC data </a:t>
                      </a:r>
                      <a:r>
                        <a:rPr lang="it-IT" sz="1200" dirty="0" err="1">
                          <a:latin typeface="Arial" panose="020B0604020202020204" pitchFamily="34" charset="0"/>
                          <a:cs typeface="Arial" panose="020B0604020202020204" pitchFamily="34" charset="0"/>
                        </a:rPr>
                        <a:t>annotations</a:t>
                      </a:r>
                      <a:r>
                        <a:rPr lang="it-IT" sz="1200" dirty="0">
                          <a:latin typeface="Arial" panose="020B0604020202020204" pitchFamily="34" charset="0"/>
                          <a:cs typeface="Arial" panose="020B0604020202020204" pitchFamily="34" charset="0"/>
                        </a:rPr>
                        <a:t> service</a:t>
                      </a:r>
                    </a:p>
                  </a:txBody>
                  <a:tcPr/>
                </a:tc>
                <a:extLst>
                  <a:ext uri="{0D108BD9-81ED-4DB2-BD59-A6C34878D82A}">
                    <a16:rowId xmlns:a16="http://schemas.microsoft.com/office/drawing/2014/main" val="3375641824"/>
                  </a:ext>
                </a:extLst>
              </a:tr>
              <a:tr h="370840">
                <a:tc>
                  <a:txBody>
                    <a:bodyPr/>
                    <a:lstStyle/>
                    <a:p>
                      <a:r>
                        <a:rPr lang="it-IT" sz="1200" dirty="0" err="1">
                          <a:latin typeface="Courier New" panose="02070309020205020404" pitchFamily="49" charset="0"/>
                          <a:cs typeface="Courier New" panose="02070309020205020404" pitchFamily="49" charset="0"/>
                        </a:rPr>
                        <a:t>AddCacheTagHelper</a:t>
                      </a:r>
                      <a:endParaRPr lang="it-IT" sz="1200" dirty="0">
                        <a:latin typeface="Courier New" panose="02070309020205020404" pitchFamily="49" charset="0"/>
                        <a:cs typeface="Courier New" panose="02070309020205020404" pitchFamily="49" charset="0"/>
                      </a:endParaRPr>
                    </a:p>
                  </a:txBody>
                  <a:tcPr/>
                </a:tc>
                <a:tc>
                  <a:txBody>
                    <a:bodyPr/>
                    <a:lstStyle/>
                    <a:p>
                      <a:r>
                        <a:rPr lang="en-US" sz="1200" dirty="0">
                          <a:latin typeface="Arial" panose="020B0604020202020204" pitchFamily="34" charset="0"/>
                          <a:cs typeface="Arial" panose="020B0604020202020204" pitchFamily="34" charset="0"/>
                        </a:rPr>
                        <a:t>MVC cache tag helper service</a:t>
                      </a:r>
                      <a:endParaRPr lang="it-IT"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172032913"/>
                  </a:ext>
                </a:extLst>
              </a:tr>
              <a:tr h="370840">
                <a:tc>
                  <a:txBody>
                    <a:bodyPr/>
                    <a:lstStyle/>
                    <a:p>
                      <a:r>
                        <a:rPr lang="it-IT" sz="1200" dirty="0" err="1">
                          <a:latin typeface="Courier New" panose="02070309020205020404" pitchFamily="49" charset="0"/>
                          <a:cs typeface="Courier New" panose="02070309020205020404" pitchFamily="49" charset="0"/>
                        </a:rPr>
                        <a:t>AddRazorPages</a:t>
                      </a:r>
                      <a:endParaRPr lang="it-IT" sz="1200" dirty="0">
                        <a:latin typeface="Courier New" panose="02070309020205020404" pitchFamily="49" charset="0"/>
                        <a:cs typeface="Courier New" panose="02070309020205020404" pitchFamily="49" charset="0"/>
                      </a:endParaRPr>
                    </a:p>
                  </a:txBody>
                  <a:tcPr/>
                </a:tc>
                <a:tc>
                  <a:txBody>
                    <a:bodyPr/>
                    <a:lstStyle/>
                    <a:p>
                      <a:r>
                        <a:rPr lang="en-US" sz="1200" dirty="0">
                          <a:latin typeface="Arial" panose="020B0604020202020204" pitchFamily="34" charset="0"/>
                          <a:cs typeface="Arial" panose="020B0604020202020204" pitchFamily="34" charset="0"/>
                        </a:rPr>
                        <a:t>Razor Pages service including the Razor view engine. Commonly used in simple website projects. It calls the following additional methods:</a:t>
                      </a:r>
                    </a:p>
                    <a:p>
                      <a:endParaRPr lang="en-US" sz="1200" dirty="0">
                        <a:latin typeface="Arial" panose="020B0604020202020204" pitchFamily="34" charset="0"/>
                        <a:cs typeface="Arial" panose="020B0604020202020204" pitchFamily="34" charset="0"/>
                      </a:endParaRPr>
                    </a:p>
                    <a:p>
                      <a:r>
                        <a:rPr lang="en-US" sz="1200" dirty="0" err="1">
                          <a:latin typeface="Courier New" panose="02070309020205020404" pitchFamily="49" charset="0"/>
                          <a:cs typeface="Courier New" panose="02070309020205020404" pitchFamily="49" charset="0"/>
                        </a:rPr>
                        <a:t>AddMvcCore</a:t>
                      </a:r>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r>
                        <a:rPr lang="en-US" sz="1200" dirty="0" err="1">
                          <a:latin typeface="Courier New" panose="02070309020205020404" pitchFamily="49" charset="0"/>
                          <a:cs typeface="Courier New" panose="02070309020205020404" pitchFamily="49" charset="0"/>
                        </a:rPr>
                        <a:t>AddAuthorization</a:t>
                      </a:r>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r>
                        <a:rPr lang="en-US" sz="1200" dirty="0" err="1">
                          <a:latin typeface="Courier New" panose="02070309020205020404" pitchFamily="49" charset="0"/>
                          <a:cs typeface="Courier New" panose="02070309020205020404" pitchFamily="49" charset="0"/>
                        </a:rPr>
                        <a:t>AddDataAnnotations</a:t>
                      </a:r>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r>
                        <a:rPr lang="en-US" sz="1200" dirty="0" err="1">
                          <a:latin typeface="Courier New" panose="02070309020205020404" pitchFamily="49" charset="0"/>
                          <a:cs typeface="Courier New" panose="02070309020205020404" pitchFamily="49" charset="0"/>
                        </a:rPr>
                        <a:t>AddCacheTagHelper</a:t>
                      </a:r>
                      <a:endParaRPr lang="it-IT" sz="12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322959059"/>
                  </a:ext>
                </a:extLst>
              </a:tr>
              <a:tr h="370840">
                <a:tc>
                  <a:txBody>
                    <a:bodyPr/>
                    <a:lstStyle/>
                    <a:p>
                      <a:r>
                        <a:rPr lang="it-IT" sz="1200" dirty="0" err="1">
                          <a:latin typeface="Courier New" panose="02070309020205020404" pitchFamily="49" charset="0"/>
                          <a:cs typeface="Courier New" panose="02070309020205020404" pitchFamily="49" charset="0"/>
                        </a:rPr>
                        <a:t>AddApiExplorer</a:t>
                      </a:r>
                      <a:endParaRPr lang="it-IT" sz="1200" dirty="0">
                        <a:latin typeface="Courier New" panose="02070309020205020404" pitchFamily="49" charset="0"/>
                        <a:cs typeface="Courier New" panose="02070309020205020404" pitchFamily="49" charset="0"/>
                      </a:endParaRPr>
                    </a:p>
                  </a:txBody>
                  <a:tcPr/>
                </a:tc>
                <a:tc>
                  <a:txBody>
                    <a:bodyPr/>
                    <a:lstStyle/>
                    <a:p>
                      <a:r>
                        <a:rPr lang="it-IT" sz="1200" dirty="0">
                          <a:latin typeface="Arial" panose="020B0604020202020204" pitchFamily="34" charset="0"/>
                          <a:cs typeface="Arial" panose="020B0604020202020204" pitchFamily="34" charset="0"/>
                        </a:rPr>
                        <a:t>Web API </a:t>
                      </a:r>
                      <a:r>
                        <a:rPr lang="it-IT" sz="1200" dirty="0" err="1">
                          <a:latin typeface="Arial" panose="020B0604020202020204" pitchFamily="34" charset="0"/>
                          <a:cs typeface="Arial" panose="020B0604020202020204" pitchFamily="34" charset="0"/>
                        </a:rPr>
                        <a:t>explorer</a:t>
                      </a:r>
                      <a:r>
                        <a:rPr lang="it-IT" sz="1200" dirty="0">
                          <a:latin typeface="Arial" panose="020B0604020202020204" pitchFamily="34" charset="0"/>
                          <a:cs typeface="Arial" panose="020B0604020202020204" pitchFamily="34" charset="0"/>
                        </a:rPr>
                        <a:t> service</a:t>
                      </a:r>
                    </a:p>
                  </a:txBody>
                  <a:tcPr/>
                </a:tc>
                <a:extLst>
                  <a:ext uri="{0D108BD9-81ED-4DB2-BD59-A6C34878D82A}">
                    <a16:rowId xmlns:a16="http://schemas.microsoft.com/office/drawing/2014/main" val="1270094203"/>
                  </a:ext>
                </a:extLst>
              </a:tr>
              <a:tr h="370840">
                <a:tc>
                  <a:txBody>
                    <a:bodyPr/>
                    <a:lstStyle/>
                    <a:p>
                      <a:r>
                        <a:rPr lang="it-IT" sz="1200" dirty="0" err="1">
                          <a:latin typeface="Courier New" panose="02070309020205020404" pitchFamily="49" charset="0"/>
                          <a:cs typeface="Courier New" panose="02070309020205020404" pitchFamily="49" charset="0"/>
                        </a:rPr>
                        <a:t>AddCors</a:t>
                      </a:r>
                      <a:endParaRPr lang="it-IT" sz="1200" dirty="0">
                        <a:latin typeface="Courier New" panose="02070309020205020404" pitchFamily="49" charset="0"/>
                        <a:cs typeface="Courier New" panose="02070309020205020404" pitchFamily="49" charset="0"/>
                      </a:endParaRPr>
                    </a:p>
                  </a:txBody>
                  <a:tcPr/>
                </a:tc>
                <a:tc>
                  <a:txBody>
                    <a:bodyPr/>
                    <a:lstStyle/>
                    <a:p>
                      <a:r>
                        <a:rPr lang="en-US" sz="1200" dirty="0">
                          <a:latin typeface="Arial" panose="020B0604020202020204" pitchFamily="34" charset="0"/>
                          <a:cs typeface="Arial" panose="020B0604020202020204" pitchFamily="34" charset="0"/>
                        </a:rPr>
                        <a:t>CORS support for enhanced security</a:t>
                      </a:r>
                      <a:endParaRPr lang="it-IT"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39699675"/>
                  </a:ext>
                </a:extLst>
              </a:tr>
            </a:tbl>
          </a:graphicData>
        </a:graphic>
      </p:graphicFrame>
    </p:spTree>
    <p:extLst>
      <p:ext uri="{BB962C8B-B14F-4D97-AF65-F5344CB8AC3E}">
        <p14:creationId xmlns:p14="http://schemas.microsoft.com/office/powerpoint/2010/main" val="36852468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5861541"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Configuring services and the HTTP request pipeline</a:t>
            </a:r>
            <a:endParaRPr lang="fr-FR"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CC53567-315C-4EFC-A2A3-8581F4B65ED0}"/>
              </a:ext>
            </a:extLst>
          </p:cNvPr>
          <p:cNvSpPr txBox="1"/>
          <p:nvPr/>
        </p:nvSpPr>
        <p:spPr>
          <a:xfrm>
            <a:off x="4718304" y="178454"/>
            <a:ext cx="7226045" cy="646331"/>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Registering services</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in the </a:t>
            </a:r>
            <a:r>
              <a:rPr lang="en-US" b="1" dirty="0" err="1">
                <a:latin typeface="Arial" panose="020B0604020202020204" pitchFamily="34" charset="0"/>
                <a:cs typeface="Arial" panose="020B0604020202020204" pitchFamily="34" charset="0"/>
              </a:rPr>
              <a:t>ConfigureServices</a:t>
            </a:r>
            <a:r>
              <a:rPr lang="en-US" b="1" dirty="0">
                <a:latin typeface="Arial" panose="020B0604020202020204" pitchFamily="34" charset="0"/>
                <a:cs typeface="Arial" panose="020B0604020202020204" pitchFamily="34" charset="0"/>
              </a:rPr>
              <a:t> method</a:t>
            </a:r>
          </a:p>
        </p:txBody>
      </p:sp>
      <p:graphicFrame>
        <p:nvGraphicFramePr>
          <p:cNvPr id="3" name="Table 4">
            <a:extLst>
              <a:ext uri="{FF2B5EF4-FFF2-40B4-BE49-F238E27FC236}">
                <a16:creationId xmlns:a16="http://schemas.microsoft.com/office/drawing/2014/main" id="{59A20409-8386-49A7-8E71-4C950BEB3DE2}"/>
              </a:ext>
            </a:extLst>
          </p:cNvPr>
          <p:cNvGraphicFramePr>
            <a:graphicFrameLocks noGrp="1"/>
          </p:cNvGraphicFramePr>
          <p:nvPr>
            <p:extLst>
              <p:ext uri="{D42A27DB-BD31-4B8C-83A1-F6EECF244321}">
                <p14:modId xmlns:p14="http://schemas.microsoft.com/office/powerpoint/2010/main" val="2640790342"/>
              </p:ext>
            </p:extLst>
          </p:nvPr>
        </p:nvGraphicFramePr>
        <p:xfrm>
          <a:off x="360937" y="981457"/>
          <a:ext cx="11583412" cy="4389120"/>
        </p:xfrm>
        <a:graphic>
          <a:graphicData uri="http://schemas.openxmlformats.org/drawingml/2006/table">
            <a:tbl>
              <a:tblPr firstRow="1" bandRow="1">
                <a:tableStyleId>{5C22544A-7EE6-4342-B048-85BDC9FD1C3A}</a:tableStyleId>
              </a:tblPr>
              <a:tblGrid>
                <a:gridCol w="5791706">
                  <a:extLst>
                    <a:ext uri="{9D8B030D-6E8A-4147-A177-3AD203B41FA5}">
                      <a16:colId xmlns:a16="http://schemas.microsoft.com/office/drawing/2014/main" val="2906040476"/>
                    </a:ext>
                  </a:extLst>
                </a:gridCol>
                <a:gridCol w="5791706">
                  <a:extLst>
                    <a:ext uri="{9D8B030D-6E8A-4147-A177-3AD203B41FA5}">
                      <a16:colId xmlns:a16="http://schemas.microsoft.com/office/drawing/2014/main" val="3388517726"/>
                    </a:ext>
                  </a:extLst>
                </a:gridCol>
              </a:tblGrid>
              <a:tr h="165407">
                <a:tc>
                  <a:txBody>
                    <a:bodyPr/>
                    <a:lstStyle/>
                    <a:p>
                      <a:r>
                        <a:rPr lang="it-IT" sz="1200" dirty="0">
                          <a:latin typeface="Arial" panose="020B0604020202020204" pitchFamily="34" charset="0"/>
                          <a:cs typeface="Arial" panose="020B0604020202020204" pitchFamily="34" charset="0"/>
                        </a:rPr>
                        <a:t>Method</a:t>
                      </a:r>
                    </a:p>
                  </a:txBody>
                  <a:tcPr/>
                </a:tc>
                <a:tc>
                  <a:txBody>
                    <a:bodyPr/>
                    <a:lstStyle/>
                    <a:p>
                      <a:r>
                        <a:rPr lang="it-IT" sz="1200" dirty="0">
                          <a:latin typeface="Arial" panose="020B0604020202020204" pitchFamily="34" charset="0"/>
                          <a:cs typeface="Arial" panose="020B0604020202020204" pitchFamily="34" charset="0"/>
                        </a:rPr>
                        <a:t>Services </a:t>
                      </a:r>
                      <a:r>
                        <a:rPr lang="it-IT" sz="1200" dirty="0" err="1">
                          <a:latin typeface="Arial" panose="020B0604020202020204" pitchFamily="34" charset="0"/>
                          <a:cs typeface="Arial" panose="020B0604020202020204" pitchFamily="34" charset="0"/>
                        </a:rPr>
                        <a:t>that</a:t>
                      </a:r>
                      <a:r>
                        <a:rPr lang="it-IT" sz="1200" dirty="0">
                          <a:latin typeface="Arial" panose="020B0604020202020204" pitchFamily="34" charset="0"/>
                          <a:cs typeface="Arial" panose="020B0604020202020204" pitchFamily="34" charset="0"/>
                        </a:rPr>
                        <a:t> </a:t>
                      </a:r>
                      <a:r>
                        <a:rPr lang="it-IT" sz="1200" dirty="0" err="1">
                          <a:latin typeface="Arial" panose="020B0604020202020204" pitchFamily="34" charset="0"/>
                          <a:cs typeface="Arial" panose="020B0604020202020204" pitchFamily="34" charset="0"/>
                        </a:rPr>
                        <a:t>it</a:t>
                      </a:r>
                      <a:r>
                        <a:rPr lang="it-IT" sz="1200" dirty="0">
                          <a:latin typeface="Arial" panose="020B0604020202020204" pitchFamily="34" charset="0"/>
                          <a:cs typeface="Arial" panose="020B0604020202020204" pitchFamily="34" charset="0"/>
                        </a:rPr>
                        <a:t> </a:t>
                      </a:r>
                      <a:r>
                        <a:rPr lang="it-IT" sz="1200" dirty="0" err="1">
                          <a:latin typeface="Arial" panose="020B0604020202020204" pitchFamily="34" charset="0"/>
                          <a:cs typeface="Arial" panose="020B0604020202020204" pitchFamily="34" charset="0"/>
                        </a:rPr>
                        <a:t>registers</a:t>
                      </a:r>
                      <a:endParaRPr lang="it-IT"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839567952"/>
                  </a:ext>
                </a:extLst>
              </a:tr>
              <a:tr h="203925">
                <a:tc>
                  <a:txBody>
                    <a:bodyPr/>
                    <a:lstStyle/>
                    <a:p>
                      <a:r>
                        <a:rPr lang="it-IT" sz="1200" dirty="0" err="1">
                          <a:latin typeface="Courier New" panose="02070309020205020404" pitchFamily="49" charset="0"/>
                          <a:cs typeface="Courier New" panose="02070309020205020404" pitchFamily="49" charset="0"/>
                        </a:rPr>
                        <a:t>AddFormatterMappings</a:t>
                      </a:r>
                      <a:endParaRPr lang="it-IT" sz="1200" dirty="0">
                        <a:latin typeface="Courier New" panose="02070309020205020404" pitchFamily="49" charset="0"/>
                        <a:cs typeface="Courier New" panose="02070309020205020404" pitchFamily="49" charset="0"/>
                      </a:endParaRPr>
                    </a:p>
                  </a:txBody>
                  <a:tcPr/>
                </a:tc>
                <a:tc>
                  <a:txBody>
                    <a:bodyPr/>
                    <a:lstStyle/>
                    <a:p>
                      <a:r>
                        <a:rPr lang="en-US" sz="1200" dirty="0">
                          <a:latin typeface="Arial" panose="020B0604020202020204" pitchFamily="34" charset="0"/>
                          <a:cs typeface="Arial" panose="020B0604020202020204" pitchFamily="34" charset="0"/>
                        </a:rPr>
                        <a:t>Mappings between a URL format and its corresponding media type</a:t>
                      </a:r>
                      <a:endParaRPr lang="it-IT"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807827780"/>
                  </a:ext>
                </a:extLst>
              </a:tr>
              <a:tr h="203925">
                <a:tc>
                  <a:txBody>
                    <a:bodyPr/>
                    <a:lstStyle/>
                    <a:p>
                      <a:r>
                        <a:rPr lang="it-IT" sz="1200" dirty="0" err="1">
                          <a:latin typeface="Courier New" panose="02070309020205020404" pitchFamily="49" charset="0"/>
                          <a:cs typeface="Courier New" panose="02070309020205020404" pitchFamily="49" charset="0"/>
                        </a:rPr>
                        <a:t>AddControllers</a:t>
                      </a:r>
                      <a:endParaRPr lang="it-IT" sz="1200" dirty="0">
                        <a:latin typeface="Courier New" panose="02070309020205020404" pitchFamily="49" charset="0"/>
                        <a:cs typeface="Courier New" panose="02070309020205020404" pitchFamily="49" charset="0"/>
                      </a:endParaRPr>
                    </a:p>
                  </a:txBody>
                  <a:tcPr/>
                </a:tc>
                <a:tc>
                  <a:txBody>
                    <a:bodyPr/>
                    <a:lstStyle/>
                    <a:p>
                      <a:r>
                        <a:rPr lang="en-US" sz="1200" dirty="0">
                          <a:latin typeface="Arial" panose="020B0604020202020204" pitchFamily="34" charset="0"/>
                          <a:cs typeface="Arial" panose="020B0604020202020204" pitchFamily="34" charset="0"/>
                        </a:rPr>
                        <a:t>Controller services but not services for views or pages. Commonly used in ASP.NET Core Web API projects. It calls the following additional methods:</a:t>
                      </a:r>
                    </a:p>
                    <a:p>
                      <a:endParaRPr lang="en-US" sz="1200" dirty="0">
                        <a:latin typeface="Arial" panose="020B0604020202020204" pitchFamily="34" charset="0"/>
                        <a:cs typeface="Arial" panose="020B0604020202020204" pitchFamily="34" charset="0"/>
                      </a:endParaRPr>
                    </a:p>
                    <a:p>
                      <a:r>
                        <a:rPr lang="en-US" sz="1200" dirty="0" err="1">
                          <a:latin typeface="Courier New" panose="02070309020205020404" pitchFamily="49" charset="0"/>
                          <a:cs typeface="Courier New" panose="02070309020205020404" pitchFamily="49" charset="0"/>
                        </a:rPr>
                        <a:t>AddMvcCore</a:t>
                      </a:r>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r>
                        <a:rPr lang="en-US" sz="1200" dirty="0" err="1">
                          <a:latin typeface="Courier New" panose="02070309020205020404" pitchFamily="49" charset="0"/>
                          <a:cs typeface="Courier New" panose="02070309020205020404" pitchFamily="49" charset="0"/>
                        </a:rPr>
                        <a:t>AddAuthorization</a:t>
                      </a:r>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r>
                        <a:rPr lang="en-US" sz="1200" dirty="0" err="1">
                          <a:latin typeface="Courier New" panose="02070309020205020404" pitchFamily="49" charset="0"/>
                          <a:cs typeface="Courier New" panose="02070309020205020404" pitchFamily="49" charset="0"/>
                        </a:rPr>
                        <a:t>AddDataAnnotations</a:t>
                      </a:r>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r>
                        <a:rPr lang="en-US" sz="1200" dirty="0" err="1">
                          <a:latin typeface="Courier New" panose="02070309020205020404" pitchFamily="49" charset="0"/>
                          <a:cs typeface="Courier New" panose="02070309020205020404" pitchFamily="49" charset="0"/>
                        </a:rPr>
                        <a:t>AddCacheTagHelper</a:t>
                      </a:r>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r>
                        <a:rPr lang="en-US" sz="1200" dirty="0" err="1">
                          <a:latin typeface="Courier New" panose="02070309020205020404" pitchFamily="49" charset="0"/>
                          <a:cs typeface="Courier New" panose="02070309020205020404" pitchFamily="49" charset="0"/>
                        </a:rPr>
                        <a:t>AddApiExplorer</a:t>
                      </a:r>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r>
                        <a:rPr lang="en-US" sz="1200" dirty="0" err="1">
                          <a:latin typeface="Courier New" panose="02070309020205020404" pitchFamily="49" charset="0"/>
                          <a:cs typeface="Courier New" panose="02070309020205020404" pitchFamily="49" charset="0"/>
                        </a:rPr>
                        <a:t>AddCors</a:t>
                      </a:r>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r>
                        <a:rPr lang="en-US" sz="1200" dirty="0" err="1">
                          <a:latin typeface="Courier New" panose="02070309020205020404" pitchFamily="49" charset="0"/>
                          <a:cs typeface="Courier New" panose="02070309020205020404" pitchFamily="49" charset="0"/>
                        </a:rPr>
                        <a:t>AddFormatterMappings</a:t>
                      </a:r>
                      <a:endParaRPr lang="it-IT" sz="12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922676992"/>
                  </a:ext>
                </a:extLst>
              </a:tr>
              <a:tr h="203925">
                <a:tc>
                  <a:txBody>
                    <a:bodyPr/>
                    <a:lstStyle/>
                    <a:p>
                      <a:r>
                        <a:rPr lang="it-IT" sz="1200" dirty="0" err="1">
                          <a:latin typeface="Courier New" panose="02070309020205020404" pitchFamily="49" charset="0"/>
                          <a:cs typeface="Courier New" panose="02070309020205020404" pitchFamily="49" charset="0"/>
                        </a:rPr>
                        <a:t>AddViews</a:t>
                      </a:r>
                      <a:endParaRPr lang="it-IT" sz="1200" dirty="0">
                        <a:latin typeface="Courier New" panose="02070309020205020404" pitchFamily="49" charset="0"/>
                        <a:cs typeface="Courier New" panose="02070309020205020404" pitchFamily="49" charset="0"/>
                      </a:endParaRPr>
                    </a:p>
                  </a:txBody>
                  <a:tcPr/>
                </a:tc>
                <a:tc>
                  <a:txBody>
                    <a:bodyPr/>
                    <a:lstStyle/>
                    <a:p>
                      <a:r>
                        <a:rPr lang="en-US" sz="1200" dirty="0">
                          <a:latin typeface="Arial" panose="020B0604020202020204" pitchFamily="34" charset="0"/>
                          <a:cs typeface="Arial" panose="020B0604020202020204" pitchFamily="34" charset="0"/>
                        </a:rPr>
                        <a:t>Support for .</a:t>
                      </a:r>
                      <a:r>
                        <a:rPr lang="en-US" sz="1200" dirty="0" err="1">
                          <a:latin typeface="Arial" panose="020B0604020202020204" pitchFamily="34" charset="0"/>
                          <a:cs typeface="Arial" panose="020B0604020202020204" pitchFamily="34" charset="0"/>
                        </a:rPr>
                        <a:t>cshtml</a:t>
                      </a:r>
                      <a:r>
                        <a:rPr lang="en-US" sz="1200" dirty="0">
                          <a:latin typeface="Arial" panose="020B0604020202020204" pitchFamily="34" charset="0"/>
                          <a:cs typeface="Arial" panose="020B0604020202020204" pitchFamily="34" charset="0"/>
                        </a:rPr>
                        <a:t> views including default conventions</a:t>
                      </a:r>
                      <a:endParaRPr lang="it-IT"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664004596"/>
                  </a:ext>
                </a:extLst>
              </a:tr>
              <a:tr h="203925">
                <a:tc>
                  <a:txBody>
                    <a:bodyPr/>
                    <a:lstStyle/>
                    <a:p>
                      <a:r>
                        <a:rPr lang="it-IT" sz="1200" dirty="0" err="1">
                          <a:latin typeface="Courier New" panose="02070309020205020404" pitchFamily="49" charset="0"/>
                          <a:cs typeface="Courier New" panose="02070309020205020404" pitchFamily="49" charset="0"/>
                        </a:rPr>
                        <a:t>AddRazorViewEngine</a:t>
                      </a:r>
                      <a:endParaRPr lang="it-IT" sz="1200" dirty="0">
                        <a:latin typeface="Courier New" panose="02070309020205020404" pitchFamily="49" charset="0"/>
                        <a:cs typeface="Courier New" panose="02070309020205020404" pitchFamily="49" charset="0"/>
                      </a:endParaRPr>
                    </a:p>
                  </a:txBody>
                  <a:tcPr/>
                </a:tc>
                <a:tc>
                  <a:txBody>
                    <a:bodyPr/>
                    <a:lstStyle/>
                    <a:p>
                      <a:r>
                        <a:rPr lang="en-US" sz="1200" dirty="0">
                          <a:latin typeface="Arial" panose="020B0604020202020204" pitchFamily="34" charset="0"/>
                          <a:cs typeface="Arial" panose="020B0604020202020204" pitchFamily="34" charset="0"/>
                        </a:rPr>
                        <a:t>Support for Razor view engine including processing the </a:t>
                      </a:r>
                      <a:r>
                        <a:rPr lang="en-US" sz="1200" dirty="0">
                          <a:latin typeface="Courier New" panose="02070309020205020404" pitchFamily="49" charset="0"/>
                          <a:cs typeface="Courier New" panose="02070309020205020404" pitchFamily="49" charset="0"/>
                        </a:rPr>
                        <a:t>@</a:t>
                      </a:r>
                      <a:r>
                        <a:rPr lang="en-US" sz="1200" dirty="0">
                          <a:latin typeface="Arial" panose="020B0604020202020204" pitchFamily="34" charset="0"/>
                          <a:cs typeface="Arial" panose="020B0604020202020204" pitchFamily="34" charset="0"/>
                        </a:rPr>
                        <a:t> symbol</a:t>
                      </a:r>
                      <a:endParaRPr lang="it-IT"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117089"/>
                  </a:ext>
                </a:extLst>
              </a:tr>
              <a:tr h="203925">
                <a:tc>
                  <a:txBody>
                    <a:bodyPr/>
                    <a:lstStyle/>
                    <a:p>
                      <a:r>
                        <a:rPr lang="it-IT" sz="1200" dirty="0" err="1">
                          <a:latin typeface="Courier New" panose="02070309020205020404" pitchFamily="49" charset="0"/>
                          <a:cs typeface="Courier New" panose="02070309020205020404" pitchFamily="49" charset="0"/>
                        </a:rPr>
                        <a:t>AddDbContext</a:t>
                      </a:r>
                      <a:r>
                        <a:rPr lang="it-IT" sz="1200" dirty="0">
                          <a:latin typeface="Courier New" panose="02070309020205020404" pitchFamily="49" charset="0"/>
                          <a:cs typeface="Courier New" panose="02070309020205020404" pitchFamily="49" charset="0"/>
                        </a:rPr>
                        <a:t>&lt;T&gt;</a:t>
                      </a:r>
                    </a:p>
                  </a:txBody>
                  <a:tcPr/>
                </a:tc>
                <a:tc>
                  <a:txBody>
                    <a:bodyPr/>
                    <a:lstStyle/>
                    <a:p>
                      <a:r>
                        <a:rPr lang="en-US" sz="1200" dirty="0">
                          <a:latin typeface="Arial" panose="020B0604020202020204" pitchFamily="34" charset="0"/>
                          <a:cs typeface="Arial" panose="020B0604020202020204" pitchFamily="34" charset="0"/>
                        </a:rPr>
                        <a:t>Your </a:t>
                      </a:r>
                      <a:r>
                        <a:rPr lang="en-US" sz="1200" dirty="0" err="1">
                          <a:latin typeface="Courier New" panose="02070309020205020404" pitchFamily="49" charset="0"/>
                          <a:cs typeface="Courier New" panose="02070309020205020404" pitchFamily="49" charset="0"/>
                        </a:rPr>
                        <a:t>DbContext</a:t>
                      </a:r>
                      <a:r>
                        <a:rPr lang="en-US" sz="1200" dirty="0">
                          <a:latin typeface="Arial" panose="020B0604020202020204" pitchFamily="34" charset="0"/>
                          <a:cs typeface="Arial" panose="020B0604020202020204" pitchFamily="34" charset="0"/>
                        </a:rPr>
                        <a:t> type and its optional </a:t>
                      </a:r>
                      <a:r>
                        <a:rPr lang="en-US" sz="1200" kern="1200" dirty="0" err="1">
                          <a:solidFill>
                            <a:schemeClr val="dk1"/>
                          </a:solidFill>
                          <a:latin typeface="Courier New" panose="02070309020205020404" pitchFamily="49" charset="0"/>
                          <a:ea typeface="+mn-ea"/>
                          <a:cs typeface="Courier New" panose="02070309020205020404" pitchFamily="49" charset="0"/>
                        </a:rPr>
                        <a:t>DbContextOptions</a:t>
                      </a:r>
                      <a:r>
                        <a:rPr lang="en-US" sz="1200" kern="1200" dirty="0">
                          <a:solidFill>
                            <a:schemeClr val="dk1"/>
                          </a:solidFill>
                          <a:latin typeface="Courier New" panose="02070309020205020404" pitchFamily="49" charset="0"/>
                          <a:ea typeface="+mn-ea"/>
                          <a:cs typeface="Courier New" panose="02070309020205020404" pitchFamily="49" charset="0"/>
                        </a:rPr>
                        <a:t>&lt;</a:t>
                      </a:r>
                      <a:r>
                        <a:rPr lang="en-US" sz="1200" kern="1200" dirty="0" err="1">
                          <a:solidFill>
                            <a:schemeClr val="dk1"/>
                          </a:solidFill>
                          <a:latin typeface="Courier New" panose="02070309020205020404" pitchFamily="49" charset="0"/>
                          <a:ea typeface="+mn-ea"/>
                          <a:cs typeface="Courier New" panose="02070309020205020404" pitchFamily="49" charset="0"/>
                        </a:rPr>
                        <a:t>TContext</a:t>
                      </a:r>
                      <a:r>
                        <a:rPr lang="en-US" sz="1200" kern="1200" dirty="0">
                          <a:solidFill>
                            <a:schemeClr val="dk1"/>
                          </a:solidFill>
                          <a:latin typeface="Courier New" panose="02070309020205020404" pitchFamily="49" charset="0"/>
                          <a:ea typeface="+mn-ea"/>
                          <a:cs typeface="Courier New" panose="02070309020205020404" pitchFamily="49" charset="0"/>
                        </a:rPr>
                        <a:t>&gt;</a:t>
                      </a:r>
                      <a:endParaRPr lang="it-IT" sz="1200" kern="1200" dirty="0">
                        <a:solidFill>
                          <a:schemeClr val="dk1"/>
                        </a:solidFill>
                        <a:latin typeface="Courier New" panose="02070309020205020404" pitchFamily="49" charset="0"/>
                        <a:ea typeface="+mn-ea"/>
                        <a:cs typeface="Courier New" panose="02070309020205020404" pitchFamily="49" charset="0"/>
                      </a:endParaRPr>
                    </a:p>
                  </a:txBody>
                  <a:tcPr/>
                </a:tc>
                <a:extLst>
                  <a:ext uri="{0D108BD9-81ED-4DB2-BD59-A6C34878D82A}">
                    <a16:rowId xmlns:a16="http://schemas.microsoft.com/office/drawing/2014/main" val="219322127"/>
                  </a:ext>
                </a:extLst>
              </a:tr>
            </a:tbl>
          </a:graphicData>
        </a:graphic>
      </p:graphicFrame>
    </p:spTree>
    <p:extLst>
      <p:ext uri="{BB962C8B-B14F-4D97-AF65-F5344CB8AC3E}">
        <p14:creationId xmlns:p14="http://schemas.microsoft.com/office/powerpoint/2010/main" val="5599883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5861541"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Configuring services and the HTTP request pipeline</a:t>
            </a:r>
            <a:endParaRPr lang="fr-FR"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CC53567-315C-4EFC-A2A3-8581F4B65ED0}"/>
              </a:ext>
            </a:extLst>
          </p:cNvPr>
          <p:cNvSpPr txBox="1"/>
          <p:nvPr/>
        </p:nvSpPr>
        <p:spPr>
          <a:xfrm>
            <a:off x="4718304" y="178454"/>
            <a:ext cx="7226045" cy="646331"/>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Registering services</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in the </a:t>
            </a:r>
            <a:r>
              <a:rPr lang="en-US" b="1" dirty="0" err="1">
                <a:latin typeface="Arial" panose="020B0604020202020204" pitchFamily="34" charset="0"/>
                <a:cs typeface="Arial" panose="020B0604020202020204" pitchFamily="34" charset="0"/>
              </a:rPr>
              <a:t>ConfigureServices</a:t>
            </a:r>
            <a:r>
              <a:rPr lang="en-US" b="1" dirty="0">
                <a:latin typeface="Arial" panose="020B0604020202020204" pitchFamily="34" charset="0"/>
                <a:cs typeface="Arial" panose="020B0604020202020204" pitchFamily="34" charset="0"/>
              </a:rPr>
              <a:t> method</a:t>
            </a:r>
          </a:p>
        </p:txBody>
      </p:sp>
      <p:graphicFrame>
        <p:nvGraphicFramePr>
          <p:cNvPr id="3" name="Table 4">
            <a:extLst>
              <a:ext uri="{FF2B5EF4-FFF2-40B4-BE49-F238E27FC236}">
                <a16:creationId xmlns:a16="http://schemas.microsoft.com/office/drawing/2014/main" id="{59A20409-8386-49A7-8E71-4C950BEB3DE2}"/>
              </a:ext>
            </a:extLst>
          </p:cNvPr>
          <p:cNvGraphicFramePr>
            <a:graphicFrameLocks noGrp="1"/>
          </p:cNvGraphicFramePr>
          <p:nvPr>
            <p:extLst>
              <p:ext uri="{D42A27DB-BD31-4B8C-83A1-F6EECF244321}">
                <p14:modId xmlns:p14="http://schemas.microsoft.com/office/powerpoint/2010/main" val="1651774052"/>
              </p:ext>
            </p:extLst>
          </p:nvPr>
        </p:nvGraphicFramePr>
        <p:xfrm>
          <a:off x="360937" y="981457"/>
          <a:ext cx="11583412" cy="4937760"/>
        </p:xfrm>
        <a:graphic>
          <a:graphicData uri="http://schemas.openxmlformats.org/drawingml/2006/table">
            <a:tbl>
              <a:tblPr firstRow="1" bandRow="1">
                <a:tableStyleId>{5C22544A-7EE6-4342-B048-85BDC9FD1C3A}</a:tableStyleId>
              </a:tblPr>
              <a:tblGrid>
                <a:gridCol w="5791706">
                  <a:extLst>
                    <a:ext uri="{9D8B030D-6E8A-4147-A177-3AD203B41FA5}">
                      <a16:colId xmlns:a16="http://schemas.microsoft.com/office/drawing/2014/main" val="2906040476"/>
                    </a:ext>
                  </a:extLst>
                </a:gridCol>
                <a:gridCol w="5791706">
                  <a:extLst>
                    <a:ext uri="{9D8B030D-6E8A-4147-A177-3AD203B41FA5}">
                      <a16:colId xmlns:a16="http://schemas.microsoft.com/office/drawing/2014/main" val="3388517726"/>
                    </a:ext>
                  </a:extLst>
                </a:gridCol>
              </a:tblGrid>
              <a:tr h="165407">
                <a:tc>
                  <a:txBody>
                    <a:bodyPr/>
                    <a:lstStyle/>
                    <a:p>
                      <a:r>
                        <a:rPr lang="it-IT" sz="1200" dirty="0">
                          <a:latin typeface="Arial" panose="020B0604020202020204" pitchFamily="34" charset="0"/>
                          <a:cs typeface="Arial" panose="020B0604020202020204" pitchFamily="34" charset="0"/>
                        </a:rPr>
                        <a:t>Method</a:t>
                      </a:r>
                    </a:p>
                  </a:txBody>
                  <a:tcPr/>
                </a:tc>
                <a:tc>
                  <a:txBody>
                    <a:bodyPr/>
                    <a:lstStyle/>
                    <a:p>
                      <a:r>
                        <a:rPr lang="it-IT" sz="1200" dirty="0">
                          <a:latin typeface="Arial" panose="020B0604020202020204" pitchFamily="34" charset="0"/>
                          <a:cs typeface="Arial" panose="020B0604020202020204" pitchFamily="34" charset="0"/>
                        </a:rPr>
                        <a:t>Services </a:t>
                      </a:r>
                      <a:r>
                        <a:rPr lang="it-IT" sz="1200" dirty="0" err="1">
                          <a:latin typeface="Arial" panose="020B0604020202020204" pitchFamily="34" charset="0"/>
                          <a:cs typeface="Arial" panose="020B0604020202020204" pitchFamily="34" charset="0"/>
                        </a:rPr>
                        <a:t>that</a:t>
                      </a:r>
                      <a:r>
                        <a:rPr lang="it-IT" sz="1200" dirty="0">
                          <a:latin typeface="Arial" panose="020B0604020202020204" pitchFamily="34" charset="0"/>
                          <a:cs typeface="Arial" panose="020B0604020202020204" pitchFamily="34" charset="0"/>
                        </a:rPr>
                        <a:t> </a:t>
                      </a:r>
                      <a:r>
                        <a:rPr lang="it-IT" sz="1200" dirty="0" err="1">
                          <a:latin typeface="Arial" panose="020B0604020202020204" pitchFamily="34" charset="0"/>
                          <a:cs typeface="Arial" panose="020B0604020202020204" pitchFamily="34" charset="0"/>
                        </a:rPr>
                        <a:t>it</a:t>
                      </a:r>
                      <a:r>
                        <a:rPr lang="it-IT" sz="1200" dirty="0">
                          <a:latin typeface="Arial" panose="020B0604020202020204" pitchFamily="34" charset="0"/>
                          <a:cs typeface="Arial" panose="020B0604020202020204" pitchFamily="34" charset="0"/>
                        </a:rPr>
                        <a:t> </a:t>
                      </a:r>
                      <a:r>
                        <a:rPr lang="it-IT" sz="1200" dirty="0" err="1">
                          <a:latin typeface="Arial" panose="020B0604020202020204" pitchFamily="34" charset="0"/>
                          <a:cs typeface="Arial" panose="020B0604020202020204" pitchFamily="34" charset="0"/>
                        </a:rPr>
                        <a:t>registers</a:t>
                      </a:r>
                      <a:endParaRPr lang="it-IT"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839567952"/>
                  </a:ext>
                </a:extLst>
              </a:tr>
              <a:tr h="203925">
                <a:tc>
                  <a:txBody>
                    <a:bodyPr/>
                    <a:lstStyle/>
                    <a:p>
                      <a:r>
                        <a:rPr lang="it-IT" sz="1200" dirty="0" err="1">
                          <a:latin typeface="Courier New" panose="02070309020205020404" pitchFamily="49" charset="0"/>
                          <a:cs typeface="Courier New" panose="02070309020205020404" pitchFamily="49" charset="0"/>
                        </a:rPr>
                        <a:t>AddControllersWithViews</a:t>
                      </a:r>
                      <a:endParaRPr lang="it-IT" sz="1200" dirty="0">
                        <a:latin typeface="Courier New" panose="02070309020205020404" pitchFamily="49" charset="0"/>
                        <a:cs typeface="Courier New" panose="02070309020205020404" pitchFamily="49" charset="0"/>
                      </a:endParaRPr>
                    </a:p>
                  </a:txBody>
                  <a:tcPr/>
                </a:tc>
                <a:tc>
                  <a:txBody>
                    <a:bodyPr/>
                    <a:lstStyle/>
                    <a:p>
                      <a:r>
                        <a:rPr lang="en-US" sz="1200" dirty="0">
                          <a:latin typeface="Arial" panose="020B0604020202020204" pitchFamily="34" charset="0"/>
                          <a:cs typeface="Arial" panose="020B0604020202020204" pitchFamily="34" charset="0"/>
                        </a:rPr>
                        <a:t>Controller, views, and pages services. Commonly used in ASP.NET Core MVC website projects. It calls the following additional methods:</a:t>
                      </a:r>
                    </a:p>
                    <a:p>
                      <a:endParaRPr lang="en-US" sz="1200" dirty="0">
                        <a:latin typeface="Courier New" panose="02070309020205020404" pitchFamily="49" charset="0"/>
                        <a:cs typeface="Courier New" panose="02070309020205020404" pitchFamily="49" charset="0"/>
                      </a:endParaRPr>
                    </a:p>
                    <a:p>
                      <a:r>
                        <a:rPr lang="en-US" sz="1200" dirty="0" err="1">
                          <a:latin typeface="Courier New" panose="02070309020205020404" pitchFamily="49" charset="0"/>
                          <a:cs typeface="Courier New" panose="02070309020205020404" pitchFamily="49" charset="0"/>
                        </a:rPr>
                        <a:t>AddMvcCore</a:t>
                      </a:r>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r>
                        <a:rPr lang="en-US" sz="1200" dirty="0" err="1">
                          <a:latin typeface="Courier New" panose="02070309020205020404" pitchFamily="49" charset="0"/>
                          <a:cs typeface="Courier New" panose="02070309020205020404" pitchFamily="49" charset="0"/>
                        </a:rPr>
                        <a:t>AddAuthorization</a:t>
                      </a:r>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r>
                        <a:rPr lang="en-US" sz="1200" dirty="0" err="1">
                          <a:latin typeface="Courier New" panose="02070309020205020404" pitchFamily="49" charset="0"/>
                          <a:cs typeface="Courier New" panose="02070309020205020404" pitchFamily="49" charset="0"/>
                        </a:rPr>
                        <a:t>AddDataAnnotations</a:t>
                      </a:r>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r>
                        <a:rPr lang="en-US" sz="1200" dirty="0" err="1">
                          <a:latin typeface="Courier New" panose="02070309020205020404" pitchFamily="49" charset="0"/>
                          <a:cs typeface="Courier New" panose="02070309020205020404" pitchFamily="49" charset="0"/>
                        </a:rPr>
                        <a:t>AddCacheTagHelper</a:t>
                      </a:r>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r>
                        <a:rPr lang="en-US" sz="1200" dirty="0" err="1">
                          <a:latin typeface="Courier New" panose="02070309020205020404" pitchFamily="49" charset="0"/>
                          <a:cs typeface="Courier New" panose="02070309020205020404" pitchFamily="49" charset="0"/>
                        </a:rPr>
                        <a:t>AddApiExplorer</a:t>
                      </a:r>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r>
                        <a:rPr lang="en-US" sz="1200" dirty="0" err="1">
                          <a:latin typeface="Courier New" panose="02070309020205020404" pitchFamily="49" charset="0"/>
                          <a:cs typeface="Courier New" panose="02070309020205020404" pitchFamily="49" charset="0"/>
                        </a:rPr>
                        <a:t>AddCors</a:t>
                      </a:r>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r>
                        <a:rPr lang="en-US" sz="1200" dirty="0" err="1">
                          <a:latin typeface="Courier New" panose="02070309020205020404" pitchFamily="49" charset="0"/>
                          <a:cs typeface="Courier New" panose="02070309020205020404" pitchFamily="49" charset="0"/>
                        </a:rPr>
                        <a:t>AddFormatterMappings</a:t>
                      </a:r>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r>
                        <a:rPr lang="en-US" sz="1200" dirty="0" err="1">
                          <a:latin typeface="Courier New" panose="02070309020205020404" pitchFamily="49" charset="0"/>
                          <a:cs typeface="Courier New" panose="02070309020205020404" pitchFamily="49" charset="0"/>
                        </a:rPr>
                        <a:t>AddViews</a:t>
                      </a:r>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r>
                        <a:rPr lang="en-US" sz="1200" dirty="0" err="1">
                          <a:latin typeface="Courier New" panose="02070309020205020404" pitchFamily="49" charset="0"/>
                          <a:cs typeface="Courier New" panose="02070309020205020404" pitchFamily="49" charset="0"/>
                        </a:rPr>
                        <a:t>AddRazorViewEngine</a:t>
                      </a:r>
                      <a:endParaRPr lang="it-IT" sz="12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807827780"/>
                  </a:ext>
                </a:extLst>
              </a:tr>
              <a:tr h="203925">
                <a:tc>
                  <a:txBody>
                    <a:bodyPr/>
                    <a:lstStyle/>
                    <a:p>
                      <a:r>
                        <a:rPr lang="it-IT" sz="1200" dirty="0" err="1">
                          <a:latin typeface="Courier New" panose="02070309020205020404" pitchFamily="49" charset="0"/>
                          <a:cs typeface="Courier New" panose="02070309020205020404" pitchFamily="49" charset="0"/>
                        </a:rPr>
                        <a:t>AddMvc</a:t>
                      </a:r>
                      <a:endParaRPr lang="it-IT" sz="1200" dirty="0">
                        <a:latin typeface="Courier New" panose="02070309020205020404" pitchFamily="49" charset="0"/>
                        <a:cs typeface="Courier New" panose="02070309020205020404" pitchFamily="49" charset="0"/>
                      </a:endParaRPr>
                    </a:p>
                  </a:txBody>
                  <a:tcPr/>
                </a:tc>
                <a:tc>
                  <a:txBody>
                    <a:bodyPr/>
                    <a:lstStyle/>
                    <a:p>
                      <a:r>
                        <a:rPr lang="en-US" sz="1200" dirty="0">
                          <a:latin typeface="Arial" panose="020B0604020202020204" pitchFamily="34" charset="0"/>
                          <a:cs typeface="Arial" panose="020B0604020202020204" pitchFamily="34" charset="0"/>
                        </a:rPr>
                        <a:t>Similar to </a:t>
                      </a:r>
                      <a:r>
                        <a:rPr lang="en-US" sz="1200" dirty="0" err="1">
                          <a:latin typeface="Courier New" panose="02070309020205020404" pitchFamily="49" charset="0"/>
                          <a:cs typeface="Courier New" panose="02070309020205020404" pitchFamily="49" charset="0"/>
                        </a:rPr>
                        <a:t>AddControllersWithViews</a:t>
                      </a:r>
                      <a:r>
                        <a:rPr lang="en-US" sz="1200" dirty="0">
                          <a:latin typeface="Arial" panose="020B0604020202020204" pitchFamily="34" charset="0"/>
                          <a:cs typeface="Arial" panose="020B0604020202020204" pitchFamily="34" charset="0"/>
                        </a:rPr>
                        <a:t>, but you should only use it for backward compatibility</a:t>
                      </a:r>
                      <a:endParaRPr lang="it-IT"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922676992"/>
                  </a:ext>
                </a:extLst>
              </a:tr>
              <a:tr h="203925">
                <a:tc>
                  <a:txBody>
                    <a:bodyPr/>
                    <a:lstStyle/>
                    <a:p>
                      <a:r>
                        <a:rPr lang="it-IT" sz="1200" dirty="0" err="1">
                          <a:latin typeface="Courier New" panose="02070309020205020404" pitchFamily="49" charset="0"/>
                          <a:cs typeface="Courier New" panose="02070309020205020404" pitchFamily="49" charset="0"/>
                        </a:rPr>
                        <a:t>AddNorthwindContext</a:t>
                      </a:r>
                      <a:endParaRPr lang="it-IT" sz="1200" dirty="0">
                        <a:latin typeface="Courier New" panose="02070309020205020404" pitchFamily="49" charset="0"/>
                        <a:cs typeface="Courier New" panose="02070309020205020404" pitchFamily="49" charset="0"/>
                      </a:endParaRPr>
                    </a:p>
                  </a:txBody>
                  <a:tcPr/>
                </a:tc>
                <a:tc>
                  <a:txBody>
                    <a:bodyPr/>
                    <a:lstStyle/>
                    <a:p>
                      <a:r>
                        <a:rPr lang="en-US" sz="1200" dirty="0">
                          <a:latin typeface="Arial" panose="020B0604020202020204" pitchFamily="34" charset="0"/>
                          <a:cs typeface="Arial" panose="020B0604020202020204" pitchFamily="34" charset="0"/>
                        </a:rPr>
                        <a:t>a custom extension method we created to make it easier to register the </a:t>
                      </a:r>
                      <a:r>
                        <a:rPr lang="en-US" sz="1200" dirty="0" err="1">
                          <a:latin typeface="Courier New" panose="02070309020205020404" pitchFamily="49" charset="0"/>
                          <a:cs typeface="Courier New" panose="02070309020205020404" pitchFamily="49" charset="0"/>
                        </a:rPr>
                        <a:t>NorthwindContext</a:t>
                      </a:r>
                      <a:r>
                        <a:rPr lang="en-US" sz="1200" dirty="0">
                          <a:latin typeface="Arial" panose="020B0604020202020204" pitchFamily="34" charset="0"/>
                          <a:cs typeface="Arial" panose="020B0604020202020204" pitchFamily="34" charset="0"/>
                        </a:rPr>
                        <a:t> class for SQL Server</a:t>
                      </a:r>
                      <a:endParaRPr lang="it-IT"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762640764"/>
                  </a:ext>
                </a:extLst>
              </a:tr>
            </a:tbl>
          </a:graphicData>
        </a:graphic>
      </p:graphicFrame>
    </p:spTree>
    <p:extLst>
      <p:ext uri="{BB962C8B-B14F-4D97-AF65-F5344CB8AC3E}">
        <p14:creationId xmlns:p14="http://schemas.microsoft.com/office/powerpoint/2010/main" val="2083277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5861541"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Configuring services and the HTTP request pipeline</a:t>
            </a:r>
            <a:endParaRPr lang="fr-FR"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CC53567-315C-4EFC-A2A3-8581F4B65ED0}"/>
              </a:ext>
            </a:extLst>
          </p:cNvPr>
          <p:cNvSpPr txBox="1"/>
          <p:nvPr/>
        </p:nvSpPr>
        <p:spPr>
          <a:xfrm>
            <a:off x="4718304" y="178454"/>
            <a:ext cx="7226045" cy="646331"/>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Setting up the HTTP request pipeline</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in the Configure method</a:t>
            </a:r>
          </a:p>
        </p:txBody>
      </p:sp>
      <p:sp>
        <p:nvSpPr>
          <p:cNvPr id="8" name="TextBox 7">
            <a:extLst>
              <a:ext uri="{FF2B5EF4-FFF2-40B4-BE49-F238E27FC236}">
                <a16:creationId xmlns:a16="http://schemas.microsoft.com/office/drawing/2014/main" id="{64D7344E-DC18-42B7-B176-628714640CF2}"/>
              </a:ext>
            </a:extLst>
          </p:cNvPr>
          <p:cNvSpPr txBox="1"/>
          <p:nvPr/>
        </p:nvSpPr>
        <p:spPr>
          <a:xfrm>
            <a:off x="360937" y="1614370"/>
            <a:ext cx="11450063" cy="785343"/>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delegates define a method signature that a delegate implementation can plug into</a:t>
            </a:r>
            <a:br>
              <a:rPr lang="en-US" sz="1600" b="0" dirty="0"/>
            </a:br>
            <a:r>
              <a:rPr lang="en-US" sz="1600" b="0" dirty="0"/>
              <a:t>the delegate for the HTTP request pipeline is simple, as shown in the following code:</a:t>
            </a:r>
          </a:p>
        </p:txBody>
      </p:sp>
      <p:sp>
        <p:nvSpPr>
          <p:cNvPr id="9" name="TextBox 8">
            <a:extLst>
              <a:ext uri="{FF2B5EF4-FFF2-40B4-BE49-F238E27FC236}">
                <a16:creationId xmlns:a16="http://schemas.microsoft.com/office/drawing/2014/main" id="{E637608F-C810-4D7C-AD64-1B5170082308}"/>
              </a:ext>
            </a:extLst>
          </p:cNvPr>
          <p:cNvSpPr txBox="1"/>
          <p:nvPr/>
        </p:nvSpPr>
        <p:spPr>
          <a:xfrm>
            <a:off x="360937" y="2596618"/>
            <a:ext cx="11583412" cy="307777"/>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public delegate Task </a:t>
            </a:r>
            <a:r>
              <a:rPr lang="en-US" sz="1400" dirty="0" err="1">
                <a:latin typeface="Courier New" panose="02070309020205020404" pitchFamily="49" charset="0"/>
                <a:cs typeface="Courier New" panose="02070309020205020404" pitchFamily="49" charset="0"/>
              </a:rPr>
              <a:t>RequestDelegate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HttpContext</a:t>
            </a:r>
            <a:r>
              <a:rPr lang="en-US" sz="1400" dirty="0">
                <a:latin typeface="Courier New" panose="02070309020205020404" pitchFamily="49" charset="0"/>
                <a:cs typeface="Courier New" panose="02070309020205020404" pitchFamily="49" charset="0"/>
              </a:rPr>
              <a:t> context);</a:t>
            </a:r>
          </a:p>
        </p:txBody>
      </p:sp>
      <p:sp>
        <p:nvSpPr>
          <p:cNvPr id="10" name="TextBox 9">
            <a:extLst>
              <a:ext uri="{FF2B5EF4-FFF2-40B4-BE49-F238E27FC236}">
                <a16:creationId xmlns:a16="http://schemas.microsoft.com/office/drawing/2014/main" id="{A6B5458E-9FE6-43DE-9E4C-7FE00DCCEBBC}"/>
              </a:ext>
            </a:extLst>
          </p:cNvPr>
          <p:cNvSpPr txBox="1"/>
          <p:nvPr/>
        </p:nvSpPr>
        <p:spPr>
          <a:xfrm>
            <a:off x="360936" y="3101300"/>
            <a:ext cx="11450063" cy="2139560"/>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the input parameter is an </a:t>
            </a:r>
            <a:r>
              <a:rPr lang="en-US" sz="1600" b="0" dirty="0" err="1">
                <a:latin typeface="Courier New" panose="02070309020205020404" pitchFamily="49" charset="0"/>
                <a:cs typeface="Courier New" panose="02070309020205020404" pitchFamily="49" charset="0"/>
              </a:rPr>
              <a:t>HttpContext</a:t>
            </a:r>
            <a:r>
              <a:rPr lang="en-US" sz="1600" b="0" dirty="0">
                <a:latin typeface="Courier New" panose="02070309020205020404" pitchFamily="49" charset="0"/>
                <a:cs typeface="Courier New" panose="02070309020205020404" pitchFamily="49" charset="0"/>
              </a:rPr>
              <a:t>:</a:t>
            </a:r>
            <a:r>
              <a:rPr lang="en-US" sz="1600" b="0" dirty="0"/>
              <a:t> this provides access to everything you might need to process the incoming HTTP request, including the URL path, query string parameters, cookies, and user agent</a:t>
            </a:r>
          </a:p>
          <a:p>
            <a:endParaRPr lang="en-US" sz="1600" b="0" dirty="0"/>
          </a:p>
          <a:p>
            <a:r>
              <a:rPr lang="en-US" sz="1600" b="0" dirty="0"/>
              <a:t>these delegates are often called </a:t>
            </a:r>
            <a:r>
              <a:rPr lang="en-US" sz="1600" b="0" i="1" dirty="0"/>
              <a:t>middleware</a:t>
            </a:r>
            <a:r>
              <a:rPr lang="en-US" sz="1600" b="0" dirty="0"/>
              <a:t> because they sit in between the browser client and the website or service</a:t>
            </a:r>
          </a:p>
        </p:txBody>
      </p:sp>
    </p:spTree>
    <p:extLst>
      <p:ext uri="{BB962C8B-B14F-4D97-AF65-F5344CB8AC3E}">
        <p14:creationId xmlns:p14="http://schemas.microsoft.com/office/powerpoint/2010/main" val="7302510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5861541"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Configuring services and the HTTP request pipeline</a:t>
            </a:r>
            <a:endParaRPr lang="fr-FR"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CC53567-315C-4EFC-A2A3-8581F4B65ED0}"/>
              </a:ext>
            </a:extLst>
          </p:cNvPr>
          <p:cNvSpPr txBox="1"/>
          <p:nvPr/>
        </p:nvSpPr>
        <p:spPr>
          <a:xfrm>
            <a:off x="4718304" y="178454"/>
            <a:ext cx="7226045" cy="646331"/>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Setting up the HTTP request pipeline</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in the Configure method</a:t>
            </a:r>
          </a:p>
        </p:txBody>
      </p:sp>
      <p:sp>
        <p:nvSpPr>
          <p:cNvPr id="8" name="TextBox 7">
            <a:extLst>
              <a:ext uri="{FF2B5EF4-FFF2-40B4-BE49-F238E27FC236}">
                <a16:creationId xmlns:a16="http://schemas.microsoft.com/office/drawing/2014/main" id="{64D7344E-DC18-42B7-B176-628714640CF2}"/>
              </a:ext>
            </a:extLst>
          </p:cNvPr>
          <p:cNvSpPr txBox="1"/>
          <p:nvPr/>
        </p:nvSpPr>
        <p:spPr>
          <a:xfrm>
            <a:off x="360937" y="1352242"/>
            <a:ext cx="11450063" cy="3555332"/>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middleware delegates are configured using one of the following methods or a custom method that calls them itself:</a:t>
            </a:r>
          </a:p>
          <a:p>
            <a:pPr marL="285750" indent="-285750">
              <a:buFont typeface="Arial" panose="020B0604020202020204" pitchFamily="34" charset="0"/>
              <a:buChar char="•"/>
            </a:pPr>
            <a:r>
              <a:rPr lang="en-US" sz="1600" b="0" dirty="0">
                <a:latin typeface="Courier New" panose="02070309020205020404" pitchFamily="49" charset="0"/>
                <a:cs typeface="Courier New" panose="02070309020205020404" pitchFamily="49" charset="0"/>
              </a:rPr>
              <a:t>Run</a:t>
            </a:r>
            <a:r>
              <a:rPr lang="en-US" sz="1600" b="0" dirty="0"/>
              <a:t>: adds a middleware delegate that terminates the pipeline by immediately returning a response instead of calling the next middleware delegate</a:t>
            </a:r>
          </a:p>
          <a:p>
            <a:pPr marL="285750" indent="-285750">
              <a:buFont typeface="Arial" panose="020B0604020202020204" pitchFamily="34" charset="0"/>
              <a:buChar char="•"/>
            </a:pPr>
            <a:r>
              <a:rPr lang="en-US" sz="1600" b="0" dirty="0">
                <a:latin typeface="Courier New" panose="02070309020205020404" pitchFamily="49" charset="0"/>
                <a:cs typeface="Courier New" panose="02070309020205020404" pitchFamily="49" charset="0"/>
              </a:rPr>
              <a:t>Map</a:t>
            </a:r>
            <a:r>
              <a:rPr lang="en-US" sz="1600" b="0" dirty="0"/>
              <a:t>: adds a middleware delegate that creates a branch in the pipeline when there is a matching request usually based on a URL path like </a:t>
            </a:r>
            <a:r>
              <a:rPr lang="en-US" sz="1600" b="0" dirty="0">
                <a:latin typeface="Courier New" panose="02070309020205020404" pitchFamily="49" charset="0"/>
                <a:cs typeface="Courier New" panose="02070309020205020404" pitchFamily="49" charset="0"/>
              </a:rPr>
              <a:t>/hello</a:t>
            </a:r>
            <a:endParaRPr lang="en-US" sz="1600" b="0" dirty="0"/>
          </a:p>
          <a:p>
            <a:pPr marL="285750" indent="-285750">
              <a:buFont typeface="Arial" panose="020B0604020202020204" pitchFamily="34" charset="0"/>
              <a:buChar char="•"/>
            </a:pPr>
            <a:r>
              <a:rPr lang="en-US" sz="1600" b="0" dirty="0">
                <a:latin typeface="Courier New" panose="02070309020205020404" pitchFamily="49" charset="0"/>
                <a:cs typeface="Courier New" panose="02070309020205020404" pitchFamily="49" charset="0"/>
              </a:rPr>
              <a:t>Use</a:t>
            </a:r>
            <a:r>
              <a:rPr lang="en-US" sz="1600" b="0" dirty="0"/>
              <a:t>: adds a middleware delegate that forms part of the pipeline so it can decide if it wants to pass the request to the next delegate in the pipeline and it can modify the request and response before and after the next delegate</a:t>
            </a:r>
          </a:p>
        </p:txBody>
      </p:sp>
    </p:spTree>
    <p:extLst>
      <p:ext uri="{BB962C8B-B14F-4D97-AF65-F5344CB8AC3E}">
        <p14:creationId xmlns:p14="http://schemas.microsoft.com/office/powerpoint/2010/main" val="2036738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155398"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Web development</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Components of a URL</a:t>
            </a:r>
          </a:p>
        </p:txBody>
      </p:sp>
      <p:sp>
        <p:nvSpPr>
          <p:cNvPr id="8" name="TextBox 7">
            <a:extLst>
              <a:ext uri="{FF2B5EF4-FFF2-40B4-BE49-F238E27FC236}">
                <a16:creationId xmlns:a16="http://schemas.microsoft.com/office/drawing/2014/main" id="{7EF92066-74E4-468E-A39A-C2E5445F25D3}"/>
              </a:ext>
            </a:extLst>
          </p:cNvPr>
          <p:cNvSpPr txBox="1"/>
          <p:nvPr/>
        </p:nvSpPr>
        <p:spPr>
          <a:xfrm>
            <a:off x="360937" y="855034"/>
            <a:ext cx="11450063" cy="5955989"/>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A URL is made up of several components:</a:t>
            </a:r>
          </a:p>
          <a:p>
            <a:pPr marL="285750" indent="-285750">
              <a:buFont typeface="Arial" panose="020B0604020202020204" pitchFamily="34" charset="0"/>
              <a:buChar char="•"/>
            </a:pPr>
            <a:r>
              <a:rPr lang="en-US" sz="1600" dirty="0"/>
              <a:t>scheme</a:t>
            </a:r>
            <a:r>
              <a:rPr lang="en-US" sz="1600" b="0" dirty="0"/>
              <a:t>: </a:t>
            </a:r>
            <a:r>
              <a:rPr lang="en-US" sz="1600" b="0" dirty="0">
                <a:latin typeface="Courier New" panose="02070309020205020404" pitchFamily="49" charset="0"/>
                <a:cs typeface="Courier New" panose="02070309020205020404" pitchFamily="49" charset="0"/>
              </a:rPr>
              <a:t>http</a:t>
            </a:r>
            <a:r>
              <a:rPr lang="en-US" sz="1600" b="0" dirty="0"/>
              <a:t> (clear text) or </a:t>
            </a:r>
            <a:r>
              <a:rPr lang="en-US" sz="1600" b="0" dirty="0">
                <a:latin typeface="Courier New" panose="02070309020205020404" pitchFamily="49" charset="0"/>
                <a:cs typeface="Courier New" panose="02070309020205020404" pitchFamily="49" charset="0"/>
              </a:rPr>
              <a:t>https</a:t>
            </a:r>
            <a:r>
              <a:rPr lang="en-US" sz="1600" b="0" dirty="0"/>
              <a:t> (encrypted).</a:t>
            </a:r>
          </a:p>
          <a:p>
            <a:pPr marL="285750" indent="-285750">
              <a:buFont typeface="Arial" panose="020B0604020202020204" pitchFamily="34" charset="0"/>
              <a:buChar char="•"/>
            </a:pPr>
            <a:r>
              <a:rPr lang="en-US" sz="1600" dirty="0"/>
              <a:t>domain</a:t>
            </a:r>
            <a:r>
              <a:rPr lang="en-US" sz="1600" b="0" dirty="0"/>
              <a:t>: For a production website or service, the top-level domain (TLD) might be </a:t>
            </a:r>
            <a:r>
              <a:rPr lang="en-US" sz="1600" b="0" dirty="0">
                <a:latin typeface="Courier New" panose="02070309020205020404" pitchFamily="49" charset="0"/>
                <a:cs typeface="Courier New" panose="02070309020205020404" pitchFamily="49" charset="0"/>
              </a:rPr>
              <a:t>com </a:t>
            </a:r>
            <a:r>
              <a:rPr lang="en-US" sz="1600" b="0" dirty="0"/>
              <a:t>and second level domain might be </a:t>
            </a:r>
            <a:r>
              <a:rPr lang="en-US" sz="1600" b="0" dirty="0">
                <a:latin typeface="Courier New" panose="02070309020205020404" pitchFamily="49" charset="0"/>
                <a:cs typeface="Courier New" panose="02070309020205020404" pitchFamily="49" charset="0"/>
              </a:rPr>
              <a:t>example.com</a:t>
            </a:r>
            <a:r>
              <a:rPr lang="en-US" sz="1600" b="0" dirty="0"/>
              <a:t>. You might have subdomains such as </a:t>
            </a:r>
            <a:r>
              <a:rPr lang="en-US" sz="1600" b="0" dirty="0">
                <a:latin typeface="Courier New" panose="02070309020205020404" pitchFamily="49" charset="0"/>
                <a:cs typeface="Courier New" panose="02070309020205020404" pitchFamily="49" charset="0"/>
              </a:rPr>
              <a:t>www</a:t>
            </a:r>
            <a:r>
              <a:rPr lang="en-US" sz="1600" b="0" dirty="0"/>
              <a:t>, </a:t>
            </a:r>
            <a:r>
              <a:rPr lang="en-US" sz="1600" b="0" dirty="0">
                <a:latin typeface="Courier New" panose="02070309020205020404" pitchFamily="49" charset="0"/>
                <a:cs typeface="Courier New" panose="02070309020205020404" pitchFamily="49" charset="0"/>
              </a:rPr>
              <a:t>jobs</a:t>
            </a:r>
            <a:r>
              <a:rPr lang="en-US" sz="1600" b="0" dirty="0"/>
              <a:t>, or </a:t>
            </a:r>
            <a:r>
              <a:rPr lang="en-US" sz="1600" b="0" dirty="0">
                <a:latin typeface="Courier New" panose="02070309020205020404" pitchFamily="49" charset="0"/>
                <a:cs typeface="Courier New" panose="02070309020205020404" pitchFamily="49" charset="0"/>
              </a:rPr>
              <a:t>extranet</a:t>
            </a:r>
            <a:r>
              <a:rPr lang="en-US" sz="1600" b="0" dirty="0"/>
              <a:t>. During development, you typically use </a:t>
            </a:r>
            <a:r>
              <a:rPr lang="en-US" sz="1600" b="0" dirty="0">
                <a:latin typeface="Courier New" panose="02070309020205020404" pitchFamily="49" charset="0"/>
                <a:cs typeface="Courier New" panose="02070309020205020404" pitchFamily="49" charset="0"/>
              </a:rPr>
              <a:t>localhost</a:t>
            </a:r>
            <a:r>
              <a:rPr lang="en-US" sz="1600" b="0" dirty="0"/>
              <a:t> for all websites and services.</a:t>
            </a:r>
          </a:p>
          <a:p>
            <a:pPr marL="285750" indent="-285750">
              <a:buFont typeface="Arial" panose="020B0604020202020204" pitchFamily="34" charset="0"/>
              <a:buChar char="•"/>
            </a:pPr>
            <a:r>
              <a:rPr lang="en-US" sz="1600" dirty="0"/>
              <a:t>port number</a:t>
            </a:r>
            <a:r>
              <a:rPr lang="en-US" sz="1600" b="0" dirty="0"/>
              <a:t>: For a production website or service, </a:t>
            </a:r>
            <a:r>
              <a:rPr lang="en-US" sz="1600" b="0" dirty="0">
                <a:latin typeface="Courier New" panose="02070309020205020404" pitchFamily="49" charset="0"/>
                <a:cs typeface="Courier New" panose="02070309020205020404" pitchFamily="49" charset="0"/>
              </a:rPr>
              <a:t>80</a:t>
            </a:r>
            <a:r>
              <a:rPr lang="en-US" sz="1600" b="0" dirty="0"/>
              <a:t> for </a:t>
            </a:r>
            <a:r>
              <a:rPr lang="en-US" sz="1600" b="0" dirty="0">
                <a:latin typeface="Courier New" panose="02070309020205020404" pitchFamily="49" charset="0"/>
                <a:cs typeface="Courier New" panose="02070309020205020404" pitchFamily="49" charset="0"/>
              </a:rPr>
              <a:t>http</a:t>
            </a:r>
            <a:r>
              <a:rPr lang="en-US" sz="1600" b="0" dirty="0"/>
              <a:t>, </a:t>
            </a:r>
            <a:r>
              <a:rPr lang="en-US" sz="1600" b="0" dirty="0">
                <a:latin typeface="Courier New" panose="02070309020205020404" pitchFamily="49" charset="0"/>
                <a:cs typeface="Courier New" panose="02070309020205020404" pitchFamily="49" charset="0"/>
              </a:rPr>
              <a:t>443</a:t>
            </a:r>
            <a:r>
              <a:rPr lang="en-US" sz="1600" b="0" dirty="0"/>
              <a:t> for </a:t>
            </a:r>
            <a:r>
              <a:rPr lang="en-US" sz="1600" b="0" dirty="0">
                <a:latin typeface="Courier New" panose="02070309020205020404" pitchFamily="49" charset="0"/>
                <a:cs typeface="Courier New" panose="02070309020205020404" pitchFamily="49" charset="0"/>
              </a:rPr>
              <a:t>https</a:t>
            </a:r>
            <a:r>
              <a:rPr lang="en-US" sz="1600" b="0" dirty="0"/>
              <a:t>. These port numbers are usually inferred from the scheme. During development, other port numbers are commonly used, such as </a:t>
            </a:r>
            <a:r>
              <a:rPr lang="en-US" sz="1600" b="0" dirty="0">
                <a:latin typeface="Courier New" panose="02070309020205020404" pitchFamily="49" charset="0"/>
                <a:cs typeface="Courier New" panose="02070309020205020404" pitchFamily="49" charset="0"/>
              </a:rPr>
              <a:t>5000</a:t>
            </a:r>
            <a:r>
              <a:rPr lang="en-US" sz="1600" b="0" dirty="0"/>
              <a:t>, </a:t>
            </a:r>
            <a:r>
              <a:rPr lang="en-US" sz="1600" b="0" dirty="0">
                <a:latin typeface="Courier New" panose="02070309020205020404" pitchFamily="49" charset="0"/>
                <a:cs typeface="Courier New" panose="02070309020205020404" pitchFamily="49" charset="0"/>
              </a:rPr>
              <a:t>5001</a:t>
            </a:r>
            <a:r>
              <a:rPr lang="en-US" sz="1600" b="0" dirty="0"/>
              <a:t>, and so on, to differentiate between websites and services that all use the shared domain localhost.</a:t>
            </a:r>
          </a:p>
          <a:p>
            <a:pPr marL="285750" indent="-285750">
              <a:buFont typeface="Arial" panose="020B0604020202020204" pitchFamily="34" charset="0"/>
              <a:buChar char="•"/>
            </a:pPr>
            <a:r>
              <a:rPr lang="en-US" sz="1600" dirty="0"/>
              <a:t>path</a:t>
            </a:r>
            <a:r>
              <a:rPr lang="en-US" sz="1600" b="0" dirty="0"/>
              <a:t>: A relative path to a resource, for example, </a:t>
            </a:r>
            <a:r>
              <a:rPr lang="en-US" sz="1600" b="0" dirty="0">
                <a:latin typeface="Courier New" panose="02070309020205020404" pitchFamily="49" charset="0"/>
                <a:cs typeface="Courier New" panose="02070309020205020404" pitchFamily="49" charset="0"/>
              </a:rPr>
              <a:t>/customers/</a:t>
            </a:r>
            <a:r>
              <a:rPr lang="en-US" sz="1600" b="0" dirty="0" err="1">
                <a:latin typeface="Courier New" panose="02070309020205020404" pitchFamily="49" charset="0"/>
                <a:cs typeface="Courier New" panose="02070309020205020404" pitchFamily="49" charset="0"/>
              </a:rPr>
              <a:t>germany</a:t>
            </a:r>
            <a:endParaRPr lang="en-US" sz="1600" b="0"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US" sz="1600" dirty="0"/>
              <a:t>query string</a:t>
            </a:r>
            <a:r>
              <a:rPr lang="en-US" sz="1600" b="0" dirty="0"/>
              <a:t>: A way to pass parameter values, for example, </a:t>
            </a:r>
            <a:r>
              <a:rPr lang="en-US" sz="1600" b="0" dirty="0">
                <a:latin typeface="Courier New" panose="02070309020205020404" pitchFamily="49" charset="0"/>
                <a:cs typeface="Courier New" panose="02070309020205020404" pitchFamily="49" charset="0"/>
              </a:rPr>
              <a:t>?country=</a:t>
            </a:r>
            <a:r>
              <a:rPr lang="en-US" sz="1600" b="0" dirty="0" err="1">
                <a:latin typeface="Courier New" panose="02070309020205020404" pitchFamily="49" charset="0"/>
                <a:cs typeface="Courier New" panose="02070309020205020404" pitchFamily="49" charset="0"/>
              </a:rPr>
              <a:t>Germany&amp;searchtext</a:t>
            </a:r>
            <a:r>
              <a:rPr lang="en-US" sz="1600" b="0" dirty="0">
                <a:latin typeface="Courier New" panose="02070309020205020404" pitchFamily="49" charset="0"/>
                <a:cs typeface="Courier New" panose="02070309020205020404" pitchFamily="49" charset="0"/>
              </a:rPr>
              <a:t>=shoes</a:t>
            </a:r>
          </a:p>
          <a:p>
            <a:pPr marL="285750" indent="-285750">
              <a:buFont typeface="Arial" panose="020B0604020202020204" pitchFamily="34" charset="0"/>
              <a:buChar char="•"/>
            </a:pPr>
            <a:r>
              <a:rPr lang="en-US" sz="1600" dirty="0"/>
              <a:t>fragment</a:t>
            </a:r>
            <a:r>
              <a:rPr lang="en-US" sz="1600" b="0" dirty="0"/>
              <a:t>: A reference to an element on a web page using its </a:t>
            </a:r>
            <a:r>
              <a:rPr lang="en-US" sz="1600" b="0" dirty="0" err="1">
                <a:latin typeface="Courier New" panose="02070309020205020404" pitchFamily="49" charset="0"/>
                <a:cs typeface="Courier New" panose="02070309020205020404" pitchFamily="49" charset="0"/>
              </a:rPr>
              <a:t>ixd</a:t>
            </a:r>
            <a:r>
              <a:rPr lang="en-US" sz="1600" b="0" dirty="0"/>
              <a:t>, for example, </a:t>
            </a:r>
            <a:r>
              <a:rPr lang="en-US" sz="1600" b="0" dirty="0">
                <a:latin typeface="Courier New" panose="02070309020205020404" pitchFamily="49" charset="0"/>
                <a:cs typeface="Courier New" panose="02070309020205020404" pitchFamily="49" charset="0"/>
              </a:rPr>
              <a:t>#toc</a:t>
            </a:r>
          </a:p>
        </p:txBody>
      </p:sp>
    </p:spTree>
    <p:extLst>
      <p:ext uri="{BB962C8B-B14F-4D97-AF65-F5344CB8AC3E}">
        <p14:creationId xmlns:p14="http://schemas.microsoft.com/office/powerpoint/2010/main" val="20629650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5861541"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Configuring services and the HTTP request pipeline</a:t>
            </a:r>
            <a:endParaRPr lang="fr-FR"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CC53567-315C-4EFC-A2A3-8581F4B65ED0}"/>
              </a:ext>
            </a:extLst>
          </p:cNvPr>
          <p:cNvSpPr txBox="1"/>
          <p:nvPr/>
        </p:nvSpPr>
        <p:spPr>
          <a:xfrm>
            <a:off x="4718304" y="178454"/>
            <a:ext cx="7226045" cy="646331"/>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Setting up the HTTP request pipeline</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in the Configure method</a:t>
            </a:r>
          </a:p>
        </p:txBody>
      </p:sp>
      <p:sp>
        <p:nvSpPr>
          <p:cNvPr id="8" name="TextBox 7">
            <a:extLst>
              <a:ext uri="{FF2B5EF4-FFF2-40B4-BE49-F238E27FC236}">
                <a16:creationId xmlns:a16="http://schemas.microsoft.com/office/drawing/2014/main" id="{64D7344E-DC18-42B7-B176-628714640CF2}"/>
              </a:ext>
            </a:extLst>
          </p:cNvPr>
          <p:cNvSpPr txBox="1"/>
          <p:nvPr/>
        </p:nvSpPr>
        <p:spPr>
          <a:xfrm>
            <a:off x="360937" y="1352242"/>
            <a:ext cx="11450063" cy="2153603"/>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for convenience, there are many extension methods that make it easier to build the pipeline, for example, </a:t>
            </a:r>
            <a:r>
              <a:rPr lang="en-US" sz="1600" b="0" dirty="0" err="1">
                <a:latin typeface="Courier New" panose="02070309020205020404" pitchFamily="49" charset="0"/>
                <a:cs typeface="Courier New" panose="02070309020205020404" pitchFamily="49" charset="0"/>
              </a:rPr>
              <a:t>UseMiddleware</a:t>
            </a:r>
            <a:r>
              <a:rPr lang="en-US" sz="1600" b="0" dirty="0">
                <a:latin typeface="Courier New" panose="02070309020205020404" pitchFamily="49" charset="0"/>
                <a:cs typeface="Courier New" panose="02070309020205020404" pitchFamily="49" charset="0"/>
              </a:rPr>
              <a:t>&lt;T&gt;</a:t>
            </a:r>
            <a:r>
              <a:rPr lang="en-US" sz="1600" b="0" dirty="0"/>
              <a:t>, where </a:t>
            </a:r>
            <a:r>
              <a:rPr lang="en-US" sz="1600" b="0" dirty="0">
                <a:latin typeface="Courier New" panose="02070309020205020404" pitchFamily="49" charset="0"/>
                <a:cs typeface="Courier New" panose="02070309020205020404" pitchFamily="49" charset="0"/>
              </a:rPr>
              <a:t>T</a:t>
            </a:r>
            <a:r>
              <a:rPr lang="en-US" sz="1600" b="0" dirty="0"/>
              <a:t> is a class that has:</a:t>
            </a:r>
          </a:p>
          <a:p>
            <a:pPr marL="342900" indent="-342900">
              <a:buFont typeface="+mj-lt"/>
              <a:buAutoNum type="arabicPeriod"/>
            </a:pPr>
            <a:r>
              <a:rPr lang="en-US" sz="1600" b="0" dirty="0"/>
              <a:t>a constructor with a </a:t>
            </a:r>
            <a:r>
              <a:rPr lang="en-US" sz="1600" b="0" dirty="0" err="1">
                <a:latin typeface="Courier New" panose="02070309020205020404" pitchFamily="49" charset="0"/>
                <a:cs typeface="Courier New" panose="02070309020205020404" pitchFamily="49" charset="0"/>
              </a:rPr>
              <a:t>RequestDelegate</a:t>
            </a:r>
            <a:r>
              <a:rPr lang="en-US" sz="1600" b="0" dirty="0"/>
              <a:t> parameter that will be passed the next pipeline component</a:t>
            </a:r>
          </a:p>
          <a:p>
            <a:pPr marL="342900" indent="-342900">
              <a:buFont typeface="+mj-lt"/>
              <a:buAutoNum type="arabicPeriod"/>
            </a:pPr>
            <a:r>
              <a:rPr lang="en-US" sz="1600" b="0" dirty="0"/>
              <a:t>an </a:t>
            </a:r>
            <a:r>
              <a:rPr lang="en-US" sz="1600" b="0" dirty="0">
                <a:latin typeface="Courier New" panose="02070309020205020404" pitchFamily="49" charset="0"/>
                <a:cs typeface="Courier New" panose="02070309020205020404" pitchFamily="49" charset="0"/>
              </a:rPr>
              <a:t>Invoke</a:t>
            </a:r>
            <a:r>
              <a:rPr lang="en-US" sz="1600" b="0" dirty="0"/>
              <a:t> method with a </a:t>
            </a:r>
            <a:r>
              <a:rPr lang="en-US" sz="1600" b="0" dirty="0" err="1">
                <a:latin typeface="Courier New" panose="02070309020205020404" pitchFamily="49" charset="0"/>
                <a:cs typeface="Courier New" panose="02070309020205020404" pitchFamily="49" charset="0"/>
              </a:rPr>
              <a:t>HttpContext</a:t>
            </a:r>
            <a:r>
              <a:rPr lang="en-US" sz="1600" b="0" dirty="0"/>
              <a:t> parameter and returns a </a:t>
            </a:r>
            <a:r>
              <a:rPr lang="en-US" sz="1600" b="0" dirty="0">
                <a:latin typeface="Courier New" panose="02070309020205020404" pitchFamily="49" charset="0"/>
                <a:cs typeface="Courier New" panose="02070309020205020404" pitchFamily="49" charset="0"/>
              </a:rPr>
              <a:t>Task</a:t>
            </a:r>
          </a:p>
        </p:txBody>
      </p:sp>
    </p:spTree>
    <p:extLst>
      <p:ext uri="{BB962C8B-B14F-4D97-AF65-F5344CB8AC3E}">
        <p14:creationId xmlns:p14="http://schemas.microsoft.com/office/powerpoint/2010/main" val="30652179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5861541"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Configuring services and the HTTP request pipeline</a:t>
            </a:r>
            <a:endParaRPr lang="fr-FR"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CC53567-315C-4EFC-A2A3-8581F4B65ED0}"/>
              </a:ext>
            </a:extLst>
          </p:cNvPr>
          <p:cNvSpPr txBox="1"/>
          <p:nvPr/>
        </p:nvSpPr>
        <p:spPr>
          <a:xfrm>
            <a:off x="4718304" y="178454"/>
            <a:ext cx="7226045" cy="646331"/>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Summarizing key middleware</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extension methods</a:t>
            </a:r>
          </a:p>
        </p:txBody>
      </p:sp>
      <p:sp>
        <p:nvSpPr>
          <p:cNvPr id="8" name="TextBox 7">
            <a:extLst>
              <a:ext uri="{FF2B5EF4-FFF2-40B4-BE49-F238E27FC236}">
                <a16:creationId xmlns:a16="http://schemas.microsoft.com/office/drawing/2014/main" id="{64D7344E-DC18-42B7-B176-628714640CF2}"/>
              </a:ext>
            </a:extLst>
          </p:cNvPr>
          <p:cNvSpPr txBox="1"/>
          <p:nvPr/>
        </p:nvSpPr>
        <p:spPr>
          <a:xfrm>
            <a:off x="360937" y="1132786"/>
            <a:ext cx="11450063" cy="4462760"/>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Key middleware extension methods used in our code include the following:</a:t>
            </a:r>
          </a:p>
          <a:p>
            <a:pPr marL="285750" indent="-285750">
              <a:buFont typeface="Arial" panose="020B0604020202020204" pitchFamily="34" charset="0"/>
              <a:buChar char="•"/>
            </a:pPr>
            <a:r>
              <a:rPr lang="en-US" sz="1600" b="0" dirty="0" err="1">
                <a:latin typeface="Courier New" panose="02070309020205020404" pitchFamily="49" charset="0"/>
                <a:cs typeface="Courier New" panose="02070309020205020404" pitchFamily="49" charset="0"/>
              </a:rPr>
              <a:t>UseDeveloperExceptionPage</a:t>
            </a:r>
            <a:r>
              <a:rPr lang="en-US" sz="1600" b="0" dirty="0"/>
              <a:t>: captures synchronous and asynchronous </a:t>
            </a:r>
            <a:r>
              <a:rPr lang="en-US" sz="1600" b="0" dirty="0" err="1">
                <a:latin typeface="Courier New" panose="02070309020205020404" pitchFamily="49" charset="0"/>
                <a:cs typeface="Courier New" panose="02070309020205020404" pitchFamily="49" charset="0"/>
              </a:rPr>
              <a:t>System.Exception</a:t>
            </a:r>
            <a:r>
              <a:rPr lang="en-US" sz="1600" b="0" dirty="0">
                <a:latin typeface="Courier New" panose="02070309020205020404" pitchFamily="49" charset="0"/>
                <a:cs typeface="Courier New" panose="02070309020205020404" pitchFamily="49" charset="0"/>
              </a:rPr>
              <a:t> </a:t>
            </a:r>
            <a:r>
              <a:rPr lang="en-US" sz="1600" b="0" dirty="0"/>
              <a:t>instances from the pipeline and generates HTML error responses.</a:t>
            </a:r>
          </a:p>
          <a:p>
            <a:pPr marL="285750" indent="-285750">
              <a:buFont typeface="Arial" panose="020B0604020202020204" pitchFamily="34" charset="0"/>
              <a:buChar char="•"/>
            </a:pPr>
            <a:r>
              <a:rPr lang="en-US" sz="1600" b="0" dirty="0" err="1">
                <a:latin typeface="Courier New" panose="02070309020205020404" pitchFamily="49" charset="0"/>
                <a:cs typeface="Courier New" panose="02070309020205020404" pitchFamily="49" charset="0"/>
              </a:rPr>
              <a:t>UseHsts</a:t>
            </a:r>
            <a:r>
              <a:rPr lang="en-US" sz="1600" b="0" dirty="0"/>
              <a:t>: adds middleware for using HSTS, which adds the </a:t>
            </a:r>
            <a:r>
              <a:rPr lang="en-US" sz="1600" b="0" dirty="0">
                <a:latin typeface="Courier New" panose="02070309020205020404" pitchFamily="49" charset="0"/>
                <a:cs typeface="Courier New" panose="02070309020205020404" pitchFamily="49" charset="0"/>
              </a:rPr>
              <a:t>Strict-Transport-Security</a:t>
            </a:r>
            <a:r>
              <a:rPr lang="en-US" sz="1600" b="0" dirty="0"/>
              <a:t> header.</a:t>
            </a:r>
          </a:p>
          <a:p>
            <a:pPr marL="285750" indent="-285750">
              <a:buFont typeface="Arial" panose="020B0604020202020204" pitchFamily="34" charset="0"/>
              <a:buChar char="•"/>
            </a:pPr>
            <a:r>
              <a:rPr lang="en-US" sz="1600" b="0" dirty="0" err="1">
                <a:latin typeface="Courier New" panose="02070309020205020404" pitchFamily="49" charset="0"/>
                <a:cs typeface="Courier New" panose="02070309020205020404" pitchFamily="49" charset="0"/>
              </a:rPr>
              <a:t>UseRouting</a:t>
            </a:r>
            <a:r>
              <a:rPr lang="en-US" sz="1600" b="0" dirty="0"/>
              <a:t>: adds middleware that defines a point in the pipeline where routing decisions are made and must be combined with a call to</a:t>
            </a:r>
            <a:r>
              <a:rPr lang="en-US" sz="1600" b="0" dirty="0">
                <a:latin typeface="Courier New" panose="02070309020205020404" pitchFamily="49" charset="0"/>
                <a:cs typeface="Courier New" panose="02070309020205020404" pitchFamily="49" charset="0"/>
              </a:rPr>
              <a:t> </a:t>
            </a:r>
            <a:r>
              <a:rPr lang="en-US" sz="1600" b="0" dirty="0" err="1">
                <a:latin typeface="Courier New" panose="02070309020205020404" pitchFamily="49" charset="0"/>
                <a:cs typeface="Courier New" panose="02070309020205020404" pitchFamily="49" charset="0"/>
              </a:rPr>
              <a:t>UseEndpoints</a:t>
            </a:r>
            <a:r>
              <a:rPr lang="en-US" sz="1600" b="0" dirty="0">
                <a:latin typeface="Courier New" panose="02070309020205020404" pitchFamily="49" charset="0"/>
                <a:cs typeface="Courier New" panose="02070309020205020404" pitchFamily="49" charset="0"/>
              </a:rPr>
              <a:t> </a:t>
            </a:r>
            <a:r>
              <a:rPr lang="en-US" sz="1600" b="0" dirty="0"/>
              <a:t>where the processing is then executed</a:t>
            </a:r>
          </a:p>
          <a:p>
            <a:pPr marL="742950" lvl="1" indent="-285750">
              <a:buFont typeface="Arial" panose="020B0604020202020204" pitchFamily="34" charset="0"/>
              <a:buChar char="•"/>
            </a:pPr>
            <a:r>
              <a:rPr lang="en-US" sz="1600" b="0" dirty="0">
                <a:latin typeface="Arial" panose="020B0604020202020204" pitchFamily="34" charset="0"/>
                <a:cs typeface="Arial" panose="020B0604020202020204" pitchFamily="34" charset="0"/>
              </a:rPr>
              <a:t>this means that for our code, any URL paths that match </a:t>
            </a:r>
            <a:r>
              <a:rPr lang="en-US" sz="1600" b="0" dirty="0">
                <a:latin typeface="Courier New" panose="02070309020205020404" pitchFamily="49" charset="0"/>
                <a:cs typeface="Courier New" panose="02070309020205020404" pitchFamily="49" charset="0"/>
              </a:rPr>
              <a:t>/</a:t>
            </a:r>
            <a:r>
              <a:rPr lang="en-US" sz="1600" b="0" dirty="0">
                <a:latin typeface="Arial" panose="020B0604020202020204" pitchFamily="34" charset="0"/>
                <a:cs typeface="Arial" panose="020B0604020202020204" pitchFamily="34" charset="0"/>
              </a:rPr>
              <a:t> or </a:t>
            </a:r>
            <a:r>
              <a:rPr lang="en-US" sz="1600" dirty="0">
                <a:latin typeface="Courier New" panose="02070309020205020404" pitchFamily="49" charset="0"/>
                <a:cs typeface="Courier New" panose="02070309020205020404" pitchFamily="49" charset="0"/>
              </a:rPr>
              <a:t>/index </a:t>
            </a:r>
            <a:r>
              <a:rPr lang="en-US" sz="1600" b="0" dirty="0">
                <a:latin typeface="Arial" panose="020B0604020202020204" pitchFamily="34" charset="0"/>
                <a:cs typeface="Arial" panose="020B0604020202020204" pitchFamily="34" charset="0"/>
              </a:rPr>
              <a:t>or </a:t>
            </a:r>
            <a:r>
              <a:rPr lang="en-US" sz="1600" dirty="0">
                <a:latin typeface="Courier New" panose="02070309020205020404" pitchFamily="49" charset="0"/>
                <a:cs typeface="Courier New" panose="02070309020205020404" pitchFamily="49" charset="0"/>
              </a:rPr>
              <a:t>/suppliers </a:t>
            </a:r>
            <a:r>
              <a:rPr lang="en-US" sz="1600" b="0" dirty="0">
                <a:latin typeface="Arial" panose="020B0604020202020204" pitchFamily="34" charset="0"/>
                <a:cs typeface="Arial" panose="020B0604020202020204" pitchFamily="34" charset="0"/>
              </a:rPr>
              <a:t>will be mapped to Razor Pages and a match on </a:t>
            </a:r>
            <a:r>
              <a:rPr lang="en-US" sz="1600" dirty="0">
                <a:latin typeface="Courier New" panose="02070309020205020404" pitchFamily="49" charset="0"/>
                <a:cs typeface="Courier New" panose="02070309020205020404" pitchFamily="49" charset="0"/>
              </a:rPr>
              <a:t>/hello </a:t>
            </a:r>
            <a:r>
              <a:rPr lang="en-US" sz="1600" b="0" dirty="0">
                <a:latin typeface="Arial" panose="020B0604020202020204" pitchFamily="34" charset="0"/>
                <a:cs typeface="Arial" panose="020B0604020202020204" pitchFamily="34" charset="0"/>
              </a:rPr>
              <a:t>will be mapped to the anonymous delegate</a:t>
            </a:r>
          </a:p>
          <a:p>
            <a:pPr marL="742950" lvl="1" indent="-285750">
              <a:buFont typeface="Arial" panose="020B0604020202020204" pitchFamily="34" charset="0"/>
              <a:buChar char="•"/>
            </a:pPr>
            <a:r>
              <a:rPr lang="en-US" sz="1600" b="0" dirty="0">
                <a:latin typeface="Arial" panose="020B0604020202020204" pitchFamily="34" charset="0"/>
                <a:cs typeface="Arial" panose="020B0604020202020204" pitchFamily="34" charset="0"/>
              </a:rPr>
              <a:t>any other URL paths will be passed on to the next delegate for matching, for example, static files</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a:t>
            </a:r>
            <a:r>
              <a:rPr lang="en-US" sz="1600" b="0" dirty="0">
                <a:latin typeface="Arial" panose="020B0604020202020204" pitchFamily="34" charset="0"/>
                <a:cs typeface="Arial" panose="020B0604020202020204" pitchFamily="34" charset="0"/>
              </a:rPr>
              <a:t>his is why, although it looks like the mapping for Razor Pages and </a:t>
            </a:r>
            <a:r>
              <a:rPr lang="en-US" sz="1600" dirty="0">
                <a:latin typeface="Courier New" panose="02070309020205020404" pitchFamily="49" charset="0"/>
                <a:cs typeface="Courier New" panose="02070309020205020404" pitchFamily="49" charset="0"/>
              </a:rPr>
              <a:t>/hello </a:t>
            </a:r>
            <a:r>
              <a:rPr lang="en-US" sz="1600" b="0" dirty="0">
                <a:latin typeface="Arial" panose="020B0604020202020204" pitchFamily="34" charset="0"/>
                <a:cs typeface="Arial" panose="020B0604020202020204" pitchFamily="34" charset="0"/>
              </a:rPr>
              <a:t>happen after static files in the pipeline, they actually take priority because the call to </a:t>
            </a:r>
            <a:r>
              <a:rPr lang="en-US" sz="1600" dirty="0" err="1">
                <a:latin typeface="Courier New" panose="02070309020205020404" pitchFamily="49" charset="0"/>
                <a:cs typeface="Courier New" panose="02070309020205020404" pitchFamily="49" charset="0"/>
              </a:rPr>
              <a:t>UseRouting</a:t>
            </a:r>
            <a:r>
              <a:rPr lang="en-US" sz="1600" b="0" dirty="0">
                <a:latin typeface="Arial" panose="020B0604020202020204" pitchFamily="34" charset="0"/>
                <a:cs typeface="Arial" panose="020B0604020202020204" pitchFamily="34" charset="0"/>
              </a:rPr>
              <a:t> happens before </a:t>
            </a:r>
            <a:r>
              <a:rPr lang="en-US" sz="1600" dirty="0" err="1">
                <a:latin typeface="Courier New" panose="02070309020205020404" pitchFamily="49" charset="0"/>
                <a:cs typeface="Courier New" panose="02070309020205020404" pitchFamily="49" charset="0"/>
              </a:rPr>
              <a:t>UseStaticFiles</a:t>
            </a:r>
            <a:endParaRPr lang="en-US" sz="1600" b="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80853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5861541"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Configuring services and the HTTP request pipeline</a:t>
            </a:r>
            <a:endParaRPr lang="fr-FR"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CC53567-315C-4EFC-A2A3-8581F4B65ED0}"/>
              </a:ext>
            </a:extLst>
          </p:cNvPr>
          <p:cNvSpPr txBox="1"/>
          <p:nvPr/>
        </p:nvSpPr>
        <p:spPr>
          <a:xfrm>
            <a:off x="4718304" y="178454"/>
            <a:ext cx="7226045" cy="646331"/>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Summarizing key middleware</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extension methods</a:t>
            </a:r>
          </a:p>
        </p:txBody>
      </p:sp>
      <p:sp>
        <p:nvSpPr>
          <p:cNvPr id="8" name="TextBox 7">
            <a:extLst>
              <a:ext uri="{FF2B5EF4-FFF2-40B4-BE49-F238E27FC236}">
                <a16:creationId xmlns:a16="http://schemas.microsoft.com/office/drawing/2014/main" id="{64D7344E-DC18-42B7-B176-628714640CF2}"/>
              </a:ext>
            </a:extLst>
          </p:cNvPr>
          <p:cNvSpPr txBox="1"/>
          <p:nvPr/>
        </p:nvSpPr>
        <p:spPr>
          <a:xfrm>
            <a:off x="360937" y="1035250"/>
            <a:ext cx="11450063" cy="5648213"/>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pPr marL="285750" indent="-285750">
              <a:buFont typeface="Arial" panose="020B0604020202020204" pitchFamily="34" charset="0"/>
              <a:buChar char="•"/>
            </a:pPr>
            <a:r>
              <a:rPr lang="en-US" sz="1600" b="0" dirty="0" err="1">
                <a:latin typeface="Courier New" panose="02070309020205020404" pitchFamily="49" charset="0"/>
                <a:cs typeface="Courier New" panose="02070309020205020404" pitchFamily="49" charset="0"/>
              </a:rPr>
              <a:t>UseHttpsRedirection</a:t>
            </a:r>
            <a:r>
              <a:rPr lang="en-US" sz="1600" b="0" dirty="0"/>
              <a:t>: Adds middleware for redirecting HTTP requests to HTTPS, so in our code a request for </a:t>
            </a:r>
            <a:r>
              <a:rPr lang="en-US" sz="1600" b="0" dirty="0">
                <a:latin typeface="Courier New" panose="02070309020205020404" pitchFamily="49" charset="0"/>
                <a:cs typeface="Courier New" panose="02070309020205020404" pitchFamily="49" charset="0"/>
              </a:rPr>
              <a:t>http://localhost:5000 </a:t>
            </a:r>
            <a:r>
              <a:rPr lang="en-US" sz="1600" b="0" dirty="0"/>
              <a:t>would be modified to </a:t>
            </a:r>
            <a:r>
              <a:rPr lang="en-US" sz="1600" b="0" dirty="0">
                <a:latin typeface="Courier New" panose="02070309020205020404" pitchFamily="49" charset="0"/>
                <a:cs typeface="Courier New" panose="02070309020205020404" pitchFamily="49" charset="0"/>
              </a:rPr>
              <a:t>https://localhost:5001</a:t>
            </a:r>
            <a:endParaRPr lang="en-US" sz="1600" b="0" dirty="0"/>
          </a:p>
          <a:p>
            <a:pPr marL="285750" indent="-285750">
              <a:buFont typeface="Arial" panose="020B0604020202020204" pitchFamily="34" charset="0"/>
              <a:buChar char="•"/>
            </a:pPr>
            <a:r>
              <a:rPr lang="en-US" sz="1600" b="0" dirty="0" err="1">
                <a:latin typeface="Courier New" panose="02070309020205020404" pitchFamily="49" charset="0"/>
                <a:cs typeface="Courier New" panose="02070309020205020404" pitchFamily="49" charset="0"/>
              </a:rPr>
              <a:t>UseDefaultFiles</a:t>
            </a:r>
            <a:r>
              <a:rPr lang="en-US" sz="1600" b="0" dirty="0"/>
              <a:t>: Adds middleware that enables default file mapping on the current path, so in our code it would identify files such as </a:t>
            </a:r>
            <a:r>
              <a:rPr lang="en-US" sz="1600" b="0" dirty="0">
                <a:latin typeface="Courier New" panose="02070309020205020404" pitchFamily="49" charset="0"/>
                <a:cs typeface="Courier New" panose="02070309020205020404" pitchFamily="49" charset="0"/>
              </a:rPr>
              <a:t>index.html</a:t>
            </a:r>
            <a:endParaRPr lang="en-US" sz="1600" b="0" dirty="0"/>
          </a:p>
          <a:p>
            <a:pPr marL="285750" indent="-285750">
              <a:buFont typeface="Arial" panose="020B0604020202020204" pitchFamily="34" charset="0"/>
              <a:buChar char="•"/>
            </a:pPr>
            <a:r>
              <a:rPr lang="en-US" sz="1600" b="0" dirty="0" err="1">
                <a:latin typeface="Courier New" panose="02070309020205020404" pitchFamily="49" charset="0"/>
                <a:cs typeface="Courier New" panose="02070309020205020404" pitchFamily="49" charset="0"/>
              </a:rPr>
              <a:t>UseStaticFiles</a:t>
            </a:r>
            <a:r>
              <a:rPr lang="en-US" sz="1600" b="0" dirty="0"/>
              <a:t>: Adds middleware that looks in </a:t>
            </a:r>
            <a:r>
              <a:rPr lang="en-US" sz="1600" b="0" dirty="0" err="1">
                <a:latin typeface="Courier New" panose="02070309020205020404" pitchFamily="49" charset="0"/>
                <a:cs typeface="Courier New" panose="02070309020205020404" pitchFamily="49" charset="0"/>
              </a:rPr>
              <a:t>wwwroot</a:t>
            </a:r>
            <a:r>
              <a:rPr lang="en-US" sz="1600" b="0" dirty="0"/>
              <a:t> for static files to return in the HTTP response</a:t>
            </a:r>
          </a:p>
          <a:p>
            <a:pPr marL="285750" indent="-285750">
              <a:buFont typeface="Arial" panose="020B0604020202020204" pitchFamily="34" charset="0"/>
              <a:buChar char="•"/>
            </a:pPr>
            <a:r>
              <a:rPr lang="en-US" sz="1600" b="0" dirty="0" err="1">
                <a:latin typeface="Courier New" panose="02070309020205020404" pitchFamily="49" charset="0"/>
                <a:cs typeface="Courier New" panose="02070309020205020404" pitchFamily="49" charset="0"/>
              </a:rPr>
              <a:t>UseEndpoints</a:t>
            </a:r>
            <a:r>
              <a:rPr lang="en-US" sz="1600" b="0" dirty="0"/>
              <a:t>: Adds middleware to execute to generate responses from decisions made earlier in the pipeline. Two endpoints are added, as shown in the following sub-list:</a:t>
            </a:r>
          </a:p>
          <a:p>
            <a:pPr marL="285750" indent="-285750">
              <a:buFont typeface="Arial" panose="020B0604020202020204" pitchFamily="34" charset="0"/>
              <a:buChar char="•"/>
            </a:pPr>
            <a:r>
              <a:rPr lang="en-US" sz="1600" b="0" dirty="0" err="1">
                <a:latin typeface="Courier New" panose="02070309020205020404" pitchFamily="49" charset="0"/>
                <a:cs typeface="Courier New" panose="02070309020205020404" pitchFamily="49" charset="0"/>
              </a:rPr>
              <a:t>MapRazorPages</a:t>
            </a:r>
            <a:r>
              <a:rPr lang="en-US" sz="1600" b="0" dirty="0"/>
              <a:t>: Adds middleware that will map URL paths such as </a:t>
            </a:r>
            <a:r>
              <a:rPr lang="en-US" sz="1600" b="0" dirty="0">
                <a:latin typeface="Courier New" panose="02070309020205020404" pitchFamily="49" charset="0"/>
                <a:cs typeface="Courier New" panose="02070309020205020404" pitchFamily="49" charset="0"/>
              </a:rPr>
              <a:t>/suppliers </a:t>
            </a:r>
            <a:r>
              <a:rPr lang="en-US" sz="1600" b="0" dirty="0"/>
              <a:t>to a Razor Page file in the </a:t>
            </a:r>
            <a:r>
              <a:rPr lang="en-US" sz="1600" b="0" dirty="0">
                <a:latin typeface="Courier New" panose="02070309020205020404" pitchFamily="49" charset="0"/>
                <a:cs typeface="Courier New" panose="02070309020205020404" pitchFamily="49" charset="0"/>
              </a:rPr>
              <a:t>/Pages </a:t>
            </a:r>
            <a:r>
              <a:rPr lang="en-US" sz="1600" b="0" dirty="0"/>
              <a:t>folder named </a:t>
            </a:r>
            <a:r>
              <a:rPr lang="en-US" sz="1600" b="0" dirty="0" err="1">
                <a:latin typeface="Courier New" panose="02070309020205020404" pitchFamily="49" charset="0"/>
                <a:cs typeface="Courier New" panose="02070309020205020404" pitchFamily="49" charset="0"/>
              </a:rPr>
              <a:t>suppliers.cshtml</a:t>
            </a:r>
            <a:r>
              <a:rPr lang="en-US" sz="1600" b="0" dirty="0">
                <a:latin typeface="Courier New" panose="02070309020205020404" pitchFamily="49" charset="0"/>
                <a:cs typeface="Courier New" panose="02070309020205020404" pitchFamily="49" charset="0"/>
              </a:rPr>
              <a:t> </a:t>
            </a:r>
            <a:r>
              <a:rPr lang="en-US" sz="1600" b="0" dirty="0"/>
              <a:t>and return the results as the HTTP response</a:t>
            </a:r>
          </a:p>
          <a:p>
            <a:pPr marL="285750" indent="-285750">
              <a:buFont typeface="Arial" panose="020B0604020202020204" pitchFamily="34" charset="0"/>
              <a:buChar char="•"/>
            </a:pPr>
            <a:r>
              <a:rPr lang="en-US" sz="1600" b="0" dirty="0" err="1">
                <a:latin typeface="Courier New" panose="02070309020205020404" pitchFamily="49" charset="0"/>
                <a:cs typeface="Courier New" panose="02070309020205020404" pitchFamily="49" charset="0"/>
              </a:rPr>
              <a:t>MapGet</a:t>
            </a:r>
            <a:r>
              <a:rPr lang="en-US" sz="1600" b="0" dirty="0"/>
              <a:t>: Adds middleware that will map URL paths such as </a:t>
            </a:r>
            <a:r>
              <a:rPr lang="en-US" sz="1600" b="0" dirty="0">
                <a:latin typeface="Courier New" panose="02070309020205020404" pitchFamily="49" charset="0"/>
                <a:cs typeface="Courier New" panose="02070309020205020404" pitchFamily="49" charset="0"/>
              </a:rPr>
              <a:t>/hello </a:t>
            </a:r>
            <a:r>
              <a:rPr lang="en-US" sz="1600" b="0" dirty="0"/>
              <a:t>to an inline delegate that writes plain text directly to the HTTP response</a:t>
            </a:r>
          </a:p>
        </p:txBody>
      </p:sp>
    </p:spTree>
    <p:extLst>
      <p:ext uri="{BB962C8B-B14F-4D97-AF65-F5344CB8AC3E}">
        <p14:creationId xmlns:p14="http://schemas.microsoft.com/office/powerpoint/2010/main" val="19406171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5861541"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Configuring services and the HTTP request pipeline</a:t>
            </a:r>
            <a:endParaRPr lang="fr-FR"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CC53567-315C-4EFC-A2A3-8581F4B65ED0}"/>
              </a:ext>
            </a:extLst>
          </p:cNvPr>
          <p:cNvSpPr txBox="1"/>
          <p:nvPr/>
        </p:nvSpPr>
        <p:spPr>
          <a:xfrm>
            <a:off x="4718304" y="178454"/>
            <a:ext cx="722604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Visualizing the HTTP pipeline</a:t>
            </a:r>
          </a:p>
        </p:txBody>
      </p:sp>
      <p:sp>
        <p:nvSpPr>
          <p:cNvPr id="8" name="TextBox 7">
            <a:extLst>
              <a:ext uri="{FF2B5EF4-FFF2-40B4-BE49-F238E27FC236}">
                <a16:creationId xmlns:a16="http://schemas.microsoft.com/office/drawing/2014/main" id="{64D7344E-DC18-42B7-B176-628714640CF2}"/>
              </a:ext>
            </a:extLst>
          </p:cNvPr>
          <p:cNvSpPr txBox="1"/>
          <p:nvPr/>
        </p:nvSpPr>
        <p:spPr>
          <a:xfrm>
            <a:off x="360937" y="834082"/>
            <a:ext cx="11450063" cy="710964"/>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the HTTP request and response pipeline can be visualized as a sequence of request delegates, called one after the other, as shown in the following simplified diagram, which excludes some middleware delegates, such as </a:t>
            </a:r>
            <a:r>
              <a:rPr lang="en-US" sz="1400" b="0" dirty="0" err="1">
                <a:latin typeface="Courier New" panose="02070309020205020404" pitchFamily="49" charset="0"/>
                <a:cs typeface="Courier New" panose="02070309020205020404" pitchFamily="49" charset="0"/>
              </a:rPr>
              <a:t>UseHsts</a:t>
            </a:r>
            <a:endParaRPr lang="en-US" sz="1400" b="0" dirty="0">
              <a:latin typeface="Courier New" panose="02070309020205020404" pitchFamily="49" charset="0"/>
              <a:cs typeface="Courier New" panose="02070309020205020404" pitchFamily="49" charset="0"/>
            </a:endParaRPr>
          </a:p>
        </p:txBody>
      </p:sp>
      <p:pic>
        <p:nvPicPr>
          <p:cNvPr id="3" name="Picture 2">
            <a:extLst>
              <a:ext uri="{FF2B5EF4-FFF2-40B4-BE49-F238E27FC236}">
                <a16:creationId xmlns:a16="http://schemas.microsoft.com/office/drawing/2014/main" id="{94735AB8-9268-4312-8EDE-77EAD645E0A4}"/>
              </a:ext>
            </a:extLst>
          </p:cNvPr>
          <p:cNvPicPr>
            <a:picLocks noChangeAspect="1"/>
          </p:cNvPicPr>
          <p:nvPr/>
        </p:nvPicPr>
        <p:blipFill>
          <a:blip r:embed="rId2"/>
          <a:stretch>
            <a:fillRect/>
          </a:stretch>
        </p:blipFill>
        <p:spPr>
          <a:xfrm>
            <a:off x="363097" y="1606608"/>
            <a:ext cx="8522208" cy="4523819"/>
          </a:xfrm>
          <a:prstGeom prst="rect">
            <a:avLst/>
          </a:prstGeom>
        </p:spPr>
      </p:pic>
      <p:sp>
        <p:nvSpPr>
          <p:cNvPr id="9" name="TextBox 8">
            <a:extLst>
              <a:ext uri="{FF2B5EF4-FFF2-40B4-BE49-F238E27FC236}">
                <a16:creationId xmlns:a16="http://schemas.microsoft.com/office/drawing/2014/main" id="{304AA7B2-2948-479A-A0FF-258021001149}"/>
              </a:ext>
            </a:extLst>
          </p:cNvPr>
          <p:cNvSpPr txBox="1"/>
          <p:nvPr/>
        </p:nvSpPr>
        <p:spPr>
          <a:xfrm>
            <a:off x="9028176" y="1693618"/>
            <a:ext cx="2919333" cy="3927229"/>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the </a:t>
            </a:r>
            <a:r>
              <a:rPr lang="en-US" sz="1400" b="0" dirty="0" err="1">
                <a:latin typeface="Courier New" panose="02070309020205020404" pitchFamily="49" charset="0"/>
                <a:cs typeface="Courier New" panose="02070309020205020404" pitchFamily="49" charset="0"/>
              </a:rPr>
              <a:t>UseRouting</a:t>
            </a:r>
            <a:r>
              <a:rPr lang="en-US" sz="1400" b="0" dirty="0"/>
              <a:t> and </a:t>
            </a:r>
            <a:r>
              <a:rPr lang="en-US" sz="1400" b="0" dirty="0" err="1">
                <a:latin typeface="Courier New" panose="02070309020205020404" pitchFamily="49" charset="0"/>
                <a:cs typeface="Courier New" panose="02070309020205020404" pitchFamily="49" charset="0"/>
              </a:rPr>
              <a:t>UseEndpoints</a:t>
            </a:r>
            <a:r>
              <a:rPr lang="en-US" sz="1400" b="0" dirty="0"/>
              <a:t> methods must be used together</a:t>
            </a:r>
          </a:p>
          <a:p>
            <a:r>
              <a:rPr lang="en-US" sz="1400" b="0" dirty="0"/>
              <a:t>although the code to define the mapped routes such as </a:t>
            </a:r>
            <a:r>
              <a:rPr lang="en-US" sz="1400" b="0" dirty="0">
                <a:latin typeface="Courier New" panose="02070309020205020404" pitchFamily="49" charset="0"/>
                <a:cs typeface="Courier New" panose="02070309020205020404" pitchFamily="49" charset="0"/>
              </a:rPr>
              <a:t>/hello </a:t>
            </a:r>
            <a:r>
              <a:rPr lang="en-US" sz="1400" b="0" dirty="0"/>
              <a:t>are written in </a:t>
            </a:r>
            <a:r>
              <a:rPr lang="en-US" sz="1400" b="0" dirty="0" err="1">
                <a:latin typeface="Courier New" panose="02070309020205020404" pitchFamily="49" charset="0"/>
                <a:cs typeface="Courier New" panose="02070309020205020404" pitchFamily="49" charset="0"/>
              </a:rPr>
              <a:t>UseEndpoints</a:t>
            </a:r>
            <a:r>
              <a:rPr lang="en-US" sz="1400" b="0" dirty="0"/>
              <a:t>, the decision about whether an incoming HTTP request URL path matches and therefore which endpoint to execute is made at the </a:t>
            </a:r>
            <a:r>
              <a:rPr lang="en-US" sz="1400" b="0" dirty="0" err="1">
                <a:latin typeface="Courier New" panose="02070309020205020404" pitchFamily="49" charset="0"/>
                <a:cs typeface="Courier New" panose="02070309020205020404" pitchFamily="49" charset="0"/>
              </a:rPr>
              <a:t>UseRouting</a:t>
            </a:r>
            <a:r>
              <a:rPr lang="en-US" sz="1400" b="0" dirty="0"/>
              <a:t> point in the pipeline</a:t>
            </a:r>
            <a:endParaRPr lang="en-US" sz="1400"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241428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1313180"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Questions</a:t>
            </a:r>
            <a:endParaRPr lang="fr-FR" b="1"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64D7344E-DC18-42B7-B176-628714640CF2}"/>
              </a:ext>
            </a:extLst>
          </p:cNvPr>
          <p:cNvSpPr txBox="1"/>
          <p:nvPr/>
        </p:nvSpPr>
        <p:spPr>
          <a:xfrm>
            <a:off x="360937" y="614626"/>
            <a:ext cx="11450063" cy="6054030"/>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pPr marL="342900" indent="-342900">
              <a:buFont typeface="+mj-lt"/>
              <a:buAutoNum type="arabicPeriod"/>
            </a:pPr>
            <a:r>
              <a:rPr lang="en-US" sz="1400" b="0" dirty="0"/>
              <a:t>List six method names that can be specific in an HTTP request.</a:t>
            </a:r>
          </a:p>
          <a:p>
            <a:pPr marL="342900" indent="-342900">
              <a:buFont typeface="+mj-lt"/>
              <a:buAutoNum type="arabicPeriod"/>
            </a:pPr>
            <a:r>
              <a:rPr lang="en-US" sz="1400" b="0" dirty="0"/>
              <a:t>List six status codes and their descriptions that can be returned in an HTTP response.</a:t>
            </a:r>
          </a:p>
          <a:p>
            <a:pPr marL="342900" indent="-342900">
              <a:buFont typeface="+mj-lt"/>
              <a:buAutoNum type="arabicPeriod"/>
            </a:pPr>
            <a:r>
              <a:rPr lang="en-US" sz="1400" b="0" dirty="0"/>
              <a:t>In ASP.NET Core, what is the Startup class used for?</a:t>
            </a:r>
          </a:p>
          <a:p>
            <a:pPr marL="342900" indent="-342900">
              <a:buFont typeface="+mj-lt"/>
              <a:buAutoNum type="arabicPeriod"/>
            </a:pPr>
            <a:r>
              <a:rPr lang="en-US" sz="1400" b="0" dirty="0"/>
              <a:t>What does the acronym HSTS stand for and what does it do?</a:t>
            </a:r>
          </a:p>
          <a:p>
            <a:pPr marL="342900" indent="-342900">
              <a:buFont typeface="+mj-lt"/>
              <a:buAutoNum type="arabicPeriod"/>
            </a:pPr>
            <a:r>
              <a:rPr lang="en-US" sz="1400" b="0" dirty="0"/>
              <a:t>How do you enable static HTML pages for a website?</a:t>
            </a:r>
          </a:p>
          <a:p>
            <a:pPr marL="342900" indent="-342900">
              <a:buFont typeface="+mj-lt"/>
              <a:buAutoNum type="arabicPeriod"/>
            </a:pPr>
            <a:r>
              <a:rPr lang="en-US" sz="1400" b="0" dirty="0"/>
              <a:t>How do you mix C# code into the middle of HTML to create a dynamic page?</a:t>
            </a:r>
          </a:p>
          <a:p>
            <a:pPr marL="342900" indent="-342900">
              <a:buFont typeface="+mj-lt"/>
              <a:buAutoNum type="arabicPeriod"/>
            </a:pPr>
            <a:r>
              <a:rPr lang="en-US" sz="1400" b="0" dirty="0"/>
              <a:t>How can you define shared layouts for Razor Pages?</a:t>
            </a:r>
          </a:p>
          <a:p>
            <a:pPr marL="342900" indent="-342900">
              <a:buFont typeface="+mj-lt"/>
              <a:buAutoNum type="arabicPeriod"/>
            </a:pPr>
            <a:r>
              <a:rPr lang="en-US" sz="1400" b="0" dirty="0"/>
              <a:t>How can you separate the markup from the code-behind in a Razor Page?</a:t>
            </a:r>
          </a:p>
          <a:p>
            <a:pPr marL="342900" indent="-342900">
              <a:buFont typeface="+mj-lt"/>
              <a:buAutoNum type="arabicPeriod"/>
            </a:pPr>
            <a:r>
              <a:rPr lang="en-US" sz="1400" b="0" dirty="0"/>
              <a:t>How do you configure an Entity Framework Core data context for use with an ASP.NET Core website?</a:t>
            </a:r>
          </a:p>
          <a:p>
            <a:pPr marL="342900" indent="-342900">
              <a:buFont typeface="+mj-lt"/>
              <a:buAutoNum type="arabicPeriod"/>
            </a:pPr>
            <a:r>
              <a:rPr lang="en-US" sz="1400" b="0" dirty="0"/>
              <a:t>How can you reuse Razor Pages with ASP.NET Core 2.2 or later?</a:t>
            </a:r>
          </a:p>
        </p:txBody>
      </p:sp>
    </p:spTree>
    <p:extLst>
      <p:ext uri="{BB962C8B-B14F-4D97-AF65-F5344CB8AC3E}">
        <p14:creationId xmlns:p14="http://schemas.microsoft.com/office/powerpoint/2010/main" val="14234681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1236236"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Summary</a:t>
            </a:r>
            <a:endParaRPr lang="fr-FR" b="1"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64D7344E-DC18-42B7-B176-628714640CF2}"/>
              </a:ext>
            </a:extLst>
          </p:cNvPr>
          <p:cNvSpPr txBox="1"/>
          <p:nvPr/>
        </p:nvSpPr>
        <p:spPr>
          <a:xfrm>
            <a:off x="360937" y="1035250"/>
            <a:ext cx="11450063" cy="3493777"/>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foundations of web development using HTTP</a:t>
            </a:r>
          </a:p>
          <a:p>
            <a:r>
              <a:rPr lang="en-US" sz="1600" b="0" dirty="0"/>
              <a:t>how to build a simple website that returns static files</a:t>
            </a:r>
          </a:p>
          <a:p>
            <a:r>
              <a:rPr lang="en-US" sz="1600" b="0" dirty="0"/>
              <a:t>use ASP.NET Core Razor Pages with Entity Framework Core to create web pages that were dynamically generated from information in a database</a:t>
            </a:r>
          </a:p>
          <a:p>
            <a:r>
              <a:rPr lang="en-US" sz="1600" b="0" dirty="0"/>
              <a:t>HTTP request and response pipeline</a:t>
            </a:r>
          </a:p>
          <a:p>
            <a:r>
              <a:rPr lang="en-US" sz="1600" b="0" dirty="0"/>
              <a:t>what the helper extension methods do, and how you can add your own middleware that affects processing</a:t>
            </a:r>
          </a:p>
        </p:txBody>
      </p:sp>
    </p:spTree>
    <p:extLst>
      <p:ext uri="{BB962C8B-B14F-4D97-AF65-F5344CB8AC3E}">
        <p14:creationId xmlns:p14="http://schemas.microsoft.com/office/powerpoint/2010/main" val="1209789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155398"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Web development</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Assigning port numbers for projects</a:t>
            </a:r>
          </a:p>
        </p:txBody>
      </p:sp>
      <p:sp>
        <p:nvSpPr>
          <p:cNvPr id="8" name="TextBox 7">
            <a:extLst>
              <a:ext uri="{FF2B5EF4-FFF2-40B4-BE49-F238E27FC236}">
                <a16:creationId xmlns:a16="http://schemas.microsoft.com/office/drawing/2014/main" id="{7EF92066-74E4-468E-A39A-C2E5445F25D3}"/>
              </a:ext>
            </a:extLst>
          </p:cNvPr>
          <p:cNvSpPr txBox="1"/>
          <p:nvPr/>
        </p:nvSpPr>
        <p:spPr>
          <a:xfrm>
            <a:off x="360937" y="855034"/>
            <a:ext cx="11450063" cy="799386"/>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when developing multiple services, you use the domain </a:t>
            </a:r>
            <a:r>
              <a:rPr lang="en-US" sz="1600" b="0" dirty="0">
                <a:latin typeface="Courier New" panose="02070309020205020404" pitchFamily="49" charset="0"/>
                <a:cs typeface="Courier New" panose="02070309020205020404" pitchFamily="49" charset="0"/>
              </a:rPr>
              <a:t>localhost</a:t>
            </a:r>
            <a:r>
              <a:rPr lang="en-US" sz="1600" b="0" dirty="0"/>
              <a:t> for all websites and services, so you will use port numbers to differentiate projects when multiple need to execute at the same time, as shown in the following table</a:t>
            </a:r>
            <a:endParaRPr lang="en-US" sz="1600" b="0" dirty="0">
              <a:latin typeface="Courier New" panose="02070309020205020404" pitchFamily="49" charset="0"/>
              <a:cs typeface="Courier New" panose="02070309020205020404" pitchFamily="49" charset="0"/>
            </a:endParaRPr>
          </a:p>
        </p:txBody>
      </p:sp>
      <p:graphicFrame>
        <p:nvGraphicFramePr>
          <p:cNvPr id="3" name="Table 4">
            <a:extLst>
              <a:ext uri="{FF2B5EF4-FFF2-40B4-BE49-F238E27FC236}">
                <a16:creationId xmlns:a16="http://schemas.microsoft.com/office/drawing/2014/main" id="{F74A437D-6700-444F-9368-7EC4DAD3AC57}"/>
              </a:ext>
            </a:extLst>
          </p:cNvPr>
          <p:cNvGraphicFramePr>
            <a:graphicFrameLocks noGrp="1"/>
          </p:cNvGraphicFramePr>
          <p:nvPr>
            <p:extLst>
              <p:ext uri="{D42A27DB-BD31-4B8C-83A1-F6EECF244321}">
                <p14:modId xmlns:p14="http://schemas.microsoft.com/office/powerpoint/2010/main" val="4244008102"/>
              </p:ext>
            </p:extLst>
          </p:nvPr>
        </p:nvGraphicFramePr>
        <p:xfrm>
          <a:off x="360938" y="1760220"/>
          <a:ext cx="11450061" cy="3337560"/>
        </p:xfrm>
        <a:graphic>
          <a:graphicData uri="http://schemas.openxmlformats.org/drawingml/2006/table">
            <a:tbl>
              <a:tblPr firstRow="1" bandRow="1">
                <a:tableStyleId>{5C22544A-7EE6-4342-B048-85BDC9FD1C3A}</a:tableStyleId>
              </a:tblPr>
              <a:tblGrid>
                <a:gridCol w="2735830">
                  <a:extLst>
                    <a:ext uri="{9D8B030D-6E8A-4147-A177-3AD203B41FA5}">
                      <a16:colId xmlns:a16="http://schemas.microsoft.com/office/drawing/2014/main" val="1754887361"/>
                    </a:ext>
                  </a:extLst>
                </a:gridCol>
                <a:gridCol w="4897544">
                  <a:extLst>
                    <a:ext uri="{9D8B030D-6E8A-4147-A177-3AD203B41FA5}">
                      <a16:colId xmlns:a16="http://schemas.microsoft.com/office/drawing/2014/main" val="3155293512"/>
                    </a:ext>
                  </a:extLst>
                </a:gridCol>
                <a:gridCol w="3816687">
                  <a:extLst>
                    <a:ext uri="{9D8B030D-6E8A-4147-A177-3AD203B41FA5}">
                      <a16:colId xmlns:a16="http://schemas.microsoft.com/office/drawing/2014/main" val="3831434346"/>
                    </a:ext>
                  </a:extLst>
                </a:gridCol>
              </a:tblGrid>
              <a:tr h="370840">
                <a:tc>
                  <a:txBody>
                    <a:bodyPr/>
                    <a:lstStyle/>
                    <a:p>
                      <a:r>
                        <a:rPr lang="it-IT" dirty="0">
                          <a:latin typeface="Arial" panose="020B0604020202020204" pitchFamily="34" charset="0"/>
                          <a:cs typeface="Arial" panose="020B0604020202020204" pitchFamily="34" charset="0"/>
                        </a:rPr>
                        <a:t>Project</a:t>
                      </a:r>
                    </a:p>
                  </a:txBody>
                  <a:tcPr/>
                </a:tc>
                <a:tc>
                  <a:txBody>
                    <a:bodyPr/>
                    <a:lstStyle/>
                    <a:p>
                      <a:r>
                        <a:rPr lang="it-IT" dirty="0" err="1">
                          <a:latin typeface="Arial" panose="020B0604020202020204" pitchFamily="34" charset="0"/>
                          <a:cs typeface="Arial" panose="020B0604020202020204" pitchFamily="34" charset="0"/>
                        </a:rPr>
                        <a:t>Description</a:t>
                      </a:r>
                      <a:endParaRPr lang="it-IT" dirty="0">
                        <a:latin typeface="Arial" panose="020B0604020202020204" pitchFamily="34" charset="0"/>
                        <a:cs typeface="Arial" panose="020B0604020202020204" pitchFamily="34" charset="0"/>
                      </a:endParaRPr>
                    </a:p>
                  </a:txBody>
                  <a:tcPr/>
                </a:tc>
                <a:tc>
                  <a:txBody>
                    <a:bodyPr/>
                    <a:lstStyle/>
                    <a:p>
                      <a:r>
                        <a:rPr lang="it-IT" dirty="0">
                          <a:latin typeface="Arial" panose="020B0604020202020204" pitchFamily="34" charset="0"/>
                          <a:cs typeface="Arial" panose="020B0604020202020204" pitchFamily="34" charset="0"/>
                        </a:rPr>
                        <a:t>Port </a:t>
                      </a:r>
                      <a:r>
                        <a:rPr lang="it-IT" dirty="0" err="1">
                          <a:latin typeface="Arial" panose="020B0604020202020204" pitchFamily="34" charset="0"/>
                          <a:cs typeface="Arial" panose="020B0604020202020204" pitchFamily="34" charset="0"/>
                        </a:rPr>
                        <a:t>number</a:t>
                      </a:r>
                      <a:endParaRPr lang="it-IT"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163625790"/>
                  </a:ext>
                </a:extLst>
              </a:tr>
              <a:tr h="370840">
                <a:tc>
                  <a:txBody>
                    <a:bodyPr/>
                    <a:lstStyle/>
                    <a:p>
                      <a:r>
                        <a:rPr lang="it-IT" b="0" dirty="0" err="1">
                          <a:effectLst/>
                          <a:latin typeface="Arial" panose="020B0604020202020204" pitchFamily="34" charset="0"/>
                          <a:cs typeface="Arial" panose="020B0604020202020204" pitchFamily="34" charset="0"/>
                        </a:rPr>
                        <a:t>Northwind.Web</a:t>
                      </a:r>
                      <a:endParaRPr lang="it-IT" b="0" dirty="0">
                        <a:effectLst/>
                        <a:latin typeface="Arial" panose="020B0604020202020204" pitchFamily="34" charset="0"/>
                        <a:cs typeface="Arial" panose="020B0604020202020204" pitchFamily="34" charset="0"/>
                      </a:endParaRPr>
                    </a:p>
                  </a:txBody>
                  <a:tcPr anchor="ctr"/>
                </a:tc>
                <a:tc>
                  <a:txBody>
                    <a:bodyPr/>
                    <a:lstStyle/>
                    <a:p>
                      <a:r>
                        <a:rPr lang="fr-FR" sz="1800" b="0" i="0" kern="1200" dirty="0">
                          <a:solidFill>
                            <a:schemeClr val="dk1"/>
                          </a:solidFill>
                          <a:effectLst/>
                          <a:latin typeface="Arial" panose="020B0604020202020204" pitchFamily="34" charset="0"/>
                          <a:ea typeface="+mn-ea"/>
                          <a:cs typeface="Arial" panose="020B0604020202020204" pitchFamily="34" charset="0"/>
                        </a:rPr>
                        <a:t>ASP.NET </a:t>
                      </a:r>
                      <a:r>
                        <a:rPr lang="fr-FR" sz="1800" b="0" i="0" kern="1200" dirty="0" err="1">
                          <a:solidFill>
                            <a:schemeClr val="dk1"/>
                          </a:solidFill>
                          <a:effectLst/>
                          <a:latin typeface="Arial" panose="020B0604020202020204" pitchFamily="34" charset="0"/>
                          <a:ea typeface="+mn-ea"/>
                          <a:cs typeface="Arial" panose="020B0604020202020204" pitchFamily="34" charset="0"/>
                        </a:rPr>
                        <a:t>Core</a:t>
                      </a:r>
                      <a:r>
                        <a:rPr lang="fr-FR" sz="1800" b="0" i="0" kern="1200" dirty="0">
                          <a:solidFill>
                            <a:schemeClr val="dk1"/>
                          </a:solidFill>
                          <a:effectLst/>
                          <a:latin typeface="Arial" panose="020B0604020202020204" pitchFamily="34" charset="0"/>
                          <a:ea typeface="+mn-ea"/>
                          <a:cs typeface="Arial" panose="020B0604020202020204" pitchFamily="34" charset="0"/>
                        </a:rPr>
                        <a:t> </a:t>
                      </a:r>
                      <a:r>
                        <a:rPr lang="fr-FR" sz="1800" b="0" i="0" kern="1200" dirty="0" err="1">
                          <a:solidFill>
                            <a:schemeClr val="dk1"/>
                          </a:solidFill>
                          <a:effectLst/>
                          <a:latin typeface="Arial" panose="020B0604020202020204" pitchFamily="34" charset="0"/>
                          <a:ea typeface="+mn-ea"/>
                          <a:cs typeface="Arial" panose="020B0604020202020204" pitchFamily="34" charset="0"/>
                        </a:rPr>
                        <a:t>Razor</a:t>
                      </a:r>
                      <a:r>
                        <a:rPr lang="fr-FR" sz="1800" b="0" i="0" kern="1200" dirty="0">
                          <a:solidFill>
                            <a:schemeClr val="dk1"/>
                          </a:solidFill>
                          <a:effectLst/>
                          <a:latin typeface="Arial" panose="020B0604020202020204" pitchFamily="34" charset="0"/>
                          <a:ea typeface="+mn-ea"/>
                          <a:cs typeface="Arial" panose="020B0604020202020204" pitchFamily="34" charset="0"/>
                        </a:rPr>
                        <a:t> Pages </a:t>
                      </a:r>
                      <a:r>
                        <a:rPr lang="fr-FR" sz="1800" b="0" i="0" kern="1200" dirty="0" err="1">
                          <a:solidFill>
                            <a:schemeClr val="dk1"/>
                          </a:solidFill>
                          <a:effectLst/>
                          <a:latin typeface="Arial" panose="020B0604020202020204" pitchFamily="34" charset="0"/>
                          <a:ea typeface="+mn-ea"/>
                          <a:cs typeface="Arial" panose="020B0604020202020204" pitchFamily="34" charset="0"/>
                        </a:rPr>
                        <a:t>website</a:t>
                      </a:r>
                      <a:endParaRPr lang="it-IT" b="0" dirty="0">
                        <a:effectLst/>
                        <a:latin typeface="Arial" panose="020B0604020202020204" pitchFamily="34" charset="0"/>
                        <a:cs typeface="Arial" panose="020B0604020202020204" pitchFamily="34" charset="0"/>
                      </a:endParaRPr>
                    </a:p>
                  </a:txBody>
                  <a:tcPr anchor="ctr"/>
                </a:tc>
                <a:tc>
                  <a:txBody>
                    <a:bodyPr/>
                    <a:lstStyle/>
                    <a:p>
                      <a:r>
                        <a:rPr lang="it-IT" dirty="0">
                          <a:latin typeface="Arial" panose="020B0604020202020204" pitchFamily="34" charset="0"/>
                          <a:cs typeface="Arial" panose="020B0604020202020204" pitchFamily="34" charset="0"/>
                        </a:rPr>
                        <a:t>5000 HTTP</a:t>
                      </a:r>
                      <a:r>
                        <a:rPr lang="it-IT" sz="1800" b="0" i="0" kern="1200" dirty="0">
                          <a:solidFill>
                            <a:schemeClr val="dk1"/>
                          </a:solidFill>
                          <a:effectLst/>
                          <a:latin typeface="Arial" panose="020B0604020202020204" pitchFamily="34" charset="0"/>
                          <a:ea typeface="+mn-ea"/>
                          <a:cs typeface="Arial" panose="020B0604020202020204" pitchFamily="34" charset="0"/>
                        </a:rPr>
                        <a:t>, </a:t>
                      </a:r>
                      <a:r>
                        <a:rPr lang="it-IT" dirty="0">
                          <a:latin typeface="Arial" panose="020B0604020202020204" pitchFamily="34" charset="0"/>
                          <a:cs typeface="Arial" panose="020B0604020202020204" pitchFamily="34" charset="0"/>
                        </a:rPr>
                        <a:t>5001 HTTPS</a:t>
                      </a:r>
                      <a:endParaRPr lang="it-IT" b="0" dirty="0">
                        <a:effectLst/>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772887588"/>
                  </a:ext>
                </a:extLst>
              </a:tr>
              <a:tr h="370840">
                <a:tc>
                  <a:txBody>
                    <a:bodyPr/>
                    <a:lstStyle/>
                    <a:p>
                      <a:r>
                        <a:rPr lang="it-IT" dirty="0" err="1">
                          <a:latin typeface="Arial" panose="020B0604020202020204" pitchFamily="34" charset="0"/>
                          <a:cs typeface="Arial" panose="020B0604020202020204" pitchFamily="34" charset="0"/>
                        </a:rPr>
                        <a:t>Northwind.Mvc</a:t>
                      </a:r>
                      <a:endParaRPr lang="it-IT" dirty="0">
                        <a:latin typeface="Arial" panose="020B0604020202020204" pitchFamily="34" charset="0"/>
                        <a:cs typeface="Arial" panose="020B0604020202020204" pitchFamily="34" charset="0"/>
                      </a:endParaRPr>
                    </a:p>
                  </a:txBody>
                  <a:tcPr/>
                </a:tc>
                <a:tc>
                  <a:txBody>
                    <a:bodyPr/>
                    <a:lstStyle/>
                    <a:p>
                      <a:r>
                        <a:rPr lang="it-IT" b="0" dirty="0">
                          <a:effectLst/>
                          <a:latin typeface="Arial" panose="020B0604020202020204" pitchFamily="34" charset="0"/>
                          <a:cs typeface="Arial" panose="020B0604020202020204" pitchFamily="34" charset="0"/>
                        </a:rPr>
                        <a:t>ASP.NET Core MVC website</a:t>
                      </a:r>
                    </a:p>
                  </a:txBody>
                  <a:tcPr anchor="ctr"/>
                </a:tc>
                <a:tc>
                  <a:txBody>
                    <a:bodyPr/>
                    <a:lstStyle/>
                    <a:p>
                      <a:r>
                        <a:rPr lang="it-IT" dirty="0">
                          <a:latin typeface="Arial" panose="020B0604020202020204" pitchFamily="34" charset="0"/>
                          <a:cs typeface="Arial" panose="020B0604020202020204" pitchFamily="34" charset="0"/>
                        </a:rPr>
                        <a:t>5000 HTTP</a:t>
                      </a:r>
                      <a:r>
                        <a:rPr lang="it-IT" sz="1800" b="0" i="0" kern="1200" dirty="0">
                          <a:solidFill>
                            <a:schemeClr val="dk1"/>
                          </a:solidFill>
                          <a:effectLst/>
                          <a:latin typeface="Arial" panose="020B0604020202020204" pitchFamily="34" charset="0"/>
                          <a:ea typeface="+mn-ea"/>
                          <a:cs typeface="Arial" panose="020B0604020202020204" pitchFamily="34" charset="0"/>
                        </a:rPr>
                        <a:t>, </a:t>
                      </a:r>
                      <a:r>
                        <a:rPr lang="it-IT" dirty="0">
                          <a:latin typeface="Arial" panose="020B0604020202020204" pitchFamily="34" charset="0"/>
                          <a:cs typeface="Arial" panose="020B0604020202020204" pitchFamily="34" charset="0"/>
                        </a:rPr>
                        <a:t>5001 HTTPS</a:t>
                      </a:r>
                      <a:endParaRPr lang="it-IT" b="0" dirty="0">
                        <a:effectLst/>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31199422"/>
                  </a:ext>
                </a:extLst>
              </a:tr>
              <a:tr h="370840">
                <a:tc>
                  <a:txBody>
                    <a:bodyPr/>
                    <a:lstStyle/>
                    <a:p>
                      <a:r>
                        <a:rPr lang="it-IT" b="0" dirty="0" err="1">
                          <a:effectLst/>
                          <a:latin typeface="Arial" panose="020B0604020202020204" pitchFamily="34" charset="0"/>
                          <a:cs typeface="Arial" panose="020B0604020202020204" pitchFamily="34" charset="0"/>
                        </a:rPr>
                        <a:t>Northwind.WebApi</a:t>
                      </a:r>
                      <a:endParaRPr lang="it-IT" b="0" dirty="0">
                        <a:effectLst/>
                        <a:latin typeface="Arial" panose="020B0604020202020204" pitchFamily="34" charset="0"/>
                        <a:cs typeface="Arial" panose="020B0604020202020204" pitchFamily="34" charset="0"/>
                      </a:endParaRPr>
                    </a:p>
                  </a:txBody>
                  <a:tcPr anchor="ctr"/>
                </a:tc>
                <a:tc>
                  <a:txBody>
                    <a:bodyPr/>
                    <a:lstStyle/>
                    <a:p>
                      <a:r>
                        <a:rPr lang="it-IT" sz="1800" b="0" i="0" kern="1200" dirty="0">
                          <a:solidFill>
                            <a:schemeClr val="dk1"/>
                          </a:solidFill>
                          <a:effectLst/>
                          <a:latin typeface="Arial" panose="020B0604020202020204" pitchFamily="34" charset="0"/>
                          <a:ea typeface="+mn-ea"/>
                          <a:cs typeface="Arial" panose="020B0604020202020204" pitchFamily="34" charset="0"/>
                        </a:rPr>
                        <a:t>ASP.NET Core Web API service</a:t>
                      </a:r>
                      <a:endParaRPr lang="it-IT" b="0" dirty="0">
                        <a:effectLst/>
                        <a:latin typeface="Arial" panose="020B0604020202020204" pitchFamily="34" charset="0"/>
                        <a:cs typeface="Arial" panose="020B0604020202020204" pitchFamily="34" charset="0"/>
                      </a:endParaRPr>
                    </a:p>
                  </a:txBody>
                  <a:tcPr anchor="ctr"/>
                </a:tc>
                <a:tc>
                  <a:txBody>
                    <a:bodyPr/>
                    <a:lstStyle/>
                    <a:p>
                      <a:r>
                        <a:rPr lang="it-IT" b="0" dirty="0">
                          <a:effectLst/>
                          <a:latin typeface="Arial" panose="020B0604020202020204" pitchFamily="34" charset="0"/>
                          <a:cs typeface="Arial" panose="020B0604020202020204" pitchFamily="34" charset="0"/>
                        </a:rPr>
                        <a:t>5002 HTTPS, 5008 HTTP</a:t>
                      </a:r>
                    </a:p>
                  </a:txBody>
                  <a:tcPr anchor="ctr"/>
                </a:tc>
                <a:extLst>
                  <a:ext uri="{0D108BD9-81ED-4DB2-BD59-A6C34878D82A}">
                    <a16:rowId xmlns:a16="http://schemas.microsoft.com/office/drawing/2014/main" val="313400726"/>
                  </a:ext>
                </a:extLst>
              </a:tr>
              <a:tr h="370840">
                <a:tc>
                  <a:txBody>
                    <a:bodyPr/>
                    <a:lstStyle/>
                    <a:p>
                      <a:r>
                        <a:rPr lang="it-IT" b="0" dirty="0" err="1">
                          <a:effectLst/>
                          <a:latin typeface="Arial" panose="020B0604020202020204" pitchFamily="34" charset="0"/>
                          <a:cs typeface="Arial" panose="020B0604020202020204" pitchFamily="34" charset="0"/>
                        </a:rPr>
                        <a:t>Minimal.WebApi</a:t>
                      </a:r>
                      <a:endParaRPr lang="it-IT" b="0" dirty="0">
                        <a:effectLst/>
                        <a:latin typeface="Arial" panose="020B0604020202020204" pitchFamily="34" charset="0"/>
                        <a:cs typeface="Arial" panose="020B0604020202020204" pitchFamily="34" charset="0"/>
                      </a:endParaRPr>
                    </a:p>
                  </a:txBody>
                  <a:tcPr anchor="ctr"/>
                </a:tc>
                <a:tc>
                  <a:txBody>
                    <a:bodyPr/>
                    <a:lstStyle/>
                    <a:p>
                      <a:r>
                        <a:rPr lang="it-IT" b="0" dirty="0">
                          <a:effectLst/>
                          <a:latin typeface="Arial" panose="020B0604020202020204" pitchFamily="34" charset="0"/>
                          <a:cs typeface="Arial" panose="020B0604020202020204" pitchFamily="34" charset="0"/>
                        </a:rPr>
                        <a:t>ASP.NET Core Web API (</a:t>
                      </a:r>
                      <a:r>
                        <a:rPr lang="it-IT" b="0" dirty="0" err="1">
                          <a:effectLst/>
                          <a:latin typeface="Arial" panose="020B0604020202020204" pitchFamily="34" charset="0"/>
                          <a:cs typeface="Arial" panose="020B0604020202020204" pitchFamily="34" charset="0"/>
                        </a:rPr>
                        <a:t>minimal</a:t>
                      </a:r>
                      <a:r>
                        <a:rPr lang="it-IT" b="0" dirty="0">
                          <a:effectLst/>
                          <a:latin typeface="Arial" panose="020B0604020202020204" pitchFamily="34" charset="0"/>
                          <a:cs typeface="Arial" panose="020B0604020202020204" pitchFamily="34" charset="0"/>
                        </a:rPr>
                        <a:t>)</a:t>
                      </a:r>
                    </a:p>
                  </a:txBody>
                  <a:tcPr anchor="ctr"/>
                </a:tc>
                <a:tc>
                  <a:txBody>
                    <a:bodyPr/>
                    <a:lstStyle/>
                    <a:p>
                      <a:r>
                        <a:rPr lang="it-IT" b="0" dirty="0">
                          <a:effectLst/>
                          <a:latin typeface="Arial" panose="020B0604020202020204" pitchFamily="34" charset="0"/>
                          <a:cs typeface="Arial" panose="020B0604020202020204" pitchFamily="34" charset="0"/>
                        </a:rPr>
                        <a:t>5003 HTTPS</a:t>
                      </a:r>
                    </a:p>
                  </a:txBody>
                  <a:tcPr anchor="ctr"/>
                </a:tc>
                <a:extLst>
                  <a:ext uri="{0D108BD9-81ED-4DB2-BD59-A6C34878D82A}">
                    <a16:rowId xmlns:a16="http://schemas.microsoft.com/office/drawing/2014/main" val="795693215"/>
                  </a:ext>
                </a:extLst>
              </a:tr>
              <a:tr h="370840">
                <a:tc>
                  <a:txBody>
                    <a:bodyPr/>
                    <a:lstStyle/>
                    <a:p>
                      <a:r>
                        <a:rPr lang="it-IT" b="0" dirty="0" err="1">
                          <a:effectLst/>
                          <a:latin typeface="Arial" panose="020B0604020202020204" pitchFamily="34" charset="0"/>
                          <a:cs typeface="Arial" panose="020B0604020202020204" pitchFamily="34" charset="0"/>
                        </a:rPr>
                        <a:t>Northwind.OData</a:t>
                      </a:r>
                      <a:endParaRPr lang="it-IT" b="0" dirty="0">
                        <a:effectLst/>
                        <a:latin typeface="Arial" panose="020B0604020202020204" pitchFamily="34" charset="0"/>
                        <a:cs typeface="Arial" panose="020B0604020202020204" pitchFamily="34" charset="0"/>
                      </a:endParaRPr>
                    </a:p>
                  </a:txBody>
                  <a:tcPr anchor="ctr"/>
                </a:tc>
                <a:tc>
                  <a:txBody>
                    <a:bodyPr/>
                    <a:lstStyle/>
                    <a:p>
                      <a:r>
                        <a:rPr lang="it-IT" b="0" dirty="0">
                          <a:effectLst/>
                          <a:latin typeface="Arial" panose="020B0604020202020204" pitchFamily="34" charset="0"/>
                          <a:cs typeface="Arial" panose="020B0604020202020204" pitchFamily="34" charset="0"/>
                        </a:rPr>
                        <a:t>ASP.NET Core </a:t>
                      </a:r>
                      <a:r>
                        <a:rPr lang="it-IT" b="0" dirty="0" err="1">
                          <a:effectLst/>
                          <a:latin typeface="Arial" panose="020B0604020202020204" pitchFamily="34" charset="0"/>
                          <a:cs typeface="Arial" panose="020B0604020202020204" pitchFamily="34" charset="0"/>
                        </a:rPr>
                        <a:t>OData</a:t>
                      </a:r>
                      <a:r>
                        <a:rPr lang="it-IT" b="0" dirty="0">
                          <a:effectLst/>
                          <a:latin typeface="Arial" panose="020B0604020202020204" pitchFamily="34" charset="0"/>
                          <a:cs typeface="Arial" panose="020B0604020202020204" pitchFamily="34" charset="0"/>
                        </a:rPr>
                        <a:t> service</a:t>
                      </a:r>
                    </a:p>
                  </a:txBody>
                  <a:tcPr anchor="ctr"/>
                </a:tc>
                <a:tc>
                  <a:txBody>
                    <a:bodyPr/>
                    <a:lstStyle/>
                    <a:p>
                      <a:r>
                        <a:rPr lang="it-IT" b="0" dirty="0">
                          <a:effectLst/>
                          <a:latin typeface="Arial" panose="020B0604020202020204" pitchFamily="34" charset="0"/>
                          <a:cs typeface="Arial" panose="020B0604020202020204" pitchFamily="34" charset="0"/>
                        </a:rPr>
                        <a:t>5004 HTTPS</a:t>
                      </a:r>
                    </a:p>
                  </a:txBody>
                  <a:tcPr anchor="ctr"/>
                </a:tc>
                <a:extLst>
                  <a:ext uri="{0D108BD9-81ED-4DB2-BD59-A6C34878D82A}">
                    <a16:rowId xmlns:a16="http://schemas.microsoft.com/office/drawing/2014/main" val="3486506386"/>
                  </a:ext>
                </a:extLst>
              </a:tr>
              <a:tr h="370840">
                <a:tc>
                  <a:txBody>
                    <a:bodyPr/>
                    <a:lstStyle/>
                    <a:p>
                      <a:r>
                        <a:rPr lang="it-IT" b="0" dirty="0" err="1">
                          <a:effectLst/>
                          <a:latin typeface="Arial" panose="020B0604020202020204" pitchFamily="34" charset="0"/>
                          <a:cs typeface="Arial" panose="020B0604020202020204" pitchFamily="34" charset="0"/>
                        </a:rPr>
                        <a:t>Northwind.GraphQL</a:t>
                      </a:r>
                      <a:endParaRPr lang="it-IT" b="0" dirty="0">
                        <a:effectLst/>
                        <a:latin typeface="Arial" panose="020B0604020202020204" pitchFamily="34" charset="0"/>
                        <a:cs typeface="Arial" panose="020B0604020202020204" pitchFamily="34" charset="0"/>
                      </a:endParaRPr>
                    </a:p>
                  </a:txBody>
                  <a:tcPr anchor="ctr"/>
                </a:tc>
                <a:tc>
                  <a:txBody>
                    <a:bodyPr/>
                    <a:lstStyle/>
                    <a:p>
                      <a:r>
                        <a:rPr lang="fr-FR" b="0" dirty="0">
                          <a:effectLst/>
                          <a:latin typeface="Arial" panose="020B0604020202020204" pitchFamily="34" charset="0"/>
                          <a:cs typeface="Arial" panose="020B0604020202020204" pitchFamily="34" charset="0"/>
                        </a:rPr>
                        <a:t>ASP.NET </a:t>
                      </a:r>
                      <a:r>
                        <a:rPr lang="fr-FR" b="0" dirty="0" err="1">
                          <a:effectLst/>
                          <a:latin typeface="Arial" panose="020B0604020202020204" pitchFamily="34" charset="0"/>
                          <a:cs typeface="Arial" panose="020B0604020202020204" pitchFamily="34" charset="0"/>
                        </a:rPr>
                        <a:t>Core</a:t>
                      </a:r>
                      <a:r>
                        <a:rPr lang="fr-FR" b="0" dirty="0">
                          <a:effectLst/>
                          <a:latin typeface="Arial" panose="020B0604020202020204" pitchFamily="34" charset="0"/>
                          <a:cs typeface="Arial" panose="020B0604020202020204" pitchFamily="34" charset="0"/>
                        </a:rPr>
                        <a:t> </a:t>
                      </a:r>
                      <a:r>
                        <a:rPr lang="fr-FR" b="0" dirty="0" err="1">
                          <a:effectLst/>
                          <a:latin typeface="Arial" panose="020B0604020202020204" pitchFamily="34" charset="0"/>
                          <a:cs typeface="Arial" panose="020B0604020202020204" pitchFamily="34" charset="0"/>
                        </a:rPr>
                        <a:t>GraphQL</a:t>
                      </a:r>
                      <a:r>
                        <a:rPr lang="fr-FR" b="0" dirty="0">
                          <a:effectLst/>
                          <a:latin typeface="Arial" panose="020B0604020202020204" pitchFamily="34" charset="0"/>
                          <a:cs typeface="Arial" panose="020B0604020202020204" pitchFamily="34" charset="0"/>
                        </a:rPr>
                        <a:t> service</a:t>
                      </a:r>
                    </a:p>
                  </a:txBody>
                  <a:tcPr anchor="ctr"/>
                </a:tc>
                <a:tc>
                  <a:txBody>
                    <a:bodyPr/>
                    <a:lstStyle/>
                    <a:p>
                      <a:r>
                        <a:rPr lang="it-IT" b="0" dirty="0">
                          <a:effectLst/>
                          <a:latin typeface="Arial" panose="020B0604020202020204" pitchFamily="34" charset="0"/>
                          <a:cs typeface="Arial" panose="020B0604020202020204" pitchFamily="34" charset="0"/>
                        </a:rPr>
                        <a:t>5005 HTTPS</a:t>
                      </a:r>
                    </a:p>
                  </a:txBody>
                  <a:tcPr anchor="ctr"/>
                </a:tc>
                <a:extLst>
                  <a:ext uri="{0D108BD9-81ED-4DB2-BD59-A6C34878D82A}">
                    <a16:rowId xmlns:a16="http://schemas.microsoft.com/office/drawing/2014/main" val="2432128566"/>
                  </a:ext>
                </a:extLst>
              </a:tr>
              <a:tr h="370840">
                <a:tc>
                  <a:txBody>
                    <a:bodyPr/>
                    <a:lstStyle/>
                    <a:p>
                      <a:r>
                        <a:rPr lang="it-IT" b="0" dirty="0" err="1">
                          <a:effectLst/>
                          <a:latin typeface="Arial" panose="020B0604020202020204" pitchFamily="34" charset="0"/>
                          <a:cs typeface="Arial" panose="020B0604020202020204" pitchFamily="34" charset="0"/>
                        </a:rPr>
                        <a:t>Northwind.gRPC</a:t>
                      </a:r>
                      <a:endParaRPr lang="it-IT" b="0" dirty="0">
                        <a:effectLst/>
                        <a:latin typeface="Arial" panose="020B0604020202020204" pitchFamily="34" charset="0"/>
                        <a:cs typeface="Arial" panose="020B0604020202020204" pitchFamily="34" charset="0"/>
                      </a:endParaRPr>
                    </a:p>
                  </a:txBody>
                  <a:tcPr anchor="ctr"/>
                </a:tc>
                <a:tc>
                  <a:txBody>
                    <a:bodyPr/>
                    <a:lstStyle/>
                    <a:p>
                      <a:r>
                        <a:rPr lang="fr-FR" b="0" dirty="0">
                          <a:effectLst/>
                          <a:latin typeface="Arial" panose="020B0604020202020204" pitchFamily="34" charset="0"/>
                          <a:cs typeface="Arial" panose="020B0604020202020204" pitchFamily="34" charset="0"/>
                        </a:rPr>
                        <a:t>ASP.NET </a:t>
                      </a:r>
                      <a:r>
                        <a:rPr lang="fr-FR" b="0" dirty="0" err="1">
                          <a:effectLst/>
                          <a:latin typeface="Arial" panose="020B0604020202020204" pitchFamily="34" charset="0"/>
                          <a:cs typeface="Arial" panose="020B0604020202020204" pitchFamily="34" charset="0"/>
                        </a:rPr>
                        <a:t>Core</a:t>
                      </a:r>
                      <a:r>
                        <a:rPr lang="fr-FR" b="0" dirty="0">
                          <a:effectLst/>
                          <a:latin typeface="Arial" panose="020B0604020202020204" pitchFamily="34" charset="0"/>
                          <a:cs typeface="Arial" panose="020B0604020202020204" pitchFamily="34" charset="0"/>
                        </a:rPr>
                        <a:t> </a:t>
                      </a:r>
                      <a:r>
                        <a:rPr lang="fr-FR" b="0" dirty="0" err="1">
                          <a:effectLst/>
                          <a:latin typeface="Arial" panose="020B0604020202020204" pitchFamily="34" charset="0"/>
                          <a:cs typeface="Arial" panose="020B0604020202020204" pitchFamily="34" charset="0"/>
                        </a:rPr>
                        <a:t>gRPC</a:t>
                      </a:r>
                      <a:r>
                        <a:rPr lang="fr-FR" b="0" dirty="0">
                          <a:effectLst/>
                          <a:latin typeface="Arial" panose="020B0604020202020204" pitchFamily="34" charset="0"/>
                          <a:cs typeface="Arial" panose="020B0604020202020204" pitchFamily="34" charset="0"/>
                        </a:rPr>
                        <a:t> service</a:t>
                      </a:r>
                    </a:p>
                  </a:txBody>
                  <a:tcPr anchor="ctr"/>
                </a:tc>
                <a:tc>
                  <a:txBody>
                    <a:bodyPr/>
                    <a:lstStyle/>
                    <a:p>
                      <a:r>
                        <a:rPr lang="it-IT" b="0" dirty="0">
                          <a:effectLst/>
                          <a:latin typeface="Arial" panose="020B0604020202020204" pitchFamily="34" charset="0"/>
                          <a:cs typeface="Arial" panose="020B0604020202020204" pitchFamily="34" charset="0"/>
                        </a:rPr>
                        <a:t>5006 HTTPS</a:t>
                      </a:r>
                    </a:p>
                  </a:txBody>
                  <a:tcPr anchor="ctr"/>
                </a:tc>
                <a:extLst>
                  <a:ext uri="{0D108BD9-81ED-4DB2-BD59-A6C34878D82A}">
                    <a16:rowId xmlns:a16="http://schemas.microsoft.com/office/drawing/2014/main" val="2909331897"/>
                  </a:ext>
                </a:extLst>
              </a:tr>
              <a:tr h="370840">
                <a:tc>
                  <a:txBody>
                    <a:bodyPr/>
                    <a:lstStyle/>
                    <a:p>
                      <a:r>
                        <a:rPr lang="it-IT" b="0" dirty="0" err="1">
                          <a:effectLst/>
                          <a:latin typeface="Arial" panose="020B0604020202020204" pitchFamily="34" charset="0"/>
                          <a:cs typeface="Arial" panose="020B0604020202020204" pitchFamily="34" charset="0"/>
                        </a:rPr>
                        <a:t>Northwind.AzureFuncs</a:t>
                      </a:r>
                      <a:endParaRPr lang="it-IT" b="0" dirty="0">
                        <a:effectLst/>
                        <a:latin typeface="Arial" panose="020B0604020202020204" pitchFamily="34" charset="0"/>
                        <a:cs typeface="Arial" panose="020B0604020202020204" pitchFamily="34" charset="0"/>
                      </a:endParaRPr>
                    </a:p>
                  </a:txBody>
                  <a:tcPr anchor="ctr"/>
                </a:tc>
                <a:tc>
                  <a:txBody>
                    <a:bodyPr/>
                    <a:lstStyle/>
                    <a:p>
                      <a:r>
                        <a:rPr lang="it-IT" b="0" dirty="0">
                          <a:effectLst/>
                          <a:latin typeface="Arial" panose="020B0604020202020204" pitchFamily="34" charset="0"/>
                          <a:cs typeface="Arial" panose="020B0604020202020204" pitchFamily="34" charset="0"/>
                        </a:rPr>
                        <a:t>Azure </a:t>
                      </a:r>
                      <a:r>
                        <a:rPr lang="it-IT" b="0" dirty="0" err="1">
                          <a:effectLst/>
                          <a:latin typeface="Arial" panose="020B0604020202020204" pitchFamily="34" charset="0"/>
                          <a:cs typeface="Arial" panose="020B0604020202020204" pitchFamily="34" charset="0"/>
                        </a:rPr>
                        <a:t>Functions</a:t>
                      </a:r>
                      <a:r>
                        <a:rPr lang="it-IT" b="0" dirty="0">
                          <a:effectLst/>
                          <a:latin typeface="Arial" panose="020B0604020202020204" pitchFamily="34" charset="0"/>
                          <a:cs typeface="Arial" panose="020B0604020202020204" pitchFamily="34" charset="0"/>
                        </a:rPr>
                        <a:t> </a:t>
                      </a:r>
                      <a:r>
                        <a:rPr lang="it-IT" b="0" dirty="0" err="1">
                          <a:effectLst/>
                          <a:latin typeface="Arial" panose="020B0604020202020204" pitchFamily="34" charset="0"/>
                          <a:cs typeface="Arial" panose="020B0604020202020204" pitchFamily="34" charset="0"/>
                        </a:rPr>
                        <a:t>nanoservice</a:t>
                      </a:r>
                      <a:endParaRPr lang="it-IT" b="0" dirty="0">
                        <a:effectLst/>
                        <a:latin typeface="Arial" panose="020B0604020202020204" pitchFamily="34" charset="0"/>
                        <a:cs typeface="Arial" panose="020B0604020202020204" pitchFamily="34" charset="0"/>
                      </a:endParaRPr>
                    </a:p>
                  </a:txBody>
                  <a:tcPr anchor="ctr"/>
                </a:tc>
                <a:tc>
                  <a:txBody>
                    <a:bodyPr/>
                    <a:lstStyle/>
                    <a:p>
                      <a:r>
                        <a:rPr lang="it-IT" b="0" dirty="0">
                          <a:effectLst/>
                          <a:latin typeface="Arial" panose="020B0604020202020204" pitchFamily="34" charset="0"/>
                          <a:cs typeface="Arial" panose="020B0604020202020204" pitchFamily="34" charset="0"/>
                        </a:rPr>
                        <a:t>7071 HTTP</a:t>
                      </a:r>
                    </a:p>
                  </a:txBody>
                  <a:tcPr anchor="ctr"/>
                </a:tc>
                <a:extLst>
                  <a:ext uri="{0D108BD9-81ED-4DB2-BD59-A6C34878D82A}">
                    <a16:rowId xmlns:a16="http://schemas.microsoft.com/office/drawing/2014/main" val="1572687521"/>
                  </a:ext>
                </a:extLst>
              </a:tr>
            </a:tbl>
          </a:graphicData>
        </a:graphic>
      </p:graphicFrame>
      <p:sp>
        <p:nvSpPr>
          <p:cNvPr id="9" name="TextBox 8">
            <a:extLst>
              <a:ext uri="{FF2B5EF4-FFF2-40B4-BE49-F238E27FC236}">
                <a16:creationId xmlns:a16="http://schemas.microsoft.com/office/drawing/2014/main" id="{0A65E5EC-8A2F-4630-9122-3B43EDFC1B5F}"/>
              </a:ext>
            </a:extLst>
          </p:cNvPr>
          <p:cNvSpPr txBox="1"/>
          <p:nvPr/>
        </p:nvSpPr>
        <p:spPr>
          <a:xfrm>
            <a:off x="360936" y="5402650"/>
            <a:ext cx="11450063" cy="430054"/>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Example using Google Chrome to make HTTP requests with inspector…</a:t>
            </a:r>
            <a:endParaRPr lang="en-US" sz="1600"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69283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155398"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Web development</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Client-side web development technologies</a:t>
            </a:r>
          </a:p>
        </p:txBody>
      </p:sp>
      <p:sp>
        <p:nvSpPr>
          <p:cNvPr id="8" name="TextBox 7">
            <a:extLst>
              <a:ext uri="{FF2B5EF4-FFF2-40B4-BE49-F238E27FC236}">
                <a16:creationId xmlns:a16="http://schemas.microsoft.com/office/drawing/2014/main" id="{7EF92066-74E4-468E-A39A-C2E5445F25D3}"/>
              </a:ext>
            </a:extLst>
          </p:cNvPr>
          <p:cNvSpPr txBox="1"/>
          <p:nvPr/>
        </p:nvSpPr>
        <p:spPr>
          <a:xfrm>
            <a:off x="360937" y="855034"/>
            <a:ext cx="11450063" cy="3200043"/>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When building websites, a developer needs to know more than just C# and .NET. On the client (that is, in the web browser), you will use a combination of the following technologies:</a:t>
            </a:r>
          </a:p>
          <a:p>
            <a:pPr marL="285750" indent="-285750">
              <a:buFont typeface="Arial" panose="020B0604020202020204" pitchFamily="34" charset="0"/>
              <a:buChar char="•"/>
            </a:pPr>
            <a:r>
              <a:rPr lang="en-US" sz="1600" b="0" dirty="0"/>
              <a:t>HTML5: This is used for the content and structure of a web page</a:t>
            </a:r>
          </a:p>
          <a:p>
            <a:pPr marL="285750" indent="-285750">
              <a:buFont typeface="Arial" panose="020B0604020202020204" pitchFamily="34" charset="0"/>
              <a:buChar char="•"/>
            </a:pPr>
            <a:r>
              <a:rPr lang="en-US" sz="1600" b="0" dirty="0"/>
              <a:t>CSS3: This is used for the styles applied to elements on the web page</a:t>
            </a:r>
          </a:p>
          <a:p>
            <a:pPr marL="285750" indent="-285750">
              <a:buFont typeface="Arial" panose="020B0604020202020204" pitchFamily="34" charset="0"/>
              <a:buChar char="•"/>
            </a:pPr>
            <a:r>
              <a:rPr lang="en-US" sz="1600" b="0" dirty="0"/>
              <a:t>JavaScript: This is used to code any business logic needed on the web page, for example, validating form input or making calls to a web service to fetch more data needed by the web page</a:t>
            </a:r>
            <a:endParaRPr lang="en-US" sz="1600"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2325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155398"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Web development</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Client-side web development technologies</a:t>
            </a:r>
          </a:p>
        </p:txBody>
      </p:sp>
      <p:sp>
        <p:nvSpPr>
          <p:cNvPr id="8" name="TextBox 7">
            <a:extLst>
              <a:ext uri="{FF2B5EF4-FFF2-40B4-BE49-F238E27FC236}">
                <a16:creationId xmlns:a16="http://schemas.microsoft.com/office/drawing/2014/main" id="{7EF92066-74E4-468E-A39A-C2E5445F25D3}"/>
              </a:ext>
            </a:extLst>
          </p:cNvPr>
          <p:cNvSpPr txBox="1"/>
          <p:nvPr/>
        </p:nvSpPr>
        <p:spPr>
          <a:xfrm>
            <a:off x="360937" y="855034"/>
            <a:ext cx="11450063" cy="4862037"/>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HTML5, CSS3, and JavaScript are the fundamental components of frontend web development, but…</a:t>
            </a:r>
          </a:p>
          <a:p>
            <a:r>
              <a:rPr lang="en-US" sz="1600" b="0" dirty="0"/>
              <a:t>there are many additional technologies that can make frontend web development more productive:</a:t>
            </a:r>
          </a:p>
          <a:p>
            <a:pPr marL="285750" indent="-285750">
              <a:buFont typeface="Arial" panose="020B0604020202020204" pitchFamily="34" charset="0"/>
              <a:buChar char="•"/>
            </a:pPr>
            <a:r>
              <a:rPr lang="en-US" sz="1600" b="0" dirty="0"/>
              <a:t>Bootstrap, the world's most popular frontend open-source toolkit</a:t>
            </a:r>
          </a:p>
          <a:p>
            <a:pPr marL="285750" indent="-285750">
              <a:buFont typeface="Arial" panose="020B0604020202020204" pitchFamily="34" charset="0"/>
              <a:buChar char="•"/>
            </a:pPr>
            <a:r>
              <a:rPr lang="en-US" sz="1600" b="0" dirty="0"/>
              <a:t>CSS preprocessors such as SASS and LESS for styling</a:t>
            </a:r>
          </a:p>
          <a:p>
            <a:pPr marL="285750" indent="-285750">
              <a:buFont typeface="Arial" panose="020B0604020202020204" pitchFamily="34" charset="0"/>
              <a:buChar char="•"/>
            </a:pPr>
            <a:r>
              <a:rPr lang="en-US" sz="1600" b="0" dirty="0"/>
              <a:t>Microsoft's TypeScript language for writing more robust code</a:t>
            </a:r>
          </a:p>
          <a:p>
            <a:pPr marL="285750" indent="-285750">
              <a:buFont typeface="Arial" panose="020B0604020202020204" pitchFamily="34" charset="0"/>
              <a:buChar char="•"/>
            </a:pPr>
            <a:r>
              <a:rPr lang="en-US" sz="1600" b="0" dirty="0"/>
              <a:t>JavaScript libraries such as jQuery, Angular, React, and Vue</a:t>
            </a:r>
          </a:p>
          <a:p>
            <a:r>
              <a:rPr lang="en-US" sz="1600" b="0" dirty="0"/>
              <a:t>All these higher-level technologies ultimately translate or compile to the underlying three core technologies, so they work across all modern browsers</a:t>
            </a:r>
            <a:endParaRPr lang="en-US" sz="1600"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28473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155398"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Web development</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Client-side web development technologies</a:t>
            </a:r>
          </a:p>
        </p:txBody>
      </p:sp>
      <p:sp>
        <p:nvSpPr>
          <p:cNvPr id="8" name="TextBox 7">
            <a:extLst>
              <a:ext uri="{FF2B5EF4-FFF2-40B4-BE49-F238E27FC236}">
                <a16:creationId xmlns:a16="http://schemas.microsoft.com/office/drawing/2014/main" id="{7EF92066-74E4-468E-A39A-C2E5445F25D3}"/>
              </a:ext>
            </a:extLst>
          </p:cNvPr>
          <p:cNvSpPr txBox="1"/>
          <p:nvPr/>
        </p:nvSpPr>
        <p:spPr>
          <a:xfrm>
            <a:off x="360937" y="855034"/>
            <a:ext cx="11450063" cy="3138488"/>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as part of the build and deploy process, you will likely use technologies such as client-side package managers</a:t>
            </a:r>
          </a:p>
          <a:p>
            <a:pPr marL="285750" indent="-285750">
              <a:buFont typeface="Arial" panose="020B0604020202020204" pitchFamily="34" charset="0"/>
              <a:buChar char="•"/>
            </a:pPr>
            <a:r>
              <a:rPr lang="en-US" sz="1600" b="0" dirty="0"/>
              <a:t>Node.js; Node Package Manager (</a:t>
            </a:r>
            <a:r>
              <a:rPr lang="en-US" sz="1600" b="0" dirty="0" err="1"/>
              <a:t>npm</a:t>
            </a:r>
            <a:r>
              <a:rPr lang="en-US" sz="1600" b="0" dirty="0"/>
              <a:t>)</a:t>
            </a:r>
          </a:p>
          <a:p>
            <a:pPr marL="285750" indent="-285750">
              <a:buFont typeface="Arial" panose="020B0604020202020204" pitchFamily="34" charset="0"/>
              <a:buChar char="•"/>
            </a:pPr>
            <a:r>
              <a:rPr lang="en-US" sz="1600" b="0" dirty="0"/>
              <a:t>Yarn</a:t>
            </a:r>
          </a:p>
          <a:p>
            <a:r>
              <a:rPr lang="en-US" sz="1600" b="0" dirty="0"/>
              <a:t>and bundling tool</a:t>
            </a:r>
          </a:p>
          <a:p>
            <a:pPr marL="285750" indent="-285750">
              <a:buFont typeface="Arial" panose="020B0604020202020204" pitchFamily="34" charset="0"/>
              <a:buChar char="•"/>
            </a:pPr>
            <a:r>
              <a:rPr lang="en-US" sz="1600" b="0" dirty="0"/>
              <a:t>webpack, which is a popular module bundler, a tool for compiling, transforming, and bundling website source files</a:t>
            </a:r>
            <a:endParaRPr lang="en-US" sz="1600"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02563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1745093"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ASP.NET Core</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ASP.NET Core</a:t>
            </a:r>
          </a:p>
        </p:txBody>
      </p:sp>
      <p:sp>
        <p:nvSpPr>
          <p:cNvPr id="8" name="TextBox 7">
            <a:extLst>
              <a:ext uri="{FF2B5EF4-FFF2-40B4-BE49-F238E27FC236}">
                <a16:creationId xmlns:a16="http://schemas.microsoft.com/office/drawing/2014/main" id="{7EF92066-74E4-468E-A39A-C2E5445F25D3}"/>
              </a:ext>
            </a:extLst>
          </p:cNvPr>
          <p:cNvSpPr txBox="1"/>
          <p:nvPr/>
        </p:nvSpPr>
        <p:spPr>
          <a:xfrm>
            <a:off x="360937" y="855034"/>
            <a:ext cx="11450063" cy="5161478"/>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Microsoft ASP.NET Core is part of a history of Microsoft technologies used to build websites and services that have evolved over the years:</a:t>
            </a:r>
          </a:p>
          <a:p>
            <a:pPr marL="285750" indent="-285750">
              <a:buFont typeface="Arial" panose="020B0604020202020204" pitchFamily="34" charset="0"/>
              <a:buChar char="•"/>
            </a:pPr>
            <a:r>
              <a:rPr lang="en-US" sz="1400" dirty="0"/>
              <a:t>Active Server Pages (ASP) </a:t>
            </a:r>
            <a:r>
              <a:rPr lang="en-US" sz="1400" b="0" dirty="0"/>
              <a:t>was released in 1996 and was Microsoft's first attempt at a platform for dynamic server-side execution of website code. ASP files contain a mix of HTML and code that executes on the server written in the VBScript language.</a:t>
            </a:r>
          </a:p>
          <a:p>
            <a:pPr marL="285750" indent="-285750">
              <a:buFont typeface="Arial" panose="020B0604020202020204" pitchFamily="34" charset="0"/>
              <a:buChar char="•"/>
            </a:pPr>
            <a:r>
              <a:rPr lang="en-US" sz="1400" dirty="0"/>
              <a:t>ASP.NET Web Forms </a:t>
            </a:r>
            <a:r>
              <a:rPr lang="en-US" sz="1400" b="0" dirty="0"/>
              <a:t>was released in 2002 with the .NET Framework and was designed to enable non-web developers, such as those familiar with Visual Basic, to quickly create websites by dragging and dropping visual components and writing event-driven code in Visual Basic or C#. Web Forms should be avoided for new .NET Framework web projects in favor of ASP.NET MVC.</a:t>
            </a:r>
          </a:p>
          <a:p>
            <a:pPr marL="285750" indent="-285750">
              <a:buFont typeface="Arial" panose="020B0604020202020204" pitchFamily="34" charset="0"/>
              <a:buChar char="•"/>
            </a:pPr>
            <a:r>
              <a:rPr lang="en-US" sz="1400" dirty="0"/>
              <a:t>Windows Communication Foundation (WCF) </a:t>
            </a:r>
            <a:r>
              <a:rPr lang="en-US" sz="1400" b="0" dirty="0"/>
              <a:t>was released in 2006 and enables developers to build SOAP and REST services. SOAP is powerful but complex, so it should be avoided unless you need advanced features, such as distributed transactions and complex messaging topologies.</a:t>
            </a:r>
          </a:p>
          <a:p>
            <a:pPr marL="285750" indent="-285750">
              <a:buFont typeface="Arial" panose="020B0604020202020204" pitchFamily="34" charset="0"/>
              <a:buChar char="•"/>
            </a:pPr>
            <a:r>
              <a:rPr lang="en-US" sz="1400" dirty="0"/>
              <a:t>ASP.NET MVC </a:t>
            </a:r>
            <a:r>
              <a:rPr lang="en-US" sz="1400" b="0" dirty="0"/>
              <a:t>was released in 2009 to cleanly separate the concerns of web developers between the models, which temporarily store the data; the views, which present the data using various formats in the UI; and the controllers, which fetch the model and pass it to a view. This separation enables improved reuse and unit testing.</a:t>
            </a:r>
          </a:p>
        </p:txBody>
      </p:sp>
    </p:spTree>
    <p:extLst>
      <p:ext uri="{BB962C8B-B14F-4D97-AF65-F5344CB8AC3E}">
        <p14:creationId xmlns:p14="http://schemas.microsoft.com/office/powerpoint/2010/main" val="3772218922"/>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8478</TotalTime>
  <Words>5252</Words>
  <Application>Microsoft Office PowerPoint</Application>
  <PresentationFormat>Widescreen</PresentationFormat>
  <Paragraphs>472</Paragraphs>
  <Slides>45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Corbel</vt:lpstr>
      <vt:lpstr>Courier New</vt:lpstr>
      <vt:lpstr>Depth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Luca Natali - External</dc:creator>
  <cp:lastModifiedBy>Luca Natali - External</cp:lastModifiedBy>
  <cp:revision>492</cp:revision>
  <dcterms:created xsi:type="dcterms:W3CDTF">2022-04-27T20:50:39Z</dcterms:created>
  <dcterms:modified xsi:type="dcterms:W3CDTF">2022-07-25T13:41:50Z</dcterms:modified>
</cp:coreProperties>
</file>