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76" r:id="rId2"/>
    <p:sldId id="313" r:id="rId3"/>
    <p:sldId id="314" r:id="rId4"/>
    <p:sldId id="311" r:id="rId5"/>
    <p:sldId id="315" r:id="rId6"/>
    <p:sldId id="316" r:id="rId7"/>
    <p:sldId id="337" r:id="rId8"/>
    <p:sldId id="317" r:id="rId9"/>
    <p:sldId id="318" r:id="rId10"/>
    <p:sldId id="320" r:id="rId11"/>
    <p:sldId id="319" r:id="rId12"/>
    <p:sldId id="322" r:id="rId13"/>
    <p:sldId id="323" r:id="rId14"/>
    <p:sldId id="324" r:id="rId15"/>
    <p:sldId id="325" r:id="rId16"/>
    <p:sldId id="326" r:id="rId17"/>
    <p:sldId id="327" r:id="rId18"/>
    <p:sldId id="328" r:id="rId19"/>
    <p:sldId id="329" r:id="rId20"/>
    <p:sldId id="330" r:id="rId21"/>
    <p:sldId id="331" r:id="rId22"/>
    <p:sldId id="333" r:id="rId23"/>
    <p:sldId id="334" r:id="rId24"/>
    <p:sldId id="335" r:id="rId25"/>
    <p:sldId id="336" r:id="rId26"/>
    <p:sldId id="338" r:id="rId27"/>
    <p:sldId id="339" r:id="rId28"/>
    <p:sldId id="340" r:id="rId29"/>
    <p:sldId id="341" r:id="rId30"/>
    <p:sldId id="342" r:id="rId31"/>
    <p:sldId id="343" r:id="rId32"/>
    <p:sldId id="344" r:id="rId33"/>
    <p:sldId id="345" r:id="rId34"/>
    <p:sldId id="346" r:id="rId35"/>
    <p:sldId id="347" r:id="rId36"/>
    <p:sldId id="348" r:id="rId37"/>
    <p:sldId id="349" r:id="rId38"/>
    <p:sldId id="350" r:id="rId39"/>
    <p:sldId id="351" r:id="rId40"/>
    <p:sldId id="352" r:id="rId41"/>
    <p:sldId id="353" r:id="rId42"/>
    <p:sldId id="354" r:id="rId43"/>
    <p:sldId id="355" r:id="rId44"/>
    <p:sldId id="356" r:id="rId45"/>
    <p:sldId id="357" r:id="rId46"/>
    <p:sldId id="358" r:id="rId47"/>
    <p:sldId id="359" r:id="rId48"/>
    <p:sldId id="361" r:id="rId49"/>
    <p:sldId id="362" r:id="rId50"/>
    <p:sldId id="363" r:id="rId51"/>
    <p:sldId id="365" r:id="rId52"/>
    <p:sldId id="366" r:id="rId53"/>
    <p:sldId id="367" r:id="rId54"/>
    <p:sldId id="370" r:id="rId55"/>
    <p:sldId id="377" r:id="rId56"/>
    <p:sldId id="371" r:id="rId57"/>
    <p:sldId id="372" r:id="rId58"/>
    <p:sldId id="378" r:id="rId59"/>
    <p:sldId id="379" r:id="rId60"/>
    <p:sldId id="380" r:id="rId61"/>
    <p:sldId id="381" r:id="rId62"/>
    <p:sldId id="373" r:id="rId63"/>
    <p:sldId id="382" r:id="rId64"/>
    <p:sldId id="374" r:id="rId65"/>
    <p:sldId id="383" r:id="rId66"/>
    <p:sldId id="384" r:id="rId67"/>
    <p:sldId id="375" r:id="rId68"/>
    <p:sldId id="376" r:id="rId69"/>
    <p:sldId id="385" r:id="rId70"/>
    <p:sldId id="386" r:id="rId71"/>
    <p:sldId id="368" r:id="rId72"/>
    <p:sldId id="387" r:id="rId73"/>
    <p:sldId id="388" r:id="rId74"/>
    <p:sldId id="389" r:id="rId75"/>
    <p:sldId id="390" r:id="rId7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1" autoAdjust="0"/>
    <p:restoredTop sz="94660"/>
  </p:normalViewPr>
  <p:slideViewPr>
    <p:cSldViewPr snapToGrid="0">
      <p:cViewPr varScale="1">
        <p:scale>
          <a:sx n="125" d="100"/>
          <a:sy n="125" d="100"/>
        </p:scale>
        <p:origin x="17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6/10/2022</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11621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4074268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339637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94313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975704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6/10/2022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319644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6/10/2022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669928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29555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76011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07670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75354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2879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6/10/2022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0417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6/10/2022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05113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6/10/2022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56082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85545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60112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2345051-2045-45DA-935E-2E3CA1A69ADC}" type="datetimeFigureOut">
              <a:rPr lang="en-US" smtClean="0"/>
              <a:t>6/10/2022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49873857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633781"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C# Language</a:t>
            </a:r>
          </a:p>
        </p:txBody>
      </p:sp>
      <p:sp>
        <p:nvSpPr>
          <p:cNvPr id="7" name="TextBox 6">
            <a:extLst>
              <a:ext uri="{FF2B5EF4-FFF2-40B4-BE49-F238E27FC236}">
                <a16:creationId xmlns:a16="http://schemas.microsoft.com/office/drawing/2014/main" id="{45DDE18D-9544-4708-8626-B70B76ED6EA2}"/>
              </a:ext>
            </a:extLst>
          </p:cNvPr>
          <p:cNvSpPr txBox="1"/>
          <p:nvPr/>
        </p:nvSpPr>
        <p:spPr>
          <a:xfrm>
            <a:off x="815003" y="1452899"/>
            <a:ext cx="10561994" cy="4401205"/>
          </a:xfrm>
          <a:prstGeom prst="rect">
            <a:avLst/>
          </a:prstGeom>
          <a:noFill/>
        </p:spPr>
        <p:txBody>
          <a:bodyPr wrap="none" rtlCol="0">
            <a:spAutoFit/>
          </a:bodyPr>
          <a:lstStyle/>
          <a:p>
            <a:pPr algn="l"/>
            <a:r>
              <a:rPr lang="en-US" sz="2800" b="1" i="0" dirty="0">
                <a:effectLst/>
                <a:latin typeface="Arial" panose="020B0604020202020204" pitchFamily="34" charset="0"/>
                <a:cs typeface="Arial" panose="020B0604020202020204" pitchFamily="34" charset="0"/>
              </a:rPr>
              <a:t>Building Your Own Types with Object-Oriented Programming</a:t>
            </a:r>
            <a:endParaRPr lang="en-US" b="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b="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Talking about OOP</a:t>
            </a:r>
          </a:p>
          <a:p>
            <a:pPr marL="285750" indent="-285750" algn="l">
              <a:buFont typeface="Arial" panose="020B0604020202020204" pitchFamily="34" charset="0"/>
              <a:buChar char="•"/>
            </a:pPr>
            <a:endParaRPr lang="en-US" b="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Building class libraries</a:t>
            </a:r>
          </a:p>
          <a:p>
            <a:pPr marL="285750" indent="-285750" algn="l">
              <a:buFont typeface="Arial" panose="020B0604020202020204" pitchFamily="34" charset="0"/>
              <a:buChar char="•"/>
            </a:pPr>
            <a:endParaRPr lang="en-US" b="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Storing data with fields</a:t>
            </a:r>
          </a:p>
          <a:p>
            <a:pPr marL="285750" indent="-285750" algn="l">
              <a:buFont typeface="Arial" panose="020B0604020202020204" pitchFamily="34" charset="0"/>
              <a:buChar char="•"/>
            </a:pPr>
            <a:endParaRPr lang="en-US" b="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Writing and calling methods</a:t>
            </a:r>
          </a:p>
          <a:p>
            <a:pPr marL="285750" indent="-285750" algn="l">
              <a:buFont typeface="Arial" panose="020B0604020202020204" pitchFamily="34" charset="0"/>
              <a:buChar char="•"/>
            </a:pPr>
            <a:endParaRPr lang="en-US" b="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Controlling access with properties and indexers</a:t>
            </a:r>
          </a:p>
          <a:p>
            <a:pPr marL="285750" indent="-285750" algn="l">
              <a:buFont typeface="Arial" panose="020B0604020202020204" pitchFamily="34" charset="0"/>
              <a:buChar char="•"/>
            </a:pPr>
            <a:endParaRPr lang="en-US" b="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Pattern matching with objects</a:t>
            </a:r>
          </a:p>
          <a:p>
            <a:pPr marL="285750" indent="-285750" algn="l">
              <a:buFont typeface="Arial" panose="020B0604020202020204" pitchFamily="34" charset="0"/>
              <a:buChar char="•"/>
            </a:pPr>
            <a:endParaRPr lang="en-US" b="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Working with records</a:t>
            </a:r>
          </a:p>
        </p:txBody>
      </p:sp>
    </p:spTree>
    <p:extLst>
      <p:ext uri="{BB962C8B-B14F-4D97-AF65-F5344CB8AC3E}">
        <p14:creationId xmlns:p14="http://schemas.microsoft.com/office/powerpoint/2010/main" val="87497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6853223"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Building Your Own Types with Object-Oriented Programming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3219450" y="178454"/>
            <a:ext cx="8724900"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Talking about OOP</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920245"/>
            <a:ext cx="11583413" cy="4596130"/>
          </a:xfrm>
          <a:prstGeom prst="rect">
            <a:avLst/>
          </a:prstGeom>
          <a:noFill/>
        </p:spPr>
        <p:txBody>
          <a:bodyPr wrap="square">
            <a:spAutoFit/>
          </a:bodyPr>
          <a:lstStyle/>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Polymorphism</a:t>
            </a: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is about allowing a derived class to override an inherited action to provide custom behavior</a:t>
            </a: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it means "many forms", and it occurs when we have many classes that are related to each other by inheritance.</a:t>
            </a: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while inheritance lets us inherit fields and methods from another class; polymorphism uses those methods to perform different tasks. This allows us to perform a single action in different ways</a:t>
            </a: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i.e. a base class called Animal that has a method called </a:t>
            </a:r>
            <a:r>
              <a:rPr lang="en-US" dirty="0" err="1">
                <a:latin typeface="Arial" panose="020B0604020202020204" pitchFamily="34" charset="0"/>
                <a:cs typeface="Arial" panose="020B0604020202020204" pitchFamily="34" charset="0"/>
              </a:rPr>
              <a:t>animalSound</a:t>
            </a:r>
            <a:r>
              <a:rPr lang="en-US" dirty="0">
                <a:latin typeface="Arial" panose="020B0604020202020204" pitchFamily="34" charset="0"/>
                <a:cs typeface="Arial" panose="020B0604020202020204" pitchFamily="34" charset="0"/>
              </a:rPr>
              <a:t>() can have derived classes of Animals could be Pigs, Cats, Dogs, Birds: any of this have their own implementation of an animal sound (the pig oinks, and the cat meows, etc.)</a:t>
            </a:r>
          </a:p>
        </p:txBody>
      </p:sp>
    </p:spTree>
    <p:extLst>
      <p:ext uri="{BB962C8B-B14F-4D97-AF65-F5344CB8AC3E}">
        <p14:creationId xmlns:p14="http://schemas.microsoft.com/office/powerpoint/2010/main" val="486548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710999"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Building class libraries</a:t>
            </a:r>
          </a:p>
        </p:txBody>
      </p:sp>
      <p:sp>
        <p:nvSpPr>
          <p:cNvPr id="7" name="TextBox 6">
            <a:extLst>
              <a:ext uri="{FF2B5EF4-FFF2-40B4-BE49-F238E27FC236}">
                <a16:creationId xmlns:a16="http://schemas.microsoft.com/office/drawing/2014/main" id="{5B2F948C-847B-4F9F-BE5C-532A6E11840D}"/>
              </a:ext>
            </a:extLst>
          </p:cNvPr>
          <p:cNvSpPr txBox="1"/>
          <p:nvPr/>
        </p:nvSpPr>
        <p:spPr>
          <a:xfrm>
            <a:off x="7172324" y="178454"/>
            <a:ext cx="477202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Building class libraries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920245"/>
            <a:ext cx="10454891" cy="1231106"/>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Class library assemblies group types together into easily deployable units (DLL files)</a:t>
            </a:r>
          </a:p>
          <a:p>
            <a:pPr rtl="0">
              <a:spcBef>
                <a:spcPts val="2400"/>
              </a:spcBef>
              <a:spcAft>
                <a:spcPts val="0"/>
              </a:spcAft>
            </a:pPr>
            <a:r>
              <a:rPr lang="en-US" dirty="0">
                <a:latin typeface="Arial" panose="020B0604020202020204" pitchFamily="34" charset="0"/>
                <a:cs typeface="Arial" panose="020B0604020202020204" pitchFamily="34" charset="0"/>
              </a:rPr>
              <a:t>to make the code that you write reusable across multiple projects, you should put it in class library assemblies</a:t>
            </a:r>
          </a:p>
        </p:txBody>
      </p:sp>
      <p:sp>
        <p:nvSpPr>
          <p:cNvPr id="6" name="TextBox 5">
            <a:extLst>
              <a:ext uri="{FF2B5EF4-FFF2-40B4-BE49-F238E27FC236}">
                <a16:creationId xmlns:a16="http://schemas.microsoft.com/office/drawing/2014/main" id="{D0D92BA1-E6C5-4F54-AB00-4E420F023572}"/>
              </a:ext>
            </a:extLst>
          </p:cNvPr>
          <p:cNvSpPr txBox="1"/>
          <p:nvPr/>
        </p:nvSpPr>
        <p:spPr>
          <a:xfrm>
            <a:off x="360937" y="2542636"/>
            <a:ext cx="10454891" cy="3149580"/>
          </a:xfrm>
          <a:prstGeom prst="rect">
            <a:avLst/>
          </a:prstGeom>
          <a:noFill/>
        </p:spPr>
        <p:txBody>
          <a:bodyPr wrap="square">
            <a:spAutoFit/>
          </a:bodyPr>
          <a:lstStyle/>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Creating a class library Example…</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NOTE:</a:t>
            </a:r>
          </a:p>
          <a:p>
            <a:pPr marL="285750" indent="-285750" rtl="0">
              <a:lnSpc>
                <a:spcPct val="15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to use the latest C# language and .NET platform features, put types in a .NET 6 class library</a:t>
            </a:r>
          </a:p>
          <a:p>
            <a:pPr marL="285750" indent="-285750" rtl="0">
              <a:lnSpc>
                <a:spcPct val="15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to support legacy .NET platforms like .NET Core, .NET Framework, and Xamarin, put types that you might reuse in a.NET Standard 2.0 class library</a:t>
            </a:r>
          </a:p>
        </p:txBody>
      </p:sp>
    </p:spTree>
    <p:extLst>
      <p:ext uri="{BB962C8B-B14F-4D97-AF65-F5344CB8AC3E}">
        <p14:creationId xmlns:p14="http://schemas.microsoft.com/office/powerpoint/2010/main" val="3548953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710999"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Building class libraries</a:t>
            </a:r>
          </a:p>
        </p:txBody>
      </p:sp>
      <p:sp>
        <p:nvSpPr>
          <p:cNvPr id="7" name="TextBox 6">
            <a:extLst>
              <a:ext uri="{FF2B5EF4-FFF2-40B4-BE49-F238E27FC236}">
                <a16:creationId xmlns:a16="http://schemas.microsoft.com/office/drawing/2014/main" id="{5B2F948C-847B-4F9F-BE5C-532A6E11840D}"/>
              </a:ext>
            </a:extLst>
          </p:cNvPr>
          <p:cNvSpPr txBox="1"/>
          <p:nvPr/>
        </p:nvSpPr>
        <p:spPr>
          <a:xfrm>
            <a:off x="7172324" y="178454"/>
            <a:ext cx="477202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Defining a class in a namespace</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1282195"/>
            <a:ext cx="10454891" cy="872034"/>
          </a:xfrm>
          <a:prstGeom prst="rect">
            <a:avLst/>
          </a:prstGeom>
          <a:noFill/>
        </p:spPr>
        <p:txBody>
          <a:bodyPr wrap="square">
            <a:spAutoFit/>
          </a:bodyPr>
          <a:lstStyle/>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To simplify your code if you are targeting .NET 6.0 and therefore using C# 10 or later, you can end a namespace declaration with a semi-colon and remove the braces</a:t>
            </a:r>
          </a:p>
        </p:txBody>
      </p:sp>
      <p:sp>
        <p:nvSpPr>
          <p:cNvPr id="6" name="TextBox 5">
            <a:extLst>
              <a:ext uri="{FF2B5EF4-FFF2-40B4-BE49-F238E27FC236}">
                <a16:creationId xmlns:a16="http://schemas.microsoft.com/office/drawing/2014/main" id="{391A2FF7-14CD-487E-8CC8-374CA7306982}"/>
              </a:ext>
            </a:extLst>
          </p:cNvPr>
          <p:cNvSpPr txBox="1"/>
          <p:nvPr/>
        </p:nvSpPr>
        <p:spPr>
          <a:xfrm>
            <a:off x="360938" y="2902744"/>
            <a:ext cx="4411088" cy="2308324"/>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using System;</a:t>
            </a:r>
          </a:p>
          <a:p>
            <a:r>
              <a:rPr lang="en-US" dirty="0">
                <a:latin typeface="Courier New" panose="02070309020205020404" pitchFamily="49" charset="0"/>
                <a:cs typeface="Courier New" panose="02070309020205020404" pitchFamily="49" charset="0"/>
              </a:rPr>
              <a:t>using static </a:t>
            </a:r>
            <a:r>
              <a:rPr lang="en-US" dirty="0" err="1">
                <a:latin typeface="Courier New" panose="02070309020205020404" pitchFamily="49" charset="0"/>
                <a:cs typeface="Courier New" panose="02070309020205020404" pitchFamily="49" charset="0"/>
              </a:rPr>
              <a:t>System.Console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Namespace Shared</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public class Person</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41E43B56-FD81-4CD5-B441-4CEA3472F3A9}"/>
              </a:ext>
            </a:extLst>
          </p:cNvPr>
          <p:cNvSpPr txBox="1"/>
          <p:nvPr/>
        </p:nvSpPr>
        <p:spPr>
          <a:xfrm>
            <a:off x="5219701" y="2902744"/>
            <a:ext cx="6724648" cy="1754326"/>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using System; </a:t>
            </a:r>
          </a:p>
          <a:p>
            <a:r>
              <a:rPr lang="en-US" dirty="0">
                <a:latin typeface="Courier New" panose="02070309020205020404" pitchFamily="49" charset="0"/>
                <a:cs typeface="Courier New" panose="02070309020205020404" pitchFamily="49" charset="0"/>
              </a:rPr>
              <a:t>Namespace Shared;</a:t>
            </a:r>
          </a:p>
          <a:p>
            <a:r>
              <a:rPr lang="en-US" dirty="0">
                <a:latin typeface="Courier New" panose="02070309020205020404" pitchFamily="49" charset="0"/>
                <a:cs typeface="Courier New" panose="02070309020205020404" pitchFamily="49" charset="0"/>
              </a:rPr>
              <a:t>// the class in this file is in this namespace</a:t>
            </a:r>
          </a:p>
          <a:p>
            <a:r>
              <a:rPr lang="en-US" dirty="0">
                <a:latin typeface="Courier New" panose="02070309020205020404" pitchFamily="49" charset="0"/>
                <a:cs typeface="Courier New" panose="02070309020205020404" pitchFamily="49" charset="0"/>
              </a:rPr>
              <a:t>public class Person</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31838912-2553-408C-A7C5-DAA680BCA10D}"/>
              </a:ext>
            </a:extLst>
          </p:cNvPr>
          <p:cNvSpPr txBox="1"/>
          <p:nvPr/>
        </p:nvSpPr>
        <p:spPr>
          <a:xfrm>
            <a:off x="5219701" y="4759254"/>
            <a:ext cx="6096000" cy="646331"/>
          </a:xfrm>
          <a:prstGeom prst="rect">
            <a:avLst/>
          </a:prstGeom>
          <a:noFill/>
        </p:spPr>
        <p:txBody>
          <a:bodyPr wrap="square">
            <a:spAutoFit/>
          </a:bodyPr>
          <a:lstStyle/>
          <a:p>
            <a:r>
              <a:rPr lang="en-US" dirty="0"/>
              <a:t>This is known as a file-scoped namespace declaration. You can only have one file-scoped namespace per file.</a:t>
            </a:r>
            <a:endParaRPr lang="it-IT" dirty="0"/>
          </a:p>
        </p:txBody>
      </p:sp>
      <p:cxnSp>
        <p:nvCxnSpPr>
          <p:cNvPr id="11" name="Straight Arrow Connector 10">
            <a:extLst>
              <a:ext uri="{FF2B5EF4-FFF2-40B4-BE49-F238E27FC236}">
                <a16:creationId xmlns:a16="http://schemas.microsoft.com/office/drawing/2014/main" id="{D8E4F654-3D46-4040-B434-DEB0591E20B0}"/>
              </a:ext>
            </a:extLst>
          </p:cNvPr>
          <p:cNvCxnSpPr>
            <a:cxnSpLocks/>
          </p:cNvCxnSpPr>
          <p:nvPr/>
        </p:nvCxnSpPr>
        <p:spPr>
          <a:xfrm flipV="1">
            <a:off x="2895600" y="3346704"/>
            <a:ext cx="2383536" cy="34747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559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710999"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Building class libraries</a:t>
            </a:r>
          </a:p>
        </p:txBody>
      </p:sp>
      <p:sp>
        <p:nvSpPr>
          <p:cNvPr id="7" name="TextBox 6">
            <a:extLst>
              <a:ext uri="{FF2B5EF4-FFF2-40B4-BE49-F238E27FC236}">
                <a16:creationId xmlns:a16="http://schemas.microsoft.com/office/drawing/2014/main" id="{5B2F948C-847B-4F9F-BE5C-532A6E11840D}"/>
              </a:ext>
            </a:extLst>
          </p:cNvPr>
          <p:cNvSpPr txBox="1"/>
          <p:nvPr/>
        </p:nvSpPr>
        <p:spPr>
          <a:xfrm>
            <a:off x="7172324" y="178454"/>
            <a:ext cx="477202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Understanding members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1348870"/>
            <a:ext cx="11450063" cy="4180632"/>
          </a:xfrm>
          <a:prstGeom prst="rect">
            <a:avLst/>
          </a:prstGeom>
          <a:noFill/>
        </p:spPr>
        <p:txBody>
          <a:bodyPr wrap="square">
            <a:spAutoFit/>
          </a:bodyPr>
          <a:lstStyle/>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Members can be fields, methods, or specialized versions of both</a:t>
            </a:r>
          </a:p>
          <a:p>
            <a:pPr rtl="0">
              <a:lnSpc>
                <a:spcPct val="150000"/>
              </a:lnSpc>
              <a:spcBef>
                <a:spcPts val="2400"/>
              </a:spcBef>
              <a:spcAft>
                <a:spcPts val="0"/>
              </a:spcAft>
            </a:pPr>
            <a:r>
              <a:rPr lang="en-US" b="1" dirty="0">
                <a:latin typeface="Arial" panose="020B0604020202020204" pitchFamily="34" charset="0"/>
                <a:cs typeface="Arial" panose="020B0604020202020204" pitchFamily="34" charset="0"/>
              </a:rPr>
              <a:t>Fields</a:t>
            </a:r>
            <a:r>
              <a:rPr lang="en-US" dirty="0">
                <a:latin typeface="Arial" panose="020B0604020202020204" pitchFamily="34" charset="0"/>
                <a:cs typeface="Arial" panose="020B0604020202020204" pitchFamily="34" charset="0"/>
              </a:rPr>
              <a:t> are used to store data. There are also three specialized categories of field:</a:t>
            </a:r>
          </a:p>
          <a:p>
            <a:pPr marL="285750" indent="-285750" rtl="0">
              <a:lnSpc>
                <a:spcPct val="150000"/>
              </a:lnSpc>
              <a:spcBef>
                <a:spcPts val="2400"/>
              </a:spcBef>
              <a:spcAft>
                <a:spcPts val="0"/>
              </a:spcAft>
              <a:buFont typeface="Arial" panose="020B0604020202020204" pitchFamily="34" charset="0"/>
              <a:buChar char="•"/>
            </a:pPr>
            <a:r>
              <a:rPr lang="en-US" b="1" dirty="0">
                <a:latin typeface="Arial" panose="020B0604020202020204" pitchFamily="34" charset="0"/>
                <a:cs typeface="Arial" panose="020B0604020202020204" pitchFamily="34" charset="0"/>
              </a:rPr>
              <a:t>Constant</a:t>
            </a:r>
            <a:r>
              <a:rPr lang="en-US" dirty="0">
                <a:latin typeface="Arial" panose="020B0604020202020204" pitchFamily="34" charset="0"/>
                <a:cs typeface="Arial" panose="020B0604020202020204" pitchFamily="34" charset="0"/>
              </a:rPr>
              <a:t>: data never changes, the compiler literally copies the data into any code that reads it</a:t>
            </a:r>
          </a:p>
          <a:p>
            <a:pPr marL="285750" indent="-285750" rtl="0">
              <a:lnSpc>
                <a:spcPct val="150000"/>
              </a:lnSpc>
              <a:spcBef>
                <a:spcPts val="2400"/>
              </a:spcBef>
              <a:spcAft>
                <a:spcPts val="0"/>
              </a:spcAft>
              <a:buFont typeface="Arial" panose="020B0604020202020204" pitchFamily="34" charset="0"/>
              <a:buChar char="•"/>
            </a:pPr>
            <a:r>
              <a:rPr lang="en-US" b="1" dirty="0">
                <a:latin typeface="Arial" panose="020B0604020202020204" pitchFamily="34" charset="0"/>
                <a:cs typeface="Arial" panose="020B0604020202020204" pitchFamily="34" charset="0"/>
              </a:rPr>
              <a:t>Read-only</a:t>
            </a:r>
            <a:r>
              <a:rPr lang="en-US" dirty="0">
                <a:latin typeface="Arial" panose="020B0604020202020204" pitchFamily="34" charset="0"/>
                <a:cs typeface="Arial" panose="020B0604020202020204" pitchFamily="34" charset="0"/>
              </a:rPr>
              <a:t>: data cannot change after the class is instantiated, but the data can be calculated or loaded from an external source at the time of instantiation</a:t>
            </a:r>
          </a:p>
          <a:p>
            <a:pPr marL="285750" indent="-285750" rtl="0">
              <a:lnSpc>
                <a:spcPct val="150000"/>
              </a:lnSpc>
              <a:spcBef>
                <a:spcPts val="2400"/>
              </a:spcBef>
              <a:spcAft>
                <a:spcPts val="0"/>
              </a:spcAft>
              <a:buFont typeface="Arial" panose="020B0604020202020204" pitchFamily="34" charset="0"/>
              <a:buChar char="•"/>
            </a:pPr>
            <a:r>
              <a:rPr lang="en-US" b="1" dirty="0">
                <a:latin typeface="Arial" panose="020B0604020202020204" pitchFamily="34" charset="0"/>
                <a:cs typeface="Arial" panose="020B0604020202020204" pitchFamily="34" charset="0"/>
              </a:rPr>
              <a:t>Event</a:t>
            </a:r>
            <a:r>
              <a:rPr lang="en-US" dirty="0">
                <a:latin typeface="Arial" panose="020B0604020202020204" pitchFamily="34" charset="0"/>
                <a:cs typeface="Arial" panose="020B0604020202020204" pitchFamily="34" charset="0"/>
              </a:rPr>
              <a:t>: data references one or more methods that you want to execute when something happens, such as clicking on a button or responding to a request from some other code</a:t>
            </a:r>
          </a:p>
        </p:txBody>
      </p:sp>
    </p:spTree>
    <p:extLst>
      <p:ext uri="{BB962C8B-B14F-4D97-AF65-F5344CB8AC3E}">
        <p14:creationId xmlns:p14="http://schemas.microsoft.com/office/powerpoint/2010/main" val="1755250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710999"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Building class libraries</a:t>
            </a:r>
          </a:p>
        </p:txBody>
      </p:sp>
      <p:sp>
        <p:nvSpPr>
          <p:cNvPr id="7" name="TextBox 6">
            <a:extLst>
              <a:ext uri="{FF2B5EF4-FFF2-40B4-BE49-F238E27FC236}">
                <a16:creationId xmlns:a16="http://schemas.microsoft.com/office/drawing/2014/main" id="{5B2F948C-847B-4F9F-BE5C-532A6E11840D}"/>
              </a:ext>
            </a:extLst>
          </p:cNvPr>
          <p:cNvSpPr txBox="1"/>
          <p:nvPr/>
        </p:nvSpPr>
        <p:spPr>
          <a:xfrm>
            <a:off x="7172324" y="178454"/>
            <a:ext cx="477202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Understanding members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1348870"/>
            <a:ext cx="11450063" cy="5011628"/>
          </a:xfrm>
          <a:prstGeom prst="rect">
            <a:avLst/>
          </a:prstGeom>
          <a:noFill/>
        </p:spPr>
        <p:txBody>
          <a:bodyPr wrap="square">
            <a:spAutoFit/>
          </a:bodyPr>
          <a:lstStyle/>
          <a:p>
            <a:pPr rtl="0">
              <a:lnSpc>
                <a:spcPct val="150000"/>
              </a:lnSpc>
              <a:spcBef>
                <a:spcPts val="2400"/>
              </a:spcBef>
              <a:spcAft>
                <a:spcPts val="0"/>
              </a:spcAft>
            </a:pPr>
            <a:r>
              <a:rPr lang="en-US" b="1" dirty="0">
                <a:latin typeface="Arial" panose="020B0604020202020204" pitchFamily="34" charset="0"/>
                <a:cs typeface="Arial" panose="020B0604020202020204" pitchFamily="34" charset="0"/>
              </a:rPr>
              <a:t>Methods</a:t>
            </a:r>
            <a:r>
              <a:rPr lang="en-US" dirty="0">
                <a:latin typeface="Arial" panose="020B0604020202020204" pitchFamily="34" charset="0"/>
                <a:cs typeface="Arial" panose="020B0604020202020204" pitchFamily="34" charset="0"/>
              </a:rPr>
              <a:t> are used to execute statements, here are four specialized categories of method:</a:t>
            </a:r>
          </a:p>
          <a:p>
            <a:pPr marL="285750" indent="-285750" rtl="0">
              <a:lnSpc>
                <a:spcPct val="150000"/>
              </a:lnSpc>
              <a:spcBef>
                <a:spcPts val="2400"/>
              </a:spcBef>
              <a:spcAft>
                <a:spcPts val="0"/>
              </a:spcAft>
              <a:buFont typeface="Arial" panose="020B0604020202020204" pitchFamily="34" charset="0"/>
              <a:buChar char="•"/>
            </a:pPr>
            <a:r>
              <a:rPr lang="en-US" b="1" dirty="0">
                <a:latin typeface="Arial" panose="020B0604020202020204" pitchFamily="34" charset="0"/>
                <a:cs typeface="Arial" panose="020B0604020202020204" pitchFamily="34" charset="0"/>
              </a:rPr>
              <a:t>Constructor</a:t>
            </a:r>
            <a:r>
              <a:rPr lang="en-US" dirty="0">
                <a:latin typeface="Arial" panose="020B0604020202020204" pitchFamily="34" charset="0"/>
                <a:cs typeface="Arial" panose="020B0604020202020204" pitchFamily="34" charset="0"/>
              </a:rPr>
              <a:t>: the statements execute when you use the new keyword to allocate memory to instantiate a class</a:t>
            </a:r>
          </a:p>
          <a:p>
            <a:pPr marL="285750" indent="-285750" rtl="0">
              <a:lnSpc>
                <a:spcPct val="150000"/>
              </a:lnSpc>
              <a:spcBef>
                <a:spcPts val="2400"/>
              </a:spcBef>
              <a:spcAft>
                <a:spcPts val="0"/>
              </a:spcAft>
              <a:buFont typeface="Arial" panose="020B0604020202020204" pitchFamily="34" charset="0"/>
              <a:buChar char="•"/>
            </a:pPr>
            <a:r>
              <a:rPr lang="en-US" b="1" dirty="0">
                <a:latin typeface="Arial" panose="020B0604020202020204" pitchFamily="34" charset="0"/>
                <a:cs typeface="Arial" panose="020B0604020202020204" pitchFamily="34" charset="0"/>
              </a:rPr>
              <a:t>Property</a:t>
            </a:r>
            <a:r>
              <a:rPr lang="en-US" dirty="0">
                <a:latin typeface="Arial" panose="020B0604020202020204" pitchFamily="34" charset="0"/>
                <a:cs typeface="Arial" panose="020B0604020202020204" pitchFamily="34" charset="0"/>
              </a:rPr>
              <a:t>: the statements execute when you get or set data;</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the data is commonly stored in a field but could be stored externally or calculated at runtime;</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properties are the preferred way to encapsulate fields unless the memory address of the field needs to be exposed</a:t>
            </a:r>
          </a:p>
          <a:p>
            <a:pPr marL="285750" indent="-285750" rtl="0">
              <a:lnSpc>
                <a:spcPct val="150000"/>
              </a:lnSpc>
              <a:spcBef>
                <a:spcPts val="2400"/>
              </a:spcBef>
              <a:spcAft>
                <a:spcPts val="0"/>
              </a:spcAft>
              <a:buFont typeface="Arial" panose="020B0604020202020204" pitchFamily="34" charset="0"/>
              <a:buChar char="•"/>
            </a:pPr>
            <a:r>
              <a:rPr lang="en-US" b="1" dirty="0">
                <a:latin typeface="Arial" panose="020B0604020202020204" pitchFamily="34" charset="0"/>
                <a:cs typeface="Arial" panose="020B0604020202020204" pitchFamily="34" charset="0"/>
              </a:rPr>
              <a:t>Indexer</a:t>
            </a:r>
            <a:r>
              <a:rPr lang="en-US" dirty="0">
                <a:latin typeface="Arial" panose="020B0604020202020204" pitchFamily="34" charset="0"/>
                <a:cs typeface="Arial" panose="020B0604020202020204" pitchFamily="34" charset="0"/>
              </a:rPr>
              <a:t>: the statements execute when you get or set data using "array" syntax []</a:t>
            </a:r>
          </a:p>
          <a:p>
            <a:pPr marL="285750" indent="-285750" rtl="0">
              <a:lnSpc>
                <a:spcPct val="150000"/>
              </a:lnSpc>
              <a:spcBef>
                <a:spcPts val="2400"/>
              </a:spcBef>
              <a:spcAft>
                <a:spcPts val="0"/>
              </a:spcAft>
              <a:buFont typeface="Arial" panose="020B0604020202020204" pitchFamily="34" charset="0"/>
              <a:buChar char="•"/>
            </a:pPr>
            <a:r>
              <a:rPr lang="en-US" b="1" dirty="0">
                <a:latin typeface="Arial" panose="020B0604020202020204" pitchFamily="34" charset="0"/>
                <a:cs typeface="Arial" panose="020B0604020202020204" pitchFamily="34" charset="0"/>
              </a:rPr>
              <a:t>Operator</a:t>
            </a:r>
            <a:r>
              <a:rPr lang="en-US" dirty="0">
                <a:latin typeface="Arial" panose="020B0604020202020204" pitchFamily="34" charset="0"/>
                <a:cs typeface="Arial" panose="020B0604020202020204" pitchFamily="34" charset="0"/>
              </a:rPr>
              <a:t>: the statements execute when you use an operator like + and / on operands of your type</a:t>
            </a:r>
          </a:p>
        </p:txBody>
      </p:sp>
    </p:spTree>
    <p:extLst>
      <p:ext uri="{BB962C8B-B14F-4D97-AF65-F5344CB8AC3E}">
        <p14:creationId xmlns:p14="http://schemas.microsoft.com/office/powerpoint/2010/main" val="4038680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710999"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Building class libraries</a:t>
            </a:r>
          </a:p>
        </p:txBody>
      </p:sp>
      <p:sp>
        <p:nvSpPr>
          <p:cNvPr id="7" name="TextBox 6">
            <a:extLst>
              <a:ext uri="{FF2B5EF4-FFF2-40B4-BE49-F238E27FC236}">
                <a16:creationId xmlns:a16="http://schemas.microsoft.com/office/drawing/2014/main" id="{5B2F948C-847B-4F9F-BE5C-532A6E11840D}"/>
              </a:ext>
            </a:extLst>
          </p:cNvPr>
          <p:cNvSpPr txBox="1"/>
          <p:nvPr/>
        </p:nvSpPr>
        <p:spPr>
          <a:xfrm>
            <a:off x="7172324" y="178454"/>
            <a:ext cx="477202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Instantiating a class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1348870"/>
            <a:ext cx="11450063" cy="456535"/>
          </a:xfrm>
          <a:prstGeom prst="rect">
            <a:avLst/>
          </a:prstGeom>
          <a:noFill/>
        </p:spPr>
        <p:txBody>
          <a:bodyPr wrap="square">
            <a:spAutoFit/>
          </a:bodyPr>
          <a:lstStyle/>
          <a:p>
            <a:pPr rtl="0">
              <a:lnSpc>
                <a:spcPct val="150000"/>
              </a:lnSpc>
              <a:spcBef>
                <a:spcPts val="2400"/>
              </a:spcBef>
              <a:spcAft>
                <a:spcPts val="0"/>
              </a:spcAft>
            </a:pPr>
            <a:r>
              <a:rPr lang="en-US" b="1" dirty="0">
                <a:latin typeface="Arial" panose="020B0604020202020204" pitchFamily="34" charset="0"/>
                <a:cs typeface="Arial" panose="020B0604020202020204" pitchFamily="34" charset="0"/>
              </a:rPr>
              <a:t>Example…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5981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710999"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Building class libraries</a:t>
            </a:r>
          </a:p>
        </p:txBody>
      </p:sp>
      <p:sp>
        <p:nvSpPr>
          <p:cNvPr id="7" name="TextBox 6">
            <a:extLst>
              <a:ext uri="{FF2B5EF4-FFF2-40B4-BE49-F238E27FC236}">
                <a16:creationId xmlns:a16="http://schemas.microsoft.com/office/drawing/2014/main" id="{5B2F948C-847B-4F9F-BE5C-532A6E11840D}"/>
              </a:ext>
            </a:extLst>
          </p:cNvPr>
          <p:cNvSpPr txBox="1"/>
          <p:nvPr/>
        </p:nvSpPr>
        <p:spPr>
          <a:xfrm>
            <a:off x="7172324" y="178454"/>
            <a:ext cx="477202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Understanding objects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1348870"/>
            <a:ext cx="11450063" cy="887744"/>
          </a:xfrm>
          <a:prstGeom prst="rect">
            <a:avLst/>
          </a:prstGeom>
          <a:noFill/>
        </p:spPr>
        <p:txBody>
          <a:bodyPr wrap="square">
            <a:spAutoFit/>
          </a:bodyPr>
          <a:lstStyle/>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although our custom class did not explicitly choose to inherit from a type, all types ultimately inherit directly or indirectly from a special type named </a:t>
            </a:r>
            <a:r>
              <a:rPr lang="en-US" dirty="0" err="1">
                <a:latin typeface="Courier New" panose="02070309020205020404" pitchFamily="49" charset="0"/>
                <a:cs typeface="Courier New" panose="02070309020205020404" pitchFamily="49" charset="0"/>
              </a:rPr>
              <a:t>System.Object</a:t>
            </a:r>
            <a:endParaRPr lang="en-US"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53E18078-7100-4AF9-A63E-76D9C7CDDC54}"/>
              </a:ext>
            </a:extLst>
          </p:cNvPr>
          <p:cNvSpPr txBox="1"/>
          <p:nvPr/>
        </p:nvSpPr>
        <p:spPr>
          <a:xfrm>
            <a:off x="360936" y="2689106"/>
            <a:ext cx="11450063" cy="887744"/>
          </a:xfrm>
          <a:prstGeom prst="rect">
            <a:avLst/>
          </a:prstGeom>
          <a:noFill/>
        </p:spPr>
        <p:txBody>
          <a:bodyPr wrap="square">
            <a:spAutoFit/>
          </a:bodyPr>
          <a:lstStyle/>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the implementation of the </a:t>
            </a:r>
            <a:r>
              <a:rPr lang="en-US" dirty="0" err="1">
                <a:latin typeface="Courier New" panose="02070309020205020404" pitchFamily="49" charset="0"/>
                <a:cs typeface="Courier New" panose="02070309020205020404" pitchFamily="49" charset="0"/>
              </a:rPr>
              <a:t>ToString</a:t>
            </a:r>
            <a:r>
              <a:rPr lang="en-US" dirty="0">
                <a:latin typeface="Arial" panose="020B0604020202020204" pitchFamily="34" charset="0"/>
                <a:cs typeface="Arial" panose="020B0604020202020204" pitchFamily="34" charset="0"/>
              </a:rPr>
              <a:t> method in the </a:t>
            </a:r>
            <a:r>
              <a:rPr lang="en-US" dirty="0" err="1">
                <a:latin typeface="Courier New" panose="02070309020205020404" pitchFamily="49" charset="0"/>
                <a:cs typeface="Courier New" panose="02070309020205020404" pitchFamily="49" charset="0"/>
              </a:rPr>
              <a:t>System.Object</a:t>
            </a:r>
            <a:r>
              <a:rPr lang="en-US" dirty="0">
                <a:latin typeface="Courier New" panose="02070309020205020404" pitchFamily="49" charset="0"/>
                <a:cs typeface="Courier New" panose="02070309020205020404" pitchFamily="49" charset="0"/>
              </a:rPr>
              <a:t> </a:t>
            </a:r>
            <a:r>
              <a:rPr lang="en-US" dirty="0">
                <a:latin typeface="Arial" panose="020B0604020202020204" pitchFamily="34" charset="0"/>
                <a:cs typeface="Arial" panose="020B0604020202020204" pitchFamily="34" charset="0"/>
              </a:rPr>
              <a:t>type simply outputs the full namespace and type name</a:t>
            </a:r>
          </a:p>
        </p:txBody>
      </p:sp>
      <p:sp>
        <p:nvSpPr>
          <p:cNvPr id="9" name="TextBox 8">
            <a:extLst>
              <a:ext uri="{FF2B5EF4-FFF2-40B4-BE49-F238E27FC236}">
                <a16:creationId xmlns:a16="http://schemas.microsoft.com/office/drawing/2014/main" id="{45B993C9-903B-4E10-8AAB-522E41D32962}"/>
              </a:ext>
            </a:extLst>
          </p:cNvPr>
          <p:cNvSpPr txBox="1"/>
          <p:nvPr/>
        </p:nvSpPr>
        <p:spPr>
          <a:xfrm>
            <a:off x="360936" y="4168052"/>
            <a:ext cx="11450062"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looking at our custom class, we could have explicitly told the compiler that it inherits from the </a:t>
            </a:r>
            <a:r>
              <a:rPr lang="en-US" dirty="0" err="1">
                <a:latin typeface="Courier New" panose="02070309020205020404" pitchFamily="49" charset="0"/>
                <a:cs typeface="Courier New" panose="02070309020205020404" pitchFamily="49" charset="0"/>
              </a:rPr>
              <a:t>System.Object</a:t>
            </a:r>
            <a:r>
              <a:rPr lang="en-US" dirty="0">
                <a:latin typeface="Courier New" panose="02070309020205020404" pitchFamily="49" charset="0"/>
                <a:cs typeface="Courier New" panose="02070309020205020404" pitchFamily="49" charset="0"/>
              </a:rPr>
              <a:t> </a:t>
            </a:r>
            <a:r>
              <a:rPr lang="en-US" dirty="0">
                <a:latin typeface="Arial" panose="020B0604020202020204" pitchFamily="34" charset="0"/>
                <a:cs typeface="Arial" panose="020B0604020202020204" pitchFamily="34" charset="0"/>
              </a:rPr>
              <a:t>type:</a:t>
            </a:r>
            <a:endParaRPr lang="it-IT"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4697B662-4420-4E84-8756-F6348F979252}"/>
              </a:ext>
            </a:extLst>
          </p:cNvPr>
          <p:cNvSpPr txBox="1"/>
          <p:nvPr/>
        </p:nvSpPr>
        <p:spPr>
          <a:xfrm>
            <a:off x="360936" y="5047465"/>
            <a:ext cx="11450062" cy="369332"/>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MyClass</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System.Object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54773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710999"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Building class libraries</a:t>
            </a:r>
          </a:p>
        </p:txBody>
      </p:sp>
      <p:sp>
        <p:nvSpPr>
          <p:cNvPr id="7" name="TextBox 6">
            <a:extLst>
              <a:ext uri="{FF2B5EF4-FFF2-40B4-BE49-F238E27FC236}">
                <a16:creationId xmlns:a16="http://schemas.microsoft.com/office/drawing/2014/main" id="{5B2F948C-847B-4F9F-BE5C-532A6E11840D}"/>
              </a:ext>
            </a:extLst>
          </p:cNvPr>
          <p:cNvSpPr txBox="1"/>
          <p:nvPr/>
        </p:nvSpPr>
        <p:spPr>
          <a:xfrm>
            <a:off x="7172324" y="178454"/>
            <a:ext cx="477202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Understanding objects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1348870"/>
            <a:ext cx="11450063" cy="1903085"/>
          </a:xfrm>
          <a:prstGeom prst="rect">
            <a:avLst/>
          </a:prstGeom>
          <a:noFill/>
        </p:spPr>
        <p:txBody>
          <a:bodyPr wrap="square">
            <a:spAutoFit/>
          </a:bodyPr>
          <a:lstStyle/>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when class B inherits from class A, we say that A is the base or superclass and B is the derived or subclass</a:t>
            </a: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in this case, </a:t>
            </a:r>
            <a:r>
              <a:rPr lang="en-US" dirty="0" err="1">
                <a:latin typeface="Courier New" panose="02070309020205020404" pitchFamily="49" charset="0"/>
                <a:cs typeface="Courier New" panose="02070309020205020404" pitchFamily="49" charset="0"/>
              </a:rPr>
              <a:t>System.Object</a:t>
            </a:r>
            <a:r>
              <a:rPr lang="en-US" dirty="0">
                <a:latin typeface="Courier New" panose="02070309020205020404" pitchFamily="49" charset="0"/>
                <a:cs typeface="Courier New" panose="02070309020205020404" pitchFamily="49" charset="0"/>
              </a:rPr>
              <a:t> </a:t>
            </a:r>
            <a:r>
              <a:rPr lang="en-US" dirty="0">
                <a:latin typeface="Arial" panose="020B0604020202020204" pitchFamily="34" charset="0"/>
                <a:cs typeface="Arial" panose="020B0604020202020204" pitchFamily="34" charset="0"/>
              </a:rPr>
              <a:t>is the base or superclass and </a:t>
            </a:r>
            <a:r>
              <a:rPr lang="en-US" dirty="0" err="1">
                <a:latin typeface="Courier New" panose="02070309020205020404" pitchFamily="49" charset="0"/>
                <a:cs typeface="Courier New" panose="02070309020205020404" pitchFamily="49" charset="0"/>
              </a:rPr>
              <a:t>MyClass</a:t>
            </a:r>
            <a:r>
              <a:rPr lang="en-US" dirty="0">
                <a:latin typeface="Arial" panose="020B0604020202020204" pitchFamily="34" charset="0"/>
                <a:cs typeface="Arial" panose="020B0604020202020204" pitchFamily="34" charset="0"/>
              </a:rPr>
              <a:t> is the derived or subclass</a:t>
            </a: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is it also possible to use the C# alias keyword </a:t>
            </a:r>
            <a:r>
              <a:rPr lang="en-US" dirty="0">
                <a:latin typeface="Courier New" panose="02070309020205020404" pitchFamily="49" charset="0"/>
                <a:cs typeface="Courier New" panose="02070309020205020404" pitchFamily="49" charset="0"/>
              </a:rPr>
              <a:t>object</a:t>
            </a:r>
            <a:r>
              <a:rPr lang="en-US" dirty="0">
                <a:latin typeface="Arial" panose="020B0604020202020204" pitchFamily="34" charset="0"/>
                <a:cs typeface="Arial" panose="020B0604020202020204" pitchFamily="34" charset="0"/>
              </a:rPr>
              <a:t>, as shown in the following code:</a:t>
            </a:r>
          </a:p>
        </p:txBody>
      </p:sp>
      <p:sp>
        <p:nvSpPr>
          <p:cNvPr id="10" name="TextBox 9">
            <a:extLst>
              <a:ext uri="{FF2B5EF4-FFF2-40B4-BE49-F238E27FC236}">
                <a16:creationId xmlns:a16="http://schemas.microsoft.com/office/drawing/2014/main" id="{4697B662-4420-4E84-8756-F6348F979252}"/>
              </a:ext>
            </a:extLst>
          </p:cNvPr>
          <p:cNvSpPr txBox="1"/>
          <p:nvPr/>
        </p:nvSpPr>
        <p:spPr>
          <a:xfrm>
            <a:off x="370969" y="3606046"/>
            <a:ext cx="11450062" cy="369332"/>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MyClass</a:t>
            </a:r>
            <a:r>
              <a:rPr lang="en-US" dirty="0">
                <a:latin typeface="Courier New" panose="02070309020205020404" pitchFamily="49" charset="0"/>
                <a:cs typeface="Courier New" panose="02070309020205020404" pitchFamily="49" charset="0"/>
              </a:rPr>
              <a:t> : object</a:t>
            </a:r>
          </a:p>
        </p:txBody>
      </p:sp>
    </p:spTree>
    <p:extLst>
      <p:ext uri="{BB962C8B-B14F-4D97-AF65-F5344CB8AC3E}">
        <p14:creationId xmlns:p14="http://schemas.microsoft.com/office/powerpoint/2010/main" val="4031875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929007"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Storing data within fields</a:t>
            </a:r>
          </a:p>
        </p:txBody>
      </p:sp>
      <p:sp>
        <p:nvSpPr>
          <p:cNvPr id="7" name="TextBox 6">
            <a:extLst>
              <a:ext uri="{FF2B5EF4-FFF2-40B4-BE49-F238E27FC236}">
                <a16:creationId xmlns:a16="http://schemas.microsoft.com/office/drawing/2014/main" id="{5B2F948C-847B-4F9F-BE5C-532A6E11840D}"/>
              </a:ext>
            </a:extLst>
          </p:cNvPr>
          <p:cNvSpPr txBox="1"/>
          <p:nvPr/>
        </p:nvSpPr>
        <p:spPr>
          <a:xfrm>
            <a:off x="7172324" y="178454"/>
            <a:ext cx="477202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Defining fields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1348870"/>
            <a:ext cx="11450063" cy="2734082"/>
          </a:xfrm>
          <a:prstGeom prst="rect">
            <a:avLst/>
          </a:prstGeom>
          <a:noFill/>
        </p:spPr>
        <p:txBody>
          <a:bodyPr wrap="square">
            <a:spAutoFit/>
          </a:bodyPr>
          <a:lstStyle/>
          <a:p>
            <a:pPr rtl="0">
              <a:lnSpc>
                <a:spcPct val="150000"/>
              </a:lnSpc>
              <a:spcBef>
                <a:spcPts val="2400"/>
              </a:spcBef>
              <a:spcAft>
                <a:spcPts val="0"/>
              </a:spcAft>
            </a:pPr>
            <a:r>
              <a:rPr lang="en-US" b="1" dirty="0">
                <a:latin typeface="Arial" panose="020B0604020202020204" pitchFamily="34" charset="0"/>
                <a:cs typeface="Arial" panose="020B0604020202020204" pitchFamily="34" charset="0"/>
              </a:rPr>
              <a:t>Defining fields</a:t>
            </a: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Let's say that we have decided that a person is composed of a name and a date of birth. We will encapsulate these two values inside a person, and the values will be visible outside it.</a:t>
            </a: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Inside the Person class, write statements to declare two public fields for storing a person's name and date of birth, as shown in the following code:</a:t>
            </a:r>
          </a:p>
        </p:txBody>
      </p:sp>
      <p:sp>
        <p:nvSpPr>
          <p:cNvPr id="10" name="TextBox 9">
            <a:extLst>
              <a:ext uri="{FF2B5EF4-FFF2-40B4-BE49-F238E27FC236}">
                <a16:creationId xmlns:a16="http://schemas.microsoft.com/office/drawing/2014/main" id="{4697B662-4420-4E84-8756-F6348F979252}"/>
              </a:ext>
            </a:extLst>
          </p:cNvPr>
          <p:cNvSpPr txBox="1"/>
          <p:nvPr/>
        </p:nvSpPr>
        <p:spPr>
          <a:xfrm>
            <a:off x="370969" y="4467270"/>
            <a:ext cx="11450062" cy="1754326"/>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public class Person : object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 fields</a:t>
            </a:r>
          </a:p>
          <a:p>
            <a:r>
              <a:rPr lang="en-US" dirty="0">
                <a:latin typeface="Courier New" panose="02070309020205020404" pitchFamily="49" charset="0"/>
                <a:cs typeface="Courier New" panose="02070309020205020404" pitchFamily="49" charset="0"/>
              </a:rPr>
              <a:t>  public string Name;</a:t>
            </a:r>
          </a:p>
          <a:p>
            <a:r>
              <a:rPr lang="en-US" dirty="0">
                <a:latin typeface="Courier New" panose="02070309020205020404" pitchFamily="49" charset="0"/>
                <a:cs typeface="Courier New" panose="02070309020205020404" pitchFamily="49" charset="0"/>
              </a:rPr>
              <a:t>  public </a:t>
            </a:r>
            <a:r>
              <a:rPr lang="en-US" dirty="0" err="1">
                <a:latin typeface="Courier New" panose="02070309020205020404" pitchFamily="49" charset="0"/>
                <a:cs typeface="Courier New" panose="02070309020205020404" pitchFamily="49" charset="0"/>
              </a:rPr>
              <a:t>DateTime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DateOfBirth</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25414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929007"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Storing data within fields</a:t>
            </a:r>
          </a:p>
        </p:txBody>
      </p:sp>
      <p:sp>
        <p:nvSpPr>
          <p:cNvPr id="7" name="TextBox 6">
            <a:extLst>
              <a:ext uri="{FF2B5EF4-FFF2-40B4-BE49-F238E27FC236}">
                <a16:creationId xmlns:a16="http://schemas.microsoft.com/office/drawing/2014/main" id="{5B2F948C-847B-4F9F-BE5C-532A6E11840D}"/>
              </a:ext>
            </a:extLst>
          </p:cNvPr>
          <p:cNvSpPr txBox="1"/>
          <p:nvPr/>
        </p:nvSpPr>
        <p:spPr>
          <a:xfrm>
            <a:off x="7172324" y="178454"/>
            <a:ext cx="477202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Understanding access modifiers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1348870"/>
            <a:ext cx="11450063" cy="4488408"/>
          </a:xfrm>
          <a:prstGeom prst="rect">
            <a:avLst/>
          </a:prstGeom>
          <a:noFill/>
        </p:spPr>
        <p:txBody>
          <a:bodyPr wrap="square">
            <a:spAutoFit/>
          </a:bodyPr>
          <a:lstStyle/>
          <a:p>
            <a:pPr rtl="0">
              <a:lnSpc>
                <a:spcPct val="150000"/>
              </a:lnSpc>
              <a:spcBef>
                <a:spcPts val="2400"/>
              </a:spcBef>
              <a:spcAft>
                <a:spcPts val="0"/>
              </a:spcAft>
            </a:pPr>
            <a:r>
              <a:rPr lang="en-US" b="1" dirty="0">
                <a:latin typeface="Arial" panose="020B0604020202020204" pitchFamily="34" charset="0"/>
                <a:cs typeface="Arial" panose="020B0604020202020204" pitchFamily="34" charset="0"/>
              </a:rPr>
              <a:t>part of encapsulation is choosing how visible the members are</a:t>
            </a:r>
          </a:p>
          <a:p>
            <a:pPr marL="285750" indent="-285750" rtl="0">
              <a:lnSpc>
                <a:spcPct val="15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as we did with the class, we explicitly applied the </a:t>
            </a:r>
            <a:r>
              <a:rPr lang="en-US" dirty="0">
                <a:latin typeface="Courier New" panose="02070309020205020404" pitchFamily="49" charset="0"/>
                <a:cs typeface="Courier New" panose="02070309020205020404" pitchFamily="49" charset="0"/>
              </a:rPr>
              <a:t>public</a:t>
            </a:r>
            <a:r>
              <a:rPr lang="en-US" dirty="0">
                <a:latin typeface="Arial" panose="020B0604020202020204" pitchFamily="34" charset="0"/>
                <a:cs typeface="Arial" panose="020B0604020202020204" pitchFamily="34" charset="0"/>
              </a:rPr>
              <a:t> keyword to these fields</a:t>
            </a:r>
          </a:p>
          <a:p>
            <a:pPr marL="285750" indent="-285750" rtl="0">
              <a:lnSpc>
                <a:spcPct val="150000"/>
              </a:lnSpc>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without the </a:t>
            </a:r>
            <a:r>
              <a:rPr lang="en-US" dirty="0">
                <a:latin typeface="Courier New" panose="02070309020205020404" pitchFamily="49" charset="0"/>
                <a:cs typeface="Courier New" panose="02070309020205020404" pitchFamily="49" charset="0"/>
              </a:rPr>
              <a:t>public</a:t>
            </a:r>
            <a:r>
              <a:rPr lang="en-US" dirty="0">
                <a:latin typeface="Arial" panose="020B0604020202020204" pitchFamily="34" charset="0"/>
                <a:cs typeface="Arial" panose="020B0604020202020204" pitchFamily="34" charset="0"/>
              </a:rPr>
              <a:t> keyword, they would be implicitly private to the class, which means they are accessible only inside the class</a:t>
            </a: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you can apply to class members, field or method:</a:t>
            </a:r>
          </a:p>
          <a:p>
            <a:pPr marL="285750" indent="-285750" rtl="0">
              <a:lnSpc>
                <a:spcPct val="150000"/>
              </a:lnSpc>
              <a:spcBef>
                <a:spcPts val="2400"/>
              </a:spcBef>
              <a:spcAft>
                <a:spcPts val="0"/>
              </a:spcAft>
              <a:buFont typeface="Arial" panose="020B0604020202020204" pitchFamily="34" charset="0"/>
              <a:buChar char="•"/>
            </a:pPr>
            <a:r>
              <a:rPr lang="en-US" b="1" dirty="0">
                <a:latin typeface="Arial" panose="020B0604020202020204" pitchFamily="34" charset="0"/>
                <a:cs typeface="Arial" panose="020B0604020202020204" pitchFamily="34" charset="0"/>
              </a:rPr>
              <a:t>four</a:t>
            </a:r>
            <a:r>
              <a:rPr lang="en-US" dirty="0">
                <a:latin typeface="Arial" panose="020B0604020202020204" pitchFamily="34" charset="0"/>
                <a:cs typeface="Arial" panose="020B0604020202020204" pitchFamily="34" charset="0"/>
              </a:rPr>
              <a:t> access modifier keywords</a:t>
            </a:r>
          </a:p>
          <a:p>
            <a:pPr marL="285750" indent="-285750" rtl="0">
              <a:lnSpc>
                <a:spcPct val="150000"/>
              </a:lnSpc>
              <a:spcBef>
                <a:spcPts val="2400"/>
              </a:spcBef>
              <a:spcAft>
                <a:spcPts val="0"/>
              </a:spcAft>
              <a:buFont typeface="Arial" panose="020B0604020202020204" pitchFamily="34" charset="0"/>
              <a:buChar char="•"/>
            </a:pPr>
            <a:r>
              <a:rPr lang="en-US" b="1" dirty="0">
                <a:latin typeface="Arial" panose="020B0604020202020204" pitchFamily="34" charset="0"/>
                <a:cs typeface="Arial" panose="020B0604020202020204" pitchFamily="34" charset="0"/>
              </a:rPr>
              <a:t>two</a:t>
            </a:r>
            <a:r>
              <a:rPr lang="en-US" dirty="0">
                <a:latin typeface="Arial" panose="020B0604020202020204" pitchFamily="34" charset="0"/>
                <a:cs typeface="Arial" panose="020B0604020202020204" pitchFamily="34" charset="0"/>
              </a:rPr>
              <a:t> combinations of access modifier keywords</a:t>
            </a:r>
          </a:p>
        </p:txBody>
      </p:sp>
    </p:spTree>
    <p:extLst>
      <p:ext uri="{BB962C8B-B14F-4D97-AF65-F5344CB8AC3E}">
        <p14:creationId xmlns:p14="http://schemas.microsoft.com/office/powerpoint/2010/main" val="3953535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6853223"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Building Your Own Types with Object-Oriented Programming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3219450" y="178454"/>
            <a:ext cx="8724900"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Talking about OOP</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2044195"/>
            <a:ext cx="10454891" cy="2734082"/>
          </a:xfrm>
          <a:prstGeom prst="rect">
            <a:avLst/>
          </a:prstGeom>
          <a:noFill/>
        </p:spPr>
        <p:txBody>
          <a:bodyPr wrap="square">
            <a:spAutoFit/>
          </a:bodyPr>
          <a:lstStyle/>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an object in the real world is a thing, such as a car or a person, whereas an object in programming often represents something in the real world, such as a product or bank account, but this can also be something more abstract</a:t>
            </a: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in C#, we use the class (mostly) or struct (sometimes) C# keywords to define a type of object</a:t>
            </a: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you can think of a type as being a blueprint or template for an object.</a:t>
            </a:r>
          </a:p>
        </p:txBody>
      </p:sp>
    </p:spTree>
    <p:extLst>
      <p:ext uri="{BB962C8B-B14F-4D97-AF65-F5344CB8AC3E}">
        <p14:creationId xmlns:p14="http://schemas.microsoft.com/office/powerpoint/2010/main" val="4071636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929007"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Storing data within fields</a:t>
            </a:r>
          </a:p>
        </p:txBody>
      </p:sp>
      <p:sp>
        <p:nvSpPr>
          <p:cNvPr id="7" name="TextBox 6">
            <a:extLst>
              <a:ext uri="{FF2B5EF4-FFF2-40B4-BE49-F238E27FC236}">
                <a16:creationId xmlns:a16="http://schemas.microsoft.com/office/drawing/2014/main" id="{5B2F948C-847B-4F9F-BE5C-532A6E11840D}"/>
              </a:ext>
            </a:extLst>
          </p:cNvPr>
          <p:cNvSpPr txBox="1"/>
          <p:nvPr/>
        </p:nvSpPr>
        <p:spPr>
          <a:xfrm>
            <a:off x="7172324" y="178454"/>
            <a:ext cx="477202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Understanding access modifiers</a:t>
            </a:r>
          </a:p>
        </p:txBody>
      </p:sp>
      <p:graphicFrame>
        <p:nvGraphicFramePr>
          <p:cNvPr id="3" name="Table 4">
            <a:extLst>
              <a:ext uri="{FF2B5EF4-FFF2-40B4-BE49-F238E27FC236}">
                <a16:creationId xmlns:a16="http://schemas.microsoft.com/office/drawing/2014/main" id="{B40CD26D-954D-45AB-BCDC-230810DE2847}"/>
              </a:ext>
            </a:extLst>
          </p:cNvPr>
          <p:cNvGraphicFramePr>
            <a:graphicFrameLocks noGrp="1"/>
          </p:cNvGraphicFramePr>
          <p:nvPr>
            <p:extLst>
              <p:ext uri="{D42A27DB-BD31-4B8C-83A1-F6EECF244321}">
                <p14:modId xmlns:p14="http://schemas.microsoft.com/office/powerpoint/2010/main" val="2381152584"/>
              </p:ext>
            </p:extLst>
          </p:nvPr>
        </p:nvGraphicFramePr>
        <p:xfrm>
          <a:off x="360937" y="846539"/>
          <a:ext cx="11583412" cy="3825240"/>
        </p:xfrm>
        <a:graphic>
          <a:graphicData uri="http://schemas.openxmlformats.org/drawingml/2006/table">
            <a:tbl>
              <a:tblPr firstRow="1" bandRow="1">
                <a:tableStyleId>{5C22544A-7EE6-4342-B048-85BDC9FD1C3A}</a:tableStyleId>
              </a:tblPr>
              <a:tblGrid>
                <a:gridCol w="2096513">
                  <a:extLst>
                    <a:ext uri="{9D8B030D-6E8A-4147-A177-3AD203B41FA5}">
                      <a16:colId xmlns:a16="http://schemas.microsoft.com/office/drawing/2014/main" val="3722797554"/>
                    </a:ext>
                  </a:extLst>
                </a:gridCol>
                <a:gridCol w="9486899">
                  <a:extLst>
                    <a:ext uri="{9D8B030D-6E8A-4147-A177-3AD203B41FA5}">
                      <a16:colId xmlns:a16="http://schemas.microsoft.com/office/drawing/2014/main" val="3947137324"/>
                    </a:ext>
                  </a:extLst>
                </a:gridCol>
              </a:tblGrid>
              <a:tr h="370840">
                <a:tc>
                  <a:txBody>
                    <a:bodyPr/>
                    <a:lstStyle/>
                    <a:p>
                      <a:r>
                        <a:rPr lang="it-IT" sz="1400" dirty="0"/>
                        <a:t>Access </a:t>
                      </a:r>
                      <a:r>
                        <a:rPr lang="it-IT" sz="1400" dirty="0" err="1"/>
                        <a:t>Modifier</a:t>
                      </a:r>
                      <a:endParaRPr lang="it-IT" sz="1400" dirty="0"/>
                    </a:p>
                  </a:txBody>
                  <a:tcPr/>
                </a:tc>
                <a:tc>
                  <a:txBody>
                    <a:bodyPr/>
                    <a:lstStyle/>
                    <a:p>
                      <a:r>
                        <a:rPr lang="it-IT" sz="1400" dirty="0" err="1"/>
                        <a:t>Description</a:t>
                      </a:r>
                      <a:endParaRPr lang="it-IT" sz="1400" dirty="0"/>
                    </a:p>
                  </a:txBody>
                  <a:tcPr/>
                </a:tc>
                <a:extLst>
                  <a:ext uri="{0D108BD9-81ED-4DB2-BD59-A6C34878D82A}">
                    <a16:rowId xmlns:a16="http://schemas.microsoft.com/office/drawing/2014/main" val="3494458941"/>
                  </a:ext>
                </a:extLst>
              </a:tr>
              <a:tr h="370840">
                <a:tc>
                  <a:txBody>
                    <a:bodyPr/>
                    <a:lstStyle/>
                    <a:p>
                      <a:r>
                        <a:rPr lang="it-IT" sz="1400" dirty="0">
                          <a:latin typeface="Courier New" panose="02070309020205020404" pitchFamily="49" charset="0"/>
                          <a:cs typeface="Courier New" panose="02070309020205020404" pitchFamily="49" charset="0"/>
                        </a:rPr>
                        <a:t>private</a:t>
                      </a:r>
                    </a:p>
                  </a:txBody>
                  <a:tcPr/>
                </a:tc>
                <a:tc>
                  <a:txBody>
                    <a:bodyPr/>
                    <a:lstStyle/>
                    <a:p>
                      <a:r>
                        <a:rPr lang="en-US" sz="1400" dirty="0">
                          <a:latin typeface="Arial" panose="020B0604020202020204" pitchFamily="34" charset="0"/>
                          <a:cs typeface="Arial" panose="020B0604020202020204" pitchFamily="34" charset="0"/>
                        </a:rPr>
                        <a:t>Member is accessible inside the type only. This is the default.</a:t>
                      </a:r>
                    </a:p>
                    <a:p>
                      <a:endParaRPr lang="en-US" sz="1400" dirty="0">
                        <a:latin typeface="Arial" panose="020B0604020202020204" pitchFamily="34" charset="0"/>
                        <a:cs typeface="Arial" panose="020B0604020202020204" pitchFamily="34" charset="0"/>
                      </a:endParaRPr>
                    </a:p>
                    <a:p>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883938474"/>
                  </a:ext>
                </a:extLst>
              </a:tr>
              <a:tr h="370840">
                <a:tc>
                  <a:txBody>
                    <a:bodyPr/>
                    <a:lstStyle/>
                    <a:p>
                      <a:r>
                        <a:rPr lang="it-IT" sz="1400" dirty="0" err="1">
                          <a:latin typeface="Courier New" panose="02070309020205020404" pitchFamily="49" charset="0"/>
                          <a:cs typeface="Courier New" panose="02070309020205020404" pitchFamily="49" charset="0"/>
                        </a:rPr>
                        <a:t>internal</a:t>
                      </a:r>
                      <a:endParaRPr lang="it-IT" sz="1400" dirty="0">
                        <a:latin typeface="Courier New" panose="02070309020205020404" pitchFamily="49" charset="0"/>
                        <a:cs typeface="Courier New" panose="02070309020205020404" pitchFamily="49" charset="0"/>
                      </a:endParaRPr>
                    </a:p>
                  </a:txBody>
                  <a:tcPr/>
                </a:tc>
                <a:tc>
                  <a:txBody>
                    <a:bodyPr/>
                    <a:lstStyle/>
                    <a:p>
                      <a:r>
                        <a:rPr lang="en-US" sz="1400" dirty="0">
                          <a:latin typeface="Arial" panose="020B0604020202020204" pitchFamily="34" charset="0"/>
                          <a:cs typeface="Arial" panose="020B0604020202020204" pitchFamily="34" charset="0"/>
                        </a:rPr>
                        <a:t>Member is accessible inside the type and any type in the same assembly.</a:t>
                      </a:r>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512789246"/>
                  </a:ext>
                </a:extLst>
              </a:tr>
              <a:tr h="370840">
                <a:tc>
                  <a:txBody>
                    <a:bodyPr/>
                    <a:lstStyle/>
                    <a:p>
                      <a:r>
                        <a:rPr lang="it-IT" sz="1400" dirty="0" err="1">
                          <a:latin typeface="Courier New" panose="02070309020205020404" pitchFamily="49" charset="0"/>
                          <a:cs typeface="Courier New" panose="02070309020205020404" pitchFamily="49" charset="0"/>
                        </a:rPr>
                        <a:t>protected</a:t>
                      </a:r>
                      <a:endParaRPr lang="it-IT" sz="1400" dirty="0">
                        <a:latin typeface="Courier New" panose="02070309020205020404" pitchFamily="49" charset="0"/>
                        <a:cs typeface="Courier New" panose="02070309020205020404" pitchFamily="49" charset="0"/>
                      </a:endParaRPr>
                    </a:p>
                  </a:txBody>
                  <a:tcPr/>
                </a:tc>
                <a:tc>
                  <a:txBody>
                    <a:bodyPr/>
                    <a:lstStyle/>
                    <a:p>
                      <a:r>
                        <a:rPr lang="en-US" sz="1400" dirty="0">
                          <a:latin typeface="Arial" panose="020B0604020202020204" pitchFamily="34" charset="0"/>
                          <a:cs typeface="Arial" panose="020B0604020202020204" pitchFamily="34" charset="0"/>
                        </a:rPr>
                        <a:t>Member is accessible inside the type and any type that inherits from the type.</a:t>
                      </a:r>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96733431"/>
                  </a:ext>
                </a:extLst>
              </a:tr>
              <a:tr h="370840">
                <a:tc>
                  <a:txBody>
                    <a:bodyPr/>
                    <a:lstStyle/>
                    <a:p>
                      <a:r>
                        <a:rPr lang="it-IT" sz="1400" dirty="0">
                          <a:latin typeface="Courier New" panose="02070309020205020404" pitchFamily="49" charset="0"/>
                          <a:cs typeface="Courier New" panose="02070309020205020404" pitchFamily="49" charset="0"/>
                        </a:rPr>
                        <a:t>public</a:t>
                      </a:r>
                    </a:p>
                  </a:txBody>
                  <a:tcPr/>
                </a:tc>
                <a:tc>
                  <a:txBody>
                    <a:bodyPr/>
                    <a:lstStyle/>
                    <a:p>
                      <a:r>
                        <a:rPr lang="it-IT" sz="1400" dirty="0" err="1">
                          <a:latin typeface="Arial" panose="020B0604020202020204" pitchFamily="34" charset="0"/>
                          <a:cs typeface="Arial" panose="020B0604020202020204" pitchFamily="34" charset="0"/>
                        </a:rPr>
                        <a:t>Member</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is</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accessible</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everywhere</a:t>
                      </a:r>
                      <a:r>
                        <a:rPr lang="it-IT" sz="1400" dirty="0">
                          <a:latin typeface="Arial" panose="020B0604020202020204" pitchFamily="34" charset="0"/>
                          <a:cs typeface="Arial" panose="020B0604020202020204" pitchFamily="34" charset="0"/>
                        </a:rPr>
                        <a:t>.</a:t>
                      </a:r>
                    </a:p>
                    <a:p>
                      <a:endParaRPr lang="it-IT" sz="1400" dirty="0">
                        <a:latin typeface="Arial" panose="020B0604020202020204" pitchFamily="34" charset="0"/>
                        <a:cs typeface="Arial" panose="020B0604020202020204" pitchFamily="34" charset="0"/>
                      </a:endParaRPr>
                    </a:p>
                    <a:p>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68510120"/>
                  </a:ext>
                </a:extLst>
              </a:tr>
              <a:tr h="370840">
                <a:tc>
                  <a:txBody>
                    <a:bodyPr/>
                    <a:lstStyle/>
                    <a:p>
                      <a:r>
                        <a:rPr lang="it-IT" sz="1400" dirty="0" err="1">
                          <a:latin typeface="Courier New" panose="02070309020205020404" pitchFamily="49" charset="0"/>
                          <a:cs typeface="Courier New" panose="02070309020205020404" pitchFamily="49" charset="0"/>
                        </a:rPr>
                        <a:t>internal</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protected</a:t>
                      </a:r>
                      <a:endParaRPr lang="it-IT" sz="1400" dirty="0">
                        <a:latin typeface="Courier New" panose="02070309020205020404" pitchFamily="49" charset="0"/>
                        <a:cs typeface="Courier New" panose="02070309020205020404" pitchFamily="49" charset="0"/>
                      </a:endParaRPr>
                    </a:p>
                  </a:txBody>
                  <a:tcPr/>
                </a:tc>
                <a:tc>
                  <a:txBody>
                    <a:bodyPr/>
                    <a:lstStyle/>
                    <a:p>
                      <a:r>
                        <a:rPr lang="en-US" sz="1400" dirty="0">
                          <a:latin typeface="Arial" panose="020B0604020202020204" pitchFamily="34" charset="0"/>
                          <a:cs typeface="Arial" panose="020B0604020202020204" pitchFamily="34" charset="0"/>
                        </a:rPr>
                        <a:t>Member is accessible inside the type, any type in the same assembly, and any type that inherits from the type. Equivalent to a fictional access modifier named </a:t>
                      </a:r>
                      <a:r>
                        <a:rPr lang="en-US" sz="1400" kern="1200" dirty="0" err="1">
                          <a:solidFill>
                            <a:schemeClr val="dk1"/>
                          </a:solidFill>
                          <a:latin typeface="Courier New" panose="02070309020205020404" pitchFamily="49" charset="0"/>
                          <a:ea typeface="+mn-ea"/>
                          <a:cs typeface="Courier New" panose="02070309020205020404" pitchFamily="49" charset="0"/>
                        </a:rPr>
                        <a:t>internal_or_protected</a:t>
                      </a:r>
                      <a:r>
                        <a:rPr lang="en-US" sz="1400" dirty="0">
                          <a:latin typeface="Arial" panose="020B0604020202020204" pitchFamily="34" charset="0"/>
                          <a:cs typeface="Arial" panose="020B0604020202020204" pitchFamily="34" charset="0"/>
                        </a:rPr>
                        <a:t>.</a:t>
                      </a:r>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54179157"/>
                  </a:ext>
                </a:extLst>
              </a:tr>
              <a:tr h="370840">
                <a:tc>
                  <a:txBody>
                    <a:bodyPr/>
                    <a:lstStyle/>
                    <a:p>
                      <a:r>
                        <a:rPr lang="it-IT" sz="1400" dirty="0">
                          <a:latin typeface="Courier New" panose="02070309020205020404" pitchFamily="49" charset="0"/>
                          <a:cs typeface="Courier New" panose="02070309020205020404" pitchFamily="49" charset="0"/>
                        </a:rPr>
                        <a:t>private </a:t>
                      </a:r>
                      <a:r>
                        <a:rPr lang="it-IT" sz="1400" dirty="0" err="1">
                          <a:latin typeface="Courier New" panose="02070309020205020404" pitchFamily="49" charset="0"/>
                          <a:cs typeface="Courier New" panose="02070309020205020404" pitchFamily="49" charset="0"/>
                        </a:rPr>
                        <a:t>protected</a:t>
                      </a:r>
                      <a:endParaRPr lang="it-IT" sz="1400" dirty="0">
                        <a:latin typeface="Courier New" panose="02070309020205020404" pitchFamily="49" charset="0"/>
                        <a:cs typeface="Courier New" panose="02070309020205020404" pitchFamily="49" charset="0"/>
                      </a:endParaRPr>
                    </a:p>
                  </a:txBody>
                  <a:tcPr/>
                </a:tc>
                <a:tc>
                  <a:txBody>
                    <a:bodyPr/>
                    <a:lstStyle/>
                    <a:p>
                      <a:r>
                        <a:rPr lang="en-US" sz="1400" dirty="0">
                          <a:latin typeface="Arial" panose="020B0604020202020204" pitchFamily="34" charset="0"/>
                          <a:cs typeface="Arial" panose="020B0604020202020204" pitchFamily="34" charset="0"/>
                        </a:rPr>
                        <a:t>Member is accessible inside the type and any type that inherits from the type and is in the same assembly. Equivalent to a fictional access modifier named </a:t>
                      </a:r>
                      <a:r>
                        <a:rPr lang="en-US" sz="1400" dirty="0" err="1">
                          <a:latin typeface="Courier New" panose="02070309020205020404" pitchFamily="49" charset="0"/>
                          <a:cs typeface="Courier New" panose="02070309020205020404" pitchFamily="49" charset="0"/>
                        </a:rPr>
                        <a:t>internal_and_protected</a:t>
                      </a:r>
                      <a:r>
                        <a:rPr lang="en-US" sz="1400" dirty="0">
                          <a:latin typeface="Arial" panose="020B0604020202020204" pitchFamily="34" charset="0"/>
                          <a:cs typeface="Arial" panose="020B0604020202020204" pitchFamily="34" charset="0"/>
                        </a:rPr>
                        <a:t>. This combination is only available with C# 7.2 or later.</a:t>
                      </a:r>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92469876"/>
                  </a:ext>
                </a:extLst>
              </a:tr>
            </a:tbl>
          </a:graphicData>
        </a:graphic>
      </p:graphicFrame>
      <p:pic>
        <p:nvPicPr>
          <p:cNvPr id="6" name="Picture 5">
            <a:extLst>
              <a:ext uri="{FF2B5EF4-FFF2-40B4-BE49-F238E27FC236}">
                <a16:creationId xmlns:a16="http://schemas.microsoft.com/office/drawing/2014/main" id="{5FEBB244-C7A7-4CC1-AC9E-865D72725691}"/>
              </a:ext>
            </a:extLst>
          </p:cNvPr>
          <p:cNvPicPr>
            <a:picLocks noChangeAspect="1"/>
          </p:cNvPicPr>
          <p:nvPr/>
        </p:nvPicPr>
        <p:blipFill>
          <a:blip r:embed="rId2"/>
          <a:stretch>
            <a:fillRect/>
          </a:stretch>
        </p:blipFill>
        <p:spPr>
          <a:xfrm>
            <a:off x="2353056" y="4831720"/>
            <a:ext cx="6096000" cy="1905000"/>
          </a:xfrm>
          <a:prstGeom prst="rect">
            <a:avLst/>
          </a:prstGeom>
        </p:spPr>
      </p:pic>
    </p:spTree>
    <p:extLst>
      <p:ext uri="{BB962C8B-B14F-4D97-AF65-F5344CB8AC3E}">
        <p14:creationId xmlns:p14="http://schemas.microsoft.com/office/powerpoint/2010/main" val="3475521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929007"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Storing data within fields</a:t>
            </a:r>
          </a:p>
        </p:txBody>
      </p:sp>
      <p:sp>
        <p:nvSpPr>
          <p:cNvPr id="7" name="TextBox 6">
            <a:extLst>
              <a:ext uri="{FF2B5EF4-FFF2-40B4-BE49-F238E27FC236}">
                <a16:creationId xmlns:a16="http://schemas.microsoft.com/office/drawing/2014/main" id="{5B2F948C-847B-4F9F-BE5C-532A6E11840D}"/>
              </a:ext>
            </a:extLst>
          </p:cNvPr>
          <p:cNvSpPr txBox="1"/>
          <p:nvPr/>
        </p:nvSpPr>
        <p:spPr>
          <a:xfrm>
            <a:off x="7172324" y="178454"/>
            <a:ext cx="477202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Understanding access modifiers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1348870"/>
            <a:ext cx="11450063" cy="3457357"/>
          </a:xfrm>
          <a:prstGeom prst="rect">
            <a:avLst/>
          </a:prstGeom>
          <a:noFill/>
        </p:spPr>
        <p:txBody>
          <a:bodyPr wrap="square">
            <a:spAutoFit/>
          </a:bodyPr>
          <a:lstStyle/>
          <a:p>
            <a:pPr rtl="0">
              <a:lnSpc>
                <a:spcPct val="150000"/>
              </a:lnSpc>
              <a:spcBef>
                <a:spcPts val="2400"/>
              </a:spcBef>
              <a:spcAft>
                <a:spcPts val="0"/>
              </a:spcAft>
            </a:pPr>
            <a:r>
              <a:rPr lang="en-US" b="1" dirty="0">
                <a:latin typeface="Arial" panose="020B0604020202020204" pitchFamily="34" charset="0"/>
                <a:cs typeface="Arial" panose="020B0604020202020204" pitchFamily="34" charset="0"/>
              </a:rPr>
              <a:t>Good Practice…</a:t>
            </a: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explicitly apply one of the access modifiers to all type members, even if you want to use the implicit access modifier for members, which is private</a:t>
            </a: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additionally, fields should usually be private or protected, and you should then create public properties to get or set the field values</a:t>
            </a: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this is because it controls access.</a:t>
            </a:r>
          </a:p>
        </p:txBody>
      </p:sp>
    </p:spTree>
    <p:extLst>
      <p:ext uri="{BB962C8B-B14F-4D97-AF65-F5344CB8AC3E}">
        <p14:creationId xmlns:p14="http://schemas.microsoft.com/office/powerpoint/2010/main" val="1752860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929007"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Storing data within fields</a:t>
            </a:r>
          </a:p>
        </p:txBody>
      </p:sp>
      <p:sp>
        <p:nvSpPr>
          <p:cNvPr id="7" name="TextBox 6">
            <a:extLst>
              <a:ext uri="{FF2B5EF4-FFF2-40B4-BE49-F238E27FC236}">
                <a16:creationId xmlns:a16="http://schemas.microsoft.com/office/drawing/2014/main" id="{5B2F948C-847B-4F9F-BE5C-532A6E11840D}"/>
              </a:ext>
            </a:extLst>
          </p:cNvPr>
          <p:cNvSpPr txBox="1"/>
          <p:nvPr/>
        </p:nvSpPr>
        <p:spPr>
          <a:xfrm>
            <a:off x="7172324" y="178454"/>
            <a:ext cx="477202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Storing a value using an </a:t>
            </a:r>
            <a:r>
              <a:rPr lang="en-US" b="1" dirty="0" err="1">
                <a:latin typeface="Arial" panose="020B0604020202020204" pitchFamily="34" charset="0"/>
                <a:cs typeface="Arial" panose="020B0604020202020204" pitchFamily="34" charset="0"/>
              </a:rPr>
              <a:t>enum</a:t>
            </a:r>
            <a:r>
              <a:rPr lang="en-US" b="1" dirty="0">
                <a:latin typeface="Arial" panose="020B0604020202020204" pitchFamily="34" charset="0"/>
                <a:cs typeface="Arial" panose="020B0604020202020204" pitchFamily="34" charset="0"/>
              </a:rPr>
              <a:t> type</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1348870"/>
            <a:ext cx="11450063" cy="3149580"/>
          </a:xfrm>
          <a:prstGeom prst="rect">
            <a:avLst/>
          </a:prstGeom>
          <a:noFill/>
        </p:spPr>
        <p:txBody>
          <a:bodyPr wrap="square">
            <a:spAutoFit/>
          </a:bodyPr>
          <a:lstStyle/>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sometimes, a value needs to be one of a limited set of options</a:t>
            </a: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i.e. there are seven ancient wonders of the world, and a person may have one favorite. At other times, a value needs to be a combination of a limited set of options. For example, a person may have a bucket list of ancient world wonders they want to visit: we are able to store this data by defining an </a:t>
            </a:r>
            <a:r>
              <a:rPr lang="en-US" dirty="0" err="1">
                <a:latin typeface="Courier New" panose="02070309020205020404" pitchFamily="49" charset="0"/>
                <a:cs typeface="Courier New" panose="02070309020205020404" pitchFamily="49" charset="0"/>
              </a:rPr>
              <a:t>enum</a:t>
            </a:r>
            <a:r>
              <a:rPr lang="en-US" dirty="0">
                <a:latin typeface="Arial" panose="020B0604020202020204" pitchFamily="34" charset="0"/>
                <a:cs typeface="Arial" panose="020B0604020202020204" pitchFamily="34" charset="0"/>
              </a:rPr>
              <a:t> type</a:t>
            </a:r>
          </a:p>
          <a:p>
            <a:pPr rtl="0">
              <a:lnSpc>
                <a:spcPct val="150000"/>
              </a:lnSpc>
              <a:spcBef>
                <a:spcPts val="2400"/>
              </a:spcBef>
              <a:spcAft>
                <a:spcPts val="0"/>
              </a:spcAft>
            </a:pPr>
            <a:r>
              <a:rPr lang="en-US" dirty="0" err="1">
                <a:latin typeface="Courier New" panose="02070309020205020404" pitchFamily="49" charset="0"/>
                <a:cs typeface="Courier New" panose="02070309020205020404" pitchFamily="49" charset="0"/>
              </a:rPr>
              <a:t>enum</a:t>
            </a:r>
            <a:r>
              <a:rPr lang="en-US" dirty="0">
                <a:latin typeface="Arial" panose="020B0604020202020204" pitchFamily="34" charset="0"/>
                <a:cs typeface="Arial" panose="020B0604020202020204" pitchFamily="34" charset="0"/>
              </a:rPr>
              <a:t> type is a very efficient way of storing one or more choices because, internally, it uses integer values in combination with a lookup table of string descriptions</a:t>
            </a:r>
          </a:p>
        </p:txBody>
      </p:sp>
    </p:spTree>
    <p:extLst>
      <p:ext uri="{BB962C8B-B14F-4D97-AF65-F5344CB8AC3E}">
        <p14:creationId xmlns:p14="http://schemas.microsoft.com/office/powerpoint/2010/main" val="3550006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929007"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Storing data within fields</a:t>
            </a:r>
          </a:p>
        </p:txBody>
      </p:sp>
      <p:sp>
        <p:nvSpPr>
          <p:cNvPr id="7" name="TextBox 6">
            <a:extLst>
              <a:ext uri="{FF2B5EF4-FFF2-40B4-BE49-F238E27FC236}">
                <a16:creationId xmlns:a16="http://schemas.microsoft.com/office/drawing/2014/main" id="{5B2F948C-847B-4F9F-BE5C-532A6E11840D}"/>
              </a:ext>
            </a:extLst>
          </p:cNvPr>
          <p:cNvSpPr txBox="1"/>
          <p:nvPr/>
        </p:nvSpPr>
        <p:spPr>
          <a:xfrm>
            <a:off x="7172324" y="178454"/>
            <a:ext cx="477202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Storing a value using an </a:t>
            </a:r>
            <a:r>
              <a:rPr lang="en-US" b="1" dirty="0" err="1">
                <a:latin typeface="Arial" panose="020B0604020202020204" pitchFamily="34" charset="0"/>
                <a:cs typeface="Arial" panose="020B0604020202020204" pitchFamily="34" charset="0"/>
              </a:rPr>
              <a:t>enum</a:t>
            </a:r>
            <a:r>
              <a:rPr lang="en-US" b="1" dirty="0">
                <a:latin typeface="Arial" panose="020B0604020202020204" pitchFamily="34" charset="0"/>
                <a:cs typeface="Arial" panose="020B0604020202020204" pitchFamily="34" charset="0"/>
              </a:rPr>
              <a:t> type</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1091695"/>
            <a:ext cx="11450063" cy="2318583"/>
          </a:xfrm>
          <a:prstGeom prst="rect">
            <a:avLst/>
          </a:prstGeom>
          <a:noFill/>
        </p:spPr>
        <p:txBody>
          <a:bodyPr wrap="square">
            <a:spAutoFit/>
          </a:bodyPr>
          <a:lstStyle/>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the </a:t>
            </a:r>
            <a:r>
              <a:rPr lang="en-US" dirty="0" err="1">
                <a:latin typeface="Courier New" panose="02070309020205020404" pitchFamily="49" charset="0"/>
                <a:cs typeface="Courier New" panose="02070309020205020404" pitchFamily="49" charset="0"/>
              </a:rPr>
              <a:t>enum</a:t>
            </a:r>
            <a:r>
              <a:rPr lang="en-US" dirty="0">
                <a:latin typeface="Arial" panose="020B0604020202020204" pitchFamily="34" charset="0"/>
                <a:cs typeface="Arial" panose="020B0604020202020204" pitchFamily="34" charset="0"/>
              </a:rPr>
              <a:t> value is internally stored as an int for efficiency</a:t>
            </a: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the </a:t>
            </a:r>
            <a:r>
              <a:rPr lang="en-US" dirty="0">
                <a:latin typeface="Courier New" panose="02070309020205020404" pitchFamily="49" charset="0"/>
                <a:cs typeface="Courier New" panose="02070309020205020404" pitchFamily="49" charset="0"/>
              </a:rPr>
              <a:t>int</a:t>
            </a:r>
            <a:r>
              <a:rPr lang="en-US" dirty="0">
                <a:latin typeface="Arial" panose="020B0604020202020204" pitchFamily="34" charset="0"/>
                <a:cs typeface="Arial" panose="020B0604020202020204" pitchFamily="34" charset="0"/>
              </a:rPr>
              <a:t> values are automatically assigned starting at 0, so the third element in our </a:t>
            </a:r>
            <a:r>
              <a:rPr lang="en-US" dirty="0" err="1">
                <a:latin typeface="Courier New" panose="02070309020205020404" pitchFamily="49" charset="0"/>
                <a:cs typeface="Courier New" panose="02070309020205020404" pitchFamily="49" charset="0"/>
              </a:rPr>
              <a:t>enum</a:t>
            </a:r>
            <a:r>
              <a:rPr lang="en-US" dirty="0">
                <a:latin typeface="Arial" panose="020B0604020202020204" pitchFamily="34" charset="0"/>
                <a:cs typeface="Arial" panose="020B0604020202020204" pitchFamily="34" charset="0"/>
              </a:rPr>
              <a:t> has a value of 2</a:t>
            </a: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you can also decorate the </a:t>
            </a:r>
            <a:r>
              <a:rPr lang="en-US" dirty="0" err="1">
                <a:latin typeface="Courier New" panose="02070309020205020404" pitchFamily="49" charset="0"/>
                <a:cs typeface="Courier New" panose="02070309020205020404" pitchFamily="49" charset="0"/>
              </a:rPr>
              <a:t>enum</a:t>
            </a:r>
            <a:r>
              <a:rPr lang="en-US" dirty="0">
                <a:latin typeface="Arial" panose="020B0604020202020204" pitchFamily="34" charset="0"/>
                <a:cs typeface="Arial" panose="020B0604020202020204" pitchFamily="34" charset="0"/>
              </a:rPr>
              <a:t> type with the </a:t>
            </a:r>
            <a:r>
              <a:rPr lang="en-US" dirty="0" err="1">
                <a:latin typeface="Courier New" panose="02070309020205020404" pitchFamily="49" charset="0"/>
                <a:cs typeface="Courier New" panose="02070309020205020404" pitchFamily="49" charset="0"/>
              </a:rPr>
              <a:t>System.Flags</a:t>
            </a:r>
            <a:r>
              <a:rPr lang="en-US" dirty="0">
                <a:latin typeface="Courier New" panose="02070309020205020404" pitchFamily="49" charset="0"/>
                <a:cs typeface="Courier New" panose="02070309020205020404" pitchFamily="49" charset="0"/>
              </a:rPr>
              <a:t> </a:t>
            </a:r>
            <a:r>
              <a:rPr lang="en-US" dirty="0">
                <a:latin typeface="Arial" panose="020B0604020202020204" pitchFamily="34" charset="0"/>
                <a:cs typeface="Arial" panose="020B0604020202020204" pitchFamily="34" charset="0"/>
              </a:rPr>
              <a:t>attribute that an enumeration can be treated as a bit field; that is, a set of flags</a:t>
            </a:r>
          </a:p>
        </p:txBody>
      </p:sp>
      <p:sp>
        <p:nvSpPr>
          <p:cNvPr id="9" name="TextBox 8">
            <a:extLst>
              <a:ext uri="{FF2B5EF4-FFF2-40B4-BE49-F238E27FC236}">
                <a16:creationId xmlns:a16="http://schemas.microsoft.com/office/drawing/2014/main" id="{AB31A319-4A9F-4EDE-B20E-3A0821CDB829}"/>
              </a:ext>
            </a:extLst>
          </p:cNvPr>
          <p:cNvSpPr txBox="1"/>
          <p:nvPr/>
        </p:nvSpPr>
        <p:spPr>
          <a:xfrm>
            <a:off x="360937" y="3638073"/>
            <a:ext cx="11450062" cy="2965235"/>
          </a:xfrm>
          <a:prstGeom prst="rect">
            <a:avLst/>
          </a:prstGeom>
          <a:noFill/>
        </p:spPr>
        <p:txBody>
          <a:bodyPr wrap="square">
            <a:spAutoFit/>
          </a:bodyPr>
          <a:lstStyle/>
          <a:p>
            <a:pPr>
              <a:lnSpc>
                <a:spcPct val="150000"/>
              </a:lnSpc>
            </a:pPr>
            <a:r>
              <a:rPr lang="en-US" b="1" dirty="0">
                <a:latin typeface="Arial" panose="020B0604020202020204" pitchFamily="34" charset="0"/>
                <a:cs typeface="Arial" panose="020B0604020202020204" pitchFamily="34" charset="0"/>
              </a:rPr>
              <a:t>good practices: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use the </a:t>
            </a:r>
            <a:r>
              <a:rPr lang="en-US" dirty="0" err="1">
                <a:latin typeface="Courier New" panose="02070309020205020404" pitchFamily="49" charset="0"/>
                <a:cs typeface="Courier New" panose="02070309020205020404" pitchFamily="49" charset="0"/>
              </a:rPr>
              <a:t>enum</a:t>
            </a:r>
            <a:r>
              <a:rPr lang="en-US" dirty="0">
                <a:latin typeface="Arial" panose="020B0604020202020204" pitchFamily="34" charset="0"/>
                <a:cs typeface="Arial" panose="020B0604020202020204" pitchFamily="34" charset="0"/>
              </a:rPr>
              <a:t> values to store combinations of discrete options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derive an </a:t>
            </a:r>
            <a:r>
              <a:rPr lang="en-US" dirty="0" err="1">
                <a:latin typeface="Courier New" panose="02070309020205020404" pitchFamily="49" charset="0"/>
                <a:cs typeface="Courier New" panose="02070309020205020404" pitchFamily="49" charset="0"/>
              </a:rPr>
              <a:t>enum</a:t>
            </a:r>
            <a:r>
              <a:rPr lang="en-US" dirty="0">
                <a:latin typeface="Arial" panose="020B0604020202020204" pitchFamily="34" charset="0"/>
                <a:cs typeface="Arial" panose="020B0604020202020204" pitchFamily="34" charset="0"/>
              </a:rPr>
              <a:t> type from</a:t>
            </a:r>
          </a:p>
          <a:p>
            <a:pPr marL="742950" lvl="1" indent="-285750">
              <a:lnSpc>
                <a:spcPct val="150000"/>
              </a:lnSpc>
              <a:buFont typeface="Courier New" panose="02070309020205020404" pitchFamily="49" charset="0"/>
              <a:buChar char="o"/>
            </a:pPr>
            <a:r>
              <a:rPr lang="en-US" dirty="0">
                <a:latin typeface="Courier New" panose="02070309020205020404" pitchFamily="49" charset="0"/>
                <a:cs typeface="Courier New" panose="02070309020205020404" pitchFamily="49" charset="0"/>
              </a:rPr>
              <a:t>byte</a:t>
            </a:r>
            <a:r>
              <a:rPr lang="en-US" dirty="0">
                <a:latin typeface="Arial" panose="020B0604020202020204" pitchFamily="34" charset="0"/>
                <a:cs typeface="Arial" panose="020B0604020202020204" pitchFamily="34" charset="0"/>
              </a:rPr>
              <a:t> if there are up to eight options</a:t>
            </a:r>
          </a:p>
          <a:p>
            <a:pPr marL="742950" lvl="1" indent="-285750">
              <a:lnSpc>
                <a:spcPct val="150000"/>
              </a:lnSpc>
              <a:buFont typeface="Courier New" panose="02070309020205020404" pitchFamily="49" charset="0"/>
              <a:buChar char="o"/>
            </a:pPr>
            <a:r>
              <a:rPr lang="en-US" dirty="0">
                <a:latin typeface="Arial" panose="020B0604020202020204" pitchFamily="34" charset="0"/>
                <a:cs typeface="Arial" panose="020B0604020202020204" pitchFamily="34" charset="0"/>
              </a:rPr>
              <a:t>from </a:t>
            </a:r>
            <a:r>
              <a:rPr lang="en-US" dirty="0" err="1">
                <a:latin typeface="Courier New" panose="02070309020205020404" pitchFamily="49" charset="0"/>
                <a:cs typeface="Courier New" panose="02070309020205020404" pitchFamily="49" charset="0"/>
              </a:rPr>
              <a:t>ushort</a:t>
            </a:r>
            <a:r>
              <a:rPr lang="en-US" dirty="0">
                <a:latin typeface="Arial" panose="020B0604020202020204" pitchFamily="34" charset="0"/>
                <a:cs typeface="Arial" panose="020B0604020202020204" pitchFamily="34" charset="0"/>
              </a:rPr>
              <a:t> if there are up to 16 options</a:t>
            </a:r>
          </a:p>
          <a:p>
            <a:pPr marL="742950" lvl="1" indent="-285750">
              <a:lnSpc>
                <a:spcPct val="150000"/>
              </a:lnSpc>
              <a:buFont typeface="Courier New" panose="02070309020205020404" pitchFamily="49" charset="0"/>
              <a:buChar char="o"/>
            </a:pPr>
            <a:r>
              <a:rPr lang="en-US" dirty="0">
                <a:latin typeface="Arial" panose="020B0604020202020204" pitchFamily="34" charset="0"/>
                <a:cs typeface="Arial" panose="020B0604020202020204" pitchFamily="34" charset="0"/>
              </a:rPr>
              <a:t>from </a:t>
            </a:r>
            <a:r>
              <a:rPr lang="en-US" dirty="0" err="1">
                <a:latin typeface="Courier New" panose="02070309020205020404" pitchFamily="49" charset="0"/>
                <a:cs typeface="Courier New" panose="02070309020205020404" pitchFamily="49" charset="0"/>
              </a:rPr>
              <a:t>uint</a:t>
            </a:r>
            <a:r>
              <a:rPr lang="en-US" dirty="0">
                <a:latin typeface="Arial" panose="020B0604020202020204" pitchFamily="34" charset="0"/>
                <a:cs typeface="Arial" panose="020B0604020202020204" pitchFamily="34" charset="0"/>
              </a:rPr>
              <a:t> if there are up to 32 options</a:t>
            </a:r>
          </a:p>
          <a:p>
            <a:pPr marL="742950" lvl="1" indent="-285750">
              <a:lnSpc>
                <a:spcPct val="150000"/>
              </a:lnSpc>
              <a:buFont typeface="Courier New" panose="02070309020205020404" pitchFamily="49" charset="0"/>
              <a:buChar char="o"/>
            </a:pPr>
            <a:r>
              <a:rPr lang="en-US" dirty="0">
                <a:latin typeface="Arial" panose="020B0604020202020204" pitchFamily="34" charset="0"/>
                <a:cs typeface="Arial" panose="020B0604020202020204" pitchFamily="34" charset="0"/>
              </a:rPr>
              <a:t>from </a:t>
            </a:r>
            <a:r>
              <a:rPr lang="en-US" dirty="0" err="1">
                <a:latin typeface="Courier New" panose="02070309020205020404" pitchFamily="49" charset="0"/>
                <a:cs typeface="Courier New" panose="02070309020205020404" pitchFamily="49" charset="0"/>
              </a:rPr>
              <a:t>ulong</a:t>
            </a:r>
            <a:r>
              <a:rPr lang="en-US" dirty="0">
                <a:latin typeface="Arial" panose="020B0604020202020204" pitchFamily="34" charset="0"/>
                <a:cs typeface="Arial" panose="020B0604020202020204" pitchFamily="34" charset="0"/>
              </a:rPr>
              <a:t> if there are up to 64 options</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579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929007"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Storing data within fields</a:t>
            </a:r>
          </a:p>
        </p:txBody>
      </p:sp>
      <p:sp>
        <p:nvSpPr>
          <p:cNvPr id="7" name="TextBox 6">
            <a:extLst>
              <a:ext uri="{FF2B5EF4-FFF2-40B4-BE49-F238E27FC236}">
                <a16:creationId xmlns:a16="http://schemas.microsoft.com/office/drawing/2014/main" id="{5B2F948C-847B-4F9F-BE5C-532A6E11840D}"/>
              </a:ext>
            </a:extLst>
          </p:cNvPr>
          <p:cNvSpPr txBox="1"/>
          <p:nvPr/>
        </p:nvSpPr>
        <p:spPr>
          <a:xfrm>
            <a:off x="7172324" y="178454"/>
            <a:ext cx="477202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Understanding generic collections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1091695"/>
            <a:ext cx="11450063" cy="3457357"/>
          </a:xfrm>
          <a:prstGeom prst="rect">
            <a:avLst/>
          </a:prstGeom>
          <a:noFill/>
        </p:spPr>
        <p:txBody>
          <a:bodyPr wrap="square">
            <a:spAutoFit/>
          </a:bodyPr>
          <a:lstStyle/>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the angle brackets in the </a:t>
            </a:r>
            <a:r>
              <a:rPr lang="en-US" dirty="0">
                <a:latin typeface="Courier New" panose="02070309020205020404" pitchFamily="49" charset="0"/>
                <a:cs typeface="Courier New" panose="02070309020205020404" pitchFamily="49" charset="0"/>
              </a:rPr>
              <a:t>List&lt;T&gt; </a:t>
            </a:r>
            <a:r>
              <a:rPr lang="en-US" dirty="0">
                <a:latin typeface="Arial" panose="020B0604020202020204" pitchFamily="34" charset="0"/>
                <a:cs typeface="Arial" panose="020B0604020202020204" pitchFamily="34" charset="0"/>
              </a:rPr>
              <a:t>type is a feature of C# called </a:t>
            </a:r>
            <a:r>
              <a:rPr lang="en-US" b="1" dirty="0">
                <a:latin typeface="Arial" panose="020B0604020202020204" pitchFamily="34" charset="0"/>
                <a:cs typeface="Arial" panose="020B0604020202020204" pitchFamily="34" charset="0"/>
              </a:rPr>
              <a:t>generics</a:t>
            </a:r>
            <a:r>
              <a:rPr lang="en-US" dirty="0">
                <a:latin typeface="Arial" panose="020B0604020202020204" pitchFamily="34" charset="0"/>
                <a:cs typeface="Arial" panose="020B0604020202020204" pitchFamily="34" charset="0"/>
              </a:rPr>
              <a:t> that was introduced in 2005 with C# 2.0</a:t>
            </a:r>
          </a:p>
          <a:p>
            <a:pPr rtl="0">
              <a:lnSpc>
                <a:spcPct val="150000"/>
              </a:lnSpc>
              <a:spcBef>
                <a:spcPts val="2400"/>
              </a:spcBef>
              <a:spcAft>
                <a:spcPts val="0"/>
              </a:spcAft>
            </a:pPr>
            <a:r>
              <a:rPr lang="en-US" dirty="0">
                <a:latin typeface="Courier New" panose="02070309020205020404" pitchFamily="49" charset="0"/>
                <a:cs typeface="Courier New" panose="02070309020205020404" pitchFamily="49" charset="0"/>
              </a:rPr>
              <a:t>List&lt;Person&gt; </a:t>
            </a:r>
            <a:r>
              <a:rPr lang="en-US" dirty="0">
                <a:latin typeface="Arial" panose="020B0604020202020204" pitchFamily="34" charset="0"/>
                <a:cs typeface="Arial" panose="020B0604020202020204" pitchFamily="34" charset="0"/>
              </a:rPr>
              <a:t>can be read as "list of Person”</a:t>
            </a: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it’s make a collection </a:t>
            </a:r>
            <a:r>
              <a:rPr lang="en-US" b="1" dirty="0">
                <a:latin typeface="Arial" panose="020B0604020202020204" pitchFamily="34" charset="0"/>
                <a:cs typeface="Arial" panose="020B0604020202020204" pitchFamily="34" charset="0"/>
              </a:rPr>
              <a:t>strongly typed</a:t>
            </a:r>
            <a:r>
              <a:rPr lang="en-US" dirty="0">
                <a:latin typeface="Arial" panose="020B0604020202020204" pitchFamily="34" charset="0"/>
                <a:cs typeface="Arial" panose="020B0604020202020204" pitchFamily="34" charset="0"/>
              </a:rPr>
              <a:t>, that is, the compiler knows specifically what type of object can be stored in the collection</a:t>
            </a: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generics improve the performance and correctness of your code</a:t>
            </a:r>
          </a:p>
        </p:txBody>
      </p:sp>
    </p:spTree>
    <p:extLst>
      <p:ext uri="{BB962C8B-B14F-4D97-AF65-F5344CB8AC3E}">
        <p14:creationId xmlns:p14="http://schemas.microsoft.com/office/powerpoint/2010/main" val="1934811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929007"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Storing data within fields</a:t>
            </a:r>
          </a:p>
        </p:txBody>
      </p:sp>
      <p:sp>
        <p:nvSpPr>
          <p:cNvPr id="7" name="TextBox 6">
            <a:extLst>
              <a:ext uri="{FF2B5EF4-FFF2-40B4-BE49-F238E27FC236}">
                <a16:creationId xmlns:a16="http://schemas.microsoft.com/office/drawing/2014/main" id="{5B2F948C-847B-4F9F-BE5C-532A6E11840D}"/>
              </a:ext>
            </a:extLst>
          </p:cNvPr>
          <p:cNvSpPr txBox="1"/>
          <p:nvPr/>
        </p:nvSpPr>
        <p:spPr>
          <a:xfrm>
            <a:off x="7172324" y="178454"/>
            <a:ext cx="477202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Understanding generic collections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1091695"/>
            <a:ext cx="11450063" cy="2626360"/>
          </a:xfrm>
          <a:prstGeom prst="rect">
            <a:avLst/>
          </a:prstGeom>
          <a:noFill/>
        </p:spPr>
        <p:txBody>
          <a:bodyPr wrap="square">
            <a:spAutoFit/>
          </a:bodyPr>
          <a:lstStyle/>
          <a:p>
            <a:pPr rtl="0">
              <a:lnSpc>
                <a:spcPct val="150000"/>
              </a:lnSpc>
              <a:spcBef>
                <a:spcPts val="2400"/>
              </a:spcBef>
              <a:spcAft>
                <a:spcPts val="0"/>
              </a:spcAft>
            </a:pPr>
            <a:r>
              <a:rPr lang="en-US" b="1" dirty="0">
                <a:latin typeface="Arial" panose="020B0604020202020204" pitchFamily="34" charset="0"/>
                <a:cs typeface="Arial" panose="020B0604020202020204" pitchFamily="34" charset="0"/>
              </a:rPr>
              <a:t>strongly typed </a:t>
            </a:r>
            <a:r>
              <a:rPr lang="en-US" dirty="0">
                <a:latin typeface="Arial" panose="020B0604020202020204" pitchFamily="34" charset="0"/>
                <a:cs typeface="Arial" panose="020B0604020202020204" pitchFamily="34" charset="0"/>
              </a:rPr>
              <a:t>has a different meaning to </a:t>
            </a:r>
            <a:r>
              <a:rPr lang="en-US" b="1" dirty="0">
                <a:latin typeface="Arial" panose="020B0604020202020204" pitchFamily="34" charset="0"/>
                <a:cs typeface="Arial" panose="020B0604020202020204" pitchFamily="34" charset="0"/>
              </a:rPr>
              <a:t>statically typed</a:t>
            </a:r>
          </a:p>
          <a:p>
            <a:pPr rtl="0">
              <a:lnSpc>
                <a:spcPct val="150000"/>
              </a:lnSpc>
              <a:spcBef>
                <a:spcPts val="2400"/>
              </a:spcBef>
              <a:spcAft>
                <a:spcPts val="0"/>
              </a:spcAft>
            </a:pPr>
            <a:r>
              <a:rPr lang="en-US" b="1"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he old </a:t>
            </a:r>
            <a:r>
              <a:rPr lang="en-US" dirty="0" err="1">
                <a:latin typeface="Courier New" panose="02070309020205020404" pitchFamily="49" charset="0"/>
                <a:cs typeface="Courier New" panose="02070309020205020404" pitchFamily="49" charset="0"/>
              </a:rPr>
              <a:t>System.Collection</a:t>
            </a:r>
            <a:r>
              <a:rPr lang="en-US" dirty="0">
                <a:latin typeface="Courier New" panose="02070309020205020404" pitchFamily="49" charset="0"/>
                <a:cs typeface="Courier New" panose="02070309020205020404" pitchFamily="49" charset="0"/>
              </a:rPr>
              <a:t> </a:t>
            </a:r>
            <a:r>
              <a:rPr lang="en-US" dirty="0">
                <a:latin typeface="Arial" panose="020B0604020202020204" pitchFamily="34" charset="0"/>
                <a:cs typeface="Arial" panose="020B0604020202020204" pitchFamily="34" charset="0"/>
              </a:rPr>
              <a:t>types are statically typed to contain weakly typed </a:t>
            </a:r>
            <a:r>
              <a:rPr lang="en-US" dirty="0" err="1">
                <a:latin typeface="Courier New" panose="02070309020205020404" pitchFamily="49" charset="0"/>
                <a:cs typeface="Courier New" panose="02070309020205020404" pitchFamily="49" charset="0"/>
              </a:rPr>
              <a:t>System.Object</a:t>
            </a:r>
            <a:r>
              <a:rPr lang="en-US" dirty="0">
                <a:latin typeface="Courier New" panose="02070309020205020404" pitchFamily="49" charset="0"/>
                <a:cs typeface="Courier New" panose="02070309020205020404" pitchFamily="49" charset="0"/>
              </a:rPr>
              <a:t> </a:t>
            </a:r>
            <a:r>
              <a:rPr lang="en-US" dirty="0">
                <a:latin typeface="Arial" panose="020B0604020202020204" pitchFamily="34" charset="0"/>
                <a:cs typeface="Arial" panose="020B0604020202020204" pitchFamily="34" charset="0"/>
              </a:rPr>
              <a:t>items</a:t>
            </a: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the newer </a:t>
            </a:r>
            <a:r>
              <a:rPr lang="en-US" dirty="0" err="1">
                <a:latin typeface="Courier New" panose="02070309020205020404" pitchFamily="49" charset="0"/>
                <a:cs typeface="Courier New" panose="02070309020205020404" pitchFamily="49" charset="0"/>
              </a:rPr>
              <a:t>System.Collection.Generic</a:t>
            </a:r>
            <a:r>
              <a:rPr lang="en-US" dirty="0">
                <a:latin typeface="Courier New" panose="02070309020205020404" pitchFamily="49" charset="0"/>
                <a:cs typeface="Courier New" panose="02070309020205020404" pitchFamily="49" charset="0"/>
              </a:rPr>
              <a:t> </a:t>
            </a:r>
            <a:r>
              <a:rPr lang="en-US" dirty="0">
                <a:latin typeface="Arial" panose="020B0604020202020204" pitchFamily="34" charset="0"/>
                <a:cs typeface="Arial" panose="020B0604020202020204" pitchFamily="34" charset="0"/>
              </a:rPr>
              <a:t>types are statically typed to contain strongly typed </a:t>
            </a:r>
            <a:r>
              <a:rPr lang="en-US" dirty="0">
                <a:latin typeface="Courier New" panose="02070309020205020404" pitchFamily="49" charset="0"/>
                <a:cs typeface="Courier New" panose="02070309020205020404" pitchFamily="49" charset="0"/>
              </a:rPr>
              <a:t>&lt;T&gt; </a:t>
            </a:r>
            <a:r>
              <a:rPr lang="en-US" dirty="0">
                <a:latin typeface="Arial" panose="020B0604020202020204" pitchFamily="34" charset="0"/>
                <a:cs typeface="Arial" panose="020B0604020202020204" pitchFamily="34" charset="0"/>
              </a:rPr>
              <a:t>instances</a:t>
            </a:r>
          </a:p>
          <a:p>
            <a:pPr algn="ctr" rtl="0">
              <a:lnSpc>
                <a:spcPct val="150000"/>
              </a:lnSpc>
              <a:spcBef>
                <a:spcPts val="2400"/>
              </a:spcBef>
              <a:spcAft>
                <a:spcPts val="0"/>
              </a:spcAft>
            </a:pPr>
            <a:r>
              <a:rPr lang="en-US" dirty="0">
                <a:latin typeface="Arial" panose="020B0604020202020204" pitchFamily="34" charset="0"/>
                <a:cs typeface="Arial" panose="020B0604020202020204" pitchFamily="34" charset="0"/>
              </a:rPr>
              <a:t>the term generics means we can use a more specific static type!</a:t>
            </a:r>
          </a:p>
        </p:txBody>
      </p:sp>
    </p:spTree>
    <p:extLst>
      <p:ext uri="{BB962C8B-B14F-4D97-AF65-F5344CB8AC3E}">
        <p14:creationId xmlns:p14="http://schemas.microsoft.com/office/powerpoint/2010/main" val="3554008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929007"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Storing data within fields</a:t>
            </a:r>
          </a:p>
        </p:txBody>
      </p:sp>
      <p:sp>
        <p:nvSpPr>
          <p:cNvPr id="7" name="TextBox 6">
            <a:extLst>
              <a:ext uri="{FF2B5EF4-FFF2-40B4-BE49-F238E27FC236}">
                <a16:creationId xmlns:a16="http://schemas.microsoft.com/office/drawing/2014/main" id="{5B2F948C-847B-4F9F-BE5C-532A6E11840D}"/>
              </a:ext>
            </a:extLst>
          </p:cNvPr>
          <p:cNvSpPr txBox="1"/>
          <p:nvPr/>
        </p:nvSpPr>
        <p:spPr>
          <a:xfrm>
            <a:off x="7172324" y="178454"/>
            <a:ext cx="477202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Making a field static</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1091695"/>
            <a:ext cx="11450063" cy="3058530"/>
          </a:xfrm>
          <a:prstGeom prst="rect">
            <a:avLst/>
          </a:prstGeom>
          <a:noFill/>
        </p:spPr>
        <p:txBody>
          <a:bodyPr wrap="square">
            <a:spAutoFit/>
          </a:bodyPr>
          <a:lstStyle/>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the fields that we have created so far have all been instance members, meaning that a different value of each field exists for each instance of the class that is created</a:t>
            </a: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sometimes, you want to define a field that only has one value that is shared across all instances.</a:t>
            </a: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these are called static members because fields are not the only members that can be </a:t>
            </a:r>
            <a:r>
              <a:rPr lang="en-US" dirty="0">
                <a:latin typeface="Courier New" panose="02070309020205020404" pitchFamily="49" charset="0"/>
                <a:cs typeface="Courier New" panose="02070309020205020404" pitchFamily="49" charset="0"/>
              </a:rPr>
              <a:t>static</a:t>
            </a: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constructors, methods, properties, and other members can also be </a:t>
            </a:r>
            <a:r>
              <a:rPr lang="en-US" dirty="0">
                <a:latin typeface="Courier New" panose="02070309020205020404" pitchFamily="49" charset="0"/>
                <a:cs typeface="Courier New" panose="02070309020205020404" pitchFamily="49" charset="0"/>
              </a:rPr>
              <a:t>static</a:t>
            </a:r>
          </a:p>
        </p:txBody>
      </p:sp>
      <p:sp>
        <p:nvSpPr>
          <p:cNvPr id="6" name="TextBox 5">
            <a:extLst>
              <a:ext uri="{FF2B5EF4-FFF2-40B4-BE49-F238E27FC236}">
                <a16:creationId xmlns:a16="http://schemas.microsoft.com/office/drawing/2014/main" id="{4F4E3BCB-9205-4F81-BD2A-81BF962712A4}"/>
              </a:ext>
            </a:extLst>
          </p:cNvPr>
          <p:cNvSpPr txBox="1"/>
          <p:nvPr/>
        </p:nvSpPr>
        <p:spPr>
          <a:xfrm>
            <a:off x="370969" y="4467270"/>
            <a:ext cx="11450062" cy="1754326"/>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BankAccount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public string </a:t>
            </a:r>
            <a:r>
              <a:rPr lang="en-US" dirty="0" err="1">
                <a:latin typeface="Courier New" panose="02070309020205020404" pitchFamily="49" charset="0"/>
                <a:cs typeface="Courier New" panose="02070309020205020404" pitchFamily="49" charset="0"/>
              </a:rPr>
              <a:t>AccountName</a:t>
            </a:r>
            <a:r>
              <a:rPr lang="en-US" dirty="0">
                <a:latin typeface="Courier New" panose="02070309020205020404" pitchFamily="49" charset="0"/>
                <a:cs typeface="Courier New" panose="02070309020205020404" pitchFamily="49" charset="0"/>
              </a:rPr>
              <a:t>; // instance member</a:t>
            </a:r>
          </a:p>
          <a:p>
            <a:r>
              <a:rPr lang="en-US" dirty="0">
                <a:latin typeface="Courier New" panose="02070309020205020404" pitchFamily="49" charset="0"/>
                <a:cs typeface="Courier New" panose="02070309020205020404" pitchFamily="49" charset="0"/>
              </a:rPr>
              <a:t>    public decimal Balance; // instance member</a:t>
            </a:r>
          </a:p>
          <a:p>
            <a:r>
              <a:rPr lang="en-US" dirty="0">
                <a:latin typeface="Courier New" panose="02070309020205020404" pitchFamily="49" charset="0"/>
                <a:cs typeface="Courier New" panose="02070309020205020404" pitchFamily="49" charset="0"/>
              </a:rPr>
              <a:t>    public static decimal </a:t>
            </a:r>
            <a:r>
              <a:rPr lang="en-US" dirty="0" err="1">
                <a:latin typeface="Courier New" panose="02070309020205020404" pitchFamily="49" charset="0"/>
                <a:cs typeface="Courier New" panose="02070309020205020404" pitchFamily="49" charset="0"/>
              </a:rPr>
              <a:t>InterestRate</a:t>
            </a:r>
            <a:r>
              <a:rPr lang="en-US" dirty="0">
                <a:latin typeface="Courier New" panose="02070309020205020404" pitchFamily="49" charset="0"/>
                <a:cs typeface="Courier New" panose="02070309020205020404" pitchFamily="49" charset="0"/>
              </a:rPr>
              <a:t>; // shared member</a:t>
            </a:r>
          </a:p>
          <a:p>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7157773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929007"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Storing data within fields</a:t>
            </a:r>
          </a:p>
        </p:txBody>
      </p:sp>
      <p:sp>
        <p:nvSpPr>
          <p:cNvPr id="7" name="TextBox 6">
            <a:extLst>
              <a:ext uri="{FF2B5EF4-FFF2-40B4-BE49-F238E27FC236}">
                <a16:creationId xmlns:a16="http://schemas.microsoft.com/office/drawing/2014/main" id="{5B2F948C-847B-4F9F-BE5C-532A6E11840D}"/>
              </a:ext>
            </a:extLst>
          </p:cNvPr>
          <p:cNvSpPr txBox="1"/>
          <p:nvPr/>
        </p:nvSpPr>
        <p:spPr>
          <a:xfrm>
            <a:off x="7172324" y="178454"/>
            <a:ext cx="477202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Constant</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1091695"/>
            <a:ext cx="11450063" cy="4180632"/>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b="0" dirty="0"/>
              <a:t>use the </a:t>
            </a:r>
            <a:r>
              <a:rPr lang="en-US" b="0" dirty="0">
                <a:latin typeface="Courier New" panose="02070309020205020404" pitchFamily="49" charset="0"/>
                <a:cs typeface="Courier New" panose="02070309020205020404" pitchFamily="49" charset="0"/>
              </a:rPr>
              <a:t>const</a:t>
            </a:r>
            <a:r>
              <a:rPr lang="en-US" b="0" dirty="0"/>
              <a:t> keyword to declare a constant field or a constant local</a:t>
            </a:r>
          </a:p>
          <a:p>
            <a:r>
              <a:rPr lang="en-US" b="0" dirty="0"/>
              <a:t>constant fields and locals aren't variables and may not be modified</a:t>
            </a:r>
          </a:p>
          <a:p>
            <a:r>
              <a:rPr lang="en-US" b="0" dirty="0"/>
              <a:t>constants can be numbers, Boolean values, strings, or a null reference</a:t>
            </a:r>
          </a:p>
          <a:p>
            <a:r>
              <a:rPr lang="en-US" b="0" dirty="0"/>
              <a:t>don’t create a constant to represent information that you expect to change at any time</a:t>
            </a:r>
          </a:p>
          <a:p>
            <a:r>
              <a:rPr lang="en-US" b="0" dirty="0"/>
              <a:t>every reference to the const field is replaced with the literal value at compile time, which will, therefore, not be reflected if the value changes in a future version and you do not recompile any assemblies that reference it to get the new value</a:t>
            </a:r>
          </a:p>
        </p:txBody>
      </p:sp>
    </p:spTree>
    <p:extLst>
      <p:ext uri="{BB962C8B-B14F-4D97-AF65-F5344CB8AC3E}">
        <p14:creationId xmlns:p14="http://schemas.microsoft.com/office/powerpoint/2010/main" val="3756960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929007"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Storing data within fields</a:t>
            </a:r>
          </a:p>
        </p:txBody>
      </p:sp>
      <p:sp>
        <p:nvSpPr>
          <p:cNvPr id="7" name="TextBox 6">
            <a:extLst>
              <a:ext uri="{FF2B5EF4-FFF2-40B4-BE49-F238E27FC236}">
                <a16:creationId xmlns:a16="http://schemas.microsoft.com/office/drawing/2014/main" id="{5B2F948C-847B-4F9F-BE5C-532A6E11840D}"/>
              </a:ext>
            </a:extLst>
          </p:cNvPr>
          <p:cNvSpPr txBox="1"/>
          <p:nvPr/>
        </p:nvSpPr>
        <p:spPr>
          <a:xfrm>
            <a:off x="7172324" y="178454"/>
            <a:ext cx="477202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Read-only</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1091695"/>
            <a:ext cx="11450063" cy="5648213"/>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a better choice for fields that should not change is to mark them as read-only</a:t>
            </a:r>
          </a:p>
          <a:p>
            <a:r>
              <a:rPr lang="en-US" sz="1600" b="0" dirty="0"/>
              <a:t>in a field declaration, </a:t>
            </a:r>
            <a:r>
              <a:rPr lang="en-US" sz="1600" b="0" dirty="0" err="1">
                <a:latin typeface="Courier New" panose="02070309020205020404" pitchFamily="49" charset="0"/>
                <a:cs typeface="Courier New" panose="02070309020205020404" pitchFamily="49" charset="0"/>
              </a:rPr>
              <a:t>readonly</a:t>
            </a:r>
            <a:r>
              <a:rPr lang="en-US" sz="1600" b="0" dirty="0"/>
              <a:t> indicates that assignment to the field can only occur as part of the declaration or in a constructor in the same class</a:t>
            </a:r>
          </a:p>
          <a:p>
            <a:r>
              <a:rPr lang="en-US" sz="1600" b="0" dirty="0"/>
              <a:t>a </a:t>
            </a:r>
            <a:r>
              <a:rPr lang="en-US" sz="1600" b="0" dirty="0" err="1">
                <a:latin typeface="Courier New" panose="02070309020205020404" pitchFamily="49" charset="0"/>
                <a:cs typeface="Courier New" panose="02070309020205020404" pitchFamily="49" charset="0"/>
              </a:rPr>
              <a:t>readonly</a:t>
            </a:r>
            <a:r>
              <a:rPr lang="en-US" sz="1600" b="0" dirty="0"/>
              <a:t> field can be assigned and reassigned multiple times within the field declaration and constructor</a:t>
            </a:r>
          </a:p>
          <a:p>
            <a:r>
              <a:rPr lang="en-US" sz="1600" b="0" dirty="0"/>
              <a:t>a </a:t>
            </a:r>
            <a:r>
              <a:rPr lang="en-US" sz="1600" b="0" dirty="0" err="1">
                <a:latin typeface="Courier New" panose="02070309020205020404" pitchFamily="49" charset="0"/>
                <a:cs typeface="Courier New" panose="02070309020205020404" pitchFamily="49" charset="0"/>
              </a:rPr>
              <a:t>readonly</a:t>
            </a:r>
            <a:r>
              <a:rPr lang="en-US" sz="1600" b="0" dirty="0"/>
              <a:t> field can't be assigned after the constructor exits, this rule has different implications for value types and reference types:</a:t>
            </a:r>
          </a:p>
          <a:p>
            <a:pPr marL="285750" indent="-285750">
              <a:buFont typeface="Arial" panose="020B0604020202020204" pitchFamily="34" charset="0"/>
              <a:buChar char="•"/>
            </a:pPr>
            <a:r>
              <a:rPr lang="en-US" sz="1600" b="0" dirty="0"/>
              <a:t>because value types directly contain their data, a field that is a </a:t>
            </a:r>
            <a:r>
              <a:rPr lang="en-US" sz="1600" b="0" dirty="0" err="1">
                <a:latin typeface="Courier New" panose="02070309020205020404" pitchFamily="49" charset="0"/>
                <a:cs typeface="Courier New" panose="02070309020205020404" pitchFamily="49" charset="0"/>
              </a:rPr>
              <a:t>readonly</a:t>
            </a:r>
            <a:r>
              <a:rPr lang="en-US" sz="1600" b="0" dirty="0"/>
              <a:t> value type is immutable.</a:t>
            </a:r>
          </a:p>
          <a:p>
            <a:pPr marL="285750" indent="-285750">
              <a:buFont typeface="Arial" panose="020B0604020202020204" pitchFamily="34" charset="0"/>
              <a:buChar char="•"/>
            </a:pPr>
            <a:r>
              <a:rPr lang="en-US" sz="1600" b="0" dirty="0"/>
              <a:t>because reference types contain a reference to their data, a field that is a </a:t>
            </a:r>
            <a:r>
              <a:rPr lang="en-US" sz="1600" b="0" dirty="0" err="1">
                <a:latin typeface="Courier New" panose="02070309020205020404" pitchFamily="49" charset="0"/>
                <a:cs typeface="Courier New" panose="02070309020205020404" pitchFamily="49" charset="0"/>
              </a:rPr>
              <a:t>readonly</a:t>
            </a:r>
            <a:r>
              <a:rPr lang="en-US" sz="1600" b="0" dirty="0"/>
              <a:t> reference type must always refer to the same object. That object isn't immutable. The </a:t>
            </a:r>
            <a:r>
              <a:rPr lang="en-US" sz="1600" b="0" dirty="0" err="1">
                <a:latin typeface="Courier New" panose="02070309020205020404" pitchFamily="49" charset="0"/>
                <a:cs typeface="Courier New" panose="02070309020205020404" pitchFamily="49" charset="0"/>
              </a:rPr>
              <a:t>readonly</a:t>
            </a:r>
            <a:r>
              <a:rPr lang="en-US" sz="1600" b="0" dirty="0"/>
              <a:t> modifier prevents the field from being replaced by a different instance of the reference type. However, the modifier doesn't prevent the instance data of the field from being modified through the read-only field</a:t>
            </a:r>
          </a:p>
        </p:txBody>
      </p:sp>
    </p:spTree>
    <p:extLst>
      <p:ext uri="{BB962C8B-B14F-4D97-AF65-F5344CB8AC3E}">
        <p14:creationId xmlns:p14="http://schemas.microsoft.com/office/powerpoint/2010/main" val="3005650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929007"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Storing data within fields</a:t>
            </a:r>
          </a:p>
        </p:txBody>
      </p:sp>
      <p:sp>
        <p:nvSpPr>
          <p:cNvPr id="7" name="TextBox 6">
            <a:extLst>
              <a:ext uri="{FF2B5EF4-FFF2-40B4-BE49-F238E27FC236}">
                <a16:creationId xmlns:a16="http://schemas.microsoft.com/office/drawing/2014/main" id="{5B2F948C-847B-4F9F-BE5C-532A6E11840D}"/>
              </a:ext>
            </a:extLst>
          </p:cNvPr>
          <p:cNvSpPr txBox="1"/>
          <p:nvPr/>
        </p:nvSpPr>
        <p:spPr>
          <a:xfrm>
            <a:off x="7172324" y="178454"/>
            <a:ext cx="477202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Read-only</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1091695"/>
            <a:ext cx="11450063" cy="3493777"/>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generally speaking, use read-only fields over constant fields for two important reasons:</a:t>
            </a:r>
          </a:p>
          <a:p>
            <a:pPr marL="285750" indent="-285750">
              <a:buFont typeface="Arial" panose="020B0604020202020204" pitchFamily="34" charset="0"/>
              <a:buChar char="•"/>
            </a:pPr>
            <a:r>
              <a:rPr lang="en-US" sz="1600" b="0" dirty="0"/>
              <a:t>the value can be calculated or loaded at runtime and can be expressed using any executable statement. So, a read-only field can be set using a constructor or a field assignment</a:t>
            </a:r>
          </a:p>
          <a:p>
            <a:pPr marL="285750" indent="-285750">
              <a:buFont typeface="Arial" panose="020B0604020202020204" pitchFamily="34" charset="0"/>
              <a:buChar char="•"/>
            </a:pPr>
            <a:r>
              <a:rPr lang="en-US" sz="1600" b="0" dirty="0"/>
              <a:t>every reference to the field is a live reference, so any future changes will be correctly reflected by the calling code</a:t>
            </a:r>
          </a:p>
          <a:p>
            <a:pPr marL="285750" indent="-285750">
              <a:buFont typeface="Arial" panose="020B0604020202020204" pitchFamily="34" charset="0"/>
              <a:buChar char="•"/>
            </a:pPr>
            <a:endParaRPr lang="en-US" sz="1600" b="0" dirty="0"/>
          </a:p>
          <a:p>
            <a:r>
              <a:rPr lang="en-US" sz="1600" b="0" dirty="0"/>
              <a:t>You can also declare </a:t>
            </a:r>
            <a:r>
              <a:rPr lang="en-US" sz="1600" b="0" dirty="0">
                <a:latin typeface="Courier New" panose="02070309020205020404" pitchFamily="49" charset="0"/>
                <a:cs typeface="Courier New" panose="02070309020205020404" pitchFamily="49" charset="0"/>
              </a:rPr>
              <a:t>static </a:t>
            </a:r>
            <a:r>
              <a:rPr lang="en-US" sz="1600" b="0" dirty="0" err="1">
                <a:latin typeface="Courier New" panose="02070309020205020404" pitchFamily="49" charset="0"/>
                <a:cs typeface="Courier New" panose="02070309020205020404" pitchFamily="49" charset="0"/>
              </a:rPr>
              <a:t>readonly</a:t>
            </a:r>
            <a:r>
              <a:rPr lang="en-US" sz="1600" b="0" dirty="0">
                <a:latin typeface="Courier New" panose="02070309020205020404" pitchFamily="49" charset="0"/>
                <a:cs typeface="Courier New" panose="02070309020205020404" pitchFamily="49" charset="0"/>
              </a:rPr>
              <a:t> </a:t>
            </a:r>
            <a:r>
              <a:rPr lang="en-US" sz="1600" b="0" dirty="0"/>
              <a:t>fields whose values will be shared across all instances of the type</a:t>
            </a:r>
          </a:p>
        </p:txBody>
      </p:sp>
    </p:spTree>
    <p:extLst>
      <p:ext uri="{BB962C8B-B14F-4D97-AF65-F5344CB8AC3E}">
        <p14:creationId xmlns:p14="http://schemas.microsoft.com/office/powerpoint/2010/main" val="1883026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6853223"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Building Your Own Types with Object-Oriented Programming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3219450" y="178454"/>
            <a:ext cx="8724900"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Talking about OOP</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920245"/>
            <a:ext cx="10454891" cy="3877985"/>
          </a:xfrm>
          <a:prstGeom prst="rect">
            <a:avLst/>
          </a:prstGeom>
          <a:noFill/>
        </p:spPr>
        <p:txBody>
          <a:bodyPr wrap="square">
            <a:spAutoFit/>
          </a:bodyPr>
          <a:lstStyle/>
          <a:p>
            <a:pPr rtl="0">
              <a:spcBef>
                <a:spcPts val="2400"/>
              </a:spcBef>
              <a:spcAft>
                <a:spcPts val="0"/>
              </a:spcAft>
            </a:pPr>
            <a:r>
              <a:rPr lang="en-US" dirty="0">
                <a:latin typeface="Arial" panose="020B0604020202020204" pitchFamily="34" charset="0"/>
                <a:cs typeface="Arial" panose="020B0604020202020204" pitchFamily="34" charset="0"/>
              </a:rPr>
              <a:t>The concepts of OOP</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Encapsulation</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Composition</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Aggregation</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Inheritance</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Abstraction</a:t>
            </a:r>
          </a:p>
          <a:p>
            <a:pPr marL="285750" indent="-285750" rtl="0">
              <a:spcBef>
                <a:spcPts val="2400"/>
              </a:spcBef>
              <a:spcAft>
                <a:spcPts val="0"/>
              </a:spcAft>
              <a:buFont typeface="Arial" panose="020B0604020202020204" pitchFamily="34" charset="0"/>
              <a:buChar char="•"/>
            </a:pPr>
            <a:r>
              <a:rPr lang="en-US" dirty="0">
                <a:latin typeface="Arial" panose="020B0604020202020204" pitchFamily="34" charset="0"/>
                <a:cs typeface="Arial" panose="020B0604020202020204" pitchFamily="34" charset="0"/>
              </a:rPr>
              <a:t>Polymorphism</a:t>
            </a:r>
          </a:p>
        </p:txBody>
      </p:sp>
    </p:spTree>
    <p:extLst>
      <p:ext uri="{BB962C8B-B14F-4D97-AF65-F5344CB8AC3E}">
        <p14:creationId xmlns:p14="http://schemas.microsoft.com/office/powerpoint/2010/main" val="1871437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929007"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Storing data within fields</a:t>
            </a:r>
          </a:p>
        </p:txBody>
      </p:sp>
      <p:sp>
        <p:nvSpPr>
          <p:cNvPr id="7" name="TextBox 6">
            <a:extLst>
              <a:ext uri="{FF2B5EF4-FFF2-40B4-BE49-F238E27FC236}">
                <a16:creationId xmlns:a16="http://schemas.microsoft.com/office/drawing/2014/main" id="{5B2F948C-847B-4F9F-BE5C-532A6E11840D}"/>
              </a:ext>
            </a:extLst>
          </p:cNvPr>
          <p:cNvSpPr txBox="1"/>
          <p:nvPr/>
        </p:nvSpPr>
        <p:spPr>
          <a:xfrm>
            <a:off x="7172324" y="178454"/>
            <a:ext cx="477202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Initializing fields with constructors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1091695"/>
            <a:ext cx="11450063" cy="1770228"/>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fields often need to be initialized at runtime</a:t>
            </a:r>
          </a:p>
          <a:p>
            <a:r>
              <a:rPr lang="en-US" sz="1600" b="0" dirty="0"/>
              <a:t>you do this in a constructor that will be called when you make an instance of the class using the new keyword</a:t>
            </a:r>
          </a:p>
          <a:p>
            <a:r>
              <a:rPr lang="en-US" sz="1600" b="0" dirty="0"/>
              <a:t>constructors execute before any fields are set by the code that is using the type</a:t>
            </a:r>
          </a:p>
        </p:txBody>
      </p:sp>
    </p:spTree>
    <p:extLst>
      <p:ext uri="{BB962C8B-B14F-4D97-AF65-F5344CB8AC3E}">
        <p14:creationId xmlns:p14="http://schemas.microsoft.com/office/powerpoint/2010/main" val="3416522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929007"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Storing data within fields</a:t>
            </a:r>
          </a:p>
        </p:txBody>
      </p:sp>
      <p:sp>
        <p:nvSpPr>
          <p:cNvPr id="7" name="TextBox 6">
            <a:extLst>
              <a:ext uri="{FF2B5EF4-FFF2-40B4-BE49-F238E27FC236}">
                <a16:creationId xmlns:a16="http://schemas.microsoft.com/office/drawing/2014/main" id="{5B2F948C-847B-4F9F-BE5C-532A6E11840D}"/>
              </a:ext>
            </a:extLst>
          </p:cNvPr>
          <p:cNvSpPr txBox="1"/>
          <p:nvPr/>
        </p:nvSpPr>
        <p:spPr>
          <a:xfrm>
            <a:off x="7172324" y="178454"/>
            <a:ext cx="477202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Defining multiple constructors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1091695"/>
            <a:ext cx="11450063" cy="1770228"/>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you can have multiple constructors in a type</a:t>
            </a:r>
          </a:p>
          <a:p>
            <a:r>
              <a:rPr lang="en-US" sz="1600" b="0" dirty="0"/>
              <a:t>this is especially useful to encourage developers to set initial values for fields</a:t>
            </a:r>
          </a:p>
          <a:p>
            <a:r>
              <a:rPr lang="en-US" sz="1600" b="0" dirty="0"/>
              <a:t>constructors are a special category of method…</a:t>
            </a:r>
          </a:p>
        </p:txBody>
      </p:sp>
    </p:spTree>
    <p:extLst>
      <p:ext uri="{BB962C8B-B14F-4D97-AF65-F5344CB8AC3E}">
        <p14:creationId xmlns:p14="http://schemas.microsoft.com/office/powerpoint/2010/main" val="12325977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27108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and calling methods</a:t>
            </a:r>
          </a:p>
        </p:txBody>
      </p:sp>
      <p:sp>
        <p:nvSpPr>
          <p:cNvPr id="7" name="TextBox 6">
            <a:extLst>
              <a:ext uri="{FF2B5EF4-FFF2-40B4-BE49-F238E27FC236}">
                <a16:creationId xmlns:a16="http://schemas.microsoft.com/office/drawing/2014/main" id="{5B2F948C-847B-4F9F-BE5C-532A6E11840D}"/>
              </a:ext>
            </a:extLst>
          </p:cNvPr>
          <p:cNvSpPr txBox="1"/>
          <p:nvPr/>
        </p:nvSpPr>
        <p:spPr>
          <a:xfrm>
            <a:off x="7172324" y="178454"/>
            <a:ext cx="477202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Definition of method</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1091695"/>
            <a:ext cx="11450063" cy="2447337"/>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a method is a code block that contains a series of statements</a:t>
            </a:r>
          </a:p>
          <a:p>
            <a:r>
              <a:rPr lang="en-US" sz="1600" b="0" dirty="0"/>
              <a:t>methods are members of a type that execute a block of statements, they are functions that belong to a type</a:t>
            </a:r>
          </a:p>
          <a:p>
            <a:r>
              <a:rPr lang="en-US" sz="1600" b="0" dirty="0"/>
              <a:t>a program causes the statements to be executed by calling the method and specifying any required method arguments</a:t>
            </a:r>
          </a:p>
          <a:p>
            <a:r>
              <a:rPr lang="en-US" sz="1600" b="0" dirty="0"/>
              <a:t>in C#, every executed instruction is performed in the context of a method.</a:t>
            </a:r>
          </a:p>
        </p:txBody>
      </p:sp>
    </p:spTree>
    <p:extLst>
      <p:ext uri="{BB962C8B-B14F-4D97-AF65-F5344CB8AC3E}">
        <p14:creationId xmlns:p14="http://schemas.microsoft.com/office/powerpoint/2010/main" val="38180165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27108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and calling methods</a:t>
            </a:r>
          </a:p>
        </p:txBody>
      </p:sp>
      <p:sp>
        <p:nvSpPr>
          <p:cNvPr id="7" name="TextBox 6">
            <a:extLst>
              <a:ext uri="{FF2B5EF4-FFF2-40B4-BE49-F238E27FC236}">
                <a16:creationId xmlns:a16="http://schemas.microsoft.com/office/drawing/2014/main" id="{5B2F948C-847B-4F9F-BE5C-532A6E11840D}"/>
              </a:ext>
            </a:extLst>
          </p:cNvPr>
          <p:cNvSpPr txBox="1"/>
          <p:nvPr/>
        </p:nvSpPr>
        <p:spPr>
          <a:xfrm>
            <a:off x="7172324" y="178454"/>
            <a:ext cx="477202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Returning values from methods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1091695"/>
            <a:ext cx="11450063" cy="2508892"/>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methods can return a single value or return nothing</a:t>
            </a:r>
          </a:p>
          <a:p>
            <a:pPr marL="285750" indent="-285750">
              <a:buFont typeface="Arial" panose="020B0604020202020204" pitchFamily="34" charset="0"/>
              <a:buChar char="•"/>
            </a:pPr>
            <a:r>
              <a:rPr lang="en-US" sz="1600" b="0" dirty="0"/>
              <a:t>a method that performs some actions but does not return a value indicates this with the </a:t>
            </a:r>
            <a:r>
              <a:rPr lang="en-US" sz="1600" b="0" dirty="0">
                <a:latin typeface="Courier New" panose="02070309020205020404" pitchFamily="49" charset="0"/>
                <a:cs typeface="Courier New" panose="02070309020205020404" pitchFamily="49" charset="0"/>
              </a:rPr>
              <a:t>void</a:t>
            </a:r>
            <a:r>
              <a:rPr lang="en-US" sz="1600" b="0" dirty="0"/>
              <a:t> type before the name of the method.</a:t>
            </a:r>
          </a:p>
          <a:p>
            <a:pPr marL="285750" indent="-285750">
              <a:buFont typeface="Arial" panose="020B0604020202020204" pitchFamily="34" charset="0"/>
              <a:buChar char="•"/>
            </a:pPr>
            <a:r>
              <a:rPr lang="en-US" sz="1600" b="0" dirty="0"/>
              <a:t>a method that performs some actions and returns a value indicates this with the type of the return value before the name of the method</a:t>
            </a:r>
          </a:p>
        </p:txBody>
      </p:sp>
      <p:sp>
        <p:nvSpPr>
          <p:cNvPr id="6" name="TextBox 5">
            <a:extLst>
              <a:ext uri="{FF2B5EF4-FFF2-40B4-BE49-F238E27FC236}">
                <a16:creationId xmlns:a16="http://schemas.microsoft.com/office/drawing/2014/main" id="{71F908D6-AC62-4848-9F13-833B9AEA4009}"/>
              </a:ext>
            </a:extLst>
          </p:cNvPr>
          <p:cNvSpPr txBox="1"/>
          <p:nvPr/>
        </p:nvSpPr>
        <p:spPr>
          <a:xfrm>
            <a:off x="360937" y="3754038"/>
            <a:ext cx="11450062" cy="2585323"/>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methods</a:t>
            </a:r>
          </a:p>
          <a:p>
            <a:r>
              <a:rPr lang="en-US" dirty="0">
                <a:latin typeface="Courier New" panose="02070309020205020404" pitchFamily="49" charset="0"/>
                <a:cs typeface="Courier New" panose="02070309020205020404" pitchFamily="49" charset="0"/>
              </a:rPr>
              <a:t>public void </a:t>
            </a:r>
            <a:r>
              <a:rPr lang="en-US" dirty="0" err="1">
                <a:latin typeface="Courier New" panose="02070309020205020404" pitchFamily="49" charset="0"/>
                <a:cs typeface="Courier New" panose="02070309020205020404" pitchFamily="49" charset="0"/>
              </a:rPr>
              <a:t>WriteToConsole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WriteLine($"{Name} was born on a {</a:t>
            </a:r>
            <a:r>
              <a:rPr lang="en-US" dirty="0" err="1">
                <a:latin typeface="Courier New" panose="02070309020205020404" pitchFamily="49" charset="0"/>
                <a:cs typeface="Courier New" panose="02070309020205020404" pitchFamily="49" charset="0"/>
              </a:rPr>
              <a:t>DateOfBirth:dddd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public string </a:t>
            </a:r>
            <a:r>
              <a:rPr lang="en-US" dirty="0" err="1">
                <a:latin typeface="Courier New" panose="02070309020205020404" pitchFamily="49" charset="0"/>
                <a:cs typeface="Courier New" panose="02070309020205020404" pitchFamily="49" charset="0"/>
              </a:rPr>
              <a:t>GetOrigin</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return $"{Name} was born on {</a:t>
            </a:r>
            <a:r>
              <a:rPr lang="en-US" dirty="0" err="1">
                <a:latin typeface="Courier New" panose="02070309020205020404" pitchFamily="49" charset="0"/>
                <a:cs typeface="Courier New" panose="02070309020205020404" pitchFamily="49" charset="0"/>
              </a:rPr>
              <a:t>HomePlanet</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838128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27108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and calling methods</a:t>
            </a:r>
          </a:p>
        </p:txBody>
      </p:sp>
      <p:sp>
        <p:nvSpPr>
          <p:cNvPr id="7" name="TextBox 6">
            <a:extLst>
              <a:ext uri="{FF2B5EF4-FFF2-40B4-BE49-F238E27FC236}">
                <a16:creationId xmlns:a16="http://schemas.microsoft.com/office/drawing/2014/main" id="{5B2F948C-847B-4F9F-BE5C-532A6E11840D}"/>
              </a:ext>
            </a:extLst>
          </p:cNvPr>
          <p:cNvSpPr txBox="1"/>
          <p:nvPr/>
        </p:nvSpPr>
        <p:spPr>
          <a:xfrm>
            <a:off x="7172324" y="178454"/>
            <a:ext cx="477202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Tuples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6" y="616207"/>
            <a:ext cx="11450063" cy="2283767"/>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each method can only return a single value that has a single type</a:t>
            </a:r>
          </a:p>
          <a:p>
            <a:r>
              <a:rPr lang="en-US" sz="1400" b="0" dirty="0"/>
              <a:t>that type could be a simple type, such as </a:t>
            </a:r>
            <a:r>
              <a:rPr lang="en-US" sz="1400" b="0" dirty="0">
                <a:latin typeface="Courier New" panose="02070309020205020404" pitchFamily="49" charset="0"/>
                <a:cs typeface="Courier New" panose="02070309020205020404" pitchFamily="49" charset="0"/>
              </a:rPr>
              <a:t>string</a:t>
            </a:r>
            <a:r>
              <a:rPr lang="en-US" sz="1400" b="0" dirty="0"/>
              <a:t>, a complex type, such as </a:t>
            </a:r>
            <a:r>
              <a:rPr lang="en-US" sz="1400" b="0" dirty="0">
                <a:latin typeface="Courier New" panose="02070309020205020404" pitchFamily="49" charset="0"/>
                <a:cs typeface="Courier New" panose="02070309020205020404" pitchFamily="49" charset="0"/>
              </a:rPr>
              <a:t>Person</a:t>
            </a:r>
            <a:r>
              <a:rPr lang="en-US" sz="1400" b="0" dirty="0"/>
              <a:t>, or a collection type, such as </a:t>
            </a:r>
            <a:r>
              <a:rPr lang="en-US" sz="1400" b="0" dirty="0">
                <a:latin typeface="Courier New" panose="02070309020205020404" pitchFamily="49" charset="0"/>
                <a:cs typeface="Courier New" panose="02070309020205020404" pitchFamily="49" charset="0"/>
              </a:rPr>
              <a:t>List&lt;Person&gt;</a:t>
            </a:r>
          </a:p>
          <a:p>
            <a:r>
              <a:rPr lang="en-US" sz="1400" b="0" dirty="0"/>
              <a:t>imagine that we want to define a method that needs to return both a </a:t>
            </a:r>
            <a:r>
              <a:rPr lang="en-US" sz="1400" b="0" dirty="0">
                <a:latin typeface="Courier New" panose="02070309020205020404" pitchFamily="49" charset="0"/>
                <a:cs typeface="Courier New" panose="02070309020205020404" pitchFamily="49" charset="0"/>
              </a:rPr>
              <a:t>string</a:t>
            </a:r>
            <a:r>
              <a:rPr lang="en-US" sz="1400" b="0" dirty="0"/>
              <a:t> value and an </a:t>
            </a:r>
            <a:r>
              <a:rPr lang="en-US" sz="1400" b="0" dirty="0">
                <a:latin typeface="Courier New" panose="02070309020205020404" pitchFamily="49" charset="0"/>
                <a:cs typeface="Courier New" panose="02070309020205020404" pitchFamily="49" charset="0"/>
              </a:rPr>
              <a:t>int</a:t>
            </a:r>
            <a:r>
              <a:rPr lang="en-US" sz="1400" b="0" dirty="0"/>
              <a:t> value…</a:t>
            </a:r>
            <a:br>
              <a:rPr lang="en-US" sz="1400" b="0" dirty="0"/>
            </a:br>
            <a:r>
              <a:rPr lang="en-US" sz="1400" b="0" dirty="0"/>
              <a:t>	we could define a new class named </a:t>
            </a:r>
            <a:r>
              <a:rPr lang="en-US" sz="1400" b="0" dirty="0" err="1">
                <a:latin typeface="Courier New" panose="02070309020205020404" pitchFamily="49" charset="0"/>
                <a:cs typeface="Courier New" panose="02070309020205020404" pitchFamily="49" charset="0"/>
              </a:rPr>
              <a:t>TextAndNumber</a:t>
            </a:r>
            <a:r>
              <a:rPr lang="en-US" sz="1400" b="0" dirty="0"/>
              <a:t> with a </a:t>
            </a:r>
            <a:r>
              <a:rPr lang="en-US" sz="1400" b="0" dirty="0">
                <a:latin typeface="Courier New" panose="02070309020205020404" pitchFamily="49" charset="0"/>
                <a:cs typeface="Courier New" panose="02070309020205020404" pitchFamily="49" charset="0"/>
              </a:rPr>
              <a:t>string</a:t>
            </a:r>
            <a:r>
              <a:rPr lang="en-US" sz="1400" b="0" dirty="0"/>
              <a:t> field and an </a:t>
            </a:r>
            <a:r>
              <a:rPr lang="en-US" sz="1400" b="0" dirty="0">
                <a:latin typeface="Courier New" panose="02070309020205020404" pitchFamily="49" charset="0"/>
                <a:cs typeface="Courier New" panose="02070309020205020404" pitchFamily="49" charset="0"/>
              </a:rPr>
              <a:t>int</a:t>
            </a:r>
            <a:r>
              <a:rPr lang="en-US" sz="1400" b="0" dirty="0"/>
              <a:t> field, and return an instance of 	that complex type, as shown in the following code:</a:t>
            </a:r>
          </a:p>
        </p:txBody>
      </p:sp>
      <p:sp>
        <p:nvSpPr>
          <p:cNvPr id="9" name="TextBox 8">
            <a:extLst>
              <a:ext uri="{FF2B5EF4-FFF2-40B4-BE49-F238E27FC236}">
                <a16:creationId xmlns:a16="http://schemas.microsoft.com/office/drawing/2014/main" id="{A1377085-FC2E-48E0-AA84-7361862C3DC4}"/>
              </a:ext>
            </a:extLst>
          </p:cNvPr>
          <p:cNvSpPr txBox="1"/>
          <p:nvPr/>
        </p:nvSpPr>
        <p:spPr>
          <a:xfrm>
            <a:off x="360936" y="3039053"/>
            <a:ext cx="11450062" cy="3539430"/>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TextAndNumber</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public string Text;</a:t>
            </a:r>
          </a:p>
          <a:p>
            <a:r>
              <a:rPr lang="en-US" sz="1400" dirty="0">
                <a:latin typeface="Courier New" panose="02070309020205020404" pitchFamily="49" charset="0"/>
                <a:cs typeface="Courier New" panose="02070309020205020404" pitchFamily="49" charset="0"/>
              </a:rPr>
              <a:t>  public int Number;</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LifeTheUniverseAndEverything</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TextAndNumber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GetTheData</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new </a:t>
            </a:r>
            <a:r>
              <a:rPr lang="en-US" sz="1400" dirty="0" err="1">
                <a:latin typeface="Courier New" panose="02070309020205020404" pitchFamily="49" charset="0"/>
                <a:cs typeface="Courier New" panose="02070309020205020404" pitchFamily="49" charset="0"/>
              </a:rPr>
              <a:t>TextAndNumber</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Text = "What's the meaning of life?",</a:t>
            </a:r>
          </a:p>
          <a:p>
            <a:r>
              <a:rPr lang="en-US" sz="1400" dirty="0">
                <a:latin typeface="Courier New" panose="02070309020205020404" pitchFamily="49" charset="0"/>
                <a:cs typeface="Courier New" panose="02070309020205020404" pitchFamily="49" charset="0"/>
              </a:rPr>
              <a:t>      Number = 42</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114658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27108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and calling methods</a:t>
            </a:r>
          </a:p>
        </p:txBody>
      </p:sp>
      <p:sp>
        <p:nvSpPr>
          <p:cNvPr id="7" name="TextBox 6">
            <a:extLst>
              <a:ext uri="{FF2B5EF4-FFF2-40B4-BE49-F238E27FC236}">
                <a16:creationId xmlns:a16="http://schemas.microsoft.com/office/drawing/2014/main" id="{5B2F948C-847B-4F9F-BE5C-532A6E11840D}"/>
              </a:ext>
            </a:extLst>
          </p:cNvPr>
          <p:cNvSpPr txBox="1"/>
          <p:nvPr/>
        </p:nvSpPr>
        <p:spPr>
          <a:xfrm>
            <a:off x="7172324" y="178454"/>
            <a:ext cx="477202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Tuples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6" y="616207"/>
            <a:ext cx="11450063" cy="4232441"/>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in modern versions of C# we can use tuples</a:t>
            </a:r>
          </a:p>
          <a:p>
            <a:r>
              <a:rPr lang="en-US" sz="1600" b="0" dirty="0"/>
              <a:t>tuples are an efficient way to combine two or more values into a single unit</a:t>
            </a:r>
          </a:p>
          <a:p>
            <a:r>
              <a:rPr lang="en-US" sz="1600" b="0" dirty="0"/>
              <a:t>tuples have been a part of some languages such as F# since their first version, but .NET only added support for them with .NET 4.0 in 2010 using the </a:t>
            </a:r>
            <a:r>
              <a:rPr lang="en-US" sz="1600" b="0" dirty="0" err="1">
                <a:latin typeface="Courier New" panose="02070309020205020404" pitchFamily="49" charset="0"/>
                <a:cs typeface="Courier New" panose="02070309020205020404" pitchFamily="49" charset="0"/>
              </a:rPr>
              <a:t>System.Tuple</a:t>
            </a:r>
            <a:r>
              <a:rPr lang="en-US" sz="1600" b="0" dirty="0">
                <a:latin typeface="Courier New" panose="02070309020205020404" pitchFamily="49" charset="0"/>
                <a:cs typeface="Courier New" panose="02070309020205020404" pitchFamily="49" charset="0"/>
              </a:rPr>
              <a:t> </a:t>
            </a:r>
            <a:r>
              <a:rPr lang="en-US" sz="1600" b="0" dirty="0"/>
              <a:t>type</a:t>
            </a:r>
          </a:p>
          <a:p>
            <a:r>
              <a:rPr lang="en-US" sz="1600" b="0" dirty="0"/>
              <a:t>it was only with C# 7.0 in 2017 that C# added language syntax support for tuples using the parentheses characters () and at the same time, .NET added a new </a:t>
            </a:r>
            <a:r>
              <a:rPr lang="en-US" sz="1600" b="0" dirty="0" err="1">
                <a:latin typeface="Courier New" panose="02070309020205020404" pitchFamily="49" charset="0"/>
                <a:cs typeface="Courier New" panose="02070309020205020404" pitchFamily="49" charset="0"/>
              </a:rPr>
              <a:t>System.ValueTuple</a:t>
            </a:r>
            <a:r>
              <a:rPr lang="en-US" sz="1600" b="0" dirty="0">
                <a:latin typeface="Courier New" panose="02070309020205020404" pitchFamily="49" charset="0"/>
                <a:cs typeface="Courier New" panose="02070309020205020404" pitchFamily="49" charset="0"/>
              </a:rPr>
              <a:t> </a:t>
            </a:r>
            <a:r>
              <a:rPr lang="en-US" sz="1600" b="0" dirty="0"/>
              <a:t>type that is more efficient in some common scenarios than the old .NET 4.0 </a:t>
            </a:r>
            <a:r>
              <a:rPr lang="en-US" sz="1600" b="0" dirty="0" err="1">
                <a:latin typeface="Courier New" panose="02070309020205020404" pitchFamily="49" charset="0"/>
                <a:cs typeface="Courier New" panose="02070309020205020404" pitchFamily="49" charset="0"/>
              </a:rPr>
              <a:t>System.Tuple</a:t>
            </a:r>
            <a:r>
              <a:rPr lang="en-US" sz="1600" b="0" dirty="0">
                <a:latin typeface="Courier New" panose="02070309020205020404" pitchFamily="49" charset="0"/>
                <a:cs typeface="Courier New" panose="02070309020205020404" pitchFamily="49" charset="0"/>
              </a:rPr>
              <a:t> </a:t>
            </a:r>
            <a:r>
              <a:rPr lang="en-US" sz="1600" b="0" dirty="0"/>
              <a:t>type</a:t>
            </a:r>
          </a:p>
          <a:p>
            <a:r>
              <a:rPr lang="en-US" sz="1600" b="0" dirty="0"/>
              <a:t>The C# tuple syntax uses the more efficient one</a:t>
            </a:r>
          </a:p>
        </p:txBody>
      </p:sp>
      <p:sp>
        <p:nvSpPr>
          <p:cNvPr id="10" name="TextBox 9">
            <a:extLst>
              <a:ext uri="{FF2B5EF4-FFF2-40B4-BE49-F238E27FC236}">
                <a16:creationId xmlns:a16="http://schemas.microsoft.com/office/drawing/2014/main" id="{AC094090-E63E-4AD2-8D51-96EBBEE38786}"/>
              </a:ext>
            </a:extLst>
          </p:cNvPr>
          <p:cNvSpPr txBox="1"/>
          <p:nvPr/>
        </p:nvSpPr>
        <p:spPr>
          <a:xfrm>
            <a:off x="360936" y="5241462"/>
            <a:ext cx="11450062" cy="1200329"/>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public (string, int) </a:t>
            </a:r>
            <a:r>
              <a:rPr lang="en-US" dirty="0" err="1">
                <a:latin typeface="Courier New" panose="02070309020205020404" pitchFamily="49" charset="0"/>
                <a:cs typeface="Courier New" panose="02070309020205020404" pitchFamily="49" charset="0"/>
              </a:rPr>
              <a:t>GetFruit</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return ("Apples", 5);</a:t>
            </a:r>
          </a:p>
          <a:p>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240601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27108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and calling methods</a:t>
            </a:r>
          </a:p>
        </p:txBody>
      </p:sp>
      <p:sp>
        <p:nvSpPr>
          <p:cNvPr id="7" name="TextBox 6">
            <a:extLst>
              <a:ext uri="{FF2B5EF4-FFF2-40B4-BE49-F238E27FC236}">
                <a16:creationId xmlns:a16="http://schemas.microsoft.com/office/drawing/2014/main" id="{5B2F948C-847B-4F9F-BE5C-532A6E11840D}"/>
              </a:ext>
            </a:extLst>
          </p:cNvPr>
          <p:cNvSpPr txBox="1"/>
          <p:nvPr/>
        </p:nvSpPr>
        <p:spPr>
          <a:xfrm>
            <a:off x="7172324" y="178454"/>
            <a:ext cx="477202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Naming the fields of a tuple</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6" y="1689103"/>
            <a:ext cx="11450063" cy="1093120"/>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to access the fields of a tuple, the default names are Item1, Item2, and so on</a:t>
            </a:r>
          </a:p>
          <a:p>
            <a:r>
              <a:rPr lang="en-US" sz="1600" b="0" dirty="0"/>
              <a:t>you can explicitly specify the field names</a:t>
            </a:r>
          </a:p>
        </p:txBody>
      </p:sp>
      <p:sp>
        <p:nvSpPr>
          <p:cNvPr id="10" name="TextBox 9">
            <a:extLst>
              <a:ext uri="{FF2B5EF4-FFF2-40B4-BE49-F238E27FC236}">
                <a16:creationId xmlns:a16="http://schemas.microsoft.com/office/drawing/2014/main" id="{AC094090-E63E-4AD2-8D51-96EBBEE38786}"/>
              </a:ext>
            </a:extLst>
          </p:cNvPr>
          <p:cNvSpPr txBox="1"/>
          <p:nvPr/>
        </p:nvSpPr>
        <p:spPr>
          <a:xfrm>
            <a:off x="360936" y="3150534"/>
            <a:ext cx="11450062" cy="2308324"/>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public (string Name, int Number) </a:t>
            </a:r>
            <a:r>
              <a:rPr lang="en-US" dirty="0" err="1">
                <a:latin typeface="Courier New" panose="02070309020205020404" pitchFamily="49" charset="0"/>
                <a:cs typeface="Courier New" panose="02070309020205020404" pitchFamily="49" charset="0"/>
              </a:rPr>
              <a:t>GetNamedFruit</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return (Name: "Apples", Number: 5);</a:t>
            </a:r>
          </a:p>
          <a:p>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you invoke this method with</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var </a:t>
            </a:r>
            <a:r>
              <a:rPr lang="en-US" dirty="0" err="1">
                <a:latin typeface="Courier New" panose="02070309020205020404" pitchFamily="49" charset="0"/>
                <a:cs typeface="Courier New" panose="02070309020205020404" pitchFamily="49" charset="0"/>
              </a:rPr>
              <a:t>fruitNamed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myClass.GetNamedFruit</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WriteLine($"There are {</a:t>
            </a:r>
            <a:r>
              <a:rPr lang="en-US" dirty="0" err="1">
                <a:latin typeface="Courier New" panose="02070309020205020404" pitchFamily="49" charset="0"/>
                <a:cs typeface="Courier New" panose="02070309020205020404" pitchFamily="49" charset="0"/>
              </a:rPr>
              <a:t>fruitNamed.Number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fruitNamed.Name</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24228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27108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and calling methods</a:t>
            </a:r>
          </a:p>
        </p:txBody>
      </p:sp>
      <p:sp>
        <p:nvSpPr>
          <p:cNvPr id="7" name="TextBox 6">
            <a:extLst>
              <a:ext uri="{FF2B5EF4-FFF2-40B4-BE49-F238E27FC236}">
                <a16:creationId xmlns:a16="http://schemas.microsoft.com/office/drawing/2014/main" id="{5B2F948C-847B-4F9F-BE5C-532A6E11840D}"/>
              </a:ext>
            </a:extLst>
          </p:cNvPr>
          <p:cNvSpPr txBox="1"/>
          <p:nvPr/>
        </p:nvSpPr>
        <p:spPr>
          <a:xfrm>
            <a:off x="7172324" y="178454"/>
            <a:ext cx="477202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Inferring tuple names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6" y="1445263"/>
            <a:ext cx="11450063" cy="416011"/>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if you are constructing a tuple from another object, you can use a feature introduced in C# 7.1 called </a:t>
            </a:r>
            <a:r>
              <a:rPr lang="en-US" sz="1600" dirty="0"/>
              <a:t>tuple name inference</a:t>
            </a:r>
          </a:p>
        </p:txBody>
      </p:sp>
      <p:sp>
        <p:nvSpPr>
          <p:cNvPr id="9" name="TextBox 8">
            <a:extLst>
              <a:ext uri="{FF2B5EF4-FFF2-40B4-BE49-F238E27FC236}">
                <a16:creationId xmlns:a16="http://schemas.microsoft.com/office/drawing/2014/main" id="{1F0B76ED-5D1F-453B-BDF3-B6B98B29289A}"/>
              </a:ext>
            </a:extLst>
          </p:cNvPr>
          <p:cNvSpPr txBox="1"/>
          <p:nvPr/>
        </p:nvSpPr>
        <p:spPr>
          <a:xfrm>
            <a:off x="360936" y="2303190"/>
            <a:ext cx="11450062" cy="1477328"/>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var thing1 = ("Neville", 4);</a:t>
            </a:r>
          </a:p>
          <a:p>
            <a:r>
              <a:rPr lang="en-US" dirty="0">
                <a:latin typeface="Courier New" panose="02070309020205020404" pitchFamily="49" charset="0"/>
                <a:cs typeface="Courier New" panose="02070309020205020404" pitchFamily="49" charset="0"/>
              </a:rPr>
              <a:t>WriteLine($"{thing1.Item1} has {thing1.Item2} children.");</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var thing2 = (</a:t>
            </a:r>
            <a:r>
              <a:rPr lang="en-US" dirty="0" err="1">
                <a:latin typeface="Courier New" panose="02070309020205020404" pitchFamily="49" charset="0"/>
                <a:cs typeface="Courier New" panose="02070309020205020404" pitchFamily="49" charset="0"/>
              </a:rPr>
              <a:t>bob.Name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bob.Children.Count</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WriteLine($"{thing2.Name} has {thing2.Count} children.");</a:t>
            </a:r>
          </a:p>
        </p:txBody>
      </p:sp>
      <p:sp>
        <p:nvSpPr>
          <p:cNvPr id="11" name="TextBox 10">
            <a:extLst>
              <a:ext uri="{FF2B5EF4-FFF2-40B4-BE49-F238E27FC236}">
                <a16:creationId xmlns:a16="http://schemas.microsoft.com/office/drawing/2014/main" id="{4905DDB2-7A31-4236-B2E3-DFDA35576496}"/>
              </a:ext>
            </a:extLst>
          </p:cNvPr>
          <p:cNvSpPr txBox="1"/>
          <p:nvPr/>
        </p:nvSpPr>
        <p:spPr>
          <a:xfrm>
            <a:off x="360935" y="4523743"/>
            <a:ext cx="11450063" cy="1093120"/>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in C# 7.0, both things would use the Item1 and Item2 naming schemes</a:t>
            </a:r>
          </a:p>
          <a:p>
            <a:r>
              <a:rPr lang="en-US" sz="1600" b="0" dirty="0"/>
              <a:t>in C# 7.1 and later, thing2 can infer the names Name and Count</a:t>
            </a:r>
            <a:endParaRPr lang="en-US" sz="1600" dirty="0"/>
          </a:p>
        </p:txBody>
      </p:sp>
    </p:spTree>
    <p:extLst>
      <p:ext uri="{BB962C8B-B14F-4D97-AF65-F5344CB8AC3E}">
        <p14:creationId xmlns:p14="http://schemas.microsoft.com/office/powerpoint/2010/main" val="2486055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27108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and calling methods</a:t>
            </a:r>
          </a:p>
        </p:txBody>
      </p:sp>
      <p:sp>
        <p:nvSpPr>
          <p:cNvPr id="7" name="TextBox 6">
            <a:extLst>
              <a:ext uri="{FF2B5EF4-FFF2-40B4-BE49-F238E27FC236}">
                <a16:creationId xmlns:a16="http://schemas.microsoft.com/office/drawing/2014/main" id="{5B2F948C-847B-4F9F-BE5C-532A6E11840D}"/>
              </a:ext>
            </a:extLst>
          </p:cNvPr>
          <p:cNvSpPr txBox="1"/>
          <p:nvPr/>
        </p:nvSpPr>
        <p:spPr>
          <a:xfrm>
            <a:off x="7172324" y="178454"/>
            <a:ext cx="477202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Deconstructing tuples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4" y="1102007"/>
            <a:ext cx="11450063" cy="1770228"/>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you can also deconstruct tuples into separate variables</a:t>
            </a:r>
          </a:p>
          <a:p>
            <a:r>
              <a:rPr lang="en-US" sz="1600" b="0" dirty="0"/>
              <a:t>the deconstructing declaration has the same syntax as named field tuples, but without a named variable for the tuple</a:t>
            </a:r>
          </a:p>
          <a:p>
            <a:r>
              <a:rPr lang="en-US" sz="1600" b="0" dirty="0"/>
              <a:t>this has the effect of splitting the tuple into its parts and assigning those parts to new variables</a:t>
            </a:r>
          </a:p>
        </p:txBody>
      </p:sp>
      <p:sp>
        <p:nvSpPr>
          <p:cNvPr id="10" name="TextBox 9">
            <a:extLst>
              <a:ext uri="{FF2B5EF4-FFF2-40B4-BE49-F238E27FC236}">
                <a16:creationId xmlns:a16="http://schemas.microsoft.com/office/drawing/2014/main" id="{8A8783B4-00C4-48EB-AB7D-4B42D1650D06}"/>
              </a:ext>
            </a:extLst>
          </p:cNvPr>
          <p:cNvSpPr txBox="1"/>
          <p:nvPr/>
        </p:nvSpPr>
        <p:spPr>
          <a:xfrm>
            <a:off x="360934" y="3272454"/>
            <a:ext cx="11450062" cy="2585323"/>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 store return value in a tuple variable with two fields</a:t>
            </a:r>
          </a:p>
          <a:p>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TheName</a:t>
            </a:r>
            <a:r>
              <a:rPr lang="en-US" dirty="0">
                <a:latin typeface="Courier New" panose="02070309020205020404" pitchFamily="49" charset="0"/>
                <a:cs typeface="Courier New" panose="02070309020205020404" pitchFamily="49" charset="0"/>
              </a:rPr>
              <a:t>, int </a:t>
            </a:r>
            <a:r>
              <a:rPr lang="en-US" dirty="0" err="1">
                <a:latin typeface="Courier New" panose="02070309020205020404" pitchFamily="49" charset="0"/>
                <a:cs typeface="Courier New" panose="02070309020205020404" pitchFamily="49" charset="0"/>
              </a:rPr>
              <a:t>TheNumber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tupleWithNamedFields</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bob.GetNamedFruit</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tupleWithNamedFields.TheName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tupleWithNamedFields.TheNumber</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deconstruct return value into two separate variables</a:t>
            </a:r>
          </a:p>
          <a:p>
            <a:r>
              <a:rPr lang="en-US" dirty="0">
                <a:latin typeface="Courier New" panose="02070309020205020404" pitchFamily="49" charset="0"/>
                <a:cs typeface="Courier New" panose="02070309020205020404" pitchFamily="49" charset="0"/>
              </a:rPr>
              <a:t>(string name, int number) = </a:t>
            </a:r>
            <a:r>
              <a:rPr lang="en-US" dirty="0" err="1">
                <a:latin typeface="Courier New" panose="02070309020205020404" pitchFamily="49" charset="0"/>
                <a:cs typeface="Courier New" panose="02070309020205020404" pitchFamily="49" charset="0"/>
              </a:rPr>
              <a:t>GetNamedFruit</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name</a:t>
            </a:r>
          </a:p>
          <a:p>
            <a:r>
              <a:rPr lang="en-US" dirty="0">
                <a:latin typeface="Courier New" panose="02070309020205020404" pitchFamily="49" charset="0"/>
                <a:cs typeface="Courier New" panose="02070309020205020404" pitchFamily="49" charset="0"/>
              </a:rPr>
              <a:t>// number</a:t>
            </a:r>
          </a:p>
        </p:txBody>
      </p:sp>
    </p:spTree>
    <p:extLst>
      <p:ext uri="{BB962C8B-B14F-4D97-AF65-F5344CB8AC3E}">
        <p14:creationId xmlns:p14="http://schemas.microsoft.com/office/powerpoint/2010/main" val="37395654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27108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and calling methods</a:t>
            </a:r>
          </a:p>
        </p:txBody>
      </p:sp>
      <p:sp>
        <p:nvSpPr>
          <p:cNvPr id="7" name="TextBox 6">
            <a:extLst>
              <a:ext uri="{FF2B5EF4-FFF2-40B4-BE49-F238E27FC236}">
                <a16:creationId xmlns:a16="http://schemas.microsoft.com/office/drawing/2014/main" id="{5B2F948C-847B-4F9F-BE5C-532A6E11840D}"/>
              </a:ext>
            </a:extLst>
          </p:cNvPr>
          <p:cNvSpPr txBox="1"/>
          <p:nvPr/>
        </p:nvSpPr>
        <p:spPr>
          <a:xfrm>
            <a:off x="7172324" y="178454"/>
            <a:ext cx="4772025"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Deconstructing types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4" y="1102007"/>
            <a:ext cx="11450063" cy="3493777"/>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tuples are not the only type that can be deconstructed</a:t>
            </a:r>
          </a:p>
          <a:p>
            <a:r>
              <a:rPr lang="en-US" sz="1600" b="0" dirty="0"/>
              <a:t>C# doesn't offer built-in support for deconstructing non-tuple types other than the record and </a:t>
            </a:r>
            <a:r>
              <a:rPr lang="en-US" sz="1600" b="0" dirty="0" err="1">
                <a:latin typeface="Courier New" panose="02070309020205020404" pitchFamily="49" charset="0"/>
                <a:cs typeface="Courier New" panose="02070309020205020404" pitchFamily="49" charset="0"/>
              </a:rPr>
              <a:t>DictionaryEntry</a:t>
            </a:r>
            <a:r>
              <a:rPr lang="en-US" sz="1600" b="0" dirty="0"/>
              <a:t> types</a:t>
            </a:r>
          </a:p>
          <a:p>
            <a:r>
              <a:rPr lang="en-US" sz="1600" b="0" dirty="0"/>
              <a:t>however, as the author of a </a:t>
            </a:r>
            <a:r>
              <a:rPr lang="en-US" sz="1600" b="0" dirty="0">
                <a:latin typeface="Courier New" panose="02070309020205020404" pitchFamily="49" charset="0"/>
                <a:cs typeface="Courier New" panose="02070309020205020404" pitchFamily="49" charset="0"/>
              </a:rPr>
              <a:t>class</a:t>
            </a:r>
            <a:r>
              <a:rPr lang="en-US" sz="1600" b="0" dirty="0"/>
              <a:t>, a </a:t>
            </a:r>
            <a:r>
              <a:rPr lang="en-US" sz="1600" b="0" dirty="0">
                <a:latin typeface="Courier New" panose="02070309020205020404" pitchFamily="49" charset="0"/>
                <a:cs typeface="Courier New" panose="02070309020205020404" pitchFamily="49" charset="0"/>
              </a:rPr>
              <a:t>struct</a:t>
            </a:r>
            <a:r>
              <a:rPr lang="en-US" sz="1600" b="0" dirty="0"/>
              <a:t>, or an </a:t>
            </a:r>
            <a:r>
              <a:rPr lang="en-US" sz="1600" b="0" dirty="0">
                <a:latin typeface="Courier New" panose="02070309020205020404" pitchFamily="49" charset="0"/>
                <a:cs typeface="Courier New" panose="02070309020205020404" pitchFamily="49" charset="0"/>
              </a:rPr>
              <a:t>interface</a:t>
            </a:r>
            <a:r>
              <a:rPr lang="en-US" sz="1600" b="0" dirty="0"/>
              <a:t>, you can allow instances of the type to be deconstructed by implementing one or more </a:t>
            </a:r>
            <a:r>
              <a:rPr lang="en-US" sz="1600" b="0" dirty="0">
                <a:latin typeface="Courier New" panose="02070309020205020404" pitchFamily="49" charset="0"/>
                <a:cs typeface="Courier New" panose="02070309020205020404" pitchFamily="49" charset="0"/>
              </a:rPr>
              <a:t>Deconstruct</a:t>
            </a:r>
            <a:r>
              <a:rPr lang="en-US" sz="1600" b="0" dirty="0"/>
              <a:t> methods</a:t>
            </a:r>
          </a:p>
          <a:p>
            <a:r>
              <a:rPr lang="en-US" sz="1600" b="0" dirty="0"/>
              <a:t>the method returns void, and each value to be deconstructed is indicated by an </a:t>
            </a:r>
            <a:r>
              <a:rPr lang="en-US" sz="1600" b="0" dirty="0">
                <a:latin typeface="Courier New" panose="02070309020205020404" pitchFamily="49" charset="0"/>
                <a:cs typeface="Courier New" panose="02070309020205020404" pitchFamily="49" charset="0"/>
              </a:rPr>
              <a:t>out</a:t>
            </a:r>
            <a:r>
              <a:rPr lang="en-US" sz="1600" b="0" dirty="0"/>
              <a:t> parameter in the method signature</a:t>
            </a:r>
          </a:p>
          <a:p>
            <a:r>
              <a:rPr lang="en-US" sz="1600" b="0" dirty="0"/>
              <a:t>For example, the following </a:t>
            </a:r>
            <a:r>
              <a:rPr lang="en-US" sz="1600" b="0" dirty="0">
                <a:latin typeface="Courier New" panose="02070309020205020404" pitchFamily="49" charset="0"/>
                <a:cs typeface="Courier New" panose="02070309020205020404" pitchFamily="49" charset="0"/>
              </a:rPr>
              <a:t>Deconstruct</a:t>
            </a:r>
            <a:r>
              <a:rPr lang="en-US" sz="1600" b="0" dirty="0"/>
              <a:t> method of a </a:t>
            </a:r>
            <a:r>
              <a:rPr lang="en-US" sz="1600" b="0" dirty="0">
                <a:latin typeface="Courier New" panose="02070309020205020404" pitchFamily="49" charset="0"/>
                <a:cs typeface="Courier New" panose="02070309020205020404" pitchFamily="49" charset="0"/>
              </a:rPr>
              <a:t>Person</a:t>
            </a:r>
            <a:r>
              <a:rPr lang="en-US" sz="1600" b="0" dirty="0"/>
              <a:t> class returns the first, middle, and last name</a:t>
            </a:r>
          </a:p>
        </p:txBody>
      </p:sp>
      <p:sp>
        <p:nvSpPr>
          <p:cNvPr id="9" name="TextBox 8">
            <a:extLst>
              <a:ext uri="{FF2B5EF4-FFF2-40B4-BE49-F238E27FC236}">
                <a16:creationId xmlns:a16="http://schemas.microsoft.com/office/drawing/2014/main" id="{3AC36455-16FB-4D88-BFA3-BCB9F6DC4045}"/>
              </a:ext>
            </a:extLst>
          </p:cNvPr>
          <p:cNvSpPr txBox="1"/>
          <p:nvPr/>
        </p:nvSpPr>
        <p:spPr>
          <a:xfrm>
            <a:off x="360935" y="4862185"/>
            <a:ext cx="11450062" cy="1200329"/>
          </a:xfrm>
          <a:prstGeom prst="rect">
            <a:avLst/>
          </a:prstGeom>
          <a:solidFill>
            <a:schemeClr val="tx1">
              <a:lumMod val="65000"/>
            </a:schemeClr>
          </a:solidFill>
        </p:spPr>
        <p:txBody>
          <a:bodyPr wrap="square">
            <a:spAutoFit/>
          </a:bodyPr>
          <a:lstStyle/>
          <a:p>
            <a:r>
              <a:rPr lang="en-US" dirty="0">
                <a:latin typeface="Courier New" panose="02070309020205020404" pitchFamily="49" charset="0"/>
                <a:cs typeface="Courier New" panose="02070309020205020404" pitchFamily="49" charset="0"/>
              </a:rPr>
              <a:t>public void Deconstruct(out string </a:t>
            </a:r>
            <a:r>
              <a:rPr lang="en-US" dirty="0" err="1">
                <a:latin typeface="Courier New" panose="02070309020205020404" pitchFamily="49" charset="0"/>
                <a:cs typeface="Courier New" panose="02070309020205020404" pitchFamily="49" charset="0"/>
              </a:rPr>
              <a:t>fname</a:t>
            </a:r>
            <a:r>
              <a:rPr lang="en-US" dirty="0">
                <a:latin typeface="Courier New" panose="02070309020205020404" pitchFamily="49" charset="0"/>
                <a:cs typeface="Courier New" panose="02070309020205020404" pitchFamily="49" charset="0"/>
              </a:rPr>
              <a:t>, out string </a:t>
            </a:r>
            <a:r>
              <a:rPr lang="en-US" dirty="0" err="1">
                <a:latin typeface="Courier New" panose="02070309020205020404" pitchFamily="49" charset="0"/>
                <a:cs typeface="Courier New" panose="02070309020205020404" pitchFamily="49" charset="0"/>
              </a:rPr>
              <a:t>mname</a:t>
            </a:r>
            <a:r>
              <a:rPr lang="en-US" dirty="0">
                <a:latin typeface="Courier New" panose="02070309020205020404" pitchFamily="49" charset="0"/>
                <a:cs typeface="Courier New" panose="02070309020205020404" pitchFamily="49" charset="0"/>
              </a:rPr>
              <a:t>, out string </a:t>
            </a:r>
            <a:r>
              <a:rPr lang="en-US" dirty="0" err="1">
                <a:latin typeface="Courier New" panose="02070309020205020404" pitchFamily="49" charset="0"/>
                <a:cs typeface="Courier New" panose="02070309020205020404" pitchFamily="49" charset="0"/>
              </a:rPr>
              <a:t>lname</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//deconstruct an instance of the Person class named p with</a:t>
            </a:r>
          </a:p>
          <a:p>
            <a:r>
              <a:rPr lang="nn-NO" dirty="0">
                <a:latin typeface="Courier New" panose="02070309020205020404" pitchFamily="49" charset="0"/>
                <a:cs typeface="Courier New" panose="02070309020205020404" pitchFamily="49" charset="0"/>
              </a:rPr>
              <a:t>var (fName, mName, lName) = p;</a:t>
            </a:r>
          </a:p>
        </p:txBody>
      </p:sp>
    </p:spTree>
    <p:extLst>
      <p:ext uri="{BB962C8B-B14F-4D97-AF65-F5344CB8AC3E}">
        <p14:creationId xmlns:p14="http://schemas.microsoft.com/office/powerpoint/2010/main" val="4121922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6853223"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Building Your Own Types with Object-Oriented Programming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3219450" y="178454"/>
            <a:ext cx="8724900"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Talking about OOP</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920245"/>
            <a:ext cx="10454891" cy="3457357"/>
          </a:xfrm>
          <a:prstGeom prst="rect">
            <a:avLst/>
          </a:prstGeom>
          <a:noFill/>
        </p:spPr>
        <p:txBody>
          <a:bodyPr wrap="square">
            <a:spAutoFit/>
          </a:bodyPr>
          <a:lstStyle/>
          <a:p>
            <a:pPr rtl="0">
              <a:lnSpc>
                <a:spcPct val="150000"/>
              </a:lnSpc>
              <a:spcBef>
                <a:spcPts val="2400"/>
              </a:spcBef>
              <a:spcAft>
                <a:spcPts val="0"/>
              </a:spcAft>
            </a:pPr>
            <a:r>
              <a:rPr lang="en-US" b="1" dirty="0">
                <a:latin typeface="Arial" panose="020B0604020202020204" pitchFamily="34" charset="0"/>
                <a:cs typeface="Arial" panose="020B0604020202020204" pitchFamily="34" charset="0"/>
              </a:rPr>
              <a:t>Encapsulation</a:t>
            </a: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is the combination of the data and actions that are related to an object</a:t>
            </a: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i.e. a </a:t>
            </a:r>
            <a:r>
              <a:rPr lang="en-US" dirty="0" err="1">
                <a:latin typeface="Courier New" panose="02070309020205020404" pitchFamily="49" charset="0"/>
                <a:cs typeface="Courier New" panose="02070309020205020404" pitchFamily="49" charset="0"/>
              </a:rPr>
              <a:t>BankAccount</a:t>
            </a:r>
            <a:r>
              <a:rPr lang="en-US" dirty="0">
                <a:latin typeface="Arial" panose="020B0604020202020204" pitchFamily="34" charset="0"/>
                <a:cs typeface="Arial" panose="020B0604020202020204" pitchFamily="34" charset="0"/>
              </a:rPr>
              <a:t> type might have data, such as </a:t>
            </a:r>
            <a:r>
              <a:rPr lang="en-US" dirty="0">
                <a:latin typeface="Courier New" panose="02070309020205020404" pitchFamily="49" charset="0"/>
                <a:cs typeface="Courier New" panose="02070309020205020404" pitchFamily="49" charset="0"/>
              </a:rPr>
              <a:t>Balance</a:t>
            </a:r>
            <a:r>
              <a:rPr lang="en-US" dirty="0">
                <a:latin typeface="Arial" panose="020B0604020202020204" pitchFamily="34" charset="0"/>
                <a:cs typeface="Arial" panose="020B0604020202020204" pitchFamily="34" charset="0"/>
              </a:rPr>
              <a:t> and </a:t>
            </a:r>
            <a:r>
              <a:rPr lang="en-US" dirty="0" err="1">
                <a:latin typeface="Courier New" panose="02070309020205020404" pitchFamily="49" charset="0"/>
                <a:cs typeface="Courier New" panose="02070309020205020404" pitchFamily="49" charset="0"/>
              </a:rPr>
              <a:t>AccountName</a:t>
            </a:r>
            <a:r>
              <a:rPr lang="en-US" dirty="0">
                <a:latin typeface="Arial" panose="020B0604020202020204" pitchFamily="34" charset="0"/>
                <a:cs typeface="Arial" panose="020B0604020202020204" pitchFamily="34" charset="0"/>
              </a:rPr>
              <a:t>, as well as actions, such as </a:t>
            </a:r>
            <a:r>
              <a:rPr lang="en-US" dirty="0">
                <a:latin typeface="Courier New" panose="02070309020205020404" pitchFamily="49" charset="0"/>
                <a:cs typeface="Courier New" panose="02070309020205020404" pitchFamily="49" charset="0"/>
              </a:rPr>
              <a:t>Deposit</a:t>
            </a:r>
            <a:r>
              <a:rPr lang="en-US" dirty="0">
                <a:latin typeface="Arial" panose="020B0604020202020204" pitchFamily="34" charset="0"/>
                <a:cs typeface="Arial" panose="020B0604020202020204" pitchFamily="34" charset="0"/>
              </a:rPr>
              <a:t> and </a:t>
            </a:r>
            <a:r>
              <a:rPr lang="en-US" dirty="0">
                <a:latin typeface="Courier New" panose="02070309020205020404" pitchFamily="49" charset="0"/>
                <a:cs typeface="Courier New" panose="02070309020205020404" pitchFamily="49" charset="0"/>
              </a:rPr>
              <a:t>Withdraw</a:t>
            </a:r>
            <a:endParaRPr lang="en-US" dirty="0">
              <a:latin typeface="Arial" panose="020B0604020202020204" pitchFamily="34" charset="0"/>
              <a:cs typeface="Arial" panose="020B0604020202020204" pitchFamily="34" charset="0"/>
            </a:endParaRP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when encapsulating, you often want to control what can access those actions and the data, for example, restricting how the internal state of an object can be accessed or modified from the outside</a:t>
            </a:r>
          </a:p>
        </p:txBody>
      </p:sp>
    </p:spTree>
    <p:extLst>
      <p:ext uri="{BB962C8B-B14F-4D97-AF65-F5344CB8AC3E}">
        <p14:creationId xmlns:p14="http://schemas.microsoft.com/office/powerpoint/2010/main" val="25922077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27108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and calling methods</a:t>
            </a:r>
          </a:p>
        </p:txBody>
      </p:sp>
      <p:sp>
        <p:nvSpPr>
          <p:cNvPr id="7" name="TextBox 6">
            <a:extLst>
              <a:ext uri="{FF2B5EF4-FFF2-40B4-BE49-F238E27FC236}">
                <a16:creationId xmlns:a16="http://schemas.microsoft.com/office/drawing/2014/main" id="{5B2F948C-847B-4F9F-BE5C-532A6E11840D}"/>
              </a:ext>
            </a:extLst>
          </p:cNvPr>
          <p:cNvSpPr txBox="1"/>
          <p:nvPr/>
        </p:nvSpPr>
        <p:spPr>
          <a:xfrm>
            <a:off x="5620512" y="178454"/>
            <a:ext cx="632383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Defining and passing parameters to methods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4" y="742343"/>
            <a:ext cx="11450063" cy="3493777"/>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parameters act as variables inside the method</a:t>
            </a:r>
          </a:p>
          <a:p>
            <a:r>
              <a:rPr lang="en-US" sz="1600" b="0" dirty="0"/>
              <a:t>they are specified after the method name, inside the parentheses</a:t>
            </a:r>
          </a:p>
          <a:p>
            <a:r>
              <a:rPr lang="en-US" sz="1600" b="0" dirty="0"/>
              <a:t>you can add as many parameters as you want, just separate them with a comma</a:t>
            </a:r>
          </a:p>
          <a:p>
            <a:r>
              <a:rPr lang="en-US" sz="1600" b="0" dirty="0"/>
              <a:t>methods can have parameters passed to them to change their behavior</a:t>
            </a:r>
          </a:p>
          <a:p>
            <a:r>
              <a:rPr lang="en-US" sz="1600" b="0" dirty="0"/>
              <a:t>parameters are defined a bit like variable declarations but inside the parentheses of the method, as you saw earlier in this chapter with constructors</a:t>
            </a:r>
          </a:p>
        </p:txBody>
      </p:sp>
      <p:sp>
        <p:nvSpPr>
          <p:cNvPr id="10" name="TextBox 9">
            <a:extLst>
              <a:ext uri="{FF2B5EF4-FFF2-40B4-BE49-F238E27FC236}">
                <a16:creationId xmlns:a16="http://schemas.microsoft.com/office/drawing/2014/main" id="{31176D56-149A-4069-87DA-CEEF5FF11492}"/>
              </a:ext>
            </a:extLst>
          </p:cNvPr>
          <p:cNvSpPr txBox="1"/>
          <p:nvPr/>
        </p:nvSpPr>
        <p:spPr>
          <a:xfrm>
            <a:off x="370969" y="4302564"/>
            <a:ext cx="11450062" cy="2462213"/>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static void </a:t>
            </a:r>
            <a:r>
              <a:rPr lang="en-US" sz="1400" dirty="0" err="1">
                <a:latin typeface="Courier New" panose="02070309020205020404" pitchFamily="49" charset="0"/>
                <a:cs typeface="Courier New" panose="02070309020205020404" pitchFamily="49" charset="0"/>
              </a:rPr>
              <a:t>MyMethod</a:t>
            </a:r>
            <a:r>
              <a:rPr lang="en-US" sz="1400" dirty="0">
                <a:latin typeface="Courier New" panose="02070309020205020404" pitchFamily="49" charset="0"/>
                <a:cs typeface="Courier New" panose="02070309020205020404" pitchFamily="49" charset="0"/>
              </a:rPr>
              <a:t>(string name)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Console.WriteLine</a:t>
            </a:r>
            <a:r>
              <a:rPr lang="en-US" sz="1400" dirty="0">
                <a:latin typeface="Courier New" panose="02070309020205020404" pitchFamily="49" charset="0"/>
                <a:cs typeface="Courier New" panose="02070309020205020404" pitchFamily="49" charset="0"/>
              </a:rPr>
              <a:t>($”Hello {name}!”);</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MyMethod</a:t>
            </a:r>
            <a:r>
              <a:rPr lang="en-US" sz="1400" dirty="0">
                <a:latin typeface="Courier New" panose="02070309020205020404" pitchFamily="49" charset="0"/>
                <a:cs typeface="Courier New" panose="02070309020205020404" pitchFamily="49" charset="0"/>
              </a:rPr>
              <a:t>("Liam");</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MyMethod</a:t>
            </a:r>
            <a:r>
              <a:rPr lang="en-US" sz="1400" dirty="0">
                <a:latin typeface="Courier New" panose="02070309020205020404" pitchFamily="49" charset="0"/>
                <a:cs typeface="Courier New" panose="02070309020205020404" pitchFamily="49" charset="0"/>
              </a:rPr>
              <a:t>("Jenny");</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MyMethod</a:t>
            </a:r>
            <a:r>
              <a:rPr lang="en-US" sz="1400" dirty="0">
                <a:latin typeface="Courier New" panose="02070309020205020404" pitchFamily="49" charset="0"/>
                <a:cs typeface="Courier New" panose="02070309020205020404" pitchFamily="49" charset="0"/>
              </a:rPr>
              <a:t>("Anja");</a:t>
            </a:r>
          </a:p>
          <a:p>
            <a:r>
              <a:rPr lang="en-US" sz="1400" dirty="0">
                <a:latin typeface="Courier New" panose="02070309020205020404" pitchFamily="49" charset="0"/>
                <a:cs typeface="Courier New" panose="02070309020205020404" pitchFamily="49" charset="0"/>
              </a:rPr>
              <a:t>}</a:t>
            </a:r>
            <a:endParaRPr lang="nn-NO"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048147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27108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and calling methods</a:t>
            </a:r>
          </a:p>
        </p:txBody>
      </p:sp>
      <p:sp>
        <p:nvSpPr>
          <p:cNvPr id="7" name="TextBox 6">
            <a:extLst>
              <a:ext uri="{FF2B5EF4-FFF2-40B4-BE49-F238E27FC236}">
                <a16:creationId xmlns:a16="http://schemas.microsoft.com/office/drawing/2014/main" id="{5B2F948C-847B-4F9F-BE5C-532A6E11840D}"/>
              </a:ext>
            </a:extLst>
          </p:cNvPr>
          <p:cNvSpPr txBox="1"/>
          <p:nvPr/>
        </p:nvSpPr>
        <p:spPr>
          <a:xfrm>
            <a:off x="5620512" y="178454"/>
            <a:ext cx="632383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Overloading methods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4" y="742343"/>
            <a:ext cx="11450063" cy="4792146"/>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when a class have multiple methods by same name but different parameters</a:t>
            </a:r>
          </a:p>
          <a:p>
            <a:r>
              <a:rPr lang="en-US" sz="1400" b="0" dirty="0"/>
              <a:t>instead of having two different method names, we could give both methods the same name but, they must have a </a:t>
            </a:r>
            <a:r>
              <a:rPr lang="en-US" sz="1400" dirty="0"/>
              <a:t>different signature</a:t>
            </a:r>
          </a:p>
          <a:p>
            <a:r>
              <a:rPr lang="en-US" sz="1400" b="0" dirty="0"/>
              <a:t>a </a:t>
            </a:r>
            <a:r>
              <a:rPr lang="en-US" sz="1400" dirty="0"/>
              <a:t>method signature </a:t>
            </a:r>
            <a:r>
              <a:rPr lang="en-US" sz="1400" b="0" dirty="0"/>
              <a:t>is a list of parameter types that can be passed when calling the method</a:t>
            </a:r>
          </a:p>
          <a:p>
            <a:r>
              <a:rPr lang="en-US" sz="1400" b="0" dirty="0"/>
              <a:t>you cannot declare two methods with the same signature and different return type (it will throw a compile-time error)</a:t>
            </a:r>
          </a:p>
          <a:p>
            <a:r>
              <a:rPr lang="en-US" sz="1400" b="0" dirty="0"/>
              <a:t>overloading method can be done by changing:</a:t>
            </a:r>
          </a:p>
          <a:p>
            <a:pPr marL="285750" indent="-285750">
              <a:buFont typeface="Arial" panose="020B0604020202020204" pitchFamily="34" charset="0"/>
              <a:buChar char="•"/>
            </a:pPr>
            <a:r>
              <a:rPr lang="en-US" sz="1400" b="0" dirty="0"/>
              <a:t>the number of parameters in two (or more) methods</a:t>
            </a:r>
          </a:p>
          <a:p>
            <a:pPr marL="285750" indent="-285750">
              <a:buFont typeface="Arial" panose="020B0604020202020204" pitchFamily="34" charset="0"/>
              <a:buChar char="•"/>
            </a:pPr>
            <a:r>
              <a:rPr lang="en-US" sz="1400" b="0" dirty="0"/>
              <a:t>the data types of the parameters of methods</a:t>
            </a:r>
          </a:p>
          <a:p>
            <a:pPr marL="285750" indent="-285750">
              <a:buFont typeface="Arial" panose="020B0604020202020204" pitchFamily="34" charset="0"/>
              <a:buChar char="•"/>
            </a:pPr>
            <a:r>
              <a:rPr lang="en-US" sz="1400" b="0" dirty="0"/>
              <a:t>the order of the parameters of methods</a:t>
            </a:r>
          </a:p>
        </p:txBody>
      </p:sp>
      <p:sp>
        <p:nvSpPr>
          <p:cNvPr id="9" name="TextBox 8">
            <a:extLst>
              <a:ext uri="{FF2B5EF4-FFF2-40B4-BE49-F238E27FC236}">
                <a16:creationId xmlns:a16="http://schemas.microsoft.com/office/drawing/2014/main" id="{AE6F4891-88EA-4F40-82B9-1F562164CC19}"/>
              </a:ext>
            </a:extLst>
          </p:cNvPr>
          <p:cNvSpPr txBox="1"/>
          <p:nvPr/>
        </p:nvSpPr>
        <p:spPr>
          <a:xfrm>
            <a:off x="4936873" y="3823070"/>
            <a:ext cx="5676263" cy="2677656"/>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public int Add(int a, int b)</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int sum = a + b;</a:t>
            </a:r>
          </a:p>
          <a:p>
            <a:r>
              <a:rPr lang="en-US" sz="1400" dirty="0">
                <a:latin typeface="Courier New" panose="02070309020205020404" pitchFamily="49" charset="0"/>
                <a:cs typeface="Courier New" panose="02070309020205020404" pitchFamily="49" charset="0"/>
              </a:rPr>
              <a:t>    return sum;</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adding three integer values.</a:t>
            </a:r>
          </a:p>
          <a:p>
            <a:r>
              <a:rPr lang="en-US" sz="1400" dirty="0">
                <a:latin typeface="Courier New" panose="02070309020205020404" pitchFamily="49" charset="0"/>
                <a:cs typeface="Courier New" panose="02070309020205020404" pitchFamily="49" charset="0"/>
              </a:rPr>
              <a:t>public int Add(int a, int b, int c)</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int sum = a + b + c;</a:t>
            </a:r>
          </a:p>
          <a:p>
            <a:r>
              <a:rPr lang="en-US" sz="1400" dirty="0">
                <a:latin typeface="Courier New" panose="02070309020205020404" pitchFamily="49" charset="0"/>
                <a:cs typeface="Courier New" panose="02070309020205020404" pitchFamily="49" charset="0"/>
              </a:rPr>
              <a:t>    return sum;</a:t>
            </a:r>
          </a:p>
          <a:p>
            <a:r>
              <a:rPr lang="en-US" sz="1400" dirty="0">
                <a:latin typeface="Courier New" panose="02070309020205020404" pitchFamily="49" charset="0"/>
                <a:cs typeface="Courier New" panose="02070309020205020404" pitchFamily="49" charset="0"/>
              </a:rPr>
              <a:t>}</a:t>
            </a:r>
            <a:endParaRPr lang="nn-NO" sz="1400" dirty="0">
              <a:latin typeface="Courier New" panose="02070309020205020404" pitchFamily="49" charset="0"/>
              <a:cs typeface="Courier New" panose="02070309020205020404" pitchFamily="49" charset="0"/>
            </a:endParaRPr>
          </a:p>
        </p:txBody>
      </p:sp>
      <p:sp>
        <p:nvSpPr>
          <p:cNvPr id="3" name="Rectangle 2">
            <a:extLst>
              <a:ext uri="{FF2B5EF4-FFF2-40B4-BE49-F238E27FC236}">
                <a16:creationId xmlns:a16="http://schemas.microsoft.com/office/drawing/2014/main" id="{D8D58245-3BB2-46EF-9942-C61E816EE1AA}"/>
              </a:ext>
            </a:extLst>
          </p:cNvPr>
          <p:cNvSpPr/>
          <p:nvPr/>
        </p:nvSpPr>
        <p:spPr>
          <a:xfrm>
            <a:off x="8711184" y="3345290"/>
            <a:ext cx="3017520" cy="18166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 use overloaded methods to simplify your class by making it appear to have fewer methods.</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9081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27108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and calling methods</a:t>
            </a:r>
          </a:p>
        </p:txBody>
      </p:sp>
      <p:sp>
        <p:nvSpPr>
          <p:cNvPr id="7" name="TextBox 6">
            <a:extLst>
              <a:ext uri="{FF2B5EF4-FFF2-40B4-BE49-F238E27FC236}">
                <a16:creationId xmlns:a16="http://schemas.microsoft.com/office/drawing/2014/main" id="{5B2F948C-847B-4F9F-BE5C-532A6E11840D}"/>
              </a:ext>
            </a:extLst>
          </p:cNvPr>
          <p:cNvSpPr txBox="1"/>
          <p:nvPr/>
        </p:nvSpPr>
        <p:spPr>
          <a:xfrm>
            <a:off x="5620512" y="178454"/>
            <a:ext cx="632383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Passing optional and named parameters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4" y="1059335"/>
            <a:ext cx="11450063" cy="1770228"/>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another way to simplify methods is to make parameters optional</a:t>
            </a:r>
          </a:p>
          <a:p>
            <a:r>
              <a:rPr lang="en-US" sz="1600" b="0" dirty="0"/>
              <a:t>you make a parameter optional by assigning a default value inside the method parameter list</a:t>
            </a:r>
          </a:p>
          <a:p>
            <a:r>
              <a:rPr lang="en-US" sz="1600" b="0" dirty="0"/>
              <a:t>optional parameters must always come last in the list of parameters</a:t>
            </a:r>
          </a:p>
        </p:txBody>
      </p:sp>
      <p:sp>
        <p:nvSpPr>
          <p:cNvPr id="9" name="TextBox 8">
            <a:extLst>
              <a:ext uri="{FF2B5EF4-FFF2-40B4-BE49-F238E27FC236}">
                <a16:creationId xmlns:a16="http://schemas.microsoft.com/office/drawing/2014/main" id="{78FC7148-F330-422B-AD3A-1882E0FEDC10}"/>
              </a:ext>
            </a:extLst>
          </p:cNvPr>
          <p:cNvSpPr txBox="1"/>
          <p:nvPr/>
        </p:nvSpPr>
        <p:spPr>
          <a:xfrm>
            <a:off x="360934" y="3971544"/>
            <a:ext cx="11450062" cy="2462213"/>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public string </a:t>
            </a:r>
            <a:r>
              <a:rPr lang="en-US" sz="1400" dirty="0" err="1">
                <a:latin typeface="Courier New" panose="02070309020205020404" pitchFamily="49" charset="0"/>
                <a:cs typeface="Courier New" panose="02070309020205020404" pitchFamily="49" charset="0"/>
              </a:rPr>
              <a:t>OptionalParameters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string command  = "Run!",</a:t>
            </a:r>
          </a:p>
          <a:p>
            <a:r>
              <a:rPr lang="en-US" sz="1400" dirty="0">
                <a:latin typeface="Courier New" panose="02070309020205020404" pitchFamily="49" charset="0"/>
                <a:cs typeface="Courier New" panose="02070309020205020404" pitchFamily="49" charset="0"/>
              </a:rPr>
              <a:t>  double number = 0.0,</a:t>
            </a:r>
          </a:p>
          <a:p>
            <a:r>
              <a:rPr lang="en-US" sz="1400" dirty="0">
                <a:latin typeface="Courier New" panose="02070309020205020404" pitchFamily="49" charset="0"/>
                <a:cs typeface="Courier New" panose="02070309020205020404" pitchFamily="49" charset="0"/>
              </a:rPr>
              <a:t>  bool active = true)</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string.Format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format: "command is {0}, number is {1}, active is {2}",</a:t>
            </a:r>
          </a:p>
          <a:p>
            <a:r>
              <a:rPr lang="en-US" sz="1400" dirty="0">
                <a:latin typeface="Courier New" panose="02070309020205020404" pitchFamily="49" charset="0"/>
                <a:cs typeface="Courier New" panose="02070309020205020404" pitchFamily="49" charset="0"/>
              </a:rPr>
              <a:t>    arg0: command,</a:t>
            </a:r>
          </a:p>
          <a:p>
            <a:r>
              <a:rPr lang="en-US" sz="1400" dirty="0">
                <a:latin typeface="Courier New" panose="02070309020205020404" pitchFamily="49" charset="0"/>
                <a:cs typeface="Courier New" panose="02070309020205020404" pitchFamily="49" charset="0"/>
              </a:rPr>
              <a:t>    arg1: number,</a:t>
            </a:r>
          </a:p>
          <a:p>
            <a:r>
              <a:rPr lang="en-US" sz="1400" dirty="0">
                <a:latin typeface="Courier New" panose="02070309020205020404" pitchFamily="49" charset="0"/>
                <a:cs typeface="Courier New" panose="02070309020205020404" pitchFamily="49" charset="0"/>
              </a:rPr>
              <a:t>    arg2: active);</a:t>
            </a:r>
          </a:p>
          <a:p>
            <a:r>
              <a:rPr lang="en-US" sz="1400" dirty="0">
                <a:latin typeface="Courier New" panose="02070309020205020404" pitchFamily="49" charset="0"/>
                <a:cs typeface="Courier New" panose="02070309020205020404" pitchFamily="49" charset="0"/>
              </a:rPr>
              <a:t>}</a:t>
            </a:r>
            <a:endParaRPr lang="nn-NO" sz="1400" dirty="0">
              <a:latin typeface="Courier New" panose="02070309020205020404" pitchFamily="49" charset="0"/>
              <a:cs typeface="Courier New" panose="02070309020205020404" pitchFamily="49" charset="0"/>
            </a:endParaRPr>
          </a:p>
        </p:txBody>
      </p:sp>
      <p:sp>
        <p:nvSpPr>
          <p:cNvPr id="5" name="Oval 4">
            <a:extLst>
              <a:ext uri="{FF2B5EF4-FFF2-40B4-BE49-F238E27FC236}">
                <a16:creationId xmlns:a16="http://schemas.microsoft.com/office/drawing/2014/main" id="{CA222197-7BF4-461D-8415-705BF5A967FC}"/>
              </a:ext>
            </a:extLst>
          </p:cNvPr>
          <p:cNvSpPr/>
          <p:nvPr/>
        </p:nvSpPr>
        <p:spPr>
          <a:xfrm>
            <a:off x="493776" y="4133088"/>
            <a:ext cx="3243072" cy="896112"/>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6766073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27108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and calling methods</a:t>
            </a:r>
          </a:p>
        </p:txBody>
      </p:sp>
      <p:sp>
        <p:nvSpPr>
          <p:cNvPr id="7" name="TextBox 6">
            <a:extLst>
              <a:ext uri="{FF2B5EF4-FFF2-40B4-BE49-F238E27FC236}">
                <a16:creationId xmlns:a16="http://schemas.microsoft.com/office/drawing/2014/main" id="{5B2F948C-847B-4F9F-BE5C-532A6E11840D}"/>
              </a:ext>
            </a:extLst>
          </p:cNvPr>
          <p:cNvSpPr txBox="1"/>
          <p:nvPr/>
        </p:nvSpPr>
        <p:spPr>
          <a:xfrm>
            <a:off x="5620512" y="178454"/>
            <a:ext cx="632383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Passing optional and named parameters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4" y="1059335"/>
            <a:ext cx="11450063" cy="1462452"/>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you cannot leave a gap in the provided arguments unless you use named parameters</a:t>
            </a:r>
          </a:p>
          <a:p>
            <a:r>
              <a:rPr lang="en-US" sz="1600" b="0" dirty="0"/>
              <a:t>optional parameters are often combined with naming parameters when you call the method, because naming a parameter allows the values to be passed in a different order than how they were declared</a:t>
            </a:r>
          </a:p>
        </p:txBody>
      </p:sp>
      <p:sp>
        <p:nvSpPr>
          <p:cNvPr id="10" name="TextBox 9">
            <a:extLst>
              <a:ext uri="{FF2B5EF4-FFF2-40B4-BE49-F238E27FC236}">
                <a16:creationId xmlns:a16="http://schemas.microsoft.com/office/drawing/2014/main" id="{771CE7EA-A0EC-4DD7-8140-41F9B682E904}"/>
              </a:ext>
            </a:extLst>
          </p:cNvPr>
          <p:cNvSpPr txBox="1"/>
          <p:nvPr/>
        </p:nvSpPr>
        <p:spPr>
          <a:xfrm>
            <a:off x="360934" y="2828596"/>
            <a:ext cx="11450062" cy="3108543"/>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public void </a:t>
            </a:r>
            <a:r>
              <a:rPr lang="en-US" sz="1400" b="1" dirty="0" err="1">
                <a:latin typeface="Courier New" panose="02070309020205020404" pitchFamily="49" charset="0"/>
                <a:cs typeface="Courier New" panose="02070309020205020404" pitchFamily="49" charset="0"/>
              </a:rPr>
              <a:t>ExampleMethod</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required, </a:t>
            </a:r>
            <a:r>
              <a:rPr lang="en-US" sz="1400" b="1" dirty="0">
                <a:latin typeface="Courier New" panose="02070309020205020404" pitchFamily="49" charset="0"/>
                <a:cs typeface="Courier New" panose="02070309020205020404" pitchFamily="49" charset="0"/>
              </a:rPr>
              <a:t>string</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optionalstr</a:t>
            </a:r>
            <a:r>
              <a:rPr lang="en-US" sz="1400" dirty="0">
                <a:latin typeface="Courier New" panose="02070309020205020404" pitchFamily="49" charset="0"/>
                <a:cs typeface="Courier New" panose="02070309020205020404" pitchFamily="49" charset="0"/>
              </a:rPr>
              <a:t> = "default string",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optionalint</a:t>
            </a:r>
            <a:r>
              <a:rPr lang="en-US" sz="1400" dirty="0">
                <a:latin typeface="Courier New" panose="02070309020205020404" pitchFamily="49" charset="0"/>
                <a:cs typeface="Courier New" panose="02070309020205020404" pitchFamily="49" charset="0"/>
              </a:rPr>
              <a:t> = 10)</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Instance </a:t>
            </a:r>
            <a:r>
              <a:rPr lang="en-US" sz="1400" dirty="0" err="1">
                <a:latin typeface="Courier New" panose="02070309020205020404" pitchFamily="49" charset="0"/>
                <a:cs typeface="Courier New" panose="02070309020205020404" pitchFamily="49" charset="0"/>
              </a:rPr>
              <a:t>anotherExample</a:t>
            </a:r>
            <a:r>
              <a:rPr lang="en-US" sz="1400" dirty="0">
                <a:latin typeface="Courier New" panose="02070309020205020404" pitchFamily="49" charset="0"/>
                <a:cs typeface="Courier New" panose="02070309020205020404" pitchFamily="49" charset="0"/>
              </a:rPr>
              <a:t> sends an argument for the constructor’s optional parameter</a:t>
            </a:r>
          </a:p>
          <a:p>
            <a:r>
              <a:rPr lang="en-US" sz="1400" b="1" dirty="0" err="1">
                <a:latin typeface="Courier New" panose="02070309020205020404" pitchFamily="49" charset="0"/>
                <a:cs typeface="Courier New" panose="02070309020205020404" pitchFamily="49" charset="0"/>
              </a:rPr>
              <a:t>ExampleClass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anotherExample</a:t>
            </a:r>
            <a:r>
              <a:rPr lang="en-US" sz="1400" dirty="0">
                <a:latin typeface="Courier New" panose="02070309020205020404" pitchFamily="49" charset="0"/>
                <a:cs typeface="Courier New" panose="02070309020205020404" pitchFamily="49" charset="0"/>
              </a:rPr>
              <a:t> = new </a:t>
            </a:r>
            <a:r>
              <a:rPr lang="en-US" sz="1400" b="1" dirty="0" err="1">
                <a:latin typeface="Courier New" panose="02070309020205020404" pitchFamily="49" charset="0"/>
                <a:cs typeface="Courier New" panose="02070309020205020404" pitchFamily="49" charset="0"/>
              </a:rPr>
              <a:t>ExampleClass</a:t>
            </a:r>
            <a:r>
              <a:rPr lang="en-US" sz="1400" dirty="0">
                <a:latin typeface="Courier New" panose="02070309020205020404" pitchFamily="49" charset="0"/>
                <a:cs typeface="Courier New" panose="02070309020205020404" pitchFamily="49" charset="0"/>
              </a:rPr>
              <a:t>("Provided name");</a:t>
            </a:r>
          </a:p>
          <a:p>
            <a:r>
              <a:rPr lang="en-US" sz="1400" dirty="0" err="1">
                <a:latin typeface="Courier New" panose="02070309020205020404" pitchFamily="49" charset="0"/>
                <a:cs typeface="Courier New" panose="02070309020205020404" pitchFamily="49" charset="0"/>
              </a:rPr>
              <a:t>anotherExample.ExampleMethod</a:t>
            </a:r>
            <a:r>
              <a:rPr lang="en-US" sz="1400" dirty="0">
                <a:latin typeface="Courier New" panose="02070309020205020404" pitchFamily="49" charset="0"/>
                <a:cs typeface="Courier New" panose="02070309020205020404" pitchFamily="49" charset="0"/>
              </a:rPr>
              <a:t>(1, "One", 1);</a:t>
            </a:r>
          </a:p>
          <a:p>
            <a:r>
              <a:rPr lang="en-US" sz="1400" dirty="0" err="1">
                <a:latin typeface="Courier New" panose="02070309020205020404" pitchFamily="49" charset="0"/>
                <a:cs typeface="Courier New" panose="02070309020205020404" pitchFamily="49" charset="0"/>
              </a:rPr>
              <a:t>anotherExample.ExampleMethod</a:t>
            </a:r>
            <a:r>
              <a:rPr lang="en-US" sz="1400" dirty="0">
                <a:latin typeface="Courier New" panose="02070309020205020404" pitchFamily="49" charset="0"/>
                <a:cs typeface="Courier New" panose="02070309020205020404" pitchFamily="49" charset="0"/>
              </a:rPr>
              <a:t>(2, "Two");</a:t>
            </a:r>
          </a:p>
          <a:p>
            <a:r>
              <a:rPr lang="en-US" sz="1400" dirty="0" err="1">
                <a:latin typeface="Courier New" panose="02070309020205020404" pitchFamily="49" charset="0"/>
                <a:cs typeface="Courier New" panose="02070309020205020404" pitchFamily="49" charset="0"/>
              </a:rPr>
              <a:t>anotherExample.ExampleMethod</a:t>
            </a:r>
            <a:r>
              <a:rPr lang="en-US" sz="1400" dirty="0">
                <a:latin typeface="Courier New" panose="02070309020205020404" pitchFamily="49" charset="0"/>
                <a:cs typeface="Courier New" panose="02070309020205020404" pitchFamily="49" charset="0"/>
              </a:rPr>
              <a:t>(3);</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You cannot leave a gap in the provided arguments</a:t>
            </a:r>
          </a:p>
          <a:p>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anExample.ExampleMethod</a:t>
            </a:r>
            <a:r>
              <a:rPr lang="en-US" sz="1400" dirty="0">
                <a:latin typeface="Courier New" panose="02070309020205020404" pitchFamily="49" charset="0"/>
                <a:cs typeface="Courier New" panose="02070309020205020404" pitchFamily="49" charset="0"/>
              </a:rPr>
              <a:t>(3, ,4);</a:t>
            </a:r>
          </a:p>
          <a:p>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anExample.ExampleMethod</a:t>
            </a:r>
            <a:r>
              <a:rPr lang="en-US" sz="1400" dirty="0">
                <a:latin typeface="Courier New" panose="02070309020205020404" pitchFamily="49" charset="0"/>
                <a:cs typeface="Courier New" panose="02070309020205020404" pitchFamily="49" charset="0"/>
              </a:rPr>
              <a:t>(3, 4);</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You can use a named parameter to make the previous statement work</a:t>
            </a:r>
          </a:p>
          <a:p>
            <a:r>
              <a:rPr lang="en-US" sz="1400" dirty="0" err="1">
                <a:latin typeface="Courier New" panose="02070309020205020404" pitchFamily="49" charset="0"/>
                <a:cs typeface="Courier New" panose="02070309020205020404" pitchFamily="49" charset="0"/>
              </a:rPr>
              <a:t>anExample.ExampleMethod</a:t>
            </a:r>
            <a:r>
              <a:rPr lang="en-US" sz="1400" dirty="0">
                <a:latin typeface="Courier New" panose="02070309020205020404" pitchFamily="49" charset="0"/>
                <a:cs typeface="Courier New" panose="02070309020205020404" pitchFamily="49" charset="0"/>
              </a:rPr>
              <a:t>(3, </a:t>
            </a:r>
            <a:r>
              <a:rPr lang="en-US" sz="1400" dirty="0" err="1">
                <a:latin typeface="Courier New" panose="02070309020205020404" pitchFamily="49" charset="0"/>
                <a:cs typeface="Courier New" panose="02070309020205020404" pitchFamily="49" charset="0"/>
              </a:rPr>
              <a:t>optionalint</a:t>
            </a:r>
            <a:r>
              <a:rPr lang="en-US" sz="1400" dirty="0">
                <a:latin typeface="Courier New" panose="02070309020205020404" pitchFamily="49" charset="0"/>
                <a:cs typeface="Courier New" panose="02070309020205020404" pitchFamily="49" charset="0"/>
              </a:rPr>
              <a:t>: 4);</a:t>
            </a:r>
            <a:endParaRPr lang="nn-NO"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603274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27108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and calling methods</a:t>
            </a:r>
          </a:p>
        </p:txBody>
      </p:sp>
      <p:sp>
        <p:nvSpPr>
          <p:cNvPr id="7" name="TextBox 6">
            <a:extLst>
              <a:ext uri="{FF2B5EF4-FFF2-40B4-BE49-F238E27FC236}">
                <a16:creationId xmlns:a16="http://schemas.microsoft.com/office/drawing/2014/main" id="{5B2F948C-847B-4F9F-BE5C-532A6E11840D}"/>
              </a:ext>
            </a:extLst>
          </p:cNvPr>
          <p:cNvSpPr txBox="1"/>
          <p:nvPr/>
        </p:nvSpPr>
        <p:spPr>
          <a:xfrm>
            <a:off x="5620512" y="178454"/>
            <a:ext cx="632383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Controlling how parameters are passed</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4" y="1059335"/>
            <a:ext cx="11450063" cy="4663328"/>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When a parameter is passed into a method, it can be passed in one of three ways:</a:t>
            </a:r>
          </a:p>
          <a:p>
            <a:pPr marL="285750" indent="-285750">
              <a:buFont typeface="Arial" panose="020B0604020202020204" pitchFamily="34" charset="0"/>
              <a:buChar char="•"/>
            </a:pPr>
            <a:r>
              <a:rPr lang="en-US" sz="1600" b="0" dirty="0"/>
              <a:t>by value (this is the default): think of these as being in-only - when passing a variable as a parameter by default, its current value gets passed, not the variable itself</a:t>
            </a:r>
          </a:p>
          <a:p>
            <a:pPr marL="285750" indent="-285750">
              <a:buFont typeface="Arial" panose="020B0604020202020204" pitchFamily="34" charset="0"/>
              <a:buChar char="•"/>
            </a:pPr>
            <a:r>
              <a:rPr lang="en-US" sz="1600" b="0" dirty="0"/>
              <a:t>by reference as a </a:t>
            </a:r>
            <a:r>
              <a:rPr lang="en-US" sz="1600" b="0" dirty="0">
                <a:latin typeface="Courier New" panose="02070309020205020404" pitchFamily="49" charset="0"/>
                <a:cs typeface="Courier New" panose="02070309020205020404" pitchFamily="49" charset="0"/>
              </a:rPr>
              <a:t>ref</a:t>
            </a:r>
            <a:r>
              <a:rPr lang="en-US" sz="1600" b="0" dirty="0"/>
              <a:t> parameter: think of these as being in-and-out - when passing a variable as a ref parameter, a reference to the variable gets passed into the method</a:t>
            </a:r>
          </a:p>
          <a:p>
            <a:pPr marL="285750" indent="-285750">
              <a:buFont typeface="Arial" panose="020B0604020202020204" pitchFamily="34" charset="0"/>
              <a:buChar char="•"/>
            </a:pPr>
            <a:r>
              <a:rPr lang="en-US" sz="1600" b="0" dirty="0"/>
              <a:t>as an </a:t>
            </a:r>
            <a:r>
              <a:rPr lang="en-US" sz="1600" b="0" dirty="0">
                <a:latin typeface="Courier New" panose="02070309020205020404" pitchFamily="49" charset="0"/>
                <a:cs typeface="Courier New" panose="02070309020205020404" pitchFamily="49" charset="0"/>
              </a:rPr>
              <a:t>out</a:t>
            </a:r>
            <a:r>
              <a:rPr lang="en-US" sz="1600" b="0" dirty="0"/>
              <a:t> parameter: think of these as being out-only - when passing a variable as an out parameter, a reference to the variable gets passed into the method</a:t>
            </a:r>
            <a:br>
              <a:rPr lang="en-US" sz="1600" b="0" dirty="0"/>
            </a:br>
            <a:r>
              <a:rPr lang="en-US" sz="1600" b="0" dirty="0"/>
              <a:t>the value of the </a:t>
            </a:r>
            <a:r>
              <a:rPr lang="en-US" sz="1600" b="0" dirty="0">
                <a:latin typeface="Courier New" panose="02070309020205020404" pitchFamily="49" charset="0"/>
                <a:cs typeface="Courier New" panose="02070309020205020404" pitchFamily="49" charset="0"/>
              </a:rPr>
              <a:t>out</a:t>
            </a:r>
            <a:r>
              <a:rPr lang="en-US" sz="1600" b="0" dirty="0"/>
              <a:t> variable gets replaced by whatever code executes inside the method so there is no need to pass a value since it will always be replaced anyway</a:t>
            </a:r>
            <a:br>
              <a:rPr lang="en-US" sz="1600" b="0" dirty="0"/>
            </a:br>
            <a:r>
              <a:rPr lang="en-US" sz="1600" b="0" dirty="0"/>
              <a:t>in fact it is common to declare the out variable inline:</a:t>
            </a:r>
          </a:p>
        </p:txBody>
      </p:sp>
      <p:sp>
        <p:nvSpPr>
          <p:cNvPr id="9" name="TextBox 8">
            <a:extLst>
              <a:ext uri="{FF2B5EF4-FFF2-40B4-BE49-F238E27FC236}">
                <a16:creationId xmlns:a16="http://schemas.microsoft.com/office/drawing/2014/main" id="{51D8615E-FF50-41E0-92A7-1E90D8AAF41E}"/>
              </a:ext>
            </a:extLst>
          </p:cNvPr>
          <p:cNvSpPr txBox="1"/>
          <p:nvPr/>
        </p:nvSpPr>
        <p:spPr>
          <a:xfrm>
            <a:off x="360934" y="5926435"/>
            <a:ext cx="11450062" cy="307777"/>
          </a:xfrm>
          <a:prstGeom prst="rect">
            <a:avLst/>
          </a:prstGeom>
          <a:solidFill>
            <a:schemeClr val="tx1">
              <a:lumMod val="65000"/>
            </a:schemeClr>
          </a:solidFill>
        </p:spPr>
        <p:txBody>
          <a:bodyPr wrap="square">
            <a:spAutoFit/>
          </a:bodyPr>
          <a:lstStyle/>
          <a:p>
            <a:r>
              <a:rPr lang="en-US" sz="1400" dirty="0" err="1">
                <a:latin typeface="Courier New" panose="02070309020205020404" pitchFamily="49" charset="0"/>
                <a:cs typeface="Courier New" panose="02070309020205020404" pitchFamily="49" charset="0"/>
              </a:rPr>
              <a:t>myClass.MyMethod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byValueParameter</a:t>
            </a:r>
            <a:r>
              <a:rPr lang="en-US" sz="1400" dirty="0">
                <a:latin typeface="Courier New" panose="02070309020205020404" pitchFamily="49" charset="0"/>
                <a:cs typeface="Courier New" panose="02070309020205020404" pitchFamily="49" charset="0"/>
              </a:rPr>
              <a:t>, ref </a:t>
            </a:r>
            <a:r>
              <a:rPr lang="en-US" sz="1400" dirty="0" err="1">
                <a:latin typeface="Courier New" panose="02070309020205020404" pitchFamily="49" charset="0"/>
                <a:cs typeface="Courier New" panose="02070309020205020404" pitchFamily="49" charset="0"/>
              </a:rPr>
              <a:t>byRefParameter</a:t>
            </a:r>
            <a:r>
              <a:rPr lang="en-US" sz="1400" dirty="0">
                <a:latin typeface="Courier New" panose="02070309020205020404" pitchFamily="49" charset="0"/>
                <a:cs typeface="Courier New" panose="02070309020205020404" pitchFamily="49" charset="0"/>
              </a:rPr>
              <a:t>, out int </a:t>
            </a:r>
            <a:r>
              <a:rPr lang="en-US" sz="1400" dirty="0" err="1">
                <a:latin typeface="Courier New" panose="02070309020205020404" pitchFamily="49" charset="0"/>
                <a:cs typeface="Courier New" panose="02070309020205020404" pitchFamily="49" charset="0"/>
              </a:rPr>
              <a:t>outParameter</a:t>
            </a:r>
            <a:r>
              <a:rPr lang="en-US" sz="14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5714508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27108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and calling methods</a:t>
            </a:r>
          </a:p>
        </p:txBody>
      </p:sp>
      <p:sp>
        <p:nvSpPr>
          <p:cNvPr id="7" name="TextBox 6">
            <a:extLst>
              <a:ext uri="{FF2B5EF4-FFF2-40B4-BE49-F238E27FC236}">
                <a16:creationId xmlns:a16="http://schemas.microsoft.com/office/drawing/2014/main" id="{5B2F948C-847B-4F9F-BE5C-532A6E11840D}"/>
              </a:ext>
            </a:extLst>
          </p:cNvPr>
          <p:cNvSpPr txBox="1"/>
          <p:nvPr/>
        </p:nvSpPr>
        <p:spPr>
          <a:xfrm>
            <a:off x="5620512" y="178454"/>
            <a:ext cx="632383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Understanding ref returns</a:t>
            </a:r>
          </a:p>
        </p:txBody>
      </p:sp>
      <p:sp>
        <p:nvSpPr>
          <p:cNvPr id="6" name="TextBox 5">
            <a:extLst>
              <a:ext uri="{FF2B5EF4-FFF2-40B4-BE49-F238E27FC236}">
                <a16:creationId xmlns:a16="http://schemas.microsoft.com/office/drawing/2014/main" id="{77524D5E-7A56-43A7-8801-62A93A3FE0A7}"/>
              </a:ext>
            </a:extLst>
          </p:cNvPr>
          <p:cNvSpPr txBox="1"/>
          <p:nvPr/>
        </p:nvSpPr>
        <p:spPr>
          <a:xfrm>
            <a:off x="360934" y="1059335"/>
            <a:ext cx="11450063" cy="2139560"/>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in C# 7.0 or later, the </a:t>
            </a:r>
            <a:r>
              <a:rPr lang="en-US" sz="1600" b="0" dirty="0">
                <a:latin typeface="Courier New" panose="02070309020205020404" pitchFamily="49" charset="0"/>
                <a:cs typeface="Courier New" panose="02070309020205020404" pitchFamily="49" charset="0"/>
              </a:rPr>
              <a:t>ref</a:t>
            </a:r>
            <a:r>
              <a:rPr lang="en-US" sz="1600" b="0" dirty="0"/>
              <a:t> keyword is not just for passing parameters into a method; it can also be applied to the return value</a:t>
            </a:r>
          </a:p>
          <a:p>
            <a:r>
              <a:rPr lang="en-US" sz="1600" b="0" dirty="0"/>
              <a:t>a reference return value allows a method to return a reference to a variable, rather than a value, back to a caller (the caller can use it by value or by reference)</a:t>
            </a:r>
          </a:p>
          <a:p>
            <a:r>
              <a:rPr lang="en-US" sz="1600" b="0" dirty="0"/>
              <a:t>this might be useful in advanced scenarios, for example, passing around placeholders into big data structures</a:t>
            </a:r>
          </a:p>
        </p:txBody>
      </p:sp>
      <p:sp>
        <p:nvSpPr>
          <p:cNvPr id="9" name="TextBox 8">
            <a:extLst>
              <a:ext uri="{FF2B5EF4-FFF2-40B4-BE49-F238E27FC236}">
                <a16:creationId xmlns:a16="http://schemas.microsoft.com/office/drawing/2014/main" id="{04D34B9C-674A-42F1-9FDD-2214C25C19BB}"/>
              </a:ext>
            </a:extLst>
          </p:cNvPr>
          <p:cNvSpPr txBox="1"/>
          <p:nvPr/>
        </p:nvSpPr>
        <p:spPr>
          <a:xfrm>
            <a:off x="360934" y="3578404"/>
            <a:ext cx="11450062" cy="2893100"/>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//a method that returns a reference to a Person object named p</a:t>
            </a:r>
          </a:p>
          <a:p>
            <a:r>
              <a:rPr lang="en-US" sz="1400" dirty="0">
                <a:latin typeface="Courier New" panose="02070309020205020404" pitchFamily="49" charset="0"/>
                <a:cs typeface="Courier New" panose="02070309020205020404" pitchFamily="49" charset="0"/>
              </a:rPr>
              <a:t>public ref Person </a:t>
            </a:r>
            <a:r>
              <a:rPr lang="en-US" sz="1400" dirty="0" err="1">
                <a:latin typeface="Courier New" panose="02070309020205020404" pitchFamily="49" charset="0"/>
                <a:cs typeface="Courier New" panose="02070309020205020404" pitchFamily="49" charset="0"/>
              </a:rPr>
              <a:t>GetContactInformation</a:t>
            </a:r>
            <a:r>
              <a:rPr lang="en-US" sz="1400" dirty="0">
                <a:latin typeface="Courier New" panose="02070309020205020404" pitchFamily="49" charset="0"/>
                <a:cs typeface="Courier New" panose="02070309020205020404" pitchFamily="49" charset="0"/>
              </a:rPr>
              <a:t>(string </a:t>
            </a:r>
            <a:r>
              <a:rPr lang="en-US" sz="1400" dirty="0" err="1">
                <a:latin typeface="Courier New" panose="02070309020205020404" pitchFamily="49" charset="0"/>
                <a:cs typeface="Courier New" panose="02070309020205020404" pitchFamily="49" charset="0"/>
              </a:rPr>
              <a:t>fname</a:t>
            </a:r>
            <a:r>
              <a:rPr lang="en-US" sz="1400" dirty="0">
                <a:latin typeface="Courier New" panose="02070309020205020404" pitchFamily="49" charset="0"/>
                <a:cs typeface="Courier New" panose="02070309020205020404" pitchFamily="49" charset="0"/>
              </a:rPr>
              <a:t>, string </a:t>
            </a:r>
            <a:r>
              <a:rPr lang="en-US" sz="1400" dirty="0" err="1">
                <a:latin typeface="Courier New" panose="02070309020205020404" pitchFamily="49" charset="0"/>
                <a:cs typeface="Courier New" panose="02070309020205020404" pitchFamily="49" charset="0"/>
              </a:rPr>
              <a:t>lname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 ...method implementation...</a:t>
            </a:r>
          </a:p>
          <a:p>
            <a:r>
              <a:rPr lang="en-US" sz="1400" dirty="0">
                <a:latin typeface="Courier New" panose="02070309020205020404" pitchFamily="49" charset="0"/>
                <a:cs typeface="Courier New" panose="02070309020205020404" pitchFamily="49" charset="0"/>
              </a:rPr>
              <a:t>    return ref p;</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 by-value assignment reads the value of a variable and assigns it to a new variable:</a:t>
            </a:r>
          </a:p>
          <a:p>
            <a:r>
              <a:rPr lang="nn-NO" sz="1400" dirty="0">
                <a:latin typeface="Courier New" panose="02070309020205020404" pitchFamily="49" charset="0"/>
                <a:cs typeface="Courier New" panose="02070309020205020404" pitchFamily="49" charset="0"/>
              </a:rPr>
              <a:t>Person p = contacts.GetContactInformation("Brandie", "Best");</a:t>
            </a:r>
          </a:p>
          <a:p>
            <a:endParaRPr lang="nn-NO" sz="1400" dirty="0">
              <a:latin typeface="Courier New" panose="02070309020205020404" pitchFamily="49" charset="0"/>
              <a:cs typeface="Courier New" panose="02070309020205020404" pitchFamily="49" charset="0"/>
            </a:endParaRPr>
          </a:p>
          <a:p>
            <a:r>
              <a:rPr lang="nn-NO" sz="14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you declare a ref local variable to copy the alias to the original value</a:t>
            </a:r>
          </a:p>
          <a:p>
            <a:r>
              <a:rPr lang="en-US" sz="1400" dirty="0">
                <a:latin typeface="Courier New" panose="02070309020205020404" pitchFamily="49" charset="0"/>
                <a:cs typeface="Courier New" panose="02070309020205020404" pitchFamily="49" charset="0"/>
              </a:rPr>
              <a:t>// in the following assignment, p is an alias to the variable returned from </a:t>
            </a:r>
            <a:r>
              <a:rPr lang="en-US" sz="1400" dirty="0" err="1">
                <a:latin typeface="Courier New" panose="02070309020205020404" pitchFamily="49" charset="0"/>
                <a:cs typeface="Courier New" panose="02070309020205020404" pitchFamily="49" charset="0"/>
              </a:rPr>
              <a:t>GetContactInformation</a:t>
            </a:r>
            <a:r>
              <a:rPr lang="en-US" sz="1400" dirty="0">
                <a:latin typeface="Courier New" panose="02070309020205020404" pitchFamily="49" charset="0"/>
                <a:cs typeface="Courier New" panose="02070309020205020404" pitchFamily="49" charset="0"/>
              </a:rPr>
              <a:t>.</a:t>
            </a:r>
            <a:endParaRPr lang="nn-NO" sz="1400" dirty="0">
              <a:latin typeface="Courier New" panose="02070309020205020404" pitchFamily="49" charset="0"/>
              <a:cs typeface="Courier New" panose="02070309020205020404" pitchFamily="49" charset="0"/>
            </a:endParaRPr>
          </a:p>
          <a:p>
            <a:r>
              <a:rPr lang="nn-NO" sz="1400" dirty="0">
                <a:latin typeface="Courier New" panose="02070309020205020404" pitchFamily="49" charset="0"/>
                <a:cs typeface="Courier New" panose="02070309020205020404" pitchFamily="49" charset="0"/>
              </a:rPr>
              <a:t>ref Person p = ref contacts.GetContactInformation("Brandie", "Best");</a:t>
            </a:r>
          </a:p>
        </p:txBody>
      </p:sp>
    </p:spTree>
    <p:extLst>
      <p:ext uri="{BB962C8B-B14F-4D97-AF65-F5344CB8AC3E}">
        <p14:creationId xmlns:p14="http://schemas.microsoft.com/office/powerpoint/2010/main" val="7501989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27108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and calling methods</a:t>
            </a:r>
          </a:p>
        </p:txBody>
      </p:sp>
      <p:sp>
        <p:nvSpPr>
          <p:cNvPr id="7" name="TextBox 6">
            <a:extLst>
              <a:ext uri="{FF2B5EF4-FFF2-40B4-BE49-F238E27FC236}">
                <a16:creationId xmlns:a16="http://schemas.microsoft.com/office/drawing/2014/main" id="{5B2F948C-847B-4F9F-BE5C-532A6E11840D}"/>
              </a:ext>
            </a:extLst>
          </p:cNvPr>
          <p:cNvSpPr txBox="1"/>
          <p:nvPr/>
        </p:nvSpPr>
        <p:spPr>
          <a:xfrm>
            <a:off x="5620512" y="178454"/>
            <a:ext cx="632383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Splitting classes using partial</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3" y="745306"/>
            <a:ext cx="11450063" cy="3046988"/>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a:lnSpc>
                <a:spcPct val="100000"/>
              </a:lnSpc>
            </a:pPr>
            <a:r>
              <a:rPr lang="en-US" sz="1400" b="0" dirty="0"/>
              <a:t>you do this using the </a:t>
            </a:r>
            <a:r>
              <a:rPr lang="en-US" sz="1400" b="0" dirty="0">
                <a:latin typeface="Courier New" panose="02070309020205020404" pitchFamily="49" charset="0"/>
                <a:cs typeface="Courier New" panose="02070309020205020404" pitchFamily="49" charset="0"/>
              </a:rPr>
              <a:t>partial</a:t>
            </a:r>
            <a:r>
              <a:rPr lang="en-US" sz="1400" b="0" dirty="0"/>
              <a:t> keyword</a:t>
            </a:r>
          </a:p>
          <a:p>
            <a:pPr>
              <a:lnSpc>
                <a:spcPct val="100000"/>
              </a:lnSpc>
            </a:pPr>
            <a:r>
              <a:rPr lang="en-US" sz="1400" b="0" dirty="0"/>
              <a:t>it is useful when:</a:t>
            </a:r>
          </a:p>
          <a:p>
            <a:pPr marL="285750" indent="-285750">
              <a:lnSpc>
                <a:spcPct val="100000"/>
              </a:lnSpc>
              <a:buFont typeface="Arial" panose="020B0604020202020204" pitchFamily="34" charset="0"/>
              <a:buChar char="•"/>
            </a:pPr>
            <a:r>
              <a:rPr lang="en-US" sz="1400" b="0" dirty="0"/>
              <a:t>working on large projects, spreading a class over separate files enables multiple programmers to work on it at the same time</a:t>
            </a:r>
          </a:p>
          <a:p>
            <a:pPr marL="285750" indent="-285750">
              <a:lnSpc>
                <a:spcPct val="100000"/>
              </a:lnSpc>
              <a:buFont typeface="Arial" panose="020B0604020202020204" pitchFamily="34" charset="0"/>
              <a:buChar char="•"/>
            </a:pPr>
            <a:r>
              <a:rPr lang="en-US" sz="1400" b="0" dirty="0"/>
              <a:t>working with automatically generated source, code can be added to the class without having to recreate the source file. Visual Studio uses this approach when it creates Windows Forms, Web service wrapper code, and so on. You can create code that uses these classes without having to modify the file created by Visual Studio</a:t>
            </a:r>
          </a:p>
          <a:p>
            <a:pPr marL="285750" indent="-285750">
              <a:lnSpc>
                <a:spcPct val="100000"/>
              </a:lnSpc>
              <a:buFont typeface="Arial" panose="020B0604020202020204" pitchFamily="34" charset="0"/>
              <a:buChar char="•"/>
            </a:pPr>
            <a:r>
              <a:rPr lang="en-US" sz="1400" b="0" dirty="0"/>
              <a:t>using source generators to generate additional functionality in a class (i.e. automatically generated by a tool like an object-relational mapper that reads schema information from a database)</a:t>
            </a:r>
          </a:p>
        </p:txBody>
      </p:sp>
      <p:sp>
        <p:nvSpPr>
          <p:cNvPr id="9" name="TextBox 8">
            <a:extLst>
              <a:ext uri="{FF2B5EF4-FFF2-40B4-BE49-F238E27FC236}">
                <a16:creationId xmlns:a16="http://schemas.microsoft.com/office/drawing/2014/main" id="{51D8615E-FF50-41E0-92A7-1E90D8AAF41E}"/>
              </a:ext>
            </a:extLst>
          </p:cNvPr>
          <p:cNvSpPr txBox="1"/>
          <p:nvPr/>
        </p:nvSpPr>
        <p:spPr>
          <a:xfrm>
            <a:off x="360933" y="3853790"/>
            <a:ext cx="5125467" cy="1384995"/>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public partial class </a:t>
            </a:r>
            <a:r>
              <a:rPr lang="en-US" sz="1400" b="1" dirty="0">
                <a:latin typeface="Courier New" panose="02070309020205020404" pitchFamily="49" charset="0"/>
                <a:cs typeface="Courier New" panose="02070309020205020404" pitchFamily="49" charset="0"/>
              </a:rPr>
              <a:t>Employee</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public void </a:t>
            </a:r>
            <a:r>
              <a:rPr lang="en-US" sz="1400" b="1" dirty="0" err="1">
                <a:latin typeface="Courier New" panose="02070309020205020404" pitchFamily="49" charset="0"/>
                <a:cs typeface="Courier New" panose="02070309020205020404" pitchFamily="49" charset="0"/>
              </a:rPr>
              <a:t>DoWork</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8F47080C-CA67-47AB-98C5-1178AA16B68D}"/>
              </a:ext>
            </a:extLst>
          </p:cNvPr>
          <p:cNvSpPr txBox="1"/>
          <p:nvPr/>
        </p:nvSpPr>
        <p:spPr>
          <a:xfrm>
            <a:off x="5581270" y="3853790"/>
            <a:ext cx="6229726" cy="1384995"/>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public partial class </a:t>
            </a:r>
            <a:r>
              <a:rPr lang="en-US" sz="1400" b="1" dirty="0">
                <a:latin typeface="Courier New" panose="02070309020205020404" pitchFamily="49" charset="0"/>
                <a:cs typeface="Courier New" panose="02070309020205020404" pitchFamily="49" charset="0"/>
              </a:rPr>
              <a:t>Employee</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public void </a:t>
            </a:r>
            <a:r>
              <a:rPr lang="en-US" sz="1400" b="1" dirty="0" err="1">
                <a:latin typeface="Courier New" panose="02070309020205020404" pitchFamily="49" charset="0"/>
                <a:cs typeface="Courier New" panose="02070309020205020404" pitchFamily="49" charset="0"/>
              </a:rPr>
              <a:t>GoToLunch</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911713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27108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and calling methods</a:t>
            </a:r>
          </a:p>
        </p:txBody>
      </p:sp>
      <p:sp>
        <p:nvSpPr>
          <p:cNvPr id="7" name="TextBox 6">
            <a:extLst>
              <a:ext uri="{FF2B5EF4-FFF2-40B4-BE49-F238E27FC236}">
                <a16:creationId xmlns:a16="http://schemas.microsoft.com/office/drawing/2014/main" id="{5B2F948C-847B-4F9F-BE5C-532A6E11840D}"/>
              </a:ext>
            </a:extLst>
          </p:cNvPr>
          <p:cNvSpPr txBox="1"/>
          <p:nvPr/>
        </p:nvSpPr>
        <p:spPr>
          <a:xfrm>
            <a:off x="5620512" y="178454"/>
            <a:ext cx="632383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Controlling access with properties and indexers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684346"/>
            <a:ext cx="11450063" cy="2153603"/>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a property is simply a method (or a pair of methods) that acts and looks like a field when you want to get or set a value, thereby simplifying the syntax</a:t>
            </a:r>
          </a:p>
          <a:p>
            <a:r>
              <a:rPr lang="en-US" sz="1600" b="0" dirty="0"/>
              <a:t>property in C# is a member of a class that provides a flexible mechanism for classes to expose private fields</a:t>
            </a:r>
          </a:p>
          <a:p>
            <a:r>
              <a:rPr lang="en-US" sz="1600" b="0" dirty="0"/>
              <a:t>internally, C# properties have two special methods called accessors (</a:t>
            </a:r>
            <a:r>
              <a:rPr lang="en-US" sz="1600" b="0" dirty="0">
                <a:latin typeface="Courier New" panose="02070309020205020404" pitchFamily="49" charset="0"/>
                <a:cs typeface="Courier New" panose="02070309020205020404" pitchFamily="49" charset="0"/>
              </a:rPr>
              <a:t>get</a:t>
            </a:r>
            <a:r>
              <a:rPr lang="en-US" sz="1600" b="0" dirty="0"/>
              <a:t> property accessor and </a:t>
            </a:r>
            <a:r>
              <a:rPr lang="en-US" sz="1600" b="0" dirty="0">
                <a:latin typeface="Courier New" panose="02070309020205020404" pitchFamily="49" charset="0"/>
                <a:cs typeface="Courier New" panose="02070309020205020404" pitchFamily="49" charset="0"/>
              </a:rPr>
              <a:t>set</a:t>
            </a:r>
            <a:r>
              <a:rPr lang="en-US" sz="1600" b="0" dirty="0"/>
              <a:t> property accessor)</a:t>
            </a:r>
          </a:p>
        </p:txBody>
      </p:sp>
      <p:sp>
        <p:nvSpPr>
          <p:cNvPr id="11" name="TextBox 10">
            <a:extLst>
              <a:ext uri="{FF2B5EF4-FFF2-40B4-BE49-F238E27FC236}">
                <a16:creationId xmlns:a16="http://schemas.microsoft.com/office/drawing/2014/main" id="{2F6A0B1F-DA83-4F7E-A189-FE7A12A23391}"/>
              </a:ext>
            </a:extLst>
          </p:cNvPr>
          <p:cNvSpPr txBox="1"/>
          <p:nvPr/>
        </p:nvSpPr>
        <p:spPr>
          <a:xfrm>
            <a:off x="360937" y="3059938"/>
            <a:ext cx="11160503" cy="3323987"/>
          </a:xfrm>
          <a:prstGeom prst="rect">
            <a:avLst/>
          </a:prstGeom>
          <a:solidFill>
            <a:schemeClr val="tx1">
              <a:lumMod val="65000"/>
            </a:schemeClr>
          </a:solidFill>
        </p:spPr>
        <p:txBody>
          <a:bodyPr wrap="square">
            <a:spAutoFit/>
          </a:bodyPr>
          <a:lstStyle/>
          <a:p>
            <a:r>
              <a:rPr lang="en-US" sz="1400" b="1" dirty="0">
                <a:latin typeface="Courier New" panose="02070309020205020404" pitchFamily="49" charset="0"/>
                <a:cs typeface="Courier New" panose="02070309020205020404" pitchFamily="49" charset="0"/>
              </a:rPr>
              <a:t>class </a:t>
            </a:r>
            <a:r>
              <a:rPr lang="en-US" sz="1400" b="1" dirty="0" err="1">
                <a:latin typeface="Courier New" panose="02070309020205020404" pitchFamily="49" charset="0"/>
                <a:cs typeface="Courier New" panose="02070309020205020404" pitchFamily="49" charset="0"/>
              </a:rPr>
              <a:t>TimePeriod</a:t>
            </a:r>
            <a:endParaRPr lang="en-US" sz="1400" b="1"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private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double</a:t>
            </a:r>
            <a:r>
              <a:rPr lang="en-US" sz="1400" dirty="0">
                <a:latin typeface="Courier New" panose="02070309020205020404" pitchFamily="49" charset="0"/>
                <a:cs typeface="Courier New" panose="02070309020205020404" pitchFamily="49" charset="0"/>
              </a:rPr>
              <a:t> _seconds;</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double</a:t>
            </a:r>
            <a:r>
              <a:rPr lang="en-US" sz="1400" dirty="0">
                <a:latin typeface="Courier New" panose="02070309020205020404" pitchFamily="49" charset="0"/>
                <a:cs typeface="Courier New" panose="02070309020205020404" pitchFamily="49" charset="0"/>
              </a:rPr>
              <a:t> Hours</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get</a:t>
            </a:r>
            <a:r>
              <a:rPr lang="en-US" sz="1400" dirty="0">
                <a:latin typeface="Courier New" panose="02070309020205020404" pitchFamily="49" charset="0"/>
                <a:cs typeface="Courier New" panose="02070309020205020404" pitchFamily="49" charset="0"/>
              </a:rPr>
              <a:t> { return _seconds / 3600; }</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set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if (value &lt; 0 || value &gt; 24)</a:t>
            </a:r>
          </a:p>
          <a:p>
            <a:r>
              <a:rPr lang="en-US" sz="1400" dirty="0">
                <a:latin typeface="Courier New" panose="02070309020205020404" pitchFamily="49" charset="0"/>
                <a:cs typeface="Courier New" panose="02070309020205020404" pitchFamily="49" charset="0"/>
              </a:rPr>
              <a:t>             throw new </a:t>
            </a:r>
            <a:r>
              <a:rPr lang="en-US" sz="1400" dirty="0" err="1">
                <a:latin typeface="Courier New" panose="02070309020205020404" pitchFamily="49" charset="0"/>
                <a:cs typeface="Courier New" panose="02070309020205020404" pitchFamily="49" charset="0"/>
              </a:rPr>
              <a:t>ArgumentOutOfRangeException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nameof</a:t>
            </a:r>
            <a:r>
              <a:rPr lang="en-US" sz="1400" dirty="0">
                <a:latin typeface="Courier New" panose="02070309020205020404" pitchFamily="49" charset="0"/>
                <a:cs typeface="Courier New" panose="02070309020205020404" pitchFamily="49" charset="0"/>
              </a:rPr>
              <a:t>(value)} must be between 0 and 24.");</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_seconds = value * 3600;</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569243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27108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and calling methods</a:t>
            </a:r>
          </a:p>
        </p:txBody>
      </p:sp>
      <p:sp>
        <p:nvSpPr>
          <p:cNvPr id="7" name="TextBox 6">
            <a:extLst>
              <a:ext uri="{FF2B5EF4-FFF2-40B4-BE49-F238E27FC236}">
                <a16:creationId xmlns:a16="http://schemas.microsoft.com/office/drawing/2014/main" id="{5B2F948C-847B-4F9F-BE5C-532A6E11840D}"/>
              </a:ext>
            </a:extLst>
          </p:cNvPr>
          <p:cNvSpPr txBox="1"/>
          <p:nvPr/>
        </p:nvSpPr>
        <p:spPr>
          <a:xfrm>
            <a:off x="5620512" y="178454"/>
            <a:ext cx="632383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Defining read-only properties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684346"/>
            <a:ext cx="11450063" cy="1107163"/>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a </a:t>
            </a:r>
            <a:r>
              <a:rPr lang="en-US" sz="1600" b="0" dirty="0" err="1">
                <a:latin typeface="Courier New" panose="02070309020205020404" pitchFamily="49" charset="0"/>
                <a:cs typeface="Courier New" panose="02070309020205020404" pitchFamily="49" charset="0"/>
              </a:rPr>
              <a:t>readonly</a:t>
            </a:r>
            <a:r>
              <a:rPr lang="en-US" sz="1600" b="0" dirty="0"/>
              <a:t> property only has a </a:t>
            </a:r>
            <a:r>
              <a:rPr lang="en-US" sz="1600" b="0" dirty="0">
                <a:latin typeface="Courier New" panose="02070309020205020404" pitchFamily="49" charset="0"/>
                <a:cs typeface="Courier New" panose="02070309020205020404" pitchFamily="49" charset="0"/>
              </a:rPr>
              <a:t>get</a:t>
            </a:r>
            <a:r>
              <a:rPr lang="en-US" sz="1600" b="0" dirty="0"/>
              <a:t> implementation</a:t>
            </a:r>
          </a:p>
          <a:p>
            <a:r>
              <a:rPr lang="en-US" sz="1600" b="0" dirty="0"/>
              <a:t>from C# 6 </a:t>
            </a:r>
            <a:r>
              <a:rPr lang="en-US" sz="1600" b="0" dirty="0" err="1">
                <a:latin typeface="Courier New" panose="02070309020205020404" pitchFamily="49" charset="0"/>
                <a:cs typeface="Courier New" panose="02070309020205020404" pitchFamily="49" charset="0"/>
              </a:rPr>
              <a:t>readonly</a:t>
            </a:r>
            <a:r>
              <a:rPr lang="en-US" sz="1600" b="0" dirty="0"/>
              <a:t> properties can return their value by using the </a:t>
            </a:r>
            <a:r>
              <a:rPr lang="en-US" sz="1600" dirty="0"/>
              <a:t>lambda expression body =&gt;</a:t>
            </a:r>
            <a:r>
              <a:rPr lang="en-US" sz="1600" b="0" dirty="0"/>
              <a:t> syntax</a:t>
            </a:r>
          </a:p>
        </p:txBody>
      </p:sp>
      <p:sp>
        <p:nvSpPr>
          <p:cNvPr id="11" name="TextBox 10">
            <a:extLst>
              <a:ext uri="{FF2B5EF4-FFF2-40B4-BE49-F238E27FC236}">
                <a16:creationId xmlns:a16="http://schemas.microsoft.com/office/drawing/2014/main" id="{2F6A0B1F-DA83-4F7E-A189-FE7A12A23391}"/>
              </a:ext>
            </a:extLst>
          </p:cNvPr>
          <p:cNvSpPr txBox="1"/>
          <p:nvPr/>
        </p:nvSpPr>
        <p:spPr>
          <a:xfrm>
            <a:off x="360937" y="3059938"/>
            <a:ext cx="11160503" cy="3108543"/>
          </a:xfrm>
          <a:prstGeom prst="rect">
            <a:avLst/>
          </a:prstGeom>
          <a:solidFill>
            <a:schemeClr val="tx1">
              <a:lumMod val="65000"/>
            </a:schemeClr>
          </a:solidFill>
        </p:spPr>
        <p:txBody>
          <a:bodyPr wrap="square">
            <a:spAutoFit/>
          </a:bodyPr>
          <a:lstStyle/>
          <a:p>
            <a:r>
              <a:rPr lang="en-US" sz="1400" b="1" dirty="0">
                <a:latin typeface="Courier New" panose="02070309020205020404" pitchFamily="49" charset="0"/>
                <a:cs typeface="Courier New" panose="02070309020205020404" pitchFamily="49" charset="0"/>
              </a:rPr>
              <a:t>class Person</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string</a:t>
            </a:r>
            <a:r>
              <a:rPr lang="en-US" sz="1400" dirty="0">
                <a:latin typeface="Courier New" panose="02070309020205020404" pitchFamily="49" charset="0"/>
                <a:cs typeface="Courier New" panose="02070309020205020404" pitchFamily="49" charset="0"/>
              </a:rPr>
              <a:t> Origin</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get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$"{Name} was born on {</a:t>
            </a:r>
            <a:r>
              <a:rPr lang="en-US" sz="1400" dirty="0" err="1">
                <a:latin typeface="Courier New" panose="02070309020205020404" pitchFamily="49" charset="0"/>
                <a:cs typeface="Courier New" panose="02070309020205020404" pitchFamily="49" charset="0"/>
              </a:rPr>
              <a:t>HomePlanet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two properties defined using C# 6+ lambda expression body syntax</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string</a:t>
            </a:r>
            <a:r>
              <a:rPr lang="en-US" sz="1400" dirty="0">
                <a:latin typeface="Courier New" panose="02070309020205020404" pitchFamily="49" charset="0"/>
                <a:cs typeface="Courier New" panose="02070309020205020404" pitchFamily="49" charset="0"/>
              </a:rPr>
              <a:t> Greeting </a:t>
            </a:r>
            <a:r>
              <a:rPr lang="en-US" sz="1400" b="1" dirty="0">
                <a:latin typeface="Courier New" panose="02070309020205020404" pitchFamily="49" charset="0"/>
                <a:cs typeface="Courier New" panose="02070309020205020404" pitchFamily="49" charset="0"/>
              </a:rPr>
              <a:t>=&gt;</a:t>
            </a:r>
            <a:r>
              <a:rPr lang="en-US" sz="1400" dirty="0">
                <a:latin typeface="Courier New" panose="02070309020205020404" pitchFamily="49" charset="0"/>
                <a:cs typeface="Courier New" panose="02070309020205020404" pitchFamily="49" charset="0"/>
              </a:rPr>
              <a:t> $"{Name} says 'Hello!’”;</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Age </a:t>
            </a:r>
            <a:r>
              <a:rPr lang="en-US" sz="1400" b="1" dirty="0">
                <a:latin typeface="Courier New" panose="02070309020205020404" pitchFamily="49" charset="0"/>
                <a:cs typeface="Courier New" panose="02070309020205020404" pitchFamily="49" charset="0"/>
              </a:rPr>
              <a:t>=&gt;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System.DateTime.Today.Year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DateOfBirth.Year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146386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27108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and calling methods</a:t>
            </a:r>
          </a:p>
        </p:txBody>
      </p:sp>
      <p:sp>
        <p:nvSpPr>
          <p:cNvPr id="7" name="TextBox 6">
            <a:extLst>
              <a:ext uri="{FF2B5EF4-FFF2-40B4-BE49-F238E27FC236}">
                <a16:creationId xmlns:a16="http://schemas.microsoft.com/office/drawing/2014/main" id="{5B2F948C-847B-4F9F-BE5C-532A6E11840D}"/>
              </a:ext>
            </a:extLst>
          </p:cNvPr>
          <p:cNvSpPr txBox="1"/>
          <p:nvPr/>
        </p:nvSpPr>
        <p:spPr>
          <a:xfrm>
            <a:off x="5620512" y="178454"/>
            <a:ext cx="632383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Defining settable properties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684346"/>
            <a:ext cx="11450063" cy="1354217"/>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a:lnSpc>
                <a:spcPct val="100000"/>
              </a:lnSpc>
            </a:pPr>
            <a:r>
              <a:rPr lang="en-US" sz="1400" b="0" dirty="0"/>
              <a:t>to create a settable property, you must use the older syntax and provide a pair of methods:</a:t>
            </a:r>
          </a:p>
          <a:p>
            <a:pPr marL="285750" indent="-285750">
              <a:lnSpc>
                <a:spcPct val="100000"/>
              </a:lnSpc>
              <a:buFont typeface="Arial" panose="020B0604020202020204" pitchFamily="34" charset="0"/>
              <a:buChar char="•"/>
            </a:pPr>
            <a:r>
              <a:rPr lang="en-US" sz="1400" b="0" dirty="0"/>
              <a:t>a </a:t>
            </a:r>
            <a:r>
              <a:rPr lang="en-US" sz="1400" b="0" dirty="0">
                <a:latin typeface="Courier New" panose="02070309020205020404" pitchFamily="49" charset="0"/>
                <a:cs typeface="Courier New" panose="02070309020205020404" pitchFamily="49" charset="0"/>
              </a:rPr>
              <a:t>get</a:t>
            </a:r>
            <a:r>
              <a:rPr lang="en-US" sz="1400" b="0" dirty="0"/>
              <a:t> part (aka getter)</a:t>
            </a:r>
          </a:p>
          <a:p>
            <a:pPr marL="285750" indent="-285750">
              <a:lnSpc>
                <a:spcPct val="100000"/>
              </a:lnSpc>
              <a:buFont typeface="Arial" panose="020B0604020202020204" pitchFamily="34" charset="0"/>
              <a:buChar char="•"/>
            </a:pPr>
            <a:r>
              <a:rPr lang="en-US" sz="1400" b="0" dirty="0"/>
              <a:t>a </a:t>
            </a:r>
            <a:r>
              <a:rPr lang="en-US" sz="1400" b="0" dirty="0">
                <a:latin typeface="Courier New" panose="02070309020205020404" pitchFamily="49" charset="0"/>
                <a:cs typeface="Courier New" panose="02070309020205020404" pitchFamily="49" charset="0"/>
              </a:rPr>
              <a:t>set</a:t>
            </a:r>
            <a:r>
              <a:rPr lang="en-US" sz="1400" b="0" dirty="0"/>
              <a:t> part (aka setter)</a:t>
            </a:r>
          </a:p>
        </p:txBody>
      </p:sp>
      <p:sp>
        <p:nvSpPr>
          <p:cNvPr id="11" name="TextBox 10">
            <a:extLst>
              <a:ext uri="{FF2B5EF4-FFF2-40B4-BE49-F238E27FC236}">
                <a16:creationId xmlns:a16="http://schemas.microsoft.com/office/drawing/2014/main" id="{2F6A0B1F-DA83-4F7E-A189-FE7A12A23391}"/>
              </a:ext>
            </a:extLst>
          </p:cNvPr>
          <p:cNvSpPr txBox="1"/>
          <p:nvPr/>
        </p:nvSpPr>
        <p:spPr>
          <a:xfrm>
            <a:off x="360937" y="2165430"/>
            <a:ext cx="11160503" cy="4493538"/>
          </a:xfrm>
          <a:prstGeom prst="rect">
            <a:avLst/>
          </a:prstGeom>
          <a:solidFill>
            <a:schemeClr val="tx1">
              <a:lumMod val="65000"/>
            </a:schemeClr>
          </a:solidFill>
        </p:spPr>
        <p:txBody>
          <a:bodyPr wrap="square">
            <a:spAutoFit/>
          </a:bodyPr>
          <a:lstStyle/>
          <a:p>
            <a:r>
              <a:rPr lang="en-US" sz="1100" dirty="0">
                <a:latin typeface="Courier New" panose="02070309020205020404" pitchFamily="49" charset="0"/>
                <a:cs typeface="Courier New" panose="02070309020205020404" pitchFamily="49" charset="0"/>
              </a:rPr>
              <a:t>// although you have not manually created a field to store the person's favorite ice cream</a:t>
            </a:r>
          </a:p>
          <a:p>
            <a:r>
              <a:rPr lang="en-US" sz="1100" dirty="0">
                <a:latin typeface="Courier New" panose="02070309020205020404" pitchFamily="49" charset="0"/>
                <a:cs typeface="Courier New" panose="02070309020205020404" pitchFamily="49" charset="0"/>
              </a:rPr>
              <a:t>// it is there, automatically created by the compiler for you.</a:t>
            </a:r>
            <a:br>
              <a:rPr lang="en-US" sz="1100" dirty="0">
                <a:latin typeface="Courier New" panose="02070309020205020404" pitchFamily="49" charset="0"/>
                <a:cs typeface="Courier New" panose="02070309020205020404" pitchFamily="49" charset="0"/>
              </a:rPr>
            </a:br>
            <a:r>
              <a:rPr lang="en-US" sz="1100" dirty="0">
                <a:latin typeface="Courier New" panose="02070309020205020404" pitchFamily="49" charset="0"/>
                <a:cs typeface="Courier New" panose="02070309020205020404" pitchFamily="49" charset="0"/>
              </a:rPr>
              <a:t>public string </a:t>
            </a:r>
            <a:r>
              <a:rPr lang="en-US" sz="1100" dirty="0" err="1">
                <a:latin typeface="Courier New" panose="02070309020205020404" pitchFamily="49" charset="0"/>
                <a:cs typeface="Courier New" panose="02070309020205020404" pitchFamily="49" charset="0"/>
              </a:rPr>
              <a:t>FavoriteIceCream</a:t>
            </a:r>
            <a:r>
              <a:rPr lang="en-US" sz="1100" dirty="0">
                <a:latin typeface="Courier New" panose="02070309020205020404" pitchFamily="49" charset="0"/>
                <a:cs typeface="Courier New" panose="02070309020205020404" pitchFamily="49" charset="0"/>
              </a:rPr>
              <a:t> { get; set; } // auto-syntax</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sometimes, you need more control over what happens when a property is set</a:t>
            </a:r>
            <a:br>
              <a:rPr lang="en-US" sz="1100" dirty="0">
                <a:latin typeface="Courier New" panose="02070309020205020404" pitchFamily="49" charset="0"/>
                <a:cs typeface="Courier New" panose="02070309020205020404" pitchFamily="49" charset="0"/>
              </a:rPr>
            </a:br>
            <a:r>
              <a:rPr lang="en-US" sz="1100" dirty="0">
                <a:latin typeface="Courier New" panose="02070309020205020404" pitchFamily="49" charset="0"/>
                <a:cs typeface="Courier New" panose="02070309020205020404" pitchFamily="49" charset="0"/>
              </a:rPr>
              <a:t>private string </a:t>
            </a:r>
            <a:r>
              <a:rPr lang="en-US" sz="1100" dirty="0" err="1">
                <a:latin typeface="Courier New" panose="02070309020205020404" pitchFamily="49" charset="0"/>
                <a:cs typeface="Courier New" panose="02070309020205020404" pitchFamily="49" charset="0"/>
              </a:rPr>
              <a:t>favoritePrimaryColor</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public string </a:t>
            </a:r>
            <a:r>
              <a:rPr lang="en-US" sz="1100" dirty="0" err="1">
                <a:latin typeface="Courier New" panose="02070309020205020404" pitchFamily="49" charset="0"/>
                <a:cs typeface="Courier New" panose="02070309020205020404" pitchFamily="49" charset="0"/>
              </a:rPr>
              <a:t>FavoritePrimaryColor</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get</a:t>
            </a:r>
          </a:p>
          <a:p>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return </a:t>
            </a:r>
            <a:r>
              <a:rPr lang="en-US" sz="1100" dirty="0" err="1">
                <a:latin typeface="Courier New" panose="02070309020205020404" pitchFamily="49" charset="0"/>
                <a:cs typeface="Courier New" panose="02070309020205020404" pitchFamily="49" charset="0"/>
              </a:rPr>
              <a:t>favoritePrimaryColor</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set</a:t>
            </a:r>
          </a:p>
          <a:p>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switch (</a:t>
            </a:r>
            <a:r>
              <a:rPr lang="en-US" sz="1100" dirty="0" err="1">
                <a:latin typeface="Courier New" panose="02070309020205020404" pitchFamily="49" charset="0"/>
                <a:cs typeface="Courier New" panose="02070309020205020404" pitchFamily="49" charset="0"/>
              </a:rPr>
              <a:t>value.ToLower</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case "red":</a:t>
            </a:r>
          </a:p>
          <a:p>
            <a:r>
              <a:rPr lang="en-US" sz="1100" dirty="0">
                <a:latin typeface="Courier New" panose="02070309020205020404" pitchFamily="49" charset="0"/>
                <a:cs typeface="Courier New" panose="02070309020205020404" pitchFamily="49" charset="0"/>
              </a:rPr>
              <a:t>      case "green":</a:t>
            </a:r>
          </a:p>
          <a:p>
            <a:r>
              <a:rPr lang="en-US" sz="1100" dirty="0">
                <a:latin typeface="Courier New" panose="02070309020205020404" pitchFamily="49" charset="0"/>
                <a:cs typeface="Courier New" panose="02070309020205020404" pitchFamily="49" charset="0"/>
              </a:rPr>
              <a:t>      case "blue":</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favoritePrimaryColor</a:t>
            </a:r>
            <a:r>
              <a:rPr lang="en-US" sz="1100" dirty="0">
                <a:latin typeface="Courier New" panose="02070309020205020404" pitchFamily="49" charset="0"/>
                <a:cs typeface="Courier New" panose="02070309020205020404" pitchFamily="49" charset="0"/>
              </a:rPr>
              <a:t> = value;</a:t>
            </a:r>
          </a:p>
          <a:p>
            <a:r>
              <a:rPr lang="en-US" sz="1100" dirty="0">
                <a:latin typeface="Courier New" panose="02070309020205020404" pitchFamily="49" charset="0"/>
                <a:cs typeface="Courier New" panose="02070309020205020404" pitchFamily="49" charset="0"/>
              </a:rPr>
              <a:t>        break;</a:t>
            </a:r>
          </a:p>
          <a:p>
            <a:r>
              <a:rPr lang="en-US" sz="1100" dirty="0">
                <a:latin typeface="Courier New" panose="02070309020205020404" pitchFamily="49" charset="0"/>
                <a:cs typeface="Courier New" panose="02070309020205020404" pitchFamily="49" charset="0"/>
              </a:rPr>
              <a:t>      default:</a:t>
            </a:r>
          </a:p>
          <a:p>
            <a:r>
              <a:rPr lang="en-US" sz="1100" dirty="0">
                <a:latin typeface="Courier New" panose="02070309020205020404" pitchFamily="49" charset="0"/>
                <a:cs typeface="Courier New" panose="02070309020205020404" pitchFamily="49" charset="0"/>
              </a:rPr>
              <a:t>        throw new </a:t>
            </a:r>
            <a:r>
              <a:rPr lang="en-US" sz="1100" dirty="0" err="1">
                <a:latin typeface="Courier New" panose="02070309020205020404" pitchFamily="49" charset="0"/>
                <a:cs typeface="Courier New" panose="02070309020205020404" pitchFamily="49" charset="0"/>
              </a:rPr>
              <a:t>System.ArgumentException</a:t>
            </a:r>
            <a:r>
              <a:rPr lang="en-US" sz="1100" dirty="0">
                <a:latin typeface="Courier New" panose="02070309020205020404" pitchFamily="49" charset="0"/>
                <a:cs typeface="Courier New" panose="02070309020205020404" pitchFamily="49" charset="0"/>
              </a:rPr>
              <a:t>($"{value} is not a primary color. Choose from: red, green, blue.");</a:t>
            </a:r>
          </a:p>
          <a:p>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a:t>
            </a:r>
          </a:p>
        </p:txBody>
      </p:sp>
      <p:sp>
        <p:nvSpPr>
          <p:cNvPr id="9" name="Rectangle 8">
            <a:extLst>
              <a:ext uri="{FF2B5EF4-FFF2-40B4-BE49-F238E27FC236}">
                <a16:creationId xmlns:a16="http://schemas.microsoft.com/office/drawing/2014/main" id="{1B8131F2-346B-4E34-8F5B-2E3B3061D31F}"/>
              </a:ext>
            </a:extLst>
          </p:cNvPr>
          <p:cNvSpPr/>
          <p:nvPr/>
        </p:nvSpPr>
        <p:spPr>
          <a:xfrm>
            <a:off x="4687824" y="4145279"/>
            <a:ext cx="4620768" cy="16263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avoid adding too much code to your getters and setters</a:t>
            </a:r>
          </a:p>
          <a:p>
            <a:pPr algn="ctr"/>
            <a:endParaRPr lang="en-US" sz="1400" dirty="0">
              <a:latin typeface="Arial" panose="020B0604020202020204" pitchFamily="34" charset="0"/>
              <a:cs typeface="Arial" panose="020B0604020202020204" pitchFamily="34" charset="0"/>
            </a:endParaRPr>
          </a:p>
          <a:p>
            <a:pPr algn="ctr"/>
            <a:r>
              <a:rPr lang="en-US" sz="1400" dirty="0">
                <a:latin typeface="Arial" panose="020B0604020202020204" pitchFamily="34" charset="0"/>
                <a:cs typeface="Arial" panose="020B0604020202020204" pitchFamily="34" charset="0"/>
              </a:rPr>
              <a:t>this could indicate a problem with your design</a:t>
            </a:r>
          </a:p>
          <a:p>
            <a:pPr algn="ctr"/>
            <a:endParaRPr lang="en-US" sz="1400" dirty="0">
              <a:latin typeface="Arial" panose="020B0604020202020204" pitchFamily="34" charset="0"/>
              <a:cs typeface="Arial" panose="020B0604020202020204" pitchFamily="34" charset="0"/>
            </a:endParaRPr>
          </a:p>
          <a:p>
            <a:pPr algn="ctr"/>
            <a:r>
              <a:rPr lang="en-US" sz="1400" dirty="0">
                <a:latin typeface="Arial" panose="020B0604020202020204" pitchFamily="34" charset="0"/>
                <a:cs typeface="Arial" panose="020B0604020202020204" pitchFamily="34" charset="0"/>
              </a:rPr>
              <a:t>consider adding private methods that you then call in setters and getters to simplify your implementations</a:t>
            </a:r>
            <a:endParaRPr lang="it-IT" sz="1400"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78EEDCCD-628E-4A90-8AFA-880934659B0E}"/>
              </a:ext>
            </a:extLst>
          </p:cNvPr>
          <p:cNvSpPr/>
          <p:nvPr/>
        </p:nvSpPr>
        <p:spPr>
          <a:xfrm>
            <a:off x="7970520" y="2462784"/>
            <a:ext cx="4053840" cy="15118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Arial" panose="020B0604020202020204" pitchFamily="34" charset="0"/>
                <a:cs typeface="Arial" panose="020B0604020202020204" pitchFamily="34" charset="0"/>
              </a:rPr>
              <a:t>use properties instead of fields when</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you want to validate what value can be stored</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when you want to read and write to a field without using a method pair like </a:t>
            </a:r>
            <a:r>
              <a:rPr lang="en-US" sz="1400" dirty="0" err="1">
                <a:latin typeface="Arial" panose="020B0604020202020204" pitchFamily="34" charset="0"/>
                <a:cs typeface="Arial" panose="020B0604020202020204" pitchFamily="34" charset="0"/>
              </a:rPr>
              <a:t>GetAge</a:t>
            </a:r>
            <a:r>
              <a:rPr lang="en-US" sz="1400" dirty="0">
                <a:latin typeface="Arial" panose="020B0604020202020204" pitchFamily="34" charset="0"/>
                <a:cs typeface="Arial" panose="020B0604020202020204" pitchFamily="34" charset="0"/>
              </a:rPr>
              <a:t> and </a:t>
            </a:r>
            <a:r>
              <a:rPr lang="en-US" sz="1400" dirty="0" err="1">
                <a:latin typeface="Arial" panose="020B0604020202020204" pitchFamily="34" charset="0"/>
                <a:cs typeface="Arial" panose="020B0604020202020204" pitchFamily="34" charset="0"/>
              </a:rPr>
              <a:t>SetAge</a:t>
            </a:r>
            <a:endParaRPr lang="it-IT"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3248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6853223"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Building Your Own Types with Object-Oriented Programming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3219450" y="178454"/>
            <a:ext cx="8724900"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Talking about OOP</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920245"/>
            <a:ext cx="10454891" cy="4488408"/>
          </a:xfrm>
          <a:prstGeom prst="rect">
            <a:avLst/>
          </a:prstGeom>
          <a:noFill/>
        </p:spPr>
        <p:txBody>
          <a:bodyPr wrap="square">
            <a:spAutoFit/>
          </a:bodyPr>
          <a:lstStyle/>
          <a:p>
            <a:pPr rtl="0">
              <a:lnSpc>
                <a:spcPct val="150000"/>
              </a:lnSpc>
              <a:spcBef>
                <a:spcPts val="2400"/>
              </a:spcBef>
              <a:spcAft>
                <a:spcPts val="0"/>
              </a:spcAft>
            </a:pPr>
            <a:r>
              <a:rPr lang="en-US" b="1" dirty="0">
                <a:latin typeface="Arial" panose="020B0604020202020204" pitchFamily="34" charset="0"/>
                <a:cs typeface="Arial" panose="020B0604020202020204" pitchFamily="34" charset="0"/>
              </a:rPr>
              <a:t>Composition</a:t>
            </a: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is about what an object is made of</a:t>
            </a: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is a type of relationship between classes that allows one class to contain the other</a:t>
            </a: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is usually referred to as a </a:t>
            </a:r>
            <a:r>
              <a:rPr lang="en-US" b="1" dirty="0">
                <a:latin typeface="Arial" panose="020B0604020202020204" pitchFamily="34" charset="0"/>
                <a:cs typeface="Arial" panose="020B0604020202020204" pitchFamily="34" charset="0"/>
              </a:rPr>
              <a:t>Has-A</a:t>
            </a:r>
            <a:r>
              <a:rPr lang="en-US" dirty="0">
                <a:latin typeface="Arial" panose="020B0604020202020204" pitchFamily="34" charset="0"/>
                <a:cs typeface="Arial" panose="020B0604020202020204" pitchFamily="34" charset="0"/>
              </a:rPr>
              <a:t> relationship</a:t>
            </a: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i.e. a </a:t>
            </a:r>
            <a:r>
              <a:rPr lang="en-US" dirty="0">
                <a:latin typeface="Courier New" panose="02070309020205020404" pitchFamily="49" charset="0"/>
                <a:cs typeface="Courier New" panose="02070309020205020404" pitchFamily="49" charset="0"/>
              </a:rPr>
              <a:t>Car</a:t>
            </a:r>
            <a:r>
              <a:rPr lang="en-US" dirty="0">
                <a:latin typeface="Arial" panose="020B0604020202020204" pitchFamily="34" charset="0"/>
                <a:cs typeface="Arial" panose="020B0604020202020204" pitchFamily="34" charset="0"/>
              </a:rPr>
              <a:t> is composed of different parts, such as four </a:t>
            </a:r>
            <a:r>
              <a:rPr lang="en-US" dirty="0">
                <a:latin typeface="Courier New" panose="02070309020205020404" pitchFamily="49" charset="0"/>
                <a:cs typeface="Courier New" panose="02070309020205020404" pitchFamily="49" charset="0"/>
              </a:rPr>
              <a:t>Wheel</a:t>
            </a:r>
            <a:r>
              <a:rPr lang="en-US" dirty="0">
                <a:latin typeface="Arial" panose="020B0604020202020204" pitchFamily="34" charset="0"/>
                <a:cs typeface="Arial" panose="020B0604020202020204" pitchFamily="34" charset="0"/>
              </a:rPr>
              <a:t> objects, several </a:t>
            </a:r>
            <a:r>
              <a:rPr lang="en-US" dirty="0">
                <a:latin typeface="Courier New" panose="02070309020205020404" pitchFamily="49" charset="0"/>
                <a:cs typeface="Courier New" panose="02070309020205020404" pitchFamily="49" charset="0"/>
              </a:rPr>
              <a:t>Seat</a:t>
            </a:r>
            <a:r>
              <a:rPr lang="en-US" dirty="0">
                <a:latin typeface="Arial" panose="020B0604020202020204" pitchFamily="34" charset="0"/>
                <a:cs typeface="Arial" panose="020B0604020202020204" pitchFamily="34" charset="0"/>
              </a:rPr>
              <a:t> objects, and an </a:t>
            </a:r>
            <a:r>
              <a:rPr lang="en-US" dirty="0">
                <a:latin typeface="Courier New" panose="02070309020205020404" pitchFamily="49" charset="0"/>
                <a:cs typeface="Courier New" panose="02070309020205020404" pitchFamily="49" charset="0"/>
              </a:rPr>
              <a:t>Engine</a:t>
            </a:r>
          </a:p>
          <a:p>
            <a:pPr>
              <a:lnSpc>
                <a:spcPct val="150000"/>
              </a:lnSpc>
              <a:spcBef>
                <a:spcPts val="2400"/>
              </a:spcBef>
            </a:pPr>
            <a:r>
              <a:rPr lang="en-US" dirty="0">
                <a:latin typeface="Arial" panose="020B0604020202020204" pitchFamily="34" charset="0"/>
                <a:cs typeface="Arial" panose="020B0604020202020204" pitchFamily="34" charset="0"/>
              </a:rPr>
              <a:t>just like inheritance, composition allows for code reuse.</a:t>
            </a:r>
          </a:p>
        </p:txBody>
      </p:sp>
    </p:spTree>
    <p:extLst>
      <p:ext uri="{BB962C8B-B14F-4D97-AF65-F5344CB8AC3E}">
        <p14:creationId xmlns:p14="http://schemas.microsoft.com/office/powerpoint/2010/main" val="8060059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27108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and calling methods</a:t>
            </a:r>
          </a:p>
        </p:txBody>
      </p:sp>
      <p:sp>
        <p:nvSpPr>
          <p:cNvPr id="7" name="TextBox 6">
            <a:extLst>
              <a:ext uri="{FF2B5EF4-FFF2-40B4-BE49-F238E27FC236}">
                <a16:creationId xmlns:a16="http://schemas.microsoft.com/office/drawing/2014/main" id="{5B2F948C-847B-4F9F-BE5C-532A6E11840D}"/>
              </a:ext>
            </a:extLst>
          </p:cNvPr>
          <p:cNvSpPr txBox="1"/>
          <p:nvPr/>
        </p:nvSpPr>
        <p:spPr>
          <a:xfrm>
            <a:off x="5620512" y="178454"/>
            <a:ext cx="632383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Requiring properties to be set during instantiation</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684346"/>
            <a:ext cx="11450063" cy="1462452"/>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C# 10 introduces the </a:t>
            </a:r>
            <a:r>
              <a:rPr lang="en-US" sz="1600" b="0" dirty="0">
                <a:latin typeface="Courier New" panose="02070309020205020404" pitchFamily="49" charset="0"/>
                <a:cs typeface="Courier New" panose="02070309020205020404" pitchFamily="49" charset="0"/>
              </a:rPr>
              <a:t>required</a:t>
            </a:r>
            <a:r>
              <a:rPr lang="en-US" sz="1600" b="0" dirty="0"/>
              <a:t> modifier</a:t>
            </a:r>
          </a:p>
          <a:p>
            <a:r>
              <a:rPr lang="en-US" sz="1600" b="0" dirty="0"/>
              <a:t>if you use it on a property, the compiler will ensure that you set the property to a value when you instantiate it, as shown in the following code</a:t>
            </a:r>
          </a:p>
        </p:txBody>
      </p:sp>
      <p:sp>
        <p:nvSpPr>
          <p:cNvPr id="11" name="TextBox 10">
            <a:extLst>
              <a:ext uri="{FF2B5EF4-FFF2-40B4-BE49-F238E27FC236}">
                <a16:creationId xmlns:a16="http://schemas.microsoft.com/office/drawing/2014/main" id="{2F6A0B1F-DA83-4F7E-A189-FE7A12A23391}"/>
              </a:ext>
            </a:extLst>
          </p:cNvPr>
          <p:cNvSpPr txBox="1"/>
          <p:nvPr/>
        </p:nvSpPr>
        <p:spPr>
          <a:xfrm>
            <a:off x="360937" y="2590546"/>
            <a:ext cx="11160503" cy="2462213"/>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public class Book</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public </a:t>
            </a:r>
            <a:r>
              <a:rPr lang="en-US" sz="1400" b="1" dirty="0">
                <a:latin typeface="Courier New" panose="02070309020205020404" pitchFamily="49" charset="0"/>
                <a:cs typeface="Courier New" panose="02070309020205020404" pitchFamily="49" charset="0"/>
              </a:rPr>
              <a:t>required</a:t>
            </a:r>
            <a:r>
              <a:rPr lang="en-US" sz="1400" dirty="0">
                <a:latin typeface="Courier New" panose="02070309020205020404" pitchFamily="49" charset="0"/>
                <a:cs typeface="Courier New" panose="02070309020205020404" pitchFamily="49" charset="0"/>
              </a:rPr>
              <a:t> string </a:t>
            </a:r>
            <a:r>
              <a:rPr lang="en-US" sz="1400" dirty="0" err="1">
                <a:latin typeface="Courier New" panose="02070309020205020404" pitchFamily="49" charset="0"/>
                <a:cs typeface="Courier New" panose="02070309020205020404" pitchFamily="49" charset="0"/>
              </a:rPr>
              <a:t>Isbn</a:t>
            </a:r>
            <a:r>
              <a:rPr lang="en-US" sz="1400" dirty="0">
                <a:latin typeface="Courier New" panose="02070309020205020404" pitchFamily="49" charset="0"/>
                <a:cs typeface="Courier New" panose="02070309020205020404" pitchFamily="49" charset="0"/>
              </a:rPr>
              <a:t> { get; set; }</a:t>
            </a:r>
          </a:p>
          <a:p>
            <a:r>
              <a:rPr lang="en-US" sz="1400" dirty="0">
                <a:latin typeface="Courier New" panose="02070309020205020404" pitchFamily="49" charset="0"/>
                <a:cs typeface="Courier New" panose="02070309020205020404" pitchFamily="49" charset="0"/>
              </a:rPr>
              <a:t>  public string Title { get; set; }</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attempting to instantiate a Book without setting the </a:t>
            </a:r>
            <a:r>
              <a:rPr lang="en-US" sz="1400" dirty="0" err="1">
                <a:latin typeface="Courier New" panose="02070309020205020404" pitchFamily="49" charset="0"/>
                <a:cs typeface="Courier New" panose="02070309020205020404" pitchFamily="49" charset="0"/>
              </a:rPr>
              <a:t>Isbn</a:t>
            </a:r>
            <a:r>
              <a:rPr lang="en-US" sz="1400" dirty="0">
                <a:latin typeface="Courier New" panose="02070309020205020404" pitchFamily="49" charset="0"/>
                <a:cs typeface="Courier New" panose="02070309020205020404" pitchFamily="49" charset="0"/>
              </a:rPr>
              <a:t> property will see a compiler error</a:t>
            </a:r>
          </a:p>
          <a:p>
            <a:r>
              <a:rPr lang="en-US" sz="1400" dirty="0">
                <a:latin typeface="Courier New" panose="02070309020205020404" pitchFamily="49" charset="0"/>
                <a:cs typeface="Courier New" panose="02070309020205020404" pitchFamily="49" charset="0"/>
              </a:rPr>
              <a:t>Book novel = new();</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//the </a:t>
            </a:r>
            <a:r>
              <a:rPr lang="en-US" sz="1400" b="1" dirty="0">
                <a:latin typeface="Courier New" panose="02070309020205020404" pitchFamily="49" charset="0"/>
                <a:cs typeface="Courier New" panose="02070309020205020404" pitchFamily="49" charset="0"/>
              </a:rPr>
              <a:t>required</a:t>
            </a:r>
            <a:r>
              <a:rPr lang="en-US" sz="1400" dirty="0">
                <a:latin typeface="Courier New" panose="02070309020205020404" pitchFamily="49" charset="0"/>
                <a:cs typeface="Courier New" panose="02070309020205020404" pitchFamily="49" charset="0"/>
              </a:rPr>
              <a:t> keyword might not make it into the final release version of .NET 6</a:t>
            </a:r>
          </a:p>
          <a:p>
            <a:r>
              <a:rPr lang="en-US" sz="1400" dirty="0">
                <a:latin typeface="Courier New" panose="02070309020205020404" pitchFamily="49" charset="0"/>
                <a:cs typeface="Courier New" panose="02070309020205020404" pitchFamily="49" charset="0"/>
              </a:rPr>
              <a:t>//so treat this section as theoretical.</a:t>
            </a:r>
          </a:p>
        </p:txBody>
      </p:sp>
    </p:spTree>
    <p:extLst>
      <p:ext uri="{BB962C8B-B14F-4D97-AF65-F5344CB8AC3E}">
        <p14:creationId xmlns:p14="http://schemas.microsoft.com/office/powerpoint/2010/main" val="36230427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27108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and calling methods</a:t>
            </a:r>
          </a:p>
        </p:txBody>
      </p:sp>
      <p:sp>
        <p:nvSpPr>
          <p:cNvPr id="7" name="TextBox 6">
            <a:extLst>
              <a:ext uri="{FF2B5EF4-FFF2-40B4-BE49-F238E27FC236}">
                <a16:creationId xmlns:a16="http://schemas.microsoft.com/office/drawing/2014/main" id="{5B2F948C-847B-4F9F-BE5C-532A6E11840D}"/>
              </a:ext>
            </a:extLst>
          </p:cNvPr>
          <p:cNvSpPr txBox="1"/>
          <p:nvPr/>
        </p:nvSpPr>
        <p:spPr>
          <a:xfrm>
            <a:off x="5620512" y="178454"/>
            <a:ext cx="632383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Defining indexers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684346"/>
            <a:ext cx="11450063" cy="1107163"/>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indexers allow the calling code to use the array syntax to access a property</a:t>
            </a:r>
          </a:p>
          <a:p>
            <a:r>
              <a:rPr lang="en-US" sz="1600" b="0" dirty="0"/>
              <a:t>for example, the </a:t>
            </a:r>
            <a:r>
              <a:rPr lang="en-US" sz="1600" b="0" dirty="0">
                <a:latin typeface="Courier New" panose="02070309020205020404" pitchFamily="49" charset="0"/>
                <a:cs typeface="Courier New" panose="02070309020205020404" pitchFamily="49" charset="0"/>
              </a:rPr>
              <a:t>string</a:t>
            </a:r>
            <a:r>
              <a:rPr lang="en-US" sz="1600" b="0" dirty="0"/>
              <a:t> type defines an </a:t>
            </a:r>
            <a:r>
              <a:rPr lang="en-US" sz="1600" dirty="0"/>
              <a:t>indexer</a:t>
            </a:r>
            <a:r>
              <a:rPr lang="en-US" sz="1600" b="0" dirty="0"/>
              <a:t> so that the calling code can access individual characters in the </a:t>
            </a:r>
            <a:r>
              <a:rPr lang="en-US" sz="1600" b="0" dirty="0">
                <a:latin typeface="Courier New" panose="02070309020205020404" pitchFamily="49" charset="0"/>
                <a:cs typeface="Courier New" panose="02070309020205020404" pitchFamily="49" charset="0"/>
              </a:rPr>
              <a:t>string</a:t>
            </a:r>
          </a:p>
        </p:txBody>
      </p:sp>
      <p:sp>
        <p:nvSpPr>
          <p:cNvPr id="11" name="TextBox 10">
            <a:extLst>
              <a:ext uri="{FF2B5EF4-FFF2-40B4-BE49-F238E27FC236}">
                <a16:creationId xmlns:a16="http://schemas.microsoft.com/office/drawing/2014/main" id="{2F6A0B1F-DA83-4F7E-A189-FE7A12A23391}"/>
              </a:ext>
            </a:extLst>
          </p:cNvPr>
          <p:cNvSpPr txBox="1"/>
          <p:nvPr/>
        </p:nvSpPr>
        <p:spPr>
          <a:xfrm>
            <a:off x="360937" y="2590546"/>
            <a:ext cx="11160503" cy="2462213"/>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public Person this[int index]</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get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Children[index]; // pass on to the List&lt;T&gt; indexer</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set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Children[index] = value;</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DFD67BAF-14F8-4C68-B1B6-DC415769C1DF}"/>
              </a:ext>
            </a:extLst>
          </p:cNvPr>
          <p:cNvSpPr txBox="1"/>
          <p:nvPr/>
        </p:nvSpPr>
        <p:spPr>
          <a:xfrm>
            <a:off x="360936" y="5362192"/>
            <a:ext cx="11160503"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you can overload indexers so that different types can be used for their parameters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for example, as well as passing an </a:t>
            </a:r>
            <a:r>
              <a:rPr lang="en-US" dirty="0">
                <a:latin typeface="Courier New" panose="02070309020205020404" pitchFamily="49" charset="0"/>
                <a:cs typeface="Courier New" panose="02070309020205020404" pitchFamily="49" charset="0"/>
              </a:rPr>
              <a:t>int</a:t>
            </a:r>
            <a:r>
              <a:rPr lang="en-US" dirty="0">
                <a:latin typeface="Arial" panose="020B0604020202020204" pitchFamily="34" charset="0"/>
                <a:cs typeface="Arial" panose="020B0604020202020204" pitchFamily="34" charset="0"/>
              </a:rPr>
              <a:t> value, you could also pass a </a:t>
            </a:r>
            <a:r>
              <a:rPr lang="en-US" dirty="0">
                <a:latin typeface="Courier New" panose="02070309020205020404" pitchFamily="49" charset="0"/>
                <a:cs typeface="Courier New" panose="02070309020205020404" pitchFamily="49" charset="0"/>
              </a:rPr>
              <a:t>string</a:t>
            </a:r>
            <a:r>
              <a:rPr lang="en-US" dirty="0">
                <a:latin typeface="Arial" panose="020B0604020202020204" pitchFamily="34" charset="0"/>
                <a:cs typeface="Arial" panose="020B0604020202020204" pitchFamily="34" charset="0"/>
              </a:rPr>
              <a:t> value</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02561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27108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and calling methods</a:t>
            </a:r>
          </a:p>
        </p:txBody>
      </p:sp>
      <p:sp>
        <p:nvSpPr>
          <p:cNvPr id="7" name="TextBox 6">
            <a:extLst>
              <a:ext uri="{FF2B5EF4-FFF2-40B4-BE49-F238E27FC236}">
                <a16:creationId xmlns:a16="http://schemas.microsoft.com/office/drawing/2014/main" id="{5B2F948C-847B-4F9F-BE5C-532A6E11840D}"/>
              </a:ext>
            </a:extLst>
          </p:cNvPr>
          <p:cNvSpPr txBox="1"/>
          <p:nvPr/>
        </p:nvSpPr>
        <p:spPr>
          <a:xfrm>
            <a:off x="5620512" y="178454"/>
            <a:ext cx="632383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Pattern matching with objects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960749"/>
            <a:ext cx="11450063" cy="5755422"/>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a:lnSpc>
                <a:spcPct val="100000"/>
              </a:lnSpc>
            </a:pPr>
            <a:r>
              <a:rPr lang="en-US" sz="1400" dirty="0"/>
              <a:t>pattern matching </a:t>
            </a:r>
            <a:r>
              <a:rPr lang="en-US" sz="1400" b="0" dirty="0"/>
              <a:t>is a technique where you test an expression to determine if it has certain characteristics</a:t>
            </a:r>
          </a:p>
          <a:p>
            <a:pPr marL="285750" indent="-285750">
              <a:lnSpc>
                <a:spcPct val="100000"/>
              </a:lnSpc>
              <a:buFont typeface="Arial" panose="020B0604020202020204" pitchFamily="34" charset="0"/>
              <a:buChar char="•"/>
            </a:pPr>
            <a:r>
              <a:rPr lang="en-US" sz="1400" dirty="0"/>
              <a:t>Declaration pattern</a:t>
            </a:r>
            <a:r>
              <a:rPr lang="en-US" sz="1400" b="0" dirty="0"/>
              <a:t>: to check the run-time type of an expression and, if a match succeeds, assign an expression result to a declared variable. Introduced in C# 7.0.</a:t>
            </a:r>
          </a:p>
          <a:p>
            <a:pPr marL="285750" indent="-285750">
              <a:lnSpc>
                <a:spcPct val="100000"/>
              </a:lnSpc>
              <a:buFont typeface="Arial" panose="020B0604020202020204" pitchFamily="34" charset="0"/>
              <a:buChar char="•"/>
            </a:pPr>
            <a:r>
              <a:rPr lang="en-US" sz="1400" dirty="0"/>
              <a:t>Type pattern</a:t>
            </a:r>
            <a:r>
              <a:rPr lang="en-US" sz="1400" b="0" dirty="0"/>
              <a:t>: to check the run-time type of an expression. Introduced in C# 9.0.</a:t>
            </a:r>
          </a:p>
          <a:p>
            <a:pPr marL="285750" indent="-285750">
              <a:lnSpc>
                <a:spcPct val="100000"/>
              </a:lnSpc>
              <a:buFont typeface="Arial" panose="020B0604020202020204" pitchFamily="34" charset="0"/>
              <a:buChar char="•"/>
            </a:pPr>
            <a:r>
              <a:rPr lang="en-US" sz="1400" dirty="0"/>
              <a:t>Constant pattern</a:t>
            </a:r>
            <a:r>
              <a:rPr lang="en-US" sz="1400" b="0" dirty="0"/>
              <a:t>: to test if an expression result equals a specified constant. Introduced in C# 7.0.</a:t>
            </a:r>
          </a:p>
          <a:p>
            <a:pPr marL="285750" indent="-285750">
              <a:lnSpc>
                <a:spcPct val="100000"/>
              </a:lnSpc>
              <a:buFont typeface="Arial" panose="020B0604020202020204" pitchFamily="34" charset="0"/>
              <a:buChar char="•"/>
            </a:pPr>
            <a:r>
              <a:rPr lang="en-US" sz="1400" dirty="0"/>
              <a:t>Relational patterns</a:t>
            </a:r>
            <a:r>
              <a:rPr lang="en-US" sz="1400" b="0" dirty="0"/>
              <a:t>: to compare an expression result with a specified constant. Introduced in C# 9.0.</a:t>
            </a:r>
          </a:p>
          <a:p>
            <a:pPr marL="285750" indent="-285750">
              <a:lnSpc>
                <a:spcPct val="100000"/>
              </a:lnSpc>
              <a:buFont typeface="Arial" panose="020B0604020202020204" pitchFamily="34" charset="0"/>
              <a:buChar char="•"/>
            </a:pPr>
            <a:r>
              <a:rPr lang="en-US" sz="1400" dirty="0"/>
              <a:t>Logical patterns</a:t>
            </a:r>
            <a:r>
              <a:rPr lang="en-US" sz="1400" b="0" dirty="0"/>
              <a:t>: to test if an expression matches a logical combination of patterns. Introduced in C# 9.0.</a:t>
            </a:r>
          </a:p>
          <a:p>
            <a:pPr marL="285750" indent="-285750">
              <a:lnSpc>
                <a:spcPct val="100000"/>
              </a:lnSpc>
              <a:buFont typeface="Arial" panose="020B0604020202020204" pitchFamily="34" charset="0"/>
              <a:buChar char="•"/>
            </a:pPr>
            <a:r>
              <a:rPr lang="en-US" sz="1400" dirty="0"/>
              <a:t>Property pattern</a:t>
            </a:r>
            <a:r>
              <a:rPr lang="en-US" sz="1400" b="0" dirty="0"/>
              <a:t>: to test if an expression's properties or fields match nested patterns. Introduced in C# 8.0.</a:t>
            </a:r>
          </a:p>
          <a:p>
            <a:pPr marL="285750" indent="-285750">
              <a:lnSpc>
                <a:spcPct val="100000"/>
              </a:lnSpc>
              <a:buFont typeface="Arial" panose="020B0604020202020204" pitchFamily="34" charset="0"/>
              <a:buChar char="•"/>
            </a:pPr>
            <a:r>
              <a:rPr lang="en-US" sz="1400" dirty="0"/>
              <a:t>Positional pattern</a:t>
            </a:r>
            <a:r>
              <a:rPr lang="en-US" sz="1400" b="0" dirty="0"/>
              <a:t>: to deconstruct an expression result and test if the resulting values match nested patterns. Introduced in C# 8.0.</a:t>
            </a:r>
          </a:p>
          <a:p>
            <a:pPr marL="285750" indent="-285750">
              <a:lnSpc>
                <a:spcPct val="100000"/>
              </a:lnSpc>
              <a:buFont typeface="Arial" panose="020B0604020202020204" pitchFamily="34" charset="0"/>
              <a:buChar char="•"/>
            </a:pPr>
            <a:r>
              <a:rPr lang="en-US" sz="1400" dirty="0"/>
              <a:t>var pattern</a:t>
            </a:r>
            <a:r>
              <a:rPr lang="en-US" sz="1400" b="0" dirty="0"/>
              <a:t>: to match any expression and assign its result to a declared variable. Introduced in C# 7.0.</a:t>
            </a:r>
          </a:p>
          <a:p>
            <a:pPr marL="285750" indent="-285750">
              <a:lnSpc>
                <a:spcPct val="100000"/>
              </a:lnSpc>
              <a:buFont typeface="Arial" panose="020B0604020202020204" pitchFamily="34" charset="0"/>
              <a:buChar char="•"/>
            </a:pPr>
            <a:r>
              <a:rPr lang="en-US" sz="1400" dirty="0"/>
              <a:t>Discard pattern</a:t>
            </a:r>
            <a:r>
              <a:rPr lang="en-US" sz="1400" b="0" dirty="0"/>
              <a:t>: to match any expression. Introduced in C# 8.0.</a:t>
            </a:r>
          </a:p>
          <a:p>
            <a:pPr marL="285750" indent="-285750">
              <a:lnSpc>
                <a:spcPct val="100000"/>
              </a:lnSpc>
              <a:buFont typeface="Arial" panose="020B0604020202020204" pitchFamily="34" charset="0"/>
              <a:buChar char="•"/>
            </a:pPr>
            <a:r>
              <a:rPr lang="en-US" sz="1400" dirty="0"/>
              <a:t>List pattern</a:t>
            </a:r>
            <a:r>
              <a:rPr lang="en-US" sz="1400" b="0" dirty="0"/>
              <a:t>: to match any array or a list. Introduced in C# 11.0,</a:t>
            </a:r>
          </a:p>
        </p:txBody>
      </p:sp>
    </p:spTree>
    <p:extLst>
      <p:ext uri="{BB962C8B-B14F-4D97-AF65-F5344CB8AC3E}">
        <p14:creationId xmlns:p14="http://schemas.microsoft.com/office/powerpoint/2010/main" val="31505538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27108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and calling methods</a:t>
            </a:r>
          </a:p>
        </p:txBody>
      </p:sp>
      <p:sp>
        <p:nvSpPr>
          <p:cNvPr id="7" name="TextBox 6">
            <a:extLst>
              <a:ext uri="{FF2B5EF4-FFF2-40B4-BE49-F238E27FC236}">
                <a16:creationId xmlns:a16="http://schemas.microsoft.com/office/drawing/2014/main" id="{5B2F948C-847B-4F9F-BE5C-532A6E11840D}"/>
              </a:ext>
            </a:extLst>
          </p:cNvPr>
          <p:cNvSpPr txBox="1"/>
          <p:nvPr/>
        </p:nvSpPr>
        <p:spPr>
          <a:xfrm>
            <a:off x="5620512" y="178454"/>
            <a:ext cx="632383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Pattern matching with objects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684346"/>
            <a:ext cx="11450063" cy="1524007"/>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dirty="0"/>
              <a:t>Declaration and Type pattern</a:t>
            </a:r>
            <a:br>
              <a:rPr lang="en-US" sz="1600" dirty="0"/>
            </a:br>
            <a:r>
              <a:rPr lang="en-US" sz="1600" b="0" dirty="0"/>
              <a:t>you use </a:t>
            </a:r>
            <a:r>
              <a:rPr lang="en-US" sz="1600" b="0" i="1" dirty="0"/>
              <a:t>declaration</a:t>
            </a:r>
            <a:r>
              <a:rPr lang="en-US" sz="1600" b="0" dirty="0"/>
              <a:t> and </a:t>
            </a:r>
            <a:r>
              <a:rPr lang="en-US" sz="1600" b="0" i="1" dirty="0"/>
              <a:t>type</a:t>
            </a:r>
            <a:r>
              <a:rPr lang="en-US" sz="1600" b="0" dirty="0"/>
              <a:t> patterns to check if the run-time type of an expression is compatible with a given type. With a declaration pattern, you can also declare a new local variable. When a declaration pattern matches an expression, that variable is assigned a converted expression result, as the following example shows:</a:t>
            </a:r>
          </a:p>
        </p:txBody>
      </p:sp>
      <p:sp>
        <p:nvSpPr>
          <p:cNvPr id="11" name="TextBox 10">
            <a:extLst>
              <a:ext uri="{FF2B5EF4-FFF2-40B4-BE49-F238E27FC236}">
                <a16:creationId xmlns:a16="http://schemas.microsoft.com/office/drawing/2014/main" id="{2F6A0B1F-DA83-4F7E-A189-FE7A12A23391}"/>
              </a:ext>
            </a:extLst>
          </p:cNvPr>
          <p:cNvSpPr txBox="1"/>
          <p:nvPr/>
        </p:nvSpPr>
        <p:spPr>
          <a:xfrm>
            <a:off x="360937" y="2590546"/>
            <a:ext cx="11450063" cy="1169551"/>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object greeting = "Hello, World!";</a:t>
            </a:r>
          </a:p>
          <a:p>
            <a:r>
              <a:rPr lang="en-US" sz="1400" dirty="0">
                <a:latin typeface="Courier New" panose="02070309020205020404" pitchFamily="49" charset="0"/>
                <a:cs typeface="Courier New" panose="02070309020205020404" pitchFamily="49" charset="0"/>
              </a:rPr>
              <a:t>if (greeting is string message)</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Console.WriteLine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message.ToLower</a:t>
            </a:r>
            <a:r>
              <a:rPr lang="en-US" sz="1400" dirty="0">
                <a:latin typeface="Courier New" panose="02070309020205020404" pitchFamily="49" charset="0"/>
                <a:cs typeface="Courier New" panose="02070309020205020404" pitchFamily="49" charset="0"/>
              </a:rPr>
              <a:t>());  // output: hello, world!</a:t>
            </a:r>
          </a:p>
          <a:p>
            <a:r>
              <a:rPr lang="en-US" sz="14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EC40A6DB-988A-4BBB-B94E-963904C32DF1}"/>
              </a:ext>
            </a:extLst>
          </p:cNvPr>
          <p:cNvSpPr txBox="1"/>
          <p:nvPr/>
        </p:nvSpPr>
        <p:spPr>
          <a:xfrm>
            <a:off x="360936" y="4059064"/>
            <a:ext cx="11450063" cy="2677656"/>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var numbers = new int[] { 10, 20, 30 };</a:t>
            </a:r>
          </a:p>
          <a:p>
            <a:r>
              <a:rPr lang="en-US" sz="1400" dirty="0" err="1">
                <a:latin typeface="Courier New" panose="02070309020205020404" pitchFamily="49" charset="0"/>
                <a:cs typeface="Courier New" panose="02070309020205020404" pitchFamily="49" charset="0"/>
              </a:rPr>
              <a:t>Console.WriteLine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GetSourceLabel</a:t>
            </a:r>
            <a:r>
              <a:rPr lang="en-US" sz="1400" dirty="0">
                <a:latin typeface="Courier New" panose="02070309020205020404" pitchFamily="49" charset="0"/>
                <a:cs typeface="Courier New" panose="02070309020205020404" pitchFamily="49" charset="0"/>
              </a:rPr>
              <a:t>(numbers));  // output: 1</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var letters = new List&lt;char&gt; { 'a', 'b', 'c', 'd' };</a:t>
            </a:r>
          </a:p>
          <a:p>
            <a:r>
              <a:rPr lang="en-US" sz="1400" dirty="0" err="1">
                <a:latin typeface="Courier New" panose="02070309020205020404" pitchFamily="49" charset="0"/>
                <a:cs typeface="Courier New" panose="02070309020205020404" pitchFamily="49" charset="0"/>
              </a:rPr>
              <a:t>Console.WriteLine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GetSourceLabel</a:t>
            </a:r>
            <a:r>
              <a:rPr lang="en-US" sz="1400" dirty="0">
                <a:latin typeface="Courier New" panose="02070309020205020404" pitchFamily="49" charset="0"/>
                <a:cs typeface="Courier New" panose="02070309020205020404" pitchFamily="49" charset="0"/>
              </a:rPr>
              <a:t>(letters));  // output: 2</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static int </a:t>
            </a:r>
            <a:r>
              <a:rPr lang="en-US" sz="1400" dirty="0" err="1">
                <a:latin typeface="Courier New" panose="02070309020205020404" pitchFamily="49" charset="0"/>
                <a:cs typeface="Courier New" panose="02070309020205020404" pitchFamily="49" charset="0"/>
              </a:rPr>
              <a:t>GetSourceLabel</a:t>
            </a:r>
            <a:r>
              <a:rPr lang="en-US" sz="1400" dirty="0">
                <a:latin typeface="Courier New" panose="02070309020205020404" pitchFamily="49" charset="0"/>
                <a:cs typeface="Courier New" panose="02070309020205020404" pitchFamily="49" charset="0"/>
              </a:rPr>
              <a:t>&lt;T&gt;(</a:t>
            </a:r>
            <a:r>
              <a:rPr lang="en-US" sz="1400" dirty="0" err="1">
                <a:latin typeface="Courier New" panose="02070309020205020404" pitchFamily="49" charset="0"/>
                <a:cs typeface="Courier New" panose="02070309020205020404" pitchFamily="49" charset="0"/>
              </a:rPr>
              <a:t>IEnumerable</a:t>
            </a:r>
            <a:r>
              <a:rPr lang="en-US" sz="1400" dirty="0">
                <a:latin typeface="Courier New" panose="02070309020205020404" pitchFamily="49" charset="0"/>
                <a:cs typeface="Courier New" panose="02070309020205020404" pitchFamily="49" charset="0"/>
              </a:rPr>
              <a:t>&lt;T&gt; source) =&gt; source switch</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Array </a:t>
            </a:r>
            <a:r>
              <a:rPr lang="en-US" sz="1400" dirty="0" err="1">
                <a:latin typeface="Courier New" panose="02070309020205020404" pitchFamily="49" charset="0"/>
                <a:cs typeface="Courier New" panose="02070309020205020404" pitchFamily="49" charset="0"/>
              </a:rPr>
              <a:t>array</a:t>
            </a:r>
            <a:r>
              <a:rPr lang="en-US" sz="1400" dirty="0">
                <a:latin typeface="Courier New" panose="02070309020205020404" pitchFamily="49" charset="0"/>
                <a:cs typeface="Courier New" panose="02070309020205020404" pitchFamily="49" charset="0"/>
              </a:rPr>
              <a:t> =&gt; 1,</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ICollection</a:t>
            </a:r>
            <a:r>
              <a:rPr lang="en-US" sz="1400" dirty="0">
                <a:latin typeface="Courier New" panose="02070309020205020404" pitchFamily="49" charset="0"/>
                <a:cs typeface="Courier New" panose="02070309020205020404" pitchFamily="49" charset="0"/>
              </a:rPr>
              <a:t>&lt;T&gt; collection =&gt; 2,</a:t>
            </a:r>
          </a:p>
          <a:p>
            <a:r>
              <a:rPr lang="en-US" sz="1400" dirty="0">
                <a:latin typeface="Courier New" panose="02070309020205020404" pitchFamily="49" charset="0"/>
                <a:cs typeface="Courier New" panose="02070309020205020404" pitchFamily="49" charset="0"/>
              </a:rPr>
              <a:t>    _ =&gt; 3,</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907959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27108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and calling methods</a:t>
            </a:r>
          </a:p>
        </p:txBody>
      </p:sp>
      <p:sp>
        <p:nvSpPr>
          <p:cNvPr id="7" name="TextBox 6">
            <a:extLst>
              <a:ext uri="{FF2B5EF4-FFF2-40B4-BE49-F238E27FC236}">
                <a16:creationId xmlns:a16="http://schemas.microsoft.com/office/drawing/2014/main" id="{5B2F948C-847B-4F9F-BE5C-532A6E11840D}"/>
              </a:ext>
            </a:extLst>
          </p:cNvPr>
          <p:cNvSpPr txBox="1"/>
          <p:nvPr/>
        </p:nvSpPr>
        <p:spPr>
          <a:xfrm>
            <a:off x="5620512" y="178454"/>
            <a:ext cx="632383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Pattern matching with objects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684346"/>
            <a:ext cx="11450063" cy="1093120"/>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dirty="0"/>
              <a:t>Constant pattern</a:t>
            </a:r>
          </a:p>
          <a:p>
            <a:r>
              <a:rPr lang="en-US" sz="1600" b="0" dirty="0"/>
              <a:t>you use a </a:t>
            </a:r>
            <a:r>
              <a:rPr lang="en-US" sz="1600" b="0" i="1" dirty="0"/>
              <a:t>constant</a:t>
            </a:r>
            <a:r>
              <a:rPr lang="en-US" sz="1600" b="0" dirty="0"/>
              <a:t> pattern to test if an expression result equals a specified constant</a:t>
            </a:r>
          </a:p>
        </p:txBody>
      </p:sp>
      <p:sp>
        <p:nvSpPr>
          <p:cNvPr id="11" name="TextBox 10">
            <a:extLst>
              <a:ext uri="{FF2B5EF4-FFF2-40B4-BE49-F238E27FC236}">
                <a16:creationId xmlns:a16="http://schemas.microsoft.com/office/drawing/2014/main" id="{2F6A0B1F-DA83-4F7E-A189-FE7A12A23391}"/>
              </a:ext>
            </a:extLst>
          </p:cNvPr>
          <p:cNvSpPr txBox="1"/>
          <p:nvPr/>
        </p:nvSpPr>
        <p:spPr>
          <a:xfrm>
            <a:off x="360936" y="1914026"/>
            <a:ext cx="11450063" cy="2246769"/>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public static decimal </a:t>
            </a:r>
            <a:r>
              <a:rPr lang="en-US" sz="1400" dirty="0" err="1">
                <a:latin typeface="Courier New" panose="02070309020205020404" pitchFamily="49" charset="0"/>
                <a:cs typeface="Courier New" panose="02070309020205020404" pitchFamily="49" charset="0"/>
              </a:rPr>
              <a:t>GetGroupTicketPrice</a:t>
            </a:r>
            <a:r>
              <a:rPr lang="en-US" sz="1400" dirty="0">
                <a:latin typeface="Courier New" panose="02070309020205020404" pitchFamily="49" charset="0"/>
                <a:cs typeface="Courier New" panose="02070309020205020404" pitchFamily="49" charset="0"/>
              </a:rPr>
              <a:t>(int </a:t>
            </a:r>
            <a:r>
              <a:rPr lang="en-US" sz="1400" dirty="0" err="1">
                <a:latin typeface="Courier New" panose="02070309020205020404" pitchFamily="49" charset="0"/>
                <a:cs typeface="Courier New" panose="02070309020205020404" pitchFamily="49" charset="0"/>
              </a:rPr>
              <a:t>visitorCount</a:t>
            </a:r>
            <a:r>
              <a:rPr lang="en-US" sz="1400" dirty="0">
                <a:latin typeface="Courier New" panose="02070309020205020404" pitchFamily="49" charset="0"/>
                <a:cs typeface="Courier New" panose="02070309020205020404" pitchFamily="49" charset="0"/>
              </a:rPr>
              <a:t>) =&gt; </a:t>
            </a:r>
            <a:r>
              <a:rPr lang="en-US" sz="1400" dirty="0" err="1">
                <a:latin typeface="Courier New" panose="02070309020205020404" pitchFamily="49" charset="0"/>
                <a:cs typeface="Courier New" panose="02070309020205020404" pitchFamily="49" charset="0"/>
              </a:rPr>
              <a:t>visitorCount</a:t>
            </a:r>
            <a:r>
              <a:rPr lang="en-US" sz="1400" dirty="0">
                <a:latin typeface="Courier New" panose="02070309020205020404" pitchFamily="49" charset="0"/>
                <a:cs typeface="Courier New" panose="02070309020205020404" pitchFamily="49" charset="0"/>
              </a:rPr>
              <a:t> switch</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1 =&gt; 12.0m,</a:t>
            </a:r>
          </a:p>
          <a:p>
            <a:r>
              <a:rPr lang="en-US" sz="1400" dirty="0">
                <a:latin typeface="Courier New" panose="02070309020205020404" pitchFamily="49" charset="0"/>
                <a:cs typeface="Courier New" panose="02070309020205020404" pitchFamily="49" charset="0"/>
              </a:rPr>
              <a:t>    2 =&gt; 20.0m,</a:t>
            </a:r>
          </a:p>
          <a:p>
            <a:r>
              <a:rPr lang="en-US" sz="1400" dirty="0">
                <a:latin typeface="Courier New" panose="02070309020205020404" pitchFamily="49" charset="0"/>
                <a:cs typeface="Courier New" panose="02070309020205020404" pitchFamily="49" charset="0"/>
              </a:rPr>
              <a:t>    3 =&gt; 27.0m,</a:t>
            </a:r>
          </a:p>
          <a:p>
            <a:r>
              <a:rPr lang="en-US" sz="1400" dirty="0">
                <a:latin typeface="Courier New" panose="02070309020205020404" pitchFamily="49" charset="0"/>
                <a:cs typeface="Courier New" panose="02070309020205020404" pitchFamily="49" charset="0"/>
              </a:rPr>
              <a:t>    4 =&gt; 32.0m,</a:t>
            </a:r>
          </a:p>
          <a:p>
            <a:r>
              <a:rPr lang="en-US" sz="1400" dirty="0">
                <a:latin typeface="Courier New" panose="02070309020205020404" pitchFamily="49" charset="0"/>
                <a:cs typeface="Courier New" panose="02070309020205020404" pitchFamily="49" charset="0"/>
              </a:rPr>
              <a:t>    0 =&gt; 0.0m,</a:t>
            </a:r>
          </a:p>
          <a:p>
            <a:r>
              <a:rPr lang="en-US" sz="1400" dirty="0">
                <a:latin typeface="Courier New" panose="02070309020205020404" pitchFamily="49" charset="0"/>
                <a:cs typeface="Courier New" panose="02070309020205020404" pitchFamily="49" charset="0"/>
              </a:rPr>
              <a:t>    _ =&gt; throw new </a:t>
            </a:r>
            <a:r>
              <a:rPr lang="en-US" sz="1400" dirty="0" err="1">
                <a:latin typeface="Courier New" panose="02070309020205020404" pitchFamily="49" charset="0"/>
                <a:cs typeface="Courier New" panose="02070309020205020404" pitchFamily="49" charset="0"/>
              </a:rPr>
              <a:t>ArgumentException</a:t>
            </a:r>
            <a:r>
              <a:rPr lang="en-US" sz="1400" dirty="0">
                <a:latin typeface="Courier New" panose="02070309020205020404" pitchFamily="49" charset="0"/>
                <a:cs typeface="Courier New" panose="02070309020205020404" pitchFamily="49" charset="0"/>
              </a:rPr>
              <a:t>($"Not supported number of visitors: {</a:t>
            </a:r>
            <a:r>
              <a:rPr lang="en-US" sz="1400" dirty="0" err="1">
                <a:latin typeface="Courier New" panose="02070309020205020404" pitchFamily="49" charset="0"/>
                <a:cs typeface="Courier New" panose="02070309020205020404" pitchFamily="49" charset="0"/>
              </a:rPr>
              <a:t>visitorCount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nameof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visitorCount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972039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27108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and calling methods</a:t>
            </a:r>
          </a:p>
        </p:txBody>
      </p:sp>
      <p:sp>
        <p:nvSpPr>
          <p:cNvPr id="7" name="TextBox 6">
            <a:extLst>
              <a:ext uri="{FF2B5EF4-FFF2-40B4-BE49-F238E27FC236}">
                <a16:creationId xmlns:a16="http://schemas.microsoft.com/office/drawing/2014/main" id="{5B2F948C-847B-4F9F-BE5C-532A6E11840D}"/>
              </a:ext>
            </a:extLst>
          </p:cNvPr>
          <p:cNvSpPr txBox="1"/>
          <p:nvPr/>
        </p:nvSpPr>
        <p:spPr>
          <a:xfrm>
            <a:off x="5620512" y="178454"/>
            <a:ext cx="632383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Pattern matching with objects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684346"/>
            <a:ext cx="11450063" cy="416011"/>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dirty="0"/>
              <a:t>Constant pattern</a:t>
            </a:r>
          </a:p>
        </p:txBody>
      </p:sp>
      <p:sp>
        <p:nvSpPr>
          <p:cNvPr id="9" name="TextBox 8">
            <a:extLst>
              <a:ext uri="{FF2B5EF4-FFF2-40B4-BE49-F238E27FC236}">
                <a16:creationId xmlns:a16="http://schemas.microsoft.com/office/drawing/2014/main" id="{C8D264AF-DADD-4F05-BE7A-9F82012C0755}"/>
              </a:ext>
            </a:extLst>
          </p:cNvPr>
          <p:cNvSpPr txBox="1"/>
          <p:nvPr/>
        </p:nvSpPr>
        <p:spPr>
          <a:xfrm>
            <a:off x="360935" y="1253403"/>
            <a:ext cx="11450063" cy="430054"/>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use constant pattern to check for </a:t>
            </a:r>
            <a:r>
              <a:rPr lang="en-US" sz="1600" b="0" dirty="0">
                <a:latin typeface="Courier New" panose="02070309020205020404" pitchFamily="49" charset="0"/>
                <a:cs typeface="Courier New" panose="02070309020205020404" pitchFamily="49" charset="0"/>
              </a:rPr>
              <a:t>null</a:t>
            </a:r>
          </a:p>
        </p:txBody>
      </p:sp>
      <p:sp>
        <p:nvSpPr>
          <p:cNvPr id="10" name="TextBox 9">
            <a:extLst>
              <a:ext uri="{FF2B5EF4-FFF2-40B4-BE49-F238E27FC236}">
                <a16:creationId xmlns:a16="http://schemas.microsoft.com/office/drawing/2014/main" id="{1CAEB85F-395B-4D17-835B-059D19822125}"/>
              </a:ext>
            </a:extLst>
          </p:cNvPr>
          <p:cNvSpPr txBox="1"/>
          <p:nvPr/>
        </p:nvSpPr>
        <p:spPr>
          <a:xfrm>
            <a:off x="360934" y="1791734"/>
            <a:ext cx="11450063" cy="1384995"/>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//The compiler guarantees that no user-overloaded equality operator == is invoked</a:t>
            </a:r>
          </a:p>
          <a:p>
            <a:r>
              <a:rPr lang="en-US" sz="1400" dirty="0">
                <a:latin typeface="Courier New" panose="02070309020205020404" pitchFamily="49" charset="0"/>
                <a:cs typeface="Courier New" panose="02070309020205020404" pitchFamily="49" charset="0"/>
              </a:rPr>
              <a:t>// when expression x is null is evaluated</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if (input is null)</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return;</a:t>
            </a:r>
          </a:p>
          <a:p>
            <a:r>
              <a:rPr lang="en-US" sz="1400" dirty="0">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EC85774F-21E0-4C83-94B0-62FB0345E7FC}"/>
              </a:ext>
            </a:extLst>
          </p:cNvPr>
          <p:cNvSpPr txBox="1"/>
          <p:nvPr/>
        </p:nvSpPr>
        <p:spPr>
          <a:xfrm>
            <a:off x="360935" y="3298714"/>
            <a:ext cx="11450063" cy="430054"/>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from C# 9.0, you can use a negated </a:t>
            </a:r>
            <a:r>
              <a:rPr lang="en-US" sz="1600" b="0" dirty="0">
                <a:latin typeface="Courier New" panose="02070309020205020404" pitchFamily="49" charset="0"/>
                <a:cs typeface="Courier New" panose="02070309020205020404" pitchFamily="49" charset="0"/>
              </a:rPr>
              <a:t>null</a:t>
            </a:r>
            <a:r>
              <a:rPr lang="en-US" sz="1600" b="0" dirty="0"/>
              <a:t> constant pattern to check for non-null</a:t>
            </a:r>
          </a:p>
        </p:txBody>
      </p:sp>
      <p:sp>
        <p:nvSpPr>
          <p:cNvPr id="13" name="TextBox 12">
            <a:extLst>
              <a:ext uri="{FF2B5EF4-FFF2-40B4-BE49-F238E27FC236}">
                <a16:creationId xmlns:a16="http://schemas.microsoft.com/office/drawing/2014/main" id="{AB231AC9-EF8B-46F5-8886-E2DC09D05C29}"/>
              </a:ext>
            </a:extLst>
          </p:cNvPr>
          <p:cNvSpPr txBox="1"/>
          <p:nvPr/>
        </p:nvSpPr>
        <p:spPr>
          <a:xfrm>
            <a:off x="360934" y="3837045"/>
            <a:ext cx="11450063" cy="954107"/>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if (input is not null)</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687635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27108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and calling methods</a:t>
            </a:r>
          </a:p>
        </p:txBody>
      </p:sp>
      <p:sp>
        <p:nvSpPr>
          <p:cNvPr id="7" name="TextBox 6">
            <a:extLst>
              <a:ext uri="{FF2B5EF4-FFF2-40B4-BE49-F238E27FC236}">
                <a16:creationId xmlns:a16="http://schemas.microsoft.com/office/drawing/2014/main" id="{5B2F948C-847B-4F9F-BE5C-532A6E11840D}"/>
              </a:ext>
            </a:extLst>
          </p:cNvPr>
          <p:cNvSpPr txBox="1"/>
          <p:nvPr/>
        </p:nvSpPr>
        <p:spPr>
          <a:xfrm>
            <a:off x="5620512" y="178454"/>
            <a:ext cx="632383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Pattern matching with objects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684346"/>
            <a:ext cx="11450063" cy="1093120"/>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dirty="0"/>
              <a:t>Relational pattern</a:t>
            </a:r>
          </a:p>
          <a:p>
            <a:r>
              <a:rPr lang="en-US" sz="1600" b="0" dirty="0"/>
              <a:t>you use a </a:t>
            </a:r>
            <a:r>
              <a:rPr lang="en-US" sz="1600" b="0" i="1" dirty="0"/>
              <a:t>relational pattern </a:t>
            </a:r>
            <a:r>
              <a:rPr lang="en-US" sz="1600" b="0" dirty="0"/>
              <a:t>to compare an expression result with a constant</a:t>
            </a:r>
          </a:p>
        </p:txBody>
      </p:sp>
      <p:sp>
        <p:nvSpPr>
          <p:cNvPr id="11" name="TextBox 10">
            <a:extLst>
              <a:ext uri="{FF2B5EF4-FFF2-40B4-BE49-F238E27FC236}">
                <a16:creationId xmlns:a16="http://schemas.microsoft.com/office/drawing/2014/main" id="{2F6A0B1F-DA83-4F7E-A189-FE7A12A23391}"/>
              </a:ext>
            </a:extLst>
          </p:cNvPr>
          <p:cNvSpPr txBox="1"/>
          <p:nvPr/>
        </p:nvSpPr>
        <p:spPr>
          <a:xfrm>
            <a:off x="360937" y="2590546"/>
            <a:ext cx="11450063" cy="2462213"/>
          </a:xfrm>
          <a:prstGeom prst="rect">
            <a:avLst/>
          </a:prstGeom>
          <a:solidFill>
            <a:schemeClr val="tx1">
              <a:lumMod val="65000"/>
            </a:schemeClr>
          </a:solidFill>
        </p:spPr>
        <p:txBody>
          <a:bodyPr wrap="square">
            <a:spAutoFit/>
          </a:bodyPr>
          <a:lstStyle/>
          <a:p>
            <a:r>
              <a:rPr lang="en-US" sz="1400">
                <a:latin typeface="Courier New" panose="02070309020205020404" pitchFamily="49" charset="0"/>
                <a:cs typeface="Courier New" panose="02070309020205020404" pitchFamily="49" charset="0"/>
              </a:rPr>
              <a:t>Console.WriteLine(Classify(13));  // output: Too high</a:t>
            </a:r>
          </a:p>
          <a:p>
            <a:r>
              <a:rPr lang="en-US" sz="1400">
                <a:latin typeface="Courier New" panose="02070309020205020404" pitchFamily="49" charset="0"/>
                <a:cs typeface="Courier New" panose="02070309020205020404" pitchFamily="49" charset="0"/>
              </a:rPr>
              <a:t>Console.WriteLine(Classify(double.NaN));  // output: Unknown</a:t>
            </a:r>
          </a:p>
          <a:p>
            <a:r>
              <a:rPr lang="en-US" sz="1400">
                <a:latin typeface="Courier New" panose="02070309020205020404" pitchFamily="49" charset="0"/>
                <a:cs typeface="Courier New" panose="02070309020205020404" pitchFamily="49" charset="0"/>
              </a:rPr>
              <a:t>Console.WriteLine(Classify(2.4));  // output: Acceptable</a:t>
            </a:r>
          </a:p>
          <a:p>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static string Classify(double measurement) =&gt; measurement switch</a:t>
            </a:r>
          </a:p>
          <a:p>
            <a:r>
              <a:rPr lang="en-US" sz="1400">
                <a:latin typeface="Courier New" panose="02070309020205020404" pitchFamily="49" charset="0"/>
                <a:cs typeface="Courier New" panose="02070309020205020404" pitchFamily="49" charset="0"/>
              </a:rPr>
              <a:t>{</a:t>
            </a:r>
          </a:p>
          <a:p>
            <a:r>
              <a:rPr lang="en-US" sz="1400">
                <a:latin typeface="Courier New" panose="02070309020205020404" pitchFamily="49" charset="0"/>
                <a:cs typeface="Courier New" panose="02070309020205020404" pitchFamily="49" charset="0"/>
              </a:rPr>
              <a:t>    &lt; -4.0 =&gt; "Too low",</a:t>
            </a:r>
          </a:p>
          <a:p>
            <a:r>
              <a:rPr lang="en-US" sz="1400">
                <a:latin typeface="Courier New" panose="02070309020205020404" pitchFamily="49" charset="0"/>
                <a:cs typeface="Courier New" panose="02070309020205020404" pitchFamily="49" charset="0"/>
              </a:rPr>
              <a:t>    &gt; 10.0 =&gt; "Too high",</a:t>
            </a:r>
          </a:p>
          <a:p>
            <a:r>
              <a:rPr lang="en-US" sz="1400">
                <a:latin typeface="Courier New" panose="02070309020205020404" pitchFamily="49" charset="0"/>
                <a:cs typeface="Courier New" panose="02070309020205020404" pitchFamily="49" charset="0"/>
              </a:rPr>
              <a:t>    double.NaN =&gt; "Unknown",</a:t>
            </a:r>
          </a:p>
          <a:p>
            <a:r>
              <a:rPr lang="en-US" sz="1400">
                <a:latin typeface="Courier New" panose="02070309020205020404" pitchFamily="49" charset="0"/>
                <a:cs typeface="Courier New" panose="02070309020205020404" pitchFamily="49" charset="0"/>
              </a:rPr>
              <a:t>    _ =&gt; "Acceptable",</a:t>
            </a:r>
          </a:p>
          <a:p>
            <a:r>
              <a:rPr lang="en-US" sz="140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id="{733B9642-B3C7-4E08-B5B9-BE7928DEA3F7}"/>
              </a:ext>
            </a:extLst>
          </p:cNvPr>
          <p:cNvSpPr/>
          <p:nvPr/>
        </p:nvSpPr>
        <p:spPr>
          <a:xfrm>
            <a:off x="7598664" y="3962400"/>
            <a:ext cx="4053840" cy="19507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Arial" panose="020B0604020202020204" pitchFamily="34" charset="0"/>
                <a:cs typeface="Arial" panose="020B0604020202020204" pitchFamily="34" charset="0"/>
              </a:rPr>
              <a:t>in a relational pattern, you can use any of the relational operators &lt;, &gt;, &lt;=, or &gt;=</a:t>
            </a:r>
            <a:br>
              <a:rPr lang="en-US" sz="1400" dirty="0">
                <a:latin typeface="Arial" panose="020B0604020202020204" pitchFamily="34" charset="0"/>
                <a:cs typeface="Arial" panose="020B0604020202020204" pitchFamily="34" charset="0"/>
              </a:rPr>
            </a:b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the right-hand part of a relational pattern must be a constant expression</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the constant expression can be of an integer, floating-point, char, or </a:t>
            </a:r>
            <a:r>
              <a:rPr lang="en-US" sz="1400" dirty="0" err="1">
                <a:latin typeface="Arial" panose="020B0604020202020204" pitchFamily="34" charset="0"/>
                <a:cs typeface="Arial" panose="020B0604020202020204" pitchFamily="34" charset="0"/>
              </a:rPr>
              <a:t>enum</a:t>
            </a:r>
            <a:r>
              <a:rPr lang="en-US" sz="1400" dirty="0">
                <a:latin typeface="Arial" panose="020B0604020202020204" pitchFamily="34" charset="0"/>
                <a:cs typeface="Arial" panose="020B0604020202020204" pitchFamily="34" charset="0"/>
              </a:rPr>
              <a:t> type</a:t>
            </a:r>
            <a:endParaRPr lang="it-IT"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96725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27108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and calling methods</a:t>
            </a:r>
          </a:p>
        </p:txBody>
      </p:sp>
      <p:sp>
        <p:nvSpPr>
          <p:cNvPr id="7" name="TextBox 6">
            <a:extLst>
              <a:ext uri="{FF2B5EF4-FFF2-40B4-BE49-F238E27FC236}">
                <a16:creationId xmlns:a16="http://schemas.microsoft.com/office/drawing/2014/main" id="{5B2F948C-847B-4F9F-BE5C-532A6E11840D}"/>
              </a:ext>
            </a:extLst>
          </p:cNvPr>
          <p:cNvSpPr txBox="1"/>
          <p:nvPr/>
        </p:nvSpPr>
        <p:spPr>
          <a:xfrm>
            <a:off x="5620512" y="178454"/>
            <a:ext cx="632383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Pattern matching with objects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684346"/>
            <a:ext cx="11450063" cy="3124445"/>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dirty="0"/>
              <a:t>Logical pattern</a:t>
            </a:r>
          </a:p>
          <a:p>
            <a:r>
              <a:rPr lang="en-US" sz="1600" b="0" dirty="0"/>
              <a:t>you use the not, and, and or pattern combinators to create the following </a:t>
            </a:r>
            <a:r>
              <a:rPr lang="en-US" sz="1600" b="0" i="1" dirty="0"/>
              <a:t>logical patterns</a:t>
            </a:r>
          </a:p>
          <a:p>
            <a:pPr marL="285750" indent="-285750">
              <a:buFont typeface="Arial" panose="020B0604020202020204" pitchFamily="34" charset="0"/>
              <a:buChar char="•"/>
            </a:pPr>
            <a:r>
              <a:rPr lang="en-US" sz="1600" b="0" i="1" dirty="0"/>
              <a:t>Negation not pattern that matches an expression when the negated pattern doesn't match the expression</a:t>
            </a:r>
          </a:p>
          <a:p>
            <a:pPr marL="285750" indent="-285750">
              <a:buFont typeface="Arial" panose="020B0604020202020204" pitchFamily="34" charset="0"/>
              <a:buChar char="•"/>
            </a:pPr>
            <a:r>
              <a:rPr lang="en-US" sz="1600" b="0" i="1" dirty="0"/>
              <a:t>Conjunctive and pattern that matches an expression when both patterns match the expression</a:t>
            </a:r>
          </a:p>
          <a:p>
            <a:pPr marL="285750" indent="-285750">
              <a:buFont typeface="Arial" panose="020B0604020202020204" pitchFamily="34" charset="0"/>
              <a:buChar char="•"/>
            </a:pPr>
            <a:r>
              <a:rPr lang="en-US" sz="1600" b="0" i="1" dirty="0"/>
              <a:t>Disjunctive or pattern that matches an expression when either pattern matches the expression</a:t>
            </a:r>
          </a:p>
        </p:txBody>
      </p:sp>
    </p:spTree>
    <p:extLst>
      <p:ext uri="{BB962C8B-B14F-4D97-AF65-F5344CB8AC3E}">
        <p14:creationId xmlns:p14="http://schemas.microsoft.com/office/powerpoint/2010/main" val="24271579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27108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and calling methods</a:t>
            </a:r>
          </a:p>
        </p:txBody>
      </p:sp>
      <p:sp>
        <p:nvSpPr>
          <p:cNvPr id="7" name="TextBox 6">
            <a:extLst>
              <a:ext uri="{FF2B5EF4-FFF2-40B4-BE49-F238E27FC236}">
                <a16:creationId xmlns:a16="http://schemas.microsoft.com/office/drawing/2014/main" id="{5B2F948C-847B-4F9F-BE5C-532A6E11840D}"/>
              </a:ext>
            </a:extLst>
          </p:cNvPr>
          <p:cNvSpPr txBox="1"/>
          <p:nvPr/>
        </p:nvSpPr>
        <p:spPr>
          <a:xfrm>
            <a:off x="5620512" y="178454"/>
            <a:ext cx="632383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Pattern matching with objects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684346"/>
            <a:ext cx="11450063" cy="416011"/>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dirty="0"/>
              <a:t>Logical pattern – Negation not</a:t>
            </a:r>
          </a:p>
        </p:txBody>
      </p:sp>
      <p:sp>
        <p:nvSpPr>
          <p:cNvPr id="11" name="TextBox 10">
            <a:extLst>
              <a:ext uri="{FF2B5EF4-FFF2-40B4-BE49-F238E27FC236}">
                <a16:creationId xmlns:a16="http://schemas.microsoft.com/office/drawing/2014/main" id="{2F6A0B1F-DA83-4F7E-A189-FE7A12A23391}"/>
              </a:ext>
            </a:extLst>
          </p:cNvPr>
          <p:cNvSpPr txBox="1"/>
          <p:nvPr/>
        </p:nvSpPr>
        <p:spPr>
          <a:xfrm>
            <a:off x="360936" y="2048002"/>
            <a:ext cx="11450063" cy="954107"/>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if (input is not null)</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407465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27108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and calling methods</a:t>
            </a:r>
          </a:p>
        </p:txBody>
      </p:sp>
      <p:sp>
        <p:nvSpPr>
          <p:cNvPr id="7" name="TextBox 6">
            <a:extLst>
              <a:ext uri="{FF2B5EF4-FFF2-40B4-BE49-F238E27FC236}">
                <a16:creationId xmlns:a16="http://schemas.microsoft.com/office/drawing/2014/main" id="{5B2F948C-847B-4F9F-BE5C-532A6E11840D}"/>
              </a:ext>
            </a:extLst>
          </p:cNvPr>
          <p:cNvSpPr txBox="1"/>
          <p:nvPr/>
        </p:nvSpPr>
        <p:spPr>
          <a:xfrm>
            <a:off x="5620512" y="178454"/>
            <a:ext cx="632383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Pattern matching with objects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684346"/>
            <a:ext cx="11450063" cy="416011"/>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dirty="0"/>
              <a:t>Logical pattern – Conjunctive and</a:t>
            </a:r>
          </a:p>
        </p:txBody>
      </p:sp>
      <p:sp>
        <p:nvSpPr>
          <p:cNvPr id="11" name="TextBox 10">
            <a:extLst>
              <a:ext uri="{FF2B5EF4-FFF2-40B4-BE49-F238E27FC236}">
                <a16:creationId xmlns:a16="http://schemas.microsoft.com/office/drawing/2014/main" id="{2F6A0B1F-DA83-4F7E-A189-FE7A12A23391}"/>
              </a:ext>
            </a:extLst>
          </p:cNvPr>
          <p:cNvSpPr txBox="1"/>
          <p:nvPr/>
        </p:nvSpPr>
        <p:spPr>
          <a:xfrm>
            <a:off x="360936" y="2048002"/>
            <a:ext cx="11450063" cy="2893100"/>
          </a:xfrm>
          <a:prstGeom prst="rect">
            <a:avLst/>
          </a:prstGeom>
          <a:solidFill>
            <a:schemeClr val="tx1">
              <a:lumMod val="65000"/>
            </a:schemeClr>
          </a:solidFill>
        </p:spPr>
        <p:txBody>
          <a:bodyPr wrap="square">
            <a:spAutoFit/>
          </a:bodyPr>
          <a:lstStyle/>
          <a:p>
            <a:r>
              <a:rPr lang="en-US" sz="1400" dirty="0" err="1">
                <a:latin typeface="Courier New" panose="02070309020205020404" pitchFamily="49" charset="0"/>
                <a:cs typeface="Courier New" panose="02070309020205020404" pitchFamily="49" charset="0"/>
              </a:rPr>
              <a:t>Console.WriteLine</a:t>
            </a:r>
            <a:r>
              <a:rPr lang="en-US" sz="1400" dirty="0">
                <a:latin typeface="Courier New" panose="02070309020205020404" pitchFamily="49" charset="0"/>
                <a:cs typeface="Courier New" panose="02070309020205020404" pitchFamily="49" charset="0"/>
              </a:rPr>
              <a:t>(Classify(13));  // output: High</a:t>
            </a:r>
          </a:p>
          <a:p>
            <a:r>
              <a:rPr lang="en-US" sz="1400" dirty="0" err="1">
                <a:latin typeface="Courier New" panose="02070309020205020404" pitchFamily="49" charset="0"/>
                <a:cs typeface="Courier New" panose="02070309020205020404" pitchFamily="49" charset="0"/>
              </a:rPr>
              <a:t>Console.WriteLine</a:t>
            </a:r>
            <a:r>
              <a:rPr lang="en-US" sz="1400" dirty="0">
                <a:latin typeface="Courier New" panose="02070309020205020404" pitchFamily="49" charset="0"/>
                <a:cs typeface="Courier New" panose="02070309020205020404" pitchFamily="49" charset="0"/>
              </a:rPr>
              <a:t>(Classify(-100));  // output: Too low</a:t>
            </a:r>
          </a:p>
          <a:p>
            <a:r>
              <a:rPr lang="en-US" sz="1400" dirty="0" err="1">
                <a:latin typeface="Courier New" panose="02070309020205020404" pitchFamily="49" charset="0"/>
                <a:cs typeface="Courier New" panose="02070309020205020404" pitchFamily="49" charset="0"/>
              </a:rPr>
              <a:t>Console.WriteLine</a:t>
            </a:r>
            <a:r>
              <a:rPr lang="en-US" sz="1400" dirty="0">
                <a:latin typeface="Courier New" panose="02070309020205020404" pitchFamily="49" charset="0"/>
                <a:cs typeface="Courier New" panose="02070309020205020404" pitchFamily="49" charset="0"/>
              </a:rPr>
              <a:t>(Classify(5.7));  // output: Acceptable</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static string Classify(double measurement) =&gt; measurement switch</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&lt; -40.0 =&gt; "Too low",</a:t>
            </a:r>
          </a:p>
          <a:p>
            <a:r>
              <a:rPr lang="en-US" sz="1400" dirty="0">
                <a:latin typeface="Courier New" panose="02070309020205020404" pitchFamily="49" charset="0"/>
                <a:cs typeface="Courier New" panose="02070309020205020404" pitchFamily="49" charset="0"/>
              </a:rPr>
              <a:t>    &gt;= -40.0 and &lt; 0 =&gt; "Low",</a:t>
            </a:r>
          </a:p>
          <a:p>
            <a:r>
              <a:rPr lang="en-US" sz="1400" dirty="0">
                <a:latin typeface="Courier New" panose="02070309020205020404" pitchFamily="49" charset="0"/>
                <a:cs typeface="Courier New" panose="02070309020205020404" pitchFamily="49" charset="0"/>
              </a:rPr>
              <a:t>    &gt;= 0 and &lt; 10.0 =&gt; "Acceptable",</a:t>
            </a:r>
          </a:p>
          <a:p>
            <a:r>
              <a:rPr lang="en-US" sz="1400" dirty="0">
                <a:latin typeface="Courier New" panose="02070309020205020404" pitchFamily="49" charset="0"/>
                <a:cs typeface="Courier New" panose="02070309020205020404" pitchFamily="49" charset="0"/>
              </a:rPr>
              <a:t>    &gt;= 10.0 and &lt; 20.0 =&gt; "High",</a:t>
            </a:r>
          </a:p>
          <a:p>
            <a:r>
              <a:rPr lang="en-US" sz="1400" dirty="0">
                <a:latin typeface="Courier New" panose="02070309020205020404" pitchFamily="49" charset="0"/>
                <a:cs typeface="Courier New" panose="02070309020205020404" pitchFamily="49" charset="0"/>
              </a:rPr>
              <a:t>    &gt;= 20.0 =&gt; "Too high",</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double.NaN</a:t>
            </a:r>
            <a:r>
              <a:rPr lang="en-US" sz="1400" dirty="0">
                <a:latin typeface="Courier New" panose="02070309020205020404" pitchFamily="49" charset="0"/>
                <a:cs typeface="Courier New" panose="02070309020205020404" pitchFamily="49" charset="0"/>
              </a:rPr>
              <a:t> =&gt; "Unknown",</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16552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6853223"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Building Your Own Types with Object-Oriented Programming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3219450" y="178454"/>
            <a:ext cx="8724900"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Talking about OOP</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920245"/>
            <a:ext cx="10454891" cy="2318583"/>
          </a:xfrm>
          <a:prstGeom prst="rect">
            <a:avLst/>
          </a:prstGeom>
          <a:noFill/>
        </p:spPr>
        <p:txBody>
          <a:bodyPr wrap="square">
            <a:spAutoFit/>
          </a:bodyPr>
          <a:lstStyle/>
          <a:p>
            <a:pPr rtl="0">
              <a:lnSpc>
                <a:spcPct val="150000"/>
              </a:lnSpc>
              <a:spcBef>
                <a:spcPts val="2400"/>
              </a:spcBef>
              <a:spcAft>
                <a:spcPts val="0"/>
              </a:spcAft>
            </a:pPr>
            <a:r>
              <a:rPr lang="en-US" b="1" dirty="0">
                <a:latin typeface="Arial" panose="020B0604020202020204" pitchFamily="34" charset="0"/>
                <a:cs typeface="Arial" panose="020B0604020202020204" pitchFamily="34" charset="0"/>
              </a:rPr>
              <a:t>Aggregation</a:t>
            </a: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is about what can be combined with an object</a:t>
            </a: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i.e. a </a:t>
            </a:r>
            <a:r>
              <a:rPr lang="en-US" dirty="0">
                <a:latin typeface="Courier New" panose="02070309020205020404" pitchFamily="49" charset="0"/>
                <a:cs typeface="Courier New" panose="02070309020205020404" pitchFamily="49" charset="0"/>
              </a:rPr>
              <a:t>Person</a:t>
            </a:r>
            <a:r>
              <a:rPr lang="en-US" dirty="0">
                <a:latin typeface="Arial" panose="020B0604020202020204" pitchFamily="34" charset="0"/>
                <a:cs typeface="Arial" panose="020B0604020202020204" pitchFamily="34" charset="0"/>
              </a:rPr>
              <a:t> is not part of a </a:t>
            </a:r>
            <a:r>
              <a:rPr lang="en-US" dirty="0">
                <a:latin typeface="Courier New" panose="02070309020205020404" pitchFamily="49" charset="0"/>
                <a:cs typeface="Courier New" panose="02070309020205020404" pitchFamily="49" charset="0"/>
              </a:rPr>
              <a:t>Car</a:t>
            </a:r>
            <a:r>
              <a:rPr lang="en-US" dirty="0">
                <a:latin typeface="Arial" panose="020B0604020202020204" pitchFamily="34" charset="0"/>
                <a:cs typeface="Arial" panose="020B0604020202020204" pitchFamily="34" charset="0"/>
              </a:rPr>
              <a:t> object, but they could sit in the driver's </a:t>
            </a:r>
            <a:r>
              <a:rPr lang="en-US" dirty="0">
                <a:latin typeface="Courier New" panose="02070309020205020404" pitchFamily="49" charset="0"/>
                <a:cs typeface="Courier New" panose="02070309020205020404" pitchFamily="49" charset="0"/>
              </a:rPr>
              <a:t>Seat</a:t>
            </a:r>
            <a:r>
              <a:rPr lang="en-US" dirty="0">
                <a:latin typeface="Arial" panose="020B0604020202020204" pitchFamily="34" charset="0"/>
                <a:cs typeface="Arial" panose="020B0604020202020204" pitchFamily="34" charset="0"/>
              </a:rPr>
              <a:t> and then become the car's </a:t>
            </a:r>
            <a:r>
              <a:rPr lang="en-US" dirty="0">
                <a:latin typeface="Courier New" panose="02070309020205020404" pitchFamily="49" charset="0"/>
                <a:cs typeface="Courier New" panose="02070309020205020404" pitchFamily="49" charset="0"/>
              </a:rPr>
              <a:t>Driver</a:t>
            </a:r>
            <a:r>
              <a:rPr lang="en-US" dirty="0">
                <a:latin typeface="Arial" panose="020B0604020202020204" pitchFamily="34" charset="0"/>
                <a:cs typeface="Arial" panose="020B0604020202020204" pitchFamily="34" charset="0"/>
              </a:rPr>
              <a:t>, two separate objects that are aggregated together to form a new component</a:t>
            </a:r>
          </a:p>
        </p:txBody>
      </p:sp>
    </p:spTree>
    <p:extLst>
      <p:ext uri="{BB962C8B-B14F-4D97-AF65-F5344CB8AC3E}">
        <p14:creationId xmlns:p14="http://schemas.microsoft.com/office/powerpoint/2010/main" val="1467323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27108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and calling methods</a:t>
            </a:r>
          </a:p>
        </p:txBody>
      </p:sp>
      <p:sp>
        <p:nvSpPr>
          <p:cNvPr id="7" name="TextBox 6">
            <a:extLst>
              <a:ext uri="{FF2B5EF4-FFF2-40B4-BE49-F238E27FC236}">
                <a16:creationId xmlns:a16="http://schemas.microsoft.com/office/drawing/2014/main" id="{5B2F948C-847B-4F9F-BE5C-532A6E11840D}"/>
              </a:ext>
            </a:extLst>
          </p:cNvPr>
          <p:cNvSpPr txBox="1"/>
          <p:nvPr/>
        </p:nvSpPr>
        <p:spPr>
          <a:xfrm>
            <a:off x="5620512" y="178454"/>
            <a:ext cx="632383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Pattern matching with objects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684346"/>
            <a:ext cx="11450063" cy="416011"/>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dirty="0"/>
              <a:t>Logical pattern – Disjunctive or</a:t>
            </a:r>
          </a:p>
        </p:txBody>
      </p:sp>
      <p:sp>
        <p:nvSpPr>
          <p:cNvPr id="11" name="TextBox 10">
            <a:extLst>
              <a:ext uri="{FF2B5EF4-FFF2-40B4-BE49-F238E27FC236}">
                <a16:creationId xmlns:a16="http://schemas.microsoft.com/office/drawing/2014/main" id="{2F6A0B1F-DA83-4F7E-A189-FE7A12A23391}"/>
              </a:ext>
            </a:extLst>
          </p:cNvPr>
          <p:cNvSpPr txBox="1"/>
          <p:nvPr/>
        </p:nvSpPr>
        <p:spPr>
          <a:xfrm>
            <a:off x="360936" y="2048002"/>
            <a:ext cx="11450063" cy="2893100"/>
          </a:xfrm>
          <a:prstGeom prst="rect">
            <a:avLst/>
          </a:prstGeom>
          <a:solidFill>
            <a:schemeClr val="tx1">
              <a:lumMod val="65000"/>
            </a:schemeClr>
          </a:solidFill>
        </p:spPr>
        <p:txBody>
          <a:bodyPr wrap="square">
            <a:spAutoFit/>
          </a:bodyPr>
          <a:lstStyle/>
          <a:p>
            <a:r>
              <a:rPr lang="en-US" sz="1400" dirty="0" err="1">
                <a:latin typeface="Courier New" panose="02070309020205020404" pitchFamily="49" charset="0"/>
                <a:cs typeface="Courier New" panose="02070309020205020404" pitchFamily="49" charset="0"/>
              </a:rPr>
              <a:t>Console.WriteLine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GetCalendarSeason</a:t>
            </a:r>
            <a:r>
              <a:rPr lang="en-US" sz="1400" dirty="0">
                <a:latin typeface="Courier New" panose="02070309020205020404" pitchFamily="49" charset="0"/>
                <a:cs typeface="Courier New" panose="02070309020205020404" pitchFamily="49" charset="0"/>
              </a:rPr>
              <a:t>(new </a:t>
            </a:r>
            <a:r>
              <a:rPr lang="en-US" sz="1400" dirty="0" err="1">
                <a:latin typeface="Courier New" panose="02070309020205020404" pitchFamily="49" charset="0"/>
                <a:cs typeface="Courier New" panose="02070309020205020404" pitchFamily="49" charset="0"/>
              </a:rPr>
              <a:t>DateTime</a:t>
            </a:r>
            <a:r>
              <a:rPr lang="en-US" sz="1400" dirty="0">
                <a:latin typeface="Courier New" panose="02070309020205020404" pitchFamily="49" charset="0"/>
                <a:cs typeface="Courier New" panose="02070309020205020404" pitchFamily="49" charset="0"/>
              </a:rPr>
              <a:t>(2021, 1, 19)));  // output: winter</a:t>
            </a:r>
          </a:p>
          <a:p>
            <a:r>
              <a:rPr lang="en-US" sz="1400" dirty="0" err="1">
                <a:latin typeface="Courier New" panose="02070309020205020404" pitchFamily="49" charset="0"/>
                <a:cs typeface="Courier New" panose="02070309020205020404" pitchFamily="49" charset="0"/>
              </a:rPr>
              <a:t>Console.WriteLine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GetCalendarSeason</a:t>
            </a:r>
            <a:r>
              <a:rPr lang="en-US" sz="1400" dirty="0">
                <a:latin typeface="Courier New" panose="02070309020205020404" pitchFamily="49" charset="0"/>
                <a:cs typeface="Courier New" panose="02070309020205020404" pitchFamily="49" charset="0"/>
              </a:rPr>
              <a:t>(new </a:t>
            </a:r>
            <a:r>
              <a:rPr lang="en-US" sz="1400" dirty="0" err="1">
                <a:latin typeface="Courier New" panose="02070309020205020404" pitchFamily="49" charset="0"/>
                <a:cs typeface="Courier New" panose="02070309020205020404" pitchFamily="49" charset="0"/>
              </a:rPr>
              <a:t>DateTime</a:t>
            </a:r>
            <a:r>
              <a:rPr lang="en-US" sz="1400" dirty="0">
                <a:latin typeface="Courier New" panose="02070309020205020404" pitchFamily="49" charset="0"/>
                <a:cs typeface="Courier New" panose="02070309020205020404" pitchFamily="49" charset="0"/>
              </a:rPr>
              <a:t>(2021, 10, 9)));  // output: autumn</a:t>
            </a:r>
          </a:p>
          <a:p>
            <a:r>
              <a:rPr lang="en-US" sz="1400" dirty="0" err="1">
                <a:latin typeface="Courier New" panose="02070309020205020404" pitchFamily="49" charset="0"/>
                <a:cs typeface="Courier New" panose="02070309020205020404" pitchFamily="49" charset="0"/>
              </a:rPr>
              <a:t>Console.WriteLine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GetCalendarSeason</a:t>
            </a:r>
            <a:r>
              <a:rPr lang="en-US" sz="1400" dirty="0">
                <a:latin typeface="Courier New" panose="02070309020205020404" pitchFamily="49" charset="0"/>
                <a:cs typeface="Courier New" panose="02070309020205020404" pitchFamily="49" charset="0"/>
              </a:rPr>
              <a:t>(new </a:t>
            </a:r>
            <a:r>
              <a:rPr lang="en-US" sz="1400" dirty="0" err="1">
                <a:latin typeface="Courier New" panose="02070309020205020404" pitchFamily="49" charset="0"/>
                <a:cs typeface="Courier New" panose="02070309020205020404" pitchFamily="49" charset="0"/>
              </a:rPr>
              <a:t>DateTime</a:t>
            </a:r>
            <a:r>
              <a:rPr lang="en-US" sz="1400" dirty="0">
                <a:latin typeface="Courier New" panose="02070309020205020404" pitchFamily="49" charset="0"/>
                <a:cs typeface="Courier New" panose="02070309020205020404" pitchFamily="49" charset="0"/>
              </a:rPr>
              <a:t>(2021, 5, 11)));  // output: spring</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static string </a:t>
            </a:r>
            <a:r>
              <a:rPr lang="en-US" sz="1400" dirty="0" err="1">
                <a:latin typeface="Courier New" panose="02070309020205020404" pitchFamily="49" charset="0"/>
                <a:cs typeface="Courier New" panose="02070309020205020404" pitchFamily="49" charset="0"/>
              </a:rPr>
              <a:t>GetCalendarSeason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DateTime</a:t>
            </a:r>
            <a:r>
              <a:rPr lang="en-US" sz="1400" dirty="0">
                <a:latin typeface="Courier New" panose="02070309020205020404" pitchFamily="49" charset="0"/>
                <a:cs typeface="Courier New" panose="02070309020205020404" pitchFamily="49" charset="0"/>
              </a:rPr>
              <a:t> date) =&gt; </a:t>
            </a:r>
            <a:r>
              <a:rPr lang="en-US" sz="1400" dirty="0" err="1">
                <a:latin typeface="Courier New" panose="02070309020205020404" pitchFamily="49" charset="0"/>
                <a:cs typeface="Courier New" panose="02070309020205020404" pitchFamily="49" charset="0"/>
              </a:rPr>
              <a:t>date.Month</a:t>
            </a:r>
            <a:r>
              <a:rPr lang="en-US" sz="1400" dirty="0">
                <a:latin typeface="Courier New" panose="02070309020205020404" pitchFamily="49" charset="0"/>
                <a:cs typeface="Courier New" panose="02070309020205020404" pitchFamily="49" charset="0"/>
              </a:rPr>
              <a:t> switch</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3 or 4 or 5 =&gt; "spring",</a:t>
            </a:r>
          </a:p>
          <a:p>
            <a:r>
              <a:rPr lang="en-US" sz="1400" dirty="0">
                <a:latin typeface="Courier New" panose="02070309020205020404" pitchFamily="49" charset="0"/>
                <a:cs typeface="Courier New" panose="02070309020205020404" pitchFamily="49" charset="0"/>
              </a:rPr>
              <a:t>    6 or 7 or 8 =&gt; "summer",</a:t>
            </a:r>
          </a:p>
          <a:p>
            <a:r>
              <a:rPr lang="en-US" sz="1400" dirty="0">
                <a:latin typeface="Courier New" panose="02070309020205020404" pitchFamily="49" charset="0"/>
                <a:cs typeface="Courier New" panose="02070309020205020404" pitchFamily="49" charset="0"/>
              </a:rPr>
              <a:t>    9 or 10 or 11 =&gt; "autumn",</a:t>
            </a:r>
          </a:p>
          <a:p>
            <a:r>
              <a:rPr lang="en-US" sz="1400" dirty="0">
                <a:latin typeface="Courier New" panose="02070309020205020404" pitchFamily="49" charset="0"/>
                <a:cs typeface="Courier New" panose="02070309020205020404" pitchFamily="49" charset="0"/>
              </a:rPr>
              <a:t>    12 or 1 or 2 =&gt; "winter",</a:t>
            </a:r>
          </a:p>
          <a:p>
            <a:r>
              <a:rPr lang="en-US" sz="1400" dirty="0">
                <a:latin typeface="Courier New" panose="02070309020205020404" pitchFamily="49" charset="0"/>
                <a:cs typeface="Courier New" panose="02070309020205020404" pitchFamily="49" charset="0"/>
              </a:rPr>
              <a:t>    _ =&gt; throw new </a:t>
            </a:r>
            <a:r>
              <a:rPr lang="en-US" sz="1400" dirty="0" err="1">
                <a:latin typeface="Courier New" panose="02070309020205020404" pitchFamily="49" charset="0"/>
                <a:cs typeface="Courier New" panose="02070309020205020404" pitchFamily="49" charset="0"/>
              </a:rPr>
              <a:t>ArgumentOutOfRangeException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nameof</a:t>
            </a:r>
            <a:r>
              <a:rPr lang="en-US" sz="1400" dirty="0">
                <a:latin typeface="Courier New" panose="02070309020205020404" pitchFamily="49" charset="0"/>
                <a:cs typeface="Courier New" panose="02070309020205020404" pitchFamily="49" charset="0"/>
              </a:rPr>
              <a:t>(date), $"Date with unexpected month: {</a:t>
            </a:r>
            <a:r>
              <a:rPr lang="en-US" sz="1400" dirty="0" err="1">
                <a:latin typeface="Courier New" panose="02070309020205020404" pitchFamily="49" charset="0"/>
                <a:cs typeface="Courier New" panose="02070309020205020404" pitchFamily="49" charset="0"/>
              </a:rPr>
              <a:t>date.Month</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867396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27108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and calling methods</a:t>
            </a:r>
          </a:p>
        </p:txBody>
      </p:sp>
      <p:sp>
        <p:nvSpPr>
          <p:cNvPr id="7" name="TextBox 6">
            <a:extLst>
              <a:ext uri="{FF2B5EF4-FFF2-40B4-BE49-F238E27FC236}">
                <a16:creationId xmlns:a16="http://schemas.microsoft.com/office/drawing/2014/main" id="{5B2F948C-847B-4F9F-BE5C-532A6E11840D}"/>
              </a:ext>
            </a:extLst>
          </p:cNvPr>
          <p:cNvSpPr txBox="1"/>
          <p:nvPr/>
        </p:nvSpPr>
        <p:spPr>
          <a:xfrm>
            <a:off x="5620512" y="178454"/>
            <a:ext cx="632383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Pattern matching with objects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684346"/>
            <a:ext cx="11450063" cy="416011"/>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dirty="0"/>
              <a:t>Logical pattern – Precedence and order of checking</a:t>
            </a:r>
          </a:p>
        </p:txBody>
      </p:sp>
      <p:sp>
        <p:nvSpPr>
          <p:cNvPr id="11" name="TextBox 10">
            <a:extLst>
              <a:ext uri="{FF2B5EF4-FFF2-40B4-BE49-F238E27FC236}">
                <a16:creationId xmlns:a16="http://schemas.microsoft.com/office/drawing/2014/main" id="{2F6A0B1F-DA83-4F7E-A189-FE7A12A23391}"/>
              </a:ext>
            </a:extLst>
          </p:cNvPr>
          <p:cNvSpPr txBox="1"/>
          <p:nvPr/>
        </p:nvSpPr>
        <p:spPr>
          <a:xfrm>
            <a:off x="360935" y="3699247"/>
            <a:ext cx="11450063" cy="307777"/>
          </a:xfrm>
          <a:prstGeom prst="rect">
            <a:avLst/>
          </a:prstGeom>
          <a:solidFill>
            <a:schemeClr val="tx1">
              <a:lumMod val="65000"/>
            </a:schemeClr>
          </a:solidFill>
        </p:spPr>
        <p:txBody>
          <a:bodyPr wrap="square">
            <a:spAutoFit/>
          </a:bodyPr>
          <a:lstStyle/>
          <a:p>
            <a:r>
              <a:rPr lang="en-US" sz="1400">
                <a:latin typeface="Courier New" panose="02070309020205020404" pitchFamily="49" charset="0"/>
                <a:cs typeface="Courier New" panose="02070309020205020404" pitchFamily="49" charset="0"/>
              </a:rPr>
              <a:t>static bool IsLetter(char c) =&gt; c is (&gt;= 'a' and &lt;= 'z') or (&gt;= 'A' and &lt;= 'Z');</a:t>
            </a:r>
            <a:endParaRPr lang="en-US" sz="1400"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25841C92-3D69-4EE4-965A-00D6AFD6EA9F}"/>
              </a:ext>
            </a:extLst>
          </p:cNvPr>
          <p:cNvSpPr txBox="1"/>
          <p:nvPr/>
        </p:nvSpPr>
        <p:spPr>
          <a:xfrm>
            <a:off x="360936" y="1445782"/>
            <a:ext cx="11450062" cy="1754326"/>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 following list orders pattern combinators starting from the highest precedence to the lowest:</a:t>
            </a:r>
          </a:p>
          <a:p>
            <a:pPr marL="285750" indent="-285750">
              <a:buFont typeface="Arial" panose="020B0604020202020204" pitchFamily="34" charset="0"/>
              <a:buChar char="•"/>
            </a:pPr>
            <a:r>
              <a:rPr lang="en-US" dirty="0">
                <a:latin typeface="Courier New" panose="02070309020205020404" pitchFamily="49" charset="0"/>
                <a:cs typeface="Courier New" panose="02070309020205020404" pitchFamily="49" charset="0"/>
              </a:rPr>
              <a:t>not</a:t>
            </a:r>
          </a:p>
          <a:p>
            <a:pPr marL="285750" indent="-285750">
              <a:buFont typeface="Arial" panose="020B0604020202020204" pitchFamily="34" charset="0"/>
              <a:buChar char="•"/>
            </a:pPr>
            <a:r>
              <a:rPr lang="en-US" dirty="0">
                <a:latin typeface="Courier New" panose="02070309020205020404" pitchFamily="49" charset="0"/>
                <a:cs typeface="Courier New" panose="02070309020205020404" pitchFamily="49" charset="0"/>
              </a:rPr>
              <a:t>and</a:t>
            </a:r>
          </a:p>
          <a:p>
            <a:pPr marL="285750" indent="-285750">
              <a:buFont typeface="Arial" panose="020B0604020202020204" pitchFamily="34" charset="0"/>
              <a:buChar char="•"/>
            </a:pPr>
            <a:r>
              <a:rPr lang="en-US" dirty="0">
                <a:latin typeface="Courier New" panose="02070309020205020404" pitchFamily="49" charset="0"/>
                <a:cs typeface="Courier New" panose="02070309020205020404" pitchFamily="49" charset="0"/>
              </a:rPr>
              <a:t>or</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to explicitly specify the precedence, use parentheses</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42303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27108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and calling methods</a:t>
            </a:r>
          </a:p>
        </p:txBody>
      </p:sp>
      <p:sp>
        <p:nvSpPr>
          <p:cNvPr id="7" name="TextBox 6">
            <a:extLst>
              <a:ext uri="{FF2B5EF4-FFF2-40B4-BE49-F238E27FC236}">
                <a16:creationId xmlns:a16="http://schemas.microsoft.com/office/drawing/2014/main" id="{5B2F948C-847B-4F9F-BE5C-532A6E11840D}"/>
              </a:ext>
            </a:extLst>
          </p:cNvPr>
          <p:cNvSpPr txBox="1"/>
          <p:nvPr/>
        </p:nvSpPr>
        <p:spPr>
          <a:xfrm>
            <a:off x="5620512" y="178454"/>
            <a:ext cx="632383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Pattern matching with objects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684346"/>
            <a:ext cx="11450063" cy="1154675"/>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dirty="0"/>
              <a:t>Property pattern</a:t>
            </a:r>
            <a:br>
              <a:rPr lang="en-US" sz="1600" dirty="0"/>
            </a:br>
            <a:r>
              <a:rPr lang="en-US" sz="1600" b="0" i="1" dirty="0"/>
              <a:t>property pattern</a:t>
            </a:r>
            <a:r>
              <a:rPr lang="en-US" sz="1600" b="0" dirty="0"/>
              <a:t> matches an expression when an expression result is non-null and every nested pattern matches the corresponding property or field of the expression result</a:t>
            </a:r>
          </a:p>
        </p:txBody>
      </p:sp>
      <p:sp>
        <p:nvSpPr>
          <p:cNvPr id="11" name="TextBox 10">
            <a:extLst>
              <a:ext uri="{FF2B5EF4-FFF2-40B4-BE49-F238E27FC236}">
                <a16:creationId xmlns:a16="http://schemas.microsoft.com/office/drawing/2014/main" id="{2F6A0B1F-DA83-4F7E-A189-FE7A12A23391}"/>
              </a:ext>
            </a:extLst>
          </p:cNvPr>
          <p:cNvSpPr txBox="1"/>
          <p:nvPr/>
        </p:nvSpPr>
        <p:spPr>
          <a:xfrm>
            <a:off x="360936" y="2034922"/>
            <a:ext cx="11450063" cy="307777"/>
          </a:xfrm>
          <a:prstGeom prst="rect">
            <a:avLst/>
          </a:prstGeom>
          <a:solidFill>
            <a:schemeClr val="tx1">
              <a:lumMod val="65000"/>
            </a:schemeClr>
          </a:solidFill>
        </p:spPr>
        <p:txBody>
          <a:bodyPr wrap="square">
            <a:spAutoFit/>
          </a:bodyPr>
          <a:lstStyle/>
          <a:p>
            <a:r>
              <a:rPr lang="en-US" sz="1400">
                <a:latin typeface="Courier New" panose="02070309020205020404" pitchFamily="49" charset="0"/>
                <a:cs typeface="Courier New" panose="02070309020205020404" pitchFamily="49" charset="0"/>
              </a:rPr>
              <a:t>static bool IsConferenceDay(DateTime date) =&gt; date is { Year: 2020, Month: 5, Day: 19 or 20 or 21 };</a:t>
            </a:r>
            <a:endParaRPr lang="en-US" sz="1400"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6D961230-B15F-426C-BE84-9CDE7AFAB333}"/>
              </a:ext>
            </a:extLst>
          </p:cNvPr>
          <p:cNvSpPr txBox="1"/>
          <p:nvPr/>
        </p:nvSpPr>
        <p:spPr>
          <a:xfrm>
            <a:off x="360935" y="2711303"/>
            <a:ext cx="11450063"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You can also add a run-time type check and a variable declaration to a property pattern</a:t>
            </a:r>
            <a:endParaRPr lang="it-IT"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0D217E66-8EB7-452C-B27C-59EB6CBF573F}"/>
              </a:ext>
            </a:extLst>
          </p:cNvPr>
          <p:cNvSpPr txBox="1"/>
          <p:nvPr/>
        </p:nvSpPr>
        <p:spPr>
          <a:xfrm>
            <a:off x="360934" y="3197290"/>
            <a:ext cx="11450063" cy="3539430"/>
          </a:xfrm>
          <a:prstGeom prst="rect">
            <a:avLst/>
          </a:prstGeom>
          <a:solidFill>
            <a:schemeClr val="tx1">
              <a:lumMod val="65000"/>
            </a:schemeClr>
          </a:solidFill>
        </p:spPr>
        <p:txBody>
          <a:bodyPr wrap="square">
            <a:spAutoFit/>
          </a:bodyPr>
          <a:lstStyle/>
          <a:p>
            <a:r>
              <a:rPr lang="en-US" sz="1400" dirty="0" err="1">
                <a:latin typeface="Courier New" panose="02070309020205020404" pitchFamily="49" charset="0"/>
                <a:cs typeface="Courier New" panose="02070309020205020404" pitchFamily="49" charset="0"/>
              </a:rPr>
              <a:t>Console.WriteLine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TakeFive</a:t>
            </a:r>
            <a:r>
              <a:rPr lang="en-US" sz="1400" dirty="0">
                <a:latin typeface="Courier New" panose="02070309020205020404" pitchFamily="49" charset="0"/>
                <a:cs typeface="Courier New" panose="02070309020205020404" pitchFamily="49" charset="0"/>
              </a:rPr>
              <a:t>("Hello, world!"));  // output: Hello</a:t>
            </a:r>
          </a:p>
          <a:p>
            <a:r>
              <a:rPr lang="en-US" sz="1400" dirty="0" err="1">
                <a:latin typeface="Courier New" panose="02070309020205020404" pitchFamily="49" charset="0"/>
                <a:cs typeface="Courier New" panose="02070309020205020404" pitchFamily="49" charset="0"/>
              </a:rPr>
              <a:t>Console.WriteLine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TakeFive</a:t>
            </a:r>
            <a:r>
              <a:rPr lang="en-US" sz="1400" dirty="0">
                <a:latin typeface="Courier New" panose="02070309020205020404" pitchFamily="49" charset="0"/>
                <a:cs typeface="Courier New" panose="02070309020205020404" pitchFamily="49" charset="0"/>
              </a:rPr>
              <a:t>("Hi!"));  // output: Hi!</a:t>
            </a:r>
          </a:p>
          <a:p>
            <a:r>
              <a:rPr lang="en-US" sz="1400" dirty="0" err="1">
                <a:latin typeface="Courier New" panose="02070309020205020404" pitchFamily="49" charset="0"/>
                <a:cs typeface="Courier New" panose="02070309020205020404" pitchFamily="49" charset="0"/>
              </a:rPr>
              <a:t>Console.WriteLine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TakeFive</a:t>
            </a:r>
            <a:r>
              <a:rPr lang="en-US" sz="1400" dirty="0">
                <a:latin typeface="Courier New" panose="02070309020205020404" pitchFamily="49" charset="0"/>
                <a:cs typeface="Courier New" panose="02070309020205020404" pitchFamily="49" charset="0"/>
              </a:rPr>
              <a:t>(new[] { '1', '2', '3', '4', '5', '6', '7' }));  // output: 12345</a:t>
            </a:r>
          </a:p>
          <a:p>
            <a:r>
              <a:rPr lang="en-US" sz="1400" dirty="0" err="1">
                <a:latin typeface="Courier New" panose="02070309020205020404" pitchFamily="49" charset="0"/>
                <a:cs typeface="Courier New" panose="02070309020205020404" pitchFamily="49" charset="0"/>
              </a:rPr>
              <a:t>Console.WriteLine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TakeFive</a:t>
            </a:r>
            <a:r>
              <a:rPr lang="en-US" sz="1400" dirty="0">
                <a:latin typeface="Courier New" panose="02070309020205020404" pitchFamily="49" charset="0"/>
                <a:cs typeface="Courier New" panose="02070309020205020404" pitchFamily="49" charset="0"/>
              </a:rPr>
              <a:t>(new[] { 'a', 'b', 'c' }));  // output: </a:t>
            </a:r>
            <a:r>
              <a:rPr lang="en-US" sz="1400" dirty="0" err="1">
                <a:latin typeface="Courier New" panose="02070309020205020404" pitchFamily="49" charset="0"/>
                <a:cs typeface="Courier New" panose="02070309020205020404" pitchFamily="49" charset="0"/>
              </a:rPr>
              <a:t>abc</a:t>
            </a:r>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static string </a:t>
            </a:r>
            <a:r>
              <a:rPr lang="en-US" sz="1400" dirty="0" err="1">
                <a:latin typeface="Courier New" panose="02070309020205020404" pitchFamily="49" charset="0"/>
                <a:cs typeface="Courier New" panose="02070309020205020404" pitchFamily="49" charset="0"/>
              </a:rPr>
              <a:t>TakeFive</a:t>
            </a:r>
            <a:r>
              <a:rPr lang="en-US" sz="1400" dirty="0">
                <a:latin typeface="Courier New" panose="02070309020205020404" pitchFamily="49" charset="0"/>
                <a:cs typeface="Courier New" panose="02070309020205020404" pitchFamily="49" charset="0"/>
              </a:rPr>
              <a:t>(object input) =&gt; input switch</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string { Length: &gt;= 5 } s =&gt; </a:t>
            </a:r>
            <a:r>
              <a:rPr lang="en-US" sz="1400" dirty="0" err="1">
                <a:latin typeface="Courier New" panose="02070309020205020404" pitchFamily="49" charset="0"/>
                <a:cs typeface="Courier New" panose="02070309020205020404" pitchFamily="49" charset="0"/>
              </a:rPr>
              <a:t>s.Substring</a:t>
            </a:r>
            <a:r>
              <a:rPr lang="en-US" sz="1400" dirty="0">
                <a:latin typeface="Courier New" panose="02070309020205020404" pitchFamily="49" charset="0"/>
                <a:cs typeface="Courier New" panose="02070309020205020404" pitchFamily="49" charset="0"/>
              </a:rPr>
              <a:t>(0, 5),</a:t>
            </a:r>
          </a:p>
          <a:p>
            <a:r>
              <a:rPr lang="en-US" sz="1400" dirty="0">
                <a:latin typeface="Courier New" panose="02070309020205020404" pitchFamily="49" charset="0"/>
                <a:cs typeface="Courier New" panose="02070309020205020404" pitchFamily="49" charset="0"/>
              </a:rPr>
              <a:t>    string s =&gt; s,</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ICollection</a:t>
            </a:r>
            <a:r>
              <a:rPr lang="en-US" sz="1400" dirty="0">
                <a:latin typeface="Courier New" panose="02070309020205020404" pitchFamily="49" charset="0"/>
                <a:cs typeface="Courier New" panose="02070309020205020404" pitchFamily="49" charset="0"/>
              </a:rPr>
              <a:t>&lt;char&gt; { Count: &gt;= 5 } symbols =&gt; new string(</a:t>
            </a:r>
            <a:r>
              <a:rPr lang="en-US" sz="1400" dirty="0" err="1">
                <a:latin typeface="Courier New" panose="02070309020205020404" pitchFamily="49" charset="0"/>
                <a:cs typeface="Courier New" panose="02070309020205020404" pitchFamily="49" charset="0"/>
              </a:rPr>
              <a:t>symbols.Take</a:t>
            </a:r>
            <a:r>
              <a:rPr lang="en-US" sz="1400" dirty="0">
                <a:latin typeface="Courier New" panose="02070309020205020404" pitchFamily="49" charset="0"/>
                <a:cs typeface="Courier New" panose="02070309020205020404" pitchFamily="49" charset="0"/>
              </a:rPr>
              <a:t>(5).</a:t>
            </a:r>
            <a:r>
              <a:rPr lang="en-US" sz="1400" dirty="0" err="1">
                <a:latin typeface="Courier New" panose="02070309020205020404" pitchFamily="49" charset="0"/>
                <a:cs typeface="Courier New" panose="02070309020205020404" pitchFamily="49" charset="0"/>
              </a:rPr>
              <a:t>ToArray</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ICollection</a:t>
            </a:r>
            <a:r>
              <a:rPr lang="en-US" sz="1400" dirty="0">
                <a:latin typeface="Courier New" panose="02070309020205020404" pitchFamily="49" charset="0"/>
                <a:cs typeface="Courier New" panose="02070309020205020404" pitchFamily="49" charset="0"/>
              </a:rPr>
              <a:t>&lt;char&gt; symbols =&gt; new string(</a:t>
            </a:r>
            <a:r>
              <a:rPr lang="en-US" sz="1400" dirty="0" err="1">
                <a:latin typeface="Courier New" panose="02070309020205020404" pitchFamily="49" charset="0"/>
                <a:cs typeface="Courier New" panose="02070309020205020404" pitchFamily="49" charset="0"/>
              </a:rPr>
              <a:t>symbols.ToArray</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null =&gt; throw new </a:t>
            </a:r>
            <a:r>
              <a:rPr lang="en-US" sz="1400" dirty="0" err="1">
                <a:latin typeface="Courier New" panose="02070309020205020404" pitchFamily="49" charset="0"/>
                <a:cs typeface="Courier New" panose="02070309020205020404" pitchFamily="49" charset="0"/>
              </a:rPr>
              <a:t>ArgumentNullException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nameof</a:t>
            </a:r>
            <a:r>
              <a:rPr lang="en-US" sz="1400" dirty="0">
                <a:latin typeface="Courier New" panose="02070309020205020404" pitchFamily="49" charset="0"/>
                <a:cs typeface="Courier New" panose="02070309020205020404" pitchFamily="49" charset="0"/>
              </a:rPr>
              <a:t>(input)),</a:t>
            </a:r>
          </a:p>
          <a:p>
            <a:r>
              <a:rPr lang="en-US" sz="1400" dirty="0">
                <a:latin typeface="Courier New" panose="02070309020205020404" pitchFamily="49" charset="0"/>
                <a:cs typeface="Courier New" panose="02070309020205020404" pitchFamily="49" charset="0"/>
              </a:rPr>
              <a:t>    _ =&gt; throw new </a:t>
            </a:r>
            <a:r>
              <a:rPr lang="en-US" sz="1400" dirty="0" err="1">
                <a:latin typeface="Courier New" panose="02070309020205020404" pitchFamily="49" charset="0"/>
                <a:cs typeface="Courier New" panose="02070309020205020404" pitchFamily="49" charset="0"/>
              </a:rPr>
              <a:t>ArgumentException</a:t>
            </a:r>
            <a:r>
              <a:rPr lang="en-US" sz="1400" dirty="0">
                <a:latin typeface="Courier New" panose="02070309020205020404" pitchFamily="49" charset="0"/>
                <a:cs typeface="Courier New" panose="02070309020205020404" pitchFamily="49" charset="0"/>
              </a:rPr>
              <a:t>("Not supported input type."),</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361686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27108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and calling methods</a:t>
            </a:r>
          </a:p>
        </p:txBody>
      </p:sp>
      <p:sp>
        <p:nvSpPr>
          <p:cNvPr id="7" name="TextBox 6">
            <a:extLst>
              <a:ext uri="{FF2B5EF4-FFF2-40B4-BE49-F238E27FC236}">
                <a16:creationId xmlns:a16="http://schemas.microsoft.com/office/drawing/2014/main" id="{5B2F948C-847B-4F9F-BE5C-532A6E11840D}"/>
              </a:ext>
            </a:extLst>
          </p:cNvPr>
          <p:cNvSpPr txBox="1"/>
          <p:nvPr/>
        </p:nvSpPr>
        <p:spPr>
          <a:xfrm>
            <a:off x="5620512" y="178454"/>
            <a:ext cx="632383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Pattern matching with objects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684346"/>
            <a:ext cx="11450063" cy="1462452"/>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dirty="0"/>
              <a:t>Property pattern</a:t>
            </a:r>
            <a:br>
              <a:rPr lang="en-US" sz="1600" dirty="0"/>
            </a:br>
            <a:r>
              <a:rPr lang="en-US" sz="1600" b="0" i="1" dirty="0"/>
              <a:t>property pattern</a:t>
            </a:r>
            <a:r>
              <a:rPr lang="en-US" sz="1600" b="0" dirty="0"/>
              <a:t> is a recursive pattern</a:t>
            </a:r>
          </a:p>
          <a:p>
            <a:r>
              <a:rPr lang="en-US" sz="1600" b="0" dirty="0"/>
              <a:t>that is, you can use any pattern as a nested pattern. Use a property pattern to match parts of data against nested patterns</a:t>
            </a:r>
          </a:p>
        </p:txBody>
      </p:sp>
      <p:sp>
        <p:nvSpPr>
          <p:cNvPr id="11" name="TextBox 10">
            <a:extLst>
              <a:ext uri="{FF2B5EF4-FFF2-40B4-BE49-F238E27FC236}">
                <a16:creationId xmlns:a16="http://schemas.microsoft.com/office/drawing/2014/main" id="{2F6A0B1F-DA83-4F7E-A189-FE7A12A23391}"/>
              </a:ext>
            </a:extLst>
          </p:cNvPr>
          <p:cNvSpPr txBox="1"/>
          <p:nvPr/>
        </p:nvSpPr>
        <p:spPr>
          <a:xfrm>
            <a:off x="360934" y="2304899"/>
            <a:ext cx="11450063" cy="1169551"/>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public record Point(int X, int Y);</a:t>
            </a:r>
          </a:p>
          <a:p>
            <a:r>
              <a:rPr lang="en-US" sz="1400" dirty="0">
                <a:latin typeface="Courier New" panose="02070309020205020404" pitchFamily="49" charset="0"/>
                <a:cs typeface="Courier New" panose="02070309020205020404" pitchFamily="49" charset="0"/>
              </a:rPr>
              <a:t>public record Segment(Point Start, Point End);</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static bool </a:t>
            </a:r>
            <a:r>
              <a:rPr lang="en-US" sz="1400" dirty="0" err="1">
                <a:latin typeface="Courier New" panose="02070309020205020404" pitchFamily="49" charset="0"/>
                <a:cs typeface="Courier New" panose="02070309020205020404" pitchFamily="49" charset="0"/>
              </a:rPr>
              <a:t>IsAnyEndOnXAxis</a:t>
            </a:r>
            <a:r>
              <a:rPr lang="en-US" sz="1400" dirty="0">
                <a:latin typeface="Courier New" panose="02070309020205020404" pitchFamily="49" charset="0"/>
                <a:cs typeface="Courier New" panose="02070309020205020404" pitchFamily="49" charset="0"/>
              </a:rPr>
              <a:t>(Segment segment) =&gt;</a:t>
            </a:r>
          </a:p>
          <a:p>
            <a:r>
              <a:rPr lang="en-US" sz="1400" dirty="0">
                <a:latin typeface="Courier New" panose="02070309020205020404" pitchFamily="49" charset="0"/>
                <a:cs typeface="Courier New" panose="02070309020205020404" pitchFamily="49" charset="0"/>
              </a:rPr>
              <a:t>    segment is { Start: { Y: 0 } } or { End: { Y: 0 } };</a:t>
            </a:r>
          </a:p>
        </p:txBody>
      </p:sp>
      <p:sp>
        <p:nvSpPr>
          <p:cNvPr id="12" name="TextBox 11">
            <a:extLst>
              <a:ext uri="{FF2B5EF4-FFF2-40B4-BE49-F238E27FC236}">
                <a16:creationId xmlns:a16="http://schemas.microsoft.com/office/drawing/2014/main" id="{8E37BB38-4F1F-4E78-B077-7A096D384686}"/>
              </a:ext>
            </a:extLst>
          </p:cNvPr>
          <p:cNvSpPr txBox="1"/>
          <p:nvPr/>
        </p:nvSpPr>
        <p:spPr>
          <a:xfrm>
            <a:off x="360935" y="3815818"/>
            <a:ext cx="11450063" cy="416011"/>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beginning with C# 10, you can reference nested properties or fields within a property pattern</a:t>
            </a:r>
          </a:p>
        </p:txBody>
      </p:sp>
      <p:sp>
        <p:nvSpPr>
          <p:cNvPr id="13" name="TextBox 12">
            <a:extLst>
              <a:ext uri="{FF2B5EF4-FFF2-40B4-BE49-F238E27FC236}">
                <a16:creationId xmlns:a16="http://schemas.microsoft.com/office/drawing/2014/main" id="{630149AF-AC0A-45F2-8CD1-A50E6878C264}"/>
              </a:ext>
            </a:extLst>
          </p:cNvPr>
          <p:cNvSpPr txBox="1"/>
          <p:nvPr/>
        </p:nvSpPr>
        <p:spPr>
          <a:xfrm>
            <a:off x="360934" y="4434635"/>
            <a:ext cx="11450063" cy="1169551"/>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public record Point(int X, int Y);</a:t>
            </a:r>
          </a:p>
          <a:p>
            <a:r>
              <a:rPr lang="en-US" sz="1400" dirty="0">
                <a:latin typeface="Courier New" panose="02070309020205020404" pitchFamily="49" charset="0"/>
                <a:cs typeface="Courier New" panose="02070309020205020404" pitchFamily="49" charset="0"/>
              </a:rPr>
              <a:t>public record Segment(Point Start, Point End);</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static bool </a:t>
            </a:r>
            <a:r>
              <a:rPr lang="en-US" sz="1400" dirty="0" err="1">
                <a:latin typeface="Courier New" panose="02070309020205020404" pitchFamily="49" charset="0"/>
                <a:cs typeface="Courier New" panose="02070309020205020404" pitchFamily="49" charset="0"/>
              </a:rPr>
              <a:t>IsAnyEndOnXAxis</a:t>
            </a:r>
            <a:r>
              <a:rPr lang="en-US" sz="1400" dirty="0">
                <a:latin typeface="Courier New" panose="02070309020205020404" pitchFamily="49" charset="0"/>
                <a:cs typeface="Courier New" panose="02070309020205020404" pitchFamily="49" charset="0"/>
              </a:rPr>
              <a:t>(Segment segment) =&gt;</a:t>
            </a:r>
          </a:p>
          <a:p>
            <a:r>
              <a:rPr lang="en-US" sz="1400" dirty="0">
                <a:latin typeface="Courier New" panose="02070309020205020404" pitchFamily="49" charset="0"/>
                <a:cs typeface="Courier New" panose="02070309020205020404" pitchFamily="49" charset="0"/>
              </a:rPr>
              <a:t>    segment is { </a:t>
            </a:r>
            <a:r>
              <a:rPr lang="en-US" sz="1400" dirty="0" err="1">
                <a:latin typeface="Courier New" panose="02070309020205020404" pitchFamily="49" charset="0"/>
                <a:cs typeface="Courier New" panose="02070309020205020404" pitchFamily="49" charset="0"/>
              </a:rPr>
              <a:t>Start.Y</a:t>
            </a:r>
            <a:r>
              <a:rPr lang="en-US" sz="1400" dirty="0">
                <a:latin typeface="Courier New" panose="02070309020205020404" pitchFamily="49" charset="0"/>
                <a:cs typeface="Courier New" panose="02070309020205020404" pitchFamily="49" charset="0"/>
              </a:rPr>
              <a:t>: 0 } or { </a:t>
            </a:r>
            <a:r>
              <a:rPr lang="en-US" sz="1400" dirty="0" err="1">
                <a:latin typeface="Courier New" panose="02070309020205020404" pitchFamily="49" charset="0"/>
                <a:cs typeface="Courier New" panose="02070309020205020404" pitchFamily="49" charset="0"/>
              </a:rPr>
              <a:t>End.Y</a:t>
            </a:r>
            <a:r>
              <a:rPr lang="en-US" sz="1400" dirty="0">
                <a:latin typeface="Courier New" panose="02070309020205020404" pitchFamily="49" charset="0"/>
                <a:cs typeface="Courier New" panose="02070309020205020404" pitchFamily="49" charset="0"/>
              </a:rPr>
              <a:t>: 0 };</a:t>
            </a:r>
          </a:p>
        </p:txBody>
      </p:sp>
    </p:spTree>
    <p:extLst>
      <p:ext uri="{BB962C8B-B14F-4D97-AF65-F5344CB8AC3E}">
        <p14:creationId xmlns:p14="http://schemas.microsoft.com/office/powerpoint/2010/main" val="5535605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27108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and calling methods</a:t>
            </a:r>
          </a:p>
        </p:txBody>
      </p:sp>
      <p:sp>
        <p:nvSpPr>
          <p:cNvPr id="7" name="TextBox 6">
            <a:extLst>
              <a:ext uri="{FF2B5EF4-FFF2-40B4-BE49-F238E27FC236}">
                <a16:creationId xmlns:a16="http://schemas.microsoft.com/office/drawing/2014/main" id="{5B2F948C-847B-4F9F-BE5C-532A6E11840D}"/>
              </a:ext>
            </a:extLst>
          </p:cNvPr>
          <p:cNvSpPr txBox="1"/>
          <p:nvPr/>
        </p:nvSpPr>
        <p:spPr>
          <a:xfrm>
            <a:off x="5620512" y="178454"/>
            <a:ext cx="632383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Pattern matching with objects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684346"/>
            <a:ext cx="11450063" cy="2508892"/>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dirty="0"/>
              <a:t>Positional pattern</a:t>
            </a:r>
          </a:p>
          <a:p>
            <a:r>
              <a:rPr lang="en-US" sz="1600" b="0" dirty="0"/>
              <a:t>beginning with C# 8.0, you use a </a:t>
            </a:r>
            <a:r>
              <a:rPr lang="en-US" sz="1600" b="0" i="1" dirty="0"/>
              <a:t>positional pattern </a:t>
            </a:r>
            <a:r>
              <a:rPr lang="en-US" sz="1600" b="0" dirty="0"/>
              <a:t>to deconstruct an expression result and match the resulting values against the corresponding nested patterns</a:t>
            </a:r>
          </a:p>
          <a:p>
            <a:r>
              <a:rPr lang="en-US" sz="1600" b="0" dirty="0"/>
              <a:t>you can also match expressions of tuple types against positional patterns. In that way, you can match multiple inputs against various patterns:</a:t>
            </a:r>
          </a:p>
        </p:txBody>
      </p:sp>
      <p:sp>
        <p:nvSpPr>
          <p:cNvPr id="11" name="TextBox 10">
            <a:extLst>
              <a:ext uri="{FF2B5EF4-FFF2-40B4-BE49-F238E27FC236}">
                <a16:creationId xmlns:a16="http://schemas.microsoft.com/office/drawing/2014/main" id="{2F6A0B1F-DA83-4F7E-A189-FE7A12A23391}"/>
              </a:ext>
            </a:extLst>
          </p:cNvPr>
          <p:cNvSpPr txBox="1"/>
          <p:nvPr/>
        </p:nvSpPr>
        <p:spPr>
          <a:xfrm>
            <a:off x="360936" y="3311256"/>
            <a:ext cx="11450063" cy="2462213"/>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decimal </a:t>
            </a:r>
            <a:r>
              <a:rPr lang="en-US" sz="1400" dirty="0" err="1">
                <a:latin typeface="Courier New" panose="02070309020205020404" pitchFamily="49" charset="0"/>
                <a:cs typeface="Courier New" panose="02070309020205020404" pitchFamily="49" charset="0"/>
              </a:rPr>
              <a:t>GetGroupTicketPriceDiscount</a:t>
            </a:r>
            <a:r>
              <a:rPr lang="en-US" sz="1400" dirty="0">
                <a:latin typeface="Courier New" panose="02070309020205020404" pitchFamily="49" charset="0"/>
                <a:cs typeface="Courier New" panose="02070309020205020404" pitchFamily="49" charset="0"/>
              </a:rPr>
              <a:t>(int </a:t>
            </a:r>
            <a:r>
              <a:rPr lang="en-US" sz="1400" dirty="0" err="1">
                <a:latin typeface="Courier New" panose="02070309020205020404" pitchFamily="49" charset="0"/>
                <a:cs typeface="Courier New" panose="02070309020205020404" pitchFamily="49" charset="0"/>
              </a:rPr>
              <a:t>groupSize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DateTime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visitDate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=&gt; (</a:t>
            </a:r>
            <a:r>
              <a:rPr lang="en-US" sz="1400" dirty="0" err="1">
                <a:latin typeface="Courier New" panose="02070309020205020404" pitchFamily="49" charset="0"/>
                <a:cs typeface="Courier New" panose="02070309020205020404" pitchFamily="49" charset="0"/>
              </a:rPr>
              <a:t>groupSize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visitDate.DayOfWeek</a:t>
            </a:r>
            <a:r>
              <a:rPr lang="en-US" sz="1400" dirty="0">
                <a:latin typeface="Courier New" panose="02070309020205020404" pitchFamily="49" charset="0"/>
                <a:cs typeface="Courier New" panose="02070309020205020404" pitchFamily="49" charset="0"/>
              </a:rPr>
              <a:t>) switch</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 &lt;= 0, _) =&gt; throw new </a:t>
            </a:r>
            <a:r>
              <a:rPr lang="en-US" sz="1400" dirty="0" err="1">
                <a:latin typeface="Courier New" panose="02070309020205020404" pitchFamily="49" charset="0"/>
                <a:cs typeface="Courier New" panose="02070309020205020404" pitchFamily="49" charset="0"/>
              </a:rPr>
              <a:t>ArgumentException</a:t>
            </a:r>
            <a:r>
              <a:rPr lang="en-US" sz="1400" dirty="0">
                <a:latin typeface="Courier New" panose="02070309020205020404" pitchFamily="49" charset="0"/>
                <a:cs typeface="Courier New" panose="02070309020205020404" pitchFamily="49" charset="0"/>
              </a:rPr>
              <a:t>("Group size must be positive."),</a:t>
            </a:r>
          </a:p>
          <a:p>
            <a:r>
              <a:rPr lang="en-US" sz="1400" dirty="0">
                <a:latin typeface="Courier New" panose="02070309020205020404" pitchFamily="49" charset="0"/>
                <a:cs typeface="Courier New" panose="02070309020205020404" pitchFamily="49" charset="0"/>
              </a:rPr>
              <a:t>            (_, </a:t>
            </a:r>
            <a:r>
              <a:rPr lang="en-US" sz="1400" dirty="0" err="1">
                <a:latin typeface="Courier New" panose="02070309020205020404" pitchFamily="49" charset="0"/>
                <a:cs typeface="Courier New" panose="02070309020205020404" pitchFamily="49" charset="0"/>
              </a:rPr>
              <a:t>DayOfWeek.Saturday</a:t>
            </a:r>
            <a:r>
              <a:rPr lang="en-US" sz="1400" dirty="0">
                <a:latin typeface="Courier New" panose="02070309020205020404" pitchFamily="49" charset="0"/>
                <a:cs typeface="Courier New" panose="02070309020205020404" pitchFamily="49" charset="0"/>
              </a:rPr>
              <a:t> or </a:t>
            </a:r>
            <a:r>
              <a:rPr lang="en-US" sz="1400" dirty="0" err="1">
                <a:latin typeface="Courier New" panose="02070309020205020404" pitchFamily="49" charset="0"/>
                <a:cs typeface="Courier New" panose="02070309020205020404" pitchFamily="49" charset="0"/>
              </a:rPr>
              <a:t>DayOfWeek.Sunday</a:t>
            </a:r>
            <a:r>
              <a:rPr lang="en-US" sz="1400" dirty="0">
                <a:latin typeface="Courier New" panose="02070309020205020404" pitchFamily="49" charset="0"/>
                <a:cs typeface="Courier New" panose="02070309020205020404" pitchFamily="49" charset="0"/>
              </a:rPr>
              <a:t>) =&gt; 0.0m,</a:t>
            </a:r>
          </a:p>
          <a:p>
            <a:r>
              <a:rPr lang="en-US" sz="1400" dirty="0">
                <a:latin typeface="Courier New" panose="02070309020205020404" pitchFamily="49" charset="0"/>
                <a:cs typeface="Courier New" panose="02070309020205020404" pitchFamily="49" charset="0"/>
              </a:rPr>
              <a:t>            ( &gt;= 5 and &lt; 10, </a:t>
            </a:r>
            <a:r>
              <a:rPr lang="en-US" sz="1400" dirty="0" err="1">
                <a:latin typeface="Courier New" panose="02070309020205020404" pitchFamily="49" charset="0"/>
                <a:cs typeface="Courier New" panose="02070309020205020404" pitchFamily="49" charset="0"/>
              </a:rPr>
              <a:t>DayOfWeek.Monday</a:t>
            </a:r>
            <a:r>
              <a:rPr lang="en-US" sz="1400" dirty="0">
                <a:latin typeface="Courier New" panose="02070309020205020404" pitchFamily="49" charset="0"/>
                <a:cs typeface="Courier New" panose="02070309020205020404" pitchFamily="49" charset="0"/>
              </a:rPr>
              <a:t>) =&gt; 20.0m,</a:t>
            </a:r>
          </a:p>
          <a:p>
            <a:r>
              <a:rPr lang="en-US" sz="1400" dirty="0">
                <a:latin typeface="Courier New" panose="02070309020205020404" pitchFamily="49" charset="0"/>
                <a:cs typeface="Courier New" panose="02070309020205020404" pitchFamily="49" charset="0"/>
              </a:rPr>
              <a:t>            ( &gt;= 10, </a:t>
            </a:r>
            <a:r>
              <a:rPr lang="en-US" sz="1400" dirty="0" err="1">
                <a:latin typeface="Courier New" panose="02070309020205020404" pitchFamily="49" charset="0"/>
                <a:cs typeface="Courier New" panose="02070309020205020404" pitchFamily="49" charset="0"/>
              </a:rPr>
              <a:t>DayOfWeek.Monday</a:t>
            </a:r>
            <a:r>
              <a:rPr lang="en-US" sz="1400" dirty="0">
                <a:latin typeface="Courier New" panose="02070309020205020404" pitchFamily="49" charset="0"/>
                <a:cs typeface="Courier New" panose="02070309020205020404" pitchFamily="49" charset="0"/>
              </a:rPr>
              <a:t>) =&gt; 30.0m,</a:t>
            </a:r>
          </a:p>
          <a:p>
            <a:r>
              <a:rPr lang="en-US" sz="1400" dirty="0">
                <a:latin typeface="Courier New" panose="02070309020205020404" pitchFamily="49" charset="0"/>
                <a:cs typeface="Courier New" panose="02070309020205020404" pitchFamily="49" charset="0"/>
              </a:rPr>
              <a:t>            ( &gt;= 5 and &lt; 10, _) =&gt; 12.0m,</a:t>
            </a:r>
          </a:p>
          <a:p>
            <a:r>
              <a:rPr lang="en-US" sz="1400" dirty="0">
                <a:latin typeface="Courier New" panose="02070309020205020404" pitchFamily="49" charset="0"/>
                <a:cs typeface="Courier New" panose="02070309020205020404" pitchFamily="49" charset="0"/>
              </a:rPr>
              <a:t>            ( &gt;= 10, _) =&gt; 15.0m,</a:t>
            </a:r>
          </a:p>
          <a:p>
            <a:r>
              <a:rPr lang="en-US" sz="1400" dirty="0">
                <a:latin typeface="Courier New" panose="02070309020205020404" pitchFamily="49" charset="0"/>
                <a:cs typeface="Courier New" panose="02070309020205020404" pitchFamily="49" charset="0"/>
              </a:rPr>
              <a:t>            _ =&gt; 0.0m,</a:t>
            </a:r>
          </a:p>
          <a:p>
            <a:r>
              <a:rPr lang="en-US" sz="14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4664128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27108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and calling methods</a:t>
            </a:r>
          </a:p>
        </p:txBody>
      </p:sp>
      <p:sp>
        <p:nvSpPr>
          <p:cNvPr id="7" name="TextBox 6">
            <a:extLst>
              <a:ext uri="{FF2B5EF4-FFF2-40B4-BE49-F238E27FC236}">
                <a16:creationId xmlns:a16="http://schemas.microsoft.com/office/drawing/2014/main" id="{5B2F948C-847B-4F9F-BE5C-532A6E11840D}"/>
              </a:ext>
            </a:extLst>
          </p:cNvPr>
          <p:cNvSpPr txBox="1"/>
          <p:nvPr/>
        </p:nvSpPr>
        <p:spPr>
          <a:xfrm>
            <a:off x="5620512" y="178454"/>
            <a:ext cx="632383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Pattern matching with objects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684346"/>
            <a:ext cx="11450063" cy="1770228"/>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dirty="0"/>
              <a:t>Positional pattern</a:t>
            </a:r>
          </a:p>
          <a:p>
            <a:r>
              <a:rPr lang="en-US" sz="1600" b="0" dirty="0"/>
              <a:t>add a run-time type check and a variable declaration</a:t>
            </a:r>
          </a:p>
          <a:p>
            <a:r>
              <a:rPr lang="en-US" sz="1600" b="0" dirty="0"/>
              <a:t>this example uses positional records that implicitly provide the Deconstruct method</a:t>
            </a:r>
          </a:p>
        </p:txBody>
      </p:sp>
      <p:sp>
        <p:nvSpPr>
          <p:cNvPr id="11" name="TextBox 10">
            <a:extLst>
              <a:ext uri="{FF2B5EF4-FFF2-40B4-BE49-F238E27FC236}">
                <a16:creationId xmlns:a16="http://schemas.microsoft.com/office/drawing/2014/main" id="{2F6A0B1F-DA83-4F7E-A189-FE7A12A23391}"/>
              </a:ext>
            </a:extLst>
          </p:cNvPr>
          <p:cNvSpPr txBox="1"/>
          <p:nvPr/>
        </p:nvSpPr>
        <p:spPr>
          <a:xfrm>
            <a:off x="360936" y="3311256"/>
            <a:ext cx="11450063" cy="2031325"/>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public record Point2D(int X, int Y);</a:t>
            </a:r>
          </a:p>
          <a:p>
            <a:r>
              <a:rPr lang="en-US" sz="1400" dirty="0">
                <a:latin typeface="Courier New" panose="02070309020205020404" pitchFamily="49" charset="0"/>
                <a:cs typeface="Courier New" panose="02070309020205020404" pitchFamily="49" charset="0"/>
              </a:rPr>
              <a:t>public record Point3D(int X, int Y, int Z);</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static string </a:t>
            </a:r>
            <a:r>
              <a:rPr lang="en-US" sz="1400" dirty="0" err="1">
                <a:latin typeface="Courier New" panose="02070309020205020404" pitchFamily="49" charset="0"/>
                <a:cs typeface="Courier New" panose="02070309020205020404" pitchFamily="49" charset="0"/>
              </a:rPr>
              <a:t>PrintIfAllCoordinatesArePositive</a:t>
            </a:r>
            <a:r>
              <a:rPr lang="en-US" sz="1400" dirty="0">
                <a:latin typeface="Courier New" panose="02070309020205020404" pitchFamily="49" charset="0"/>
                <a:cs typeface="Courier New" panose="02070309020205020404" pitchFamily="49" charset="0"/>
              </a:rPr>
              <a:t>(object point) =&gt; point switch</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Point2D (&gt; 0, &gt; 0) p =&gt; </a:t>
            </a:r>
            <a:r>
              <a:rPr lang="en-US" sz="1400" dirty="0" err="1">
                <a:latin typeface="Courier New" panose="02070309020205020404" pitchFamily="49" charset="0"/>
                <a:cs typeface="Courier New" panose="02070309020205020404" pitchFamily="49" charset="0"/>
              </a:rPr>
              <a:t>p.ToString</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Point3D (&gt; 0, &gt; 0, &gt; 0) p =&gt; </a:t>
            </a:r>
            <a:r>
              <a:rPr lang="en-US" sz="1400" dirty="0" err="1">
                <a:latin typeface="Courier New" panose="02070309020205020404" pitchFamily="49" charset="0"/>
                <a:cs typeface="Courier New" panose="02070309020205020404" pitchFamily="49" charset="0"/>
              </a:rPr>
              <a:t>p.ToString</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_ =&gt; </a:t>
            </a:r>
            <a:r>
              <a:rPr lang="en-US" sz="1400" dirty="0" err="1">
                <a:latin typeface="Courier New" panose="02070309020205020404" pitchFamily="49" charset="0"/>
                <a:cs typeface="Courier New" panose="02070309020205020404" pitchFamily="49" charset="0"/>
              </a:rPr>
              <a:t>string.Empty</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529518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27108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and calling methods</a:t>
            </a:r>
          </a:p>
        </p:txBody>
      </p:sp>
      <p:sp>
        <p:nvSpPr>
          <p:cNvPr id="7" name="TextBox 6">
            <a:extLst>
              <a:ext uri="{FF2B5EF4-FFF2-40B4-BE49-F238E27FC236}">
                <a16:creationId xmlns:a16="http://schemas.microsoft.com/office/drawing/2014/main" id="{5B2F948C-847B-4F9F-BE5C-532A6E11840D}"/>
              </a:ext>
            </a:extLst>
          </p:cNvPr>
          <p:cNvSpPr txBox="1"/>
          <p:nvPr/>
        </p:nvSpPr>
        <p:spPr>
          <a:xfrm>
            <a:off x="5620512" y="178454"/>
            <a:ext cx="632383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Pattern matching with objects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684346"/>
            <a:ext cx="11450063" cy="1093120"/>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dirty="0"/>
              <a:t>Positional pattern</a:t>
            </a:r>
          </a:p>
          <a:p>
            <a:r>
              <a:rPr lang="en-US" sz="1600" b="0" dirty="0"/>
              <a:t>use a property pattern within a positional pattern</a:t>
            </a:r>
          </a:p>
        </p:txBody>
      </p:sp>
      <p:sp>
        <p:nvSpPr>
          <p:cNvPr id="11" name="TextBox 10">
            <a:extLst>
              <a:ext uri="{FF2B5EF4-FFF2-40B4-BE49-F238E27FC236}">
                <a16:creationId xmlns:a16="http://schemas.microsoft.com/office/drawing/2014/main" id="{2F6A0B1F-DA83-4F7E-A189-FE7A12A23391}"/>
              </a:ext>
            </a:extLst>
          </p:cNvPr>
          <p:cNvSpPr txBox="1"/>
          <p:nvPr/>
        </p:nvSpPr>
        <p:spPr>
          <a:xfrm>
            <a:off x="370968" y="2069517"/>
            <a:ext cx="11450063" cy="1384995"/>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public record </a:t>
            </a:r>
            <a:r>
              <a:rPr lang="en-US" sz="1400" dirty="0" err="1">
                <a:latin typeface="Courier New" panose="02070309020205020404" pitchFamily="49" charset="0"/>
                <a:cs typeface="Courier New" panose="02070309020205020404" pitchFamily="49" charset="0"/>
              </a:rPr>
              <a:t>WeightedPoint</a:t>
            </a:r>
            <a:r>
              <a:rPr lang="en-US" sz="1400" dirty="0">
                <a:latin typeface="Courier New" panose="02070309020205020404" pitchFamily="49" charset="0"/>
                <a:cs typeface="Courier New" panose="02070309020205020404" pitchFamily="49" charset="0"/>
              </a:rPr>
              <a:t>(int X, int Y)</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public double Weight { get; set; }</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static bool </a:t>
            </a:r>
            <a:r>
              <a:rPr lang="en-US" sz="1400" dirty="0" err="1">
                <a:latin typeface="Courier New" panose="02070309020205020404" pitchFamily="49" charset="0"/>
                <a:cs typeface="Courier New" panose="02070309020205020404" pitchFamily="49" charset="0"/>
              </a:rPr>
              <a:t>IsInDomain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WeightedPoint</a:t>
            </a:r>
            <a:r>
              <a:rPr lang="en-US" sz="1400" dirty="0">
                <a:latin typeface="Courier New" panose="02070309020205020404" pitchFamily="49" charset="0"/>
                <a:cs typeface="Courier New" panose="02070309020205020404" pitchFamily="49" charset="0"/>
              </a:rPr>
              <a:t> point) =&gt; point is (&gt;= 0, &gt;= 0) { Weight: &gt;= 0.0 };</a:t>
            </a:r>
          </a:p>
        </p:txBody>
      </p:sp>
      <p:sp>
        <p:nvSpPr>
          <p:cNvPr id="9" name="TextBox 8">
            <a:extLst>
              <a:ext uri="{FF2B5EF4-FFF2-40B4-BE49-F238E27FC236}">
                <a16:creationId xmlns:a16="http://schemas.microsoft.com/office/drawing/2014/main" id="{215989F1-17D8-46C0-9B37-1CB0BA05C719}"/>
              </a:ext>
            </a:extLst>
          </p:cNvPr>
          <p:cNvSpPr txBox="1"/>
          <p:nvPr/>
        </p:nvSpPr>
        <p:spPr>
          <a:xfrm>
            <a:off x="370967" y="4260826"/>
            <a:ext cx="11450063" cy="416011"/>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combining the two preceding usage (type, variable declaration, property and positional)…</a:t>
            </a:r>
          </a:p>
        </p:txBody>
      </p:sp>
      <p:sp>
        <p:nvSpPr>
          <p:cNvPr id="10" name="TextBox 9">
            <a:extLst>
              <a:ext uri="{FF2B5EF4-FFF2-40B4-BE49-F238E27FC236}">
                <a16:creationId xmlns:a16="http://schemas.microsoft.com/office/drawing/2014/main" id="{AE1BF6FB-7F67-4C49-8689-055F83ABE9CF}"/>
              </a:ext>
            </a:extLst>
          </p:cNvPr>
          <p:cNvSpPr txBox="1"/>
          <p:nvPr/>
        </p:nvSpPr>
        <p:spPr>
          <a:xfrm>
            <a:off x="370967" y="4867455"/>
            <a:ext cx="11450063" cy="954107"/>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if (input is </a:t>
            </a:r>
            <a:r>
              <a:rPr lang="en-US" sz="1400" dirty="0" err="1">
                <a:latin typeface="Courier New" panose="02070309020205020404" pitchFamily="49" charset="0"/>
                <a:cs typeface="Courier New" panose="02070309020205020404" pitchFamily="49" charset="0"/>
              </a:rPr>
              <a:t>WeightedPoint</a:t>
            </a:r>
            <a:r>
              <a:rPr lang="en-US" sz="1400" dirty="0">
                <a:latin typeface="Courier New" panose="02070309020205020404" pitchFamily="49" charset="0"/>
                <a:cs typeface="Courier New" panose="02070309020205020404" pitchFamily="49" charset="0"/>
              </a:rPr>
              <a:t> (&gt; 0, &gt; 0) { Weight: &gt; 0.0 } p)</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63552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27108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and calling methods</a:t>
            </a:r>
          </a:p>
        </p:txBody>
      </p:sp>
      <p:sp>
        <p:nvSpPr>
          <p:cNvPr id="7" name="TextBox 6">
            <a:extLst>
              <a:ext uri="{FF2B5EF4-FFF2-40B4-BE49-F238E27FC236}">
                <a16:creationId xmlns:a16="http://schemas.microsoft.com/office/drawing/2014/main" id="{5B2F948C-847B-4F9F-BE5C-532A6E11840D}"/>
              </a:ext>
            </a:extLst>
          </p:cNvPr>
          <p:cNvSpPr txBox="1"/>
          <p:nvPr/>
        </p:nvSpPr>
        <p:spPr>
          <a:xfrm>
            <a:off x="5620512" y="178454"/>
            <a:ext cx="632383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Pattern matching with objects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684346"/>
            <a:ext cx="11450063" cy="2280624"/>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dirty="0"/>
              <a:t>var pattern</a:t>
            </a:r>
          </a:p>
          <a:p>
            <a:r>
              <a:rPr lang="en-US" sz="1400" b="0" dirty="0"/>
              <a:t>you use a </a:t>
            </a:r>
            <a:r>
              <a:rPr lang="en-US" sz="1400" b="0" i="1" dirty="0"/>
              <a:t>var pattern</a:t>
            </a:r>
            <a:r>
              <a:rPr lang="en-US" sz="1400" b="0" dirty="0"/>
              <a:t> to match any expression, including </a:t>
            </a:r>
            <a:r>
              <a:rPr lang="en-US" sz="1400" b="0" dirty="0">
                <a:latin typeface="Courier New" panose="02070309020205020404" pitchFamily="49" charset="0"/>
                <a:cs typeface="Courier New" panose="02070309020205020404" pitchFamily="49" charset="0"/>
              </a:rPr>
              <a:t>null</a:t>
            </a:r>
            <a:r>
              <a:rPr lang="en-US" sz="1400" b="0" dirty="0"/>
              <a:t>, and assign its result to a new local variable</a:t>
            </a:r>
          </a:p>
          <a:p>
            <a:r>
              <a:rPr lang="en-US" sz="1400" b="0" dirty="0"/>
              <a:t>var pattern is useful when you need a temporary variable within a Boolean expression to hold the result of intermediate calculations</a:t>
            </a:r>
          </a:p>
          <a:p>
            <a:r>
              <a:rPr lang="en-US" sz="1400" b="0" dirty="0"/>
              <a:t>you can also use a var pattern when you need to perform additional checks in </a:t>
            </a:r>
            <a:r>
              <a:rPr lang="en-US" sz="1400" b="0" dirty="0">
                <a:latin typeface="Courier New" panose="02070309020205020404" pitchFamily="49" charset="0"/>
                <a:cs typeface="Courier New" panose="02070309020205020404" pitchFamily="49" charset="0"/>
              </a:rPr>
              <a:t>when</a:t>
            </a:r>
            <a:r>
              <a:rPr lang="en-US" sz="1400" b="0" dirty="0"/>
              <a:t> case guards of a </a:t>
            </a:r>
            <a:r>
              <a:rPr lang="en-US" sz="1400" b="0" dirty="0">
                <a:latin typeface="Courier New" panose="02070309020205020404" pitchFamily="49" charset="0"/>
                <a:cs typeface="Courier New" panose="02070309020205020404" pitchFamily="49" charset="0"/>
              </a:rPr>
              <a:t>switch</a:t>
            </a:r>
            <a:r>
              <a:rPr lang="en-US" sz="1400" b="0" dirty="0"/>
              <a:t> expression or statement</a:t>
            </a:r>
          </a:p>
        </p:txBody>
      </p:sp>
      <p:sp>
        <p:nvSpPr>
          <p:cNvPr id="11" name="TextBox 10">
            <a:extLst>
              <a:ext uri="{FF2B5EF4-FFF2-40B4-BE49-F238E27FC236}">
                <a16:creationId xmlns:a16="http://schemas.microsoft.com/office/drawing/2014/main" id="{2F6A0B1F-DA83-4F7E-A189-FE7A12A23391}"/>
              </a:ext>
            </a:extLst>
          </p:cNvPr>
          <p:cNvSpPr txBox="1"/>
          <p:nvPr/>
        </p:nvSpPr>
        <p:spPr>
          <a:xfrm>
            <a:off x="360936" y="3231171"/>
            <a:ext cx="11450063" cy="3108543"/>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public record Point(int X, int Y);</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static Point Transform(Point point) =&gt; point switch</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var (x, y) when x &lt; y =&gt; new Point(-x, y),</a:t>
            </a:r>
          </a:p>
          <a:p>
            <a:r>
              <a:rPr lang="en-US" sz="1400" dirty="0">
                <a:latin typeface="Courier New" panose="02070309020205020404" pitchFamily="49" charset="0"/>
                <a:cs typeface="Courier New" panose="02070309020205020404" pitchFamily="49" charset="0"/>
              </a:rPr>
              <a:t>    var (x, y) when x &gt; y =&gt; new Point(x, -y),</a:t>
            </a:r>
          </a:p>
          <a:p>
            <a:r>
              <a:rPr lang="en-US" sz="1400" dirty="0">
                <a:latin typeface="Courier New" panose="02070309020205020404" pitchFamily="49" charset="0"/>
                <a:cs typeface="Courier New" panose="02070309020205020404" pitchFamily="49" charset="0"/>
              </a:rPr>
              <a:t>    var (x, y) =&gt; new Point(x, y),</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static void </a:t>
            </a:r>
            <a:r>
              <a:rPr lang="en-US" sz="1400" dirty="0" err="1">
                <a:latin typeface="Courier New" panose="02070309020205020404" pitchFamily="49" charset="0"/>
                <a:cs typeface="Courier New" panose="02070309020205020404" pitchFamily="49" charset="0"/>
              </a:rPr>
              <a:t>TestTransform</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Console.WriteLine</a:t>
            </a:r>
            <a:r>
              <a:rPr lang="en-US" sz="1400" dirty="0">
                <a:latin typeface="Courier New" panose="02070309020205020404" pitchFamily="49" charset="0"/>
                <a:cs typeface="Courier New" panose="02070309020205020404" pitchFamily="49" charset="0"/>
              </a:rPr>
              <a:t>(Transform(new Point(1, 2)));  // output: Point { X = -1, Y = 2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Console.WriteLine</a:t>
            </a:r>
            <a:r>
              <a:rPr lang="en-US" sz="1400" dirty="0">
                <a:latin typeface="Courier New" panose="02070309020205020404" pitchFamily="49" charset="0"/>
                <a:cs typeface="Courier New" panose="02070309020205020404" pitchFamily="49" charset="0"/>
              </a:rPr>
              <a:t>(Transform(new Point(5, 2)));  // output: Point { X = 5, Y = -2 }</a:t>
            </a:r>
          </a:p>
          <a:p>
            <a:r>
              <a:rPr lang="en-US" sz="1400" dirty="0">
                <a:latin typeface="Courier New" panose="02070309020205020404" pitchFamily="49" charset="0"/>
                <a:cs typeface="Courier New" panose="02070309020205020404" pitchFamily="49" charset="0"/>
              </a:rPr>
              <a:t>}</a:t>
            </a:r>
          </a:p>
        </p:txBody>
      </p:sp>
      <p:sp>
        <p:nvSpPr>
          <p:cNvPr id="9" name="Rectangle 8">
            <a:extLst>
              <a:ext uri="{FF2B5EF4-FFF2-40B4-BE49-F238E27FC236}">
                <a16:creationId xmlns:a16="http://schemas.microsoft.com/office/drawing/2014/main" id="{3D295B85-8ABA-485B-8979-414F590FDDFC}"/>
              </a:ext>
            </a:extLst>
          </p:cNvPr>
          <p:cNvSpPr/>
          <p:nvPr/>
        </p:nvSpPr>
        <p:spPr>
          <a:xfrm>
            <a:off x="7671816" y="3773424"/>
            <a:ext cx="2788920" cy="96926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Arial" panose="020B0604020202020204" pitchFamily="34" charset="0"/>
                <a:cs typeface="Arial" panose="020B0604020202020204" pitchFamily="34" charset="0"/>
              </a:rPr>
              <a:t>pattern var (x, y) is equivalent to a positional pattern (var x, var y)</a:t>
            </a:r>
            <a:endParaRPr lang="it-IT"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16694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27108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and calling methods</a:t>
            </a:r>
          </a:p>
        </p:txBody>
      </p:sp>
      <p:sp>
        <p:nvSpPr>
          <p:cNvPr id="7" name="TextBox 6">
            <a:extLst>
              <a:ext uri="{FF2B5EF4-FFF2-40B4-BE49-F238E27FC236}">
                <a16:creationId xmlns:a16="http://schemas.microsoft.com/office/drawing/2014/main" id="{5B2F948C-847B-4F9F-BE5C-532A6E11840D}"/>
              </a:ext>
            </a:extLst>
          </p:cNvPr>
          <p:cNvSpPr txBox="1"/>
          <p:nvPr/>
        </p:nvSpPr>
        <p:spPr>
          <a:xfrm>
            <a:off x="5620512" y="178454"/>
            <a:ext cx="632383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Pattern matching with objects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684346"/>
            <a:ext cx="11450063" cy="1831784"/>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dirty="0"/>
              <a:t>Discard pattern</a:t>
            </a:r>
          </a:p>
          <a:p>
            <a:r>
              <a:rPr lang="en-US" sz="1600" b="0" dirty="0"/>
              <a:t>beginning with C# 8.0, you use a </a:t>
            </a:r>
            <a:r>
              <a:rPr lang="en-US" sz="1600" dirty="0"/>
              <a:t>discard pattern </a:t>
            </a:r>
            <a:r>
              <a:rPr lang="en-US" sz="1600" b="0" dirty="0">
                <a:latin typeface="Courier New" panose="02070309020205020404" pitchFamily="49" charset="0"/>
                <a:cs typeface="Courier New" panose="02070309020205020404" pitchFamily="49" charset="0"/>
              </a:rPr>
              <a:t>_</a:t>
            </a:r>
            <a:r>
              <a:rPr lang="en-US" sz="1600" b="0" dirty="0"/>
              <a:t> to match any expression, including </a:t>
            </a:r>
            <a:r>
              <a:rPr lang="en-US" sz="1600" b="0" dirty="0">
                <a:latin typeface="Courier New" panose="02070309020205020404" pitchFamily="49" charset="0"/>
                <a:cs typeface="Courier New" panose="02070309020205020404" pitchFamily="49" charset="0"/>
              </a:rPr>
              <a:t>null</a:t>
            </a:r>
            <a:br>
              <a:rPr lang="en-US" sz="1600" b="0" dirty="0">
                <a:latin typeface="Courier New" panose="02070309020205020404" pitchFamily="49" charset="0"/>
                <a:cs typeface="Courier New" panose="02070309020205020404" pitchFamily="49" charset="0"/>
              </a:rPr>
            </a:br>
            <a:r>
              <a:rPr lang="en-US" sz="1600" b="0" dirty="0"/>
              <a:t>here a discard pattern is used to handle </a:t>
            </a:r>
            <a:r>
              <a:rPr lang="en-US" sz="1600" b="0" dirty="0">
                <a:latin typeface="Courier New" panose="02070309020205020404" pitchFamily="49" charset="0"/>
                <a:cs typeface="Courier New" panose="02070309020205020404" pitchFamily="49" charset="0"/>
              </a:rPr>
              <a:t>null</a:t>
            </a:r>
            <a:r>
              <a:rPr lang="en-US" sz="1600" b="0" dirty="0"/>
              <a:t> and any integer value that doesn't have the corresponding member of the </a:t>
            </a:r>
            <a:r>
              <a:rPr lang="en-US" sz="1600" b="0" dirty="0" err="1">
                <a:latin typeface="Courier New" panose="02070309020205020404" pitchFamily="49" charset="0"/>
                <a:cs typeface="Courier New" panose="02070309020205020404" pitchFamily="49" charset="0"/>
              </a:rPr>
              <a:t>DayOfWeek</a:t>
            </a:r>
            <a:r>
              <a:rPr lang="en-US" sz="1600" b="0" dirty="0"/>
              <a:t> enumeration</a:t>
            </a:r>
          </a:p>
        </p:txBody>
      </p:sp>
      <p:sp>
        <p:nvSpPr>
          <p:cNvPr id="11" name="TextBox 10">
            <a:extLst>
              <a:ext uri="{FF2B5EF4-FFF2-40B4-BE49-F238E27FC236}">
                <a16:creationId xmlns:a16="http://schemas.microsoft.com/office/drawing/2014/main" id="{2F6A0B1F-DA83-4F7E-A189-FE7A12A23391}"/>
              </a:ext>
            </a:extLst>
          </p:cNvPr>
          <p:cNvSpPr txBox="1"/>
          <p:nvPr/>
        </p:nvSpPr>
        <p:spPr>
          <a:xfrm>
            <a:off x="360936" y="2849667"/>
            <a:ext cx="11450063" cy="3323987"/>
          </a:xfrm>
          <a:prstGeom prst="rect">
            <a:avLst/>
          </a:prstGeom>
          <a:solidFill>
            <a:schemeClr val="tx1">
              <a:lumMod val="65000"/>
            </a:schemeClr>
          </a:solidFill>
        </p:spPr>
        <p:txBody>
          <a:bodyPr wrap="square">
            <a:spAutoFit/>
          </a:bodyPr>
          <a:lstStyle/>
          <a:p>
            <a:r>
              <a:rPr lang="en-US" sz="1400" dirty="0" err="1">
                <a:latin typeface="Courier New" panose="02070309020205020404" pitchFamily="49" charset="0"/>
                <a:cs typeface="Courier New" panose="02070309020205020404" pitchFamily="49" charset="0"/>
              </a:rPr>
              <a:t>Console.WriteLine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GetDiscountInPercent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DayOfWeek.Friday</a:t>
            </a:r>
            <a:r>
              <a:rPr lang="en-US" sz="1400" dirty="0">
                <a:latin typeface="Courier New" panose="02070309020205020404" pitchFamily="49" charset="0"/>
                <a:cs typeface="Courier New" panose="02070309020205020404" pitchFamily="49" charset="0"/>
              </a:rPr>
              <a:t>));  // output: 5.0</a:t>
            </a:r>
          </a:p>
          <a:p>
            <a:r>
              <a:rPr lang="en-US" sz="1400" dirty="0" err="1">
                <a:latin typeface="Courier New" panose="02070309020205020404" pitchFamily="49" charset="0"/>
                <a:cs typeface="Courier New" panose="02070309020205020404" pitchFamily="49" charset="0"/>
              </a:rPr>
              <a:t>Console.WriteLine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GetDiscountInPercent</a:t>
            </a:r>
            <a:r>
              <a:rPr lang="en-US" sz="1400" dirty="0">
                <a:latin typeface="Courier New" panose="02070309020205020404" pitchFamily="49" charset="0"/>
                <a:cs typeface="Courier New" panose="02070309020205020404" pitchFamily="49" charset="0"/>
              </a:rPr>
              <a:t>(null));  // output: 0.0</a:t>
            </a:r>
          </a:p>
          <a:p>
            <a:r>
              <a:rPr lang="en-US" sz="1400" dirty="0" err="1">
                <a:latin typeface="Courier New" panose="02070309020205020404" pitchFamily="49" charset="0"/>
                <a:cs typeface="Courier New" panose="02070309020205020404" pitchFamily="49" charset="0"/>
              </a:rPr>
              <a:t>Console.WriteLine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GetDiscountInPercent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DayOfWeek</a:t>
            </a:r>
            <a:r>
              <a:rPr lang="en-US" sz="1400" dirty="0">
                <a:latin typeface="Courier New" panose="02070309020205020404" pitchFamily="49" charset="0"/>
                <a:cs typeface="Courier New" panose="02070309020205020404" pitchFamily="49" charset="0"/>
              </a:rPr>
              <a:t>)10));  // output: 0.0</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static decimal </a:t>
            </a:r>
            <a:r>
              <a:rPr lang="en-US" sz="1400" dirty="0" err="1">
                <a:latin typeface="Courier New" panose="02070309020205020404" pitchFamily="49" charset="0"/>
                <a:cs typeface="Courier New" panose="02070309020205020404" pitchFamily="49" charset="0"/>
              </a:rPr>
              <a:t>GetDiscountInPercent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DayOfWeek</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dayOfWeek</a:t>
            </a:r>
            <a:r>
              <a:rPr lang="en-US" sz="1400" dirty="0">
                <a:latin typeface="Courier New" panose="02070309020205020404" pitchFamily="49" charset="0"/>
                <a:cs typeface="Courier New" panose="02070309020205020404" pitchFamily="49" charset="0"/>
              </a:rPr>
              <a:t>) =&gt; </a:t>
            </a:r>
            <a:r>
              <a:rPr lang="en-US" sz="1400" dirty="0" err="1">
                <a:latin typeface="Courier New" panose="02070309020205020404" pitchFamily="49" charset="0"/>
                <a:cs typeface="Courier New" panose="02070309020205020404" pitchFamily="49" charset="0"/>
              </a:rPr>
              <a:t>dayOfWeek</a:t>
            </a:r>
            <a:r>
              <a:rPr lang="en-US" sz="1400" dirty="0">
                <a:latin typeface="Courier New" panose="02070309020205020404" pitchFamily="49" charset="0"/>
                <a:cs typeface="Courier New" panose="02070309020205020404" pitchFamily="49" charset="0"/>
              </a:rPr>
              <a:t> switch</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DayOfWeek.Monday</a:t>
            </a:r>
            <a:r>
              <a:rPr lang="en-US" sz="1400" dirty="0">
                <a:latin typeface="Courier New" panose="02070309020205020404" pitchFamily="49" charset="0"/>
                <a:cs typeface="Courier New" panose="02070309020205020404" pitchFamily="49" charset="0"/>
              </a:rPr>
              <a:t> =&gt; 0.5m,</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DayOfWeek.Tuesday</a:t>
            </a:r>
            <a:r>
              <a:rPr lang="en-US" sz="1400" dirty="0">
                <a:latin typeface="Courier New" panose="02070309020205020404" pitchFamily="49" charset="0"/>
                <a:cs typeface="Courier New" panose="02070309020205020404" pitchFamily="49" charset="0"/>
              </a:rPr>
              <a:t> =&gt; 12.5m,</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DayOfWeek.Wednesday</a:t>
            </a:r>
            <a:r>
              <a:rPr lang="en-US" sz="1400" dirty="0">
                <a:latin typeface="Courier New" panose="02070309020205020404" pitchFamily="49" charset="0"/>
                <a:cs typeface="Courier New" panose="02070309020205020404" pitchFamily="49" charset="0"/>
              </a:rPr>
              <a:t> =&gt; 7.5m,</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DayOfWeek.Thursday</a:t>
            </a:r>
            <a:r>
              <a:rPr lang="en-US" sz="1400" dirty="0">
                <a:latin typeface="Courier New" panose="02070309020205020404" pitchFamily="49" charset="0"/>
                <a:cs typeface="Courier New" panose="02070309020205020404" pitchFamily="49" charset="0"/>
              </a:rPr>
              <a:t> =&gt; 12.5m,</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DayOfWeek.Friday</a:t>
            </a:r>
            <a:r>
              <a:rPr lang="en-US" sz="1400" dirty="0">
                <a:latin typeface="Courier New" panose="02070309020205020404" pitchFamily="49" charset="0"/>
                <a:cs typeface="Courier New" panose="02070309020205020404" pitchFamily="49" charset="0"/>
              </a:rPr>
              <a:t> =&gt; 5.0m,</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DayOfWeek.Saturday</a:t>
            </a:r>
            <a:r>
              <a:rPr lang="en-US" sz="1400" dirty="0">
                <a:latin typeface="Courier New" panose="02070309020205020404" pitchFamily="49" charset="0"/>
                <a:cs typeface="Courier New" panose="02070309020205020404" pitchFamily="49" charset="0"/>
              </a:rPr>
              <a:t> =&gt; 2.5m,</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DayOfWeek.Sunday</a:t>
            </a:r>
            <a:r>
              <a:rPr lang="en-US" sz="1400" dirty="0">
                <a:latin typeface="Courier New" panose="02070309020205020404" pitchFamily="49" charset="0"/>
                <a:cs typeface="Courier New" panose="02070309020205020404" pitchFamily="49" charset="0"/>
              </a:rPr>
              <a:t> =&gt; 2.0m,</a:t>
            </a:r>
          </a:p>
          <a:p>
            <a:r>
              <a:rPr lang="en-US" sz="1400" dirty="0">
                <a:latin typeface="Courier New" panose="02070309020205020404" pitchFamily="49" charset="0"/>
                <a:cs typeface="Courier New" panose="02070309020205020404" pitchFamily="49" charset="0"/>
              </a:rPr>
              <a:t>    _ =&gt; 0.0m,</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66684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27108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and calling methods</a:t>
            </a:r>
          </a:p>
        </p:txBody>
      </p:sp>
      <p:sp>
        <p:nvSpPr>
          <p:cNvPr id="7" name="TextBox 6">
            <a:extLst>
              <a:ext uri="{FF2B5EF4-FFF2-40B4-BE49-F238E27FC236}">
                <a16:creationId xmlns:a16="http://schemas.microsoft.com/office/drawing/2014/main" id="{5B2F948C-847B-4F9F-BE5C-532A6E11840D}"/>
              </a:ext>
            </a:extLst>
          </p:cNvPr>
          <p:cNvSpPr txBox="1"/>
          <p:nvPr/>
        </p:nvSpPr>
        <p:spPr>
          <a:xfrm>
            <a:off x="5620512" y="178454"/>
            <a:ext cx="632383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Pattern matching with objects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684346"/>
            <a:ext cx="11450063" cy="4847994"/>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dirty="0"/>
              <a:t>List pattern</a:t>
            </a:r>
          </a:p>
          <a:p>
            <a:r>
              <a:rPr lang="en-US" sz="1600" b="0" dirty="0"/>
              <a:t>Beginning with C# 11, you can match an array or a list to a sequence of patterns that match elements</a:t>
            </a:r>
          </a:p>
          <a:p>
            <a:r>
              <a:rPr lang="en-US" sz="1600" b="0" dirty="0"/>
              <a:t>you can apply any of the following patterns:</a:t>
            </a:r>
          </a:p>
          <a:p>
            <a:pPr marL="285750" indent="-285750">
              <a:buFont typeface="Arial" panose="020B0604020202020204" pitchFamily="34" charset="0"/>
              <a:buChar char="•"/>
            </a:pPr>
            <a:r>
              <a:rPr lang="en-US" sz="1600" b="0" dirty="0"/>
              <a:t>any pattern can be applied to any element to check that an individual element matches certain characteristics</a:t>
            </a:r>
          </a:p>
          <a:p>
            <a:pPr marL="285750" indent="-285750">
              <a:buFont typeface="Arial" panose="020B0604020202020204" pitchFamily="34" charset="0"/>
              <a:buChar char="•"/>
            </a:pPr>
            <a:r>
              <a:rPr lang="en-US" sz="1600" b="0" dirty="0"/>
              <a:t>the discard pattern (_) matches a single element</a:t>
            </a:r>
          </a:p>
          <a:p>
            <a:pPr marL="285750" indent="-285750">
              <a:buFont typeface="Arial" panose="020B0604020202020204" pitchFamily="34" charset="0"/>
              <a:buChar char="•"/>
            </a:pPr>
            <a:r>
              <a:rPr lang="en-US" sz="1600" b="0" dirty="0"/>
              <a:t>the </a:t>
            </a:r>
            <a:r>
              <a:rPr lang="en-US" sz="1600" b="0" dirty="0">
                <a:latin typeface="Courier New" panose="02070309020205020404" pitchFamily="49" charset="0"/>
                <a:cs typeface="Courier New" panose="02070309020205020404" pitchFamily="49" charset="0"/>
              </a:rPr>
              <a:t>range pattern </a:t>
            </a:r>
            <a:r>
              <a:rPr lang="en-US" sz="1600" b="0" dirty="0"/>
              <a:t>(..) can match zero or more elements in the sequence; at most one range pattern is allowed in a list pattern</a:t>
            </a:r>
          </a:p>
          <a:p>
            <a:pPr marL="285750" indent="-285750">
              <a:buFont typeface="Arial" panose="020B0604020202020204" pitchFamily="34" charset="0"/>
              <a:buChar char="•"/>
            </a:pPr>
            <a:r>
              <a:rPr lang="en-US" sz="1600" b="0" dirty="0"/>
              <a:t>the </a:t>
            </a:r>
            <a:r>
              <a:rPr lang="en-US" sz="1600" b="0" dirty="0">
                <a:latin typeface="Courier New" panose="02070309020205020404" pitchFamily="49" charset="0"/>
                <a:cs typeface="Courier New" panose="02070309020205020404" pitchFamily="49" charset="0"/>
              </a:rPr>
              <a:t>var</a:t>
            </a:r>
            <a:r>
              <a:rPr lang="en-US" sz="1600" b="0" dirty="0"/>
              <a:t> pattern can capture a single element, or a range of elements</a:t>
            </a:r>
          </a:p>
        </p:txBody>
      </p:sp>
    </p:spTree>
    <p:extLst>
      <p:ext uri="{BB962C8B-B14F-4D97-AF65-F5344CB8AC3E}">
        <p14:creationId xmlns:p14="http://schemas.microsoft.com/office/powerpoint/2010/main" val="1454084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6853223"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Building Your Own Types with Object-Oriented Programming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3219450" y="178454"/>
            <a:ext cx="8724900"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Talking about OOP</a:t>
            </a:r>
          </a:p>
        </p:txBody>
      </p:sp>
      <p:graphicFrame>
        <p:nvGraphicFramePr>
          <p:cNvPr id="3" name="Table 4">
            <a:extLst>
              <a:ext uri="{FF2B5EF4-FFF2-40B4-BE49-F238E27FC236}">
                <a16:creationId xmlns:a16="http://schemas.microsoft.com/office/drawing/2014/main" id="{0469D67D-1EE6-4A4F-8AF6-A91D264ACDAE}"/>
              </a:ext>
            </a:extLst>
          </p:cNvPr>
          <p:cNvGraphicFramePr>
            <a:graphicFrameLocks noGrp="1"/>
          </p:cNvGraphicFramePr>
          <p:nvPr>
            <p:extLst>
              <p:ext uri="{D42A27DB-BD31-4B8C-83A1-F6EECF244321}">
                <p14:modId xmlns:p14="http://schemas.microsoft.com/office/powerpoint/2010/main" val="1530687032"/>
              </p:ext>
            </p:extLst>
          </p:nvPr>
        </p:nvGraphicFramePr>
        <p:xfrm>
          <a:off x="360936" y="719666"/>
          <a:ext cx="11583414" cy="3464560"/>
        </p:xfrm>
        <a:graphic>
          <a:graphicData uri="http://schemas.openxmlformats.org/drawingml/2006/table">
            <a:tbl>
              <a:tblPr firstRow="1" bandRow="1">
                <a:tableStyleId>{5C22544A-7EE6-4342-B048-85BDC9FD1C3A}</a:tableStyleId>
              </a:tblPr>
              <a:tblGrid>
                <a:gridCol w="5791707">
                  <a:extLst>
                    <a:ext uri="{9D8B030D-6E8A-4147-A177-3AD203B41FA5}">
                      <a16:colId xmlns:a16="http://schemas.microsoft.com/office/drawing/2014/main" val="1936875478"/>
                    </a:ext>
                  </a:extLst>
                </a:gridCol>
                <a:gridCol w="5791707">
                  <a:extLst>
                    <a:ext uri="{9D8B030D-6E8A-4147-A177-3AD203B41FA5}">
                      <a16:colId xmlns:a16="http://schemas.microsoft.com/office/drawing/2014/main" val="2099073930"/>
                    </a:ext>
                  </a:extLst>
                </a:gridCol>
              </a:tblGrid>
              <a:tr h="370840">
                <a:tc>
                  <a:txBody>
                    <a:bodyPr/>
                    <a:lstStyle/>
                    <a:p>
                      <a:r>
                        <a:rPr lang="it-IT" sz="1600" dirty="0" err="1">
                          <a:latin typeface="Arial" panose="020B0604020202020204" pitchFamily="34" charset="0"/>
                          <a:cs typeface="Arial" panose="020B0604020202020204" pitchFamily="34" charset="0"/>
                        </a:rPr>
                        <a:t>Aggregation</a:t>
                      </a:r>
                      <a:endParaRPr lang="it-IT" sz="1600" dirty="0">
                        <a:latin typeface="Arial" panose="020B0604020202020204" pitchFamily="34" charset="0"/>
                        <a:cs typeface="Arial" panose="020B0604020202020204" pitchFamily="34" charset="0"/>
                      </a:endParaRPr>
                    </a:p>
                  </a:txBody>
                  <a:tcPr/>
                </a:tc>
                <a:tc>
                  <a:txBody>
                    <a:bodyPr/>
                    <a:lstStyle/>
                    <a:p>
                      <a:r>
                        <a:rPr lang="it-IT" sz="1600" dirty="0" err="1">
                          <a:latin typeface="Arial" panose="020B0604020202020204" pitchFamily="34" charset="0"/>
                          <a:cs typeface="Arial" panose="020B0604020202020204" pitchFamily="34" charset="0"/>
                        </a:rPr>
                        <a:t>Composition</a:t>
                      </a:r>
                      <a:endParaRPr lang="it-I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001038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Arial" panose="020B0604020202020204" pitchFamily="34" charset="0"/>
                          <a:cs typeface="Arial" panose="020B0604020202020204" pitchFamily="34" charset="0"/>
                        </a:rPr>
                        <a:t>All objects have their own life cycle.</a:t>
                      </a:r>
                    </a:p>
                    <a:p>
                      <a:endParaRPr lang="en-US" sz="1600" dirty="0">
                        <a:effectLst/>
                        <a:latin typeface="Arial" panose="020B0604020202020204" pitchFamily="34" charset="0"/>
                        <a:cs typeface="Arial" panose="020B0604020202020204" pitchFamily="34" charset="0"/>
                      </a:endParaRPr>
                    </a:p>
                  </a:txBody>
                  <a:tcPr anchor="ctr"/>
                </a:tc>
                <a:tc>
                  <a:txBody>
                    <a:bodyPr/>
                    <a:lstStyle/>
                    <a:p>
                      <a:r>
                        <a:rPr lang="en-US" sz="1600" dirty="0">
                          <a:effectLst/>
                          <a:latin typeface="Arial" panose="020B0604020202020204" pitchFamily="34" charset="0"/>
                          <a:cs typeface="Arial" panose="020B0604020202020204" pitchFamily="34" charset="0"/>
                        </a:rPr>
                        <a:t>In Composition, the child object does not have their own life cycle and it depends on the parent's life cycle.</a:t>
                      </a:r>
                    </a:p>
                  </a:txBody>
                  <a:tcPr anchor="ctr"/>
                </a:tc>
                <a:extLst>
                  <a:ext uri="{0D108BD9-81ED-4DB2-BD59-A6C34878D82A}">
                    <a16:rowId xmlns:a16="http://schemas.microsoft.com/office/drawing/2014/main" val="1882911416"/>
                  </a:ext>
                </a:extLst>
              </a:tr>
              <a:tr h="370840">
                <a:tc>
                  <a:txBody>
                    <a:bodyPr/>
                    <a:lstStyle/>
                    <a:p>
                      <a:r>
                        <a:rPr lang="en-US" sz="1600" dirty="0">
                          <a:effectLst/>
                          <a:latin typeface="Arial" panose="020B0604020202020204" pitchFamily="34" charset="0"/>
                          <a:cs typeface="Arial" panose="020B0604020202020204" pitchFamily="34" charset="0"/>
                        </a:rPr>
                        <a:t>A parent class is not responsible for creating or destroying the child class.</a:t>
                      </a:r>
                    </a:p>
                  </a:txBody>
                  <a:tcPr anchor="ctr"/>
                </a:tc>
                <a:tc>
                  <a:txBody>
                    <a:bodyPr/>
                    <a:lstStyle/>
                    <a:p>
                      <a:r>
                        <a:rPr lang="en-US" sz="1600" dirty="0">
                          <a:effectLst/>
                          <a:latin typeface="Arial" panose="020B0604020202020204" pitchFamily="34" charset="0"/>
                          <a:cs typeface="Arial" panose="020B0604020202020204" pitchFamily="34" charset="0"/>
                        </a:rPr>
                        <a:t>The parent class is responsible for creating or destroying the child class.</a:t>
                      </a:r>
                    </a:p>
                  </a:txBody>
                  <a:tcPr anchor="ctr"/>
                </a:tc>
                <a:extLst>
                  <a:ext uri="{0D108BD9-81ED-4DB2-BD59-A6C34878D82A}">
                    <a16:rowId xmlns:a16="http://schemas.microsoft.com/office/drawing/2014/main" val="712681020"/>
                  </a:ext>
                </a:extLst>
              </a:tr>
              <a:tr h="370840">
                <a:tc>
                  <a:txBody>
                    <a:bodyPr/>
                    <a:lstStyle/>
                    <a:p>
                      <a:r>
                        <a:rPr lang="en-US" sz="1600" dirty="0">
                          <a:effectLst/>
                          <a:latin typeface="Arial" panose="020B0604020202020204" pitchFamily="34" charset="0"/>
                          <a:cs typeface="Arial" panose="020B0604020202020204" pitchFamily="34" charset="0"/>
                        </a:rPr>
                        <a:t>Aggregation can be described as a "Has-a" relationship.</a:t>
                      </a:r>
                    </a:p>
                  </a:txBody>
                  <a:tcPr anchor="ctr"/>
                </a:tc>
                <a:tc>
                  <a:txBody>
                    <a:bodyPr/>
                    <a:lstStyle/>
                    <a:p>
                      <a:r>
                        <a:rPr lang="en-US" sz="1600" dirty="0">
                          <a:effectLst/>
                          <a:latin typeface="Arial" panose="020B0604020202020204" pitchFamily="34" charset="0"/>
                          <a:cs typeface="Arial" panose="020B0604020202020204" pitchFamily="34" charset="0"/>
                        </a:rPr>
                        <a:t>Composition can be described as a "Has-a" relationship as well as a "Part of" relationship, but here the difference is the length of the relationship among the objects.</a:t>
                      </a:r>
                    </a:p>
                  </a:txBody>
                  <a:tcPr anchor="ctr"/>
                </a:tc>
                <a:extLst>
                  <a:ext uri="{0D108BD9-81ED-4DB2-BD59-A6C34878D82A}">
                    <a16:rowId xmlns:a16="http://schemas.microsoft.com/office/drawing/2014/main" val="3396903926"/>
                  </a:ext>
                </a:extLst>
              </a:tr>
              <a:tr h="370840">
                <a:tc>
                  <a:txBody>
                    <a:bodyPr/>
                    <a:lstStyle/>
                    <a:p>
                      <a:r>
                        <a:rPr lang="en-US" sz="1600" dirty="0">
                          <a:effectLst/>
                          <a:latin typeface="Arial" panose="020B0604020202020204" pitchFamily="34" charset="0"/>
                          <a:cs typeface="Arial" panose="020B0604020202020204" pitchFamily="34" charset="0"/>
                        </a:rPr>
                        <a:t>Aggregation is a weak Association.</a:t>
                      </a:r>
                    </a:p>
                  </a:txBody>
                  <a:tcPr anchor="ctr"/>
                </a:tc>
                <a:tc>
                  <a:txBody>
                    <a:bodyPr/>
                    <a:lstStyle/>
                    <a:p>
                      <a:r>
                        <a:rPr lang="en-US" sz="1600" dirty="0">
                          <a:effectLst/>
                          <a:latin typeface="Arial" panose="020B0604020202020204" pitchFamily="34" charset="0"/>
                          <a:cs typeface="Arial" panose="020B0604020202020204" pitchFamily="34" charset="0"/>
                        </a:rPr>
                        <a:t>Composition is a strong Association.</a:t>
                      </a:r>
                    </a:p>
                  </a:txBody>
                  <a:tcPr anchor="ctr"/>
                </a:tc>
                <a:extLst>
                  <a:ext uri="{0D108BD9-81ED-4DB2-BD59-A6C34878D82A}">
                    <a16:rowId xmlns:a16="http://schemas.microsoft.com/office/drawing/2014/main" val="1573718403"/>
                  </a:ext>
                </a:extLst>
              </a:tr>
              <a:tr h="370840">
                <a:tc>
                  <a:txBody>
                    <a:bodyPr/>
                    <a:lstStyle/>
                    <a:p>
                      <a:r>
                        <a:rPr lang="en-US" sz="1600" dirty="0">
                          <a:effectLst/>
                          <a:latin typeface="Arial" panose="020B0604020202020204" pitchFamily="34" charset="0"/>
                          <a:cs typeface="Arial" panose="020B0604020202020204" pitchFamily="34" charset="0"/>
                        </a:rPr>
                        <a:t>Aggregation means one object is the owner of another object.</a:t>
                      </a:r>
                    </a:p>
                  </a:txBody>
                  <a:tcPr anchor="ctr"/>
                </a:tc>
                <a:tc>
                  <a:txBody>
                    <a:bodyPr/>
                    <a:lstStyle/>
                    <a:p>
                      <a:r>
                        <a:rPr lang="en-US" sz="1600" dirty="0">
                          <a:effectLst/>
                          <a:latin typeface="Arial" panose="020B0604020202020204" pitchFamily="34" charset="0"/>
                          <a:cs typeface="Arial" panose="020B0604020202020204" pitchFamily="34" charset="0"/>
                        </a:rPr>
                        <a:t>Composition means one object is contained in another object.</a:t>
                      </a:r>
                    </a:p>
                  </a:txBody>
                  <a:tcPr anchor="ctr"/>
                </a:tc>
                <a:extLst>
                  <a:ext uri="{0D108BD9-81ED-4DB2-BD59-A6C34878D82A}">
                    <a16:rowId xmlns:a16="http://schemas.microsoft.com/office/drawing/2014/main" val="2534504437"/>
                  </a:ext>
                </a:extLst>
              </a:tr>
              <a:tr h="370840">
                <a:tc>
                  <a:txBody>
                    <a:bodyPr/>
                    <a:lstStyle/>
                    <a:p>
                      <a:endParaRPr lang="it-IT" dirty="0"/>
                    </a:p>
                  </a:txBody>
                  <a:tcPr/>
                </a:tc>
                <a:tc>
                  <a:txBody>
                    <a:bodyPr/>
                    <a:lstStyle/>
                    <a:p>
                      <a:endParaRPr lang="it-IT" dirty="0"/>
                    </a:p>
                  </a:txBody>
                  <a:tcPr/>
                </a:tc>
                <a:extLst>
                  <a:ext uri="{0D108BD9-81ED-4DB2-BD59-A6C34878D82A}">
                    <a16:rowId xmlns:a16="http://schemas.microsoft.com/office/drawing/2014/main" val="3384848183"/>
                  </a:ext>
                </a:extLst>
              </a:tr>
            </a:tbl>
          </a:graphicData>
        </a:graphic>
      </p:graphicFrame>
      <p:sp>
        <p:nvSpPr>
          <p:cNvPr id="9" name="TextBox 8">
            <a:extLst>
              <a:ext uri="{FF2B5EF4-FFF2-40B4-BE49-F238E27FC236}">
                <a16:creationId xmlns:a16="http://schemas.microsoft.com/office/drawing/2014/main" id="{14679C1B-98A4-489D-BC4B-29D941D5AE31}"/>
              </a:ext>
            </a:extLst>
          </p:cNvPr>
          <p:cNvSpPr txBox="1"/>
          <p:nvPr/>
        </p:nvSpPr>
        <p:spPr>
          <a:xfrm>
            <a:off x="360936" y="4525232"/>
            <a:ext cx="11583414" cy="17030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direction of a relation is a requirement in both Composition and Aggregation. The direction specifies which object contains the other one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both have a single direction of association</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both have a single owner</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46965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27108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and calling methods</a:t>
            </a:r>
          </a:p>
        </p:txBody>
      </p:sp>
      <p:sp>
        <p:nvSpPr>
          <p:cNvPr id="7" name="TextBox 6">
            <a:extLst>
              <a:ext uri="{FF2B5EF4-FFF2-40B4-BE49-F238E27FC236}">
                <a16:creationId xmlns:a16="http://schemas.microsoft.com/office/drawing/2014/main" id="{5B2F948C-847B-4F9F-BE5C-532A6E11840D}"/>
              </a:ext>
            </a:extLst>
          </p:cNvPr>
          <p:cNvSpPr txBox="1"/>
          <p:nvPr/>
        </p:nvSpPr>
        <p:spPr>
          <a:xfrm>
            <a:off x="5620512" y="178454"/>
            <a:ext cx="632383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Pattern matching with objects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684346"/>
            <a:ext cx="11450063" cy="416011"/>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dirty="0"/>
              <a:t>List pattern</a:t>
            </a:r>
          </a:p>
        </p:txBody>
      </p:sp>
      <p:sp>
        <p:nvSpPr>
          <p:cNvPr id="11" name="TextBox 10">
            <a:extLst>
              <a:ext uri="{FF2B5EF4-FFF2-40B4-BE49-F238E27FC236}">
                <a16:creationId xmlns:a16="http://schemas.microsoft.com/office/drawing/2014/main" id="{2F6A0B1F-DA83-4F7E-A189-FE7A12A23391}"/>
              </a:ext>
            </a:extLst>
          </p:cNvPr>
          <p:cNvSpPr txBox="1"/>
          <p:nvPr/>
        </p:nvSpPr>
        <p:spPr>
          <a:xfrm>
            <a:off x="360936" y="1353140"/>
            <a:ext cx="11450063" cy="3970318"/>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int[] one = { 1 };</a:t>
            </a:r>
          </a:p>
          <a:p>
            <a:r>
              <a:rPr lang="en-US" sz="1400" dirty="0">
                <a:latin typeface="Courier New" panose="02070309020205020404" pitchFamily="49" charset="0"/>
                <a:cs typeface="Courier New" panose="02070309020205020404" pitchFamily="49" charset="0"/>
              </a:rPr>
              <a:t>int[] odd = { 1, 3, 5 };</a:t>
            </a:r>
          </a:p>
          <a:p>
            <a:r>
              <a:rPr lang="en-US" sz="1400" dirty="0">
                <a:latin typeface="Courier New" panose="02070309020205020404" pitchFamily="49" charset="0"/>
                <a:cs typeface="Courier New" panose="02070309020205020404" pitchFamily="49" charset="0"/>
              </a:rPr>
              <a:t>int[] even = { 2, 4, 6 };</a:t>
            </a:r>
          </a:p>
          <a:p>
            <a:r>
              <a:rPr lang="en-US" sz="1400" dirty="0">
                <a:latin typeface="Courier New" panose="02070309020205020404" pitchFamily="49" charset="0"/>
                <a:cs typeface="Courier New" panose="02070309020205020404" pitchFamily="49" charset="0"/>
              </a:rPr>
              <a:t>int[] fib = { 1, 1, 2, 3, 5 };</a:t>
            </a: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Console.WriteLine</a:t>
            </a:r>
            <a:r>
              <a:rPr lang="en-US" sz="1400" dirty="0">
                <a:latin typeface="Courier New" panose="02070309020205020404" pitchFamily="49" charset="0"/>
                <a:cs typeface="Courier New" panose="02070309020205020404" pitchFamily="49" charset="0"/>
              </a:rPr>
              <a:t>(odd is [1, 3, 5]); // true</a:t>
            </a:r>
          </a:p>
          <a:p>
            <a:r>
              <a:rPr lang="en-US" sz="1400" dirty="0" err="1">
                <a:latin typeface="Courier New" panose="02070309020205020404" pitchFamily="49" charset="0"/>
                <a:cs typeface="Courier New" panose="02070309020205020404" pitchFamily="49" charset="0"/>
              </a:rPr>
              <a:t>Console.WriteLine</a:t>
            </a:r>
            <a:r>
              <a:rPr lang="en-US" sz="1400" dirty="0">
                <a:latin typeface="Courier New" panose="02070309020205020404" pitchFamily="49" charset="0"/>
                <a:cs typeface="Courier New" panose="02070309020205020404" pitchFamily="49" charset="0"/>
              </a:rPr>
              <a:t>(even is [1, 3, 5]); // false (values)</a:t>
            </a:r>
          </a:p>
          <a:p>
            <a:r>
              <a:rPr lang="en-US" sz="1400" dirty="0" err="1">
                <a:latin typeface="Courier New" panose="02070309020205020404" pitchFamily="49" charset="0"/>
                <a:cs typeface="Courier New" panose="02070309020205020404" pitchFamily="49" charset="0"/>
              </a:rPr>
              <a:t>Console.WriteLine</a:t>
            </a:r>
            <a:r>
              <a:rPr lang="en-US" sz="1400" dirty="0">
                <a:latin typeface="Courier New" panose="02070309020205020404" pitchFamily="49" charset="0"/>
                <a:cs typeface="Courier New" panose="02070309020205020404" pitchFamily="49" charset="0"/>
              </a:rPr>
              <a:t>(one is [1, 3, 5]); // false (length)</a:t>
            </a: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Console.WriteLine</a:t>
            </a:r>
            <a:r>
              <a:rPr lang="en-US" sz="1400" dirty="0">
                <a:latin typeface="Courier New" panose="02070309020205020404" pitchFamily="49" charset="0"/>
                <a:cs typeface="Courier New" panose="02070309020205020404" pitchFamily="49" charset="0"/>
              </a:rPr>
              <a:t>(odd is [1, _, _]); // true</a:t>
            </a:r>
          </a:p>
          <a:p>
            <a:r>
              <a:rPr lang="en-US" sz="1400" dirty="0" err="1">
                <a:latin typeface="Courier New" panose="02070309020205020404" pitchFamily="49" charset="0"/>
                <a:cs typeface="Courier New" panose="02070309020205020404" pitchFamily="49" charset="0"/>
              </a:rPr>
              <a:t>Console.WriteLine</a:t>
            </a:r>
            <a:r>
              <a:rPr lang="en-US" sz="1400" dirty="0">
                <a:latin typeface="Courier New" panose="02070309020205020404" pitchFamily="49" charset="0"/>
                <a:cs typeface="Courier New" panose="02070309020205020404" pitchFamily="49" charset="0"/>
              </a:rPr>
              <a:t>(odd is [_, 3, _]); // true</a:t>
            </a:r>
          </a:p>
          <a:p>
            <a:r>
              <a:rPr lang="en-US" sz="1400" dirty="0" err="1">
                <a:latin typeface="Courier New" panose="02070309020205020404" pitchFamily="49" charset="0"/>
                <a:cs typeface="Courier New" panose="02070309020205020404" pitchFamily="49" charset="0"/>
              </a:rPr>
              <a:t>Console.WriteLine</a:t>
            </a:r>
            <a:r>
              <a:rPr lang="en-US" sz="1400" dirty="0">
                <a:latin typeface="Courier New" panose="02070309020205020404" pitchFamily="49" charset="0"/>
                <a:cs typeface="Courier New" panose="02070309020205020404" pitchFamily="49" charset="0"/>
              </a:rPr>
              <a:t>(even is [_, _, 5]); // false (last value)</a:t>
            </a: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Console.WriteLine</a:t>
            </a:r>
            <a:r>
              <a:rPr lang="en-US" sz="1400" dirty="0">
                <a:latin typeface="Courier New" panose="02070309020205020404" pitchFamily="49" charset="0"/>
                <a:cs typeface="Courier New" panose="02070309020205020404" pitchFamily="49" charset="0"/>
              </a:rPr>
              <a:t>(odd is [1, .., 3, _]); // true</a:t>
            </a:r>
          </a:p>
          <a:p>
            <a:r>
              <a:rPr lang="en-US" sz="1400" dirty="0" err="1">
                <a:latin typeface="Courier New" panose="02070309020205020404" pitchFamily="49" charset="0"/>
                <a:cs typeface="Courier New" panose="02070309020205020404" pitchFamily="49" charset="0"/>
              </a:rPr>
              <a:t>Console.WriteLine</a:t>
            </a:r>
            <a:r>
              <a:rPr lang="en-US" sz="1400" dirty="0">
                <a:latin typeface="Courier New" panose="02070309020205020404" pitchFamily="49" charset="0"/>
                <a:cs typeface="Courier New" panose="02070309020205020404" pitchFamily="49" charset="0"/>
              </a:rPr>
              <a:t>(fib is [1, .., 3, _]); // true</a:t>
            </a: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Console.WriteLine</a:t>
            </a:r>
            <a:r>
              <a:rPr lang="en-US" sz="1400" dirty="0">
                <a:latin typeface="Courier New" panose="02070309020205020404" pitchFamily="49" charset="0"/>
                <a:cs typeface="Courier New" panose="02070309020205020404" pitchFamily="49" charset="0"/>
              </a:rPr>
              <a:t>(odd is [1, _, 5, ..]); // true</a:t>
            </a:r>
          </a:p>
          <a:p>
            <a:r>
              <a:rPr lang="en-US" sz="1400" dirty="0" err="1">
                <a:latin typeface="Courier New" panose="02070309020205020404" pitchFamily="49" charset="0"/>
                <a:cs typeface="Courier New" panose="02070309020205020404" pitchFamily="49" charset="0"/>
              </a:rPr>
              <a:t>Console.WriteLine</a:t>
            </a:r>
            <a:r>
              <a:rPr lang="en-US" sz="1400" dirty="0">
                <a:latin typeface="Courier New" panose="02070309020205020404" pitchFamily="49" charset="0"/>
                <a:cs typeface="Courier New" panose="02070309020205020404" pitchFamily="49" charset="0"/>
              </a:rPr>
              <a:t>(fib is [1, _, 5, ..]); // false</a:t>
            </a:r>
          </a:p>
        </p:txBody>
      </p:sp>
    </p:spTree>
    <p:extLst>
      <p:ext uri="{BB962C8B-B14F-4D97-AF65-F5344CB8AC3E}">
        <p14:creationId xmlns:p14="http://schemas.microsoft.com/office/powerpoint/2010/main" val="1071859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540119"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Working with records</a:t>
            </a:r>
          </a:p>
        </p:txBody>
      </p:sp>
      <p:sp>
        <p:nvSpPr>
          <p:cNvPr id="7" name="TextBox 6">
            <a:extLst>
              <a:ext uri="{FF2B5EF4-FFF2-40B4-BE49-F238E27FC236}">
                <a16:creationId xmlns:a16="http://schemas.microsoft.com/office/drawing/2014/main" id="{5B2F948C-847B-4F9F-BE5C-532A6E11840D}"/>
              </a:ext>
            </a:extLst>
          </p:cNvPr>
          <p:cNvSpPr txBox="1"/>
          <p:nvPr/>
        </p:nvSpPr>
        <p:spPr>
          <a:xfrm>
            <a:off x="9404230" y="178454"/>
            <a:ext cx="2540119"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Init-only properties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684346"/>
            <a:ext cx="11450063" cy="2139560"/>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if you have used object initialization syntax to instantiate objects and set initial properties (as saw before) you know those properties can also be changed after instantiation</a:t>
            </a:r>
          </a:p>
          <a:p>
            <a:r>
              <a:rPr lang="en-US" sz="1600" b="0" dirty="0"/>
              <a:t>sometimes you want to treat properties like </a:t>
            </a:r>
            <a:r>
              <a:rPr lang="en-US" sz="1600" b="0" dirty="0" err="1">
                <a:latin typeface="Courier New" panose="02070309020205020404" pitchFamily="49" charset="0"/>
                <a:cs typeface="Courier New" panose="02070309020205020404" pitchFamily="49" charset="0"/>
              </a:rPr>
              <a:t>readonly</a:t>
            </a:r>
            <a:r>
              <a:rPr lang="en-US" sz="1600" b="0" dirty="0"/>
              <a:t> fields so they can be set during instantiation but not after</a:t>
            </a:r>
          </a:p>
          <a:p>
            <a:r>
              <a:rPr lang="en-US" sz="1600" b="0" dirty="0"/>
              <a:t>the new </a:t>
            </a:r>
            <a:r>
              <a:rPr lang="en-US" sz="1600" b="0" dirty="0" err="1">
                <a:latin typeface="Courier New" panose="02070309020205020404" pitchFamily="49" charset="0"/>
                <a:cs typeface="Courier New" panose="02070309020205020404" pitchFamily="49" charset="0"/>
              </a:rPr>
              <a:t>init</a:t>
            </a:r>
            <a:r>
              <a:rPr lang="en-US" sz="1600" b="0" dirty="0"/>
              <a:t> keyword enables this: it can be used in place of the </a:t>
            </a:r>
            <a:r>
              <a:rPr lang="en-US" sz="1600" b="0" dirty="0">
                <a:latin typeface="Courier New" panose="02070309020205020404" pitchFamily="49" charset="0"/>
                <a:cs typeface="Courier New" panose="02070309020205020404" pitchFamily="49" charset="0"/>
              </a:rPr>
              <a:t>set</a:t>
            </a:r>
            <a:r>
              <a:rPr lang="en-US" sz="1600" b="0" dirty="0"/>
              <a:t> keyword</a:t>
            </a:r>
          </a:p>
        </p:txBody>
      </p:sp>
      <p:sp>
        <p:nvSpPr>
          <p:cNvPr id="10" name="TextBox 9">
            <a:extLst>
              <a:ext uri="{FF2B5EF4-FFF2-40B4-BE49-F238E27FC236}">
                <a16:creationId xmlns:a16="http://schemas.microsoft.com/office/drawing/2014/main" id="{31D404C8-82EC-4359-B16F-891AB3C39C59}"/>
              </a:ext>
            </a:extLst>
          </p:cNvPr>
          <p:cNvSpPr txBox="1"/>
          <p:nvPr/>
        </p:nvSpPr>
        <p:spPr>
          <a:xfrm>
            <a:off x="360937" y="3236722"/>
            <a:ext cx="11450063" cy="1169551"/>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ImmutablePerson</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public string? FirstName { get; </a:t>
            </a:r>
            <a:r>
              <a:rPr lang="en-US" sz="1400" dirty="0" err="1">
                <a:latin typeface="Courier New" panose="02070309020205020404" pitchFamily="49" charset="0"/>
                <a:cs typeface="Courier New" panose="02070309020205020404" pitchFamily="49" charset="0"/>
              </a:rPr>
              <a:t>init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string? </a:t>
            </a:r>
            <a:r>
              <a:rPr lang="en-US" sz="1400" dirty="0" err="1">
                <a:latin typeface="Courier New" panose="02070309020205020404" pitchFamily="49" charset="0"/>
                <a:cs typeface="Courier New" panose="02070309020205020404" pitchFamily="49" charset="0"/>
              </a:rPr>
              <a:t>LastName</a:t>
            </a:r>
            <a:r>
              <a:rPr lang="en-US" sz="1400" dirty="0">
                <a:latin typeface="Courier New" panose="02070309020205020404" pitchFamily="49" charset="0"/>
                <a:cs typeface="Courier New" panose="02070309020205020404" pitchFamily="49" charset="0"/>
              </a:rPr>
              <a:t> { get; </a:t>
            </a:r>
            <a:r>
              <a:rPr lang="en-US" sz="1400" dirty="0" err="1">
                <a:latin typeface="Courier New" panose="02070309020205020404" pitchFamily="49" charset="0"/>
                <a:cs typeface="Courier New" panose="02070309020205020404" pitchFamily="49" charset="0"/>
              </a:rPr>
              <a:t>init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583896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540119"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Working with records</a:t>
            </a:r>
          </a:p>
        </p:txBody>
      </p:sp>
      <p:sp>
        <p:nvSpPr>
          <p:cNvPr id="7" name="TextBox 6">
            <a:extLst>
              <a:ext uri="{FF2B5EF4-FFF2-40B4-BE49-F238E27FC236}">
                <a16:creationId xmlns:a16="http://schemas.microsoft.com/office/drawing/2014/main" id="{5B2F948C-847B-4F9F-BE5C-532A6E11840D}"/>
              </a:ext>
            </a:extLst>
          </p:cNvPr>
          <p:cNvSpPr txBox="1"/>
          <p:nvPr/>
        </p:nvSpPr>
        <p:spPr>
          <a:xfrm>
            <a:off x="7680960" y="178454"/>
            <a:ext cx="4263389"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Understanding records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684346"/>
            <a:ext cx="11450063" cy="3557897"/>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err="1"/>
              <a:t>init</a:t>
            </a:r>
            <a:r>
              <a:rPr lang="en-US" sz="1400" b="0" dirty="0"/>
              <a:t>-only properties provide some immutability to C#, you can take the concept further by using </a:t>
            </a:r>
            <a:r>
              <a:rPr lang="en-US" sz="1400" dirty="0"/>
              <a:t>records</a:t>
            </a:r>
            <a:endParaRPr lang="en-US" sz="1400" b="0" dirty="0"/>
          </a:p>
          <a:p>
            <a:r>
              <a:rPr lang="en-US" sz="1400" b="0" dirty="0"/>
              <a:t>these are defined by using the record keyword instead of the class keyword</a:t>
            </a:r>
          </a:p>
          <a:p>
            <a:r>
              <a:rPr lang="en-US" sz="1400" b="0" dirty="0"/>
              <a:t>that can make the whole object immutable, and it acts like a value when compared (we will discuss equality and comparisons of classes, records, and value types in more detail later)</a:t>
            </a:r>
          </a:p>
          <a:p>
            <a:r>
              <a:rPr lang="en-US" sz="1400" b="0" dirty="0"/>
              <a:t>records should not have any state (properties and fields) that changes after instantiation, instead, the idea is that you create new records from existing ones with any changed state</a:t>
            </a:r>
          </a:p>
          <a:p>
            <a:r>
              <a:rPr lang="en-US" sz="1400" b="0" dirty="0"/>
              <a:t>this is called non-destructive mutation. To do this, C# 9 introduced the </a:t>
            </a:r>
            <a:r>
              <a:rPr lang="en-US" sz="1400" b="0" dirty="0">
                <a:latin typeface="Courier New" panose="02070309020205020404" pitchFamily="49" charset="0"/>
                <a:cs typeface="Courier New" panose="02070309020205020404" pitchFamily="49" charset="0"/>
              </a:rPr>
              <a:t>with</a:t>
            </a:r>
            <a:r>
              <a:rPr lang="en-US" sz="1400" b="0" dirty="0"/>
              <a:t> keyword</a:t>
            </a:r>
          </a:p>
        </p:txBody>
      </p:sp>
      <p:sp>
        <p:nvSpPr>
          <p:cNvPr id="10" name="TextBox 9">
            <a:extLst>
              <a:ext uri="{FF2B5EF4-FFF2-40B4-BE49-F238E27FC236}">
                <a16:creationId xmlns:a16="http://schemas.microsoft.com/office/drawing/2014/main" id="{31D404C8-82EC-4359-B16F-891AB3C39C59}"/>
              </a:ext>
            </a:extLst>
          </p:cNvPr>
          <p:cNvSpPr txBox="1"/>
          <p:nvPr/>
        </p:nvSpPr>
        <p:spPr>
          <a:xfrm>
            <a:off x="381000" y="4321268"/>
            <a:ext cx="4620135" cy="1384995"/>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public record </a:t>
            </a:r>
            <a:r>
              <a:rPr lang="en-US" sz="1400" dirty="0" err="1">
                <a:latin typeface="Courier New" panose="02070309020205020404" pitchFamily="49" charset="0"/>
                <a:cs typeface="Courier New" panose="02070309020205020404" pitchFamily="49" charset="0"/>
              </a:rPr>
              <a:t>ImmutableVehicle</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public int Wheels { get; </a:t>
            </a:r>
            <a:r>
              <a:rPr lang="en-US" sz="1400" dirty="0" err="1">
                <a:latin typeface="Courier New" panose="02070309020205020404" pitchFamily="49" charset="0"/>
                <a:cs typeface="Courier New" panose="02070309020205020404" pitchFamily="49" charset="0"/>
              </a:rPr>
              <a:t>init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string? Color { get; </a:t>
            </a:r>
            <a:r>
              <a:rPr lang="en-US" sz="1400" dirty="0" err="1">
                <a:latin typeface="Courier New" panose="02070309020205020404" pitchFamily="49" charset="0"/>
                <a:cs typeface="Courier New" panose="02070309020205020404" pitchFamily="49" charset="0"/>
              </a:rPr>
              <a:t>init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string? Brand { get; </a:t>
            </a:r>
            <a:r>
              <a:rPr lang="en-US" sz="1400" dirty="0" err="1">
                <a:latin typeface="Courier New" panose="02070309020205020404" pitchFamily="49" charset="0"/>
                <a:cs typeface="Courier New" panose="02070309020205020404" pitchFamily="49" charset="0"/>
              </a:rPr>
              <a:t>init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EFEE18C9-3772-4290-BFAF-31DF60BD8B5A}"/>
              </a:ext>
            </a:extLst>
          </p:cNvPr>
          <p:cNvSpPr txBox="1"/>
          <p:nvPr/>
        </p:nvSpPr>
        <p:spPr>
          <a:xfrm>
            <a:off x="5438395" y="4321268"/>
            <a:ext cx="6372605" cy="2246769"/>
          </a:xfrm>
          <a:prstGeom prst="rect">
            <a:avLst/>
          </a:prstGeom>
          <a:solidFill>
            <a:schemeClr val="tx1">
              <a:lumMod val="65000"/>
            </a:schemeClr>
          </a:solidFill>
        </p:spPr>
        <p:txBody>
          <a:bodyPr wrap="square">
            <a:spAutoFit/>
          </a:bodyPr>
          <a:lstStyle/>
          <a:p>
            <a:r>
              <a:rPr lang="en-US" sz="1400" dirty="0" err="1">
                <a:latin typeface="Courier New" panose="02070309020205020404" pitchFamily="49" charset="0"/>
                <a:cs typeface="Courier New" panose="02070309020205020404" pitchFamily="49" charset="0"/>
              </a:rPr>
              <a:t>ImmutableVehicle</a:t>
            </a:r>
            <a:r>
              <a:rPr lang="en-US" sz="1400" dirty="0">
                <a:latin typeface="Courier New" panose="02070309020205020404" pitchFamily="49" charset="0"/>
                <a:cs typeface="Courier New" panose="02070309020205020404" pitchFamily="49" charset="0"/>
              </a:rPr>
              <a:t> car = new()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Brand = “Renault Clio",</a:t>
            </a:r>
          </a:p>
          <a:p>
            <a:r>
              <a:rPr lang="en-US" sz="1400" dirty="0">
                <a:latin typeface="Courier New" panose="02070309020205020404" pitchFamily="49" charset="0"/>
                <a:cs typeface="Courier New" panose="02070309020205020404" pitchFamily="49" charset="0"/>
              </a:rPr>
              <a:t>  Color = "Soul Red Crystal Metallic",</a:t>
            </a:r>
          </a:p>
          <a:p>
            <a:r>
              <a:rPr lang="en-US" sz="1400" dirty="0">
                <a:latin typeface="Courier New" panose="02070309020205020404" pitchFamily="49" charset="0"/>
                <a:cs typeface="Courier New" panose="02070309020205020404" pitchFamily="49" charset="0"/>
              </a:rPr>
              <a:t>  Wheels = 4</a:t>
            </a:r>
          </a:p>
          <a:p>
            <a:r>
              <a:rPr lang="en-US" sz="1400" dirty="0">
                <a:latin typeface="Courier New" panose="02070309020205020404" pitchFamily="49" charset="0"/>
                <a:cs typeface="Courier New" panose="02070309020205020404" pitchFamily="49" charset="0"/>
              </a:rPr>
              <a:t>};</a:t>
            </a:r>
          </a:p>
          <a:p>
            <a:r>
              <a:rPr lang="en-US" sz="1400" dirty="0" err="1">
                <a:latin typeface="Courier New" panose="02070309020205020404" pitchFamily="49" charset="0"/>
                <a:cs typeface="Courier New" panose="02070309020205020404" pitchFamily="49" charset="0"/>
              </a:rPr>
              <a:t>ImmutableVehicle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repaintedCar</a:t>
            </a:r>
            <a:r>
              <a:rPr lang="en-US" sz="1400" dirty="0">
                <a:latin typeface="Courier New" panose="02070309020205020404" pitchFamily="49" charset="0"/>
                <a:cs typeface="Courier New" panose="02070309020205020404" pitchFamily="49" charset="0"/>
              </a:rPr>
              <a:t> = car </a:t>
            </a:r>
          </a:p>
          <a:p>
            <a:r>
              <a:rPr lang="en-US" sz="1400" dirty="0">
                <a:latin typeface="Courier New" panose="02070309020205020404" pitchFamily="49" charset="0"/>
                <a:cs typeface="Courier New" panose="02070309020205020404" pitchFamily="49" charset="0"/>
              </a:rPr>
              <a:t>  with { Color = "</a:t>
            </a:r>
            <a:r>
              <a:rPr lang="en-US" sz="1400" dirty="0" err="1">
                <a:latin typeface="Courier New" panose="02070309020205020404" pitchFamily="49" charset="0"/>
                <a:cs typeface="Courier New" panose="02070309020205020404" pitchFamily="49" charset="0"/>
              </a:rPr>
              <a:t>Polymetal</a:t>
            </a:r>
            <a:r>
              <a:rPr lang="en-US" sz="1400" dirty="0">
                <a:latin typeface="Courier New" panose="02070309020205020404" pitchFamily="49" charset="0"/>
                <a:cs typeface="Courier New" panose="02070309020205020404" pitchFamily="49" charset="0"/>
              </a:rPr>
              <a:t> Grey Metallic" }; </a:t>
            </a:r>
          </a:p>
          <a:p>
            <a:r>
              <a:rPr lang="en-US" sz="1400" dirty="0">
                <a:latin typeface="Courier New" panose="02070309020205020404" pitchFamily="49" charset="0"/>
                <a:cs typeface="Courier New" panose="02070309020205020404" pitchFamily="49" charset="0"/>
              </a:rPr>
              <a:t>WriteLine($"Original car color was {</a:t>
            </a:r>
            <a:r>
              <a:rPr lang="en-US" sz="1400" dirty="0" err="1">
                <a:latin typeface="Courier New" panose="02070309020205020404" pitchFamily="49" charset="0"/>
                <a:cs typeface="Courier New" panose="02070309020205020404" pitchFamily="49" charset="0"/>
              </a:rPr>
              <a:t>car.Color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WriteLine($"New car color is {</a:t>
            </a:r>
            <a:r>
              <a:rPr lang="en-US" sz="1400" dirty="0" err="1">
                <a:latin typeface="Courier New" panose="02070309020205020404" pitchFamily="49" charset="0"/>
                <a:cs typeface="Courier New" panose="02070309020205020404" pitchFamily="49" charset="0"/>
              </a:rPr>
              <a:t>repaintedCar.Color</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699423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540119"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Working with records</a:t>
            </a:r>
          </a:p>
        </p:txBody>
      </p:sp>
      <p:sp>
        <p:nvSpPr>
          <p:cNvPr id="7" name="TextBox 6">
            <a:extLst>
              <a:ext uri="{FF2B5EF4-FFF2-40B4-BE49-F238E27FC236}">
                <a16:creationId xmlns:a16="http://schemas.microsoft.com/office/drawing/2014/main" id="{5B2F948C-847B-4F9F-BE5C-532A6E11840D}"/>
              </a:ext>
            </a:extLst>
          </p:cNvPr>
          <p:cNvSpPr txBox="1"/>
          <p:nvPr/>
        </p:nvSpPr>
        <p:spPr>
          <a:xfrm>
            <a:off x="7680960" y="178454"/>
            <a:ext cx="4263389"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Positional data members in records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684346"/>
            <a:ext cx="11450063" cy="1652825"/>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the syntax for defining a record can be greatly simplified using positional data members</a:t>
            </a:r>
          </a:p>
          <a:p>
            <a:r>
              <a:rPr lang="en-US" sz="1400" b="0" dirty="0"/>
              <a:t>instead of using object initialization syntax with curly braces, sometimes you might prefer to provide a constructor with positional </a:t>
            </a:r>
          </a:p>
          <a:p>
            <a:r>
              <a:rPr lang="en-US" sz="1400" b="0" dirty="0"/>
              <a:t>You can also combine this with a </a:t>
            </a:r>
            <a:r>
              <a:rPr lang="en-US" sz="1400" b="0" dirty="0" err="1"/>
              <a:t>deconstructor</a:t>
            </a:r>
            <a:r>
              <a:rPr lang="en-US" sz="1400" b="0" dirty="0"/>
              <a:t> for splitting the object into individual parts</a:t>
            </a:r>
          </a:p>
        </p:txBody>
      </p:sp>
      <p:sp>
        <p:nvSpPr>
          <p:cNvPr id="10" name="TextBox 9">
            <a:extLst>
              <a:ext uri="{FF2B5EF4-FFF2-40B4-BE49-F238E27FC236}">
                <a16:creationId xmlns:a16="http://schemas.microsoft.com/office/drawing/2014/main" id="{31D404C8-82EC-4359-B16F-891AB3C39C59}"/>
              </a:ext>
            </a:extLst>
          </p:cNvPr>
          <p:cNvSpPr txBox="1"/>
          <p:nvPr/>
        </p:nvSpPr>
        <p:spPr>
          <a:xfrm>
            <a:off x="360937" y="2418780"/>
            <a:ext cx="11450063" cy="3323987"/>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public record </a:t>
            </a:r>
            <a:r>
              <a:rPr lang="en-US" sz="1400" dirty="0" err="1">
                <a:latin typeface="Courier New" panose="02070309020205020404" pitchFamily="49" charset="0"/>
                <a:cs typeface="Courier New" panose="02070309020205020404" pitchFamily="49" charset="0"/>
              </a:rPr>
              <a:t>ImmutableAnimal</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public string Name { get; </a:t>
            </a:r>
            <a:r>
              <a:rPr lang="en-US" sz="1400" dirty="0" err="1">
                <a:latin typeface="Courier New" panose="02070309020205020404" pitchFamily="49" charset="0"/>
                <a:cs typeface="Courier New" panose="02070309020205020404" pitchFamily="49" charset="0"/>
              </a:rPr>
              <a:t>init</a:t>
            </a:r>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public string Species { get; </a:t>
            </a:r>
            <a:r>
              <a:rPr lang="en-US" sz="1400" dirty="0" err="1">
                <a:latin typeface="Courier New" panose="02070309020205020404" pitchFamily="49" charset="0"/>
                <a:cs typeface="Courier New" panose="02070309020205020404" pitchFamily="49" charset="0"/>
              </a:rPr>
              <a:t>init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ImmutableAnimal</a:t>
            </a:r>
            <a:r>
              <a:rPr lang="en-US" sz="1400" dirty="0">
                <a:latin typeface="Courier New" panose="02070309020205020404" pitchFamily="49" charset="0"/>
                <a:cs typeface="Courier New" panose="02070309020205020404" pitchFamily="49" charset="0"/>
              </a:rPr>
              <a:t>(string name, string species)</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Name = name;</a:t>
            </a:r>
          </a:p>
          <a:p>
            <a:r>
              <a:rPr lang="en-US" sz="1400" dirty="0">
                <a:latin typeface="Courier New" panose="02070309020205020404" pitchFamily="49" charset="0"/>
                <a:cs typeface="Courier New" panose="02070309020205020404" pitchFamily="49" charset="0"/>
              </a:rPr>
              <a:t>    Species = species;</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void Deconstruct(out string name, out string species)</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name = Name;</a:t>
            </a:r>
          </a:p>
          <a:p>
            <a:r>
              <a:rPr lang="en-US" sz="1400" dirty="0">
                <a:latin typeface="Courier New" panose="02070309020205020404" pitchFamily="49" charset="0"/>
                <a:cs typeface="Courier New" panose="02070309020205020404" pitchFamily="49" charset="0"/>
              </a:rPr>
              <a:t>    species = Species;</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4484227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313180"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Questions</a:t>
            </a:r>
          </a:p>
        </p:txBody>
      </p:sp>
      <p:sp>
        <p:nvSpPr>
          <p:cNvPr id="10" name="TextBox 9">
            <a:extLst>
              <a:ext uri="{FF2B5EF4-FFF2-40B4-BE49-F238E27FC236}">
                <a16:creationId xmlns:a16="http://schemas.microsoft.com/office/drawing/2014/main" id="{BBD7B1F9-D2D9-4158-9C48-C90F665A48A9}"/>
              </a:ext>
            </a:extLst>
          </p:cNvPr>
          <p:cNvSpPr txBox="1"/>
          <p:nvPr/>
        </p:nvSpPr>
        <p:spPr>
          <a:xfrm>
            <a:off x="661182" y="730040"/>
            <a:ext cx="10600005" cy="5027017"/>
          </a:xfrm>
          <a:prstGeom prst="rect">
            <a:avLst/>
          </a:prstGeom>
          <a:noFill/>
        </p:spPr>
        <p:txBody>
          <a:bodyPr wrap="square">
            <a:spAutoFit/>
          </a:bodyPr>
          <a:lstStyle/>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What are the six combinations of access modifier keywords and what do they do?</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What is the difference between the static, const, and </a:t>
            </a:r>
            <a:r>
              <a:rPr lang="en-US" dirty="0" err="1">
                <a:latin typeface="Arial" panose="020B0604020202020204" pitchFamily="34" charset="0"/>
                <a:cs typeface="Arial" panose="020B0604020202020204" pitchFamily="34" charset="0"/>
              </a:rPr>
              <a:t>readonly</a:t>
            </a:r>
            <a:r>
              <a:rPr lang="en-US" dirty="0">
                <a:latin typeface="Arial" panose="020B0604020202020204" pitchFamily="34" charset="0"/>
                <a:cs typeface="Arial" panose="020B0604020202020204" pitchFamily="34" charset="0"/>
              </a:rPr>
              <a:t> keywords when applied to a type member?</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What does a constructor do?</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Why should you apply the [Flags] attribute to an </a:t>
            </a:r>
            <a:r>
              <a:rPr lang="en-US" dirty="0" err="1">
                <a:latin typeface="Arial" panose="020B0604020202020204" pitchFamily="34" charset="0"/>
                <a:cs typeface="Arial" panose="020B0604020202020204" pitchFamily="34" charset="0"/>
              </a:rPr>
              <a:t>enum</a:t>
            </a:r>
            <a:r>
              <a:rPr lang="en-US" dirty="0">
                <a:latin typeface="Arial" panose="020B0604020202020204" pitchFamily="34" charset="0"/>
                <a:cs typeface="Arial" panose="020B0604020202020204" pitchFamily="34" charset="0"/>
              </a:rPr>
              <a:t> type when you want to store combined values?</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Why is the partial keyword useful?</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What is a tuple?</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What does the record keyword do?</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What does overloading mean?</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What is the difference between a field and a property?</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How do you make a method parameter optional?</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48476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236236"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Summary</a:t>
            </a:r>
          </a:p>
        </p:txBody>
      </p:sp>
      <p:sp>
        <p:nvSpPr>
          <p:cNvPr id="10" name="TextBox 9">
            <a:extLst>
              <a:ext uri="{FF2B5EF4-FFF2-40B4-BE49-F238E27FC236}">
                <a16:creationId xmlns:a16="http://schemas.microsoft.com/office/drawing/2014/main" id="{BBD7B1F9-D2D9-4158-9C48-C90F665A48A9}"/>
              </a:ext>
            </a:extLst>
          </p:cNvPr>
          <p:cNvSpPr txBox="1"/>
          <p:nvPr/>
        </p:nvSpPr>
        <p:spPr>
          <a:xfrm>
            <a:off x="661182" y="730040"/>
            <a:ext cx="10600005" cy="294952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making your own types using OOP</a:t>
            </a:r>
          </a:p>
          <a:p>
            <a:pPr marL="342900" indent="-3429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some of the different categories of members that a type can have, including fields to store data and methods to perform actions</a:t>
            </a:r>
          </a:p>
          <a:p>
            <a:pPr marL="342900" indent="-3429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OOP concepts, such as aggregation and encapsulation</a:t>
            </a:r>
          </a:p>
          <a:p>
            <a:pPr marL="342900" indent="-3429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how to use modern C# features like relational and property pattern matching enhancements</a:t>
            </a:r>
          </a:p>
          <a:p>
            <a:pPr marL="342900" indent="-342900">
              <a:lnSpc>
                <a:spcPct val="150000"/>
              </a:lnSpc>
              <a:buFont typeface="Arial" panose="020B0604020202020204" pitchFamily="34" charset="0"/>
              <a:buChar char="•"/>
            </a:pPr>
            <a:r>
              <a:rPr lang="en-US" dirty="0" err="1">
                <a:latin typeface="Arial" panose="020B0604020202020204" pitchFamily="34" charset="0"/>
                <a:cs typeface="Arial" panose="020B0604020202020204" pitchFamily="34" charset="0"/>
              </a:rPr>
              <a:t>init</a:t>
            </a:r>
            <a:r>
              <a:rPr lang="en-US" dirty="0">
                <a:latin typeface="Arial" panose="020B0604020202020204" pitchFamily="34" charset="0"/>
                <a:cs typeface="Arial" panose="020B0604020202020204" pitchFamily="34" charset="0"/>
              </a:rPr>
              <a:t>-only properties</a:t>
            </a:r>
          </a:p>
          <a:p>
            <a:pPr marL="342900" indent="-3429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records</a:t>
            </a:r>
          </a:p>
        </p:txBody>
      </p:sp>
    </p:spTree>
    <p:extLst>
      <p:ext uri="{BB962C8B-B14F-4D97-AF65-F5344CB8AC3E}">
        <p14:creationId xmlns:p14="http://schemas.microsoft.com/office/powerpoint/2010/main" val="1245918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6853223"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Building Your Own Types with Object-Oriented Programming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3219450" y="178454"/>
            <a:ext cx="8724900"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Talking about OOP</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920245"/>
            <a:ext cx="11583413" cy="4180632"/>
          </a:xfrm>
          <a:prstGeom prst="rect">
            <a:avLst/>
          </a:prstGeom>
          <a:noFill/>
        </p:spPr>
        <p:txBody>
          <a:bodyPr wrap="square">
            <a:spAutoFit/>
          </a:bodyPr>
          <a:lstStyle/>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Inheritance</a:t>
            </a: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is usually referred to as a </a:t>
            </a:r>
            <a:r>
              <a:rPr lang="en-US" b="1" dirty="0">
                <a:latin typeface="Arial" panose="020B0604020202020204" pitchFamily="34" charset="0"/>
                <a:cs typeface="Arial" panose="020B0604020202020204" pitchFamily="34" charset="0"/>
              </a:rPr>
              <a:t>Is-a</a:t>
            </a:r>
            <a:r>
              <a:rPr lang="en-US" dirty="0">
                <a:latin typeface="Arial" panose="020B0604020202020204" pitchFamily="34" charset="0"/>
                <a:cs typeface="Arial" panose="020B0604020202020204" pitchFamily="34" charset="0"/>
              </a:rPr>
              <a:t> relationship</a:t>
            </a: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is about reusing code by having a subclass derive from a base or superclass</a:t>
            </a: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all functionality in the base class is inherited by and becomes available in the derived class</a:t>
            </a:r>
          </a:p>
          <a:p>
            <a:pPr rtl="0">
              <a:lnSpc>
                <a:spcPct val="150000"/>
              </a:lnSpc>
              <a:spcBef>
                <a:spcPts val="2400"/>
              </a:spcBef>
              <a:spcAft>
                <a:spcPts val="0"/>
              </a:spcAft>
            </a:pPr>
            <a:r>
              <a:rPr lang="en-US" dirty="0">
                <a:latin typeface="Arial" panose="020B0604020202020204" pitchFamily="34" charset="0"/>
                <a:cs typeface="Arial" panose="020B0604020202020204" pitchFamily="34" charset="0"/>
              </a:rPr>
              <a:t>i.e. the base or super </a:t>
            </a:r>
            <a:r>
              <a:rPr lang="en-US" dirty="0">
                <a:latin typeface="Courier New" panose="02070309020205020404" pitchFamily="49" charset="0"/>
                <a:cs typeface="Courier New" panose="02070309020205020404" pitchFamily="49" charset="0"/>
              </a:rPr>
              <a:t>Exception</a:t>
            </a:r>
            <a:r>
              <a:rPr lang="en-US" dirty="0">
                <a:latin typeface="Arial" panose="020B0604020202020204" pitchFamily="34" charset="0"/>
                <a:cs typeface="Arial" panose="020B0604020202020204" pitchFamily="34" charset="0"/>
              </a:rPr>
              <a:t> class has some members that have the same implementation across all exceptions, and the sub or derived </a:t>
            </a:r>
            <a:r>
              <a:rPr lang="en-US" dirty="0" err="1">
                <a:latin typeface="Courier New" panose="02070309020205020404" pitchFamily="49" charset="0"/>
                <a:cs typeface="Courier New" panose="02070309020205020404" pitchFamily="49" charset="0"/>
              </a:rPr>
              <a:t>SqlException</a:t>
            </a:r>
            <a:r>
              <a:rPr lang="en-US" dirty="0">
                <a:latin typeface="Arial" panose="020B0604020202020204" pitchFamily="34" charset="0"/>
                <a:cs typeface="Arial" panose="020B0604020202020204" pitchFamily="34" charset="0"/>
              </a:rPr>
              <a:t> class inherits those members and has extra members only relevant to when a SQL database exception occurs, like a property for the database connection</a:t>
            </a:r>
          </a:p>
        </p:txBody>
      </p:sp>
    </p:spTree>
    <p:extLst>
      <p:ext uri="{BB962C8B-B14F-4D97-AF65-F5344CB8AC3E}">
        <p14:creationId xmlns:p14="http://schemas.microsoft.com/office/powerpoint/2010/main" val="3162782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6853223"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Building Your Own Types with Object-Oriented Programming</a:t>
            </a:r>
          </a:p>
        </p:txBody>
      </p:sp>
      <p:sp>
        <p:nvSpPr>
          <p:cNvPr id="7" name="TextBox 6">
            <a:extLst>
              <a:ext uri="{FF2B5EF4-FFF2-40B4-BE49-F238E27FC236}">
                <a16:creationId xmlns:a16="http://schemas.microsoft.com/office/drawing/2014/main" id="{5B2F948C-847B-4F9F-BE5C-532A6E11840D}"/>
              </a:ext>
            </a:extLst>
          </p:cNvPr>
          <p:cNvSpPr txBox="1"/>
          <p:nvPr/>
        </p:nvSpPr>
        <p:spPr>
          <a:xfrm>
            <a:off x="3219450" y="178454"/>
            <a:ext cx="8724900"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Talking about OOP</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920245"/>
            <a:ext cx="10454891" cy="5765681"/>
          </a:xfrm>
          <a:prstGeom prst="rect">
            <a:avLst/>
          </a:prstGeom>
          <a:noFill/>
        </p:spPr>
        <p:txBody>
          <a:bodyPr wrap="square">
            <a:spAutoFit/>
          </a:bodyPr>
          <a:lstStyle/>
          <a:p>
            <a:pPr rtl="0">
              <a:lnSpc>
                <a:spcPct val="150000"/>
              </a:lnSpc>
              <a:spcBef>
                <a:spcPts val="2400"/>
              </a:spcBef>
              <a:spcAft>
                <a:spcPts val="0"/>
              </a:spcAft>
            </a:pPr>
            <a:r>
              <a:rPr lang="en-US" sz="1600" dirty="0">
                <a:latin typeface="Arial" panose="020B0604020202020204" pitchFamily="34" charset="0"/>
                <a:cs typeface="Arial" panose="020B0604020202020204" pitchFamily="34" charset="0"/>
              </a:rPr>
              <a:t>Abstraction</a:t>
            </a:r>
          </a:p>
          <a:p>
            <a:pPr rtl="0">
              <a:lnSpc>
                <a:spcPct val="150000"/>
              </a:lnSpc>
              <a:spcBef>
                <a:spcPts val="2400"/>
              </a:spcBef>
              <a:spcAft>
                <a:spcPts val="0"/>
              </a:spcAft>
            </a:pPr>
            <a:r>
              <a:rPr lang="en-US" sz="1600" dirty="0">
                <a:latin typeface="Arial" panose="020B0604020202020204" pitchFamily="34" charset="0"/>
                <a:cs typeface="Arial" panose="020B0604020202020204" pitchFamily="34" charset="0"/>
              </a:rPr>
              <a:t>is about capturing the core idea of an object and ignoring the details or specifics</a:t>
            </a:r>
          </a:p>
          <a:p>
            <a:pPr rtl="0">
              <a:lnSpc>
                <a:spcPct val="150000"/>
              </a:lnSpc>
              <a:spcBef>
                <a:spcPts val="2400"/>
              </a:spcBef>
              <a:spcAft>
                <a:spcPts val="0"/>
              </a:spcAft>
            </a:pPr>
            <a:r>
              <a:rPr lang="en-US" sz="1600" dirty="0">
                <a:latin typeface="Arial" panose="020B0604020202020204" pitchFamily="34" charset="0"/>
                <a:cs typeface="Arial" panose="020B0604020202020204" pitchFamily="34" charset="0"/>
              </a:rPr>
              <a:t>C# has the </a:t>
            </a:r>
            <a:r>
              <a:rPr lang="en-US" sz="1600" dirty="0">
                <a:latin typeface="Courier New" panose="02070309020205020404" pitchFamily="49" charset="0"/>
                <a:cs typeface="Courier New" panose="02070309020205020404" pitchFamily="49" charset="0"/>
              </a:rPr>
              <a:t>abstract</a:t>
            </a:r>
            <a:r>
              <a:rPr lang="en-US" sz="1600" dirty="0">
                <a:latin typeface="Arial" panose="020B0604020202020204" pitchFamily="34" charset="0"/>
                <a:cs typeface="Arial" panose="020B0604020202020204" pitchFamily="34" charset="0"/>
              </a:rPr>
              <a:t> keyword that formalizes this concept</a:t>
            </a:r>
          </a:p>
          <a:p>
            <a:pPr rtl="0">
              <a:lnSpc>
                <a:spcPct val="150000"/>
              </a:lnSpc>
              <a:spcBef>
                <a:spcPts val="2400"/>
              </a:spcBef>
              <a:spcAft>
                <a:spcPts val="0"/>
              </a:spcAft>
            </a:pPr>
            <a:r>
              <a:rPr lang="en-US" sz="1600" dirty="0">
                <a:latin typeface="Arial" panose="020B0604020202020204" pitchFamily="34" charset="0"/>
                <a:cs typeface="Arial" panose="020B0604020202020204" pitchFamily="34" charset="0"/>
              </a:rPr>
              <a:t>if a class is not explicitly </a:t>
            </a:r>
            <a:r>
              <a:rPr lang="en-US" sz="1600" b="1" dirty="0">
                <a:latin typeface="Arial" panose="020B0604020202020204" pitchFamily="34" charset="0"/>
                <a:cs typeface="Arial" panose="020B0604020202020204" pitchFamily="34" charset="0"/>
              </a:rPr>
              <a:t>abstract</a:t>
            </a:r>
            <a:r>
              <a:rPr lang="en-US" sz="1600" dirty="0">
                <a:latin typeface="Arial" panose="020B0604020202020204" pitchFamily="34" charset="0"/>
                <a:cs typeface="Arial" panose="020B0604020202020204" pitchFamily="34" charset="0"/>
              </a:rPr>
              <a:t>, then it can be described as being concrete</a:t>
            </a:r>
          </a:p>
          <a:p>
            <a:pPr rtl="0">
              <a:lnSpc>
                <a:spcPct val="150000"/>
              </a:lnSpc>
              <a:spcBef>
                <a:spcPts val="2400"/>
              </a:spcBef>
              <a:spcAft>
                <a:spcPts val="0"/>
              </a:spcAft>
            </a:pPr>
            <a:r>
              <a:rPr lang="en-US" sz="1600" dirty="0">
                <a:latin typeface="Arial" panose="020B0604020202020204" pitchFamily="34" charset="0"/>
                <a:cs typeface="Arial" panose="020B0604020202020204" pitchFamily="34" charset="0"/>
              </a:rPr>
              <a:t>base or </a:t>
            </a:r>
            <a:r>
              <a:rPr lang="en-US" sz="1600" dirty="0" err="1">
                <a:latin typeface="Arial" panose="020B0604020202020204" pitchFamily="34" charset="0"/>
                <a:cs typeface="Arial" panose="020B0604020202020204" pitchFamily="34" charset="0"/>
              </a:rPr>
              <a:t>superclasses</a:t>
            </a:r>
            <a:r>
              <a:rPr lang="en-US" sz="1600" dirty="0">
                <a:latin typeface="Arial" panose="020B0604020202020204" pitchFamily="34" charset="0"/>
                <a:cs typeface="Arial" panose="020B0604020202020204" pitchFamily="34" charset="0"/>
              </a:rPr>
              <a:t> are often abstract, for example, the superclass </a:t>
            </a:r>
            <a:r>
              <a:rPr lang="en-US" sz="1600" dirty="0">
                <a:latin typeface="Courier New" panose="02070309020205020404" pitchFamily="49" charset="0"/>
                <a:cs typeface="Courier New" panose="02070309020205020404" pitchFamily="49" charset="0"/>
              </a:rPr>
              <a:t>Stream</a:t>
            </a:r>
            <a:r>
              <a:rPr lang="en-US" sz="1600" dirty="0">
                <a:latin typeface="Arial" panose="020B0604020202020204" pitchFamily="34" charset="0"/>
                <a:cs typeface="Arial" panose="020B0604020202020204" pitchFamily="34" charset="0"/>
              </a:rPr>
              <a:t> is abstract, and its subclasses, like </a:t>
            </a:r>
            <a:r>
              <a:rPr lang="en-US" sz="1600" dirty="0" err="1">
                <a:latin typeface="Courier New" panose="02070309020205020404" pitchFamily="49" charset="0"/>
                <a:cs typeface="Courier New" panose="02070309020205020404" pitchFamily="49" charset="0"/>
              </a:rPr>
              <a:t>FileStream</a:t>
            </a:r>
            <a:r>
              <a:rPr lang="en-US" sz="1600" dirty="0">
                <a:latin typeface="Arial" panose="020B0604020202020204" pitchFamily="34" charset="0"/>
                <a:cs typeface="Arial" panose="020B0604020202020204" pitchFamily="34" charset="0"/>
              </a:rPr>
              <a:t> and </a:t>
            </a:r>
            <a:r>
              <a:rPr lang="en-US" sz="1600" dirty="0" err="1">
                <a:latin typeface="Courier New" panose="02070309020205020404" pitchFamily="49" charset="0"/>
                <a:cs typeface="Courier New" panose="02070309020205020404" pitchFamily="49" charset="0"/>
              </a:rPr>
              <a:t>MemoryStream</a:t>
            </a:r>
            <a:r>
              <a:rPr lang="en-US" sz="1600" dirty="0">
                <a:latin typeface="Arial" panose="020B0604020202020204" pitchFamily="34" charset="0"/>
                <a:cs typeface="Arial" panose="020B0604020202020204" pitchFamily="34" charset="0"/>
              </a:rPr>
              <a:t>, are concrete</a:t>
            </a:r>
          </a:p>
          <a:p>
            <a:pPr rtl="0">
              <a:lnSpc>
                <a:spcPct val="150000"/>
              </a:lnSpc>
              <a:spcBef>
                <a:spcPts val="2400"/>
              </a:spcBef>
              <a:spcAft>
                <a:spcPts val="0"/>
              </a:spcAft>
            </a:pPr>
            <a:r>
              <a:rPr lang="en-US" sz="1600" dirty="0">
                <a:latin typeface="Arial" panose="020B0604020202020204" pitchFamily="34" charset="0"/>
                <a:cs typeface="Arial" panose="020B0604020202020204" pitchFamily="34" charset="0"/>
              </a:rPr>
              <a:t>only concrete classes can be used to create objects; abstract classes can only be used as the base for other classes because they are missing some implementation</a:t>
            </a:r>
          </a:p>
          <a:p>
            <a:pPr rtl="0">
              <a:lnSpc>
                <a:spcPct val="150000"/>
              </a:lnSpc>
              <a:spcBef>
                <a:spcPts val="2400"/>
              </a:spcBef>
              <a:spcAft>
                <a:spcPts val="0"/>
              </a:spcAft>
            </a:pPr>
            <a:r>
              <a:rPr lang="en-US" sz="1600" dirty="0">
                <a:latin typeface="Arial" panose="020B0604020202020204" pitchFamily="34" charset="0"/>
                <a:cs typeface="Arial" panose="020B0604020202020204" pitchFamily="34" charset="0"/>
              </a:rPr>
              <a:t>Abstraction is a tricky balance. If you make a class more abstract, more classes will be able to inherit from it, but at the same time, there will be less functionality to share</a:t>
            </a:r>
          </a:p>
        </p:txBody>
      </p:sp>
    </p:spTree>
    <p:extLst>
      <p:ext uri="{BB962C8B-B14F-4D97-AF65-F5344CB8AC3E}">
        <p14:creationId xmlns:p14="http://schemas.microsoft.com/office/powerpoint/2010/main" val="89509826"/>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2087</TotalTime>
  <Words>9241</Words>
  <Application>Microsoft Office PowerPoint</Application>
  <PresentationFormat>Widescreen</PresentationFormat>
  <Paragraphs>1012</Paragraphs>
  <Slides>75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75</vt:i4>
      </vt:variant>
    </vt:vector>
  </HeadingPairs>
  <TitlesOfParts>
    <vt:vector size="79" baseType="lpstr">
      <vt:lpstr>Arial</vt:lpstr>
      <vt:lpstr>Corbel</vt:lpstr>
      <vt:lpstr>Courier New</vt:lpstr>
      <vt:lpstr>Depth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 Natali - External</dc:creator>
  <cp:lastModifiedBy>Luca Natali - External</cp:lastModifiedBy>
  <cp:revision>161</cp:revision>
  <dcterms:created xsi:type="dcterms:W3CDTF">2022-04-27T20:50:39Z</dcterms:created>
  <dcterms:modified xsi:type="dcterms:W3CDTF">2022-06-10T14:25:13Z</dcterms:modified>
</cp:coreProperties>
</file>