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5/1/2022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762000"/>
            <a:ext cx="12192000" cy="769441"/>
          </a:xfrm>
          <a:prstGeom prst="rect">
            <a:avLst/>
          </a:prstGeom>
          <a:noFill/>
        </p:spPr>
        <p:txBody>
          <a:bodyPr wrap="square" rtlCol="0">
            <a:spAutoFit/>
          </a:bodyPr>
          <a:lstStyle/>
          <a:p>
            <a:pPr algn="ctr"/>
            <a:r>
              <a:rPr lang="it-IT" sz="4400" dirty="0">
                <a:latin typeface="Arial" panose="020B0604020202020204" pitchFamily="34" charset="0"/>
                <a:cs typeface="Arial" panose="020B0604020202020204" pitchFamily="34" charset="0"/>
              </a:rPr>
              <a:t>Corso C#</a:t>
            </a:r>
          </a:p>
        </p:txBody>
      </p:sp>
    </p:spTree>
    <p:extLst>
      <p:ext uri="{BB962C8B-B14F-4D97-AF65-F5344CB8AC3E}">
        <p14:creationId xmlns:p14="http://schemas.microsoft.com/office/powerpoint/2010/main" val="243685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286790" cy="1477328"/>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Shortcuts docs</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Visual Studio 2022</a:t>
            </a:r>
            <a:r>
              <a:rPr lang="en-US" dirty="0">
                <a:latin typeface="Arial" panose="020B0604020202020204" pitchFamily="34" charset="0"/>
                <a:cs typeface="Arial" panose="020B0604020202020204" pitchFamily="34" charset="0"/>
              </a:rPr>
              <a:t>:</a:t>
            </a:r>
          </a:p>
          <a:p>
            <a:pPr rtl="0">
              <a:spcBef>
                <a:spcPts val="2400"/>
              </a:spcBef>
              <a:spcAft>
                <a:spcPts val="0"/>
              </a:spcAft>
            </a:pPr>
            <a:r>
              <a:rPr lang="en-US" sz="1400" i="0" u="none" strike="noStrike" dirty="0">
                <a:effectLst/>
                <a:latin typeface="Arial" panose="020B0604020202020204" pitchFamily="34" charset="0"/>
                <a:cs typeface="Arial" panose="020B0604020202020204" pitchFamily="34" charset="0"/>
              </a:rPr>
              <a:t>https://docs.microsoft.com/en-us/visualstudio/ide/identifying-and-customizing-keyboard-shortcuts-in-visual-studio?view=vs-2022</a:t>
            </a:r>
          </a:p>
        </p:txBody>
      </p:sp>
      <p:sp>
        <p:nvSpPr>
          <p:cNvPr id="5" name="TextBox 4">
            <a:extLst>
              <a:ext uri="{FF2B5EF4-FFF2-40B4-BE49-F238E27FC236}">
                <a16:creationId xmlns:a16="http://schemas.microsoft.com/office/drawing/2014/main" id="{C3B726C5-5031-4D09-84E0-6EB6A4945CB4}"/>
              </a:ext>
            </a:extLst>
          </p:cNvPr>
          <p:cNvSpPr txBox="1"/>
          <p:nvPr/>
        </p:nvSpPr>
        <p:spPr>
          <a:xfrm>
            <a:off x="475237" y="1952390"/>
            <a:ext cx="6991016" cy="2985433"/>
          </a:xfrm>
          <a:prstGeom prst="rect">
            <a:avLst/>
          </a:prstGeom>
          <a:noFill/>
        </p:spPr>
        <p:txBody>
          <a:bodyPr wrap="none" rtlCol="0">
            <a:spAutoFit/>
          </a:bodyPr>
          <a:lstStyle/>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Visual Studio Code</a:t>
            </a:r>
            <a:r>
              <a:rPr lang="en-US" dirty="0">
                <a:latin typeface="Arial" panose="020B0604020202020204" pitchFamily="34" charset="0"/>
                <a:cs typeface="Arial" panose="020B0604020202020204" pitchFamily="34" charset="0"/>
              </a:rPr>
              <a:t>:</a:t>
            </a:r>
          </a:p>
          <a:p>
            <a:pPr rtl="0">
              <a:spcBef>
                <a:spcPts val="2400"/>
              </a:spcBef>
              <a:spcAft>
                <a:spcPts val="0"/>
              </a:spcAft>
            </a:pPr>
            <a:r>
              <a:rPr lang="en-US" sz="1400" i="0" u="none" strike="noStrike" dirty="0">
                <a:effectLst/>
                <a:latin typeface="Arial" panose="020B0604020202020204" pitchFamily="34" charset="0"/>
                <a:cs typeface="Arial" panose="020B0604020202020204" pitchFamily="34" charset="0"/>
              </a:rPr>
              <a:t>https://code.visualstudio.com/docs/getstarted/keybindings</a:t>
            </a:r>
          </a:p>
          <a:p>
            <a:pPr rtl="0">
              <a:spcBef>
                <a:spcPts val="2400"/>
              </a:spcBef>
              <a:spcAft>
                <a:spcPts val="0"/>
              </a:spcAft>
            </a:pPr>
            <a:r>
              <a:rPr lang="en-US" sz="1400" dirty="0">
                <a:latin typeface="Arial" panose="020B0604020202020204" pitchFamily="34" charset="0"/>
                <a:cs typeface="Arial" panose="020B0604020202020204" pitchFamily="34" charset="0"/>
              </a:rPr>
              <a:t>PDF of keyboard shortcuts for your operating system from the following list:</a:t>
            </a:r>
          </a:p>
          <a:p>
            <a:pPr marL="285750" indent="-285750" rtl="0">
              <a:spcBef>
                <a:spcPts val="2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Windows: https://code.visualstudio.com/shortcuts/keyboard-shortcuts-windows.pdf</a:t>
            </a:r>
          </a:p>
          <a:p>
            <a:pPr marL="285750" indent="-285750" rtl="0">
              <a:spcBef>
                <a:spcPts val="2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macOS: https://code.visualstudio.com/shortcuts/keyboard-shortcuts-macos.pdf</a:t>
            </a:r>
          </a:p>
          <a:p>
            <a:pPr marL="285750" indent="-285750" rtl="0">
              <a:spcBef>
                <a:spcPts val="2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Linux: https://code.visualstudio.com/shortcuts/keyboard-shortcuts-linux.pdf</a:t>
            </a:r>
            <a:endParaRPr lang="en-US" sz="14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24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3" name="TextBox 2">
            <a:extLst>
              <a:ext uri="{FF2B5EF4-FFF2-40B4-BE49-F238E27FC236}">
                <a16:creationId xmlns:a16="http://schemas.microsoft.com/office/drawing/2014/main" id="{A425DCD3-ABC4-4101-841A-6FB0CA3FDCAB}"/>
              </a:ext>
            </a:extLst>
          </p:cNvPr>
          <p:cNvSpPr txBox="1"/>
          <p:nvPr/>
        </p:nvSpPr>
        <p:spPr>
          <a:xfrm>
            <a:off x="79248" y="999744"/>
            <a:ext cx="12033504" cy="3754874"/>
          </a:xfrm>
          <a:prstGeom prst="rect">
            <a:avLst/>
          </a:prstGeom>
          <a:noFill/>
        </p:spPr>
        <p:txBody>
          <a:bodyPr wrap="square" rtlCol="0">
            <a:spAutoFit/>
          </a:bodyPr>
          <a:lstStyle/>
          <a:p>
            <a:r>
              <a:rPr lang="it-IT" sz="1400" dirty="0">
                <a:latin typeface="Arial" panose="020B0604020202020204" pitchFamily="34" charset="0"/>
                <a:cs typeface="Arial" panose="020B0604020202020204" pitchFamily="34" charset="0"/>
              </a:rPr>
              <a:t>.NET Framework</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 Framework is a development platform that includes</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a Common Language Runtime (CLR), which manages the execution of code</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a Base Class Library (BCL), which provides a rich library of classes to build applications from</a:t>
            </a:r>
          </a:p>
          <a:p>
            <a:pPr marL="285750"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Microsoft originally designed .NET Framework to have the possibility of being cross-platform, but…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since .NET Framework 4.5.2, it has been an official component of the Windows operating system</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components have the same support as their parent products, (follow the life cycle policy of the Windows OS on which it is installed)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 Framework is installed on over one billion computers, so it must change as little as possible.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Even bug fixes can cause problems!!! So it is updated infrequently.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For .NET Framework 4.0 or later, all of the apps on a computer written for .NET Framework share the same version of the CLR and libraries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stored in the Global Assembly Cache (GAC), which can lead to issues if some of them need a specific version for compatibility.</a:t>
            </a:r>
            <a:endParaRPr lang="it-IT"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F6EFDD-4E1F-4039-AB68-21BB89710E44}"/>
              </a:ext>
            </a:extLst>
          </p:cNvPr>
          <p:cNvSpPr txBox="1"/>
          <p:nvPr/>
        </p:nvSpPr>
        <p:spPr>
          <a:xfrm>
            <a:off x="855276" y="5256681"/>
            <a:ext cx="9928872" cy="954107"/>
          </a:xfrm>
          <a:prstGeom prst="rect">
            <a:avLst/>
          </a:prstGeom>
          <a:noFill/>
        </p:spPr>
        <p:txBody>
          <a:bodyPr wrap="none" rtlCol="0">
            <a:spAutoFit/>
          </a:bodyPr>
          <a:lstStyle/>
          <a:p>
            <a:pPr algn="ct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Practically speaking…</a:t>
            </a:r>
          </a:p>
          <a:p>
            <a:pPr algn="ct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Framework is Windows-only and a legacy platform. Do not create new apps using it.</a:t>
            </a:r>
          </a:p>
        </p:txBody>
      </p:sp>
    </p:spTree>
    <p:extLst>
      <p:ext uri="{BB962C8B-B14F-4D97-AF65-F5344CB8AC3E}">
        <p14:creationId xmlns:p14="http://schemas.microsoft.com/office/powerpoint/2010/main" val="289402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3" name="TextBox 2">
            <a:extLst>
              <a:ext uri="{FF2B5EF4-FFF2-40B4-BE49-F238E27FC236}">
                <a16:creationId xmlns:a16="http://schemas.microsoft.com/office/drawing/2014/main" id="{A425DCD3-ABC4-4101-841A-6FB0CA3FDCAB}"/>
              </a:ext>
            </a:extLst>
          </p:cNvPr>
          <p:cNvSpPr txBox="1"/>
          <p:nvPr/>
        </p:nvSpPr>
        <p:spPr>
          <a:xfrm>
            <a:off x="79248" y="999744"/>
            <a:ext cx="12033504"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Mono, Xamarin, and Unity projects</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Third parties developed a .NET Framework implementation named the Mono project.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Mono is cross-platform, but it fell well behind the official implementation of .NET Framework.</a:t>
            </a:r>
          </a:p>
          <a:p>
            <a:pPr marL="285750"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Mono has found a niche as the foundation of the Xamarin mobile platform as well as cross-platform game development platforms like Unity</a:t>
            </a:r>
          </a:p>
          <a:p>
            <a:pPr marL="285750"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Microsoft purchased Xamarin in 2016 and now gives away what used to be an expensive Xamarin extension for free with Visual Studio</a:t>
            </a:r>
          </a:p>
          <a:p>
            <a:pPr marL="285750"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Microsoft renamed the Xamarin Studio development tool, which could only create mobile apps, to Visual Studio for Mac and gave it the ability to create other types of projects like console apps and web services</a:t>
            </a:r>
          </a:p>
          <a:p>
            <a:pPr marL="285750"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With Visual Studio 2022 for Mac, Microsoft has replaced parts of the Xamarin Studio editor with parts from Visual Studio 2022 for Windows to provide closer parity of experience and performance</a:t>
            </a:r>
          </a:p>
          <a:p>
            <a:pPr marL="285750"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Visual Studio 2022 for Mac was also rewritten to be a truly native macOS UI app to improve reliability and work with macOS's built-in assistive technologies.</a:t>
            </a:r>
          </a:p>
        </p:txBody>
      </p:sp>
    </p:spTree>
    <p:extLst>
      <p:ext uri="{BB962C8B-B14F-4D97-AF65-F5344CB8AC3E}">
        <p14:creationId xmlns:p14="http://schemas.microsoft.com/office/powerpoint/2010/main" val="285503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3" name="TextBox 2">
            <a:extLst>
              <a:ext uri="{FF2B5EF4-FFF2-40B4-BE49-F238E27FC236}">
                <a16:creationId xmlns:a16="http://schemas.microsoft.com/office/drawing/2014/main" id="{A425DCD3-ABC4-4101-841A-6FB0CA3FDCAB}"/>
              </a:ext>
            </a:extLst>
          </p:cNvPr>
          <p:cNvSpPr txBox="1"/>
          <p:nvPr/>
        </p:nvSpPr>
        <p:spPr>
          <a:xfrm>
            <a:off x="79248" y="999744"/>
            <a:ext cx="12033504"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.NET Core</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cross-platform world (modern mobile and cloud development) have made Windows, as an operating system, much less important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Microsoft have taken the opportunity to refactor and remove major parts that are no longer considered core.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this new product was branded .NET Core and includes:</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a cross-platform implementation of the CLR known as </a:t>
            </a:r>
            <a:r>
              <a:rPr lang="en-US" sz="1400" dirty="0" err="1">
                <a:latin typeface="Arial" panose="020B0604020202020204" pitchFamily="34" charset="0"/>
                <a:cs typeface="Arial" panose="020B0604020202020204" pitchFamily="34" charset="0"/>
              </a:rPr>
              <a:t>CoreCLR</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a streamlined BCL (Base Class Library) known as </a:t>
            </a:r>
            <a:r>
              <a:rPr lang="en-US" sz="1400" dirty="0" err="1">
                <a:latin typeface="Arial" panose="020B0604020202020204" pitchFamily="34" charset="0"/>
                <a:cs typeface="Arial" panose="020B0604020202020204" pitchFamily="34" charset="0"/>
              </a:rPr>
              <a:t>CoreFX</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 Core is fast-moving, and because it can be deployed side by side with an app, it can change frequently, knowing those changes will not affect other .NET Core apps on the same machine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Most improvements that Microsoft makes to .NET Core and modern .NET cannot be easily added to .NET Framework.</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 Core has been renamed .NET and the major version number has skipped the number four to avoid confusion with .NET Framework 4.x</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Microsoft plans on annual major version releases every November</a:t>
            </a:r>
          </a:p>
        </p:txBody>
      </p:sp>
    </p:spTree>
    <p:extLst>
      <p:ext uri="{BB962C8B-B14F-4D97-AF65-F5344CB8AC3E}">
        <p14:creationId xmlns:p14="http://schemas.microsoft.com/office/powerpoint/2010/main" val="52642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graphicFrame>
        <p:nvGraphicFramePr>
          <p:cNvPr id="5" name="Table 4">
            <a:extLst>
              <a:ext uri="{FF2B5EF4-FFF2-40B4-BE49-F238E27FC236}">
                <a16:creationId xmlns:a16="http://schemas.microsoft.com/office/drawing/2014/main" id="{39CF7851-C9B9-48B2-86EA-B8BB9601EB2A}"/>
              </a:ext>
            </a:extLst>
          </p:cNvPr>
          <p:cNvGraphicFramePr>
            <a:graphicFrameLocks noGrp="1"/>
          </p:cNvGraphicFramePr>
          <p:nvPr>
            <p:extLst>
              <p:ext uri="{D42A27DB-BD31-4B8C-83A1-F6EECF244321}">
                <p14:modId xmlns:p14="http://schemas.microsoft.com/office/powerpoint/2010/main" val="1150044362"/>
              </p:ext>
            </p:extLst>
          </p:nvPr>
        </p:nvGraphicFramePr>
        <p:xfrm>
          <a:off x="618978" y="1062112"/>
          <a:ext cx="10536700" cy="5523041"/>
        </p:xfrm>
        <a:graphic>
          <a:graphicData uri="http://schemas.openxmlformats.org/drawingml/2006/table">
            <a:tbl>
              <a:tblPr firstRow="1" firstCol="1" bandRow="1">
                <a:tableStyleId>{5C22544A-7EE6-4342-B048-85BDC9FD1C3A}</a:tableStyleId>
              </a:tblPr>
              <a:tblGrid>
                <a:gridCol w="2634175">
                  <a:extLst>
                    <a:ext uri="{9D8B030D-6E8A-4147-A177-3AD203B41FA5}">
                      <a16:colId xmlns:a16="http://schemas.microsoft.com/office/drawing/2014/main" val="2506730249"/>
                    </a:ext>
                  </a:extLst>
                </a:gridCol>
                <a:gridCol w="2634175">
                  <a:extLst>
                    <a:ext uri="{9D8B030D-6E8A-4147-A177-3AD203B41FA5}">
                      <a16:colId xmlns:a16="http://schemas.microsoft.com/office/drawing/2014/main" val="3494321098"/>
                    </a:ext>
                  </a:extLst>
                </a:gridCol>
                <a:gridCol w="2634175">
                  <a:extLst>
                    <a:ext uri="{9D8B030D-6E8A-4147-A177-3AD203B41FA5}">
                      <a16:colId xmlns:a16="http://schemas.microsoft.com/office/drawing/2014/main" val="3421060038"/>
                    </a:ext>
                  </a:extLst>
                </a:gridCol>
                <a:gridCol w="2634175">
                  <a:extLst>
                    <a:ext uri="{9D8B030D-6E8A-4147-A177-3AD203B41FA5}">
                      <a16:colId xmlns:a16="http://schemas.microsoft.com/office/drawing/2014/main" val="3905592890"/>
                    </a:ext>
                  </a:extLst>
                </a:gridCol>
              </a:tblGrid>
              <a:tr h="318644">
                <a:tc>
                  <a:txBody>
                    <a:bodyPr/>
                    <a:lstStyle/>
                    <a:p>
                      <a:pPr>
                        <a:lnSpc>
                          <a:spcPct val="107000"/>
                        </a:lnSpc>
                        <a:spcAft>
                          <a:spcPts val="800"/>
                        </a:spcAft>
                      </a:pPr>
                      <a:r>
                        <a:rPr lang="it-IT" sz="700">
                          <a:effectLst/>
                        </a:rPr>
                        <a:t>Version</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Released</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Edition</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Published</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468725041"/>
                  </a:ext>
                </a:extLst>
              </a:tr>
              <a:tr h="318644">
                <a:tc>
                  <a:txBody>
                    <a:bodyPr/>
                    <a:lstStyle/>
                    <a:p>
                      <a:pPr>
                        <a:lnSpc>
                          <a:spcPct val="107000"/>
                        </a:lnSpc>
                        <a:spcAft>
                          <a:spcPts val="800"/>
                        </a:spcAft>
                      </a:pPr>
                      <a:r>
                        <a:rPr lang="it-IT" sz="700">
                          <a:effectLst/>
                        </a:rPr>
                        <a:t>.NET Core RC1</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2015</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First</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March 2016</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1586091395"/>
                  </a:ext>
                </a:extLst>
              </a:tr>
              <a:tr h="318644">
                <a:tc>
                  <a:txBody>
                    <a:bodyPr/>
                    <a:lstStyle/>
                    <a:p>
                      <a:pPr>
                        <a:lnSpc>
                          <a:spcPct val="107000"/>
                        </a:lnSpc>
                        <a:spcAft>
                          <a:spcPts val="800"/>
                        </a:spcAft>
                      </a:pPr>
                      <a:r>
                        <a:rPr lang="it-IT" sz="700">
                          <a:effectLst/>
                        </a:rPr>
                        <a:t>.NET Core 1.0</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June 2016</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253884984"/>
                  </a:ext>
                </a:extLst>
              </a:tr>
              <a:tr h="318644">
                <a:tc>
                  <a:txBody>
                    <a:bodyPr/>
                    <a:lstStyle/>
                    <a:p>
                      <a:pPr>
                        <a:lnSpc>
                          <a:spcPct val="107000"/>
                        </a:lnSpc>
                        <a:spcAft>
                          <a:spcPts val="800"/>
                        </a:spcAft>
                      </a:pPr>
                      <a:r>
                        <a:rPr lang="it-IT" sz="700">
                          <a:effectLst/>
                        </a:rPr>
                        <a:t>.NET Core 1.1</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2016</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1205090095"/>
                  </a:ext>
                </a:extLst>
              </a:tr>
              <a:tr h="460223">
                <a:tc>
                  <a:txBody>
                    <a:bodyPr/>
                    <a:lstStyle/>
                    <a:p>
                      <a:pPr>
                        <a:lnSpc>
                          <a:spcPct val="107000"/>
                        </a:lnSpc>
                        <a:spcAft>
                          <a:spcPts val="800"/>
                        </a:spcAft>
                      </a:pPr>
                      <a:r>
                        <a:rPr lang="en-US" sz="700">
                          <a:effectLst/>
                        </a:rPr>
                        <a:t>.NET Core 1.0.4 and .NET Core 1.1.1</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March 2017</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Second</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March 2017</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867788783"/>
                  </a:ext>
                </a:extLst>
              </a:tr>
              <a:tr h="318644">
                <a:tc>
                  <a:txBody>
                    <a:bodyPr/>
                    <a:lstStyle/>
                    <a:p>
                      <a:pPr>
                        <a:lnSpc>
                          <a:spcPct val="107000"/>
                        </a:lnSpc>
                        <a:spcAft>
                          <a:spcPts val="800"/>
                        </a:spcAft>
                      </a:pPr>
                      <a:r>
                        <a:rPr lang="it-IT" sz="700">
                          <a:effectLst/>
                        </a:rPr>
                        <a:t>.NET Core 2.0</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August 2017</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3465729630"/>
                  </a:ext>
                </a:extLst>
              </a:tr>
              <a:tr h="460223">
                <a:tc>
                  <a:txBody>
                    <a:bodyPr/>
                    <a:lstStyle/>
                    <a:p>
                      <a:pPr>
                        <a:lnSpc>
                          <a:spcPct val="107000"/>
                        </a:lnSpc>
                        <a:spcAft>
                          <a:spcPts val="800"/>
                        </a:spcAft>
                      </a:pPr>
                      <a:r>
                        <a:rPr lang="en-US" sz="700">
                          <a:effectLst/>
                        </a:rPr>
                        <a:t>.NET Core for UWP in Windows 10 Fall Creators Update</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October 2017</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Third</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2017</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3737321901"/>
                  </a:ext>
                </a:extLst>
              </a:tr>
              <a:tr h="318644">
                <a:tc>
                  <a:txBody>
                    <a:bodyPr/>
                    <a:lstStyle/>
                    <a:p>
                      <a:pPr>
                        <a:lnSpc>
                          <a:spcPct val="107000"/>
                        </a:lnSpc>
                        <a:spcAft>
                          <a:spcPts val="800"/>
                        </a:spcAft>
                      </a:pPr>
                      <a:r>
                        <a:rPr lang="it-IT" sz="700">
                          <a:effectLst/>
                        </a:rPr>
                        <a:t>.NET Core 2.1 (LTS)</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May 2018</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890018392"/>
                  </a:ext>
                </a:extLst>
              </a:tr>
              <a:tr h="318644">
                <a:tc>
                  <a:txBody>
                    <a:bodyPr/>
                    <a:lstStyle/>
                    <a:p>
                      <a:pPr>
                        <a:lnSpc>
                          <a:spcPct val="107000"/>
                        </a:lnSpc>
                        <a:spcAft>
                          <a:spcPts val="800"/>
                        </a:spcAft>
                      </a:pPr>
                      <a:r>
                        <a:rPr lang="it-IT" sz="700">
                          <a:effectLst/>
                        </a:rPr>
                        <a:t>.NET Core 2.2 (Current)</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December 2018</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3226929533"/>
                  </a:ext>
                </a:extLst>
              </a:tr>
              <a:tr h="318644">
                <a:tc>
                  <a:txBody>
                    <a:bodyPr/>
                    <a:lstStyle/>
                    <a:p>
                      <a:pPr>
                        <a:lnSpc>
                          <a:spcPct val="107000"/>
                        </a:lnSpc>
                        <a:spcAft>
                          <a:spcPts val="800"/>
                        </a:spcAft>
                      </a:pPr>
                      <a:r>
                        <a:rPr lang="it-IT" sz="700">
                          <a:effectLst/>
                        </a:rPr>
                        <a:t>.NET Core 3.0 (Current)</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September 2019</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Fourth</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October 2019</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1646214759"/>
                  </a:ext>
                </a:extLst>
              </a:tr>
              <a:tr h="318644">
                <a:tc>
                  <a:txBody>
                    <a:bodyPr/>
                    <a:lstStyle/>
                    <a:p>
                      <a:pPr>
                        <a:lnSpc>
                          <a:spcPct val="107000"/>
                        </a:lnSpc>
                        <a:spcAft>
                          <a:spcPts val="800"/>
                        </a:spcAft>
                      </a:pPr>
                      <a:r>
                        <a:rPr lang="it-IT" sz="700">
                          <a:effectLst/>
                        </a:rPr>
                        <a:t>.NET Core 3.1 (LTS)</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December 2019</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2678401128"/>
                  </a:ext>
                </a:extLst>
              </a:tr>
              <a:tr h="460223">
                <a:tc>
                  <a:txBody>
                    <a:bodyPr/>
                    <a:lstStyle/>
                    <a:p>
                      <a:pPr>
                        <a:lnSpc>
                          <a:spcPct val="107000"/>
                        </a:lnSpc>
                        <a:spcAft>
                          <a:spcPts val="800"/>
                        </a:spcAft>
                      </a:pPr>
                      <a:r>
                        <a:rPr lang="it-IT" sz="700">
                          <a:effectLst/>
                        </a:rPr>
                        <a:t>Blazor WebAssembly 3.2 (Current)</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dirty="0">
                          <a:effectLst/>
                        </a:rPr>
                        <a:t>May 2020</a:t>
                      </a:r>
                      <a:endParaRPr lang="it-IT"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pPr>
                      <a:endParaRPr lang="it-IT" sz="600">
                        <a:effectLst/>
                        <a:latin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1990621043"/>
                  </a:ext>
                </a:extLst>
              </a:tr>
              <a:tr h="318644">
                <a:tc>
                  <a:txBody>
                    <a:bodyPr/>
                    <a:lstStyle/>
                    <a:p>
                      <a:pPr>
                        <a:lnSpc>
                          <a:spcPct val="107000"/>
                        </a:lnSpc>
                        <a:spcAft>
                          <a:spcPts val="800"/>
                        </a:spcAft>
                      </a:pPr>
                      <a:r>
                        <a:rPr lang="it-IT" sz="700">
                          <a:effectLst/>
                        </a:rPr>
                        <a:t>.NET 5.0 (Current)</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dirty="0">
                          <a:effectLst/>
                        </a:rPr>
                        <a:t>November 2020</a:t>
                      </a:r>
                      <a:endParaRPr lang="it-IT"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Fifth</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2020</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1116588142"/>
                  </a:ext>
                </a:extLst>
              </a:tr>
              <a:tr h="318644">
                <a:tc>
                  <a:txBody>
                    <a:bodyPr/>
                    <a:lstStyle/>
                    <a:p>
                      <a:pPr>
                        <a:lnSpc>
                          <a:spcPct val="107000"/>
                        </a:lnSpc>
                        <a:spcAft>
                          <a:spcPts val="800"/>
                        </a:spcAft>
                      </a:pPr>
                      <a:r>
                        <a:rPr lang="it-IT" sz="700">
                          <a:effectLst/>
                        </a:rPr>
                        <a:t>.NET 6.0 (LTS)</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2021</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Sixth</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2021</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4234327138"/>
                  </a:ext>
                </a:extLst>
              </a:tr>
              <a:tr h="318644">
                <a:tc>
                  <a:txBody>
                    <a:bodyPr/>
                    <a:lstStyle/>
                    <a:p>
                      <a:pPr>
                        <a:lnSpc>
                          <a:spcPct val="107000"/>
                        </a:lnSpc>
                        <a:spcAft>
                          <a:spcPts val="800"/>
                        </a:spcAft>
                      </a:pPr>
                      <a:r>
                        <a:rPr lang="it-IT" sz="700">
                          <a:effectLst/>
                        </a:rPr>
                        <a:t>.NET 7.0 (Current)</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2022</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Seventh</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2022</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165903908"/>
                  </a:ext>
                </a:extLst>
              </a:tr>
              <a:tr h="318644">
                <a:tc>
                  <a:txBody>
                    <a:bodyPr/>
                    <a:lstStyle/>
                    <a:p>
                      <a:pPr>
                        <a:lnSpc>
                          <a:spcPct val="107000"/>
                        </a:lnSpc>
                        <a:spcAft>
                          <a:spcPts val="800"/>
                        </a:spcAft>
                      </a:pPr>
                      <a:r>
                        <a:rPr lang="it-IT" sz="700">
                          <a:effectLst/>
                        </a:rPr>
                        <a:t>.NET 8.0 (LTS)</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November 2023</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a:effectLst/>
                        </a:rPr>
                        <a:t>Eighth</a:t>
                      </a:r>
                      <a:endParaRPr lang="it-IT" sz="60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tc>
                  <a:txBody>
                    <a:bodyPr/>
                    <a:lstStyle/>
                    <a:p>
                      <a:pPr>
                        <a:lnSpc>
                          <a:spcPct val="107000"/>
                        </a:lnSpc>
                        <a:spcAft>
                          <a:spcPts val="800"/>
                        </a:spcAft>
                      </a:pPr>
                      <a:r>
                        <a:rPr lang="it-IT" sz="700" dirty="0">
                          <a:effectLst/>
                        </a:rPr>
                        <a:t>November 2023</a:t>
                      </a:r>
                      <a:endParaRPr lang="it-IT"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3903" marR="73903" marT="73903" marB="73903" anchor="ctr"/>
                </a:tc>
                <a:extLst>
                  <a:ext uri="{0D108BD9-81ED-4DB2-BD59-A6C34878D82A}">
                    <a16:rowId xmlns:a16="http://schemas.microsoft.com/office/drawing/2014/main" val="346520891"/>
                  </a:ext>
                </a:extLst>
              </a:tr>
            </a:tbl>
          </a:graphicData>
        </a:graphic>
      </p:graphicFrame>
      <p:sp>
        <p:nvSpPr>
          <p:cNvPr id="6" name="Rectangle 1">
            <a:extLst>
              <a:ext uri="{FF2B5EF4-FFF2-40B4-BE49-F238E27FC236}">
                <a16:creationId xmlns:a16="http://schemas.microsoft.com/office/drawing/2014/main" id="{636F65BD-B73C-404A-A642-93EB7022D8EF}"/>
              </a:ext>
            </a:extLst>
          </p:cNvPr>
          <p:cNvSpPr>
            <a:spLocks noChangeArrowheads="1"/>
          </p:cNvSpPr>
          <p:nvPr/>
        </p:nvSpPr>
        <p:spPr bwMode="auto">
          <a:xfrm>
            <a:off x="3402013" y="1716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TextBox 6">
            <a:extLst>
              <a:ext uri="{FF2B5EF4-FFF2-40B4-BE49-F238E27FC236}">
                <a16:creationId xmlns:a16="http://schemas.microsoft.com/office/drawing/2014/main" id="{20C57C0A-ED66-48BC-87EE-DADAA98F5F6D}"/>
              </a:ext>
            </a:extLst>
          </p:cNvPr>
          <p:cNvSpPr txBox="1"/>
          <p:nvPr/>
        </p:nvSpPr>
        <p:spPr>
          <a:xfrm>
            <a:off x="79248" y="725422"/>
            <a:ext cx="1203350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.NET Core journey</a:t>
            </a:r>
          </a:p>
        </p:txBody>
      </p:sp>
    </p:spTree>
    <p:extLst>
      <p:ext uri="{BB962C8B-B14F-4D97-AF65-F5344CB8AC3E}">
        <p14:creationId xmlns:p14="http://schemas.microsoft.com/office/powerpoint/2010/main" val="25343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6" name="Rectangle 1">
            <a:extLst>
              <a:ext uri="{FF2B5EF4-FFF2-40B4-BE49-F238E27FC236}">
                <a16:creationId xmlns:a16="http://schemas.microsoft.com/office/drawing/2014/main" id="{636F65BD-B73C-404A-A642-93EB7022D8EF}"/>
              </a:ext>
            </a:extLst>
          </p:cNvPr>
          <p:cNvSpPr>
            <a:spLocks noChangeArrowheads="1"/>
          </p:cNvSpPr>
          <p:nvPr/>
        </p:nvSpPr>
        <p:spPr bwMode="auto">
          <a:xfrm>
            <a:off x="3402013" y="1716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TextBox 6">
            <a:extLst>
              <a:ext uri="{FF2B5EF4-FFF2-40B4-BE49-F238E27FC236}">
                <a16:creationId xmlns:a16="http://schemas.microsoft.com/office/drawing/2014/main" id="{20C57C0A-ED66-48BC-87EE-DADAA98F5F6D}"/>
              </a:ext>
            </a:extLst>
          </p:cNvPr>
          <p:cNvSpPr txBox="1"/>
          <p:nvPr/>
        </p:nvSpPr>
        <p:spPr>
          <a:xfrm>
            <a:off x="79248" y="669150"/>
            <a:ext cx="1203350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.NET Support</a:t>
            </a:r>
          </a:p>
        </p:txBody>
      </p:sp>
      <p:sp>
        <p:nvSpPr>
          <p:cNvPr id="8" name="TextBox 7">
            <a:extLst>
              <a:ext uri="{FF2B5EF4-FFF2-40B4-BE49-F238E27FC236}">
                <a16:creationId xmlns:a16="http://schemas.microsoft.com/office/drawing/2014/main" id="{165122FD-5B9D-40C3-92E7-59DEF7AC6060}"/>
              </a:ext>
            </a:extLst>
          </p:cNvPr>
          <p:cNvSpPr txBox="1"/>
          <p:nvPr/>
        </p:nvSpPr>
        <p:spPr>
          <a:xfrm>
            <a:off x="79248" y="2033139"/>
            <a:ext cx="12033504" cy="267765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.NET versions are either Long Term Support (LTS) or Current</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LTS releases: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are stable and require fewer updates over their lifetime</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good choice for applications that you do not intend to update frequently</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LTS releases will be supported for 3 years after general availability, or 1 year after the next LTS release ships, whichever is longer</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Current releases: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include features that may change based on feedback</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good choice for applications that you are actively developing because they provide access to the latest improvements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After a 6-month maintenance period, or 18 months after general availability, the previous minor version will no longer be supported.</a:t>
            </a:r>
          </a:p>
        </p:txBody>
      </p:sp>
    </p:spTree>
    <p:extLst>
      <p:ext uri="{BB962C8B-B14F-4D97-AF65-F5344CB8AC3E}">
        <p14:creationId xmlns:p14="http://schemas.microsoft.com/office/powerpoint/2010/main" val="198444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6" name="Rectangle 1">
            <a:extLst>
              <a:ext uri="{FF2B5EF4-FFF2-40B4-BE49-F238E27FC236}">
                <a16:creationId xmlns:a16="http://schemas.microsoft.com/office/drawing/2014/main" id="{636F65BD-B73C-404A-A642-93EB7022D8EF}"/>
              </a:ext>
            </a:extLst>
          </p:cNvPr>
          <p:cNvSpPr>
            <a:spLocks noChangeArrowheads="1"/>
          </p:cNvSpPr>
          <p:nvPr/>
        </p:nvSpPr>
        <p:spPr bwMode="auto">
          <a:xfrm>
            <a:off x="3402013" y="1716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TextBox 6">
            <a:extLst>
              <a:ext uri="{FF2B5EF4-FFF2-40B4-BE49-F238E27FC236}">
                <a16:creationId xmlns:a16="http://schemas.microsoft.com/office/drawing/2014/main" id="{20C57C0A-ED66-48BC-87EE-DADAA98F5F6D}"/>
              </a:ext>
            </a:extLst>
          </p:cNvPr>
          <p:cNvSpPr txBox="1"/>
          <p:nvPr/>
        </p:nvSpPr>
        <p:spPr>
          <a:xfrm>
            <a:off x="79248" y="669150"/>
            <a:ext cx="1203350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.NET Support</a:t>
            </a:r>
          </a:p>
        </p:txBody>
      </p:sp>
      <p:pic>
        <p:nvPicPr>
          <p:cNvPr id="4098" name="Picture 2" descr="What Does .NET 5 Mean for My Application? - VistaDB">
            <a:extLst>
              <a:ext uri="{FF2B5EF4-FFF2-40B4-BE49-F238E27FC236}">
                <a16:creationId xmlns:a16="http://schemas.microsoft.com/office/drawing/2014/main" id="{982FF08F-B2A7-40AF-8FCC-73D090226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88" y="809702"/>
            <a:ext cx="7255157" cy="604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24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6" name="Rectangle 1">
            <a:extLst>
              <a:ext uri="{FF2B5EF4-FFF2-40B4-BE49-F238E27FC236}">
                <a16:creationId xmlns:a16="http://schemas.microsoft.com/office/drawing/2014/main" id="{636F65BD-B73C-404A-A642-93EB7022D8EF}"/>
              </a:ext>
            </a:extLst>
          </p:cNvPr>
          <p:cNvSpPr>
            <a:spLocks noChangeArrowheads="1"/>
          </p:cNvSpPr>
          <p:nvPr/>
        </p:nvSpPr>
        <p:spPr bwMode="auto">
          <a:xfrm>
            <a:off x="3402013" y="1716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TextBox 6">
            <a:extLst>
              <a:ext uri="{FF2B5EF4-FFF2-40B4-BE49-F238E27FC236}">
                <a16:creationId xmlns:a16="http://schemas.microsoft.com/office/drawing/2014/main" id="{20C57C0A-ED66-48BC-87EE-DADAA98F5F6D}"/>
              </a:ext>
            </a:extLst>
          </p:cNvPr>
          <p:cNvSpPr txBox="1"/>
          <p:nvPr/>
        </p:nvSpPr>
        <p:spPr>
          <a:xfrm>
            <a:off x="79248" y="669150"/>
            <a:ext cx="1203350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.NET Runtime and .NET SDK Versions</a:t>
            </a:r>
          </a:p>
        </p:txBody>
      </p:sp>
      <p:sp>
        <p:nvSpPr>
          <p:cNvPr id="8" name="TextBox 7">
            <a:extLst>
              <a:ext uri="{FF2B5EF4-FFF2-40B4-BE49-F238E27FC236}">
                <a16:creationId xmlns:a16="http://schemas.microsoft.com/office/drawing/2014/main" id="{165122FD-5B9D-40C3-92E7-59DEF7AC6060}"/>
              </a:ext>
            </a:extLst>
          </p:cNvPr>
          <p:cNvSpPr txBox="1"/>
          <p:nvPr/>
        </p:nvSpPr>
        <p:spPr>
          <a:xfrm>
            <a:off x="79248" y="999744"/>
            <a:ext cx="12033504"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.NET Runtime follows SEMANTIC versioning: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major increment indicates breaking changes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minor increments indicate new features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and patch increments indicate bug fixes.</a:t>
            </a:r>
          </a:p>
        </p:txBody>
      </p:sp>
      <p:sp>
        <p:nvSpPr>
          <p:cNvPr id="9" name="TextBox 8">
            <a:extLst>
              <a:ext uri="{FF2B5EF4-FFF2-40B4-BE49-F238E27FC236}">
                <a16:creationId xmlns:a16="http://schemas.microsoft.com/office/drawing/2014/main" id="{14B83729-9251-4F4D-9DE1-3C52744B7D21}"/>
              </a:ext>
            </a:extLst>
          </p:cNvPr>
          <p:cNvSpPr txBox="1"/>
          <p:nvPr/>
        </p:nvSpPr>
        <p:spPr>
          <a:xfrm>
            <a:off x="81336" y="2317062"/>
            <a:ext cx="12033504"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.NET SDK versioning does not follow semantic versioning: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major and minor version numbers are tied to the runtime version it is matched with</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patch number follows a convention that indicates the major and minor versions of the SDK</a:t>
            </a:r>
          </a:p>
        </p:txBody>
      </p:sp>
      <p:graphicFrame>
        <p:nvGraphicFramePr>
          <p:cNvPr id="3" name="Table 2">
            <a:extLst>
              <a:ext uri="{FF2B5EF4-FFF2-40B4-BE49-F238E27FC236}">
                <a16:creationId xmlns:a16="http://schemas.microsoft.com/office/drawing/2014/main" id="{FD043E83-BF9B-46CC-A651-2641770C5BAB}"/>
              </a:ext>
            </a:extLst>
          </p:cNvPr>
          <p:cNvGraphicFramePr>
            <a:graphicFrameLocks noGrp="1"/>
          </p:cNvGraphicFramePr>
          <p:nvPr>
            <p:extLst>
              <p:ext uri="{D42A27DB-BD31-4B8C-83A1-F6EECF244321}">
                <p14:modId xmlns:p14="http://schemas.microsoft.com/office/powerpoint/2010/main" val="1554791960"/>
              </p:ext>
            </p:extLst>
          </p:nvPr>
        </p:nvGraphicFramePr>
        <p:xfrm>
          <a:off x="979488" y="3418937"/>
          <a:ext cx="10233024" cy="2268855"/>
        </p:xfrm>
        <a:graphic>
          <a:graphicData uri="http://schemas.openxmlformats.org/drawingml/2006/table">
            <a:tbl>
              <a:tblPr firstRow="1" firstCol="1" bandRow="1">
                <a:tableStyleId>{5C22544A-7EE6-4342-B048-85BDC9FD1C3A}</a:tableStyleId>
              </a:tblPr>
              <a:tblGrid>
                <a:gridCol w="3411008">
                  <a:extLst>
                    <a:ext uri="{9D8B030D-6E8A-4147-A177-3AD203B41FA5}">
                      <a16:colId xmlns:a16="http://schemas.microsoft.com/office/drawing/2014/main" val="932604272"/>
                    </a:ext>
                  </a:extLst>
                </a:gridCol>
                <a:gridCol w="3411008">
                  <a:extLst>
                    <a:ext uri="{9D8B030D-6E8A-4147-A177-3AD203B41FA5}">
                      <a16:colId xmlns:a16="http://schemas.microsoft.com/office/drawing/2014/main" val="2061376409"/>
                    </a:ext>
                  </a:extLst>
                </a:gridCol>
                <a:gridCol w="3411008">
                  <a:extLst>
                    <a:ext uri="{9D8B030D-6E8A-4147-A177-3AD203B41FA5}">
                      <a16:colId xmlns:a16="http://schemas.microsoft.com/office/drawing/2014/main" val="3502105306"/>
                    </a:ext>
                  </a:extLst>
                </a:gridCol>
              </a:tblGrid>
              <a:tr h="0">
                <a:tc>
                  <a:txBody>
                    <a:bodyPr/>
                    <a:lstStyle/>
                    <a:p>
                      <a:pPr>
                        <a:lnSpc>
                          <a:spcPct val="107000"/>
                        </a:lnSpc>
                        <a:spcAft>
                          <a:spcPts val="800"/>
                        </a:spcAft>
                      </a:pPr>
                      <a:r>
                        <a:rPr lang="it-IT" sz="1200">
                          <a:effectLst/>
                        </a:rPr>
                        <a:t>Change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Runtime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SDK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3965376333"/>
                  </a:ext>
                </a:extLst>
              </a:tr>
              <a:tr h="0">
                <a:tc>
                  <a:txBody>
                    <a:bodyPr/>
                    <a:lstStyle/>
                    <a:p>
                      <a:pPr>
                        <a:lnSpc>
                          <a:spcPct val="107000"/>
                        </a:lnSpc>
                        <a:spcAft>
                          <a:spcPts val="800"/>
                        </a:spcAft>
                      </a:pPr>
                      <a:r>
                        <a:rPr lang="it-IT" sz="1200">
                          <a:effectLst/>
                        </a:rPr>
                        <a:t>Initial release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6.0.0</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6.0.100</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687370842"/>
                  </a:ext>
                </a:extLst>
              </a:tr>
              <a:tr h="0">
                <a:tc>
                  <a:txBody>
                    <a:bodyPr/>
                    <a:lstStyle/>
                    <a:p>
                      <a:pPr>
                        <a:lnSpc>
                          <a:spcPct val="107000"/>
                        </a:lnSpc>
                        <a:spcAft>
                          <a:spcPts val="800"/>
                        </a:spcAft>
                      </a:pPr>
                      <a:r>
                        <a:rPr lang="it-IT" sz="1200">
                          <a:effectLst/>
                        </a:rPr>
                        <a:t>SDK bug fix</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6.0.0</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6.0.101</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1785012167"/>
                  </a:ext>
                </a:extLst>
              </a:tr>
              <a:tr h="0">
                <a:tc>
                  <a:txBody>
                    <a:bodyPr/>
                    <a:lstStyle/>
                    <a:p>
                      <a:pPr>
                        <a:lnSpc>
                          <a:spcPct val="107000"/>
                        </a:lnSpc>
                        <a:spcAft>
                          <a:spcPts val="800"/>
                        </a:spcAft>
                      </a:pPr>
                      <a:r>
                        <a:rPr lang="en-US" sz="1200">
                          <a:effectLst/>
                        </a:rPr>
                        <a:t>Runtime and SDK bug fix</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6.0.1</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6.0.102</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119424419"/>
                  </a:ext>
                </a:extLst>
              </a:tr>
              <a:tr h="0">
                <a:tc>
                  <a:txBody>
                    <a:bodyPr/>
                    <a:lstStyle/>
                    <a:p>
                      <a:pPr>
                        <a:lnSpc>
                          <a:spcPct val="107000"/>
                        </a:lnSpc>
                        <a:spcAft>
                          <a:spcPts val="800"/>
                        </a:spcAft>
                      </a:pPr>
                      <a:r>
                        <a:rPr lang="it-IT" sz="1200">
                          <a:effectLst/>
                        </a:rPr>
                        <a:t>SDK new feature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6.0.1</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dirty="0">
                          <a:effectLst/>
                        </a:rPr>
                        <a:t>6.0.200</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1919584958"/>
                  </a:ext>
                </a:extLst>
              </a:tr>
            </a:tbl>
          </a:graphicData>
        </a:graphic>
      </p:graphicFrame>
    </p:spTree>
    <p:extLst>
      <p:ext uri="{BB962C8B-B14F-4D97-AF65-F5344CB8AC3E}">
        <p14:creationId xmlns:p14="http://schemas.microsoft.com/office/powerpoint/2010/main" val="304875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6" name="Rectangle 1">
            <a:extLst>
              <a:ext uri="{FF2B5EF4-FFF2-40B4-BE49-F238E27FC236}">
                <a16:creationId xmlns:a16="http://schemas.microsoft.com/office/drawing/2014/main" id="{636F65BD-B73C-404A-A642-93EB7022D8EF}"/>
              </a:ext>
            </a:extLst>
          </p:cNvPr>
          <p:cNvSpPr>
            <a:spLocks noChangeArrowheads="1"/>
          </p:cNvSpPr>
          <p:nvPr/>
        </p:nvSpPr>
        <p:spPr bwMode="auto">
          <a:xfrm>
            <a:off x="3402013" y="1716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TextBox 6">
            <a:extLst>
              <a:ext uri="{FF2B5EF4-FFF2-40B4-BE49-F238E27FC236}">
                <a16:creationId xmlns:a16="http://schemas.microsoft.com/office/drawing/2014/main" id="{20C57C0A-ED66-48BC-87EE-DADAA98F5F6D}"/>
              </a:ext>
            </a:extLst>
          </p:cNvPr>
          <p:cNvSpPr txBox="1"/>
          <p:nvPr/>
        </p:nvSpPr>
        <p:spPr>
          <a:xfrm>
            <a:off x="79248" y="669150"/>
            <a:ext cx="1203350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Differences</a:t>
            </a:r>
          </a:p>
        </p:txBody>
      </p:sp>
      <p:graphicFrame>
        <p:nvGraphicFramePr>
          <p:cNvPr id="5" name="Table 4">
            <a:extLst>
              <a:ext uri="{FF2B5EF4-FFF2-40B4-BE49-F238E27FC236}">
                <a16:creationId xmlns:a16="http://schemas.microsoft.com/office/drawing/2014/main" id="{8F9FB1B2-3A05-438C-BC5B-DBBD7AB1F950}"/>
              </a:ext>
            </a:extLst>
          </p:cNvPr>
          <p:cNvGraphicFramePr>
            <a:graphicFrameLocks noGrp="1"/>
          </p:cNvGraphicFramePr>
          <p:nvPr>
            <p:extLst>
              <p:ext uri="{D42A27DB-BD31-4B8C-83A1-F6EECF244321}">
                <p14:modId xmlns:p14="http://schemas.microsoft.com/office/powerpoint/2010/main" val="3613600380"/>
              </p:ext>
            </p:extLst>
          </p:nvPr>
        </p:nvGraphicFramePr>
        <p:xfrm>
          <a:off x="782877" y="1426369"/>
          <a:ext cx="10315183" cy="2806701"/>
        </p:xfrm>
        <a:graphic>
          <a:graphicData uri="http://schemas.openxmlformats.org/drawingml/2006/table">
            <a:tbl>
              <a:tblPr firstRow="1" firstCol="1" bandRow="1">
                <a:tableStyleId>{5C22544A-7EE6-4342-B048-85BDC9FD1C3A}</a:tableStyleId>
              </a:tblPr>
              <a:tblGrid>
                <a:gridCol w="3225211">
                  <a:extLst>
                    <a:ext uri="{9D8B030D-6E8A-4147-A177-3AD203B41FA5}">
                      <a16:colId xmlns:a16="http://schemas.microsoft.com/office/drawing/2014/main" val="981867952"/>
                    </a:ext>
                  </a:extLst>
                </a:gridCol>
                <a:gridCol w="3408267">
                  <a:extLst>
                    <a:ext uri="{9D8B030D-6E8A-4147-A177-3AD203B41FA5}">
                      <a16:colId xmlns:a16="http://schemas.microsoft.com/office/drawing/2014/main" val="1397753553"/>
                    </a:ext>
                  </a:extLst>
                </a:gridCol>
                <a:gridCol w="3681705">
                  <a:extLst>
                    <a:ext uri="{9D8B030D-6E8A-4147-A177-3AD203B41FA5}">
                      <a16:colId xmlns:a16="http://schemas.microsoft.com/office/drawing/2014/main" val="4277250162"/>
                    </a:ext>
                  </a:extLst>
                </a:gridCol>
              </a:tblGrid>
              <a:tr h="0">
                <a:tc>
                  <a:txBody>
                    <a:bodyPr/>
                    <a:lstStyle/>
                    <a:p>
                      <a:pPr>
                        <a:lnSpc>
                          <a:spcPct val="107000"/>
                        </a:lnSpc>
                        <a:spcAft>
                          <a:spcPts val="800"/>
                        </a:spcAft>
                      </a:pPr>
                      <a:r>
                        <a:rPr lang="en-US"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.NET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.NET Framework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644330"/>
                  </a:ext>
                </a:extLst>
              </a:tr>
              <a:tr h="0">
                <a:tc>
                  <a:txBody>
                    <a:bodyPr/>
                    <a:lstStyle/>
                    <a:p>
                      <a:pPr>
                        <a:lnSpc>
                          <a:spcPct val="107000"/>
                        </a:lnSpc>
                        <a:spcAft>
                          <a:spcPts val="800"/>
                        </a:spcAft>
                      </a:pPr>
                      <a:r>
                        <a:rPr lang="en-US" sz="1100" dirty="0">
                          <a:effectLst/>
                        </a:rPr>
                        <a:t> Generic</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modularized</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Monolithic</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2605326"/>
                  </a:ext>
                </a:extLst>
              </a:tr>
              <a:tr h="0">
                <a:tc>
                  <a:txBody>
                    <a:bodyPr/>
                    <a:lstStyle/>
                    <a:p>
                      <a:pPr>
                        <a:lnSpc>
                          <a:spcPct val="107000"/>
                        </a:lnSpc>
                        <a:spcAft>
                          <a:spcPts val="800"/>
                        </a:spcAft>
                      </a:pPr>
                      <a:r>
                        <a:rPr lang="en-US" sz="11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open source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closed source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9146938"/>
                  </a:ext>
                </a:extLst>
              </a:tr>
              <a:tr h="0">
                <a:tc>
                  <a:txBody>
                    <a:bodyPr/>
                    <a:lstStyle/>
                    <a:p>
                      <a:pPr>
                        <a:lnSpc>
                          <a:spcPct val="107000"/>
                        </a:lnSpc>
                        <a:spcAft>
                          <a:spcPts val="800"/>
                        </a:spcAft>
                      </a:pPr>
                      <a:r>
                        <a:rPr lang="en-US" sz="11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smaller without legacy non-cross-platform technologies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635488"/>
                  </a:ext>
                </a:extLst>
              </a:tr>
              <a:tr h="0">
                <a:tc>
                  <a:txBody>
                    <a:bodyPr/>
                    <a:lstStyle/>
                    <a:p>
                      <a:pPr>
                        <a:lnSpc>
                          <a:spcPct val="107000"/>
                        </a:lnSpc>
                        <a:spcAft>
                          <a:spcPts val="800"/>
                        </a:spcAft>
                      </a:pPr>
                      <a:r>
                        <a:rPr lang="en-US" sz="1100" dirty="0">
                          <a:effectLst/>
                        </a:rPr>
                        <a:t> Windows development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support for running old Windows Forms and WPF applications using the Windows Desktop Pack that is included with the Windows version of .NET Core 3.1 or later, which is why it is bigger than the SDKs for macOS and Linux.</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0407615"/>
                  </a:ext>
                </a:extLst>
              </a:tr>
              <a:tr h="0">
                <a:tc>
                  <a:txBody>
                    <a:bodyPr/>
                    <a:lstStyle/>
                    <a:p>
                      <a:pPr>
                        <a:lnSpc>
                          <a:spcPct val="107000"/>
                        </a:lnSpc>
                        <a:spcAft>
                          <a:spcPts val="800"/>
                        </a:spcAft>
                      </a:pPr>
                      <a:r>
                        <a:rPr lang="it-IT" sz="1100" dirty="0">
                          <a:effectLst/>
                          <a:latin typeface="Calibri" panose="020F0502020204030204" pitchFamily="34" charset="0"/>
                          <a:ea typeface="Calibri" panose="020F0502020204030204" pitchFamily="34" charset="0"/>
                          <a:cs typeface="Times New Roman" panose="02020603050405020304" pitchFamily="18" charset="0"/>
                        </a:rPr>
                        <a:t>Web </a:t>
                      </a:r>
                      <a:r>
                        <a:rPr lang="it-IT" sz="1100" dirty="0" err="1">
                          <a:effectLst/>
                          <a:latin typeface="Calibri" panose="020F0502020204030204" pitchFamily="34" charset="0"/>
                          <a:ea typeface="Calibri" panose="020F0502020204030204" pitchFamily="34" charset="0"/>
                          <a:cs typeface="Times New Roman" panose="02020603050405020304" pitchFamily="18" charset="0"/>
                        </a:rPr>
                        <a:t>development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ASP.NET Web Forms and Windows Communication Foundation (WCF) have been removed</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569121"/>
                  </a:ext>
                </a:extLst>
              </a:tr>
              <a:tr h="0">
                <a:tc>
                  <a:txBody>
                    <a:bodyPr/>
                    <a:lstStyle/>
                    <a:p>
                      <a:pPr>
                        <a:lnSpc>
                          <a:spcPct val="107000"/>
                        </a:lnSpc>
                        <a:spcAft>
                          <a:spcPts val="800"/>
                        </a:spcAft>
                      </a:pP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ASP.NET MVC, ASP.NET Web API,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SignalR</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gRP</a:t>
                      </a:r>
                      <a:r>
                        <a:rPr lang="en-US" sz="1100" dirty="0">
                          <a:effectLst/>
                          <a:latin typeface="Calibri" panose="020F0502020204030204" pitchFamily="34" charset="0"/>
                          <a:ea typeface="Calibri" panose="020F0502020204030204" pitchFamily="34" charset="0"/>
                          <a:cs typeface="Times New Roman" panose="02020603050405020304" pitchFamily="18" charset="0"/>
                        </a:rPr>
                        <a:t> have been refactored and combined into a platform that runs on modern .NET, named ASP.NET Core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258499"/>
                  </a:ext>
                </a:extLst>
              </a:tr>
              <a:tr h="0">
                <a:tc>
                  <a:txBody>
                    <a:bodyPr/>
                    <a:lstStyle/>
                    <a:p>
                      <a:pPr>
                        <a:lnSpc>
                          <a:spcPct val="107000"/>
                        </a:lnSpc>
                        <a:spcAft>
                          <a:spcPts val="800"/>
                        </a:spcAft>
                      </a:pPr>
                      <a:r>
                        <a:rPr lang="it-IT" sz="1100" dirty="0">
                          <a:effectLst/>
                          <a:latin typeface="Calibri" panose="020F0502020204030204" pitchFamily="34" charset="0"/>
                          <a:ea typeface="Calibri" panose="020F0502020204030204" pitchFamily="34" charset="0"/>
                          <a:cs typeface="Times New Roman" panose="02020603050405020304" pitchFamily="18" charset="0"/>
                        </a:rPr>
                        <a:t>Database </a:t>
                      </a:r>
                      <a:r>
                        <a:rPr lang="it-IT" sz="1100" dirty="0" err="1">
                          <a:effectLst/>
                          <a:latin typeface="Calibri" panose="020F0502020204030204" pitchFamily="34" charset="0"/>
                          <a:ea typeface="Calibri" panose="020F0502020204030204" pitchFamily="34" charset="0"/>
                          <a:cs typeface="Times New Roman" panose="02020603050405020304" pitchFamily="18" charset="0"/>
                        </a:rPr>
                        <a:t>development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cross-platform API has been slimmed down, has been given support for non-relational databases</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6738078"/>
                  </a:ext>
                </a:extLst>
              </a:tr>
            </a:tbl>
          </a:graphicData>
        </a:graphic>
      </p:graphicFrame>
    </p:spTree>
    <p:extLst>
      <p:ext uri="{BB962C8B-B14F-4D97-AF65-F5344CB8AC3E}">
        <p14:creationId xmlns:p14="http://schemas.microsoft.com/office/powerpoint/2010/main" val="386421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3" name="TextBox 2">
            <a:extLst>
              <a:ext uri="{FF2B5EF4-FFF2-40B4-BE49-F238E27FC236}">
                <a16:creationId xmlns:a16="http://schemas.microsoft.com/office/drawing/2014/main" id="{A425DCD3-ABC4-4101-841A-6FB0CA3FDCAB}"/>
              </a:ext>
            </a:extLst>
          </p:cNvPr>
          <p:cNvSpPr txBox="1"/>
          <p:nvPr/>
        </p:nvSpPr>
        <p:spPr>
          <a:xfrm>
            <a:off x="79248" y="999744"/>
            <a:ext cx="12033504" cy="569386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.NET Standard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situation with .NET in 2019 was that there were three forked .NET platforms controlled by Microsoft, as shown in the following list: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 Core: For cross-platform and new apps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 Framework: For legacy apps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Xamarin: For mobile apps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With .NET Standard 2.0 and later, Microsoft made all three platforms converge on a modern minimum standard, which made it much easier for developers to share code between any flavor of .NET.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.NET Standard is just a standard. You are not able to install .NET Standard in the same way that you cannot install HTML5. To use HTML5, you must install a web browser that implements the HTML5 standard.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use .NET Standard, you must install a .NET platform that implements the .NET Standard specification.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last .NET Standard, version 2.1, is implemented by .NET Core 3.0, Mono, and Xamarin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Some features of C# 8.0 require .NET Standard 2.1.</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.NET Standard 2.1 is not implemented by .NET Framework 4.8…</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With the release of .NET 6 in November 2021, the need for .NET Standard has reduced significantly because there is now a single .NET for all platforms, including mobile. .NET 6 has a single BCL and two CLRs: </a:t>
            </a:r>
            <a:r>
              <a:rPr lang="en-US" sz="1400" dirty="0" err="1">
                <a:latin typeface="Arial" panose="020B0604020202020204" pitchFamily="34" charset="0"/>
                <a:cs typeface="Arial" panose="020B0604020202020204" pitchFamily="34" charset="0"/>
              </a:rPr>
              <a:t>CoreCLR</a:t>
            </a:r>
            <a:r>
              <a:rPr lang="en-US" sz="1400" dirty="0">
                <a:latin typeface="Arial" panose="020B0604020202020204" pitchFamily="34" charset="0"/>
                <a:cs typeface="Arial" panose="020B0604020202020204" pitchFamily="34" charset="0"/>
              </a:rPr>
              <a:t> is optimized for server or desktop scenarios like websites and Windows desktop apps, and the Mono runtime is optimized for mobile and web browser apps that have limited resources.</a:t>
            </a:r>
          </a:p>
        </p:txBody>
      </p:sp>
    </p:spTree>
    <p:extLst>
      <p:ext uri="{BB962C8B-B14F-4D97-AF65-F5344CB8AC3E}">
        <p14:creationId xmlns:p14="http://schemas.microsoft.com/office/powerpoint/2010/main" val="208194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1627632" y="1487424"/>
            <a:ext cx="8231805" cy="2222403"/>
          </a:xfrm>
          <a:prstGeom prst="rect">
            <a:avLst/>
          </a:prstGeom>
          <a:noFill/>
        </p:spPr>
        <p:txBody>
          <a:bodyPr wrap="none" rtlCol="0">
            <a:spAutoFit/>
          </a:bodyPr>
          <a:lstStyle/>
          <a:p>
            <a:pPr rtl="0">
              <a:lnSpc>
                <a:spcPct val="200000"/>
              </a:lnSpc>
              <a:spcBef>
                <a:spcPts val="0"/>
              </a:spcBef>
              <a:spcAft>
                <a:spcPts val="0"/>
              </a:spcAft>
            </a:pPr>
            <a:r>
              <a:rPr lang="en-US" sz="1800" b="0" i="0" u="none" strike="noStrike" dirty="0">
                <a:effectLst/>
                <a:latin typeface="Arial" panose="020B0604020202020204" pitchFamily="34" charset="0"/>
                <a:cs typeface="Arial" panose="020B0604020202020204" pitchFamily="34" charset="0"/>
              </a:rPr>
              <a:t>Content of this first part:</a:t>
            </a:r>
            <a:endParaRPr lang="en-US" b="0" dirty="0">
              <a:effectLst/>
              <a:latin typeface="Arial" panose="020B0604020202020204" pitchFamily="34" charset="0"/>
              <a:cs typeface="Arial" panose="020B0604020202020204" pitchFamily="34" charset="0"/>
            </a:endParaRPr>
          </a:p>
          <a:p>
            <a:pPr marL="285750" indent="-285750" rtl="0" fontAlgn="base">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grammar and vocabulary of the C# language;</a:t>
            </a:r>
          </a:p>
          <a:p>
            <a:pPr marL="285750" indent="-285750" rtl="0" fontAlgn="base">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types available in .NET for building app features;</a:t>
            </a:r>
          </a:p>
          <a:p>
            <a:pPr marL="285750" indent="-285750" rtl="0" fontAlgn="base">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examples of common cross-platform apps you can build using C# and .NET.</a:t>
            </a:r>
          </a:p>
        </p:txBody>
      </p:sp>
    </p:spTree>
    <p:extLst>
      <p:ext uri="{BB962C8B-B14F-4D97-AF65-F5344CB8AC3E}">
        <p14:creationId xmlns:p14="http://schemas.microsoft.com/office/powerpoint/2010/main" val="337196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5" name="TextBox 4">
            <a:extLst>
              <a:ext uri="{FF2B5EF4-FFF2-40B4-BE49-F238E27FC236}">
                <a16:creationId xmlns:a16="http://schemas.microsoft.com/office/drawing/2014/main" id="{1059F79A-9B72-48A1-AA2C-0D7F05480D0C}"/>
              </a:ext>
            </a:extLst>
          </p:cNvPr>
          <p:cNvSpPr txBox="1"/>
          <p:nvPr/>
        </p:nvSpPr>
        <p:spPr>
          <a:xfrm>
            <a:off x="79248" y="669150"/>
            <a:ext cx="1203350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Intermediate language</a:t>
            </a:r>
          </a:p>
        </p:txBody>
      </p:sp>
      <p:sp>
        <p:nvSpPr>
          <p:cNvPr id="6" name="TextBox 5">
            <a:extLst>
              <a:ext uri="{FF2B5EF4-FFF2-40B4-BE49-F238E27FC236}">
                <a16:creationId xmlns:a16="http://schemas.microsoft.com/office/drawing/2014/main" id="{118C6973-1DF5-4D80-A26C-C000AD64B290}"/>
              </a:ext>
            </a:extLst>
          </p:cNvPr>
          <p:cNvSpPr txBox="1"/>
          <p:nvPr/>
        </p:nvSpPr>
        <p:spPr>
          <a:xfrm>
            <a:off x="79248" y="999744"/>
            <a:ext cx="12033504" cy="332398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C# compiler (named Roslyn) used by the dotnet CLI tool converts your C# source code into intermediate language (IL) code and stores the IL in an assembly (a DLL or EXE file)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IL code statements are like assembly language instructions, which are executed by .NET's virtual machine, known as </a:t>
            </a:r>
            <a:r>
              <a:rPr lang="en-US" sz="1400" dirty="0" err="1">
                <a:latin typeface="Arial" panose="020B0604020202020204" pitchFamily="34" charset="0"/>
                <a:cs typeface="Arial" panose="020B0604020202020204" pitchFamily="34" charset="0"/>
              </a:rPr>
              <a:t>CoreCLR</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At runtime, </a:t>
            </a:r>
            <a:r>
              <a:rPr lang="en-US" sz="1400" dirty="0" err="1">
                <a:latin typeface="Arial" panose="020B0604020202020204" pitchFamily="34" charset="0"/>
                <a:cs typeface="Arial" panose="020B0604020202020204" pitchFamily="34" charset="0"/>
              </a:rPr>
              <a:t>CoreCLR</a:t>
            </a:r>
            <a:r>
              <a:rPr lang="en-US" sz="1400" dirty="0">
                <a:latin typeface="Arial" panose="020B0604020202020204" pitchFamily="34" charset="0"/>
                <a:cs typeface="Arial" panose="020B0604020202020204" pitchFamily="34" charset="0"/>
              </a:rPr>
              <a:t> loads the IL code from the assembly, the just-in-time (JIT) compiler compiles it into native CPU instructions, and then it is executed by the CPU on your machine.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benefit of this two-step compilation process is that Microsoft can create CLRs for Linux and macOS, as well as for Windows.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same IL code runs everywhere because of the second compilation step, which generates code for the native operating system and CPU instruction set.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Regardless of which language the source code is written in, for example, C#, Visual Basic, or F#, all .NET applications use IL code for their instructions stored in an assembly.</a:t>
            </a:r>
          </a:p>
        </p:txBody>
      </p:sp>
    </p:spTree>
    <p:extLst>
      <p:ext uri="{BB962C8B-B14F-4D97-AF65-F5344CB8AC3E}">
        <p14:creationId xmlns:p14="http://schemas.microsoft.com/office/powerpoint/2010/main" val="8749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403187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 .NET Core / .NET Framework</a:t>
            </a:r>
          </a:p>
        </p:txBody>
      </p:sp>
      <p:sp>
        <p:nvSpPr>
          <p:cNvPr id="5" name="TextBox 4">
            <a:extLst>
              <a:ext uri="{FF2B5EF4-FFF2-40B4-BE49-F238E27FC236}">
                <a16:creationId xmlns:a16="http://schemas.microsoft.com/office/drawing/2014/main" id="{1059F79A-9B72-48A1-AA2C-0D7F05480D0C}"/>
              </a:ext>
            </a:extLst>
          </p:cNvPr>
          <p:cNvSpPr txBox="1"/>
          <p:nvPr/>
        </p:nvSpPr>
        <p:spPr>
          <a:xfrm>
            <a:off x="79248" y="669150"/>
            <a:ext cx="1203350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Quick comparison</a:t>
            </a:r>
          </a:p>
        </p:txBody>
      </p:sp>
      <p:graphicFrame>
        <p:nvGraphicFramePr>
          <p:cNvPr id="3" name="Table 2">
            <a:extLst>
              <a:ext uri="{FF2B5EF4-FFF2-40B4-BE49-F238E27FC236}">
                <a16:creationId xmlns:a16="http://schemas.microsoft.com/office/drawing/2014/main" id="{F1A45AA0-DE29-41B2-9271-FB9A01EBC60B}"/>
              </a:ext>
            </a:extLst>
          </p:cNvPr>
          <p:cNvGraphicFramePr>
            <a:graphicFrameLocks noGrp="1"/>
          </p:cNvGraphicFramePr>
          <p:nvPr>
            <p:extLst>
              <p:ext uri="{D42A27DB-BD31-4B8C-83A1-F6EECF244321}">
                <p14:modId xmlns:p14="http://schemas.microsoft.com/office/powerpoint/2010/main" val="2384577838"/>
              </p:ext>
            </p:extLst>
          </p:nvPr>
        </p:nvGraphicFramePr>
        <p:xfrm>
          <a:off x="1078103" y="1988280"/>
          <a:ext cx="10233024" cy="2597912"/>
        </p:xfrm>
        <a:graphic>
          <a:graphicData uri="http://schemas.openxmlformats.org/drawingml/2006/table">
            <a:tbl>
              <a:tblPr firstRow="1" firstCol="1" bandRow="1">
                <a:tableStyleId>{5C22544A-7EE6-4342-B048-85BDC9FD1C3A}</a:tableStyleId>
              </a:tblPr>
              <a:tblGrid>
                <a:gridCol w="3411008">
                  <a:extLst>
                    <a:ext uri="{9D8B030D-6E8A-4147-A177-3AD203B41FA5}">
                      <a16:colId xmlns:a16="http://schemas.microsoft.com/office/drawing/2014/main" val="2137952928"/>
                    </a:ext>
                  </a:extLst>
                </a:gridCol>
                <a:gridCol w="3411008">
                  <a:extLst>
                    <a:ext uri="{9D8B030D-6E8A-4147-A177-3AD203B41FA5}">
                      <a16:colId xmlns:a16="http://schemas.microsoft.com/office/drawing/2014/main" val="3424826025"/>
                    </a:ext>
                  </a:extLst>
                </a:gridCol>
                <a:gridCol w="3411008">
                  <a:extLst>
                    <a:ext uri="{9D8B030D-6E8A-4147-A177-3AD203B41FA5}">
                      <a16:colId xmlns:a16="http://schemas.microsoft.com/office/drawing/2014/main" val="2655794822"/>
                    </a:ext>
                  </a:extLst>
                </a:gridCol>
              </a:tblGrid>
              <a:tr h="0">
                <a:tc>
                  <a:txBody>
                    <a:bodyPr/>
                    <a:lstStyle/>
                    <a:p>
                      <a:pPr>
                        <a:lnSpc>
                          <a:spcPct val="107000"/>
                        </a:lnSpc>
                        <a:spcAft>
                          <a:spcPts val="800"/>
                        </a:spcAft>
                      </a:pPr>
                      <a:r>
                        <a:rPr lang="it-IT" sz="1200">
                          <a:effectLst/>
                        </a:rPr>
                        <a:t>Technology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Description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Host operating systems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3055034770"/>
                  </a:ext>
                </a:extLst>
              </a:tr>
              <a:tr h="0">
                <a:tc>
                  <a:txBody>
                    <a:bodyPr/>
                    <a:lstStyle/>
                    <a:p>
                      <a:pPr>
                        <a:lnSpc>
                          <a:spcPct val="107000"/>
                        </a:lnSpc>
                        <a:spcAft>
                          <a:spcPts val="800"/>
                        </a:spcAft>
                      </a:pPr>
                      <a:r>
                        <a:rPr lang="it-IT" sz="1200">
                          <a:effectLst/>
                        </a:rPr>
                        <a:t>Modern .NET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en-US" sz="1200">
                          <a:effectLst/>
                        </a:rPr>
                        <a:t>A modern feature set, full C# 8, 9, and 10 support, used to port existing apps or create new desktop, mobile, and web apps and services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en-US" sz="1200">
                          <a:effectLst/>
                        </a:rPr>
                        <a:t>Windows, macOS, Linux, Android, iOS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2381346236"/>
                  </a:ext>
                </a:extLst>
              </a:tr>
              <a:tr h="0">
                <a:tc>
                  <a:txBody>
                    <a:bodyPr/>
                    <a:lstStyle/>
                    <a:p>
                      <a:pPr>
                        <a:lnSpc>
                          <a:spcPct val="107000"/>
                        </a:lnSpc>
                        <a:spcAft>
                          <a:spcPts val="800"/>
                        </a:spcAft>
                      </a:pPr>
                      <a:r>
                        <a:rPr lang="it-IT" sz="1200">
                          <a:effectLst/>
                        </a:rPr>
                        <a:t>.NET Framework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en-US" sz="1200">
                          <a:effectLst/>
                        </a:rPr>
                        <a:t>A legacy feature set, limited C# 8 support, no C# 9 or 10 support, used to maintain existing applications only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a:effectLst/>
                        </a:rPr>
                        <a:t>Windows only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3907087050"/>
                  </a:ext>
                </a:extLst>
              </a:tr>
              <a:tr h="0">
                <a:tc>
                  <a:txBody>
                    <a:bodyPr/>
                    <a:lstStyle/>
                    <a:p>
                      <a:pPr>
                        <a:lnSpc>
                          <a:spcPct val="107000"/>
                        </a:lnSpc>
                        <a:spcAft>
                          <a:spcPts val="800"/>
                        </a:spcAft>
                      </a:pPr>
                      <a:r>
                        <a:rPr lang="it-IT" sz="1200">
                          <a:effectLst/>
                        </a:rPr>
                        <a:t>Xamarin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en-US" sz="1200">
                          <a:effectLst/>
                        </a:rPr>
                        <a:t>Mobile and desktop apps only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tc>
                  <a:txBody>
                    <a:bodyPr/>
                    <a:lstStyle/>
                    <a:p>
                      <a:pPr>
                        <a:lnSpc>
                          <a:spcPct val="107000"/>
                        </a:lnSpc>
                        <a:spcAft>
                          <a:spcPts val="800"/>
                        </a:spcAft>
                      </a:pPr>
                      <a:r>
                        <a:rPr lang="it-IT" sz="1200" dirty="0">
                          <a:effectLst/>
                        </a:rPr>
                        <a:t>Android, iOS, </a:t>
                      </a:r>
                      <a:r>
                        <a:rPr lang="it-IT" sz="1200" dirty="0" err="1">
                          <a:effectLst/>
                        </a:rPr>
                        <a:t>macOS</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33350" marR="133350" marT="133350" marB="133350" anchor="ctr"/>
                </a:tc>
                <a:extLst>
                  <a:ext uri="{0D108BD9-81ED-4DB2-BD59-A6C34878D82A}">
                    <a16:rowId xmlns:a16="http://schemas.microsoft.com/office/drawing/2014/main" val="3346498393"/>
                  </a:ext>
                </a:extLst>
              </a:tr>
            </a:tbl>
          </a:graphicData>
        </a:graphic>
      </p:graphicFrame>
    </p:spTree>
    <p:extLst>
      <p:ext uri="{BB962C8B-B14F-4D97-AF65-F5344CB8AC3E}">
        <p14:creationId xmlns:p14="http://schemas.microsoft.com/office/powerpoint/2010/main" val="232414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506552" y="1449846"/>
            <a:ext cx="10738837" cy="4438395"/>
          </a:xfrm>
          <a:prstGeom prst="rect">
            <a:avLst/>
          </a:prstGeom>
          <a:noFill/>
        </p:spPr>
        <p:txBody>
          <a:bodyPr wrap="none" rtlCol="0">
            <a:spAutoFit/>
          </a:bodyPr>
          <a:lstStyle/>
          <a:p>
            <a:pPr rtl="0">
              <a:lnSpc>
                <a:spcPct val="200000"/>
              </a:lnSpc>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Setting up your development environment</a:t>
            </a:r>
            <a:endParaRPr lang="en-US" b="1" dirty="0">
              <a:effectLst/>
              <a:latin typeface="Arial" panose="020B0604020202020204" pitchFamily="34" charset="0"/>
              <a:cs typeface="Arial" panose="020B0604020202020204" pitchFamily="34" charset="0"/>
            </a:endParaRPr>
          </a:p>
          <a:p>
            <a:pPr rtl="0">
              <a:lnSpc>
                <a:spcPct val="200000"/>
              </a:lnSpc>
              <a:spcBef>
                <a:spcPts val="0"/>
              </a:spcBef>
              <a:spcAft>
                <a:spcPts val="0"/>
              </a:spcAft>
            </a:pPr>
            <a:r>
              <a:rPr lang="en-US" sz="1800" b="0" i="0" u="none" strike="noStrike" dirty="0">
                <a:effectLst/>
                <a:latin typeface="Arial" panose="020B0604020202020204" pitchFamily="34" charset="0"/>
                <a:cs typeface="Arial" panose="020B0604020202020204" pitchFamily="34" charset="0"/>
              </a:rPr>
              <a:t>Before you start programming, you'll need a code editor for C#.</a:t>
            </a:r>
          </a:p>
          <a:p>
            <a:pPr rtl="0">
              <a:lnSpc>
                <a:spcPct val="200000"/>
              </a:lnSpc>
              <a:spcBef>
                <a:spcPts val="0"/>
              </a:spcBef>
              <a:spcAft>
                <a:spcPts val="0"/>
              </a:spcAft>
            </a:pPr>
            <a:r>
              <a:rPr lang="en-US" sz="1800" b="0" i="0" u="none" strike="noStrike" dirty="0">
                <a:effectLst/>
                <a:latin typeface="Arial" panose="020B0604020202020204" pitchFamily="34" charset="0"/>
                <a:cs typeface="Arial" panose="020B0604020202020204" pitchFamily="34" charset="0"/>
              </a:rPr>
              <a:t>Microsoft has a family of code editors and Integrated Development Environments (IDEs), which include:</a:t>
            </a:r>
            <a:endParaRPr lang="en-US" b="0" dirty="0">
              <a:effectLst/>
              <a:latin typeface="Arial" panose="020B0604020202020204" pitchFamily="34" charset="0"/>
              <a:cs typeface="Arial" panose="020B0604020202020204" pitchFamily="34" charset="0"/>
            </a:endParaRPr>
          </a:p>
          <a:p>
            <a:pPr marL="285750" indent="-285750" rtl="0">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Visual Studio 2022 for Windows</a:t>
            </a:r>
            <a:endParaRPr lang="en-US" b="0" dirty="0">
              <a:effectLst/>
              <a:latin typeface="Arial" panose="020B0604020202020204" pitchFamily="34" charset="0"/>
              <a:cs typeface="Arial" panose="020B0604020202020204" pitchFamily="34" charset="0"/>
            </a:endParaRPr>
          </a:p>
          <a:p>
            <a:pPr marL="285750" indent="-285750" rtl="0">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Visual Studio 2022 for Mac</a:t>
            </a:r>
            <a:endParaRPr lang="en-US" b="0" dirty="0">
              <a:effectLst/>
              <a:latin typeface="Arial" panose="020B0604020202020204" pitchFamily="34" charset="0"/>
              <a:cs typeface="Arial" panose="020B0604020202020204" pitchFamily="34" charset="0"/>
            </a:endParaRPr>
          </a:p>
          <a:p>
            <a:pPr marL="285750" indent="-285750" rtl="0">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Visual Studio Code for Windows, Mac, or Linux</a:t>
            </a:r>
            <a:endParaRPr lang="en-US" b="0" dirty="0">
              <a:effectLst/>
              <a:latin typeface="Arial" panose="020B0604020202020204" pitchFamily="34" charset="0"/>
              <a:cs typeface="Arial" panose="020B0604020202020204" pitchFamily="34" charset="0"/>
            </a:endParaRPr>
          </a:p>
          <a:p>
            <a:pPr marL="285750" indent="-285750" rtl="0">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GitHub </a:t>
            </a:r>
            <a:r>
              <a:rPr lang="en-US" sz="1800" b="0" i="0" u="none" strike="noStrike" dirty="0" err="1">
                <a:effectLst/>
                <a:latin typeface="Arial" panose="020B0604020202020204" pitchFamily="34" charset="0"/>
                <a:cs typeface="Arial" panose="020B0604020202020204" pitchFamily="34" charset="0"/>
              </a:rPr>
              <a:t>Codespaces</a:t>
            </a:r>
            <a:endParaRPr lang="en-US" b="0" dirty="0">
              <a:effectLst/>
              <a:latin typeface="Arial" panose="020B0604020202020204" pitchFamily="34" charset="0"/>
              <a:cs typeface="Arial" panose="020B0604020202020204" pitchFamily="34" charset="0"/>
            </a:endParaRPr>
          </a:p>
          <a:p>
            <a:pPr marL="285750" indent="-285750" rtl="0">
              <a:lnSpc>
                <a:spcPct val="200000"/>
              </a:lnSpc>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Third parties have created their own C# code editors, for example, JetBrains Rider.</a:t>
            </a:r>
            <a:endParaRPr lang="en-US"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387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38661" y="1059120"/>
            <a:ext cx="10595593" cy="4739759"/>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Pros of the .NET Interactive Notebooks extension</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easy and safe place to write simple code snippets;</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enables you to create a single notebook file that mixes "cells" of Markdown (richly formatted text)</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and code using C# and other related languages, such as PowerShell, F#, and SQL (for databases).</a:t>
            </a:r>
          </a:p>
          <a:p>
            <a:pPr>
              <a:spcBef>
                <a:spcPts val="2400"/>
              </a:spcBef>
            </a:pPr>
            <a:r>
              <a:rPr lang="en-US" b="1" dirty="0">
                <a:latin typeface="Arial" panose="020B0604020202020204" pitchFamily="34" charset="0"/>
                <a:cs typeface="Arial" panose="020B0604020202020204" pitchFamily="34" charset="0"/>
              </a:rPr>
              <a:t>Con</a:t>
            </a:r>
            <a:r>
              <a:rPr lang="en-US" sz="1800" b="1" i="0" u="none" strike="noStrike" dirty="0">
                <a:effectLst/>
                <a:latin typeface="Arial" panose="020B0604020202020204" pitchFamily="34" charset="0"/>
                <a:cs typeface="Arial" panose="020B0604020202020204" pitchFamily="34" charset="0"/>
              </a:rPr>
              <a:t>s of the .NET Interactive Notebooks extension</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cannot read input from the user, for example, you cannot use </a:t>
            </a:r>
            <a:r>
              <a:rPr lang="en-US" sz="1800" i="0" u="none" strike="noStrike" dirty="0" err="1">
                <a:effectLst/>
                <a:latin typeface="Arial" panose="020B0604020202020204" pitchFamily="34" charset="0"/>
                <a:cs typeface="Arial" panose="020B0604020202020204" pitchFamily="34" charset="0"/>
              </a:rPr>
              <a:t>ReadLine</a:t>
            </a:r>
            <a:r>
              <a:rPr lang="en-US" sz="1800" i="0" u="none" strike="noStrike" dirty="0">
                <a:effectLst/>
                <a:latin typeface="Arial" panose="020B0604020202020204" pitchFamily="34" charset="0"/>
                <a:cs typeface="Arial" panose="020B0604020202020204" pitchFamily="34" charset="0"/>
              </a:rPr>
              <a:t> or </a:t>
            </a:r>
            <a:r>
              <a:rPr lang="en-US" sz="1800" i="0" u="none" strike="noStrike" dirty="0" err="1">
                <a:effectLst/>
                <a:latin typeface="Arial" panose="020B0604020202020204" pitchFamily="34" charset="0"/>
                <a:cs typeface="Arial" panose="020B0604020202020204" pitchFamily="34" charset="0"/>
              </a:rPr>
              <a:t>ReadKey</a:t>
            </a:r>
            <a:endParaRPr lang="en-US" sz="1800" i="0" u="none" strike="noStrike" dirty="0">
              <a:effectLst/>
              <a:latin typeface="Arial" panose="020B0604020202020204" pitchFamily="34" charset="0"/>
              <a:cs typeface="Arial" panose="020B0604020202020204" pitchFamily="34" charset="0"/>
            </a:endParaRP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cannot have arguments passed to them</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do not allow you to define your own namespaces</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do not have any debugging tools (but these are coming in the future)</a:t>
            </a:r>
          </a:p>
        </p:txBody>
      </p:sp>
    </p:spTree>
    <p:extLst>
      <p:ext uri="{BB962C8B-B14F-4D97-AF65-F5344CB8AC3E}">
        <p14:creationId xmlns:p14="http://schemas.microsoft.com/office/powerpoint/2010/main" val="219456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1241347" cy="5570756"/>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Visual Studio Code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cross-platform development</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can run on all common operating systems, including Windows, macOS, and many varieties of Linux,</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including Red Hat Enterprise Linux (RHEL) and Ubuntu</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it has an extensive and growing set of extensions to support many languages beyond C#</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can be installed on all platforms that your apps will be deployed to for quick bug fixes and so on</a:t>
            </a:r>
            <a:endParaRPr lang="en-US" dirty="0">
              <a:latin typeface="Arial" panose="020B0604020202020204" pitchFamily="34" charset="0"/>
              <a:cs typeface="Arial" panose="020B0604020202020204" pitchFamily="34" charset="0"/>
            </a:endParaRP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Visual Studio Code has strong support for web development</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although it currently has weak support for mobile and desktop development</a:t>
            </a:r>
            <a:endParaRPr lang="en-US" dirty="0">
              <a:latin typeface="Arial" panose="020B0604020202020204" pitchFamily="34" charset="0"/>
              <a:cs typeface="Arial" panose="020B0604020202020204" pitchFamily="34" charset="0"/>
            </a:endParaRP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Visual Studio Code is supported on ARM processors so that you can develop on Apple Silicon computers </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and Raspberry Pi</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Visual Studio Code is by far the most popular integrated development environment,</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with over 70% of professional developers selecting it in the Stack Overflow 2021 survey.</a:t>
            </a:r>
          </a:p>
        </p:txBody>
      </p:sp>
    </p:spTree>
    <p:extLst>
      <p:ext uri="{BB962C8B-B14F-4D97-AF65-F5344CB8AC3E}">
        <p14:creationId xmlns:p14="http://schemas.microsoft.com/office/powerpoint/2010/main" val="5607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527241" cy="2985433"/>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GitHub </a:t>
            </a:r>
            <a:r>
              <a:rPr lang="en-US" sz="1800" b="1" i="0" u="none" strike="noStrike" dirty="0" err="1">
                <a:effectLst/>
                <a:latin typeface="Arial" panose="020B0604020202020204" pitchFamily="34" charset="0"/>
                <a:cs typeface="Arial" panose="020B0604020202020204" pitchFamily="34" charset="0"/>
              </a:rPr>
              <a:t>Codespaces</a:t>
            </a:r>
            <a:endParaRPr lang="en-US" sz="1800" b="1" i="0" u="none" strike="noStrike" dirty="0">
              <a:effectLst/>
              <a:latin typeface="Arial" panose="020B0604020202020204" pitchFamily="34" charset="0"/>
              <a:cs typeface="Arial" panose="020B0604020202020204" pitchFamily="34" charset="0"/>
            </a:endParaRP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GitHub </a:t>
            </a:r>
            <a:r>
              <a:rPr lang="en-US" sz="1800" i="0" u="none" strike="noStrike" dirty="0" err="1">
                <a:effectLst/>
                <a:latin typeface="Arial" panose="020B0604020202020204" pitchFamily="34" charset="0"/>
                <a:cs typeface="Arial" panose="020B0604020202020204" pitchFamily="34" charset="0"/>
              </a:rPr>
              <a:t>Codespaces</a:t>
            </a:r>
            <a:r>
              <a:rPr lang="en-US" sz="1800" i="0" u="none" strike="noStrike" dirty="0">
                <a:effectLst/>
                <a:latin typeface="Arial" panose="020B0604020202020204" pitchFamily="34" charset="0"/>
                <a:cs typeface="Arial" panose="020B0604020202020204" pitchFamily="34" charset="0"/>
              </a:rPr>
              <a:t> is a fully configured development environment based on Visual Studio Code</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environment hosted in the cloud and accessed through any web browser</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supports Git repos, extensions, and a built-in command-line interface so you can edit, run, and test</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from any device.</a:t>
            </a:r>
          </a:p>
          <a:p>
            <a:pPr rtl="0">
              <a:spcBef>
                <a:spcPts val="2400"/>
              </a:spcBef>
              <a:spcAft>
                <a:spcPts val="0"/>
              </a:spcAft>
            </a:pPr>
            <a:endParaRPr lang="en-US" sz="1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29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1048987" cy="5324535"/>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Visual Studio for Mac 2022</a:t>
            </a:r>
            <a:endParaRPr lang="en-US" sz="1800" i="0" u="none" strike="noStrike" dirty="0">
              <a:effectLst/>
              <a:latin typeface="Arial" panose="020B0604020202020204" pitchFamily="34" charset="0"/>
              <a:cs typeface="Arial" panose="020B0604020202020204" pitchFamily="34" charset="0"/>
            </a:endParaRP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can create most types of applications, including:</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console apps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Websites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web services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Desktop</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mobile apps</a:t>
            </a:r>
          </a:p>
          <a:p>
            <a:pPr marL="285750" indent="-285750">
              <a:spcBef>
                <a:spcPts val="2400"/>
              </a:spcBef>
              <a:buFont typeface="Arial" panose="020B0604020202020204" pitchFamily="34" charset="0"/>
              <a:buChar char="•"/>
            </a:pPr>
            <a:r>
              <a:rPr lang="en-US" i="0" u="none" strike="noStrike" dirty="0">
                <a:effectLst/>
                <a:latin typeface="Arial" panose="020B0604020202020204" pitchFamily="34" charset="0"/>
                <a:cs typeface="Arial" panose="020B0604020202020204" pitchFamily="34" charset="0"/>
              </a:rPr>
              <a:t>NOTE: to compile apps for Apple operating systems like iOS to run on devices like the iPhone and iPad</a:t>
            </a:r>
            <a:br>
              <a:rPr lang="en-US" i="0" u="none" strike="noStrike" dirty="0">
                <a:effectLst/>
                <a:latin typeface="Arial" panose="020B0604020202020204" pitchFamily="34" charset="0"/>
                <a:cs typeface="Arial" panose="020B0604020202020204" pitchFamily="34" charset="0"/>
              </a:rPr>
            </a:br>
            <a:r>
              <a:rPr lang="en-US" i="0" u="none" strike="noStrike" dirty="0">
                <a:effectLst/>
                <a:latin typeface="Arial" panose="020B0604020202020204" pitchFamily="34" charset="0"/>
                <a:cs typeface="Arial" panose="020B0604020202020204" pitchFamily="34" charset="0"/>
              </a:rPr>
              <a:t>you must have </a:t>
            </a:r>
            <a:r>
              <a:rPr lang="en-US" i="0" u="none" strike="noStrike" dirty="0" err="1">
                <a:effectLst/>
                <a:latin typeface="Arial" panose="020B0604020202020204" pitchFamily="34" charset="0"/>
                <a:cs typeface="Arial" panose="020B0604020202020204" pitchFamily="34" charset="0"/>
              </a:rPr>
              <a:t>Xcode</a:t>
            </a:r>
            <a:r>
              <a:rPr lang="en-US" i="0" u="none" strike="noStrike" dirty="0">
                <a:effectLst/>
                <a:latin typeface="Arial" panose="020B0604020202020204" pitchFamily="34" charset="0"/>
                <a:cs typeface="Arial" panose="020B0604020202020204" pitchFamily="34" charset="0"/>
              </a:rPr>
              <a:t>, which only runs on macOS.</a:t>
            </a:r>
          </a:p>
          <a:p>
            <a:pPr rtl="0">
              <a:spcBef>
                <a:spcPts val="2400"/>
              </a:spcBef>
              <a:spcAft>
                <a:spcPts val="0"/>
              </a:spcAft>
            </a:pPr>
            <a:endParaRPr lang="en-US" sz="1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97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9548320" cy="6186309"/>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Visual Studio for Windows</a:t>
            </a:r>
            <a:endParaRPr lang="en-US" sz="1800" i="0" u="none" strike="noStrike" dirty="0">
              <a:effectLst/>
              <a:latin typeface="Arial" panose="020B0604020202020204" pitchFamily="34" charset="0"/>
              <a:cs typeface="Arial" panose="020B0604020202020204" pitchFamily="34" charset="0"/>
            </a:endParaRP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can create most types of applications, including:</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console apps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Websites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web services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Desktop</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mobile apps</a:t>
            </a:r>
          </a:p>
          <a:p>
            <a:pPr marL="742950" lvl="1" indent="-285750">
              <a:spcBef>
                <a:spcPts val="2400"/>
              </a:spcBef>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with its Xamarin extensions to write a cross-platform mobile app</a:t>
            </a:r>
            <a:br>
              <a:rPr lang="en-US" i="0" u="none" strike="noStrike" dirty="0">
                <a:effectLst/>
                <a:latin typeface="Arial" panose="020B0604020202020204" pitchFamily="34" charset="0"/>
                <a:cs typeface="Arial" panose="020B0604020202020204" pitchFamily="34" charset="0"/>
              </a:rPr>
            </a:br>
            <a:r>
              <a:rPr lang="en-US" i="0" u="none" strike="noStrike" dirty="0">
                <a:effectLst/>
                <a:latin typeface="Arial" panose="020B0604020202020204" pitchFamily="34" charset="0"/>
                <a:cs typeface="Arial" panose="020B0604020202020204" pitchFamily="34" charset="0"/>
              </a:rPr>
              <a:t>(still need macOS and </a:t>
            </a:r>
            <a:r>
              <a:rPr lang="en-US" i="0" u="none" strike="noStrike" dirty="0" err="1">
                <a:effectLst/>
                <a:latin typeface="Arial" panose="020B0604020202020204" pitchFamily="34" charset="0"/>
                <a:cs typeface="Arial" panose="020B0604020202020204" pitchFamily="34" charset="0"/>
              </a:rPr>
              <a:t>Xcode</a:t>
            </a:r>
            <a:r>
              <a:rPr lang="en-US" i="0" u="none" strike="noStrike" dirty="0">
                <a:effectLst/>
                <a:latin typeface="Arial" panose="020B0604020202020204" pitchFamily="34" charset="0"/>
                <a:cs typeface="Arial" panose="020B0604020202020204" pitchFamily="34" charset="0"/>
              </a:rPr>
              <a:t> to compile it)</a:t>
            </a:r>
          </a:p>
          <a:p>
            <a:pPr marL="285750" indent="-285750">
              <a:spcBef>
                <a:spcPts val="2400"/>
              </a:spcBef>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i="0" u="none" strike="noStrike" dirty="0">
                <a:effectLst/>
                <a:latin typeface="Arial" panose="020B0604020202020204" pitchFamily="34" charset="0"/>
                <a:cs typeface="Arial" panose="020B0604020202020204" pitchFamily="34" charset="0"/>
              </a:rPr>
              <a:t>t only runs on Windows, version 7 SP1 or later</a:t>
            </a:r>
          </a:p>
          <a:p>
            <a:pPr marL="285750" indent="-285750">
              <a:spcBef>
                <a:spcPts val="2400"/>
              </a:spcBef>
              <a:buFont typeface="Arial" panose="020B0604020202020204" pitchFamily="34" charset="0"/>
              <a:buChar char="•"/>
            </a:pPr>
            <a:r>
              <a:rPr lang="en-US" i="0" u="none" strike="noStrike" dirty="0">
                <a:effectLst/>
                <a:latin typeface="Arial" panose="020B0604020202020204" pitchFamily="34" charset="0"/>
                <a:cs typeface="Arial" panose="020B0604020202020204" pitchFamily="34" charset="0"/>
              </a:rPr>
              <a:t>runs it on Windows 10 or Windows 11 to create Universal Windows Platform (UWP) apps</a:t>
            </a:r>
            <a:br>
              <a:rPr lang="en-US" i="0" u="none" strike="noStrike" dirty="0">
                <a:effectLst/>
                <a:latin typeface="Arial" panose="020B0604020202020204" pitchFamily="34" charset="0"/>
                <a:cs typeface="Arial" panose="020B0604020202020204" pitchFamily="34" charset="0"/>
              </a:rPr>
            </a:br>
            <a:r>
              <a:rPr lang="en-US" i="0" u="none" strike="noStrike" dirty="0">
                <a:effectLst/>
                <a:latin typeface="Arial" panose="020B0604020202020204" pitchFamily="34" charset="0"/>
                <a:cs typeface="Arial" panose="020B0604020202020204" pitchFamily="34" charset="0"/>
              </a:rPr>
              <a:t>that are installed from the Microsoft Store and run in a sandbox to protect your computer.</a:t>
            </a:r>
          </a:p>
        </p:txBody>
      </p:sp>
    </p:spTree>
    <p:extLst>
      <p:ext uri="{BB962C8B-B14F-4D97-AF65-F5344CB8AC3E}">
        <p14:creationId xmlns:p14="http://schemas.microsoft.com/office/powerpoint/2010/main" val="179727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1091626" cy="6463308"/>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.NET 6</a:t>
            </a:r>
          </a:p>
          <a:p>
            <a:pPr rtl="0">
              <a:spcBef>
                <a:spcPts val="2400"/>
              </a:spcBef>
              <a:spcAft>
                <a:spcPts val="0"/>
              </a:spcAft>
            </a:pPr>
            <a:r>
              <a:rPr lang="en-US" sz="1800" i="0" u="none" strike="noStrike" dirty="0">
                <a:effectLst/>
                <a:latin typeface="Arial" panose="020B0604020202020204" pitchFamily="34" charset="0"/>
                <a:cs typeface="Arial" panose="020B0604020202020204" pitchFamily="34" charset="0"/>
              </a:rPr>
              <a:t>supports the following platforms for deployment:</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Windows: Windows 7 SP1, or later. Windows 10 version 1607, or later, including Windows 11</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Windows Server 2012 R2 SP1, or later. Nano Server version 1809, or later.</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macOS Mojave (version 10.14), or later</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Linux Alpine Linux 3.13, or later. CentOS 7, or later. Debian 10, or later.</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Fedora 32, or later. openSUSE 15, or later. Red Hat Enterprise Linux (RHEL) 7, or later. </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SUSE Enterprise Linux 12 SP2, or later. Ubuntu 16.04, 18.04, 20.04, or later.</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Android API 21, or later.</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iOS: 10, or later.</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Windows ARM64 support in .NET 5 and later means you can develop on, and deploy to, </a:t>
            </a:r>
            <a:br>
              <a:rPr lang="en-US" sz="1800" i="0" u="none" strike="noStrike" dirty="0">
                <a:effectLst/>
                <a:latin typeface="Arial" panose="020B0604020202020204" pitchFamily="34" charset="0"/>
                <a:cs typeface="Arial" panose="020B0604020202020204" pitchFamily="34" charset="0"/>
              </a:rPr>
            </a:br>
            <a:r>
              <a:rPr lang="en-US" sz="1800" i="0" u="none" strike="noStrike" dirty="0">
                <a:effectLst/>
                <a:latin typeface="Arial" panose="020B0604020202020204" pitchFamily="34" charset="0"/>
                <a:cs typeface="Arial" panose="020B0604020202020204" pitchFamily="34" charset="0"/>
              </a:rPr>
              <a:t>Windows ARM devices like Microsoft Surface Pro X. </a:t>
            </a:r>
          </a:p>
          <a:p>
            <a:pPr marL="285750" indent="-285750" rtl="0">
              <a:spcBef>
                <a:spcPts val="2400"/>
              </a:spcBef>
              <a:spcAft>
                <a:spcPts val="0"/>
              </a:spcAft>
              <a:buFont typeface="Arial" panose="020B0604020202020204" pitchFamily="34" charset="0"/>
              <a:buChar char="•"/>
            </a:pPr>
            <a:r>
              <a:rPr lang="en-US" sz="1800" i="0" u="none" strike="noStrike" dirty="0">
                <a:effectLst/>
                <a:latin typeface="Arial" panose="020B0604020202020204" pitchFamily="34" charset="0"/>
                <a:cs typeface="Arial" panose="020B0604020202020204" pitchFamily="34" charset="0"/>
              </a:rPr>
              <a:t>developing on an Apple M1 Mac using Parallels and a Windows 10 ARM virtual machine is twice as fast!</a:t>
            </a:r>
          </a:p>
        </p:txBody>
      </p:sp>
    </p:spTree>
    <p:extLst>
      <p:ext uri="{BB962C8B-B14F-4D97-AF65-F5344CB8AC3E}">
        <p14:creationId xmlns:p14="http://schemas.microsoft.com/office/powerpoint/2010/main" val="325519100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133</TotalTime>
  <Words>2650</Words>
  <Application>Microsoft Office PowerPoint</Application>
  <PresentationFormat>Widescreen</PresentationFormat>
  <Paragraphs>306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16</cp:revision>
  <dcterms:created xsi:type="dcterms:W3CDTF">2022-04-27T20:50:39Z</dcterms:created>
  <dcterms:modified xsi:type="dcterms:W3CDTF">2022-05-01T16:29:38Z</dcterms:modified>
</cp:coreProperties>
</file>