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15" r:id="rId17"/>
    <p:sldId id="318" r:id="rId18"/>
    <p:sldId id="319" r:id="rId19"/>
    <p:sldId id="321" r:id="rId20"/>
    <p:sldId id="32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31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4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345051-2045-45DA-935E-2E3CA1A69AD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DE18D-9544-4708-8626-B70B76ED6EA2}"/>
              </a:ext>
            </a:extLst>
          </p:cNvPr>
          <p:cNvSpPr txBox="1"/>
          <p:nvPr/>
        </p:nvSpPr>
        <p:spPr>
          <a:xfrm>
            <a:off x="3523237" y="1214774"/>
            <a:ext cx="43845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on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selection 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iteration 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exceptions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Checking for overflow</a:t>
            </a:r>
          </a:p>
        </p:txBody>
      </p:sp>
    </p:spTree>
    <p:extLst>
      <p:ext uri="{BB962C8B-B14F-4D97-AF65-F5344CB8AC3E}">
        <p14:creationId xmlns:p14="http://schemas.microsoft.com/office/powerpoint/2010/main" val="8749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 to perform a block of statements on each item in a sequence, for example, an array or collection.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item is usually read-only, and if the sequence structure is modified during iteration, for example, by adding or removing an item, then an exception will be thrown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25D19-6357-4706-AB81-80E40CFF9A02}"/>
              </a:ext>
            </a:extLst>
          </p:cNvPr>
          <p:cNvSpPr txBox="1"/>
          <p:nvPr/>
        </p:nvSpPr>
        <p:spPr>
          <a:xfrm>
            <a:off x="475235" y="2929594"/>
            <a:ext cx="1045489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dows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it work?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Technically, the foreach statement will work on any type that follows these rules: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type must have a method named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GetEnumerator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returns an object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returned object must have a property named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 method named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MoveNext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MoveNext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must change the value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return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there are more items to enumerate through or return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there are no more items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the use of an iterator, the variable declared in a foreach statement cannot be used to modify the value of the current item</a:t>
            </a:r>
          </a:p>
        </p:txBody>
      </p:sp>
    </p:spTree>
    <p:extLst>
      <p:ext uri="{BB962C8B-B14F-4D97-AF65-F5344CB8AC3E}">
        <p14:creationId xmlns:p14="http://schemas.microsoft.com/office/powerpoint/2010/main" val="259220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Converting types aka casting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often need to convert values of variables between different types: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input is often entered as text at the console, so it is initially stored in a variable of the string type, but it then needs to be converted into a date/time, or number, or some other data type, depending on how it should be stored and processed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you will need to convert between number types, like between an integer and a floating point, before performing calculations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implicit (happens automatically and it is safe – you do not lose information)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explicit (must be performed manually because it may lose information, for example, the precision of a number - by explicitly casting, you are telling the C# compiler that you understand and accept the risk) -&gt; using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cast operator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System.Convert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8735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Rounding numbers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ToInt32 uses the “Banker's Rounding” rule: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always rounds down if the decimal part is less than the midpoint .5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always rounds up if the decimal part is more than the midpoint .5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round up if the decimal part is the midpoint .5 and the non-decimal part is odd, but it will round down if the non-decimal part is even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Math.Round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let the programmer to specify another rule</a:t>
            </a:r>
          </a:p>
        </p:txBody>
      </p:sp>
    </p:spTree>
    <p:extLst>
      <p:ext uri="{BB962C8B-B14F-4D97-AF65-F5344CB8AC3E}">
        <p14:creationId xmlns:p14="http://schemas.microsoft.com/office/powerpoint/2010/main" val="156696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7" y="2031083"/>
            <a:ext cx="104548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Converting from any type to a string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most common conversion is from any type into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variable for outputting as human-readable text, so all types have a method named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they inherit from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728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31999-0550-43D2-9C2B-B4D9691917A8}"/>
              </a:ext>
            </a:extLst>
          </p:cNvPr>
          <p:cNvSpPr txBox="1"/>
          <p:nvPr/>
        </p:nvSpPr>
        <p:spPr>
          <a:xfrm>
            <a:off x="475236" y="2025137"/>
            <a:ext cx="1070154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Converting from a binary object to a string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best way to store or transmit a binary object like image or video without send the raw bits (because those bits could be misinterpreted) is to convert it to safe characters called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encoding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 has a pair of methods,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ToBase64String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FromBase64String</a:t>
            </a:r>
          </a:p>
        </p:txBody>
      </p:sp>
    </p:spTree>
    <p:extLst>
      <p:ext uri="{BB962C8B-B14F-4D97-AF65-F5344CB8AC3E}">
        <p14:creationId xmlns:p14="http://schemas.microsoft.com/office/powerpoint/2010/main" val="267246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7244-78E9-4B2E-B64F-984CFE5FD520}"/>
              </a:ext>
            </a:extLst>
          </p:cNvPr>
          <p:cNvSpPr txBox="1"/>
          <p:nvPr/>
        </p:nvSpPr>
        <p:spPr>
          <a:xfrm>
            <a:off x="475237" y="1927976"/>
            <a:ext cx="1162297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Parsing from strings to numbers or dates and times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opposite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a few types have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method, including all the number types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the standard date and time format specifiers, as shown at the following link: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https://docs.microsoft.com/en-us/dotnet/standard/base-types/standard-date-and-time-format-strings#table-of-format-specifiers</a:t>
            </a:r>
          </a:p>
        </p:txBody>
      </p:sp>
    </p:spTree>
    <p:extLst>
      <p:ext uri="{BB962C8B-B14F-4D97-AF65-F5344CB8AC3E}">
        <p14:creationId xmlns:p14="http://schemas.microsoft.com/office/powerpoint/2010/main" val="240266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and converting between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7244-78E9-4B2E-B64F-984CFE5FD520}"/>
              </a:ext>
            </a:extLst>
          </p:cNvPr>
          <p:cNvSpPr txBox="1"/>
          <p:nvPr/>
        </p:nvSpPr>
        <p:spPr>
          <a:xfrm>
            <a:off x="475237" y="823662"/>
            <a:ext cx="116229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Errors using Parse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problem with the Parse method is that it gives errors if the string cannot be converted.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80AE9-0185-445C-AD3D-8CFC8CF56545}"/>
              </a:ext>
            </a:extLst>
          </p:cNvPr>
          <p:cNvSpPr txBox="1"/>
          <p:nvPr/>
        </p:nvSpPr>
        <p:spPr>
          <a:xfrm>
            <a:off x="475237" y="1868979"/>
            <a:ext cx="4258541" cy="36933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E3210-D79F-46EE-9B45-91463189F562}"/>
              </a:ext>
            </a:extLst>
          </p:cNvPr>
          <p:cNvSpPr txBox="1"/>
          <p:nvPr/>
        </p:nvSpPr>
        <p:spPr>
          <a:xfrm>
            <a:off x="475237" y="2383683"/>
            <a:ext cx="116229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Avoiding exceptions using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TryParse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errors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Attempts to convert the input string and returns true if it can convert it and false if it cannot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 keyword is required to allow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TryParse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to set the variable when the conversion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5DE4-16D4-4E3D-8C67-31C3565EFD51}"/>
              </a:ext>
            </a:extLst>
          </p:cNvPr>
          <p:cNvSpPr txBox="1"/>
          <p:nvPr/>
        </p:nvSpPr>
        <p:spPr>
          <a:xfrm>
            <a:off x="475237" y="4721199"/>
            <a:ext cx="5620763" cy="36933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int.TryParse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 int count))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0A77F-8F96-4F2B-B37C-E0B1A665E7B0}"/>
              </a:ext>
            </a:extLst>
          </p:cNvPr>
          <p:cNvSpPr txBox="1"/>
          <p:nvPr/>
        </p:nvSpPr>
        <p:spPr>
          <a:xfrm>
            <a:off x="409588" y="5304389"/>
            <a:ext cx="1162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use methods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System.Convert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to convert string values into other types; however,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method, it gives an error if it cannot convert</a:t>
            </a:r>
          </a:p>
        </p:txBody>
      </p:sp>
    </p:spTree>
    <p:extLst>
      <p:ext uri="{BB962C8B-B14F-4D97-AF65-F5344CB8AC3E}">
        <p14:creationId xmlns:p14="http://schemas.microsoft.com/office/powerpoint/2010/main" val="175076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7244-78E9-4B2E-B64F-984CFE5FD520}"/>
              </a:ext>
            </a:extLst>
          </p:cNvPr>
          <p:cNvSpPr txBox="1"/>
          <p:nvPr/>
        </p:nvSpPr>
        <p:spPr>
          <a:xfrm>
            <a:off x="475237" y="725188"/>
            <a:ext cx="1162297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Exceptions…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Rich and designed only for failure reporting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exception happens, we say a runtime exception has been thrown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an exception is thrown, the thread is suspended and if the calling code has defined a try-catch statement, then it is given a chance to handle the exception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current method does not handle it, then its calling method is given a chance, and so on up the call stack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default behavior of a console application is to output a message about the exception, including a stack trace, and then stop running the code.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application is terminated.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is better than allowing the code to continue executing in a potentially corrupt state.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Your code should only catch and handle exceptions that it understands and can properly fix.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NOTE: Avoid writing code that will throw an exception whenever possible, perhaps by performing if statement checks.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NOTE: You should never use an empty catch statement like this in production code because it "swallows" exceptions and hides potential problems.</a:t>
            </a:r>
          </a:p>
        </p:txBody>
      </p:sp>
    </p:spTree>
    <p:extLst>
      <p:ext uri="{BB962C8B-B14F-4D97-AF65-F5344CB8AC3E}">
        <p14:creationId xmlns:p14="http://schemas.microsoft.com/office/powerpoint/2010/main" val="310557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Checking for overflow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7244-78E9-4B2E-B64F-984CFE5FD520}"/>
              </a:ext>
            </a:extLst>
          </p:cNvPr>
          <p:cNvSpPr txBox="1"/>
          <p:nvPr/>
        </p:nvSpPr>
        <p:spPr>
          <a:xfrm>
            <a:off x="475237" y="844764"/>
            <a:ext cx="1162297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value stored in a type is too big, it will overflow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statement tells .NET to throw an exception when an overflow happens instead of allowing it to happen silently, which is done by default for performance reasons.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keyword switches off overflow checks performed by the compiler within a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8012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7B1F9-D2D9-4158-9C48-C90F665A48A9}"/>
              </a:ext>
            </a:extLst>
          </p:cNvPr>
          <p:cNvSpPr txBox="1"/>
          <p:nvPr/>
        </p:nvSpPr>
        <p:spPr>
          <a:xfrm>
            <a:off x="661182" y="730040"/>
            <a:ext cx="10600005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divide an int variable by 0?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divide a double variable by 0?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overflow an int variable, that is, set it to a value beyond its range?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x = y++; and x = ++y;?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break, continue, and return when used inside a loop statement?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three parts of a for statement and which of them are required?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= and == operators?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the following statement compile?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 ; true; ) 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the underscore _ represent in a switch expression?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interface must an object implement to be enumerated over by using the foreach statement?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on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045489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simple operations such as addition and multiplication to operands such as variables and literal values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return a new value that is the result of the operation that can be assigned to a variable</a:t>
            </a:r>
            <a:endParaRPr lang="en-US" sz="18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EFD84-191E-455A-AF7B-7019BE7A8DB2}"/>
              </a:ext>
            </a:extLst>
          </p:cNvPr>
          <p:cNvSpPr txBox="1"/>
          <p:nvPr/>
        </p:nvSpPr>
        <p:spPr>
          <a:xfrm>
            <a:off x="368554" y="2402946"/>
            <a:ext cx="10668251" cy="397031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//pseudocode for binary operator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resultOfOperation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//i.e.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resultOfAdding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//pseudocode for unary operator – work on a single operand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resultOfOperation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operator;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resultOfOperation2 = operator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//i.e.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++x;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theTypeOfAnInteger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howManyBytesInAnInteger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B99FD-85A2-4FBF-B643-4E18E9880F78}"/>
              </a:ext>
            </a:extLst>
          </p:cNvPr>
          <p:cNvSpPr txBox="1"/>
          <p:nvPr/>
        </p:nvSpPr>
        <p:spPr>
          <a:xfrm>
            <a:off x="7148309" y="4759274"/>
            <a:ext cx="3381357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combine the use of ++ and -- operators with an assignment operator, =. Perform the operations as separate statements</a:t>
            </a:r>
            <a:endParaRPr lang="en-US" sz="18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2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7B1F9-D2D9-4158-9C48-C90F665A48A9}"/>
              </a:ext>
            </a:extLst>
          </p:cNvPr>
          <p:cNvSpPr txBox="1"/>
          <p:nvPr/>
        </p:nvSpPr>
        <p:spPr>
          <a:xfrm>
            <a:off x="661182" y="730040"/>
            <a:ext cx="1060000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with this code?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code could you add (don't change any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warn us about the problem?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95FAB-D159-47E4-9C98-74C6C8DF7BB3}"/>
              </a:ext>
            </a:extLst>
          </p:cNvPr>
          <p:cNvSpPr txBox="1"/>
          <p:nvPr/>
        </p:nvSpPr>
        <p:spPr>
          <a:xfrm>
            <a:off x="1131827" y="2135520"/>
            <a:ext cx="5669902" cy="147732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max = 500;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(byte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WriteLine(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21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on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045489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 arithmetic (i.e. ‘+’ ‘-’ ‘*’ ‘/’ ‘%’)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operators (i.e. ‘=’ ‘+=’ ‘-=’ ‘*=’ ‘/=’)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ogical operators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(i.e. AND ‘&amp;’, OR ‘|’, XOR ‘^’)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logical operators aka short-circuiting Boolean operators (i.e. AND ‘&amp;&amp;’, OR ‘||’)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bitwise and binary shift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operators (i.e. ‘&amp;’, ‘|’)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miscellaneous operators (i.e.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3DD44-3898-436A-9DEF-A5DAC6647B30}"/>
              </a:ext>
            </a:extLst>
          </p:cNvPr>
          <p:cNvSpPr txBox="1"/>
          <p:nvPr/>
        </p:nvSpPr>
        <p:spPr>
          <a:xfrm>
            <a:off x="6677042" y="3264360"/>
            <a:ext cx="4928804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Remember that when operating on integer values, the 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symbols are bitwise operators, and when operating on Boolean values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symbols are logical operators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4CF56-E0E7-40FA-A316-91A047C542AC}"/>
              </a:ext>
            </a:extLst>
          </p:cNvPr>
          <p:cNvSpPr txBox="1"/>
          <p:nvPr/>
        </p:nvSpPr>
        <p:spPr>
          <a:xfrm>
            <a:off x="475235" y="5147045"/>
            <a:ext cx="5179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age = 47;</a:t>
            </a:r>
            <a:b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firstDigit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age.ToString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6DB5D-5E48-47F7-92ED-7325C7A1307E}"/>
              </a:ext>
            </a:extLst>
          </p:cNvPr>
          <p:cNvSpPr txBox="1"/>
          <p:nvPr/>
        </p:nvSpPr>
        <p:spPr>
          <a:xfrm>
            <a:off x="6592635" y="5389038"/>
            <a:ext cx="5118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operators in the following statement?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7D24CF-EAA5-428D-8106-B0E576AD00C7}"/>
              </a:ext>
            </a:extLst>
          </p:cNvPr>
          <p:cNvCxnSpPr>
            <a:cxnSpLocks/>
          </p:cNvCxnSpPr>
          <p:nvPr/>
        </p:nvCxnSpPr>
        <p:spPr>
          <a:xfrm flipH="1">
            <a:off x="5711482" y="5577840"/>
            <a:ext cx="633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on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4CF56-E0E7-40FA-A316-91A047C542AC}"/>
              </a:ext>
            </a:extLst>
          </p:cNvPr>
          <p:cNvSpPr txBox="1"/>
          <p:nvPr/>
        </p:nvSpPr>
        <p:spPr>
          <a:xfrm>
            <a:off x="475236" y="1224918"/>
            <a:ext cx="51799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operators in the following statement?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firstDigit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age.ToString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()[0];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5B6E82-322F-4215-88DF-A9005F803EA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003453" y="2179025"/>
            <a:ext cx="504906" cy="128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5F5462-4A33-4FF9-A47E-C075FA28EB50}"/>
              </a:ext>
            </a:extLst>
          </p:cNvPr>
          <p:cNvCxnSpPr/>
          <p:nvPr/>
        </p:nvCxnSpPr>
        <p:spPr>
          <a:xfrm flipH="1">
            <a:off x="2092208" y="2179025"/>
            <a:ext cx="689317" cy="704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B9203-F6FA-453F-996C-16F3717CEAAA}"/>
              </a:ext>
            </a:extLst>
          </p:cNvPr>
          <p:cNvCxnSpPr>
            <a:cxnSpLocks/>
          </p:cNvCxnSpPr>
          <p:nvPr/>
        </p:nvCxnSpPr>
        <p:spPr>
          <a:xfrm flipH="1">
            <a:off x="4802585" y="2179025"/>
            <a:ext cx="1" cy="83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D4C89F-F0BB-4367-9158-2EDDC8555EF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208519" y="2103492"/>
            <a:ext cx="1093042" cy="1323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385987-B92A-414A-928A-01B99D863886}"/>
              </a:ext>
            </a:extLst>
          </p:cNvPr>
          <p:cNvSpPr txBox="1"/>
          <p:nvPr/>
        </p:nvSpPr>
        <p:spPr>
          <a:xfrm>
            <a:off x="655861" y="2941140"/>
            <a:ext cx="233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operator</a:t>
            </a:r>
            <a:endParaRPr lang="en-US" sz="1800" i="0" u="none" strike="no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3EEF3-EF55-4DE2-8D63-44721FE30F52}"/>
              </a:ext>
            </a:extLst>
          </p:cNvPr>
          <p:cNvSpPr txBox="1"/>
          <p:nvPr/>
        </p:nvSpPr>
        <p:spPr>
          <a:xfrm>
            <a:off x="1589650" y="3461326"/>
            <a:ext cx="282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 access operator</a:t>
            </a:r>
            <a:endParaRPr lang="en-US" sz="1800" i="0" u="none" strike="no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C0B03-C1B6-4FCC-BA8E-DB51D6AB1EB4}"/>
              </a:ext>
            </a:extLst>
          </p:cNvPr>
          <p:cNvSpPr txBox="1"/>
          <p:nvPr/>
        </p:nvSpPr>
        <p:spPr>
          <a:xfrm>
            <a:off x="3268394" y="3057599"/>
            <a:ext cx="214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invocation operator</a:t>
            </a:r>
            <a:endParaRPr lang="en-US" sz="1800" i="0" u="none" strike="no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7204-C762-43B2-B0D0-1157CF1B0433}"/>
              </a:ext>
            </a:extLst>
          </p:cNvPr>
          <p:cNvSpPr txBox="1"/>
          <p:nvPr/>
        </p:nvSpPr>
        <p:spPr>
          <a:xfrm>
            <a:off x="4922162" y="3426931"/>
            <a:ext cx="275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indexer access operator</a:t>
            </a:r>
            <a:endParaRPr lang="en-US" sz="1800" i="0" u="none" strike="no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13486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select from choices and branch along different code paths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 determines which branch to follow by evaluating a Boolean expression: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expression is true, then the block executes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else block is optional, and it executes if the if expression is false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if statement can be nested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 is independent (unlike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statements, does not need to reference a single value)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always use curly braces even when there is a single line of code after the condition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 introduced pattern matching to write safer code: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F6FD6-CFC9-419F-812F-15BBDA0304A5}"/>
              </a:ext>
            </a:extLst>
          </p:cNvPr>
          <p:cNvSpPr txBox="1"/>
          <p:nvPr/>
        </p:nvSpPr>
        <p:spPr>
          <a:xfrm>
            <a:off x="6649779" y="5169152"/>
            <a:ext cx="2501255" cy="36933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(o is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6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134866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compares a single expression against a list of multiple possible case statements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 is related to the single expression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section must end with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keywords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they should have no statements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that references a named label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to leave the current function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throw exception to raise an exception</a:t>
            </a:r>
          </a:p>
        </p:txBody>
      </p:sp>
    </p:spTree>
    <p:extLst>
      <p:ext uri="{BB962C8B-B14F-4D97-AF65-F5344CB8AC3E}">
        <p14:creationId xmlns:p14="http://schemas.microsoft.com/office/powerpoint/2010/main" val="8382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13486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 supports pattern matching in C# 7.0 and later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 no longer need to be literal values; they can be patterns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statements can include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to perform more specific pattern matching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C# 8.0 you can simplify switch statements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switch expressions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Switch expressions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designed to simplify the code you need to type while still expressing the same intent in scenarios where all cases return a value to set a single variable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 lambda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indicate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195253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Repeating…</a:t>
            </a:r>
            <a:endParaRPr lang="en-US" sz="18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9EFB-AEC2-4175-B74A-156E3647E3BC}"/>
              </a:ext>
            </a:extLst>
          </p:cNvPr>
          <p:cNvSpPr txBox="1"/>
          <p:nvPr/>
        </p:nvSpPr>
        <p:spPr>
          <a:xfrm>
            <a:off x="475235" y="1095402"/>
            <a:ext cx="113486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statements repeat a block of statements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a condition is true</a:t>
            </a:r>
          </a:p>
          <a:p>
            <a:pPr marL="742950" lvl="1" indent="-28575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item in a collection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choice of which statement to use is based on a combination of ease of understanding to solve the logic problem and personal preference.</a:t>
            </a:r>
          </a:p>
        </p:txBody>
      </p:sp>
    </p:spTree>
    <p:extLst>
      <p:ext uri="{BB962C8B-B14F-4D97-AF65-F5344CB8AC3E}">
        <p14:creationId xmlns:p14="http://schemas.microsoft.com/office/powerpoint/2010/main" val="179791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Iteration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948C-847B-4F9F-BE5C-532A6E11840D}"/>
              </a:ext>
            </a:extLst>
          </p:cNvPr>
          <p:cNvSpPr txBox="1"/>
          <p:nvPr/>
        </p:nvSpPr>
        <p:spPr>
          <a:xfrm>
            <a:off x="475236" y="701686"/>
            <a:ext cx="1045489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statement evaluates a Boolean expression and continues to loop while it is true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do… while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statement is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except the Boolean expression is checked at the bottom of the block instead of the top (which means that the block always executes at least once)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statement is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except that it is more succinct. It combines: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initializer expression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executes once at the start of the loop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expression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executes on every iteration at the start of the loop to check whether the looping should continue</a:t>
            </a:r>
          </a:p>
          <a:p>
            <a:pPr marL="285750" indent="-285750" rtl="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 expression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executes on every loop at the bottom of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19538438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815</TotalTime>
  <Words>2028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Courier New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Natali - External</dc:creator>
  <cp:lastModifiedBy>Luca Natali - External</cp:lastModifiedBy>
  <cp:revision>72</cp:revision>
  <dcterms:created xsi:type="dcterms:W3CDTF">2022-04-27T20:50:39Z</dcterms:created>
  <dcterms:modified xsi:type="dcterms:W3CDTF">2022-05-15T17:37:53Z</dcterms:modified>
</cp:coreProperties>
</file>