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11" r:id="rId3"/>
    <p:sldId id="312" r:id="rId4"/>
    <p:sldId id="313" r:id="rId5"/>
    <p:sldId id="314" r:id="rId6"/>
    <p:sldId id="315"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43" r:id="rId20"/>
    <p:sldId id="329" r:id="rId21"/>
    <p:sldId id="333" r:id="rId22"/>
    <p:sldId id="330" r:id="rId23"/>
    <p:sldId id="331" r:id="rId24"/>
    <p:sldId id="334" r:id="rId25"/>
    <p:sldId id="332" r:id="rId26"/>
    <p:sldId id="335" r:id="rId27"/>
    <p:sldId id="336" r:id="rId28"/>
    <p:sldId id="337" r:id="rId29"/>
    <p:sldId id="338" r:id="rId30"/>
    <p:sldId id="339" r:id="rId31"/>
    <p:sldId id="340" r:id="rId32"/>
    <p:sldId id="341" r:id="rId33"/>
    <p:sldId id="342" r:id="rId34"/>
    <p:sldId id="34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67" d="100"/>
          <a:sy n="67" d="100"/>
        </p:scale>
        <p:origin x="5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5/23/2022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5/23/2022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2346961" y="1338599"/>
            <a:ext cx="7498078" cy="3293209"/>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Writing, Debugging, and Testing Functions</a:t>
            </a:r>
            <a:endParaRPr lang="en-US" b="1"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Writing functions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Debugging during development</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Logging during runtime</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Unit testing</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Throwing and catching exceptions in functions</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65997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Debugging during development</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Logging during development and runtime</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554229"/>
            <a:ext cx="10454891" cy="3872855"/>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Once you believe that all the bugs have been removed from your code, you would then compile a release version and deploy the application, so that people can use it.</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But no code is ever bug free, and during runtime unexpected errors can occur.</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End users are notoriously bad at remembering, admitting to, and then accurately describing what they were doing when an error occurred, so you should not rely on them accurately providing useful information to reproduce the problem to understand what caused the problem and then fix it.</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Instead, you can instrument your code, which means logging events of interest.</a:t>
            </a:r>
          </a:p>
        </p:txBody>
      </p:sp>
    </p:spTree>
    <p:extLst>
      <p:ext uri="{BB962C8B-B14F-4D97-AF65-F5344CB8AC3E}">
        <p14:creationId xmlns:p14="http://schemas.microsoft.com/office/powerpoint/2010/main" val="363896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65997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Debugging during development</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logging options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554229"/>
            <a:ext cx="10454891" cy="3349635"/>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.NET includes some built-in ways to instrument your code by adding logging capabilities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Third parties created great libraries for logging:</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Apache log4net</a:t>
            </a:r>
          </a:p>
          <a:p>
            <a:pPr marL="285750" indent="-285750" rtl="0">
              <a:lnSpc>
                <a:spcPct val="150000"/>
              </a:lnSpc>
              <a:spcBef>
                <a:spcPts val="2400"/>
              </a:spcBef>
              <a:spcAft>
                <a:spcPts val="0"/>
              </a:spcAft>
              <a:buFont typeface="Arial" panose="020B0604020202020204" pitchFamily="34" charset="0"/>
              <a:buChar char="•"/>
            </a:pPr>
            <a:r>
              <a:rPr lang="en-US" dirty="0" err="1">
                <a:latin typeface="Arial" panose="020B0604020202020204" pitchFamily="34" charset="0"/>
                <a:cs typeface="Arial" panose="020B0604020202020204" pitchFamily="34" charset="0"/>
              </a:rPr>
              <a:t>NLog</a:t>
            </a:r>
            <a:endParaRPr lang="en-US" dirty="0">
              <a:latin typeface="Arial" panose="020B0604020202020204" pitchFamily="34" charset="0"/>
              <a:cs typeface="Arial" panose="020B0604020202020204" pitchFamily="34" charset="0"/>
            </a:endParaRPr>
          </a:p>
          <a:p>
            <a:pPr marL="285750" indent="-285750" rtl="0">
              <a:lnSpc>
                <a:spcPct val="150000"/>
              </a:lnSpc>
              <a:spcBef>
                <a:spcPts val="2400"/>
              </a:spcBef>
              <a:spcAft>
                <a:spcPts val="0"/>
              </a:spcAft>
              <a:buFont typeface="Arial" panose="020B0604020202020204" pitchFamily="34" charset="0"/>
              <a:buChar char="•"/>
            </a:pPr>
            <a:r>
              <a:rPr lang="en-US" dirty="0" err="1">
                <a:latin typeface="Arial" panose="020B0604020202020204" pitchFamily="34" charset="0"/>
                <a:cs typeface="Arial" panose="020B0604020202020204" pitchFamily="34" charset="0"/>
              </a:rPr>
              <a:t>Serilog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919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65997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Debugging during development</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logging options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554229"/>
            <a:ext cx="10454891" cy="1179810"/>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Debug</a:t>
            </a:r>
            <a:r>
              <a:rPr lang="en-US" dirty="0">
                <a:latin typeface="Arial" panose="020B0604020202020204" pitchFamily="34" charset="0"/>
                <a:cs typeface="Arial" panose="020B0604020202020204" pitchFamily="34" charset="0"/>
              </a:rPr>
              <a:t> class is used to add logging that gets written only during development</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Trace</a:t>
            </a:r>
            <a:r>
              <a:rPr lang="en-US" dirty="0">
                <a:latin typeface="Arial" panose="020B0604020202020204" pitchFamily="34" charset="0"/>
                <a:cs typeface="Arial" panose="020B0604020202020204" pitchFamily="34" charset="0"/>
              </a:rPr>
              <a:t> class is used to add logging that gets written during both development and runtime</a:t>
            </a:r>
          </a:p>
        </p:txBody>
      </p:sp>
      <p:sp>
        <p:nvSpPr>
          <p:cNvPr id="5" name="Rectangle 4">
            <a:extLst>
              <a:ext uri="{FF2B5EF4-FFF2-40B4-BE49-F238E27FC236}">
                <a16:creationId xmlns:a16="http://schemas.microsoft.com/office/drawing/2014/main" id="{16B709A2-6DA3-4D39-9F97-C78775FE9878}"/>
              </a:ext>
            </a:extLst>
          </p:cNvPr>
          <p:cNvSpPr/>
          <p:nvPr/>
        </p:nvSpPr>
        <p:spPr>
          <a:xfrm>
            <a:off x="646176" y="3480816"/>
            <a:ext cx="2304288"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Console.Writeline</a:t>
            </a:r>
            <a:endParaRPr lang="it-IT" dirty="0"/>
          </a:p>
        </p:txBody>
      </p:sp>
      <p:cxnSp>
        <p:nvCxnSpPr>
          <p:cNvPr id="9" name="Straight Arrow Connector 8">
            <a:extLst>
              <a:ext uri="{FF2B5EF4-FFF2-40B4-BE49-F238E27FC236}">
                <a16:creationId xmlns:a16="http://schemas.microsoft.com/office/drawing/2014/main" id="{C76F38ED-140E-490F-8969-299B79D5752B}"/>
              </a:ext>
            </a:extLst>
          </p:cNvPr>
          <p:cNvCxnSpPr>
            <a:stCxn id="5" idx="3"/>
          </p:cNvCxnSpPr>
          <p:nvPr/>
        </p:nvCxnSpPr>
        <p:spPr>
          <a:xfrm flipV="1">
            <a:off x="2950464" y="3816096"/>
            <a:ext cx="1469136" cy="15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BF4A9B2-C479-487F-A070-660D09F9EF7B}"/>
              </a:ext>
            </a:extLst>
          </p:cNvPr>
          <p:cNvSpPr/>
          <p:nvPr/>
        </p:nvSpPr>
        <p:spPr>
          <a:xfrm>
            <a:off x="4419600" y="3495077"/>
            <a:ext cx="2304288"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Console</a:t>
            </a:r>
          </a:p>
        </p:txBody>
      </p:sp>
      <p:sp>
        <p:nvSpPr>
          <p:cNvPr id="11" name="Rectangle 10">
            <a:extLst>
              <a:ext uri="{FF2B5EF4-FFF2-40B4-BE49-F238E27FC236}">
                <a16:creationId xmlns:a16="http://schemas.microsoft.com/office/drawing/2014/main" id="{177C4F90-A628-4008-A3AD-0B37EEC0B9BB}"/>
              </a:ext>
            </a:extLst>
          </p:cNvPr>
          <p:cNvSpPr/>
          <p:nvPr/>
        </p:nvSpPr>
        <p:spPr>
          <a:xfrm>
            <a:off x="646176" y="4241854"/>
            <a:ext cx="2304288"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Debug.Writeline</a:t>
            </a:r>
            <a:endParaRPr lang="it-IT" dirty="0"/>
          </a:p>
        </p:txBody>
      </p:sp>
      <p:cxnSp>
        <p:nvCxnSpPr>
          <p:cNvPr id="12" name="Straight Arrow Connector 11">
            <a:extLst>
              <a:ext uri="{FF2B5EF4-FFF2-40B4-BE49-F238E27FC236}">
                <a16:creationId xmlns:a16="http://schemas.microsoft.com/office/drawing/2014/main" id="{C89DC264-BF8F-42A8-A4A3-29A3706F4441}"/>
              </a:ext>
            </a:extLst>
          </p:cNvPr>
          <p:cNvCxnSpPr>
            <a:stCxn id="11" idx="3"/>
          </p:cNvCxnSpPr>
          <p:nvPr/>
        </p:nvCxnSpPr>
        <p:spPr>
          <a:xfrm flipV="1">
            <a:off x="2950464" y="4577134"/>
            <a:ext cx="1469136" cy="15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07D76D6-751E-491D-B9A0-B5EC2FBBF765}"/>
              </a:ext>
            </a:extLst>
          </p:cNvPr>
          <p:cNvSpPr/>
          <p:nvPr/>
        </p:nvSpPr>
        <p:spPr>
          <a:xfrm>
            <a:off x="4419600" y="4256115"/>
            <a:ext cx="2304288"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Console, </a:t>
            </a:r>
            <a:r>
              <a:rPr lang="it-IT" dirty="0" err="1"/>
              <a:t>EventLog</a:t>
            </a:r>
            <a:r>
              <a:rPr lang="it-IT" dirty="0"/>
              <a:t>, File, Debug, etc.</a:t>
            </a:r>
          </a:p>
        </p:txBody>
      </p:sp>
      <p:sp>
        <p:nvSpPr>
          <p:cNvPr id="14" name="Rectangle 13">
            <a:extLst>
              <a:ext uri="{FF2B5EF4-FFF2-40B4-BE49-F238E27FC236}">
                <a16:creationId xmlns:a16="http://schemas.microsoft.com/office/drawing/2014/main" id="{710643A4-82B7-405E-B5A3-CC9A493CBF6C}"/>
              </a:ext>
            </a:extLst>
          </p:cNvPr>
          <p:cNvSpPr/>
          <p:nvPr/>
        </p:nvSpPr>
        <p:spPr>
          <a:xfrm>
            <a:off x="646176" y="5029105"/>
            <a:ext cx="2304288"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Trace.Writeline</a:t>
            </a:r>
            <a:endParaRPr lang="it-IT" dirty="0"/>
          </a:p>
        </p:txBody>
      </p:sp>
      <p:cxnSp>
        <p:nvCxnSpPr>
          <p:cNvPr id="15" name="Straight Arrow Connector 14">
            <a:extLst>
              <a:ext uri="{FF2B5EF4-FFF2-40B4-BE49-F238E27FC236}">
                <a16:creationId xmlns:a16="http://schemas.microsoft.com/office/drawing/2014/main" id="{3F7D4DE4-798B-4A31-B2B5-7765036D6CC7}"/>
              </a:ext>
            </a:extLst>
          </p:cNvPr>
          <p:cNvCxnSpPr>
            <a:stCxn id="14" idx="3"/>
          </p:cNvCxnSpPr>
          <p:nvPr/>
        </p:nvCxnSpPr>
        <p:spPr>
          <a:xfrm flipV="1">
            <a:off x="2950464" y="5364385"/>
            <a:ext cx="1469136" cy="15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98E0687-3941-46D9-8A9A-71DABB5016F9}"/>
              </a:ext>
            </a:extLst>
          </p:cNvPr>
          <p:cNvSpPr/>
          <p:nvPr/>
        </p:nvSpPr>
        <p:spPr>
          <a:xfrm>
            <a:off x="4419600" y="5043366"/>
            <a:ext cx="2304288" cy="701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Console, </a:t>
            </a:r>
            <a:r>
              <a:rPr lang="it-IT" dirty="0" err="1"/>
              <a:t>EventLog</a:t>
            </a:r>
            <a:r>
              <a:rPr lang="it-IT" dirty="0"/>
              <a:t>, File, Debug, etc.</a:t>
            </a:r>
          </a:p>
        </p:txBody>
      </p:sp>
      <p:sp>
        <p:nvSpPr>
          <p:cNvPr id="18" name="Rectangle 3">
            <a:extLst>
              <a:ext uri="{FF2B5EF4-FFF2-40B4-BE49-F238E27FC236}">
                <a16:creationId xmlns:a16="http://schemas.microsoft.com/office/drawing/2014/main" id="{7F16036C-4A48-482C-BAEC-66DD82358485}"/>
              </a:ext>
            </a:extLst>
          </p:cNvPr>
          <p:cNvSpPr>
            <a:spLocks noChangeArrowheads="1"/>
          </p:cNvSpPr>
          <p:nvPr/>
        </p:nvSpPr>
        <p:spPr bwMode="auto">
          <a:xfrm>
            <a:off x="7662672" y="4942894"/>
            <a:ext cx="1859280" cy="184666"/>
          </a:xfrm>
          <a:prstGeom prst="rect">
            <a:avLst/>
          </a:prstGeom>
          <a:solidFill>
            <a:srgbClr val="EEF2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000000"/>
                </a:solidFill>
                <a:effectLst/>
                <a:latin typeface="Consolas" panose="020B0609020204030204" pitchFamily="49" charset="0"/>
              </a:rPr>
              <a:t>TraceListener</a:t>
            </a:r>
            <a:r>
              <a:rPr kumimoji="0" lang="it-IT" altLang="it-IT"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it-IT" altLang="it-IT" sz="800" b="0" i="0" u="none" strike="noStrike" cap="none" normalizeH="0" baseline="0">
                <a:ln>
                  <a:noFill/>
                </a:ln>
                <a:solidFill>
                  <a:schemeClr val="tx1"/>
                </a:solidFill>
                <a:effectLst/>
              </a:rPr>
              <a:t> </a:t>
            </a:r>
            <a:endParaRPr kumimoji="0" lang="it-IT" altLang="it-IT" sz="1800" b="0" i="0" u="none" strike="noStrike" cap="none" normalizeH="0" baseline="0">
              <a:ln>
                <a:noFill/>
              </a:ln>
              <a:solidFill>
                <a:schemeClr val="tx1"/>
              </a:solidFill>
              <a:effectLst/>
              <a:latin typeface="Arial" panose="020B0604020202020204" pitchFamily="34" charset="0"/>
            </a:endParaRPr>
          </a:p>
        </p:txBody>
      </p:sp>
      <p:cxnSp>
        <p:nvCxnSpPr>
          <p:cNvPr id="19" name="Straight Arrow Connector 18">
            <a:extLst>
              <a:ext uri="{FF2B5EF4-FFF2-40B4-BE49-F238E27FC236}">
                <a16:creationId xmlns:a16="http://schemas.microsoft.com/office/drawing/2014/main" id="{13661D5B-65C7-4576-A2E2-A2D616EC96B3}"/>
              </a:ext>
            </a:extLst>
          </p:cNvPr>
          <p:cNvCxnSpPr>
            <a:cxnSpLocks/>
            <a:endCxn id="18" idx="0"/>
          </p:cNvCxnSpPr>
          <p:nvPr/>
        </p:nvCxnSpPr>
        <p:spPr>
          <a:xfrm>
            <a:off x="6723888" y="4604992"/>
            <a:ext cx="1868424" cy="337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48ED462-E688-4622-8B8D-F083A2E3E32C}"/>
              </a:ext>
            </a:extLst>
          </p:cNvPr>
          <p:cNvCxnSpPr>
            <a:cxnSpLocks/>
            <a:endCxn id="18" idx="2"/>
          </p:cNvCxnSpPr>
          <p:nvPr/>
        </p:nvCxnSpPr>
        <p:spPr>
          <a:xfrm flipV="1">
            <a:off x="6723888" y="5127560"/>
            <a:ext cx="1868424" cy="2723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868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65997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Debugging during development</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Switching trace levels</a:t>
            </a:r>
          </a:p>
        </p:txBody>
      </p:sp>
      <p:graphicFrame>
        <p:nvGraphicFramePr>
          <p:cNvPr id="5" name="Table 5">
            <a:extLst>
              <a:ext uri="{FF2B5EF4-FFF2-40B4-BE49-F238E27FC236}">
                <a16:creationId xmlns:a16="http://schemas.microsoft.com/office/drawing/2014/main" id="{B3B12157-FDFA-47AD-B525-E3BE9BA8BEAA}"/>
              </a:ext>
            </a:extLst>
          </p:cNvPr>
          <p:cNvGraphicFramePr>
            <a:graphicFrameLocks noGrp="1"/>
          </p:cNvGraphicFramePr>
          <p:nvPr>
            <p:extLst>
              <p:ext uri="{D42A27DB-BD31-4B8C-83A1-F6EECF244321}">
                <p14:modId xmlns:p14="http://schemas.microsoft.com/office/powerpoint/2010/main" val="4186734311"/>
              </p:ext>
            </p:extLst>
          </p:nvPr>
        </p:nvGraphicFramePr>
        <p:xfrm>
          <a:off x="1812925" y="1776941"/>
          <a:ext cx="9207501" cy="2225040"/>
        </p:xfrm>
        <a:graphic>
          <a:graphicData uri="http://schemas.openxmlformats.org/drawingml/2006/table">
            <a:tbl>
              <a:tblPr firstRow="1" bandRow="1">
                <a:tableStyleId>{5C22544A-7EE6-4342-B048-85BDC9FD1C3A}</a:tableStyleId>
              </a:tblPr>
              <a:tblGrid>
                <a:gridCol w="1701230">
                  <a:extLst>
                    <a:ext uri="{9D8B030D-6E8A-4147-A177-3AD203B41FA5}">
                      <a16:colId xmlns:a16="http://schemas.microsoft.com/office/drawing/2014/main" val="831666009"/>
                    </a:ext>
                  </a:extLst>
                </a:gridCol>
                <a:gridCol w="1758777">
                  <a:extLst>
                    <a:ext uri="{9D8B030D-6E8A-4147-A177-3AD203B41FA5}">
                      <a16:colId xmlns:a16="http://schemas.microsoft.com/office/drawing/2014/main" val="3982306126"/>
                    </a:ext>
                  </a:extLst>
                </a:gridCol>
                <a:gridCol w="5747494">
                  <a:extLst>
                    <a:ext uri="{9D8B030D-6E8A-4147-A177-3AD203B41FA5}">
                      <a16:colId xmlns:a16="http://schemas.microsoft.com/office/drawing/2014/main" val="21128103"/>
                    </a:ext>
                  </a:extLst>
                </a:gridCol>
              </a:tblGrid>
              <a:tr h="370840">
                <a:tc>
                  <a:txBody>
                    <a:bodyPr/>
                    <a:lstStyle/>
                    <a:p>
                      <a:r>
                        <a:rPr lang="it-IT" dirty="0" err="1">
                          <a:latin typeface="Arial" panose="020B0604020202020204" pitchFamily="34" charset="0"/>
                          <a:cs typeface="Arial" panose="020B0604020202020204" pitchFamily="34" charset="0"/>
                        </a:rPr>
                        <a:t>Number</a:t>
                      </a:r>
                      <a:endParaRPr lang="it-IT" dirty="0">
                        <a:latin typeface="Arial" panose="020B0604020202020204" pitchFamily="34" charset="0"/>
                        <a:cs typeface="Arial" panose="020B0604020202020204" pitchFamily="34" charset="0"/>
                      </a:endParaRPr>
                    </a:p>
                  </a:txBody>
                  <a:tcPr/>
                </a:tc>
                <a:tc>
                  <a:txBody>
                    <a:bodyPr/>
                    <a:lstStyle/>
                    <a:p>
                      <a:r>
                        <a:rPr lang="it-IT" dirty="0">
                          <a:latin typeface="Arial" panose="020B0604020202020204" pitchFamily="34" charset="0"/>
                          <a:cs typeface="Arial" panose="020B0604020202020204" pitchFamily="34" charset="0"/>
                        </a:rPr>
                        <a:t>Word</a:t>
                      </a:r>
                    </a:p>
                  </a:txBody>
                  <a:tcPr/>
                </a:tc>
                <a:tc>
                  <a:txBody>
                    <a:bodyPr/>
                    <a:lstStyle/>
                    <a:p>
                      <a:r>
                        <a:rPr lang="it-IT" dirty="0" err="1">
                          <a:latin typeface="Arial" panose="020B0604020202020204" pitchFamily="34" charset="0"/>
                          <a:cs typeface="Arial" panose="020B0604020202020204" pitchFamily="34" charset="0"/>
                        </a:rPr>
                        <a:t>Description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31568443"/>
                  </a:ext>
                </a:extLst>
              </a:tr>
              <a:tr h="370840">
                <a:tc>
                  <a:txBody>
                    <a:bodyPr/>
                    <a:lstStyle/>
                    <a:p>
                      <a:r>
                        <a:rPr lang="it-IT" dirty="0">
                          <a:latin typeface="Arial" panose="020B0604020202020204" pitchFamily="34" charset="0"/>
                          <a:cs typeface="Arial" panose="020B0604020202020204" pitchFamily="34" charset="0"/>
                        </a:rPr>
                        <a:t>0</a:t>
                      </a:r>
                    </a:p>
                  </a:txBody>
                  <a:tcPr/>
                </a:tc>
                <a:tc>
                  <a:txBody>
                    <a:bodyPr/>
                    <a:lstStyle/>
                    <a:p>
                      <a:r>
                        <a:rPr lang="it-IT" dirty="0">
                          <a:latin typeface="Arial" panose="020B0604020202020204" pitchFamily="34" charset="0"/>
                          <a:cs typeface="Arial" panose="020B0604020202020204" pitchFamily="34" charset="0"/>
                        </a:rPr>
                        <a:t>Off</a:t>
                      </a:r>
                    </a:p>
                  </a:txBody>
                  <a:tcPr/>
                </a:tc>
                <a:tc>
                  <a:txBody>
                    <a:bodyPr/>
                    <a:lstStyle/>
                    <a:p>
                      <a:r>
                        <a:rPr lang="it-IT" dirty="0" err="1">
                          <a:latin typeface="Arial" panose="020B0604020202020204" pitchFamily="34" charset="0"/>
                          <a:cs typeface="Arial" panose="020B0604020202020204" pitchFamily="34" charset="0"/>
                        </a:rPr>
                        <a:t>This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will</a:t>
                      </a:r>
                      <a:r>
                        <a:rPr lang="it-IT" dirty="0">
                          <a:latin typeface="Arial" panose="020B0604020202020204" pitchFamily="34" charset="0"/>
                          <a:cs typeface="Arial" panose="020B0604020202020204" pitchFamily="34" charset="0"/>
                        </a:rPr>
                        <a:t> output </a:t>
                      </a:r>
                      <a:r>
                        <a:rPr lang="it-IT" dirty="0" err="1">
                          <a:latin typeface="Arial" panose="020B0604020202020204" pitchFamily="34" charset="0"/>
                          <a:cs typeface="Arial" panose="020B0604020202020204" pitchFamily="34" charset="0"/>
                        </a:rPr>
                        <a:t>nothing</a:t>
                      </a:r>
                      <a:r>
                        <a:rPr lang="it-IT"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2753992640"/>
                  </a:ext>
                </a:extLst>
              </a:tr>
              <a:tr h="370840">
                <a:tc>
                  <a:txBody>
                    <a:bodyPr/>
                    <a:lstStyle/>
                    <a:p>
                      <a:r>
                        <a:rPr lang="it-IT" dirty="0">
                          <a:latin typeface="Arial" panose="020B0604020202020204" pitchFamily="34" charset="0"/>
                          <a:cs typeface="Arial" panose="020B0604020202020204" pitchFamily="34" charset="0"/>
                        </a:rPr>
                        <a:t>1</a:t>
                      </a:r>
                    </a:p>
                  </a:txBody>
                  <a:tcPr/>
                </a:tc>
                <a:tc>
                  <a:txBody>
                    <a:bodyPr/>
                    <a:lstStyle/>
                    <a:p>
                      <a:r>
                        <a:rPr lang="it-IT" dirty="0" err="1">
                          <a:latin typeface="Arial" panose="020B0604020202020204" pitchFamily="34" charset="0"/>
                          <a:cs typeface="Arial" panose="020B0604020202020204" pitchFamily="34" charset="0"/>
                        </a:rPr>
                        <a:t>Error</a:t>
                      </a:r>
                      <a:endParaRPr lang="it-IT"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This will output only errors.</a:t>
                      </a:r>
                    </a:p>
                  </a:txBody>
                  <a:tcPr/>
                </a:tc>
                <a:extLst>
                  <a:ext uri="{0D108BD9-81ED-4DB2-BD59-A6C34878D82A}">
                    <a16:rowId xmlns:a16="http://schemas.microsoft.com/office/drawing/2014/main" val="614600971"/>
                  </a:ext>
                </a:extLst>
              </a:tr>
              <a:tr h="370840">
                <a:tc>
                  <a:txBody>
                    <a:bodyPr/>
                    <a:lstStyle/>
                    <a:p>
                      <a:r>
                        <a:rPr lang="it-IT" dirty="0">
                          <a:latin typeface="Arial" panose="020B0604020202020204" pitchFamily="34" charset="0"/>
                          <a:cs typeface="Arial" panose="020B0604020202020204" pitchFamily="34" charset="0"/>
                        </a:rPr>
                        <a:t>2</a:t>
                      </a:r>
                    </a:p>
                  </a:txBody>
                  <a:tcPr/>
                </a:tc>
                <a:tc>
                  <a:txBody>
                    <a:bodyPr/>
                    <a:lstStyle/>
                    <a:p>
                      <a:r>
                        <a:rPr lang="it-IT" dirty="0">
                          <a:latin typeface="Arial" panose="020B0604020202020204" pitchFamily="34" charset="0"/>
                          <a:cs typeface="Arial" panose="020B0604020202020204" pitchFamily="34" charset="0"/>
                        </a:rPr>
                        <a:t>Warning</a:t>
                      </a:r>
                    </a:p>
                  </a:txBody>
                  <a:tcPr/>
                </a:tc>
                <a:tc>
                  <a:txBody>
                    <a:bodyPr/>
                    <a:lstStyle/>
                    <a:p>
                      <a:r>
                        <a:rPr lang="en-US" dirty="0">
                          <a:latin typeface="Arial" panose="020B0604020202020204" pitchFamily="34" charset="0"/>
                          <a:cs typeface="Arial" panose="020B0604020202020204" pitchFamily="34" charset="0"/>
                        </a:rPr>
                        <a:t>This will output errors and warnings.</a:t>
                      </a:r>
                    </a:p>
                  </a:txBody>
                  <a:tcPr/>
                </a:tc>
                <a:extLst>
                  <a:ext uri="{0D108BD9-81ED-4DB2-BD59-A6C34878D82A}">
                    <a16:rowId xmlns:a16="http://schemas.microsoft.com/office/drawing/2014/main" val="3663897730"/>
                  </a:ext>
                </a:extLst>
              </a:tr>
              <a:tr h="370840">
                <a:tc>
                  <a:txBody>
                    <a:bodyPr/>
                    <a:lstStyle/>
                    <a:p>
                      <a:r>
                        <a:rPr lang="it-IT" dirty="0">
                          <a:latin typeface="Arial" panose="020B0604020202020204" pitchFamily="34" charset="0"/>
                          <a:cs typeface="Arial" panose="020B0604020202020204" pitchFamily="34" charset="0"/>
                        </a:rPr>
                        <a:t>3</a:t>
                      </a:r>
                    </a:p>
                  </a:txBody>
                  <a:tcPr/>
                </a:tc>
                <a:tc>
                  <a:txBody>
                    <a:bodyPr/>
                    <a:lstStyle/>
                    <a:p>
                      <a:r>
                        <a:rPr lang="it-IT" dirty="0">
                          <a:latin typeface="Arial" panose="020B0604020202020204" pitchFamily="34" charset="0"/>
                          <a:cs typeface="Arial" panose="020B0604020202020204" pitchFamily="34" charset="0"/>
                        </a:rPr>
                        <a:t>Info</a:t>
                      </a:r>
                    </a:p>
                  </a:txBody>
                  <a:tcPr/>
                </a:tc>
                <a:tc>
                  <a:txBody>
                    <a:bodyPr/>
                    <a:lstStyle/>
                    <a:p>
                      <a:r>
                        <a:rPr lang="en-US" dirty="0">
                          <a:latin typeface="Arial" panose="020B0604020202020204" pitchFamily="34" charset="0"/>
                          <a:cs typeface="Arial" panose="020B0604020202020204" pitchFamily="34" charset="0"/>
                        </a:rPr>
                        <a:t>This will output errors, warnings, and information.</a:t>
                      </a:r>
                    </a:p>
                  </a:txBody>
                  <a:tcPr/>
                </a:tc>
                <a:extLst>
                  <a:ext uri="{0D108BD9-81ED-4DB2-BD59-A6C34878D82A}">
                    <a16:rowId xmlns:a16="http://schemas.microsoft.com/office/drawing/2014/main" val="678562399"/>
                  </a:ext>
                </a:extLst>
              </a:tr>
              <a:tr h="370840">
                <a:tc>
                  <a:txBody>
                    <a:bodyPr/>
                    <a:lstStyle/>
                    <a:p>
                      <a:r>
                        <a:rPr lang="it-IT" dirty="0">
                          <a:latin typeface="Arial" panose="020B0604020202020204" pitchFamily="34" charset="0"/>
                          <a:cs typeface="Arial" panose="020B0604020202020204" pitchFamily="34" charset="0"/>
                        </a:rPr>
                        <a:t>4</a:t>
                      </a:r>
                    </a:p>
                  </a:txBody>
                  <a:tcPr/>
                </a:tc>
                <a:tc>
                  <a:txBody>
                    <a:bodyPr/>
                    <a:lstStyle/>
                    <a:p>
                      <a:r>
                        <a:rPr lang="it-IT" dirty="0">
                          <a:latin typeface="Arial" panose="020B0604020202020204" pitchFamily="34" charset="0"/>
                          <a:cs typeface="Arial" panose="020B0604020202020204" pitchFamily="34" charset="0"/>
                        </a:rPr>
                        <a:t>Verbose</a:t>
                      </a:r>
                    </a:p>
                  </a:txBody>
                  <a:tcPr/>
                </a:tc>
                <a:tc>
                  <a:txBody>
                    <a:bodyPr/>
                    <a:lstStyle/>
                    <a:p>
                      <a:r>
                        <a:rPr lang="en-US" dirty="0">
                          <a:latin typeface="Arial" panose="020B0604020202020204" pitchFamily="34" charset="0"/>
                          <a:cs typeface="Arial" panose="020B0604020202020204" pitchFamily="34" charset="0"/>
                        </a:rPr>
                        <a:t>This will output all levels.</a:t>
                      </a:r>
                    </a:p>
                  </a:txBody>
                  <a:tcPr/>
                </a:tc>
                <a:extLst>
                  <a:ext uri="{0D108BD9-81ED-4DB2-BD59-A6C34878D82A}">
                    <a16:rowId xmlns:a16="http://schemas.microsoft.com/office/drawing/2014/main" val="1624773978"/>
                  </a:ext>
                </a:extLst>
              </a:tr>
            </a:tbl>
          </a:graphicData>
        </a:graphic>
      </p:graphicFrame>
    </p:spTree>
    <p:extLst>
      <p:ext uri="{BB962C8B-B14F-4D97-AF65-F5344CB8AC3E}">
        <p14:creationId xmlns:p14="http://schemas.microsoft.com/office/powerpoint/2010/main" val="1562694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124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Unit Testing</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Intro</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554229"/>
            <a:ext cx="10454891" cy="1903085"/>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Fixing bugs in code is expensive</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 earlier that a bug is discovered in the development process, the less expensive it will be to fix</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Unit testing is a GOOD way to find bugs early in the development process</a:t>
            </a:r>
          </a:p>
        </p:txBody>
      </p:sp>
      <p:pic>
        <p:nvPicPr>
          <p:cNvPr id="1026" name="Picture 2">
            <a:extLst>
              <a:ext uri="{FF2B5EF4-FFF2-40B4-BE49-F238E27FC236}">
                <a16:creationId xmlns:a16="http://schemas.microsoft.com/office/drawing/2014/main" id="{B2D6F10A-74CA-4F2B-88AD-0CB979D89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4" y="3814836"/>
            <a:ext cx="4295775" cy="28526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60729FD-E7BC-403A-8E2C-DE65813CE72A}"/>
              </a:ext>
            </a:extLst>
          </p:cNvPr>
          <p:cNvSpPr txBox="1"/>
          <p:nvPr/>
        </p:nvSpPr>
        <p:spPr>
          <a:xfrm>
            <a:off x="475236" y="3922844"/>
            <a:ext cx="6096000" cy="1287532"/>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Some developers follow the principle that programmers should create unit tests before they write code, and this is called Test-Driven Development (TDD)</a:t>
            </a:r>
          </a:p>
        </p:txBody>
      </p:sp>
    </p:spTree>
    <p:extLst>
      <p:ext uri="{BB962C8B-B14F-4D97-AF65-F5344CB8AC3E}">
        <p14:creationId xmlns:p14="http://schemas.microsoft.com/office/powerpoint/2010/main" val="122769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124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Unit Testing</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Frameworks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554229"/>
            <a:ext cx="10454891" cy="1903085"/>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MS Test </a:t>
            </a:r>
            <a:r>
              <a:rPr lang="en-US" dirty="0">
                <a:latin typeface="Arial" panose="020B0604020202020204" pitchFamily="34" charset="0"/>
                <a:cs typeface="Arial" panose="020B0604020202020204" pitchFamily="34" charset="0"/>
              </a:rPr>
              <a:t>Microsoft proprietary framework</a:t>
            </a:r>
          </a:p>
          <a:p>
            <a:pPr marL="285750" indent="-285750" rtl="0">
              <a:lnSpc>
                <a:spcPct val="150000"/>
              </a:lnSpc>
              <a:spcBef>
                <a:spcPts val="2400"/>
              </a:spcBef>
              <a:spcAft>
                <a:spcPts val="0"/>
              </a:spcAft>
              <a:buFont typeface="Arial" panose="020B0604020202020204" pitchFamily="34" charset="0"/>
              <a:buChar char="•"/>
            </a:pPr>
            <a:r>
              <a:rPr lang="en-US" b="1" dirty="0" err="1">
                <a:latin typeface="Arial" panose="020B0604020202020204" pitchFamily="34" charset="0"/>
                <a:cs typeface="Arial" panose="020B0604020202020204" pitchFamily="34" charset="0"/>
              </a:rPr>
              <a:t>Nunit</a:t>
            </a:r>
            <a:r>
              <a:rPr lang="en-US" dirty="0">
                <a:latin typeface="Arial" panose="020B0604020202020204" pitchFamily="34" charset="0"/>
                <a:cs typeface="Arial" panose="020B0604020202020204" pitchFamily="34" charset="0"/>
              </a:rPr>
              <a:t> Good alternative</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xUnit.net </a:t>
            </a:r>
            <a:r>
              <a:rPr lang="en-US" dirty="0">
                <a:latin typeface="Arial" panose="020B0604020202020204" pitchFamily="34" charset="0"/>
                <a:cs typeface="Arial" panose="020B0604020202020204" pitchFamily="34" charset="0"/>
              </a:rPr>
              <a:t>Best alternative</a:t>
            </a:r>
          </a:p>
        </p:txBody>
      </p:sp>
    </p:spTree>
    <p:extLst>
      <p:ext uri="{BB962C8B-B14F-4D97-AF65-F5344CB8AC3E}">
        <p14:creationId xmlns:p14="http://schemas.microsoft.com/office/powerpoint/2010/main" val="2447616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124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Unit Testing</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Types of testing</a:t>
            </a:r>
          </a:p>
        </p:txBody>
      </p:sp>
      <p:graphicFrame>
        <p:nvGraphicFramePr>
          <p:cNvPr id="6" name="Table 5">
            <a:extLst>
              <a:ext uri="{FF2B5EF4-FFF2-40B4-BE49-F238E27FC236}">
                <a16:creationId xmlns:a16="http://schemas.microsoft.com/office/drawing/2014/main" id="{7C1B73B6-DFC0-467A-841E-0CE1D69A852D}"/>
              </a:ext>
            </a:extLst>
          </p:cNvPr>
          <p:cNvGraphicFramePr>
            <a:graphicFrameLocks noGrp="1"/>
          </p:cNvGraphicFramePr>
          <p:nvPr>
            <p:extLst>
              <p:ext uri="{D42A27DB-BD31-4B8C-83A1-F6EECF244321}">
                <p14:modId xmlns:p14="http://schemas.microsoft.com/office/powerpoint/2010/main" val="3755483819"/>
              </p:ext>
            </p:extLst>
          </p:nvPr>
        </p:nvGraphicFramePr>
        <p:xfrm>
          <a:off x="1812925" y="1776941"/>
          <a:ext cx="8721725" cy="4394200"/>
        </p:xfrm>
        <a:graphic>
          <a:graphicData uri="http://schemas.openxmlformats.org/drawingml/2006/table">
            <a:tbl>
              <a:tblPr firstRow="1" bandRow="1">
                <a:tableStyleId>{5C22544A-7EE6-4342-B048-85BDC9FD1C3A}</a:tableStyleId>
              </a:tblPr>
              <a:tblGrid>
                <a:gridCol w="2197100">
                  <a:extLst>
                    <a:ext uri="{9D8B030D-6E8A-4147-A177-3AD203B41FA5}">
                      <a16:colId xmlns:a16="http://schemas.microsoft.com/office/drawing/2014/main" val="831666009"/>
                    </a:ext>
                  </a:extLst>
                </a:gridCol>
                <a:gridCol w="6524625">
                  <a:extLst>
                    <a:ext uri="{9D8B030D-6E8A-4147-A177-3AD203B41FA5}">
                      <a16:colId xmlns:a16="http://schemas.microsoft.com/office/drawing/2014/main" val="3982306126"/>
                    </a:ext>
                  </a:extLst>
                </a:gridCol>
              </a:tblGrid>
              <a:tr h="370840">
                <a:tc>
                  <a:txBody>
                    <a:bodyPr/>
                    <a:lstStyle/>
                    <a:p>
                      <a:r>
                        <a:rPr lang="it-IT" dirty="0" err="1">
                          <a:latin typeface="Arial" panose="020B0604020202020204" pitchFamily="34" charset="0"/>
                          <a:cs typeface="Arial" panose="020B0604020202020204" pitchFamily="34" charset="0"/>
                        </a:rPr>
                        <a:t>Type</a:t>
                      </a:r>
                      <a:r>
                        <a:rPr lang="it-IT" dirty="0">
                          <a:latin typeface="Arial" panose="020B0604020202020204" pitchFamily="34" charset="0"/>
                          <a:cs typeface="Arial" panose="020B0604020202020204" pitchFamily="34" charset="0"/>
                        </a:rPr>
                        <a:t> of testing</a:t>
                      </a:r>
                    </a:p>
                  </a:txBody>
                  <a:tcPr/>
                </a:tc>
                <a:tc>
                  <a:txBody>
                    <a:bodyPr/>
                    <a:lstStyle/>
                    <a:p>
                      <a:r>
                        <a:rPr lang="it-IT" dirty="0" err="1">
                          <a:latin typeface="Arial" panose="020B0604020202020204" pitchFamily="34" charset="0"/>
                          <a:cs typeface="Arial" panose="020B0604020202020204" pitchFamily="34" charset="0"/>
                        </a:rPr>
                        <a:t>Description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31568443"/>
                  </a:ext>
                </a:extLst>
              </a:tr>
              <a:tr h="370840">
                <a:tc>
                  <a:txBody>
                    <a:bodyPr/>
                    <a:lstStyle/>
                    <a:p>
                      <a:r>
                        <a:rPr lang="it-IT" dirty="0">
                          <a:latin typeface="Arial" panose="020B0604020202020204" pitchFamily="34" charset="0"/>
                          <a:cs typeface="Arial" panose="020B0604020202020204" pitchFamily="34" charset="0"/>
                        </a:rPr>
                        <a:t>Unit</a:t>
                      </a:r>
                    </a:p>
                  </a:txBody>
                  <a:tcPr/>
                </a:tc>
                <a:tc>
                  <a:txBody>
                    <a:bodyPr/>
                    <a:lstStyle/>
                    <a:p>
                      <a:r>
                        <a:rPr lang="en-US" dirty="0">
                          <a:latin typeface="Arial" panose="020B0604020202020204" pitchFamily="34" charset="0"/>
                          <a:cs typeface="Arial" panose="020B0604020202020204" pitchFamily="34" charset="0"/>
                        </a:rPr>
                        <a:t>Tests the smallest unit of code, typically a method or function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Unit testing is performed on a unit of code isolated from its dependencies by mocking them if needed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unit should have multiple tests: some with typical inputs and expected outputs, some with extreme input values to test boundaries, and some with deliberately wrong inputs to test exception handling</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53992640"/>
                  </a:ext>
                </a:extLst>
              </a:tr>
              <a:tr h="370840">
                <a:tc>
                  <a:txBody>
                    <a:bodyPr/>
                    <a:lstStyle/>
                    <a:p>
                      <a:r>
                        <a:rPr lang="it-IT" dirty="0">
                          <a:latin typeface="Arial" panose="020B0604020202020204" pitchFamily="34" charset="0"/>
                          <a:cs typeface="Arial" panose="020B0604020202020204" pitchFamily="34" charset="0"/>
                        </a:rPr>
                        <a:t>Integration</a:t>
                      </a:r>
                    </a:p>
                  </a:txBody>
                  <a:tcPr/>
                </a:tc>
                <a:tc>
                  <a:txBody>
                    <a:bodyPr/>
                    <a:lstStyle/>
                    <a:p>
                      <a:r>
                        <a:rPr lang="en-US" dirty="0">
                          <a:latin typeface="Arial" panose="020B0604020202020204" pitchFamily="34" charset="0"/>
                          <a:cs typeface="Arial" panose="020B0604020202020204" pitchFamily="34" charset="0"/>
                        </a:rPr>
                        <a:t>Tests if the smaller units and larger components work together as a single piece of software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Sometimes involves integrating with external components that you do not have source code for</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14600971"/>
                  </a:ext>
                </a:extLst>
              </a:tr>
            </a:tbl>
          </a:graphicData>
        </a:graphic>
      </p:graphicFrame>
    </p:spTree>
    <p:extLst>
      <p:ext uri="{BB962C8B-B14F-4D97-AF65-F5344CB8AC3E}">
        <p14:creationId xmlns:p14="http://schemas.microsoft.com/office/powerpoint/2010/main" val="205060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124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Unit Testing</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Types of testing</a:t>
            </a:r>
          </a:p>
        </p:txBody>
      </p:sp>
      <p:graphicFrame>
        <p:nvGraphicFramePr>
          <p:cNvPr id="6" name="Table 5">
            <a:extLst>
              <a:ext uri="{FF2B5EF4-FFF2-40B4-BE49-F238E27FC236}">
                <a16:creationId xmlns:a16="http://schemas.microsoft.com/office/drawing/2014/main" id="{7C1B73B6-DFC0-467A-841E-0CE1D69A852D}"/>
              </a:ext>
            </a:extLst>
          </p:cNvPr>
          <p:cNvGraphicFramePr>
            <a:graphicFrameLocks noGrp="1"/>
          </p:cNvGraphicFramePr>
          <p:nvPr>
            <p:extLst>
              <p:ext uri="{D42A27DB-BD31-4B8C-83A1-F6EECF244321}">
                <p14:modId xmlns:p14="http://schemas.microsoft.com/office/powerpoint/2010/main" val="986465582"/>
              </p:ext>
            </p:extLst>
          </p:nvPr>
        </p:nvGraphicFramePr>
        <p:xfrm>
          <a:off x="1812925" y="1776941"/>
          <a:ext cx="8721725" cy="3479800"/>
        </p:xfrm>
        <a:graphic>
          <a:graphicData uri="http://schemas.openxmlformats.org/drawingml/2006/table">
            <a:tbl>
              <a:tblPr firstRow="1" bandRow="1">
                <a:tableStyleId>{5C22544A-7EE6-4342-B048-85BDC9FD1C3A}</a:tableStyleId>
              </a:tblPr>
              <a:tblGrid>
                <a:gridCol w="2197100">
                  <a:extLst>
                    <a:ext uri="{9D8B030D-6E8A-4147-A177-3AD203B41FA5}">
                      <a16:colId xmlns:a16="http://schemas.microsoft.com/office/drawing/2014/main" val="831666009"/>
                    </a:ext>
                  </a:extLst>
                </a:gridCol>
                <a:gridCol w="6524625">
                  <a:extLst>
                    <a:ext uri="{9D8B030D-6E8A-4147-A177-3AD203B41FA5}">
                      <a16:colId xmlns:a16="http://schemas.microsoft.com/office/drawing/2014/main" val="3982306126"/>
                    </a:ext>
                  </a:extLst>
                </a:gridCol>
              </a:tblGrid>
              <a:tr h="370840">
                <a:tc>
                  <a:txBody>
                    <a:bodyPr/>
                    <a:lstStyle/>
                    <a:p>
                      <a:r>
                        <a:rPr lang="it-IT" dirty="0" err="1">
                          <a:latin typeface="Arial" panose="020B0604020202020204" pitchFamily="34" charset="0"/>
                          <a:cs typeface="Arial" panose="020B0604020202020204" pitchFamily="34" charset="0"/>
                        </a:rPr>
                        <a:t>Type</a:t>
                      </a:r>
                      <a:r>
                        <a:rPr lang="it-IT" dirty="0">
                          <a:latin typeface="Arial" panose="020B0604020202020204" pitchFamily="34" charset="0"/>
                          <a:cs typeface="Arial" panose="020B0604020202020204" pitchFamily="34" charset="0"/>
                        </a:rPr>
                        <a:t> of testing</a:t>
                      </a:r>
                    </a:p>
                  </a:txBody>
                  <a:tcPr/>
                </a:tc>
                <a:tc>
                  <a:txBody>
                    <a:bodyPr/>
                    <a:lstStyle/>
                    <a:p>
                      <a:r>
                        <a:rPr lang="it-IT" dirty="0" err="1">
                          <a:latin typeface="Arial" panose="020B0604020202020204" pitchFamily="34" charset="0"/>
                          <a:cs typeface="Arial" panose="020B0604020202020204" pitchFamily="34" charset="0"/>
                        </a:rPr>
                        <a:t>Description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31568443"/>
                  </a:ext>
                </a:extLst>
              </a:tr>
              <a:tr h="370840">
                <a:tc>
                  <a:txBody>
                    <a:bodyPr/>
                    <a:lstStyle/>
                    <a:p>
                      <a:r>
                        <a:rPr lang="it-IT" dirty="0">
                          <a:latin typeface="Arial" panose="020B0604020202020204" pitchFamily="34" charset="0"/>
                          <a:cs typeface="Arial" panose="020B0604020202020204" pitchFamily="34" charset="0"/>
                        </a:rPr>
                        <a:t>System</a:t>
                      </a:r>
                    </a:p>
                  </a:txBody>
                  <a:tcPr/>
                </a:tc>
                <a:tc>
                  <a:txBody>
                    <a:bodyPr/>
                    <a:lstStyle/>
                    <a:p>
                      <a:r>
                        <a:rPr lang="en-US" dirty="0">
                          <a:latin typeface="Arial" panose="020B0604020202020204" pitchFamily="34" charset="0"/>
                          <a:cs typeface="Arial" panose="020B0604020202020204" pitchFamily="34" charset="0"/>
                        </a:rPr>
                        <a:t>Tests the whole system environment in which your software will run.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63897730"/>
                  </a:ext>
                </a:extLst>
              </a:tr>
              <a:tr h="370840">
                <a:tc>
                  <a:txBody>
                    <a:bodyPr/>
                    <a:lstStyle/>
                    <a:p>
                      <a:r>
                        <a:rPr lang="it-IT" dirty="0">
                          <a:latin typeface="Arial" panose="020B0604020202020204" pitchFamily="34" charset="0"/>
                          <a:cs typeface="Arial" panose="020B0604020202020204" pitchFamily="34" charset="0"/>
                        </a:rPr>
                        <a:t>Performance</a:t>
                      </a:r>
                    </a:p>
                  </a:txBody>
                  <a:tcPr/>
                </a:tc>
                <a:tc>
                  <a:txBody>
                    <a:bodyPr/>
                    <a:lstStyle/>
                    <a:p>
                      <a:r>
                        <a:rPr lang="en-US" dirty="0">
                          <a:latin typeface="Arial" panose="020B0604020202020204" pitchFamily="34" charset="0"/>
                          <a:cs typeface="Arial" panose="020B0604020202020204" pitchFamily="34" charset="0"/>
                        </a:rPr>
                        <a:t>Tests the performance of your software; for example, your code must return a web page full of data to a visitor in under 20 milliseconds</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78562399"/>
                  </a:ext>
                </a:extLst>
              </a:tr>
              <a:tr h="370840">
                <a:tc>
                  <a:txBody>
                    <a:bodyPr/>
                    <a:lstStyle/>
                    <a:p>
                      <a:r>
                        <a:rPr lang="it-IT" dirty="0">
                          <a:latin typeface="Arial" panose="020B0604020202020204" pitchFamily="34" charset="0"/>
                          <a:cs typeface="Arial" panose="020B0604020202020204" pitchFamily="34" charset="0"/>
                        </a:rPr>
                        <a:t>Load</a:t>
                      </a:r>
                    </a:p>
                  </a:txBody>
                  <a:tcPr/>
                </a:tc>
                <a:tc>
                  <a:txBody>
                    <a:bodyPr/>
                    <a:lstStyle/>
                    <a:p>
                      <a:r>
                        <a:rPr lang="en-US" dirty="0">
                          <a:latin typeface="Arial" panose="020B0604020202020204" pitchFamily="34" charset="0"/>
                          <a:cs typeface="Arial" panose="020B0604020202020204" pitchFamily="34" charset="0"/>
                        </a:rPr>
                        <a:t>Tests how many requests your software can handle simultaneously while maintaining required performance, for example, 10,000 concurrent visitors to a website</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24773978"/>
                  </a:ext>
                </a:extLst>
              </a:tr>
              <a:tr h="370840">
                <a:tc>
                  <a:txBody>
                    <a:bodyPr/>
                    <a:lstStyle/>
                    <a:p>
                      <a:r>
                        <a:rPr lang="it-IT" dirty="0">
                          <a:latin typeface="Arial" panose="020B0604020202020204" pitchFamily="34" charset="0"/>
                          <a:cs typeface="Arial" panose="020B0604020202020204" pitchFamily="34" charset="0"/>
                        </a:rPr>
                        <a:t>User </a:t>
                      </a:r>
                      <a:r>
                        <a:rPr lang="it-IT" dirty="0" err="1">
                          <a:latin typeface="Arial" panose="020B0604020202020204" pitchFamily="34" charset="0"/>
                          <a:cs typeface="Arial" panose="020B0604020202020204" pitchFamily="34" charset="0"/>
                        </a:rPr>
                        <a:t>acceptance</a:t>
                      </a:r>
                      <a:endParaRPr lang="it-IT"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Tests if users can happily complete their work using your software</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76988246"/>
                  </a:ext>
                </a:extLst>
              </a:tr>
            </a:tbl>
          </a:graphicData>
        </a:graphic>
      </p:graphicFrame>
    </p:spTree>
    <p:extLst>
      <p:ext uri="{BB962C8B-B14F-4D97-AF65-F5344CB8AC3E}">
        <p14:creationId xmlns:p14="http://schemas.microsoft.com/office/powerpoint/2010/main" val="204331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124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Unit Testing</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unit tests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554229"/>
            <a:ext cx="10454891" cy="3457357"/>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A well written Unit Test will have three parts:</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Arrange</a:t>
            </a:r>
            <a:r>
              <a:rPr lang="en-US" dirty="0">
                <a:latin typeface="Arial" panose="020B0604020202020204" pitchFamily="34" charset="0"/>
                <a:cs typeface="Arial" panose="020B0604020202020204" pitchFamily="34" charset="0"/>
              </a:rPr>
              <a:t>: This part will declare and instantiate variables for input and output</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Act</a:t>
            </a:r>
            <a:r>
              <a:rPr lang="en-US" dirty="0">
                <a:latin typeface="Arial" panose="020B0604020202020204" pitchFamily="34" charset="0"/>
                <a:cs typeface="Arial" panose="020B0604020202020204" pitchFamily="34" charset="0"/>
              </a:rPr>
              <a:t>: This part will execute the unit that you are testing. I.e. calling the method that we want to test</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Assert</a:t>
            </a:r>
            <a:r>
              <a:rPr lang="en-US" dirty="0">
                <a:latin typeface="Arial" panose="020B0604020202020204" pitchFamily="34" charset="0"/>
                <a:cs typeface="Arial" panose="020B0604020202020204" pitchFamily="34" charset="0"/>
              </a:rPr>
              <a:t>: This part will make one or more assertions about the output.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An assertion is a belief that, if not true, indicates a failed test.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For example, when adding 2 and 2, we would expect the result to be 4.</a:t>
            </a:r>
          </a:p>
        </p:txBody>
      </p:sp>
    </p:spTree>
    <p:extLst>
      <p:ext uri="{BB962C8B-B14F-4D97-AF65-F5344CB8AC3E}">
        <p14:creationId xmlns:p14="http://schemas.microsoft.com/office/powerpoint/2010/main" val="337872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1245"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Unit Testing</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unit tests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554229"/>
            <a:ext cx="10454891" cy="3457357"/>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A well written Unit Test will have three parts:</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Arrange</a:t>
            </a:r>
            <a:r>
              <a:rPr lang="en-US" dirty="0">
                <a:latin typeface="Arial" panose="020B0604020202020204" pitchFamily="34" charset="0"/>
                <a:cs typeface="Arial" panose="020B0604020202020204" pitchFamily="34" charset="0"/>
              </a:rPr>
              <a:t>: This part will declare and instantiate variables for input and output</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Act</a:t>
            </a:r>
            <a:r>
              <a:rPr lang="en-US" dirty="0">
                <a:latin typeface="Arial" panose="020B0604020202020204" pitchFamily="34" charset="0"/>
                <a:cs typeface="Arial" panose="020B0604020202020204" pitchFamily="34" charset="0"/>
              </a:rPr>
              <a:t>: This part will execute the unit that you are testing. I.e. calling the method that we want to test</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Assert</a:t>
            </a:r>
            <a:r>
              <a:rPr lang="en-US" dirty="0">
                <a:latin typeface="Arial" panose="020B0604020202020204" pitchFamily="34" charset="0"/>
                <a:cs typeface="Arial" panose="020B0604020202020204" pitchFamily="34" charset="0"/>
              </a:rPr>
              <a:t>: This part will make one or more assertions about the output.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An assertion is a belief that, if not true, indicates a failed test.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For example, when adding 2 and 2, we would expect the result to be 4.</a:t>
            </a:r>
          </a:p>
        </p:txBody>
      </p:sp>
    </p:spTree>
    <p:extLst>
      <p:ext uri="{BB962C8B-B14F-4D97-AF65-F5344CB8AC3E}">
        <p14:creationId xmlns:p14="http://schemas.microsoft.com/office/powerpoint/2010/main" val="45479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7845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A fundamental principle of programming is Don't Repeat Yourself (DRY)</a:t>
            </a:r>
          </a:p>
        </p:txBody>
      </p:sp>
      <p:sp>
        <p:nvSpPr>
          <p:cNvPr id="8" name="TextBox 7">
            <a:extLst>
              <a:ext uri="{FF2B5EF4-FFF2-40B4-BE49-F238E27FC236}">
                <a16:creationId xmlns:a16="http://schemas.microsoft.com/office/drawing/2014/main" id="{30825D19-6357-4706-AB81-80E40CFF9A02}"/>
              </a:ext>
            </a:extLst>
          </p:cNvPr>
          <p:cNvSpPr txBox="1"/>
          <p:nvPr/>
        </p:nvSpPr>
        <p:spPr>
          <a:xfrm>
            <a:off x="475236" y="1987045"/>
            <a:ext cx="10454891" cy="3847207"/>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Why?</a:t>
            </a:r>
          </a:p>
          <a:p>
            <a:pPr rtl="0">
              <a:spcBef>
                <a:spcPts val="2400"/>
              </a:spcBef>
              <a:spcAft>
                <a:spcPts val="0"/>
              </a:spcAft>
            </a:pPr>
            <a:r>
              <a:rPr lang="en-US" dirty="0">
                <a:latin typeface="Arial" panose="020B0604020202020204" pitchFamily="34" charset="0"/>
                <a:cs typeface="Arial" panose="020B0604020202020204" pitchFamily="34" charset="0"/>
              </a:rPr>
              <a:t>When you write code that performs the same tasks over and over again, any modification of one task requires the same change to be made to every single instance of that task!</a:t>
            </a:r>
          </a:p>
          <a:p>
            <a:pPr rtl="0">
              <a:spcBef>
                <a:spcPts val="2400"/>
              </a:spcBef>
              <a:spcAft>
                <a:spcPts val="0"/>
              </a:spcAft>
            </a:pPr>
            <a:r>
              <a:rPr lang="en-US" b="1" dirty="0">
                <a:latin typeface="Arial" panose="020B0604020202020204" pitchFamily="34" charset="0"/>
                <a:cs typeface="Arial" panose="020B0604020202020204" pitchFamily="34" charset="0"/>
              </a:rPr>
              <a:t>How to Achieve?</a:t>
            </a:r>
          </a:p>
          <a:p>
            <a:pPr rtl="0">
              <a:spcBef>
                <a:spcPts val="2400"/>
              </a:spcBef>
              <a:spcAft>
                <a:spcPts val="0"/>
              </a:spcAft>
            </a:pPr>
            <a:r>
              <a:rPr lang="en-US" dirty="0">
                <a:latin typeface="Arial" panose="020B0604020202020204" pitchFamily="34" charset="0"/>
                <a:cs typeface="Arial" panose="020B0604020202020204" pitchFamily="34" charset="0"/>
              </a:rPr>
              <a:t>To achieve, divide your system into pieces. Don’t write lengthy methods, divide logic into smaller reusable pieces as much as possible and try to use the existing piece in your method.</a:t>
            </a:r>
          </a:p>
          <a:p>
            <a:pPr rtl="0">
              <a:spcBef>
                <a:spcPts val="2400"/>
              </a:spcBef>
              <a:spcAft>
                <a:spcPts val="0"/>
              </a:spcAft>
            </a:pPr>
            <a:r>
              <a:rPr lang="en-US" b="1" dirty="0">
                <a:latin typeface="Arial" panose="020B0604020202020204" pitchFamily="34" charset="0"/>
                <a:cs typeface="Arial" panose="020B0604020202020204" pitchFamily="34" charset="0"/>
              </a:rPr>
              <a:t>Good example for DRY principle</a:t>
            </a:r>
          </a:p>
          <a:p>
            <a:pPr rtl="0">
              <a:spcBef>
                <a:spcPts val="2400"/>
              </a:spcBef>
              <a:spcAft>
                <a:spcPts val="0"/>
              </a:spcAft>
            </a:pPr>
            <a:r>
              <a:rPr lang="en-US" dirty="0">
                <a:latin typeface="Arial" panose="020B0604020202020204" pitchFamily="34" charset="0"/>
                <a:cs typeface="Arial" panose="020B0604020202020204" pitchFamily="34" charset="0"/>
              </a:rPr>
              <a:t>Enterprise libraries, helper class, every piece of code is unique in the libraries and helper classes.</a:t>
            </a:r>
          </a:p>
        </p:txBody>
      </p:sp>
    </p:spTree>
    <p:extLst>
      <p:ext uri="{BB962C8B-B14F-4D97-AF65-F5344CB8AC3E}">
        <p14:creationId xmlns:p14="http://schemas.microsoft.com/office/powerpoint/2010/main" val="259220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try… catch… finally</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5" y="1380860"/>
            <a:ext cx="10454891" cy="2010807"/>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 try-catch statement consists of a try block followed by one or more catch clauses, which specify handlers for different exceptions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A common usage of catch and finally together is to obtain and use resources in a try block, deal with exceptional circumstances in a catch block, and release the resources in the finally block.</a:t>
            </a:r>
          </a:p>
        </p:txBody>
      </p:sp>
      <p:sp>
        <p:nvSpPr>
          <p:cNvPr id="6" name="TextBox 5">
            <a:extLst>
              <a:ext uri="{FF2B5EF4-FFF2-40B4-BE49-F238E27FC236}">
                <a16:creationId xmlns:a16="http://schemas.microsoft.com/office/drawing/2014/main" id="{88005351-1787-4E2F-B144-E62775B7FE20}"/>
              </a:ext>
            </a:extLst>
          </p:cNvPr>
          <p:cNvSpPr txBox="1"/>
          <p:nvPr/>
        </p:nvSpPr>
        <p:spPr>
          <a:xfrm>
            <a:off x="2667001" y="3701509"/>
            <a:ext cx="6534150" cy="2862322"/>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try {</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catch (…)</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catch (…)</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finally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2767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try… catch… finally</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554229"/>
            <a:ext cx="10454891" cy="4288353"/>
          </a:xfrm>
          <a:prstGeom prst="rect">
            <a:avLst/>
          </a:prstGeom>
          <a:noFill/>
        </p:spPr>
        <p:txBody>
          <a:bodyPr wrap="square">
            <a:spAutoFit/>
          </a:bodyPr>
          <a:lstStyle/>
          <a:p>
            <a:pPr>
              <a:lnSpc>
                <a:spcPct val="150000"/>
              </a:lnSpc>
              <a:spcBef>
                <a:spcPts val="2400"/>
              </a:spcBef>
            </a:pPr>
            <a:r>
              <a:rPr lang="en-US" dirty="0">
                <a:latin typeface="Arial" panose="020B0604020202020204" pitchFamily="34" charset="0"/>
                <a:cs typeface="Arial" panose="020B0604020202020204" pitchFamily="34" charset="0"/>
              </a:rPr>
              <a:t>The try block contains the guarded code that may cause the exception. The block is executed until an exception is thrown or it is completed successfully.</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When an exception is thrown, the common language runtime (CLR) looks for the catch statement that handles this exception:</a:t>
            </a:r>
          </a:p>
          <a:p>
            <a:pPr marL="342900" indent="-34290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if the currently executing method does not contain such a catch block, the CLR looks at the method that called the current method, and so on up the call stack</a:t>
            </a:r>
          </a:p>
          <a:p>
            <a:pPr marL="342900" indent="-34290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if no catch block is found, then the CLR displays an unhandled exception message to the user and stops execution of the program</a:t>
            </a:r>
          </a:p>
        </p:txBody>
      </p:sp>
    </p:spTree>
    <p:extLst>
      <p:ext uri="{BB962C8B-B14F-4D97-AF65-F5344CB8AC3E}">
        <p14:creationId xmlns:p14="http://schemas.microsoft.com/office/powerpoint/2010/main" val="2433532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try… catch… finally</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554229"/>
            <a:ext cx="10454891" cy="2010807"/>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You should only catch and handle an exception if you have enough information to mitigate the issue</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If you do not, then you should allow the exception to pass up through the call stack to a higher level</a:t>
            </a:r>
          </a:p>
        </p:txBody>
      </p:sp>
    </p:spTree>
    <p:extLst>
      <p:ext uri="{BB962C8B-B14F-4D97-AF65-F5344CB8AC3E}">
        <p14:creationId xmlns:p14="http://schemas.microsoft.com/office/powerpoint/2010/main" val="1584518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usage errors and execution errors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2020954"/>
            <a:ext cx="10454891" cy="2318583"/>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Usage errors </a:t>
            </a:r>
            <a:r>
              <a:rPr lang="en-US" dirty="0">
                <a:latin typeface="Arial" panose="020B0604020202020204" pitchFamily="34" charset="0"/>
                <a:cs typeface="Arial" panose="020B0604020202020204" pitchFamily="34" charset="0"/>
              </a:rPr>
              <a:t>are when a programmer misuses a function, typically bypassing invalid values as parameters</a:t>
            </a:r>
          </a:p>
          <a:p>
            <a:pPr marL="742950" lvl="1" indent="-285750">
              <a:lnSpc>
                <a:spcPct val="150000"/>
              </a:lnSpc>
              <a:spcBef>
                <a:spcPts val="2400"/>
              </a:spcBef>
              <a:buFont typeface="Courier New" panose="02070309020205020404" pitchFamily="49" charset="0"/>
              <a:buChar char="o"/>
            </a:pPr>
            <a:r>
              <a:rPr lang="en-US" dirty="0">
                <a:latin typeface="Arial" panose="020B0604020202020204" pitchFamily="34" charset="0"/>
                <a:cs typeface="Arial" panose="020B0604020202020204" pitchFamily="34" charset="0"/>
              </a:rPr>
              <a:t>They could be avoided by that programmer changing their code to pass valid values</a:t>
            </a:r>
          </a:p>
          <a:p>
            <a:pPr marL="742950" lvl="1" indent="-285750">
              <a:lnSpc>
                <a:spcPct val="150000"/>
              </a:lnSpc>
              <a:spcBef>
                <a:spcPts val="2400"/>
              </a:spcBef>
              <a:buFont typeface="Courier New" panose="02070309020205020404" pitchFamily="49" charset="0"/>
              <a:buChar char="o"/>
            </a:pPr>
            <a:r>
              <a:rPr lang="en-US" dirty="0">
                <a:latin typeface="Arial" panose="020B0604020202020204" pitchFamily="34" charset="0"/>
                <a:cs typeface="Arial" panose="020B0604020202020204" pitchFamily="34" charset="0"/>
              </a:rPr>
              <a:t>Usage errors should all be fixed before production runtime</a:t>
            </a:r>
          </a:p>
        </p:txBody>
      </p:sp>
    </p:spTree>
    <p:extLst>
      <p:ext uri="{BB962C8B-B14F-4D97-AF65-F5344CB8AC3E}">
        <p14:creationId xmlns:p14="http://schemas.microsoft.com/office/powerpoint/2010/main" val="886216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usage errors and execution errors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554229"/>
            <a:ext cx="10454891" cy="4811574"/>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Execution errors </a:t>
            </a:r>
            <a:r>
              <a:rPr lang="en-US" dirty="0">
                <a:latin typeface="Arial" panose="020B0604020202020204" pitchFamily="34" charset="0"/>
                <a:cs typeface="Arial" panose="020B0604020202020204" pitchFamily="34" charset="0"/>
              </a:rPr>
              <a:t>are when something happens at runtime that cannot be fixed by writing "better" code; execution errors can be split into</a:t>
            </a:r>
          </a:p>
          <a:p>
            <a:pPr marL="742950" lvl="1" indent="-285750">
              <a:lnSpc>
                <a:spcPct val="150000"/>
              </a:lnSpc>
              <a:spcBef>
                <a:spcPts val="2400"/>
              </a:spcBef>
              <a:buFont typeface="Courier New" panose="02070309020205020404" pitchFamily="49" charset="0"/>
              <a:buChar char="o"/>
            </a:pPr>
            <a:r>
              <a:rPr lang="en-US" dirty="0">
                <a:latin typeface="Arial" panose="020B0604020202020204" pitchFamily="34" charset="0"/>
                <a:cs typeface="Arial" panose="020B0604020202020204" pitchFamily="34" charset="0"/>
              </a:rPr>
              <a:t>program errors - can be programmatically fixed by writing smart code;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if you attempt to open a file that does not exist, you might be able to catch that error and handle it programmatically by creating a new file..</a:t>
            </a:r>
          </a:p>
          <a:p>
            <a:pPr marL="742950" lvl="1" indent="-285750">
              <a:lnSpc>
                <a:spcPct val="150000"/>
              </a:lnSpc>
              <a:spcBef>
                <a:spcPts val="2400"/>
              </a:spcBef>
              <a:buFont typeface="Courier New" panose="02070309020205020404" pitchFamily="49" charset="0"/>
              <a:buChar char="o"/>
            </a:pPr>
            <a:r>
              <a:rPr lang="en-US" dirty="0">
                <a:latin typeface="Arial" panose="020B0604020202020204" pitchFamily="34" charset="0"/>
                <a:cs typeface="Arial" panose="020B0604020202020204" pitchFamily="34" charset="0"/>
              </a:rPr>
              <a:t>system errors – i.e. you attempt to access a network resource but the network is down then you need to be able to handle that system error by logging an exception, and possibly backing off for a time and trying again;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some system errors, such as running out of memory, simply cannot be handled;</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System errors often cannot be fixed programmatically.</a:t>
            </a:r>
          </a:p>
        </p:txBody>
      </p:sp>
    </p:spTree>
    <p:extLst>
      <p:ext uri="{BB962C8B-B14F-4D97-AF65-F5344CB8AC3E}">
        <p14:creationId xmlns:p14="http://schemas.microsoft.com/office/powerpoint/2010/main" val="1593293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Commonly thrown exceptions in functions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430873"/>
            <a:ext cx="10454891" cy="5427127"/>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Very rarely should you define new types of exceptions to indicate usage errors. .NET already defines many that you should use</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When defining your own functions with parameters, your code should check the parameter values and throw exceptions if they have values that will prevent your function from properly functioning</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For example, if a parameter should </a:t>
            </a:r>
            <a:r>
              <a:rPr lang="en-US" b="1" dirty="0">
                <a:latin typeface="Arial" panose="020B0604020202020204" pitchFamily="34" charset="0"/>
                <a:cs typeface="Arial" panose="020B0604020202020204" pitchFamily="34" charset="0"/>
              </a:rPr>
              <a:t>not be null</a:t>
            </a:r>
            <a:r>
              <a:rPr lang="en-US" dirty="0">
                <a:latin typeface="Arial" panose="020B0604020202020204" pitchFamily="34" charset="0"/>
                <a:cs typeface="Arial" panose="020B0604020202020204" pitchFamily="34" charset="0"/>
              </a:rPr>
              <a:t>, throw </a:t>
            </a:r>
            <a:r>
              <a:rPr lang="en-US" dirty="0" err="1">
                <a:latin typeface="Courier New" panose="02070309020205020404" pitchFamily="49" charset="0"/>
                <a:cs typeface="Courier New" panose="02070309020205020404" pitchFamily="49" charset="0"/>
              </a:rPr>
              <a:t>ArgumentNullException</a:t>
            </a:r>
            <a:endParaRPr lang="en-US" dirty="0">
              <a:latin typeface="Arial" panose="020B0604020202020204" pitchFamily="34" charset="0"/>
              <a:cs typeface="Arial" panose="020B0604020202020204" pitchFamily="34" charset="0"/>
            </a:endParaRP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For other problems, throw </a:t>
            </a:r>
            <a:r>
              <a:rPr lang="en-US" dirty="0" err="1">
                <a:latin typeface="Courier New" panose="02070309020205020404" pitchFamily="49" charset="0"/>
                <a:cs typeface="Courier New" panose="02070309020205020404" pitchFamily="49" charset="0"/>
              </a:rPr>
              <a:t>ArgumentException</a:t>
            </a:r>
            <a:r>
              <a:rPr lang="en-US" dirty="0">
                <a:latin typeface="Arial" panose="020B0604020202020204" pitchFamily="34" charset="0"/>
                <a:cs typeface="Arial" panose="020B0604020202020204" pitchFamily="34" charset="0"/>
              </a:rPr>
              <a:t>, </a:t>
            </a:r>
            <a:r>
              <a:rPr lang="en-US" dirty="0" err="1">
                <a:latin typeface="Courier New" panose="02070309020205020404" pitchFamily="49" charset="0"/>
                <a:cs typeface="Courier New" panose="02070309020205020404" pitchFamily="49" charset="0"/>
              </a:rPr>
              <a:t>NotSupportedException</a:t>
            </a:r>
            <a:r>
              <a:rPr lang="en-US" dirty="0">
                <a:latin typeface="Arial" panose="020B0604020202020204" pitchFamily="34" charset="0"/>
                <a:cs typeface="Arial" panose="020B0604020202020204" pitchFamily="34" charset="0"/>
              </a:rPr>
              <a:t>, or </a:t>
            </a:r>
            <a:r>
              <a:rPr lang="en-US" dirty="0" err="1">
                <a:latin typeface="Courier New" panose="02070309020205020404" pitchFamily="49" charset="0"/>
                <a:cs typeface="Courier New" panose="02070309020205020404" pitchFamily="49" charset="0"/>
              </a:rPr>
              <a:t>InvalidOperationException</a:t>
            </a:r>
            <a:endParaRPr lang="en-US" dirty="0">
              <a:latin typeface="Arial" panose="020B0604020202020204" pitchFamily="34" charset="0"/>
              <a:cs typeface="Arial" panose="020B0604020202020204" pitchFamily="34" charset="0"/>
            </a:endParaRP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For any exception, include a message that describes the problem for whoever will have to read it (typically a developer audience for class libraries and functions, or end users if it is at the highest level of a GUI app)</a:t>
            </a:r>
          </a:p>
        </p:txBody>
      </p:sp>
    </p:spTree>
    <p:extLst>
      <p:ext uri="{BB962C8B-B14F-4D97-AF65-F5344CB8AC3E}">
        <p14:creationId xmlns:p14="http://schemas.microsoft.com/office/powerpoint/2010/main" val="364204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Commonly thrown exceptions in functions</a:t>
            </a:r>
          </a:p>
        </p:txBody>
      </p:sp>
      <p:sp>
        <p:nvSpPr>
          <p:cNvPr id="6" name="TextBox 5">
            <a:extLst>
              <a:ext uri="{FF2B5EF4-FFF2-40B4-BE49-F238E27FC236}">
                <a16:creationId xmlns:a16="http://schemas.microsoft.com/office/drawing/2014/main" id="{2BD649BC-B265-4ADD-8FD0-B815D00F2490}"/>
              </a:ext>
            </a:extLst>
          </p:cNvPr>
          <p:cNvSpPr txBox="1"/>
          <p:nvPr/>
        </p:nvSpPr>
        <p:spPr>
          <a:xfrm>
            <a:off x="266700" y="1487820"/>
            <a:ext cx="11658599" cy="3693319"/>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static void Withdraw(string </a:t>
            </a:r>
            <a:r>
              <a:rPr lang="en-US" dirty="0" err="1">
                <a:latin typeface="Courier New" panose="02070309020205020404" pitchFamily="49" charset="0"/>
                <a:cs typeface="Courier New" panose="02070309020205020404" pitchFamily="49" charset="0"/>
              </a:rPr>
              <a:t>accountName</a:t>
            </a:r>
            <a:r>
              <a:rPr lang="en-US" dirty="0">
                <a:latin typeface="Courier New" panose="02070309020205020404" pitchFamily="49" charset="0"/>
                <a:cs typeface="Courier New" panose="02070309020205020404" pitchFamily="49" charset="0"/>
              </a:rPr>
              <a:t>, decimal amount)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accountName</a:t>
            </a:r>
            <a:r>
              <a:rPr lang="en-US" dirty="0">
                <a:latin typeface="Courier New" panose="02070309020205020404" pitchFamily="49" charset="0"/>
                <a:cs typeface="Courier New" panose="02070309020205020404" pitchFamily="49" charset="0"/>
              </a:rPr>
              <a:t> is null)</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throw new </a:t>
            </a:r>
            <a:r>
              <a:rPr lang="en-US" dirty="0" err="1">
                <a:latin typeface="Courier New" panose="02070309020205020404" pitchFamily="49" charset="0"/>
                <a:cs typeface="Courier New" panose="02070309020205020404" pitchFamily="49" charset="0"/>
              </a:rPr>
              <a:t>ArgumentNullException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nameof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accountName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if (amount &lt; 0)</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throw new </a:t>
            </a:r>
            <a:r>
              <a:rPr lang="en-US" dirty="0" err="1">
                <a:latin typeface="Courier New" panose="02070309020205020404" pitchFamily="49" charset="0"/>
                <a:cs typeface="Courier New" panose="02070309020205020404" pitchFamily="49" charset="0"/>
              </a:rPr>
              <a:t>ArgumentException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message: $"{</a:t>
            </a:r>
            <a:r>
              <a:rPr lang="en-US" dirty="0" err="1">
                <a:latin typeface="Courier New" panose="02070309020205020404" pitchFamily="49" charset="0"/>
                <a:cs typeface="Courier New" panose="02070309020205020404" pitchFamily="49" charset="0"/>
              </a:rPr>
              <a:t>nameof</a:t>
            </a:r>
            <a:r>
              <a:rPr lang="en-US" dirty="0">
                <a:latin typeface="Courier New" panose="02070309020205020404" pitchFamily="49" charset="0"/>
                <a:cs typeface="Courier New" panose="02070309020205020404" pitchFamily="49" charset="0"/>
              </a:rPr>
              <a:t>(amount)} cannot be less than zero.");</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process parameters</a:t>
            </a:r>
          </a:p>
          <a:p>
            <a:r>
              <a:rPr lang="en-US"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C6FE9B82-31BD-4BB6-B29A-AA32BE2D8DDC}"/>
              </a:ext>
            </a:extLst>
          </p:cNvPr>
          <p:cNvSpPr txBox="1"/>
          <p:nvPr/>
        </p:nvSpPr>
        <p:spPr>
          <a:xfrm>
            <a:off x="7148309" y="4759274"/>
            <a:ext cx="3381357" cy="1754326"/>
          </a:xfrm>
          <a:prstGeom prst="rect">
            <a:avLst/>
          </a:prstGeom>
          <a:solidFill>
            <a:srgbClr val="C00000"/>
          </a:solid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if a function cannot successfully perform its operation, you should consider that a function failure and report it by throwing an exception</a:t>
            </a:r>
            <a:endParaRPr lang="en-US" sz="180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4891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Commonly thrown exceptions in functions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430873"/>
            <a:ext cx="10454891" cy="3149580"/>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never write a try-catch statement to catch these usage type errors (check for null, check for amount): you want the application to terminate!</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these exceptions should cause the programmer who is calling the function to fix their code to prevent the problem - they should be fixed before production deployment</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that does not mean that your code does not need to throw usage error type exceptions. You should—to force other programmers to call your functions correctly!</a:t>
            </a:r>
          </a:p>
        </p:txBody>
      </p:sp>
    </p:spTree>
    <p:extLst>
      <p:ext uri="{BB962C8B-B14F-4D97-AF65-F5344CB8AC3E}">
        <p14:creationId xmlns:p14="http://schemas.microsoft.com/office/powerpoint/2010/main" val="2649619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the call stack</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430873"/>
            <a:ext cx="10454891" cy="1595309"/>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entry point for a .NET console application is the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method of the Program class.</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method will call other methods, that call other methods, and so on, and these methods could be in the current project or in referenced projects and NuGet packages</a:t>
            </a:r>
          </a:p>
        </p:txBody>
      </p:sp>
      <p:pic>
        <p:nvPicPr>
          <p:cNvPr id="10" name="Picture 9">
            <a:extLst>
              <a:ext uri="{FF2B5EF4-FFF2-40B4-BE49-F238E27FC236}">
                <a16:creationId xmlns:a16="http://schemas.microsoft.com/office/drawing/2014/main" id="{3558E604-9CA4-4D16-8B37-7C1100E906A8}"/>
              </a:ext>
            </a:extLst>
          </p:cNvPr>
          <p:cNvPicPr>
            <a:picLocks noChangeAspect="1"/>
          </p:cNvPicPr>
          <p:nvPr/>
        </p:nvPicPr>
        <p:blipFill>
          <a:blip r:embed="rId2"/>
          <a:stretch>
            <a:fillRect/>
          </a:stretch>
        </p:blipFill>
        <p:spPr>
          <a:xfrm>
            <a:off x="794021" y="3130123"/>
            <a:ext cx="9058275" cy="3371850"/>
          </a:xfrm>
          <a:prstGeom prst="rect">
            <a:avLst/>
          </a:prstGeom>
        </p:spPr>
      </p:pic>
      <p:sp>
        <p:nvSpPr>
          <p:cNvPr id="11" name="TextBox 10">
            <a:extLst>
              <a:ext uri="{FF2B5EF4-FFF2-40B4-BE49-F238E27FC236}">
                <a16:creationId xmlns:a16="http://schemas.microsoft.com/office/drawing/2014/main" id="{8D62F1F9-5D35-4E05-B752-0893199204E5}"/>
              </a:ext>
            </a:extLst>
          </p:cNvPr>
          <p:cNvSpPr txBox="1"/>
          <p:nvPr/>
        </p:nvSpPr>
        <p:spPr>
          <a:xfrm>
            <a:off x="9629775" y="5427127"/>
            <a:ext cx="2242916" cy="923330"/>
          </a:xfrm>
          <a:prstGeom prst="rect">
            <a:avLst/>
          </a:prstGeom>
          <a:solidFill>
            <a:srgbClr val="C00000"/>
          </a:solid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A chain of method calls that create a call stack</a:t>
            </a:r>
            <a:endParaRPr lang="en-US" sz="1800"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3225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Understanding the call stack</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430873"/>
            <a:ext cx="10454891" cy="1595309"/>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entry point for a .NET console application is the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method of the Program class.</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method will call other methods, that call other methods, and so on, and these methods could be in the current project or in referenced projects and NuGet packages</a:t>
            </a:r>
          </a:p>
        </p:txBody>
      </p:sp>
    </p:spTree>
    <p:extLst>
      <p:ext uri="{BB962C8B-B14F-4D97-AF65-F5344CB8AC3E}">
        <p14:creationId xmlns:p14="http://schemas.microsoft.com/office/powerpoint/2010/main" val="313328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7845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Documenting functions with XML comments</a:t>
            </a:r>
          </a:p>
        </p:txBody>
      </p:sp>
      <p:sp>
        <p:nvSpPr>
          <p:cNvPr id="6" name="TextBox 5">
            <a:extLst>
              <a:ext uri="{FF2B5EF4-FFF2-40B4-BE49-F238E27FC236}">
                <a16:creationId xmlns:a16="http://schemas.microsoft.com/office/drawing/2014/main" id="{E42AB763-9317-4346-A807-D3B1F3217978}"/>
              </a:ext>
            </a:extLst>
          </p:cNvPr>
          <p:cNvSpPr txBox="1"/>
          <p:nvPr/>
        </p:nvSpPr>
        <p:spPr>
          <a:xfrm>
            <a:off x="266700" y="1487820"/>
            <a:ext cx="11658599" cy="1477328"/>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&lt;summary&gt;</a:t>
            </a:r>
          </a:p>
          <a:p>
            <a:r>
              <a:rPr lang="en-US" dirty="0">
                <a:latin typeface="Courier New" panose="02070309020205020404" pitchFamily="49" charset="0"/>
                <a:cs typeface="Courier New" panose="02070309020205020404" pitchFamily="49" charset="0"/>
              </a:rPr>
              <a:t>/// Pass a 32-bit integer and it will be converted into its ordinal equivalent.</a:t>
            </a:r>
          </a:p>
          <a:p>
            <a:r>
              <a:rPr lang="en-US" dirty="0">
                <a:latin typeface="Courier New" panose="02070309020205020404" pitchFamily="49" charset="0"/>
                <a:cs typeface="Courier New" panose="02070309020205020404" pitchFamily="49" charset="0"/>
              </a:rPr>
              <a:t>/// &lt;/summary&gt;</a:t>
            </a:r>
          </a:p>
          <a:p>
            <a:r>
              <a:rPr lang="en-US" dirty="0">
                <a:latin typeface="Courier New" panose="02070309020205020404" pitchFamily="49" charset="0"/>
                <a:cs typeface="Courier New" panose="02070309020205020404" pitchFamily="49" charset="0"/>
              </a:rPr>
              <a:t>/// &lt;param name="number"&gt;Number is a cardinal value e.g. 1, 2, 3, and so on.&lt;/param&gt;</a:t>
            </a:r>
          </a:p>
          <a:p>
            <a:r>
              <a:rPr lang="en-US" dirty="0">
                <a:latin typeface="Courier New" panose="02070309020205020404" pitchFamily="49" charset="0"/>
                <a:cs typeface="Courier New" panose="02070309020205020404" pitchFamily="49" charset="0"/>
              </a:rPr>
              <a:t>/// &lt;returns&gt;Number as an ordinal value e.g. 1st, 2nd, 3rd, and so on.&lt;/returns&gt;</a:t>
            </a:r>
          </a:p>
        </p:txBody>
      </p:sp>
    </p:spTree>
    <p:extLst>
      <p:ext uri="{BB962C8B-B14F-4D97-AF65-F5344CB8AC3E}">
        <p14:creationId xmlns:p14="http://schemas.microsoft.com/office/powerpoint/2010/main" val="3387675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Where to catch exceptions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430873"/>
            <a:ext cx="10454891" cy="3765133"/>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near the failure point</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centralized higher up the call stack: this allows your code to be simplified and standardized.</a:t>
            </a:r>
          </a:p>
          <a:p>
            <a:pPr rtl="0">
              <a:lnSpc>
                <a:spcPct val="150000"/>
              </a:lnSpc>
              <a:spcBef>
                <a:spcPts val="2400"/>
              </a:spcBef>
              <a:spcAft>
                <a:spcPts val="0"/>
              </a:spcAft>
            </a:pPr>
            <a:endParaRPr lang="en-US" dirty="0">
              <a:latin typeface="Arial" panose="020B0604020202020204" pitchFamily="34" charset="0"/>
              <a:cs typeface="Arial" panose="020B0604020202020204" pitchFamily="34" charset="0"/>
            </a:endParaRP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You might know that calling an exception could throw one or more types of exception, but you do not need to handle any of them at the current point in the call stack.</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Sometimes you want to catch an exception, log it, and then rethrow it.</a:t>
            </a:r>
          </a:p>
        </p:txBody>
      </p:sp>
    </p:spTree>
    <p:extLst>
      <p:ext uri="{BB962C8B-B14F-4D97-AF65-F5344CB8AC3E}">
        <p14:creationId xmlns:p14="http://schemas.microsoft.com/office/powerpoint/2010/main" val="652823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Rethrowing exceptions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430873"/>
            <a:ext cx="10454891" cy="3565079"/>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To throw the caught exception with its original call stack, call </a:t>
            </a:r>
            <a:r>
              <a:rPr lang="en-US" dirty="0">
                <a:latin typeface="Courier New" panose="02070309020205020404" pitchFamily="49" charset="0"/>
                <a:cs typeface="Courier New" panose="02070309020205020404" pitchFamily="49" charset="0"/>
              </a:rPr>
              <a:t>throw</a:t>
            </a:r>
            <a:r>
              <a:rPr lang="en-US" dirty="0">
                <a:latin typeface="Arial" panose="020B0604020202020204" pitchFamily="34" charset="0"/>
                <a:cs typeface="Arial" panose="020B0604020202020204" pitchFamily="34" charset="0"/>
              </a:rPr>
              <a:t>.</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To throw the caught exception as if it was thrown at the current level in the call stack, call throw with the caught exception, for example, </a:t>
            </a:r>
            <a:r>
              <a:rPr lang="en-US" dirty="0">
                <a:latin typeface="Courier New" panose="02070309020205020404" pitchFamily="49" charset="0"/>
                <a:cs typeface="Courier New" panose="02070309020205020404" pitchFamily="49" charset="0"/>
              </a:rPr>
              <a:t>throw ex</a:t>
            </a:r>
            <a:r>
              <a:rPr lang="en-US" dirty="0">
                <a:latin typeface="Arial" panose="020B0604020202020204" pitchFamily="34" charset="0"/>
                <a:cs typeface="Arial" panose="020B0604020202020204" pitchFamily="34" charset="0"/>
              </a:rPr>
              <a:t>. This is usually poor practice because you have lost some potentially useful information for debugging.</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To wrap the caught exception in another exception that can include more information in a message that might help the caller understand the problem, throw a new exception and pass the caught exception as the </a:t>
            </a:r>
            <a:r>
              <a:rPr lang="en-US" dirty="0" err="1">
                <a:latin typeface="Courier New" panose="02070309020205020404" pitchFamily="49" charset="0"/>
                <a:cs typeface="Courier New" panose="02070309020205020404" pitchFamily="49" charset="0"/>
              </a:rPr>
              <a:t>innerException</a:t>
            </a:r>
            <a:r>
              <a:rPr lang="en-US" dirty="0">
                <a:latin typeface="Arial" panose="020B0604020202020204" pitchFamily="34" charset="0"/>
                <a:cs typeface="Arial" panose="020B0604020202020204" pitchFamily="34" charset="0"/>
              </a:rPr>
              <a:t> parameter.</a:t>
            </a:r>
          </a:p>
        </p:txBody>
      </p:sp>
    </p:spTree>
    <p:extLst>
      <p:ext uri="{BB962C8B-B14F-4D97-AF65-F5344CB8AC3E}">
        <p14:creationId xmlns:p14="http://schemas.microsoft.com/office/powerpoint/2010/main" val="3756206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Implementing the tester-doer pattern</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430873"/>
            <a:ext cx="10454891" cy="3149580"/>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tester-doer pattern can avoid some thrown exceptions (but not eliminate them completely)</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This pattern uses pairs of functions: one to perform a test, the other to perform an action that would fail if the test is not passed.</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.NET implements this pattern itself. For example, before adding an item to a collection by calling the Add method, you can test to see if it is read-only, which would cause Add to fail and therefore throw an exception.</a:t>
            </a:r>
          </a:p>
        </p:txBody>
      </p:sp>
    </p:spTree>
    <p:extLst>
      <p:ext uri="{BB962C8B-B14F-4D97-AF65-F5344CB8AC3E}">
        <p14:creationId xmlns:p14="http://schemas.microsoft.com/office/powerpoint/2010/main" val="3557276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5352747" cy="369332"/>
          </a:xfrm>
          <a:prstGeom prst="rect">
            <a:avLst/>
          </a:prstGeom>
          <a:noFill/>
        </p:spPr>
        <p:txBody>
          <a:bodyPr wrap="none" rtlCol="0">
            <a:spAutoFit/>
          </a:bodyPr>
          <a:lstStyle/>
          <a:p>
            <a:pPr rtl="0">
              <a:spcBef>
                <a:spcPts val="2400"/>
              </a:spcBef>
              <a:spcAft>
                <a:spcPts val="0"/>
              </a:spcAft>
            </a:pPr>
            <a:r>
              <a:rPr lang="en-US" sz="1800" b="1" i="0" u="none" strike="noStrike">
                <a:effectLst/>
                <a:latin typeface="Arial" panose="020B0604020202020204" pitchFamily="34" charset="0"/>
                <a:cs typeface="Arial" panose="020B0604020202020204" pitchFamily="34" charset="0"/>
              </a:rPr>
              <a:t>Throwing and catching exceptions in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Problems with the tester-doer pattern</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430873"/>
            <a:ext cx="10454891" cy="4703852"/>
          </a:xfrm>
          <a:prstGeom prst="rect">
            <a:avLst/>
          </a:prstGeom>
          <a:noFill/>
        </p:spPr>
        <p:txBody>
          <a:bodyPr wrap="square">
            <a:spAutoFit/>
          </a:bodyPr>
          <a:lstStyle/>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The tester-doer pattern can add performance overhead, so you can also implement the try pattern, which in effect combines the test and do parts into a single function, as we saw with </a:t>
            </a:r>
            <a:r>
              <a:rPr lang="en-US" dirty="0" err="1">
                <a:latin typeface="Courier New" panose="02070309020205020404" pitchFamily="49" charset="0"/>
                <a:cs typeface="Courier New" panose="02070309020205020404" pitchFamily="49" charset="0"/>
              </a:rPr>
              <a:t>TryParse</a:t>
            </a:r>
            <a:r>
              <a:rPr lang="en-US" dirty="0">
                <a:latin typeface="Arial" panose="020B0604020202020204" pitchFamily="34" charset="0"/>
                <a:cs typeface="Arial" panose="020B0604020202020204" pitchFamily="34" charset="0"/>
              </a:rPr>
              <a:t>.</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Another problem with the tester-doer pattern occurs when you are using multiple threads. In this scenario, one thread could call the test function and it returns okay. But then another thread executes that changes the state. Then the original thread continues executing assuming everything is fine, but it is not fine. This is called a race condition.</a:t>
            </a:r>
          </a:p>
          <a:p>
            <a:pPr marL="285750" indent="-285750" rtl="0">
              <a:lnSpc>
                <a:spcPct val="150000"/>
              </a:lnSpc>
              <a:spcBef>
                <a:spcPts val="2400"/>
              </a:spcBef>
              <a:spcAft>
                <a:spcPts val="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If you implement your own try pattern function and it fails, remember to set the out parameter to the default value of its type and then return false</a:t>
            </a:r>
          </a:p>
        </p:txBody>
      </p:sp>
    </p:spTree>
    <p:extLst>
      <p:ext uri="{BB962C8B-B14F-4D97-AF65-F5344CB8AC3E}">
        <p14:creationId xmlns:p14="http://schemas.microsoft.com/office/powerpoint/2010/main" val="1851641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Questions</a:t>
            </a:r>
          </a:p>
        </p:txBody>
      </p:sp>
      <p:sp>
        <p:nvSpPr>
          <p:cNvPr id="10" name="TextBox 9">
            <a:extLst>
              <a:ext uri="{FF2B5EF4-FFF2-40B4-BE49-F238E27FC236}">
                <a16:creationId xmlns:a16="http://schemas.microsoft.com/office/drawing/2014/main" id="{BBD7B1F9-D2D9-4158-9C48-C90F665A48A9}"/>
              </a:ext>
            </a:extLst>
          </p:cNvPr>
          <p:cNvSpPr txBox="1"/>
          <p:nvPr/>
        </p:nvSpPr>
        <p:spPr>
          <a:xfrm>
            <a:off x="661182" y="730040"/>
            <a:ext cx="10600005" cy="4196020"/>
          </a:xfrm>
          <a:prstGeom prst="rect">
            <a:avLst/>
          </a:prstGeom>
          <a:noFill/>
        </p:spPr>
        <p:txBody>
          <a:bodyPr wrap="square">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does the C# keyword void mean?</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are some differences between imperative and functional programming styles?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Where does the </a:t>
            </a:r>
            <a:r>
              <a:rPr lang="en-US" dirty="0" err="1">
                <a:latin typeface="Arial" panose="020B0604020202020204" pitchFamily="34" charset="0"/>
                <a:cs typeface="Arial" panose="020B0604020202020204" pitchFamily="34" charset="0"/>
              </a:rPr>
              <a:t>Trace.WriteLine</a:t>
            </a:r>
            <a:r>
              <a:rPr lang="en-US" dirty="0">
                <a:latin typeface="Arial" panose="020B0604020202020204" pitchFamily="34" charset="0"/>
                <a:cs typeface="Arial" panose="020B0604020202020204" pitchFamily="34" charset="0"/>
              </a:rPr>
              <a:t> method write its output to?</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are the five trace levels?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is the difference between the Debug and Trace classes?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When writing a unit test, what are the three "A"s?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When writing a unit test using </a:t>
            </a:r>
            <a:r>
              <a:rPr lang="en-US" dirty="0" err="1">
                <a:latin typeface="Arial" panose="020B0604020202020204" pitchFamily="34" charset="0"/>
                <a:cs typeface="Arial" panose="020B0604020202020204" pitchFamily="34" charset="0"/>
              </a:rPr>
              <a:t>xUnit</a:t>
            </a:r>
            <a:r>
              <a:rPr lang="en-US" dirty="0">
                <a:latin typeface="Arial" panose="020B0604020202020204" pitchFamily="34" charset="0"/>
                <a:cs typeface="Arial" panose="020B0604020202020204" pitchFamily="34" charset="0"/>
              </a:rPr>
              <a:t>, what attribute must you decorate the test methods with?</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dotnet command executes </a:t>
            </a:r>
            <a:r>
              <a:rPr lang="en-US" dirty="0" err="1">
                <a:latin typeface="Arial" panose="020B0604020202020204" pitchFamily="34" charset="0"/>
                <a:cs typeface="Arial" panose="020B0604020202020204" pitchFamily="34" charset="0"/>
              </a:rPr>
              <a:t>xUnit</a:t>
            </a:r>
            <a:r>
              <a:rPr lang="en-US" dirty="0">
                <a:latin typeface="Arial" panose="020B0604020202020204" pitchFamily="34" charset="0"/>
                <a:cs typeface="Arial" panose="020B0604020202020204" pitchFamily="34" charset="0"/>
              </a:rPr>
              <a:t> tests?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statement should you use to rethrow a caught exception named ex without losing the stack trace?</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484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7845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Using lambdas in function implementations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987045"/>
            <a:ext cx="10454891" cy="2318583"/>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F# is Microsoft's strongly typed functional-first programming language that,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like C#, compiles to IL to be executed by .NET</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Functional languages evolved from lambda calculus; a computational system based only on functions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 code looks more like mathematical functions than steps in a recipe.</a:t>
            </a:r>
          </a:p>
        </p:txBody>
      </p:sp>
    </p:spTree>
    <p:extLst>
      <p:ext uri="{BB962C8B-B14F-4D97-AF65-F5344CB8AC3E}">
        <p14:creationId xmlns:p14="http://schemas.microsoft.com/office/powerpoint/2010/main" val="143653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7845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Using lambdas in function implementations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987045"/>
            <a:ext cx="10454891" cy="3457357"/>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Some of the important attributes of functional languages are defined in the following list:</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Modularity: The same benefit of defining functions in C# applies to functional languages. Break up a large complex code base into smaller pieces</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Immutability: Variables in the C# sense do not exist, any data value inside a function cannot change; instead, a new data value can be created from an existing one: this reduces bugs</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Maintainability: Code is cleaner and clearer (for mathematically inclined programmers!)</a:t>
            </a:r>
          </a:p>
        </p:txBody>
      </p:sp>
    </p:spTree>
    <p:extLst>
      <p:ext uri="{BB962C8B-B14F-4D97-AF65-F5344CB8AC3E}">
        <p14:creationId xmlns:p14="http://schemas.microsoft.com/office/powerpoint/2010/main" val="83261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7845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functions</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Using lambdas in function implementations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987045"/>
            <a:ext cx="10454891" cy="2626360"/>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In C# 6, Microsoft added support for expression-bodied function members</a:t>
            </a:r>
          </a:p>
          <a:p>
            <a:pPr rtl="0">
              <a:lnSpc>
                <a:spcPct val="150000"/>
              </a:lnSpc>
              <a:spcBef>
                <a:spcPts val="2400"/>
              </a:spcBef>
              <a:spcAft>
                <a:spcPts val="0"/>
              </a:spcAft>
            </a:pPr>
            <a:endParaRPr lang="en-US" dirty="0">
              <a:latin typeface="Arial" panose="020B0604020202020204" pitchFamily="34" charset="0"/>
              <a:cs typeface="Arial" panose="020B0604020202020204" pitchFamily="34" charset="0"/>
            </a:endParaRPr>
          </a:p>
          <a:p>
            <a:pPr rtl="0">
              <a:lnSpc>
                <a:spcPct val="150000"/>
              </a:lnSpc>
              <a:spcBef>
                <a:spcPts val="2400"/>
              </a:spcBef>
              <a:spcAft>
                <a:spcPts val="0"/>
              </a:spcAft>
            </a:pPr>
            <a:endParaRPr lang="en-US" dirty="0">
              <a:latin typeface="Arial" panose="020B0604020202020204" pitchFamily="34" charset="0"/>
              <a:cs typeface="Arial" panose="020B0604020202020204" pitchFamily="34" charset="0"/>
            </a:endParaRPr>
          </a:p>
          <a:p>
            <a:pPr algn="ctr" rtl="0">
              <a:lnSpc>
                <a:spcPct val="150000"/>
              </a:lnSpc>
              <a:spcBef>
                <a:spcPts val="2400"/>
              </a:spcBef>
              <a:spcAft>
                <a:spcPts val="0"/>
              </a:spcAft>
            </a:pPr>
            <a:r>
              <a:rPr lang="en-US" dirty="0">
                <a:latin typeface="Arial" panose="020B0604020202020204" pitchFamily="34" charset="0"/>
                <a:cs typeface="Arial" panose="020B0604020202020204" pitchFamily="34" charset="0"/>
              </a:rPr>
              <a:t>Let’s have a look to the Fibonacci sequence example!</a:t>
            </a:r>
          </a:p>
        </p:txBody>
      </p:sp>
    </p:spTree>
    <p:extLst>
      <p:ext uri="{BB962C8B-B14F-4D97-AF65-F5344CB8AC3E}">
        <p14:creationId xmlns:p14="http://schemas.microsoft.com/office/powerpoint/2010/main" val="215565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65997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Debugging during development</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breakpoints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359157"/>
            <a:ext cx="10454891" cy="3149580"/>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Debugging: the process of identifying and removing errors from computer hardware or software</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Breakpoints allow us to mark a line of code that we want to pause at to inspect the program state and find bugs.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To set a breakpoint in source code, click in the far left margin next to a line of code. You can also select the line and press F9, select Debug &gt; Toggle Breakpoint, or right-click and select Breakpoint &gt; Insert breakpoint. The breakpoint appears as a red dot in the left margin.</a:t>
            </a:r>
          </a:p>
        </p:txBody>
      </p:sp>
      <p:pic>
        <p:nvPicPr>
          <p:cNvPr id="1026" name="Picture 2" descr="Set a breakpoint">
            <a:extLst>
              <a:ext uri="{FF2B5EF4-FFF2-40B4-BE49-F238E27FC236}">
                <a16:creationId xmlns:a16="http://schemas.microsoft.com/office/drawing/2014/main" id="{577A07B0-CCC4-4570-B70D-D56F2D544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806" y="4736446"/>
            <a:ext cx="56483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67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65997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Debugging during development</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Navigating with the debugging toolbar</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5" y="1244704"/>
            <a:ext cx="10454891" cy="1021883"/>
          </a:xfrm>
          <a:prstGeom prst="rect">
            <a:avLst/>
          </a:prstGeom>
          <a:noFill/>
        </p:spPr>
        <p:txBody>
          <a:bodyPr wrap="square">
            <a:spAutoFit/>
          </a:bodyPr>
          <a:lstStyle/>
          <a:p>
            <a:pPr rtl="0">
              <a:lnSpc>
                <a:spcPct val="150000"/>
              </a:lnSpc>
              <a:spcBef>
                <a:spcPts val="2400"/>
              </a:spcBef>
              <a:spcAft>
                <a:spcPts val="0"/>
              </a:spcAft>
            </a:pPr>
            <a:r>
              <a:rPr lang="en-US" sz="1400" dirty="0">
                <a:latin typeface="Arial" panose="020B0604020202020204" pitchFamily="34" charset="0"/>
                <a:cs typeface="Arial" panose="020B0604020202020204" pitchFamily="34" charset="0"/>
              </a:rPr>
              <a:t>Visual Studio 2022 has one button in its Standard toolbar to start or continue debugging and a separate Debugging toolbar for the rest of the tools.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Visual Studio Code shows a floating toolbar with buttons to make it easy to access debugging features. </a:t>
            </a:r>
          </a:p>
        </p:txBody>
      </p:sp>
      <p:pic>
        <p:nvPicPr>
          <p:cNvPr id="2050" name="Picture 2" descr="Graphical user interface&#10;&#10;Description automatically generated with medium confidence">
            <a:extLst>
              <a:ext uri="{FF2B5EF4-FFF2-40B4-BE49-F238E27FC236}">
                <a16:creationId xmlns:a16="http://schemas.microsoft.com/office/drawing/2014/main" id="{65F01DC0-63A0-4F1F-BFFC-716CB4AE1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735" y="2963505"/>
            <a:ext cx="6079045" cy="23673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D4ACCA-835D-4110-B45A-839C87585486}"/>
              </a:ext>
            </a:extLst>
          </p:cNvPr>
          <p:cNvSpPr txBox="1"/>
          <p:nvPr/>
        </p:nvSpPr>
        <p:spPr>
          <a:xfrm>
            <a:off x="475235" y="2440273"/>
            <a:ext cx="3889500" cy="4305474"/>
          </a:xfrm>
          <a:prstGeom prst="rect">
            <a:avLst/>
          </a:prstGeom>
          <a:noFill/>
        </p:spPr>
        <p:txBody>
          <a:bodyPr wrap="square">
            <a:spAutoFit/>
          </a:bodyPr>
          <a:lstStyle/>
          <a:p>
            <a:pPr rtl="0">
              <a:lnSpc>
                <a:spcPct val="150000"/>
              </a:lnSpc>
              <a:spcBef>
                <a:spcPts val="2400"/>
              </a:spcBef>
              <a:spcAft>
                <a:spcPts val="0"/>
              </a:spcAft>
            </a:pPr>
            <a:r>
              <a:rPr lang="en-US" sz="1200" b="1" dirty="0">
                <a:latin typeface="Arial" panose="020B0604020202020204" pitchFamily="34" charset="0"/>
                <a:cs typeface="Arial" panose="020B0604020202020204" pitchFamily="34" charset="0"/>
              </a:rPr>
              <a:t>Continue/F5: </a:t>
            </a:r>
            <a:r>
              <a:rPr lang="en-US" sz="1200" dirty="0">
                <a:latin typeface="Arial" panose="020B0604020202020204" pitchFamily="34" charset="0"/>
                <a:cs typeface="Arial" panose="020B0604020202020204" pitchFamily="34" charset="0"/>
              </a:rPr>
              <a:t>This button will continue running the program from the current position until it ends or hits another breakpoint.</a:t>
            </a:r>
          </a:p>
          <a:p>
            <a:pPr rtl="0">
              <a:lnSpc>
                <a:spcPct val="150000"/>
              </a:lnSpc>
              <a:spcBef>
                <a:spcPts val="2400"/>
              </a:spcBef>
              <a:spcAft>
                <a:spcPts val="0"/>
              </a:spcAft>
            </a:pPr>
            <a:r>
              <a:rPr lang="en-US" sz="1200" b="1" dirty="0">
                <a:latin typeface="Arial" panose="020B0604020202020204" pitchFamily="34" charset="0"/>
                <a:cs typeface="Arial" panose="020B0604020202020204" pitchFamily="34" charset="0"/>
              </a:rPr>
              <a:t>Step Over/F10, Step Into/F11, and Step Out/Shift + F11 (blue arrows over dots): </a:t>
            </a:r>
            <a:r>
              <a:rPr lang="en-US" sz="1200" dirty="0">
                <a:latin typeface="Arial" panose="020B0604020202020204" pitchFamily="34" charset="0"/>
                <a:cs typeface="Arial" panose="020B0604020202020204" pitchFamily="34" charset="0"/>
              </a:rPr>
              <a:t>These buttons step through the code statements in various ways, as you will see in a moment.</a:t>
            </a:r>
          </a:p>
          <a:p>
            <a:pPr rtl="0">
              <a:lnSpc>
                <a:spcPct val="150000"/>
              </a:lnSpc>
              <a:spcBef>
                <a:spcPts val="2400"/>
              </a:spcBef>
              <a:spcAft>
                <a:spcPts val="0"/>
              </a:spcAft>
            </a:pPr>
            <a:r>
              <a:rPr lang="en-US" sz="1200" b="1" dirty="0">
                <a:latin typeface="Arial" panose="020B0604020202020204" pitchFamily="34" charset="0"/>
                <a:cs typeface="Arial" panose="020B0604020202020204" pitchFamily="34" charset="0"/>
              </a:rPr>
              <a:t>Restart/Ctrl or </a:t>
            </a:r>
            <a:r>
              <a:rPr lang="en-US" sz="1200" b="1" dirty="0" err="1">
                <a:latin typeface="Arial" panose="020B0604020202020204" pitchFamily="34" charset="0"/>
                <a:cs typeface="Arial" panose="020B0604020202020204" pitchFamily="34" charset="0"/>
              </a:rPr>
              <a:t>Cmd</a:t>
            </a:r>
            <a:r>
              <a:rPr lang="en-US" sz="1200" b="1" dirty="0">
                <a:latin typeface="Arial" panose="020B0604020202020204" pitchFamily="34" charset="0"/>
                <a:cs typeface="Arial" panose="020B0604020202020204" pitchFamily="34" charset="0"/>
              </a:rPr>
              <a:t> + Shift + F5 (circular arrow): </a:t>
            </a:r>
            <a:r>
              <a:rPr lang="en-US" sz="1200" dirty="0">
                <a:latin typeface="Arial" panose="020B0604020202020204" pitchFamily="34" charset="0"/>
                <a:cs typeface="Arial" panose="020B0604020202020204" pitchFamily="34" charset="0"/>
              </a:rPr>
              <a:t>This button will stop and then immediately restart the program with the debugger attached again.</a:t>
            </a:r>
          </a:p>
          <a:p>
            <a:pPr rtl="0">
              <a:lnSpc>
                <a:spcPct val="150000"/>
              </a:lnSpc>
              <a:spcBef>
                <a:spcPts val="2400"/>
              </a:spcBef>
              <a:spcAft>
                <a:spcPts val="0"/>
              </a:spcAft>
            </a:pPr>
            <a:r>
              <a:rPr lang="en-US" sz="1200" b="1" dirty="0">
                <a:latin typeface="Arial" panose="020B0604020202020204" pitchFamily="34" charset="0"/>
                <a:cs typeface="Arial" panose="020B0604020202020204" pitchFamily="34" charset="0"/>
              </a:rPr>
              <a:t>Stop/Shift + F5 (red square): </a:t>
            </a:r>
            <a:r>
              <a:rPr lang="en-US" sz="1200" dirty="0">
                <a:latin typeface="Arial" panose="020B0604020202020204" pitchFamily="34" charset="0"/>
                <a:cs typeface="Arial" panose="020B0604020202020204" pitchFamily="34" charset="0"/>
              </a:rPr>
              <a:t>This button will stop the debugging session.</a:t>
            </a:r>
          </a:p>
        </p:txBody>
      </p:sp>
    </p:spTree>
    <p:extLst>
      <p:ext uri="{BB962C8B-B14F-4D97-AF65-F5344CB8AC3E}">
        <p14:creationId xmlns:p14="http://schemas.microsoft.com/office/powerpoint/2010/main" val="325849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365997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Debugging during development</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2F948C-847B-4F9F-BE5C-532A6E11840D}"/>
              </a:ext>
            </a:extLst>
          </p:cNvPr>
          <p:cNvSpPr txBox="1"/>
          <p:nvPr/>
        </p:nvSpPr>
        <p:spPr>
          <a:xfrm>
            <a:off x="475236" y="701686"/>
            <a:ext cx="10454891" cy="369332"/>
          </a:xfrm>
          <a:prstGeom prst="rect">
            <a:avLst/>
          </a:prstGeom>
          <a:noFill/>
        </p:spPr>
        <p:txBody>
          <a:bodyPr wrap="square">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Debugging windows</a:t>
            </a:r>
          </a:p>
        </p:txBody>
      </p:sp>
      <p:sp>
        <p:nvSpPr>
          <p:cNvPr id="8" name="TextBox 7">
            <a:extLst>
              <a:ext uri="{FF2B5EF4-FFF2-40B4-BE49-F238E27FC236}">
                <a16:creationId xmlns:a16="http://schemas.microsoft.com/office/drawing/2014/main" id="{977CD45A-1FF3-4431-8987-CC2C8F485A05}"/>
              </a:ext>
            </a:extLst>
          </p:cNvPr>
          <p:cNvSpPr txBox="1"/>
          <p:nvPr/>
        </p:nvSpPr>
        <p:spPr>
          <a:xfrm>
            <a:off x="475236" y="1554229"/>
            <a:ext cx="10454891" cy="4596130"/>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While debugging, both Visual Studio Code and Visual Studio show extra windows that allow you to monitor useful information, such as variables, while you step through your code.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 most useful windows are described in the following list:</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VARIABLES, including Locals, which shows the name, value, and type for any local variables automatically. Keep an eye on this window while you step through your code.</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WATCH, or Watch 1, which shows the value of variables and expressions that you manually enter.</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CALL STACK, which shows the stack of function calls.</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BREAKPOINTS, which shows all your breakpoints and allows finer control over them.</a:t>
            </a:r>
          </a:p>
        </p:txBody>
      </p:sp>
    </p:spTree>
    <p:extLst>
      <p:ext uri="{BB962C8B-B14F-4D97-AF65-F5344CB8AC3E}">
        <p14:creationId xmlns:p14="http://schemas.microsoft.com/office/powerpoint/2010/main" val="373036260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1172</TotalTime>
  <Words>3118</Words>
  <Application>Microsoft Office PowerPoint</Application>
  <PresentationFormat>Widescreen</PresentationFormat>
  <Paragraphs>299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Consolas</vt:lpstr>
      <vt:lpstr>Corbel</vt:lpstr>
      <vt:lpstr>Courier New</vt:lpstr>
      <vt:lpstr>Noto Serif</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102</cp:revision>
  <dcterms:created xsi:type="dcterms:W3CDTF">2022-04-27T20:50:39Z</dcterms:created>
  <dcterms:modified xsi:type="dcterms:W3CDTF">2022-05-23T20:59:57Z</dcterms:modified>
</cp:coreProperties>
</file>