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6" r:id="rId2"/>
    <p:sldId id="388" r:id="rId3"/>
    <p:sldId id="390" r:id="rId4"/>
    <p:sldId id="391" r:id="rId5"/>
    <p:sldId id="389" r:id="rId6"/>
    <p:sldId id="392" r:id="rId7"/>
    <p:sldId id="393" r:id="rId8"/>
    <p:sldId id="394" r:id="rId9"/>
    <p:sldId id="395" r:id="rId10"/>
    <p:sldId id="396" r:id="rId11"/>
    <p:sldId id="397" r:id="rId12"/>
    <p:sldId id="398" r:id="rId13"/>
    <p:sldId id="399" r:id="rId14"/>
    <p:sldId id="400" r:id="rId15"/>
    <p:sldId id="401" r:id="rId16"/>
    <p:sldId id="402" r:id="rId17"/>
    <p:sldId id="403" r:id="rId18"/>
    <p:sldId id="404" r:id="rId19"/>
    <p:sldId id="405" r:id="rId20"/>
    <p:sldId id="406" r:id="rId21"/>
    <p:sldId id="407" r:id="rId22"/>
    <p:sldId id="408" r:id="rId23"/>
    <p:sldId id="409" r:id="rId24"/>
    <p:sldId id="410" r:id="rId25"/>
    <p:sldId id="411"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424" r:id="rId39"/>
    <p:sldId id="425" r:id="rId40"/>
    <p:sldId id="42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67" d="100"/>
          <a:sy n="67" d="100"/>
        </p:scale>
        <p:origin x="52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7/5/2022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1162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742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39637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4313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570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1964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6992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9555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601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767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535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28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0417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0511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608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8554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6011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2345051-2045-45DA-935E-2E3CA1A69ADC}" type="datetimeFigureOut">
              <a:rPr lang="en-US" smtClean="0"/>
              <a:t>7/5/2022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9873857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docs.microsoft.com/en-us/nuget/reference/msbuild-targets"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63378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 Language</a:t>
            </a:r>
          </a:p>
        </p:txBody>
      </p:sp>
      <p:sp>
        <p:nvSpPr>
          <p:cNvPr id="7" name="TextBox 6">
            <a:extLst>
              <a:ext uri="{FF2B5EF4-FFF2-40B4-BE49-F238E27FC236}">
                <a16:creationId xmlns:a16="http://schemas.microsoft.com/office/drawing/2014/main" id="{45DDE18D-9544-4708-8626-B70B76ED6EA2}"/>
              </a:ext>
            </a:extLst>
          </p:cNvPr>
          <p:cNvSpPr txBox="1"/>
          <p:nvPr/>
        </p:nvSpPr>
        <p:spPr>
          <a:xfrm>
            <a:off x="815003" y="1452899"/>
            <a:ext cx="6868162" cy="2462213"/>
          </a:xfrm>
          <a:prstGeom prst="rect">
            <a:avLst/>
          </a:prstGeom>
          <a:noFill/>
        </p:spPr>
        <p:txBody>
          <a:bodyPr wrap="none" rtlCol="0">
            <a:spAutoFit/>
          </a:bodyPr>
          <a:lstStyle/>
          <a:p>
            <a:pPr algn="l"/>
            <a:r>
              <a:rPr lang="en-US" sz="2800" b="1" i="0" dirty="0">
                <a:effectLst/>
                <a:latin typeface="Arial" panose="020B0604020202020204" pitchFamily="34" charset="0"/>
                <a:cs typeface="Arial" panose="020B0604020202020204" pitchFamily="34" charset="0"/>
              </a:rPr>
              <a:t>Packaging and Distributing .NET Types</a:t>
            </a:r>
          </a:p>
          <a:p>
            <a:pPr algn="l"/>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road to .NET 6</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Understanding .NET components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Publishing your applications for deployment</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Decompiling .NET assemblies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Packaging your libraries for NuGet distribution</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Porting from .NET Framework to modern </a:t>
            </a:r>
            <a:r>
              <a:rPr lang="en-US" b="0" i="0">
                <a:effectLst/>
                <a:latin typeface="Arial" panose="020B0604020202020204" pitchFamily="34" charset="0"/>
                <a:cs typeface="Arial" panose="020B0604020202020204" pitchFamily="34" charset="0"/>
              </a:rPr>
              <a:t>.NET</a:t>
            </a:r>
            <a:endParaRPr lang="en-US"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4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3951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.NET components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Microsoft .NET project SDKs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79418"/>
            <a:ext cx="11450063" cy="196060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by default, console applications have a dependency reference on the Microsoft .NET project SDK</a:t>
            </a:r>
          </a:p>
          <a:p>
            <a:r>
              <a:rPr lang="en-US" sz="1400" b="0" dirty="0"/>
              <a:t>this platform contains thousands of types in NuGet packages that almost all applications would need, such as the </a:t>
            </a:r>
            <a:r>
              <a:rPr lang="en-US" sz="1400" b="0" dirty="0">
                <a:latin typeface="Courier New" panose="02070309020205020404" pitchFamily="49" charset="0"/>
                <a:cs typeface="Courier New" panose="02070309020205020404" pitchFamily="49" charset="0"/>
              </a:rPr>
              <a:t>System.Int32 </a:t>
            </a:r>
            <a:r>
              <a:rPr lang="en-US" sz="1400" b="0" dirty="0"/>
              <a:t>and </a:t>
            </a:r>
            <a:r>
              <a:rPr lang="en-US" sz="1400" b="0" dirty="0" err="1">
                <a:latin typeface="Courier New" panose="02070309020205020404" pitchFamily="49" charset="0"/>
                <a:cs typeface="Courier New" panose="02070309020205020404" pitchFamily="49" charset="0"/>
              </a:rPr>
              <a:t>System.String</a:t>
            </a:r>
            <a:r>
              <a:rPr lang="en-US" sz="1400" b="0" dirty="0">
                <a:latin typeface="Courier New" panose="02070309020205020404" pitchFamily="49" charset="0"/>
                <a:cs typeface="Courier New" panose="02070309020205020404" pitchFamily="49" charset="0"/>
              </a:rPr>
              <a:t> </a:t>
            </a:r>
            <a:r>
              <a:rPr lang="en-US" sz="1400" b="0" dirty="0"/>
              <a:t>types</a:t>
            </a:r>
          </a:p>
          <a:p>
            <a:r>
              <a:rPr lang="en-US" sz="1400" b="0" dirty="0"/>
              <a:t>when using .NET, you reference the dependency assemblies, NuGet packages, and platforms that your application needs in a project file</a:t>
            </a:r>
          </a:p>
        </p:txBody>
      </p:sp>
    </p:spTree>
    <p:extLst>
      <p:ext uri="{BB962C8B-B14F-4D97-AF65-F5344CB8AC3E}">
        <p14:creationId xmlns:p14="http://schemas.microsoft.com/office/powerpoint/2010/main" val="1070668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3951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.NET components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Namespaces and types in assemblies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79418"/>
            <a:ext cx="11450063" cy="226837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many common .NET types are in the </a:t>
            </a:r>
            <a:r>
              <a:rPr lang="en-US" sz="1400" b="0" dirty="0">
                <a:latin typeface="Courier New" panose="02070309020205020404" pitchFamily="49" charset="0"/>
                <a:cs typeface="Courier New" panose="02070309020205020404" pitchFamily="49" charset="0"/>
              </a:rPr>
              <a:t>System.Runtime.dll </a:t>
            </a:r>
            <a:r>
              <a:rPr lang="en-US" sz="1400" b="0" dirty="0"/>
              <a:t>assembly</a:t>
            </a:r>
          </a:p>
          <a:p>
            <a:r>
              <a:rPr lang="en-US" sz="1400" b="0" dirty="0"/>
              <a:t>there is not always a one-to-one mapping between assemblies and namespaces</a:t>
            </a:r>
          </a:p>
          <a:p>
            <a:r>
              <a:rPr lang="en-US" sz="1400" b="0" dirty="0"/>
              <a:t>a single assembly can contain many namespaces and a namespace can be defined in many assemblies</a:t>
            </a:r>
          </a:p>
          <a:p>
            <a:r>
              <a:rPr lang="en-US" sz="1400" b="0" dirty="0"/>
              <a:t>you can see the relationship between some assemblies and the namespaces that they supply types for, as shown in the following table:</a:t>
            </a:r>
          </a:p>
        </p:txBody>
      </p:sp>
      <p:graphicFrame>
        <p:nvGraphicFramePr>
          <p:cNvPr id="3" name="Table 4">
            <a:extLst>
              <a:ext uri="{FF2B5EF4-FFF2-40B4-BE49-F238E27FC236}">
                <a16:creationId xmlns:a16="http://schemas.microsoft.com/office/drawing/2014/main" id="{A2E729A6-E627-49B0-806A-B7D65C1E3A18}"/>
              </a:ext>
            </a:extLst>
          </p:cNvPr>
          <p:cNvGraphicFramePr>
            <a:graphicFrameLocks noGrp="1"/>
          </p:cNvGraphicFramePr>
          <p:nvPr>
            <p:extLst>
              <p:ext uri="{D42A27DB-BD31-4B8C-83A1-F6EECF244321}">
                <p14:modId xmlns:p14="http://schemas.microsoft.com/office/powerpoint/2010/main" val="603684317"/>
              </p:ext>
            </p:extLst>
          </p:nvPr>
        </p:nvGraphicFramePr>
        <p:xfrm>
          <a:off x="975360" y="3231218"/>
          <a:ext cx="8995662" cy="2936240"/>
        </p:xfrm>
        <a:graphic>
          <a:graphicData uri="http://schemas.openxmlformats.org/drawingml/2006/table">
            <a:tbl>
              <a:tblPr firstRow="1" bandRow="1">
                <a:tableStyleId>{5C22544A-7EE6-4342-B048-85BDC9FD1C3A}</a:tableStyleId>
              </a:tblPr>
              <a:tblGrid>
                <a:gridCol w="2998554">
                  <a:extLst>
                    <a:ext uri="{9D8B030D-6E8A-4147-A177-3AD203B41FA5}">
                      <a16:colId xmlns:a16="http://schemas.microsoft.com/office/drawing/2014/main" val="1662394260"/>
                    </a:ext>
                  </a:extLst>
                </a:gridCol>
                <a:gridCol w="2998554">
                  <a:extLst>
                    <a:ext uri="{9D8B030D-6E8A-4147-A177-3AD203B41FA5}">
                      <a16:colId xmlns:a16="http://schemas.microsoft.com/office/drawing/2014/main" val="2565811174"/>
                    </a:ext>
                  </a:extLst>
                </a:gridCol>
                <a:gridCol w="2998554">
                  <a:extLst>
                    <a:ext uri="{9D8B030D-6E8A-4147-A177-3AD203B41FA5}">
                      <a16:colId xmlns:a16="http://schemas.microsoft.com/office/drawing/2014/main" val="2945150315"/>
                    </a:ext>
                  </a:extLst>
                </a:gridCol>
              </a:tblGrid>
              <a:tr h="370840">
                <a:tc>
                  <a:txBody>
                    <a:bodyPr/>
                    <a:lstStyle/>
                    <a:p>
                      <a:r>
                        <a:rPr lang="it-IT" sz="1400" b="0" i="0" kern="1200" dirty="0">
                          <a:solidFill>
                            <a:schemeClr val="lt1"/>
                          </a:solidFill>
                          <a:effectLst/>
                          <a:latin typeface="Arial" panose="020B0604020202020204" pitchFamily="34" charset="0"/>
                          <a:ea typeface="+mn-ea"/>
                          <a:cs typeface="Arial" panose="020B0604020202020204" pitchFamily="34" charset="0"/>
                        </a:rPr>
                        <a:t>Assembly</a:t>
                      </a:r>
                      <a:endParaRPr lang="it-IT" sz="1400" dirty="0">
                        <a:latin typeface="Arial" panose="020B0604020202020204" pitchFamily="34" charset="0"/>
                        <a:cs typeface="Arial" panose="020B0604020202020204" pitchFamily="34" charset="0"/>
                      </a:endParaRPr>
                    </a:p>
                  </a:txBody>
                  <a:tcPr/>
                </a:tc>
                <a:tc>
                  <a:txBody>
                    <a:bodyPr/>
                    <a:lstStyle/>
                    <a:p>
                      <a:r>
                        <a:rPr lang="it-IT" sz="1400" b="0" dirty="0" err="1">
                          <a:effectLst/>
                          <a:latin typeface="Arial" panose="020B0604020202020204" pitchFamily="34" charset="0"/>
                          <a:cs typeface="Arial" panose="020B0604020202020204" pitchFamily="34" charset="0"/>
                        </a:rPr>
                        <a:t>Example</a:t>
                      </a:r>
                      <a:r>
                        <a:rPr lang="it-IT" sz="1400" b="0" dirty="0">
                          <a:effectLst/>
                          <a:latin typeface="Arial" panose="020B0604020202020204" pitchFamily="34" charset="0"/>
                          <a:cs typeface="Arial" panose="020B0604020202020204" pitchFamily="34" charset="0"/>
                        </a:rPr>
                        <a:t> </a:t>
                      </a:r>
                      <a:r>
                        <a:rPr lang="it-IT" sz="1400" b="0" dirty="0" err="1">
                          <a:effectLst/>
                          <a:latin typeface="Arial" panose="020B0604020202020204" pitchFamily="34" charset="0"/>
                          <a:cs typeface="Arial" panose="020B0604020202020204" pitchFamily="34" charset="0"/>
                        </a:rPr>
                        <a:t>namespaces</a:t>
                      </a:r>
                      <a:endParaRPr lang="it-IT" sz="1400" b="0" dirty="0">
                        <a:effectLst/>
                        <a:latin typeface="Arial" panose="020B0604020202020204" pitchFamily="34" charset="0"/>
                        <a:cs typeface="Arial" panose="020B0604020202020204" pitchFamily="34" charset="0"/>
                      </a:endParaRPr>
                    </a:p>
                  </a:txBody>
                  <a:tcPr anchor="ctr"/>
                </a:tc>
                <a:tc>
                  <a:txBody>
                    <a:bodyPr/>
                    <a:lstStyle/>
                    <a:p>
                      <a:r>
                        <a:rPr lang="it-IT" sz="1400" b="0" dirty="0" err="1">
                          <a:effectLst/>
                          <a:latin typeface="Arial" panose="020B0604020202020204" pitchFamily="34" charset="0"/>
                          <a:cs typeface="Arial" panose="020B0604020202020204" pitchFamily="34" charset="0"/>
                        </a:rPr>
                        <a:t>Example</a:t>
                      </a:r>
                      <a:r>
                        <a:rPr lang="it-IT" sz="1400" b="0" dirty="0">
                          <a:effectLst/>
                          <a:latin typeface="Arial" panose="020B0604020202020204" pitchFamily="34" charset="0"/>
                          <a:cs typeface="Arial" panose="020B0604020202020204" pitchFamily="34" charset="0"/>
                        </a:rPr>
                        <a:t> </a:t>
                      </a:r>
                      <a:r>
                        <a:rPr lang="it-IT" sz="1400" b="0" dirty="0" err="1">
                          <a:effectLst/>
                          <a:latin typeface="Arial" panose="020B0604020202020204" pitchFamily="34" charset="0"/>
                          <a:cs typeface="Arial" panose="020B0604020202020204" pitchFamily="34" charset="0"/>
                        </a:rPr>
                        <a:t>types</a:t>
                      </a:r>
                      <a:endParaRPr lang="it-IT" sz="1400"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8660360"/>
                  </a:ext>
                </a:extLst>
              </a:tr>
              <a:tr h="370840">
                <a:tc>
                  <a:txBody>
                    <a:bodyPr/>
                    <a:lstStyle/>
                    <a:p>
                      <a:r>
                        <a:rPr lang="it-IT" sz="1400" b="0" dirty="0">
                          <a:effectLst/>
                          <a:latin typeface="Courier New" panose="02070309020205020404" pitchFamily="49" charset="0"/>
                          <a:cs typeface="Courier New" panose="02070309020205020404" pitchFamily="49" charset="0"/>
                        </a:rPr>
                        <a:t>System.Runtime.dll</a:t>
                      </a:r>
                    </a:p>
                  </a:txBody>
                  <a:tcPr anchor="ctr"/>
                </a:tc>
                <a:tc>
                  <a:txBody>
                    <a:bodyPr/>
                    <a:lstStyle/>
                    <a:p>
                      <a:r>
                        <a:rPr lang="en-US" sz="1400" dirty="0">
                          <a:latin typeface="Courier New" panose="02070309020205020404" pitchFamily="49" charset="0"/>
                          <a:cs typeface="Courier New" panose="02070309020205020404" pitchFamily="49" charset="0"/>
                        </a:rPr>
                        <a:t>System</a:t>
                      </a:r>
                      <a:r>
                        <a:rPr lang="en-US" sz="1400" b="0" i="0" kern="1200" dirty="0">
                          <a:solidFill>
                            <a:schemeClr val="dk1"/>
                          </a:solidFill>
                          <a:effectLst/>
                          <a:latin typeface="Courier New" panose="02070309020205020404" pitchFamily="49" charset="0"/>
                          <a:ea typeface="+mn-ea"/>
                          <a:cs typeface="Courier New" panose="02070309020205020404" pitchFamily="49" charset="0"/>
                        </a:rPr>
                        <a:t>,</a:t>
                      </a:r>
                      <a:br>
                        <a:rPr lang="en-US" sz="1400" b="0" i="0" kern="1200" dirty="0">
                          <a:solidFill>
                            <a:schemeClr val="dk1"/>
                          </a:solidFill>
                          <a:effectLst/>
                          <a:latin typeface="Courier New" panose="02070309020205020404" pitchFamily="49" charset="0"/>
                          <a:ea typeface="+mn-ea"/>
                          <a:cs typeface="Courier New" panose="02070309020205020404" pitchFamily="49" charset="0"/>
                        </a:rPr>
                      </a:br>
                      <a:r>
                        <a:rPr lang="en-US" sz="1400" dirty="0" err="1">
                          <a:latin typeface="Courier New" panose="02070309020205020404" pitchFamily="49" charset="0"/>
                          <a:cs typeface="Courier New" panose="02070309020205020404" pitchFamily="49" charset="0"/>
                        </a:rPr>
                        <a:t>System.Collections</a:t>
                      </a:r>
                      <a:r>
                        <a:rPr lang="en-US" sz="1400" b="0" i="0" kern="1200" dirty="0">
                          <a:solidFill>
                            <a:schemeClr val="dk1"/>
                          </a:solidFill>
                          <a:effectLst/>
                          <a:latin typeface="Courier New" panose="02070309020205020404" pitchFamily="49" charset="0"/>
                          <a:ea typeface="+mn-ea"/>
                          <a:cs typeface="Courier New" panose="02070309020205020404" pitchFamily="49" charset="0"/>
                        </a:rPr>
                        <a:t>,</a:t>
                      </a:r>
                      <a:br>
                        <a:rPr lang="en-US" sz="1400" b="0" i="0" kern="1200" dirty="0">
                          <a:solidFill>
                            <a:schemeClr val="dk1"/>
                          </a:solidFill>
                          <a:effectLst/>
                          <a:latin typeface="Courier New" panose="02070309020205020404" pitchFamily="49" charset="0"/>
                          <a:ea typeface="+mn-ea"/>
                          <a:cs typeface="Courier New" panose="02070309020205020404" pitchFamily="49" charset="0"/>
                        </a:rPr>
                      </a:br>
                      <a:r>
                        <a:rPr lang="en-US" sz="1400" dirty="0" err="1">
                          <a:latin typeface="Courier New" panose="02070309020205020404" pitchFamily="49" charset="0"/>
                          <a:cs typeface="Courier New" panose="02070309020205020404" pitchFamily="49" charset="0"/>
                        </a:rPr>
                        <a:t>System.Collections.Generic</a:t>
                      </a:r>
                      <a:endParaRPr lang="it-IT" sz="1400" b="0" dirty="0">
                        <a:effectLst/>
                        <a:latin typeface="Courier New" panose="02070309020205020404" pitchFamily="49" charset="0"/>
                        <a:cs typeface="Courier New" panose="02070309020205020404" pitchFamily="49" charset="0"/>
                      </a:endParaRPr>
                    </a:p>
                  </a:txBody>
                  <a:tcPr anchor="ctr"/>
                </a:tc>
                <a:tc>
                  <a:txBody>
                    <a:bodyPr/>
                    <a:lstStyle/>
                    <a:p>
                      <a:r>
                        <a:rPr lang="it-IT" sz="1400" dirty="0">
                          <a:latin typeface="Courier New" panose="02070309020205020404" pitchFamily="49" charset="0"/>
                          <a:cs typeface="Courier New" panose="02070309020205020404" pitchFamily="49" charset="0"/>
                        </a:rPr>
                        <a:t>Int32</a:t>
                      </a:r>
                      <a:r>
                        <a:rPr lang="it-IT" sz="1400" b="0" i="0" kern="1200" dirty="0">
                          <a:solidFill>
                            <a:schemeClr val="dk1"/>
                          </a:solidFill>
                          <a:effectLst/>
                          <a:latin typeface="Courier New" panose="02070309020205020404" pitchFamily="49" charset="0"/>
                          <a:ea typeface="+mn-ea"/>
                          <a:cs typeface="Courier New" panose="02070309020205020404" pitchFamily="49" charset="0"/>
                        </a:rPr>
                        <a:t>,</a:t>
                      </a:r>
                      <a:br>
                        <a:rPr lang="it-IT" sz="1400" b="0" i="0" kern="1200" dirty="0">
                          <a:solidFill>
                            <a:schemeClr val="dk1"/>
                          </a:solidFill>
                          <a:effectLst/>
                          <a:latin typeface="Courier New" panose="02070309020205020404" pitchFamily="49" charset="0"/>
                          <a:ea typeface="+mn-ea"/>
                          <a:cs typeface="Courier New" panose="02070309020205020404" pitchFamily="49" charset="0"/>
                        </a:rPr>
                      </a:br>
                      <a:r>
                        <a:rPr lang="it-IT" sz="1400" dirty="0" err="1">
                          <a:latin typeface="Courier New" panose="02070309020205020404" pitchFamily="49" charset="0"/>
                          <a:cs typeface="Courier New" panose="02070309020205020404" pitchFamily="49" charset="0"/>
                        </a:rPr>
                        <a:t>String</a:t>
                      </a:r>
                      <a:r>
                        <a:rPr lang="it-IT" sz="1400" b="0" i="0" kern="1200" dirty="0">
                          <a:solidFill>
                            <a:schemeClr val="dk1"/>
                          </a:solidFill>
                          <a:effectLst/>
                          <a:latin typeface="Courier New" panose="02070309020205020404" pitchFamily="49" charset="0"/>
                          <a:ea typeface="+mn-ea"/>
                          <a:cs typeface="Courier New" panose="02070309020205020404" pitchFamily="49" charset="0"/>
                        </a:rPr>
                        <a:t>,</a:t>
                      </a:r>
                      <a:br>
                        <a:rPr lang="it-IT" sz="1400" b="0" i="0" kern="1200" dirty="0">
                          <a:solidFill>
                            <a:schemeClr val="dk1"/>
                          </a:solidFill>
                          <a:effectLst/>
                          <a:latin typeface="Courier New" panose="02070309020205020404" pitchFamily="49" charset="0"/>
                          <a:ea typeface="+mn-ea"/>
                          <a:cs typeface="Courier New" panose="02070309020205020404" pitchFamily="49" charset="0"/>
                        </a:rPr>
                      </a:br>
                      <a:r>
                        <a:rPr lang="it-IT" sz="1400" dirty="0" err="1">
                          <a:latin typeface="Courier New" panose="02070309020205020404" pitchFamily="49" charset="0"/>
                          <a:cs typeface="Courier New" panose="02070309020205020404" pitchFamily="49" charset="0"/>
                        </a:rPr>
                        <a:t>IEnumerable</a:t>
                      </a:r>
                      <a:r>
                        <a:rPr lang="it-IT" sz="1400" dirty="0">
                          <a:latin typeface="Courier New" panose="02070309020205020404" pitchFamily="49" charset="0"/>
                          <a:cs typeface="Courier New" panose="02070309020205020404" pitchFamily="49" charset="0"/>
                        </a:rPr>
                        <a:t>&lt;T&gt;</a:t>
                      </a:r>
                      <a:endParaRPr lang="it-IT" sz="1400" b="0" dirty="0">
                        <a:effectLst/>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711376541"/>
                  </a:ext>
                </a:extLst>
              </a:tr>
              <a:tr h="370840">
                <a:tc>
                  <a:txBody>
                    <a:bodyPr/>
                    <a:lstStyle/>
                    <a:p>
                      <a:r>
                        <a:rPr lang="it-IT" sz="1400" b="0" dirty="0">
                          <a:effectLst/>
                          <a:latin typeface="Courier New" panose="02070309020205020404" pitchFamily="49" charset="0"/>
                          <a:cs typeface="Courier New" panose="02070309020205020404" pitchFamily="49" charset="0"/>
                        </a:rPr>
                        <a:t>System.Console.dll</a:t>
                      </a:r>
                    </a:p>
                  </a:txBody>
                  <a:tcPr anchor="ctr"/>
                </a:tc>
                <a:tc>
                  <a:txBody>
                    <a:bodyPr/>
                    <a:lstStyle/>
                    <a:p>
                      <a:r>
                        <a:rPr lang="it-IT" sz="1400" b="0" dirty="0">
                          <a:effectLst/>
                          <a:latin typeface="Courier New" panose="02070309020205020404" pitchFamily="49" charset="0"/>
                          <a:cs typeface="Courier New" panose="02070309020205020404" pitchFamily="49" charset="0"/>
                        </a:rPr>
                        <a:t>System</a:t>
                      </a:r>
                    </a:p>
                  </a:txBody>
                  <a:tcPr anchor="ctr"/>
                </a:tc>
                <a:tc>
                  <a:txBody>
                    <a:bodyPr/>
                    <a:lstStyle/>
                    <a:p>
                      <a:r>
                        <a:rPr lang="it-IT" sz="1400" b="0" i="0" kern="1200" dirty="0">
                          <a:solidFill>
                            <a:schemeClr val="dk1"/>
                          </a:solidFill>
                          <a:effectLst/>
                          <a:latin typeface="Courier New" panose="02070309020205020404" pitchFamily="49" charset="0"/>
                          <a:ea typeface="+mn-ea"/>
                          <a:cs typeface="Courier New" panose="02070309020205020404" pitchFamily="49" charset="0"/>
                        </a:rPr>
                        <a:t>Console</a:t>
                      </a:r>
                      <a:endParaRPr lang="it-IT"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255155461"/>
                  </a:ext>
                </a:extLst>
              </a:tr>
              <a:tr h="370840">
                <a:tc>
                  <a:txBody>
                    <a:bodyPr/>
                    <a:lstStyle/>
                    <a:p>
                      <a:r>
                        <a:rPr lang="it-IT" sz="1400" b="0" dirty="0">
                          <a:effectLst/>
                          <a:latin typeface="Courier New" panose="02070309020205020404" pitchFamily="49" charset="0"/>
                          <a:cs typeface="Courier New" panose="02070309020205020404" pitchFamily="49" charset="0"/>
                        </a:rPr>
                        <a:t>System.Threading.dll</a:t>
                      </a:r>
                    </a:p>
                  </a:txBody>
                  <a:tcPr anchor="ctr"/>
                </a:tc>
                <a:tc>
                  <a:txBody>
                    <a:bodyPr/>
                    <a:lstStyle/>
                    <a:p>
                      <a:r>
                        <a:rPr lang="it-IT" sz="1400" b="0" dirty="0" err="1">
                          <a:effectLst/>
                          <a:latin typeface="Courier New" panose="02070309020205020404" pitchFamily="49" charset="0"/>
                          <a:cs typeface="Courier New" panose="02070309020205020404" pitchFamily="49" charset="0"/>
                        </a:rPr>
                        <a:t>System.Threading</a:t>
                      </a:r>
                      <a:endParaRPr lang="it-IT" sz="1400" b="0" dirty="0">
                        <a:effectLst/>
                        <a:latin typeface="Courier New" panose="02070309020205020404" pitchFamily="49" charset="0"/>
                        <a:cs typeface="Courier New" panose="02070309020205020404" pitchFamily="49" charset="0"/>
                      </a:endParaRPr>
                    </a:p>
                  </a:txBody>
                  <a:tcPr anchor="ctr"/>
                </a:tc>
                <a:tc>
                  <a:txBody>
                    <a:bodyPr/>
                    <a:lstStyle/>
                    <a:p>
                      <a:r>
                        <a:rPr lang="it-IT" sz="1400" dirty="0" err="1">
                          <a:latin typeface="Courier New" panose="02070309020205020404" pitchFamily="49" charset="0"/>
                          <a:cs typeface="Courier New" panose="02070309020205020404" pitchFamily="49" charset="0"/>
                        </a:rPr>
                        <a:t>Interlocked</a:t>
                      </a:r>
                      <a:r>
                        <a:rPr lang="it-IT" sz="1400" b="0" i="0" kern="1200" dirty="0">
                          <a:solidFill>
                            <a:schemeClr val="dk1"/>
                          </a:solidFill>
                          <a:effectLst/>
                          <a:latin typeface="Courier New" panose="02070309020205020404" pitchFamily="49" charset="0"/>
                          <a:ea typeface="+mn-ea"/>
                          <a:cs typeface="Courier New" panose="02070309020205020404" pitchFamily="49" charset="0"/>
                        </a:rPr>
                        <a:t>,</a:t>
                      </a:r>
                      <a:br>
                        <a:rPr lang="it-IT" sz="1400" b="0" i="0" kern="1200" dirty="0">
                          <a:solidFill>
                            <a:schemeClr val="dk1"/>
                          </a:solidFill>
                          <a:effectLst/>
                          <a:latin typeface="Courier New" panose="02070309020205020404" pitchFamily="49" charset="0"/>
                          <a:ea typeface="+mn-ea"/>
                          <a:cs typeface="Courier New" panose="02070309020205020404" pitchFamily="49" charset="0"/>
                        </a:rPr>
                      </a:br>
                      <a:r>
                        <a:rPr lang="it-IT" sz="1400" dirty="0">
                          <a:latin typeface="Courier New" panose="02070309020205020404" pitchFamily="49" charset="0"/>
                          <a:cs typeface="Courier New" panose="02070309020205020404" pitchFamily="49" charset="0"/>
                        </a:rPr>
                        <a:t>Monitor</a:t>
                      </a:r>
                      <a:r>
                        <a:rPr lang="it-IT" sz="1400" b="0" i="0" kern="1200" dirty="0">
                          <a:solidFill>
                            <a:schemeClr val="dk1"/>
                          </a:solidFill>
                          <a:effectLst/>
                          <a:latin typeface="Courier New" panose="02070309020205020404" pitchFamily="49" charset="0"/>
                          <a:ea typeface="+mn-ea"/>
                          <a:cs typeface="Courier New" panose="02070309020205020404" pitchFamily="49" charset="0"/>
                        </a:rPr>
                        <a:t>,</a:t>
                      </a:r>
                      <a:br>
                        <a:rPr lang="it-IT" sz="1400" b="0" i="0" kern="1200" dirty="0">
                          <a:solidFill>
                            <a:schemeClr val="dk1"/>
                          </a:solidFill>
                          <a:effectLst/>
                          <a:latin typeface="Courier New" panose="02070309020205020404" pitchFamily="49" charset="0"/>
                          <a:ea typeface="+mn-ea"/>
                          <a:cs typeface="Courier New" panose="02070309020205020404" pitchFamily="49" charset="0"/>
                        </a:rPr>
                      </a:br>
                      <a:r>
                        <a:rPr lang="it-IT" sz="1400" dirty="0" err="1">
                          <a:latin typeface="Courier New" panose="02070309020205020404" pitchFamily="49" charset="0"/>
                          <a:cs typeface="Courier New" panose="02070309020205020404" pitchFamily="49" charset="0"/>
                        </a:rPr>
                        <a:t>Mutex</a:t>
                      </a:r>
                      <a:endParaRPr lang="it-IT" sz="1400" b="0" dirty="0">
                        <a:effectLst/>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132761920"/>
                  </a:ext>
                </a:extLst>
              </a:tr>
              <a:tr h="370840">
                <a:tc>
                  <a:txBody>
                    <a:bodyPr/>
                    <a:lstStyle/>
                    <a:p>
                      <a:r>
                        <a:rPr lang="it-IT" sz="1400" b="0" dirty="0">
                          <a:effectLst/>
                          <a:latin typeface="Courier New" panose="02070309020205020404" pitchFamily="49" charset="0"/>
                          <a:cs typeface="Courier New" panose="02070309020205020404" pitchFamily="49" charset="0"/>
                        </a:rPr>
                        <a:t>System.Xml.XDocument.dll</a:t>
                      </a:r>
                    </a:p>
                  </a:txBody>
                  <a:tcPr anchor="ctr"/>
                </a:tc>
                <a:tc>
                  <a:txBody>
                    <a:bodyPr/>
                    <a:lstStyle/>
                    <a:p>
                      <a:r>
                        <a:rPr lang="it-IT" sz="1400" b="0" dirty="0" err="1">
                          <a:effectLst/>
                          <a:latin typeface="Courier New" panose="02070309020205020404" pitchFamily="49" charset="0"/>
                          <a:cs typeface="Courier New" panose="02070309020205020404" pitchFamily="49" charset="0"/>
                        </a:rPr>
                        <a:t>System.Xml.Linq</a:t>
                      </a:r>
                      <a:endParaRPr lang="it-IT" sz="1400" b="0" dirty="0">
                        <a:effectLst/>
                        <a:latin typeface="Courier New" panose="02070309020205020404" pitchFamily="49" charset="0"/>
                        <a:cs typeface="Courier New" panose="02070309020205020404" pitchFamily="49" charset="0"/>
                      </a:endParaRPr>
                    </a:p>
                  </a:txBody>
                  <a:tcPr anchor="ctr"/>
                </a:tc>
                <a:tc>
                  <a:txBody>
                    <a:bodyPr/>
                    <a:lstStyle/>
                    <a:p>
                      <a:r>
                        <a:rPr lang="it-IT" sz="1400" b="0" dirty="0" err="1">
                          <a:effectLst/>
                          <a:latin typeface="Courier New" panose="02070309020205020404" pitchFamily="49" charset="0"/>
                          <a:cs typeface="Courier New" panose="02070309020205020404" pitchFamily="49" charset="0"/>
                        </a:rPr>
                        <a:t>XDocument</a:t>
                      </a:r>
                      <a:r>
                        <a:rPr lang="it-IT" sz="1400" b="0" dirty="0">
                          <a:effectLst/>
                          <a:latin typeface="Courier New" panose="02070309020205020404" pitchFamily="49" charset="0"/>
                          <a:cs typeface="Courier New" panose="02070309020205020404" pitchFamily="49" charset="0"/>
                        </a:rPr>
                        <a:t>,</a:t>
                      </a:r>
                      <a:br>
                        <a:rPr lang="it-IT" sz="1400" b="0" dirty="0">
                          <a:effectLst/>
                          <a:latin typeface="Courier New" panose="02070309020205020404" pitchFamily="49" charset="0"/>
                          <a:cs typeface="Courier New" panose="02070309020205020404" pitchFamily="49" charset="0"/>
                        </a:rPr>
                      </a:br>
                      <a:r>
                        <a:rPr lang="it-IT" sz="1400" b="0" dirty="0" err="1">
                          <a:effectLst/>
                          <a:latin typeface="Courier New" panose="02070309020205020404" pitchFamily="49" charset="0"/>
                          <a:cs typeface="Courier New" panose="02070309020205020404" pitchFamily="49" charset="0"/>
                        </a:rPr>
                        <a:t>XElement</a:t>
                      </a:r>
                      <a:r>
                        <a:rPr lang="it-IT" sz="1400" b="0" dirty="0">
                          <a:effectLst/>
                          <a:latin typeface="Courier New" panose="02070309020205020404" pitchFamily="49" charset="0"/>
                          <a:cs typeface="Courier New" panose="02070309020205020404" pitchFamily="49" charset="0"/>
                        </a:rPr>
                        <a:t>,</a:t>
                      </a:r>
                      <a:br>
                        <a:rPr lang="it-IT" sz="1400" b="0" dirty="0">
                          <a:effectLst/>
                          <a:latin typeface="Courier New" panose="02070309020205020404" pitchFamily="49" charset="0"/>
                          <a:cs typeface="Courier New" panose="02070309020205020404" pitchFamily="49" charset="0"/>
                        </a:rPr>
                      </a:br>
                      <a:r>
                        <a:rPr lang="it-IT" sz="1400" b="0" dirty="0" err="1">
                          <a:effectLst/>
                          <a:latin typeface="Courier New" panose="02070309020205020404" pitchFamily="49" charset="0"/>
                          <a:cs typeface="Courier New" panose="02070309020205020404" pitchFamily="49" charset="0"/>
                        </a:rPr>
                        <a:t>XNode</a:t>
                      </a:r>
                      <a:endParaRPr lang="it-IT" sz="1400" b="0" dirty="0">
                        <a:effectLst/>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642646470"/>
                  </a:ext>
                </a:extLst>
              </a:tr>
            </a:tbl>
          </a:graphicData>
        </a:graphic>
      </p:graphicFrame>
    </p:spTree>
    <p:extLst>
      <p:ext uri="{BB962C8B-B14F-4D97-AF65-F5344CB8AC3E}">
        <p14:creationId xmlns:p14="http://schemas.microsoft.com/office/powerpoint/2010/main" val="1567518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3951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.NET components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NuGet packages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79418"/>
            <a:ext cx="11450063" cy="553997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400" b="0" dirty="0"/>
              <a:t>.NET is split into a set of packages, distributed using a Microsoft-supported package management technology named NuGet</a:t>
            </a:r>
          </a:p>
          <a:p>
            <a:pPr>
              <a:lnSpc>
                <a:spcPct val="100000"/>
              </a:lnSpc>
            </a:pPr>
            <a:r>
              <a:rPr lang="en-US" sz="1400" b="0" dirty="0"/>
              <a:t>each of these packages represents a single assembly of the same name</a:t>
            </a:r>
          </a:p>
          <a:p>
            <a:pPr>
              <a:lnSpc>
                <a:spcPct val="100000"/>
              </a:lnSpc>
            </a:pPr>
            <a:r>
              <a:rPr lang="en-US" sz="1400" b="0" dirty="0"/>
              <a:t>for example, the </a:t>
            </a:r>
            <a:r>
              <a:rPr lang="en-US" sz="1400" b="0" dirty="0" err="1">
                <a:latin typeface="Courier New" panose="02070309020205020404" pitchFamily="49" charset="0"/>
                <a:cs typeface="Courier New" panose="02070309020205020404" pitchFamily="49" charset="0"/>
              </a:rPr>
              <a:t>System.Collections</a:t>
            </a:r>
            <a:r>
              <a:rPr lang="en-US" sz="1400" b="0" dirty="0">
                <a:latin typeface="Courier New" panose="02070309020205020404" pitchFamily="49" charset="0"/>
                <a:cs typeface="Courier New" panose="02070309020205020404" pitchFamily="49" charset="0"/>
              </a:rPr>
              <a:t> </a:t>
            </a:r>
            <a:r>
              <a:rPr lang="en-US" sz="1400" b="0" dirty="0"/>
              <a:t>package contains the </a:t>
            </a:r>
            <a:r>
              <a:rPr lang="en-US" sz="1400" b="0" dirty="0">
                <a:latin typeface="Courier New" panose="02070309020205020404" pitchFamily="49" charset="0"/>
                <a:cs typeface="Courier New" panose="02070309020205020404" pitchFamily="49" charset="0"/>
              </a:rPr>
              <a:t>System.Collections.dll </a:t>
            </a:r>
            <a:r>
              <a:rPr lang="en-US" sz="1400" b="0" dirty="0"/>
              <a:t>assembly</a:t>
            </a:r>
          </a:p>
          <a:p>
            <a:pPr>
              <a:lnSpc>
                <a:spcPct val="100000"/>
              </a:lnSpc>
            </a:pPr>
            <a:r>
              <a:rPr lang="en-US" sz="1400" b="0" dirty="0"/>
              <a:t>The following are the benefits of packages:</a:t>
            </a:r>
          </a:p>
          <a:p>
            <a:pPr marL="285750" indent="-285750">
              <a:lnSpc>
                <a:spcPct val="100000"/>
              </a:lnSpc>
              <a:buFont typeface="Arial" panose="020B0604020202020204" pitchFamily="34" charset="0"/>
              <a:buChar char="•"/>
            </a:pPr>
            <a:r>
              <a:rPr lang="en-US" sz="1400" b="0" dirty="0"/>
              <a:t>Packages can be easily distributed on public feeds.</a:t>
            </a:r>
          </a:p>
          <a:p>
            <a:pPr marL="285750" indent="-285750">
              <a:lnSpc>
                <a:spcPct val="100000"/>
              </a:lnSpc>
              <a:buFont typeface="Arial" panose="020B0604020202020204" pitchFamily="34" charset="0"/>
              <a:buChar char="•"/>
            </a:pPr>
            <a:r>
              <a:rPr lang="en-US" sz="1400" b="0" dirty="0"/>
              <a:t>Packages can be reused.</a:t>
            </a:r>
          </a:p>
          <a:p>
            <a:pPr marL="285750" indent="-285750">
              <a:lnSpc>
                <a:spcPct val="100000"/>
              </a:lnSpc>
              <a:buFont typeface="Arial" panose="020B0604020202020204" pitchFamily="34" charset="0"/>
              <a:buChar char="•"/>
            </a:pPr>
            <a:r>
              <a:rPr lang="en-US" sz="1400" b="0" dirty="0"/>
              <a:t>Packages can ship on their own schedule.</a:t>
            </a:r>
          </a:p>
          <a:p>
            <a:pPr marL="285750" indent="-285750">
              <a:lnSpc>
                <a:spcPct val="100000"/>
              </a:lnSpc>
              <a:buFont typeface="Arial" panose="020B0604020202020204" pitchFamily="34" charset="0"/>
              <a:buChar char="•"/>
            </a:pPr>
            <a:r>
              <a:rPr lang="en-US" sz="1400" b="0" dirty="0"/>
              <a:t>Packages can be tested independently of other packages.</a:t>
            </a:r>
          </a:p>
          <a:p>
            <a:pPr marL="285750" indent="-285750">
              <a:lnSpc>
                <a:spcPct val="100000"/>
              </a:lnSpc>
              <a:buFont typeface="Arial" panose="020B0604020202020204" pitchFamily="34" charset="0"/>
              <a:buChar char="•"/>
            </a:pPr>
            <a:r>
              <a:rPr lang="en-US" sz="1400" b="0" dirty="0"/>
              <a:t>Packages can support different OSes and CPUs by including multiple versions of the same assembly built for different OSes and CPUs.</a:t>
            </a:r>
          </a:p>
          <a:p>
            <a:pPr marL="285750" indent="-285750">
              <a:lnSpc>
                <a:spcPct val="100000"/>
              </a:lnSpc>
              <a:buFont typeface="Arial" panose="020B0604020202020204" pitchFamily="34" charset="0"/>
              <a:buChar char="•"/>
            </a:pPr>
            <a:r>
              <a:rPr lang="en-US" sz="1400" b="0" dirty="0"/>
              <a:t>Packages can have dependencies specific to only one library.</a:t>
            </a:r>
          </a:p>
          <a:p>
            <a:pPr marL="285750" indent="-285750">
              <a:lnSpc>
                <a:spcPct val="100000"/>
              </a:lnSpc>
              <a:buFont typeface="Arial" panose="020B0604020202020204" pitchFamily="34" charset="0"/>
              <a:buChar char="•"/>
            </a:pPr>
            <a:r>
              <a:rPr lang="en-US" sz="1400" b="0" dirty="0"/>
              <a:t>Apps are smaller because unreferenced packages aren't part of the distribution</a:t>
            </a:r>
          </a:p>
        </p:txBody>
      </p:sp>
    </p:spTree>
    <p:extLst>
      <p:ext uri="{BB962C8B-B14F-4D97-AF65-F5344CB8AC3E}">
        <p14:creationId xmlns:p14="http://schemas.microsoft.com/office/powerpoint/2010/main" val="2421017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3951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.NET components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NuGet packages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79418"/>
            <a:ext cx="11450063" cy="37555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The following table lists some of the more important packages and their important types</a:t>
            </a:r>
          </a:p>
        </p:txBody>
      </p:sp>
      <p:graphicFrame>
        <p:nvGraphicFramePr>
          <p:cNvPr id="3" name="Table 4">
            <a:extLst>
              <a:ext uri="{FF2B5EF4-FFF2-40B4-BE49-F238E27FC236}">
                <a16:creationId xmlns:a16="http://schemas.microsoft.com/office/drawing/2014/main" id="{A2E729A6-E627-49B0-806A-B7D65C1E3A18}"/>
              </a:ext>
            </a:extLst>
          </p:cNvPr>
          <p:cNvGraphicFramePr>
            <a:graphicFrameLocks noGrp="1"/>
          </p:cNvGraphicFramePr>
          <p:nvPr>
            <p:extLst>
              <p:ext uri="{D42A27DB-BD31-4B8C-83A1-F6EECF244321}">
                <p14:modId xmlns:p14="http://schemas.microsoft.com/office/powerpoint/2010/main" val="1975121268"/>
              </p:ext>
            </p:extLst>
          </p:nvPr>
        </p:nvGraphicFramePr>
        <p:xfrm>
          <a:off x="2212848" y="1586602"/>
          <a:ext cx="5997108" cy="3601720"/>
        </p:xfrm>
        <a:graphic>
          <a:graphicData uri="http://schemas.openxmlformats.org/drawingml/2006/table">
            <a:tbl>
              <a:tblPr firstRow="1" bandRow="1">
                <a:tableStyleId>{5C22544A-7EE6-4342-B048-85BDC9FD1C3A}</a:tableStyleId>
              </a:tblPr>
              <a:tblGrid>
                <a:gridCol w="2998554">
                  <a:extLst>
                    <a:ext uri="{9D8B030D-6E8A-4147-A177-3AD203B41FA5}">
                      <a16:colId xmlns:a16="http://schemas.microsoft.com/office/drawing/2014/main" val="1662394260"/>
                    </a:ext>
                  </a:extLst>
                </a:gridCol>
                <a:gridCol w="2998554">
                  <a:extLst>
                    <a:ext uri="{9D8B030D-6E8A-4147-A177-3AD203B41FA5}">
                      <a16:colId xmlns:a16="http://schemas.microsoft.com/office/drawing/2014/main" val="2565811174"/>
                    </a:ext>
                  </a:extLst>
                </a:gridCol>
              </a:tblGrid>
              <a:tr h="370840">
                <a:tc>
                  <a:txBody>
                    <a:bodyPr/>
                    <a:lstStyle/>
                    <a:p>
                      <a:r>
                        <a:rPr lang="it-IT" sz="1800" b="0" i="0" kern="1200" dirty="0">
                          <a:solidFill>
                            <a:schemeClr val="lt1"/>
                          </a:solidFill>
                          <a:effectLst/>
                          <a:latin typeface="+mn-lt"/>
                          <a:ea typeface="+mn-ea"/>
                          <a:cs typeface="+mn-cs"/>
                        </a:rPr>
                        <a:t>Package</a:t>
                      </a:r>
                      <a:endParaRPr lang="it-IT" sz="1400" dirty="0">
                        <a:latin typeface="Arial" panose="020B0604020202020204" pitchFamily="34" charset="0"/>
                        <a:cs typeface="Arial" panose="020B0604020202020204" pitchFamily="34" charset="0"/>
                      </a:endParaRPr>
                    </a:p>
                  </a:txBody>
                  <a:tcPr/>
                </a:tc>
                <a:tc>
                  <a:txBody>
                    <a:bodyPr/>
                    <a:lstStyle/>
                    <a:p>
                      <a:r>
                        <a:rPr lang="it-IT" sz="1400" b="0" dirty="0" err="1">
                          <a:effectLst/>
                          <a:latin typeface="Arial" panose="020B0604020202020204" pitchFamily="34" charset="0"/>
                          <a:cs typeface="Arial" panose="020B0604020202020204" pitchFamily="34" charset="0"/>
                        </a:rPr>
                        <a:t>Important</a:t>
                      </a:r>
                      <a:r>
                        <a:rPr lang="it-IT" sz="1400" b="0" dirty="0">
                          <a:effectLst/>
                          <a:latin typeface="Arial" panose="020B0604020202020204" pitchFamily="34" charset="0"/>
                          <a:cs typeface="Arial" panose="020B0604020202020204" pitchFamily="34" charset="0"/>
                        </a:rPr>
                        <a:t> </a:t>
                      </a:r>
                      <a:r>
                        <a:rPr lang="it-IT" sz="1400" b="0" dirty="0" err="1">
                          <a:effectLst/>
                          <a:latin typeface="Arial" panose="020B0604020202020204" pitchFamily="34" charset="0"/>
                          <a:cs typeface="Arial" panose="020B0604020202020204" pitchFamily="34" charset="0"/>
                        </a:rPr>
                        <a:t>types</a:t>
                      </a:r>
                      <a:endParaRPr lang="it-IT" sz="1400"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8660360"/>
                  </a:ext>
                </a:extLst>
              </a:tr>
              <a:tr h="370840">
                <a:tc>
                  <a:txBody>
                    <a:bodyPr/>
                    <a:lstStyle/>
                    <a:p>
                      <a:r>
                        <a:rPr lang="it-IT" sz="1400" b="0" dirty="0" err="1">
                          <a:effectLst/>
                          <a:latin typeface="Courier New" panose="02070309020205020404" pitchFamily="49" charset="0"/>
                          <a:cs typeface="Courier New" panose="02070309020205020404" pitchFamily="49" charset="0"/>
                        </a:rPr>
                        <a:t>System.Runtime</a:t>
                      </a:r>
                      <a:endParaRPr lang="it-IT" sz="1400" b="0" dirty="0">
                        <a:effectLst/>
                        <a:latin typeface="Courier New" panose="02070309020205020404" pitchFamily="49" charset="0"/>
                        <a:cs typeface="Courier New" panose="02070309020205020404" pitchFamily="49" charset="0"/>
                      </a:endParaRPr>
                    </a:p>
                  </a:txBody>
                  <a:tcPr anchor="ctr"/>
                </a:tc>
                <a:tc>
                  <a:txBody>
                    <a:bodyPr/>
                    <a:lstStyle/>
                    <a:p>
                      <a:r>
                        <a:rPr lang="en-US" sz="1400" dirty="0">
                          <a:latin typeface="Courier New" panose="02070309020205020404" pitchFamily="49" charset="0"/>
                          <a:cs typeface="Courier New" panose="02070309020205020404" pitchFamily="49" charset="0"/>
                        </a:rPr>
                        <a:t>Object,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String,</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Int32,</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Array</a:t>
                      </a:r>
                    </a:p>
                  </a:txBody>
                  <a:tcPr anchor="ctr"/>
                </a:tc>
                <a:extLst>
                  <a:ext uri="{0D108BD9-81ED-4DB2-BD59-A6C34878D82A}">
                    <a16:rowId xmlns:a16="http://schemas.microsoft.com/office/drawing/2014/main" val="2711376541"/>
                  </a:ext>
                </a:extLst>
              </a:tr>
              <a:tr h="370840">
                <a:tc>
                  <a:txBody>
                    <a:bodyPr/>
                    <a:lstStyle/>
                    <a:p>
                      <a:r>
                        <a:rPr lang="en-US" sz="1400" dirty="0" err="1">
                          <a:latin typeface="Courier New" panose="02070309020205020404" pitchFamily="49" charset="0"/>
                          <a:cs typeface="Courier New" panose="02070309020205020404" pitchFamily="49" charset="0"/>
                        </a:rPr>
                        <a:t>System.Collections</a:t>
                      </a:r>
                      <a:endParaRPr lang="it-IT" sz="1400" b="0" dirty="0">
                        <a:effectLst/>
                        <a:latin typeface="Courier New" panose="02070309020205020404" pitchFamily="49" charset="0"/>
                        <a:cs typeface="Courier New" panose="02070309020205020404" pitchFamily="49" charset="0"/>
                      </a:endParaRPr>
                    </a:p>
                  </a:txBody>
                  <a:tcPr anchor="ctr"/>
                </a:tc>
                <a:tc>
                  <a:txBody>
                    <a:bodyPr/>
                    <a:lstStyle/>
                    <a:p>
                      <a:r>
                        <a:rPr lang="en-US" sz="1400" b="0" dirty="0">
                          <a:effectLst/>
                          <a:latin typeface="Courier New" panose="02070309020205020404" pitchFamily="49" charset="0"/>
                          <a:cs typeface="Courier New" panose="02070309020205020404" pitchFamily="49" charset="0"/>
                        </a:rPr>
                        <a:t>List&lt;T&gt;,</a:t>
                      </a:r>
                      <a:br>
                        <a:rPr lang="en-US" sz="1400" b="0" dirty="0">
                          <a:effectLst/>
                          <a:latin typeface="Courier New" panose="02070309020205020404" pitchFamily="49" charset="0"/>
                          <a:cs typeface="Courier New" panose="02070309020205020404" pitchFamily="49" charset="0"/>
                        </a:rPr>
                      </a:br>
                      <a:r>
                        <a:rPr lang="en-US" sz="1400" b="0" dirty="0">
                          <a:effectLst/>
                          <a:latin typeface="Courier New" panose="02070309020205020404" pitchFamily="49" charset="0"/>
                          <a:cs typeface="Courier New" panose="02070309020205020404" pitchFamily="49" charset="0"/>
                        </a:rPr>
                        <a:t>Dictionary&lt;</a:t>
                      </a:r>
                      <a:r>
                        <a:rPr lang="en-US" sz="1400" b="0" dirty="0" err="1">
                          <a:effectLst/>
                          <a:latin typeface="Courier New" panose="02070309020205020404" pitchFamily="49" charset="0"/>
                          <a:cs typeface="Courier New" panose="02070309020205020404" pitchFamily="49" charset="0"/>
                        </a:rPr>
                        <a:t>TKey</a:t>
                      </a:r>
                      <a:r>
                        <a:rPr lang="en-US" sz="1400" b="0" dirty="0">
                          <a:effectLst/>
                          <a:latin typeface="Courier New" panose="02070309020205020404" pitchFamily="49" charset="0"/>
                          <a:cs typeface="Courier New" panose="02070309020205020404" pitchFamily="49" charset="0"/>
                        </a:rPr>
                        <a:t>, TValue&gt;</a:t>
                      </a:r>
                    </a:p>
                  </a:txBody>
                  <a:tcPr anchor="ctr"/>
                </a:tc>
                <a:extLst>
                  <a:ext uri="{0D108BD9-81ED-4DB2-BD59-A6C34878D82A}">
                    <a16:rowId xmlns:a16="http://schemas.microsoft.com/office/drawing/2014/main" val="3255155461"/>
                  </a:ext>
                </a:extLst>
              </a:tr>
              <a:tr h="370840">
                <a:tc>
                  <a:txBody>
                    <a:bodyPr/>
                    <a:lstStyle/>
                    <a:p>
                      <a:r>
                        <a:rPr lang="it-IT" sz="1400" b="0" dirty="0" err="1">
                          <a:effectLst/>
                          <a:latin typeface="Courier New" panose="02070309020205020404" pitchFamily="49" charset="0"/>
                          <a:cs typeface="Courier New" panose="02070309020205020404" pitchFamily="49" charset="0"/>
                        </a:rPr>
                        <a:t>System.Net.Http</a:t>
                      </a:r>
                      <a:endParaRPr lang="it-IT" sz="1400" b="0" dirty="0">
                        <a:effectLst/>
                        <a:latin typeface="Courier New" panose="02070309020205020404" pitchFamily="49" charset="0"/>
                        <a:cs typeface="Courier New" panose="02070309020205020404" pitchFamily="49" charset="0"/>
                      </a:endParaRPr>
                    </a:p>
                  </a:txBody>
                  <a:tcPr anchor="ctr"/>
                </a:tc>
                <a:tc>
                  <a:txBody>
                    <a:bodyPr/>
                    <a:lstStyle/>
                    <a:p>
                      <a:r>
                        <a:rPr lang="it-IT" sz="1400" b="0" dirty="0" err="1">
                          <a:effectLst/>
                          <a:latin typeface="Courier New" panose="02070309020205020404" pitchFamily="49" charset="0"/>
                          <a:cs typeface="Courier New" panose="02070309020205020404" pitchFamily="49" charset="0"/>
                        </a:rPr>
                        <a:t>HttpClient</a:t>
                      </a:r>
                      <a:r>
                        <a:rPr lang="it-IT" sz="1400" b="0" dirty="0">
                          <a:effectLst/>
                          <a:latin typeface="Courier New" panose="02070309020205020404" pitchFamily="49" charset="0"/>
                          <a:cs typeface="Courier New" panose="02070309020205020404" pitchFamily="49" charset="0"/>
                        </a:rPr>
                        <a:t>, </a:t>
                      </a:r>
                      <a:r>
                        <a:rPr lang="it-IT" sz="1400" b="0" dirty="0" err="1">
                          <a:effectLst/>
                          <a:latin typeface="Courier New" panose="02070309020205020404" pitchFamily="49" charset="0"/>
                          <a:cs typeface="Courier New" panose="02070309020205020404" pitchFamily="49" charset="0"/>
                        </a:rPr>
                        <a:t>HttpResponseMessage</a:t>
                      </a:r>
                      <a:endParaRPr lang="it-IT" sz="1400" b="0" dirty="0">
                        <a:effectLst/>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132761920"/>
                  </a:ext>
                </a:extLst>
              </a:tr>
              <a:tr h="370840">
                <a:tc>
                  <a:txBody>
                    <a:bodyPr/>
                    <a:lstStyle/>
                    <a:p>
                      <a:r>
                        <a:rPr lang="it-IT" sz="1400" b="0" dirty="0" err="1">
                          <a:effectLst/>
                          <a:latin typeface="Courier New" panose="02070309020205020404" pitchFamily="49" charset="0"/>
                          <a:cs typeface="Courier New" panose="02070309020205020404" pitchFamily="49" charset="0"/>
                        </a:rPr>
                        <a:t>System.IO.FileSystem</a:t>
                      </a:r>
                      <a:endParaRPr lang="it-IT" sz="1400" b="0" dirty="0">
                        <a:effectLst/>
                        <a:latin typeface="Courier New" panose="02070309020205020404" pitchFamily="49" charset="0"/>
                        <a:cs typeface="Courier New" panose="02070309020205020404" pitchFamily="49" charset="0"/>
                      </a:endParaRPr>
                    </a:p>
                  </a:txBody>
                  <a:tcPr anchor="ctr"/>
                </a:tc>
                <a:tc>
                  <a:txBody>
                    <a:bodyPr/>
                    <a:lstStyle/>
                    <a:p>
                      <a:r>
                        <a:rPr lang="it-IT" sz="1400" b="0" dirty="0">
                          <a:effectLst/>
                          <a:latin typeface="Courier New" panose="02070309020205020404" pitchFamily="49" charset="0"/>
                          <a:cs typeface="Courier New" panose="02070309020205020404" pitchFamily="49" charset="0"/>
                        </a:rPr>
                        <a:t>File,</a:t>
                      </a:r>
                      <a:br>
                        <a:rPr lang="it-IT" sz="1400" b="0" dirty="0">
                          <a:effectLst/>
                          <a:latin typeface="Courier New" panose="02070309020205020404" pitchFamily="49" charset="0"/>
                          <a:cs typeface="Courier New" panose="02070309020205020404" pitchFamily="49" charset="0"/>
                        </a:rPr>
                      </a:br>
                      <a:r>
                        <a:rPr lang="it-IT" sz="1400" b="0" dirty="0">
                          <a:effectLst/>
                          <a:latin typeface="Courier New" panose="02070309020205020404" pitchFamily="49" charset="0"/>
                          <a:cs typeface="Courier New" panose="02070309020205020404" pitchFamily="49" charset="0"/>
                        </a:rPr>
                        <a:t>Directory</a:t>
                      </a:r>
                    </a:p>
                  </a:txBody>
                  <a:tcPr anchor="ctr"/>
                </a:tc>
                <a:extLst>
                  <a:ext uri="{0D108BD9-81ED-4DB2-BD59-A6C34878D82A}">
                    <a16:rowId xmlns:a16="http://schemas.microsoft.com/office/drawing/2014/main" val="642646470"/>
                  </a:ext>
                </a:extLst>
              </a:tr>
              <a:tr h="370840">
                <a:tc>
                  <a:txBody>
                    <a:bodyPr/>
                    <a:lstStyle/>
                    <a:p>
                      <a:r>
                        <a:rPr lang="it-IT" sz="1400" b="0" dirty="0" err="1">
                          <a:effectLst/>
                          <a:latin typeface="Courier New" panose="02070309020205020404" pitchFamily="49" charset="0"/>
                          <a:cs typeface="Courier New" panose="02070309020205020404" pitchFamily="49" charset="0"/>
                        </a:rPr>
                        <a:t>System.Reflection</a:t>
                      </a:r>
                      <a:endParaRPr lang="it-IT" sz="1400" b="0" dirty="0">
                        <a:effectLst/>
                        <a:latin typeface="Courier New" panose="02070309020205020404" pitchFamily="49" charset="0"/>
                        <a:cs typeface="Courier New" panose="02070309020205020404" pitchFamily="49" charset="0"/>
                      </a:endParaRPr>
                    </a:p>
                  </a:txBody>
                  <a:tcPr anchor="ctr"/>
                </a:tc>
                <a:tc>
                  <a:txBody>
                    <a:bodyPr/>
                    <a:lstStyle/>
                    <a:p>
                      <a:r>
                        <a:rPr lang="it-IT" sz="1400" b="0" dirty="0">
                          <a:effectLst/>
                          <a:latin typeface="Courier New" panose="02070309020205020404" pitchFamily="49" charset="0"/>
                          <a:cs typeface="Courier New" panose="02070309020205020404" pitchFamily="49" charset="0"/>
                        </a:rPr>
                        <a:t>Assembly,</a:t>
                      </a:r>
                      <a:br>
                        <a:rPr lang="it-IT" sz="1400" b="0" dirty="0">
                          <a:effectLst/>
                          <a:latin typeface="Courier New" panose="02070309020205020404" pitchFamily="49" charset="0"/>
                          <a:cs typeface="Courier New" panose="02070309020205020404" pitchFamily="49" charset="0"/>
                        </a:rPr>
                      </a:br>
                      <a:r>
                        <a:rPr lang="it-IT" sz="1400" b="0" dirty="0" err="1">
                          <a:effectLst/>
                          <a:latin typeface="Courier New" panose="02070309020205020404" pitchFamily="49" charset="0"/>
                          <a:cs typeface="Courier New" panose="02070309020205020404" pitchFamily="49" charset="0"/>
                        </a:rPr>
                        <a:t>TypeInfo</a:t>
                      </a:r>
                      <a:r>
                        <a:rPr lang="it-IT" sz="1400" b="0" dirty="0">
                          <a:effectLst/>
                          <a:latin typeface="Courier New" panose="02070309020205020404" pitchFamily="49" charset="0"/>
                          <a:cs typeface="Courier New" panose="02070309020205020404" pitchFamily="49" charset="0"/>
                        </a:rPr>
                        <a:t>,</a:t>
                      </a:r>
                      <a:br>
                        <a:rPr lang="it-IT" sz="1400" b="0" dirty="0">
                          <a:effectLst/>
                          <a:latin typeface="Courier New" panose="02070309020205020404" pitchFamily="49" charset="0"/>
                          <a:cs typeface="Courier New" panose="02070309020205020404" pitchFamily="49" charset="0"/>
                        </a:rPr>
                      </a:br>
                      <a:r>
                        <a:rPr lang="it-IT" sz="1400" b="0" dirty="0" err="1">
                          <a:effectLst/>
                          <a:latin typeface="Courier New" panose="02070309020205020404" pitchFamily="49" charset="0"/>
                          <a:cs typeface="Courier New" panose="02070309020205020404" pitchFamily="49" charset="0"/>
                        </a:rPr>
                        <a:t>MethodInfo</a:t>
                      </a:r>
                      <a:endParaRPr lang="it-IT" sz="1400" b="0" dirty="0">
                        <a:effectLst/>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21693743"/>
                  </a:ext>
                </a:extLst>
              </a:tr>
            </a:tbl>
          </a:graphicData>
        </a:graphic>
      </p:graphicFrame>
    </p:spTree>
    <p:extLst>
      <p:ext uri="{BB962C8B-B14F-4D97-AF65-F5344CB8AC3E}">
        <p14:creationId xmlns:p14="http://schemas.microsoft.com/office/powerpoint/2010/main" val="271025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3951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.NET components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Frameworks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79418"/>
            <a:ext cx="11450063" cy="418576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400" b="0" dirty="0"/>
              <a:t>there is a two-way relationship between frameworks and packages</a:t>
            </a:r>
          </a:p>
          <a:p>
            <a:pPr>
              <a:lnSpc>
                <a:spcPct val="100000"/>
              </a:lnSpc>
            </a:pPr>
            <a:r>
              <a:rPr lang="en-US" sz="1400" b="0" dirty="0"/>
              <a:t>packages define the APIs, while frameworks group packages</a:t>
            </a:r>
          </a:p>
          <a:p>
            <a:pPr>
              <a:lnSpc>
                <a:spcPct val="100000"/>
              </a:lnSpc>
            </a:pPr>
            <a:r>
              <a:rPr lang="en-US" sz="1400" b="0" dirty="0"/>
              <a:t>a framework without any packages would not define any APIs</a:t>
            </a:r>
          </a:p>
          <a:p>
            <a:pPr>
              <a:lnSpc>
                <a:spcPct val="100000"/>
              </a:lnSpc>
            </a:pPr>
            <a:r>
              <a:rPr lang="en-US" sz="1400" b="0" dirty="0"/>
              <a:t>.NET packages each support a set of frameworks; i.e., the </a:t>
            </a:r>
            <a:r>
              <a:rPr lang="en-US" sz="1400" b="0" dirty="0" err="1">
                <a:latin typeface="Courier New" panose="02070309020205020404" pitchFamily="49" charset="0"/>
                <a:cs typeface="Courier New" panose="02070309020205020404" pitchFamily="49" charset="0"/>
              </a:rPr>
              <a:t>System.IO.FileSystem</a:t>
            </a:r>
            <a:r>
              <a:rPr lang="en-US" sz="1400" b="0" dirty="0">
                <a:latin typeface="Courier New" panose="02070309020205020404" pitchFamily="49" charset="0"/>
                <a:cs typeface="Courier New" panose="02070309020205020404" pitchFamily="49" charset="0"/>
              </a:rPr>
              <a:t> </a:t>
            </a:r>
            <a:r>
              <a:rPr lang="en-US" sz="1400" b="0" dirty="0"/>
              <a:t>package version 4.3.0 supports the following frameworks:</a:t>
            </a:r>
          </a:p>
          <a:p>
            <a:pPr marL="285750" indent="-285750">
              <a:lnSpc>
                <a:spcPct val="100000"/>
              </a:lnSpc>
              <a:buFont typeface="Arial" panose="020B0604020202020204" pitchFamily="34" charset="0"/>
              <a:buChar char="•"/>
            </a:pPr>
            <a:r>
              <a:rPr lang="en-US" sz="1400" b="0" dirty="0"/>
              <a:t>NET Standard, version 1.3 or later.</a:t>
            </a:r>
          </a:p>
          <a:p>
            <a:pPr marL="285750" indent="-285750">
              <a:lnSpc>
                <a:spcPct val="100000"/>
              </a:lnSpc>
              <a:buFont typeface="Arial" panose="020B0604020202020204" pitchFamily="34" charset="0"/>
              <a:buChar char="•"/>
            </a:pPr>
            <a:r>
              <a:rPr lang="en-US" sz="1400" b="0" dirty="0"/>
              <a:t>.NET Framework, version 4.6 or later.</a:t>
            </a:r>
          </a:p>
          <a:p>
            <a:pPr marL="285750" indent="-285750">
              <a:lnSpc>
                <a:spcPct val="100000"/>
              </a:lnSpc>
              <a:buFont typeface="Arial" panose="020B0604020202020204" pitchFamily="34" charset="0"/>
              <a:buChar char="•"/>
            </a:pPr>
            <a:r>
              <a:rPr lang="en-US" sz="1400" b="0" dirty="0"/>
              <a:t>Six Mono and Xamarin platforms (for example, </a:t>
            </a:r>
            <a:r>
              <a:rPr lang="en-US" sz="1400" b="0" dirty="0" err="1"/>
              <a:t>Xamarin.iOS</a:t>
            </a:r>
            <a:r>
              <a:rPr lang="en-US" sz="1400" b="0" dirty="0"/>
              <a:t> 1.0).</a:t>
            </a:r>
          </a:p>
          <a:p>
            <a:pPr>
              <a:lnSpc>
                <a:spcPct val="100000"/>
              </a:lnSpc>
            </a:pPr>
            <a:r>
              <a:rPr lang="en-US" sz="1400" b="0" dirty="0"/>
              <a:t>you can read the details at the following link: https://www.nuget.org/packages/System.IO.FileSystem/</a:t>
            </a:r>
          </a:p>
        </p:txBody>
      </p:sp>
    </p:spTree>
    <p:extLst>
      <p:ext uri="{BB962C8B-B14F-4D97-AF65-F5344CB8AC3E}">
        <p14:creationId xmlns:p14="http://schemas.microsoft.com/office/powerpoint/2010/main" val="4289109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3951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.NET components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Importing a namespace to use a type</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79418"/>
            <a:ext cx="11450063" cy="323787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if we start using a </a:t>
            </a:r>
            <a:r>
              <a:rPr lang="en-US" sz="1400" b="0" dirty="0" err="1">
                <a:latin typeface="Courier New" panose="02070309020205020404" pitchFamily="49" charset="0"/>
                <a:cs typeface="Courier New" panose="02070309020205020404" pitchFamily="49" charset="0"/>
              </a:rPr>
              <a:t>XDocument</a:t>
            </a:r>
            <a:r>
              <a:rPr lang="en-US" sz="1400" b="0" dirty="0"/>
              <a:t> type in a basic Console Application it is not recognized because we have not told the compiler what the namespace of the type is</a:t>
            </a:r>
          </a:p>
          <a:p>
            <a:r>
              <a:rPr lang="en-US" sz="1400" b="0" dirty="0"/>
              <a:t>although this project already has a reference to the assembly that contains the type, we also need to either prefix the type name with its namespace or import the namespace</a:t>
            </a:r>
          </a:p>
          <a:p>
            <a:r>
              <a:rPr lang="en-US" sz="1400" b="0" dirty="0"/>
              <a:t>We need to import the namespace by adding a </a:t>
            </a:r>
            <a:r>
              <a:rPr lang="en-US" sz="1400" b="0" dirty="0">
                <a:latin typeface="Courier New" panose="02070309020205020404" pitchFamily="49" charset="0"/>
                <a:cs typeface="Courier New" panose="02070309020205020404" pitchFamily="49" charset="0"/>
              </a:rPr>
              <a:t>using</a:t>
            </a:r>
            <a:r>
              <a:rPr lang="en-US" sz="1400" b="0" dirty="0"/>
              <a:t> statement to the top of the file</a:t>
            </a:r>
          </a:p>
          <a:p>
            <a:r>
              <a:rPr lang="en-US" sz="1400" b="0" dirty="0"/>
              <a:t>once a namespace is imported at the top of a code file, then all the types within the namespace are available for use in that code file by just typing their name without the type name needing to be fully qualified by prefixing it with its namespace</a:t>
            </a:r>
          </a:p>
        </p:txBody>
      </p:sp>
    </p:spTree>
    <p:extLst>
      <p:ext uri="{BB962C8B-B14F-4D97-AF65-F5344CB8AC3E}">
        <p14:creationId xmlns:p14="http://schemas.microsoft.com/office/powerpoint/2010/main" val="1016452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3951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.NET components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Relating C# keywords to .NET types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79418"/>
            <a:ext cx="11450063" cy="353026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some may ask "What is the difference between </a:t>
            </a:r>
            <a:r>
              <a:rPr lang="en-US" sz="1400" b="0" dirty="0">
                <a:latin typeface="Courier New" panose="02070309020205020404" pitchFamily="49" charset="0"/>
                <a:cs typeface="Courier New" panose="02070309020205020404" pitchFamily="49" charset="0"/>
              </a:rPr>
              <a:t>string</a:t>
            </a:r>
            <a:r>
              <a:rPr lang="en-US" sz="1400" b="0" dirty="0"/>
              <a:t> with a lowercase s and </a:t>
            </a:r>
            <a:r>
              <a:rPr lang="en-US" sz="1400" b="0" dirty="0">
                <a:latin typeface="Courier New" panose="02070309020205020404" pitchFamily="49" charset="0"/>
                <a:cs typeface="Courier New" panose="02070309020205020404" pitchFamily="49" charset="0"/>
              </a:rPr>
              <a:t>String</a:t>
            </a:r>
            <a:r>
              <a:rPr lang="en-US" sz="1400" b="0" dirty="0"/>
              <a:t> with an uppercase S?"</a:t>
            </a:r>
          </a:p>
          <a:p>
            <a:r>
              <a:rPr lang="en-US" sz="1400" b="0" dirty="0"/>
              <a:t>the short answer is easy: none</a:t>
            </a:r>
          </a:p>
          <a:p>
            <a:r>
              <a:rPr lang="en-US" sz="1400" b="0" dirty="0"/>
              <a:t>the long answer is that all C# type keywords like </a:t>
            </a:r>
            <a:r>
              <a:rPr lang="en-US" sz="1400" b="0" dirty="0">
                <a:latin typeface="Courier New" panose="02070309020205020404" pitchFamily="49" charset="0"/>
                <a:cs typeface="Courier New" panose="02070309020205020404" pitchFamily="49" charset="0"/>
              </a:rPr>
              <a:t>string</a:t>
            </a:r>
            <a:r>
              <a:rPr lang="en-US" sz="1400" b="0" dirty="0"/>
              <a:t> or </a:t>
            </a:r>
            <a:r>
              <a:rPr lang="en-US" sz="1400" b="0" dirty="0">
                <a:latin typeface="Courier New" panose="02070309020205020404" pitchFamily="49" charset="0"/>
                <a:cs typeface="Courier New" panose="02070309020205020404" pitchFamily="49" charset="0"/>
              </a:rPr>
              <a:t>int</a:t>
            </a:r>
            <a:r>
              <a:rPr lang="en-US" sz="1400" b="0" dirty="0"/>
              <a:t> are aliases for a .NET type in a class library assembly</a:t>
            </a:r>
          </a:p>
          <a:p>
            <a:r>
              <a:rPr lang="en-US" sz="1400" b="0" dirty="0"/>
              <a:t>when you use the </a:t>
            </a:r>
            <a:r>
              <a:rPr lang="en-US" sz="1400" b="0" dirty="0">
                <a:latin typeface="Courier New" panose="02070309020205020404" pitchFamily="49" charset="0"/>
                <a:cs typeface="Courier New" panose="02070309020205020404" pitchFamily="49" charset="0"/>
              </a:rPr>
              <a:t>string</a:t>
            </a:r>
            <a:r>
              <a:rPr lang="en-US" sz="1400" b="0" dirty="0"/>
              <a:t> keyword, the compiler recognizes it as a </a:t>
            </a:r>
            <a:r>
              <a:rPr lang="en-US" sz="1400" b="0" dirty="0" err="1">
                <a:latin typeface="Courier New" panose="02070309020205020404" pitchFamily="49" charset="0"/>
                <a:cs typeface="Courier New" panose="02070309020205020404" pitchFamily="49" charset="0"/>
              </a:rPr>
              <a:t>System.String</a:t>
            </a:r>
            <a:r>
              <a:rPr lang="en-US" sz="1400" b="0" dirty="0">
                <a:latin typeface="Courier New" panose="02070309020205020404" pitchFamily="49" charset="0"/>
                <a:cs typeface="Courier New" panose="02070309020205020404" pitchFamily="49" charset="0"/>
              </a:rPr>
              <a:t> </a:t>
            </a:r>
            <a:r>
              <a:rPr lang="en-US" sz="1400" b="0" dirty="0"/>
              <a:t>type</a:t>
            </a:r>
          </a:p>
          <a:p>
            <a:r>
              <a:rPr lang="en-US" sz="1400" b="0" dirty="0"/>
              <a:t>when you use the </a:t>
            </a:r>
            <a:r>
              <a:rPr lang="en-US" sz="1400" b="0" dirty="0">
                <a:latin typeface="Courier New" panose="02070309020205020404" pitchFamily="49" charset="0"/>
                <a:cs typeface="Courier New" panose="02070309020205020404" pitchFamily="49" charset="0"/>
              </a:rPr>
              <a:t>int</a:t>
            </a:r>
            <a:r>
              <a:rPr lang="en-US" sz="1400" b="0" dirty="0"/>
              <a:t> type, the compiler recognizes it as a </a:t>
            </a:r>
            <a:r>
              <a:rPr lang="en-US" sz="1400" b="0" dirty="0">
                <a:latin typeface="Courier New" panose="02070309020205020404" pitchFamily="49" charset="0"/>
                <a:cs typeface="Courier New" panose="02070309020205020404" pitchFamily="49" charset="0"/>
              </a:rPr>
              <a:t>System.Int32 </a:t>
            </a:r>
            <a:r>
              <a:rPr lang="en-US" sz="1400" b="0" dirty="0"/>
              <a:t>type</a:t>
            </a:r>
          </a:p>
          <a:p>
            <a:r>
              <a:rPr lang="en-US" sz="1400" b="0" dirty="0"/>
              <a:t>when you have a choice, use the C# keyword instead of the actual type because the keywords do not need the namespace imported</a:t>
            </a:r>
          </a:p>
        </p:txBody>
      </p:sp>
    </p:spTree>
    <p:extLst>
      <p:ext uri="{BB962C8B-B14F-4D97-AF65-F5344CB8AC3E}">
        <p14:creationId xmlns:p14="http://schemas.microsoft.com/office/powerpoint/2010/main" val="8371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3951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.NET components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Revealing the location of a type</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79418"/>
            <a:ext cx="11450063" cy="322248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code editors provide built-in documentation for .NET types</a:t>
            </a:r>
          </a:p>
          <a:p>
            <a:pPr marL="342900" indent="-342900">
              <a:buFont typeface="+mj-lt"/>
              <a:buAutoNum type="arabicPeriod"/>
            </a:pPr>
            <a:r>
              <a:rPr lang="en-US" sz="1400" b="0" dirty="0"/>
              <a:t>Right-click inside a type (i.e. </a:t>
            </a:r>
            <a:r>
              <a:rPr lang="en-US" sz="1400" b="0" dirty="0" err="1">
                <a:latin typeface="Courier New" panose="02070309020205020404" pitchFamily="49" charset="0"/>
                <a:cs typeface="Courier New" panose="02070309020205020404" pitchFamily="49" charset="0"/>
              </a:rPr>
              <a:t>XDocument</a:t>
            </a:r>
            <a:r>
              <a:rPr lang="en-US" sz="1400" b="0" dirty="0"/>
              <a:t>)</a:t>
            </a:r>
          </a:p>
          <a:p>
            <a:pPr marL="342900" indent="-342900">
              <a:buFont typeface="+mj-lt"/>
              <a:buAutoNum type="arabicPeriod"/>
            </a:pPr>
            <a:r>
              <a:rPr lang="en-US" sz="1400" b="0" dirty="0"/>
              <a:t>choose </a:t>
            </a:r>
            <a:r>
              <a:rPr lang="en-US" sz="1400" dirty="0"/>
              <a:t>Go to Definition</a:t>
            </a:r>
          </a:p>
          <a:p>
            <a:pPr marL="342900" indent="-342900">
              <a:buFont typeface="+mj-lt"/>
              <a:buAutoNum type="arabicPeriod"/>
            </a:pPr>
            <a:r>
              <a:rPr lang="en-US" sz="1400" b="0" dirty="0"/>
              <a:t>navigate to the top of the code file and note the assembly filename is </a:t>
            </a:r>
            <a:r>
              <a:rPr lang="en-US" sz="1400" b="0" dirty="0">
                <a:latin typeface="Courier New" panose="02070309020205020404" pitchFamily="49" charset="0"/>
                <a:cs typeface="Courier New" panose="02070309020205020404" pitchFamily="49" charset="0"/>
              </a:rPr>
              <a:t>System.Xml.XDocument.dll</a:t>
            </a:r>
            <a:r>
              <a:rPr lang="en-US" sz="1400" b="0" dirty="0"/>
              <a:t>, but the class is in the </a:t>
            </a:r>
            <a:r>
              <a:rPr lang="en-US" sz="1400" b="0" dirty="0" err="1">
                <a:latin typeface="Courier New" panose="02070309020205020404" pitchFamily="49" charset="0"/>
                <a:cs typeface="Courier New" panose="02070309020205020404" pitchFamily="49" charset="0"/>
              </a:rPr>
              <a:t>System.Xml.Linq</a:t>
            </a:r>
            <a:r>
              <a:rPr lang="en-US" sz="1400" b="0" dirty="0">
                <a:latin typeface="Courier New" panose="02070309020205020404" pitchFamily="49" charset="0"/>
                <a:cs typeface="Courier New" panose="02070309020205020404" pitchFamily="49" charset="0"/>
              </a:rPr>
              <a:t> </a:t>
            </a:r>
            <a:r>
              <a:rPr lang="en-US" sz="1400" b="0" dirty="0"/>
              <a:t>namespace</a:t>
            </a:r>
          </a:p>
          <a:p>
            <a:pPr marL="342900" indent="-342900">
              <a:buFont typeface="+mj-lt"/>
              <a:buAutoNum type="arabicPeriod"/>
            </a:pPr>
            <a:endParaRPr lang="en-US" sz="1400" b="0" dirty="0"/>
          </a:p>
        </p:txBody>
      </p:sp>
    </p:spTree>
    <p:extLst>
      <p:ext uri="{BB962C8B-B14F-4D97-AF65-F5344CB8AC3E}">
        <p14:creationId xmlns:p14="http://schemas.microsoft.com/office/powerpoint/2010/main" val="1592027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3951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.NET components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Sharing code with legacy platforms using .NET Standard</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954574"/>
            <a:ext cx="11450063" cy="196060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before .NET Standard, there were Portable Class Libraries (PCLs)</a:t>
            </a:r>
          </a:p>
          <a:p>
            <a:r>
              <a:rPr lang="en-US" sz="1400" b="0" dirty="0"/>
              <a:t>with PCLs, you could create a library of code and explicitly specify which platforms you want the library to support, such as Xamarin, Silverlight, and Windows 8</a:t>
            </a:r>
          </a:p>
          <a:p>
            <a:r>
              <a:rPr lang="en-US" sz="1400" b="0" dirty="0"/>
              <a:t>your library could then use the intersection of APIs that are supported by the specified platforms</a:t>
            </a:r>
          </a:p>
        </p:txBody>
      </p:sp>
      <p:sp>
        <p:nvSpPr>
          <p:cNvPr id="6" name="TextBox 5">
            <a:extLst>
              <a:ext uri="{FF2B5EF4-FFF2-40B4-BE49-F238E27FC236}">
                <a16:creationId xmlns:a16="http://schemas.microsoft.com/office/drawing/2014/main" id="{000F3818-D0EC-4A7C-9073-1ED972528678}"/>
              </a:ext>
            </a:extLst>
          </p:cNvPr>
          <p:cNvSpPr txBox="1"/>
          <p:nvPr/>
        </p:nvSpPr>
        <p:spPr>
          <a:xfrm>
            <a:off x="360936" y="3941827"/>
            <a:ext cx="11450063" cy="163743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Microsoft realized that this is unsustainable, so they created .NET Standard - a single API that all future .NET platforms would support</a:t>
            </a:r>
          </a:p>
          <a:p>
            <a:r>
              <a:rPr lang="en-US" sz="1400" b="0" dirty="0"/>
              <a:t>there are older versions of .NET Standard, but .NET Standard 2.0 was an attempt to unify all important recent .NET platforms</a:t>
            </a:r>
          </a:p>
          <a:p>
            <a:r>
              <a:rPr lang="en-US" sz="1400" b="0" dirty="0"/>
              <a:t>.NET Standard 2.1 was released in late 2019 but only .NET Core 3.0 and that year's version of Xamarin support its new features</a:t>
            </a:r>
          </a:p>
        </p:txBody>
      </p:sp>
    </p:spTree>
    <p:extLst>
      <p:ext uri="{BB962C8B-B14F-4D97-AF65-F5344CB8AC3E}">
        <p14:creationId xmlns:p14="http://schemas.microsoft.com/office/powerpoint/2010/main" val="2077233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3951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.NET components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Sharing code with legacy platforms using .NET Standard</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954574"/>
            <a:ext cx="11450063" cy="584435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200" b="0" dirty="0"/>
              <a:t>.NET Standard is similar to HTML5 in that they are both standards that a platform should support</a:t>
            </a:r>
          </a:p>
          <a:p>
            <a:r>
              <a:rPr lang="en-US" sz="1200" b="0" dirty="0"/>
              <a:t>just as Google's Chrome browser and Microsoft's Edge browser implement the HTML5 standard, .NET Core, .NET Framework, and Xamarin all implement .NET Standard</a:t>
            </a:r>
          </a:p>
          <a:p>
            <a:r>
              <a:rPr lang="en-US" sz="1200" b="0" dirty="0"/>
              <a:t>if you want to create a library of types that will work across variants of legacy .NET, you can do so most easily with .NET Standard</a:t>
            </a:r>
          </a:p>
          <a:p>
            <a:r>
              <a:rPr lang="en-US" sz="1200" b="0" dirty="0"/>
              <a:t>since many of the API additions in .NET Standard 2.1 required runtime changes, and .NET Framework is Microsoft's legacy platform that needs to remain as unchanging as possible, .NET Framework 4.8 remained on .NET Standard 2.0 rather than implementing .NET Standard 2.1</a:t>
            </a:r>
          </a:p>
          <a:p>
            <a:r>
              <a:rPr lang="en-US" sz="1200" b="0" dirty="0"/>
              <a:t>if you need to support .NET Framework customers, then you should create class libraries on .NET Standard 2.0 even though it is not the latest and does not support all the recent language and BCL new features</a:t>
            </a:r>
          </a:p>
          <a:p>
            <a:r>
              <a:rPr lang="en-US" sz="1200" b="0" dirty="0"/>
              <a:t>your choice of which .NET Standard version to target comes down to a balance between maximizing platform support and available functionality:</a:t>
            </a:r>
          </a:p>
          <a:p>
            <a:pPr marL="285750" indent="-285750">
              <a:buFont typeface="Arial" panose="020B0604020202020204" pitchFamily="34" charset="0"/>
              <a:buChar char="•"/>
            </a:pPr>
            <a:r>
              <a:rPr lang="en-US" sz="1200" b="0" dirty="0"/>
              <a:t>a lower version supports more platforms but has a smaller set of APIs</a:t>
            </a:r>
          </a:p>
          <a:p>
            <a:pPr marL="285750" indent="-285750">
              <a:buFont typeface="Arial" panose="020B0604020202020204" pitchFamily="34" charset="0"/>
              <a:buChar char="•"/>
            </a:pPr>
            <a:r>
              <a:rPr lang="en-US" sz="1200" b="0" dirty="0"/>
              <a:t>A higher version supports fewer platforms but has a larger set of APIs</a:t>
            </a:r>
          </a:p>
          <a:p>
            <a:r>
              <a:rPr lang="en-US" sz="1200" b="0" dirty="0"/>
              <a:t>Generally, you should choose the lowest version that supports all the APIs that you need</a:t>
            </a:r>
          </a:p>
        </p:txBody>
      </p:sp>
    </p:spTree>
    <p:extLst>
      <p:ext uri="{BB962C8B-B14F-4D97-AF65-F5344CB8AC3E}">
        <p14:creationId xmlns:p14="http://schemas.microsoft.com/office/powerpoint/2010/main" val="2005259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23686"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The road to .NET 6</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453053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.NET Core 2.0 and </a:t>
            </a:r>
            <a:r>
              <a:rPr lang="en-US" sz="1400" b="0" dirty="0" err="1"/>
              <a:t>later's</a:t>
            </a:r>
            <a:r>
              <a:rPr lang="en-US" sz="1400" b="0" dirty="0"/>
              <a:t> support for a minimum of .NET Standard 2.0 is important because it provides many of the APIs that were missing from the first version of .NET Core. The 15 years' worth of libraries and applications that .NET Framework developers had available to them that are relevant for modern development have now been migrated to .NET and can run cross-platform on macOS and Linux variants, as well as on Windows</a:t>
            </a:r>
          </a:p>
          <a:p>
            <a:r>
              <a:rPr lang="en-US" sz="1400" b="0" dirty="0"/>
              <a:t>.NET Standard 2.1 added about 3,000 new APIs. Some of those APIs need runtime changes that would break backward compatibility, so .NET Framework 4.8 only implements .NET Standard 2.0. .NET Core 3.0, Xamarin, Mono, and Unity implement .NET Standard 2.1</a:t>
            </a:r>
          </a:p>
          <a:p>
            <a:r>
              <a:rPr lang="en-US" sz="1400" b="0" dirty="0"/>
              <a:t>.NET 6 removes the need for .NET Standard if all your projects can use .NET 6. Since you might still need to create class libraries for legacy .NET Framework projects or legacy Xamarin mobile apps, there is still a need to create .NET Standard 2.0 and 2.1 class libraries. In March 2021, I surveyed professional developers, and half still needed to create .NET Standard 2.0 compliant class libraries</a:t>
            </a:r>
          </a:p>
          <a:p>
            <a:r>
              <a:rPr lang="en-US" sz="1400" b="0" dirty="0"/>
              <a:t>Now that .NET 6 has been released with preview support for mobile and desktop apps built using .NET MAUI, the need for .NET Standard has been further reduced</a:t>
            </a:r>
          </a:p>
        </p:txBody>
      </p:sp>
    </p:spTree>
    <p:extLst>
      <p:ext uri="{BB962C8B-B14F-4D97-AF65-F5344CB8AC3E}">
        <p14:creationId xmlns:p14="http://schemas.microsoft.com/office/powerpoint/2010/main" val="1448422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3951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.NET components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defaults for class libraries with different SDKs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204510"/>
            <a:ext cx="11450063" cy="69871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when using the </a:t>
            </a:r>
            <a:r>
              <a:rPr lang="en-US" sz="1400" b="0" dirty="0">
                <a:latin typeface="Courier New" panose="02070309020205020404" pitchFamily="49" charset="0"/>
                <a:cs typeface="Courier New" panose="02070309020205020404" pitchFamily="49" charset="0"/>
              </a:rPr>
              <a:t>dotnet</a:t>
            </a:r>
            <a:r>
              <a:rPr lang="en-US" sz="1400" b="0" dirty="0"/>
              <a:t> SDK tool to create a class library it might be useful to know which target framework will be used by default, as shown in the following table:</a:t>
            </a:r>
          </a:p>
        </p:txBody>
      </p:sp>
      <p:graphicFrame>
        <p:nvGraphicFramePr>
          <p:cNvPr id="3" name="Table 4">
            <a:extLst>
              <a:ext uri="{FF2B5EF4-FFF2-40B4-BE49-F238E27FC236}">
                <a16:creationId xmlns:a16="http://schemas.microsoft.com/office/drawing/2014/main" id="{E9395745-E9F1-4C95-A327-E1F0F17C8887}"/>
              </a:ext>
            </a:extLst>
          </p:cNvPr>
          <p:cNvGraphicFramePr>
            <a:graphicFrameLocks noGrp="1"/>
          </p:cNvGraphicFramePr>
          <p:nvPr>
            <p:extLst>
              <p:ext uri="{D42A27DB-BD31-4B8C-83A1-F6EECF244321}">
                <p14:modId xmlns:p14="http://schemas.microsoft.com/office/powerpoint/2010/main" val="127763749"/>
              </p:ext>
            </p:extLst>
          </p:nvPr>
        </p:nvGraphicFramePr>
        <p:xfrm>
          <a:off x="1818640" y="2030956"/>
          <a:ext cx="8128000" cy="1493182"/>
        </p:xfrm>
        <a:graphic>
          <a:graphicData uri="http://schemas.openxmlformats.org/drawingml/2006/table">
            <a:tbl>
              <a:tblPr firstRow="1" bandRow="1">
                <a:tableStyleId>{5C22544A-7EE6-4342-B048-85BDC9FD1C3A}</a:tableStyleId>
              </a:tblPr>
              <a:tblGrid>
                <a:gridCol w="2594864">
                  <a:extLst>
                    <a:ext uri="{9D8B030D-6E8A-4147-A177-3AD203B41FA5}">
                      <a16:colId xmlns:a16="http://schemas.microsoft.com/office/drawing/2014/main" val="924674456"/>
                    </a:ext>
                  </a:extLst>
                </a:gridCol>
                <a:gridCol w="5533136">
                  <a:extLst>
                    <a:ext uri="{9D8B030D-6E8A-4147-A177-3AD203B41FA5}">
                      <a16:colId xmlns:a16="http://schemas.microsoft.com/office/drawing/2014/main" val="871234773"/>
                    </a:ext>
                  </a:extLst>
                </a:gridCol>
              </a:tblGrid>
              <a:tr h="370840">
                <a:tc>
                  <a:txBody>
                    <a:bodyPr/>
                    <a:lstStyle/>
                    <a:p>
                      <a:r>
                        <a:rPr lang="it-IT" sz="1800" b="0" i="0" kern="1200" dirty="0">
                          <a:solidFill>
                            <a:schemeClr val="lt1"/>
                          </a:solidFill>
                          <a:effectLst/>
                          <a:latin typeface="Arial" panose="020B0604020202020204" pitchFamily="34" charset="0"/>
                          <a:ea typeface="+mn-ea"/>
                          <a:cs typeface="Arial" panose="020B0604020202020204" pitchFamily="34" charset="0"/>
                        </a:rPr>
                        <a:t>SDK</a:t>
                      </a:r>
                      <a:endParaRPr lang="it-IT" dirty="0">
                        <a:latin typeface="Arial" panose="020B0604020202020204" pitchFamily="34" charset="0"/>
                        <a:cs typeface="Arial" panose="020B0604020202020204" pitchFamily="34" charset="0"/>
                      </a:endParaRPr>
                    </a:p>
                  </a:txBody>
                  <a:tcPr/>
                </a:tc>
                <a:tc>
                  <a:txBody>
                    <a:bodyPr/>
                    <a:lstStyle/>
                    <a:p>
                      <a:r>
                        <a:rPr lang="en-US" b="0" dirty="0">
                          <a:effectLst/>
                          <a:latin typeface="Arial" panose="020B0604020202020204" pitchFamily="34" charset="0"/>
                          <a:cs typeface="Arial" panose="020B0604020202020204" pitchFamily="34" charset="0"/>
                        </a:rPr>
                        <a:t>Default target framework for new class libraries</a:t>
                      </a:r>
                    </a:p>
                  </a:txBody>
                  <a:tcPr anchor="ctr"/>
                </a:tc>
                <a:extLst>
                  <a:ext uri="{0D108BD9-81ED-4DB2-BD59-A6C34878D82A}">
                    <a16:rowId xmlns:a16="http://schemas.microsoft.com/office/drawing/2014/main" val="293743734"/>
                  </a:ext>
                </a:extLst>
              </a:tr>
              <a:tr h="370840">
                <a:tc>
                  <a:txBody>
                    <a:bodyPr/>
                    <a:lstStyle/>
                    <a:p>
                      <a:r>
                        <a:rPr lang="it-IT" dirty="0">
                          <a:latin typeface="Arial" panose="020B0604020202020204" pitchFamily="34" charset="0"/>
                          <a:cs typeface="Arial" panose="020B0604020202020204" pitchFamily="34" charset="0"/>
                        </a:rPr>
                        <a:t>.NET Core 3.1</a:t>
                      </a:r>
                    </a:p>
                  </a:txBody>
                  <a:tcPr/>
                </a:tc>
                <a:tc>
                  <a:txBody>
                    <a:bodyPr/>
                    <a:lstStyle/>
                    <a:p>
                      <a:r>
                        <a:rPr lang="it-IT" b="0" dirty="0">
                          <a:effectLst/>
                          <a:latin typeface="Arial" panose="020B0604020202020204" pitchFamily="34" charset="0"/>
                          <a:cs typeface="Arial" panose="020B0604020202020204" pitchFamily="34" charset="0"/>
                        </a:rPr>
                        <a:t>netstandard2.0</a:t>
                      </a:r>
                    </a:p>
                  </a:txBody>
                  <a:tcPr anchor="ctr"/>
                </a:tc>
                <a:extLst>
                  <a:ext uri="{0D108BD9-81ED-4DB2-BD59-A6C34878D82A}">
                    <a16:rowId xmlns:a16="http://schemas.microsoft.com/office/drawing/2014/main" val="3180831621"/>
                  </a:ext>
                </a:extLst>
              </a:tr>
              <a:tr h="370840">
                <a:tc>
                  <a:txBody>
                    <a:bodyPr/>
                    <a:lstStyle/>
                    <a:p>
                      <a:r>
                        <a:rPr lang="it-IT" dirty="0">
                          <a:latin typeface="Arial" panose="020B0604020202020204" pitchFamily="34" charset="0"/>
                          <a:cs typeface="Arial" panose="020B0604020202020204" pitchFamily="34" charset="0"/>
                        </a:rPr>
                        <a:t>.NET 5</a:t>
                      </a:r>
                    </a:p>
                  </a:txBody>
                  <a:tcPr/>
                </a:tc>
                <a:tc>
                  <a:txBody>
                    <a:bodyPr/>
                    <a:lstStyle/>
                    <a:p>
                      <a:r>
                        <a:rPr lang="it-IT" dirty="0">
                          <a:latin typeface="Arial" panose="020B0604020202020204" pitchFamily="34" charset="0"/>
                          <a:cs typeface="Arial" panose="020B0604020202020204" pitchFamily="34" charset="0"/>
                        </a:rPr>
                        <a:t>net5.0</a:t>
                      </a:r>
                    </a:p>
                  </a:txBody>
                  <a:tcPr/>
                </a:tc>
                <a:extLst>
                  <a:ext uri="{0D108BD9-81ED-4DB2-BD59-A6C34878D82A}">
                    <a16:rowId xmlns:a16="http://schemas.microsoft.com/office/drawing/2014/main" val="2531624634"/>
                  </a:ext>
                </a:extLst>
              </a:tr>
              <a:tr h="380662">
                <a:tc>
                  <a:txBody>
                    <a:bodyPr/>
                    <a:lstStyle/>
                    <a:p>
                      <a:r>
                        <a:rPr lang="it-IT" dirty="0">
                          <a:latin typeface="Arial" panose="020B0604020202020204" pitchFamily="34" charset="0"/>
                          <a:cs typeface="Arial" panose="020B0604020202020204" pitchFamily="34" charset="0"/>
                        </a:rPr>
                        <a:t>.NET 6</a:t>
                      </a:r>
                    </a:p>
                  </a:txBody>
                  <a:tcPr/>
                </a:tc>
                <a:tc>
                  <a:txBody>
                    <a:bodyPr/>
                    <a:lstStyle/>
                    <a:p>
                      <a:r>
                        <a:rPr lang="it-IT" dirty="0">
                          <a:latin typeface="Arial" panose="020B0604020202020204" pitchFamily="34" charset="0"/>
                          <a:cs typeface="Arial" panose="020B0604020202020204" pitchFamily="34" charset="0"/>
                        </a:rPr>
                        <a:t>net6.0</a:t>
                      </a:r>
                    </a:p>
                  </a:txBody>
                  <a:tcPr/>
                </a:tc>
                <a:extLst>
                  <a:ext uri="{0D108BD9-81ED-4DB2-BD59-A6C34878D82A}">
                    <a16:rowId xmlns:a16="http://schemas.microsoft.com/office/drawing/2014/main" val="2850889256"/>
                  </a:ext>
                </a:extLst>
              </a:tr>
            </a:tbl>
          </a:graphicData>
        </a:graphic>
      </p:graphicFrame>
      <p:sp>
        <p:nvSpPr>
          <p:cNvPr id="9" name="TextBox 8">
            <a:extLst>
              <a:ext uri="{FF2B5EF4-FFF2-40B4-BE49-F238E27FC236}">
                <a16:creationId xmlns:a16="http://schemas.microsoft.com/office/drawing/2014/main" id="{605E7182-92F3-4AC4-817C-1687733558D8}"/>
              </a:ext>
            </a:extLst>
          </p:cNvPr>
          <p:cNvSpPr txBox="1"/>
          <p:nvPr/>
        </p:nvSpPr>
        <p:spPr>
          <a:xfrm>
            <a:off x="360937" y="3767691"/>
            <a:ext cx="11583412" cy="69871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just because a class library targets a specific version of .NET by default does not mean you cannot change it after creating a class library project using the default template</a:t>
            </a:r>
          </a:p>
        </p:txBody>
      </p:sp>
    </p:spTree>
    <p:extLst>
      <p:ext uri="{BB962C8B-B14F-4D97-AF65-F5344CB8AC3E}">
        <p14:creationId xmlns:p14="http://schemas.microsoft.com/office/powerpoint/2010/main" val="2119759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3951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.NET components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defaults for class libraries with different SDKs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204510"/>
            <a:ext cx="11450063" cy="69871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you can manually set the target framework to a value that supports the projects that need to reference that library, as shown in the following table:</a:t>
            </a:r>
          </a:p>
        </p:txBody>
      </p:sp>
      <p:graphicFrame>
        <p:nvGraphicFramePr>
          <p:cNvPr id="3" name="Table 4">
            <a:extLst>
              <a:ext uri="{FF2B5EF4-FFF2-40B4-BE49-F238E27FC236}">
                <a16:creationId xmlns:a16="http://schemas.microsoft.com/office/drawing/2014/main" id="{E9395745-E9F1-4C95-A327-E1F0F17C8887}"/>
              </a:ext>
            </a:extLst>
          </p:cNvPr>
          <p:cNvGraphicFramePr>
            <a:graphicFrameLocks noGrp="1"/>
          </p:cNvGraphicFramePr>
          <p:nvPr>
            <p:extLst>
              <p:ext uri="{D42A27DB-BD31-4B8C-83A1-F6EECF244321}">
                <p14:modId xmlns:p14="http://schemas.microsoft.com/office/powerpoint/2010/main" val="3132274344"/>
              </p:ext>
            </p:extLst>
          </p:nvPr>
        </p:nvGraphicFramePr>
        <p:xfrm>
          <a:off x="1261872" y="2030956"/>
          <a:ext cx="8684768" cy="2534244"/>
        </p:xfrm>
        <a:graphic>
          <a:graphicData uri="http://schemas.openxmlformats.org/drawingml/2006/table">
            <a:tbl>
              <a:tblPr firstRow="1" bandRow="1">
                <a:tableStyleId>{5C22544A-7EE6-4342-B048-85BDC9FD1C3A}</a:tableStyleId>
              </a:tblPr>
              <a:tblGrid>
                <a:gridCol w="3163824">
                  <a:extLst>
                    <a:ext uri="{9D8B030D-6E8A-4147-A177-3AD203B41FA5}">
                      <a16:colId xmlns:a16="http://schemas.microsoft.com/office/drawing/2014/main" val="924674456"/>
                    </a:ext>
                  </a:extLst>
                </a:gridCol>
                <a:gridCol w="5520944">
                  <a:extLst>
                    <a:ext uri="{9D8B030D-6E8A-4147-A177-3AD203B41FA5}">
                      <a16:colId xmlns:a16="http://schemas.microsoft.com/office/drawing/2014/main" val="871234773"/>
                    </a:ext>
                  </a:extLst>
                </a:gridCol>
              </a:tblGrid>
              <a:tr h="370840">
                <a:tc>
                  <a:txBody>
                    <a:bodyPr/>
                    <a:lstStyle/>
                    <a:p>
                      <a:r>
                        <a:rPr lang="it-IT" sz="1600" b="0" i="0" kern="1200" dirty="0">
                          <a:solidFill>
                            <a:schemeClr val="lt1"/>
                          </a:solidFill>
                          <a:effectLst/>
                          <a:latin typeface="Arial" panose="020B0604020202020204" pitchFamily="34" charset="0"/>
                          <a:ea typeface="+mn-ea"/>
                          <a:cs typeface="Arial" panose="020B0604020202020204" pitchFamily="34" charset="0"/>
                        </a:rPr>
                        <a:t>Class library target framework</a:t>
                      </a:r>
                    </a:p>
                  </a:txBody>
                  <a:tcPr/>
                </a:tc>
                <a:tc>
                  <a:txBody>
                    <a:bodyPr/>
                    <a:lstStyle/>
                    <a:p>
                      <a:r>
                        <a:rPr lang="en-US" sz="1600" b="0" dirty="0">
                          <a:effectLst/>
                          <a:latin typeface="Arial" panose="020B0604020202020204" pitchFamily="34" charset="0"/>
                          <a:cs typeface="Arial" panose="020B0604020202020204" pitchFamily="34" charset="0"/>
                        </a:rPr>
                        <a:t>Can be used by projects that target</a:t>
                      </a:r>
                    </a:p>
                  </a:txBody>
                  <a:tcPr anchor="ctr"/>
                </a:tc>
                <a:extLst>
                  <a:ext uri="{0D108BD9-81ED-4DB2-BD59-A6C34878D82A}">
                    <a16:rowId xmlns:a16="http://schemas.microsoft.com/office/drawing/2014/main" val="293743734"/>
                  </a:ext>
                </a:extLst>
              </a:tr>
              <a:tr h="370840">
                <a:tc>
                  <a:txBody>
                    <a:bodyPr/>
                    <a:lstStyle/>
                    <a:p>
                      <a:r>
                        <a:rPr lang="it-IT" sz="1600" dirty="0">
                          <a:latin typeface="Arial" panose="020B0604020202020204" pitchFamily="34" charset="0"/>
                          <a:cs typeface="Arial" panose="020B0604020202020204" pitchFamily="34" charset="0"/>
                        </a:rPr>
                        <a:t>netstandard2.0</a:t>
                      </a:r>
                    </a:p>
                  </a:txBody>
                  <a:tcPr/>
                </a:tc>
                <a:tc>
                  <a:txBody>
                    <a:bodyPr/>
                    <a:lstStyle/>
                    <a:p>
                      <a:r>
                        <a:rPr lang="en-US" sz="1600" b="0" dirty="0">
                          <a:effectLst/>
                          <a:latin typeface="Arial" panose="020B0604020202020204" pitchFamily="34" charset="0"/>
                          <a:cs typeface="Arial" panose="020B0604020202020204" pitchFamily="34" charset="0"/>
                        </a:rPr>
                        <a:t>.NET Framework 4.6.1 or later, .NET Core 2.0 or later, .NET 5.0 or later, Mono 5.4 or later, </a:t>
                      </a:r>
                      <a:r>
                        <a:rPr lang="en-US" sz="1600" b="0" dirty="0" err="1">
                          <a:effectLst/>
                          <a:latin typeface="Arial" panose="020B0604020202020204" pitchFamily="34" charset="0"/>
                          <a:cs typeface="Arial" panose="020B0604020202020204" pitchFamily="34" charset="0"/>
                        </a:rPr>
                        <a:t>Xamarin.Android</a:t>
                      </a:r>
                      <a:r>
                        <a:rPr lang="en-US" sz="1600" b="0" dirty="0">
                          <a:effectLst/>
                          <a:latin typeface="Arial" panose="020B0604020202020204" pitchFamily="34" charset="0"/>
                          <a:cs typeface="Arial" panose="020B0604020202020204" pitchFamily="34" charset="0"/>
                        </a:rPr>
                        <a:t> 8.0 or later, </a:t>
                      </a:r>
                      <a:r>
                        <a:rPr lang="en-US" sz="1600" b="0" dirty="0" err="1">
                          <a:effectLst/>
                          <a:latin typeface="Arial" panose="020B0604020202020204" pitchFamily="34" charset="0"/>
                          <a:cs typeface="Arial" panose="020B0604020202020204" pitchFamily="34" charset="0"/>
                        </a:rPr>
                        <a:t>Xamarin.iOS</a:t>
                      </a:r>
                      <a:r>
                        <a:rPr lang="en-US" sz="1600" b="0" dirty="0">
                          <a:effectLst/>
                          <a:latin typeface="Arial" panose="020B0604020202020204" pitchFamily="34" charset="0"/>
                          <a:cs typeface="Arial" panose="020B0604020202020204" pitchFamily="34" charset="0"/>
                        </a:rPr>
                        <a:t> 10.14 or later</a:t>
                      </a:r>
                      <a:endParaRPr lang="it-IT" sz="1600"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80831621"/>
                  </a:ext>
                </a:extLst>
              </a:tr>
              <a:tr h="370840">
                <a:tc>
                  <a:txBody>
                    <a:bodyPr/>
                    <a:lstStyle/>
                    <a:p>
                      <a:r>
                        <a:rPr lang="it-IT" sz="1600" dirty="0">
                          <a:latin typeface="Arial" panose="020B0604020202020204" pitchFamily="34" charset="0"/>
                          <a:cs typeface="Arial" panose="020B0604020202020204" pitchFamily="34" charset="0"/>
                        </a:rPr>
                        <a:t>netstandard2.1</a:t>
                      </a:r>
                    </a:p>
                  </a:txBody>
                  <a:tcPr/>
                </a:tc>
                <a:tc>
                  <a:txBody>
                    <a:bodyPr/>
                    <a:lstStyle/>
                    <a:p>
                      <a:r>
                        <a:rPr lang="en-US" sz="1600" dirty="0">
                          <a:latin typeface="Arial" panose="020B0604020202020204" pitchFamily="34" charset="0"/>
                          <a:cs typeface="Arial" panose="020B0604020202020204" pitchFamily="34" charset="0"/>
                        </a:rPr>
                        <a:t>.NET Core 3.0 or later, .NET 5.0 or later, Mono 6.4 or later, </a:t>
                      </a:r>
                      <a:r>
                        <a:rPr lang="en-US" sz="1600" dirty="0" err="1">
                          <a:latin typeface="Arial" panose="020B0604020202020204" pitchFamily="34" charset="0"/>
                          <a:cs typeface="Arial" panose="020B0604020202020204" pitchFamily="34" charset="0"/>
                        </a:rPr>
                        <a:t>Xamarin.Android</a:t>
                      </a:r>
                      <a:r>
                        <a:rPr lang="en-US" sz="1600" dirty="0">
                          <a:latin typeface="Arial" panose="020B0604020202020204" pitchFamily="34" charset="0"/>
                          <a:cs typeface="Arial" panose="020B0604020202020204" pitchFamily="34" charset="0"/>
                        </a:rPr>
                        <a:t> 10.0 or later, </a:t>
                      </a:r>
                      <a:r>
                        <a:rPr lang="en-US" sz="1600" dirty="0" err="1">
                          <a:latin typeface="Arial" panose="020B0604020202020204" pitchFamily="34" charset="0"/>
                          <a:cs typeface="Arial" panose="020B0604020202020204" pitchFamily="34" charset="0"/>
                        </a:rPr>
                        <a:t>Xamarin.iOS</a:t>
                      </a:r>
                      <a:r>
                        <a:rPr lang="en-US" sz="1600" dirty="0">
                          <a:latin typeface="Arial" panose="020B0604020202020204" pitchFamily="34" charset="0"/>
                          <a:cs typeface="Arial" panose="020B0604020202020204" pitchFamily="34" charset="0"/>
                        </a:rPr>
                        <a:t> 12.16 or later</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31624634"/>
                  </a:ext>
                </a:extLst>
              </a:tr>
              <a:tr h="380662">
                <a:tc>
                  <a:txBody>
                    <a:bodyPr/>
                    <a:lstStyle/>
                    <a:p>
                      <a:r>
                        <a:rPr lang="it-IT" sz="1600" dirty="0">
                          <a:latin typeface="Arial" panose="020B0604020202020204" pitchFamily="34" charset="0"/>
                          <a:cs typeface="Arial" panose="020B0604020202020204" pitchFamily="34" charset="0"/>
                        </a:rPr>
                        <a:t>net5.0</a:t>
                      </a:r>
                    </a:p>
                  </a:txBody>
                  <a:tcPr/>
                </a:tc>
                <a:tc>
                  <a:txBody>
                    <a:bodyPr/>
                    <a:lstStyle/>
                    <a:p>
                      <a:r>
                        <a:rPr lang="it-IT" sz="1600" dirty="0">
                          <a:latin typeface="Arial" panose="020B0604020202020204" pitchFamily="34" charset="0"/>
                          <a:cs typeface="Arial" panose="020B0604020202020204" pitchFamily="34" charset="0"/>
                        </a:rPr>
                        <a:t>.NET 5.0 or </a:t>
                      </a:r>
                      <a:r>
                        <a:rPr lang="it-IT" sz="1600" dirty="0" err="1">
                          <a:latin typeface="Arial" panose="020B0604020202020204" pitchFamily="34" charset="0"/>
                          <a:cs typeface="Arial" panose="020B0604020202020204" pitchFamily="34" charset="0"/>
                        </a:rPr>
                        <a:t>later</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50889256"/>
                  </a:ext>
                </a:extLst>
              </a:tr>
              <a:tr h="380662">
                <a:tc>
                  <a:txBody>
                    <a:bodyPr/>
                    <a:lstStyle/>
                    <a:p>
                      <a:r>
                        <a:rPr lang="it-IT" sz="1600" dirty="0">
                          <a:latin typeface="Arial" panose="020B0604020202020204" pitchFamily="34" charset="0"/>
                          <a:cs typeface="Arial" panose="020B0604020202020204" pitchFamily="34" charset="0"/>
                        </a:rPr>
                        <a:t>net6.0</a:t>
                      </a:r>
                    </a:p>
                  </a:txBody>
                  <a:tcPr/>
                </a:tc>
                <a:tc>
                  <a:txBody>
                    <a:bodyPr/>
                    <a:lstStyle/>
                    <a:p>
                      <a:r>
                        <a:rPr lang="it-IT" sz="1600" dirty="0">
                          <a:latin typeface="Arial" panose="020B0604020202020204" pitchFamily="34" charset="0"/>
                          <a:cs typeface="Arial" panose="020B0604020202020204" pitchFamily="34" charset="0"/>
                        </a:rPr>
                        <a:t>.NET 6.0 or </a:t>
                      </a:r>
                      <a:r>
                        <a:rPr lang="it-IT" sz="1600" dirty="0" err="1">
                          <a:latin typeface="Arial" panose="020B0604020202020204" pitchFamily="34" charset="0"/>
                          <a:cs typeface="Arial" panose="020B0604020202020204" pitchFamily="34" charset="0"/>
                        </a:rPr>
                        <a:t>later</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77368825"/>
                  </a:ext>
                </a:extLst>
              </a:tr>
            </a:tbl>
          </a:graphicData>
        </a:graphic>
      </p:graphicFrame>
      <p:sp>
        <p:nvSpPr>
          <p:cNvPr id="10" name="TextBox 9">
            <a:extLst>
              <a:ext uri="{FF2B5EF4-FFF2-40B4-BE49-F238E27FC236}">
                <a16:creationId xmlns:a16="http://schemas.microsoft.com/office/drawing/2014/main" id="{63C01FDD-C9D2-4AE8-9AA8-43A85A5DE6CE}"/>
              </a:ext>
            </a:extLst>
          </p:cNvPr>
          <p:cNvSpPr txBox="1"/>
          <p:nvPr/>
        </p:nvSpPr>
        <p:spPr>
          <a:xfrm>
            <a:off x="360936" y="4837726"/>
            <a:ext cx="11450063" cy="165282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always check the target framework of a class library and then manually change it to something more appropriate if necessary</a:t>
            </a:r>
            <a:br>
              <a:rPr lang="en-US" sz="1400" b="0" dirty="0"/>
            </a:br>
            <a:r>
              <a:rPr lang="en-US" sz="1400" b="0" dirty="0"/>
              <a:t>make a conscious decision about what it should be rather than accept the default</a:t>
            </a:r>
          </a:p>
          <a:p>
            <a:r>
              <a:rPr lang="en-US" sz="1400" b="0" dirty="0"/>
              <a:t>if you need to create types that use new features in .NET 6.0, as well as types that only use .NET Standard 2.0 features, then you can create two separate class libraries: one targeting .NET Standard 2.0 and one targeting .NET 6.0</a:t>
            </a:r>
          </a:p>
        </p:txBody>
      </p:sp>
    </p:spTree>
    <p:extLst>
      <p:ext uri="{BB962C8B-B14F-4D97-AF65-F5344CB8AC3E}">
        <p14:creationId xmlns:p14="http://schemas.microsoft.com/office/powerpoint/2010/main" val="585908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3951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.NET components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defaults for class libraries with different SDKs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63134"/>
            <a:ext cx="11450063" cy="261610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200" b="0" dirty="0"/>
              <a:t>an alternative to manually creating </a:t>
            </a:r>
            <a:r>
              <a:rPr lang="en-US" sz="1200" b="0" i="1" dirty="0"/>
              <a:t>two class libraries </a:t>
            </a:r>
            <a:r>
              <a:rPr lang="en-US" sz="1200" b="0" dirty="0"/>
              <a:t>is to create one that supports multi-targeting</a:t>
            </a:r>
          </a:p>
          <a:p>
            <a:pPr>
              <a:lnSpc>
                <a:spcPct val="100000"/>
              </a:lnSpc>
            </a:pPr>
            <a:r>
              <a:rPr lang="en-US" sz="1200" b="0" dirty="0"/>
              <a:t>with multi-targeting, all assemblies are packaged inside a single NuGet package: consumers can then reference the same package and NuGet will pick the appropriate implementation</a:t>
            </a:r>
          </a:p>
          <a:p>
            <a:pPr>
              <a:lnSpc>
                <a:spcPct val="100000"/>
              </a:lnSpc>
            </a:pPr>
            <a:r>
              <a:rPr lang="en-US" sz="1200" b="0" dirty="0"/>
              <a:t>your .NET Standard library serves as the fallback library that is used everywhere, except for the cases where your NuGet package offers a framework-specific implementation</a:t>
            </a:r>
          </a:p>
          <a:p>
            <a:pPr>
              <a:lnSpc>
                <a:spcPct val="100000"/>
              </a:lnSpc>
            </a:pPr>
            <a:r>
              <a:rPr lang="en-US" sz="1200" b="0" dirty="0"/>
              <a:t>here are some guidelines:</a:t>
            </a:r>
          </a:p>
          <a:p>
            <a:pPr marL="171450" indent="-171450">
              <a:lnSpc>
                <a:spcPct val="100000"/>
              </a:lnSpc>
              <a:buFont typeface="Arial" panose="020B0604020202020204" pitchFamily="34" charset="0"/>
              <a:buChar char="•"/>
            </a:pPr>
            <a:r>
              <a:rPr lang="en-US" sz="1200" b="0" dirty="0"/>
              <a:t>CONSIDER targeting .NET implementations in addition to .NET Standard</a:t>
            </a:r>
          </a:p>
        </p:txBody>
      </p:sp>
      <p:sp>
        <p:nvSpPr>
          <p:cNvPr id="14" name="TextBox 13">
            <a:extLst>
              <a:ext uri="{FF2B5EF4-FFF2-40B4-BE49-F238E27FC236}">
                <a16:creationId xmlns:a16="http://schemas.microsoft.com/office/drawing/2014/main" id="{0D34BCBF-47A1-4CBC-8244-E0874D3DA21E}"/>
              </a:ext>
            </a:extLst>
          </p:cNvPr>
          <p:cNvSpPr txBox="1"/>
          <p:nvPr/>
        </p:nvSpPr>
        <p:spPr>
          <a:xfrm>
            <a:off x="360937" y="3539937"/>
            <a:ext cx="5582663" cy="2677656"/>
          </a:xfrm>
          <a:prstGeom prst="rect">
            <a:avLst/>
          </a:prstGeom>
          <a:solidFill>
            <a:schemeClr val="tx1">
              <a:lumMod val="65000"/>
            </a:schemeClr>
          </a:solidFill>
        </p:spPr>
        <p:txBody>
          <a:bodyPr wrap="square">
            <a:spAutoFit/>
          </a:bodyPr>
          <a:lstStyle/>
          <a:p>
            <a:r>
              <a:rPr lang="en-US" sz="1050" dirty="0">
                <a:latin typeface="Courier New" panose="02070309020205020404" pitchFamily="49" charset="0"/>
                <a:cs typeface="Courier New" panose="02070309020205020404" pitchFamily="49" charset="0"/>
              </a:rPr>
              <a:t>public static class </a:t>
            </a:r>
            <a:r>
              <a:rPr lang="en-US" sz="1050" dirty="0" err="1">
                <a:latin typeface="Courier New" panose="02070309020205020404" pitchFamily="49" charset="0"/>
                <a:cs typeface="Courier New" panose="02070309020205020404" pitchFamily="49" charset="0"/>
              </a:rPr>
              <a:t>GpsLocation</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a:t>
            </a:r>
          </a:p>
          <a:p>
            <a:r>
              <a:rPr lang="en-US" sz="1050" dirty="0">
                <a:latin typeface="Courier New" panose="02070309020205020404" pitchFamily="49" charset="0"/>
                <a:cs typeface="Courier New" panose="02070309020205020404" pitchFamily="49" charset="0"/>
              </a:rPr>
              <a:t>    // This project uses multi-targeting</a:t>
            </a:r>
          </a:p>
          <a:p>
            <a:r>
              <a:rPr lang="en-US" sz="1050" dirty="0">
                <a:latin typeface="Courier New" panose="02070309020205020404" pitchFamily="49" charset="0"/>
                <a:cs typeface="Courier New" panose="02070309020205020404" pitchFamily="49" charset="0"/>
              </a:rPr>
              <a:t>    // to expose device-specific APIs to .NET Standard.</a:t>
            </a:r>
          </a:p>
          <a:p>
            <a:r>
              <a:rPr lang="en-US" sz="1050" dirty="0">
                <a:latin typeface="Courier New" panose="02070309020205020404" pitchFamily="49" charset="0"/>
                <a:cs typeface="Courier New" panose="02070309020205020404" pitchFamily="49" charset="0"/>
              </a:rPr>
              <a:t>    public static async Task&lt;(double latitude, double longitude)&gt; </a:t>
            </a:r>
            <a:r>
              <a:rPr lang="en-US" sz="1050" dirty="0" err="1">
                <a:latin typeface="Courier New" panose="02070309020205020404" pitchFamily="49" charset="0"/>
                <a:cs typeface="Courier New" panose="02070309020205020404" pitchFamily="49" charset="0"/>
              </a:rPr>
              <a:t>GetCoordinatesAsync</a:t>
            </a:r>
            <a:r>
              <a:rPr lang="en-US" sz="1050" dirty="0">
                <a:latin typeface="Courier New" panose="02070309020205020404" pitchFamily="49" charset="0"/>
                <a:cs typeface="Courier New" panose="02070309020205020404" pitchFamily="49" charset="0"/>
              </a:rPr>
              <a:t>()</a:t>
            </a:r>
          </a:p>
          <a:p>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#if NET461</a:t>
            </a:r>
          </a:p>
          <a:p>
            <a:r>
              <a:rPr lang="en-US" sz="1050" dirty="0">
                <a:latin typeface="Courier New" panose="02070309020205020404" pitchFamily="49" charset="0"/>
                <a:cs typeface="Courier New" panose="02070309020205020404" pitchFamily="49" charset="0"/>
              </a:rPr>
              <a:t>        return </a:t>
            </a:r>
            <a:r>
              <a:rPr lang="en-US" sz="1050" dirty="0" err="1">
                <a:latin typeface="Courier New" panose="02070309020205020404" pitchFamily="49" charset="0"/>
                <a:cs typeface="Courier New" panose="02070309020205020404" pitchFamily="49" charset="0"/>
              </a:rPr>
              <a:t>CallDotNetFramworkApi</a:t>
            </a:r>
            <a:r>
              <a:rPr lang="en-US" sz="1050" dirty="0">
                <a:latin typeface="Courier New" panose="02070309020205020404" pitchFamily="49" charset="0"/>
                <a:cs typeface="Courier New" panose="02070309020205020404" pitchFamily="49" charset="0"/>
              </a:rPr>
              <a:t>();</a:t>
            </a:r>
          </a:p>
          <a:p>
            <a:r>
              <a:rPr lang="en-US" sz="1050" dirty="0">
                <a:latin typeface="Courier New" panose="02070309020205020404" pitchFamily="49" charset="0"/>
                <a:cs typeface="Courier New" panose="02070309020205020404" pitchFamily="49" charset="0"/>
              </a:rPr>
              <a:t>#elif WINDOWS_UWP</a:t>
            </a:r>
          </a:p>
          <a:p>
            <a:r>
              <a:rPr lang="en-US" sz="1050" dirty="0">
                <a:latin typeface="Courier New" panose="02070309020205020404" pitchFamily="49" charset="0"/>
                <a:cs typeface="Courier New" panose="02070309020205020404" pitchFamily="49" charset="0"/>
              </a:rPr>
              <a:t>        return </a:t>
            </a:r>
            <a:r>
              <a:rPr lang="en-US" sz="1050" dirty="0" err="1">
                <a:latin typeface="Courier New" panose="02070309020205020404" pitchFamily="49" charset="0"/>
                <a:cs typeface="Courier New" panose="02070309020205020404" pitchFamily="49" charset="0"/>
              </a:rPr>
              <a:t>CallUwpApi</a:t>
            </a:r>
            <a:r>
              <a:rPr lang="en-US" sz="1050" dirty="0">
                <a:latin typeface="Courier New" panose="02070309020205020404" pitchFamily="49" charset="0"/>
                <a:cs typeface="Courier New" panose="02070309020205020404" pitchFamily="49" charset="0"/>
              </a:rPr>
              <a:t>();</a:t>
            </a:r>
          </a:p>
          <a:p>
            <a:r>
              <a:rPr lang="en-US" sz="1050" dirty="0">
                <a:latin typeface="Courier New" panose="02070309020205020404" pitchFamily="49" charset="0"/>
                <a:cs typeface="Courier New" panose="02070309020205020404" pitchFamily="49" charset="0"/>
              </a:rPr>
              <a:t>#else</a:t>
            </a:r>
          </a:p>
          <a:p>
            <a:r>
              <a:rPr lang="en-US" sz="1050" dirty="0">
                <a:latin typeface="Courier New" panose="02070309020205020404" pitchFamily="49" charset="0"/>
                <a:cs typeface="Courier New" panose="02070309020205020404" pitchFamily="49" charset="0"/>
              </a:rPr>
              <a:t>        throw new </a:t>
            </a:r>
            <a:r>
              <a:rPr lang="en-US" sz="1050" dirty="0" err="1">
                <a:latin typeface="Courier New" panose="02070309020205020404" pitchFamily="49" charset="0"/>
                <a:cs typeface="Courier New" panose="02070309020205020404" pitchFamily="49" charset="0"/>
              </a:rPr>
              <a:t>PlatformNotSupportedException</a:t>
            </a:r>
            <a:r>
              <a:rPr lang="en-US" sz="1050" dirty="0">
                <a:latin typeface="Courier New" panose="02070309020205020404" pitchFamily="49" charset="0"/>
                <a:cs typeface="Courier New" panose="02070309020205020404" pitchFamily="49" charset="0"/>
              </a:rPr>
              <a:t>();</a:t>
            </a:r>
          </a:p>
          <a:p>
            <a:r>
              <a:rPr lang="en-US" sz="1050" dirty="0">
                <a:latin typeface="Courier New" panose="02070309020205020404" pitchFamily="49" charset="0"/>
                <a:cs typeface="Courier New" panose="02070309020205020404" pitchFamily="49" charset="0"/>
              </a:rPr>
              <a:t>#endif</a:t>
            </a:r>
          </a:p>
          <a:p>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a:t>
            </a:r>
          </a:p>
        </p:txBody>
      </p:sp>
      <p:sp>
        <p:nvSpPr>
          <p:cNvPr id="15" name="TextBox 14">
            <a:extLst>
              <a:ext uri="{FF2B5EF4-FFF2-40B4-BE49-F238E27FC236}">
                <a16:creationId xmlns:a16="http://schemas.microsoft.com/office/drawing/2014/main" id="{75F95842-2805-4E4B-8DC8-1CB65D3D1E5F}"/>
              </a:ext>
            </a:extLst>
          </p:cNvPr>
          <p:cNvSpPr txBox="1"/>
          <p:nvPr/>
        </p:nvSpPr>
        <p:spPr>
          <a:xfrm>
            <a:off x="6096000" y="3539937"/>
            <a:ext cx="5916673" cy="2677656"/>
          </a:xfrm>
          <a:prstGeom prst="rect">
            <a:avLst/>
          </a:prstGeom>
          <a:solidFill>
            <a:schemeClr val="tx1">
              <a:lumMod val="65000"/>
            </a:schemeClr>
          </a:solidFill>
        </p:spPr>
        <p:txBody>
          <a:bodyPr wrap="square">
            <a:spAutoFit/>
          </a:bodyPr>
          <a:lstStyle/>
          <a:p>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    // Allows callers to check</a:t>
            </a:r>
          </a:p>
          <a:p>
            <a:r>
              <a:rPr lang="en-US" sz="1050" dirty="0">
                <a:latin typeface="Courier New" panose="02070309020205020404" pitchFamily="49" charset="0"/>
                <a:cs typeface="Courier New" panose="02070309020205020404" pitchFamily="49" charset="0"/>
              </a:rPr>
              <a:t>    // without having to catch </a:t>
            </a:r>
            <a:r>
              <a:rPr lang="en-US" sz="1050" dirty="0" err="1">
                <a:latin typeface="Courier New" panose="02070309020205020404" pitchFamily="49" charset="0"/>
                <a:cs typeface="Courier New" panose="02070309020205020404" pitchFamily="49" charset="0"/>
              </a:rPr>
              <a:t>PlatformNotSupportedException</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or replicating the OS check.</a:t>
            </a:r>
          </a:p>
          <a:p>
            <a:r>
              <a:rPr lang="en-US" sz="1050" dirty="0">
                <a:latin typeface="Courier New" panose="02070309020205020404" pitchFamily="49" charset="0"/>
                <a:cs typeface="Courier New" panose="02070309020205020404" pitchFamily="49" charset="0"/>
              </a:rPr>
              <a:t>    public static bool </a:t>
            </a:r>
            <a:r>
              <a:rPr lang="en-US" sz="1050" dirty="0" err="1">
                <a:latin typeface="Courier New" panose="02070309020205020404" pitchFamily="49" charset="0"/>
                <a:cs typeface="Courier New" panose="02070309020205020404" pitchFamily="49" charset="0"/>
              </a:rPr>
              <a:t>IsSupported</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        get</a:t>
            </a:r>
          </a:p>
          <a:p>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#if NET461 || WINDOWS_UWP</a:t>
            </a:r>
          </a:p>
          <a:p>
            <a:r>
              <a:rPr lang="en-US" sz="1050" dirty="0">
                <a:latin typeface="Courier New" panose="02070309020205020404" pitchFamily="49" charset="0"/>
                <a:cs typeface="Courier New" panose="02070309020205020404" pitchFamily="49" charset="0"/>
              </a:rPr>
              <a:t>            return true;</a:t>
            </a:r>
          </a:p>
          <a:p>
            <a:r>
              <a:rPr lang="en-US" sz="1050" dirty="0">
                <a:latin typeface="Courier New" panose="02070309020205020404" pitchFamily="49" charset="0"/>
                <a:cs typeface="Courier New" panose="02070309020205020404" pitchFamily="49" charset="0"/>
              </a:rPr>
              <a:t>#else</a:t>
            </a:r>
          </a:p>
          <a:p>
            <a:r>
              <a:rPr lang="en-US" sz="1050" dirty="0">
                <a:latin typeface="Courier New" panose="02070309020205020404" pitchFamily="49" charset="0"/>
                <a:cs typeface="Courier New" panose="02070309020205020404" pitchFamily="49" charset="0"/>
              </a:rPr>
              <a:t>            return false;</a:t>
            </a:r>
          </a:p>
          <a:p>
            <a:r>
              <a:rPr lang="en-US" sz="1050" dirty="0">
                <a:latin typeface="Courier New" panose="02070309020205020404" pitchFamily="49" charset="0"/>
                <a:cs typeface="Courier New" panose="02070309020205020404" pitchFamily="49" charset="0"/>
              </a:rPr>
              <a:t>#endif</a:t>
            </a:r>
          </a:p>
          <a:p>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45828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3951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.NET components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defaults for class libraries with different SDKs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63134"/>
            <a:ext cx="11450063" cy="224676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171450" indent="-171450">
              <a:lnSpc>
                <a:spcPct val="100000"/>
              </a:lnSpc>
              <a:buFont typeface="Arial" panose="020B0604020202020204" pitchFamily="34" charset="0"/>
              <a:buChar char="•"/>
            </a:pPr>
            <a:r>
              <a:rPr lang="en-US" sz="1200" b="0" dirty="0"/>
              <a:t>AVOID multi-targeting as well as targeting .NET Standard, if your source code is the same for all targets</a:t>
            </a:r>
          </a:p>
          <a:p>
            <a:pPr marL="171450" indent="-171450">
              <a:lnSpc>
                <a:spcPct val="100000"/>
              </a:lnSpc>
              <a:buFont typeface="Arial" panose="020B0604020202020204" pitchFamily="34" charset="0"/>
              <a:buChar char="•"/>
            </a:pPr>
            <a:r>
              <a:rPr lang="en-US" sz="1200" b="0" dirty="0"/>
              <a:t>CONSIDER adding a target for net461 when you're offering a netstandard2.0 target</a:t>
            </a:r>
          </a:p>
          <a:p>
            <a:pPr marL="171450" indent="-171450">
              <a:lnSpc>
                <a:spcPct val="100000"/>
              </a:lnSpc>
              <a:buFont typeface="Arial" panose="020B0604020202020204" pitchFamily="34" charset="0"/>
              <a:buChar char="•"/>
            </a:pPr>
            <a:r>
              <a:rPr lang="en-US" sz="1200" b="0" dirty="0"/>
              <a:t>DO distribute your library using a NuGet package</a:t>
            </a:r>
          </a:p>
          <a:p>
            <a:pPr marL="171450" indent="-171450">
              <a:lnSpc>
                <a:spcPct val="100000"/>
              </a:lnSpc>
              <a:buFont typeface="Arial" panose="020B0604020202020204" pitchFamily="34" charset="0"/>
              <a:buChar char="•"/>
            </a:pPr>
            <a:r>
              <a:rPr lang="en-US" sz="1200" b="0" dirty="0"/>
              <a:t>CONSIDER using </a:t>
            </a:r>
            <a:r>
              <a:rPr lang="en-US" sz="1200" b="0" dirty="0" err="1">
                <a:latin typeface="Courier New" panose="02070309020205020404" pitchFamily="49" charset="0"/>
                <a:cs typeface="Courier New" panose="02070309020205020404" pitchFamily="49" charset="0"/>
              </a:rPr>
              <a:t>MSBuild.Sdk.Extras</a:t>
            </a:r>
            <a:r>
              <a:rPr lang="en-US" sz="1200" b="0" dirty="0">
                <a:latin typeface="Courier New" panose="02070309020205020404" pitchFamily="49" charset="0"/>
                <a:cs typeface="Courier New" panose="02070309020205020404" pitchFamily="49" charset="0"/>
              </a:rPr>
              <a:t> </a:t>
            </a:r>
            <a:r>
              <a:rPr lang="en-US" sz="1200" b="0" dirty="0"/>
              <a:t>when multi-targeting for UWP and Xamarin as it greatly simplifies your project file</a:t>
            </a:r>
          </a:p>
          <a:p>
            <a:pPr marL="171450" indent="-171450">
              <a:lnSpc>
                <a:spcPct val="100000"/>
              </a:lnSpc>
              <a:buFont typeface="Arial" panose="020B0604020202020204" pitchFamily="34" charset="0"/>
              <a:buChar char="•"/>
            </a:pPr>
            <a:r>
              <a:rPr lang="en-US" sz="1200" b="0" dirty="0"/>
              <a:t>DO use a project file's </a:t>
            </a:r>
            <a:r>
              <a:rPr lang="en-US" sz="1200" b="0" dirty="0" err="1"/>
              <a:t>TargetFrameworks</a:t>
            </a:r>
            <a:r>
              <a:rPr lang="en-US" sz="1200" b="0" dirty="0"/>
              <a:t> property when multi-targeting</a:t>
            </a:r>
          </a:p>
        </p:txBody>
      </p:sp>
      <p:sp>
        <p:nvSpPr>
          <p:cNvPr id="9" name="TextBox 8">
            <a:extLst>
              <a:ext uri="{FF2B5EF4-FFF2-40B4-BE49-F238E27FC236}">
                <a16:creationId xmlns:a16="http://schemas.microsoft.com/office/drawing/2014/main" id="{EDDC0615-CF42-4E47-8550-D1034C7FEC1B}"/>
              </a:ext>
            </a:extLst>
          </p:cNvPr>
          <p:cNvSpPr txBox="1"/>
          <p:nvPr/>
        </p:nvSpPr>
        <p:spPr>
          <a:xfrm>
            <a:off x="4315969" y="3558225"/>
            <a:ext cx="7680960" cy="1200329"/>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&lt;Project </a:t>
            </a:r>
            <a:r>
              <a:rPr lang="en-US" sz="1200" dirty="0" err="1">
                <a:latin typeface="Courier New" panose="02070309020205020404" pitchFamily="49" charset="0"/>
                <a:cs typeface="Courier New" panose="02070309020205020404" pitchFamily="49" charset="0"/>
              </a:rPr>
              <a:t>Sdk</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Microsoft.NET.Sdk</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PropertyGroup</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&lt;!-- This project will output netstandard2.0 and net461 assemblies --&gt;</a:t>
            </a:r>
          </a:p>
          <a:p>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TargetFrameworks</a:t>
            </a:r>
            <a:r>
              <a:rPr lang="en-US" sz="1200" dirty="0">
                <a:latin typeface="Courier New" panose="02070309020205020404" pitchFamily="49" charset="0"/>
                <a:cs typeface="Courier New" panose="02070309020205020404" pitchFamily="49" charset="0"/>
              </a:rPr>
              <a:t>&gt;netstandard2.0;net461&lt;/</a:t>
            </a:r>
            <a:r>
              <a:rPr lang="en-US" sz="1200" dirty="0" err="1">
                <a:latin typeface="Courier New" panose="02070309020205020404" pitchFamily="49" charset="0"/>
                <a:cs typeface="Courier New" panose="02070309020205020404" pitchFamily="49" charset="0"/>
              </a:rPr>
              <a:t>TargetFrameworks</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PropertyGroup</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&lt;/Project&gt;</a:t>
            </a:r>
          </a:p>
        </p:txBody>
      </p:sp>
      <p:cxnSp>
        <p:nvCxnSpPr>
          <p:cNvPr id="6" name="Straight Arrow Connector 5">
            <a:extLst>
              <a:ext uri="{FF2B5EF4-FFF2-40B4-BE49-F238E27FC236}">
                <a16:creationId xmlns:a16="http://schemas.microsoft.com/office/drawing/2014/main" id="{408D17A9-15C6-425F-A52B-7F0E4892593B}"/>
              </a:ext>
            </a:extLst>
          </p:cNvPr>
          <p:cNvCxnSpPr>
            <a:cxnSpLocks/>
          </p:cNvCxnSpPr>
          <p:nvPr/>
        </p:nvCxnSpPr>
        <p:spPr>
          <a:xfrm>
            <a:off x="3444240" y="3109903"/>
            <a:ext cx="1322832" cy="108414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31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3951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.NET components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Controlling the .NET SDK</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63134"/>
            <a:ext cx="11450063" cy="243143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200" b="0" dirty="0"/>
              <a:t>by default, executing </a:t>
            </a:r>
            <a:r>
              <a:rPr lang="en-US" sz="1200" b="0" dirty="0">
                <a:latin typeface="Courier New" panose="02070309020205020404" pitchFamily="49" charset="0"/>
                <a:cs typeface="Courier New" panose="02070309020205020404" pitchFamily="49" charset="0"/>
              </a:rPr>
              <a:t>dotnet</a:t>
            </a:r>
            <a:r>
              <a:rPr lang="en-US" sz="1200" b="0" dirty="0"/>
              <a:t> commands uses the most recent installed .NET SDK</a:t>
            </a:r>
          </a:p>
          <a:p>
            <a:pPr>
              <a:lnSpc>
                <a:spcPct val="100000"/>
              </a:lnSpc>
            </a:pPr>
            <a:r>
              <a:rPr lang="en-US" sz="1200" b="0" dirty="0"/>
              <a:t>there may be times when you want to control which SDK is used</a:t>
            </a:r>
          </a:p>
          <a:p>
            <a:pPr>
              <a:lnSpc>
                <a:spcPct val="100000"/>
              </a:lnSpc>
            </a:pPr>
            <a:r>
              <a:rPr lang="en-US" sz="1200" b="0" dirty="0"/>
              <a:t>you can control the .NET SDK used by default by using a </a:t>
            </a:r>
            <a:r>
              <a:rPr lang="en-US" sz="1200" b="0" dirty="0" err="1">
                <a:latin typeface="Courier New" panose="02070309020205020404" pitchFamily="49" charset="0"/>
                <a:cs typeface="Courier New" panose="02070309020205020404" pitchFamily="49" charset="0"/>
              </a:rPr>
              <a:t>global.json</a:t>
            </a:r>
            <a:r>
              <a:rPr lang="en-US" sz="1200" b="0" dirty="0">
                <a:latin typeface="Courier New" panose="02070309020205020404" pitchFamily="49" charset="0"/>
                <a:cs typeface="Courier New" panose="02070309020205020404" pitchFamily="49" charset="0"/>
              </a:rPr>
              <a:t> </a:t>
            </a:r>
            <a:r>
              <a:rPr lang="en-US" sz="1200" b="0" dirty="0"/>
              <a:t>file</a:t>
            </a:r>
          </a:p>
          <a:p>
            <a:pPr>
              <a:lnSpc>
                <a:spcPct val="100000"/>
              </a:lnSpc>
            </a:pPr>
            <a:r>
              <a:rPr lang="en-US" sz="1200" b="0" dirty="0"/>
              <a:t>the </a:t>
            </a:r>
            <a:r>
              <a:rPr lang="en-US" sz="1200" b="0" dirty="0">
                <a:latin typeface="Courier New" panose="02070309020205020404" pitchFamily="49" charset="0"/>
                <a:cs typeface="Courier New" panose="02070309020205020404" pitchFamily="49" charset="0"/>
              </a:rPr>
              <a:t>dotnet</a:t>
            </a:r>
            <a:r>
              <a:rPr lang="en-US" sz="1200" b="0" dirty="0"/>
              <a:t> command searches the current folder and ancestor folders for a </a:t>
            </a:r>
            <a:r>
              <a:rPr lang="en-US" sz="1200" b="0" dirty="0" err="1">
                <a:latin typeface="Courier New" panose="02070309020205020404" pitchFamily="49" charset="0"/>
                <a:cs typeface="Courier New" panose="02070309020205020404" pitchFamily="49" charset="0"/>
              </a:rPr>
              <a:t>global.json</a:t>
            </a:r>
            <a:r>
              <a:rPr lang="en-US" sz="1200" b="0" dirty="0">
                <a:latin typeface="Courier New" panose="02070309020205020404" pitchFamily="49" charset="0"/>
                <a:cs typeface="Courier New" panose="02070309020205020404" pitchFamily="49" charset="0"/>
              </a:rPr>
              <a:t> </a:t>
            </a:r>
            <a:r>
              <a:rPr lang="en-US" sz="1200" b="0" dirty="0"/>
              <a:t>file</a:t>
            </a:r>
          </a:p>
          <a:p>
            <a:pPr>
              <a:lnSpc>
                <a:spcPct val="100000"/>
              </a:lnSpc>
            </a:pPr>
            <a:r>
              <a:rPr lang="en-US" sz="1200" b="0" dirty="0"/>
              <a:t>in a folder, at the command prompt or terminal, enter a command to create a </a:t>
            </a:r>
            <a:r>
              <a:rPr lang="en-US" sz="1200" b="0" dirty="0" err="1">
                <a:latin typeface="Courier New" panose="02070309020205020404" pitchFamily="49" charset="0"/>
                <a:cs typeface="Courier New" panose="02070309020205020404" pitchFamily="49" charset="0"/>
              </a:rPr>
              <a:t>global.json</a:t>
            </a:r>
            <a:r>
              <a:rPr lang="en-US" sz="1200" b="0" dirty="0">
                <a:latin typeface="Courier New" panose="02070309020205020404" pitchFamily="49" charset="0"/>
                <a:cs typeface="Courier New" panose="02070309020205020404" pitchFamily="49" charset="0"/>
              </a:rPr>
              <a:t> </a:t>
            </a:r>
            <a:r>
              <a:rPr lang="en-US" sz="1200" b="0" dirty="0"/>
              <a:t>file that forces the use of the latest .NET Core 3.1 SDK, as shown in the following command:</a:t>
            </a:r>
          </a:p>
        </p:txBody>
      </p:sp>
      <p:sp>
        <p:nvSpPr>
          <p:cNvPr id="10" name="TextBox 9">
            <a:extLst>
              <a:ext uri="{FF2B5EF4-FFF2-40B4-BE49-F238E27FC236}">
                <a16:creationId xmlns:a16="http://schemas.microsoft.com/office/drawing/2014/main" id="{79CDA866-FCC3-4BE3-A17B-D51D3D9DE873}"/>
              </a:ext>
            </a:extLst>
          </p:cNvPr>
          <p:cNvSpPr txBox="1"/>
          <p:nvPr/>
        </p:nvSpPr>
        <p:spPr>
          <a:xfrm>
            <a:off x="1542289" y="3324094"/>
            <a:ext cx="7680960" cy="276999"/>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dotnet new </a:t>
            </a:r>
            <a:r>
              <a:rPr lang="en-US" sz="1200" dirty="0" err="1">
                <a:latin typeface="Courier New" panose="02070309020205020404" pitchFamily="49" charset="0"/>
                <a:cs typeface="Courier New" panose="02070309020205020404" pitchFamily="49" charset="0"/>
              </a:rPr>
              <a:t>globaljson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sdk</a:t>
            </a:r>
            <a:r>
              <a:rPr lang="en-US" sz="1200" dirty="0">
                <a:latin typeface="Courier New" panose="02070309020205020404" pitchFamily="49" charset="0"/>
                <a:cs typeface="Courier New" panose="02070309020205020404" pitchFamily="49" charset="0"/>
              </a:rPr>
              <a:t>-version 3.1.412</a:t>
            </a:r>
          </a:p>
        </p:txBody>
      </p:sp>
      <p:sp>
        <p:nvSpPr>
          <p:cNvPr id="11" name="TextBox 10">
            <a:extLst>
              <a:ext uri="{FF2B5EF4-FFF2-40B4-BE49-F238E27FC236}">
                <a16:creationId xmlns:a16="http://schemas.microsoft.com/office/drawing/2014/main" id="{B1291A4C-0651-4DAB-9ABD-039F8EF603C0}"/>
              </a:ext>
            </a:extLst>
          </p:cNvPr>
          <p:cNvSpPr txBox="1"/>
          <p:nvPr/>
        </p:nvSpPr>
        <p:spPr>
          <a:xfrm>
            <a:off x="360937" y="3749912"/>
            <a:ext cx="11450062" cy="276999"/>
          </a:xfrm>
          <a:prstGeom prst="rect">
            <a:avLst/>
          </a:prstGeom>
          <a:noFill/>
        </p:spPr>
        <p:txBody>
          <a:bodyPr wrap="square">
            <a:spAutoFit/>
          </a:bodyPr>
          <a:lstStyle/>
          <a:p>
            <a:pPr>
              <a:lnSpc>
                <a:spcPct val="100000"/>
              </a:lnSpc>
            </a:pPr>
            <a:r>
              <a:rPr lang="en-US" sz="1200" dirty="0">
                <a:latin typeface="Arial" panose="020B0604020202020204" pitchFamily="34" charset="0"/>
                <a:cs typeface="Arial" panose="020B0604020202020204" pitchFamily="34" charset="0"/>
              </a:rPr>
              <a:t>open the </a:t>
            </a:r>
            <a:r>
              <a:rPr lang="en-US" sz="1200" dirty="0" err="1">
                <a:latin typeface="Courier New" panose="02070309020205020404" pitchFamily="49" charset="0"/>
                <a:cs typeface="Courier New" panose="02070309020205020404" pitchFamily="49" charset="0"/>
              </a:rPr>
              <a:t>global.json</a:t>
            </a:r>
            <a:r>
              <a:rPr lang="en-US" sz="1200" dirty="0">
                <a:latin typeface="Courier New" panose="02070309020205020404" pitchFamily="49" charset="0"/>
                <a:cs typeface="Courier New" panose="02070309020205020404" pitchFamily="49" charset="0"/>
              </a:rPr>
              <a:t> </a:t>
            </a:r>
            <a:r>
              <a:rPr lang="en-US" sz="1200" dirty="0">
                <a:latin typeface="Arial" panose="020B0604020202020204" pitchFamily="34" charset="0"/>
                <a:cs typeface="Arial" panose="020B0604020202020204" pitchFamily="34" charset="0"/>
              </a:rPr>
              <a:t>file and review its contents, as shown in the following markup:</a:t>
            </a:r>
          </a:p>
        </p:txBody>
      </p:sp>
      <p:sp>
        <p:nvSpPr>
          <p:cNvPr id="12" name="TextBox 11">
            <a:extLst>
              <a:ext uri="{FF2B5EF4-FFF2-40B4-BE49-F238E27FC236}">
                <a16:creationId xmlns:a16="http://schemas.microsoft.com/office/drawing/2014/main" id="{3957215F-A5FF-44DC-8808-89CDE35BF490}"/>
              </a:ext>
            </a:extLst>
          </p:cNvPr>
          <p:cNvSpPr txBox="1"/>
          <p:nvPr/>
        </p:nvSpPr>
        <p:spPr>
          <a:xfrm>
            <a:off x="1542289" y="4125900"/>
            <a:ext cx="7680960" cy="1015663"/>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sdk</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"version": "3.1.412"</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AC9318A7-EDB0-4582-816F-DFB5ADA5CA57}"/>
              </a:ext>
            </a:extLst>
          </p:cNvPr>
          <p:cNvSpPr txBox="1"/>
          <p:nvPr/>
        </p:nvSpPr>
        <p:spPr>
          <a:xfrm>
            <a:off x="360937" y="5424177"/>
            <a:ext cx="11450062" cy="276999"/>
          </a:xfrm>
          <a:prstGeom prst="rect">
            <a:avLst/>
          </a:prstGeom>
          <a:noFill/>
        </p:spPr>
        <p:txBody>
          <a:bodyPr wrap="square">
            <a:spAutoFit/>
          </a:bodyPr>
          <a:lstStyle/>
          <a:p>
            <a:pPr>
              <a:lnSpc>
                <a:spcPct val="100000"/>
              </a:lnSpc>
            </a:pPr>
            <a:r>
              <a:rPr lang="en-US" sz="1200" dirty="0">
                <a:latin typeface="Arial" panose="020B0604020202020204" pitchFamily="34" charset="0"/>
                <a:cs typeface="Arial" panose="020B0604020202020204" pitchFamily="34" charset="0"/>
              </a:rPr>
              <a:t>you can discover the version numbers of the latest .NET SDKs in the table at the following link: https://dotnet.microsoft.com/download/visual-studio-sdks</a:t>
            </a:r>
          </a:p>
        </p:txBody>
      </p:sp>
      <p:sp>
        <p:nvSpPr>
          <p:cNvPr id="14" name="TextBox 13">
            <a:extLst>
              <a:ext uri="{FF2B5EF4-FFF2-40B4-BE49-F238E27FC236}">
                <a16:creationId xmlns:a16="http://schemas.microsoft.com/office/drawing/2014/main" id="{15E73F09-B5C9-4A64-97AD-BB9728AEF5D8}"/>
              </a:ext>
            </a:extLst>
          </p:cNvPr>
          <p:cNvSpPr txBox="1"/>
          <p:nvPr/>
        </p:nvSpPr>
        <p:spPr>
          <a:xfrm>
            <a:off x="1542289" y="5762136"/>
            <a:ext cx="7680960" cy="276999"/>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dotnet new </a:t>
            </a:r>
            <a:r>
              <a:rPr lang="en-US" sz="1200" dirty="0" err="1">
                <a:latin typeface="Courier New" panose="02070309020205020404" pitchFamily="49" charset="0"/>
                <a:cs typeface="Courier New" panose="02070309020205020404" pitchFamily="49" charset="0"/>
              </a:rPr>
              <a:t>classlib</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80977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262705"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Publishing your code for deployment</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Controlling the .NET SDK</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63134"/>
            <a:ext cx="11450063" cy="273921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200" b="0" dirty="0"/>
              <a:t>there are three ways to publish and deploy a .NET application as packaged class libraries or executable applications</a:t>
            </a:r>
          </a:p>
          <a:p>
            <a:pPr marL="171450" indent="-171450">
              <a:lnSpc>
                <a:spcPct val="100000"/>
              </a:lnSpc>
              <a:buFont typeface="Arial" panose="020B0604020202020204" pitchFamily="34" charset="0"/>
              <a:buChar char="•"/>
            </a:pPr>
            <a:r>
              <a:rPr lang="en-US" sz="1200" b="0" dirty="0"/>
              <a:t>Framework-dependent deployment (FDD)</a:t>
            </a:r>
          </a:p>
          <a:p>
            <a:pPr marL="171450" indent="-171450">
              <a:lnSpc>
                <a:spcPct val="100000"/>
              </a:lnSpc>
              <a:buFont typeface="Arial" panose="020B0604020202020204" pitchFamily="34" charset="0"/>
              <a:buChar char="•"/>
            </a:pPr>
            <a:r>
              <a:rPr lang="en-US" sz="1200" b="0" dirty="0"/>
              <a:t>Framework-dependent executables (FDEs)</a:t>
            </a:r>
          </a:p>
          <a:p>
            <a:pPr marL="171450" indent="-171450">
              <a:lnSpc>
                <a:spcPct val="100000"/>
              </a:lnSpc>
              <a:buFont typeface="Arial" panose="020B0604020202020204" pitchFamily="34" charset="0"/>
              <a:buChar char="•"/>
            </a:pPr>
            <a:r>
              <a:rPr lang="en-US" sz="1200" b="0" dirty="0"/>
              <a:t>Self-contained</a:t>
            </a:r>
          </a:p>
          <a:p>
            <a:pPr>
              <a:lnSpc>
                <a:spcPct val="100000"/>
              </a:lnSpc>
            </a:pPr>
            <a:r>
              <a:rPr lang="en-US" sz="1200" b="0" dirty="0"/>
              <a:t>if you choose to deploy your application and its package dependencies, but not .NET itself, then you rely on .NET already being on the target computer</a:t>
            </a:r>
          </a:p>
          <a:p>
            <a:pPr>
              <a:lnSpc>
                <a:spcPct val="100000"/>
              </a:lnSpc>
            </a:pPr>
            <a:r>
              <a:rPr lang="en-US" sz="1200" b="0" dirty="0"/>
              <a:t>this works well for web applications deployed to a server because .NET and lots of other web applications are likely already on the server.</a:t>
            </a:r>
          </a:p>
        </p:txBody>
      </p:sp>
    </p:spTree>
    <p:extLst>
      <p:ext uri="{BB962C8B-B14F-4D97-AF65-F5344CB8AC3E}">
        <p14:creationId xmlns:p14="http://schemas.microsoft.com/office/powerpoint/2010/main" val="2893019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262705"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Publishing your code for deployment</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Controlling the .NET SDK</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63134"/>
            <a:ext cx="11450063" cy="464742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600" dirty="0"/>
              <a:t>Framework-dependent deployment (FDD) </a:t>
            </a:r>
            <a:r>
              <a:rPr lang="en-US" sz="1600" b="0" dirty="0"/>
              <a:t>means you deploy a DLL that must be executed by the </a:t>
            </a:r>
            <a:r>
              <a:rPr lang="en-US" sz="1600" b="0" dirty="0">
                <a:latin typeface="Courier New" panose="02070309020205020404" pitchFamily="49" charset="0"/>
                <a:cs typeface="Courier New" panose="02070309020205020404" pitchFamily="49" charset="0"/>
              </a:rPr>
              <a:t>dotnet</a:t>
            </a:r>
            <a:r>
              <a:rPr lang="en-US" sz="1600" b="0" dirty="0"/>
              <a:t> command-line tool</a:t>
            </a:r>
          </a:p>
          <a:p>
            <a:pPr>
              <a:lnSpc>
                <a:spcPct val="100000"/>
              </a:lnSpc>
            </a:pPr>
            <a:endParaRPr lang="en-US" sz="1600" b="0" dirty="0"/>
          </a:p>
          <a:p>
            <a:pPr>
              <a:lnSpc>
                <a:spcPct val="100000"/>
              </a:lnSpc>
            </a:pPr>
            <a:r>
              <a:rPr lang="en-US" sz="1600" dirty="0"/>
              <a:t>Framework-dependent executables (FDE) </a:t>
            </a:r>
            <a:r>
              <a:rPr lang="en-US" sz="1600" b="0" dirty="0"/>
              <a:t>means you deploy an EXE that can be run directly from the command line</a:t>
            </a:r>
          </a:p>
          <a:p>
            <a:pPr>
              <a:lnSpc>
                <a:spcPct val="100000"/>
              </a:lnSpc>
            </a:pPr>
            <a:endParaRPr lang="en-US" sz="1600" b="0" dirty="0"/>
          </a:p>
          <a:p>
            <a:pPr>
              <a:lnSpc>
                <a:spcPct val="100000"/>
              </a:lnSpc>
            </a:pPr>
            <a:r>
              <a:rPr lang="en-US" sz="1600" b="0" dirty="0"/>
              <a:t>Both require .NET to be already installed on the system</a:t>
            </a:r>
          </a:p>
          <a:p>
            <a:pPr>
              <a:lnSpc>
                <a:spcPct val="100000"/>
              </a:lnSpc>
            </a:pPr>
            <a:endParaRPr lang="en-US" sz="1600" b="0" dirty="0"/>
          </a:p>
          <a:p>
            <a:pPr>
              <a:lnSpc>
                <a:spcPct val="100000"/>
              </a:lnSpc>
            </a:pPr>
            <a:r>
              <a:rPr lang="en-US" sz="1600" b="0" dirty="0"/>
              <a:t>sometimes, you want to be able to give someone a USB stick containing your application and know that it can execute on their computer</a:t>
            </a:r>
            <a:br>
              <a:rPr lang="en-US" sz="1600" b="0" dirty="0"/>
            </a:br>
            <a:r>
              <a:rPr lang="en-US" sz="1600" b="0" dirty="0"/>
              <a:t>you want to perform a </a:t>
            </a:r>
            <a:r>
              <a:rPr lang="en-US" sz="1600" dirty="0"/>
              <a:t>self-contained deployment</a:t>
            </a:r>
            <a:br>
              <a:rPr lang="en-US" sz="1600" b="0" dirty="0"/>
            </a:br>
            <a:r>
              <a:rPr lang="en-US" sz="1600" b="0" dirty="0"/>
              <a:t>while the size of the deployment files will be larger, you'll know that it will work </a:t>
            </a:r>
          </a:p>
        </p:txBody>
      </p:sp>
    </p:spTree>
    <p:extLst>
      <p:ext uri="{BB962C8B-B14F-4D97-AF65-F5344CB8AC3E}">
        <p14:creationId xmlns:p14="http://schemas.microsoft.com/office/powerpoint/2010/main" val="1179221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262705"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Publishing your code for deployment</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Managing projects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63134"/>
            <a:ext cx="11450063" cy="470898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200" b="0" dirty="0"/>
              <a:t>The .NET CLI has the following commands that work on the project in the current folder, to manage the project:</a:t>
            </a:r>
          </a:p>
          <a:p>
            <a:pPr>
              <a:lnSpc>
                <a:spcPct val="100000"/>
              </a:lnSpc>
            </a:pPr>
            <a:r>
              <a:rPr lang="en-US" sz="1200" b="0" dirty="0">
                <a:latin typeface="Courier New" panose="02070309020205020404" pitchFamily="49" charset="0"/>
                <a:cs typeface="Courier New" panose="02070309020205020404" pitchFamily="49" charset="0"/>
              </a:rPr>
              <a:t>dotnet restore</a:t>
            </a:r>
            <a:r>
              <a:rPr lang="en-US" sz="1200" b="0" dirty="0"/>
              <a:t>: This downloads dependencies for the project.</a:t>
            </a:r>
          </a:p>
          <a:p>
            <a:pPr>
              <a:lnSpc>
                <a:spcPct val="100000"/>
              </a:lnSpc>
            </a:pPr>
            <a:r>
              <a:rPr lang="en-US" sz="1200" b="0" dirty="0">
                <a:latin typeface="Courier New" panose="02070309020205020404" pitchFamily="49" charset="0"/>
                <a:cs typeface="Courier New" panose="02070309020205020404" pitchFamily="49" charset="0"/>
              </a:rPr>
              <a:t>dotnet build</a:t>
            </a:r>
            <a:r>
              <a:rPr lang="en-US" sz="1200" b="0" dirty="0"/>
              <a:t>: This builds, aka compiles, the project.</a:t>
            </a:r>
          </a:p>
          <a:p>
            <a:pPr>
              <a:lnSpc>
                <a:spcPct val="100000"/>
              </a:lnSpc>
            </a:pPr>
            <a:r>
              <a:rPr lang="en-US" sz="1200" b="0" dirty="0">
                <a:latin typeface="Courier New" panose="02070309020205020404" pitchFamily="49" charset="0"/>
                <a:cs typeface="Courier New" panose="02070309020205020404" pitchFamily="49" charset="0"/>
              </a:rPr>
              <a:t>dotnet test</a:t>
            </a:r>
            <a:r>
              <a:rPr lang="en-US" sz="1200" b="0" dirty="0"/>
              <a:t>: This builds and then runs unit tests for the project.</a:t>
            </a:r>
          </a:p>
          <a:p>
            <a:pPr>
              <a:lnSpc>
                <a:spcPct val="100000"/>
              </a:lnSpc>
            </a:pPr>
            <a:r>
              <a:rPr lang="en-US" sz="1200" b="0" dirty="0">
                <a:latin typeface="Courier New" panose="02070309020205020404" pitchFamily="49" charset="0"/>
                <a:cs typeface="Courier New" panose="02070309020205020404" pitchFamily="49" charset="0"/>
              </a:rPr>
              <a:t>dotnet run</a:t>
            </a:r>
            <a:r>
              <a:rPr lang="en-US" sz="1200" b="0" dirty="0"/>
              <a:t>: This builds and then runs the project.</a:t>
            </a:r>
          </a:p>
          <a:p>
            <a:pPr>
              <a:lnSpc>
                <a:spcPct val="100000"/>
              </a:lnSpc>
            </a:pPr>
            <a:r>
              <a:rPr lang="en-US" sz="1200" b="0" dirty="0">
                <a:latin typeface="Courier New" panose="02070309020205020404" pitchFamily="49" charset="0"/>
                <a:cs typeface="Courier New" panose="02070309020205020404" pitchFamily="49" charset="0"/>
              </a:rPr>
              <a:t>dotnet pack</a:t>
            </a:r>
            <a:r>
              <a:rPr lang="en-US" sz="1200" b="0" dirty="0"/>
              <a:t>: This creates a NuGet package for the project.</a:t>
            </a:r>
          </a:p>
          <a:p>
            <a:pPr>
              <a:lnSpc>
                <a:spcPct val="100000"/>
              </a:lnSpc>
            </a:pPr>
            <a:r>
              <a:rPr lang="en-US" sz="1200" b="0" dirty="0">
                <a:latin typeface="Courier New" panose="02070309020205020404" pitchFamily="49" charset="0"/>
                <a:cs typeface="Courier New" panose="02070309020205020404" pitchFamily="49" charset="0"/>
              </a:rPr>
              <a:t>dotnet publish</a:t>
            </a:r>
            <a:r>
              <a:rPr lang="en-US" sz="1200" b="0" dirty="0"/>
              <a:t>: This builds and then publishes the project, either with dependencies or as a self-contained application.</a:t>
            </a:r>
          </a:p>
          <a:p>
            <a:pPr>
              <a:lnSpc>
                <a:spcPct val="100000"/>
              </a:lnSpc>
            </a:pPr>
            <a:r>
              <a:rPr lang="en-US" sz="1200" b="0" dirty="0">
                <a:latin typeface="Courier New" panose="02070309020205020404" pitchFamily="49" charset="0"/>
                <a:cs typeface="Courier New" panose="02070309020205020404" pitchFamily="49" charset="0"/>
              </a:rPr>
              <a:t>dotnet add</a:t>
            </a:r>
            <a:r>
              <a:rPr lang="en-US" sz="1200" b="0" dirty="0"/>
              <a:t>: This adds a reference to a package or class library to the project.</a:t>
            </a:r>
          </a:p>
          <a:p>
            <a:pPr>
              <a:lnSpc>
                <a:spcPct val="100000"/>
              </a:lnSpc>
            </a:pPr>
            <a:r>
              <a:rPr lang="en-US" sz="1200" b="0" dirty="0">
                <a:latin typeface="Courier New" panose="02070309020205020404" pitchFamily="49" charset="0"/>
                <a:cs typeface="Courier New" panose="02070309020205020404" pitchFamily="49" charset="0"/>
              </a:rPr>
              <a:t>dotnet remove</a:t>
            </a:r>
            <a:r>
              <a:rPr lang="en-US" sz="1200" b="0" dirty="0"/>
              <a:t>: This removes a reference to a package or class library from the project.</a:t>
            </a:r>
          </a:p>
          <a:p>
            <a:pPr>
              <a:lnSpc>
                <a:spcPct val="100000"/>
              </a:lnSpc>
            </a:pPr>
            <a:r>
              <a:rPr lang="en-US" sz="1200" b="0" dirty="0">
                <a:latin typeface="Courier New" panose="02070309020205020404" pitchFamily="49" charset="0"/>
                <a:cs typeface="Courier New" panose="02070309020205020404" pitchFamily="49" charset="0"/>
              </a:rPr>
              <a:t>dotnet list</a:t>
            </a:r>
            <a:r>
              <a:rPr lang="en-US" sz="1200" b="0" dirty="0"/>
              <a:t>: This lists the package or class library references for the project</a:t>
            </a:r>
          </a:p>
        </p:txBody>
      </p:sp>
      <p:sp>
        <p:nvSpPr>
          <p:cNvPr id="9" name="TextBox 8">
            <a:extLst>
              <a:ext uri="{FF2B5EF4-FFF2-40B4-BE49-F238E27FC236}">
                <a16:creationId xmlns:a16="http://schemas.microsoft.com/office/drawing/2014/main" id="{CD2128FE-4AE1-42A6-9421-F7DECEF29408}"/>
              </a:ext>
            </a:extLst>
          </p:cNvPr>
          <p:cNvSpPr txBox="1"/>
          <p:nvPr/>
        </p:nvSpPr>
        <p:spPr>
          <a:xfrm>
            <a:off x="5848349" y="1494550"/>
            <a:ext cx="6096000" cy="1600438"/>
          </a:xfrm>
          <a:prstGeom prst="rect">
            <a:avLst/>
          </a:prstGeom>
          <a:solidFill>
            <a:srgbClr val="C00000"/>
          </a:solidFill>
        </p:spPr>
        <p:txBody>
          <a:bodyPr wrap="square">
            <a:spAutoFit/>
          </a:bodyPr>
          <a:lstStyle/>
          <a:p>
            <a:r>
              <a:rPr lang="en-US" sz="1400" dirty="0">
                <a:latin typeface="Arial" panose="020B0604020202020204" pitchFamily="34" charset="0"/>
                <a:cs typeface="Arial" panose="020B0604020202020204" pitchFamily="34" charset="0"/>
              </a:rPr>
              <a:t>you could automate these commands by using a scripting language like PowerShell and execute it on any operating system using the cross-platform PowerShell Core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just create a file with the extension </a:t>
            </a:r>
            <a:r>
              <a:rPr lang="en-US" sz="1400" dirty="0">
                <a:latin typeface="Courier New" panose="02070309020205020404" pitchFamily="49" charset="0"/>
                <a:cs typeface="Courier New" panose="02070309020205020404" pitchFamily="49" charset="0"/>
              </a:rPr>
              <a:t>.ps1 </a:t>
            </a:r>
            <a:r>
              <a:rPr lang="en-US" sz="1400" dirty="0">
                <a:latin typeface="Arial" panose="020B0604020202020204" pitchFamily="34" charset="0"/>
                <a:cs typeface="Arial" panose="020B0604020202020204" pitchFamily="34" charset="0"/>
              </a:rPr>
              <a:t>with the five commands on it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then execute the file</a:t>
            </a:r>
            <a:endParaRPr lang="it-IT"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913B6D3-61F0-42CC-8E5B-1620DB6B9C1E}"/>
              </a:ext>
            </a:extLst>
          </p:cNvPr>
          <p:cNvSpPr txBox="1"/>
          <p:nvPr/>
        </p:nvSpPr>
        <p:spPr>
          <a:xfrm>
            <a:off x="7071361" y="4250287"/>
            <a:ext cx="4608575" cy="1200329"/>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dotnet publish -c Release -r win10-x64</a:t>
            </a:r>
          </a:p>
          <a:p>
            <a:r>
              <a:rPr lang="en-US" sz="1200" dirty="0">
                <a:latin typeface="Courier New" panose="02070309020205020404" pitchFamily="49" charset="0"/>
                <a:cs typeface="Courier New" panose="02070309020205020404" pitchFamily="49" charset="0"/>
              </a:rPr>
              <a:t>dotnet publish -c Release -r osx-x64</a:t>
            </a:r>
          </a:p>
          <a:p>
            <a:r>
              <a:rPr lang="en-US" sz="1200" dirty="0">
                <a:latin typeface="Courier New" panose="02070309020205020404" pitchFamily="49" charset="0"/>
                <a:cs typeface="Courier New" panose="02070309020205020404" pitchFamily="49" charset="0"/>
              </a:rPr>
              <a:t>dotnet publish -c Release -r osx.11.0-arm64</a:t>
            </a:r>
          </a:p>
          <a:p>
            <a:r>
              <a:rPr lang="en-US" sz="1200" dirty="0">
                <a:latin typeface="Courier New" panose="02070309020205020404" pitchFamily="49" charset="0"/>
                <a:cs typeface="Courier New" panose="02070309020205020404" pitchFamily="49" charset="0"/>
              </a:rPr>
              <a:t>dotnet publish -c Release -r linux-x64</a:t>
            </a:r>
          </a:p>
          <a:p>
            <a:r>
              <a:rPr lang="en-US" sz="1200" dirty="0">
                <a:latin typeface="Courier New" panose="02070309020205020404" pitchFamily="49" charset="0"/>
                <a:cs typeface="Courier New" panose="02070309020205020404" pitchFamily="49" charset="0"/>
              </a:rPr>
              <a:t>dotnet publish -c Release -r linux-arm64</a:t>
            </a:r>
          </a:p>
          <a:p>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4780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262705"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Publishing your code for deployment</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Managing projects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63134"/>
            <a:ext cx="11450063" cy="95410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200" b="0" dirty="0"/>
              <a:t>With .NET 6, you can now create proper single-file apps on Windows, Linux and macOS</a:t>
            </a:r>
          </a:p>
          <a:p>
            <a:pPr>
              <a:lnSpc>
                <a:spcPct val="100000"/>
              </a:lnSpc>
            </a:pPr>
            <a:r>
              <a:rPr lang="en-US" sz="1200" b="0" dirty="0"/>
              <a:t>if you can assume that .NET 6 is already installed on the computer on which you want to run your app, then you can use the extra flags when you publish your app for release to say that it does not need to be self-contained and that you want to publish it as a single file (if possible), as shown in the following command</a:t>
            </a:r>
          </a:p>
        </p:txBody>
      </p:sp>
      <p:sp>
        <p:nvSpPr>
          <p:cNvPr id="10" name="TextBox 9">
            <a:extLst>
              <a:ext uri="{FF2B5EF4-FFF2-40B4-BE49-F238E27FC236}">
                <a16:creationId xmlns:a16="http://schemas.microsoft.com/office/drawing/2014/main" id="{1913B6D3-61F0-42CC-8E5B-1620DB6B9C1E}"/>
              </a:ext>
            </a:extLst>
          </p:cNvPr>
          <p:cNvSpPr txBox="1"/>
          <p:nvPr/>
        </p:nvSpPr>
        <p:spPr>
          <a:xfrm>
            <a:off x="360937" y="1958191"/>
            <a:ext cx="11450063" cy="276999"/>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dotnet publish -r win10-x64 -c Release --self-contained=false /</a:t>
            </a:r>
            <a:r>
              <a:rPr lang="en-US" sz="1200" dirty="0" err="1">
                <a:latin typeface="Courier New" panose="02070309020205020404" pitchFamily="49" charset="0"/>
                <a:cs typeface="Courier New" panose="02070309020205020404" pitchFamily="49" charset="0"/>
              </a:rPr>
              <a:t>p:PublishSingleFile</a:t>
            </a:r>
            <a:r>
              <a:rPr lang="en-US" sz="1200" dirty="0">
                <a:latin typeface="Courier New" panose="02070309020205020404" pitchFamily="49" charset="0"/>
                <a:cs typeface="Courier New" panose="02070309020205020404" pitchFamily="49" charset="0"/>
              </a:rPr>
              <a:t>=true</a:t>
            </a:r>
          </a:p>
        </p:txBody>
      </p:sp>
      <p:sp>
        <p:nvSpPr>
          <p:cNvPr id="11" name="TextBox 10">
            <a:extLst>
              <a:ext uri="{FF2B5EF4-FFF2-40B4-BE49-F238E27FC236}">
                <a16:creationId xmlns:a16="http://schemas.microsoft.com/office/drawing/2014/main" id="{17C0AF0B-AEDB-46C0-8ED0-983474F402BF}"/>
              </a:ext>
            </a:extLst>
          </p:cNvPr>
          <p:cNvSpPr txBox="1"/>
          <p:nvPr/>
        </p:nvSpPr>
        <p:spPr>
          <a:xfrm>
            <a:off x="360937" y="2376140"/>
            <a:ext cx="11450063" cy="64633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200" b="0" dirty="0"/>
              <a:t>this will generate two files: </a:t>
            </a:r>
            <a:r>
              <a:rPr lang="en-US" sz="1200" b="0" dirty="0">
                <a:latin typeface="Courier New" panose="02070309020205020404" pitchFamily="49" charset="0"/>
                <a:cs typeface="Courier New" panose="02070309020205020404" pitchFamily="49" charset="0"/>
              </a:rPr>
              <a:t>&lt;application&gt;.exe </a:t>
            </a:r>
            <a:r>
              <a:rPr lang="en-US" sz="1200" b="0" dirty="0"/>
              <a:t>and </a:t>
            </a:r>
            <a:r>
              <a:rPr lang="en-US" sz="1200" b="0" dirty="0">
                <a:latin typeface="Courier New" panose="02070309020205020404" pitchFamily="49" charset="0"/>
                <a:cs typeface="Courier New" panose="02070309020205020404" pitchFamily="49" charset="0"/>
              </a:rPr>
              <a:t>&lt;application&gt;.</a:t>
            </a:r>
            <a:r>
              <a:rPr lang="en-US" sz="1200" b="0" dirty="0" err="1">
                <a:latin typeface="Courier New" panose="02070309020205020404" pitchFamily="49" charset="0"/>
                <a:cs typeface="Courier New" panose="02070309020205020404" pitchFamily="49" charset="0"/>
              </a:rPr>
              <a:t>pdb</a:t>
            </a:r>
            <a:br>
              <a:rPr lang="en-US" sz="1200" b="0" dirty="0">
                <a:latin typeface="Courier New" panose="02070309020205020404" pitchFamily="49" charset="0"/>
                <a:cs typeface="Courier New" panose="02070309020205020404" pitchFamily="49" charset="0"/>
              </a:rPr>
            </a:br>
            <a:r>
              <a:rPr lang="en-US" sz="1200" b="0" dirty="0"/>
              <a:t>the .exe is the executable</a:t>
            </a:r>
            <a:br>
              <a:rPr lang="en-US" sz="1200" b="0" dirty="0"/>
            </a:br>
            <a:r>
              <a:rPr lang="en-US" sz="1200" b="0" dirty="0"/>
              <a:t>the .</a:t>
            </a:r>
            <a:r>
              <a:rPr lang="en-US" sz="1200" b="0" dirty="0" err="1"/>
              <a:t>pdb</a:t>
            </a:r>
            <a:r>
              <a:rPr lang="en-US" sz="1200" b="0" dirty="0"/>
              <a:t> file is a program debug database file that stores debugging information</a:t>
            </a:r>
          </a:p>
        </p:txBody>
      </p:sp>
      <p:sp>
        <p:nvSpPr>
          <p:cNvPr id="12" name="TextBox 11">
            <a:extLst>
              <a:ext uri="{FF2B5EF4-FFF2-40B4-BE49-F238E27FC236}">
                <a16:creationId xmlns:a16="http://schemas.microsoft.com/office/drawing/2014/main" id="{0F7F1FC5-3A4D-4CB9-B197-F38C2247930A}"/>
              </a:ext>
            </a:extLst>
          </p:cNvPr>
          <p:cNvSpPr txBox="1"/>
          <p:nvPr/>
        </p:nvSpPr>
        <p:spPr>
          <a:xfrm>
            <a:off x="6949439" y="2329973"/>
            <a:ext cx="3330701" cy="738664"/>
          </a:xfrm>
          <a:prstGeom prst="rect">
            <a:avLst/>
          </a:prstGeom>
          <a:solidFill>
            <a:srgbClr val="C00000"/>
          </a:solidFill>
        </p:spPr>
        <p:txBody>
          <a:bodyPr wrap="square">
            <a:spAutoFit/>
          </a:bodyPr>
          <a:lstStyle/>
          <a:p>
            <a:r>
              <a:rPr lang="en-US" sz="1400" dirty="0">
                <a:latin typeface="Arial" panose="020B0604020202020204" pitchFamily="34" charset="0"/>
                <a:cs typeface="Arial" panose="020B0604020202020204" pitchFamily="34" charset="0"/>
              </a:rPr>
              <a:t>there is no .exe extension for published application on *nix OS: the filename does not have extension</a:t>
            </a:r>
            <a:endParaRPr lang="it-IT" sz="14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96ED806F-E5F2-4764-92E2-F71D5F53AE04}"/>
              </a:ext>
            </a:extLst>
          </p:cNvPr>
          <p:cNvSpPr txBox="1"/>
          <p:nvPr/>
        </p:nvSpPr>
        <p:spPr>
          <a:xfrm>
            <a:off x="360936" y="3285797"/>
            <a:ext cx="11450063" cy="46166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200" b="0" dirty="0"/>
              <a:t>if you prefer the </a:t>
            </a:r>
            <a:r>
              <a:rPr lang="en-US" sz="1200" b="0" dirty="0">
                <a:latin typeface="Courier New" panose="02070309020205020404" pitchFamily="49" charset="0"/>
                <a:cs typeface="Courier New" panose="02070309020205020404" pitchFamily="49" charset="0"/>
              </a:rPr>
              <a:t>.</a:t>
            </a:r>
            <a:r>
              <a:rPr lang="en-US" sz="1200" b="0" dirty="0" err="1">
                <a:latin typeface="Courier New" panose="02070309020205020404" pitchFamily="49" charset="0"/>
                <a:cs typeface="Courier New" panose="02070309020205020404" pitchFamily="49" charset="0"/>
              </a:rPr>
              <a:t>pdb</a:t>
            </a:r>
            <a:r>
              <a:rPr lang="en-US" sz="1200" b="0" dirty="0">
                <a:latin typeface="Courier New" panose="02070309020205020404" pitchFamily="49" charset="0"/>
                <a:cs typeface="Courier New" panose="02070309020205020404" pitchFamily="49" charset="0"/>
              </a:rPr>
              <a:t> </a:t>
            </a:r>
            <a:r>
              <a:rPr lang="en-US" sz="1200" b="0" dirty="0"/>
              <a:t>file to be embedded in the</a:t>
            </a:r>
            <a:r>
              <a:rPr lang="en-US" sz="1200" b="0" dirty="0">
                <a:latin typeface="Courier New" panose="02070309020205020404" pitchFamily="49" charset="0"/>
                <a:cs typeface="Courier New" panose="02070309020205020404" pitchFamily="49" charset="0"/>
              </a:rPr>
              <a:t> .exe </a:t>
            </a:r>
            <a:r>
              <a:rPr lang="en-US" sz="1200" b="0" dirty="0"/>
              <a:t>file, then add a </a:t>
            </a:r>
            <a:r>
              <a:rPr lang="en-US" sz="1200" b="0" dirty="0">
                <a:latin typeface="Courier New" panose="02070309020205020404" pitchFamily="49" charset="0"/>
                <a:cs typeface="Courier New" panose="02070309020205020404" pitchFamily="49" charset="0"/>
              </a:rPr>
              <a:t>&lt;</a:t>
            </a:r>
            <a:r>
              <a:rPr lang="en-US" sz="1200" b="0" dirty="0" err="1">
                <a:latin typeface="Courier New" panose="02070309020205020404" pitchFamily="49" charset="0"/>
                <a:cs typeface="Courier New" panose="02070309020205020404" pitchFamily="49" charset="0"/>
              </a:rPr>
              <a:t>DebugType</a:t>
            </a:r>
            <a:r>
              <a:rPr lang="en-US" sz="1200" b="0" dirty="0">
                <a:latin typeface="Courier New" panose="02070309020205020404" pitchFamily="49" charset="0"/>
                <a:cs typeface="Courier New" panose="02070309020205020404" pitchFamily="49" charset="0"/>
              </a:rPr>
              <a:t>&gt; </a:t>
            </a:r>
            <a:r>
              <a:rPr lang="en-US" sz="1200" b="0" dirty="0"/>
              <a:t>element to the </a:t>
            </a:r>
            <a:r>
              <a:rPr lang="en-US" sz="1200" b="0" dirty="0">
                <a:latin typeface="Courier New" panose="02070309020205020404" pitchFamily="49" charset="0"/>
                <a:cs typeface="Courier New" panose="02070309020205020404" pitchFamily="49" charset="0"/>
              </a:rPr>
              <a:t>&lt;</a:t>
            </a:r>
            <a:r>
              <a:rPr lang="en-US" sz="1200" b="0" dirty="0" err="1">
                <a:latin typeface="Courier New" panose="02070309020205020404" pitchFamily="49" charset="0"/>
                <a:cs typeface="Courier New" panose="02070309020205020404" pitchFamily="49" charset="0"/>
              </a:rPr>
              <a:t>PropertyGroup</a:t>
            </a:r>
            <a:r>
              <a:rPr lang="en-US" sz="1200" b="0" dirty="0">
                <a:latin typeface="Courier New" panose="02070309020205020404" pitchFamily="49" charset="0"/>
                <a:cs typeface="Courier New" panose="02070309020205020404" pitchFamily="49" charset="0"/>
              </a:rPr>
              <a:t>&gt; </a:t>
            </a:r>
            <a:r>
              <a:rPr lang="en-US" sz="1200" b="0" dirty="0"/>
              <a:t>element in your </a:t>
            </a:r>
            <a:r>
              <a:rPr lang="en-US" sz="1200" b="0" dirty="0">
                <a:latin typeface="Courier New" panose="02070309020205020404" pitchFamily="49" charset="0"/>
                <a:cs typeface="Courier New" panose="02070309020205020404" pitchFamily="49" charset="0"/>
              </a:rPr>
              <a:t>.</a:t>
            </a:r>
            <a:r>
              <a:rPr lang="en-US" sz="1200" b="0" dirty="0" err="1">
                <a:latin typeface="Courier New" panose="02070309020205020404" pitchFamily="49" charset="0"/>
                <a:cs typeface="Courier New" panose="02070309020205020404" pitchFamily="49" charset="0"/>
              </a:rPr>
              <a:t>csproj</a:t>
            </a:r>
            <a:r>
              <a:rPr lang="en-US" sz="1200" b="0" dirty="0">
                <a:latin typeface="Courier New" panose="02070309020205020404" pitchFamily="49" charset="0"/>
                <a:cs typeface="Courier New" panose="02070309020205020404" pitchFamily="49" charset="0"/>
              </a:rPr>
              <a:t> </a:t>
            </a:r>
            <a:r>
              <a:rPr lang="en-US" sz="1200" b="0" dirty="0"/>
              <a:t>file and set it to </a:t>
            </a:r>
            <a:r>
              <a:rPr lang="en-US" sz="1200" b="0" dirty="0">
                <a:latin typeface="Courier New" panose="02070309020205020404" pitchFamily="49" charset="0"/>
                <a:cs typeface="Courier New" panose="02070309020205020404" pitchFamily="49" charset="0"/>
              </a:rPr>
              <a:t>embedded:</a:t>
            </a:r>
            <a:endParaRPr lang="en-US" sz="1200" b="0" dirty="0"/>
          </a:p>
        </p:txBody>
      </p:sp>
      <p:sp>
        <p:nvSpPr>
          <p:cNvPr id="14" name="TextBox 13">
            <a:extLst>
              <a:ext uri="{FF2B5EF4-FFF2-40B4-BE49-F238E27FC236}">
                <a16:creationId xmlns:a16="http://schemas.microsoft.com/office/drawing/2014/main" id="{4B1FA41E-73F6-4CB7-899A-1E4A409DC9FD}"/>
              </a:ext>
            </a:extLst>
          </p:cNvPr>
          <p:cNvSpPr txBox="1"/>
          <p:nvPr/>
        </p:nvSpPr>
        <p:spPr>
          <a:xfrm>
            <a:off x="360935" y="3888412"/>
            <a:ext cx="11450063" cy="1938992"/>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PropertyGroup</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OutputType</a:t>
            </a:r>
            <a:r>
              <a:rPr lang="en-US" sz="1200" dirty="0">
                <a:latin typeface="Courier New" panose="02070309020205020404" pitchFamily="49" charset="0"/>
                <a:cs typeface="Courier New" panose="02070309020205020404" pitchFamily="49" charset="0"/>
              </a:rPr>
              <a:t>&gt;Exe&lt;/</a:t>
            </a:r>
            <a:r>
              <a:rPr lang="en-US" sz="1200" dirty="0" err="1">
                <a:latin typeface="Courier New" panose="02070309020205020404" pitchFamily="49" charset="0"/>
                <a:cs typeface="Courier New" panose="02070309020205020404" pitchFamily="49" charset="0"/>
              </a:rPr>
              <a:t>OutputType</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TargetFramework</a:t>
            </a:r>
            <a:r>
              <a:rPr lang="en-US" sz="1200" dirty="0">
                <a:latin typeface="Courier New" panose="02070309020205020404" pitchFamily="49" charset="0"/>
                <a:cs typeface="Courier New" panose="02070309020205020404" pitchFamily="49" charset="0"/>
              </a:rPr>
              <a:t>&gt;net6.0&lt;/</a:t>
            </a:r>
            <a:r>
              <a:rPr lang="en-US" sz="1200" dirty="0" err="1">
                <a:latin typeface="Courier New" panose="02070309020205020404" pitchFamily="49" charset="0"/>
                <a:cs typeface="Courier New" panose="02070309020205020404" pitchFamily="49" charset="0"/>
              </a:rPr>
              <a:t>TargetFramework</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&lt;Nullable&gt;enable&lt;/Nullable&gt;</a:t>
            </a:r>
          </a:p>
          <a:p>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ImplicitUsings</a:t>
            </a:r>
            <a:r>
              <a:rPr lang="en-US" sz="1200" dirty="0">
                <a:latin typeface="Courier New" panose="02070309020205020404" pitchFamily="49" charset="0"/>
                <a:cs typeface="Courier New" panose="02070309020205020404" pitchFamily="49" charset="0"/>
              </a:rPr>
              <a:t>&gt;enable&lt;/</a:t>
            </a:r>
            <a:r>
              <a:rPr lang="en-US" sz="1200" dirty="0" err="1">
                <a:latin typeface="Courier New" panose="02070309020205020404" pitchFamily="49" charset="0"/>
                <a:cs typeface="Courier New" panose="02070309020205020404" pitchFamily="49" charset="0"/>
              </a:rPr>
              <a:t>ImplicitUsings</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RuntimeIdentifiers</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win10-x64;osx-x64;osx.11.0-arm64;linux-x64;linux-arm64</a:t>
            </a:r>
          </a:p>
          <a:p>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RuntimeIdentifiers</a:t>
            </a:r>
            <a:r>
              <a:rPr lang="en-US" sz="1200" dirty="0">
                <a:latin typeface="Courier New" panose="02070309020205020404" pitchFamily="49" charset="0"/>
                <a:cs typeface="Courier New" panose="02070309020205020404" pitchFamily="49" charset="0"/>
              </a:rPr>
              <a:t>&gt;</a:t>
            </a:r>
          </a:p>
          <a:p>
            <a:r>
              <a:rPr lang="en-US" sz="1200" dirty="0">
                <a:highlight>
                  <a:srgbClr val="800000"/>
                </a:highlight>
                <a:latin typeface="Courier New" panose="02070309020205020404" pitchFamily="49" charset="0"/>
                <a:cs typeface="Courier New" panose="02070309020205020404" pitchFamily="49" charset="0"/>
              </a:rPr>
              <a:t>  &lt;</a:t>
            </a:r>
            <a:r>
              <a:rPr lang="en-US" sz="1200" dirty="0" err="1">
                <a:highlight>
                  <a:srgbClr val="800000"/>
                </a:highlight>
                <a:latin typeface="Courier New" panose="02070309020205020404" pitchFamily="49" charset="0"/>
                <a:cs typeface="Courier New" panose="02070309020205020404" pitchFamily="49" charset="0"/>
              </a:rPr>
              <a:t>DebugType</a:t>
            </a:r>
            <a:r>
              <a:rPr lang="en-US" sz="1200" dirty="0">
                <a:highlight>
                  <a:srgbClr val="800000"/>
                </a:highlight>
                <a:latin typeface="Courier New" panose="02070309020205020404" pitchFamily="49" charset="0"/>
                <a:cs typeface="Courier New" panose="02070309020205020404" pitchFamily="49" charset="0"/>
              </a:rPr>
              <a:t>&gt;embedded&lt;/</a:t>
            </a:r>
            <a:r>
              <a:rPr lang="en-US" sz="1200" dirty="0" err="1">
                <a:highlight>
                  <a:srgbClr val="800000"/>
                </a:highlight>
                <a:latin typeface="Courier New" panose="02070309020205020404" pitchFamily="49" charset="0"/>
                <a:cs typeface="Courier New" panose="02070309020205020404" pitchFamily="49" charset="0"/>
              </a:rPr>
              <a:t>DebugType</a:t>
            </a:r>
            <a:r>
              <a:rPr lang="en-US" sz="1200" dirty="0">
                <a:highlight>
                  <a:srgbClr val="800000"/>
                </a:highlight>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PropertyGroup</a:t>
            </a:r>
            <a:r>
              <a:rPr lang="en-US" sz="12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47802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262705"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Publishing your code for deployment</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Managing projects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63134"/>
            <a:ext cx="11450063" cy="46166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200" b="0" dirty="0"/>
              <a:t>if you cannot assume that .NET 6 is already installed on a computer, then although Linux also only generates the two files, expect the following additional files for Windows: </a:t>
            </a:r>
            <a:r>
              <a:rPr lang="en-US" sz="1200" b="0" dirty="0">
                <a:latin typeface="Courier New" panose="02070309020205020404" pitchFamily="49" charset="0"/>
                <a:cs typeface="Courier New" panose="02070309020205020404" pitchFamily="49" charset="0"/>
              </a:rPr>
              <a:t>coreclr.dll</a:t>
            </a:r>
            <a:r>
              <a:rPr lang="en-US" sz="1200" b="0" dirty="0"/>
              <a:t>, </a:t>
            </a:r>
            <a:r>
              <a:rPr lang="en-US" sz="1200" b="0" dirty="0">
                <a:latin typeface="Courier New" panose="02070309020205020404" pitchFamily="49" charset="0"/>
                <a:cs typeface="Courier New" panose="02070309020205020404" pitchFamily="49" charset="0"/>
              </a:rPr>
              <a:t>clrjit.dll</a:t>
            </a:r>
            <a:r>
              <a:rPr lang="en-US" sz="1200" b="0" dirty="0"/>
              <a:t>, </a:t>
            </a:r>
            <a:r>
              <a:rPr lang="en-US" sz="1200" b="0" dirty="0">
                <a:latin typeface="Courier New" panose="02070309020205020404" pitchFamily="49" charset="0"/>
                <a:cs typeface="Courier New" panose="02070309020205020404" pitchFamily="49" charset="0"/>
              </a:rPr>
              <a:t>clrcompression.dll</a:t>
            </a:r>
            <a:r>
              <a:rPr lang="en-US" sz="1200" b="0" dirty="0"/>
              <a:t>, and </a:t>
            </a:r>
            <a:r>
              <a:rPr lang="en-US" sz="1200" b="0" dirty="0">
                <a:latin typeface="Courier New" panose="02070309020205020404" pitchFamily="49" charset="0"/>
                <a:cs typeface="Courier New" panose="02070309020205020404" pitchFamily="49" charset="0"/>
              </a:rPr>
              <a:t>mscordaccore.dll</a:t>
            </a:r>
          </a:p>
        </p:txBody>
      </p:sp>
      <p:sp>
        <p:nvSpPr>
          <p:cNvPr id="10" name="TextBox 9">
            <a:extLst>
              <a:ext uri="{FF2B5EF4-FFF2-40B4-BE49-F238E27FC236}">
                <a16:creationId xmlns:a16="http://schemas.microsoft.com/office/drawing/2014/main" id="{1913B6D3-61F0-42CC-8E5B-1620DB6B9C1E}"/>
              </a:ext>
            </a:extLst>
          </p:cNvPr>
          <p:cNvSpPr txBox="1"/>
          <p:nvPr/>
        </p:nvSpPr>
        <p:spPr>
          <a:xfrm>
            <a:off x="360937" y="1958191"/>
            <a:ext cx="11450063" cy="276999"/>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dotnet publish -r win10-x64 -c Release /</a:t>
            </a:r>
            <a:r>
              <a:rPr lang="en-US" sz="1200" dirty="0" err="1">
                <a:latin typeface="Courier New" panose="02070309020205020404" pitchFamily="49" charset="0"/>
                <a:cs typeface="Courier New" panose="02070309020205020404" pitchFamily="49" charset="0"/>
              </a:rPr>
              <a:t>p:PublishSingleFile</a:t>
            </a:r>
            <a:r>
              <a:rPr lang="en-US" sz="1200" dirty="0">
                <a:latin typeface="Courier New" panose="02070309020205020404" pitchFamily="49" charset="0"/>
                <a:cs typeface="Courier New" panose="02070309020205020404" pitchFamily="49" charset="0"/>
              </a:rPr>
              <a:t>=true</a:t>
            </a:r>
          </a:p>
        </p:txBody>
      </p:sp>
      <p:sp>
        <p:nvSpPr>
          <p:cNvPr id="11" name="TextBox 10">
            <a:extLst>
              <a:ext uri="{FF2B5EF4-FFF2-40B4-BE49-F238E27FC236}">
                <a16:creationId xmlns:a16="http://schemas.microsoft.com/office/drawing/2014/main" id="{17C0AF0B-AEDB-46C0-8ED0-983474F402BF}"/>
              </a:ext>
            </a:extLst>
          </p:cNvPr>
          <p:cNvSpPr txBox="1"/>
          <p:nvPr/>
        </p:nvSpPr>
        <p:spPr>
          <a:xfrm>
            <a:off x="360937" y="2376140"/>
            <a:ext cx="11450063" cy="27699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200" b="0" dirty="0"/>
              <a:t>navigate to the </a:t>
            </a:r>
            <a:r>
              <a:rPr lang="en-US" sz="1200" b="0" dirty="0">
                <a:latin typeface="Courier New" panose="02070309020205020404" pitchFamily="49" charset="0"/>
                <a:cs typeface="Courier New" panose="02070309020205020404" pitchFamily="49" charset="0"/>
              </a:rPr>
              <a:t>publish</a:t>
            </a:r>
            <a:r>
              <a:rPr lang="en-US" sz="1200" b="0" dirty="0"/>
              <a:t> folder and note the executable is now much bigger (almost 50MB), and there is also a </a:t>
            </a:r>
            <a:r>
              <a:rPr lang="en-US" sz="1200" b="0" dirty="0">
                <a:latin typeface="Courier New" panose="02070309020205020404" pitchFamily="49" charset="0"/>
                <a:cs typeface="Courier New" panose="02070309020205020404" pitchFamily="49" charset="0"/>
              </a:rPr>
              <a:t>.</a:t>
            </a:r>
            <a:r>
              <a:rPr lang="en-US" sz="1200" b="0" dirty="0" err="1">
                <a:latin typeface="Courier New" panose="02070309020205020404" pitchFamily="49" charset="0"/>
                <a:cs typeface="Courier New" panose="02070309020205020404" pitchFamily="49" charset="0"/>
              </a:rPr>
              <a:t>pdb</a:t>
            </a:r>
            <a:r>
              <a:rPr lang="en-US" sz="1200" b="0" dirty="0">
                <a:latin typeface="Courier New" panose="02070309020205020404" pitchFamily="49" charset="0"/>
                <a:cs typeface="Courier New" panose="02070309020205020404" pitchFamily="49" charset="0"/>
              </a:rPr>
              <a:t> </a:t>
            </a:r>
            <a:r>
              <a:rPr lang="en-US" sz="1200" b="0" dirty="0"/>
              <a:t>file that is 10 KB</a:t>
            </a:r>
          </a:p>
        </p:txBody>
      </p:sp>
    </p:spTree>
    <p:extLst>
      <p:ext uri="{BB962C8B-B14F-4D97-AF65-F5344CB8AC3E}">
        <p14:creationId xmlns:p14="http://schemas.microsoft.com/office/powerpoint/2010/main" val="3588310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23686"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The road to .NET 6</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417659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To summarize the progress that .NET has made over the past five years, I have compared the major .NET Core and modern .NET versions with the equivalent .NET Framework versions in the following list:</a:t>
            </a:r>
          </a:p>
          <a:p>
            <a:pPr marL="285750" indent="-285750">
              <a:buFont typeface="Arial" panose="020B0604020202020204" pitchFamily="34" charset="0"/>
              <a:buChar char="•"/>
            </a:pPr>
            <a:r>
              <a:rPr lang="en-US" sz="1400" dirty="0"/>
              <a:t>.NET Core 1.x</a:t>
            </a:r>
            <a:r>
              <a:rPr lang="en-US" sz="1400" b="0" dirty="0"/>
              <a:t>: much smaller API compared to .NET Framework 4.6.1, which was the current version in March 2016</a:t>
            </a:r>
          </a:p>
          <a:p>
            <a:pPr marL="285750" indent="-285750">
              <a:buFont typeface="Arial" panose="020B0604020202020204" pitchFamily="34" charset="0"/>
              <a:buChar char="•"/>
            </a:pPr>
            <a:r>
              <a:rPr lang="en-US" sz="1400" dirty="0"/>
              <a:t>.NET Core 2.x</a:t>
            </a:r>
            <a:r>
              <a:rPr lang="en-US" sz="1400" b="0" dirty="0"/>
              <a:t>: reached API parity with .NET Framework 4.7.1 for modern APIs because they both implement </a:t>
            </a:r>
            <a:r>
              <a:rPr lang="en-US" sz="1400" dirty="0"/>
              <a:t>.NET Standard 2.0</a:t>
            </a:r>
            <a:endParaRPr lang="en-US" sz="1400" b="0" dirty="0"/>
          </a:p>
          <a:p>
            <a:pPr marL="285750" indent="-285750">
              <a:buFont typeface="Arial" panose="020B0604020202020204" pitchFamily="34" charset="0"/>
              <a:buChar char="•"/>
            </a:pPr>
            <a:r>
              <a:rPr lang="en-US" sz="1400" dirty="0"/>
              <a:t>.NET Core 3.x</a:t>
            </a:r>
            <a:r>
              <a:rPr lang="en-US" sz="1400" b="0" dirty="0"/>
              <a:t>: larger API compared to .NET Framework for modern APIs because.NET Framework 4.8 does not implement </a:t>
            </a:r>
            <a:r>
              <a:rPr lang="en-US" sz="1400" dirty="0"/>
              <a:t>.NET Standard 2.1</a:t>
            </a:r>
            <a:endParaRPr lang="en-US" sz="1400" b="0" dirty="0"/>
          </a:p>
          <a:p>
            <a:pPr marL="285750" indent="-285750">
              <a:buFont typeface="Arial" panose="020B0604020202020204" pitchFamily="34" charset="0"/>
              <a:buChar char="•"/>
            </a:pPr>
            <a:r>
              <a:rPr lang="en-US" sz="1400" dirty="0"/>
              <a:t>.NET 5</a:t>
            </a:r>
            <a:r>
              <a:rPr lang="en-US" sz="1400" b="0" dirty="0"/>
              <a:t>: even larger API compared to .NET Framework 4.8 for modern APIs, with much-improved performance</a:t>
            </a:r>
          </a:p>
          <a:p>
            <a:pPr marL="285750" indent="-285750">
              <a:buFont typeface="Arial" panose="020B0604020202020204" pitchFamily="34" charset="0"/>
              <a:buChar char="•"/>
            </a:pPr>
            <a:r>
              <a:rPr lang="en-US" sz="1400" dirty="0"/>
              <a:t>.NET 6</a:t>
            </a:r>
            <a:r>
              <a:rPr lang="en-US" sz="1400" b="0" dirty="0"/>
              <a:t>: final unification with the support for mobile apps in .NET MAUI, expected by May 2022</a:t>
            </a:r>
          </a:p>
        </p:txBody>
      </p:sp>
      <p:sp>
        <p:nvSpPr>
          <p:cNvPr id="9" name="TextBox 8">
            <a:extLst>
              <a:ext uri="{FF2B5EF4-FFF2-40B4-BE49-F238E27FC236}">
                <a16:creationId xmlns:a16="http://schemas.microsoft.com/office/drawing/2014/main" id="{C45A4FB5-FF93-4446-92E3-9AB3D4BB78ED}"/>
              </a:ext>
            </a:extLst>
          </p:cNvPr>
          <p:cNvSpPr txBox="1"/>
          <p:nvPr/>
        </p:nvSpPr>
        <p:spPr>
          <a:xfrm>
            <a:off x="360937" y="5128587"/>
            <a:ext cx="11450062"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Microsoft has made significant improvements to performance in the past few years. You can read a detailed blog post at the following link: https://devblogs.microsoft.com/dotnet/performance-improvements-in-net-5/</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6779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262705"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Publishing your code for deployment</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Reducing apps size using app trimming</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63134"/>
            <a:ext cx="11450063" cy="76944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200" dirty="0"/>
              <a:t>Enabling assembly-level trimming</a:t>
            </a:r>
          </a:p>
          <a:p>
            <a:pPr>
              <a:lnSpc>
                <a:spcPct val="100000"/>
              </a:lnSpc>
            </a:pPr>
            <a:r>
              <a:rPr lang="en-US" sz="1200" b="0" dirty="0"/>
              <a:t>The first way is to add an element in the project file, as shown in the following markup:</a:t>
            </a:r>
          </a:p>
        </p:txBody>
      </p:sp>
      <p:sp>
        <p:nvSpPr>
          <p:cNvPr id="10" name="TextBox 9">
            <a:extLst>
              <a:ext uri="{FF2B5EF4-FFF2-40B4-BE49-F238E27FC236}">
                <a16:creationId xmlns:a16="http://schemas.microsoft.com/office/drawing/2014/main" id="{1913B6D3-61F0-42CC-8E5B-1620DB6B9C1E}"/>
              </a:ext>
            </a:extLst>
          </p:cNvPr>
          <p:cNvSpPr txBox="1"/>
          <p:nvPr/>
        </p:nvSpPr>
        <p:spPr>
          <a:xfrm>
            <a:off x="360936" y="1727358"/>
            <a:ext cx="11450063" cy="276999"/>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PublishTrimmed</a:t>
            </a:r>
            <a:r>
              <a:rPr lang="en-US" sz="1200" dirty="0">
                <a:latin typeface="Courier New" panose="02070309020205020404" pitchFamily="49" charset="0"/>
                <a:cs typeface="Courier New" panose="02070309020205020404" pitchFamily="49" charset="0"/>
              </a:rPr>
              <a:t>&gt;true&lt;/</a:t>
            </a:r>
            <a:r>
              <a:rPr lang="en-US" sz="1200" dirty="0" err="1">
                <a:latin typeface="Courier New" panose="02070309020205020404" pitchFamily="49" charset="0"/>
                <a:cs typeface="Courier New" panose="02070309020205020404" pitchFamily="49" charset="0"/>
              </a:rPr>
              <a:t>PublishTrimmed</a:t>
            </a:r>
            <a:r>
              <a:rPr lang="en-US" sz="1200" dirty="0">
                <a:latin typeface="Courier New" panose="02070309020205020404" pitchFamily="49" charset="0"/>
                <a:cs typeface="Courier New" panose="02070309020205020404" pitchFamily="49" charset="0"/>
              </a:rPr>
              <a:t>&gt;</a:t>
            </a:r>
          </a:p>
        </p:txBody>
      </p:sp>
      <p:sp>
        <p:nvSpPr>
          <p:cNvPr id="9" name="TextBox 8">
            <a:extLst>
              <a:ext uri="{FF2B5EF4-FFF2-40B4-BE49-F238E27FC236}">
                <a16:creationId xmlns:a16="http://schemas.microsoft.com/office/drawing/2014/main" id="{7FE332CB-EF77-4D09-82FC-DA9F28F50DF2}"/>
              </a:ext>
            </a:extLst>
          </p:cNvPr>
          <p:cNvSpPr txBox="1"/>
          <p:nvPr/>
        </p:nvSpPr>
        <p:spPr>
          <a:xfrm>
            <a:off x="360935" y="2156067"/>
            <a:ext cx="11450063" cy="276999"/>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The second way is to add a flag when publishing, as shown highlighted in the following command</a:t>
            </a:r>
            <a:endParaRPr lang="it-IT" sz="12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5EE815F3-D138-4AB4-A9A9-E253010A8925}"/>
              </a:ext>
            </a:extLst>
          </p:cNvPr>
          <p:cNvSpPr txBox="1"/>
          <p:nvPr/>
        </p:nvSpPr>
        <p:spPr>
          <a:xfrm>
            <a:off x="360934" y="2511677"/>
            <a:ext cx="11450063" cy="276999"/>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Dotnet publish … -</a:t>
            </a:r>
            <a:r>
              <a:rPr lang="en-US" sz="1200" dirty="0" err="1">
                <a:latin typeface="Courier New" panose="02070309020205020404" pitchFamily="49" charset="0"/>
                <a:cs typeface="Courier New" panose="02070309020205020404" pitchFamily="49" charset="0"/>
              </a:rPr>
              <a:t>p:PublishTrimmed</a:t>
            </a:r>
            <a:r>
              <a:rPr lang="en-US" sz="1200" dirty="0">
                <a:latin typeface="Courier New" panose="02070309020205020404" pitchFamily="49" charset="0"/>
                <a:cs typeface="Courier New" panose="02070309020205020404" pitchFamily="49" charset="0"/>
              </a:rPr>
              <a:t>=True </a:t>
            </a:r>
          </a:p>
        </p:txBody>
      </p:sp>
      <p:sp>
        <p:nvSpPr>
          <p:cNvPr id="13" name="TextBox 12">
            <a:extLst>
              <a:ext uri="{FF2B5EF4-FFF2-40B4-BE49-F238E27FC236}">
                <a16:creationId xmlns:a16="http://schemas.microsoft.com/office/drawing/2014/main" id="{A94B48F1-478A-469D-A32F-FEA5156E64DC}"/>
              </a:ext>
            </a:extLst>
          </p:cNvPr>
          <p:cNvSpPr txBox="1"/>
          <p:nvPr/>
        </p:nvSpPr>
        <p:spPr>
          <a:xfrm>
            <a:off x="360934" y="3378914"/>
            <a:ext cx="11450063" cy="76944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200" dirty="0"/>
              <a:t>Enabling type-level and member-level trimming</a:t>
            </a:r>
          </a:p>
          <a:p>
            <a:pPr>
              <a:lnSpc>
                <a:spcPct val="100000"/>
              </a:lnSpc>
            </a:pPr>
            <a:r>
              <a:rPr lang="en-US" sz="1200" b="0" dirty="0"/>
              <a:t>The first way is to add two elements in the project file, as shown in the following markup:</a:t>
            </a:r>
          </a:p>
        </p:txBody>
      </p:sp>
      <p:sp>
        <p:nvSpPr>
          <p:cNvPr id="14" name="TextBox 13">
            <a:extLst>
              <a:ext uri="{FF2B5EF4-FFF2-40B4-BE49-F238E27FC236}">
                <a16:creationId xmlns:a16="http://schemas.microsoft.com/office/drawing/2014/main" id="{48F3E437-C91F-40A4-8417-554DE6C1DB31}"/>
              </a:ext>
            </a:extLst>
          </p:cNvPr>
          <p:cNvSpPr txBox="1"/>
          <p:nvPr/>
        </p:nvSpPr>
        <p:spPr>
          <a:xfrm>
            <a:off x="360933" y="4243138"/>
            <a:ext cx="11450063" cy="461665"/>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PublishTrimmed</a:t>
            </a:r>
            <a:r>
              <a:rPr lang="en-US" sz="1200" dirty="0">
                <a:latin typeface="Courier New" panose="02070309020205020404" pitchFamily="49" charset="0"/>
                <a:cs typeface="Courier New" panose="02070309020205020404" pitchFamily="49" charset="0"/>
              </a:rPr>
              <a:t>&gt;true&lt;/</a:t>
            </a:r>
            <a:r>
              <a:rPr lang="en-US" sz="1200" dirty="0" err="1">
                <a:latin typeface="Courier New" panose="02070309020205020404" pitchFamily="49" charset="0"/>
                <a:cs typeface="Courier New" panose="02070309020205020404" pitchFamily="49" charset="0"/>
              </a:rPr>
              <a:t>PublishTrimmed</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TrimMode</a:t>
            </a:r>
            <a:r>
              <a:rPr lang="en-US" sz="1200" dirty="0">
                <a:latin typeface="Courier New" panose="02070309020205020404" pitchFamily="49" charset="0"/>
                <a:cs typeface="Courier New" panose="02070309020205020404" pitchFamily="49" charset="0"/>
              </a:rPr>
              <a:t>&gt;Link&lt;/</a:t>
            </a:r>
            <a:r>
              <a:rPr lang="en-US" sz="1200" dirty="0" err="1">
                <a:latin typeface="Courier New" panose="02070309020205020404" pitchFamily="49" charset="0"/>
                <a:cs typeface="Courier New" panose="02070309020205020404" pitchFamily="49" charset="0"/>
              </a:rPr>
              <a:t>TrimMode</a:t>
            </a:r>
            <a:r>
              <a:rPr lang="en-US" sz="1200" dirty="0">
                <a:latin typeface="Courier New" panose="02070309020205020404" pitchFamily="49" charset="0"/>
                <a:cs typeface="Courier New" panose="02070309020205020404" pitchFamily="49" charset="0"/>
              </a:rPr>
              <a:t>&gt;</a:t>
            </a:r>
          </a:p>
        </p:txBody>
      </p:sp>
      <p:sp>
        <p:nvSpPr>
          <p:cNvPr id="15" name="TextBox 14">
            <a:extLst>
              <a:ext uri="{FF2B5EF4-FFF2-40B4-BE49-F238E27FC236}">
                <a16:creationId xmlns:a16="http://schemas.microsoft.com/office/drawing/2014/main" id="{F3AFF12A-6B8F-4A46-A039-1B5F95340E55}"/>
              </a:ext>
            </a:extLst>
          </p:cNvPr>
          <p:cNvSpPr txBox="1"/>
          <p:nvPr/>
        </p:nvSpPr>
        <p:spPr>
          <a:xfrm>
            <a:off x="360932" y="4757191"/>
            <a:ext cx="11450063" cy="276999"/>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The second way is to add a flag when publishing, as shown highlighted in the following command</a:t>
            </a:r>
            <a:endParaRPr lang="it-IT" sz="12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D5330A7F-7179-43A5-88A0-A2BC8B38BB11}"/>
              </a:ext>
            </a:extLst>
          </p:cNvPr>
          <p:cNvSpPr txBox="1"/>
          <p:nvPr/>
        </p:nvSpPr>
        <p:spPr>
          <a:xfrm>
            <a:off x="360931" y="5112801"/>
            <a:ext cx="11450063" cy="276999"/>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Dotnet publish … -</a:t>
            </a:r>
            <a:r>
              <a:rPr lang="en-US" sz="1200" dirty="0" err="1">
                <a:latin typeface="Courier New" panose="02070309020205020404" pitchFamily="49" charset="0"/>
                <a:cs typeface="Courier New" panose="02070309020205020404" pitchFamily="49" charset="0"/>
              </a:rPr>
              <a:t>p:PublishTrimmed</a:t>
            </a:r>
            <a:r>
              <a:rPr lang="en-US" sz="1200" dirty="0">
                <a:latin typeface="Courier New" panose="02070309020205020404" pitchFamily="49" charset="0"/>
                <a:cs typeface="Courier New" panose="02070309020205020404" pitchFamily="49" charset="0"/>
              </a:rPr>
              <a:t>=True -</a:t>
            </a:r>
            <a:r>
              <a:rPr lang="en-US" sz="1200" dirty="0" err="1">
                <a:latin typeface="Courier New" panose="02070309020205020404" pitchFamily="49" charset="0"/>
                <a:cs typeface="Courier New" panose="02070309020205020404" pitchFamily="49" charset="0"/>
              </a:rPr>
              <a:t>p:TrimMode</a:t>
            </a:r>
            <a:r>
              <a:rPr lang="en-US" sz="1200" dirty="0">
                <a:latin typeface="Courier New" panose="02070309020205020404" pitchFamily="49" charset="0"/>
                <a:cs typeface="Courier New" panose="02070309020205020404" pitchFamily="49" charset="0"/>
              </a:rPr>
              <a:t>=Link </a:t>
            </a:r>
          </a:p>
        </p:txBody>
      </p:sp>
      <p:sp>
        <p:nvSpPr>
          <p:cNvPr id="17" name="TextBox 16">
            <a:extLst>
              <a:ext uri="{FF2B5EF4-FFF2-40B4-BE49-F238E27FC236}">
                <a16:creationId xmlns:a16="http://schemas.microsoft.com/office/drawing/2014/main" id="{EA95A17E-CD7A-4E36-B909-B826517B82F7}"/>
              </a:ext>
            </a:extLst>
          </p:cNvPr>
          <p:cNvSpPr txBox="1"/>
          <p:nvPr/>
        </p:nvSpPr>
        <p:spPr>
          <a:xfrm>
            <a:off x="6022848" y="5099351"/>
            <a:ext cx="3547872" cy="1169551"/>
          </a:xfrm>
          <a:prstGeom prst="rect">
            <a:avLst/>
          </a:prstGeom>
          <a:solidFill>
            <a:srgbClr val="C00000"/>
          </a:solidFill>
        </p:spPr>
        <p:txBody>
          <a:bodyPr wrap="square">
            <a:spAutoFit/>
          </a:bodyPr>
          <a:lstStyle/>
          <a:p>
            <a:r>
              <a:rPr lang="en-US" sz="1400" dirty="0">
                <a:latin typeface="Arial" panose="020B0604020202020204" pitchFamily="34" charset="0"/>
                <a:cs typeface="Arial" panose="020B0604020202020204" pitchFamily="34" charset="0"/>
              </a:rPr>
              <a:t>for .NET 6, link trim mode is the default, so you only need to specify the switch if you want to set an alternative trim mode like </a:t>
            </a:r>
            <a:r>
              <a:rPr lang="en-US" sz="1400" dirty="0" err="1">
                <a:latin typeface="Courier New" panose="02070309020205020404" pitchFamily="49" charset="0"/>
                <a:cs typeface="Courier New" panose="02070309020205020404" pitchFamily="49" charset="0"/>
              </a:rPr>
              <a:t>copyused</a:t>
            </a:r>
            <a:r>
              <a:rPr lang="en-US" sz="1400" dirty="0">
                <a:latin typeface="Arial" panose="020B0604020202020204" pitchFamily="34" charset="0"/>
                <a:cs typeface="Arial" panose="020B0604020202020204" pitchFamily="34" charset="0"/>
              </a:rPr>
              <a:t>, which means assembly-level trimming</a:t>
            </a:r>
            <a:endParaRPr lang="it-IT"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3632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262705"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Publishing your code for deployment</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Decompiling .NET assemblies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63134"/>
            <a:ext cx="11450063" cy="27699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200" b="0" dirty="0"/>
              <a:t>Example using </a:t>
            </a:r>
            <a:r>
              <a:rPr lang="en-US" sz="1200" b="0" dirty="0" err="1"/>
              <a:t>ILSpy</a:t>
            </a:r>
            <a:r>
              <a:rPr lang="en-US" sz="1200" b="0" dirty="0"/>
              <a:t> extension…</a:t>
            </a:r>
            <a:endParaRPr lang="en-US" sz="12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6924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262705"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Publishing your code for deployment</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Packaging your libraries for NuGet distribution</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63134"/>
            <a:ext cx="11450063" cy="27699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200" b="0" dirty="0"/>
              <a:t>Example… note </a:t>
            </a:r>
            <a:r>
              <a:rPr lang="en-US" sz="1200" b="0" dirty="0">
                <a:latin typeface="Courier New" panose="02070309020205020404" pitchFamily="49" charset="0"/>
                <a:cs typeface="Courier New" panose="02070309020205020404" pitchFamily="49" charset="0"/>
              </a:rPr>
              <a:t>.</a:t>
            </a:r>
            <a:r>
              <a:rPr lang="en-US" sz="1200" b="0" dirty="0" err="1">
                <a:latin typeface="Courier New" panose="02070309020205020404" pitchFamily="49" charset="0"/>
                <a:cs typeface="Courier New" panose="02070309020205020404" pitchFamily="49" charset="0"/>
              </a:rPr>
              <a:t>csproj</a:t>
            </a:r>
            <a:r>
              <a:rPr lang="en-US" sz="1200" b="0" dirty="0"/>
              <a:t> file</a:t>
            </a:r>
            <a:endParaRPr lang="en-US" sz="1200" b="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BF54D4CB-5097-49EB-9637-202A428069AD}"/>
              </a:ext>
            </a:extLst>
          </p:cNvPr>
          <p:cNvSpPr txBox="1"/>
          <p:nvPr/>
        </p:nvSpPr>
        <p:spPr>
          <a:xfrm>
            <a:off x="3784729" y="652973"/>
            <a:ext cx="7602600" cy="5847755"/>
          </a:xfrm>
          <a:prstGeom prst="rect">
            <a:avLst/>
          </a:prstGeom>
          <a:solidFill>
            <a:schemeClr val="tx1">
              <a:lumMod val="65000"/>
            </a:schemeClr>
          </a:solidFill>
        </p:spPr>
        <p:txBody>
          <a:bodyPr wrap="square">
            <a:spAutoFit/>
          </a:bodyPr>
          <a:lstStyle/>
          <a:p>
            <a:r>
              <a:rPr lang="en-US" sz="1100" dirty="0">
                <a:latin typeface="Courier New" panose="02070309020205020404" pitchFamily="49" charset="0"/>
                <a:cs typeface="Courier New" panose="02070309020205020404" pitchFamily="49" charset="0"/>
              </a:rPr>
              <a:t>&lt;Project </a:t>
            </a:r>
            <a:r>
              <a:rPr lang="en-US" sz="1100" dirty="0" err="1">
                <a:latin typeface="Courier New" panose="02070309020205020404" pitchFamily="49" charset="0"/>
                <a:cs typeface="Courier New" panose="02070309020205020404" pitchFamily="49" charset="0"/>
              </a:rPr>
              <a:t>Sdk</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Microsoft.NET.Sdk</a:t>
            </a:r>
            <a:r>
              <a:rPr lang="en-US" sz="1100" dirty="0">
                <a:latin typeface="Courier New" panose="02070309020205020404" pitchFamily="49" charset="0"/>
                <a:cs typeface="Courier New" panose="02070309020205020404" pitchFamily="49" charset="0"/>
              </a:rPr>
              <a:t>"&gt;</a:t>
            </a:r>
          </a:p>
          <a:p>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PropertyGroup</a:t>
            </a:r>
            <a:r>
              <a:rPr lang="en-US" sz="1100" dirty="0">
                <a:latin typeface="Courier New" panose="02070309020205020404" pitchFamily="49" charset="0"/>
                <a:cs typeface="Courier New" panose="02070309020205020404" pitchFamily="49" charset="0"/>
              </a:rPr>
              <a:t>&gt;</a:t>
            </a:r>
          </a:p>
          <a:p>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TargetFramework</a:t>
            </a:r>
            <a:r>
              <a:rPr lang="en-US" sz="1100" dirty="0">
                <a:latin typeface="Courier New" panose="02070309020205020404" pitchFamily="49" charset="0"/>
                <a:cs typeface="Courier New" panose="02070309020205020404" pitchFamily="49" charset="0"/>
              </a:rPr>
              <a:t>&gt;netstandard2.0&lt;/</a:t>
            </a:r>
            <a:r>
              <a:rPr lang="en-US" sz="1100" dirty="0" err="1">
                <a:latin typeface="Courier New" panose="02070309020205020404" pitchFamily="49" charset="0"/>
                <a:cs typeface="Courier New" panose="02070309020205020404" pitchFamily="49" charset="0"/>
              </a:rPr>
              <a:t>TargetFramework</a:t>
            </a:r>
            <a:r>
              <a:rPr lang="en-US" sz="1100" dirty="0">
                <a:latin typeface="Courier New" panose="02070309020205020404" pitchFamily="49" charset="0"/>
                <a:cs typeface="Courier New" panose="02070309020205020404" pitchFamily="49" charset="0"/>
              </a:rPr>
              <a:t>&gt;</a:t>
            </a:r>
          </a:p>
          <a:p>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GeneratePackageOnBuild</a:t>
            </a:r>
            <a:r>
              <a:rPr lang="en-US" sz="1100" dirty="0">
                <a:latin typeface="Courier New" panose="02070309020205020404" pitchFamily="49" charset="0"/>
                <a:cs typeface="Courier New" panose="02070309020205020404" pitchFamily="49" charset="0"/>
              </a:rPr>
              <a:t>&gt;true&lt;/</a:t>
            </a:r>
            <a:r>
              <a:rPr lang="en-US" sz="1100" dirty="0" err="1">
                <a:latin typeface="Courier New" panose="02070309020205020404" pitchFamily="49" charset="0"/>
                <a:cs typeface="Courier New" panose="02070309020205020404" pitchFamily="49" charset="0"/>
              </a:rPr>
              <a:t>GeneratePackageOnBuild</a:t>
            </a:r>
            <a:r>
              <a:rPr lang="en-US" sz="1100" dirty="0">
                <a:latin typeface="Courier New" panose="02070309020205020404" pitchFamily="49" charset="0"/>
                <a:cs typeface="Courier New" panose="02070309020205020404" pitchFamily="49" charset="0"/>
              </a:rPr>
              <a:t>&gt;</a:t>
            </a:r>
          </a:p>
          <a:p>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PackageId</a:t>
            </a:r>
            <a:r>
              <a:rPr lang="en-US" sz="1100" dirty="0">
                <a:latin typeface="Courier New" panose="02070309020205020404" pitchFamily="49" charset="0"/>
                <a:cs typeface="Courier New" panose="02070309020205020404" pitchFamily="49" charset="0"/>
              </a:rPr>
              <a:t>&gt;</a:t>
            </a:r>
            <a:r>
              <a:rPr lang="en-US" sz="1100" dirty="0" err="1">
                <a:latin typeface="Courier New" panose="02070309020205020404" pitchFamily="49" charset="0"/>
                <a:cs typeface="Courier New" panose="02070309020205020404" pitchFamily="49" charset="0"/>
              </a:rPr>
              <a:t>Lunat.CSdotnet.SharedLibrary</a:t>
            </a:r>
            <a:r>
              <a:rPr lang="en-US" sz="1100" dirty="0">
                <a:latin typeface="Courier New" panose="02070309020205020404" pitchFamily="49" charset="0"/>
                <a:cs typeface="Courier New" panose="02070309020205020404" pitchFamily="49" charset="0"/>
              </a:rPr>
              <a:t>&lt;/</a:t>
            </a:r>
            <a:r>
              <a:rPr lang="en-US" sz="1100" dirty="0" err="1">
                <a:latin typeface="Courier New" panose="02070309020205020404" pitchFamily="49" charset="0"/>
                <a:cs typeface="Courier New" panose="02070309020205020404" pitchFamily="49" charset="0"/>
              </a:rPr>
              <a:t>PackageId</a:t>
            </a:r>
            <a:r>
              <a:rPr lang="en-US" sz="1100" dirty="0">
                <a:latin typeface="Courier New" panose="02070309020205020404" pitchFamily="49" charset="0"/>
                <a:cs typeface="Courier New" panose="02070309020205020404" pitchFamily="49" charset="0"/>
              </a:rPr>
              <a:t>&gt;</a:t>
            </a:r>
          </a:p>
          <a:p>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PackageVersion</a:t>
            </a:r>
            <a:r>
              <a:rPr lang="en-US" sz="1100" dirty="0">
                <a:latin typeface="Courier New" panose="02070309020205020404" pitchFamily="49" charset="0"/>
                <a:cs typeface="Courier New" panose="02070309020205020404" pitchFamily="49" charset="0"/>
              </a:rPr>
              <a:t>&gt;6.0.0.0&lt;/</a:t>
            </a:r>
            <a:r>
              <a:rPr lang="en-US" sz="1100" dirty="0" err="1">
                <a:latin typeface="Courier New" panose="02070309020205020404" pitchFamily="49" charset="0"/>
                <a:cs typeface="Courier New" panose="02070309020205020404" pitchFamily="49" charset="0"/>
              </a:rPr>
              <a:t>PackageVersion</a:t>
            </a:r>
            <a:r>
              <a:rPr lang="en-US" sz="1100" dirty="0">
                <a:latin typeface="Courier New" panose="02070309020205020404" pitchFamily="49" charset="0"/>
                <a:cs typeface="Courier New" panose="02070309020205020404" pitchFamily="49" charset="0"/>
              </a:rPr>
              <a:t>&gt;</a:t>
            </a:r>
          </a:p>
          <a:p>
            <a:r>
              <a:rPr lang="en-US" sz="1100" dirty="0">
                <a:latin typeface="Courier New" panose="02070309020205020404" pitchFamily="49" charset="0"/>
                <a:cs typeface="Courier New" panose="02070309020205020404" pitchFamily="49" charset="0"/>
              </a:rPr>
              <a:t>    &lt;Title&gt;C# 10 and .NET 6 Shared Library&lt;/Title&gt;</a:t>
            </a:r>
          </a:p>
          <a:p>
            <a:r>
              <a:rPr lang="en-US" sz="1100" dirty="0">
                <a:latin typeface="Courier New" panose="02070309020205020404" pitchFamily="49" charset="0"/>
                <a:cs typeface="Courier New" panose="02070309020205020404" pitchFamily="49" charset="0"/>
              </a:rPr>
              <a:t>    &lt;Authors&gt;Luca Natali&lt;/Authors&gt;</a:t>
            </a:r>
          </a:p>
          <a:p>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PackageLicenseExpression</a:t>
            </a:r>
            <a:r>
              <a:rPr lang="en-US" sz="1100" dirty="0">
                <a:latin typeface="Courier New" panose="02070309020205020404" pitchFamily="49" charset="0"/>
                <a:cs typeface="Courier New" panose="02070309020205020404" pitchFamily="49" charset="0"/>
              </a:rPr>
              <a:t>&gt;</a:t>
            </a:r>
          </a:p>
          <a:p>
            <a:r>
              <a:rPr lang="en-US" sz="1100" dirty="0">
                <a:latin typeface="Courier New" panose="02070309020205020404" pitchFamily="49" charset="0"/>
                <a:cs typeface="Courier New" panose="02070309020205020404" pitchFamily="49" charset="0"/>
              </a:rPr>
              <a:t>      MS-PL</a:t>
            </a:r>
          </a:p>
          <a:p>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PackageLicenseExpression</a:t>
            </a:r>
            <a:r>
              <a:rPr lang="en-US" sz="1100" dirty="0">
                <a:latin typeface="Courier New" panose="02070309020205020404" pitchFamily="49" charset="0"/>
                <a:cs typeface="Courier New" panose="02070309020205020404" pitchFamily="49" charset="0"/>
              </a:rPr>
              <a:t>&gt;</a:t>
            </a:r>
          </a:p>
          <a:p>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PackageProjectUrl</a:t>
            </a:r>
            <a:r>
              <a:rPr lang="en-US" sz="1100" dirty="0">
                <a:latin typeface="Courier New" panose="02070309020205020404" pitchFamily="49" charset="0"/>
                <a:cs typeface="Courier New" panose="02070309020205020404" pitchFamily="49" charset="0"/>
              </a:rPr>
              <a:t>&gt;</a:t>
            </a:r>
          </a:p>
          <a:p>
            <a:r>
              <a:rPr lang="en-US" sz="1100" dirty="0">
                <a:latin typeface="Courier New" panose="02070309020205020404" pitchFamily="49" charset="0"/>
                <a:cs typeface="Courier New" panose="02070309020205020404" pitchFamily="49" charset="0"/>
              </a:rPr>
              <a:t>      https://lucanatali.it</a:t>
            </a:r>
          </a:p>
          <a:p>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PackageProjectUrl</a:t>
            </a:r>
            <a:r>
              <a:rPr lang="en-US" sz="1100" dirty="0">
                <a:latin typeface="Courier New" panose="02070309020205020404" pitchFamily="49" charset="0"/>
                <a:cs typeface="Courier New" panose="02070309020205020404" pitchFamily="49" charset="0"/>
              </a:rPr>
              <a:t>&gt;</a:t>
            </a:r>
          </a:p>
          <a:p>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PackageIcon</a:t>
            </a:r>
            <a:r>
              <a:rPr lang="en-US" sz="1100" dirty="0">
                <a:latin typeface="Courier New" panose="02070309020205020404" pitchFamily="49" charset="0"/>
                <a:cs typeface="Courier New" panose="02070309020205020404" pitchFamily="49" charset="0"/>
              </a:rPr>
              <a:t>&gt;csdotnet-sharedlibrary.png&lt;/</a:t>
            </a:r>
            <a:r>
              <a:rPr lang="en-US" sz="1100" dirty="0" err="1">
                <a:latin typeface="Courier New" panose="02070309020205020404" pitchFamily="49" charset="0"/>
                <a:cs typeface="Courier New" panose="02070309020205020404" pitchFamily="49" charset="0"/>
              </a:rPr>
              <a:t>PackageIcon</a:t>
            </a:r>
            <a:r>
              <a:rPr lang="en-US" sz="1100" dirty="0">
                <a:latin typeface="Courier New" panose="02070309020205020404" pitchFamily="49" charset="0"/>
                <a:cs typeface="Courier New" panose="02070309020205020404" pitchFamily="49" charset="0"/>
              </a:rPr>
              <a:t>&gt;</a:t>
            </a:r>
          </a:p>
          <a:p>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PackageRequireLicenseAcceptance</a:t>
            </a:r>
            <a:r>
              <a:rPr lang="en-US" sz="1100" dirty="0">
                <a:latin typeface="Courier New" panose="02070309020205020404" pitchFamily="49" charset="0"/>
                <a:cs typeface="Courier New" panose="02070309020205020404" pitchFamily="49" charset="0"/>
              </a:rPr>
              <a:t>&gt;true&lt;/</a:t>
            </a:r>
            <a:r>
              <a:rPr lang="en-US" sz="1100" dirty="0" err="1">
                <a:latin typeface="Courier New" panose="02070309020205020404" pitchFamily="49" charset="0"/>
                <a:cs typeface="Courier New" panose="02070309020205020404" pitchFamily="49" charset="0"/>
              </a:rPr>
              <a:t>PackageRequireLicenseAcceptance</a:t>
            </a:r>
            <a:r>
              <a:rPr lang="en-US" sz="1100" dirty="0">
                <a:latin typeface="Courier New" panose="02070309020205020404" pitchFamily="49" charset="0"/>
                <a:cs typeface="Courier New" panose="02070309020205020404" pitchFamily="49" charset="0"/>
              </a:rPr>
              <a:t>&gt;</a:t>
            </a:r>
          </a:p>
          <a:p>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PackageReleaseNotes</a:t>
            </a:r>
            <a:r>
              <a:rPr lang="en-US" sz="1100" dirty="0">
                <a:latin typeface="Courier New" panose="02070309020205020404" pitchFamily="49" charset="0"/>
                <a:cs typeface="Courier New" panose="02070309020205020404" pitchFamily="49" charset="0"/>
              </a:rPr>
              <a:t>&gt;</a:t>
            </a:r>
          </a:p>
          <a:p>
            <a:r>
              <a:rPr lang="en-US" sz="1100" dirty="0">
                <a:latin typeface="Courier New" panose="02070309020205020404" pitchFamily="49" charset="0"/>
                <a:cs typeface="Courier New" panose="02070309020205020404" pitchFamily="49" charset="0"/>
              </a:rPr>
              <a:t>      Example shared library packaged for NuGet.</a:t>
            </a:r>
          </a:p>
          <a:p>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PackageReleaseNotes</a:t>
            </a:r>
            <a:r>
              <a:rPr lang="en-US" sz="1100" dirty="0">
                <a:latin typeface="Courier New" panose="02070309020205020404" pitchFamily="49" charset="0"/>
                <a:cs typeface="Courier New" panose="02070309020205020404" pitchFamily="49" charset="0"/>
              </a:rPr>
              <a:t>&gt;</a:t>
            </a:r>
          </a:p>
          <a:p>
            <a:r>
              <a:rPr lang="en-US" sz="1100" dirty="0">
                <a:latin typeface="Courier New" panose="02070309020205020404" pitchFamily="49" charset="0"/>
                <a:cs typeface="Courier New" panose="02070309020205020404" pitchFamily="49" charset="0"/>
              </a:rPr>
              <a:t>    &lt;Description&gt;</a:t>
            </a:r>
          </a:p>
          <a:p>
            <a:r>
              <a:rPr lang="en-US" sz="1100" dirty="0">
                <a:latin typeface="Courier New" panose="02070309020205020404" pitchFamily="49" charset="0"/>
                <a:cs typeface="Courier New" panose="02070309020205020404" pitchFamily="49" charset="0"/>
              </a:rPr>
              <a:t>      Three extension methods to validate a string value.</a:t>
            </a:r>
          </a:p>
          <a:p>
            <a:r>
              <a:rPr lang="en-US" sz="1100" dirty="0">
                <a:latin typeface="Courier New" panose="02070309020205020404" pitchFamily="49" charset="0"/>
                <a:cs typeface="Courier New" panose="02070309020205020404" pitchFamily="49" charset="0"/>
              </a:rPr>
              <a:t>    &lt;/Description&gt;</a:t>
            </a:r>
          </a:p>
          <a:p>
            <a:r>
              <a:rPr lang="en-US" sz="1100" dirty="0">
                <a:latin typeface="Courier New" panose="02070309020205020404" pitchFamily="49" charset="0"/>
                <a:cs typeface="Courier New" panose="02070309020205020404" pitchFamily="49" charset="0"/>
              </a:rPr>
              <a:t>    &lt;Copyright&gt;</a:t>
            </a:r>
          </a:p>
          <a:p>
            <a:r>
              <a:rPr lang="en-US" sz="1100" dirty="0">
                <a:latin typeface="Courier New" panose="02070309020205020404" pitchFamily="49" charset="0"/>
                <a:cs typeface="Courier New" panose="02070309020205020404" pitchFamily="49" charset="0"/>
              </a:rPr>
              <a:t>      Copyright ©2022 Luca Natali</a:t>
            </a:r>
          </a:p>
          <a:p>
            <a:r>
              <a:rPr lang="en-US" sz="1100" dirty="0">
                <a:latin typeface="Courier New" panose="02070309020205020404" pitchFamily="49" charset="0"/>
                <a:cs typeface="Courier New" panose="02070309020205020404" pitchFamily="49" charset="0"/>
              </a:rPr>
              <a:t>    &lt;/Copyright&gt;</a:t>
            </a:r>
          </a:p>
          <a:p>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PackageTags</a:t>
            </a:r>
            <a:r>
              <a:rPr lang="en-US" sz="1100" dirty="0">
                <a:latin typeface="Courier New" panose="02070309020205020404" pitchFamily="49" charset="0"/>
                <a:cs typeface="Courier New" panose="02070309020205020404" pitchFamily="49" charset="0"/>
              </a:rPr>
              <a:t>&gt;string extensions </a:t>
            </a:r>
            <a:r>
              <a:rPr lang="en-US" sz="1100" dirty="0" err="1">
                <a:latin typeface="Courier New" panose="02070309020205020404" pitchFamily="49" charset="0"/>
                <a:cs typeface="Courier New" panose="02070309020205020404" pitchFamily="49" charset="0"/>
              </a:rPr>
              <a:t>csharp</a:t>
            </a:r>
            <a:r>
              <a:rPr lang="en-US" sz="1100" dirty="0">
                <a:latin typeface="Courier New" panose="02070309020205020404" pitchFamily="49" charset="0"/>
                <a:cs typeface="Courier New" panose="02070309020205020404" pitchFamily="49" charset="0"/>
              </a:rPr>
              <a:t> dotnet&lt;/</a:t>
            </a:r>
            <a:r>
              <a:rPr lang="en-US" sz="1100" dirty="0" err="1">
                <a:latin typeface="Courier New" panose="02070309020205020404" pitchFamily="49" charset="0"/>
                <a:cs typeface="Courier New" panose="02070309020205020404" pitchFamily="49" charset="0"/>
              </a:rPr>
              <a:t>PackageTags</a:t>
            </a:r>
            <a:r>
              <a:rPr lang="en-US" sz="1100" dirty="0">
                <a:latin typeface="Courier New" panose="02070309020205020404" pitchFamily="49" charset="0"/>
                <a:cs typeface="Courier New" panose="02070309020205020404" pitchFamily="49" charset="0"/>
              </a:rPr>
              <a:t>&gt;</a:t>
            </a:r>
          </a:p>
          <a:p>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PropertyGroup</a:t>
            </a:r>
            <a:r>
              <a:rPr lang="en-US" sz="1100" dirty="0">
                <a:latin typeface="Courier New" panose="02070309020205020404" pitchFamily="49" charset="0"/>
                <a:cs typeface="Courier New" panose="02070309020205020404" pitchFamily="49" charset="0"/>
              </a:rPr>
              <a:t>&gt;</a:t>
            </a:r>
          </a:p>
          <a:p>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ItemGroup</a:t>
            </a:r>
            <a:r>
              <a:rPr lang="en-US" sz="1100" dirty="0">
                <a:latin typeface="Courier New" panose="02070309020205020404" pitchFamily="49" charset="0"/>
                <a:cs typeface="Courier New" panose="02070309020205020404" pitchFamily="49" charset="0"/>
              </a:rPr>
              <a:t>&gt;</a:t>
            </a:r>
          </a:p>
          <a:p>
            <a:r>
              <a:rPr lang="en-US" sz="1100" dirty="0">
                <a:latin typeface="Courier New" panose="02070309020205020404" pitchFamily="49" charset="0"/>
                <a:cs typeface="Courier New" panose="02070309020205020404" pitchFamily="49" charset="0"/>
              </a:rPr>
              <a:t>    &lt;None Include="csdotnet-sharedlibrary.png"&gt;</a:t>
            </a:r>
          </a:p>
          <a:p>
            <a:r>
              <a:rPr lang="en-US" sz="1100" dirty="0">
                <a:latin typeface="Courier New" panose="02070309020205020404" pitchFamily="49" charset="0"/>
                <a:cs typeface="Courier New" panose="02070309020205020404" pitchFamily="49" charset="0"/>
              </a:rPr>
              <a:t>      &lt;Pack&gt;True&lt;/Pack&gt;</a:t>
            </a:r>
          </a:p>
          <a:p>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PackagePath</a:t>
            </a:r>
            <a:r>
              <a:rPr lang="en-US" sz="1100" dirty="0">
                <a:latin typeface="Courier New" panose="02070309020205020404" pitchFamily="49" charset="0"/>
                <a:cs typeface="Courier New" panose="02070309020205020404" pitchFamily="49" charset="0"/>
              </a:rPr>
              <a:t>&gt;&lt;/</a:t>
            </a:r>
            <a:r>
              <a:rPr lang="en-US" sz="1100" dirty="0" err="1">
                <a:latin typeface="Courier New" panose="02070309020205020404" pitchFamily="49" charset="0"/>
                <a:cs typeface="Courier New" panose="02070309020205020404" pitchFamily="49" charset="0"/>
              </a:rPr>
              <a:t>PackagePath</a:t>
            </a:r>
            <a:r>
              <a:rPr lang="en-US" sz="1100" dirty="0">
                <a:latin typeface="Courier New" panose="02070309020205020404" pitchFamily="49" charset="0"/>
                <a:cs typeface="Courier New" panose="02070309020205020404" pitchFamily="49" charset="0"/>
              </a:rPr>
              <a:t>&gt;</a:t>
            </a:r>
          </a:p>
          <a:p>
            <a:r>
              <a:rPr lang="en-US" sz="1100" dirty="0">
                <a:latin typeface="Courier New" panose="02070309020205020404" pitchFamily="49" charset="0"/>
                <a:cs typeface="Courier New" panose="02070309020205020404" pitchFamily="49" charset="0"/>
              </a:rPr>
              <a:t>    &lt;/None&gt;</a:t>
            </a:r>
          </a:p>
          <a:p>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ItemGroup</a:t>
            </a:r>
            <a:r>
              <a:rPr lang="en-US" sz="1100" dirty="0">
                <a:latin typeface="Courier New" panose="02070309020205020404" pitchFamily="49" charset="0"/>
                <a:cs typeface="Courier New" panose="02070309020205020404" pitchFamily="49" charset="0"/>
              </a:rPr>
              <a:t>&gt;</a:t>
            </a:r>
          </a:p>
          <a:p>
            <a:r>
              <a:rPr lang="en-US" sz="1100" dirty="0">
                <a:latin typeface="Courier New" panose="02070309020205020404" pitchFamily="49" charset="0"/>
                <a:cs typeface="Courier New" panose="02070309020205020404" pitchFamily="49" charset="0"/>
              </a:rPr>
              <a:t>&lt;/Project&gt;</a:t>
            </a:r>
          </a:p>
        </p:txBody>
      </p:sp>
      <p:sp>
        <p:nvSpPr>
          <p:cNvPr id="9" name="TextBox 8">
            <a:extLst>
              <a:ext uri="{FF2B5EF4-FFF2-40B4-BE49-F238E27FC236}">
                <a16:creationId xmlns:a16="http://schemas.microsoft.com/office/drawing/2014/main" id="{0BAED8F1-DCF1-4226-A4CD-9CA938203297}"/>
              </a:ext>
            </a:extLst>
          </p:cNvPr>
          <p:cNvSpPr txBox="1"/>
          <p:nvPr/>
        </p:nvSpPr>
        <p:spPr>
          <a:xfrm>
            <a:off x="146304" y="1350294"/>
            <a:ext cx="3547872" cy="830997"/>
          </a:xfrm>
          <a:prstGeom prst="rect">
            <a:avLst/>
          </a:prstGeom>
          <a:solidFill>
            <a:srgbClr val="C00000"/>
          </a:solidFill>
        </p:spPr>
        <p:txBody>
          <a:bodyPr wrap="square">
            <a:spAutoFit/>
          </a:bodyPr>
          <a:lstStyle/>
          <a:p>
            <a:r>
              <a:rPr lang="en-US" sz="1200" dirty="0" err="1">
                <a:latin typeface="Courier New" panose="02070309020205020404" pitchFamily="49" charset="0"/>
                <a:cs typeface="Courier New" panose="02070309020205020404" pitchFamily="49" charset="0"/>
              </a:rPr>
              <a:t>PackageId</a:t>
            </a:r>
            <a:r>
              <a:rPr lang="en-US" sz="1200" dirty="0">
                <a:latin typeface="Arial" panose="020B0604020202020204" pitchFamily="34" charset="0"/>
                <a:cs typeface="Arial" panose="020B0604020202020204" pitchFamily="34" charset="0"/>
              </a:rPr>
              <a:t> must be globally unique, so you must use a different value if you want to publish this NuGet package to the https://www.nuget.org/ public feed for others to reference and download</a:t>
            </a:r>
            <a:endParaRPr lang="it-IT" sz="1200" dirty="0">
              <a:latin typeface="Arial" panose="020B0604020202020204" pitchFamily="34" charset="0"/>
              <a:cs typeface="Arial" panose="020B0604020202020204" pitchFamily="34" charset="0"/>
            </a:endParaRPr>
          </a:p>
        </p:txBody>
      </p:sp>
      <p:cxnSp>
        <p:nvCxnSpPr>
          <p:cNvPr id="5" name="Straight Arrow Connector 4">
            <a:extLst>
              <a:ext uri="{FF2B5EF4-FFF2-40B4-BE49-F238E27FC236}">
                <a16:creationId xmlns:a16="http://schemas.microsoft.com/office/drawing/2014/main" id="{E4CC72A8-9E3E-440E-A4E6-46F6A06D0172}"/>
              </a:ext>
            </a:extLst>
          </p:cNvPr>
          <p:cNvCxnSpPr/>
          <p:nvPr/>
        </p:nvCxnSpPr>
        <p:spPr>
          <a:xfrm>
            <a:off x="3700272" y="1455481"/>
            <a:ext cx="46939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ADB047B-B950-442C-8323-A42FB414CF5C}"/>
              </a:ext>
            </a:extLst>
          </p:cNvPr>
          <p:cNvSpPr txBox="1"/>
          <p:nvPr/>
        </p:nvSpPr>
        <p:spPr>
          <a:xfrm>
            <a:off x="146304" y="2286478"/>
            <a:ext cx="3547872" cy="646331"/>
          </a:xfrm>
          <a:prstGeom prst="rect">
            <a:avLst/>
          </a:prstGeom>
          <a:solidFill>
            <a:srgbClr val="C00000"/>
          </a:solidFill>
        </p:spPr>
        <p:txBody>
          <a:bodyPr wrap="square">
            <a:spAutoFit/>
          </a:bodyPr>
          <a:lstStyle/>
          <a:p>
            <a:r>
              <a:rPr lang="en-US" sz="1200" dirty="0" err="1">
                <a:latin typeface="Courier New" panose="02070309020205020404" pitchFamily="49" charset="0"/>
                <a:cs typeface="Courier New" panose="02070309020205020404" pitchFamily="49" charset="0"/>
              </a:rPr>
              <a:t>PackageLicenseExpression</a:t>
            </a:r>
            <a:r>
              <a:rPr lang="en-US" sz="1200" dirty="0">
                <a:latin typeface="Arial" panose="020B0604020202020204" pitchFamily="34" charset="0"/>
                <a:cs typeface="Arial" panose="020B0604020202020204" pitchFamily="34" charset="0"/>
              </a:rPr>
              <a:t> must be a value from the following link: https://spdx.org/licenses/ or you could specify a custom license</a:t>
            </a:r>
            <a:endParaRPr lang="it-IT" sz="1200" dirty="0">
              <a:latin typeface="Arial" panose="020B0604020202020204" pitchFamily="34" charset="0"/>
              <a:cs typeface="Arial" panose="020B0604020202020204" pitchFamily="34" charset="0"/>
            </a:endParaRPr>
          </a:p>
        </p:txBody>
      </p:sp>
      <p:cxnSp>
        <p:nvCxnSpPr>
          <p:cNvPr id="12" name="Straight Arrow Connector 11">
            <a:extLst>
              <a:ext uri="{FF2B5EF4-FFF2-40B4-BE49-F238E27FC236}">
                <a16:creationId xmlns:a16="http://schemas.microsoft.com/office/drawing/2014/main" id="{6C4B7B42-3CBB-442F-9FF0-BEEE6C5F74E8}"/>
              </a:ext>
            </a:extLst>
          </p:cNvPr>
          <p:cNvCxnSpPr/>
          <p:nvPr/>
        </p:nvCxnSpPr>
        <p:spPr>
          <a:xfrm>
            <a:off x="3694176" y="2345497"/>
            <a:ext cx="46939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2274759-9112-4927-8660-2D5EB54C0D79}"/>
              </a:ext>
            </a:extLst>
          </p:cNvPr>
          <p:cNvSpPr txBox="1"/>
          <p:nvPr/>
        </p:nvSpPr>
        <p:spPr>
          <a:xfrm>
            <a:off x="146304" y="3097015"/>
            <a:ext cx="3547872" cy="954107"/>
          </a:xfrm>
          <a:prstGeom prst="rect">
            <a:avLst/>
          </a:prstGeom>
          <a:solidFill>
            <a:srgbClr val="C00000"/>
          </a:solidFill>
        </p:spPr>
        <p:txBody>
          <a:bodyPr wrap="square">
            <a:spAutoFit/>
          </a:bodyPr>
          <a:lstStyle/>
          <a:p>
            <a:r>
              <a:rPr lang="it-IT" sz="1400" dirty="0" err="1">
                <a:latin typeface="Arial" panose="020B0604020202020204" pitchFamily="34" charset="0"/>
                <a:cs typeface="Arial" panose="020B0604020202020204" pitchFamily="34" charset="0"/>
              </a:rPr>
              <a:t>get</a:t>
            </a:r>
            <a:r>
              <a:rPr lang="it-IT" sz="1400" dirty="0">
                <a:latin typeface="Arial" panose="020B0604020202020204" pitchFamily="34" charset="0"/>
                <a:cs typeface="Arial" panose="020B0604020202020204" pitchFamily="34" charset="0"/>
              </a:rPr>
              <a:t> a 256x256 png </a:t>
            </a:r>
            <a:r>
              <a:rPr lang="it-IT" sz="1400" dirty="0" err="1">
                <a:latin typeface="Arial" panose="020B0604020202020204" pitchFamily="34" charset="0"/>
                <a:cs typeface="Arial" panose="020B0604020202020204" pitchFamily="34" charset="0"/>
              </a:rPr>
              <a:t>icon</a:t>
            </a:r>
            <a:r>
              <a:rPr lang="it-IT" sz="1400" dirty="0">
                <a:latin typeface="Arial" panose="020B0604020202020204" pitchFamily="34" charset="0"/>
                <a:cs typeface="Arial" panose="020B0604020202020204" pitchFamily="34" charset="0"/>
              </a:rPr>
              <a:t> i.e.</a:t>
            </a:r>
          </a:p>
          <a:p>
            <a:r>
              <a:rPr lang="it-IT" sz="1400" dirty="0">
                <a:latin typeface="Arial" panose="020B0604020202020204" pitchFamily="34" charset="0"/>
                <a:cs typeface="Arial" panose="020B0604020202020204" pitchFamily="34" charset="0"/>
              </a:rPr>
              <a:t>https://www.lucanatali.it/lunat/wp-content/uploads/2022/06/penguin-linux-icon.png</a:t>
            </a:r>
          </a:p>
        </p:txBody>
      </p:sp>
      <p:cxnSp>
        <p:nvCxnSpPr>
          <p:cNvPr id="15" name="Straight Arrow Connector 14">
            <a:extLst>
              <a:ext uri="{FF2B5EF4-FFF2-40B4-BE49-F238E27FC236}">
                <a16:creationId xmlns:a16="http://schemas.microsoft.com/office/drawing/2014/main" id="{8A63B89A-21A6-4ED6-B868-D37349C17590}"/>
              </a:ext>
            </a:extLst>
          </p:cNvPr>
          <p:cNvCxnSpPr/>
          <p:nvPr/>
        </p:nvCxnSpPr>
        <p:spPr>
          <a:xfrm>
            <a:off x="3694176" y="3145089"/>
            <a:ext cx="46939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345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262705"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Publishing your code for deployment</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Packaging your libraries for NuGet distribution</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63134"/>
            <a:ext cx="11450063" cy="495520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200" b="0" dirty="0"/>
              <a:t>Publishing a package to a public NuGet feed</a:t>
            </a:r>
          </a:p>
          <a:p>
            <a:pPr marL="228600" indent="-228600">
              <a:lnSpc>
                <a:spcPct val="100000"/>
              </a:lnSpc>
              <a:buFont typeface="+mj-lt"/>
              <a:buAutoNum type="arabicPeriod"/>
            </a:pPr>
            <a:r>
              <a:rPr lang="en-US" sz="1200" b="0" dirty="0"/>
              <a:t>start your favorite browser and navigate to the following link: https://www.nuget.org/packages/manage/upload</a:t>
            </a:r>
          </a:p>
          <a:p>
            <a:pPr marL="228600" indent="-228600">
              <a:lnSpc>
                <a:spcPct val="100000"/>
              </a:lnSpc>
              <a:buFont typeface="+mj-lt"/>
              <a:buAutoNum type="arabicPeriod"/>
            </a:pPr>
            <a:r>
              <a:rPr lang="en-US" sz="1200" b="0" dirty="0"/>
              <a:t>you will need to sign in with a Microsoft account at https://www.nuget.org/ if you want to upload a NuGet package for other developers to reference as a dependency package</a:t>
            </a:r>
          </a:p>
          <a:p>
            <a:pPr marL="228600" indent="-228600">
              <a:lnSpc>
                <a:spcPct val="100000"/>
              </a:lnSpc>
              <a:buFont typeface="+mj-lt"/>
              <a:buAutoNum type="arabicPeriod"/>
            </a:pPr>
            <a:r>
              <a:rPr lang="en-US" sz="1200" b="0" dirty="0"/>
              <a:t>Click on Browse... and select the </a:t>
            </a:r>
            <a:r>
              <a:rPr lang="en-US" sz="1200" b="0" dirty="0">
                <a:latin typeface="Courier New" panose="02070309020205020404" pitchFamily="49" charset="0"/>
                <a:cs typeface="Courier New" panose="02070309020205020404" pitchFamily="49" charset="0"/>
              </a:rPr>
              <a:t>.</a:t>
            </a:r>
            <a:r>
              <a:rPr lang="en-US" sz="1200" b="0" dirty="0" err="1">
                <a:latin typeface="Courier New" panose="02070309020205020404" pitchFamily="49" charset="0"/>
                <a:cs typeface="Courier New" panose="02070309020205020404" pitchFamily="49" charset="0"/>
              </a:rPr>
              <a:t>nupkg</a:t>
            </a:r>
            <a:r>
              <a:rPr lang="en-US" sz="1200" b="0" dirty="0">
                <a:latin typeface="Courier New" panose="02070309020205020404" pitchFamily="49" charset="0"/>
                <a:cs typeface="Courier New" panose="02070309020205020404" pitchFamily="49" charset="0"/>
              </a:rPr>
              <a:t> </a:t>
            </a:r>
            <a:r>
              <a:rPr lang="en-US" sz="1200" b="0" dirty="0"/>
              <a:t>file that was created by generating the NuGet package</a:t>
            </a:r>
            <a:br>
              <a:rPr lang="en-US" sz="1200" b="0" dirty="0"/>
            </a:br>
            <a:r>
              <a:rPr lang="en-US" sz="1200" b="0" dirty="0"/>
              <a:t>the folder path should be </a:t>
            </a:r>
            <a:r>
              <a:rPr lang="en-US" sz="1200" b="0" dirty="0">
                <a:latin typeface="Courier New" panose="02070309020205020404" pitchFamily="49" charset="0"/>
                <a:cs typeface="Courier New" panose="02070309020205020404" pitchFamily="49" charset="0"/>
              </a:rPr>
              <a:t>&lt;something&gt;\</a:t>
            </a:r>
            <a:r>
              <a:rPr lang="en-US" sz="1200" b="0" dirty="0" err="1">
                <a:latin typeface="Courier New" panose="02070309020205020404" pitchFamily="49" charset="0"/>
                <a:cs typeface="Courier New" panose="02070309020205020404" pitchFamily="49" charset="0"/>
              </a:rPr>
              <a:t>SharedLibrary</a:t>
            </a:r>
            <a:r>
              <a:rPr lang="en-US" sz="1200" b="0" dirty="0">
                <a:latin typeface="Courier New" panose="02070309020205020404" pitchFamily="49" charset="0"/>
                <a:cs typeface="Courier New" panose="02070309020205020404" pitchFamily="49" charset="0"/>
              </a:rPr>
              <a:t>\bin\Release </a:t>
            </a:r>
            <a:r>
              <a:rPr lang="en-US" sz="1200" b="0" dirty="0"/>
              <a:t>and the file is named </a:t>
            </a:r>
            <a:r>
              <a:rPr lang="en-US" sz="1200" b="0" dirty="0">
                <a:latin typeface="Courier New" panose="02070309020205020404" pitchFamily="49" charset="0"/>
                <a:cs typeface="Courier New" panose="02070309020205020404" pitchFamily="49" charset="0"/>
              </a:rPr>
              <a:t>CSdotnet.SharedLibrary.6.0.0.nupkg</a:t>
            </a:r>
            <a:endParaRPr lang="en-US" sz="1200" b="0" dirty="0"/>
          </a:p>
          <a:p>
            <a:pPr marL="228600" indent="-228600">
              <a:lnSpc>
                <a:spcPct val="100000"/>
              </a:lnSpc>
              <a:buFont typeface="+mj-lt"/>
              <a:buAutoNum type="arabicPeriod"/>
            </a:pPr>
            <a:r>
              <a:rPr lang="en-US" sz="1200" b="0" dirty="0"/>
              <a:t>Verify that the information you entered in the </a:t>
            </a:r>
            <a:r>
              <a:rPr lang="en-US" sz="1200" b="0" dirty="0" err="1">
                <a:latin typeface="Courier New" panose="02070309020205020404" pitchFamily="49" charset="0"/>
                <a:cs typeface="Courier New" panose="02070309020205020404" pitchFamily="49" charset="0"/>
              </a:rPr>
              <a:t>SharedLibrary.csproj</a:t>
            </a:r>
            <a:r>
              <a:rPr lang="en-US" sz="1200" b="0" dirty="0">
                <a:latin typeface="Courier New" panose="02070309020205020404" pitchFamily="49" charset="0"/>
                <a:cs typeface="Courier New" panose="02070309020205020404" pitchFamily="49" charset="0"/>
              </a:rPr>
              <a:t> </a:t>
            </a:r>
            <a:r>
              <a:rPr lang="en-US" sz="1200" b="0" dirty="0"/>
              <a:t>file has been correctly filled in, and then click Submit</a:t>
            </a:r>
          </a:p>
          <a:p>
            <a:pPr marL="228600" indent="-228600">
              <a:lnSpc>
                <a:spcPct val="100000"/>
              </a:lnSpc>
              <a:buFont typeface="+mj-lt"/>
              <a:buAutoNum type="arabicPeriod"/>
            </a:pPr>
            <a:r>
              <a:rPr lang="en-US" sz="1200" b="0" dirty="0"/>
              <a:t>Wait a few seconds, and you will see a success message showing that your package has been uploaded</a:t>
            </a:r>
          </a:p>
          <a:p>
            <a:pPr marL="228600" indent="-228600">
              <a:lnSpc>
                <a:spcPct val="100000"/>
              </a:lnSpc>
              <a:buFont typeface="+mj-lt"/>
              <a:buAutoNum type="arabicPeriod"/>
            </a:pPr>
            <a:r>
              <a:rPr lang="en-US" sz="1200" b="0" dirty="0"/>
              <a:t>if you get an error, then review the project file for mistakes, or read more information about the </a:t>
            </a:r>
            <a:r>
              <a:rPr lang="en-US" sz="1200" b="0" dirty="0" err="1"/>
              <a:t>PackageReference</a:t>
            </a:r>
            <a:r>
              <a:rPr lang="en-US" sz="1200" b="0" dirty="0"/>
              <a:t> format at </a:t>
            </a:r>
            <a:r>
              <a:rPr lang="en-US" sz="1200" b="0" dirty="0">
                <a:hlinkClick r:id="rId2"/>
              </a:rPr>
              <a:t>https://docs.microsoft.com/en-us/nuget/reference/msbuild-targets</a:t>
            </a:r>
            <a:endParaRPr lang="en-US" sz="1200" b="0" dirty="0"/>
          </a:p>
          <a:p>
            <a:pPr>
              <a:lnSpc>
                <a:spcPct val="100000"/>
              </a:lnSpc>
            </a:pPr>
            <a:r>
              <a:rPr lang="en-US" sz="1200" b="0" dirty="0"/>
              <a:t>Publishing a package to a private NuGet feed</a:t>
            </a:r>
          </a:p>
          <a:p>
            <a:pPr marL="171450" indent="-171450">
              <a:lnSpc>
                <a:spcPct val="100000"/>
              </a:lnSpc>
              <a:buFont typeface="Arial" panose="020B0604020202020204" pitchFamily="34" charset="0"/>
              <a:buChar char="•"/>
            </a:pPr>
            <a:r>
              <a:rPr lang="en-US" sz="1200" b="0" dirty="0"/>
              <a:t>organizations can host their own private NuGet feeds. This can be a handy way for many developer teams to share work. You can read more at the following </a:t>
            </a:r>
            <a:r>
              <a:rPr lang="en-US" sz="1200" b="0" dirty="0" err="1"/>
              <a:t>link:https</a:t>
            </a:r>
            <a:r>
              <a:rPr lang="en-US" sz="1200" b="0" dirty="0"/>
              <a:t>://docs.microsoft.com/en-us/nuget/hosting-packages/overview</a:t>
            </a:r>
          </a:p>
        </p:txBody>
      </p:sp>
    </p:spTree>
    <p:extLst>
      <p:ext uri="{BB962C8B-B14F-4D97-AF65-F5344CB8AC3E}">
        <p14:creationId xmlns:p14="http://schemas.microsoft.com/office/powerpoint/2010/main" val="835033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23733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Porting from .NET Framework to modern .NET</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Could you port?</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63134"/>
            <a:ext cx="11450063" cy="230832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400" b="0" dirty="0"/>
              <a:t>if you are an existing .NET Framework developer, then you may have existing applications that you think you should port to modern .NET</a:t>
            </a:r>
          </a:p>
          <a:p>
            <a:pPr>
              <a:lnSpc>
                <a:spcPct val="100000"/>
              </a:lnSpc>
            </a:pPr>
            <a:r>
              <a:rPr lang="en-US" sz="1400" b="0" dirty="0"/>
              <a:t>But you should carefully consider if porting is the right choice for your code, because sometimes, the best choice is not to port</a:t>
            </a:r>
          </a:p>
          <a:p>
            <a:pPr>
              <a:lnSpc>
                <a:spcPct val="100000"/>
              </a:lnSpc>
            </a:pPr>
            <a:r>
              <a:rPr lang="en-US" sz="1400" b="0" dirty="0"/>
              <a:t>i.e., you might have a complex website project that runs on .NET Framework 4.8 but is only visited by a small number of users: if it works and handles the visitor traffic on minimal hardware, then potentially spending months porting it to .NET 6 could be a waste of time</a:t>
            </a:r>
          </a:p>
          <a:p>
            <a:pPr>
              <a:lnSpc>
                <a:spcPct val="100000"/>
              </a:lnSpc>
            </a:pPr>
            <a:r>
              <a:rPr lang="en-US" sz="1400" b="0" dirty="0"/>
              <a:t>but if the website currently requires many expensive Windows servers, then the cost of porting could eventually pay off if you can migrate to fewer, less costly Linux servers</a:t>
            </a:r>
          </a:p>
        </p:txBody>
      </p:sp>
    </p:spTree>
    <p:extLst>
      <p:ext uri="{BB962C8B-B14F-4D97-AF65-F5344CB8AC3E}">
        <p14:creationId xmlns:p14="http://schemas.microsoft.com/office/powerpoint/2010/main" val="3528776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23733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Porting from .NET Framework to modern .NET</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Could you port?</a:t>
            </a:r>
          </a:p>
        </p:txBody>
      </p:sp>
      <p:sp>
        <p:nvSpPr>
          <p:cNvPr id="9" name="TextBox 8">
            <a:extLst>
              <a:ext uri="{FF2B5EF4-FFF2-40B4-BE49-F238E27FC236}">
                <a16:creationId xmlns:a16="http://schemas.microsoft.com/office/drawing/2014/main" id="{FAA22E19-D0AB-4F73-9FB5-D90BAC24BC37}"/>
              </a:ext>
            </a:extLst>
          </p:cNvPr>
          <p:cNvSpPr txBox="1"/>
          <p:nvPr/>
        </p:nvSpPr>
        <p:spPr>
          <a:xfrm>
            <a:off x="360937" y="923544"/>
            <a:ext cx="5155943" cy="1815882"/>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Modern .NET has great support for the following types of applications on Windows, macOS, and Linux so they are good candidates for porting:</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ASP.NET Core MVC </a:t>
            </a:r>
            <a:r>
              <a:rPr lang="en-US" sz="1400" dirty="0">
                <a:latin typeface="Arial" panose="020B0604020202020204" pitchFamily="34" charset="0"/>
                <a:cs typeface="Arial" panose="020B0604020202020204" pitchFamily="34" charset="0"/>
              </a:rPr>
              <a:t>websites.</a:t>
            </a:r>
          </a:p>
          <a:p>
            <a:r>
              <a:rPr lang="en-US" sz="1400" b="1" dirty="0">
                <a:latin typeface="Arial" panose="020B0604020202020204" pitchFamily="34" charset="0"/>
                <a:cs typeface="Arial" panose="020B0604020202020204" pitchFamily="34" charset="0"/>
              </a:rPr>
              <a:t>ASP.NET Core Web API </a:t>
            </a:r>
            <a:r>
              <a:rPr lang="en-US" sz="1400" dirty="0">
                <a:latin typeface="Arial" panose="020B0604020202020204" pitchFamily="34" charset="0"/>
                <a:cs typeface="Arial" panose="020B0604020202020204" pitchFamily="34" charset="0"/>
              </a:rPr>
              <a:t>web services (REST/HTTP).</a:t>
            </a:r>
          </a:p>
          <a:p>
            <a:r>
              <a:rPr lang="en-US" sz="1400" b="1" dirty="0">
                <a:latin typeface="Arial" panose="020B0604020202020204" pitchFamily="34" charset="0"/>
                <a:cs typeface="Arial" panose="020B0604020202020204" pitchFamily="34" charset="0"/>
              </a:rPr>
              <a:t>ASP.NET Core </a:t>
            </a:r>
            <a:r>
              <a:rPr lang="en-US" sz="1400" b="1" dirty="0" err="1">
                <a:latin typeface="Arial" panose="020B0604020202020204" pitchFamily="34" charset="0"/>
                <a:cs typeface="Arial" panose="020B0604020202020204" pitchFamily="34" charset="0"/>
              </a:rPr>
              <a:t>SignalR</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services.</a:t>
            </a:r>
          </a:p>
          <a:p>
            <a:r>
              <a:rPr lang="en-US" sz="1400" b="1" dirty="0">
                <a:latin typeface="Arial" panose="020B0604020202020204" pitchFamily="34" charset="0"/>
                <a:cs typeface="Arial" panose="020B0604020202020204" pitchFamily="34" charset="0"/>
              </a:rPr>
              <a:t>Console application </a:t>
            </a:r>
            <a:r>
              <a:rPr lang="en-US" sz="1400" dirty="0">
                <a:latin typeface="Arial" panose="020B0604020202020204" pitchFamily="34" charset="0"/>
                <a:cs typeface="Arial" panose="020B0604020202020204" pitchFamily="34" charset="0"/>
              </a:rPr>
              <a:t>command-line interfaces.</a:t>
            </a:r>
            <a:endParaRPr lang="it-IT"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F3E92D0-5DB9-40A1-8A59-D5FC17ED626E}"/>
              </a:ext>
            </a:extLst>
          </p:cNvPr>
          <p:cNvSpPr txBox="1"/>
          <p:nvPr/>
        </p:nvSpPr>
        <p:spPr>
          <a:xfrm>
            <a:off x="6033265" y="920496"/>
            <a:ext cx="5777735" cy="1169551"/>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Modern .NET has decent support for the following types of applications on Windows, so they are potential candidates for porting:</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Windows Forms </a:t>
            </a:r>
            <a:r>
              <a:rPr lang="en-US" sz="1400" dirty="0">
                <a:latin typeface="Arial" panose="020B0604020202020204" pitchFamily="34" charset="0"/>
                <a:cs typeface="Arial" panose="020B0604020202020204" pitchFamily="34" charset="0"/>
              </a:rPr>
              <a:t>applications.</a:t>
            </a:r>
          </a:p>
          <a:p>
            <a:r>
              <a:rPr lang="en-US" sz="1400" b="1" dirty="0">
                <a:latin typeface="Arial" panose="020B0604020202020204" pitchFamily="34" charset="0"/>
                <a:cs typeface="Arial" panose="020B0604020202020204" pitchFamily="34" charset="0"/>
              </a:rPr>
              <a:t>Windows Presentation Foundation (WPF) </a:t>
            </a:r>
            <a:r>
              <a:rPr lang="en-US" sz="1400" dirty="0">
                <a:latin typeface="Arial" panose="020B0604020202020204" pitchFamily="34" charset="0"/>
                <a:cs typeface="Arial" panose="020B0604020202020204" pitchFamily="34" charset="0"/>
              </a:rPr>
              <a:t>applications.</a:t>
            </a:r>
            <a:endParaRPr lang="it-IT" sz="1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35910E66-96CB-4D19-BB08-0F72F92F6209}"/>
              </a:ext>
            </a:extLst>
          </p:cNvPr>
          <p:cNvSpPr txBox="1"/>
          <p:nvPr/>
        </p:nvSpPr>
        <p:spPr>
          <a:xfrm>
            <a:off x="360937" y="3181477"/>
            <a:ext cx="5155943" cy="1384995"/>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Modern .NET has decent support for the following types of applications on Windows, so they are potential candidates for porting:</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Windows Forms </a:t>
            </a:r>
            <a:r>
              <a:rPr lang="en-US" sz="1400" dirty="0">
                <a:latin typeface="Arial" panose="020B0604020202020204" pitchFamily="34" charset="0"/>
                <a:cs typeface="Arial" panose="020B0604020202020204" pitchFamily="34" charset="0"/>
              </a:rPr>
              <a:t>applications.</a:t>
            </a:r>
          </a:p>
          <a:p>
            <a:r>
              <a:rPr lang="en-US" sz="1400" b="1" dirty="0">
                <a:latin typeface="Arial" panose="020B0604020202020204" pitchFamily="34" charset="0"/>
                <a:cs typeface="Arial" panose="020B0604020202020204" pitchFamily="34" charset="0"/>
              </a:rPr>
              <a:t>Windows Presentation Foundation (WPF) </a:t>
            </a:r>
            <a:r>
              <a:rPr lang="en-US" sz="1400" dirty="0">
                <a:latin typeface="Arial" panose="020B0604020202020204" pitchFamily="34" charset="0"/>
                <a:cs typeface="Arial" panose="020B0604020202020204" pitchFamily="34" charset="0"/>
              </a:rPr>
              <a:t>applications.</a:t>
            </a:r>
            <a:endParaRPr lang="it-IT" sz="14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64850A9-34CA-493D-91CF-D8B628070092}"/>
              </a:ext>
            </a:extLst>
          </p:cNvPr>
          <p:cNvSpPr txBox="1"/>
          <p:nvPr/>
        </p:nvSpPr>
        <p:spPr>
          <a:xfrm>
            <a:off x="6033265" y="3178429"/>
            <a:ext cx="5777735" cy="1384995"/>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Modern .NET has good support for the following types of applications on cross-platform desktop and mobile devices:</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Xamarin</a:t>
            </a:r>
            <a:r>
              <a:rPr lang="en-US" sz="1400" dirty="0">
                <a:latin typeface="Arial" panose="020B0604020202020204" pitchFamily="34" charset="0"/>
                <a:cs typeface="Arial" panose="020B0604020202020204" pitchFamily="34" charset="0"/>
              </a:rPr>
              <a:t> apps for mobile iOS and Android.</a:t>
            </a:r>
          </a:p>
          <a:p>
            <a:r>
              <a:rPr lang="en-US" sz="1400" b="1" dirty="0">
                <a:latin typeface="Arial" panose="020B0604020202020204" pitchFamily="34" charset="0"/>
                <a:cs typeface="Arial" panose="020B0604020202020204" pitchFamily="34" charset="0"/>
              </a:rPr>
              <a:t>.NET MAUI </a:t>
            </a:r>
            <a:r>
              <a:rPr lang="en-US" sz="1400" dirty="0">
                <a:latin typeface="Arial" panose="020B0604020202020204" pitchFamily="34" charset="0"/>
                <a:cs typeface="Arial" panose="020B0604020202020204" pitchFamily="34" charset="0"/>
              </a:rPr>
              <a:t>for desktop Windows and macOS, or mobile iOS and Android.</a:t>
            </a:r>
            <a:endParaRPr lang="it-IT" sz="14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8CB7BA2-A50B-4084-A974-11B66E1EBC4F}"/>
              </a:ext>
            </a:extLst>
          </p:cNvPr>
          <p:cNvSpPr txBox="1"/>
          <p:nvPr/>
        </p:nvSpPr>
        <p:spPr>
          <a:xfrm>
            <a:off x="1011936" y="4675204"/>
            <a:ext cx="9595105" cy="1600438"/>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Modern .NET does not support the following types of legacy Microsoft projects:</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ASP.NET Web Forms websites. </a:t>
            </a:r>
            <a:r>
              <a:rPr lang="en-US" sz="1400" dirty="0">
                <a:latin typeface="Arial" panose="020B0604020202020204" pitchFamily="34" charset="0"/>
                <a:cs typeface="Arial" panose="020B0604020202020204" pitchFamily="34" charset="0"/>
              </a:rPr>
              <a:t>These might be best reimplemented using </a:t>
            </a:r>
            <a:r>
              <a:rPr lang="en-US" sz="1400" b="1" dirty="0">
                <a:latin typeface="Arial" panose="020B0604020202020204" pitchFamily="34" charset="0"/>
                <a:cs typeface="Arial" panose="020B0604020202020204" pitchFamily="34" charset="0"/>
              </a:rPr>
              <a:t>ASP.NET Core Razor Pages </a:t>
            </a:r>
            <a:r>
              <a:rPr lang="en-US" sz="1400" dirty="0">
                <a:latin typeface="Arial" panose="020B0604020202020204" pitchFamily="34" charset="0"/>
                <a:cs typeface="Arial" panose="020B0604020202020204" pitchFamily="34" charset="0"/>
              </a:rPr>
              <a:t>or </a:t>
            </a:r>
            <a:r>
              <a:rPr lang="en-US" sz="1400" b="1" dirty="0" err="1">
                <a:latin typeface="Arial" panose="020B0604020202020204" pitchFamily="34" charset="0"/>
                <a:cs typeface="Arial" panose="020B0604020202020204" pitchFamily="34" charset="0"/>
              </a:rPr>
              <a:t>Blazor</a:t>
            </a:r>
            <a:r>
              <a:rPr lang="en-US" sz="1400" dirty="0">
                <a:latin typeface="Arial" panose="020B0604020202020204" pitchFamily="34" charset="0"/>
                <a:cs typeface="Arial" panose="020B0604020202020204" pitchFamily="34" charset="0"/>
              </a:rPr>
              <a:t>.</a:t>
            </a:r>
          </a:p>
          <a:p>
            <a:r>
              <a:rPr lang="en-US" sz="1400" b="1" dirty="0">
                <a:latin typeface="Arial" panose="020B0604020202020204" pitchFamily="34" charset="0"/>
                <a:cs typeface="Arial" panose="020B0604020202020204" pitchFamily="34" charset="0"/>
              </a:rPr>
              <a:t>Windows Communication Foundation (WCF) </a:t>
            </a:r>
            <a:r>
              <a:rPr lang="en-US" sz="1400" dirty="0">
                <a:latin typeface="Arial" panose="020B0604020202020204" pitchFamily="34" charset="0"/>
                <a:cs typeface="Arial" panose="020B0604020202020204" pitchFamily="34" charset="0"/>
              </a:rPr>
              <a:t>services (but there is an open-source project named </a:t>
            </a:r>
            <a:r>
              <a:rPr lang="en-US" sz="1400" b="1" dirty="0" err="1">
                <a:latin typeface="Arial" panose="020B0604020202020204" pitchFamily="34" charset="0"/>
                <a:cs typeface="Arial" panose="020B0604020202020204" pitchFamily="34" charset="0"/>
              </a:rPr>
              <a:t>CoreWCF</a:t>
            </a:r>
            <a:r>
              <a:rPr lang="en-US" sz="1400" dirty="0">
                <a:latin typeface="Arial" panose="020B0604020202020204" pitchFamily="34" charset="0"/>
                <a:cs typeface="Arial" panose="020B0604020202020204" pitchFamily="34" charset="0"/>
              </a:rPr>
              <a:t> that you might be able to use depending on requirements). WCF services might be better reimplemented using </a:t>
            </a:r>
            <a:r>
              <a:rPr lang="en-US" sz="1400" b="1" dirty="0">
                <a:latin typeface="Arial" panose="020B0604020202020204" pitchFamily="34" charset="0"/>
                <a:cs typeface="Arial" panose="020B0604020202020204" pitchFamily="34" charset="0"/>
              </a:rPr>
              <a:t>ASP.NET Core </a:t>
            </a:r>
            <a:r>
              <a:rPr lang="en-US" sz="1400" b="1" dirty="0" err="1">
                <a:latin typeface="Arial" panose="020B0604020202020204" pitchFamily="34" charset="0"/>
                <a:cs typeface="Arial" panose="020B0604020202020204" pitchFamily="34" charset="0"/>
              </a:rPr>
              <a:t>gRPC</a:t>
            </a:r>
            <a:r>
              <a:rPr lang="en-US" sz="1400" dirty="0">
                <a:latin typeface="Arial" panose="020B0604020202020204" pitchFamily="34" charset="0"/>
                <a:cs typeface="Arial" panose="020B0604020202020204" pitchFamily="34" charset="0"/>
              </a:rPr>
              <a:t> services.</a:t>
            </a:r>
          </a:p>
          <a:p>
            <a:r>
              <a:rPr lang="en-US" sz="1400" b="1" dirty="0">
                <a:latin typeface="Arial" panose="020B0604020202020204" pitchFamily="34" charset="0"/>
                <a:cs typeface="Arial" panose="020B0604020202020204" pitchFamily="34" charset="0"/>
              </a:rPr>
              <a:t>Silverlight applications. </a:t>
            </a:r>
            <a:r>
              <a:rPr lang="en-US" sz="1400" dirty="0">
                <a:latin typeface="Arial" panose="020B0604020202020204" pitchFamily="34" charset="0"/>
                <a:cs typeface="Arial" panose="020B0604020202020204" pitchFamily="34" charset="0"/>
              </a:rPr>
              <a:t>These might be best reimplemented using </a:t>
            </a:r>
            <a:r>
              <a:rPr lang="en-US" sz="1400" b="1" dirty="0">
                <a:latin typeface="Arial" panose="020B0604020202020204" pitchFamily="34" charset="0"/>
                <a:cs typeface="Arial" panose="020B0604020202020204" pitchFamily="34" charset="0"/>
              </a:rPr>
              <a:t>.NET MAUI</a:t>
            </a:r>
            <a:r>
              <a:rPr lang="en-US" sz="1400" dirty="0">
                <a:latin typeface="Arial" panose="020B0604020202020204" pitchFamily="34" charset="0"/>
                <a:cs typeface="Arial" panose="020B0604020202020204" pitchFamily="34" charset="0"/>
              </a:rPr>
              <a:t>.</a:t>
            </a:r>
            <a:endParaRPr lang="it-IT"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75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23733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Porting from .NET Framework to modern .NET</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Should you port?</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63134"/>
            <a:ext cx="11450063" cy="269926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400" b="0" dirty="0"/>
              <a:t>even if you could port, should you? What benefits do you gain? Some common benefits include the following:</a:t>
            </a:r>
          </a:p>
          <a:p>
            <a:pPr>
              <a:lnSpc>
                <a:spcPct val="100000"/>
              </a:lnSpc>
            </a:pPr>
            <a:r>
              <a:rPr lang="en-US" sz="1400" dirty="0"/>
              <a:t>Deployment to Linux, Docker, or Kubernetes for websites and web services: </a:t>
            </a:r>
            <a:r>
              <a:rPr lang="en-US" sz="1400" b="0" dirty="0"/>
              <a:t>These OSes are lightweight and cost-effective as website and web service platforms, especially when compared to the more costly Windows Server.</a:t>
            </a:r>
          </a:p>
          <a:p>
            <a:pPr>
              <a:lnSpc>
                <a:spcPct val="100000"/>
              </a:lnSpc>
            </a:pPr>
            <a:r>
              <a:rPr lang="en-US" sz="1400" dirty="0"/>
              <a:t>Removal of dependency on IIS and System.Web.dll: </a:t>
            </a:r>
            <a:r>
              <a:rPr lang="en-US" sz="1400" b="0" dirty="0"/>
              <a:t>Even if you continue to deploy to Windows Server, ASP.NET Core can be hosted on lightweight, higher-performance Kestrel (or other) web servers.</a:t>
            </a:r>
          </a:p>
          <a:p>
            <a:r>
              <a:rPr lang="en-US" sz="1400" dirty="0"/>
              <a:t>Command-line tools: </a:t>
            </a:r>
            <a:r>
              <a:rPr lang="en-US" sz="1400" b="0" dirty="0"/>
              <a:t>Tools that developers and administrators use to automate their tasks are often built as console applications. The ability to run a single tool cross-platform is very useful.</a:t>
            </a:r>
          </a:p>
        </p:txBody>
      </p:sp>
    </p:spTree>
    <p:extLst>
      <p:ext uri="{BB962C8B-B14F-4D97-AF65-F5344CB8AC3E}">
        <p14:creationId xmlns:p14="http://schemas.microsoft.com/office/powerpoint/2010/main" val="2863007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23733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Porting from .NET Framework to modern .NET</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Differences between .NET Framework and modern .NET</a:t>
            </a:r>
          </a:p>
        </p:txBody>
      </p:sp>
      <p:graphicFrame>
        <p:nvGraphicFramePr>
          <p:cNvPr id="3" name="Table 4">
            <a:extLst>
              <a:ext uri="{FF2B5EF4-FFF2-40B4-BE49-F238E27FC236}">
                <a16:creationId xmlns:a16="http://schemas.microsoft.com/office/drawing/2014/main" id="{E58D437E-59CF-416F-B165-BF355E771D1E}"/>
              </a:ext>
            </a:extLst>
          </p:cNvPr>
          <p:cNvGraphicFramePr>
            <a:graphicFrameLocks noGrp="1"/>
          </p:cNvGraphicFramePr>
          <p:nvPr>
            <p:extLst>
              <p:ext uri="{D42A27DB-BD31-4B8C-83A1-F6EECF244321}">
                <p14:modId xmlns:p14="http://schemas.microsoft.com/office/powerpoint/2010/main" val="1038018153"/>
              </p:ext>
            </p:extLst>
          </p:nvPr>
        </p:nvGraphicFramePr>
        <p:xfrm>
          <a:off x="360937" y="883920"/>
          <a:ext cx="11583412" cy="3581229"/>
        </p:xfrm>
        <a:graphic>
          <a:graphicData uri="http://schemas.openxmlformats.org/drawingml/2006/table">
            <a:tbl>
              <a:tblPr firstRow="1" bandRow="1">
                <a:tableStyleId>{5C22544A-7EE6-4342-B048-85BDC9FD1C3A}</a:tableStyleId>
              </a:tblPr>
              <a:tblGrid>
                <a:gridCol w="5791706">
                  <a:extLst>
                    <a:ext uri="{9D8B030D-6E8A-4147-A177-3AD203B41FA5}">
                      <a16:colId xmlns:a16="http://schemas.microsoft.com/office/drawing/2014/main" val="3244828331"/>
                    </a:ext>
                  </a:extLst>
                </a:gridCol>
                <a:gridCol w="5791706">
                  <a:extLst>
                    <a:ext uri="{9D8B030D-6E8A-4147-A177-3AD203B41FA5}">
                      <a16:colId xmlns:a16="http://schemas.microsoft.com/office/drawing/2014/main" val="1983171112"/>
                    </a:ext>
                  </a:extLst>
                </a:gridCol>
              </a:tblGrid>
              <a:tr h="376646">
                <a:tc>
                  <a:txBody>
                    <a:bodyPr/>
                    <a:lstStyle/>
                    <a:p>
                      <a:r>
                        <a:rPr lang="it-IT" sz="1600" dirty="0" err="1">
                          <a:latin typeface="Arial" panose="020B0604020202020204" pitchFamily="34" charset="0"/>
                          <a:cs typeface="Arial" panose="020B0604020202020204" pitchFamily="34" charset="0"/>
                        </a:rPr>
                        <a:t>Modern</a:t>
                      </a:r>
                      <a:r>
                        <a:rPr lang="it-IT" sz="1600" dirty="0">
                          <a:latin typeface="Arial" panose="020B0604020202020204" pitchFamily="34" charset="0"/>
                          <a:cs typeface="Arial" panose="020B0604020202020204" pitchFamily="34" charset="0"/>
                        </a:rPr>
                        <a:t> .NET</a:t>
                      </a:r>
                    </a:p>
                  </a:txBody>
                  <a:tcPr/>
                </a:tc>
                <a:tc>
                  <a:txBody>
                    <a:bodyPr/>
                    <a:lstStyle/>
                    <a:p>
                      <a:r>
                        <a:rPr lang="it-IT" sz="1600" dirty="0">
                          <a:latin typeface="Arial" panose="020B0604020202020204" pitchFamily="34" charset="0"/>
                          <a:cs typeface="Arial" panose="020B0604020202020204" pitchFamily="34" charset="0"/>
                        </a:rPr>
                        <a:t>.NET Framework</a:t>
                      </a:r>
                    </a:p>
                  </a:txBody>
                  <a:tcPr/>
                </a:tc>
                <a:extLst>
                  <a:ext uri="{0D108BD9-81ED-4DB2-BD59-A6C34878D82A}">
                    <a16:rowId xmlns:a16="http://schemas.microsoft.com/office/drawing/2014/main" val="3346537579"/>
                  </a:ext>
                </a:extLst>
              </a:tr>
              <a:tr h="1083501">
                <a:tc>
                  <a:txBody>
                    <a:bodyPr/>
                    <a:lstStyle/>
                    <a:p>
                      <a:r>
                        <a:rPr lang="en-US" sz="1600" dirty="0">
                          <a:latin typeface="Arial" panose="020B0604020202020204" pitchFamily="34" charset="0"/>
                          <a:cs typeface="Arial" panose="020B0604020202020204" pitchFamily="34" charset="0"/>
                        </a:rPr>
                        <a:t>Distributed as NuGet packages, so each application can be deployed with its own app-local copy of the version of .NET that it needs</a:t>
                      </a:r>
                      <a:endParaRPr lang="it-IT"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Distributed as a system-wide, shared set of assemblies (literally, in the Global Assembly Cache (GAC)).</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01923532"/>
                  </a:ext>
                </a:extLst>
              </a:tr>
              <a:tr h="588186">
                <a:tc>
                  <a:txBody>
                    <a:bodyPr/>
                    <a:lstStyle/>
                    <a:p>
                      <a:r>
                        <a:rPr lang="en-US" sz="1600" dirty="0">
                          <a:latin typeface="Arial" panose="020B0604020202020204" pitchFamily="34" charset="0"/>
                          <a:cs typeface="Arial" panose="020B0604020202020204" pitchFamily="34" charset="0"/>
                        </a:rPr>
                        <a:t>Split into small, layered components, so a minimal deployment can be performed</a:t>
                      </a:r>
                      <a:endParaRPr lang="it-IT" sz="1600" dirty="0">
                        <a:latin typeface="Arial" panose="020B0604020202020204" pitchFamily="34" charset="0"/>
                        <a:cs typeface="Arial" panose="020B0604020202020204" pitchFamily="34" charset="0"/>
                      </a:endParaRPr>
                    </a:p>
                  </a:txBody>
                  <a:tcPr/>
                </a:tc>
                <a:tc>
                  <a:txBody>
                    <a:bodyPr/>
                    <a:lstStyle/>
                    <a:p>
                      <a:r>
                        <a:rPr lang="it-IT" sz="1600" dirty="0">
                          <a:latin typeface="Arial" panose="020B0604020202020204" pitchFamily="34" charset="0"/>
                          <a:cs typeface="Arial" panose="020B0604020202020204" pitchFamily="34" charset="0"/>
                        </a:rPr>
                        <a:t>Single, </a:t>
                      </a:r>
                      <a:r>
                        <a:rPr lang="it-IT" sz="1600" dirty="0" err="1">
                          <a:latin typeface="Arial" panose="020B0604020202020204" pitchFamily="34" charset="0"/>
                          <a:cs typeface="Arial" panose="020B0604020202020204" pitchFamily="34" charset="0"/>
                        </a:rPr>
                        <a:t>monolithic</a:t>
                      </a:r>
                      <a:r>
                        <a:rPr lang="it-IT" sz="1600" dirty="0">
                          <a:latin typeface="Arial" panose="020B0604020202020204" pitchFamily="34" charset="0"/>
                          <a:cs typeface="Arial" panose="020B0604020202020204" pitchFamily="34" charset="0"/>
                        </a:rPr>
                        <a:t> deployment.</a:t>
                      </a:r>
                    </a:p>
                  </a:txBody>
                  <a:tcPr/>
                </a:tc>
                <a:extLst>
                  <a:ext uri="{0D108BD9-81ED-4DB2-BD59-A6C34878D82A}">
                    <a16:rowId xmlns:a16="http://schemas.microsoft.com/office/drawing/2014/main" val="2394018946"/>
                  </a:ext>
                </a:extLst>
              </a:tr>
              <a:tr h="1532896">
                <a:tc>
                  <a:txBody>
                    <a:bodyPr/>
                    <a:lstStyle/>
                    <a:p>
                      <a:pPr>
                        <a:lnSpc>
                          <a:spcPct val="150000"/>
                        </a:lnSpc>
                      </a:pPr>
                      <a:r>
                        <a:rPr lang="en-US" sz="1600" dirty="0">
                          <a:latin typeface="Arial" panose="020B0604020202020204" pitchFamily="34" charset="0"/>
                          <a:cs typeface="Arial" panose="020B0604020202020204" pitchFamily="34" charset="0"/>
                        </a:rPr>
                        <a:t>Removes older technologies, such as ASP.NET Web Forms, and non-cross-platform features, such as </a:t>
                      </a:r>
                      <a:r>
                        <a:rPr lang="en-US" sz="1600" dirty="0" err="1">
                          <a:latin typeface="Arial" panose="020B0604020202020204" pitchFamily="34" charset="0"/>
                          <a:cs typeface="Arial" panose="020B0604020202020204" pitchFamily="34" charset="0"/>
                        </a:rPr>
                        <a:t>AppDomains</a:t>
                      </a:r>
                      <a:r>
                        <a:rPr lang="en-US" sz="1600" dirty="0">
                          <a:latin typeface="Arial" panose="020B0604020202020204" pitchFamily="34" charset="0"/>
                          <a:cs typeface="Arial" panose="020B0604020202020204" pitchFamily="34" charset="0"/>
                        </a:rPr>
                        <a:t>, .NET Remoting, and binary serialization.</a:t>
                      </a:r>
                      <a:endParaRPr lang="it-IT"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As well as some similar technologies to those in modern .NET like ASP.NET Core MVC, it also retains some older technologies, such as ASP.NET Web Forms.</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76310958"/>
                  </a:ext>
                </a:extLst>
              </a:tr>
            </a:tbl>
          </a:graphicData>
        </a:graphic>
      </p:graphicFrame>
      <p:sp>
        <p:nvSpPr>
          <p:cNvPr id="9" name="TextBox 8">
            <a:extLst>
              <a:ext uri="{FF2B5EF4-FFF2-40B4-BE49-F238E27FC236}">
                <a16:creationId xmlns:a16="http://schemas.microsoft.com/office/drawing/2014/main" id="{16877F48-5698-4377-9AE5-ADB651B2DB22}"/>
              </a:ext>
            </a:extLst>
          </p:cNvPr>
          <p:cNvSpPr txBox="1"/>
          <p:nvPr/>
        </p:nvSpPr>
        <p:spPr>
          <a:xfrm>
            <a:off x="360937" y="4868206"/>
            <a:ext cx="11450063" cy="156966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400" dirty="0"/>
              <a:t>.NET Portability Analyzer</a:t>
            </a:r>
          </a:p>
          <a:p>
            <a:pPr>
              <a:lnSpc>
                <a:spcPct val="100000"/>
              </a:lnSpc>
            </a:pPr>
            <a:r>
              <a:rPr lang="en-US" sz="1400" b="0" dirty="0"/>
              <a:t>Microsoft has a useful tool that you can run against your existing applications to generate a report for porting</a:t>
            </a:r>
          </a:p>
          <a:p>
            <a:pPr>
              <a:lnSpc>
                <a:spcPct val="100000"/>
              </a:lnSpc>
            </a:pPr>
            <a:r>
              <a:rPr lang="en-US" sz="1400" b="0" dirty="0"/>
              <a:t>you can watch a demonstration of the tool at the following link: https://channel9.msdn.com/Blogs/Seth-Juarez/A-Brief-Look-at-the-NET-Portability-Analyzer.</a:t>
            </a:r>
          </a:p>
        </p:txBody>
      </p:sp>
    </p:spTree>
    <p:extLst>
      <p:ext uri="{BB962C8B-B14F-4D97-AF65-F5344CB8AC3E}">
        <p14:creationId xmlns:p14="http://schemas.microsoft.com/office/powerpoint/2010/main" val="886303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23733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Porting from .NET Framework to modern .NET</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.NET Upgrade Assistant</a:t>
            </a:r>
          </a:p>
        </p:txBody>
      </p:sp>
      <p:sp>
        <p:nvSpPr>
          <p:cNvPr id="8" name="TextBox 7">
            <a:extLst>
              <a:ext uri="{FF2B5EF4-FFF2-40B4-BE49-F238E27FC236}">
                <a16:creationId xmlns:a16="http://schemas.microsoft.com/office/drawing/2014/main" id="{30825D19-6357-4706-AB81-80E40CFF9A02}"/>
              </a:ext>
            </a:extLst>
          </p:cNvPr>
          <p:cNvSpPr txBox="1"/>
          <p:nvPr/>
        </p:nvSpPr>
        <p:spPr>
          <a:xfrm>
            <a:off x="370968" y="378263"/>
            <a:ext cx="11450063" cy="470898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400" b="0" dirty="0"/>
              <a:t>Microsoft's latest tool for upgrading legacy projects to modern .NET is the .NET Upgrade Assistant</a:t>
            </a:r>
          </a:p>
          <a:p>
            <a:pPr>
              <a:lnSpc>
                <a:spcPct val="100000"/>
              </a:lnSpc>
            </a:pPr>
            <a:r>
              <a:rPr lang="en-US" sz="1400" b="0" dirty="0"/>
              <a:t>Currently, it supports the following .NET Framework project types and more will be added later:</a:t>
            </a:r>
          </a:p>
          <a:p>
            <a:pPr marL="285750" indent="-285750">
              <a:lnSpc>
                <a:spcPct val="100000"/>
              </a:lnSpc>
              <a:buFont typeface="Arial" panose="020B0604020202020204" pitchFamily="34" charset="0"/>
              <a:buChar char="•"/>
            </a:pPr>
            <a:r>
              <a:rPr lang="en-US" sz="1400" b="0" dirty="0"/>
              <a:t>ASP.NET MVC</a:t>
            </a:r>
          </a:p>
          <a:p>
            <a:pPr marL="285750" indent="-285750">
              <a:lnSpc>
                <a:spcPct val="100000"/>
              </a:lnSpc>
              <a:buFont typeface="Arial" panose="020B0604020202020204" pitchFamily="34" charset="0"/>
              <a:buChar char="•"/>
            </a:pPr>
            <a:r>
              <a:rPr lang="en-US" sz="1400" b="0" dirty="0"/>
              <a:t>Windows Forms</a:t>
            </a:r>
          </a:p>
          <a:p>
            <a:pPr marL="285750" indent="-285750">
              <a:lnSpc>
                <a:spcPct val="100000"/>
              </a:lnSpc>
              <a:buFont typeface="Arial" panose="020B0604020202020204" pitchFamily="34" charset="0"/>
              <a:buChar char="•"/>
            </a:pPr>
            <a:r>
              <a:rPr lang="en-US" sz="1400" b="0" dirty="0"/>
              <a:t>WPF</a:t>
            </a:r>
          </a:p>
          <a:p>
            <a:pPr marL="285750" indent="-285750">
              <a:lnSpc>
                <a:spcPct val="100000"/>
              </a:lnSpc>
              <a:buFont typeface="Arial" panose="020B0604020202020204" pitchFamily="34" charset="0"/>
              <a:buChar char="•"/>
            </a:pPr>
            <a:r>
              <a:rPr lang="en-US" sz="1400" b="0" dirty="0"/>
              <a:t>Console Application</a:t>
            </a:r>
          </a:p>
          <a:p>
            <a:pPr marL="285750" indent="-285750">
              <a:lnSpc>
                <a:spcPct val="100000"/>
              </a:lnSpc>
              <a:buFont typeface="Arial" panose="020B0604020202020204" pitchFamily="34" charset="0"/>
              <a:buChar char="•"/>
            </a:pPr>
            <a:r>
              <a:rPr lang="en-US" sz="1400" b="0" dirty="0"/>
              <a:t>Class Library</a:t>
            </a:r>
          </a:p>
          <a:p>
            <a:pPr>
              <a:lnSpc>
                <a:spcPct val="100000"/>
              </a:lnSpc>
            </a:pPr>
            <a:r>
              <a:rPr lang="en-US" sz="1400" b="0" dirty="0"/>
              <a:t>you can read more about this tool and how to use it at the following link:</a:t>
            </a:r>
          </a:p>
          <a:p>
            <a:pPr lvl="1"/>
            <a:r>
              <a:rPr lang="en-US" sz="1400" b="0" dirty="0">
                <a:latin typeface="Arial" panose="020B0604020202020204" pitchFamily="34" charset="0"/>
                <a:cs typeface="Arial" panose="020B0604020202020204" pitchFamily="34" charset="0"/>
              </a:rPr>
              <a:t>https://docs.microsoft.com/en-us/dotnet/core/porting/upgrade-assistant-overview</a:t>
            </a:r>
          </a:p>
          <a:p>
            <a:pPr>
              <a:lnSpc>
                <a:spcPct val="100000"/>
              </a:lnSpc>
            </a:pPr>
            <a:r>
              <a:rPr lang="en-US" sz="1400" b="0" dirty="0"/>
              <a:t>it is installed as a global dotnet tool, as shown in the following command:</a:t>
            </a:r>
          </a:p>
        </p:txBody>
      </p:sp>
      <p:sp>
        <p:nvSpPr>
          <p:cNvPr id="6" name="TextBox 5">
            <a:extLst>
              <a:ext uri="{FF2B5EF4-FFF2-40B4-BE49-F238E27FC236}">
                <a16:creationId xmlns:a16="http://schemas.microsoft.com/office/drawing/2014/main" id="{30489D3C-1C87-473E-9C42-6BD05DDC9DF0}"/>
              </a:ext>
            </a:extLst>
          </p:cNvPr>
          <p:cNvSpPr txBox="1"/>
          <p:nvPr/>
        </p:nvSpPr>
        <p:spPr>
          <a:xfrm>
            <a:off x="370968" y="5123194"/>
            <a:ext cx="11450063" cy="276999"/>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dotnet tool install -g upgrade-assistant</a:t>
            </a:r>
          </a:p>
        </p:txBody>
      </p:sp>
    </p:spTree>
    <p:extLst>
      <p:ext uri="{BB962C8B-B14F-4D97-AF65-F5344CB8AC3E}">
        <p14:creationId xmlns:p14="http://schemas.microsoft.com/office/powerpoint/2010/main" val="575830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313180"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Questions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63134"/>
            <a:ext cx="11450063" cy="523220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342900" indent="-342900">
              <a:lnSpc>
                <a:spcPct val="100000"/>
              </a:lnSpc>
              <a:buFont typeface="+mj-lt"/>
              <a:buAutoNum type="arabicPeriod"/>
            </a:pPr>
            <a:r>
              <a:rPr lang="en-US" sz="1400" b="0" dirty="0"/>
              <a:t>What is the difference between a namespace and an assembly?</a:t>
            </a:r>
          </a:p>
          <a:p>
            <a:pPr marL="342900" indent="-342900">
              <a:lnSpc>
                <a:spcPct val="100000"/>
              </a:lnSpc>
              <a:buFont typeface="+mj-lt"/>
              <a:buAutoNum type="arabicPeriod"/>
            </a:pPr>
            <a:r>
              <a:rPr lang="en-US" sz="1400" b="0" dirty="0"/>
              <a:t>How do you reference another project in a .</a:t>
            </a:r>
            <a:r>
              <a:rPr lang="en-US" sz="1400" b="0" dirty="0" err="1"/>
              <a:t>csproj</a:t>
            </a:r>
            <a:r>
              <a:rPr lang="en-US" sz="1400" b="0" dirty="0"/>
              <a:t> file?</a:t>
            </a:r>
          </a:p>
          <a:p>
            <a:pPr marL="342900" indent="-342900">
              <a:lnSpc>
                <a:spcPct val="100000"/>
              </a:lnSpc>
              <a:buFont typeface="+mj-lt"/>
              <a:buAutoNum type="arabicPeriod"/>
            </a:pPr>
            <a:r>
              <a:rPr lang="en-US" sz="1400" b="0" dirty="0"/>
              <a:t>What is the benefit of a tool like </a:t>
            </a:r>
            <a:r>
              <a:rPr lang="en-US" sz="1400" b="0" dirty="0" err="1"/>
              <a:t>ILSpy</a:t>
            </a:r>
            <a:r>
              <a:rPr lang="en-US" sz="1400" b="0" dirty="0"/>
              <a:t>?</a:t>
            </a:r>
          </a:p>
          <a:p>
            <a:pPr marL="342900" indent="-342900">
              <a:lnSpc>
                <a:spcPct val="100000"/>
              </a:lnSpc>
              <a:buFont typeface="+mj-lt"/>
              <a:buAutoNum type="arabicPeriod"/>
            </a:pPr>
            <a:r>
              <a:rPr lang="en-US" sz="1400" b="0" dirty="0"/>
              <a:t>Which .NET type does the C# float alias represent?</a:t>
            </a:r>
          </a:p>
          <a:p>
            <a:pPr marL="342900" indent="-342900">
              <a:lnSpc>
                <a:spcPct val="100000"/>
              </a:lnSpc>
              <a:buFont typeface="+mj-lt"/>
              <a:buAutoNum type="arabicPeriod"/>
            </a:pPr>
            <a:r>
              <a:rPr lang="en-US" sz="1400" b="0" dirty="0"/>
              <a:t>When porting an application from .NET Framework to .NET 6, what tool should you run before porting, and what tool could you run to perform much of the porting work?</a:t>
            </a:r>
          </a:p>
          <a:p>
            <a:pPr marL="342900" indent="-342900">
              <a:lnSpc>
                <a:spcPct val="100000"/>
              </a:lnSpc>
              <a:buFont typeface="+mj-lt"/>
              <a:buAutoNum type="arabicPeriod"/>
            </a:pPr>
            <a:r>
              <a:rPr lang="en-US" sz="1400" b="0" dirty="0"/>
              <a:t>What is the difference between framework-dependent and self-contained deployments of .NET applications?</a:t>
            </a:r>
          </a:p>
          <a:p>
            <a:pPr marL="342900" indent="-342900">
              <a:lnSpc>
                <a:spcPct val="100000"/>
              </a:lnSpc>
              <a:buFont typeface="+mj-lt"/>
              <a:buAutoNum type="arabicPeriod"/>
            </a:pPr>
            <a:r>
              <a:rPr lang="en-US" sz="1400" b="0" dirty="0"/>
              <a:t>What is a RID?</a:t>
            </a:r>
          </a:p>
          <a:p>
            <a:pPr marL="342900" indent="-342900">
              <a:lnSpc>
                <a:spcPct val="100000"/>
              </a:lnSpc>
              <a:buFont typeface="+mj-lt"/>
              <a:buAutoNum type="arabicPeriod"/>
            </a:pPr>
            <a:r>
              <a:rPr lang="en-US" sz="1400" b="0" dirty="0"/>
              <a:t>What is the difference between the dotnet pack and dotnet publish commands?</a:t>
            </a:r>
          </a:p>
          <a:p>
            <a:pPr marL="342900" indent="-342900">
              <a:lnSpc>
                <a:spcPct val="100000"/>
              </a:lnSpc>
              <a:buFont typeface="+mj-lt"/>
              <a:buAutoNum type="arabicPeriod"/>
            </a:pPr>
            <a:r>
              <a:rPr lang="en-US" sz="1400" b="0" dirty="0"/>
              <a:t>What types of applications written for the .NET Framework can be ported to modern .NET?</a:t>
            </a:r>
          </a:p>
          <a:p>
            <a:pPr marL="342900" indent="-342900">
              <a:lnSpc>
                <a:spcPct val="100000"/>
              </a:lnSpc>
              <a:buFont typeface="+mj-lt"/>
              <a:buAutoNum type="arabicPeriod"/>
            </a:pPr>
            <a:r>
              <a:rPr lang="en-US" sz="1400" b="0" dirty="0"/>
              <a:t>Can you use packages written for .NET Framework with modern .NET?</a:t>
            </a:r>
          </a:p>
        </p:txBody>
      </p:sp>
    </p:spTree>
    <p:extLst>
      <p:ext uri="{BB962C8B-B14F-4D97-AF65-F5344CB8AC3E}">
        <p14:creationId xmlns:p14="http://schemas.microsoft.com/office/powerpoint/2010/main" val="53689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23686"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The road to .NET 6</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417659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To summarize the progress that .NET has made over the past five years, I have compared the major .NET Core and modern .NET versions with the equivalent .NET Framework versions in the following list:</a:t>
            </a:r>
          </a:p>
          <a:p>
            <a:pPr marL="285750" indent="-285750">
              <a:buFont typeface="Arial" panose="020B0604020202020204" pitchFamily="34" charset="0"/>
              <a:buChar char="•"/>
            </a:pPr>
            <a:r>
              <a:rPr lang="en-US" sz="1400" dirty="0"/>
              <a:t>.NET Core 1.x</a:t>
            </a:r>
            <a:r>
              <a:rPr lang="en-US" sz="1400" b="0" dirty="0"/>
              <a:t>: much smaller API compared to .NET Framework 4.6.1, which was the current version in March 2016</a:t>
            </a:r>
          </a:p>
          <a:p>
            <a:pPr marL="285750" indent="-285750">
              <a:buFont typeface="Arial" panose="020B0604020202020204" pitchFamily="34" charset="0"/>
              <a:buChar char="•"/>
            </a:pPr>
            <a:r>
              <a:rPr lang="en-US" sz="1400" dirty="0"/>
              <a:t>.NET Core 2.x</a:t>
            </a:r>
            <a:r>
              <a:rPr lang="en-US" sz="1400" b="0" dirty="0"/>
              <a:t>: reached API parity with .NET Framework 4.7.1 for modern APIs because they both implement </a:t>
            </a:r>
            <a:r>
              <a:rPr lang="en-US" sz="1400" dirty="0"/>
              <a:t>.NET Standard 2.0</a:t>
            </a:r>
            <a:endParaRPr lang="en-US" sz="1400" b="0" dirty="0"/>
          </a:p>
          <a:p>
            <a:pPr marL="285750" indent="-285750">
              <a:buFont typeface="Arial" panose="020B0604020202020204" pitchFamily="34" charset="0"/>
              <a:buChar char="•"/>
            </a:pPr>
            <a:r>
              <a:rPr lang="en-US" sz="1400" dirty="0"/>
              <a:t>.NET Core 3.x</a:t>
            </a:r>
            <a:r>
              <a:rPr lang="en-US" sz="1400" b="0" dirty="0"/>
              <a:t>: larger API compared to .NET Framework for modern APIs because.NET Framework 4.8 does not implement </a:t>
            </a:r>
            <a:r>
              <a:rPr lang="en-US" sz="1400" dirty="0"/>
              <a:t>.NET Standard 2.1</a:t>
            </a:r>
            <a:endParaRPr lang="en-US" sz="1400" b="0" dirty="0"/>
          </a:p>
          <a:p>
            <a:pPr marL="285750" indent="-285750">
              <a:buFont typeface="Arial" panose="020B0604020202020204" pitchFamily="34" charset="0"/>
              <a:buChar char="•"/>
            </a:pPr>
            <a:r>
              <a:rPr lang="en-US" sz="1400" dirty="0"/>
              <a:t>.NET 5</a:t>
            </a:r>
            <a:r>
              <a:rPr lang="en-US" sz="1400" b="0" dirty="0"/>
              <a:t>: even larger API compared to .NET Framework 4.8 for modern APIs, with much-improved performance</a:t>
            </a:r>
          </a:p>
          <a:p>
            <a:pPr marL="285750" indent="-285750">
              <a:buFont typeface="Arial" panose="020B0604020202020204" pitchFamily="34" charset="0"/>
              <a:buChar char="•"/>
            </a:pPr>
            <a:r>
              <a:rPr lang="en-US" sz="1400" dirty="0"/>
              <a:t>.NET 6</a:t>
            </a:r>
            <a:r>
              <a:rPr lang="en-US" sz="1400" b="0" dirty="0"/>
              <a:t>: final unification with the support for mobile apps in .NET MAUI, expected by May 2022</a:t>
            </a:r>
          </a:p>
        </p:txBody>
      </p:sp>
      <p:sp>
        <p:nvSpPr>
          <p:cNvPr id="9" name="TextBox 8">
            <a:extLst>
              <a:ext uri="{FF2B5EF4-FFF2-40B4-BE49-F238E27FC236}">
                <a16:creationId xmlns:a16="http://schemas.microsoft.com/office/drawing/2014/main" id="{C45A4FB5-FF93-4446-92E3-9AB3D4BB78ED}"/>
              </a:ext>
            </a:extLst>
          </p:cNvPr>
          <p:cNvSpPr txBox="1"/>
          <p:nvPr/>
        </p:nvSpPr>
        <p:spPr>
          <a:xfrm>
            <a:off x="360937" y="5128587"/>
            <a:ext cx="11450062"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Microsoft has made significant improvements to performance in the past few years. You can read a detailed blog post at the following link: https://devblogs.microsoft.com/dotnet/performance-improvements-in-net-5/</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817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236236"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Summary</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63134"/>
            <a:ext cx="11450063" cy="240065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342900" indent="-342900">
              <a:lnSpc>
                <a:spcPct val="100000"/>
              </a:lnSpc>
              <a:buFont typeface="Arial" panose="020B0604020202020204" pitchFamily="34" charset="0"/>
              <a:buChar char="•"/>
            </a:pPr>
            <a:r>
              <a:rPr lang="en-US" sz="1400" b="0" dirty="0"/>
              <a:t>the journey to .NET 6</a:t>
            </a:r>
          </a:p>
          <a:p>
            <a:pPr marL="342900" indent="-342900">
              <a:lnSpc>
                <a:spcPct val="100000"/>
              </a:lnSpc>
              <a:buFont typeface="Arial" panose="020B0604020202020204" pitchFamily="34" charset="0"/>
              <a:buChar char="•"/>
            </a:pPr>
            <a:r>
              <a:rPr lang="en-US" sz="1400" b="0" dirty="0"/>
              <a:t>the relationship between assemblies and namespaces</a:t>
            </a:r>
          </a:p>
          <a:p>
            <a:pPr marL="342900" indent="-342900">
              <a:lnSpc>
                <a:spcPct val="100000"/>
              </a:lnSpc>
              <a:buFont typeface="Arial" panose="020B0604020202020204" pitchFamily="34" charset="0"/>
              <a:buChar char="•"/>
            </a:pPr>
            <a:r>
              <a:rPr lang="en-US" sz="1400" b="0" dirty="0"/>
              <a:t>options for publishing an app for distribution to multiple operating systems</a:t>
            </a:r>
          </a:p>
          <a:p>
            <a:pPr marL="342900" indent="-342900">
              <a:lnSpc>
                <a:spcPct val="100000"/>
              </a:lnSpc>
              <a:buFont typeface="Arial" panose="020B0604020202020204" pitchFamily="34" charset="0"/>
              <a:buChar char="•"/>
            </a:pPr>
            <a:r>
              <a:rPr lang="en-US" sz="1400" b="0" dirty="0"/>
              <a:t>packaged and distributed a class library</a:t>
            </a:r>
          </a:p>
          <a:p>
            <a:pPr marL="342900" indent="-342900">
              <a:lnSpc>
                <a:spcPct val="100000"/>
              </a:lnSpc>
              <a:buFont typeface="Arial" panose="020B0604020202020204" pitchFamily="34" charset="0"/>
              <a:buChar char="•"/>
            </a:pPr>
            <a:r>
              <a:rPr lang="en-US" sz="1400" b="0" dirty="0"/>
              <a:t>options for porting existing .NET Framework </a:t>
            </a:r>
            <a:r>
              <a:rPr lang="en-US" sz="1400" b="0"/>
              <a:t>code bases</a:t>
            </a:r>
            <a:endParaRPr lang="en-US" sz="1400" b="0" dirty="0"/>
          </a:p>
        </p:txBody>
      </p:sp>
    </p:spTree>
    <p:extLst>
      <p:ext uri="{BB962C8B-B14F-4D97-AF65-F5344CB8AC3E}">
        <p14:creationId xmlns:p14="http://schemas.microsoft.com/office/powerpoint/2010/main" val="2334668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23686"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The road to .NET 6</a:t>
            </a:r>
          </a:p>
        </p:txBody>
      </p:sp>
      <p:sp>
        <p:nvSpPr>
          <p:cNvPr id="7" name="TextBox 6">
            <a:extLst>
              <a:ext uri="{FF2B5EF4-FFF2-40B4-BE49-F238E27FC236}">
                <a16:creationId xmlns:a16="http://schemas.microsoft.com/office/drawing/2014/main" id="{5B2F948C-847B-4F9F-BE5C-532A6E11840D}"/>
              </a:ext>
            </a:extLst>
          </p:cNvPr>
          <p:cNvSpPr txBox="1"/>
          <p:nvPr/>
        </p:nvSpPr>
        <p:spPr>
          <a:xfrm>
            <a:off x="6096000" y="178454"/>
            <a:ext cx="5848349"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Checking your .NET SDKs for updates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69871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with .NET 6, Microsoft added a command to check the versions of .NET SDKs and runtimes that you have installed and warn you if any need updating</a:t>
            </a:r>
          </a:p>
        </p:txBody>
      </p:sp>
      <p:sp>
        <p:nvSpPr>
          <p:cNvPr id="10" name="TextBox 9">
            <a:extLst>
              <a:ext uri="{FF2B5EF4-FFF2-40B4-BE49-F238E27FC236}">
                <a16:creationId xmlns:a16="http://schemas.microsoft.com/office/drawing/2014/main" id="{31D404C8-82EC-4359-B16F-891AB3C39C59}"/>
              </a:ext>
            </a:extLst>
          </p:cNvPr>
          <p:cNvSpPr txBox="1"/>
          <p:nvPr/>
        </p:nvSpPr>
        <p:spPr>
          <a:xfrm>
            <a:off x="360936" y="1497218"/>
            <a:ext cx="11450063" cy="30777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dotnet </a:t>
            </a:r>
            <a:r>
              <a:rPr lang="en-US" sz="1400" dirty="0" err="1">
                <a:latin typeface="Courier New" panose="02070309020205020404" pitchFamily="49" charset="0"/>
                <a:cs typeface="Courier New" panose="02070309020205020404" pitchFamily="49" charset="0"/>
              </a:rPr>
              <a:t>sdk</a:t>
            </a:r>
            <a:r>
              <a:rPr lang="en-US" sz="1400" dirty="0">
                <a:latin typeface="Courier New" panose="02070309020205020404" pitchFamily="49" charset="0"/>
                <a:cs typeface="Courier New" panose="02070309020205020404" pitchFamily="49" charset="0"/>
              </a:rPr>
              <a:t> check</a:t>
            </a:r>
          </a:p>
        </p:txBody>
      </p:sp>
      <p:sp>
        <p:nvSpPr>
          <p:cNvPr id="9" name="TextBox 8">
            <a:extLst>
              <a:ext uri="{FF2B5EF4-FFF2-40B4-BE49-F238E27FC236}">
                <a16:creationId xmlns:a16="http://schemas.microsoft.com/office/drawing/2014/main" id="{79D8BAD2-A8B3-4482-BFAB-CAF242024FB9}"/>
              </a:ext>
            </a:extLst>
          </p:cNvPr>
          <p:cNvSpPr txBox="1"/>
          <p:nvPr/>
        </p:nvSpPr>
        <p:spPr>
          <a:xfrm>
            <a:off x="360936" y="1983136"/>
            <a:ext cx="11450063" cy="33515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200" b="0" dirty="0"/>
              <a:t>with .NET 6, Microsoft added a command to check the versions of .NET SDKs and runtimes that you have installed and warn you if any need updating</a:t>
            </a:r>
          </a:p>
        </p:txBody>
      </p:sp>
      <p:sp>
        <p:nvSpPr>
          <p:cNvPr id="11" name="TextBox 10">
            <a:extLst>
              <a:ext uri="{FF2B5EF4-FFF2-40B4-BE49-F238E27FC236}">
                <a16:creationId xmlns:a16="http://schemas.microsoft.com/office/drawing/2014/main" id="{D116C9C4-0EE0-4338-BD71-3479221031F6}"/>
              </a:ext>
            </a:extLst>
          </p:cNvPr>
          <p:cNvSpPr txBox="1"/>
          <p:nvPr/>
        </p:nvSpPr>
        <p:spPr>
          <a:xfrm>
            <a:off x="360935" y="2476944"/>
            <a:ext cx="11450063" cy="3970318"/>
          </a:xfrm>
          <a:prstGeom prst="rect">
            <a:avLst/>
          </a:prstGeom>
          <a:solidFill>
            <a:schemeClr val="tx1">
              <a:lumMod val="65000"/>
            </a:schemeClr>
          </a:solidFill>
        </p:spPr>
        <p:txBody>
          <a:bodyPr wrap="square">
            <a:spAutoFit/>
          </a:bodyPr>
          <a:lstStyle/>
          <a:p>
            <a:r>
              <a:rPr lang="en-US" sz="1050" dirty="0">
                <a:latin typeface="Courier New" panose="02070309020205020404" pitchFamily="49" charset="0"/>
                <a:cs typeface="Courier New" panose="02070309020205020404" pitchFamily="49" charset="0"/>
              </a:rPr>
              <a:t>.NET SDKs:</a:t>
            </a:r>
          </a:p>
          <a:p>
            <a:r>
              <a:rPr lang="en-US" sz="1050" dirty="0">
                <a:latin typeface="Courier New" panose="02070309020205020404" pitchFamily="49" charset="0"/>
                <a:cs typeface="Courier New" panose="02070309020205020404" pitchFamily="49" charset="0"/>
              </a:rPr>
              <a:t>Version      Status</a:t>
            </a:r>
          </a:p>
          <a:p>
            <a:r>
              <a:rPr lang="en-US" sz="1050" dirty="0">
                <a:latin typeface="Courier New" panose="02070309020205020404" pitchFamily="49" charset="0"/>
                <a:cs typeface="Courier New" panose="02070309020205020404" pitchFamily="49" charset="0"/>
              </a:rPr>
              <a:t>----------------------------------------</a:t>
            </a:r>
          </a:p>
          <a:p>
            <a:r>
              <a:rPr lang="en-US" sz="1050" dirty="0">
                <a:latin typeface="Courier New" panose="02070309020205020404" pitchFamily="49" charset="0"/>
                <a:cs typeface="Courier New" panose="02070309020205020404" pitchFamily="49" charset="0"/>
              </a:rPr>
              <a:t>5.0.407      .NET 5.0 is out of support.</a:t>
            </a:r>
          </a:p>
          <a:p>
            <a:r>
              <a:rPr lang="en-US" sz="1050" dirty="0">
                <a:latin typeface="Courier New" panose="02070309020205020404" pitchFamily="49" charset="0"/>
                <a:cs typeface="Courier New" panose="02070309020205020404" pitchFamily="49" charset="0"/>
              </a:rPr>
              <a:t>6.0.202      Patch 6.0.203 is available.</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Try out the newest .NET SDK features with .NET 7.0.100-preview.4.22252.9.</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.NET Runtimes:</a:t>
            </a:r>
          </a:p>
          <a:p>
            <a:r>
              <a:rPr lang="en-US" sz="1050" dirty="0">
                <a:latin typeface="Courier New" panose="02070309020205020404" pitchFamily="49" charset="0"/>
                <a:cs typeface="Courier New" panose="02070309020205020404" pitchFamily="49" charset="0"/>
              </a:rPr>
              <a:t>Name                              Version      Status</a:t>
            </a:r>
          </a:p>
          <a:p>
            <a:r>
              <a:rPr lang="en-US" sz="1050" dirty="0">
                <a:latin typeface="Courier New" panose="02070309020205020404" pitchFamily="49" charset="0"/>
                <a:cs typeface="Courier New" panose="02070309020205020404" pitchFamily="49" charset="0"/>
              </a:rPr>
              <a:t>--------------------------------------------------------------------------</a:t>
            </a:r>
          </a:p>
          <a:p>
            <a:r>
              <a:rPr lang="en-US" sz="1050" dirty="0" err="1">
                <a:latin typeface="Courier New" panose="02070309020205020404" pitchFamily="49" charset="0"/>
                <a:cs typeface="Courier New" panose="02070309020205020404" pitchFamily="49" charset="0"/>
              </a:rPr>
              <a:t>Microsoft.AspNetCore.App</a:t>
            </a:r>
            <a:r>
              <a:rPr lang="en-US" sz="1050" dirty="0">
                <a:latin typeface="Courier New" panose="02070309020205020404" pitchFamily="49" charset="0"/>
                <a:cs typeface="Courier New" panose="02070309020205020404" pitchFamily="49" charset="0"/>
              </a:rPr>
              <a:t>          3.1.24       Patch 3.1.25 is available.</a:t>
            </a:r>
          </a:p>
          <a:p>
            <a:r>
              <a:rPr lang="en-US" sz="1050" dirty="0" err="1">
                <a:latin typeface="Courier New" panose="02070309020205020404" pitchFamily="49" charset="0"/>
                <a:cs typeface="Courier New" panose="02070309020205020404" pitchFamily="49" charset="0"/>
              </a:rPr>
              <a:t>Microsoft.NETCore.App</a:t>
            </a:r>
            <a:r>
              <a:rPr lang="en-US" sz="1050" dirty="0">
                <a:latin typeface="Courier New" panose="02070309020205020404" pitchFamily="49" charset="0"/>
                <a:cs typeface="Courier New" panose="02070309020205020404" pitchFamily="49" charset="0"/>
              </a:rPr>
              <a:t>             3.1.24       Patch 3.1.25 is available.</a:t>
            </a:r>
          </a:p>
          <a:p>
            <a:r>
              <a:rPr lang="en-US" sz="1050" dirty="0" err="1">
                <a:latin typeface="Courier New" panose="02070309020205020404" pitchFamily="49" charset="0"/>
                <a:cs typeface="Courier New" panose="02070309020205020404" pitchFamily="49" charset="0"/>
              </a:rPr>
              <a:t>Microsoft.WindowsDesktop.App</a:t>
            </a:r>
            <a:r>
              <a:rPr lang="en-US" sz="1050" dirty="0">
                <a:latin typeface="Courier New" panose="02070309020205020404" pitchFamily="49" charset="0"/>
                <a:cs typeface="Courier New" panose="02070309020205020404" pitchFamily="49" charset="0"/>
              </a:rPr>
              <a:t>      3.1.24       Patch 3.1.25 is available.</a:t>
            </a:r>
          </a:p>
          <a:p>
            <a:r>
              <a:rPr lang="en-US" sz="1050" dirty="0" err="1">
                <a:latin typeface="Courier New" panose="02070309020205020404" pitchFamily="49" charset="0"/>
                <a:cs typeface="Courier New" panose="02070309020205020404" pitchFamily="49" charset="0"/>
              </a:rPr>
              <a:t>Microsoft.AspNetCore.App</a:t>
            </a:r>
            <a:r>
              <a:rPr lang="en-US" sz="1050" dirty="0">
                <a:latin typeface="Courier New" panose="02070309020205020404" pitchFamily="49" charset="0"/>
                <a:cs typeface="Courier New" panose="02070309020205020404" pitchFamily="49" charset="0"/>
              </a:rPr>
              <a:t>          5.0.16       .NET 5.0 is out of support.</a:t>
            </a:r>
          </a:p>
          <a:p>
            <a:r>
              <a:rPr lang="en-US" sz="1050" dirty="0" err="1">
                <a:latin typeface="Courier New" panose="02070309020205020404" pitchFamily="49" charset="0"/>
                <a:cs typeface="Courier New" panose="02070309020205020404" pitchFamily="49" charset="0"/>
              </a:rPr>
              <a:t>Microsoft.NETCore.App</a:t>
            </a:r>
            <a:r>
              <a:rPr lang="en-US" sz="1050" dirty="0">
                <a:latin typeface="Courier New" panose="02070309020205020404" pitchFamily="49" charset="0"/>
                <a:cs typeface="Courier New" panose="02070309020205020404" pitchFamily="49" charset="0"/>
              </a:rPr>
              <a:t>             5.0.16       .NET 5.0 is out of support.</a:t>
            </a:r>
          </a:p>
          <a:p>
            <a:r>
              <a:rPr lang="en-US" sz="1050" dirty="0" err="1">
                <a:latin typeface="Courier New" panose="02070309020205020404" pitchFamily="49" charset="0"/>
                <a:cs typeface="Courier New" panose="02070309020205020404" pitchFamily="49" charset="0"/>
              </a:rPr>
              <a:t>Microsoft.WindowsDesktop.App</a:t>
            </a:r>
            <a:r>
              <a:rPr lang="en-US" sz="1050" dirty="0">
                <a:latin typeface="Courier New" panose="02070309020205020404" pitchFamily="49" charset="0"/>
                <a:cs typeface="Courier New" panose="02070309020205020404" pitchFamily="49" charset="0"/>
              </a:rPr>
              <a:t>      5.0.16       .NET 5.0 is out of support.</a:t>
            </a:r>
          </a:p>
          <a:p>
            <a:r>
              <a:rPr lang="en-US" sz="1050" dirty="0" err="1">
                <a:latin typeface="Courier New" panose="02070309020205020404" pitchFamily="49" charset="0"/>
                <a:cs typeface="Courier New" panose="02070309020205020404" pitchFamily="49" charset="0"/>
              </a:rPr>
              <a:t>Microsoft.AspNetCore.App</a:t>
            </a:r>
            <a:r>
              <a:rPr lang="en-US" sz="1050" dirty="0">
                <a:latin typeface="Courier New" panose="02070309020205020404" pitchFamily="49" charset="0"/>
                <a:cs typeface="Courier New" panose="02070309020205020404" pitchFamily="49" charset="0"/>
              </a:rPr>
              <a:t>          6.0.4        Patch 6.0.5 is available.</a:t>
            </a:r>
          </a:p>
          <a:p>
            <a:r>
              <a:rPr lang="en-US" sz="1050" dirty="0" err="1">
                <a:latin typeface="Courier New" panose="02070309020205020404" pitchFamily="49" charset="0"/>
                <a:cs typeface="Courier New" panose="02070309020205020404" pitchFamily="49" charset="0"/>
              </a:rPr>
              <a:t>Microsoft.NETCore.App</a:t>
            </a:r>
            <a:r>
              <a:rPr lang="en-US" sz="1050" dirty="0">
                <a:latin typeface="Courier New" panose="02070309020205020404" pitchFamily="49" charset="0"/>
                <a:cs typeface="Courier New" panose="02070309020205020404" pitchFamily="49" charset="0"/>
              </a:rPr>
              <a:t>             6.0.4        Patch 6.0.5 is available.</a:t>
            </a:r>
          </a:p>
          <a:p>
            <a:r>
              <a:rPr lang="en-US" sz="1050" dirty="0" err="1">
                <a:latin typeface="Courier New" panose="02070309020205020404" pitchFamily="49" charset="0"/>
                <a:cs typeface="Courier New" panose="02070309020205020404" pitchFamily="49" charset="0"/>
              </a:rPr>
              <a:t>Microsoft.WindowsDesktop.App</a:t>
            </a:r>
            <a:r>
              <a:rPr lang="en-US" sz="1050" dirty="0">
                <a:latin typeface="Courier New" panose="02070309020205020404" pitchFamily="49" charset="0"/>
                <a:cs typeface="Courier New" panose="02070309020205020404" pitchFamily="49" charset="0"/>
              </a:rPr>
              <a:t>      6.0.4        Patch 6.0.5 is available.</a:t>
            </a: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The latest versions of .NET can be installed from https://aka.ms/dotnet-core-download. For more information about .NET lifecycles, see https://aka.ms/dotnet-core-support.</a:t>
            </a:r>
          </a:p>
        </p:txBody>
      </p:sp>
    </p:spTree>
    <p:extLst>
      <p:ext uri="{BB962C8B-B14F-4D97-AF65-F5344CB8AC3E}">
        <p14:creationId xmlns:p14="http://schemas.microsoft.com/office/powerpoint/2010/main" val="2308046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3951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.NET components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485370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.NET is made up of several pieces, which are shown in the following list:</a:t>
            </a:r>
          </a:p>
          <a:p>
            <a:pPr marL="285750" indent="-285750">
              <a:buFont typeface="Arial" panose="020B0604020202020204" pitchFamily="34" charset="0"/>
              <a:buChar char="•"/>
            </a:pPr>
            <a:r>
              <a:rPr lang="en-US" sz="1400" b="0" dirty="0"/>
              <a:t>language compilers: These turn your source code written with languages such as C#, F#, and Visual Basic into intermediate language (IL) code stored in assemblies. With C# 6.0 and later, Microsoft switched to an open-source rewritten compiler known as Roslyn that is also used by Visual Basic</a:t>
            </a:r>
          </a:p>
          <a:p>
            <a:pPr marL="285750" indent="-285750">
              <a:buFont typeface="Arial" panose="020B0604020202020204" pitchFamily="34" charset="0"/>
              <a:buChar char="•"/>
            </a:pPr>
            <a:r>
              <a:rPr lang="en-US" sz="1400" b="0" dirty="0"/>
              <a:t>Common Language Runtime (</a:t>
            </a:r>
            <a:r>
              <a:rPr lang="en-US" sz="1400" b="0" dirty="0" err="1"/>
              <a:t>CoreCLR</a:t>
            </a:r>
            <a:r>
              <a:rPr lang="en-US" sz="1400" b="0" dirty="0"/>
              <a:t>): This runtime loads assemblies, compiles the IL code stored in them into native code instructions for your computer's CPU, and executes the code within an environment that manages resources such as threads and memory.</a:t>
            </a:r>
          </a:p>
          <a:p>
            <a:pPr marL="285750" indent="-285750">
              <a:buFont typeface="Arial" panose="020B0604020202020204" pitchFamily="34" charset="0"/>
              <a:buChar char="•"/>
            </a:pPr>
            <a:r>
              <a:rPr lang="en-US" sz="1400" b="0" dirty="0"/>
              <a:t>Base Class Libraries (BCL or </a:t>
            </a:r>
            <a:r>
              <a:rPr lang="en-US" sz="1400" b="0" dirty="0" err="1"/>
              <a:t>CoreFX</a:t>
            </a:r>
            <a:r>
              <a:rPr lang="en-US" sz="1400" b="0" dirty="0"/>
              <a:t>): These are prebuilt assemblies of types packaged and distributed using NuGet for performing common tasks when building applications. You can use them to quickly build anything you want, rather like combining LEGO™ pieces. .NET Core 2.0 implemented .NET Standard 2.0, which is a superset of all previous versions of .NET Standard, and lifted .NET Core up to parity with .NET Framework and Xamarin. .NET Core 3.0 implemented .NET Standard 2.1, which added new capabilities and enables performance improvements beyond those available in .NET Framework. .NET 6 implements a unified BCL across all types of apps, including mobile.</a:t>
            </a:r>
          </a:p>
        </p:txBody>
      </p:sp>
    </p:spTree>
    <p:extLst>
      <p:ext uri="{BB962C8B-B14F-4D97-AF65-F5344CB8AC3E}">
        <p14:creationId xmlns:p14="http://schemas.microsoft.com/office/powerpoint/2010/main" val="1549312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3951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.NET components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assemblies, NuGet packages, and namespaces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511531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an assembly is where a type is stored in the filesystem</a:t>
            </a:r>
          </a:p>
          <a:p>
            <a:r>
              <a:rPr lang="en-US" sz="1400" b="0" dirty="0"/>
              <a:t>assemblies are a mechanism for deploying code i.e. </a:t>
            </a:r>
            <a:r>
              <a:rPr lang="en-US" sz="1400" b="0" dirty="0">
                <a:latin typeface="Courier New" panose="02070309020205020404" pitchFamily="49" charset="0"/>
                <a:cs typeface="Courier New" panose="02070309020205020404" pitchFamily="49" charset="0"/>
              </a:rPr>
              <a:t>System.Data.dll </a:t>
            </a:r>
            <a:r>
              <a:rPr lang="en-US" sz="1400" b="0" dirty="0"/>
              <a:t>assembly contains types for managing data</a:t>
            </a:r>
          </a:p>
          <a:p>
            <a:r>
              <a:rPr lang="en-US" sz="1400" b="0" dirty="0"/>
              <a:t>to use types in other assemblies, they must be referenced</a:t>
            </a:r>
          </a:p>
          <a:p>
            <a:r>
              <a:rPr lang="en-US" sz="1400" b="0" dirty="0"/>
              <a:t>assemblies can be static (pre-created) or dynamic (generated at runtime)</a:t>
            </a:r>
          </a:p>
          <a:p>
            <a:r>
              <a:rPr lang="en-US" sz="1400" b="0" dirty="0"/>
              <a:t>assemblies can be compiled into a single file as a DLL (class library) or an EXE (console app).</a:t>
            </a:r>
          </a:p>
          <a:p>
            <a:r>
              <a:rPr lang="en-US" sz="1400" b="0" dirty="0"/>
              <a:t>assemblies are distributed as NuGet packages, which are files downloadable from public online feeds and can contain multiple assemblies and other resources</a:t>
            </a:r>
          </a:p>
          <a:p>
            <a:r>
              <a:rPr lang="en-US" sz="1400" b="0" dirty="0"/>
              <a:t>you will also hear about project SDKs, workloads, and platforms, which are combinations of NuGet packages</a:t>
            </a:r>
          </a:p>
          <a:p>
            <a:r>
              <a:rPr lang="en-US" sz="1400" b="0" dirty="0"/>
              <a:t>Microsoft's NuGet feed is found here: https://www.nuget.org/</a:t>
            </a:r>
          </a:p>
        </p:txBody>
      </p:sp>
    </p:spTree>
    <p:extLst>
      <p:ext uri="{BB962C8B-B14F-4D97-AF65-F5344CB8AC3E}">
        <p14:creationId xmlns:p14="http://schemas.microsoft.com/office/powerpoint/2010/main" val="2543138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3951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.NET components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What is a namespace?</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799914"/>
            <a:ext cx="11450063" cy="228376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a namespace is the address of a type</a:t>
            </a:r>
          </a:p>
          <a:p>
            <a:r>
              <a:rPr lang="en-US" sz="1400" b="0" dirty="0"/>
              <a:t>namespaces are a mechanism to uniquely identify a type by requiring a full address rather than just a short name (in the real world, Bob of 34 Sycamore Street is different from Bob of 12 Willow Drive)</a:t>
            </a:r>
          </a:p>
          <a:p>
            <a:r>
              <a:rPr lang="en-US" sz="1400" b="0" dirty="0"/>
              <a:t>in .NET, the </a:t>
            </a:r>
            <a:r>
              <a:rPr lang="en-US" sz="1400" b="0" dirty="0" err="1">
                <a:latin typeface="Courier New" panose="02070309020205020404" pitchFamily="49" charset="0"/>
                <a:cs typeface="Courier New" panose="02070309020205020404" pitchFamily="49" charset="0"/>
              </a:rPr>
              <a:t>IActionFilter</a:t>
            </a:r>
            <a:r>
              <a:rPr lang="en-US" sz="1400" b="0" dirty="0"/>
              <a:t> interface of the </a:t>
            </a:r>
            <a:r>
              <a:rPr lang="en-US" sz="1400" b="0" dirty="0" err="1">
                <a:latin typeface="Courier New" panose="02070309020205020404" pitchFamily="49" charset="0"/>
                <a:cs typeface="Courier New" panose="02070309020205020404" pitchFamily="49" charset="0"/>
              </a:rPr>
              <a:t>System.Web.Mvc</a:t>
            </a:r>
            <a:r>
              <a:rPr lang="en-US" sz="1400" b="0" dirty="0">
                <a:latin typeface="Courier New" panose="02070309020205020404" pitchFamily="49" charset="0"/>
                <a:cs typeface="Courier New" panose="02070309020205020404" pitchFamily="49" charset="0"/>
              </a:rPr>
              <a:t> </a:t>
            </a:r>
            <a:r>
              <a:rPr lang="en-US" sz="1400" b="0" dirty="0"/>
              <a:t>namespace is different from the </a:t>
            </a:r>
            <a:r>
              <a:rPr lang="en-US" sz="1400" b="0" dirty="0" err="1">
                <a:latin typeface="Courier New" panose="02070309020205020404" pitchFamily="49" charset="0"/>
                <a:cs typeface="Courier New" panose="02070309020205020404" pitchFamily="49" charset="0"/>
              </a:rPr>
              <a:t>IActionFilter</a:t>
            </a:r>
            <a:r>
              <a:rPr lang="en-US" sz="1400" b="0" dirty="0"/>
              <a:t> interface of the </a:t>
            </a:r>
            <a:r>
              <a:rPr lang="en-US" sz="1400" b="0" dirty="0" err="1">
                <a:latin typeface="Courier New" panose="02070309020205020404" pitchFamily="49" charset="0"/>
                <a:cs typeface="Courier New" panose="02070309020205020404" pitchFamily="49" charset="0"/>
              </a:rPr>
              <a:t>System.Web.Http.Filters</a:t>
            </a:r>
            <a:r>
              <a:rPr lang="en-US" sz="1400" b="0" dirty="0">
                <a:latin typeface="Courier New" panose="02070309020205020404" pitchFamily="49" charset="0"/>
                <a:cs typeface="Courier New" panose="02070309020205020404" pitchFamily="49" charset="0"/>
              </a:rPr>
              <a:t> </a:t>
            </a:r>
            <a:r>
              <a:rPr lang="en-US" sz="1400" b="0" dirty="0"/>
              <a:t>namespace</a:t>
            </a:r>
          </a:p>
        </p:txBody>
      </p:sp>
    </p:spTree>
    <p:extLst>
      <p:ext uri="{BB962C8B-B14F-4D97-AF65-F5344CB8AC3E}">
        <p14:creationId xmlns:p14="http://schemas.microsoft.com/office/powerpoint/2010/main" val="3253095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3951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.NET components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4767072" y="178454"/>
            <a:ext cx="717727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Dependent assemblies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79418"/>
            <a:ext cx="11450063" cy="419198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if an assembly is compiled as a class library and provides types for other assemblies to use, then it has the file extension </a:t>
            </a:r>
            <a:r>
              <a:rPr lang="en-US" sz="1400" b="0" dirty="0">
                <a:latin typeface="Courier New" panose="02070309020205020404" pitchFamily="49" charset="0"/>
                <a:cs typeface="Courier New" panose="02070309020205020404" pitchFamily="49" charset="0"/>
              </a:rPr>
              <a:t>.</a:t>
            </a:r>
            <a:r>
              <a:rPr lang="en-US" sz="1400" b="0" dirty="0" err="1">
                <a:latin typeface="Courier New" panose="02070309020205020404" pitchFamily="49" charset="0"/>
                <a:cs typeface="Courier New" panose="02070309020205020404" pitchFamily="49" charset="0"/>
              </a:rPr>
              <a:t>dll</a:t>
            </a:r>
            <a:r>
              <a:rPr lang="en-US" sz="1400" b="0" dirty="0">
                <a:latin typeface="Courier New" panose="02070309020205020404" pitchFamily="49" charset="0"/>
                <a:cs typeface="Courier New" panose="02070309020205020404" pitchFamily="49" charset="0"/>
              </a:rPr>
              <a:t> </a:t>
            </a:r>
            <a:r>
              <a:rPr lang="en-US" sz="1400" b="0" dirty="0"/>
              <a:t>(dynamic link library), and it cannot be executed standalone</a:t>
            </a:r>
          </a:p>
          <a:p>
            <a:r>
              <a:rPr lang="en-US" sz="1400" b="0" dirty="0"/>
              <a:t>likewise, if an assembly is compiled as an application, then it has the file extension </a:t>
            </a:r>
            <a:r>
              <a:rPr lang="en-US" sz="1400" b="0" dirty="0">
                <a:latin typeface="Courier New" panose="02070309020205020404" pitchFamily="49" charset="0"/>
                <a:cs typeface="Courier New" panose="02070309020205020404" pitchFamily="49" charset="0"/>
              </a:rPr>
              <a:t>.exe </a:t>
            </a:r>
            <a:r>
              <a:rPr lang="en-US" sz="1400" b="0" dirty="0"/>
              <a:t>(executable) and can be executed standalone - before .NET Core 3.0, console apps were compiled to .</a:t>
            </a:r>
            <a:r>
              <a:rPr lang="en-US" sz="1400" b="0" dirty="0" err="1"/>
              <a:t>dll</a:t>
            </a:r>
            <a:r>
              <a:rPr lang="en-US" sz="1400" b="0" dirty="0"/>
              <a:t> files and had to be executed by the dotnet run command or a host executable</a:t>
            </a:r>
          </a:p>
          <a:p>
            <a:r>
              <a:rPr lang="en-US" sz="1400" b="0" dirty="0"/>
              <a:t>any assembly can reference one or more class library assemblies as dependencies, but you </a:t>
            </a:r>
            <a:r>
              <a:rPr lang="en-US" sz="1400" dirty="0"/>
              <a:t>cannot have circular references</a:t>
            </a:r>
            <a:r>
              <a:rPr lang="en-US" sz="1400" b="0" dirty="0"/>
              <a:t>:</a:t>
            </a:r>
            <a:br>
              <a:rPr lang="en-US" sz="1400" b="0" dirty="0"/>
            </a:br>
            <a:r>
              <a:rPr lang="en-US" sz="1400" b="0" dirty="0"/>
              <a:t>assembly B cannot reference assembly A if assembly A already references assembly B</a:t>
            </a:r>
            <a:br>
              <a:rPr lang="en-US" sz="1400" b="0" dirty="0"/>
            </a:br>
            <a:r>
              <a:rPr lang="en-US" sz="1400" b="0" dirty="0"/>
              <a:t>the compiler will warn you if you attempt to add a dependency reference that would cause a circular reference</a:t>
            </a:r>
          </a:p>
          <a:p>
            <a:r>
              <a:rPr lang="en-US" sz="1400" b="0" dirty="0"/>
              <a:t>circular references are often a warning sign of poor code design</a:t>
            </a:r>
          </a:p>
          <a:p>
            <a:r>
              <a:rPr lang="en-US" sz="1400" b="0" dirty="0"/>
              <a:t>if you are sure that you need a circular reference, then use an interface to solve it</a:t>
            </a:r>
          </a:p>
        </p:txBody>
      </p:sp>
    </p:spTree>
    <p:extLst>
      <p:ext uri="{BB962C8B-B14F-4D97-AF65-F5344CB8AC3E}">
        <p14:creationId xmlns:p14="http://schemas.microsoft.com/office/powerpoint/2010/main" val="53913718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3374</TotalTime>
  <Words>6530</Words>
  <Application>Microsoft Office PowerPoint</Application>
  <PresentationFormat>Widescreen</PresentationFormat>
  <Paragraphs>533</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Corbel</vt:lpstr>
      <vt:lpstr>Courier New</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Natali - External</dc:creator>
  <cp:lastModifiedBy>Luca Natali - External</cp:lastModifiedBy>
  <cp:revision>245</cp:revision>
  <dcterms:created xsi:type="dcterms:W3CDTF">2022-04-27T20:50:39Z</dcterms:created>
  <dcterms:modified xsi:type="dcterms:W3CDTF">2022-07-05T20:27:38Z</dcterms:modified>
</cp:coreProperties>
</file>