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06" r:id="rId3"/>
    <p:sldId id="381" r:id="rId4"/>
    <p:sldId id="384" r:id="rId5"/>
    <p:sldId id="382" r:id="rId6"/>
    <p:sldId id="383" r:id="rId7"/>
    <p:sldId id="387" r:id="rId8"/>
    <p:sldId id="386"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4" r:id="rId34"/>
    <p:sldId id="415" r:id="rId35"/>
    <p:sldId id="416" r:id="rId36"/>
    <p:sldId id="417" r:id="rId37"/>
    <p:sldId id="418" r:id="rId38"/>
    <p:sldId id="419" r:id="rId39"/>
    <p:sldId id="420" r:id="rId40"/>
    <p:sldId id="421" r:id="rId41"/>
    <p:sldId id="422" r:id="rId42"/>
    <p:sldId id="423" r:id="rId43"/>
    <p:sldId id="433" r:id="rId44"/>
    <p:sldId id="425" r:id="rId45"/>
    <p:sldId id="424" r:id="rId46"/>
    <p:sldId id="426" r:id="rId47"/>
    <p:sldId id="428" r:id="rId48"/>
    <p:sldId id="429" r:id="rId49"/>
    <p:sldId id="430" r:id="rId50"/>
    <p:sldId id="431" r:id="rId51"/>
    <p:sldId id="427" r:id="rId52"/>
    <p:sldId id="435" r:id="rId53"/>
    <p:sldId id="436" r:id="rId54"/>
    <p:sldId id="434" r:id="rId55"/>
    <p:sldId id="437" r:id="rId56"/>
    <p:sldId id="43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5F097D-C495-45FE-B22C-EBD99C024E6A}">
          <p14:sldIdLst>
            <p14:sldId id="276"/>
            <p14:sldId id="306"/>
            <p14:sldId id="381"/>
            <p14:sldId id="384"/>
            <p14:sldId id="382"/>
            <p14:sldId id="383"/>
            <p14:sldId id="387"/>
            <p14:sldId id="386"/>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4"/>
            <p14:sldId id="415"/>
            <p14:sldId id="416"/>
            <p14:sldId id="417"/>
            <p14:sldId id="418"/>
            <p14:sldId id="419"/>
            <p14:sldId id="420"/>
            <p14:sldId id="421"/>
            <p14:sldId id="422"/>
            <p14:sldId id="423"/>
            <p14:sldId id="433"/>
            <p14:sldId id="425"/>
            <p14:sldId id="424"/>
            <p14:sldId id="426"/>
            <p14:sldId id="428"/>
            <p14:sldId id="429"/>
            <p14:sldId id="430"/>
            <p14:sldId id="431"/>
            <p14:sldId id="427"/>
            <p14:sldId id="435"/>
            <p14:sldId id="436"/>
            <p14:sldId id="434"/>
            <p14:sldId id="437"/>
            <p14:sldId id="4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7225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Collaborating</a:t>
            </a:r>
            <a:endParaRPr lang="en-US" sz="1800" b="1" i="0" u="none" strike="noStrike"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5DDE18D-9544-4708-8626-B70B76ED6EA2}"/>
              </a:ext>
            </a:extLst>
          </p:cNvPr>
          <p:cNvSpPr txBox="1"/>
          <p:nvPr/>
        </p:nvSpPr>
        <p:spPr>
          <a:xfrm>
            <a:off x="3523237" y="1214774"/>
            <a:ext cx="1896673" cy="923330"/>
          </a:xfrm>
          <a:prstGeom prst="rect">
            <a:avLst/>
          </a:prstGeom>
          <a:noFill/>
        </p:spPr>
        <p:txBody>
          <a:bodyPr wrap="none" rtlCol="0">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Pull Requests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Workflows</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2" name="TextBox 11">
            <a:extLst>
              <a:ext uri="{FF2B5EF4-FFF2-40B4-BE49-F238E27FC236}">
                <a16:creationId xmlns:a16="http://schemas.microsoft.com/office/drawing/2014/main" id="{CB52AFFD-FE50-43DC-8E61-0D1E37EADA8B}"/>
              </a:ext>
            </a:extLst>
          </p:cNvPr>
          <p:cNvSpPr txBox="1"/>
          <p:nvPr/>
        </p:nvSpPr>
        <p:spPr>
          <a:xfrm>
            <a:off x="421670" y="1835091"/>
            <a:ext cx="11348659" cy="2985433"/>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pull request is more than just a notification, it’s a dedicated forum for discussing the proposed feature</a:t>
            </a:r>
          </a:p>
          <a:p>
            <a:pPr rtl="0">
              <a:spcBef>
                <a:spcPts val="2400"/>
              </a:spcBef>
              <a:spcAft>
                <a:spcPts val="0"/>
              </a:spcAft>
            </a:pPr>
            <a:endParaRPr lang="en-US" dirty="0">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if there are any problems with the changes, teammates can post feedback in the pull request and even tweak the feature by pushing follow-up commits</a:t>
            </a:r>
          </a:p>
          <a:p>
            <a:pPr rtl="0">
              <a:spcBef>
                <a:spcPts val="2400"/>
              </a:spcBef>
              <a:spcAft>
                <a:spcPts val="0"/>
              </a:spcAft>
            </a:pPr>
            <a:endParaRPr lang="en-US" dirty="0">
              <a:latin typeface="Arial" panose="020B0604020202020204" pitchFamily="34" charset="0"/>
              <a:cs typeface="Arial" panose="020B0604020202020204" pitchFamily="34" charset="0"/>
            </a:endParaRPr>
          </a:p>
          <a:p>
            <a:pPr rtl="0">
              <a:spcBef>
                <a:spcPts val="2400"/>
              </a:spcBef>
              <a:spcAft>
                <a:spcPts val="0"/>
              </a:spcAft>
            </a:pPr>
            <a:r>
              <a:rPr lang="en-US" dirty="0">
                <a:latin typeface="Arial" panose="020B0604020202020204" pitchFamily="34" charset="0"/>
                <a:cs typeface="Arial" panose="020B0604020202020204" pitchFamily="34" charset="0"/>
              </a:rPr>
              <a:t>all of this activity is tracked directly inside of the pull request</a:t>
            </a:r>
          </a:p>
        </p:txBody>
      </p:sp>
    </p:spTree>
    <p:extLst>
      <p:ext uri="{BB962C8B-B14F-4D97-AF65-F5344CB8AC3E}">
        <p14:creationId xmlns:p14="http://schemas.microsoft.com/office/powerpoint/2010/main" val="419323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2" name="TextBox 11">
            <a:extLst>
              <a:ext uri="{FF2B5EF4-FFF2-40B4-BE49-F238E27FC236}">
                <a16:creationId xmlns:a16="http://schemas.microsoft.com/office/drawing/2014/main" id="{CB52AFFD-FE50-43DC-8E61-0D1E37EADA8B}"/>
              </a:ext>
            </a:extLst>
          </p:cNvPr>
          <p:cNvSpPr txBox="1"/>
          <p:nvPr/>
        </p:nvSpPr>
        <p:spPr>
          <a:xfrm>
            <a:off x="475236" y="900362"/>
            <a:ext cx="11348659" cy="58785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pull requests can be used in conjunction with the Feature Branch Workflow, the </a:t>
            </a:r>
            <a:r>
              <a:rPr lang="en-US" dirty="0" err="1">
                <a:latin typeface="Arial" panose="020B0604020202020204" pitchFamily="34" charset="0"/>
                <a:cs typeface="Arial" panose="020B0604020202020204" pitchFamily="34" charset="0"/>
              </a:rPr>
              <a:t>Gitflow</a:t>
            </a:r>
            <a:r>
              <a:rPr lang="en-US" dirty="0">
                <a:latin typeface="Arial" panose="020B0604020202020204" pitchFamily="34" charset="0"/>
                <a:cs typeface="Arial" panose="020B0604020202020204" pitchFamily="34" charset="0"/>
              </a:rPr>
              <a:t> Workflow, or the Forking Workflow</a:t>
            </a:r>
          </a:p>
          <a:p>
            <a:pPr rtl="0">
              <a:spcBef>
                <a:spcPts val="2400"/>
              </a:spcBef>
              <a:spcAft>
                <a:spcPts val="0"/>
              </a:spcAft>
            </a:pPr>
            <a:r>
              <a:rPr lang="en-US" dirty="0">
                <a:latin typeface="Arial" panose="020B0604020202020204" pitchFamily="34" charset="0"/>
                <a:cs typeface="Arial" panose="020B0604020202020204" pitchFamily="34" charset="0"/>
              </a:rPr>
              <a:t>a pull request requires either </a:t>
            </a:r>
            <a:r>
              <a:rPr lang="en-US" b="1" dirty="0">
                <a:latin typeface="Arial" panose="020B0604020202020204" pitchFamily="34" charset="0"/>
                <a:cs typeface="Arial" panose="020B0604020202020204" pitchFamily="34" charset="0"/>
              </a:rPr>
              <a:t>two distinct branches </a:t>
            </a:r>
            <a:r>
              <a:rPr lang="en-US" dirty="0">
                <a:latin typeface="Arial" panose="020B0604020202020204" pitchFamily="34" charset="0"/>
                <a:cs typeface="Arial" panose="020B0604020202020204" pitchFamily="34" charset="0"/>
              </a:rPr>
              <a:t>or </a:t>
            </a:r>
            <a:r>
              <a:rPr lang="en-US" b="1" dirty="0">
                <a:latin typeface="Arial" panose="020B0604020202020204" pitchFamily="34" charset="0"/>
                <a:cs typeface="Arial" panose="020B0604020202020204" pitchFamily="34" charset="0"/>
              </a:rPr>
              <a:t>two distinct repositories</a:t>
            </a:r>
            <a:r>
              <a:rPr lang="en-US" dirty="0">
                <a:latin typeface="Arial" panose="020B0604020202020204" pitchFamily="34" charset="0"/>
                <a:cs typeface="Arial" panose="020B0604020202020204" pitchFamily="34" charset="0"/>
              </a:rPr>
              <a:t>, so they will not work with the Centralized Workflow</a:t>
            </a:r>
          </a:p>
          <a:p>
            <a:pPr rtl="0">
              <a:spcBef>
                <a:spcPts val="2400"/>
              </a:spcBef>
              <a:spcAft>
                <a:spcPts val="0"/>
              </a:spcAft>
            </a:pPr>
            <a:r>
              <a:rPr lang="en-US" dirty="0">
                <a:latin typeface="Arial" panose="020B0604020202020204" pitchFamily="34" charset="0"/>
                <a:cs typeface="Arial" panose="020B0604020202020204" pitchFamily="34" charset="0"/>
              </a:rPr>
              <a:t>using pull requests with each of these workflows is slightly different, but the general process is as follows:</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A developer creates the feature in a dedicated branch in their local repo</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The developer pushes the branch to a public Bitbucket repository</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The developer files a pull request via GitHub/Bitbucket</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The rest of the team reviews the code, discusses it, and alters it</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The project maintainer merges the feature into the official repository and closes the pull request</a:t>
            </a:r>
          </a:p>
          <a:p>
            <a:pPr marL="342900" indent="-342900" rtl="0">
              <a:spcBef>
                <a:spcPts val="2400"/>
              </a:spcBef>
              <a:spcAft>
                <a:spcPts val="0"/>
              </a:spcAft>
              <a:buFont typeface="+mj-lt"/>
              <a:buAutoNum type="arabicPeriod"/>
            </a:pPr>
            <a:r>
              <a:rPr lang="en-US" dirty="0">
                <a:latin typeface="Arial" panose="020B0604020202020204" pitchFamily="34" charset="0"/>
                <a:cs typeface="Arial" panose="020B0604020202020204" pitchFamily="34" charset="0"/>
              </a:rPr>
              <a:t>The rest of this section describes how pull requests can be leveraged against different collaboration workflows</a:t>
            </a:r>
          </a:p>
        </p:txBody>
      </p:sp>
    </p:spTree>
    <p:extLst>
      <p:ext uri="{BB962C8B-B14F-4D97-AF65-F5344CB8AC3E}">
        <p14:creationId xmlns:p14="http://schemas.microsoft.com/office/powerpoint/2010/main" val="118452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34748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Workflows</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Workflows</a:t>
            </a:r>
          </a:p>
        </p:txBody>
      </p:sp>
      <p:sp>
        <p:nvSpPr>
          <p:cNvPr id="12" name="TextBox 11">
            <a:extLst>
              <a:ext uri="{FF2B5EF4-FFF2-40B4-BE49-F238E27FC236}">
                <a16:creationId xmlns:a16="http://schemas.microsoft.com/office/drawing/2014/main" id="{CB52AFFD-FE50-43DC-8E61-0D1E37EADA8B}"/>
              </a:ext>
            </a:extLst>
          </p:cNvPr>
          <p:cNvSpPr txBox="1"/>
          <p:nvPr/>
        </p:nvSpPr>
        <p:spPr>
          <a:xfrm>
            <a:off x="421670" y="1835091"/>
            <a:ext cx="11348659" cy="2123658"/>
          </a:xfrm>
          <a:prstGeom prst="rect">
            <a:avLst/>
          </a:prstGeom>
          <a:noFill/>
        </p:spPr>
        <p:txBody>
          <a:bodyPr wrap="square">
            <a:spAutoFit/>
          </a:bodyPr>
          <a:lstStyle/>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Centralized Workflow</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Feature Branch</a:t>
            </a:r>
          </a:p>
          <a:p>
            <a:pPr marL="285750" indent="-285750" rtl="0">
              <a:spcBef>
                <a:spcPts val="2400"/>
              </a:spcBef>
              <a:spcAft>
                <a:spcPts val="0"/>
              </a:spcAft>
              <a:buFont typeface="Arial" panose="020B0604020202020204" pitchFamily="34" charset="0"/>
              <a:buChar char="•"/>
            </a:pPr>
            <a:r>
              <a:rPr lang="en-US" dirty="0" err="1">
                <a:latin typeface="Arial" panose="020B0604020202020204" pitchFamily="34" charset="0"/>
                <a:cs typeface="Arial" panose="020B0604020202020204" pitchFamily="34" charset="0"/>
              </a:rPr>
              <a:t>Gitflow</a:t>
            </a:r>
            <a:r>
              <a:rPr lang="en-US" dirty="0">
                <a:latin typeface="Arial" panose="020B0604020202020204" pitchFamily="34" charset="0"/>
                <a:cs typeface="Arial" panose="020B0604020202020204" pitchFamily="34" charset="0"/>
              </a:rPr>
              <a:t> Workflow</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Forking Workflow</a:t>
            </a:r>
          </a:p>
        </p:txBody>
      </p:sp>
    </p:spTree>
    <p:extLst>
      <p:ext uri="{BB962C8B-B14F-4D97-AF65-F5344CB8AC3E}">
        <p14:creationId xmlns:p14="http://schemas.microsoft.com/office/powerpoint/2010/main" val="268592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2729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Centralized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Definition</a:t>
            </a:r>
          </a:p>
        </p:txBody>
      </p:sp>
      <p:pic>
        <p:nvPicPr>
          <p:cNvPr id="5" name="Picture 4">
            <a:extLst>
              <a:ext uri="{FF2B5EF4-FFF2-40B4-BE49-F238E27FC236}">
                <a16:creationId xmlns:a16="http://schemas.microsoft.com/office/drawing/2014/main" id="{2F378775-DFD2-46AA-898A-FFA8E267BC4A}"/>
              </a:ext>
            </a:extLst>
          </p:cNvPr>
          <p:cNvPicPr>
            <a:picLocks noChangeAspect="1"/>
          </p:cNvPicPr>
          <p:nvPr/>
        </p:nvPicPr>
        <p:blipFill>
          <a:blip r:embed="rId2"/>
          <a:stretch>
            <a:fillRect/>
          </a:stretch>
        </p:blipFill>
        <p:spPr>
          <a:xfrm>
            <a:off x="475237" y="1026033"/>
            <a:ext cx="2819400" cy="1428750"/>
          </a:xfrm>
          <a:prstGeom prst="rect">
            <a:avLst/>
          </a:prstGeom>
          <a:solidFill>
            <a:schemeClr val="tx1"/>
          </a:solidFill>
        </p:spPr>
      </p:pic>
      <p:sp>
        <p:nvSpPr>
          <p:cNvPr id="9" name="TextBox 8">
            <a:extLst>
              <a:ext uri="{FF2B5EF4-FFF2-40B4-BE49-F238E27FC236}">
                <a16:creationId xmlns:a16="http://schemas.microsoft.com/office/drawing/2014/main" id="{3B511300-3D88-4859-92D9-2C646EE7677D}"/>
              </a:ext>
            </a:extLst>
          </p:cNvPr>
          <p:cNvSpPr txBox="1"/>
          <p:nvPr/>
        </p:nvSpPr>
        <p:spPr>
          <a:xfrm>
            <a:off x="3505200" y="1026033"/>
            <a:ext cx="7802880"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Centralized Workflow is a great Git workflow for teams transitioning from SVN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Like Subversion, the Centralized Workflow uses a central repository to serve as the single point-of-entry for all changes to the project. Instead of trunk, the default development branch is called main and all changes are committed into this branch. This workflow doesn’t require any other branches besides main</a:t>
            </a:r>
          </a:p>
        </p:txBody>
      </p:sp>
      <p:sp>
        <p:nvSpPr>
          <p:cNvPr id="11" name="TextBox 10">
            <a:extLst>
              <a:ext uri="{FF2B5EF4-FFF2-40B4-BE49-F238E27FC236}">
                <a16:creationId xmlns:a16="http://schemas.microsoft.com/office/drawing/2014/main" id="{7A50BBCE-EDE5-4A94-A1E5-AEA9BA97C0D7}"/>
              </a:ext>
            </a:extLst>
          </p:cNvPr>
          <p:cNvSpPr txBox="1"/>
          <p:nvPr/>
        </p:nvSpPr>
        <p:spPr>
          <a:xfrm>
            <a:off x="475237" y="4335110"/>
            <a:ext cx="11348658"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Transitioning to a distributed version control system may seem like a daunting task, but you don’t have to change your existing workflow to take advantage of Git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Your team can develop projects in the exact same way as they do with Subversion</a:t>
            </a:r>
          </a:p>
        </p:txBody>
      </p:sp>
    </p:spTree>
    <p:extLst>
      <p:ext uri="{BB962C8B-B14F-4D97-AF65-F5344CB8AC3E}">
        <p14:creationId xmlns:p14="http://schemas.microsoft.com/office/powerpoint/2010/main" val="223383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2729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Centralized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Definition</a:t>
            </a:r>
          </a:p>
        </p:txBody>
      </p:sp>
      <p:sp>
        <p:nvSpPr>
          <p:cNvPr id="10" name="TextBox 9">
            <a:extLst>
              <a:ext uri="{FF2B5EF4-FFF2-40B4-BE49-F238E27FC236}">
                <a16:creationId xmlns:a16="http://schemas.microsoft.com/office/drawing/2014/main" id="{FD628594-340B-4BA9-92CA-E0B6F7B0F07A}"/>
              </a:ext>
            </a:extLst>
          </p:cNvPr>
          <p:cNvSpPr txBox="1"/>
          <p:nvPr/>
        </p:nvSpPr>
        <p:spPr>
          <a:xfrm>
            <a:off x="225552" y="889843"/>
            <a:ext cx="6096000" cy="397031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However, using Git to power your development workflow presents a few advantages over SVN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First, it gives every developer their own local copy of the entire project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isolated environment lets each developer work independently of all other changes to a project - they can add commits to their local repository and completely forget about upstream developments until it's convenient for them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Second, it gives you access to Git’s robust branching and merging model. Unlike SVN, Git branches are designed to be a fail-safe mechanism for integrating code and sharing changes between repositories. </a:t>
            </a:r>
            <a:endParaRPr lang="it-IT"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B462ED1-678B-44E7-95F6-252115FC4996}"/>
              </a:ext>
            </a:extLst>
          </p:cNvPr>
          <p:cNvPicPr>
            <a:picLocks noChangeAspect="1"/>
          </p:cNvPicPr>
          <p:nvPr/>
        </p:nvPicPr>
        <p:blipFill>
          <a:blip r:embed="rId2"/>
          <a:stretch>
            <a:fillRect/>
          </a:stretch>
        </p:blipFill>
        <p:spPr>
          <a:xfrm>
            <a:off x="6419088" y="899021"/>
            <a:ext cx="5218938" cy="3151227"/>
          </a:xfrm>
          <a:prstGeom prst="rect">
            <a:avLst/>
          </a:prstGeom>
          <a:solidFill>
            <a:schemeClr val="tx1"/>
          </a:solidFill>
        </p:spPr>
      </p:pic>
      <p:sp>
        <p:nvSpPr>
          <p:cNvPr id="13" name="TextBox 12">
            <a:extLst>
              <a:ext uri="{FF2B5EF4-FFF2-40B4-BE49-F238E27FC236}">
                <a16:creationId xmlns:a16="http://schemas.microsoft.com/office/drawing/2014/main" id="{B6E573DD-E092-4532-A33A-69470F8AE120}"/>
              </a:ext>
            </a:extLst>
          </p:cNvPr>
          <p:cNvSpPr txBox="1"/>
          <p:nvPr/>
        </p:nvSpPr>
        <p:spPr>
          <a:xfrm>
            <a:off x="225552" y="5034618"/>
            <a:ext cx="11412474"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Centralized Workflow is similar to other workflows in its utilization of a remote server-side hosted repository that developers push and pull form. Compared to other workflows, the Centralized Workflow has no defined pull request or forking patterns. A Centralized Workflow is generally better suited for teams migrating from SVN to Git and smaller size teams.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34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2729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Centralized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0" name="TextBox 9">
            <a:extLst>
              <a:ext uri="{FF2B5EF4-FFF2-40B4-BE49-F238E27FC236}">
                <a16:creationId xmlns:a16="http://schemas.microsoft.com/office/drawing/2014/main" id="{FD628594-340B-4BA9-92CA-E0B6F7B0F07A}"/>
              </a:ext>
            </a:extLst>
          </p:cNvPr>
          <p:cNvSpPr txBox="1"/>
          <p:nvPr/>
        </p:nvSpPr>
        <p:spPr>
          <a:xfrm>
            <a:off x="219456" y="821532"/>
            <a:ext cx="7363968" cy="5442516"/>
          </a:xfrm>
          <a:prstGeom prst="rect">
            <a:avLst/>
          </a:prstGeom>
          <a:noFill/>
        </p:spPr>
        <p:txBody>
          <a:bodyPr wrap="square">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First, someone needs to create the central repository on a server. If it’s a new project, you can initialize an empty repository; otherwise, you’ll need to import an existing Git or SVN repository</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developers start by cloning the central repository</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in their own local copies of the project, they edit files and commit changes as they would with SVN; however, these new commits are stored locally - they’re completely isolated from the central repository - this lets developers defer synchronizing upstream until they’re at a convenient break point</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to publish changes to the official project, developers "push" their local main branch to the central repository (this is the equivalent of </a:t>
            </a:r>
            <a:r>
              <a:rPr lang="en-US" dirty="0" err="1">
                <a:latin typeface="Arial" panose="020B0604020202020204" pitchFamily="34" charset="0"/>
                <a:cs typeface="Arial" panose="020B0604020202020204" pitchFamily="34" charset="0"/>
              </a:rPr>
              <a:t>svn</a:t>
            </a:r>
            <a:r>
              <a:rPr lang="en-US" dirty="0">
                <a:latin typeface="Arial" panose="020B0604020202020204" pitchFamily="34" charset="0"/>
                <a:cs typeface="Arial" panose="020B0604020202020204" pitchFamily="34" charset="0"/>
              </a:rPr>
              <a:t> commit, except that it adds all of the local commits that aren’t already in the central main branch)</a:t>
            </a:r>
            <a:endParaRPr lang="it-IT"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B6C134D-07A6-4F7B-806B-2ED3A3A02028}"/>
              </a:ext>
            </a:extLst>
          </p:cNvPr>
          <p:cNvPicPr>
            <a:picLocks noChangeAspect="1"/>
          </p:cNvPicPr>
          <p:nvPr/>
        </p:nvPicPr>
        <p:blipFill>
          <a:blip r:embed="rId2"/>
          <a:stretch>
            <a:fillRect/>
          </a:stretch>
        </p:blipFill>
        <p:spPr>
          <a:xfrm>
            <a:off x="7842216" y="679976"/>
            <a:ext cx="3624358" cy="3703047"/>
          </a:xfrm>
          <a:prstGeom prst="rect">
            <a:avLst/>
          </a:prstGeom>
          <a:solidFill>
            <a:schemeClr val="tx1"/>
          </a:solidFill>
        </p:spPr>
      </p:pic>
    </p:spTree>
    <p:extLst>
      <p:ext uri="{BB962C8B-B14F-4D97-AF65-F5344CB8AC3E}">
        <p14:creationId xmlns:p14="http://schemas.microsoft.com/office/powerpoint/2010/main" val="288240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2729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Centralized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Managing conflicts</a:t>
            </a:r>
          </a:p>
        </p:txBody>
      </p:sp>
      <p:sp>
        <p:nvSpPr>
          <p:cNvPr id="10" name="TextBox 9">
            <a:extLst>
              <a:ext uri="{FF2B5EF4-FFF2-40B4-BE49-F238E27FC236}">
                <a16:creationId xmlns:a16="http://schemas.microsoft.com/office/drawing/2014/main" id="{FD628594-340B-4BA9-92CA-E0B6F7B0F07A}"/>
              </a:ext>
            </a:extLst>
          </p:cNvPr>
          <p:cNvSpPr txBox="1"/>
          <p:nvPr/>
        </p:nvSpPr>
        <p:spPr>
          <a:xfrm>
            <a:off x="146113" y="1617442"/>
            <a:ext cx="6979920" cy="2118529"/>
          </a:xfrm>
          <a:prstGeom prst="rect">
            <a:avLst/>
          </a:prstGeom>
          <a:noFill/>
        </p:spPr>
        <p:txBody>
          <a:bodyPr wrap="square">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central repository represents the official project, so its commit history should be treated as sacred and immutable. If a developer’s local commits diverge from the central repository, Git will refuse to push their changes because this would overwrite official commits</a:t>
            </a:r>
          </a:p>
        </p:txBody>
      </p:sp>
      <p:pic>
        <p:nvPicPr>
          <p:cNvPr id="5" name="Picture 4">
            <a:extLst>
              <a:ext uri="{FF2B5EF4-FFF2-40B4-BE49-F238E27FC236}">
                <a16:creationId xmlns:a16="http://schemas.microsoft.com/office/drawing/2014/main" id="{04DE55B6-9690-4B22-AFF2-7A5E61264AF5}"/>
              </a:ext>
            </a:extLst>
          </p:cNvPr>
          <p:cNvPicPr>
            <a:picLocks noChangeAspect="1"/>
          </p:cNvPicPr>
          <p:nvPr/>
        </p:nvPicPr>
        <p:blipFill>
          <a:blip r:embed="rId2"/>
          <a:stretch>
            <a:fillRect/>
          </a:stretch>
        </p:blipFill>
        <p:spPr>
          <a:xfrm>
            <a:off x="7126033" y="1172208"/>
            <a:ext cx="4596575" cy="2601835"/>
          </a:xfrm>
          <a:prstGeom prst="rect">
            <a:avLst/>
          </a:prstGeom>
          <a:solidFill>
            <a:schemeClr val="tx1"/>
          </a:solidFill>
        </p:spPr>
      </p:pic>
      <p:sp>
        <p:nvSpPr>
          <p:cNvPr id="11" name="TextBox 10">
            <a:extLst>
              <a:ext uri="{FF2B5EF4-FFF2-40B4-BE49-F238E27FC236}">
                <a16:creationId xmlns:a16="http://schemas.microsoft.com/office/drawing/2014/main" id="{BEE73CE9-16C6-4CBB-8B55-50451FD60E99}"/>
              </a:ext>
            </a:extLst>
          </p:cNvPr>
          <p:cNvSpPr txBox="1"/>
          <p:nvPr/>
        </p:nvSpPr>
        <p:spPr>
          <a:xfrm>
            <a:off x="846906" y="4174234"/>
            <a:ext cx="5972175" cy="923330"/>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pull --rebase origin main</a:t>
            </a:r>
          </a:p>
          <a:p>
            <a:r>
              <a:rPr lang="en-US" dirty="0">
                <a:latin typeface="Courier New" panose="02070309020205020404" pitchFamily="49" charset="0"/>
                <a:cs typeface="Courier New" panose="02070309020205020404" pitchFamily="49" charset="0"/>
              </a:rPr>
              <a:t>or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git checkout -b </a:t>
            </a:r>
            <a:r>
              <a:rPr lang="en-US" dirty="0" err="1">
                <a:latin typeface="Courier New" panose="02070309020205020404" pitchFamily="49" charset="0"/>
                <a:cs typeface="Courier New" panose="02070309020205020404" pitchFamily="49" charset="0"/>
              </a:rPr>
              <a:t>newmain</a:t>
            </a:r>
            <a:r>
              <a:rPr lang="en-US" dirty="0">
                <a:latin typeface="Courier New" panose="02070309020205020404" pitchFamily="49" charset="0"/>
                <a:cs typeface="Courier New" panose="02070309020205020404" pitchFamily="49" charset="0"/>
              </a:rPr>
              <a:t> origin/main</a:t>
            </a:r>
          </a:p>
        </p:txBody>
      </p:sp>
    </p:spTree>
    <p:extLst>
      <p:ext uri="{BB962C8B-B14F-4D97-AF65-F5344CB8AC3E}">
        <p14:creationId xmlns:p14="http://schemas.microsoft.com/office/powerpoint/2010/main" val="117604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52729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Centralized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Managing conflicts</a:t>
            </a:r>
          </a:p>
        </p:txBody>
      </p:sp>
      <p:sp>
        <p:nvSpPr>
          <p:cNvPr id="10" name="TextBox 9">
            <a:extLst>
              <a:ext uri="{FF2B5EF4-FFF2-40B4-BE49-F238E27FC236}">
                <a16:creationId xmlns:a16="http://schemas.microsoft.com/office/drawing/2014/main" id="{FD628594-340B-4BA9-92CA-E0B6F7B0F07A}"/>
              </a:ext>
            </a:extLst>
          </p:cNvPr>
          <p:cNvSpPr txBox="1"/>
          <p:nvPr/>
        </p:nvSpPr>
        <p:spPr>
          <a:xfrm>
            <a:off x="225552" y="889843"/>
            <a:ext cx="6979920" cy="2957861"/>
          </a:xfrm>
          <a:prstGeom prst="rect">
            <a:avLst/>
          </a:prstGeom>
          <a:noFill/>
        </p:spPr>
        <p:txBody>
          <a:bodyPr wrap="square">
            <a:spAutoFit/>
          </a:bodyPr>
          <a:lstStyle/>
          <a:p>
            <a:pPr marL="342900" indent="-342900">
              <a:lnSpc>
                <a:spcPct val="150000"/>
              </a:lnSpc>
              <a:buFont typeface="+mj-lt"/>
              <a:buAutoNum type="arabicPeriod" startAt="2"/>
            </a:pPr>
            <a:r>
              <a:rPr lang="en-US" dirty="0">
                <a:latin typeface="Arial" panose="020B0604020202020204" pitchFamily="34" charset="0"/>
                <a:cs typeface="Arial" panose="020B0604020202020204" pitchFamily="34" charset="0"/>
              </a:rPr>
              <a:t>before the developer can publish their feature, they need to fetch the updated central commits and rebase their changes on top of them</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is like saying, “I want to add my changes to what everyone else has already done.” The result is a perfectly linear history, just like in traditional SVN workflows</a:t>
            </a:r>
          </a:p>
          <a:p>
            <a:pPr>
              <a:lnSpc>
                <a:spcPct val="150000"/>
              </a:lnSpc>
            </a:pP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00269B4-F5FF-4CE5-8F3C-69FF05D1E25A}"/>
              </a:ext>
            </a:extLst>
          </p:cNvPr>
          <p:cNvPicPr>
            <a:picLocks noChangeAspect="1"/>
          </p:cNvPicPr>
          <p:nvPr/>
        </p:nvPicPr>
        <p:blipFill>
          <a:blip r:embed="rId2"/>
          <a:stretch>
            <a:fillRect/>
          </a:stretch>
        </p:blipFill>
        <p:spPr>
          <a:xfrm>
            <a:off x="7152891" y="1068877"/>
            <a:ext cx="4671004" cy="2674239"/>
          </a:xfrm>
          <a:prstGeom prst="rect">
            <a:avLst/>
          </a:prstGeom>
          <a:solidFill>
            <a:schemeClr val="tx1"/>
          </a:solidFill>
        </p:spPr>
      </p:pic>
      <p:sp>
        <p:nvSpPr>
          <p:cNvPr id="8" name="TextBox 7">
            <a:extLst>
              <a:ext uri="{FF2B5EF4-FFF2-40B4-BE49-F238E27FC236}">
                <a16:creationId xmlns:a16="http://schemas.microsoft.com/office/drawing/2014/main" id="{495083AC-1733-45AA-8AB6-205DCF8D6D85}"/>
              </a:ext>
            </a:extLst>
          </p:cNvPr>
          <p:cNvSpPr txBox="1"/>
          <p:nvPr/>
        </p:nvSpPr>
        <p:spPr>
          <a:xfrm>
            <a:off x="225552" y="4164076"/>
            <a:ext cx="11455790" cy="2542363"/>
          </a:xfrm>
          <a:prstGeom prst="rect">
            <a:avLst/>
          </a:prstGeom>
          <a:noFill/>
        </p:spPr>
        <p:txBody>
          <a:bodyPr wrap="square">
            <a:spAutoFit/>
          </a:bodyPr>
          <a:lstStyle/>
          <a:p>
            <a:pPr marL="342900" indent="-342900">
              <a:lnSpc>
                <a:spcPct val="150000"/>
              </a:lnSpc>
              <a:buFont typeface="+mj-lt"/>
              <a:buAutoNum type="arabicPeriod" startAt="3"/>
            </a:pPr>
            <a:r>
              <a:rPr lang="en-US" dirty="0">
                <a:latin typeface="Arial" panose="020B0604020202020204" pitchFamily="34" charset="0"/>
                <a:cs typeface="Arial" panose="020B0604020202020204" pitchFamily="34" charset="0"/>
              </a:rPr>
              <a:t>if local changes directly conflict with upstream commits, Git will pause the rebasing process and give you a chance to manually resolve the conflicts. The nice thing about Git is that it uses the same git status and git add commands for both generating commits and resolving merge conflicts. This makes it easy for new developers to manage their own merges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plus, if they get themselves into trouble, Git makes it very easy to abort the entire rebase and try again (or go find help)</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52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Definition</a:t>
            </a:r>
          </a:p>
        </p:txBody>
      </p:sp>
      <p:sp>
        <p:nvSpPr>
          <p:cNvPr id="10" name="TextBox 9">
            <a:extLst>
              <a:ext uri="{FF2B5EF4-FFF2-40B4-BE49-F238E27FC236}">
                <a16:creationId xmlns:a16="http://schemas.microsoft.com/office/drawing/2014/main" id="{FD628594-340B-4BA9-92CA-E0B6F7B0F07A}"/>
              </a:ext>
            </a:extLst>
          </p:cNvPr>
          <p:cNvSpPr txBox="1"/>
          <p:nvPr/>
        </p:nvSpPr>
        <p:spPr>
          <a:xfrm>
            <a:off x="225551" y="889843"/>
            <a:ext cx="11598343" cy="336502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core idea behind the Feature Branch Workflow is that </a:t>
            </a:r>
            <a:r>
              <a:rPr lang="en-US" b="1" dirty="0">
                <a:latin typeface="Arial" panose="020B0604020202020204" pitchFamily="34" charset="0"/>
                <a:cs typeface="Arial" panose="020B0604020202020204" pitchFamily="34" charset="0"/>
              </a:rPr>
              <a:t>all feature development should take place in a dedicated branch instead of the main branch</a:t>
            </a:r>
          </a:p>
          <a:p>
            <a:pPr>
              <a:lnSpc>
                <a:spcPct val="150000"/>
              </a:lnSpc>
            </a:pPr>
            <a:endParaRPr lang="en-US"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his encapsulation makes it easy for multiple developers to work on a particular feature without disturbing the main codebase</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also means the main branch will never contain broken code, which is a huge advantage for continuous integration environments</a:t>
            </a:r>
          </a:p>
        </p:txBody>
      </p:sp>
    </p:spTree>
    <p:extLst>
      <p:ext uri="{BB962C8B-B14F-4D97-AF65-F5344CB8AC3E}">
        <p14:creationId xmlns:p14="http://schemas.microsoft.com/office/powerpoint/2010/main" val="342593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Definition</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encapsulating feature development also makes it possible to leverage pull requests, which are a way to initiate discussions around a branch</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give other developers the opportunity to sign off on a feature before it gets integrated into the official project</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open a pull request asking for suggestions from your colleagues</a:t>
            </a:r>
          </a:p>
        </p:txBody>
      </p:sp>
    </p:spTree>
    <p:extLst>
      <p:ext uri="{BB962C8B-B14F-4D97-AF65-F5344CB8AC3E}">
        <p14:creationId xmlns:p14="http://schemas.microsoft.com/office/powerpoint/2010/main" val="392381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Contributor side</a:t>
            </a:r>
          </a:p>
        </p:txBody>
      </p:sp>
      <p:sp>
        <p:nvSpPr>
          <p:cNvPr id="8" name="TextBox 7">
            <a:extLst>
              <a:ext uri="{FF2B5EF4-FFF2-40B4-BE49-F238E27FC236}">
                <a16:creationId xmlns:a16="http://schemas.microsoft.com/office/drawing/2014/main" id="{718D9EFB-AEC2-4175-B74A-156E3647E3BC}"/>
              </a:ext>
            </a:extLst>
          </p:cNvPr>
          <p:cNvSpPr txBox="1"/>
          <p:nvPr/>
        </p:nvSpPr>
        <p:spPr>
          <a:xfrm>
            <a:off x="421670" y="1073779"/>
            <a:ext cx="11348660" cy="2283959"/>
          </a:xfrm>
          <a:prstGeom prst="rect">
            <a:avLst/>
          </a:prstGeom>
          <a:noFill/>
        </p:spPr>
        <p:txBody>
          <a:bodyPr wrap="square">
            <a:spAutoFit/>
          </a:bodyPr>
          <a:lstStyle/>
          <a:p>
            <a:pPr rtl="0">
              <a:lnSpc>
                <a:spcPct val="200000"/>
              </a:lnSpc>
              <a:spcBef>
                <a:spcPts val="2400"/>
              </a:spcBef>
              <a:spcAft>
                <a:spcPts val="0"/>
              </a:spcAft>
            </a:pPr>
            <a:r>
              <a:rPr lang="en-US" b="1" dirty="0">
                <a:latin typeface="Arial" panose="020B0604020202020204" pitchFamily="34" charset="0"/>
                <a:cs typeface="Arial" panose="020B0604020202020204" pitchFamily="34" charset="0"/>
              </a:rPr>
              <a:t>pull requests</a:t>
            </a:r>
            <a:r>
              <a:rPr lang="en-US" dirty="0">
                <a:latin typeface="Arial" panose="020B0604020202020204" pitchFamily="34" charset="0"/>
                <a:cs typeface="Arial" panose="020B0604020202020204" pitchFamily="34" charset="0"/>
              </a:rPr>
              <a:t> are a mechanism for a developer to notify team members that they have completed a feature</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once their feature branch is ready, the developer fills a pull request via their </a:t>
            </a:r>
            <a:r>
              <a:rPr lang="en-US" dirty="0" err="1">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/Bitbucket account</a:t>
            </a:r>
          </a:p>
          <a:p>
            <a:pPr rtl="0">
              <a:lnSpc>
                <a:spcPct val="200000"/>
              </a:lnSpc>
              <a:spcBef>
                <a:spcPts val="2400"/>
              </a:spcBef>
              <a:spcAft>
                <a:spcPts val="0"/>
              </a:spcAft>
            </a:pPr>
            <a:r>
              <a:rPr lang="en-US" dirty="0">
                <a:latin typeface="Arial" panose="020B0604020202020204" pitchFamily="34" charset="0"/>
                <a:cs typeface="Arial" panose="020B0604020202020204" pitchFamily="34" charset="0"/>
              </a:rPr>
              <a:t>this lets everybody involved know that they need to review the code and merge it into the main branch</a:t>
            </a:r>
          </a:p>
        </p:txBody>
      </p:sp>
      <p:pic>
        <p:nvPicPr>
          <p:cNvPr id="5" name="Picture 4">
            <a:extLst>
              <a:ext uri="{FF2B5EF4-FFF2-40B4-BE49-F238E27FC236}">
                <a16:creationId xmlns:a16="http://schemas.microsoft.com/office/drawing/2014/main" id="{B474FCC4-848E-4F0B-9E77-7709AEEE1441}"/>
              </a:ext>
            </a:extLst>
          </p:cNvPr>
          <p:cNvPicPr>
            <a:picLocks noChangeAspect="1"/>
          </p:cNvPicPr>
          <p:nvPr/>
        </p:nvPicPr>
        <p:blipFill>
          <a:blip r:embed="rId2"/>
          <a:stretch>
            <a:fillRect/>
          </a:stretch>
        </p:blipFill>
        <p:spPr>
          <a:xfrm>
            <a:off x="576072" y="4696791"/>
            <a:ext cx="10820400" cy="1038225"/>
          </a:xfrm>
          <a:prstGeom prst="rect">
            <a:avLst/>
          </a:prstGeom>
        </p:spPr>
      </p:pic>
      <p:cxnSp>
        <p:nvCxnSpPr>
          <p:cNvPr id="10" name="Straight Arrow Connector 9">
            <a:extLst>
              <a:ext uri="{FF2B5EF4-FFF2-40B4-BE49-F238E27FC236}">
                <a16:creationId xmlns:a16="http://schemas.microsoft.com/office/drawing/2014/main" id="{F7034DB5-9243-4E22-A6B5-494CC33C9D5F}"/>
              </a:ext>
            </a:extLst>
          </p:cNvPr>
          <p:cNvCxnSpPr/>
          <p:nvPr/>
        </p:nvCxnSpPr>
        <p:spPr>
          <a:xfrm>
            <a:off x="7156704" y="4302643"/>
            <a:ext cx="2194560" cy="76922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3444CDF-8B40-4CAF-82A9-28DB08087122}"/>
              </a:ext>
            </a:extLst>
          </p:cNvPr>
          <p:cNvSpPr txBox="1"/>
          <p:nvPr/>
        </p:nvSpPr>
        <p:spPr>
          <a:xfrm>
            <a:off x="2899172" y="3883731"/>
            <a:ext cx="4272250" cy="646331"/>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after pushing on a branch, a new option appear in the repository reserved area</a:t>
            </a:r>
          </a:p>
        </p:txBody>
      </p:sp>
    </p:spTree>
    <p:extLst>
      <p:ext uri="{BB962C8B-B14F-4D97-AF65-F5344CB8AC3E}">
        <p14:creationId xmlns:p14="http://schemas.microsoft.com/office/powerpoint/2010/main" val="20326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Feature Branch Workflow assumes a central repository, and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represents the official project history</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instead of committing directly on their local main branch, developers create a new branch every time they start work on a new feature</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feature branches should have descriptive names, like </a:t>
            </a:r>
            <a:r>
              <a:rPr lang="en-US" dirty="0">
                <a:latin typeface="Courier New" panose="02070309020205020404" pitchFamily="49" charset="0"/>
                <a:cs typeface="Courier New" panose="02070309020205020404" pitchFamily="49" charset="0"/>
              </a:rPr>
              <a:t>animated-menu-items</a:t>
            </a:r>
            <a:r>
              <a:rPr lang="en-US" dirty="0">
                <a:latin typeface="Arial" panose="020B0604020202020204" pitchFamily="34" charset="0"/>
                <a:cs typeface="Arial" panose="020B0604020202020204" pitchFamily="34" charset="0"/>
              </a:rPr>
              <a:t> or </a:t>
            </a:r>
            <a:r>
              <a:rPr lang="en-US" dirty="0">
                <a:latin typeface="Courier New" panose="02070309020205020404" pitchFamily="49" charset="0"/>
                <a:cs typeface="Courier New" panose="02070309020205020404" pitchFamily="49" charset="0"/>
              </a:rPr>
              <a:t>issue-#1061</a:t>
            </a:r>
            <a:r>
              <a:rPr lang="en-US" dirty="0">
                <a:latin typeface="Arial" panose="020B0604020202020204" pitchFamily="34" charset="0"/>
                <a:cs typeface="Arial" panose="020B0604020202020204" pitchFamily="34" charset="0"/>
              </a:rPr>
              <a:t> or</a:t>
            </a:r>
            <a:br>
              <a:rPr lang="en-US" dirty="0">
                <a:latin typeface="Arial" panose="020B0604020202020204" pitchFamily="34" charset="0"/>
                <a:cs typeface="Arial" panose="020B0604020202020204" pitchFamily="34" charset="0"/>
              </a:rPr>
            </a:br>
            <a:r>
              <a:rPr lang="en-US" dirty="0">
                <a:latin typeface="Courier New" panose="02070309020205020404" pitchFamily="49" charset="0"/>
                <a:cs typeface="Courier New" panose="02070309020205020404" pitchFamily="49" charset="0"/>
              </a:rPr>
              <a:t>1061-animated-menu-items:</a:t>
            </a:r>
            <a:r>
              <a:rPr lang="en-US" dirty="0">
                <a:latin typeface="Arial" panose="020B0604020202020204" pitchFamily="34" charset="0"/>
                <a:cs typeface="Arial" panose="020B0604020202020204" pitchFamily="34" charset="0"/>
              </a:rPr>
              <a:t> the idea is to give a clear, highly-focused purpose to each branch</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Git makes no technical distinction between the main branch and feature branches, so developers can edit, stage, and commit changes to a feature branch</a:t>
            </a:r>
          </a:p>
        </p:txBody>
      </p:sp>
    </p:spTree>
    <p:extLst>
      <p:ext uri="{BB962C8B-B14F-4D97-AF65-F5344CB8AC3E}">
        <p14:creationId xmlns:p14="http://schemas.microsoft.com/office/powerpoint/2010/main" val="2423862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feature branches can (and should) be pushed to the central repository this makes it possible: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to share a feature with other developers without touching any official code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since main is the only “special” branch, storing several feature branches on the central repository doesn’t pose any problems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this is also a convenient way to back up everybody’s local commits</a:t>
            </a:r>
          </a:p>
        </p:txBody>
      </p:sp>
    </p:spTree>
    <p:extLst>
      <p:ext uri="{BB962C8B-B14F-4D97-AF65-F5344CB8AC3E}">
        <p14:creationId xmlns:p14="http://schemas.microsoft.com/office/powerpoint/2010/main" val="96366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feature branches can (and should) be pushed to the central repository this makes it possible: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to share a feature with other developers without touching any official code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since main is the only “special” branch, storing several feature branches on the central repository doesn’t pose any problems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this is also a convenient way to back up everybody’s local commits</a:t>
            </a:r>
          </a:p>
        </p:txBody>
      </p:sp>
    </p:spTree>
    <p:extLst>
      <p:ext uri="{BB962C8B-B14F-4D97-AF65-F5344CB8AC3E}">
        <p14:creationId xmlns:p14="http://schemas.microsoft.com/office/powerpoint/2010/main" val="2292998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F</a:t>
            </a:r>
            <a:r>
              <a:rPr lang="en-US" b="0" i="0" dirty="0">
                <a:effectLst/>
                <a:latin typeface="Arial" panose="020B0604020202020204" pitchFamily="34" charset="0"/>
                <a:cs typeface="Arial" panose="020B0604020202020204" pitchFamily="34" charset="0"/>
              </a:rPr>
              <a:t>eature branch life-cycle</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130324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start with the main branch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all feature branches are created off the latest code state of a project. This guide assumes this is maintained and updated in the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branch</a:t>
            </a:r>
          </a:p>
        </p:txBody>
      </p:sp>
      <p:sp>
        <p:nvSpPr>
          <p:cNvPr id="8" name="TextBox 7">
            <a:extLst>
              <a:ext uri="{FF2B5EF4-FFF2-40B4-BE49-F238E27FC236}">
                <a16:creationId xmlns:a16="http://schemas.microsoft.com/office/drawing/2014/main" id="{79D40405-D4C1-4DF0-AB0B-191D3580F6FA}"/>
              </a:ext>
            </a:extLst>
          </p:cNvPr>
          <p:cNvSpPr txBox="1"/>
          <p:nvPr/>
        </p:nvSpPr>
        <p:spPr>
          <a:xfrm>
            <a:off x="475237" y="3162298"/>
            <a:ext cx="5972175" cy="923330"/>
          </a:xfrm>
          <a:prstGeom prst="rect">
            <a:avLst/>
          </a:prstGeom>
          <a:solidFill>
            <a:schemeClr val="tx1">
              <a:lumMod val="65000"/>
            </a:schemeClr>
          </a:solidFill>
        </p:spPr>
        <p:txBody>
          <a:bodyPr wrap="square">
            <a:spAutoFit/>
          </a:bodyPr>
          <a:lstStyle/>
          <a:p>
            <a:r>
              <a:rPr lang="en-US" b="0" i="0" dirty="0">
                <a:solidFill>
                  <a:srgbClr val="EBECF0"/>
                </a:solidFill>
                <a:effectLst/>
                <a:latin typeface="Courier"/>
              </a:rPr>
              <a:t>git checkout main</a:t>
            </a:r>
            <a:br>
              <a:rPr lang="en-US" dirty="0"/>
            </a:br>
            <a:r>
              <a:rPr lang="en-US" b="0" i="0" dirty="0">
                <a:solidFill>
                  <a:srgbClr val="EBECF0"/>
                </a:solidFill>
                <a:effectLst/>
                <a:latin typeface="Courier"/>
              </a:rPr>
              <a:t>git fetch </a:t>
            </a:r>
            <a:r>
              <a:rPr lang="en-US" b="0" i="0" dirty="0">
                <a:solidFill>
                  <a:srgbClr val="DE350B"/>
                </a:solidFill>
                <a:effectLst/>
                <a:latin typeface="Courier"/>
              </a:rPr>
              <a:t>origin</a:t>
            </a:r>
            <a:r>
              <a:rPr lang="en-US" b="0" i="0" dirty="0">
                <a:solidFill>
                  <a:srgbClr val="EBECF0"/>
                </a:solidFill>
                <a:effectLst/>
                <a:latin typeface="Courier"/>
              </a:rPr>
              <a:t> </a:t>
            </a:r>
            <a:br>
              <a:rPr lang="en-US" dirty="0"/>
            </a:br>
            <a:r>
              <a:rPr lang="en-US" b="0" i="0" dirty="0">
                <a:solidFill>
                  <a:srgbClr val="EBECF0"/>
                </a:solidFill>
                <a:effectLst/>
                <a:latin typeface="Courier"/>
              </a:rPr>
              <a:t>git </a:t>
            </a:r>
            <a:r>
              <a:rPr lang="en-US" b="0" i="0" dirty="0">
                <a:solidFill>
                  <a:srgbClr val="DE350B"/>
                </a:solidFill>
                <a:effectLst/>
                <a:latin typeface="Courier"/>
              </a:rPr>
              <a:t>reset</a:t>
            </a:r>
            <a:r>
              <a:rPr lang="en-US" b="0" i="0" dirty="0">
                <a:solidFill>
                  <a:srgbClr val="EBECF0"/>
                </a:solidFill>
                <a:effectLst/>
                <a:latin typeface="Courier"/>
              </a:rPr>
              <a:t> --hard </a:t>
            </a:r>
            <a:r>
              <a:rPr lang="en-US" b="0" i="0" dirty="0">
                <a:solidFill>
                  <a:srgbClr val="DE350B"/>
                </a:solidFill>
                <a:effectLst/>
                <a:latin typeface="Courier"/>
              </a:rPr>
              <a:t>origin</a:t>
            </a:r>
            <a:r>
              <a:rPr lang="en-US" b="0" i="0" dirty="0">
                <a:solidFill>
                  <a:srgbClr val="EBECF0"/>
                </a:solidFill>
                <a:effectLst/>
                <a:latin typeface="Courier"/>
              </a:rPr>
              <a:t>/main</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288AA2F-1CC8-4DC5-8EC6-AAB02DA3E3EF}"/>
              </a:ext>
            </a:extLst>
          </p:cNvPr>
          <p:cNvSpPr txBox="1"/>
          <p:nvPr/>
        </p:nvSpPr>
        <p:spPr>
          <a:xfrm>
            <a:off x="6806889" y="3078081"/>
            <a:ext cx="4543863" cy="1200329"/>
          </a:xfrm>
          <a:prstGeom prst="rect">
            <a:avLst/>
          </a:prstGeom>
          <a:noFill/>
        </p:spPr>
        <p:txBody>
          <a:bodyPr wrap="square">
            <a:spAutoFit/>
          </a:bodyPr>
          <a:lstStyle/>
          <a:p>
            <a:pPr marL="342900" indent="-342900">
              <a:buFont typeface="+mj-lt"/>
              <a:buAutoNum type="arabicPeriod"/>
            </a:pPr>
            <a:r>
              <a:rPr lang="en-US" dirty="0">
                <a:latin typeface="Arial" panose="020B0604020202020204" pitchFamily="34" charset="0"/>
                <a:cs typeface="Arial" panose="020B0604020202020204" pitchFamily="34" charset="0"/>
              </a:rPr>
              <a:t>switches the repo to the main branch</a:t>
            </a:r>
          </a:p>
          <a:p>
            <a:pPr marL="342900" indent="-342900">
              <a:buFont typeface="+mj-lt"/>
              <a:buAutoNum type="arabicPeriod"/>
            </a:pPr>
            <a:r>
              <a:rPr lang="en-US" dirty="0">
                <a:latin typeface="Arial" panose="020B0604020202020204" pitchFamily="34" charset="0"/>
                <a:cs typeface="Arial" panose="020B0604020202020204" pitchFamily="34" charset="0"/>
              </a:rPr>
              <a:t>pulls the latest commits </a:t>
            </a:r>
          </a:p>
          <a:p>
            <a:pPr marL="342900" indent="-342900">
              <a:buFont typeface="+mj-lt"/>
              <a:buAutoNum type="arabicPeriod"/>
            </a:pPr>
            <a:r>
              <a:rPr lang="en-US" dirty="0">
                <a:latin typeface="Arial" panose="020B0604020202020204" pitchFamily="34" charset="0"/>
                <a:cs typeface="Arial" panose="020B0604020202020204" pitchFamily="34" charset="0"/>
              </a:rPr>
              <a:t>resets the repo's local copy of main to match the latest version</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45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F</a:t>
            </a:r>
            <a:r>
              <a:rPr lang="en-US" b="0" i="0" dirty="0">
                <a:effectLst/>
                <a:latin typeface="Arial" panose="020B0604020202020204" pitchFamily="34" charset="0"/>
                <a:cs typeface="Arial" panose="020B0604020202020204" pitchFamily="34" charset="0"/>
              </a:rPr>
              <a:t>eature branch life-cycle</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130324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create a new-branch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a separate branch for each feature or issue you work 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after creating a branch, check it out locally so that any changes you make will be on that branch</a:t>
            </a:r>
          </a:p>
        </p:txBody>
      </p:sp>
      <p:sp>
        <p:nvSpPr>
          <p:cNvPr id="8" name="TextBox 7">
            <a:extLst>
              <a:ext uri="{FF2B5EF4-FFF2-40B4-BE49-F238E27FC236}">
                <a16:creationId xmlns:a16="http://schemas.microsoft.com/office/drawing/2014/main" id="{79D40405-D4C1-4DF0-AB0B-191D3580F6FA}"/>
              </a:ext>
            </a:extLst>
          </p:cNvPr>
          <p:cNvSpPr txBox="1"/>
          <p:nvPr/>
        </p:nvSpPr>
        <p:spPr>
          <a:xfrm>
            <a:off x="475237" y="3162298"/>
            <a:ext cx="5972175" cy="369332"/>
          </a:xfrm>
          <a:prstGeom prst="rect">
            <a:avLst/>
          </a:prstGeom>
          <a:solidFill>
            <a:schemeClr val="tx1">
              <a:lumMod val="65000"/>
            </a:schemeClr>
          </a:solidFill>
        </p:spPr>
        <p:txBody>
          <a:bodyPr wrap="square">
            <a:spAutoFit/>
          </a:bodyPr>
          <a:lstStyle/>
          <a:p>
            <a:r>
              <a:rPr lang="en-US" b="0" i="0" dirty="0">
                <a:solidFill>
                  <a:srgbClr val="EBECF0"/>
                </a:solidFill>
                <a:effectLst/>
                <a:latin typeface="Courier"/>
              </a:rPr>
              <a:t>git checkout -b new-feature</a:t>
            </a:r>
          </a:p>
        </p:txBody>
      </p:sp>
      <p:sp>
        <p:nvSpPr>
          <p:cNvPr id="9" name="TextBox 8">
            <a:extLst>
              <a:ext uri="{FF2B5EF4-FFF2-40B4-BE49-F238E27FC236}">
                <a16:creationId xmlns:a16="http://schemas.microsoft.com/office/drawing/2014/main" id="{C288AA2F-1CC8-4DC5-8EC6-AAB02DA3E3EF}"/>
              </a:ext>
            </a:extLst>
          </p:cNvPr>
          <p:cNvSpPr txBox="1"/>
          <p:nvPr/>
        </p:nvSpPr>
        <p:spPr>
          <a:xfrm>
            <a:off x="6806889" y="3078081"/>
            <a:ext cx="4543863" cy="1200329"/>
          </a:xfrm>
          <a:prstGeom prst="rect">
            <a:avLst/>
          </a:prstGeom>
          <a:noFill/>
        </p:spPr>
        <p:txBody>
          <a:bodyPr wrap="square">
            <a:spAutoFit/>
          </a:bodyPr>
          <a:lstStyle/>
          <a:p>
            <a:pPr marL="342900" indent="-342900">
              <a:buFont typeface="+mj-lt"/>
              <a:buAutoNum type="arabicPeriod"/>
            </a:pPr>
            <a:r>
              <a:rPr lang="en-US" dirty="0">
                <a:latin typeface="Arial" panose="020B0604020202020204" pitchFamily="34" charset="0"/>
                <a:cs typeface="Arial" panose="020B0604020202020204" pitchFamily="34" charset="0"/>
              </a:rPr>
              <a:t>this checks out a branch called </a:t>
            </a:r>
            <a:r>
              <a:rPr lang="en-US" dirty="0">
                <a:latin typeface="Courier New" panose="02070309020205020404" pitchFamily="49" charset="0"/>
                <a:cs typeface="Courier New" panose="02070309020205020404" pitchFamily="49" charset="0"/>
              </a:rPr>
              <a:t>new-feature</a:t>
            </a:r>
            <a:r>
              <a:rPr lang="en-US" dirty="0">
                <a:latin typeface="Arial" panose="020B0604020202020204" pitchFamily="34" charset="0"/>
                <a:cs typeface="Arial" panose="020B0604020202020204" pitchFamily="34" charset="0"/>
              </a:rPr>
              <a:t> based on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and the </a:t>
            </a:r>
            <a:r>
              <a:rPr lang="en-US" dirty="0">
                <a:latin typeface="Courier New" panose="02070309020205020404" pitchFamily="49" charset="0"/>
                <a:cs typeface="Courier New" panose="02070309020205020404" pitchFamily="49" charset="0"/>
              </a:rPr>
              <a:t>-b</a:t>
            </a:r>
            <a:r>
              <a:rPr lang="en-US" dirty="0">
                <a:latin typeface="Arial" panose="020B0604020202020204" pitchFamily="34" charset="0"/>
                <a:cs typeface="Arial" panose="020B0604020202020204" pitchFamily="34" charset="0"/>
              </a:rPr>
              <a:t> flag tells Git to create the branch if it doesn’t already exist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0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F</a:t>
            </a:r>
            <a:r>
              <a:rPr lang="en-US" b="0" i="0" dirty="0">
                <a:effectLst/>
                <a:latin typeface="Arial" panose="020B0604020202020204" pitchFamily="34" charset="0"/>
                <a:cs typeface="Arial" panose="020B0604020202020204" pitchFamily="34" charset="0"/>
              </a:rPr>
              <a:t>eature branch life-cycle</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211852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update, add, commit, and push changes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on this branch, edit, stage, and commit changes in the usual fashion, building up the feature with as many commits as necessary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work on the feature and make commits like you would any time you use Git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ready, push your commits, updating the feature branch on Git server</a:t>
            </a:r>
          </a:p>
        </p:txBody>
      </p:sp>
      <p:sp>
        <p:nvSpPr>
          <p:cNvPr id="8" name="TextBox 7">
            <a:extLst>
              <a:ext uri="{FF2B5EF4-FFF2-40B4-BE49-F238E27FC236}">
                <a16:creationId xmlns:a16="http://schemas.microsoft.com/office/drawing/2014/main" id="{79D40405-D4C1-4DF0-AB0B-191D3580F6FA}"/>
              </a:ext>
            </a:extLst>
          </p:cNvPr>
          <p:cNvSpPr txBox="1"/>
          <p:nvPr/>
        </p:nvSpPr>
        <p:spPr>
          <a:xfrm>
            <a:off x="475237" y="4123253"/>
            <a:ext cx="5972175" cy="923330"/>
          </a:xfrm>
          <a:prstGeom prst="rect">
            <a:avLst/>
          </a:prstGeom>
          <a:solidFill>
            <a:schemeClr val="tx1">
              <a:lumMod val="65000"/>
            </a:schemeClr>
          </a:solidFill>
        </p:spPr>
        <p:txBody>
          <a:bodyPr wrap="square">
            <a:spAutoFit/>
          </a:bodyPr>
          <a:lstStyle/>
          <a:p>
            <a:r>
              <a:rPr lang="en-US" b="0" i="0" dirty="0">
                <a:solidFill>
                  <a:srgbClr val="EBECF0"/>
                </a:solidFill>
                <a:effectLst/>
                <a:latin typeface="Courier"/>
              </a:rPr>
              <a:t>git status</a:t>
            </a:r>
          </a:p>
          <a:p>
            <a:r>
              <a:rPr lang="en-US" b="0" i="0" dirty="0">
                <a:solidFill>
                  <a:srgbClr val="EBECF0"/>
                </a:solidFill>
                <a:effectLst/>
                <a:latin typeface="Courier"/>
              </a:rPr>
              <a:t>git add &lt;some-file&gt;</a:t>
            </a:r>
          </a:p>
          <a:p>
            <a:r>
              <a:rPr lang="en-US" b="0" i="0" dirty="0">
                <a:solidFill>
                  <a:srgbClr val="EBECF0"/>
                </a:solidFill>
                <a:effectLst/>
                <a:latin typeface="Courier"/>
              </a:rPr>
              <a:t>git commit</a:t>
            </a:r>
          </a:p>
        </p:txBody>
      </p:sp>
    </p:spTree>
    <p:extLst>
      <p:ext uri="{BB962C8B-B14F-4D97-AF65-F5344CB8AC3E}">
        <p14:creationId xmlns:p14="http://schemas.microsoft.com/office/powerpoint/2010/main" val="207015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F</a:t>
            </a:r>
            <a:r>
              <a:rPr lang="en-US" b="0" i="0" dirty="0">
                <a:effectLst/>
                <a:latin typeface="Arial" panose="020B0604020202020204" pitchFamily="34" charset="0"/>
                <a:cs typeface="Arial" panose="020B0604020202020204" pitchFamily="34" charset="0"/>
              </a:rPr>
              <a:t>eature branch life-cycle</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170303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push feature branch to remote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a good idea to push the feature branch up to the central repository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serves as a convenient backup</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collaborating with other developers, this would give them access to view commits to the new branch</a:t>
            </a:r>
          </a:p>
        </p:txBody>
      </p:sp>
      <p:sp>
        <p:nvSpPr>
          <p:cNvPr id="8" name="TextBox 7">
            <a:extLst>
              <a:ext uri="{FF2B5EF4-FFF2-40B4-BE49-F238E27FC236}">
                <a16:creationId xmlns:a16="http://schemas.microsoft.com/office/drawing/2014/main" id="{79D40405-D4C1-4DF0-AB0B-191D3580F6FA}"/>
              </a:ext>
            </a:extLst>
          </p:cNvPr>
          <p:cNvSpPr txBox="1"/>
          <p:nvPr/>
        </p:nvSpPr>
        <p:spPr>
          <a:xfrm>
            <a:off x="475238" y="3348242"/>
            <a:ext cx="5972175" cy="369332"/>
          </a:xfrm>
          <a:prstGeom prst="rect">
            <a:avLst/>
          </a:prstGeom>
          <a:solidFill>
            <a:schemeClr val="tx1">
              <a:lumMod val="65000"/>
            </a:schemeClr>
          </a:solidFill>
        </p:spPr>
        <p:txBody>
          <a:bodyPr wrap="square">
            <a:spAutoFit/>
          </a:bodyPr>
          <a:lstStyle/>
          <a:p>
            <a:r>
              <a:rPr lang="en-US" b="0" i="0" dirty="0">
                <a:solidFill>
                  <a:srgbClr val="EBECF0"/>
                </a:solidFill>
                <a:effectLst/>
                <a:latin typeface="Courier"/>
              </a:rPr>
              <a:t>git push -u origin new-feature</a:t>
            </a:r>
          </a:p>
        </p:txBody>
      </p:sp>
      <p:sp>
        <p:nvSpPr>
          <p:cNvPr id="9" name="TextBox 8">
            <a:extLst>
              <a:ext uri="{FF2B5EF4-FFF2-40B4-BE49-F238E27FC236}">
                <a16:creationId xmlns:a16="http://schemas.microsoft.com/office/drawing/2014/main" id="{C288AA2F-1CC8-4DC5-8EC6-AAB02DA3E3EF}"/>
              </a:ext>
            </a:extLst>
          </p:cNvPr>
          <p:cNvSpPr txBox="1"/>
          <p:nvPr/>
        </p:nvSpPr>
        <p:spPr>
          <a:xfrm>
            <a:off x="6849562" y="3261393"/>
            <a:ext cx="4543863" cy="1200329"/>
          </a:xfrm>
          <a:prstGeom prst="rect">
            <a:avLst/>
          </a:prstGeom>
          <a:noFill/>
        </p:spPr>
        <p:txBody>
          <a:bodyPr wrap="square">
            <a:spAutoFit/>
          </a:bodyPr>
          <a:lstStyle/>
          <a:p>
            <a:pPr marL="342900" indent="-342900">
              <a:buFont typeface="+mj-lt"/>
              <a:buAutoNum type="arabicPeriod"/>
            </a:pPr>
            <a:r>
              <a:rPr lang="en-US" dirty="0">
                <a:latin typeface="Arial" panose="020B0604020202020204" pitchFamily="34" charset="0"/>
                <a:cs typeface="Arial" panose="020B0604020202020204" pitchFamily="34" charset="0"/>
              </a:rPr>
              <a:t>this command pushes </a:t>
            </a:r>
            <a:r>
              <a:rPr lang="en-US" dirty="0">
                <a:latin typeface="Courier New" panose="02070309020205020404" pitchFamily="49" charset="0"/>
                <a:cs typeface="Courier New" panose="02070309020205020404" pitchFamily="49" charset="0"/>
              </a:rPr>
              <a:t>new-feature</a:t>
            </a:r>
            <a:r>
              <a:rPr lang="en-US" dirty="0">
                <a:latin typeface="Arial" panose="020B0604020202020204" pitchFamily="34" charset="0"/>
                <a:cs typeface="Arial" panose="020B0604020202020204" pitchFamily="34" charset="0"/>
              </a:rPr>
              <a:t> to the central repository (</a:t>
            </a:r>
            <a:r>
              <a:rPr lang="en-US" dirty="0">
                <a:latin typeface="Courier New" panose="02070309020205020404" pitchFamily="49" charset="0"/>
                <a:cs typeface="Courier New" panose="02070309020205020404" pitchFamily="49" charset="0"/>
              </a:rPr>
              <a:t>origin</a:t>
            </a:r>
            <a:r>
              <a:rPr lang="en-US" dirty="0">
                <a:latin typeface="Arial" panose="020B0604020202020204" pitchFamily="34" charset="0"/>
                <a:cs typeface="Arial" panose="020B0604020202020204" pitchFamily="34" charset="0"/>
              </a:rPr>
              <a:t>), and the </a:t>
            </a:r>
            <a:r>
              <a:rPr lang="en-US" dirty="0">
                <a:latin typeface="Courier New" panose="02070309020205020404" pitchFamily="49" charset="0"/>
                <a:cs typeface="Courier New" panose="02070309020205020404" pitchFamily="49" charset="0"/>
              </a:rPr>
              <a:t>-u</a:t>
            </a:r>
            <a:r>
              <a:rPr lang="en-US" dirty="0">
                <a:latin typeface="Arial" panose="020B0604020202020204" pitchFamily="34" charset="0"/>
                <a:cs typeface="Arial" panose="020B0604020202020204" pitchFamily="34" charset="0"/>
              </a:rPr>
              <a:t> flag adds it as a remote tracking branch</a:t>
            </a:r>
            <a:endParaRPr lang="it-IT"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DD67613-3EFA-4893-B645-041DB58F82AB}"/>
              </a:ext>
            </a:extLst>
          </p:cNvPr>
          <p:cNvSpPr txBox="1"/>
          <p:nvPr/>
        </p:nvSpPr>
        <p:spPr>
          <a:xfrm>
            <a:off x="225551" y="4821776"/>
            <a:ext cx="11167873" cy="1200329"/>
          </a:xfrm>
          <a:prstGeom prst="rect">
            <a:avLst/>
          </a:prstGeom>
          <a:noFill/>
        </p:spPr>
        <p:txBody>
          <a:bodyPr wrap="square">
            <a:spAutoFit/>
          </a:bodyPr>
          <a:lstStyle/>
          <a:p>
            <a:pPr marL="342900" indent="-342900">
              <a:buFont typeface="+mj-lt"/>
              <a:buAutoNum type="arabicPeriod" startAt="2"/>
            </a:pPr>
            <a:r>
              <a:rPr lang="en-US" dirty="0">
                <a:latin typeface="Arial" panose="020B0604020202020204" pitchFamily="34" charset="0"/>
                <a:cs typeface="Arial" panose="020B0604020202020204" pitchFamily="34" charset="0"/>
              </a:rPr>
              <a:t>after setting up the tracking branch, </a:t>
            </a:r>
            <a:r>
              <a:rPr lang="en-US" dirty="0">
                <a:latin typeface="Courier New" panose="02070309020205020404" pitchFamily="49" charset="0"/>
                <a:cs typeface="Courier New" panose="02070309020205020404" pitchFamily="49" charset="0"/>
              </a:rPr>
              <a:t>git push </a:t>
            </a:r>
            <a:r>
              <a:rPr lang="en-US" dirty="0">
                <a:latin typeface="Arial" panose="020B0604020202020204" pitchFamily="34" charset="0"/>
                <a:cs typeface="Arial" panose="020B0604020202020204" pitchFamily="34" charset="0"/>
              </a:rPr>
              <a:t>can be invoked without any parameters to automatically push the </a:t>
            </a:r>
            <a:r>
              <a:rPr lang="en-US" dirty="0">
                <a:latin typeface="Courier New" panose="02070309020205020404" pitchFamily="49" charset="0"/>
                <a:cs typeface="Courier New" panose="02070309020205020404" pitchFamily="49" charset="0"/>
              </a:rPr>
              <a:t>new-feature</a:t>
            </a:r>
            <a:r>
              <a:rPr lang="en-US" dirty="0">
                <a:latin typeface="Arial" panose="020B0604020202020204" pitchFamily="34" charset="0"/>
                <a:cs typeface="Arial" panose="020B0604020202020204" pitchFamily="34" charset="0"/>
              </a:rPr>
              <a:t> branch to the central repository</a:t>
            </a:r>
          </a:p>
          <a:p>
            <a:pPr marL="342900" indent="-342900">
              <a:buFont typeface="+mj-lt"/>
              <a:buAutoNum type="arabicPeriod" startAt="2"/>
            </a:pPr>
            <a:r>
              <a:rPr lang="en-US" dirty="0">
                <a:latin typeface="Arial" panose="020B0604020202020204" pitchFamily="34" charset="0"/>
                <a:cs typeface="Arial" panose="020B0604020202020204" pitchFamily="34" charset="0"/>
              </a:rPr>
              <a:t>to get feedback on the new feature branch, create a pull request in a repository management solution</a:t>
            </a:r>
          </a:p>
          <a:p>
            <a:pPr marL="342900" indent="-342900">
              <a:buFont typeface="+mj-lt"/>
              <a:buAutoNum type="arabicPeriod" startAt="2"/>
            </a:pPr>
            <a:r>
              <a:rPr lang="en-US" dirty="0">
                <a:latin typeface="Arial" panose="020B0604020202020204" pitchFamily="34" charset="0"/>
                <a:cs typeface="Arial" panose="020B0604020202020204" pitchFamily="34" charset="0"/>
              </a:rPr>
              <a:t>from there, you can add reviewers and make sure everything is good to go before merging</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31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877437"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Feature Branch</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dirty="0">
                <a:latin typeface="Arial" panose="020B0604020202020204" pitchFamily="34" charset="0"/>
                <a:cs typeface="Arial" panose="020B0604020202020204" pitchFamily="34" charset="0"/>
              </a:rPr>
              <a:t>F</a:t>
            </a:r>
            <a:r>
              <a:rPr lang="en-US" b="0" i="0" dirty="0">
                <a:effectLst/>
                <a:latin typeface="Arial" panose="020B0604020202020204" pitchFamily="34" charset="0"/>
                <a:cs typeface="Arial" panose="020B0604020202020204" pitchFamily="34" charset="0"/>
              </a:rPr>
              <a:t>eature branch life-cycle</a:t>
            </a:r>
          </a:p>
        </p:txBody>
      </p:sp>
      <p:sp>
        <p:nvSpPr>
          <p:cNvPr id="11" name="TextBox 10">
            <a:extLst>
              <a:ext uri="{FF2B5EF4-FFF2-40B4-BE49-F238E27FC236}">
                <a16:creationId xmlns:a16="http://schemas.microsoft.com/office/drawing/2014/main" id="{AE30F9F9-0B0B-449B-93A4-D11A04A3195B}"/>
              </a:ext>
            </a:extLst>
          </p:cNvPr>
          <p:cNvSpPr txBox="1"/>
          <p:nvPr/>
        </p:nvSpPr>
        <p:spPr>
          <a:xfrm>
            <a:off x="331257" y="667011"/>
            <a:ext cx="5059681" cy="294952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resolve feedback</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now teammates comment and approve the pushed commits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resolve their comments locally, commit, and push the suggested changes to Git Server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your updates appear in the pull request.</a:t>
            </a:r>
          </a:p>
          <a:p>
            <a:pPr>
              <a:lnSpc>
                <a:spcPct val="150000"/>
              </a:lnSpc>
            </a:pPr>
            <a:endParaRPr lang="en-US" dirty="0">
              <a:latin typeface="Arial" panose="020B0604020202020204" pitchFamily="34" charset="0"/>
              <a:cs typeface="Arial" panose="020B0604020202020204" pitchFamily="34" charset="0"/>
            </a:endParaRPr>
          </a:p>
        </p:txBody>
      </p:sp>
      <p:pic>
        <p:nvPicPr>
          <p:cNvPr id="24580" name="Picture 4" descr="Feature branches">
            <a:extLst>
              <a:ext uri="{FF2B5EF4-FFF2-40B4-BE49-F238E27FC236}">
                <a16:creationId xmlns:a16="http://schemas.microsoft.com/office/drawing/2014/main" id="{42524D95-93BE-4F7F-B09C-0A92F2B95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938" y="755904"/>
            <a:ext cx="6432956" cy="404164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11EE814-DD72-466A-92B3-F1AAE0250314}"/>
              </a:ext>
            </a:extLst>
          </p:cNvPr>
          <p:cNvSpPr txBox="1"/>
          <p:nvPr/>
        </p:nvSpPr>
        <p:spPr>
          <a:xfrm>
            <a:off x="331256" y="4925220"/>
            <a:ext cx="11492637" cy="170303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merge your pull request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before you merge, you may have to resolve merge conflicts if others have made changes to the repo</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your pull request is approved and conflict-free, you can add your code to the main branch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merge from the pull request in Git Server or CLI</a:t>
            </a:r>
          </a:p>
        </p:txBody>
      </p:sp>
    </p:spTree>
    <p:extLst>
      <p:ext uri="{BB962C8B-B14F-4D97-AF65-F5344CB8AC3E}">
        <p14:creationId xmlns:p14="http://schemas.microsoft.com/office/powerpoint/2010/main" val="1729381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What is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Giflow</a:t>
            </a:r>
            <a:r>
              <a:rPr lang="en-US" dirty="0">
                <a:latin typeface="Arial" panose="020B0604020202020204" pitchFamily="34" charset="0"/>
                <a:cs typeface="Arial" panose="020B0604020202020204" pitchFamily="34" charset="0"/>
              </a:rPr>
              <a:t> is an alternative Git branching model that involves the use of feature branches and multiple primary branches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compared to trunk-based development, </a:t>
            </a:r>
            <a:r>
              <a:rPr lang="en-US" dirty="0" err="1">
                <a:latin typeface="Arial" panose="020B0604020202020204" pitchFamily="34" charset="0"/>
                <a:cs typeface="Arial" panose="020B0604020202020204" pitchFamily="34" charset="0"/>
              </a:rPr>
              <a:t>Giflow</a:t>
            </a:r>
            <a:r>
              <a:rPr lang="en-US" dirty="0">
                <a:latin typeface="Arial" panose="020B0604020202020204" pitchFamily="34" charset="0"/>
                <a:cs typeface="Arial" panose="020B0604020202020204" pitchFamily="34" charset="0"/>
              </a:rPr>
              <a:t> has numerous, longer-lived branches and larger commits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under this model, developers create a feature branch and delay merging it to the main trunk branch until the feature is complete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long-lived feature branches require more collaboration to merge and have a higher risk of deviating from the trunk branch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can also introduce conflicting updates</a:t>
            </a:r>
          </a:p>
        </p:txBody>
      </p:sp>
    </p:spTree>
    <p:extLst>
      <p:ext uri="{BB962C8B-B14F-4D97-AF65-F5344CB8AC3E}">
        <p14:creationId xmlns:p14="http://schemas.microsoft.com/office/powerpoint/2010/main" val="311166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What is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1557027"/>
            <a:ext cx="11598343"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Gitflow</a:t>
            </a:r>
            <a:r>
              <a:rPr lang="en-US" dirty="0">
                <a:latin typeface="Arial" panose="020B0604020202020204" pitchFamily="34" charset="0"/>
                <a:cs typeface="Arial" panose="020B0604020202020204" pitchFamily="34" charset="0"/>
              </a:rPr>
              <a:t> can be used for projects that have a scheduled release cycle and for the DevOps best practice of continuous delivery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workflow doesn’t add any new concepts or commands beyond what’s required for the Feature Branch Workflow</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instead, it assigns very specific roles to different branches and defines how and when they should interact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addition to feature branches, it uses individual branches for preparing, maintaining, and recording releases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of course, you also get to leverage all the benefits of the Feature Branch Workflow: pull requests, isolated experiments, and more efficient collaboration</a:t>
            </a:r>
          </a:p>
        </p:txBody>
      </p:sp>
    </p:spTree>
    <p:extLst>
      <p:ext uri="{BB962C8B-B14F-4D97-AF65-F5344CB8AC3E}">
        <p14:creationId xmlns:p14="http://schemas.microsoft.com/office/powerpoint/2010/main" val="412494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Contributor side</a:t>
            </a:r>
          </a:p>
        </p:txBody>
      </p:sp>
      <p:pic>
        <p:nvPicPr>
          <p:cNvPr id="6" name="Picture 5">
            <a:extLst>
              <a:ext uri="{FF2B5EF4-FFF2-40B4-BE49-F238E27FC236}">
                <a16:creationId xmlns:a16="http://schemas.microsoft.com/office/drawing/2014/main" id="{25FD949D-F27A-4067-9A38-BB98EA76180C}"/>
              </a:ext>
            </a:extLst>
          </p:cNvPr>
          <p:cNvPicPr>
            <a:picLocks noChangeAspect="1"/>
          </p:cNvPicPr>
          <p:nvPr/>
        </p:nvPicPr>
        <p:blipFill>
          <a:blip r:embed="rId2"/>
          <a:stretch>
            <a:fillRect/>
          </a:stretch>
        </p:blipFill>
        <p:spPr>
          <a:xfrm>
            <a:off x="475237" y="588523"/>
            <a:ext cx="7297029" cy="6138672"/>
          </a:xfrm>
          <a:prstGeom prst="rect">
            <a:avLst/>
          </a:prstGeom>
        </p:spPr>
      </p:pic>
      <p:cxnSp>
        <p:nvCxnSpPr>
          <p:cNvPr id="9" name="Straight Arrow Connector 8">
            <a:extLst>
              <a:ext uri="{FF2B5EF4-FFF2-40B4-BE49-F238E27FC236}">
                <a16:creationId xmlns:a16="http://schemas.microsoft.com/office/drawing/2014/main" id="{D45CF1CB-BBEB-4003-B507-96FD347865F9}"/>
              </a:ext>
            </a:extLst>
          </p:cNvPr>
          <p:cNvCxnSpPr>
            <a:cxnSpLocks/>
            <a:stCxn id="10" idx="1"/>
          </p:cNvCxnSpPr>
          <p:nvPr/>
        </p:nvCxnSpPr>
        <p:spPr>
          <a:xfrm flipH="1">
            <a:off x="2895600" y="1048324"/>
            <a:ext cx="4950408" cy="777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E3D9DDA-0C48-4653-B576-8004A4A8F3A5}"/>
              </a:ext>
            </a:extLst>
          </p:cNvPr>
          <p:cNvSpPr txBox="1"/>
          <p:nvPr/>
        </p:nvSpPr>
        <p:spPr>
          <a:xfrm>
            <a:off x="7846008" y="863658"/>
            <a:ext cx="427225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the developer must explain its work</a:t>
            </a:r>
          </a:p>
        </p:txBody>
      </p:sp>
      <p:cxnSp>
        <p:nvCxnSpPr>
          <p:cNvPr id="13" name="Straight Arrow Connector 12">
            <a:extLst>
              <a:ext uri="{FF2B5EF4-FFF2-40B4-BE49-F238E27FC236}">
                <a16:creationId xmlns:a16="http://schemas.microsoft.com/office/drawing/2014/main" id="{4B8264FA-FEC5-402B-8559-E6983B32BCFE}"/>
              </a:ext>
            </a:extLst>
          </p:cNvPr>
          <p:cNvCxnSpPr>
            <a:cxnSpLocks/>
            <a:stCxn id="17" idx="1"/>
          </p:cNvCxnSpPr>
          <p:nvPr/>
        </p:nvCxnSpPr>
        <p:spPr>
          <a:xfrm flipH="1">
            <a:off x="5017008" y="1869016"/>
            <a:ext cx="2829000" cy="15599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928686-DDC1-4949-8062-1E5D577E5ECE}"/>
              </a:ext>
            </a:extLst>
          </p:cNvPr>
          <p:cNvSpPr txBox="1"/>
          <p:nvPr/>
        </p:nvSpPr>
        <p:spPr>
          <a:xfrm>
            <a:off x="7846008" y="1684350"/>
            <a:ext cx="4272250"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then confirm the pull request</a:t>
            </a:r>
          </a:p>
        </p:txBody>
      </p:sp>
    </p:spTree>
    <p:extLst>
      <p:ext uri="{BB962C8B-B14F-4D97-AF65-F5344CB8AC3E}">
        <p14:creationId xmlns:p14="http://schemas.microsoft.com/office/powerpoint/2010/main" val="299113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819411"/>
            <a:ext cx="11598343" cy="18933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Gitflow</a:t>
            </a:r>
            <a:r>
              <a:rPr lang="en-US" sz="1600" dirty="0">
                <a:latin typeface="Arial" panose="020B0604020202020204" pitchFamily="34" charset="0"/>
                <a:cs typeface="Arial" panose="020B0604020202020204" pitchFamily="34" charset="0"/>
              </a:rPr>
              <a:t> is really just an abstract idea of a Git workflow</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it dictates what kind of branches to set up and how to merge them together</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git-flow toolset is an actual command line tool that has an installation process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git flow </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 </a:t>
            </a:r>
            <a:r>
              <a:rPr lang="en-US" sz="1600" dirty="0">
                <a:latin typeface="Arial" panose="020B0604020202020204" pitchFamily="34" charset="0"/>
                <a:cs typeface="Arial" panose="020B0604020202020204" pitchFamily="34" charset="0"/>
              </a:rPr>
              <a:t>command is an extension of the default git </a:t>
            </a:r>
            <a:r>
              <a:rPr lang="en-US" sz="1600" dirty="0" err="1">
                <a:latin typeface="Arial" panose="020B0604020202020204" pitchFamily="34" charset="0"/>
                <a:cs typeface="Arial" panose="020B0604020202020204" pitchFamily="34" charset="0"/>
              </a:rPr>
              <a:t>init</a:t>
            </a:r>
            <a:r>
              <a:rPr lang="en-US" sz="1600" dirty="0">
                <a:latin typeface="Arial" panose="020B0604020202020204" pitchFamily="34" charset="0"/>
                <a:cs typeface="Arial" panose="020B0604020202020204" pitchFamily="34" charset="0"/>
              </a:rPr>
              <a:t> command and doesn't change anything in your repository other than creating branches for you.</a:t>
            </a:r>
          </a:p>
        </p:txBody>
      </p:sp>
      <p:sp>
        <p:nvSpPr>
          <p:cNvPr id="6" name="TextBox 5">
            <a:extLst>
              <a:ext uri="{FF2B5EF4-FFF2-40B4-BE49-F238E27FC236}">
                <a16:creationId xmlns:a16="http://schemas.microsoft.com/office/drawing/2014/main" id="{A1099F52-82EA-474B-B6DA-1114B0C53CB2}"/>
              </a:ext>
            </a:extLst>
          </p:cNvPr>
          <p:cNvSpPr txBox="1"/>
          <p:nvPr/>
        </p:nvSpPr>
        <p:spPr>
          <a:xfrm>
            <a:off x="225550" y="2823299"/>
            <a:ext cx="11598343" cy="3662541"/>
          </a:xfrm>
          <a:prstGeom prst="rect">
            <a:avLst/>
          </a:prstGeom>
          <a:solidFill>
            <a:schemeClr val="tx1">
              <a:lumMod val="65000"/>
            </a:schemeClr>
          </a:solidFill>
        </p:spPr>
        <p:txBody>
          <a:bodyPr wrap="square">
            <a:spAutoFit/>
          </a:bodyPr>
          <a:lstStyle/>
          <a:p>
            <a:r>
              <a:rPr lang="en-US" sz="1600" b="0" i="0" dirty="0">
                <a:solidFill>
                  <a:srgbClr val="EBECF0"/>
                </a:solidFill>
                <a:effectLst/>
                <a:latin typeface="Courier"/>
              </a:rPr>
              <a:t>git flow </a:t>
            </a:r>
            <a:r>
              <a:rPr lang="en-US" sz="1600" b="0" i="0" dirty="0" err="1">
                <a:solidFill>
                  <a:srgbClr val="EBECF0"/>
                </a:solidFill>
                <a:effectLst/>
                <a:latin typeface="Courier"/>
              </a:rPr>
              <a:t>init</a:t>
            </a:r>
            <a:endParaRPr lang="en-US" sz="1600" b="0" i="0" dirty="0">
              <a:solidFill>
                <a:srgbClr val="EBECF0"/>
              </a:solidFill>
              <a:effectLst/>
              <a:latin typeface="Courier"/>
            </a:endParaRPr>
          </a:p>
          <a:p>
            <a:r>
              <a:rPr lang="en-US" sz="1600" b="0" i="0" dirty="0">
                <a:solidFill>
                  <a:srgbClr val="EBECF0"/>
                </a:solidFill>
                <a:effectLst/>
                <a:latin typeface="Courier"/>
              </a:rPr>
              <a:t>Initialized empty Git repository in C:/repos/myproject/.git/</a:t>
            </a:r>
          </a:p>
          <a:p>
            <a:r>
              <a:rPr lang="en-US" sz="1600" b="0" i="0" dirty="0">
                <a:solidFill>
                  <a:srgbClr val="EBECF0"/>
                </a:solidFill>
                <a:effectLst/>
                <a:latin typeface="Courier"/>
              </a:rPr>
              <a:t>No branches exist yet. Base branches must be created now.</a:t>
            </a:r>
          </a:p>
          <a:p>
            <a:r>
              <a:rPr lang="en-US" sz="1600" b="0" i="0" dirty="0">
                <a:solidFill>
                  <a:srgbClr val="EBECF0"/>
                </a:solidFill>
                <a:effectLst/>
                <a:latin typeface="Courier"/>
              </a:rPr>
              <a:t>Branch name for production releases: [master]</a:t>
            </a:r>
          </a:p>
          <a:p>
            <a:r>
              <a:rPr lang="en-US" sz="1600" b="0" i="0" dirty="0">
                <a:solidFill>
                  <a:srgbClr val="EBECF0"/>
                </a:solidFill>
                <a:effectLst/>
                <a:latin typeface="Courier"/>
              </a:rPr>
              <a:t>Branch name for "next release" development: [develop]</a:t>
            </a:r>
          </a:p>
          <a:p>
            <a:endParaRPr lang="en-US" sz="1600" b="0" i="0" dirty="0">
              <a:solidFill>
                <a:srgbClr val="EBECF0"/>
              </a:solidFill>
              <a:effectLst/>
              <a:latin typeface="Courier"/>
            </a:endParaRPr>
          </a:p>
          <a:p>
            <a:r>
              <a:rPr lang="en-US" sz="1600" b="0" i="0" dirty="0">
                <a:solidFill>
                  <a:srgbClr val="EBECF0"/>
                </a:solidFill>
                <a:effectLst/>
                <a:latin typeface="Courier"/>
              </a:rPr>
              <a:t>How to name your supporting branch prefixes?</a:t>
            </a:r>
          </a:p>
          <a:p>
            <a:r>
              <a:rPr lang="en-US" sz="1600" b="0" i="0" dirty="0">
                <a:solidFill>
                  <a:srgbClr val="EBECF0"/>
                </a:solidFill>
                <a:effectLst/>
                <a:latin typeface="Courier"/>
              </a:rPr>
              <a:t>Feature branches? [feature/]</a:t>
            </a:r>
          </a:p>
          <a:p>
            <a:r>
              <a:rPr lang="en-US" sz="1600" b="0" i="0" dirty="0">
                <a:solidFill>
                  <a:srgbClr val="EBECF0"/>
                </a:solidFill>
                <a:effectLst/>
                <a:latin typeface="Courier"/>
              </a:rPr>
              <a:t>Bugfix branches? [bugfix/]</a:t>
            </a:r>
          </a:p>
          <a:p>
            <a:r>
              <a:rPr lang="en-US" sz="1600" b="0" i="0" dirty="0">
                <a:solidFill>
                  <a:srgbClr val="EBECF0"/>
                </a:solidFill>
                <a:effectLst/>
                <a:latin typeface="Courier"/>
              </a:rPr>
              <a:t>Release branches? [release/]</a:t>
            </a:r>
          </a:p>
          <a:p>
            <a:r>
              <a:rPr lang="en-US" sz="1600" b="0" i="0" dirty="0">
                <a:solidFill>
                  <a:srgbClr val="EBECF0"/>
                </a:solidFill>
                <a:effectLst/>
                <a:latin typeface="Courier"/>
              </a:rPr>
              <a:t>Hotfix branches? [hotfix/]</a:t>
            </a:r>
          </a:p>
          <a:p>
            <a:r>
              <a:rPr lang="en-US" sz="1600" b="0" i="0" dirty="0">
                <a:solidFill>
                  <a:srgbClr val="EBECF0"/>
                </a:solidFill>
                <a:effectLst/>
                <a:latin typeface="Courier"/>
              </a:rPr>
              <a:t>Support branches? [support/]</a:t>
            </a:r>
          </a:p>
          <a:p>
            <a:r>
              <a:rPr lang="en-US" sz="1600" b="0" i="0" dirty="0">
                <a:solidFill>
                  <a:srgbClr val="EBECF0"/>
                </a:solidFill>
                <a:effectLst/>
                <a:latin typeface="Courier"/>
              </a:rPr>
              <a:t>Version tag prefix? []</a:t>
            </a:r>
          </a:p>
          <a:p>
            <a:r>
              <a:rPr lang="en-US" sz="1600" b="0" i="0" dirty="0">
                <a:solidFill>
                  <a:srgbClr val="EBECF0"/>
                </a:solidFill>
                <a:effectLst/>
                <a:latin typeface="Courier"/>
              </a:rPr>
              <a:t>Hooks and filters directory? [C:/_Corso_/</a:t>
            </a:r>
            <a:r>
              <a:rPr lang="en-US" sz="1600" b="0" i="0" dirty="0" err="1">
                <a:solidFill>
                  <a:srgbClr val="EBECF0"/>
                </a:solidFill>
                <a:effectLst/>
                <a:latin typeface="Courier"/>
              </a:rPr>
              <a:t>todelete</a:t>
            </a:r>
            <a:r>
              <a:rPr lang="en-US" sz="1600" b="0" i="0" dirty="0">
                <a:solidFill>
                  <a:srgbClr val="EBECF0"/>
                </a:solidFill>
                <a:effectLst/>
                <a:latin typeface="Courier"/>
              </a:rPr>
              <a:t>/.git/hooks]</a:t>
            </a:r>
          </a:p>
        </p:txBody>
      </p:sp>
    </p:spTree>
    <p:extLst>
      <p:ext uri="{BB962C8B-B14F-4D97-AF65-F5344CB8AC3E}">
        <p14:creationId xmlns:p14="http://schemas.microsoft.com/office/powerpoint/2010/main" val="1760601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819411"/>
            <a:ext cx="2950465" cy="5217326"/>
          </a:xfrm>
          <a:prstGeom prst="rect">
            <a:avLst/>
          </a:prstGeom>
          <a:noFill/>
        </p:spPr>
        <p:txBody>
          <a:bodyPr wrap="square">
            <a:spAutoFit/>
          </a:bodyPr>
          <a:lstStyle/>
          <a:p>
            <a:pPr>
              <a:lnSpc>
                <a:spcPct val="150000"/>
              </a:lnSpc>
            </a:pPr>
            <a:r>
              <a:rPr lang="en-US" sz="1600" dirty="0">
                <a:latin typeface="Courier New" panose="02070309020205020404" pitchFamily="49" charset="0"/>
                <a:cs typeface="Courier New" panose="02070309020205020404" pitchFamily="49" charset="0"/>
              </a:rPr>
              <a:t>develop</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main</a:t>
            </a:r>
            <a:r>
              <a:rPr lang="en-US" sz="1600" dirty="0">
                <a:latin typeface="Arial" panose="020B0604020202020204" pitchFamily="34" charset="0"/>
                <a:cs typeface="Arial" panose="020B0604020202020204" pitchFamily="34" charset="0"/>
              </a:rPr>
              <a:t> branches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instead of a single </a:t>
            </a:r>
            <a:r>
              <a:rPr lang="en-US" sz="1600" dirty="0">
                <a:latin typeface="Courier New" panose="02070309020205020404" pitchFamily="49" charset="0"/>
                <a:cs typeface="Courier New" panose="02070309020205020404" pitchFamily="49" charset="0"/>
              </a:rPr>
              <a:t>main</a:t>
            </a:r>
            <a:r>
              <a:rPr lang="en-US" sz="1600" dirty="0">
                <a:latin typeface="Arial" panose="020B0604020202020204" pitchFamily="34" charset="0"/>
                <a:cs typeface="Arial" panose="020B0604020202020204" pitchFamily="34" charset="0"/>
              </a:rPr>
              <a:t> branch, this workflow uses two branches to record the history of the project</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main</a:t>
            </a:r>
            <a:r>
              <a:rPr lang="en-US" sz="1600" dirty="0">
                <a:latin typeface="Arial" panose="020B0604020202020204" pitchFamily="34" charset="0"/>
                <a:cs typeface="Arial" panose="020B0604020202020204" pitchFamily="34" charset="0"/>
              </a:rPr>
              <a:t> branch stores the official release history, and the </a:t>
            </a:r>
            <a:r>
              <a:rPr lang="en-US" sz="1600" dirty="0">
                <a:latin typeface="Courier New" panose="02070309020205020404" pitchFamily="49" charset="0"/>
                <a:cs typeface="Courier New" panose="02070309020205020404" pitchFamily="49" charset="0"/>
              </a:rPr>
              <a:t>develop</a:t>
            </a:r>
            <a:r>
              <a:rPr lang="en-US" sz="1600" dirty="0">
                <a:latin typeface="Arial" panose="020B0604020202020204" pitchFamily="34" charset="0"/>
                <a:cs typeface="Arial" panose="020B0604020202020204" pitchFamily="34" charset="0"/>
              </a:rPr>
              <a:t> branch serves as an integration branch for features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it's also convenient to tag all commits in the </a:t>
            </a:r>
            <a:r>
              <a:rPr lang="en-US" sz="1600" dirty="0">
                <a:latin typeface="Courier New" panose="02070309020205020404" pitchFamily="49" charset="0"/>
                <a:cs typeface="Courier New" panose="02070309020205020404" pitchFamily="49" charset="0"/>
              </a:rPr>
              <a:t>main</a:t>
            </a:r>
            <a:r>
              <a:rPr lang="en-US" sz="1600" dirty="0">
                <a:latin typeface="Arial" panose="020B0604020202020204" pitchFamily="34" charset="0"/>
                <a:cs typeface="Arial" panose="020B0604020202020204" pitchFamily="34" charset="0"/>
              </a:rPr>
              <a:t> branch with a version number</a:t>
            </a:r>
          </a:p>
        </p:txBody>
      </p:sp>
      <p:pic>
        <p:nvPicPr>
          <p:cNvPr id="8" name="Picture 7">
            <a:extLst>
              <a:ext uri="{FF2B5EF4-FFF2-40B4-BE49-F238E27FC236}">
                <a16:creationId xmlns:a16="http://schemas.microsoft.com/office/drawing/2014/main" id="{4057D018-6744-41AF-BCAC-29DBCA0C9494}"/>
              </a:ext>
            </a:extLst>
          </p:cNvPr>
          <p:cNvPicPr>
            <a:picLocks noChangeAspect="1"/>
          </p:cNvPicPr>
          <p:nvPr/>
        </p:nvPicPr>
        <p:blipFill>
          <a:blip r:embed="rId2"/>
          <a:stretch>
            <a:fillRect/>
          </a:stretch>
        </p:blipFill>
        <p:spPr>
          <a:xfrm>
            <a:off x="3352800" y="819411"/>
            <a:ext cx="8702546" cy="4746843"/>
          </a:xfrm>
          <a:prstGeom prst="rect">
            <a:avLst/>
          </a:prstGeom>
        </p:spPr>
      </p:pic>
    </p:spTree>
    <p:extLst>
      <p:ext uri="{BB962C8B-B14F-4D97-AF65-F5344CB8AC3E}">
        <p14:creationId xmlns:p14="http://schemas.microsoft.com/office/powerpoint/2010/main" val="3628410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819411"/>
            <a:ext cx="11598343" cy="115467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first step is to complement the default main with a develop branch</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 simple way to do this is for one developer (other than </a:t>
            </a:r>
            <a:r>
              <a:rPr lang="en-US" sz="1600" dirty="0">
                <a:latin typeface="Courier New" panose="02070309020205020404" pitchFamily="49" charset="0"/>
                <a:cs typeface="Courier New" panose="02070309020205020404" pitchFamily="49" charset="0"/>
              </a:rPr>
              <a:t>git flow </a:t>
            </a:r>
            <a:r>
              <a:rPr lang="en-US" sz="1600" dirty="0" err="1">
                <a:latin typeface="Courier New" panose="02070309020205020404" pitchFamily="49" charset="0"/>
                <a:cs typeface="Courier New" panose="02070309020205020404" pitchFamily="49" charset="0"/>
              </a:rPr>
              <a:t>init</a:t>
            </a:r>
            <a:r>
              <a:rPr lang="en-US" sz="1600" dirty="0">
                <a:latin typeface="Arial" panose="020B0604020202020204" pitchFamily="34" charset="0"/>
                <a:cs typeface="Arial" panose="020B0604020202020204" pitchFamily="34" charset="0"/>
              </a:rPr>
              <a:t>) to create an empty develop branch locally and push it to the server</a:t>
            </a:r>
          </a:p>
        </p:txBody>
      </p:sp>
      <p:sp>
        <p:nvSpPr>
          <p:cNvPr id="8" name="TextBox 7">
            <a:extLst>
              <a:ext uri="{FF2B5EF4-FFF2-40B4-BE49-F238E27FC236}">
                <a16:creationId xmlns:a16="http://schemas.microsoft.com/office/drawing/2014/main" id="{396D2B0F-6BDF-45DA-9D21-9B7922E09534}"/>
              </a:ext>
            </a:extLst>
          </p:cNvPr>
          <p:cNvSpPr txBox="1"/>
          <p:nvPr/>
        </p:nvSpPr>
        <p:spPr>
          <a:xfrm>
            <a:off x="225550" y="2245711"/>
            <a:ext cx="11598343" cy="584775"/>
          </a:xfrm>
          <a:prstGeom prst="rect">
            <a:avLst/>
          </a:prstGeom>
          <a:solidFill>
            <a:schemeClr val="tx1">
              <a:lumMod val="65000"/>
            </a:schemeClr>
          </a:solidFill>
        </p:spPr>
        <p:txBody>
          <a:bodyPr wrap="square">
            <a:spAutoFit/>
          </a:bodyPr>
          <a:lstStyle/>
          <a:p>
            <a:r>
              <a:rPr lang="en-US" sz="1600" b="0" i="0" dirty="0">
                <a:solidFill>
                  <a:srgbClr val="EBECF0"/>
                </a:solidFill>
                <a:effectLst/>
                <a:latin typeface="Courier"/>
              </a:rPr>
              <a:t>git branch develop</a:t>
            </a:r>
            <a:br>
              <a:rPr lang="en-US" sz="1600" dirty="0"/>
            </a:br>
            <a:r>
              <a:rPr lang="en-US" sz="1600" b="0" i="0" dirty="0">
                <a:solidFill>
                  <a:srgbClr val="EBECF0"/>
                </a:solidFill>
                <a:effectLst/>
                <a:latin typeface="Courier"/>
              </a:rPr>
              <a:t>git </a:t>
            </a:r>
            <a:r>
              <a:rPr lang="en-US" sz="1600" b="0" i="0" dirty="0">
                <a:solidFill>
                  <a:srgbClr val="DE350B"/>
                </a:solidFill>
                <a:effectLst/>
                <a:latin typeface="Courier"/>
              </a:rPr>
              <a:t>push</a:t>
            </a:r>
            <a:r>
              <a:rPr lang="en-US" sz="1600" b="0" i="0" dirty="0">
                <a:solidFill>
                  <a:srgbClr val="EBECF0"/>
                </a:solidFill>
                <a:effectLst/>
                <a:latin typeface="Courier"/>
              </a:rPr>
              <a:t> -u </a:t>
            </a:r>
            <a:r>
              <a:rPr lang="en-US" sz="1600" b="0" i="0" dirty="0">
                <a:solidFill>
                  <a:srgbClr val="DE350B"/>
                </a:solidFill>
                <a:effectLst/>
                <a:latin typeface="Courier"/>
              </a:rPr>
              <a:t>origin</a:t>
            </a:r>
            <a:r>
              <a:rPr lang="en-US" sz="1600" b="0" i="0" dirty="0">
                <a:solidFill>
                  <a:srgbClr val="EBECF0"/>
                </a:solidFill>
                <a:effectLst/>
                <a:latin typeface="Courier"/>
              </a:rPr>
              <a:t> develop</a:t>
            </a:r>
          </a:p>
        </p:txBody>
      </p:sp>
      <p:sp>
        <p:nvSpPr>
          <p:cNvPr id="10" name="TextBox 9">
            <a:extLst>
              <a:ext uri="{FF2B5EF4-FFF2-40B4-BE49-F238E27FC236}">
                <a16:creationId xmlns:a16="http://schemas.microsoft.com/office/drawing/2014/main" id="{143E9D32-67F7-429C-968C-A268B5FC30E9}"/>
              </a:ext>
            </a:extLst>
          </p:cNvPr>
          <p:cNvSpPr txBox="1"/>
          <p:nvPr/>
        </p:nvSpPr>
        <p:spPr>
          <a:xfrm>
            <a:off x="225549" y="3102111"/>
            <a:ext cx="11598343" cy="923330"/>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develop</a:t>
            </a:r>
            <a:r>
              <a:rPr lang="en-US" dirty="0">
                <a:latin typeface="Arial" panose="020B0604020202020204" pitchFamily="34" charset="0"/>
                <a:cs typeface="Arial" panose="020B0604020202020204" pitchFamily="34" charset="0"/>
              </a:rPr>
              <a:t> branch will contain the complete history of the project, whereas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will contain an abridged version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other developers should now clone the central repository and create a tracking branch for </a:t>
            </a:r>
            <a:r>
              <a:rPr lang="en-US" dirty="0">
                <a:latin typeface="Courier New" panose="02070309020205020404" pitchFamily="49" charset="0"/>
                <a:cs typeface="Courier New" panose="02070309020205020404" pitchFamily="49" charset="0"/>
              </a:rPr>
              <a:t>develop</a:t>
            </a:r>
          </a:p>
        </p:txBody>
      </p:sp>
    </p:spTree>
    <p:extLst>
      <p:ext uri="{BB962C8B-B14F-4D97-AF65-F5344CB8AC3E}">
        <p14:creationId xmlns:p14="http://schemas.microsoft.com/office/powerpoint/2010/main" val="3382288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2549737"/>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Feature branches</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each new feature should reside in its own branch</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new features can be pushed to the central repository for backup/collaboration</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instead of branching off of main, feature branches use develop as their parent branch</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when a feature is complete, it gets merged back into develop</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features should never interact directly with </a:t>
            </a:r>
            <a:r>
              <a:rPr lang="en-US" sz="1800" dirty="0">
                <a:latin typeface="Courier New" panose="02070309020205020404" pitchFamily="49" charset="0"/>
                <a:cs typeface="Courier New" panose="02070309020205020404" pitchFamily="49" charset="0"/>
              </a:rPr>
              <a:t>main</a:t>
            </a:r>
          </a:p>
        </p:txBody>
      </p:sp>
      <p:sp>
        <p:nvSpPr>
          <p:cNvPr id="8" name="TextBox 7">
            <a:extLst>
              <a:ext uri="{FF2B5EF4-FFF2-40B4-BE49-F238E27FC236}">
                <a16:creationId xmlns:a16="http://schemas.microsoft.com/office/drawing/2014/main" id="{79D40405-D4C1-4DF0-AB0B-191D3580F6FA}"/>
              </a:ext>
            </a:extLst>
          </p:cNvPr>
          <p:cNvSpPr txBox="1"/>
          <p:nvPr/>
        </p:nvSpPr>
        <p:spPr>
          <a:xfrm>
            <a:off x="475238" y="3555506"/>
            <a:ext cx="5972175" cy="646331"/>
          </a:xfrm>
          <a:prstGeom prst="rect">
            <a:avLst/>
          </a:prstGeom>
          <a:solidFill>
            <a:schemeClr val="tx1">
              <a:lumMod val="65000"/>
            </a:schemeClr>
          </a:solidFill>
        </p:spPr>
        <p:txBody>
          <a:bodyPr wrap="square">
            <a:spAutoFit/>
          </a:bodyPr>
          <a:lstStyle/>
          <a:p>
            <a:r>
              <a:rPr lang="it-IT" dirty="0" err="1">
                <a:solidFill>
                  <a:srgbClr val="EBECF0"/>
                </a:solidFill>
                <a:latin typeface="Courier"/>
              </a:rPr>
              <a:t>git</a:t>
            </a:r>
            <a:r>
              <a:rPr lang="it-IT" dirty="0">
                <a:solidFill>
                  <a:srgbClr val="EBECF0"/>
                </a:solidFill>
                <a:latin typeface="Courier"/>
              </a:rPr>
              <a:t> checkout </a:t>
            </a:r>
            <a:r>
              <a:rPr lang="it-IT" dirty="0" err="1">
                <a:solidFill>
                  <a:srgbClr val="EBECF0"/>
                </a:solidFill>
                <a:latin typeface="Courier"/>
              </a:rPr>
              <a:t>develop</a:t>
            </a:r>
            <a:br>
              <a:rPr lang="it-IT" dirty="0">
                <a:solidFill>
                  <a:srgbClr val="EBECF0"/>
                </a:solidFill>
                <a:latin typeface="Courier"/>
              </a:rPr>
            </a:br>
            <a:r>
              <a:rPr lang="it-IT" dirty="0" err="1">
                <a:solidFill>
                  <a:srgbClr val="EBECF0"/>
                </a:solidFill>
                <a:latin typeface="Courier"/>
              </a:rPr>
              <a:t>git</a:t>
            </a:r>
            <a:r>
              <a:rPr lang="it-IT" dirty="0">
                <a:solidFill>
                  <a:srgbClr val="EBECF0"/>
                </a:solidFill>
                <a:latin typeface="Courier"/>
              </a:rPr>
              <a:t> checkout -b </a:t>
            </a:r>
            <a:r>
              <a:rPr lang="it-IT" dirty="0" err="1">
                <a:solidFill>
                  <a:srgbClr val="EBECF0"/>
                </a:solidFill>
                <a:latin typeface="Courier"/>
              </a:rPr>
              <a:t>feature</a:t>
            </a:r>
            <a:r>
              <a:rPr lang="it-IT" b="0" i="0" dirty="0" err="1">
                <a:solidFill>
                  <a:srgbClr val="EBECF0"/>
                </a:solidFill>
                <a:effectLst/>
                <a:latin typeface="Courier"/>
              </a:rPr>
              <a:t>_branch</a:t>
            </a:r>
            <a:endParaRPr lang="en-US" b="0" i="0" dirty="0">
              <a:solidFill>
                <a:srgbClr val="EBECF0"/>
              </a:solidFill>
              <a:effectLst/>
              <a:latin typeface="Courier"/>
            </a:endParaRPr>
          </a:p>
        </p:txBody>
      </p:sp>
      <p:sp>
        <p:nvSpPr>
          <p:cNvPr id="9" name="TextBox 8">
            <a:extLst>
              <a:ext uri="{FF2B5EF4-FFF2-40B4-BE49-F238E27FC236}">
                <a16:creationId xmlns:a16="http://schemas.microsoft.com/office/drawing/2014/main" id="{C288AA2F-1CC8-4DC5-8EC6-AAB02DA3E3EF}"/>
              </a:ext>
            </a:extLst>
          </p:cNvPr>
          <p:cNvSpPr txBox="1"/>
          <p:nvPr/>
        </p:nvSpPr>
        <p:spPr>
          <a:xfrm>
            <a:off x="6849562" y="3566193"/>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creates a feature branch without the git-flow extension</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6FF8F1-4FE5-47D4-8875-00BB24235A1F}"/>
              </a:ext>
            </a:extLst>
          </p:cNvPr>
          <p:cNvSpPr txBox="1"/>
          <p:nvPr/>
        </p:nvSpPr>
        <p:spPr>
          <a:xfrm>
            <a:off x="485275" y="4646690"/>
            <a:ext cx="5972175" cy="369332"/>
          </a:xfrm>
          <a:prstGeom prst="rect">
            <a:avLst/>
          </a:prstGeom>
          <a:solidFill>
            <a:schemeClr val="tx1">
              <a:lumMod val="65000"/>
            </a:schemeClr>
          </a:solidFill>
        </p:spPr>
        <p:txBody>
          <a:bodyPr wrap="square">
            <a:spAutoFit/>
          </a:bodyPr>
          <a:lstStyle/>
          <a:p>
            <a:r>
              <a:rPr lang="en-US" dirty="0">
                <a:solidFill>
                  <a:srgbClr val="EBECF0"/>
                </a:solidFill>
                <a:latin typeface="Courier"/>
              </a:rPr>
              <a:t>git flow feature start </a:t>
            </a:r>
            <a:r>
              <a:rPr lang="en-US" dirty="0" err="1">
                <a:solidFill>
                  <a:srgbClr val="EBECF0"/>
                </a:solidFill>
                <a:latin typeface="Courier"/>
              </a:rPr>
              <a:t>feature_branch</a:t>
            </a:r>
            <a:endParaRPr lang="en-US" dirty="0">
              <a:solidFill>
                <a:srgbClr val="EBECF0"/>
              </a:solidFill>
              <a:latin typeface="Courier"/>
            </a:endParaRPr>
          </a:p>
        </p:txBody>
      </p:sp>
      <p:sp>
        <p:nvSpPr>
          <p:cNvPr id="13" name="TextBox 12">
            <a:extLst>
              <a:ext uri="{FF2B5EF4-FFF2-40B4-BE49-F238E27FC236}">
                <a16:creationId xmlns:a16="http://schemas.microsoft.com/office/drawing/2014/main" id="{2CE8381D-9917-4568-86BD-82CF047B3D5E}"/>
              </a:ext>
            </a:extLst>
          </p:cNvPr>
          <p:cNvSpPr txBox="1"/>
          <p:nvPr/>
        </p:nvSpPr>
        <p:spPr>
          <a:xfrm>
            <a:off x="6859599" y="4511073"/>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creates a feature branch with the git-flow extension</a:t>
            </a:r>
            <a:endParaRPr lang="it-IT"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7652D88-1BEA-4565-A8E5-D19C02EAD1C8}"/>
              </a:ext>
            </a:extLst>
          </p:cNvPr>
          <p:cNvSpPr txBox="1"/>
          <p:nvPr/>
        </p:nvSpPr>
        <p:spPr>
          <a:xfrm>
            <a:off x="475237" y="5564129"/>
            <a:ext cx="1091818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continue your work and use Git like you normally would.</a:t>
            </a:r>
          </a:p>
        </p:txBody>
      </p:sp>
    </p:spTree>
    <p:extLst>
      <p:ext uri="{BB962C8B-B14F-4D97-AF65-F5344CB8AC3E}">
        <p14:creationId xmlns:p14="http://schemas.microsoft.com/office/powerpoint/2010/main" val="3375045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1303242"/>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Finishing a feature branch</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when you’re done with the development work on the feature, the next step is to merge the </a:t>
            </a:r>
            <a:r>
              <a:rPr lang="en-US" sz="1800" dirty="0" err="1">
                <a:latin typeface="Courier New" panose="02070309020205020404" pitchFamily="49" charset="0"/>
                <a:cs typeface="Courier New" panose="02070309020205020404" pitchFamily="49" charset="0"/>
              </a:rPr>
              <a:t>feature_branch</a:t>
            </a:r>
            <a:r>
              <a:rPr lang="en-US" sz="1800" dirty="0">
                <a:latin typeface="Arial" panose="020B0604020202020204" pitchFamily="34" charset="0"/>
                <a:cs typeface="Arial" panose="020B0604020202020204" pitchFamily="34" charset="0"/>
              </a:rPr>
              <a:t> into </a:t>
            </a:r>
            <a:r>
              <a:rPr lang="en-US" dirty="0">
                <a:latin typeface="Courier New" panose="02070309020205020404" pitchFamily="49" charset="0"/>
                <a:cs typeface="Courier New" panose="02070309020205020404" pitchFamily="49" charset="0"/>
              </a:rPr>
              <a:t>develop</a:t>
            </a:r>
            <a:endParaRPr lang="en-US" sz="18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9D40405-D4C1-4DF0-AB0B-191D3580F6FA}"/>
              </a:ext>
            </a:extLst>
          </p:cNvPr>
          <p:cNvSpPr txBox="1"/>
          <p:nvPr/>
        </p:nvSpPr>
        <p:spPr>
          <a:xfrm>
            <a:off x="485275" y="2599735"/>
            <a:ext cx="5972175" cy="646331"/>
          </a:xfrm>
          <a:prstGeom prst="rect">
            <a:avLst/>
          </a:prstGeom>
          <a:solidFill>
            <a:schemeClr val="tx1">
              <a:lumMod val="65000"/>
            </a:schemeClr>
          </a:solidFill>
        </p:spPr>
        <p:txBody>
          <a:bodyPr wrap="square">
            <a:spAutoFit/>
          </a:bodyPr>
          <a:lstStyle/>
          <a:p>
            <a:r>
              <a:rPr lang="it-IT" dirty="0" err="1">
                <a:solidFill>
                  <a:srgbClr val="EBECF0"/>
                </a:solidFill>
                <a:latin typeface="Courier"/>
              </a:rPr>
              <a:t>git</a:t>
            </a:r>
            <a:r>
              <a:rPr lang="it-IT" dirty="0">
                <a:solidFill>
                  <a:srgbClr val="EBECF0"/>
                </a:solidFill>
                <a:latin typeface="Courier"/>
              </a:rPr>
              <a:t> checkout </a:t>
            </a:r>
            <a:r>
              <a:rPr lang="it-IT" dirty="0" err="1">
                <a:solidFill>
                  <a:srgbClr val="EBECF0"/>
                </a:solidFill>
                <a:latin typeface="Courier"/>
              </a:rPr>
              <a:t>develop</a:t>
            </a:r>
            <a:endParaRPr lang="it-IT" dirty="0">
              <a:solidFill>
                <a:srgbClr val="EBECF0"/>
              </a:solidFill>
              <a:latin typeface="Courier"/>
            </a:endParaRPr>
          </a:p>
          <a:p>
            <a:r>
              <a:rPr lang="it-IT" dirty="0" err="1">
                <a:solidFill>
                  <a:srgbClr val="EBECF0"/>
                </a:solidFill>
                <a:latin typeface="Courier"/>
              </a:rPr>
              <a:t>git</a:t>
            </a:r>
            <a:r>
              <a:rPr lang="it-IT" dirty="0">
                <a:solidFill>
                  <a:srgbClr val="EBECF0"/>
                </a:solidFill>
                <a:latin typeface="Courier"/>
              </a:rPr>
              <a:t> merge </a:t>
            </a:r>
            <a:r>
              <a:rPr lang="it-IT" dirty="0" err="1">
                <a:solidFill>
                  <a:srgbClr val="EBECF0"/>
                </a:solidFill>
                <a:latin typeface="Courier"/>
              </a:rPr>
              <a:t>feature_branch</a:t>
            </a:r>
            <a:endParaRPr lang="en-US" b="0" i="0" dirty="0">
              <a:solidFill>
                <a:srgbClr val="EBECF0"/>
              </a:solidFill>
              <a:effectLst/>
              <a:latin typeface="Courier"/>
            </a:endParaRPr>
          </a:p>
        </p:txBody>
      </p:sp>
      <p:sp>
        <p:nvSpPr>
          <p:cNvPr id="9" name="TextBox 8">
            <a:extLst>
              <a:ext uri="{FF2B5EF4-FFF2-40B4-BE49-F238E27FC236}">
                <a16:creationId xmlns:a16="http://schemas.microsoft.com/office/drawing/2014/main" id="{C288AA2F-1CC8-4DC5-8EC6-AAB02DA3E3EF}"/>
              </a:ext>
            </a:extLst>
          </p:cNvPr>
          <p:cNvSpPr txBox="1"/>
          <p:nvPr/>
        </p:nvSpPr>
        <p:spPr>
          <a:xfrm>
            <a:off x="6859599" y="2610422"/>
            <a:ext cx="4543863"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merges the feature branch into </a:t>
            </a:r>
            <a:r>
              <a:rPr lang="en-US" dirty="0">
                <a:latin typeface="Courier New" panose="02070309020205020404" pitchFamily="49" charset="0"/>
                <a:cs typeface="Courier New" panose="02070309020205020404" pitchFamily="49" charset="0"/>
              </a:rPr>
              <a:t>develop</a:t>
            </a:r>
            <a:r>
              <a:rPr lang="en-US" dirty="0">
                <a:latin typeface="Arial" panose="020B0604020202020204" pitchFamily="34" charset="0"/>
                <a:cs typeface="Arial" panose="020B0604020202020204" pitchFamily="34" charset="0"/>
              </a:rPr>
              <a:t> without the git-flow extension</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6FF8F1-4FE5-47D4-8875-00BB24235A1F}"/>
              </a:ext>
            </a:extLst>
          </p:cNvPr>
          <p:cNvSpPr txBox="1"/>
          <p:nvPr/>
        </p:nvSpPr>
        <p:spPr>
          <a:xfrm>
            <a:off x="485275" y="3979877"/>
            <a:ext cx="5972175" cy="369332"/>
          </a:xfrm>
          <a:prstGeom prst="rect">
            <a:avLst/>
          </a:prstGeom>
          <a:solidFill>
            <a:schemeClr val="tx1">
              <a:lumMod val="65000"/>
            </a:schemeClr>
          </a:solidFill>
        </p:spPr>
        <p:txBody>
          <a:bodyPr wrap="square">
            <a:spAutoFit/>
          </a:bodyPr>
          <a:lstStyle/>
          <a:p>
            <a:r>
              <a:rPr lang="en-US" dirty="0">
                <a:solidFill>
                  <a:srgbClr val="EBECF0"/>
                </a:solidFill>
                <a:latin typeface="Courier"/>
              </a:rPr>
              <a:t>git flow feature finish </a:t>
            </a:r>
            <a:r>
              <a:rPr lang="en-US" dirty="0" err="1">
                <a:solidFill>
                  <a:srgbClr val="EBECF0"/>
                </a:solidFill>
                <a:latin typeface="Courier"/>
              </a:rPr>
              <a:t>feature_branch</a:t>
            </a:r>
            <a:endParaRPr lang="en-US" dirty="0">
              <a:solidFill>
                <a:srgbClr val="EBECF0"/>
              </a:solidFill>
              <a:latin typeface="Courier"/>
            </a:endParaRPr>
          </a:p>
        </p:txBody>
      </p:sp>
      <p:sp>
        <p:nvSpPr>
          <p:cNvPr id="13" name="TextBox 12">
            <a:extLst>
              <a:ext uri="{FF2B5EF4-FFF2-40B4-BE49-F238E27FC236}">
                <a16:creationId xmlns:a16="http://schemas.microsoft.com/office/drawing/2014/main" id="{2CE8381D-9917-4568-86BD-82CF047B3D5E}"/>
              </a:ext>
            </a:extLst>
          </p:cNvPr>
          <p:cNvSpPr txBox="1"/>
          <p:nvPr/>
        </p:nvSpPr>
        <p:spPr>
          <a:xfrm>
            <a:off x="6859599" y="3844260"/>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merges the feature branch into </a:t>
            </a:r>
            <a:r>
              <a:rPr lang="en-US" dirty="0">
                <a:latin typeface="Courier New" panose="02070309020205020404" pitchFamily="49" charset="0"/>
                <a:cs typeface="Courier New" panose="02070309020205020404" pitchFamily="49" charset="0"/>
              </a:rPr>
              <a:t>develop</a:t>
            </a:r>
            <a:r>
              <a:rPr lang="en-US" dirty="0">
                <a:latin typeface="Arial" panose="020B0604020202020204" pitchFamily="34" charset="0"/>
                <a:cs typeface="Arial" panose="020B0604020202020204" pitchFamily="34" charset="0"/>
              </a:rPr>
              <a:t> with the git-flow extension</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441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2965235"/>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Release branches</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once develop has acquired enough features for a release (or a predetermined release date is approaching), you fork a release branch off of develop</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t>
            </a:r>
            <a:r>
              <a:rPr lang="en-US" sz="1800" dirty="0">
                <a:latin typeface="Arial" panose="020B0604020202020204" pitchFamily="34" charset="0"/>
                <a:cs typeface="Arial" panose="020B0604020202020204" pitchFamily="34" charset="0"/>
              </a:rPr>
              <a:t>reating this branch starts the next release cycle, so </a:t>
            </a:r>
            <a:r>
              <a:rPr lang="en-US" sz="1800" b="1" dirty="0">
                <a:latin typeface="Arial" panose="020B0604020202020204" pitchFamily="34" charset="0"/>
                <a:cs typeface="Arial" panose="020B0604020202020204" pitchFamily="34" charset="0"/>
              </a:rPr>
              <a:t>no new features can be added after this point</a:t>
            </a: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only bug fixes, documentation generation, and other release-oriented tasks should go in this branch)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a:t>
            </a:r>
            <a:r>
              <a:rPr lang="en-US" sz="1800" dirty="0">
                <a:latin typeface="Arial" panose="020B0604020202020204" pitchFamily="34" charset="0"/>
                <a:cs typeface="Arial" panose="020B0604020202020204" pitchFamily="34" charset="0"/>
              </a:rPr>
              <a:t>nce it's ready to ship, the release branch gets merged into main and tagged with a version number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n addition, it should be merged back into develop, which may have progressed since the release was initiated</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6742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1767355"/>
            <a:ext cx="11598343" cy="2134239"/>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Release branches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a:t>
            </a:r>
            <a:r>
              <a:rPr lang="en-US" sz="1800" dirty="0">
                <a:latin typeface="Arial" panose="020B0604020202020204" pitchFamily="34" charset="0"/>
                <a:cs typeface="Arial" panose="020B0604020202020204" pitchFamily="34" charset="0"/>
              </a:rPr>
              <a:t>sing a dedicated branch to prepare releases makes it possible for one team to polish the current release while another team continues working on features for the next release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t also creates well-defined phases of development (e.g., it's easy to say, “This week we're preparing for version 4.0,” and to actually see it in the structure of the repository)</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0621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1718740"/>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Release branch</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is another straightforward branching operation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a:t>
            </a:r>
            <a:r>
              <a:rPr lang="en-US" sz="1800" dirty="0">
                <a:latin typeface="Arial" panose="020B0604020202020204" pitchFamily="34" charset="0"/>
                <a:cs typeface="Arial" panose="020B0604020202020204" pitchFamily="34" charset="0"/>
              </a:rPr>
              <a:t>ike feature branches, release branches are based on the develop branch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a:t>
            </a:r>
            <a:r>
              <a:rPr lang="en-US" sz="1800" dirty="0">
                <a:latin typeface="Arial" panose="020B0604020202020204" pitchFamily="34" charset="0"/>
                <a:cs typeface="Arial" panose="020B0604020202020204" pitchFamily="34" charset="0"/>
              </a:rPr>
              <a:t> new release branch can be created using the following methods</a:t>
            </a:r>
            <a:endParaRPr lang="en-US" sz="18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9D40405-D4C1-4DF0-AB0B-191D3580F6FA}"/>
              </a:ext>
            </a:extLst>
          </p:cNvPr>
          <p:cNvSpPr txBox="1"/>
          <p:nvPr/>
        </p:nvSpPr>
        <p:spPr>
          <a:xfrm>
            <a:off x="475238" y="2921522"/>
            <a:ext cx="5972175" cy="646331"/>
          </a:xfrm>
          <a:prstGeom prst="rect">
            <a:avLst/>
          </a:prstGeom>
          <a:solidFill>
            <a:schemeClr val="tx1">
              <a:lumMod val="65000"/>
            </a:schemeClr>
          </a:solidFill>
        </p:spPr>
        <p:txBody>
          <a:bodyPr wrap="square">
            <a:spAutoFit/>
          </a:bodyPr>
          <a:lstStyle/>
          <a:p>
            <a:r>
              <a:rPr lang="it-IT" dirty="0" err="1">
                <a:solidFill>
                  <a:srgbClr val="EBECF0"/>
                </a:solidFill>
                <a:latin typeface="Courier"/>
              </a:rPr>
              <a:t>git</a:t>
            </a:r>
            <a:r>
              <a:rPr lang="it-IT" dirty="0">
                <a:solidFill>
                  <a:srgbClr val="EBECF0"/>
                </a:solidFill>
                <a:latin typeface="Courier"/>
              </a:rPr>
              <a:t> checkout </a:t>
            </a:r>
            <a:r>
              <a:rPr lang="it-IT" dirty="0" err="1">
                <a:solidFill>
                  <a:srgbClr val="EBECF0"/>
                </a:solidFill>
                <a:latin typeface="Courier"/>
              </a:rPr>
              <a:t>develop</a:t>
            </a:r>
            <a:endParaRPr lang="it-IT" dirty="0">
              <a:solidFill>
                <a:srgbClr val="EBECF0"/>
              </a:solidFill>
              <a:latin typeface="Courier"/>
            </a:endParaRPr>
          </a:p>
          <a:p>
            <a:r>
              <a:rPr lang="it-IT" dirty="0" err="1">
                <a:solidFill>
                  <a:srgbClr val="EBECF0"/>
                </a:solidFill>
                <a:latin typeface="Courier"/>
              </a:rPr>
              <a:t>git</a:t>
            </a:r>
            <a:r>
              <a:rPr lang="it-IT" dirty="0">
                <a:solidFill>
                  <a:srgbClr val="EBECF0"/>
                </a:solidFill>
                <a:latin typeface="Courier"/>
              </a:rPr>
              <a:t> checkout -b release/0.1.0</a:t>
            </a:r>
            <a:endParaRPr lang="en-US" b="0" i="0" dirty="0">
              <a:solidFill>
                <a:srgbClr val="EBECF0"/>
              </a:solidFill>
              <a:effectLst/>
              <a:latin typeface="Courier"/>
            </a:endParaRPr>
          </a:p>
        </p:txBody>
      </p:sp>
      <p:sp>
        <p:nvSpPr>
          <p:cNvPr id="9" name="TextBox 8">
            <a:extLst>
              <a:ext uri="{FF2B5EF4-FFF2-40B4-BE49-F238E27FC236}">
                <a16:creationId xmlns:a16="http://schemas.microsoft.com/office/drawing/2014/main" id="{C288AA2F-1CC8-4DC5-8EC6-AAB02DA3E3EF}"/>
              </a:ext>
            </a:extLst>
          </p:cNvPr>
          <p:cNvSpPr txBox="1"/>
          <p:nvPr/>
        </p:nvSpPr>
        <p:spPr>
          <a:xfrm>
            <a:off x="6849562" y="2932209"/>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creates a release branch without the git-flow extension</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6FF8F1-4FE5-47D4-8875-00BB24235A1F}"/>
              </a:ext>
            </a:extLst>
          </p:cNvPr>
          <p:cNvSpPr txBox="1"/>
          <p:nvPr/>
        </p:nvSpPr>
        <p:spPr>
          <a:xfrm>
            <a:off x="485275" y="3848114"/>
            <a:ext cx="5972175" cy="646331"/>
          </a:xfrm>
          <a:prstGeom prst="rect">
            <a:avLst/>
          </a:prstGeom>
          <a:solidFill>
            <a:schemeClr val="tx1">
              <a:lumMod val="65000"/>
            </a:schemeClr>
          </a:solidFill>
        </p:spPr>
        <p:txBody>
          <a:bodyPr wrap="square">
            <a:spAutoFit/>
          </a:bodyPr>
          <a:lstStyle/>
          <a:p>
            <a:r>
              <a:rPr lang="en-US" dirty="0">
                <a:solidFill>
                  <a:srgbClr val="EBECF0"/>
                </a:solidFill>
                <a:latin typeface="Courier"/>
              </a:rPr>
              <a:t>$ git flow release start 0.1.0</a:t>
            </a:r>
          </a:p>
          <a:p>
            <a:r>
              <a:rPr lang="en-US" dirty="0">
                <a:solidFill>
                  <a:srgbClr val="EBECF0"/>
                </a:solidFill>
                <a:latin typeface="Courier"/>
              </a:rPr>
              <a:t>Switched to a new branch 'release/0.1.0'</a:t>
            </a:r>
          </a:p>
        </p:txBody>
      </p:sp>
      <p:sp>
        <p:nvSpPr>
          <p:cNvPr id="13" name="TextBox 12">
            <a:extLst>
              <a:ext uri="{FF2B5EF4-FFF2-40B4-BE49-F238E27FC236}">
                <a16:creationId xmlns:a16="http://schemas.microsoft.com/office/drawing/2014/main" id="{2CE8381D-9917-4568-86BD-82CF047B3D5E}"/>
              </a:ext>
            </a:extLst>
          </p:cNvPr>
          <p:cNvSpPr txBox="1"/>
          <p:nvPr/>
        </p:nvSpPr>
        <p:spPr>
          <a:xfrm>
            <a:off x="6859599" y="3822225"/>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creates a release branch with the git-flow extension</a:t>
            </a:r>
            <a:endParaRPr lang="it-IT"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7652D88-1BEA-4565-A8E5-D19C02EAD1C8}"/>
              </a:ext>
            </a:extLst>
          </p:cNvPr>
          <p:cNvSpPr txBox="1"/>
          <p:nvPr/>
        </p:nvSpPr>
        <p:spPr>
          <a:xfrm>
            <a:off x="485275" y="4989071"/>
            <a:ext cx="10918188"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once the release is ready to ship, it will get merged it into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develop</a:t>
            </a:r>
            <a:r>
              <a:rPr lang="en-US" dirty="0">
                <a:latin typeface="Arial" panose="020B0604020202020204" pitchFamily="34" charset="0"/>
                <a:cs typeface="Arial" panose="020B0604020202020204" pitchFamily="34" charset="0"/>
              </a:rPr>
              <a:t>, then the release branch will be deleted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it’s important to merge back into develop because critical updates may have been added to the release branch and they need to be accessible to new features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your organization stresses code review, this would be an ideal place for a pull request</a:t>
            </a:r>
          </a:p>
        </p:txBody>
      </p:sp>
    </p:spTree>
    <p:extLst>
      <p:ext uri="{BB962C8B-B14F-4D97-AF65-F5344CB8AC3E}">
        <p14:creationId xmlns:p14="http://schemas.microsoft.com/office/powerpoint/2010/main" val="1041526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1303242"/>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Finishing a release branch</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when you’re done with the development work on the feature, the next step is to merge the </a:t>
            </a:r>
            <a:r>
              <a:rPr lang="en-US" sz="1800" dirty="0" err="1">
                <a:latin typeface="Courier New" panose="02070309020205020404" pitchFamily="49" charset="0"/>
                <a:cs typeface="Courier New" panose="02070309020205020404" pitchFamily="49" charset="0"/>
              </a:rPr>
              <a:t>feature_branch</a:t>
            </a:r>
            <a:r>
              <a:rPr lang="en-US" sz="1800" dirty="0">
                <a:latin typeface="Arial" panose="020B0604020202020204" pitchFamily="34" charset="0"/>
                <a:cs typeface="Arial" panose="020B0604020202020204" pitchFamily="34" charset="0"/>
              </a:rPr>
              <a:t> into </a:t>
            </a:r>
            <a:r>
              <a:rPr lang="en-US" dirty="0">
                <a:latin typeface="Courier New" panose="02070309020205020404" pitchFamily="49" charset="0"/>
                <a:cs typeface="Courier New" panose="02070309020205020404" pitchFamily="49" charset="0"/>
              </a:rPr>
              <a:t>develop</a:t>
            </a:r>
            <a:endParaRPr lang="en-US" sz="18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9D40405-D4C1-4DF0-AB0B-191D3580F6FA}"/>
              </a:ext>
            </a:extLst>
          </p:cNvPr>
          <p:cNvSpPr txBox="1"/>
          <p:nvPr/>
        </p:nvSpPr>
        <p:spPr>
          <a:xfrm>
            <a:off x="485275" y="2599735"/>
            <a:ext cx="5972175" cy="646331"/>
          </a:xfrm>
          <a:prstGeom prst="rect">
            <a:avLst/>
          </a:prstGeom>
          <a:solidFill>
            <a:schemeClr val="tx1">
              <a:lumMod val="65000"/>
            </a:schemeClr>
          </a:solidFill>
        </p:spPr>
        <p:txBody>
          <a:bodyPr wrap="square">
            <a:spAutoFit/>
          </a:bodyPr>
          <a:lstStyle/>
          <a:p>
            <a:r>
              <a:rPr lang="en-US" dirty="0">
                <a:solidFill>
                  <a:srgbClr val="EBECF0"/>
                </a:solidFill>
                <a:latin typeface="Courier"/>
              </a:rPr>
              <a:t>git checkout main</a:t>
            </a:r>
          </a:p>
          <a:p>
            <a:r>
              <a:rPr lang="en-US" dirty="0">
                <a:solidFill>
                  <a:srgbClr val="EBECF0"/>
                </a:solidFill>
                <a:latin typeface="Courier"/>
              </a:rPr>
              <a:t>git merge release/0.1.0</a:t>
            </a:r>
            <a:endParaRPr lang="en-US" b="0" i="0" dirty="0">
              <a:solidFill>
                <a:srgbClr val="EBECF0"/>
              </a:solidFill>
              <a:effectLst/>
              <a:latin typeface="Courier"/>
            </a:endParaRPr>
          </a:p>
        </p:txBody>
      </p:sp>
      <p:sp>
        <p:nvSpPr>
          <p:cNvPr id="9" name="TextBox 8">
            <a:extLst>
              <a:ext uri="{FF2B5EF4-FFF2-40B4-BE49-F238E27FC236}">
                <a16:creationId xmlns:a16="http://schemas.microsoft.com/office/drawing/2014/main" id="{C288AA2F-1CC8-4DC5-8EC6-AAB02DA3E3EF}"/>
              </a:ext>
            </a:extLst>
          </p:cNvPr>
          <p:cNvSpPr txBox="1"/>
          <p:nvPr/>
        </p:nvSpPr>
        <p:spPr>
          <a:xfrm>
            <a:off x="6859599" y="2610422"/>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merges the release branch into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without the git-flow extension</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6FF8F1-4FE5-47D4-8875-00BB24235A1F}"/>
              </a:ext>
            </a:extLst>
          </p:cNvPr>
          <p:cNvSpPr txBox="1"/>
          <p:nvPr/>
        </p:nvSpPr>
        <p:spPr>
          <a:xfrm>
            <a:off x="485275" y="3979877"/>
            <a:ext cx="5972175" cy="369332"/>
          </a:xfrm>
          <a:prstGeom prst="rect">
            <a:avLst/>
          </a:prstGeom>
          <a:solidFill>
            <a:schemeClr val="tx1">
              <a:lumMod val="65000"/>
            </a:schemeClr>
          </a:solidFill>
        </p:spPr>
        <p:txBody>
          <a:bodyPr wrap="square">
            <a:spAutoFit/>
          </a:bodyPr>
          <a:lstStyle/>
          <a:p>
            <a:r>
              <a:rPr lang="en-US" dirty="0">
                <a:solidFill>
                  <a:srgbClr val="EBECF0"/>
                </a:solidFill>
                <a:latin typeface="Courier"/>
              </a:rPr>
              <a:t>git flow release finish '0.1.0'</a:t>
            </a:r>
          </a:p>
        </p:txBody>
      </p:sp>
      <p:sp>
        <p:nvSpPr>
          <p:cNvPr id="13" name="TextBox 12">
            <a:extLst>
              <a:ext uri="{FF2B5EF4-FFF2-40B4-BE49-F238E27FC236}">
                <a16:creationId xmlns:a16="http://schemas.microsoft.com/office/drawing/2014/main" id="{2CE8381D-9917-4568-86BD-82CF047B3D5E}"/>
              </a:ext>
            </a:extLst>
          </p:cNvPr>
          <p:cNvSpPr txBox="1"/>
          <p:nvPr/>
        </p:nvSpPr>
        <p:spPr>
          <a:xfrm>
            <a:off x="6859599" y="3844260"/>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merges the release branch into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with the git-flow extension</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3854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1767355"/>
            <a:ext cx="11598343" cy="3380734"/>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Hotfix branches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maintenance or “hotfix” branches are used to quickly patch production releases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hotfix branches are a lot like release branches and feature branches except they're based on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instead of </a:t>
            </a:r>
            <a:r>
              <a:rPr lang="en-US" dirty="0">
                <a:latin typeface="Courier New" panose="02070309020205020404" pitchFamily="49" charset="0"/>
                <a:cs typeface="Courier New" panose="02070309020205020404" pitchFamily="49" charset="0"/>
              </a:rPr>
              <a:t>develop</a:t>
            </a: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the only branch that should fork directly off of </a:t>
            </a:r>
            <a:r>
              <a:rPr lang="en-US" dirty="0">
                <a:latin typeface="Courier New" panose="02070309020205020404" pitchFamily="49" charset="0"/>
                <a:cs typeface="Courier New" panose="02070309020205020404" pitchFamily="49" charset="0"/>
              </a:rPr>
              <a:t>main</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a</a:t>
            </a:r>
            <a:r>
              <a:rPr lang="en-US" dirty="0">
                <a:latin typeface="Arial" panose="020B0604020202020204" pitchFamily="34" charset="0"/>
                <a:cs typeface="Arial" panose="020B0604020202020204" pitchFamily="34" charset="0"/>
              </a:rPr>
              <a:t>s soon as the fix is complete, it should be merged into both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develop</a:t>
            </a:r>
            <a:r>
              <a:rPr lang="en-US" dirty="0">
                <a:latin typeface="Arial" panose="020B0604020202020204" pitchFamily="34" charset="0"/>
                <a:cs typeface="Arial" panose="020B0604020202020204" pitchFamily="34" charset="0"/>
              </a:rPr>
              <a:t> (or the current release branch)</a:t>
            </a:r>
          </a:p>
          <a:p>
            <a:pPr marL="285750" indent="-285750">
              <a:lnSpc>
                <a:spcPct val="150000"/>
              </a:lnSpc>
              <a:buFont typeface="Arial" panose="020B0604020202020204" pitchFamily="34" charset="0"/>
              <a:buChar char="•"/>
            </a:pP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should be tagged with an updated version number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814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44149"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BRANCHING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Contributor side</a:t>
            </a:r>
          </a:p>
        </p:txBody>
      </p:sp>
      <p:pic>
        <p:nvPicPr>
          <p:cNvPr id="5" name="Picture 4">
            <a:extLst>
              <a:ext uri="{FF2B5EF4-FFF2-40B4-BE49-F238E27FC236}">
                <a16:creationId xmlns:a16="http://schemas.microsoft.com/office/drawing/2014/main" id="{B9C12EA1-9086-4973-93A1-C3FC0E2B4F5B}"/>
              </a:ext>
            </a:extLst>
          </p:cNvPr>
          <p:cNvPicPr>
            <a:picLocks noChangeAspect="1"/>
          </p:cNvPicPr>
          <p:nvPr/>
        </p:nvPicPr>
        <p:blipFill>
          <a:blip r:embed="rId2"/>
          <a:stretch>
            <a:fillRect/>
          </a:stretch>
        </p:blipFill>
        <p:spPr>
          <a:xfrm>
            <a:off x="475237" y="610776"/>
            <a:ext cx="7825027" cy="6116419"/>
          </a:xfrm>
          <a:prstGeom prst="rect">
            <a:avLst/>
          </a:prstGeom>
        </p:spPr>
      </p:pic>
      <p:cxnSp>
        <p:nvCxnSpPr>
          <p:cNvPr id="8" name="Straight Arrow Connector 7">
            <a:extLst>
              <a:ext uri="{FF2B5EF4-FFF2-40B4-BE49-F238E27FC236}">
                <a16:creationId xmlns:a16="http://schemas.microsoft.com/office/drawing/2014/main" id="{F2A4E9C4-C9CE-4224-B849-3CC656C5D5CD}"/>
              </a:ext>
            </a:extLst>
          </p:cNvPr>
          <p:cNvCxnSpPr>
            <a:cxnSpLocks/>
            <a:stCxn id="9" idx="1"/>
          </p:cNvCxnSpPr>
          <p:nvPr/>
        </p:nvCxnSpPr>
        <p:spPr>
          <a:xfrm flipH="1">
            <a:off x="3151632" y="1351827"/>
            <a:ext cx="5340552" cy="34457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92D9B2C-5C51-49A7-A016-2426BE8B5824}"/>
              </a:ext>
            </a:extLst>
          </p:cNvPr>
          <p:cNvSpPr txBox="1"/>
          <p:nvPr/>
        </p:nvSpPr>
        <p:spPr>
          <a:xfrm>
            <a:off x="8492184" y="751662"/>
            <a:ext cx="3163368" cy="1200329"/>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the contributor can add more comments and, in general, he has a general view on how the pull request is going</a:t>
            </a:r>
          </a:p>
        </p:txBody>
      </p:sp>
    </p:spTree>
    <p:extLst>
      <p:ext uri="{BB962C8B-B14F-4D97-AF65-F5344CB8AC3E}">
        <p14:creationId xmlns:p14="http://schemas.microsoft.com/office/powerpoint/2010/main" val="383949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1767355"/>
            <a:ext cx="11598343" cy="1718740"/>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Hotfix branches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having a dedicated line of development for bug fixes lets your team address issues without interrupting the rest of the workflow or waiting for the next release cycle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think of maintenance branches as ad hoc release branches that work directly with </a:t>
            </a:r>
            <a:r>
              <a:rPr lang="en-US" dirty="0">
                <a:latin typeface="Courier New" panose="02070309020205020404" pitchFamily="49" charset="0"/>
                <a:cs typeface="Courier New" panose="02070309020205020404" pitchFamily="49" charset="0"/>
              </a:rPr>
              <a:t>main</a:t>
            </a:r>
          </a:p>
        </p:txBody>
      </p:sp>
    </p:spTree>
    <p:extLst>
      <p:ext uri="{BB962C8B-B14F-4D97-AF65-F5344CB8AC3E}">
        <p14:creationId xmlns:p14="http://schemas.microsoft.com/office/powerpoint/2010/main" val="318759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45653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Hotfix</a:t>
            </a:r>
            <a:r>
              <a:rPr lang="en-US" sz="1800" dirty="0">
                <a:latin typeface="Arial" panose="020B0604020202020204" pitchFamily="34" charset="0"/>
                <a:cs typeface="Arial" panose="020B0604020202020204" pitchFamily="34" charset="0"/>
              </a:rPr>
              <a:t> branches</a:t>
            </a:r>
          </a:p>
        </p:txBody>
      </p:sp>
      <p:sp>
        <p:nvSpPr>
          <p:cNvPr id="8" name="TextBox 7">
            <a:extLst>
              <a:ext uri="{FF2B5EF4-FFF2-40B4-BE49-F238E27FC236}">
                <a16:creationId xmlns:a16="http://schemas.microsoft.com/office/drawing/2014/main" id="{79D40405-D4C1-4DF0-AB0B-191D3580F6FA}"/>
              </a:ext>
            </a:extLst>
          </p:cNvPr>
          <p:cNvSpPr txBox="1"/>
          <p:nvPr/>
        </p:nvSpPr>
        <p:spPr>
          <a:xfrm>
            <a:off x="359414" y="1667005"/>
            <a:ext cx="5972175" cy="646331"/>
          </a:xfrm>
          <a:prstGeom prst="rect">
            <a:avLst/>
          </a:prstGeom>
          <a:solidFill>
            <a:schemeClr val="tx1">
              <a:lumMod val="65000"/>
            </a:schemeClr>
          </a:solidFill>
        </p:spPr>
        <p:txBody>
          <a:bodyPr wrap="square">
            <a:spAutoFit/>
          </a:bodyPr>
          <a:lstStyle/>
          <a:p>
            <a:r>
              <a:rPr lang="it-IT" dirty="0" err="1">
                <a:solidFill>
                  <a:srgbClr val="EBECF0"/>
                </a:solidFill>
                <a:latin typeface="Courier"/>
              </a:rPr>
              <a:t>git</a:t>
            </a:r>
            <a:r>
              <a:rPr lang="it-IT" dirty="0">
                <a:solidFill>
                  <a:srgbClr val="EBECF0"/>
                </a:solidFill>
                <a:latin typeface="Courier"/>
              </a:rPr>
              <a:t> checkout </a:t>
            </a:r>
            <a:r>
              <a:rPr lang="it-IT" dirty="0" err="1">
                <a:solidFill>
                  <a:srgbClr val="EBECF0"/>
                </a:solidFill>
                <a:latin typeface="Courier"/>
              </a:rPr>
              <a:t>main</a:t>
            </a:r>
            <a:endParaRPr lang="it-IT" dirty="0">
              <a:solidFill>
                <a:srgbClr val="EBECF0"/>
              </a:solidFill>
              <a:latin typeface="Courier"/>
            </a:endParaRPr>
          </a:p>
          <a:p>
            <a:r>
              <a:rPr lang="it-IT" dirty="0" err="1">
                <a:solidFill>
                  <a:srgbClr val="EBECF0"/>
                </a:solidFill>
                <a:latin typeface="Courier"/>
              </a:rPr>
              <a:t>git</a:t>
            </a:r>
            <a:r>
              <a:rPr lang="it-IT" dirty="0">
                <a:solidFill>
                  <a:srgbClr val="EBECF0"/>
                </a:solidFill>
                <a:latin typeface="Courier"/>
              </a:rPr>
              <a:t> checkout -b </a:t>
            </a:r>
            <a:r>
              <a:rPr lang="it-IT" dirty="0" err="1">
                <a:solidFill>
                  <a:srgbClr val="EBECF0"/>
                </a:solidFill>
                <a:latin typeface="Courier"/>
              </a:rPr>
              <a:t>hotfix_branch</a:t>
            </a:r>
            <a:endParaRPr lang="en-US" b="0" i="0" dirty="0">
              <a:solidFill>
                <a:srgbClr val="EBECF0"/>
              </a:solidFill>
              <a:effectLst/>
              <a:latin typeface="Courier"/>
            </a:endParaRPr>
          </a:p>
        </p:txBody>
      </p:sp>
      <p:sp>
        <p:nvSpPr>
          <p:cNvPr id="9" name="TextBox 8">
            <a:extLst>
              <a:ext uri="{FF2B5EF4-FFF2-40B4-BE49-F238E27FC236}">
                <a16:creationId xmlns:a16="http://schemas.microsoft.com/office/drawing/2014/main" id="{C288AA2F-1CC8-4DC5-8EC6-AAB02DA3E3EF}"/>
              </a:ext>
            </a:extLst>
          </p:cNvPr>
          <p:cNvSpPr txBox="1"/>
          <p:nvPr/>
        </p:nvSpPr>
        <p:spPr>
          <a:xfrm>
            <a:off x="6733738" y="1677692"/>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creates a hotfix branch without the git-flow extension</a:t>
            </a:r>
            <a:endParaRPr lang="it-IT"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6FF8F1-4FE5-47D4-8875-00BB24235A1F}"/>
              </a:ext>
            </a:extLst>
          </p:cNvPr>
          <p:cNvSpPr txBox="1"/>
          <p:nvPr/>
        </p:nvSpPr>
        <p:spPr>
          <a:xfrm>
            <a:off x="369451" y="2758189"/>
            <a:ext cx="5972175" cy="369332"/>
          </a:xfrm>
          <a:prstGeom prst="rect">
            <a:avLst/>
          </a:prstGeom>
          <a:solidFill>
            <a:schemeClr val="tx1">
              <a:lumMod val="65000"/>
            </a:schemeClr>
          </a:solidFill>
        </p:spPr>
        <p:txBody>
          <a:bodyPr wrap="square">
            <a:spAutoFit/>
          </a:bodyPr>
          <a:lstStyle/>
          <a:p>
            <a:r>
              <a:rPr lang="en-US" dirty="0">
                <a:solidFill>
                  <a:srgbClr val="EBECF0"/>
                </a:solidFill>
                <a:latin typeface="Courier"/>
              </a:rPr>
              <a:t>$ git flow hotfix start </a:t>
            </a:r>
            <a:r>
              <a:rPr lang="en-US" dirty="0" err="1">
                <a:solidFill>
                  <a:srgbClr val="EBECF0"/>
                </a:solidFill>
                <a:latin typeface="Courier"/>
              </a:rPr>
              <a:t>hotfix_branch</a:t>
            </a:r>
            <a:endParaRPr lang="en-US" dirty="0">
              <a:solidFill>
                <a:srgbClr val="EBECF0"/>
              </a:solidFill>
              <a:latin typeface="Courier"/>
            </a:endParaRPr>
          </a:p>
        </p:txBody>
      </p:sp>
      <p:sp>
        <p:nvSpPr>
          <p:cNvPr id="13" name="TextBox 12">
            <a:extLst>
              <a:ext uri="{FF2B5EF4-FFF2-40B4-BE49-F238E27FC236}">
                <a16:creationId xmlns:a16="http://schemas.microsoft.com/office/drawing/2014/main" id="{2CE8381D-9917-4568-86BD-82CF047B3D5E}"/>
              </a:ext>
            </a:extLst>
          </p:cNvPr>
          <p:cNvSpPr txBox="1"/>
          <p:nvPr/>
        </p:nvSpPr>
        <p:spPr>
          <a:xfrm>
            <a:off x="6743775" y="2622572"/>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creates a hotfix branch with the git-flow extension</a:t>
            </a:r>
            <a:endParaRPr lang="it-IT"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A58ED50-ED1C-428D-A777-87D0EE052203}"/>
              </a:ext>
            </a:extLst>
          </p:cNvPr>
          <p:cNvSpPr txBox="1"/>
          <p:nvPr/>
        </p:nvSpPr>
        <p:spPr>
          <a:xfrm>
            <a:off x="475237" y="4420361"/>
            <a:ext cx="5972175" cy="1477328"/>
          </a:xfrm>
          <a:prstGeom prst="rect">
            <a:avLst/>
          </a:prstGeom>
          <a:solidFill>
            <a:schemeClr val="tx1">
              <a:lumMod val="65000"/>
            </a:schemeClr>
          </a:solidFill>
        </p:spPr>
        <p:txBody>
          <a:bodyPr wrap="square">
            <a:spAutoFit/>
          </a:bodyPr>
          <a:lstStyle/>
          <a:p>
            <a:r>
              <a:rPr lang="en-US" dirty="0">
                <a:solidFill>
                  <a:srgbClr val="EBECF0"/>
                </a:solidFill>
                <a:latin typeface="Courier"/>
              </a:rPr>
              <a:t>git checkout main</a:t>
            </a:r>
          </a:p>
          <a:p>
            <a:r>
              <a:rPr lang="en-US" dirty="0">
                <a:solidFill>
                  <a:srgbClr val="EBECF0"/>
                </a:solidFill>
                <a:latin typeface="Courier"/>
              </a:rPr>
              <a:t>git merge </a:t>
            </a:r>
            <a:r>
              <a:rPr lang="en-US" dirty="0" err="1">
                <a:solidFill>
                  <a:srgbClr val="EBECF0"/>
                </a:solidFill>
                <a:latin typeface="Courier"/>
              </a:rPr>
              <a:t>hotfix_branch</a:t>
            </a:r>
            <a:endParaRPr lang="en-US" dirty="0">
              <a:solidFill>
                <a:srgbClr val="EBECF0"/>
              </a:solidFill>
              <a:latin typeface="Courier"/>
            </a:endParaRPr>
          </a:p>
          <a:p>
            <a:r>
              <a:rPr lang="en-US" dirty="0">
                <a:solidFill>
                  <a:srgbClr val="EBECF0"/>
                </a:solidFill>
                <a:latin typeface="Courier"/>
              </a:rPr>
              <a:t>git checkout develop</a:t>
            </a:r>
          </a:p>
          <a:p>
            <a:r>
              <a:rPr lang="en-US" dirty="0">
                <a:solidFill>
                  <a:srgbClr val="EBECF0"/>
                </a:solidFill>
                <a:latin typeface="Courier"/>
              </a:rPr>
              <a:t>git merge </a:t>
            </a:r>
            <a:r>
              <a:rPr lang="en-US" dirty="0" err="1">
                <a:solidFill>
                  <a:srgbClr val="EBECF0"/>
                </a:solidFill>
                <a:latin typeface="Courier"/>
              </a:rPr>
              <a:t>hotfix_branch</a:t>
            </a:r>
            <a:endParaRPr lang="en-US" dirty="0">
              <a:solidFill>
                <a:srgbClr val="EBECF0"/>
              </a:solidFill>
              <a:latin typeface="Courier"/>
            </a:endParaRPr>
          </a:p>
          <a:p>
            <a:r>
              <a:rPr lang="en-US" dirty="0">
                <a:solidFill>
                  <a:srgbClr val="EBECF0"/>
                </a:solidFill>
                <a:latin typeface="Courier"/>
              </a:rPr>
              <a:t>git branch -D </a:t>
            </a:r>
            <a:r>
              <a:rPr lang="en-US" dirty="0" err="1">
                <a:solidFill>
                  <a:srgbClr val="EBECF0"/>
                </a:solidFill>
                <a:latin typeface="Courier"/>
              </a:rPr>
              <a:t>hotfix_branch</a:t>
            </a:r>
            <a:endParaRPr lang="en-US" b="0" i="0" dirty="0">
              <a:solidFill>
                <a:srgbClr val="EBECF0"/>
              </a:solidFill>
              <a:effectLst/>
              <a:latin typeface="Courier"/>
            </a:endParaRPr>
          </a:p>
        </p:txBody>
      </p:sp>
      <p:sp>
        <p:nvSpPr>
          <p:cNvPr id="16" name="TextBox 15">
            <a:extLst>
              <a:ext uri="{FF2B5EF4-FFF2-40B4-BE49-F238E27FC236}">
                <a16:creationId xmlns:a16="http://schemas.microsoft.com/office/drawing/2014/main" id="{5E9718E4-91D0-452C-A049-EE0F717988FA}"/>
              </a:ext>
            </a:extLst>
          </p:cNvPr>
          <p:cNvSpPr txBox="1"/>
          <p:nvPr/>
        </p:nvSpPr>
        <p:spPr>
          <a:xfrm>
            <a:off x="6806361" y="4475200"/>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finishes a hotfix branch without the git-flow extension</a:t>
            </a:r>
            <a:endParaRPr lang="it-IT"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7BCC794-7878-406B-AD35-B8D8F5735103}"/>
              </a:ext>
            </a:extLst>
          </p:cNvPr>
          <p:cNvSpPr txBox="1"/>
          <p:nvPr/>
        </p:nvSpPr>
        <p:spPr>
          <a:xfrm>
            <a:off x="442073" y="6187175"/>
            <a:ext cx="5972175" cy="369332"/>
          </a:xfrm>
          <a:prstGeom prst="rect">
            <a:avLst/>
          </a:prstGeom>
          <a:solidFill>
            <a:schemeClr val="tx1">
              <a:lumMod val="65000"/>
            </a:schemeClr>
          </a:solidFill>
        </p:spPr>
        <p:txBody>
          <a:bodyPr wrap="square">
            <a:spAutoFit/>
          </a:bodyPr>
          <a:lstStyle/>
          <a:p>
            <a:r>
              <a:rPr lang="en-US" dirty="0">
                <a:solidFill>
                  <a:srgbClr val="EBECF0"/>
                </a:solidFill>
                <a:latin typeface="Courier"/>
              </a:rPr>
              <a:t>$ git flow hotfix finish </a:t>
            </a:r>
            <a:r>
              <a:rPr lang="en-US" dirty="0" err="1">
                <a:solidFill>
                  <a:srgbClr val="EBECF0"/>
                </a:solidFill>
                <a:latin typeface="Courier"/>
              </a:rPr>
              <a:t>hotfix_branch</a:t>
            </a:r>
            <a:endParaRPr lang="en-US" dirty="0">
              <a:solidFill>
                <a:srgbClr val="EBECF0"/>
              </a:solidFill>
              <a:latin typeface="Courier"/>
            </a:endParaRPr>
          </a:p>
        </p:txBody>
      </p:sp>
      <p:sp>
        <p:nvSpPr>
          <p:cNvPr id="18" name="TextBox 17">
            <a:extLst>
              <a:ext uri="{FF2B5EF4-FFF2-40B4-BE49-F238E27FC236}">
                <a16:creationId xmlns:a16="http://schemas.microsoft.com/office/drawing/2014/main" id="{159C5685-CF9C-48FB-96E7-347AD1C92B52}"/>
              </a:ext>
            </a:extLst>
          </p:cNvPr>
          <p:cNvSpPr txBox="1"/>
          <p:nvPr/>
        </p:nvSpPr>
        <p:spPr>
          <a:xfrm>
            <a:off x="6806360" y="6034697"/>
            <a:ext cx="4543863"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command finishes a hotfix branch with the git-flow extension</a:t>
            </a:r>
            <a:endParaRPr lang="it-IT"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921209-3CC6-44F9-9CA2-26FA01895C2B}"/>
              </a:ext>
            </a:extLst>
          </p:cNvPr>
          <p:cNvSpPr txBox="1"/>
          <p:nvPr/>
        </p:nvSpPr>
        <p:spPr>
          <a:xfrm>
            <a:off x="359414" y="3869390"/>
            <a:ext cx="11598343" cy="47224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Similar to finishing a release branch, a hotfix branch gets merged into both </a:t>
            </a:r>
            <a:r>
              <a:rPr lang="en-US" dirty="0">
                <a:latin typeface="Courier New" panose="02070309020205020404" pitchFamily="49" charset="0"/>
                <a:cs typeface="Courier New" panose="02070309020205020404" pitchFamily="49" charset="0"/>
              </a:rPr>
              <a:t>main</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develop</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059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1273579"/>
            <a:ext cx="11598343" cy="3796232"/>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The overall flow of </a:t>
            </a:r>
            <a:r>
              <a:rPr lang="en-US" sz="1800" dirty="0" err="1">
                <a:latin typeface="Arial" panose="020B0604020202020204" pitchFamily="34" charset="0"/>
                <a:cs typeface="Arial" panose="020B0604020202020204" pitchFamily="34" charset="0"/>
              </a:rPr>
              <a:t>Gitflow</a:t>
            </a:r>
            <a:r>
              <a:rPr lang="en-US" sz="1800" dirty="0">
                <a:latin typeface="Arial" panose="020B0604020202020204" pitchFamily="34" charset="0"/>
                <a:cs typeface="Arial" panose="020B0604020202020204" pitchFamily="34" charset="0"/>
              </a:rPr>
              <a:t> is:</a:t>
            </a:r>
          </a:p>
          <a:p>
            <a:pPr>
              <a:lnSpc>
                <a:spcPct val="150000"/>
              </a:lnSpc>
            </a:pPr>
            <a:endParaRPr lang="en-US" sz="1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a:t>
            </a:r>
            <a:r>
              <a:rPr lang="en-US" sz="1800" dirty="0">
                <a:latin typeface="Arial" panose="020B0604020202020204" pitchFamily="34" charset="0"/>
                <a:cs typeface="Arial" panose="020B0604020202020204" pitchFamily="34" charset="0"/>
              </a:rPr>
              <a:t> develop branch is created from main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a:t>
            </a:r>
            <a:r>
              <a:rPr lang="en-US" sz="1800" dirty="0">
                <a:latin typeface="Arial" panose="020B0604020202020204" pitchFamily="34" charset="0"/>
                <a:cs typeface="Arial" panose="020B0604020202020204" pitchFamily="34" charset="0"/>
              </a:rPr>
              <a:t> release branch is created from develop</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feature branches are created from develop</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when a feature is complete it is merged into the develop branch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sz="1800" dirty="0">
                <a:latin typeface="Arial" panose="020B0604020202020204" pitchFamily="34" charset="0"/>
                <a:cs typeface="Arial" panose="020B0604020202020204" pitchFamily="34" charset="0"/>
              </a:rPr>
              <a:t>hen the release branch is done it is merged into develop and main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f an issue in main is detected a hotfix branch is created from main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a:t>
            </a:r>
            <a:r>
              <a:rPr lang="en-US" sz="1800" dirty="0">
                <a:latin typeface="Arial" panose="020B0604020202020204" pitchFamily="34" charset="0"/>
                <a:cs typeface="Arial" panose="020B0604020202020204" pitchFamily="34" charset="0"/>
              </a:rPr>
              <a:t>nce the hotfix is complete it is merged to both develop and main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5615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03105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Git 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1" y="819411"/>
            <a:ext cx="2950465" cy="416011"/>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a little Git Flow variant</a:t>
            </a:r>
          </a:p>
        </p:txBody>
      </p:sp>
      <p:pic>
        <p:nvPicPr>
          <p:cNvPr id="9" name="Picture 8">
            <a:extLst>
              <a:ext uri="{FF2B5EF4-FFF2-40B4-BE49-F238E27FC236}">
                <a16:creationId xmlns:a16="http://schemas.microsoft.com/office/drawing/2014/main" id="{B22B65C7-1D6B-4209-867F-028E8BBCE6F5}"/>
              </a:ext>
            </a:extLst>
          </p:cNvPr>
          <p:cNvPicPr>
            <a:picLocks noChangeAspect="1"/>
          </p:cNvPicPr>
          <p:nvPr/>
        </p:nvPicPr>
        <p:blipFill>
          <a:blip r:embed="rId2"/>
          <a:stretch>
            <a:fillRect/>
          </a:stretch>
        </p:blipFill>
        <p:spPr>
          <a:xfrm>
            <a:off x="2048257" y="1521977"/>
            <a:ext cx="8698992" cy="4386777"/>
          </a:xfrm>
          <a:prstGeom prst="rect">
            <a:avLst/>
          </a:prstGeom>
        </p:spPr>
      </p:pic>
    </p:spTree>
    <p:extLst>
      <p:ext uri="{BB962C8B-B14F-4D97-AF65-F5344CB8AC3E}">
        <p14:creationId xmlns:p14="http://schemas.microsoft.com/office/powerpoint/2010/main" val="3272727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Definition</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1273579"/>
            <a:ext cx="11598343" cy="2965235"/>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Forking Workflow is fundamentally different than other popular Git workflows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nstead of using a single server-side repository to act as the “central” codebase, it gives every developer their own server-side repository</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each contributor has not one, but two Git repositories: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a private local one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A public server-side one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Forking Workflow is most often seen in public open source projects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2635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Definition</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1273579"/>
            <a:ext cx="11598343"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contributions can be integrated without the need for everybody to push to a single central repository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
            </a:r>
            <a:r>
              <a:rPr lang="en-US" sz="1800" dirty="0">
                <a:latin typeface="Arial" panose="020B0604020202020204" pitchFamily="34" charset="0"/>
                <a:cs typeface="Arial" panose="020B0604020202020204" pitchFamily="34" charset="0"/>
              </a:rPr>
              <a:t>evelopers push to their own server-side repositories, and only the project maintainer can push to the official repository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his allows the maintainer to accept commits from any developer without giving them write access to the official codebase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typically follows a branching model based on the </a:t>
            </a:r>
            <a:r>
              <a:rPr lang="en-US" dirty="0" err="1">
                <a:latin typeface="Arial" panose="020B0604020202020204" pitchFamily="34" charset="0"/>
                <a:cs typeface="Arial" panose="020B0604020202020204" pitchFamily="34" charset="0"/>
              </a:rPr>
              <a:t>Gitflow</a:t>
            </a:r>
            <a:r>
              <a:rPr lang="en-US" dirty="0">
                <a:latin typeface="Arial" panose="020B0604020202020204" pitchFamily="34" charset="0"/>
                <a:cs typeface="Arial" panose="020B0604020202020204" pitchFamily="34" charset="0"/>
              </a:rPr>
              <a:t> Workflow: complete feature branches will be purposed for merge into the original project maintainer's repository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result is a distributed workflow that provides a flexible way for large, organic teams (including untrusted third-parties) to collaborate securely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the ideal workflow for open source projects</a:t>
            </a:r>
          </a:p>
        </p:txBody>
      </p:sp>
    </p:spTree>
    <p:extLst>
      <p:ext uri="{BB962C8B-B14F-4D97-AF65-F5344CB8AC3E}">
        <p14:creationId xmlns:p14="http://schemas.microsoft.com/office/powerpoint/2010/main" val="1426383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504272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a:t>
            </a:r>
            <a:r>
              <a:rPr lang="en-US" sz="1800" dirty="0">
                <a:latin typeface="Arial" panose="020B0604020202020204" pitchFamily="34" charset="0"/>
                <a:cs typeface="Arial" panose="020B0604020202020204" pitchFamily="34" charset="0"/>
              </a:rPr>
              <a:t>s in the other Git workflows, the Forking Workflow begins with an official public repository stored on a server</a:t>
            </a:r>
          </a:p>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when a new developer wants to start working on the project, they do not directly clone the official repository, instead, they fork the official repository to create a copy of it on the server</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his new copy serves as their personal public repository, no other developers are allowed to push to it, but they can pull changes from it (we’ll see why this is important)</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a:t>
            </a:r>
            <a:r>
              <a:rPr lang="en-US" sz="1800" dirty="0">
                <a:latin typeface="Arial" panose="020B0604020202020204" pitchFamily="34" charset="0"/>
                <a:cs typeface="Arial" panose="020B0604020202020204" pitchFamily="34" charset="0"/>
              </a:rPr>
              <a:t>fter they have created their server-side copy, the developer performs a </a:t>
            </a:r>
            <a:r>
              <a:rPr lang="en-US" sz="1800" dirty="0">
                <a:latin typeface="Courier"/>
                <a:cs typeface="Arial" panose="020B0604020202020204" pitchFamily="34" charset="0"/>
              </a:rPr>
              <a:t>git clone </a:t>
            </a:r>
            <a:r>
              <a:rPr lang="en-US" sz="1800" dirty="0">
                <a:latin typeface="Arial" panose="020B0604020202020204" pitchFamily="34" charset="0"/>
                <a:cs typeface="Arial" panose="020B0604020202020204" pitchFamily="34" charset="0"/>
              </a:rPr>
              <a:t>to get a copy of it onto their local machine: this serves as their private development environment, just like in the other workflows</a:t>
            </a:r>
          </a:p>
          <a:p>
            <a:pPr marL="342900" indent="-34290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when they're ready to publish a local commit, they push the commit to their own public repository—not the official one</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hen, they file a pull request with the main repository, which lets the project maintainer know that an update is ready to be integrated</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sz="1800" dirty="0">
                <a:latin typeface="Arial" panose="020B0604020202020204" pitchFamily="34" charset="0"/>
                <a:cs typeface="Arial" panose="020B0604020202020204" pitchFamily="34" charset="0"/>
              </a:rPr>
              <a:t>he pull request also serves as a convenient discussion thread if there are issues with the contributed code</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8761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 - short</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3796232"/>
          </a:xfrm>
          <a:prstGeom prst="rect">
            <a:avLst/>
          </a:prstGeom>
          <a:noFill/>
        </p:spPr>
        <p:txBody>
          <a:bodyPr wrap="square">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 developer 'forks' an 'official' server-side repository. This creates their own server-side copy</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new server-side copy is cloned to their local system</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 Git remote path for the 'official' repository is added to the local clone</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 new local feature branch is created</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developer makes changes on the new branch</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New commits are created for the changes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branch gets pushed to the developer's own server-side copy</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developer opens a pull request from the new branch to the 'official' repository</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pull request gets approved for merge and is merged into the original server-side repository</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6427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379623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integrate the feature into the official codebase, the maintainer pulls the contributor’s changes into their local repository, checks to make sure it doesn’t break the project, merges it into their local </a:t>
            </a:r>
            <a:r>
              <a:rPr lang="en-US" dirty="0">
                <a:latin typeface="Courier"/>
                <a:cs typeface="Arial" panose="020B0604020202020204" pitchFamily="34" charset="0"/>
              </a:rPr>
              <a:t>main</a:t>
            </a:r>
            <a:r>
              <a:rPr lang="en-US" dirty="0">
                <a:latin typeface="Arial" panose="020B0604020202020204" pitchFamily="34" charset="0"/>
                <a:cs typeface="Arial" panose="020B0604020202020204" pitchFamily="34" charset="0"/>
              </a:rPr>
              <a:t> branch, then pushes the </a:t>
            </a:r>
            <a:r>
              <a:rPr lang="en-US" dirty="0">
                <a:latin typeface="Courier"/>
                <a:cs typeface="Arial" panose="020B0604020202020204" pitchFamily="34" charset="0"/>
              </a:rPr>
              <a:t>main</a:t>
            </a:r>
            <a:r>
              <a:rPr lang="en-US" dirty="0">
                <a:latin typeface="Arial" panose="020B0604020202020204" pitchFamily="34" charset="0"/>
                <a:cs typeface="Arial" panose="020B0604020202020204" pitchFamily="34" charset="0"/>
              </a:rPr>
              <a:t> branch to the official repository on the server</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contribution is now part of the project, and other developers should pull from the official repository to synchronize their local repositories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notion of an “official” repository in the Forking Workflow is merely a convention</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only thing that makes the official repository so official is that it’s the public repository of the project maintainer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8715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Forking vs Cloning</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379623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"forked" repositories and "forking" are not special operations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forked repositories are created using the standard git clone command</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forked repositories are generally "server-side clones" and usually managed and hosted by a 3rd party Git service like Bitbucket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there is no unique Git command to create forked repositories, a clone operation is essentially a copy of a repository and its history.</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575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Owner side</a:t>
            </a:r>
          </a:p>
        </p:txBody>
      </p:sp>
      <p:pic>
        <p:nvPicPr>
          <p:cNvPr id="5" name="Picture 4">
            <a:extLst>
              <a:ext uri="{FF2B5EF4-FFF2-40B4-BE49-F238E27FC236}">
                <a16:creationId xmlns:a16="http://schemas.microsoft.com/office/drawing/2014/main" id="{45AD8ECF-990F-4D4E-82EB-9E927B0AB99F}"/>
              </a:ext>
            </a:extLst>
          </p:cNvPr>
          <p:cNvPicPr>
            <a:picLocks noChangeAspect="1"/>
          </p:cNvPicPr>
          <p:nvPr/>
        </p:nvPicPr>
        <p:blipFill>
          <a:blip r:embed="rId2"/>
          <a:stretch>
            <a:fillRect/>
          </a:stretch>
        </p:blipFill>
        <p:spPr>
          <a:xfrm>
            <a:off x="1001077" y="1717357"/>
            <a:ext cx="6105525" cy="923925"/>
          </a:xfrm>
          <a:prstGeom prst="rect">
            <a:avLst/>
          </a:prstGeom>
        </p:spPr>
      </p:pic>
      <p:pic>
        <p:nvPicPr>
          <p:cNvPr id="9" name="Picture 8">
            <a:extLst>
              <a:ext uri="{FF2B5EF4-FFF2-40B4-BE49-F238E27FC236}">
                <a16:creationId xmlns:a16="http://schemas.microsoft.com/office/drawing/2014/main" id="{3783CB43-CB10-42E0-A277-0728EF1BAF43}"/>
              </a:ext>
            </a:extLst>
          </p:cNvPr>
          <p:cNvPicPr>
            <a:picLocks noChangeAspect="1"/>
          </p:cNvPicPr>
          <p:nvPr/>
        </p:nvPicPr>
        <p:blipFill>
          <a:blip r:embed="rId3"/>
          <a:stretch>
            <a:fillRect/>
          </a:stretch>
        </p:blipFill>
        <p:spPr>
          <a:xfrm>
            <a:off x="1001077" y="2748970"/>
            <a:ext cx="10552176" cy="1639173"/>
          </a:xfrm>
          <a:prstGeom prst="rect">
            <a:avLst/>
          </a:prstGeom>
        </p:spPr>
      </p:pic>
      <p:cxnSp>
        <p:nvCxnSpPr>
          <p:cNvPr id="10" name="Straight Arrow Connector 9">
            <a:extLst>
              <a:ext uri="{FF2B5EF4-FFF2-40B4-BE49-F238E27FC236}">
                <a16:creationId xmlns:a16="http://schemas.microsoft.com/office/drawing/2014/main" id="{414AF6D3-A9DD-4690-84A6-63A97E7B585F}"/>
              </a:ext>
            </a:extLst>
          </p:cNvPr>
          <p:cNvCxnSpPr>
            <a:cxnSpLocks/>
            <a:stCxn id="11" idx="1"/>
          </p:cNvCxnSpPr>
          <p:nvPr/>
        </p:nvCxnSpPr>
        <p:spPr>
          <a:xfrm flipH="1">
            <a:off x="4748784" y="1213327"/>
            <a:ext cx="2846832" cy="87760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B436F3-1C63-453A-8FCA-734AA7D83675}"/>
              </a:ext>
            </a:extLst>
          </p:cNvPr>
          <p:cNvSpPr txBox="1"/>
          <p:nvPr/>
        </p:nvSpPr>
        <p:spPr>
          <a:xfrm>
            <a:off x="7595616" y="751662"/>
            <a:ext cx="4059936" cy="923330"/>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the repo’s owners (or reviewers,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now sees that a new Pull Request is made</a:t>
            </a:r>
          </a:p>
        </p:txBody>
      </p:sp>
      <p:cxnSp>
        <p:nvCxnSpPr>
          <p:cNvPr id="14" name="Straight Arrow Connector 13">
            <a:extLst>
              <a:ext uri="{FF2B5EF4-FFF2-40B4-BE49-F238E27FC236}">
                <a16:creationId xmlns:a16="http://schemas.microsoft.com/office/drawing/2014/main" id="{4862F109-0628-4951-93A3-F5DA443F304D}"/>
              </a:ext>
            </a:extLst>
          </p:cNvPr>
          <p:cNvCxnSpPr>
            <a:cxnSpLocks/>
            <a:stCxn id="15" idx="1"/>
          </p:cNvCxnSpPr>
          <p:nvPr/>
        </p:nvCxnSpPr>
        <p:spPr>
          <a:xfrm flipH="1" flipV="1">
            <a:off x="3310128" y="4163568"/>
            <a:ext cx="2785872" cy="134260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D32D72-1C2F-4607-9460-AB8D84B6FD41}"/>
              </a:ext>
            </a:extLst>
          </p:cNvPr>
          <p:cNvSpPr txBox="1"/>
          <p:nvPr/>
        </p:nvSpPr>
        <p:spPr>
          <a:xfrm>
            <a:off x="6096000" y="5183008"/>
            <a:ext cx="4059936" cy="646331"/>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by clicking the menu it is possible to navigate through all Pull Requests</a:t>
            </a:r>
          </a:p>
        </p:txBody>
      </p:sp>
    </p:spTree>
    <p:extLst>
      <p:ext uri="{BB962C8B-B14F-4D97-AF65-F5344CB8AC3E}">
        <p14:creationId xmlns:p14="http://schemas.microsoft.com/office/powerpoint/2010/main" val="2196487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7717536" y="178454"/>
            <a:ext cx="4106359"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Branching in the Forking Workflow</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37962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all of these personal public repositories are really just a convenient way to share branches with other developers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everybody should still be using branches to isolate individual features, just like in the Feature Branch Workflow and the </a:t>
            </a:r>
            <a:r>
              <a:rPr lang="en-US" dirty="0" err="1">
                <a:latin typeface="Arial" panose="020B0604020202020204" pitchFamily="34" charset="0"/>
                <a:cs typeface="Arial" panose="020B0604020202020204" pitchFamily="34" charset="0"/>
              </a:rPr>
              <a:t>Gitflow</a:t>
            </a:r>
            <a:r>
              <a:rPr lang="en-US" dirty="0">
                <a:latin typeface="Arial" panose="020B0604020202020204" pitchFamily="34" charset="0"/>
                <a:cs typeface="Arial" panose="020B0604020202020204" pitchFamily="34" charset="0"/>
              </a:rPr>
              <a:t> Workflow</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only difference is how those branches get shared:</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in the Forking Workflow, they are pulled into another developer’s local repository</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in the Feature Branch and </a:t>
            </a:r>
            <a:r>
              <a:rPr lang="en-US" dirty="0" err="1">
                <a:latin typeface="Arial" panose="020B0604020202020204" pitchFamily="34" charset="0"/>
                <a:cs typeface="Arial" panose="020B0604020202020204" pitchFamily="34" charset="0"/>
              </a:rPr>
              <a:t>Gitflow</a:t>
            </a:r>
            <a:r>
              <a:rPr lang="en-US" dirty="0">
                <a:latin typeface="Arial" panose="020B0604020202020204" pitchFamily="34" charset="0"/>
                <a:cs typeface="Arial" panose="020B0604020202020204" pitchFamily="34" charset="0"/>
              </a:rPr>
              <a:t> Workflows they are pushed to the official repository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7408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171874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a:t>
            </a:r>
            <a:r>
              <a:rPr lang="en-US" sz="1800" dirty="0">
                <a:latin typeface="Arial" panose="020B0604020202020204" pitchFamily="34" charset="0"/>
                <a:cs typeface="Arial" panose="020B0604020202020204" pitchFamily="34" charset="0"/>
              </a:rPr>
              <a:t>ll new developers to a Forking Workflow project need to fork the official repository</a:t>
            </a:r>
          </a:p>
          <a:p>
            <a:pPr>
              <a:lnSpc>
                <a:spcPct val="150000"/>
              </a:lnSpc>
            </a:pPr>
            <a:r>
              <a:rPr lang="en-US" sz="1800" dirty="0">
                <a:latin typeface="Arial" panose="020B0604020202020204" pitchFamily="34" charset="0"/>
                <a:cs typeface="Arial" panose="020B0604020202020204" pitchFamily="34" charset="0"/>
              </a:rPr>
              <a:t>it’s possible to do this</a:t>
            </a:r>
          </a:p>
          <a:p>
            <a:pPr marL="285750" indent="-285750">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by </a:t>
            </a:r>
            <a:r>
              <a:rPr lang="en-US" sz="1800" dirty="0" err="1">
                <a:latin typeface="Arial" panose="020B0604020202020204" pitchFamily="34" charset="0"/>
                <a:cs typeface="Arial" panose="020B0604020202020204" pitchFamily="34" charset="0"/>
              </a:rPr>
              <a:t>SSH’ing</a:t>
            </a:r>
            <a:r>
              <a:rPr lang="en-US" sz="1800" dirty="0">
                <a:latin typeface="Arial" panose="020B0604020202020204" pitchFamily="34" charset="0"/>
                <a:cs typeface="Arial" panose="020B0604020202020204" pitchFamily="34" charset="0"/>
              </a:rPr>
              <a:t> into the server and running </a:t>
            </a:r>
            <a:r>
              <a:rPr lang="en-US" sz="1800" dirty="0">
                <a:latin typeface="Courier"/>
                <a:cs typeface="Arial" panose="020B0604020202020204" pitchFamily="34" charset="0"/>
              </a:rPr>
              <a:t>git clone </a:t>
            </a:r>
            <a:r>
              <a:rPr lang="en-US" sz="1800" dirty="0">
                <a:latin typeface="Arial" panose="020B0604020202020204" pitchFamily="34" charset="0"/>
                <a:cs typeface="Arial" panose="020B0604020202020204" pitchFamily="34" charset="0"/>
              </a:rPr>
              <a:t>to copy it to another location on the server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using some web management interface offered by the Git server</a:t>
            </a:r>
            <a:endParaRPr lang="en-US" sz="1800"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0904C60C-9A7A-4B88-88E6-CD3054E412E2}"/>
              </a:ext>
            </a:extLst>
          </p:cNvPr>
          <p:cNvPicPr>
            <a:picLocks noChangeAspect="1"/>
          </p:cNvPicPr>
          <p:nvPr/>
        </p:nvPicPr>
        <p:blipFill>
          <a:blip r:embed="rId2"/>
          <a:stretch>
            <a:fillRect/>
          </a:stretch>
        </p:blipFill>
        <p:spPr>
          <a:xfrm>
            <a:off x="5126736" y="2809747"/>
            <a:ext cx="5426964" cy="3467227"/>
          </a:xfrm>
          <a:prstGeom prst="rect">
            <a:avLst/>
          </a:prstGeom>
        </p:spPr>
      </p:pic>
      <p:pic>
        <p:nvPicPr>
          <p:cNvPr id="15" name="Picture 14">
            <a:extLst>
              <a:ext uri="{FF2B5EF4-FFF2-40B4-BE49-F238E27FC236}">
                <a16:creationId xmlns:a16="http://schemas.microsoft.com/office/drawing/2014/main" id="{A4EF958D-8B77-4561-B80F-27BB2E7B896C}"/>
              </a:ext>
            </a:extLst>
          </p:cNvPr>
          <p:cNvPicPr>
            <a:picLocks noChangeAspect="1"/>
          </p:cNvPicPr>
          <p:nvPr/>
        </p:nvPicPr>
        <p:blipFill>
          <a:blip r:embed="rId3"/>
          <a:stretch>
            <a:fillRect/>
          </a:stretch>
        </p:blipFill>
        <p:spPr>
          <a:xfrm>
            <a:off x="739228" y="2932176"/>
            <a:ext cx="3662907" cy="844867"/>
          </a:xfrm>
          <a:prstGeom prst="rect">
            <a:avLst/>
          </a:prstGeom>
        </p:spPr>
      </p:pic>
      <p:sp>
        <p:nvSpPr>
          <p:cNvPr id="16" name="Oval 15">
            <a:extLst>
              <a:ext uri="{FF2B5EF4-FFF2-40B4-BE49-F238E27FC236}">
                <a16:creationId xmlns:a16="http://schemas.microsoft.com/office/drawing/2014/main" id="{091B7D5E-4BC9-4040-B1E6-CAB595F9A096}"/>
              </a:ext>
            </a:extLst>
          </p:cNvPr>
          <p:cNvSpPr/>
          <p:nvPr/>
        </p:nvSpPr>
        <p:spPr>
          <a:xfrm>
            <a:off x="2127916" y="2982550"/>
            <a:ext cx="1207008" cy="44644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257235AA-4A0D-4EBA-8FE7-A230E4DC91F4}"/>
              </a:ext>
            </a:extLst>
          </p:cNvPr>
          <p:cNvCxnSpPr/>
          <p:nvPr/>
        </p:nvCxnSpPr>
        <p:spPr>
          <a:xfrm flipV="1">
            <a:off x="3352800" y="3059744"/>
            <a:ext cx="1645920" cy="14675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77F2D1-F0B4-49F7-8664-5FA7ED23867A}"/>
              </a:ext>
            </a:extLst>
          </p:cNvPr>
          <p:cNvCxnSpPr>
            <a:cxnSpLocks/>
          </p:cNvCxnSpPr>
          <p:nvPr/>
        </p:nvCxnSpPr>
        <p:spPr>
          <a:xfrm>
            <a:off x="2688336" y="5041392"/>
            <a:ext cx="2523744" cy="79857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14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254973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Clone your fork</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next each developer needs to clone their own public forked repository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can do this with the familiar </a:t>
            </a:r>
            <a:r>
              <a:rPr lang="en-US" dirty="0">
                <a:latin typeface="Courier"/>
                <a:cs typeface="Arial" panose="020B0604020202020204" pitchFamily="34" charset="0"/>
              </a:rPr>
              <a:t>git clone </a:t>
            </a:r>
            <a:r>
              <a:rPr lang="en-US" dirty="0">
                <a:latin typeface="Arial" panose="020B0604020202020204" pitchFamily="34" charset="0"/>
                <a:cs typeface="Arial" panose="020B0604020202020204" pitchFamily="34" charset="0"/>
              </a:rPr>
              <a:t>command</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Assuming the use of Bitbucket to host these repositories, developers on a project should have their own Bitbucket account and they should clone their forked copy of the repository with</a:t>
            </a:r>
            <a:endParaRPr lang="en-US" sz="18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62C2F52E-936A-415E-8EB0-24EE8BCB5140}"/>
              </a:ext>
            </a:extLst>
          </p:cNvPr>
          <p:cNvSpPr txBox="1"/>
          <p:nvPr/>
        </p:nvSpPr>
        <p:spPr>
          <a:xfrm>
            <a:off x="1846838" y="3573671"/>
            <a:ext cx="8083546" cy="369332"/>
          </a:xfrm>
          <a:prstGeom prst="rect">
            <a:avLst/>
          </a:prstGeom>
          <a:solidFill>
            <a:schemeClr val="tx1">
              <a:lumMod val="65000"/>
            </a:schemeClr>
          </a:solidFill>
        </p:spPr>
        <p:txBody>
          <a:bodyPr wrap="square">
            <a:spAutoFit/>
          </a:bodyPr>
          <a:lstStyle/>
          <a:p>
            <a:r>
              <a:rPr lang="it-IT" dirty="0" err="1">
                <a:solidFill>
                  <a:srgbClr val="EBECF0"/>
                </a:solidFill>
                <a:latin typeface="Courier"/>
              </a:rPr>
              <a:t>git</a:t>
            </a:r>
            <a:r>
              <a:rPr lang="it-IT" dirty="0">
                <a:solidFill>
                  <a:srgbClr val="EBECF0"/>
                </a:solidFill>
                <a:latin typeface="Courier"/>
              </a:rPr>
              <a:t> clone https://user@bitbucket.org/user/repo.git</a:t>
            </a:r>
          </a:p>
        </p:txBody>
      </p:sp>
    </p:spTree>
    <p:extLst>
      <p:ext uri="{BB962C8B-B14F-4D97-AF65-F5344CB8AC3E}">
        <p14:creationId xmlns:p14="http://schemas.microsoft.com/office/powerpoint/2010/main" val="4213980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How it works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Adding a remote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other Git workflows use a single origin remote that points to the central repository, the Forking Workflow requires two remotes: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one for the official repository</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one for the developer’s personal server-side repository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while you can call these remotes anything you want, a common convention is to use </a:t>
            </a:r>
            <a:r>
              <a:rPr lang="en-US" dirty="0">
                <a:latin typeface="Courier"/>
                <a:cs typeface="Arial" panose="020B0604020202020204" pitchFamily="34" charset="0"/>
              </a:rPr>
              <a:t>origin</a:t>
            </a:r>
            <a:r>
              <a:rPr lang="en-US" dirty="0">
                <a:latin typeface="Arial" panose="020B0604020202020204" pitchFamily="34" charset="0"/>
                <a:cs typeface="Arial" panose="020B0604020202020204" pitchFamily="34" charset="0"/>
              </a:rPr>
              <a:t> as the remote for your forked repository (this will be created automatically when you run </a:t>
            </a:r>
            <a:r>
              <a:rPr lang="en-US" dirty="0">
                <a:latin typeface="Courier"/>
                <a:cs typeface="Arial" panose="020B0604020202020204" pitchFamily="34" charset="0"/>
              </a:rPr>
              <a:t>git clone</a:t>
            </a:r>
            <a:r>
              <a:rPr lang="en-US" dirty="0">
                <a:latin typeface="Arial" panose="020B0604020202020204" pitchFamily="34" charset="0"/>
                <a:cs typeface="Arial" panose="020B0604020202020204" pitchFamily="34" charset="0"/>
              </a:rPr>
              <a:t>) and </a:t>
            </a:r>
            <a:r>
              <a:rPr lang="en-US" dirty="0">
                <a:latin typeface="Courier"/>
                <a:cs typeface="Arial" panose="020B0604020202020204" pitchFamily="34" charset="0"/>
              </a:rPr>
              <a:t>upstream</a:t>
            </a:r>
            <a:r>
              <a:rPr lang="en-US" dirty="0">
                <a:latin typeface="Arial" panose="020B0604020202020204" pitchFamily="34" charset="0"/>
                <a:cs typeface="Arial" panose="020B0604020202020204" pitchFamily="34" charset="0"/>
              </a:rPr>
              <a:t> for the official repository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upstream remote will let you easily keep your local repository up-to-date as the official project progresses</a:t>
            </a:r>
          </a:p>
        </p:txBody>
      </p:sp>
      <p:sp>
        <p:nvSpPr>
          <p:cNvPr id="8" name="TextBox 7">
            <a:extLst>
              <a:ext uri="{FF2B5EF4-FFF2-40B4-BE49-F238E27FC236}">
                <a16:creationId xmlns:a16="http://schemas.microsoft.com/office/drawing/2014/main" id="{22BF372A-1BC7-484E-BAD8-41DB8A072669}"/>
              </a:ext>
            </a:extLst>
          </p:cNvPr>
          <p:cNvSpPr txBox="1"/>
          <p:nvPr/>
        </p:nvSpPr>
        <p:spPr>
          <a:xfrm>
            <a:off x="573024" y="4936860"/>
            <a:ext cx="10448544" cy="1477328"/>
          </a:xfrm>
          <a:prstGeom prst="rect">
            <a:avLst/>
          </a:prstGeom>
          <a:solidFill>
            <a:schemeClr val="tx1">
              <a:lumMod val="65000"/>
            </a:schemeClr>
          </a:solidFill>
        </p:spPr>
        <p:txBody>
          <a:bodyPr wrap="square">
            <a:spAutoFit/>
          </a:bodyPr>
          <a:lstStyle/>
          <a:p>
            <a:r>
              <a:rPr lang="en-US" dirty="0">
                <a:solidFill>
                  <a:srgbClr val="EBECF0"/>
                </a:solidFill>
                <a:latin typeface="Courier"/>
              </a:rPr>
              <a:t>git remote add upstream https://bitbucket.org/maintainer/repo</a:t>
            </a:r>
          </a:p>
          <a:p>
            <a:endParaRPr lang="en-US" dirty="0">
              <a:solidFill>
                <a:srgbClr val="EBECF0"/>
              </a:solidFill>
              <a:latin typeface="Courier"/>
            </a:endParaRPr>
          </a:p>
          <a:p>
            <a:r>
              <a:rPr lang="en-US" dirty="0">
                <a:solidFill>
                  <a:srgbClr val="EBECF0"/>
                </a:solidFill>
                <a:latin typeface="Courier"/>
              </a:rPr>
              <a:t>or – with authentication..</a:t>
            </a:r>
          </a:p>
          <a:p>
            <a:endParaRPr lang="en-US" dirty="0">
              <a:solidFill>
                <a:srgbClr val="EBECF0"/>
              </a:solidFill>
              <a:latin typeface="Courier"/>
            </a:endParaRPr>
          </a:p>
          <a:p>
            <a:r>
              <a:rPr lang="en-US" dirty="0">
                <a:solidFill>
                  <a:srgbClr val="EBECF0"/>
                </a:solidFill>
                <a:latin typeface="Courier"/>
              </a:rPr>
              <a:t>git remote add upstream https://user@bitbucket.org/maintainer/repo.git</a:t>
            </a:r>
          </a:p>
        </p:txBody>
      </p:sp>
    </p:spTree>
    <p:extLst>
      <p:ext uri="{BB962C8B-B14F-4D97-AF65-F5344CB8AC3E}">
        <p14:creationId xmlns:p14="http://schemas.microsoft.com/office/powerpoint/2010/main" val="3456777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6528816" y="178454"/>
            <a:ext cx="5295079"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Working in a branch: making &amp; pushing changes</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887744"/>
          </a:xfrm>
          <a:prstGeom prst="rect">
            <a:avLst/>
          </a:prstGeom>
          <a:noFill/>
        </p:spPr>
        <p:txBody>
          <a:bodyPr wrap="square">
            <a:spAutoFit/>
          </a:bodyPr>
          <a:lstStyle/>
          <a:p>
            <a:pPr>
              <a:lnSpc>
                <a:spcPct val="150000"/>
              </a:lnSpc>
            </a:pPr>
            <a:r>
              <a:rPr lang="en-US" sz="1800" dirty="0">
                <a:latin typeface="Arial" panose="020B0604020202020204" pitchFamily="34" charset="0"/>
                <a:cs typeface="Arial" panose="020B0604020202020204" pitchFamily="34" charset="0"/>
              </a:rPr>
              <a:t>In the developer's local copy of the forked repository they can edit code, commit changes, and create branches just like in other Git workflows</a:t>
            </a:r>
            <a:endParaRPr lang="en-US" sz="18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9D40405-D4C1-4DF0-AB0B-191D3580F6FA}"/>
              </a:ext>
            </a:extLst>
          </p:cNvPr>
          <p:cNvSpPr txBox="1"/>
          <p:nvPr/>
        </p:nvSpPr>
        <p:spPr>
          <a:xfrm>
            <a:off x="475237" y="2006581"/>
            <a:ext cx="10528043" cy="923330"/>
          </a:xfrm>
          <a:prstGeom prst="rect">
            <a:avLst/>
          </a:prstGeom>
          <a:solidFill>
            <a:schemeClr val="tx1">
              <a:lumMod val="65000"/>
            </a:schemeClr>
          </a:solidFill>
        </p:spPr>
        <p:txBody>
          <a:bodyPr wrap="square">
            <a:spAutoFit/>
          </a:bodyPr>
          <a:lstStyle/>
          <a:p>
            <a:r>
              <a:rPr lang="en-US" dirty="0">
                <a:solidFill>
                  <a:srgbClr val="EBECF0"/>
                </a:solidFill>
                <a:latin typeface="Courier"/>
              </a:rPr>
              <a:t>git checkout -b some-feature</a:t>
            </a:r>
          </a:p>
          <a:p>
            <a:r>
              <a:rPr lang="en-US" dirty="0">
                <a:solidFill>
                  <a:srgbClr val="EBECF0"/>
                </a:solidFill>
                <a:latin typeface="Courier"/>
              </a:rPr>
              <a:t># Edit some code</a:t>
            </a:r>
          </a:p>
          <a:p>
            <a:r>
              <a:rPr lang="en-US" dirty="0">
                <a:solidFill>
                  <a:srgbClr val="EBECF0"/>
                </a:solidFill>
                <a:latin typeface="Courier"/>
              </a:rPr>
              <a:t>git commit -a -m "Add first draft of some feature"</a:t>
            </a:r>
          </a:p>
        </p:txBody>
      </p:sp>
      <p:sp>
        <p:nvSpPr>
          <p:cNvPr id="12" name="TextBox 11">
            <a:extLst>
              <a:ext uri="{FF2B5EF4-FFF2-40B4-BE49-F238E27FC236}">
                <a16:creationId xmlns:a16="http://schemas.microsoft.com/office/drawing/2014/main" id="{AE6FF8F1-4FE5-47D4-8875-00BB24235A1F}"/>
              </a:ext>
            </a:extLst>
          </p:cNvPr>
          <p:cNvSpPr txBox="1"/>
          <p:nvPr/>
        </p:nvSpPr>
        <p:spPr>
          <a:xfrm>
            <a:off x="475237" y="4633485"/>
            <a:ext cx="10528043" cy="369332"/>
          </a:xfrm>
          <a:prstGeom prst="rect">
            <a:avLst/>
          </a:prstGeom>
          <a:solidFill>
            <a:schemeClr val="tx1">
              <a:lumMod val="65000"/>
            </a:schemeClr>
          </a:solidFill>
        </p:spPr>
        <p:txBody>
          <a:bodyPr wrap="square">
            <a:spAutoFit/>
          </a:bodyPr>
          <a:lstStyle/>
          <a:p>
            <a:r>
              <a:rPr lang="en-US" dirty="0">
                <a:solidFill>
                  <a:srgbClr val="EBECF0"/>
                </a:solidFill>
                <a:latin typeface="Courier"/>
              </a:rPr>
              <a:t>git pull upstream main</a:t>
            </a:r>
          </a:p>
        </p:txBody>
      </p:sp>
      <p:sp>
        <p:nvSpPr>
          <p:cNvPr id="13" name="TextBox 12">
            <a:extLst>
              <a:ext uri="{FF2B5EF4-FFF2-40B4-BE49-F238E27FC236}">
                <a16:creationId xmlns:a16="http://schemas.microsoft.com/office/drawing/2014/main" id="{2CE8381D-9917-4568-86BD-82CF047B3D5E}"/>
              </a:ext>
            </a:extLst>
          </p:cNvPr>
          <p:cNvSpPr txBox="1"/>
          <p:nvPr/>
        </p:nvSpPr>
        <p:spPr>
          <a:xfrm>
            <a:off x="225552" y="3535713"/>
            <a:ext cx="11598343"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all of their changes will be entirely private until they push it to their public repository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the official project has moved forward, they can access new commits with </a:t>
            </a:r>
            <a:r>
              <a:rPr lang="en-US" dirty="0">
                <a:latin typeface="Courier"/>
                <a:cs typeface="Arial" panose="020B0604020202020204" pitchFamily="34" charset="0"/>
              </a:rPr>
              <a:t>git pull</a:t>
            </a:r>
            <a:r>
              <a:rPr lang="en-US" dirty="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633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6528816" y="178454"/>
            <a:ext cx="5295079"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Making a pull request</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130324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you are</a:t>
            </a:r>
            <a:r>
              <a:rPr lang="en-US" sz="1800" dirty="0">
                <a:latin typeface="Arial" panose="020B0604020202020204" pitchFamily="34" charset="0"/>
                <a:cs typeface="Arial" panose="020B0604020202020204" pitchFamily="34" charset="0"/>
              </a:rPr>
              <a:t> ready to share their new feature, you need to do two things</a:t>
            </a:r>
          </a:p>
          <a:p>
            <a:pPr marL="342900" indent="-342900">
              <a:lnSpc>
                <a:spcPct val="150000"/>
              </a:lnSpc>
              <a:buFont typeface="+mj-lt"/>
              <a:buAutoNum type="arabicPeriod"/>
            </a:pPr>
            <a:r>
              <a:rPr lang="en-US" sz="1800" dirty="0">
                <a:latin typeface="Arial" panose="020B0604020202020204" pitchFamily="34" charset="0"/>
                <a:cs typeface="Arial" panose="020B0604020202020204" pitchFamily="34" charset="0"/>
              </a:rPr>
              <a:t>make contribution accessible to other developers by pushing it to your public repository</a:t>
            </a:r>
          </a:p>
          <a:p>
            <a:pPr marL="342900" indent="-342900">
              <a:lnSpc>
                <a:spcPct val="150000"/>
              </a:lnSpc>
              <a:buFont typeface="+mj-lt"/>
              <a:buAutoNum type="arabicPeriod"/>
            </a:pPr>
            <a:r>
              <a:rPr lang="en-US" sz="1800" dirty="0">
                <a:latin typeface="Arial" panose="020B0604020202020204" pitchFamily="34" charset="0"/>
                <a:cs typeface="Arial" panose="020B0604020202020204" pitchFamily="34" charset="0"/>
              </a:rPr>
              <a:t>your origin remote should already be set up, so all you should have to do is the following:</a:t>
            </a:r>
            <a:endParaRPr lang="en-US" sz="18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AE6FF8F1-4FE5-47D4-8875-00BB24235A1F}"/>
              </a:ext>
            </a:extLst>
          </p:cNvPr>
          <p:cNvSpPr txBox="1"/>
          <p:nvPr/>
        </p:nvSpPr>
        <p:spPr>
          <a:xfrm>
            <a:off x="475237" y="2520996"/>
            <a:ext cx="10528043" cy="369332"/>
          </a:xfrm>
          <a:prstGeom prst="rect">
            <a:avLst/>
          </a:prstGeom>
          <a:solidFill>
            <a:schemeClr val="tx1">
              <a:lumMod val="65000"/>
            </a:schemeClr>
          </a:solidFill>
        </p:spPr>
        <p:txBody>
          <a:bodyPr wrap="square">
            <a:spAutoFit/>
          </a:bodyPr>
          <a:lstStyle/>
          <a:p>
            <a:r>
              <a:rPr lang="en-US" dirty="0">
                <a:solidFill>
                  <a:srgbClr val="EBECF0"/>
                </a:solidFill>
                <a:latin typeface="Courier"/>
              </a:rPr>
              <a:t>git push origin feature-branch</a:t>
            </a:r>
          </a:p>
        </p:txBody>
      </p:sp>
      <p:sp>
        <p:nvSpPr>
          <p:cNvPr id="9" name="TextBox 8">
            <a:extLst>
              <a:ext uri="{FF2B5EF4-FFF2-40B4-BE49-F238E27FC236}">
                <a16:creationId xmlns:a16="http://schemas.microsoft.com/office/drawing/2014/main" id="{993FDE0B-15BC-49E4-9DD8-2870055C477C}"/>
              </a:ext>
            </a:extLst>
          </p:cNvPr>
          <p:cNvSpPr txBox="1"/>
          <p:nvPr/>
        </p:nvSpPr>
        <p:spPr>
          <a:xfrm>
            <a:off x="296828" y="2920467"/>
            <a:ext cx="11598343"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this diverges from the other workflows in that the origin remote points to the developer’s personal server-side repository, not the main codebase</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finally you need to notify the project maintainer that you want to merge your feature into the official codebase</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many Git server web interface provide a “pull request” button that leads to a form asking you to specify which branch you want to merge into the official repository</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typically, you’ll want to integrate your feature branch into the upstream remote’s main branch</a:t>
            </a:r>
          </a:p>
        </p:txBody>
      </p:sp>
    </p:spTree>
    <p:extLst>
      <p:ext uri="{BB962C8B-B14F-4D97-AF65-F5344CB8AC3E}">
        <p14:creationId xmlns:p14="http://schemas.microsoft.com/office/powerpoint/2010/main" val="3143806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2095445"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Forking workflow</a:t>
            </a:r>
          </a:p>
        </p:txBody>
      </p:sp>
      <p:sp>
        <p:nvSpPr>
          <p:cNvPr id="7" name="TextBox 6">
            <a:extLst>
              <a:ext uri="{FF2B5EF4-FFF2-40B4-BE49-F238E27FC236}">
                <a16:creationId xmlns:a16="http://schemas.microsoft.com/office/drawing/2014/main" id="{5B2F948C-847B-4F9F-BE5C-532A6E11840D}"/>
              </a:ext>
            </a:extLst>
          </p:cNvPr>
          <p:cNvSpPr txBox="1"/>
          <p:nvPr/>
        </p:nvSpPr>
        <p:spPr>
          <a:xfrm>
            <a:off x="6528816" y="178454"/>
            <a:ext cx="5295079"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Recap</a:t>
            </a:r>
          </a:p>
        </p:txBody>
      </p:sp>
      <p:sp>
        <p:nvSpPr>
          <p:cNvPr id="11" name="TextBox 10">
            <a:extLst>
              <a:ext uri="{FF2B5EF4-FFF2-40B4-BE49-F238E27FC236}">
                <a16:creationId xmlns:a16="http://schemas.microsoft.com/office/drawing/2014/main" id="{AE30F9F9-0B0B-449B-93A4-D11A04A3195B}"/>
              </a:ext>
            </a:extLst>
          </p:cNvPr>
          <p:cNvSpPr txBox="1"/>
          <p:nvPr/>
        </p:nvSpPr>
        <p:spPr>
          <a:xfrm>
            <a:off x="225552" y="944395"/>
            <a:ext cx="11598343" cy="3796232"/>
          </a:xfrm>
          <a:prstGeom prst="rect">
            <a:avLst/>
          </a:prstGeom>
          <a:noFill/>
        </p:spPr>
        <p:txBody>
          <a:bodyPr wrap="square">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you want to contribute to an open source library hosted at </a:t>
            </a:r>
            <a:r>
              <a:rPr lang="en-US" dirty="0">
                <a:latin typeface="Courier"/>
                <a:cs typeface="Arial" panose="020B0604020202020204" pitchFamily="34" charset="0"/>
              </a:rPr>
              <a:t>&lt;</a:t>
            </a:r>
            <a:r>
              <a:rPr lang="en-US" dirty="0" err="1">
                <a:latin typeface="Courier"/>
                <a:cs typeface="Arial" panose="020B0604020202020204" pitchFamily="34" charset="0"/>
              </a:rPr>
              <a:t>gitserver</a:t>
            </a:r>
            <a:r>
              <a:rPr lang="en-US" dirty="0">
                <a:latin typeface="Courier"/>
                <a:cs typeface="Arial" panose="020B0604020202020204" pitchFamily="34" charset="0"/>
              </a:rPr>
              <a:t>&gt;/</a:t>
            </a:r>
            <a:r>
              <a:rPr lang="en-US" dirty="0" err="1">
                <a:latin typeface="Courier"/>
                <a:cs typeface="Arial" panose="020B0604020202020204" pitchFamily="34" charset="0"/>
              </a:rPr>
              <a:t>userA</a:t>
            </a:r>
            <a:r>
              <a:rPr lang="en-US" dirty="0">
                <a:latin typeface="Courier"/>
                <a:cs typeface="Arial" panose="020B0604020202020204" pitchFamily="34" charset="0"/>
              </a:rPr>
              <a:t>/open-project</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using GitHub/GitLab/Bitbucket you create a fork of the repo to </a:t>
            </a:r>
            <a:r>
              <a:rPr lang="en-US" dirty="0">
                <a:latin typeface="Courier"/>
                <a:cs typeface="Arial" panose="020B0604020202020204" pitchFamily="34" charset="0"/>
              </a:rPr>
              <a:t>&lt;</a:t>
            </a:r>
            <a:r>
              <a:rPr lang="en-US" dirty="0" err="1">
                <a:latin typeface="Courier"/>
                <a:cs typeface="Arial" panose="020B0604020202020204" pitchFamily="34" charset="0"/>
              </a:rPr>
              <a:t>gitserver</a:t>
            </a:r>
            <a:r>
              <a:rPr lang="en-US" dirty="0">
                <a:latin typeface="Courier"/>
                <a:cs typeface="Arial" panose="020B0604020202020204" pitchFamily="34" charset="0"/>
              </a:rPr>
              <a:t>&gt;/</a:t>
            </a:r>
            <a:r>
              <a:rPr lang="en-US" dirty="0" err="1">
                <a:latin typeface="Courier"/>
                <a:cs typeface="Arial" panose="020B0604020202020204" pitchFamily="34" charset="0"/>
              </a:rPr>
              <a:t>YourName</a:t>
            </a:r>
            <a:r>
              <a:rPr lang="en-US" dirty="0">
                <a:latin typeface="Courier"/>
                <a:cs typeface="Arial" panose="020B0604020202020204" pitchFamily="34" charset="0"/>
              </a:rPr>
              <a:t>/open-project</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on your local system you execute git clone on </a:t>
            </a:r>
            <a:r>
              <a:rPr lang="en-US" dirty="0">
                <a:latin typeface="Courier"/>
                <a:cs typeface="Arial" panose="020B0604020202020204" pitchFamily="34" charset="0"/>
              </a:rPr>
              <a:t>https://&lt;gitserver&gt;/YourName/open-project </a:t>
            </a:r>
            <a:r>
              <a:rPr lang="en-US" dirty="0">
                <a:latin typeface="Arial" panose="020B0604020202020204" pitchFamily="34" charset="0"/>
                <a:cs typeface="Arial" panose="020B0604020202020204" pitchFamily="34" charset="0"/>
              </a:rPr>
              <a:t>to get a local copy of the repo</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you create a new feature branch in your local repo</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work is done to complete the new feature and git commit is executed to save the changes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you then push the new feature branch to your remote forked repo</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using GitHub/GitLab/Bitbucket you open up a pull request for the new branch against the original repo at </a:t>
            </a:r>
            <a:r>
              <a:rPr lang="en-US" dirty="0">
                <a:latin typeface="Courier"/>
                <a:cs typeface="Arial" panose="020B0604020202020204" pitchFamily="34" charset="0"/>
              </a:rPr>
              <a:t>bitbucket.org/</a:t>
            </a:r>
            <a:r>
              <a:rPr lang="en-US" dirty="0" err="1">
                <a:latin typeface="Courier"/>
                <a:cs typeface="Arial" panose="020B0604020202020204" pitchFamily="34" charset="0"/>
              </a:rPr>
              <a:t>userA</a:t>
            </a:r>
            <a:r>
              <a:rPr lang="en-US" dirty="0">
                <a:latin typeface="Courier"/>
                <a:cs typeface="Arial" panose="020B0604020202020204" pitchFamily="34" charset="0"/>
              </a:rPr>
              <a:t>/open-project</a:t>
            </a:r>
          </a:p>
        </p:txBody>
      </p:sp>
    </p:spTree>
    <p:extLst>
      <p:ext uri="{BB962C8B-B14F-4D97-AF65-F5344CB8AC3E}">
        <p14:creationId xmlns:p14="http://schemas.microsoft.com/office/powerpoint/2010/main" val="383666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Owner side</a:t>
            </a:r>
          </a:p>
        </p:txBody>
      </p:sp>
      <p:pic>
        <p:nvPicPr>
          <p:cNvPr id="5" name="Picture 4">
            <a:extLst>
              <a:ext uri="{FF2B5EF4-FFF2-40B4-BE49-F238E27FC236}">
                <a16:creationId xmlns:a16="http://schemas.microsoft.com/office/drawing/2014/main" id="{6189C89B-A034-4294-A789-711BAAC7D781}"/>
              </a:ext>
            </a:extLst>
          </p:cNvPr>
          <p:cNvPicPr>
            <a:picLocks noChangeAspect="1"/>
          </p:cNvPicPr>
          <p:nvPr/>
        </p:nvPicPr>
        <p:blipFill>
          <a:blip r:embed="rId2"/>
          <a:stretch>
            <a:fillRect/>
          </a:stretch>
        </p:blipFill>
        <p:spPr>
          <a:xfrm>
            <a:off x="475237" y="490504"/>
            <a:ext cx="8612057" cy="6236691"/>
          </a:xfrm>
          <a:prstGeom prst="rect">
            <a:avLst/>
          </a:prstGeom>
        </p:spPr>
      </p:pic>
      <p:pic>
        <p:nvPicPr>
          <p:cNvPr id="8" name="Picture 7">
            <a:extLst>
              <a:ext uri="{FF2B5EF4-FFF2-40B4-BE49-F238E27FC236}">
                <a16:creationId xmlns:a16="http://schemas.microsoft.com/office/drawing/2014/main" id="{CA3A3955-7984-4487-B10B-D6202DDBA0DC}"/>
              </a:ext>
            </a:extLst>
          </p:cNvPr>
          <p:cNvPicPr>
            <a:picLocks noChangeAspect="1"/>
          </p:cNvPicPr>
          <p:nvPr/>
        </p:nvPicPr>
        <p:blipFill>
          <a:blip r:embed="rId3"/>
          <a:stretch>
            <a:fillRect/>
          </a:stretch>
        </p:blipFill>
        <p:spPr>
          <a:xfrm>
            <a:off x="7403399" y="722456"/>
            <a:ext cx="4025458" cy="3026855"/>
          </a:xfrm>
          <a:prstGeom prst="rect">
            <a:avLst/>
          </a:prstGeom>
          <a:ln w="38100">
            <a:solidFill>
              <a:schemeClr val="bg1"/>
            </a:solidFill>
          </a:ln>
        </p:spPr>
      </p:pic>
      <p:cxnSp>
        <p:nvCxnSpPr>
          <p:cNvPr id="9" name="Straight Arrow Connector 8">
            <a:extLst>
              <a:ext uri="{FF2B5EF4-FFF2-40B4-BE49-F238E27FC236}">
                <a16:creationId xmlns:a16="http://schemas.microsoft.com/office/drawing/2014/main" id="{68141FF2-AB6D-41F0-BA2B-5800948C46BC}"/>
              </a:ext>
            </a:extLst>
          </p:cNvPr>
          <p:cNvCxnSpPr>
            <a:cxnSpLocks/>
            <a:stCxn id="10" idx="1"/>
          </p:cNvCxnSpPr>
          <p:nvPr/>
        </p:nvCxnSpPr>
        <p:spPr>
          <a:xfrm flipH="1" flipV="1">
            <a:off x="8916356" y="3584448"/>
            <a:ext cx="300796" cy="176738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34C960-42E1-4EFC-B1F1-D3A03E8B4E10}"/>
              </a:ext>
            </a:extLst>
          </p:cNvPr>
          <p:cNvSpPr txBox="1"/>
          <p:nvPr/>
        </p:nvSpPr>
        <p:spPr>
          <a:xfrm>
            <a:off x="9217152" y="4336171"/>
            <a:ext cx="2804160" cy="2031325"/>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reviewers can watch the PR, start a discussion and merge the PR directly from the website or, more likely, the will have a look to the code locally</a:t>
            </a:r>
          </a:p>
        </p:txBody>
      </p:sp>
      <p:cxnSp>
        <p:nvCxnSpPr>
          <p:cNvPr id="13" name="Straight Arrow Connector 12">
            <a:extLst>
              <a:ext uri="{FF2B5EF4-FFF2-40B4-BE49-F238E27FC236}">
                <a16:creationId xmlns:a16="http://schemas.microsoft.com/office/drawing/2014/main" id="{1776141D-2CB7-40EB-BED2-B1D294891B9F}"/>
              </a:ext>
            </a:extLst>
          </p:cNvPr>
          <p:cNvCxnSpPr>
            <a:cxnSpLocks/>
            <a:stCxn id="10" idx="1"/>
          </p:cNvCxnSpPr>
          <p:nvPr/>
        </p:nvCxnSpPr>
        <p:spPr>
          <a:xfrm flipH="1" flipV="1">
            <a:off x="2438400" y="4529328"/>
            <a:ext cx="6778752" cy="82250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61326E96-FAAF-4F61-A522-C948272F5296}"/>
              </a:ext>
            </a:extLst>
          </p:cNvPr>
          <p:cNvPicPr>
            <a:picLocks noChangeAspect="1"/>
          </p:cNvPicPr>
          <p:nvPr/>
        </p:nvPicPr>
        <p:blipFill>
          <a:blip r:embed="rId4"/>
          <a:stretch>
            <a:fillRect/>
          </a:stretch>
        </p:blipFill>
        <p:spPr>
          <a:xfrm>
            <a:off x="3322346" y="1547713"/>
            <a:ext cx="3692816" cy="1725169"/>
          </a:xfrm>
          <a:prstGeom prst="rect">
            <a:avLst/>
          </a:prstGeom>
          <a:ln w="38100">
            <a:solidFill>
              <a:schemeClr val="bg1"/>
            </a:solidFill>
          </a:ln>
        </p:spPr>
      </p:pic>
      <p:cxnSp>
        <p:nvCxnSpPr>
          <p:cNvPr id="24" name="Straight Arrow Connector 23">
            <a:extLst>
              <a:ext uri="{FF2B5EF4-FFF2-40B4-BE49-F238E27FC236}">
                <a16:creationId xmlns:a16="http://schemas.microsoft.com/office/drawing/2014/main" id="{51F70C14-3EA0-4B73-B7E0-F9DFE64F0F30}"/>
              </a:ext>
            </a:extLst>
          </p:cNvPr>
          <p:cNvCxnSpPr>
            <a:cxnSpLocks/>
            <a:stCxn id="10" idx="1"/>
          </p:cNvCxnSpPr>
          <p:nvPr/>
        </p:nvCxnSpPr>
        <p:spPr>
          <a:xfrm flipH="1" flipV="1">
            <a:off x="5614416" y="2980066"/>
            <a:ext cx="3602736" cy="2371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95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Owner side</a:t>
            </a:r>
          </a:p>
        </p:txBody>
      </p:sp>
      <p:pic>
        <p:nvPicPr>
          <p:cNvPr id="10" name="Picture 9">
            <a:extLst>
              <a:ext uri="{FF2B5EF4-FFF2-40B4-BE49-F238E27FC236}">
                <a16:creationId xmlns:a16="http://schemas.microsoft.com/office/drawing/2014/main" id="{616813F6-0193-450F-8F29-AFCC8D681BDF}"/>
              </a:ext>
            </a:extLst>
          </p:cNvPr>
          <p:cNvPicPr>
            <a:picLocks noChangeAspect="1"/>
          </p:cNvPicPr>
          <p:nvPr/>
        </p:nvPicPr>
        <p:blipFill>
          <a:blip r:embed="rId2"/>
          <a:stretch>
            <a:fillRect/>
          </a:stretch>
        </p:blipFill>
        <p:spPr>
          <a:xfrm>
            <a:off x="475237" y="960496"/>
            <a:ext cx="5248084" cy="3357807"/>
          </a:xfrm>
          <a:prstGeom prst="rect">
            <a:avLst/>
          </a:prstGeom>
        </p:spPr>
      </p:pic>
      <p:cxnSp>
        <p:nvCxnSpPr>
          <p:cNvPr id="9" name="Straight Arrow Connector 8">
            <a:extLst>
              <a:ext uri="{FF2B5EF4-FFF2-40B4-BE49-F238E27FC236}">
                <a16:creationId xmlns:a16="http://schemas.microsoft.com/office/drawing/2014/main" id="{B5234A64-6F71-41CB-8A04-6ACEAC58A498}"/>
              </a:ext>
            </a:extLst>
          </p:cNvPr>
          <p:cNvCxnSpPr>
            <a:cxnSpLocks/>
            <a:stCxn id="11" idx="1"/>
          </p:cNvCxnSpPr>
          <p:nvPr/>
        </p:nvCxnSpPr>
        <p:spPr>
          <a:xfrm flipH="1" flipV="1">
            <a:off x="4206240" y="1729385"/>
            <a:ext cx="4352544" cy="14719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D4F11C8-04AF-4EE4-966F-23B78811003B}"/>
              </a:ext>
            </a:extLst>
          </p:cNvPr>
          <p:cNvSpPr txBox="1"/>
          <p:nvPr/>
        </p:nvSpPr>
        <p:spPr>
          <a:xfrm>
            <a:off x="8558784" y="2601146"/>
            <a:ext cx="2804160" cy="1200329"/>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command line instructions will guide the reviewer to the entire process</a:t>
            </a:r>
          </a:p>
        </p:txBody>
      </p:sp>
      <p:cxnSp>
        <p:nvCxnSpPr>
          <p:cNvPr id="12" name="Straight Arrow Connector 11">
            <a:extLst>
              <a:ext uri="{FF2B5EF4-FFF2-40B4-BE49-F238E27FC236}">
                <a16:creationId xmlns:a16="http://schemas.microsoft.com/office/drawing/2014/main" id="{5DC0A37F-C3E5-42D3-9CCB-45609A4AFA90}"/>
              </a:ext>
            </a:extLst>
          </p:cNvPr>
          <p:cNvCxnSpPr>
            <a:cxnSpLocks/>
            <a:stCxn id="11" idx="1"/>
          </p:cNvCxnSpPr>
          <p:nvPr/>
        </p:nvCxnSpPr>
        <p:spPr>
          <a:xfrm flipH="1" flipV="1">
            <a:off x="2596896" y="2932177"/>
            <a:ext cx="5961888" cy="2691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72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Owner side</a:t>
            </a:r>
          </a:p>
        </p:txBody>
      </p:sp>
      <p:sp>
        <p:nvSpPr>
          <p:cNvPr id="11" name="TextBox 10">
            <a:extLst>
              <a:ext uri="{FF2B5EF4-FFF2-40B4-BE49-F238E27FC236}">
                <a16:creationId xmlns:a16="http://schemas.microsoft.com/office/drawing/2014/main" id="{1400F126-C9D9-499F-8741-144682653403}"/>
              </a:ext>
            </a:extLst>
          </p:cNvPr>
          <p:cNvSpPr txBox="1"/>
          <p:nvPr/>
        </p:nvSpPr>
        <p:spPr>
          <a:xfrm>
            <a:off x="2773242" y="2235706"/>
            <a:ext cx="5972175"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git checkout -b </a:t>
            </a:r>
            <a:r>
              <a:rPr lang="en-US" dirty="0" err="1">
                <a:latin typeface="Courier New" panose="02070309020205020404" pitchFamily="49" charset="0"/>
                <a:cs typeface="Courier New" panose="02070309020205020404" pitchFamily="49" charset="0"/>
              </a:rPr>
              <a:t>newfeature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pull origin </a:t>
            </a:r>
            <a:r>
              <a:rPr lang="en-US" dirty="0" err="1">
                <a:latin typeface="Courier New" panose="02070309020205020404" pitchFamily="49" charset="0"/>
                <a:cs typeface="Courier New" panose="02070309020205020404" pitchFamily="49" charset="0"/>
              </a:rPr>
              <a:t>newfeature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have a look to the code on the branch</a:t>
            </a:r>
          </a:p>
          <a:p>
            <a:r>
              <a:rPr lang="en-US" dirty="0">
                <a:latin typeface="Courier New" panose="02070309020205020404" pitchFamily="49" charset="0"/>
                <a:cs typeface="Courier New" panose="02070309020205020404" pitchFamily="49" charset="0"/>
              </a:rPr>
              <a:t>$ git checkout main</a:t>
            </a:r>
          </a:p>
          <a:p>
            <a:r>
              <a:rPr lang="en-US" dirty="0">
                <a:latin typeface="Courier New" panose="02070309020205020404" pitchFamily="49" charset="0"/>
                <a:cs typeface="Courier New" panose="02070309020205020404" pitchFamily="49" charset="0"/>
              </a:rPr>
              <a:t>$ git merge </a:t>
            </a:r>
            <a:r>
              <a:rPr lang="en-US" dirty="0" err="1">
                <a:latin typeface="Courier New" panose="02070309020205020404" pitchFamily="49" charset="0"/>
                <a:cs typeface="Courier New" panose="02070309020205020404" pitchFamily="49" charset="0"/>
              </a:rPr>
              <a:t>newfeature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git push origin main</a:t>
            </a:r>
          </a:p>
        </p:txBody>
      </p:sp>
      <p:sp>
        <p:nvSpPr>
          <p:cNvPr id="12" name="TextBox 11">
            <a:extLst>
              <a:ext uri="{FF2B5EF4-FFF2-40B4-BE49-F238E27FC236}">
                <a16:creationId xmlns:a16="http://schemas.microsoft.com/office/drawing/2014/main" id="{CB52AFFD-FE50-43DC-8E61-0D1E37EADA8B}"/>
              </a:ext>
            </a:extLst>
          </p:cNvPr>
          <p:cNvSpPr txBox="1"/>
          <p:nvPr/>
        </p:nvSpPr>
        <p:spPr>
          <a:xfrm>
            <a:off x="475236" y="900362"/>
            <a:ext cx="7790939" cy="369332"/>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all reviewers can have a closer look to the code before merge</a:t>
            </a:r>
          </a:p>
        </p:txBody>
      </p:sp>
    </p:spTree>
    <p:extLst>
      <p:ext uri="{BB962C8B-B14F-4D97-AF65-F5344CB8AC3E}">
        <p14:creationId xmlns:p14="http://schemas.microsoft.com/office/powerpoint/2010/main" val="245095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50554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Pull request</a:t>
            </a:r>
          </a:p>
        </p:txBody>
      </p:sp>
      <p:sp>
        <p:nvSpPr>
          <p:cNvPr id="7" name="TextBox 6">
            <a:extLst>
              <a:ext uri="{FF2B5EF4-FFF2-40B4-BE49-F238E27FC236}">
                <a16:creationId xmlns:a16="http://schemas.microsoft.com/office/drawing/2014/main" id="{5B2F948C-847B-4F9F-BE5C-532A6E11840D}"/>
              </a:ext>
            </a:extLst>
          </p:cNvPr>
          <p:cNvSpPr txBox="1"/>
          <p:nvPr/>
        </p:nvSpPr>
        <p:spPr>
          <a:xfrm>
            <a:off x="8745417" y="178454"/>
            <a:ext cx="3078478" cy="369332"/>
          </a:xfrm>
          <a:prstGeom prst="rect">
            <a:avLst/>
          </a:prstGeom>
          <a:noFill/>
        </p:spPr>
        <p:txBody>
          <a:bodyPr wrap="square">
            <a:spAutoFit/>
          </a:bodyPr>
          <a:lstStyle/>
          <a:p>
            <a:pPr algn="r"/>
            <a:r>
              <a:rPr lang="en-US" b="0" i="0" dirty="0">
                <a:effectLst/>
                <a:latin typeface="Arial" panose="020B0604020202020204" pitchFamily="34" charset="0"/>
                <a:cs typeface="Arial" panose="020B0604020202020204" pitchFamily="34" charset="0"/>
              </a:rPr>
              <a:t>Owner side</a:t>
            </a:r>
          </a:p>
        </p:txBody>
      </p:sp>
      <p:pic>
        <p:nvPicPr>
          <p:cNvPr id="5" name="Picture 4">
            <a:extLst>
              <a:ext uri="{FF2B5EF4-FFF2-40B4-BE49-F238E27FC236}">
                <a16:creationId xmlns:a16="http://schemas.microsoft.com/office/drawing/2014/main" id="{0BBFB9A0-8E0C-4376-AA06-B4F9628A681A}"/>
              </a:ext>
            </a:extLst>
          </p:cNvPr>
          <p:cNvPicPr>
            <a:picLocks noChangeAspect="1"/>
          </p:cNvPicPr>
          <p:nvPr/>
        </p:nvPicPr>
        <p:blipFill>
          <a:blip r:embed="rId2"/>
          <a:stretch>
            <a:fillRect/>
          </a:stretch>
        </p:blipFill>
        <p:spPr>
          <a:xfrm>
            <a:off x="475237" y="677555"/>
            <a:ext cx="8631589" cy="6001991"/>
          </a:xfrm>
          <a:prstGeom prst="rect">
            <a:avLst/>
          </a:prstGeom>
        </p:spPr>
      </p:pic>
      <p:sp>
        <p:nvSpPr>
          <p:cNvPr id="9" name="TextBox 8">
            <a:extLst>
              <a:ext uri="{FF2B5EF4-FFF2-40B4-BE49-F238E27FC236}">
                <a16:creationId xmlns:a16="http://schemas.microsoft.com/office/drawing/2014/main" id="{0D159AC6-E779-43C1-9C94-6E3EC7213592}"/>
              </a:ext>
            </a:extLst>
          </p:cNvPr>
          <p:cNvSpPr txBox="1"/>
          <p:nvPr/>
        </p:nvSpPr>
        <p:spPr>
          <a:xfrm>
            <a:off x="9241787" y="677555"/>
            <a:ext cx="2804160" cy="1785104"/>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by merging and pushing the pull request is considered closed</a:t>
            </a:r>
          </a:p>
          <a:p>
            <a:pPr rtl="0">
              <a:spcBef>
                <a:spcPts val="2400"/>
              </a:spcBef>
              <a:spcAft>
                <a:spcPts val="0"/>
              </a:spcAft>
            </a:pPr>
            <a:r>
              <a:rPr lang="en-US" dirty="0">
                <a:latin typeface="Arial" panose="020B0604020202020204" pitchFamily="34" charset="0"/>
                <a:cs typeface="Arial" panose="020B0604020202020204" pitchFamily="34" charset="0"/>
              </a:rPr>
              <a:t>the branch can now be deleted</a:t>
            </a:r>
          </a:p>
        </p:txBody>
      </p:sp>
      <p:cxnSp>
        <p:nvCxnSpPr>
          <p:cNvPr id="10" name="Straight Arrow Connector 9">
            <a:extLst>
              <a:ext uri="{FF2B5EF4-FFF2-40B4-BE49-F238E27FC236}">
                <a16:creationId xmlns:a16="http://schemas.microsoft.com/office/drawing/2014/main" id="{ECF4A4C9-F00E-4055-B802-0E087F3AB748}"/>
              </a:ext>
            </a:extLst>
          </p:cNvPr>
          <p:cNvCxnSpPr>
            <a:cxnSpLocks/>
          </p:cNvCxnSpPr>
          <p:nvPr/>
        </p:nvCxnSpPr>
        <p:spPr>
          <a:xfrm flipH="1">
            <a:off x="1450849" y="1280160"/>
            <a:ext cx="779093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E4954-60C1-43E9-AD2A-85D0E84BAACB}"/>
              </a:ext>
            </a:extLst>
          </p:cNvPr>
          <p:cNvCxnSpPr>
            <a:cxnSpLocks/>
          </p:cNvCxnSpPr>
          <p:nvPr/>
        </p:nvCxnSpPr>
        <p:spPr>
          <a:xfrm flipH="1">
            <a:off x="6096001" y="2116434"/>
            <a:ext cx="3218687" cy="163260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0474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2481</TotalTime>
  <Words>4976</Words>
  <Application>Microsoft Office PowerPoint</Application>
  <PresentationFormat>Widescreen</PresentationFormat>
  <Paragraphs>501</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Corbel</vt:lpstr>
      <vt:lpstr>Courier</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175</cp:revision>
  <dcterms:created xsi:type="dcterms:W3CDTF">2022-04-27T20:50:39Z</dcterms:created>
  <dcterms:modified xsi:type="dcterms:W3CDTF">2022-06-05T10:18:39Z</dcterms:modified>
</cp:coreProperties>
</file>