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76" r:id="rId2"/>
    <p:sldId id="277" r:id="rId3"/>
    <p:sldId id="278" r:id="rId4"/>
    <p:sldId id="279" r:id="rId5"/>
    <p:sldId id="280" r:id="rId6"/>
    <p:sldId id="281" r:id="rId7"/>
    <p:sldId id="282" r:id="rId8"/>
    <p:sldId id="283" r:id="rId9"/>
    <p:sldId id="284" r:id="rId10"/>
    <p:sldId id="285" r:id="rId11"/>
    <p:sldId id="286" r:id="rId12"/>
    <p:sldId id="287" r:id="rId13"/>
    <p:sldId id="288" r:id="rId14"/>
    <p:sldId id="289" r:id="rId15"/>
    <p:sldId id="290" r:id="rId16"/>
    <p:sldId id="291" r:id="rId17"/>
    <p:sldId id="292" r:id="rId18"/>
    <p:sldId id="293" r:id="rId19"/>
    <p:sldId id="294" r:id="rId20"/>
    <p:sldId id="295" r:id="rId21"/>
    <p:sldId id="296" r:id="rId22"/>
    <p:sldId id="297" r:id="rId23"/>
    <p:sldId id="298" r:id="rId24"/>
    <p:sldId id="299" r:id="rId25"/>
    <p:sldId id="300" r:id="rId26"/>
    <p:sldId id="301" r:id="rId27"/>
    <p:sldId id="302" r:id="rId28"/>
    <p:sldId id="303" r:id="rId29"/>
    <p:sldId id="304" r:id="rId30"/>
    <p:sldId id="305" r:id="rId31"/>
    <p:sldId id="306" r:id="rId32"/>
    <p:sldId id="307" r:id="rId33"/>
    <p:sldId id="308" r:id="rId34"/>
    <p:sldId id="309" r:id="rId35"/>
    <p:sldId id="310" r:id="rId36"/>
    <p:sldId id="311" r:id="rId37"/>
    <p:sldId id="312" r:id="rId38"/>
    <p:sldId id="313"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1" autoAdjust="0"/>
    <p:restoredTop sz="94660"/>
  </p:normalViewPr>
  <p:slideViewPr>
    <p:cSldViewPr snapToGrid="0">
      <p:cViewPr varScale="1">
        <p:scale>
          <a:sx n="125" d="100"/>
          <a:sy n="125" d="100"/>
        </p:scale>
        <p:origin x="1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72345051-2045-45DA-935E-2E3CA1A69ADC}" type="datetimeFigureOut">
              <a:rPr lang="en-US" smtClean="0"/>
              <a:t>5/15/2022</a:t>
            </a:fld>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311621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5/15/2022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4074268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5/15/2022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23396372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5/15/2022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943130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5/15/2022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39757044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2345051-2045-45DA-935E-2E3CA1A69ADC}" type="datetimeFigureOut">
              <a:rPr lang="en-US" smtClean="0"/>
              <a:t>5/15/2022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2319644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2345051-2045-45DA-935E-2E3CA1A69ADC}" type="datetimeFigureOut">
              <a:rPr lang="en-US" smtClean="0"/>
              <a:t>5/15/2022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36699286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5/15/2022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4295558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5/15/2022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876011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5/15/2022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207670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5/15/2022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875354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345051-2045-45DA-935E-2E3CA1A69ADC}" type="datetimeFigureOut">
              <a:rPr lang="en-US" smtClean="0"/>
              <a:t>5/15/2022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62879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345051-2045-45DA-935E-2E3CA1A69ADC}" type="datetimeFigureOut">
              <a:rPr lang="en-US" smtClean="0"/>
              <a:t>5/15/2022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304177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345051-2045-45DA-935E-2E3CA1A69ADC}" type="datetimeFigureOut">
              <a:rPr lang="en-US" smtClean="0"/>
              <a:t>5/15/2022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105113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345051-2045-45DA-935E-2E3CA1A69ADC}" type="datetimeFigureOut">
              <a:rPr lang="en-US" smtClean="0"/>
              <a:t>5/15/2022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556082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5/15/2022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585545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5/15/2022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260112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72345051-2045-45DA-935E-2E3CA1A69ADC}" type="datetimeFigureOut">
              <a:rPr lang="en-US" smtClean="0"/>
              <a:t>5/15/2022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1498738578"/>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1633781"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C# Language</a:t>
            </a:r>
          </a:p>
        </p:txBody>
      </p:sp>
      <p:sp>
        <p:nvSpPr>
          <p:cNvPr id="7" name="TextBox 6">
            <a:extLst>
              <a:ext uri="{FF2B5EF4-FFF2-40B4-BE49-F238E27FC236}">
                <a16:creationId xmlns:a16="http://schemas.microsoft.com/office/drawing/2014/main" id="{45DDE18D-9544-4708-8626-B70B76ED6EA2}"/>
              </a:ext>
            </a:extLst>
          </p:cNvPr>
          <p:cNvSpPr txBox="1"/>
          <p:nvPr/>
        </p:nvSpPr>
        <p:spPr>
          <a:xfrm>
            <a:off x="3626869" y="1964582"/>
            <a:ext cx="4660250" cy="2031325"/>
          </a:xfrm>
          <a:prstGeom prst="rect">
            <a:avLst/>
          </a:prstGeom>
          <a:noFill/>
        </p:spPr>
        <p:txBody>
          <a:bodyPr wrap="none" rtlCol="0">
            <a:spAutoFit/>
          </a:bodyPr>
          <a:lstStyle/>
          <a:p>
            <a:pPr algn="l"/>
            <a:r>
              <a:rPr lang="en-US" b="0" i="0" dirty="0">
                <a:effectLst/>
                <a:latin typeface="Arial" panose="020B0604020202020204" pitchFamily="34" charset="0"/>
                <a:cs typeface="Arial" panose="020B0604020202020204" pitchFamily="34" charset="0"/>
              </a:rPr>
              <a:t>Introducing the C# language</a:t>
            </a:r>
          </a:p>
          <a:p>
            <a:pPr algn="l"/>
            <a:endParaRPr lang="en-US" b="0" i="0" dirty="0">
              <a:effectLst/>
              <a:latin typeface="Arial" panose="020B0604020202020204" pitchFamily="34" charset="0"/>
              <a:cs typeface="Arial" panose="020B0604020202020204" pitchFamily="34" charset="0"/>
            </a:endParaRPr>
          </a:p>
          <a:p>
            <a:pPr algn="l"/>
            <a:r>
              <a:rPr lang="en-US" b="0" i="0" dirty="0">
                <a:effectLst/>
                <a:latin typeface="Arial" panose="020B0604020202020204" pitchFamily="34" charset="0"/>
                <a:cs typeface="Arial" panose="020B0604020202020204" pitchFamily="34" charset="0"/>
              </a:rPr>
              <a:t>Understanding C# grammar and vocabulary</a:t>
            </a:r>
          </a:p>
          <a:p>
            <a:pPr algn="l"/>
            <a:endParaRPr lang="en-US" b="0" i="0" dirty="0">
              <a:effectLst/>
              <a:latin typeface="Arial" panose="020B0604020202020204" pitchFamily="34" charset="0"/>
              <a:cs typeface="Arial" panose="020B0604020202020204" pitchFamily="34" charset="0"/>
            </a:endParaRPr>
          </a:p>
          <a:p>
            <a:pPr algn="l"/>
            <a:r>
              <a:rPr lang="en-US" b="0" i="0" dirty="0">
                <a:effectLst/>
                <a:latin typeface="Arial" panose="020B0604020202020204" pitchFamily="34" charset="0"/>
                <a:cs typeface="Arial" panose="020B0604020202020204" pitchFamily="34" charset="0"/>
              </a:rPr>
              <a:t>Working with variables</a:t>
            </a:r>
          </a:p>
          <a:p>
            <a:pPr algn="l"/>
            <a:endParaRPr lang="en-US" b="0" i="0" dirty="0">
              <a:effectLst/>
              <a:latin typeface="Arial" panose="020B0604020202020204" pitchFamily="34" charset="0"/>
              <a:cs typeface="Arial" panose="020B0604020202020204" pitchFamily="34" charset="0"/>
            </a:endParaRPr>
          </a:p>
          <a:p>
            <a:pPr algn="l"/>
            <a:r>
              <a:rPr lang="en-US" b="0" i="0" dirty="0">
                <a:effectLst/>
                <a:latin typeface="Arial" panose="020B0604020202020204" pitchFamily="34" charset="0"/>
                <a:cs typeface="Arial" panose="020B0604020202020204" pitchFamily="34" charset="0"/>
              </a:rPr>
              <a:t>Exploring more about console applications</a:t>
            </a:r>
          </a:p>
        </p:txBody>
      </p:sp>
    </p:spTree>
    <p:extLst>
      <p:ext uri="{BB962C8B-B14F-4D97-AF65-F5344CB8AC3E}">
        <p14:creationId xmlns:p14="http://schemas.microsoft.com/office/powerpoint/2010/main" val="87497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710397E0-205F-4E70-B92F-78806A29AABB}"/>
              </a:ext>
            </a:extLst>
          </p:cNvPr>
          <p:cNvSpPr/>
          <p:nvPr/>
        </p:nvSpPr>
        <p:spPr>
          <a:xfrm>
            <a:off x="1914144" y="1700616"/>
            <a:ext cx="4614672" cy="3188376"/>
          </a:xfrm>
          <a:prstGeom prst="rect">
            <a:avLst/>
          </a:prstGeom>
          <a:solidFill>
            <a:schemeClr val="tx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double 64bit</a:t>
            </a:r>
          </a:p>
        </p:txBody>
      </p:sp>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3386504"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Working with variables – size</a:t>
            </a:r>
          </a:p>
        </p:txBody>
      </p:sp>
      <p:sp>
        <p:nvSpPr>
          <p:cNvPr id="17" name="Rectangle 16">
            <a:extLst>
              <a:ext uri="{FF2B5EF4-FFF2-40B4-BE49-F238E27FC236}">
                <a16:creationId xmlns:a16="http://schemas.microsoft.com/office/drawing/2014/main" id="{B4194443-F0BD-4E8F-9C2F-25DD99D784C5}"/>
              </a:ext>
            </a:extLst>
          </p:cNvPr>
          <p:cNvSpPr/>
          <p:nvPr/>
        </p:nvSpPr>
        <p:spPr>
          <a:xfrm>
            <a:off x="1914144" y="1700784"/>
            <a:ext cx="1591056" cy="1091184"/>
          </a:xfrm>
          <a:prstGeom prst="rect">
            <a:avLst/>
          </a:prstGeom>
          <a:solidFill>
            <a:schemeClr val="tx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t>int</a:t>
            </a:r>
            <a:r>
              <a:rPr lang="it-IT" dirty="0"/>
              <a:t> 16 bit</a:t>
            </a:r>
          </a:p>
        </p:txBody>
      </p:sp>
      <p:sp>
        <p:nvSpPr>
          <p:cNvPr id="19" name="TextBox 18">
            <a:extLst>
              <a:ext uri="{FF2B5EF4-FFF2-40B4-BE49-F238E27FC236}">
                <a16:creationId xmlns:a16="http://schemas.microsoft.com/office/drawing/2014/main" id="{402E04C6-92B6-497E-A4EE-3B7577BF2CAE}"/>
              </a:ext>
            </a:extLst>
          </p:cNvPr>
          <p:cNvSpPr txBox="1"/>
          <p:nvPr/>
        </p:nvSpPr>
        <p:spPr>
          <a:xfrm>
            <a:off x="1499365" y="1042300"/>
            <a:ext cx="5236716" cy="369332"/>
          </a:xfrm>
          <a:prstGeom prst="rect">
            <a:avLst/>
          </a:prstGeom>
          <a:noFill/>
        </p:spPr>
        <p:txBody>
          <a:bodyPr wrap="square">
            <a:spAutoFit/>
          </a:bodyPr>
          <a:lstStyle/>
          <a:p>
            <a:pPr rtl="0">
              <a:spcBef>
                <a:spcPts val="2400"/>
              </a:spcBef>
              <a:spcAft>
                <a:spcPts val="0"/>
              </a:spcAft>
            </a:pPr>
            <a:r>
              <a:rPr lang="en-US" sz="1800" i="0" u="none" strike="noStrike" dirty="0">
                <a:effectLst/>
                <a:latin typeface="Arial" panose="020B0604020202020204" pitchFamily="34" charset="0"/>
                <a:cs typeface="Arial" panose="020B0604020202020204" pitchFamily="34" charset="0"/>
              </a:rPr>
              <a:t>Allocating small boxes is faster than bigger ones</a:t>
            </a:r>
          </a:p>
        </p:txBody>
      </p:sp>
    </p:spTree>
    <p:extLst>
      <p:ext uri="{BB962C8B-B14F-4D97-AF65-F5344CB8AC3E}">
        <p14:creationId xmlns:p14="http://schemas.microsoft.com/office/powerpoint/2010/main" val="1085060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3835345"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Working with variables – naming</a:t>
            </a:r>
          </a:p>
        </p:txBody>
      </p:sp>
      <p:graphicFrame>
        <p:nvGraphicFramePr>
          <p:cNvPr id="8" name="Table 7">
            <a:extLst>
              <a:ext uri="{FF2B5EF4-FFF2-40B4-BE49-F238E27FC236}">
                <a16:creationId xmlns:a16="http://schemas.microsoft.com/office/drawing/2014/main" id="{287D6255-356C-4CE7-82A7-4B8B61922149}"/>
              </a:ext>
            </a:extLst>
          </p:cNvPr>
          <p:cNvGraphicFramePr>
            <a:graphicFrameLocks noGrp="1"/>
          </p:cNvGraphicFramePr>
          <p:nvPr>
            <p:extLst>
              <p:ext uri="{D42A27DB-BD31-4B8C-83A1-F6EECF244321}">
                <p14:modId xmlns:p14="http://schemas.microsoft.com/office/powerpoint/2010/main" val="937017061"/>
              </p:ext>
            </p:extLst>
          </p:nvPr>
        </p:nvGraphicFramePr>
        <p:xfrm>
          <a:off x="865632" y="1210904"/>
          <a:ext cx="9710927" cy="1483360"/>
        </p:xfrm>
        <a:graphic>
          <a:graphicData uri="http://schemas.openxmlformats.org/drawingml/2006/table">
            <a:tbl>
              <a:tblPr firstRow="1" bandRow="1">
                <a:tableStyleId>{5C22544A-7EE6-4342-B048-85BDC9FD1C3A}</a:tableStyleId>
              </a:tblPr>
              <a:tblGrid>
                <a:gridCol w="2013987">
                  <a:extLst>
                    <a:ext uri="{9D8B030D-6E8A-4147-A177-3AD203B41FA5}">
                      <a16:colId xmlns:a16="http://schemas.microsoft.com/office/drawing/2014/main" val="391622370"/>
                    </a:ext>
                  </a:extLst>
                </a:gridCol>
                <a:gridCol w="3362685">
                  <a:extLst>
                    <a:ext uri="{9D8B030D-6E8A-4147-A177-3AD203B41FA5}">
                      <a16:colId xmlns:a16="http://schemas.microsoft.com/office/drawing/2014/main" val="1803499854"/>
                    </a:ext>
                  </a:extLst>
                </a:gridCol>
                <a:gridCol w="4334255">
                  <a:extLst>
                    <a:ext uri="{9D8B030D-6E8A-4147-A177-3AD203B41FA5}">
                      <a16:colId xmlns:a16="http://schemas.microsoft.com/office/drawing/2014/main" val="1469505427"/>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b="1" i="0" kern="1200" dirty="0">
                          <a:solidFill>
                            <a:schemeClr val="lt1"/>
                          </a:solidFill>
                          <a:effectLst/>
                          <a:latin typeface="Arial" panose="020B0604020202020204" pitchFamily="34" charset="0"/>
                          <a:ea typeface="+mn-ea"/>
                          <a:cs typeface="Arial" panose="020B0604020202020204" pitchFamily="34" charset="0"/>
                        </a:rPr>
                        <a:t>Naming convention</a:t>
                      </a:r>
                    </a:p>
                  </a:txBody>
                  <a:tcPr/>
                </a:tc>
                <a:tc>
                  <a:txBody>
                    <a:bodyPr/>
                    <a:lstStyle/>
                    <a:p>
                      <a:r>
                        <a:rPr lang="en-US" sz="1200" dirty="0">
                          <a:latin typeface="Arial" panose="020B0604020202020204" pitchFamily="34" charset="0"/>
                          <a:cs typeface="Arial" panose="020B0604020202020204" pitchFamily="34" charset="0"/>
                        </a:rPr>
                        <a:t>Example</a:t>
                      </a:r>
                      <a:endParaRPr lang="it-IT" sz="1200" dirty="0">
                        <a:latin typeface="Arial" panose="020B0604020202020204" pitchFamily="34" charset="0"/>
                        <a:cs typeface="Arial" panose="020B0604020202020204" pitchFamily="34" charset="0"/>
                      </a:endParaRPr>
                    </a:p>
                  </a:txBody>
                  <a:tcPr/>
                </a:tc>
                <a:tc>
                  <a:txBody>
                    <a:bodyPr/>
                    <a:lstStyle/>
                    <a:p>
                      <a:r>
                        <a:rPr lang="it-IT" sz="1200" dirty="0" err="1">
                          <a:latin typeface="Arial" panose="020B0604020202020204" pitchFamily="34" charset="0"/>
                          <a:cs typeface="Arial" panose="020B0604020202020204" pitchFamily="34" charset="0"/>
                        </a:rPr>
                        <a:t>Used</a:t>
                      </a:r>
                      <a:r>
                        <a:rPr lang="it-IT" sz="1200" dirty="0">
                          <a:latin typeface="Arial" panose="020B0604020202020204" pitchFamily="34" charset="0"/>
                          <a:cs typeface="Arial" panose="020B0604020202020204" pitchFamily="34" charset="0"/>
                        </a:rPr>
                        <a:t> for</a:t>
                      </a:r>
                    </a:p>
                  </a:txBody>
                  <a:tcPr/>
                </a:tc>
                <a:extLst>
                  <a:ext uri="{0D108BD9-81ED-4DB2-BD59-A6C34878D82A}">
                    <a16:rowId xmlns:a16="http://schemas.microsoft.com/office/drawing/2014/main" val="50542292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b="1" i="0" kern="1200" dirty="0">
                          <a:solidFill>
                            <a:schemeClr val="bg1"/>
                          </a:solidFill>
                          <a:effectLst/>
                          <a:latin typeface="Arial" panose="020B0604020202020204" pitchFamily="34" charset="0"/>
                          <a:ea typeface="+mn-ea"/>
                          <a:cs typeface="Arial" panose="020B0604020202020204" pitchFamily="34" charset="0"/>
                        </a:rPr>
                        <a:t>Camel case</a:t>
                      </a:r>
                    </a:p>
                  </a:txBody>
                  <a:tcPr/>
                </a:tc>
                <a:tc>
                  <a:txBody>
                    <a:bodyPr/>
                    <a:lstStyle/>
                    <a:p>
                      <a:r>
                        <a:rPr lang="it-IT" sz="1200" dirty="0">
                          <a:latin typeface="Courier New" panose="02070309020205020404" pitchFamily="49" charset="0"/>
                          <a:cs typeface="Courier New" panose="02070309020205020404" pitchFamily="49" charset="0"/>
                        </a:rPr>
                        <a:t>cost</a:t>
                      </a:r>
                      <a:r>
                        <a:rPr lang="it-IT" sz="1200" dirty="0">
                          <a:latin typeface="Arial" panose="020B0604020202020204" pitchFamily="34" charset="0"/>
                          <a:cs typeface="Arial" panose="020B0604020202020204" pitchFamily="34" charset="0"/>
                        </a:rPr>
                        <a:t>, </a:t>
                      </a:r>
                      <a:r>
                        <a:rPr lang="it-IT" sz="1200" dirty="0" err="1">
                          <a:latin typeface="Courier New" panose="02070309020205020404" pitchFamily="49" charset="0"/>
                          <a:cs typeface="Courier New" panose="02070309020205020404" pitchFamily="49" charset="0"/>
                        </a:rPr>
                        <a:t>oderDetail</a:t>
                      </a:r>
                      <a:r>
                        <a:rPr lang="it-IT" sz="1200" dirty="0">
                          <a:latin typeface="Arial" panose="020B0604020202020204" pitchFamily="34" charset="0"/>
                          <a:cs typeface="Arial" panose="020B0604020202020204" pitchFamily="34" charset="0"/>
                        </a:rPr>
                        <a:t>, </a:t>
                      </a:r>
                      <a:r>
                        <a:rPr lang="it-IT" sz="1200" dirty="0" err="1">
                          <a:latin typeface="Courier New" panose="02070309020205020404" pitchFamily="49" charset="0"/>
                          <a:cs typeface="Courier New" panose="02070309020205020404" pitchFamily="49" charset="0"/>
                        </a:rPr>
                        <a:t>dateOfBirth</a:t>
                      </a:r>
                      <a:endParaRPr lang="it-IT" sz="1200" dirty="0">
                        <a:latin typeface="Courier New" panose="02070309020205020404" pitchFamily="49" charset="0"/>
                        <a:cs typeface="Courier New" panose="02070309020205020404" pitchFamily="49" charset="0"/>
                      </a:endParaRPr>
                    </a:p>
                  </a:txBody>
                  <a:tcPr/>
                </a:tc>
                <a:tc>
                  <a:txBody>
                    <a:bodyPr/>
                    <a:lstStyle/>
                    <a:p>
                      <a:r>
                        <a:rPr lang="it-IT" sz="1200" dirty="0">
                          <a:latin typeface="Arial" panose="020B0604020202020204" pitchFamily="34" charset="0"/>
                          <a:cs typeface="Arial" panose="020B0604020202020204" pitchFamily="34" charset="0"/>
                        </a:rPr>
                        <a:t>Local </a:t>
                      </a:r>
                      <a:r>
                        <a:rPr lang="it-IT" sz="1200" dirty="0" err="1">
                          <a:latin typeface="Arial" panose="020B0604020202020204" pitchFamily="34" charset="0"/>
                          <a:cs typeface="Arial" panose="020B0604020202020204" pitchFamily="34" charset="0"/>
                        </a:rPr>
                        <a:t>variables</a:t>
                      </a:r>
                      <a:r>
                        <a:rPr lang="it-IT" sz="1200" dirty="0">
                          <a:latin typeface="Arial" panose="020B0604020202020204" pitchFamily="34" charset="0"/>
                          <a:cs typeface="Arial" panose="020B0604020202020204" pitchFamily="34" charset="0"/>
                        </a:rPr>
                        <a:t>, private fields</a:t>
                      </a:r>
                    </a:p>
                  </a:txBody>
                  <a:tcPr/>
                </a:tc>
                <a:extLst>
                  <a:ext uri="{0D108BD9-81ED-4DB2-BD59-A6C34878D82A}">
                    <a16:rowId xmlns:a16="http://schemas.microsoft.com/office/drawing/2014/main" val="48644646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b="1" i="0" kern="1200" dirty="0">
                          <a:solidFill>
                            <a:schemeClr val="bg1"/>
                          </a:solidFill>
                          <a:effectLst/>
                          <a:latin typeface="Arial" panose="020B0604020202020204" pitchFamily="34" charset="0"/>
                          <a:ea typeface="+mn-ea"/>
                          <a:cs typeface="Arial" panose="020B0604020202020204" pitchFamily="34" charset="0"/>
                        </a:rPr>
                        <a:t>Title case | Pascal case</a:t>
                      </a:r>
                    </a:p>
                  </a:txBody>
                  <a:tcPr/>
                </a:tc>
                <a:tc>
                  <a:txBody>
                    <a:bodyPr/>
                    <a:lstStyle/>
                    <a:p>
                      <a:r>
                        <a:rPr lang="en-US" sz="1200" dirty="0">
                          <a:latin typeface="Courier New" panose="02070309020205020404" pitchFamily="49" charset="0"/>
                          <a:cs typeface="Courier New" panose="02070309020205020404" pitchFamily="49" charset="0"/>
                        </a:rPr>
                        <a:t>String</a:t>
                      </a:r>
                      <a:r>
                        <a:rPr lang="en-US" sz="1200" dirty="0">
                          <a:latin typeface="Arial" panose="020B0604020202020204" pitchFamily="34" charset="0"/>
                          <a:cs typeface="Arial" panose="020B0604020202020204" pitchFamily="34" charset="0"/>
                        </a:rPr>
                        <a:t>, </a:t>
                      </a:r>
                      <a:r>
                        <a:rPr lang="en-US" sz="1200" kern="1200" dirty="0">
                          <a:solidFill>
                            <a:schemeClr val="dk1"/>
                          </a:solidFill>
                          <a:latin typeface="Courier New" panose="02070309020205020404" pitchFamily="49" charset="0"/>
                          <a:ea typeface="+mn-ea"/>
                          <a:cs typeface="Courier New" panose="02070309020205020404" pitchFamily="49" charset="0"/>
                        </a:rPr>
                        <a:t>Int32</a:t>
                      </a:r>
                      <a:r>
                        <a:rPr lang="en-US" sz="1200" dirty="0">
                          <a:latin typeface="Arial" panose="020B0604020202020204" pitchFamily="34" charset="0"/>
                          <a:cs typeface="Arial" panose="020B0604020202020204" pitchFamily="34" charset="0"/>
                        </a:rPr>
                        <a:t>, </a:t>
                      </a:r>
                      <a:r>
                        <a:rPr lang="en-US" sz="1200" kern="1200" dirty="0">
                          <a:solidFill>
                            <a:schemeClr val="dk1"/>
                          </a:solidFill>
                          <a:latin typeface="Courier New" panose="02070309020205020404" pitchFamily="49" charset="0"/>
                          <a:ea typeface="+mn-ea"/>
                          <a:cs typeface="Courier New" panose="02070309020205020404" pitchFamily="49" charset="0"/>
                        </a:rPr>
                        <a:t>Cost</a:t>
                      </a:r>
                      <a:r>
                        <a:rPr lang="en-US" sz="1200" dirty="0">
                          <a:latin typeface="Arial" panose="020B0604020202020204" pitchFamily="34" charset="0"/>
                          <a:cs typeface="Arial" panose="020B0604020202020204" pitchFamily="34" charset="0"/>
                        </a:rPr>
                        <a:t>, </a:t>
                      </a:r>
                      <a:r>
                        <a:rPr lang="en-US" sz="1200" kern="1200" dirty="0" err="1">
                          <a:solidFill>
                            <a:schemeClr val="dk1"/>
                          </a:solidFill>
                          <a:latin typeface="Courier New" panose="02070309020205020404" pitchFamily="49" charset="0"/>
                          <a:ea typeface="+mn-ea"/>
                          <a:cs typeface="Courier New" panose="02070309020205020404" pitchFamily="49" charset="0"/>
                        </a:rPr>
                        <a:t>DateOfBirth</a:t>
                      </a:r>
                      <a:r>
                        <a:rPr lang="en-US" sz="1200" dirty="0">
                          <a:latin typeface="Arial" panose="020B0604020202020204" pitchFamily="34" charset="0"/>
                          <a:cs typeface="Arial" panose="020B0604020202020204" pitchFamily="34" charset="0"/>
                        </a:rPr>
                        <a:t>, </a:t>
                      </a:r>
                      <a:r>
                        <a:rPr lang="en-US" sz="1200" kern="1200" dirty="0">
                          <a:solidFill>
                            <a:schemeClr val="dk1"/>
                          </a:solidFill>
                          <a:latin typeface="Courier New" panose="02070309020205020404" pitchFamily="49" charset="0"/>
                          <a:ea typeface="+mn-ea"/>
                          <a:cs typeface="Courier New" panose="02070309020205020404" pitchFamily="49" charset="0"/>
                        </a:rPr>
                        <a:t>Run</a:t>
                      </a:r>
                      <a:endParaRPr lang="it-IT" sz="1200" kern="1200" dirty="0">
                        <a:solidFill>
                          <a:schemeClr val="dk1"/>
                        </a:solidFill>
                        <a:latin typeface="Courier New" panose="02070309020205020404" pitchFamily="49" charset="0"/>
                        <a:ea typeface="+mn-ea"/>
                        <a:cs typeface="Courier New" panose="02070309020205020404" pitchFamily="49" charset="0"/>
                      </a:endParaRPr>
                    </a:p>
                  </a:txBody>
                  <a:tcPr/>
                </a:tc>
                <a:tc>
                  <a:txBody>
                    <a:bodyPr/>
                    <a:lstStyle/>
                    <a:p>
                      <a:r>
                        <a:rPr lang="en-US" sz="1200" dirty="0">
                          <a:latin typeface="Arial" panose="020B0604020202020204" pitchFamily="34" charset="0"/>
                          <a:cs typeface="Arial" panose="020B0604020202020204" pitchFamily="34" charset="0"/>
                        </a:rPr>
                        <a:t>Types, non-private fields, and other members like methods</a:t>
                      </a:r>
                      <a:endParaRPr lang="it-IT"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95492455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b="1" i="0" kern="1200" dirty="0">
                          <a:solidFill>
                            <a:schemeClr val="bg1"/>
                          </a:solidFill>
                          <a:effectLst/>
                          <a:latin typeface="Arial" panose="020B0604020202020204" pitchFamily="34" charset="0"/>
                          <a:ea typeface="+mn-ea"/>
                          <a:cs typeface="Arial" panose="020B0604020202020204" pitchFamily="34" charset="0"/>
                        </a:rPr>
                        <a:t>Underscore Camel case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dirty="0">
                          <a:latin typeface="Courier New" panose="02070309020205020404" pitchFamily="49" charset="0"/>
                          <a:cs typeface="Courier New" panose="02070309020205020404" pitchFamily="49" charset="0"/>
                        </a:rPr>
                        <a:t>_cost</a:t>
                      </a:r>
                      <a:r>
                        <a:rPr lang="it-IT" sz="1200" dirty="0">
                          <a:latin typeface="Arial" panose="020B0604020202020204" pitchFamily="34" charset="0"/>
                          <a:cs typeface="Arial" panose="020B0604020202020204" pitchFamily="34" charset="0"/>
                        </a:rPr>
                        <a:t>, _</a:t>
                      </a:r>
                      <a:r>
                        <a:rPr lang="it-IT" sz="1200" dirty="0" err="1">
                          <a:latin typeface="Courier New" panose="02070309020205020404" pitchFamily="49" charset="0"/>
                          <a:cs typeface="Courier New" panose="02070309020205020404" pitchFamily="49" charset="0"/>
                        </a:rPr>
                        <a:t>oderDetail</a:t>
                      </a:r>
                      <a:r>
                        <a:rPr lang="it-IT" sz="1200" dirty="0">
                          <a:latin typeface="Arial" panose="020B0604020202020204" pitchFamily="34" charset="0"/>
                          <a:cs typeface="Arial" panose="020B0604020202020204" pitchFamily="34" charset="0"/>
                        </a:rPr>
                        <a:t>, _</a:t>
                      </a:r>
                      <a:r>
                        <a:rPr lang="it-IT" sz="1200" dirty="0" err="1">
                          <a:latin typeface="Courier New" panose="02070309020205020404" pitchFamily="49" charset="0"/>
                          <a:cs typeface="Courier New" panose="02070309020205020404" pitchFamily="49" charset="0"/>
                        </a:rPr>
                        <a:t>dateOfBirth</a:t>
                      </a:r>
                      <a:endParaRPr lang="it-IT" sz="1200" dirty="0">
                        <a:latin typeface="Courier New" panose="02070309020205020404" pitchFamily="49" charset="0"/>
                        <a:cs typeface="Courier New" panose="02070309020205020404" pitchFamily="49" charset="0"/>
                      </a:endParaRPr>
                    </a:p>
                  </a:txBody>
                  <a:tcPr/>
                </a:tc>
                <a:tc>
                  <a:txBody>
                    <a:bodyPr/>
                    <a:lstStyle/>
                    <a:p>
                      <a:r>
                        <a:rPr lang="it-IT" sz="1200" dirty="0">
                          <a:latin typeface="Arial" panose="020B0604020202020204" pitchFamily="34" charset="0"/>
                          <a:cs typeface="Arial" panose="020B0604020202020204" pitchFamily="34" charset="0"/>
                        </a:rPr>
                        <a:t>Private fields</a:t>
                      </a:r>
                    </a:p>
                  </a:txBody>
                  <a:tcPr/>
                </a:tc>
                <a:extLst>
                  <a:ext uri="{0D108BD9-81ED-4DB2-BD59-A6C34878D82A}">
                    <a16:rowId xmlns:a16="http://schemas.microsoft.com/office/drawing/2014/main" val="3413312729"/>
                  </a:ext>
                </a:extLst>
              </a:tr>
            </a:tbl>
          </a:graphicData>
        </a:graphic>
      </p:graphicFrame>
      <p:sp>
        <p:nvSpPr>
          <p:cNvPr id="11" name="TextBox 10">
            <a:extLst>
              <a:ext uri="{FF2B5EF4-FFF2-40B4-BE49-F238E27FC236}">
                <a16:creationId xmlns:a16="http://schemas.microsoft.com/office/drawing/2014/main" id="{21E749BA-22D4-41FD-8BFF-D21FE0E53499}"/>
              </a:ext>
            </a:extLst>
          </p:cNvPr>
          <p:cNvSpPr txBox="1"/>
          <p:nvPr/>
        </p:nvSpPr>
        <p:spPr>
          <a:xfrm>
            <a:off x="868554" y="3302142"/>
            <a:ext cx="10454891" cy="1231106"/>
          </a:xfrm>
          <a:prstGeom prst="rect">
            <a:avLst/>
          </a:prstGeom>
          <a:noFill/>
        </p:spPr>
        <p:txBody>
          <a:bodyPr wrap="square">
            <a:spAutoFit/>
          </a:bodyPr>
          <a:lstStyle/>
          <a:p>
            <a:pPr rtl="0">
              <a:spcBef>
                <a:spcPts val="2400"/>
              </a:spcBef>
              <a:spcAft>
                <a:spcPts val="0"/>
              </a:spcAft>
            </a:pPr>
            <a:r>
              <a:rPr lang="en-US" sz="1800" i="0" u="none" strike="noStrike" dirty="0">
                <a:effectLst/>
                <a:latin typeface="Arial" panose="020B0604020202020204" pitchFamily="34" charset="0"/>
                <a:cs typeface="Arial" panose="020B0604020202020204" pitchFamily="34" charset="0"/>
              </a:rPr>
              <a:t>Following a consistent set of naming conventions will enable your code to be easily understood by other developers…</a:t>
            </a:r>
          </a:p>
          <a:p>
            <a:pPr rtl="0">
              <a:spcBef>
                <a:spcPts val="2400"/>
              </a:spcBef>
              <a:spcAft>
                <a:spcPts val="0"/>
              </a:spcAft>
            </a:pPr>
            <a:r>
              <a:rPr lang="en-US" sz="1800" i="0" u="none" strike="noStrike" dirty="0">
                <a:effectLst/>
                <a:latin typeface="Arial" panose="020B0604020202020204" pitchFamily="34" charset="0"/>
                <a:cs typeface="Arial" panose="020B0604020202020204" pitchFamily="34" charset="0"/>
              </a:rPr>
              <a:t>…and yourself in the future!</a:t>
            </a:r>
          </a:p>
        </p:txBody>
      </p:sp>
    </p:spTree>
    <p:extLst>
      <p:ext uri="{BB962C8B-B14F-4D97-AF65-F5344CB8AC3E}">
        <p14:creationId xmlns:p14="http://schemas.microsoft.com/office/powerpoint/2010/main" val="2620930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4425250"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Working with variables – Literal values</a:t>
            </a:r>
          </a:p>
        </p:txBody>
      </p:sp>
      <p:sp>
        <p:nvSpPr>
          <p:cNvPr id="6" name="TextBox 5">
            <a:extLst>
              <a:ext uri="{FF2B5EF4-FFF2-40B4-BE49-F238E27FC236}">
                <a16:creationId xmlns:a16="http://schemas.microsoft.com/office/drawing/2014/main" id="{72A74294-8ED1-4B03-887F-8A21AB793393}"/>
              </a:ext>
            </a:extLst>
          </p:cNvPr>
          <p:cNvSpPr txBox="1"/>
          <p:nvPr/>
        </p:nvSpPr>
        <p:spPr>
          <a:xfrm>
            <a:off x="475237" y="650382"/>
            <a:ext cx="10454891" cy="369332"/>
          </a:xfrm>
          <a:prstGeom prst="rect">
            <a:avLst/>
          </a:prstGeom>
          <a:noFill/>
        </p:spPr>
        <p:txBody>
          <a:bodyPr wrap="square">
            <a:spAutoFit/>
          </a:bodyPr>
          <a:lstStyle/>
          <a:p>
            <a:pPr rtl="0">
              <a:spcBef>
                <a:spcPts val="2400"/>
              </a:spcBef>
              <a:spcAft>
                <a:spcPts val="0"/>
              </a:spcAft>
            </a:pPr>
            <a:r>
              <a:rPr lang="en-US" sz="1800" i="0" u="none" strike="noStrike" dirty="0">
                <a:effectLst/>
                <a:latin typeface="Arial" panose="020B0604020202020204" pitchFamily="34" charset="0"/>
                <a:cs typeface="Arial" panose="020B0604020202020204" pitchFamily="34" charset="0"/>
              </a:rPr>
              <a:t>A literal is a notation that represents a fixed value</a:t>
            </a:r>
          </a:p>
        </p:txBody>
      </p:sp>
      <p:sp>
        <p:nvSpPr>
          <p:cNvPr id="7" name="TextBox 6">
            <a:extLst>
              <a:ext uri="{FF2B5EF4-FFF2-40B4-BE49-F238E27FC236}">
                <a16:creationId xmlns:a16="http://schemas.microsoft.com/office/drawing/2014/main" id="{5B2F948C-847B-4F9F-BE5C-532A6E11840D}"/>
              </a:ext>
            </a:extLst>
          </p:cNvPr>
          <p:cNvSpPr txBox="1"/>
          <p:nvPr/>
        </p:nvSpPr>
        <p:spPr>
          <a:xfrm>
            <a:off x="475236" y="1201558"/>
            <a:ext cx="10454891" cy="369332"/>
          </a:xfrm>
          <a:prstGeom prst="rect">
            <a:avLst/>
          </a:prstGeom>
          <a:noFill/>
        </p:spPr>
        <p:txBody>
          <a:bodyPr wrap="square">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char</a:t>
            </a:r>
            <a:endParaRPr lang="en-US" sz="1800" b="1" i="0" u="none" strike="noStrike" dirty="0">
              <a:effectLst/>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1ADD0137-C91A-4BC5-AF4B-11E1CAB43063}"/>
              </a:ext>
            </a:extLst>
          </p:cNvPr>
          <p:cNvSpPr txBox="1"/>
          <p:nvPr/>
        </p:nvSpPr>
        <p:spPr>
          <a:xfrm>
            <a:off x="475235" y="1570890"/>
            <a:ext cx="10454891" cy="954107"/>
          </a:xfrm>
          <a:prstGeom prst="rect">
            <a:avLst/>
          </a:prstGeom>
          <a:noFill/>
        </p:spPr>
        <p:txBody>
          <a:bodyPr wrap="square">
            <a:spAutoFit/>
          </a:bodyPr>
          <a:lstStyle/>
          <a:p>
            <a:pPr marL="285750" indent="-285750" rtl="0">
              <a:spcBef>
                <a:spcPts val="2400"/>
              </a:spcBef>
              <a:spcAft>
                <a:spcPts val="0"/>
              </a:spcAft>
              <a:buFont typeface="Arial" panose="020B0604020202020204" pitchFamily="34" charset="0"/>
              <a:buChar char="•"/>
            </a:pPr>
            <a:r>
              <a:rPr lang="en-US" sz="1800" i="0" u="none" strike="noStrike" dirty="0">
                <a:effectLst/>
                <a:latin typeface="Arial" panose="020B0604020202020204" pitchFamily="34" charset="0"/>
                <a:cs typeface="Arial" panose="020B0604020202020204" pitchFamily="34" charset="0"/>
              </a:rPr>
              <a:t>for text, a single letter, such as an A, is stored as a char type</a:t>
            </a:r>
          </a:p>
          <a:p>
            <a:pPr marL="285750" indent="-285750" rtl="0">
              <a:spcBef>
                <a:spcPts val="2400"/>
              </a:spcBef>
              <a:spcAft>
                <a:spcPts val="0"/>
              </a:spcAft>
              <a:buFont typeface="Arial" panose="020B0604020202020204" pitchFamily="34" charset="0"/>
              <a:buChar char="•"/>
            </a:pPr>
            <a:r>
              <a:rPr lang="en-US" sz="1800" i="0" u="none" strike="noStrike" dirty="0">
                <a:effectLst/>
                <a:latin typeface="Arial" panose="020B0604020202020204" pitchFamily="34" charset="0"/>
                <a:cs typeface="Arial" panose="020B0604020202020204" pitchFamily="34" charset="0"/>
              </a:rPr>
              <a:t>assigned using single quotes around the literal value or the return of a function call</a:t>
            </a:r>
          </a:p>
        </p:txBody>
      </p:sp>
      <p:sp>
        <p:nvSpPr>
          <p:cNvPr id="12" name="TextBox 11">
            <a:extLst>
              <a:ext uri="{FF2B5EF4-FFF2-40B4-BE49-F238E27FC236}">
                <a16:creationId xmlns:a16="http://schemas.microsoft.com/office/drawing/2014/main" id="{1BFC54A0-59C2-4764-B808-517AB8817BAD}"/>
              </a:ext>
            </a:extLst>
          </p:cNvPr>
          <p:cNvSpPr txBox="1"/>
          <p:nvPr/>
        </p:nvSpPr>
        <p:spPr>
          <a:xfrm>
            <a:off x="1060704" y="2679029"/>
            <a:ext cx="9467088" cy="1200329"/>
          </a:xfrm>
          <a:prstGeom prst="rect">
            <a:avLst/>
          </a:prstGeom>
          <a:solidFill>
            <a:schemeClr val="tx1">
              <a:lumMod val="65000"/>
            </a:schemeClr>
          </a:solidFill>
        </p:spPr>
        <p:txBody>
          <a:bodyPr wrap="square">
            <a:spAutoFit/>
          </a:bodyPr>
          <a:lstStyle/>
          <a:p>
            <a:r>
              <a:rPr lang="it-IT" dirty="0" err="1">
                <a:latin typeface="Courier New" panose="02070309020205020404" pitchFamily="49" charset="0"/>
                <a:cs typeface="Courier New" panose="02070309020205020404" pitchFamily="49" charset="0"/>
              </a:rPr>
              <a:t>char</a:t>
            </a:r>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letter</a:t>
            </a:r>
            <a:r>
              <a:rPr lang="it-IT" dirty="0">
                <a:latin typeface="Courier New" panose="02070309020205020404" pitchFamily="49" charset="0"/>
                <a:cs typeface="Courier New" panose="02070309020205020404" pitchFamily="49" charset="0"/>
              </a:rPr>
              <a:t> = 'A'; // </a:t>
            </a:r>
            <a:r>
              <a:rPr lang="it-IT" dirty="0" err="1">
                <a:latin typeface="Courier New" panose="02070309020205020404" pitchFamily="49" charset="0"/>
                <a:cs typeface="Courier New" panose="02070309020205020404" pitchFamily="49" charset="0"/>
              </a:rPr>
              <a:t>assigning</a:t>
            </a:r>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literal</a:t>
            </a:r>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characters</a:t>
            </a:r>
            <a:endParaRPr lang="it-IT" dirty="0">
              <a:latin typeface="Courier New" panose="02070309020205020404" pitchFamily="49" charset="0"/>
              <a:cs typeface="Courier New" panose="02070309020205020404" pitchFamily="49" charset="0"/>
            </a:endParaRPr>
          </a:p>
          <a:p>
            <a:r>
              <a:rPr lang="it-IT" dirty="0" err="1">
                <a:latin typeface="Courier New" panose="02070309020205020404" pitchFamily="49" charset="0"/>
                <a:cs typeface="Courier New" panose="02070309020205020404" pitchFamily="49" charset="0"/>
              </a:rPr>
              <a:t>char</a:t>
            </a:r>
            <a:r>
              <a:rPr lang="it-IT" dirty="0">
                <a:latin typeface="Courier New" panose="02070309020205020404" pitchFamily="49" charset="0"/>
                <a:cs typeface="Courier New" panose="02070309020205020404" pitchFamily="49" charset="0"/>
              </a:rPr>
              <a:t> digit = '1'; </a:t>
            </a:r>
          </a:p>
          <a:p>
            <a:r>
              <a:rPr lang="it-IT" dirty="0" err="1">
                <a:latin typeface="Courier New" panose="02070309020205020404" pitchFamily="49" charset="0"/>
                <a:cs typeface="Courier New" panose="02070309020205020404" pitchFamily="49" charset="0"/>
              </a:rPr>
              <a:t>char</a:t>
            </a:r>
            <a:r>
              <a:rPr lang="it-IT" dirty="0">
                <a:latin typeface="Courier New" panose="02070309020205020404" pitchFamily="49" charset="0"/>
                <a:cs typeface="Courier New" panose="02070309020205020404" pitchFamily="49" charset="0"/>
              </a:rPr>
              <a:t> symbol = '$';</a:t>
            </a:r>
          </a:p>
          <a:p>
            <a:r>
              <a:rPr lang="it-IT" dirty="0" err="1">
                <a:latin typeface="Courier New" panose="02070309020205020404" pitchFamily="49" charset="0"/>
                <a:cs typeface="Courier New" panose="02070309020205020404" pitchFamily="49" charset="0"/>
              </a:rPr>
              <a:t>char</a:t>
            </a:r>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userChoice</a:t>
            </a:r>
            <a:r>
              <a:rPr lang="it-IT" dirty="0">
                <a:latin typeface="Courier New" panose="02070309020205020404" pitchFamily="49" charset="0"/>
                <a:cs typeface="Courier New" panose="02070309020205020404" pitchFamily="49" charset="0"/>
              </a:rPr>
              <a:t> = </a:t>
            </a:r>
            <a:r>
              <a:rPr lang="it-IT" dirty="0" err="1">
                <a:latin typeface="Courier New" panose="02070309020205020404" pitchFamily="49" charset="0"/>
                <a:cs typeface="Courier New" panose="02070309020205020404" pitchFamily="49" charset="0"/>
              </a:rPr>
              <a:t>GetSomeKeystroke</a:t>
            </a:r>
            <a:r>
              <a:rPr lang="it-IT" dirty="0">
                <a:latin typeface="Courier New" panose="02070309020205020404" pitchFamily="49" charset="0"/>
                <a:cs typeface="Courier New" panose="02070309020205020404" pitchFamily="49" charset="0"/>
              </a:rPr>
              <a:t>(); // </a:t>
            </a:r>
            <a:r>
              <a:rPr lang="it-IT" dirty="0" err="1">
                <a:latin typeface="Courier New" panose="02070309020205020404" pitchFamily="49" charset="0"/>
                <a:cs typeface="Courier New" panose="02070309020205020404" pitchFamily="49" charset="0"/>
              </a:rPr>
              <a:t>assigning</a:t>
            </a:r>
            <a:r>
              <a:rPr lang="it-IT" dirty="0">
                <a:latin typeface="Courier New" panose="02070309020205020404" pitchFamily="49" charset="0"/>
                <a:cs typeface="Courier New" panose="02070309020205020404" pitchFamily="49" charset="0"/>
              </a:rPr>
              <a:t> from a </a:t>
            </a:r>
            <a:r>
              <a:rPr lang="it-IT" dirty="0" err="1">
                <a:latin typeface="Courier New" panose="02070309020205020404" pitchFamily="49" charset="0"/>
                <a:cs typeface="Courier New" panose="02070309020205020404" pitchFamily="49" charset="0"/>
              </a:rPr>
              <a:t>function</a:t>
            </a:r>
            <a:endParaRPr lang="it-IT" dirty="0">
              <a:latin typeface="Courier New" panose="02070309020205020404" pitchFamily="49" charset="0"/>
              <a:cs typeface="Courier New" panose="02070309020205020404" pitchFamily="49" charset="0"/>
            </a:endParaRPr>
          </a:p>
        </p:txBody>
      </p:sp>
      <p:sp>
        <p:nvSpPr>
          <p:cNvPr id="13" name="TextBox 12">
            <a:extLst>
              <a:ext uri="{FF2B5EF4-FFF2-40B4-BE49-F238E27FC236}">
                <a16:creationId xmlns:a16="http://schemas.microsoft.com/office/drawing/2014/main" id="{957CF02A-B195-4334-9F53-90C4B6DBE0B0}"/>
              </a:ext>
            </a:extLst>
          </p:cNvPr>
          <p:cNvSpPr txBox="1"/>
          <p:nvPr/>
        </p:nvSpPr>
        <p:spPr>
          <a:xfrm>
            <a:off x="475236" y="4048313"/>
            <a:ext cx="10454891" cy="369332"/>
          </a:xfrm>
          <a:prstGeom prst="rect">
            <a:avLst/>
          </a:prstGeom>
          <a:noFill/>
        </p:spPr>
        <p:txBody>
          <a:bodyPr wrap="square">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string</a:t>
            </a:r>
          </a:p>
        </p:txBody>
      </p:sp>
      <p:sp>
        <p:nvSpPr>
          <p:cNvPr id="14" name="TextBox 13">
            <a:extLst>
              <a:ext uri="{FF2B5EF4-FFF2-40B4-BE49-F238E27FC236}">
                <a16:creationId xmlns:a16="http://schemas.microsoft.com/office/drawing/2014/main" id="{BCB4479D-7B79-4B1E-B9A8-C2C51FB935AF}"/>
              </a:ext>
            </a:extLst>
          </p:cNvPr>
          <p:cNvSpPr txBox="1"/>
          <p:nvPr/>
        </p:nvSpPr>
        <p:spPr>
          <a:xfrm>
            <a:off x="475235" y="4417645"/>
            <a:ext cx="10454891" cy="954107"/>
          </a:xfrm>
          <a:prstGeom prst="rect">
            <a:avLst/>
          </a:prstGeom>
          <a:noFill/>
        </p:spPr>
        <p:txBody>
          <a:bodyPr wrap="square">
            <a:spAutoFit/>
          </a:bodyPr>
          <a:lstStyle/>
          <a:p>
            <a:pPr marL="285750" indent="-285750" rtl="0">
              <a:spcBef>
                <a:spcPts val="2400"/>
              </a:spcBef>
              <a:spcAft>
                <a:spcPts val="0"/>
              </a:spcAft>
              <a:buFont typeface="Arial" panose="020B0604020202020204" pitchFamily="34" charset="0"/>
              <a:buChar char="•"/>
            </a:pPr>
            <a:r>
              <a:rPr lang="en-US" sz="1800" i="0" u="none" strike="noStrike" dirty="0">
                <a:effectLst/>
                <a:latin typeface="Arial" panose="020B0604020202020204" pitchFamily="34" charset="0"/>
                <a:cs typeface="Arial" panose="020B0604020202020204" pitchFamily="34" charset="0"/>
              </a:rPr>
              <a:t>for text, multiple letters, such as Bob, are stored as a string type</a:t>
            </a:r>
          </a:p>
          <a:p>
            <a:pPr marL="285750" indent="-285750" rtl="0">
              <a:spcBef>
                <a:spcPts val="2400"/>
              </a:spcBef>
              <a:spcAft>
                <a:spcPts val="0"/>
              </a:spcAft>
              <a:buFont typeface="Arial" panose="020B0604020202020204" pitchFamily="34" charset="0"/>
              <a:buChar char="•"/>
            </a:pPr>
            <a:r>
              <a:rPr lang="en-US" sz="1800" i="0" u="none" strike="noStrike" dirty="0">
                <a:effectLst/>
                <a:latin typeface="Arial" panose="020B0604020202020204" pitchFamily="34" charset="0"/>
                <a:cs typeface="Arial" panose="020B0604020202020204" pitchFamily="34" charset="0"/>
              </a:rPr>
              <a:t>assigned using double quotes around the literal value or the return of a function call</a:t>
            </a:r>
          </a:p>
        </p:txBody>
      </p:sp>
      <p:sp>
        <p:nvSpPr>
          <p:cNvPr id="15" name="TextBox 14">
            <a:extLst>
              <a:ext uri="{FF2B5EF4-FFF2-40B4-BE49-F238E27FC236}">
                <a16:creationId xmlns:a16="http://schemas.microsoft.com/office/drawing/2014/main" id="{281D7EBB-87B4-4918-A64E-E89F2C71284B}"/>
              </a:ext>
            </a:extLst>
          </p:cNvPr>
          <p:cNvSpPr txBox="1"/>
          <p:nvPr/>
        </p:nvSpPr>
        <p:spPr>
          <a:xfrm>
            <a:off x="1060704" y="5513592"/>
            <a:ext cx="9467088" cy="1200329"/>
          </a:xfrm>
          <a:prstGeom prst="rect">
            <a:avLst/>
          </a:prstGeom>
          <a:solidFill>
            <a:schemeClr val="tx1">
              <a:lumMod val="65000"/>
            </a:schemeClr>
          </a:solidFill>
        </p:spPr>
        <p:txBody>
          <a:bodyPr wrap="square">
            <a:spAutoFit/>
          </a:bodyPr>
          <a:lstStyle/>
          <a:p>
            <a:r>
              <a:rPr lang="en-US" dirty="0">
                <a:latin typeface="Courier New" panose="02070309020205020404" pitchFamily="49" charset="0"/>
                <a:cs typeface="Courier New" panose="02070309020205020404" pitchFamily="49" charset="0"/>
              </a:rPr>
              <a:t>string </a:t>
            </a:r>
            <a:r>
              <a:rPr lang="en-US" dirty="0" err="1">
                <a:latin typeface="Courier New" panose="02070309020205020404" pitchFamily="49" charset="0"/>
                <a:cs typeface="Courier New" panose="02070309020205020404" pitchFamily="49" charset="0"/>
              </a:rPr>
              <a:t>firstName</a:t>
            </a:r>
            <a:r>
              <a:rPr lang="en-US" dirty="0">
                <a:latin typeface="Courier New" panose="02070309020205020404" pitchFamily="49" charset="0"/>
                <a:cs typeface="Courier New" panose="02070309020205020404" pitchFamily="49" charset="0"/>
              </a:rPr>
              <a:t> = "Bob"; // assigning literal strings</a:t>
            </a:r>
          </a:p>
          <a:p>
            <a:r>
              <a:rPr lang="en-US" dirty="0">
                <a:latin typeface="Courier New" panose="02070309020205020404" pitchFamily="49" charset="0"/>
                <a:cs typeface="Courier New" panose="02070309020205020404" pitchFamily="49" charset="0"/>
              </a:rPr>
              <a:t>string </a:t>
            </a:r>
            <a:r>
              <a:rPr lang="en-US" dirty="0" err="1">
                <a:latin typeface="Courier New" panose="02070309020205020404" pitchFamily="49" charset="0"/>
                <a:cs typeface="Courier New" panose="02070309020205020404" pitchFamily="49" charset="0"/>
              </a:rPr>
              <a:t>lastName</a:t>
            </a:r>
            <a:r>
              <a:rPr lang="en-US" dirty="0">
                <a:latin typeface="Courier New" panose="02070309020205020404" pitchFamily="49" charset="0"/>
                <a:cs typeface="Courier New" panose="02070309020205020404" pitchFamily="49" charset="0"/>
              </a:rPr>
              <a:t> = "Smith";</a:t>
            </a:r>
          </a:p>
          <a:p>
            <a:r>
              <a:rPr lang="en-US" dirty="0">
                <a:latin typeface="Courier New" panose="02070309020205020404" pitchFamily="49" charset="0"/>
                <a:cs typeface="Courier New" panose="02070309020205020404" pitchFamily="49" charset="0"/>
              </a:rPr>
              <a:t>string </a:t>
            </a:r>
            <a:r>
              <a:rPr lang="en-US" dirty="0" err="1">
                <a:latin typeface="Courier New" panose="02070309020205020404" pitchFamily="49" charset="0"/>
                <a:cs typeface="Courier New" panose="02070309020205020404" pitchFamily="49" charset="0"/>
              </a:rPr>
              <a:t>phoneNumber</a:t>
            </a:r>
            <a:r>
              <a:rPr lang="en-US" dirty="0">
                <a:latin typeface="Courier New" panose="02070309020205020404" pitchFamily="49" charset="0"/>
                <a:cs typeface="Courier New" panose="02070309020205020404" pitchFamily="49" charset="0"/>
              </a:rPr>
              <a:t> = "(215) 555-4256";</a:t>
            </a:r>
          </a:p>
          <a:p>
            <a:r>
              <a:rPr lang="en-US" dirty="0">
                <a:latin typeface="Courier New" panose="02070309020205020404" pitchFamily="49" charset="0"/>
                <a:cs typeface="Courier New" panose="02070309020205020404" pitchFamily="49" charset="0"/>
              </a:rPr>
              <a:t>string address = </a:t>
            </a:r>
            <a:r>
              <a:rPr lang="en-US" dirty="0" err="1">
                <a:latin typeface="Courier New" panose="02070309020205020404" pitchFamily="49" charset="0"/>
                <a:cs typeface="Courier New" panose="02070309020205020404" pitchFamily="49" charset="0"/>
              </a:rPr>
              <a:t>GetAddressFromDatabase</a:t>
            </a:r>
            <a:r>
              <a:rPr lang="en-US" dirty="0">
                <a:latin typeface="Courier New" panose="02070309020205020404" pitchFamily="49" charset="0"/>
                <a:cs typeface="Courier New" panose="02070309020205020404" pitchFamily="49" charset="0"/>
              </a:rPr>
              <a:t>(id: 563); // from a function</a:t>
            </a:r>
            <a:endParaRPr lang="it-IT"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675094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4425250"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Working with variables – Literal values</a:t>
            </a:r>
          </a:p>
        </p:txBody>
      </p:sp>
      <p:sp>
        <p:nvSpPr>
          <p:cNvPr id="7" name="TextBox 6">
            <a:extLst>
              <a:ext uri="{FF2B5EF4-FFF2-40B4-BE49-F238E27FC236}">
                <a16:creationId xmlns:a16="http://schemas.microsoft.com/office/drawing/2014/main" id="{5B2F948C-847B-4F9F-BE5C-532A6E11840D}"/>
              </a:ext>
            </a:extLst>
          </p:cNvPr>
          <p:cNvSpPr txBox="1"/>
          <p:nvPr/>
        </p:nvSpPr>
        <p:spPr>
          <a:xfrm>
            <a:off x="475236" y="659014"/>
            <a:ext cx="10454891" cy="369332"/>
          </a:xfrm>
          <a:prstGeom prst="rect">
            <a:avLst/>
          </a:prstGeom>
          <a:noFill/>
        </p:spPr>
        <p:txBody>
          <a:bodyPr wrap="square">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Verbatim string</a:t>
            </a:r>
            <a:endParaRPr lang="en-US" sz="1800" b="1" i="0" u="none" strike="noStrike" dirty="0">
              <a:effectLst/>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1BFC54A0-59C2-4764-B808-517AB8817BAD}"/>
              </a:ext>
            </a:extLst>
          </p:cNvPr>
          <p:cNvSpPr txBox="1"/>
          <p:nvPr/>
        </p:nvSpPr>
        <p:spPr>
          <a:xfrm>
            <a:off x="737617" y="1234277"/>
            <a:ext cx="10192510" cy="1200329"/>
          </a:xfrm>
          <a:prstGeom prst="rect">
            <a:avLst/>
          </a:prstGeom>
          <a:solidFill>
            <a:schemeClr val="tx1">
              <a:lumMod val="65000"/>
            </a:schemeClr>
          </a:solidFill>
        </p:spPr>
        <p:txBody>
          <a:bodyPr wrap="square">
            <a:spAutoFit/>
          </a:bodyPr>
          <a:lstStyle/>
          <a:p>
            <a:r>
              <a:rPr lang="it-IT" dirty="0">
                <a:latin typeface="Courier New" panose="02070309020205020404" pitchFamily="49" charset="0"/>
                <a:cs typeface="Courier New" panose="02070309020205020404" pitchFamily="49" charset="0"/>
              </a:rPr>
              <a:t>//include </a:t>
            </a:r>
            <a:r>
              <a:rPr lang="en-US" dirty="0">
                <a:latin typeface="Courier New" panose="02070309020205020404" pitchFamily="49" charset="0"/>
                <a:cs typeface="Courier New" panose="02070309020205020404" pitchFamily="49" charset="0"/>
              </a:rPr>
              <a:t>escape sequences, which represent special characters like tabs</a:t>
            </a:r>
          </a:p>
          <a:p>
            <a:r>
              <a:rPr lang="en-US" dirty="0">
                <a:latin typeface="Courier New" panose="02070309020205020404" pitchFamily="49" charset="0"/>
                <a:cs typeface="Courier New" panose="02070309020205020404" pitchFamily="49" charset="0"/>
              </a:rPr>
              <a:t>//and new lines using a backslash, as shown in the following code</a:t>
            </a:r>
            <a:endParaRPr lang="it-IT" dirty="0">
              <a:latin typeface="Courier New" panose="02070309020205020404" pitchFamily="49" charset="0"/>
              <a:cs typeface="Courier New" panose="02070309020205020404" pitchFamily="49" charset="0"/>
            </a:endParaRPr>
          </a:p>
          <a:p>
            <a:endParaRPr lang="it-IT" dirty="0">
              <a:latin typeface="Courier New" panose="02070309020205020404" pitchFamily="49" charset="0"/>
              <a:cs typeface="Courier New" panose="02070309020205020404" pitchFamily="49" charset="0"/>
            </a:endParaRPr>
          </a:p>
          <a:p>
            <a:r>
              <a:rPr lang="it-IT" dirty="0" err="1">
                <a:latin typeface="Courier New" panose="02070309020205020404" pitchFamily="49" charset="0"/>
                <a:cs typeface="Courier New" panose="02070309020205020404" pitchFamily="49" charset="0"/>
              </a:rPr>
              <a:t>string</a:t>
            </a:r>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fullNameWithTabSeparator</a:t>
            </a:r>
            <a:r>
              <a:rPr lang="it-IT" dirty="0">
                <a:latin typeface="Courier New" panose="02070309020205020404" pitchFamily="49" charset="0"/>
                <a:cs typeface="Courier New" panose="02070309020205020404" pitchFamily="49" charset="0"/>
              </a:rPr>
              <a:t> = "Bob\</a:t>
            </a:r>
            <a:r>
              <a:rPr lang="it-IT" dirty="0" err="1">
                <a:latin typeface="Courier New" panose="02070309020205020404" pitchFamily="49" charset="0"/>
                <a:cs typeface="Courier New" panose="02070309020205020404" pitchFamily="49" charset="0"/>
              </a:rPr>
              <a:t>tSmith</a:t>
            </a:r>
            <a:r>
              <a:rPr lang="it-IT" dirty="0">
                <a:latin typeface="Courier New" panose="02070309020205020404" pitchFamily="49" charset="0"/>
                <a:cs typeface="Courier New" panose="02070309020205020404" pitchFamily="49" charset="0"/>
              </a:rPr>
              <a:t>";</a:t>
            </a:r>
          </a:p>
        </p:txBody>
      </p:sp>
      <p:sp>
        <p:nvSpPr>
          <p:cNvPr id="17" name="TextBox 16">
            <a:extLst>
              <a:ext uri="{FF2B5EF4-FFF2-40B4-BE49-F238E27FC236}">
                <a16:creationId xmlns:a16="http://schemas.microsoft.com/office/drawing/2014/main" id="{0485E142-B6C1-4D55-B93D-E0C79E2520A5}"/>
              </a:ext>
            </a:extLst>
          </p:cNvPr>
          <p:cNvSpPr txBox="1"/>
          <p:nvPr/>
        </p:nvSpPr>
        <p:spPr>
          <a:xfrm>
            <a:off x="475237" y="2527950"/>
            <a:ext cx="10454891" cy="369332"/>
          </a:xfrm>
          <a:prstGeom prst="rect">
            <a:avLst/>
          </a:prstGeom>
          <a:noFill/>
        </p:spPr>
        <p:txBody>
          <a:bodyPr wrap="square">
            <a:spAutoFit/>
          </a:bodyPr>
          <a:lstStyle/>
          <a:p>
            <a:pPr rtl="0">
              <a:spcBef>
                <a:spcPts val="2400"/>
              </a:spcBef>
              <a:spcAft>
                <a:spcPts val="0"/>
              </a:spcAft>
            </a:pPr>
            <a:r>
              <a:rPr lang="en-US" sz="1800" i="0" u="none" strike="noStrike" dirty="0">
                <a:effectLst/>
                <a:latin typeface="Arial" panose="020B0604020202020204" pitchFamily="34" charset="0"/>
                <a:cs typeface="Arial" panose="020B0604020202020204" pitchFamily="34" charset="0"/>
              </a:rPr>
              <a:t>But, what if you are storing the path to a file in a folder starting with T?</a:t>
            </a:r>
          </a:p>
        </p:txBody>
      </p:sp>
      <p:sp>
        <p:nvSpPr>
          <p:cNvPr id="18" name="TextBox 17">
            <a:extLst>
              <a:ext uri="{FF2B5EF4-FFF2-40B4-BE49-F238E27FC236}">
                <a16:creationId xmlns:a16="http://schemas.microsoft.com/office/drawing/2014/main" id="{B279B523-AADF-430A-83A7-C295D36FF8D8}"/>
              </a:ext>
            </a:extLst>
          </p:cNvPr>
          <p:cNvSpPr txBox="1"/>
          <p:nvPr/>
        </p:nvSpPr>
        <p:spPr>
          <a:xfrm>
            <a:off x="743713" y="3002117"/>
            <a:ext cx="10192510" cy="369332"/>
          </a:xfrm>
          <a:prstGeom prst="rect">
            <a:avLst/>
          </a:prstGeom>
          <a:solidFill>
            <a:schemeClr val="tx1">
              <a:lumMod val="65000"/>
            </a:schemeClr>
          </a:solidFill>
        </p:spPr>
        <p:txBody>
          <a:bodyPr wrap="square">
            <a:spAutoFit/>
          </a:bodyPr>
          <a:lstStyle/>
          <a:p>
            <a:r>
              <a:rPr lang="en-US" dirty="0">
                <a:latin typeface="Courier New" panose="02070309020205020404" pitchFamily="49" charset="0"/>
                <a:cs typeface="Courier New" panose="02070309020205020404" pitchFamily="49" charset="0"/>
              </a:rPr>
              <a:t>string </a:t>
            </a:r>
            <a:r>
              <a:rPr lang="en-US" dirty="0" err="1">
                <a:latin typeface="Courier New" panose="02070309020205020404" pitchFamily="49" charset="0"/>
                <a:cs typeface="Courier New" panose="02070309020205020404" pitchFamily="49" charset="0"/>
              </a:rPr>
              <a:t>filePath</a:t>
            </a:r>
            <a:r>
              <a:rPr lang="en-US" dirty="0">
                <a:latin typeface="Courier New" panose="02070309020205020404" pitchFamily="49" charset="0"/>
                <a:cs typeface="Courier New" panose="02070309020205020404" pitchFamily="49" charset="0"/>
              </a:rPr>
              <a:t> = "C:\televisions\sony\bravia.txt";</a:t>
            </a:r>
            <a:endParaRPr lang="it-IT" dirty="0">
              <a:latin typeface="Courier New" panose="02070309020205020404" pitchFamily="49" charset="0"/>
              <a:cs typeface="Courier New" panose="02070309020205020404" pitchFamily="49" charset="0"/>
            </a:endParaRPr>
          </a:p>
        </p:txBody>
      </p:sp>
      <p:sp>
        <p:nvSpPr>
          <p:cNvPr id="19" name="TextBox 18">
            <a:extLst>
              <a:ext uri="{FF2B5EF4-FFF2-40B4-BE49-F238E27FC236}">
                <a16:creationId xmlns:a16="http://schemas.microsoft.com/office/drawing/2014/main" id="{B0735B21-8CA5-47FB-BCAE-AB34BDB3CA4F}"/>
              </a:ext>
            </a:extLst>
          </p:cNvPr>
          <p:cNvSpPr txBox="1"/>
          <p:nvPr/>
        </p:nvSpPr>
        <p:spPr>
          <a:xfrm>
            <a:off x="475236" y="3553387"/>
            <a:ext cx="10454891" cy="369332"/>
          </a:xfrm>
          <a:prstGeom prst="rect">
            <a:avLst/>
          </a:prstGeom>
          <a:noFill/>
        </p:spPr>
        <p:txBody>
          <a:bodyPr wrap="square">
            <a:spAutoFit/>
          </a:bodyPr>
          <a:lstStyle/>
          <a:p>
            <a:pPr rtl="0">
              <a:spcBef>
                <a:spcPts val="2400"/>
              </a:spcBef>
              <a:spcAft>
                <a:spcPts val="0"/>
              </a:spcAft>
            </a:pPr>
            <a:r>
              <a:rPr lang="en-US" sz="1800" i="0" u="none" strike="noStrike" dirty="0">
                <a:effectLst/>
                <a:latin typeface="Arial" panose="020B0604020202020204" pitchFamily="34" charset="0"/>
                <a:cs typeface="Arial" panose="020B0604020202020204" pitchFamily="34" charset="0"/>
              </a:rPr>
              <a:t>You must prefix with the @ symbol to use a verbatim literal string</a:t>
            </a:r>
          </a:p>
        </p:txBody>
      </p:sp>
      <p:sp>
        <p:nvSpPr>
          <p:cNvPr id="20" name="TextBox 19">
            <a:extLst>
              <a:ext uri="{FF2B5EF4-FFF2-40B4-BE49-F238E27FC236}">
                <a16:creationId xmlns:a16="http://schemas.microsoft.com/office/drawing/2014/main" id="{D2DF25BE-F4E6-465A-9248-AC01A017E5D4}"/>
              </a:ext>
            </a:extLst>
          </p:cNvPr>
          <p:cNvSpPr txBox="1"/>
          <p:nvPr/>
        </p:nvSpPr>
        <p:spPr>
          <a:xfrm>
            <a:off x="743712" y="4027554"/>
            <a:ext cx="10192510" cy="369332"/>
          </a:xfrm>
          <a:prstGeom prst="rect">
            <a:avLst/>
          </a:prstGeom>
          <a:solidFill>
            <a:schemeClr val="tx1">
              <a:lumMod val="65000"/>
            </a:schemeClr>
          </a:solidFill>
        </p:spPr>
        <p:txBody>
          <a:bodyPr wrap="square">
            <a:spAutoFit/>
          </a:bodyPr>
          <a:lstStyle/>
          <a:p>
            <a:r>
              <a:rPr lang="en-US" dirty="0">
                <a:latin typeface="Courier New" panose="02070309020205020404" pitchFamily="49" charset="0"/>
                <a:cs typeface="Courier New" panose="02070309020205020404" pitchFamily="49" charset="0"/>
              </a:rPr>
              <a:t>string </a:t>
            </a:r>
            <a:r>
              <a:rPr lang="en-US" dirty="0" err="1">
                <a:latin typeface="Courier New" panose="02070309020205020404" pitchFamily="49" charset="0"/>
                <a:cs typeface="Courier New" panose="02070309020205020404" pitchFamily="49" charset="0"/>
              </a:rPr>
              <a:t>filePath</a:t>
            </a:r>
            <a:r>
              <a:rPr lang="en-US" dirty="0">
                <a:latin typeface="Courier New" panose="02070309020205020404" pitchFamily="49" charset="0"/>
                <a:cs typeface="Courier New" panose="02070309020205020404" pitchFamily="49" charset="0"/>
              </a:rPr>
              <a:t> = @"C:\televisions\sony\bravia.txt";</a:t>
            </a:r>
            <a:endParaRPr lang="it-IT"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77297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4425250"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Working with variables – Literal values</a:t>
            </a:r>
          </a:p>
        </p:txBody>
      </p:sp>
      <p:sp>
        <p:nvSpPr>
          <p:cNvPr id="7" name="TextBox 6">
            <a:extLst>
              <a:ext uri="{FF2B5EF4-FFF2-40B4-BE49-F238E27FC236}">
                <a16:creationId xmlns:a16="http://schemas.microsoft.com/office/drawing/2014/main" id="{5B2F948C-847B-4F9F-BE5C-532A6E11840D}"/>
              </a:ext>
            </a:extLst>
          </p:cNvPr>
          <p:cNvSpPr txBox="1"/>
          <p:nvPr/>
        </p:nvSpPr>
        <p:spPr>
          <a:xfrm>
            <a:off x="475236" y="659014"/>
            <a:ext cx="10454891" cy="369332"/>
          </a:xfrm>
          <a:prstGeom prst="rect">
            <a:avLst/>
          </a:prstGeom>
          <a:noFill/>
        </p:spPr>
        <p:txBody>
          <a:bodyPr wrap="square">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Verbatim string</a:t>
            </a:r>
            <a:endParaRPr lang="en-US" sz="1800" b="1" i="0" u="none" strike="noStrike" dirty="0">
              <a:effectLst/>
              <a:latin typeface="Arial" panose="020B0604020202020204" pitchFamily="34" charset="0"/>
              <a:cs typeface="Arial" panose="020B0604020202020204" pitchFamily="34" charset="0"/>
            </a:endParaRPr>
          </a:p>
        </p:txBody>
      </p:sp>
      <p:graphicFrame>
        <p:nvGraphicFramePr>
          <p:cNvPr id="10" name="Table 9">
            <a:extLst>
              <a:ext uri="{FF2B5EF4-FFF2-40B4-BE49-F238E27FC236}">
                <a16:creationId xmlns:a16="http://schemas.microsoft.com/office/drawing/2014/main" id="{099464BA-B2F3-4E29-8C31-0F5379943012}"/>
              </a:ext>
            </a:extLst>
          </p:cNvPr>
          <p:cNvGraphicFramePr>
            <a:graphicFrameLocks noGrp="1"/>
          </p:cNvGraphicFramePr>
          <p:nvPr>
            <p:extLst>
              <p:ext uri="{D42A27DB-BD31-4B8C-83A1-F6EECF244321}">
                <p14:modId xmlns:p14="http://schemas.microsoft.com/office/powerpoint/2010/main" val="1341164888"/>
              </p:ext>
            </p:extLst>
          </p:nvPr>
        </p:nvGraphicFramePr>
        <p:xfrm>
          <a:off x="896112" y="1881464"/>
          <a:ext cx="9345168" cy="2204720"/>
        </p:xfrm>
        <a:graphic>
          <a:graphicData uri="http://schemas.openxmlformats.org/drawingml/2006/table">
            <a:tbl>
              <a:tblPr firstRow="1" bandRow="1">
                <a:tableStyleId>{5C22544A-7EE6-4342-B048-85BDC9FD1C3A}</a:tableStyleId>
              </a:tblPr>
              <a:tblGrid>
                <a:gridCol w="2964765">
                  <a:extLst>
                    <a:ext uri="{9D8B030D-6E8A-4147-A177-3AD203B41FA5}">
                      <a16:colId xmlns:a16="http://schemas.microsoft.com/office/drawing/2014/main" val="391622370"/>
                    </a:ext>
                  </a:extLst>
                </a:gridCol>
                <a:gridCol w="6380403">
                  <a:extLst>
                    <a:ext uri="{9D8B030D-6E8A-4147-A177-3AD203B41FA5}">
                      <a16:colId xmlns:a16="http://schemas.microsoft.com/office/drawing/2014/main" val="1469505427"/>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b="1" i="0" kern="1200" dirty="0" err="1">
                          <a:solidFill>
                            <a:schemeClr val="lt1"/>
                          </a:solidFill>
                          <a:effectLst/>
                          <a:latin typeface="Arial" panose="020B0604020202020204" pitchFamily="34" charset="0"/>
                          <a:ea typeface="+mn-ea"/>
                          <a:cs typeface="Arial" panose="020B0604020202020204" pitchFamily="34" charset="0"/>
                        </a:rPr>
                        <a:t>String</a:t>
                      </a:r>
                      <a:r>
                        <a:rPr lang="it-IT" sz="1200" b="1" i="0" kern="1200" dirty="0">
                          <a:solidFill>
                            <a:schemeClr val="lt1"/>
                          </a:solidFill>
                          <a:effectLst/>
                          <a:latin typeface="Arial" panose="020B0604020202020204" pitchFamily="34" charset="0"/>
                          <a:ea typeface="+mn-ea"/>
                          <a:cs typeface="Arial" panose="020B0604020202020204" pitchFamily="34" charset="0"/>
                        </a:rPr>
                        <a:t> </a:t>
                      </a:r>
                      <a:r>
                        <a:rPr lang="it-IT" sz="1200" b="1" i="0" kern="1200" dirty="0" err="1">
                          <a:solidFill>
                            <a:schemeClr val="lt1"/>
                          </a:solidFill>
                          <a:effectLst/>
                          <a:latin typeface="Arial" panose="020B0604020202020204" pitchFamily="34" charset="0"/>
                          <a:ea typeface="+mn-ea"/>
                          <a:cs typeface="Arial" panose="020B0604020202020204" pitchFamily="34" charset="0"/>
                        </a:rPr>
                        <a:t>type</a:t>
                      </a:r>
                      <a:endParaRPr lang="it-IT" sz="1200" b="1" i="0" kern="1200" dirty="0">
                        <a:solidFill>
                          <a:schemeClr val="lt1"/>
                        </a:solidFill>
                        <a:effectLst/>
                        <a:latin typeface="Arial" panose="020B0604020202020204" pitchFamily="34" charset="0"/>
                        <a:ea typeface="+mn-ea"/>
                        <a:cs typeface="Arial" panose="020B0604020202020204" pitchFamily="34" charset="0"/>
                      </a:endParaRPr>
                    </a:p>
                  </a:txBody>
                  <a:tcPr/>
                </a:tc>
                <a:tc>
                  <a:txBody>
                    <a:bodyPr/>
                    <a:lstStyle/>
                    <a:p>
                      <a:r>
                        <a:rPr lang="it-IT" sz="1200" dirty="0" err="1">
                          <a:latin typeface="Arial" panose="020B0604020202020204" pitchFamily="34" charset="0"/>
                          <a:cs typeface="Arial" panose="020B0604020202020204" pitchFamily="34" charset="0"/>
                        </a:rPr>
                        <a:t>Description</a:t>
                      </a:r>
                      <a:endParaRPr lang="it-IT"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50542292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b="1" i="0" kern="1200" dirty="0" err="1">
                          <a:solidFill>
                            <a:schemeClr val="bg1"/>
                          </a:solidFill>
                          <a:effectLst/>
                          <a:latin typeface="Arial" panose="020B0604020202020204" pitchFamily="34" charset="0"/>
                          <a:ea typeface="+mn-ea"/>
                          <a:cs typeface="Arial" panose="020B0604020202020204" pitchFamily="34" charset="0"/>
                        </a:rPr>
                        <a:t>Literal</a:t>
                      </a:r>
                      <a:r>
                        <a:rPr lang="it-IT" sz="1200" b="1" i="0" kern="1200" dirty="0">
                          <a:solidFill>
                            <a:schemeClr val="bg1"/>
                          </a:solidFill>
                          <a:effectLst/>
                          <a:latin typeface="Arial" panose="020B0604020202020204" pitchFamily="34" charset="0"/>
                          <a:ea typeface="+mn-ea"/>
                          <a:cs typeface="Arial" panose="020B0604020202020204" pitchFamily="34" charset="0"/>
                        </a:rPr>
                        <a:t> </a:t>
                      </a:r>
                      <a:r>
                        <a:rPr lang="it-IT" sz="1200" b="1" i="0" kern="1200" dirty="0" err="1">
                          <a:solidFill>
                            <a:schemeClr val="bg1"/>
                          </a:solidFill>
                          <a:effectLst/>
                          <a:latin typeface="Arial" panose="020B0604020202020204" pitchFamily="34" charset="0"/>
                          <a:ea typeface="+mn-ea"/>
                          <a:cs typeface="Arial" panose="020B0604020202020204" pitchFamily="34" charset="0"/>
                        </a:rPr>
                        <a:t>string</a:t>
                      </a:r>
                      <a:endParaRPr lang="it-IT" sz="1200" b="1" i="0" kern="1200" dirty="0">
                        <a:solidFill>
                          <a:schemeClr val="bg1"/>
                        </a:solidFill>
                        <a:effectLst/>
                        <a:latin typeface="Arial" panose="020B0604020202020204" pitchFamily="34" charset="0"/>
                        <a:ea typeface="+mn-ea"/>
                        <a:cs typeface="Arial" panose="020B0604020202020204" pitchFamily="34" charset="0"/>
                      </a:endParaRPr>
                    </a:p>
                  </a:txBody>
                  <a:tcPr/>
                </a:tc>
                <a:tc>
                  <a:txBody>
                    <a:bodyPr/>
                    <a:lstStyle/>
                    <a:p>
                      <a:r>
                        <a:rPr lang="en-US" sz="1200" dirty="0">
                          <a:latin typeface="Arial" panose="020B0604020202020204" pitchFamily="34" charset="0"/>
                          <a:cs typeface="Arial" panose="020B0604020202020204" pitchFamily="34" charset="0"/>
                        </a:rPr>
                        <a:t>Characters enclosed in double-quote characters</a:t>
                      </a:r>
                    </a:p>
                    <a:p>
                      <a:r>
                        <a:rPr lang="en-US" sz="1200" dirty="0">
                          <a:latin typeface="Arial" panose="020B0604020202020204" pitchFamily="34" charset="0"/>
                          <a:cs typeface="Arial" panose="020B0604020202020204" pitchFamily="34" charset="0"/>
                        </a:rPr>
                        <a:t>They can use escape characters like </a:t>
                      </a:r>
                      <a:r>
                        <a:rPr lang="en-US" sz="1200" dirty="0">
                          <a:latin typeface="Courier New" panose="02070309020205020404" pitchFamily="49" charset="0"/>
                          <a:cs typeface="Courier New" panose="02070309020205020404" pitchFamily="49" charset="0"/>
                        </a:rPr>
                        <a:t>\t</a:t>
                      </a:r>
                      <a:r>
                        <a:rPr lang="en-US" sz="1200" dirty="0">
                          <a:latin typeface="Arial" panose="020B0604020202020204" pitchFamily="34" charset="0"/>
                          <a:cs typeface="Arial" panose="020B0604020202020204" pitchFamily="34" charset="0"/>
                        </a:rPr>
                        <a:t> for tab</a:t>
                      </a:r>
                    </a:p>
                    <a:p>
                      <a:r>
                        <a:rPr lang="en-US" sz="1200" dirty="0">
                          <a:latin typeface="Arial" panose="020B0604020202020204" pitchFamily="34" charset="0"/>
                          <a:cs typeface="Arial" panose="020B0604020202020204" pitchFamily="34" charset="0"/>
                        </a:rPr>
                        <a:t>To represent a backslash, use two: </a:t>
                      </a:r>
                      <a:r>
                        <a:rPr lang="en-US" sz="1200" kern="1200" dirty="0">
                          <a:solidFill>
                            <a:schemeClr val="dk1"/>
                          </a:solidFill>
                          <a:latin typeface="Courier New" panose="02070309020205020404" pitchFamily="49" charset="0"/>
                          <a:ea typeface="+mn-ea"/>
                          <a:cs typeface="Courier New" panose="02070309020205020404" pitchFamily="49" charset="0"/>
                        </a:rPr>
                        <a:t>\\</a:t>
                      </a:r>
                      <a:endParaRPr lang="it-IT"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8644646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b="1" i="0" kern="1200" dirty="0">
                          <a:solidFill>
                            <a:schemeClr val="bg1"/>
                          </a:solidFill>
                          <a:effectLst/>
                          <a:latin typeface="Arial" panose="020B0604020202020204" pitchFamily="34" charset="0"/>
                          <a:ea typeface="+mn-ea"/>
                          <a:cs typeface="Arial" panose="020B0604020202020204" pitchFamily="34" charset="0"/>
                        </a:rPr>
                        <a:t>Verbatim </a:t>
                      </a:r>
                      <a:r>
                        <a:rPr lang="it-IT" sz="1200" b="1" i="0" kern="1200" dirty="0" err="1">
                          <a:solidFill>
                            <a:schemeClr val="bg1"/>
                          </a:solidFill>
                          <a:effectLst/>
                          <a:latin typeface="Arial" panose="020B0604020202020204" pitchFamily="34" charset="0"/>
                          <a:ea typeface="+mn-ea"/>
                          <a:cs typeface="Arial" panose="020B0604020202020204" pitchFamily="34" charset="0"/>
                        </a:rPr>
                        <a:t>string</a:t>
                      </a:r>
                      <a:endParaRPr lang="it-IT" sz="1200" b="1" i="0" kern="1200" dirty="0">
                        <a:solidFill>
                          <a:schemeClr val="bg1"/>
                        </a:solidFill>
                        <a:effectLst/>
                        <a:latin typeface="Arial" panose="020B0604020202020204" pitchFamily="34" charset="0"/>
                        <a:ea typeface="+mn-ea"/>
                        <a:cs typeface="Arial" panose="020B0604020202020204" pitchFamily="34" charset="0"/>
                      </a:endParaRPr>
                    </a:p>
                  </a:txBody>
                  <a:tcPr/>
                </a:tc>
                <a:tc>
                  <a:txBody>
                    <a:bodyPr/>
                    <a:lstStyle/>
                    <a:p>
                      <a:r>
                        <a:rPr lang="en-US" sz="1200" dirty="0">
                          <a:latin typeface="Arial" panose="020B0604020202020204" pitchFamily="34" charset="0"/>
                          <a:cs typeface="Arial" panose="020B0604020202020204" pitchFamily="34" charset="0"/>
                        </a:rPr>
                        <a:t>A literal string prefixed with </a:t>
                      </a:r>
                      <a:r>
                        <a:rPr lang="en-US" sz="1200" kern="1200" dirty="0">
                          <a:solidFill>
                            <a:schemeClr val="dk1"/>
                          </a:solidFill>
                          <a:latin typeface="Courier New" panose="02070309020205020404" pitchFamily="49" charset="0"/>
                          <a:ea typeface="+mn-ea"/>
                          <a:cs typeface="Courier New" panose="02070309020205020404" pitchFamily="49" charset="0"/>
                        </a:rPr>
                        <a:t>@</a:t>
                      </a:r>
                      <a:r>
                        <a:rPr lang="en-US" sz="1200" dirty="0">
                          <a:latin typeface="Arial" panose="020B0604020202020204" pitchFamily="34" charset="0"/>
                          <a:cs typeface="Arial" panose="020B0604020202020204" pitchFamily="34" charset="0"/>
                        </a:rPr>
                        <a:t> to disable escape characters so that a backslash is a backslash</a:t>
                      </a:r>
                    </a:p>
                    <a:p>
                      <a:r>
                        <a:rPr lang="en-US" sz="1200" dirty="0">
                          <a:latin typeface="Arial" panose="020B0604020202020204" pitchFamily="34" charset="0"/>
                          <a:cs typeface="Arial" panose="020B0604020202020204" pitchFamily="34" charset="0"/>
                        </a:rPr>
                        <a:t>It also allows the </a:t>
                      </a:r>
                      <a:r>
                        <a:rPr lang="en-US" sz="1200" b="1" dirty="0">
                          <a:latin typeface="Arial" panose="020B0604020202020204" pitchFamily="34" charset="0"/>
                          <a:cs typeface="Arial" panose="020B0604020202020204" pitchFamily="34" charset="0"/>
                        </a:rPr>
                        <a:t>string</a:t>
                      </a:r>
                      <a:r>
                        <a:rPr lang="en-US" sz="1200" dirty="0">
                          <a:latin typeface="Arial" panose="020B0604020202020204" pitchFamily="34" charset="0"/>
                          <a:cs typeface="Arial" panose="020B0604020202020204" pitchFamily="34" charset="0"/>
                        </a:rPr>
                        <a:t> value to span multiple lines because the white space characters are treated as themselves instead of instructions to the compiler</a:t>
                      </a:r>
                      <a:endParaRPr lang="it-IT"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95492455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b="1" i="0" kern="1200" dirty="0" err="1">
                          <a:solidFill>
                            <a:schemeClr val="bg1"/>
                          </a:solidFill>
                          <a:effectLst/>
                          <a:latin typeface="Arial" panose="020B0604020202020204" pitchFamily="34" charset="0"/>
                          <a:ea typeface="+mn-ea"/>
                          <a:cs typeface="Arial" panose="020B0604020202020204" pitchFamily="34" charset="0"/>
                        </a:rPr>
                        <a:t>Interpolated</a:t>
                      </a:r>
                      <a:r>
                        <a:rPr lang="it-IT" sz="1200" b="1" i="0" kern="1200" dirty="0">
                          <a:solidFill>
                            <a:schemeClr val="bg1"/>
                          </a:solidFill>
                          <a:effectLst/>
                          <a:latin typeface="Arial" panose="020B0604020202020204" pitchFamily="34" charset="0"/>
                          <a:ea typeface="+mn-ea"/>
                          <a:cs typeface="Arial" panose="020B0604020202020204" pitchFamily="34" charset="0"/>
                        </a:rPr>
                        <a:t> </a:t>
                      </a:r>
                      <a:r>
                        <a:rPr lang="it-IT" sz="1200" b="1" i="0" kern="1200" dirty="0" err="1">
                          <a:solidFill>
                            <a:schemeClr val="bg1"/>
                          </a:solidFill>
                          <a:effectLst/>
                          <a:latin typeface="Arial" panose="020B0604020202020204" pitchFamily="34" charset="0"/>
                          <a:ea typeface="+mn-ea"/>
                          <a:cs typeface="Arial" panose="020B0604020202020204" pitchFamily="34" charset="0"/>
                        </a:rPr>
                        <a:t>string</a:t>
                      </a:r>
                      <a:endParaRPr lang="it-IT" sz="1200" b="1" i="0" kern="1200" dirty="0">
                        <a:solidFill>
                          <a:schemeClr val="bg1"/>
                        </a:solidFill>
                        <a:effectLst/>
                        <a:latin typeface="Arial" panose="020B0604020202020204" pitchFamily="34" charset="0"/>
                        <a:ea typeface="+mn-ea"/>
                        <a:cs typeface="Arial" panose="020B0604020202020204" pitchFamily="34" charset="0"/>
                      </a:endParaRPr>
                    </a:p>
                  </a:txBody>
                  <a:tcPr/>
                </a:tc>
                <a:tc>
                  <a:txBody>
                    <a:bodyPr/>
                    <a:lstStyle/>
                    <a:p>
                      <a:r>
                        <a:rPr lang="en-US" sz="1200" dirty="0">
                          <a:latin typeface="Arial" panose="020B0604020202020204" pitchFamily="34" charset="0"/>
                          <a:cs typeface="Arial" panose="020B0604020202020204" pitchFamily="34" charset="0"/>
                        </a:rPr>
                        <a:t>A literal string prefixed with </a:t>
                      </a:r>
                      <a:r>
                        <a:rPr lang="en-US" sz="1200" dirty="0">
                          <a:latin typeface="Courier New" panose="02070309020205020404" pitchFamily="49" charset="0"/>
                          <a:cs typeface="Courier New" panose="02070309020205020404" pitchFamily="49" charset="0"/>
                        </a:rPr>
                        <a:t>$</a:t>
                      </a:r>
                      <a:r>
                        <a:rPr lang="en-US" sz="1200" dirty="0">
                          <a:latin typeface="Arial" panose="020B0604020202020204" pitchFamily="34" charset="0"/>
                          <a:cs typeface="Arial" panose="020B0604020202020204" pitchFamily="34" charset="0"/>
                        </a:rPr>
                        <a:t> to enable embedded formatted variables</a:t>
                      </a:r>
                    </a:p>
                  </a:txBody>
                  <a:tcPr/>
                </a:tc>
                <a:extLst>
                  <a:ext uri="{0D108BD9-81ED-4DB2-BD59-A6C34878D82A}">
                    <a16:rowId xmlns:a16="http://schemas.microsoft.com/office/drawing/2014/main" val="3413312729"/>
                  </a:ext>
                </a:extLst>
              </a:tr>
            </a:tbl>
          </a:graphicData>
        </a:graphic>
      </p:graphicFrame>
    </p:spTree>
    <p:extLst>
      <p:ext uri="{BB962C8B-B14F-4D97-AF65-F5344CB8AC3E}">
        <p14:creationId xmlns:p14="http://schemas.microsoft.com/office/powerpoint/2010/main" val="3515887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4425250"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Working with variables – Literal values</a:t>
            </a:r>
          </a:p>
        </p:txBody>
      </p:sp>
      <p:sp>
        <p:nvSpPr>
          <p:cNvPr id="7" name="TextBox 6">
            <a:extLst>
              <a:ext uri="{FF2B5EF4-FFF2-40B4-BE49-F238E27FC236}">
                <a16:creationId xmlns:a16="http://schemas.microsoft.com/office/drawing/2014/main" id="{5B2F948C-847B-4F9F-BE5C-532A6E11840D}"/>
              </a:ext>
            </a:extLst>
          </p:cNvPr>
          <p:cNvSpPr txBox="1"/>
          <p:nvPr/>
        </p:nvSpPr>
        <p:spPr>
          <a:xfrm>
            <a:off x="475236" y="701686"/>
            <a:ext cx="10454891" cy="369332"/>
          </a:xfrm>
          <a:prstGeom prst="rect">
            <a:avLst/>
          </a:prstGeom>
          <a:noFill/>
        </p:spPr>
        <p:txBody>
          <a:bodyPr wrap="square">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numbers</a:t>
            </a:r>
            <a:endParaRPr lang="en-US" sz="1800" b="1" i="0" u="none" strike="noStrike" dirty="0">
              <a:effectLst/>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1ADD0137-C91A-4BC5-AF4B-11E1CAB43063}"/>
              </a:ext>
            </a:extLst>
          </p:cNvPr>
          <p:cNvSpPr txBox="1"/>
          <p:nvPr/>
        </p:nvSpPr>
        <p:spPr>
          <a:xfrm>
            <a:off x="475235" y="1071018"/>
            <a:ext cx="10454891" cy="2369880"/>
          </a:xfrm>
          <a:prstGeom prst="rect">
            <a:avLst/>
          </a:prstGeom>
          <a:noFill/>
        </p:spPr>
        <p:txBody>
          <a:bodyPr wrap="square">
            <a:spAutoFit/>
          </a:bodyPr>
          <a:lstStyle/>
          <a:p>
            <a:pPr marL="285750" indent="-285750" rtl="0">
              <a:spcBef>
                <a:spcPts val="2400"/>
              </a:spcBef>
              <a:spcAft>
                <a:spcPts val="0"/>
              </a:spcAft>
              <a:buFont typeface="Arial" panose="020B0604020202020204" pitchFamily="34" charset="0"/>
              <a:buChar char="•"/>
            </a:pPr>
            <a:r>
              <a:rPr lang="en-US" sz="1800" i="0" u="none" strike="noStrike" dirty="0">
                <a:effectLst/>
                <a:latin typeface="Arial" panose="020B0604020202020204" pitchFamily="34" charset="0"/>
                <a:cs typeface="Arial" panose="020B0604020202020204" pitchFamily="34" charset="0"/>
              </a:rPr>
              <a:t>Numbers are data that we want to perform an arithmetic calculation on, for example, multiplying</a:t>
            </a:r>
          </a:p>
          <a:p>
            <a:pPr marL="285750" indent="-285750" rtl="0">
              <a:spcBef>
                <a:spcPts val="2400"/>
              </a:spcBef>
              <a:spcAft>
                <a:spcPts val="0"/>
              </a:spcAft>
              <a:buFont typeface="Arial" panose="020B0604020202020204" pitchFamily="34" charset="0"/>
              <a:buChar char="•"/>
            </a:pPr>
            <a:r>
              <a:rPr lang="en-US" dirty="0">
                <a:latin typeface="Arial" panose="020B0604020202020204" pitchFamily="34" charset="0"/>
                <a:cs typeface="Arial" panose="020B0604020202020204" pitchFamily="34" charset="0"/>
              </a:rPr>
              <a:t>333.123.123.12 is a telephone number and should be stored as a string</a:t>
            </a:r>
          </a:p>
          <a:p>
            <a:pPr marL="285750" indent="-285750" rtl="0">
              <a:spcBef>
                <a:spcPts val="2400"/>
              </a:spcBef>
              <a:spcAft>
                <a:spcPts val="0"/>
              </a:spcAft>
              <a:buFont typeface="Arial" panose="020B0604020202020204" pitchFamily="34" charset="0"/>
              <a:buChar char="•"/>
            </a:pPr>
            <a:r>
              <a:rPr lang="en-US" sz="1800" i="0" u="none" strike="noStrike" dirty="0">
                <a:effectLst/>
                <a:latin typeface="Arial" panose="020B0604020202020204" pitchFamily="34" charset="0"/>
                <a:cs typeface="Arial" panose="020B0604020202020204" pitchFamily="34" charset="0"/>
              </a:rPr>
              <a:t>Numbers can be natural numbers, such as 42, used for counting (also called whole numbers); they can also be negative numbers, such as -42 (called integers); or, they can be real numbers, such as 3.9 (with a fractional part), which are called single- or double-precision floating-point numbers in computing.</a:t>
            </a:r>
          </a:p>
        </p:txBody>
      </p:sp>
      <p:sp>
        <p:nvSpPr>
          <p:cNvPr id="15" name="TextBox 14">
            <a:extLst>
              <a:ext uri="{FF2B5EF4-FFF2-40B4-BE49-F238E27FC236}">
                <a16:creationId xmlns:a16="http://schemas.microsoft.com/office/drawing/2014/main" id="{281D7EBB-87B4-4918-A64E-E89F2C71284B}"/>
              </a:ext>
            </a:extLst>
          </p:cNvPr>
          <p:cNvSpPr txBox="1"/>
          <p:nvPr/>
        </p:nvSpPr>
        <p:spPr>
          <a:xfrm>
            <a:off x="1097280" y="3584967"/>
            <a:ext cx="9467088" cy="2585323"/>
          </a:xfrm>
          <a:prstGeom prst="rect">
            <a:avLst/>
          </a:prstGeom>
          <a:solidFill>
            <a:schemeClr val="tx1">
              <a:lumMod val="65000"/>
            </a:schemeClr>
          </a:solidFill>
        </p:spPr>
        <p:txBody>
          <a:bodyPr wrap="square">
            <a:spAutoFit/>
          </a:bodyPr>
          <a:lstStyle/>
          <a:p>
            <a:r>
              <a:rPr lang="en-US" dirty="0">
                <a:latin typeface="Courier New" panose="02070309020205020404" pitchFamily="49" charset="0"/>
                <a:cs typeface="Courier New" panose="02070309020205020404" pitchFamily="49" charset="0"/>
              </a:rPr>
              <a:t>// unsigned integer means positive whole number or 0</a:t>
            </a:r>
          </a:p>
          <a:p>
            <a:r>
              <a:rPr lang="en-US" dirty="0" err="1">
                <a:latin typeface="Courier New" panose="02070309020205020404" pitchFamily="49" charset="0"/>
                <a:cs typeface="Courier New" panose="02070309020205020404" pitchFamily="49" charset="0"/>
              </a:rPr>
              <a:t>uint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naturalNumber</a:t>
            </a:r>
            <a:r>
              <a:rPr lang="en-US" dirty="0">
                <a:latin typeface="Courier New" panose="02070309020205020404" pitchFamily="49" charset="0"/>
                <a:cs typeface="Courier New" panose="02070309020205020404" pitchFamily="49" charset="0"/>
              </a:rPr>
              <a:t> = 23;</a:t>
            </a:r>
          </a:p>
          <a:p>
            <a:r>
              <a:rPr lang="en-US" dirty="0">
                <a:latin typeface="Courier New" panose="02070309020205020404" pitchFamily="49" charset="0"/>
                <a:cs typeface="Courier New" panose="02070309020205020404" pitchFamily="49" charset="0"/>
              </a:rPr>
              <a:t>// integer means negative or positive whole number or 0</a:t>
            </a:r>
          </a:p>
          <a:p>
            <a:r>
              <a:rPr lang="en-US" dirty="0">
                <a:latin typeface="Courier New" panose="02070309020205020404" pitchFamily="49" charset="0"/>
                <a:cs typeface="Courier New" panose="02070309020205020404" pitchFamily="49" charset="0"/>
              </a:rPr>
              <a:t>int </a:t>
            </a:r>
            <a:r>
              <a:rPr lang="en-US" dirty="0" err="1">
                <a:latin typeface="Courier New" panose="02070309020205020404" pitchFamily="49" charset="0"/>
                <a:cs typeface="Courier New" panose="02070309020205020404" pitchFamily="49" charset="0"/>
              </a:rPr>
              <a:t>integerNumber</a:t>
            </a:r>
            <a:r>
              <a:rPr lang="en-US" dirty="0">
                <a:latin typeface="Courier New" panose="02070309020205020404" pitchFamily="49" charset="0"/>
                <a:cs typeface="Courier New" panose="02070309020205020404" pitchFamily="49" charset="0"/>
              </a:rPr>
              <a:t> = -23;</a:t>
            </a:r>
          </a:p>
          <a:p>
            <a:r>
              <a:rPr lang="en-US" dirty="0">
                <a:latin typeface="Courier New" panose="02070309020205020404" pitchFamily="49" charset="0"/>
                <a:cs typeface="Courier New" panose="02070309020205020404" pitchFamily="49" charset="0"/>
              </a:rPr>
              <a:t>// float means single-precision floating point</a:t>
            </a:r>
          </a:p>
          <a:p>
            <a:r>
              <a:rPr lang="en-US" dirty="0">
                <a:latin typeface="Courier New" panose="02070309020205020404" pitchFamily="49" charset="0"/>
                <a:cs typeface="Courier New" panose="02070309020205020404" pitchFamily="49" charset="0"/>
              </a:rPr>
              <a:t>// F suffix makes it a float literal</a:t>
            </a:r>
          </a:p>
          <a:p>
            <a:r>
              <a:rPr lang="en-US" dirty="0">
                <a:latin typeface="Courier New" panose="02070309020205020404" pitchFamily="49" charset="0"/>
                <a:cs typeface="Courier New" panose="02070309020205020404" pitchFamily="49" charset="0"/>
              </a:rPr>
              <a:t>float </a:t>
            </a:r>
            <a:r>
              <a:rPr lang="en-US" dirty="0" err="1">
                <a:latin typeface="Courier New" panose="02070309020205020404" pitchFamily="49" charset="0"/>
                <a:cs typeface="Courier New" panose="02070309020205020404" pitchFamily="49" charset="0"/>
              </a:rPr>
              <a:t>realNumber</a:t>
            </a:r>
            <a:r>
              <a:rPr lang="en-US" dirty="0">
                <a:latin typeface="Courier New" panose="02070309020205020404" pitchFamily="49" charset="0"/>
                <a:cs typeface="Courier New" panose="02070309020205020404" pitchFamily="49" charset="0"/>
              </a:rPr>
              <a:t> = 2.3F;</a:t>
            </a:r>
          </a:p>
          <a:p>
            <a:r>
              <a:rPr lang="en-US" dirty="0">
                <a:latin typeface="Courier New" panose="02070309020205020404" pitchFamily="49" charset="0"/>
                <a:cs typeface="Courier New" panose="02070309020205020404" pitchFamily="49" charset="0"/>
              </a:rPr>
              <a:t>// double means double-precision floating point</a:t>
            </a:r>
          </a:p>
          <a:p>
            <a:r>
              <a:rPr lang="en-US" dirty="0">
                <a:latin typeface="Courier New" panose="02070309020205020404" pitchFamily="49" charset="0"/>
                <a:cs typeface="Courier New" panose="02070309020205020404" pitchFamily="49" charset="0"/>
              </a:rPr>
              <a:t>double </a:t>
            </a:r>
            <a:r>
              <a:rPr lang="en-US" dirty="0" err="1">
                <a:latin typeface="Courier New" panose="02070309020205020404" pitchFamily="49" charset="0"/>
                <a:cs typeface="Courier New" panose="02070309020205020404" pitchFamily="49" charset="0"/>
              </a:rPr>
              <a:t>anotherRealNumber</a:t>
            </a:r>
            <a:r>
              <a:rPr lang="en-US" dirty="0">
                <a:latin typeface="Courier New" panose="02070309020205020404" pitchFamily="49" charset="0"/>
                <a:cs typeface="Courier New" panose="02070309020205020404" pitchFamily="49" charset="0"/>
              </a:rPr>
              <a:t> = 2.3; // double literal</a:t>
            </a:r>
          </a:p>
        </p:txBody>
      </p:sp>
    </p:spTree>
    <p:extLst>
      <p:ext uri="{BB962C8B-B14F-4D97-AF65-F5344CB8AC3E}">
        <p14:creationId xmlns:p14="http://schemas.microsoft.com/office/powerpoint/2010/main" val="15439188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4425250"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Working with variables – Literal values</a:t>
            </a:r>
          </a:p>
        </p:txBody>
      </p:sp>
      <p:sp>
        <p:nvSpPr>
          <p:cNvPr id="7" name="TextBox 6">
            <a:extLst>
              <a:ext uri="{FF2B5EF4-FFF2-40B4-BE49-F238E27FC236}">
                <a16:creationId xmlns:a16="http://schemas.microsoft.com/office/drawing/2014/main" id="{5B2F948C-847B-4F9F-BE5C-532A6E11840D}"/>
              </a:ext>
            </a:extLst>
          </p:cNvPr>
          <p:cNvSpPr txBox="1"/>
          <p:nvPr/>
        </p:nvSpPr>
        <p:spPr>
          <a:xfrm>
            <a:off x="475236" y="811414"/>
            <a:ext cx="10454891" cy="369332"/>
          </a:xfrm>
          <a:prstGeom prst="rect">
            <a:avLst/>
          </a:prstGeom>
          <a:noFill/>
        </p:spPr>
        <p:txBody>
          <a:bodyPr wrap="square">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Improving legibility by using digit separators</a:t>
            </a:r>
          </a:p>
        </p:txBody>
      </p:sp>
      <p:sp>
        <p:nvSpPr>
          <p:cNvPr id="9" name="TextBox 8">
            <a:extLst>
              <a:ext uri="{FF2B5EF4-FFF2-40B4-BE49-F238E27FC236}">
                <a16:creationId xmlns:a16="http://schemas.microsoft.com/office/drawing/2014/main" id="{1ADD0137-C91A-4BC5-AF4B-11E1CAB43063}"/>
              </a:ext>
            </a:extLst>
          </p:cNvPr>
          <p:cNvSpPr txBox="1"/>
          <p:nvPr/>
        </p:nvSpPr>
        <p:spPr>
          <a:xfrm>
            <a:off x="475235" y="1467258"/>
            <a:ext cx="10454891" cy="369332"/>
          </a:xfrm>
          <a:prstGeom prst="rect">
            <a:avLst/>
          </a:prstGeom>
          <a:noFill/>
        </p:spPr>
        <p:txBody>
          <a:bodyPr wrap="square">
            <a:spAutoFit/>
          </a:bodyPr>
          <a:lstStyle/>
          <a:p>
            <a:pPr rtl="0">
              <a:spcBef>
                <a:spcPts val="2400"/>
              </a:spcBef>
              <a:spcAft>
                <a:spcPts val="0"/>
              </a:spcAft>
            </a:pPr>
            <a:r>
              <a:rPr lang="en-US" sz="1800" i="0" u="none" strike="noStrike" dirty="0">
                <a:effectLst/>
                <a:latin typeface="Arial" panose="020B0604020202020204" pitchFamily="34" charset="0"/>
                <a:cs typeface="Arial" panose="020B0604020202020204" pitchFamily="34" charset="0"/>
              </a:rPr>
              <a:t>C# 7.0 introduced digit separator and binary literals</a:t>
            </a:r>
          </a:p>
        </p:txBody>
      </p:sp>
      <p:sp>
        <p:nvSpPr>
          <p:cNvPr id="15" name="TextBox 14">
            <a:extLst>
              <a:ext uri="{FF2B5EF4-FFF2-40B4-BE49-F238E27FC236}">
                <a16:creationId xmlns:a16="http://schemas.microsoft.com/office/drawing/2014/main" id="{281D7EBB-87B4-4918-A64E-E89F2C71284B}"/>
              </a:ext>
            </a:extLst>
          </p:cNvPr>
          <p:cNvSpPr txBox="1"/>
          <p:nvPr/>
        </p:nvSpPr>
        <p:spPr>
          <a:xfrm>
            <a:off x="1085088" y="2002226"/>
            <a:ext cx="9467088" cy="1200329"/>
          </a:xfrm>
          <a:prstGeom prst="rect">
            <a:avLst/>
          </a:prstGeom>
          <a:solidFill>
            <a:schemeClr val="tx1">
              <a:lumMod val="65000"/>
            </a:schemeClr>
          </a:solidFill>
        </p:spPr>
        <p:txBody>
          <a:bodyPr wrap="square">
            <a:spAutoFit/>
          </a:bodyPr>
          <a:lstStyle/>
          <a:p>
            <a:r>
              <a:rPr lang="en-US" dirty="0">
                <a:latin typeface="Courier New" panose="02070309020205020404" pitchFamily="49" charset="0"/>
                <a:cs typeface="Courier New" panose="02070309020205020404" pitchFamily="49" charset="0"/>
              </a:rPr>
              <a:t>// one million in Base10 can be written like this</a:t>
            </a:r>
          </a:p>
          <a:p>
            <a:r>
              <a:rPr lang="en-US" dirty="0">
                <a:latin typeface="Courier New" panose="02070309020205020404" pitchFamily="49" charset="0"/>
                <a:cs typeface="Courier New" panose="02070309020205020404" pitchFamily="49" charset="0"/>
              </a:rPr>
              <a:t>int </a:t>
            </a:r>
            <a:r>
              <a:rPr lang="en-US" dirty="0" err="1">
                <a:latin typeface="Courier New" panose="02070309020205020404" pitchFamily="49" charset="0"/>
                <a:cs typeface="Courier New" panose="02070309020205020404" pitchFamily="49" charset="0"/>
              </a:rPr>
              <a:t>oneMillion</a:t>
            </a:r>
            <a:r>
              <a:rPr lang="en-US" dirty="0">
                <a:latin typeface="Courier New" panose="02070309020205020404" pitchFamily="49" charset="0"/>
                <a:cs typeface="Courier New" panose="02070309020205020404" pitchFamily="49" charset="0"/>
              </a:rPr>
              <a:t> = 1_000_000;</a:t>
            </a:r>
          </a:p>
          <a:p>
            <a:r>
              <a:rPr lang="en-US" dirty="0">
                <a:latin typeface="Courier New" panose="02070309020205020404" pitchFamily="49" charset="0"/>
                <a:cs typeface="Courier New" panose="02070309020205020404" pitchFamily="49" charset="0"/>
              </a:rPr>
              <a:t>// or even use the 2/3 grouping common in India</a:t>
            </a:r>
          </a:p>
          <a:p>
            <a:r>
              <a:rPr lang="en-US" dirty="0">
                <a:latin typeface="Courier New" panose="02070309020205020404" pitchFamily="49" charset="0"/>
                <a:cs typeface="Courier New" panose="02070309020205020404" pitchFamily="49" charset="0"/>
              </a:rPr>
              <a:t>int </a:t>
            </a:r>
            <a:r>
              <a:rPr lang="en-US" dirty="0" err="1">
                <a:latin typeface="Courier New" panose="02070309020205020404" pitchFamily="49" charset="0"/>
                <a:cs typeface="Courier New" panose="02070309020205020404" pitchFamily="49" charset="0"/>
              </a:rPr>
              <a:t>oneMillion</a:t>
            </a:r>
            <a:r>
              <a:rPr lang="en-US" dirty="0">
                <a:latin typeface="Courier New" panose="02070309020205020404" pitchFamily="49" charset="0"/>
                <a:cs typeface="Courier New" panose="02070309020205020404" pitchFamily="49" charset="0"/>
              </a:rPr>
              <a:t> = 10_00_000;</a:t>
            </a:r>
          </a:p>
        </p:txBody>
      </p:sp>
      <p:sp>
        <p:nvSpPr>
          <p:cNvPr id="8" name="TextBox 7">
            <a:extLst>
              <a:ext uri="{FF2B5EF4-FFF2-40B4-BE49-F238E27FC236}">
                <a16:creationId xmlns:a16="http://schemas.microsoft.com/office/drawing/2014/main" id="{C030FD98-1AE6-4F09-AF2E-C2F6B87A4EBD}"/>
              </a:ext>
            </a:extLst>
          </p:cNvPr>
          <p:cNvSpPr txBox="1"/>
          <p:nvPr/>
        </p:nvSpPr>
        <p:spPr>
          <a:xfrm>
            <a:off x="1085088" y="3757874"/>
            <a:ext cx="9467088" cy="1477328"/>
          </a:xfrm>
          <a:prstGeom prst="rect">
            <a:avLst/>
          </a:prstGeom>
          <a:solidFill>
            <a:schemeClr val="tx1">
              <a:lumMod val="65000"/>
            </a:schemeClr>
          </a:solidFill>
        </p:spPr>
        <p:txBody>
          <a:bodyPr wrap="square">
            <a:spAutoFit/>
          </a:bodyPr>
          <a:lstStyle/>
          <a:p>
            <a:r>
              <a:rPr lang="en-US" dirty="0">
                <a:latin typeface="Courier New" panose="02070309020205020404" pitchFamily="49" charset="0"/>
                <a:cs typeface="Courier New" panose="02070309020205020404" pitchFamily="49" charset="0"/>
              </a:rPr>
              <a:t>//to use binary notation, that is, Base 2, using only 1s and 0s</a:t>
            </a:r>
          </a:p>
          <a:p>
            <a:r>
              <a:rPr lang="en-US" dirty="0">
                <a:latin typeface="Courier New" panose="02070309020205020404" pitchFamily="49" charset="0"/>
                <a:cs typeface="Courier New" panose="02070309020205020404" pitchFamily="49" charset="0"/>
              </a:rPr>
              <a:t>//start the number literal with 0b.</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//to use hexadecimal notation, that is, Base 16</a:t>
            </a:r>
          </a:p>
          <a:p>
            <a:r>
              <a:rPr lang="en-US" dirty="0">
                <a:latin typeface="Courier New" panose="02070309020205020404" pitchFamily="49" charset="0"/>
                <a:cs typeface="Courier New" panose="02070309020205020404" pitchFamily="49" charset="0"/>
              </a:rPr>
              <a:t>//using 0 to 9 and A to F, start the number literal with 0x</a:t>
            </a:r>
          </a:p>
        </p:txBody>
      </p:sp>
      <p:sp>
        <p:nvSpPr>
          <p:cNvPr id="10" name="TextBox 9">
            <a:extLst>
              <a:ext uri="{FF2B5EF4-FFF2-40B4-BE49-F238E27FC236}">
                <a16:creationId xmlns:a16="http://schemas.microsoft.com/office/drawing/2014/main" id="{75E59F9F-8578-4CBD-9749-BC9E8311B214}"/>
              </a:ext>
            </a:extLst>
          </p:cNvPr>
          <p:cNvSpPr txBox="1"/>
          <p:nvPr/>
        </p:nvSpPr>
        <p:spPr>
          <a:xfrm>
            <a:off x="475234" y="5861920"/>
            <a:ext cx="10454891" cy="646331"/>
          </a:xfrm>
          <a:prstGeom prst="rect">
            <a:avLst/>
          </a:prstGeom>
          <a:noFill/>
        </p:spPr>
        <p:txBody>
          <a:bodyPr wrap="square">
            <a:spAutoFit/>
          </a:bodyPr>
          <a:lstStyle/>
          <a:p>
            <a:pPr rtl="0">
              <a:spcBef>
                <a:spcPts val="2400"/>
              </a:spcBef>
              <a:spcAft>
                <a:spcPts val="0"/>
              </a:spcAft>
            </a:pPr>
            <a:r>
              <a:rPr lang="en-US" sz="1800" i="0" u="none" strike="noStrike" dirty="0">
                <a:effectLst/>
                <a:latin typeface="Arial" panose="020B0604020202020204" pitchFamily="34" charset="0"/>
                <a:cs typeface="Arial" panose="020B0604020202020204" pitchFamily="34" charset="0"/>
              </a:rPr>
              <a:t>Computers can always exactly represent integers using the </a:t>
            </a:r>
            <a:r>
              <a:rPr lang="en-US" dirty="0">
                <a:latin typeface="Courier New" panose="02070309020205020404" pitchFamily="49" charset="0"/>
                <a:cs typeface="Courier New" panose="02070309020205020404" pitchFamily="49" charset="0"/>
              </a:rPr>
              <a:t>int</a:t>
            </a:r>
            <a:r>
              <a:rPr lang="en-US" sz="1800" i="0" u="none" strike="noStrike" dirty="0">
                <a:effectLst/>
                <a:latin typeface="Arial" panose="020B0604020202020204" pitchFamily="34" charset="0"/>
                <a:cs typeface="Arial" panose="020B0604020202020204" pitchFamily="34" charset="0"/>
              </a:rPr>
              <a:t> type or one of its sibling types, such as </a:t>
            </a:r>
            <a:r>
              <a:rPr lang="en-US" sz="1800" i="0" u="none" strike="noStrike" dirty="0">
                <a:effectLst/>
                <a:latin typeface="Courier New" panose="02070309020205020404" pitchFamily="49" charset="0"/>
                <a:cs typeface="Courier New" panose="02070309020205020404" pitchFamily="49" charset="0"/>
              </a:rPr>
              <a:t>long</a:t>
            </a:r>
            <a:r>
              <a:rPr lang="en-US" sz="1800" i="0" u="none" strike="noStrike" dirty="0">
                <a:effectLst/>
                <a:latin typeface="Arial" panose="020B0604020202020204" pitchFamily="34" charset="0"/>
                <a:cs typeface="Arial" panose="020B0604020202020204" pitchFamily="34" charset="0"/>
              </a:rPr>
              <a:t> and </a:t>
            </a:r>
            <a:r>
              <a:rPr lang="en-US" dirty="0">
                <a:latin typeface="Courier New" panose="02070309020205020404" pitchFamily="49" charset="0"/>
                <a:cs typeface="Courier New" panose="02070309020205020404" pitchFamily="49" charset="0"/>
              </a:rPr>
              <a:t>short</a:t>
            </a:r>
          </a:p>
        </p:txBody>
      </p:sp>
    </p:spTree>
    <p:extLst>
      <p:ext uri="{BB962C8B-B14F-4D97-AF65-F5344CB8AC3E}">
        <p14:creationId xmlns:p14="http://schemas.microsoft.com/office/powerpoint/2010/main" val="9683168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4425250"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Working with variables – Literal values</a:t>
            </a:r>
          </a:p>
        </p:txBody>
      </p:sp>
      <p:sp>
        <p:nvSpPr>
          <p:cNvPr id="7" name="TextBox 6">
            <a:extLst>
              <a:ext uri="{FF2B5EF4-FFF2-40B4-BE49-F238E27FC236}">
                <a16:creationId xmlns:a16="http://schemas.microsoft.com/office/drawing/2014/main" id="{5B2F948C-847B-4F9F-BE5C-532A6E11840D}"/>
              </a:ext>
            </a:extLst>
          </p:cNvPr>
          <p:cNvSpPr txBox="1"/>
          <p:nvPr/>
        </p:nvSpPr>
        <p:spPr>
          <a:xfrm>
            <a:off x="475236" y="701686"/>
            <a:ext cx="10454891" cy="369332"/>
          </a:xfrm>
          <a:prstGeom prst="rect">
            <a:avLst/>
          </a:prstGeom>
          <a:noFill/>
        </p:spPr>
        <p:txBody>
          <a:bodyPr wrap="square">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real numbers</a:t>
            </a:r>
            <a:endParaRPr lang="en-US" sz="1800" b="1" i="0" u="none" strike="noStrike" dirty="0">
              <a:effectLst/>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1ADD0137-C91A-4BC5-AF4B-11E1CAB43063}"/>
              </a:ext>
            </a:extLst>
          </p:cNvPr>
          <p:cNvSpPr txBox="1"/>
          <p:nvPr/>
        </p:nvSpPr>
        <p:spPr>
          <a:xfrm>
            <a:off x="475235" y="1071018"/>
            <a:ext cx="10454891" cy="954107"/>
          </a:xfrm>
          <a:prstGeom prst="rect">
            <a:avLst/>
          </a:prstGeom>
          <a:noFill/>
        </p:spPr>
        <p:txBody>
          <a:bodyPr wrap="square">
            <a:spAutoFit/>
          </a:bodyPr>
          <a:lstStyle/>
          <a:p>
            <a:pPr marL="285750" indent="-285750" rtl="0">
              <a:spcBef>
                <a:spcPts val="2400"/>
              </a:spcBef>
              <a:spcAft>
                <a:spcPts val="0"/>
              </a:spcAft>
              <a:buFont typeface="Arial" panose="020B0604020202020204" pitchFamily="34" charset="0"/>
              <a:buChar char="•"/>
            </a:pPr>
            <a:r>
              <a:rPr lang="en-US" sz="1800" i="0" u="none" strike="noStrike" dirty="0">
                <a:effectLst/>
                <a:latin typeface="Arial" panose="020B0604020202020204" pitchFamily="34" charset="0"/>
                <a:cs typeface="Arial" panose="020B0604020202020204" pitchFamily="34" charset="0"/>
              </a:rPr>
              <a:t>Computers cannot always represent real, aka decimal or non-integer, numbers precisely. </a:t>
            </a:r>
          </a:p>
          <a:p>
            <a:pPr marL="285750" indent="-285750" rtl="0">
              <a:spcBef>
                <a:spcPts val="2400"/>
              </a:spcBef>
              <a:spcAft>
                <a:spcPts val="0"/>
              </a:spcAft>
              <a:buFont typeface="Arial" panose="020B0604020202020204" pitchFamily="34" charset="0"/>
              <a:buChar char="•"/>
            </a:pPr>
            <a:r>
              <a:rPr lang="en-US" sz="1800" i="0" u="none" strike="noStrike" dirty="0">
                <a:effectLst/>
                <a:latin typeface="Arial" panose="020B0604020202020204" pitchFamily="34" charset="0"/>
                <a:cs typeface="Arial" panose="020B0604020202020204" pitchFamily="34" charset="0"/>
              </a:rPr>
              <a:t>The float and double types store real numbers using single- and double-precision floating points</a:t>
            </a:r>
          </a:p>
        </p:txBody>
      </p:sp>
      <p:pic>
        <p:nvPicPr>
          <p:cNvPr id="12" name="Picture 11">
            <a:extLst>
              <a:ext uri="{FF2B5EF4-FFF2-40B4-BE49-F238E27FC236}">
                <a16:creationId xmlns:a16="http://schemas.microsoft.com/office/drawing/2014/main" id="{ED6F484C-145D-42C3-B9DB-A0EBEEC1AF4C}"/>
              </a:ext>
            </a:extLst>
          </p:cNvPr>
          <p:cNvPicPr>
            <a:picLocks noChangeAspect="1"/>
          </p:cNvPicPr>
          <p:nvPr/>
        </p:nvPicPr>
        <p:blipFill>
          <a:blip r:embed="rId2"/>
          <a:stretch>
            <a:fillRect/>
          </a:stretch>
        </p:blipFill>
        <p:spPr>
          <a:xfrm>
            <a:off x="475235" y="2394457"/>
            <a:ext cx="5153025" cy="1485900"/>
          </a:xfrm>
          <a:prstGeom prst="rect">
            <a:avLst/>
          </a:prstGeom>
        </p:spPr>
      </p:pic>
      <p:sp>
        <p:nvSpPr>
          <p:cNvPr id="14" name="TextBox 13">
            <a:extLst>
              <a:ext uri="{FF2B5EF4-FFF2-40B4-BE49-F238E27FC236}">
                <a16:creationId xmlns:a16="http://schemas.microsoft.com/office/drawing/2014/main" id="{55B1CE5B-8FC3-4BFC-9FF4-DCC9710ADCF6}"/>
              </a:ext>
            </a:extLst>
          </p:cNvPr>
          <p:cNvSpPr txBox="1"/>
          <p:nvPr/>
        </p:nvSpPr>
        <p:spPr>
          <a:xfrm>
            <a:off x="5702680" y="2394457"/>
            <a:ext cx="4523485" cy="369332"/>
          </a:xfrm>
          <a:prstGeom prst="rect">
            <a:avLst/>
          </a:prstGeom>
          <a:noFill/>
        </p:spPr>
        <p:txBody>
          <a:bodyPr wrap="square">
            <a:spAutoFit/>
          </a:bodyPr>
          <a:lstStyle/>
          <a:p>
            <a:pPr rtl="0">
              <a:spcBef>
                <a:spcPts val="2400"/>
              </a:spcBef>
              <a:spcAft>
                <a:spcPts val="0"/>
              </a:spcAft>
            </a:pPr>
            <a:r>
              <a:rPr lang="en-US" sz="1800" i="0" u="none" strike="noStrike" dirty="0">
                <a:effectLst/>
                <a:latin typeface="Arial" panose="020B0604020202020204" pitchFamily="34" charset="0"/>
                <a:cs typeface="Arial" panose="020B0604020202020204" pitchFamily="34" charset="0"/>
              </a:rPr>
              <a:t>Decimal numbe</a:t>
            </a:r>
            <a:r>
              <a:rPr lang="en-US" dirty="0">
                <a:latin typeface="Arial" panose="020B0604020202020204" pitchFamily="34" charset="0"/>
                <a:cs typeface="Arial" panose="020B0604020202020204" pitchFamily="34" charset="0"/>
              </a:rPr>
              <a:t>r </a:t>
            </a:r>
            <a:r>
              <a:rPr lang="en-US" sz="1800" i="0" u="none" strike="noStrike" dirty="0">
                <a:effectLst/>
                <a:latin typeface="Courier New" panose="02070309020205020404" pitchFamily="49" charset="0"/>
                <a:cs typeface="Courier New" panose="02070309020205020404" pitchFamily="49" charset="0"/>
              </a:rPr>
              <a:t>10</a:t>
            </a:r>
            <a:r>
              <a:rPr lang="en-US" sz="1800" i="0" u="none" strike="noStrike" dirty="0">
                <a:effectLst/>
                <a:latin typeface="Arial" panose="020B0604020202020204" pitchFamily="34" charset="0"/>
                <a:cs typeface="Arial" panose="020B0604020202020204" pitchFamily="34" charset="0"/>
              </a:rPr>
              <a:t> is </a:t>
            </a:r>
            <a:r>
              <a:rPr lang="en-US" sz="1800" i="0" u="none" strike="noStrike" dirty="0">
                <a:effectLst/>
                <a:latin typeface="Courier New" panose="02070309020205020404" pitchFamily="49" charset="0"/>
                <a:cs typeface="Courier New" panose="02070309020205020404" pitchFamily="49" charset="0"/>
              </a:rPr>
              <a:t>00001010</a:t>
            </a:r>
            <a:r>
              <a:rPr lang="en-US" sz="1800" i="0" u="none" strike="noStrike" dirty="0">
                <a:effectLst/>
                <a:latin typeface="Arial" panose="020B0604020202020204" pitchFamily="34" charset="0"/>
                <a:cs typeface="Arial" panose="020B0604020202020204" pitchFamily="34" charset="0"/>
              </a:rPr>
              <a:t> in binary</a:t>
            </a:r>
          </a:p>
        </p:txBody>
      </p:sp>
      <p:pic>
        <p:nvPicPr>
          <p:cNvPr id="16" name="Picture 15">
            <a:extLst>
              <a:ext uri="{FF2B5EF4-FFF2-40B4-BE49-F238E27FC236}">
                <a16:creationId xmlns:a16="http://schemas.microsoft.com/office/drawing/2014/main" id="{72E1CF8F-6E9A-4ABA-9CEF-4297D5370BC2}"/>
              </a:ext>
            </a:extLst>
          </p:cNvPr>
          <p:cNvPicPr>
            <a:picLocks noChangeAspect="1"/>
          </p:cNvPicPr>
          <p:nvPr/>
        </p:nvPicPr>
        <p:blipFill>
          <a:blip r:embed="rId3"/>
          <a:stretch>
            <a:fillRect/>
          </a:stretch>
        </p:blipFill>
        <p:spPr>
          <a:xfrm>
            <a:off x="475235" y="4785550"/>
            <a:ext cx="8401050" cy="1590675"/>
          </a:xfrm>
          <a:prstGeom prst="rect">
            <a:avLst/>
          </a:prstGeom>
        </p:spPr>
      </p:pic>
      <p:sp>
        <p:nvSpPr>
          <p:cNvPr id="18" name="TextBox 17">
            <a:extLst>
              <a:ext uri="{FF2B5EF4-FFF2-40B4-BE49-F238E27FC236}">
                <a16:creationId xmlns:a16="http://schemas.microsoft.com/office/drawing/2014/main" id="{00928BA0-3A17-45E7-899F-27B4453E63DE}"/>
              </a:ext>
            </a:extLst>
          </p:cNvPr>
          <p:cNvSpPr txBox="1"/>
          <p:nvPr/>
        </p:nvSpPr>
        <p:spPr>
          <a:xfrm>
            <a:off x="384048" y="6420124"/>
            <a:ext cx="10704576" cy="307777"/>
          </a:xfrm>
          <a:prstGeom prst="rect">
            <a:avLst/>
          </a:prstGeom>
          <a:noFill/>
        </p:spPr>
        <p:txBody>
          <a:bodyPr wrap="square">
            <a:spAutoFit/>
          </a:bodyPr>
          <a:lstStyle/>
          <a:p>
            <a:r>
              <a:rPr lang="en-US" sz="1400" dirty="0"/>
              <a:t>IEEE 754 is a technical standard for floating-point arithmetic established in 1985 by the Institute of Electrical and Electronics Engineers (IEEE).</a:t>
            </a:r>
            <a:endParaRPr lang="it-IT" sz="1400" dirty="0"/>
          </a:p>
        </p:txBody>
      </p:sp>
      <p:sp>
        <p:nvSpPr>
          <p:cNvPr id="41" name="TextBox 40">
            <a:extLst>
              <a:ext uri="{FF2B5EF4-FFF2-40B4-BE49-F238E27FC236}">
                <a16:creationId xmlns:a16="http://schemas.microsoft.com/office/drawing/2014/main" id="{141F4BBD-619A-4071-9F25-A198714B6952}"/>
              </a:ext>
            </a:extLst>
          </p:cNvPr>
          <p:cNvSpPr txBox="1"/>
          <p:nvPr/>
        </p:nvSpPr>
        <p:spPr>
          <a:xfrm>
            <a:off x="319912" y="4065877"/>
            <a:ext cx="11506328" cy="646331"/>
          </a:xfrm>
          <a:prstGeom prst="rect">
            <a:avLst/>
          </a:prstGeom>
          <a:noFill/>
        </p:spPr>
        <p:txBody>
          <a:bodyPr wrap="square">
            <a:spAutoFit/>
          </a:bodyPr>
          <a:lstStyle/>
          <a:p>
            <a:pPr rtl="0">
              <a:spcBef>
                <a:spcPts val="2400"/>
              </a:spcBef>
              <a:spcAft>
                <a:spcPts val="0"/>
              </a:spcAft>
            </a:pPr>
            <a:r>
              <a:rPr lang="en-US" sz="1800" i="0" u="none" strike="noStrike" dirty="0">
                <a:effectLst/>
                <a:latin typeface="Arial" panose="020B0604020202020204" pitchFamily="34" charset="0"/>
                <a:cs typeface="Arial" panose="020B0604020202020204" pitchFamily="34" charset="0"/>
              </a:rPr>
              <a:t>The following table shows a simplification of how a computer represents the number 12.75</a:t>
            </a:r>
            <a:br>
              <a:rPr lang="en-US" sz="1800" i="0" u="none" strike="noStrike" dirty="0">
                <a:effectLst/>
                <a:latin typeface="Arial" panose="020B0604020202020204" pitchFamily="34" charset="0"/>
                <a:cs typeface="Arial" panose="020B0604020202020204" pitchFamily="34" charset="0"/>
              </a:rPr>
            </a:br>
            <a:r>
              <a:rPr lang="en-US" sz="1800" i="0" u="none" strike="noStrike" dirty="0">
                <a:effectLst/>
                <a:latin typeface="Arial" panose="020B0604020202020204" pitchFamily="34" charset="0"/>
                <a:cs typeface="Arial" panose="020B0604020202020204" pitchFamily="34" charset="0"/>
              </a:rPr>
              <a:t>8 + 4 + ½ + ¼ = 12¾ = 12.75</a:t>
            </a:r>
          </a:p>
        </p:txBody>
      </p:sp>
      <p:sp>
        <p:nvSpPr>
          <p:cNvPr id="42" name="TextBox 41">
            <a:extLst>
              <a:ext uri="{FF2B5EF4-FFF2-40B4-BE49-F238E27FC236}">
                <a16:creationId xmlns:a16="http://schemas.microsoft.com/office/drawing/2014/main" id="{9A1A2DA8-B8B1-469C-A852-40E0BF52004E}"/>
              </a:ext>
            </a:extLst>
          </p:cNvPr>
          <p:cNvSpPr txBox="1"/>
          <p:nvPr/>
        </p:nvSpPr>
        <p:spPr>
          <a:xfrm>
            <a:off x="9092057" y="4756107"/>
            <a:ext cx="2161160" cy="1200329"/>
          </a:xfrm>
          <a:prstGeom prst="rect">
            <a:avLst/>
          </a:prstGeom>
          <a:noFill/>
        </p:spPr>
        <p:txBody>
          <a:bodyPr wrap="square">
            <a:spAutoFit/>
          </a:bodyPr>
          <a:lstStyle/>
          <a:p>
            <a:pPr rtl="0">
              <a:spcBef>
                <a:spcPts val="2400"/>
              </a:spcBef>
              <a:spcAft>
                <a:spcPts val="0"/>
              </a:spcAft>
            </a:pPr>
            <a:r>
              <a:rPr lang="en-US" sz="1800" i="0" u="none" strike="noStrike" dirty="0">
                <a:effectLst/>
                <a:latin typeface="Arial" panose="020B0604020202020204" pitchFamily="34" charset="0"/>
                <a:cs typeface="Arial" panose="020B0604020202020204" pitchFamily="34" charset="0"/>
              </a:rPr>
              <a:t>Decimal numbe</a:t>
            </a:r>
            <a:r>
              <a:rPr lang="en-US" dirty="0">
                <a:latin typeface="Arial" panose="020B0604020202020204" pitchFamily="34" charset="0"/>
                <a:cs typeface="Arial" panose="020B0604020202020204" pitchFamily="34" charset="0"/>
              </a:rPr>
              <a:t>r </a:t>
            </a:r>
            <a:r>
              <a:rPr lang="en-US" sz="1800" i="0" u="none" strike="noStrike" dirty="0">
                <a:effectLst/>
                <a:latin typeface="Courier New" panose="02070309020205020404" pitchFamily="49" charset="0"/>
                <a:cs typeface="Courier New" panose="02070309020205020404" pitchFamily="49" charset="0"/>
              </a:rPr>
              <a:t>12.75</a:t>
            </a:r>
            <a:r>
              <a:rPr lang="en-US" sz="1800" i="0" u="none" strike="noStrike" dirty="0">
                <a:effectLst/>
                <a:latin typeface="Arial" panose="020B0604020202020204" pitchFamily="34" charset="0"/>
                <a:cs typeface="Arial" panose="020B0604020202020204" pitchFamily="34" charset="0"/>
              </a:rPr>
              <a:t> is </a:t>
            </a:r>
            <a:r>
              <a:rPr lang="en-US" sz="1800" i="0" u="none" strike="noStrike" dirty="0">
                <a:effectLst/>
                <a:latin typeface="Courier New" panose="02070309020205020404" pitchFamily="49" charset="0"/>
                <a:cs typeface="Courier New" panose="02070309020205020404" pitchFamily="49" charset="0"/>
              </a:rPr>
              <a:t>00001100.1100</a:t>
            </a:r>
            <a:r>
              <a:rPr lang="en-US" sz="1800" i="0" u="none" strike="noStrike" dirty="0">
                <a:effectLst/>
                <a:latin typeface="Arial" panose="020B0604020202020204" pitchFamily="34" charset="0"/>
                <a:cs typeface="Arial" panose="020B0604020202020204" pitchFamily="34" charset="0"/>
              </a:rPr>
              <a:t> in binary</a:t>
            </a:r>
          </a:p>
        </p:txBody>
      </p:sp>
    </p:spTree>
    <p:extLst>
      <p:ext uri="{BB962C8B-B14F-4D97-AF65-F5344CB8AC3E}">
        <p14:creationId xmlns:p14="http://schemas.microsoft.com/office/powerpoint/2010/main" val="18458342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4425250"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Working with variables – Literal values</a:t>
            </a:r>
          </a:p>
        </p:txBody>
      </p:sp>
      <p:sp>
        <p:nvSpPr>
          <p:cNvPr id="7" name="TextBox 6">
            <a:extLst>
              <a:ext uri="{FF2B5EF4-FFF2-40B4-BE49-F238E27FC236}">
                <a16:creationId xmlns:a16="http://schemas.microsoft.com/office/drawing/2014/main" id="{5B2F948C-847B-4F9F-BE5C-532A6E11840D}"/>
              </a:ext>
            </a:extLst>
          </p:cNvPr>
          <p:cNvSpPr txBox="1"/>
          <p:nvPr/>
        </p:nvSpPr>
        <p:spPr>
          <a:xfrm>
            <a:off x="475236" y="701686"/>
            <a:ext cx="10454891" cy="369332"/>
          </a:xfrm>
          <a:prstGeom prst="rect">
            <a:avLst/>
          </a:prstGeom>
          <a:noFill/>
        </p:spPr>
        <p:txBody>
          <a:bodyPr wrap="square">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double and decimal</a:t>
            </a:r>
            <a:endParaRPr lang="en-US" sz="1800" b="1" i="0" u="none" strike="noStrike" dirty="0">
              <a:effectLst/>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1ADD0137-C91A-4BC5-AF4B-11E1CAB43063}"/>
              </a:ext>
            </a:extLst>
          </p:cNvPr>
          <p:cNvSpPr txBox="1"/>
          <p:nvPr/>
        </p:nvSpPr>
        <p:spPr>
          <a:xfrm>
            <a:off x="475235" y="1071018"/>
            <a:ext cx="10454891" cy="3785652"/>
          </a:xfrm>
          <a:prstGeom prst="rect">
            <a:avLst/>
          </a:prstGeom>
          <a:noFill/>
        </p:spPr>
        <p:txBody>
          <a:bodyPr wrap="square">
            <a:spAutoFit/>
          </a:bodyPr>
          <a:lstStyle/>
          <a:p>
            <a:pPr marL="285750" indent="-285750" rtl="0">
              <a:spcBef>
                <a:spcPts val="2400"/>
              </a:spcBef>
              <a:spcAft>
                <a:spcPts val="0"/>
              </a:spcAft>
              <a:buFont typeface="Arial" panose="020B0604020202020204" pitchFamily="34" charset="0"/>
              <a:buChar char="•"/>
            </a:pPr>
            <a:r>
              <a:rPr lang="en-US" sz="1800" i="0" u="none" strike="noStrike" dirty="0">
                <a:effectLst/>
                <a:latin typeface="Arial" panose="020B0604020202020204" pitchFamily="34" charset="0"/>
                <a:cs typeface="Arial" panose="020B0604020202020204" pitchFamily="34" charset="0"/>
              </a:rPr>
              <a:t>The double type is not guaranteed to be accurate because some numbers like 0.1 literally cannot be represented as floating-point values.</a:t>
            </a:r>
          </a:p>
          <a:p>
            <a:pPr marL="285750" indent="-285750" rtl="0">
              <a:spcBef>
                <a:spcPts val="2400"/>
              </a:spcBef>
              <a:spcAft>
                <a:spcPts val="0"/>
              </a:spcAft>
              <a:buFont typeface="Arial" panose="020B0604020202020204" pitchFamily="34" charset="0"/>
              <a:buChar char="•"/>
            </a:pPr>
            <a:r>
              <a:rPr lang="en-US" dirty="0">
                <a:latin typeface="Arial" panose="020B0604020202020204" pitchFamily="34" charset="0"/>
                <a:cs typeface="Arial" panose="020B0604020202020204" pitchFamily="34" charset="0"/>
              </a:rPr>
              <a:t>Y</a:t>
            </a:r>
            <a:r>
              <a:rPr lang="en-US" sz="1800" i="0" u="none" strike="noStrike" dirty="0">
                <a:effectLst/>
                <a:latin typeface="Arial" panose="020B0604020202020204" pitchFamily="34" charset="0"/>
                <a:cs typeface="Arial" panose="020B0604020202020204" pitchFamily="34" charset="0"/>
              </a:rPr>
              <a:t>ou should only use double when accuracy, especially when comparing the equality of two numbers, is not important</a:t>
            </a:r>
            <a:br>
              <a:rPr lang="en-US" sz="1800" i="0" u="none" strike="noStrike" dirty="0">
                <a:effectLst/>
                <a:latin typeface="Arial" panose="020B0604020202020204" pitchFamily="34" charset="0"/>
                <a:cs typeface="Arial" panose="020B0604020202020204" pitchFamily="34" charset="0"/>
              </a:rPr>
            </a:br>
            <a:r>
              <a:rPr lang="en-US" sz="1800" i="0" u="none" strike="noStrike" dirty="0">
                <a:effectLst/>
                <a:latin typeface="Arial" panose="020B0604020202020204" pitchFamily="34" charset="0"/>
                <a:cs typeface="Arial" panose="020B0604020202020204" pitchFamily="34" charset="0"/>
              </a:rPr>
              <a:t>i.e. when you're measuring a person's height and you will only compare values using greater than or less than, but never equals.</a:t>
            </a:r>
          </a:p>
          <a:p>
            <a:pPr marL="285750" indent="-285750">
              <a:spcBef>
                <a:spcPts val="2400"/>
              </a:spcBef>
              <a:buFont typeface="Arial" panose="020B0604020202020204" pitchFamily="34" charset="0"/>
              <a:buChar char="•"/>
            </a:pPr>
            <a:r>
              <a:rPr lang="it-IT" dirty="0">
                <a:latin typeface="Arial" panose="020B0604020202020204" pitchFamily="34" charset="0"/>
                <a:cs typeface="Arial" panose="020B0604020202020204" pitchFamily="34" charset="0"/>
              </a:rPr>
              <a:t>The </a:t>
            </a:r>
            <a:r>
              <a:rPr lang="it-IT" dirty="0" err="1">
                <a:latin typeface="Arial" panose="020B0604020202020204" pitchFamily="34" charset="0"/>
                <a:cs typeface="Arial" panose="020B0604020202020204" pitchFamily="34" charset="0"/>
              </a:rPr>
              <a:t>number</a:t>
            </a:r>
            <a:r>
              <a:rPr lang="it-IT" dirty="0">
                <a:latin typeface="Arial" panose="020B0604020202020204" pitchFamily="34" charset="0"/>
                <a:cs typeface="Arial" panose="020B0604020202020204" pitchFamily="34" charset="0"/>
              </a:rPr>
              <a:t> 0.1 in </a:t>
            </a:r>
            <a:r>
              <a:rPr lang="it-IT" dirty="0" err="1">
                <a:latin typeface="Arial" panose="020B0604020202020204" pitchFamily="34" charset="0"/>
                <a:cs typeface="Arial" panose="020B0604020202020204" pitchFamily="34" charset="0"/>
              </a:rPr>
              <a:t>decimal</a:t>
            </a:r>
            <a:r>
              <a:rPr lang="it-IT" dirty="0">
                <a:latin typeface="Arial" panose="020B0604020202020204" pitchFamily="34" charset="0"/>
                <a:cs typeface="Arial" panose="020B0604020202020204" pitchFamily="34" charset="0"/>
              </a:rPr>
              <a:t> </a:t>
            </a:r>
            <a:r>
              <a:rPr lang="it-IT" dirty="0" err="1">
                <a:latin typeface="Arial" panose="020B0604020202020204" pitchFamily="34" charset="0"/>
                <a:cs typeface="Arial" panose="020B0604020202020204" pitchFamily="34" charset="0"/>
              </a:rPr>
              <a:t>is</a:t>
            </a:r>
            <a:r>
              <a:rPr lang="it-IT" dirty="0">
                <a:latin typeface="Arial" panose="020B0604020202020204" pitchFamily="34" charset="0"/>
                <a:cs typeface="Arial" panose="020B0604020202020204" pitchFamily="34" charset="0"/>
              </a:rPr>
              <a:t> 0.00011001100110011… in </a:t>
            </a:r>
            <a:r>
              <a:rPr lang="it-IT" dirty="0" err="1">
                <a:latin typeface="Arial" panose="020B0604020202020204" pitchFamily="34" charset="0"/>
                <a:cs typeface="Arial" panose="020B0604020202020204" pitchFamily="34" charset="0"/>
              </a:rPr>
              <a:t>binary</a:t>
            </a:r>
            <a:r>
              <a:rPr lang="it-IT" dirty="0">
                <a:latin typeface="Arial" panose="020B0604020202020204" pitchFamily="34" charset="0"/>
                <a:cs typeface="Arial" panose="020B0604020202020204" pitchFamily="34" charset="0"/>
              </a:rPr>
              <a:t>, </a:t>
            </a:r>
            <a:r>
              <a:rPr lang="it-IT" dirty="0" err="1">
                <a:latin typeface="Arial" panose="020B0604020202020204" pitchFamily="34" charset="0"/>
                <a:cs typeface="Arial" panose="020B0604020202020204" pitchFamily="34" charset="0"/>
              </a:rPr>
              <a:t>repeating</a:t>
            </a:r>
            <a:r>
              <a:rPr lang="it-IT" dirty="0">
                <a:latin typeface="Arial" panose="020B0604020202020204" pitchFamily="34" charset="0"/>
                <a:cs typeface="Arial" panose="020B0604020202020204" pitchFamily="34" charset="0"/>
              </a:rPr>
              <a:t> </a:t>
            </a:r>
            <a:r>
              <a:rPr lang="it-IT" dirty="0" err="1">
                <a:latin typeface="Arial" panose="020B0604020202020204" pitchFamily="34" charset="0"/>
                <a:cs typeface="Arial" panose="020B0604020202020204" pitchFamily="34" charset="0"/>
              </a:rPr>
              <a:t>forever</a:t>
            </a:r>
            <a:endParaRPr lang="it-IT" dirty="0">
              <a:latin typeface="Arial" panose="020B0604020202020204" pitchFamily="34" charset="0"/>
              <a:cs typeface="Arial" panose="020B0604020202020204" pitchFamily="34" charset="0"/>
            </a:endParaRPr>
          </a:p>
          <a:p>
            <a:pPr marL="285750" indent="-285750">
              <a:spcBef>
                <a:spcPts val="2400"/>
              </a:spcBef>
              <a:buFont typeface="Arial" panose="020B0604020202020204" pitchFamily="34" charset="0"/>
              <a:buChar char="•"/>
            </a:pPr>
            <a:r>
              <a:rPr lang="en-US" dirty="0">
                <a:latin typeface="Arial" panose="020B0604020202020204" pitchFamily="34" charset="0"/>
                <a:cs typeface="Arial" panose="020B0604020202020204" pitchFamily="34" charset="0"/>
              </a:rPr>
              <a:t>The decimal type is accurate because it stores the number as a large integer and shifts the decimal point. i.e. 0.1 is stored as 1, with a note to shift the decimal point one place to the left. 12.75 is stored as 1275, with a note to shift the decimal point two places to the left.</a:t>
            </a:r>
            <a:endParaRPr lang="it-IT" dirty="0">
              <a:latin typeface="Arial" panose="020B0604020202020204" pitchFamily="34" charset="0"/>
              <a:cs typeface="Arial" panose="020B0604020202020204" pitchFamily="34" charset="0"/>
            </a:endParaRPr>
          </a:p>
        </p:txBody>
      </p:sp>
      <p:graphicFrame>
        <p:nvGraphicFramePr>
          <p:cNvPr id="19" name="Table 18">
            <a:extLst>
              <a:ext uri="{FF2B5EF4-FFF2-40B4-BE49-F238E27FC236}">
                <a16:creationId xmlns:a16="http://schemas.microsoft.com/office/drawing/2014/main" id="{944A374B-B76F-4051-9B24-30B9E86B2E18}"/>
              </a:ext>
            </a:extLst>
          </p:cNvPr>
          <p:cNvGraphicFramePr>
            <a:graphicFrameLocks noGrp="1"/>
          </p:cNvGraphicFramePr>
          <p:nvPr>
            <p:extLst>
              <p:ext uri="{D42A27DB-BD31-4B8C-83A1-F6EECF244321}">
                <p14:modId xmlns:p14="http://schemas.microsoft.com/office/powerpoint/2010/main" val="3969305545"/>
              </p:ext>
            </p:extLst>
          </p:nvPr>
        </p:nvGraphicFramePr>
        <p:xfrm>
          <a:off x="902208" y="4958942"/>
          <a:ext cx="9345168" cy="1656080"/>
        </p:xfrm>
        <a:graphic>
          <a:graphicData uri="http://schemas.openxmlformats.org/drawingml/2006/table">
            <a:tbl>
              <a:tblPr firstRow="1" bandRow="1">
                <a:tableStyleId>{5C22544A-7EE6-4342-B048-85BDC9FD1C3A}</a:tableStyleId>
              </a:tblPr>
              <a:tblGrid>
                <a:gridCol w="2964765">
                  <a:extLst>
                    <a:ext uri="{9D8B030D-6E8A-4147-A177-3AD203B41FA5}">
                      <a16:colId xmlns:a16="http://schemas.microsoft.com/office/drawing/2014/main" val="391622370"/>
                    </a:ext>
                  </a:extLst>
                </a:gridCol>
                <a:gridCol w="6380403">
                  <a:extLst>
                    <a:ext uri="{9D8B030D-6E8A-4147-A177-3AD203B41FA5}">
                      <a16:colId xmlns:a16="http://schemas.microsoft.com/office/drawing/2014/main" val="1469505427"/>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b="1" i="0" kern="1200" dirty="0" err="1">
                          <a:solidFill>
                            <a:schemeClr val="lt1"/>
                          </a:solidFill>
                          <a:effectLst/>
                          <a:latin typeface="Arial" panose="020B0604020202020204" pitchFamily="34" charset="0"/>
                          <a:ea typeface="+mn-ea"/>
                          <a:cs typeface="Arial" panose="020B0604020202020204" pitchFamily="34" charset="0"/>
                        </a:rPr>
                        <a:t>Type</a:t>
                      </a:r>
                      <a:endParaRPr lang="it-IT" sz="1200" b="1" i="0" kern="1200" dirty="0">
                        <a:solidFill>
                          <a:schemeClr val="lt1"/>
                        </a:solidFill>
                        <a:effectLst/>
                        <a:latin typeface="Arial" panose="020B0604020202020204" pitchFamily="34" charset="0"/>
                        <a:ea typeface="+mn-ea"/>
                        <a:cs typeface="Arial" panose="020B0604020202020204" pitchFamily="34" charset="0"/>
                      </a:endParaRPr>
                    </a:p>
                  </a:txBody>
                  <a:tcPr/>
                </a:tc>
                <a:tc>
                  <a:txBody>
                    <a:bodyPr/>
                    <a:lstStyle/>
                    <a:p>
                      <a:r>
                        <a:rPr lang="it-IT" sz="1200" dirty="0" err="1">
                          <a:latin typeface="Arial" panose="020B0604020202020204" pitchFamily="34" charset="0"/>
                          <a:cs typeface="Arial" panose="020B0604020202020204" pitchFamily="34" charset="0"/>
                        </a:rPr>
                        <a:t>When</a:t>
                      </a:r>
                      <a:r>
                        <a:rPr lang="it-IT" sz="1200" dirty="0">
                          <a:latin typeface="Arial" panose="020B0604020202020204" pitchFamily="34" charset="0"/>
                          <a:cs typeface="Arial" panose="020B0604020202020204" pitchFamily="34" charset="0"/>
                        </a:rPr>
                        <a:t> to use</a:t>
                      </a:r>
                    </a:p>
                  </a:txBody>
                  <a:tcPr/>
                </a:tc>
                <a:extLst>
                  <a:ext uri="{0D108BD9-81ED-4DB2-BD59-A6C34878D82A}">
                    <a16:rowId xmlns:a16="http://schemas.microsoft.com/office/drawing/2014/main" val="50542292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b="1" i="0" kern="1200" dirty="0" err="1">
                          <a:solidFill>
                            <a:schemeClr val="bg1"/>
                          </a:solidFill>
                          <a:effectLst/>
                          <a:latin typeface="Arial" panose="020B0604020202020204" pitchFamily="34" charset="0"/>
                          <a:ea typeface="+mn-ea"/>
                          <a:cs typeface="Arial" panose="020B0604020202020204" pitchFamily="34" charset="0"/>
                        </a:rPr>
                        <a:t>int</a:t>
                      </a:r>
                      <a:endParaRPr lang="it-IT" sz="1200" b="1" i="0" kern="1200" dirty="0">
                        <a:solidFill>
                          <a:schemeClr val="bg1"/>
                        </a:solidFill>
                        <a:effectLst/>
                        <a:latin typeface="Arial" panose="020B0604020202020204" pitchFamily="34" charset="0"/>
                        <a:ea typeface="+mn-ea"/>
                        <a:cs typeface="Arial" panose="020B0604020202020204" pitchFamily="34" charset="0"/>
                      </a:endParaRPr>
                    </a:p>
                  </a:txBody>
                  <a:tcPr/>
                </a:tc>
                <a:tc>
                  <a:txBody>
                    <a:bodyPr/>
                    <a:lstStyle/>
                    <a:p>
                      <a:r>
                        <a:rPr lang="en-US" sz="1200" dirty="0">
                          <a:latin typeface="Arial" panose="020B0604020202020204" pitchFamily="34" charset="0"/>
                          <a:cs typeface="Arial" panose="020B0604020202020204" pitchFamily="34" charset="0"/>
                        </a:rPr>
                        <a:t>Whole numbers</a:t>
                      </a:r>
                      <a:endParaRPr lang="it-IT"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8644646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b="1" i="0" kern="1200" dirty="0">
                          <a:solidFill>
                            <a:schemeClr val="bg1"/>
                          </a:solidFill>
                          <a:effectLst/>
                          <a:latin typeface="Arial" panose="020B0604020202020204" pitchFamily="34" charset="0"/>
                          <a:ea typeface="+mn-ea"/>
                          <a:cs typeface="Arial" panose="020B0604020202020204" pitchFamily="34" charset="0"/>
                        </a:rPr>
                        <a:t>double</a:t>
                      </a:r>
                    </a:p>
                  </a:txBody>
                  <a:tcPr/>
                </a:tc>
                <a:tc>
                  <a:txBody>
                    <a:bodyPr/>
                    <a:lstStyle/>
                    <a:p>
                      <a:r>
                        <a:rPr lang="en-US" sz="1200" dirty="0">
                          <a:latin typeface="Arial" panose="020B0604020202020204" pitchFamily="34" charset="0"/>
                          <a:cs typeface="Arial" panose="020B0604020202020204" pitchFamily="34" charset="0"/>
                        </a:rPr>
                        <a:t>Real numbers that will not be compared for equality to other values</a:t>
                      </a:r>
                      <a:br>
                        <a:rPr lang="en-US" sz="1200" dirty="0">
                          <a:latin typeface="Arial" panose="020B0604020202020204" pitchFamily="34" charset="0"/>
                          <a:cs typeface="Arial" panose="020B0604020202020204" pitchFamily="34" charset="0"/>
                        </a:rPr>
                      </a:br>
                      <a:r>
                        <a:rPr lang="en-US" sz="1200" dirty="0">
                          <a:latin typeface="Arial" panose="020B0604020202020204" pitchFamily="34" charset="0"/>
                          <a:cs typeface="Arial" panose="020B0604020202020204" pitchFamily="34" charset="0"/>
                        </a:rPr>
                        <a:t>It is okay to compare double values being less than or greater than, and so on</a:t>
                      </a:r>
                      <a:endParaRPr lang="it-IT"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95492455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b="1" i="0" kern="1200" dirty="0" err="1">
                          <a:solidFill>
                            <a:schemeClr val="bg1"/>
                          </a:solidFill>
                          <a:effectLst/>
                          <a:latin typeface="Arial" panose="020B0604020202020204" pitchFamily="34" charset="0"/>
                          <a:ea typeface="+mn-ea"/>
                          <a:cs typeface="Arial" panose="020B0604020202020204" pitchFamily="34" charset="0"/>
                        </a:rPr>
                        <a:t>decimal</a:t>
                      </a:r>
                      <a:endParaRPr lang="it-IT" sz="1200" b="1" i="0" kern="1200" dirty="0">
                        <a:solidFill>
                          <a:schemeClr val="bg1"/>
                        </a:solidFill>
                        <a:effectLst/>
                        <a:latin typeface="Arial" panose="020B0604020202020204" pitchFamily="34" charset="0"/>
                        <a:ea typeface="+mn-ea"/>
                        <a:cs typeface="Arial" panose="020B0604020202020204" pitchFamily="34" charset="0"/>
                      </a:endParaRPr>
                    </a:p>
                  </a:txBody>
                  <a:tcPr/>
                </a:tc>
                <a:tc>
                  <a:txBody>
                    <a:bodyPr/>
                    <a:lstStyle/>
                    <a:p>
                      <a:r>
                        <a:rPr lang="en-US" sz="1200" dirty="0">
                          <a:latin typeface="Arial" panose="020B0604020202020204" pitchFamily="34" charset="0"/>
                          <a:cs typeface="Arial" panose="020B0604020202020204" pitchFamily="34" charset="0"/>
                        </a:rPr>
                        <a:t>money, CAD drawings, general engineering</a:t>
                      </a:r>
                      <a:br>
                        <a:rPr lang="en-US" sz="1200" dirty="0">
                          <a:latin typeface="Arial" panose="020B0604020202020204" pitchFamily="34" charset="0"/>
                          <a:cs typeface="Arial" panose="020B0604020202020204" pitchFamily="34" charset="0"/>
                        </a:rPr>
                      </a:br>
                      <a:r>
                        <a:rPr lang="en-US" sz="1200" dirty="0">
                          <a:latin typeface="Arial" panose="020B0604020202020204" pitchFamily="34" charset="0"/>
                          <a:cs typeface="Arial" panose="020B0604020202020204" pitchFamily="34" charset="0"/>
                        </a:rPr>
                        <a:t>wherever the accuracy of a real number is important</a:t>
                      </a:r>
                    </a:p>
                  </a:txBody>
                  <a:tcPr/>
                </a:tc>
                <a:extLst>
                  <a:ext uri="{0D108BD9-81ED-4DB2-BD59-A6C34878D82A}">
                    <a16:rowId xmlns:a16="http://schemas.microsoft.com/office/drawing/2014/main" val="3413312729"/>
                  </a:ext>
                </a:extLst>
              </a:tr>
            </a:tbl>
          </a:graphicData>
        </a:graphic>
      </p:graphicFrame>
    </p:spTree>
    <p:extLst>
      <p:ext uri="{BB962C8B-B14F-4D97-AF65-F5344CB8AC3E}">
        <p14:creationId xmlns:p14="http://schemas.microsoft.com/office/powerpoint/2010/main" val="5052309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4425250"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Working with variables – Literal values</a:t>
            </a:r>
          </a:p>
        </p:txBody>
      </p:sp>
      <p:sp>
        <p:nvSpPr>
          <p:cNvPr id="7" name="TextBox 6">
            <a:extLst>
              <a:ext uri="{FF2B5EF4-FFF2-40B4-BE49-F238E27FC236}">
                <a16:creationId xmlns:a16="http://schemas.microsoft.com/office/drawing/2014/main" id="{5B2F948C-847B-4F9F-BE5C-532A6E11840D}"/>
              </a:ext>
            </a:extLst>
          </p:cNvPr>
          <p:cNvSpPr txBox="1"/>
          <p:nvPr/>
        </p:nvSpPr>
        <p:spPr>
          <a:xfrm>
            <a:off x="475236" y="701686"/>
            <a:ext cx="10454891" cy="369332"/>
          </a:xfrm>
          <a:prstGeom prst="rect">
            <a:avLst/>
          </a:prstGeom>
          <a:noFill/>
        </p:spPr>
        <p:txBody>
          <a:bodyPr wrap="square">
            <a:spAutoFit/>
          </a:bodyPr>
          <a:lstStyle/>
          <a:p>
            <a:pPr rtl="0">
              <a:spcBef>
                <a:spcPts val="2400"/>
              </a:spcBef>
              <a:spcAft>
                <a:spcPts val="0"/>
              </a:spcAft>
            </a:pPr>
            <a:r>
              <a:rPr lang="en-US" b="1" dirty="0" err="1">
                <a:latin typeface="Arial" panose="020B0604020202020204" pitchFamily="34" charset="0"/>
                <a:cs typeface="Arial" panose="020B0604020202020204" pitchFamily="34" charset="0"/>
              </a:rPr>
              <a:t>booleans</a:t>
            </a:r>
            <a:endParaRPr lang="en-US" sz="1800" b="1" i="0" u="none" strike="noStrike" dirty="0">
              <a:effectLst/>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1ADD0137-C91A-4BC5-AF4B-11E1CAB43063}"/>
              </a:ext>
            </a:extLst>
          </p:cNvPr>
          <p:cNvSpPr txBox="1"/>
          <p:nvPr/>
        </p:nvSpPr>
        <p:spPr>
          <a:xfrm>
            <a:off x="475235" y="1095402"/>
            <a:ext cx="10454891" cy="369332"/>
          </a:xfrm>
          <a:prstGeom prst="rect">
            <a:avLst/>
          </a:prstGeom>
          <a:noFill/>
        </p:spPr>
        <p:txBody>
          <a:bodyPr wrap="square">
            <a:spAutoFit/>
          </a:bodyPr>
          <a:lstStyle/>
          <a:p>
            <a:pPr marL="285750" indent="-285750" rtl="0">
              <a:spcBef>
                <a:spcPts val="2400"/>
              </a:spcBef>
              <a:spcAft>
                <a:spcPts val="0"/>
              </a:spcAft>
              <a:buFont typeface="Arial" panose="020B0604020202020204" pitchFamily="34" charset="0"/>
              <a:buChar char="•"/>
            </a:pPr>
            <a:r>
              <a:rPr lang="en-US" sz="1800" i="0" u="none" strike="noStrike" dirty="0">
                <a:effectLst/>
                <a:latin typeface="Arial" panose="020B0604020202020204" pitchFamily="34" charset="0"/>
                <a:cs typeface="Arial" panose="020B0604020202020204" pitchFamily="34" charset="0"/>
              </a:rPr>
              <a:t>Booleans can only contain one of the two literal values true or false</a:t>
            </a:r>
          </a:p>
        </p:txBody>
      </p:sp>
      <p:sp>
        <p:nvSpPr>
          <p:cNvPr id="15" name="TextBox 14">
            <a:extLst>
              <a:ext uri="{FF2B5EF4-FFF2-40B4-BE49-F238E27FC236}">
                <a16:creationId xmlns:a16="http://schemas.microsoft.com/office/drawing/2014/main" id="{281D7EBB-87B4-4918-A64E-E89F2C71284B}"/>
              </a:ext>
            </a:extLst>
          </p:cNvPr>
          <p:cNvSpPr txBox="1"/>
          <p:nvPr/>
        </p:nvSpPr>
        <p:spPr>
          <a:xfrm>
            <a:off x="1036320" y="1793190"/>
            <a:ext cx="9467088" cy="646331"/>
          </a:xfrm>
          <a:prstGeom prst="rect">
            <a:avLst/>
          </a:prstGeom>
          <a:solidFill>
            <a:schemeClr val="tx1">
              <a:lumMod val="65000"/>
            </a:schemeClr>
          </a:solidFill>
        </p:spPr>
        <p:txBody>
          <a:bodyPr wrap="square">
            <a:spAutoFit/>
          </a:bodyPr>
          <a:lstStyle/>
          <a:p>
            <a:r>
              <a:rPr lang="en-US" dirty="0">
                <a:latin typeface="Courier New" panose="02070309020205020404" pitchFamily="49" charset="0"/>
                <a:cs typeface="Courier New" panose="02070309020205020404" pitchFamily="49" charset="0"/>
              </a:rPr>
              <a:t>bool happy = true; </a:t>
            </a:r>
          </a:p>
          <a:p>
            <a:r>
              <a:rPr lang="en-US" dirty="0">
                <a:latin typeface="Courier New" panose="02070309020205020404" pitchFamily="49" charset="0"/>
                <a:cs typeface="Courier New" panose="02070309020205020404" pitchFamily="49" charset="0"/>
              </a:rPr>
              <a:t>bool sad = false;</a:t>
            </a:r>
          </a:p>
        </p:txBody>
      </p:sp>
    </p:spTree>
    <p:extLst>
      <p:ext uri="{BB962C8B-B14F-4D97-AF65-F5344CB8AC3E}">
        <p14:creationId xmlns:p14="http://schemas.microsoft.com/office/powerpoint/2010/main" val="2372754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2941896"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C# Versions and features</a:t>
            </a:r>
          </a:p>
        </p:txBody>
      </p:sp>
      <p:graphicFrame>
        <p:nvGraphicFramePr>
          <p:cNvPr id="3" name="Table 6">
            <a:extLst>
              <a:ext uri="{FF2B5EF4-FFF2-40B4-BE49-F238E27FC236}">
                <a16:creationId xmlns:a16="http://schemas.microsoft.com/office/drawing/2014/main" id="{A9E7D84E-1105-4A8D-B689-E4732B963677}"/>
              </a:ext>
            </a:extLst>
          </p:cNvPr>
          <p:cNvGraphicFramePr>
            <a:graphicFrameLocks noGrp="1"/>
          </p:cNvGraphicFramePr>
          <p:nvPr>
            <p:extLst>
              <p:ext uri="{D42A27DB-BD31-4B8C-83A1-F6EECF244321}">
                <p14:modId xmlns:p14="http://schemas.microsoft.com/office/powerpoint/2010/main" val="3776951573"/>
              </p:ext>
            </p:extLst>
          </p:nvPr>
        </p:nvGraphicFramePr>
        <p:xfrm>
          <a:off x="1257808" y="1012274"/>
          <a:ext cx="9647935" cy="5364480"/>
        </p:xfrm>
        <a:graphic>
          <a:graphicData uri="http://schemas.openxmlformats.org/drawingml/2006/table">
            <a:tbl>
              <a:tblPr firstRow="1" bandRow="1">
                <a:tableStyleId>{5C22544A-7EE6-4342-B048-85BDC9FD1C3A}</a:tableStyleId>
              </a:tblPr>
              <a:tblGrid>
                <a:gridCol w="1339286">
                  <a:extLst>
                    <a:ext uri="{9D8B030D-6E8A-4147-A177-3AD203B41FA5}">
                      <a16:colId xmlns:a16="http://schemas.microsoft.com/office/drawing/2014/main" val="391622370"/>
                    </a:ext>
                  </a:extLst>
                </a:gridCol>
                <a:gridCol w="1266292">
                  <a:extLst>
                    <a:ext uri="{9D8B030D-6E8A-4147-A177-3AD203B41FA5}">
                      <a16:colId xmlns:a16="http://schemas.microsoft.com/office/drawing/2014/main" val="3312073231"/>
                    </a:ext>
                  </a:extLst>
                </a:gridCol>
                <a:gridCol w="7042357">
                  <a:extLst>
                    <a:ext uri="{9D8B030D-6E8A-4147-A177-3AD203B41FA5}">
                      <a16:colId xmlns:a16="http://schemas.microsoft.com/office/drawing/2014/main" val="1803499854"/>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b="1" i="0" kern="1200" dirty="0">
                          <a:solidFill>
                            <a:schemeClr val="lt1"/>
                          </a:solidFill>
                          <a:effectLst/>
                          <a:latin typeface="Arial" panose="020B0604020202020204" pitchFamily="34" charset="0"/>
                          <a:ea typeface="+mn-ea"/>
                          <a:cs typeface="Arial" panose="020B0604020202020204" pitchFamily="34" charset="0"/>
                        </a:rPr>
                        <a:t>C# Version</a:t>
                      </a:r>
                    </a:p>
                  </a:txBody>
                  <a:tcPr/>
                </a:tc>
                <a:tc>
                  <a:txBody>
                    <a:bodyPr/>
                    <a:lstStyle/>
                    <a:p>
                      <a:r>
                        <a:rPr lang="it-IT" sz="1200" dirty="0" err="1">
                          <a:latin typeface="Arial" panose="020B0604020202020204" pitchFamily="34" charset="0"/>
                          <a:cs typeface="Arial" panose="020B0604020202020204" pitchFamily="34" charset="0"/>
                        </a:rPr>
                        <a:t>Year</a:t>
                      </a:r>
                      <a:endParaRPr lang="it-IT" sz="1200" dirty="0">
                        <a:latin typeface="Arial" panose="020B0604020202020204" pitchFamily="34" charset="0"/>
                        <a:cs typeface="Arial" panose="020B0604020202020204" pitchFamily="34" charset="0"/>
                      </a:endParaRPr>
                    </a:p>
                  </a:txBody>
                  <a:tcPr/>
                </a:tc>
                <a:tc>
                  <a:txBody>
                    <a:bodyPr/>
                    <a:lstStyle/>
                    <a:p>
                      <a:r>
                        <a:rPr lang="en-US" sz="1200" dirty="0">
                          <a:latin typeface="Arial" panose="020B0604020202020204" pitchFamily="34" charset="0"/>
                          <a:cs typeface="Arial" panose="020B0604020202020204" pitchFamily="34" charset="0"/>
                        </a:rPr>
                        <a:t>Most important features</a:t>
                      </a:r>
                      <a:endParaRPr lang="it-IT"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50542292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b="1" i="0" kern="1200" dirty="0">
                          <a:solidFill>
                            <a:schemeClr val="bg1"/>
                          </a:solidFill>
                          <a:effectLst/>
                          <a:latin typeface="Arial" panose="020B0604020202020204" pitchFamily="34" charset="0"/>
                          <a:ea typeface="+mn-ea"/>
                          <a:cs typeface="Arial" panose="020B0604020202020204" pitchFamily="34" charset="0"/>
                        </a:rPr>
                        <a:t>1.0</a:t>
                      </a:r>
                    </a:p>
                  </a:txBody>
                  <a:tcPr/>
                </a:tc>
                <a:tc>
                  <a:txBody>
                    <a:bodyPr/>
                    <a:lstStyle/>
                    <a:p>
                      <a:r>
                        <a:rPr lang="it-IT" sz="1200" dirty="0">
                          <a:latin typeface="Arial" panose="020B0604020202020204" pitchFamily="34" charset="0"/>
                          <a:cs typeface="Arial" panose="020B0604020202020204" pitchFamily="34" charset="0"/>
                        </a:rPr>
                        <a:t>2002</a:t>
                      </a:r>
                    </a:p>
                  </a:txBody>
                  <a:tcPr/>
                </a:tc>
                <a:tc>
                  <a:txBody>
                    <a:bodyPr/>
                    <a:lstStyle/>
                    <a:p>
                      <a:r>
                        <a:rPr lang="en-US" sz="1200" dirty="0">
                          <a:latin typeface="Arial" panose="020B0604020202020204" pitchFamily="34" charset="0"/>
                          <a:cs typeface="Arial" panose="020B0604020202020204" pitchFamily="34" charset="0"/>
                        </a:rPr>
                        <a:t>Included all the important features of a statically typed object-oriented modern language</a:t>
                      </a:r>
                      <a:endParaRPr lang="it-IT"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8644646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b="1" i="0" kern="1200" dirty="0">
                          <a:solidFill>
                            <a:schemeClr val="bg1"/>
                          </a:solidFill>
                          <a:effectLst/>
                          <a:latin typeface="Arial" panose="020B0604020202020204" pitchFamily="34" charset="0"/>
                          <a:ea typeface="+mn-ea"/>
                          <a:cs typeface="Arial" panose="020B0604020202020204" pitchFamily="34" charset="0"/>
                        </a:rPr>
                        <a:t>2.0</a:t>
                      </a:r>
                    </a:p>
                  </a:txBody>
                  <a:tcPr/>
                </a:tc>
                <a:tc>
                  <a:txBody>
                    <a:bodyPr/>
                    <a:lstStyle/>
                    <a:p>
                      <a:r>
                        <a:rPr lang="it-IT" sz="1200" dirty="0">
                          <a:latin typeface="Arial" panose="020B0604020202020204" pitchFamily="34" charset="0"/>
                          <a:cs typeface="Arial" panose="020B0604020202020204" pitchFamily="34" charset="0"/>
                        </a:rPr>
                        <a:t>2005</a:t>
                      </a:r>
                    </a:p>
                  </a:txBody>
                  <a:tcPr/>
                </a:tc>
                <a:tc>
                  <a:txBody>
                    <a:bodyPr/>
                    <a:lstStyle/>
                    <a:p>
                      <a:r>
                        <a:rPr lang="it-IT" sz="1200" dirty="0" err="1">
                          <a:latin typeface="Arial" panose="020B0604020202020204" pitchFamily="34" charset="0"/>
                          <a:cs typeface="Arial" panose="020B0604020202020204" pitchFamily="34" charset="0"/>
                        </a:rPr>
                        <a:t>Nullable</a:t>
                      </a:r>
                      <a:r>
                        <a:rPr lang="it-IT" sz="1200" dirty="0">
                          <a:latin typeface="Arial" panose="020B0604020202020204" pitchFamily="34" charset="0"/>
                          <a:cs typeface="Arial" panose="020B0604020202020204" pitchFamily="34" charset="0"/>
                        </a:rPr>
                        <a:t> </a:t>
                      </a:r>
                      <a:r>
                        <a:rPr lang="it-IT" sz="1200" dirty="0" err="1">
                          <a:latin typeface="Arial" panose="020B0604020202020204" pitchFamily="34" charset="0"/>
                          <a:cs typeface="Arial" panose="020B0604020202020204" pitchFamily="34" charset="0"/>
                        </a:rPr>
                        <a:t>value</a:t>
                      </a:r>
                      <a:r>
                        <a:rPr lang="it-IT" sz="1200" dirty="0">
                          <a:latin typeface="Arial" panose="020B0604020202020204" pitchFamily="34" charset="0"/>
                          <a:cs typeface="Arial" panose="020B0604020202020204" pitchFamily="34" charset="0"/>
                        </a:rPr>
                        <a:t> </a:t>
                      </a:r>
                      <a:r>
                        <a:rPr lang="it-IT" sz="1200" dirty="0" err="1">
                          <a:latin typeface="Arial" panose="020B0604020202020204" pitchFamily="34" charset="0"/>
                          <a:cs typeface="Arial" panose="020B0604020202020204" pitchFamily="34" charset="0"/>
                        </a:rPr>
                        <a:t>types</a:t>
                      </a:r>
                      <a:r>
                        <a:rPr lang="it-IT" sz="1200" dirty="0">
                          <a:latin typeface="Arial" panose="020B0604020202020204" pitchFamily="34" charset="0"/>
                          <a:cs typeface="Arial" panose="020B0604020202020204" pitchFamily="34" charset="0"/>
                        </a:rPr>
                        <a:t>, </a:t>
                      </a:r>
                      <a:r>
                        <a:rPr lang="it-IT" sz="1200" dirty="0" err="1">
                          <a:latin typeface="Arial" panose="020B0604020202020204" pitchFamily="34" charset="0"/>
                          <a:cs typeface="Arial" panose="020B0604020202020204" pitchFamily="34" charset="0"/>
                        </a:rPr>
                        <a:t>Generics</a:t>
                      </a:r>
                      <a:endParaRPr lang="it-IT"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95492455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b="1" i="0" kern="1200" dirty="0">
                          <a:solidFill>
                            <a:schemeClr val="bg1"/>
                          </a:solidFill>
                          <a:effectLst/>
                          <a:latin typeface="Arial" panose="020B0604020202020204" pitchFamily="34" charset="0"/>
                          <a:ea typeface="+mn-ea"/>
                          <a:cs typeface="Arial" panose="020B0604020202020204" pitchFamily="34" charset="0"/>
                        </a:rPr>
                        <a:t>3.0</a:t>
                      </a:r>
                    </a:p>
                  </a:txBody>
                  <a:tcPr/>
                </a:tc>
                <a:tc>
                  <a:txBody>
                    <a:bodyPr/>
                    <a:lstStyle/>
                    <a:p>
                      <a:r>
                        <a:rPr lang="it-IT" sz="1200" dirty="0">
                          <a:latin typeface="Arial" panose="020B0604020202020204" pitchFamily="34" charset="0"/>
                          <a:cs typeface="Arial" panose="020B0604020202020204" pitchFamily="34" charset="0"/>
                        </a:rPr>
                        <a:t>2007</a:t>
                      </a:r>
                    </a:p>
                  </a:txBody>
                  <a:tcPr/>
                </a:tc>
                <a:tc>
                  <a:txBody>
                    <a:bodyPr/>
                    <a:lstStyle/>
                    <a:p>
                      <a:r>
                        <a:rPr lang="it-IT" sz="1200" dirty="0" err="1">
                          <a:latin typeface="Arial" panose="020B0604020202020204" pitchFamily="34" charset="0"/>
                          <a:cs typeface="Arial" panose="020B0604020202020204" pitchFamily="34" charset="0"/>
                        </a:rPr>
                        <a:t>Implicitly</a:t>
                      </a:r>
                      <a:r>
                        <a:rPr lang="it-IT" sz="1200" dirty="0">
                          <a:latin typeface="Arial" panose="020B0604020202020204" pitchFamily="34" charset="0"/>
                          <a:cs typeface="Arial" panose="020B0604020202020204" pitchFamily="34" charset="0"/>
                        </a:rPr>
                        <a:t> </a:t>
                      </a:r>
                      <a:r>
                        <a:rPr lang="it-IT" sz="1200" dirty="0" err="1">
                          <a:latin typeface="Arial" panose="020B0604020202020204" pitchFamily="34" charset="0"/>
                          <a:cs typeface="Arial" panose="020B0604020202020204" pitchFamily="34" charset="0"/>
                        </a:rPr>
                        <a:t>typed</a:t>
                      </a:r>
                      <a:r>
                        <a:rPr lang="it-IT" sz="1200" dirty="0">
                          <a:latin typeface="Arial" panose="020B0604020202020204" pitchFamily="34" charset="0"/>
                          <a:cs typeface="Arial" panose="020B0604020202020204" pitchFamily="34" charset="0"/>
                        </a:rPr>
                        <a:t> </a:t>
                      </a:r>
                      <a:r>
                        <a:rPr lang="it-IT" sz="1200" dirty="0" err="1">
                          <a:latin typeface="Arial" panose="020B0604020202020204" pitchFamily="34" charset="0"/>
                          <a:cs typeface="Arial" panose="020B0604020202020204" pitchFamily="34" charset="0"/>
                        </a:rPr>
                        <a:t>local</a:t>
                      </a:r>
                      <a:r>
                        <a:rPr lang="it-IT" sz="1200" dirty="0">
                          <a:latin typeface="Arial" panose="020B0604020202020204" pitchFamily="34" charset="0"/>
                          <a:cs typeface="Arial" panose="020B0604020202020204" pitchFamily="34" charset="0"/>
                        </a:rPr>
                        <a:t> </a:t>
                      </a:r>
                      <a:r>
                        <a:rPr lang="it-IT" sz="1200" dirty="0" err="1">
                          <a:latin typeface="Arial" panose="020B0604020202020204" pitchFamily="34" charset="0"/>
                          <a:cs typeface="Arial" panose="020B0604020202020204" pitchFamily="34" charset="0"/>
                        </a:rPr>
                        <a:t>variables</a:t>
                      </a:r>
                      <a:r>
                        <a:rPr lang="it-IT" sz="1200" dirty="0">
                          <a:latin typeface="Arial" panose="020B0604020202020204" pitchFamily="34" charset="0"/>
                          <a:cs typeface="Arial" panose="020B0604020202020204" pitchFamily="34" charset="0"/>
                        </a:rPr>
                        <a:t>, LINQ</a:t>
                      </a:r>
                    </a:p>
                  </a:txBody>
                  <a:tcPr/>
                </a:tc>
                <a:extLst>
                  <a:ext uri="{0D108BD9-81ED-4DB2-BD59-A6C34878D82A}">
                    <a16:rowId xmlns:a16="http://schemas.microsoft.com/office/drawing/2014/main" val="324884425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b="1" i="0" kern="1200" dirty="0">
                          <a:solidFill>
                            <a:schemeClr val="bg1"/>
                          </a:solidFill>
                          <a:effectLst/>
                          <a:latin typeface="Arial" panose="020B0604020202020204" pitchFamily="34" charset="0"/>
                          <a:ea typeface="+mn-ea"/>
                          <a:cs typeface="Arial" panose="020B0604020202020204" pitchFamily="34" charset="0"/>
                        </a:rPr>
                        <a:t>4.0</a:t>
                      </a:r>
                    </a:p>
                  </a:txBody>
                  <a:tcPr/>
                </a:tc>
                <a:tc>
                  <a:txBody>
                    <a:bodyPr/>
                    <a:lstStyle/>
                    <a:p>
                      <a:r>
                        <a:rPr lang="it-IT" sz="1200" dirty="0">
                          <a:latin typeface="Arial" panose="020B0604020202020204" pitchFamily="34" charset="0"/>
                          <a:cs typeface="Arial" panose="020B0604020202020204" pitchFamily="34" charset="0"/>
                        </a:rPr>
                        <a:t>2010</a:t>
                      </a:r>
                    </a:p>
                  </a:txBody>
                  <a:tcPr/>
                </a:tc>
                <a:tc>
                  <a:txBody>
                    <a:bodyPr/>
                    <a:lstStyle/>
                    <a:p>
                      <a:r>
                        <a:rPr lang="it-IT" sz="1200" dirty="0">
                          <a:latin typeface="Arial" panose="020B0604020202020204" pitchFamily="34" charset="0"/>
                          <a:cs typeface="Arial" panose="020B0604020202020204" pitchFamily="34" charset="0"/>
                        </a:rPr>
                        <a:t>Dynamic </a:t>
                      </a:r>
                      <a:r>
                        <a:rPr lang="it-IT" sz="1200" dirty="0" err="1">
                          <a:latin typeface="Arial" panose="020B0604020202020204" pitchFamily="34" charset="0"/>
                          <a:cs typeface="Arial" panose="020B0604020202020204" pitchFamily="34" charset="0"/>
                        </a:rPr>
                        <a:t>types</a:t>
                      </a:r>
                      <a:r>
                        <a:rPr lang="it-IT" sz="1200" dirty="0">
                          <a:latin typeface="Arial" panose="020B0604020202020204" pitchFamily="34" charset="0"/>
                          <a:cs typeface="Arial" panose="020B0604020202020204" pitchFamily="34" charset="0"/>
                        </a:rPr>
                        <a:t>, </a:t>
                      </a:r>
                      <a:r>
                        <a:rPr lang="it-IT" sz="1200" dirty="0" err="1">
                          <a:latin typeface="Arial" panose="020B0604020202020204" pitchFamily="34" charset="0"/>
                          <a:cs typeface="Arial" panose="020B0604020202020204" pitchFamily="34" charset="0"/>
                        </a:rPr>
                        <a:t>Named</a:t>
                      </a:r>
                      <a:r>
                        <a:rPr lang="it-IT" sz="1200" dirty="0">
                          <a:latin typeface="Arial" panose="020B0604020202020204" pitchFamily="34" charset="0"/>
                          <a:cs typeface="Arial" panose="020B0604020202020204" pitchFamily="34" charset="0"/>
                        </a:rPr>
                        <a:t>/optional </a:t>
                      </a:r>
                      <a:r>
                        <a:rPr lang="it-IT" sz="1200" dirty="0" err="1">
                          <a:latin typeface="Arial" panose="020B0604020202020204" pitchFamily="34" charset="0"/>
                          <a:cs typeface="Arial" panose="020B0604020202020204" pitchFamily="34" charset="0"/>
                        </a:rPr>
                        <a:t>arguments</a:t>
                      </a:r>
                      <a:endParaRPr lang="it-IT"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42349952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b="1" i="0" kern="1200" dirty="0">
                          <a:solidFill>
                            <a:schemeClr val="bg1"/>
                          </a:solidFill>
                          <a:effectLst/>
                          <a:latin typeface="Arial" panose="020B0604020202020204" pitchFamily="34" charset="0"/>
                          <a:ea typeface="+mn-ea"/>
                          <a:cs typeface="Arial" panose="020B0604020202020204" pitchFamily="34" charset="0"/>
                        </a:rPr>
                        <a:t>5.0</a:t>
                      </a:r>
                    </a:p>
                  </a:txBody>
                  <a:tcPr/>
                </a:tc>
                <a:tc>
                  <a:txBody>
                    <a:bodyPr/>
                    <a:lstStyle/>
                    <a:p>
                      <a:r>
                        <a:rPr lang="it-IT" sz="1200" dirty="0">
                          <a:latin typeface="Arial" panose="020B0604020202020204" pitchFamily="34" charset="0"/>
                          <a:cs typeface="Arial" panose="020B0604020202020204" pitchFamily="34" charset="0"/>
                        </a:rPr>
                        <a:t>2012</a:t>
                      </a:r>
                    </a:p>
                  </a:txBody>
                  <a:tcPr/>
                </a:tc>
                <a:tc>
                  <a:txBody>
                    <a:bodyPr/>
                    <a:lstStyle/>
                    <a:p>
                      <a:r>
                        <a:rPr lang="it-IT" sz="1200" dirty="0" err="1">
                          <a:latin typeface="Arial" panose="020B0604020202020204" pitchFamily="34" charset="0"/>
                          <a:cs typeface="Arial" panose="020B0604020202020204" pitchFamily="34" charset="0"/>
                        </a:rPr>
                        <a:t>Simplified</a:t>
                      </a:r>
                      <a:r>
                        <a:rPr lang="it-IT" sz="1200" dirty="0">
                          <a:latin typeface="Arial" panose="020B0604020202020204" pitchFamily="34" charset="0"/>
                          <a:cs typeface="Arial" panose="020B0604020202020204" pitchFamily="34" charset="0"/>
                        </a:rPr>
                        <a:t> </a:t>
                      </a:r>
                      <a:r>
                        <a:rPr lang="it-IT" sz="1200" dirty="0" err="1">
                          <a:latin typeface="Arial" panose="020B0604020202020204" pitchFamily="34" charset="0"/>
                          <a:cs typeface="Arial" panose="020B0604020202020204" pitchFamily="34" charset="0"/>
                        </a:rPr>
                        <a:t>asynchronous</a:t>
                      </a:r>
                      <a:r>
                        <a:rPr lang="it-IT" sz="1200" dirty="0">
                          <a:latin typeface="Arial" panose="020B0604020202020204" pitchFamily="34" charset="0"/>
                          <a:cs typeface="Arial" panose="020B0604020202020204" pitchFamily="34" charset="0"/>
                        </a:rPr>
                        <a:t> tasks</a:t>
                      </a:r>
                    </a:p>
                  </a:txBody>
                  <a:tcPr/>
                </a:tc>
                <a:extLst>
                  <a:ext uri="{0D108BD9-81ED-4DB2-BD59-A6C34878D82A}">
                    <a16:rowId xmlns:a16="http://schemas.microsoft.com/office/drawing/2014/main" val="351218542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b="1" i="0" kern="1200" dirty="0">
                          <a:solidFill>
                            <a:schemeClr val="bg1"/>
                          </a:solidFill>
                          <a:effectLst/>
                          <a:latin typeface="Arial" panose="020B0604020202020204" pitchFamily="34" charset="0"/>
                          <a:ea typeface="+mn-ea"/>
                          <a:cs typeface="Arial" panose="020B0604020202020204" pitchFamily="34" charset="0"/>
                        </a:rPr>
                        <a:t>6.0</a:t>
                      </a:r>
                    </a:p>
                  </a:txBody>
                  <a:tcPr/>
                </a:tc>
                <a:tc>
                  <a:txBody>
                    <a:bodyPr/>
                    <a:lstStyle/>
                    <a:p>
                      <a:r>
                        <a:rPr lang="it-IT" sz="1200" dirty="0">
                          <a:latin typeface="Arial" panose="020B0604020202020204" pitchFamily="34" charset="0"/>
                          <a:cs typeface="Arial" panose="020B0604020202020204" pitchFamily="34" charset="0"/>
                        </a:rPr>
                        <a:t>2015</a:t>
                      </a:r>
                    </a:p>
                  </a:txBody>
                  <a:tcPr/>
                </a:tc>
                <a:tc>
                  <a:txBody>
                    <a:bodyPr/>
                    <a:lstStyle/>
                    <a:p>
                      <a:r>
                        <a:rPr lang="it-IT" sz="1200" dirty="0" err="1">
                          <a:latin typeface="Courier New" panose="02070309020205020404" pitchFamily="49" charset="0"/>
                          <a:cs typeface="Courier New" panose="02070309020205020404" pitchFamily="49" charset="0"/>
                        </a:rPr>
                        <a:t>static</a:t>
                      </a:r>
                      <a:r>
                        <a:rPr lang="it-IT" sz="1200" dirty="0">
                          <a:latin typeface="Arial" panose="020B0604020202020204" pitchFamily="34" charset="0"/>
                          <a:cs typeface="Arial" panose="020B0604020202020204" pitchFamily="34" charset="0"/>
                        </a:rPr>
                        <a:t> imports, </a:t>
                      </a:r>
                      <a:r>
                        <a:rPr lang="it-IT" sz="1200" dirty="0" err="1">
                          <a:latin typeface="Arial" panose="020B0604020202020204" pitchFamily="34" charset="0"/>
                          <a:cs typeface="Arial" panose="020B0604020202020204" pitchFamily="34" charset="0"/>
                        </a:rPr>
                        <a:t>interpolated</a:t>
                      </a:r>
                      <a:r>
                        <a:rPr lang="it-IT" sz="1200" dirty="0">
                          <a:latin typeface="Arial" panose="020B0604020202020204" pitchFamily="34" charset="0"/>
                          <a:cs typeface="Arial" panose="020B0604020202020204" pitchFamily="34" charset="0"/>
                        </a:rPr>
                        <a:t> </a:t>
                      </a:r>
                      <a:r>
                        <a:rPr lang="it-IT" sz="1200" dirty="0" err="1">
                          <a:latin typeface="Arial" panose="020B0604020202020204" pitchFamily="34" charset="0"/>
                          <a:cs typeface="Arial" panose="020B0604020202020204" pitchFamily="34" charset="0"/>
                        </a:rPr>
                        <a:t>strings</a:t>
                      </a:r>
                      <a:r>
                        <a:rPr lang="it-IT" sz="1200" dirty="0">
                          <a:latin typeface="Arial" panose="020B0604020202020204" pitchFamily="34" charset="0"/>
                          <a:cs typeface="Arial" panose="020B0604020202020204" pitchFamily="34" charset="0"/>
                        </a:rPr>
                        <a:t>, </a:t>
                      </a:r>
                      <a:r>
                        <a:rPr lang="it-IT" sz="1200" dirty="0" err="1">
                          <a:latin typeface="Arial" panose="020B0604020202020204" pitchFamily="34" charset="0"/>
                          <a:cs typeface="Arial" panose="020B0604020202020204" pitchFamily="34" charset="0"/>
                        </a:rPr>
                        <a:t>expression</a:t>
                      </a:r>
                      <a:r>
                        <a:rPr lang="it-IT" sz="1200" dirty="0">
                          <a:latin typeface="Arial" panose="020B0604020202020204" pitchFamily="34" charset="0"/>
                          <a:cs typeface="Arial" panose="020B0604020202020204" pitchFamily="34" charset="0"/>
                        </a:rPr>
                        <a:t> </a:t>
                      </a:r>
                      <a:r>
                        <a:rPr lang="it-IT" sz="1200" dirty="0" err="1">
                          <a:latin typeface="Arial" panose="020B0604020202020204" pitchFamily="34" charset="0"/>
                          <a:cs typeface="Arial" panose="020B0604020202020204" pitchFamily="34" charset="0"/>
                        </a:rPr>
                        <a:t>bodied</a:t>
                      </a:r>
                      <a:r>
                        <a:rPr lang="it-IT" sz="1200" dirty="0">
                          <a:latin typeface="Arial" panose="020B0604020202020204" pitchFamily="34" charset="0"/>
                          <a:cs typeface="Arial" panose="020B0604020202020204" pitchFamily="34" charset="0"/>
                        </a:rPr>
                        <a:t> </a:t>
                      </a:r>
                      <a:r>
                        <a:rPr lang="it-IT" sz="1200" dirty="0" err="1">
                          <a:latin typeface="Arial" panose="020B0604020202020204" pitchFamily="34" charset="0"/>
                          <a:cs typeface="Arial" panose="020B0604020202020204" pitchFamily="34" charset="0"/>
                        </a:rPr>
                        <a:t>members</a:t>
                      </a:r>
                      <a:endParaRPr lang="it-IT"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2628951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b="1" i="0" kern="1200" dirty="0">
                          <a:solidFill>
                            <a:schemeClr val="bg1"/>
                          </a:solidFill>
                          <a:effectLst/>
                          <a:latin typeface="Arial" panose="020B0604020202020204" pitchFamily="34" charset="0"/>
                          <a:ea typeface="+mn-ea"/>
                          <a:cs typeface="Arial" panose="020B0604020202020204" pitchFamily="34" charset="0"/>
                        </a:rPr>
                        <a:t>7.0</a:t>
                      </a:r>
                    </a:p>
                  </a:txBody>
                  <a:tcPr/>
                </a:tc>
                <a:tc>
                  <a:txBody>
                    <a:bodyPr/>
                    <a:lstStyle/>
                    <a:p>
                      <a:r>
                        <a:rPr lang="it-IT" sz="1200" dirty="0">
                          <a:latin typeface="Arial" panose="020B0604020202020204" pitchFamily="34" charset="0"/>
                          <a:cs typeface="Arial" panose="020B0604020202020204" pitchFamily="34" charset="0"/>
                        </a:rPr>
                        <a:t>2017</a:t>
                      </a:r>
                    </a:p>
                  </a:txBody>
                  <a:tcPr/>
                </a:tc>
                <a:tc>
                  <a:txBody>
                    <a:bodyPr/>
                    <a:lstStyle/>
                    <a:p>
                      <a:r>
                        <a:rPr lang="en-US" sz="1200" dirty="0">
                          <a:latin typeface="Arial" panose="020B0604020202020204" pitchFamily="34" charset="0"/>
                          <a:cs typeface="Arial" panose="020B0604020202020204" pitchFamily="34" charset="0"/>
                        </a:rPr>
                        <a:t>Binary literals and digit separators, Pattern matching, </a:t>
                      </a:r>
                      <a:r>
                        <a:rPr lang="en-US" sz="1200" dirty="0">
                          <a:latin typeface="Courier New" panose="02070309020205020404" pitchFamily="49" charset="0"/>
                          <a:cs typeface="Courier New" panose="02070309020205020404" pitchFamily="49" charset="0"/>
                        </a:rPr>
                        <a:t>out</a:t>
                      </a:r>
                      <a:r>
                        <a:rPr lang="en-US" sz="1200" dirty="0">
                          <a:latin typeface="Arial" panose="020B0604020202020204" pitchFamily="34" charset="0"/>
                          <a:cs typeface="Arial" panose="020B0604020202020204" pitchFamily="34" charset="0"/>
                        </a:rPr>
                        <a:t> variables, Tuples, Local functions</a:t>
                      </a:r>
                      <a:endParaRPr lang="it-IT"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82550162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b="1" i="0" kern="1200" dirty="0">
                          <a:solidFill>
                            <a:schemeClr val="bg1"/>
                          </a:solidFill>
                          <a:effectLst/>
                          <a:latin typeface="Arial" panose="020B0604020202020204" pitchFamily="34" charset="0"/>
                          <a:ea typeface="+mn-ea"/>
                          <a:cs typeface="Arial" panose="020B0604020202020204" pitchFamily="34" charset="0"/>
                        </a:rPr>
                        <a:t>7.1</a:t>
                      </a:r>
                    </a:p>
                  </a:txBody>
                  <a:tcPr/>
                </a:tc>
                <a:tc>
                  <a:txBody>
                    <a:bodyPr/>
                    <a:lstStyle/>
                    <a:p>
                      <a:r>
                        <a:rPr lang="it-IT" sz="1200" dirty="0">
                          <a:latin typeface="Arial" panose="020B0604020202020204" pitchFamily="34" charset="0"/>
                          <a:cs typeface="Arial" panose="020B0604020202020204" pitchFamily="34" charset="0"/>
                        </a:rPr>
                        <a:t>2017</a:t>
                      </a:r>
                    </a:p>
                  </a:txBody>
                  <a:tcPr/>
                </a:tc>
                <a:tc>
                  <a:txBody>
                    <a:bodyPr/>
                    <a:lstStyle/>
                    <a:p>
                      <a:r>
                        <a:rPr lang="it-IT" sz="1200" dirty="0">
                          <a:latin typeface="Arial" panose="020B0604020202020204" pitchFamily="34" charset="0"/>
                          <a:cs typeface="Arial" panose="020B0604020202020204" pitchFamily="34" charset="0"/>
                        </a:rPr>
                        <a:t>Default </a:t>
                      </a:r>
                      <a:r>
                        <a:rPr lang="it-IT" sz="1200" dirty="0" err="1">
                          <a:latin typeface="Arial" panose="020B0604020202020204" pitchFamily="34" charset="0"/>
                          <a:cs typeface="Arial" panose="020B0604020202020204" pitchFamily="34" charset="0"/>
                        </a:rPr>
                        <a:t>literal</a:t>
                      </a:r>
                      <a:r>
                        <a:rPr lang="it-IT" sz="1200" dirty="0">
                          <a:latin typeface="Arial" panose="020B0604020202020204" pitchFamily="34" charset="0"/>
                          <a:cs typeface="Arial" panose="020B0604020202020204" pitchFamily="34" charset="0"/>
                        </a:rPr>
                        <a:t> </a:t>
                      </a:r>
                      <a:r>
                        <a:rPr lang="it-IT" sz="1200" dirty="0" err="1">
                          <a:latin typeface="Arial" panose="020B0604020202020204" pitchFamily="34" charset="0"/>
                          <a:cs typeface="Arial" panose="020B0604020202020204" pitchFamily="34" charset="0"/>
                        </a:rPr>
                        <a:t>expressions</a:t>
                      </a:r>
                      <a:r>
                        <a:rPr lang="it-IT" sz="1200" dirty="0">
                          <a:latin typeface="Arial" panose="020B0604020202020204" pitchFamily="34" charset="0"/>
                          <a:cs typeface="Arial" panose="020B0604020202020204" pitchFamily="34" charset="0"/>
                        </a:rPr>
                        <a:t>, </a:t>
                      </a:r>
                      <a:r>
                        <a:rPr lang="it-IT" sz="1200" dirty="0" err="1">
                          <a:latin typeface="Arial" panose="020B0604020202020204" pitchFamily="34" charset="0"/>
                          <a:cs typeface="Arial" panose="020B0604020202020204" pitchFamily="34" charset="0"/>
                        </a:rPr>
                        <a:t>Inferred</a:t>
                      </a:r>
                      <a:r>
                        <a:rPr lang="it-IT" sz="1200" dirty="0">
                          <a:latin typeface="Arial" panose="020B0604020202020204" pitchFamily="34" charset="0"/>
                          <a:cs typeface="Arial" panose="020B0604020202020204" pitchFamily="34" charset="0"/>
                        </a:rPr>
                        <a:t> </a:t>
                      </a:r>
                      <a:r>
                        <a:rPr lang="it-IT" sz="1200" dirty="0" err="1">
                          <a:latin typeface="Arial" panose="020B0604020202020204" pitchFamily="34" charset="0"/>
                          <a:cs typeface="Arial" panose="020B0604020202020204" pitchFamily="34" charset="0"/>
                        </a:rPr>
                        <a:t>tuple</a:t>
                      </a:r>
                      <a:r>
                        <a:rPr lang="it-IT" sz="1200" dirty="0">
                          <a:latin typeface="Arial" panose="020B0604020202020204" pitchFamily="34" charset="0"/>
                          <a:cs typeface="Arial" panose="020B0604020202020204" pitchFamily="34" charset="0"/>
                        </a:rPr>
                        <a:t> </a:t>
                      </a:r>
                      <a:r>
                        <a:rPr lang="it-IT" sz="1200" dirty="0" err="1">
                          <a:latin typeface="Arial" panose="020B0604020202020204" pitchFamily="34" charset="0"/>
                          <a:cs typeface="Arial" panose="020B0604020202020204" pitchFamily="34" charset="0"/>
                        </a:rPr>
                        <a:t>element</a:t>
                      </a:r>
                      <a:r>
                        <a:rPr lang="it-IT" sz="1200" dirty="0">
                          <a:latin typeface="Arial" panose="020B0604020202020204" pitchFamily="34" charset="0"/>
                          <a:cs typeface="Arial" panose="020B0604020202020204" pitchFamily="34" charset="0"/>
                        </a:rPr>
                        <a:t> names, </a:t>
                      </a:r>
                      <a:r>
                        <a:rPr lang="it-IT" sz="1200" dirty="0" err="1">
                          <a:latin typeface="Courier New" panose="02070309020205020404" pitchFamily="49" charset="0"/>
                          <a:cs typeface="Courier New" panose="02070309020205020404" pitchFamily="49" charset="0"/>
                        </a:rPr>
                        <a:t>async</a:t>
                      </a:r>
                      <a:r>
                        <a:rPr lang="it-IT" sz="1200" dirty="0">
                          <a:latin typeface="Arial" panose="020B0604020202020204" pitchFamily="34" charset="0"/>
                          <a:cs typeface="Arial" panose="020B0604020202020204" pitchFamily="34" charset="0"/>
                        </a:rPr>
                        <a:t> </a:t>
                      </a:r>
                      <a:r>
                        <a:rPr lang="it-IT" sz="1200" dirty="0" err="1">
                          <a:latin typeface="Arial" panose="020B0604020202020204" pitchFamily="34" charset="0"/>
                          <a:cs typeface="Arial" panose="020B0604020202020204" pitchFamily="34" charset="0"/>
                        </a:rPr>
                        <a:t>Main</a:t>
                      </a:r>
                      <a:endParaRPr lang="it-IT"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10845117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b="1" i="0" kern="1200" dirty="0">
                          <a:solidFill>
                            <a:schemeClr val="bg1"/>
                          </a:solidFill>
                          <a:effectLst/>
                          <a:latin typeface="Arial" panose="020B0604020202020204" pitchFamily="34" charset="0"/>
                          <a:ea typeface="+mn-ea"/>
                          <a:cs typeface="Arial" panose="020B0604020202020204" pitchFamily="34" charset="0"/>
                        </a:rPr>
                        <a:t>7.2</a:t>
                      </a:r>
                    </a:p>
                  </a:txBody>
                  <a:tcPr/>
                </a:tc>
                <a:tc>
                  <a:txBody>
                    <a:bodyPr/>
                    <a:lstStyle/>
                    <a:p>
                      <a:r>
                        <a:rPr lang="it-IT" sz="1200" dirty="0">
                          <a:latin typeface="Arial" panose="020B0604020202020204" pitchFamily="34" charset="0"/>
                          <a:cs typeface="Arial" panose="020B0604020202020204" pitchFamily="34" charset="0"/>
                        </a:rPr>
                        <a:t>2017</a:t>
                      </a:r>
                    </a:p>
                  </a:txBody>
                  <a:tcPr/>
                </a:tc>
                <a:tc>
                  <a:txBody>
                    <a:bodyPr/>
                    <a:lstStyle/>
                    <a:p>
                      <a:r>
                        <a:rPr lang="en-US" sz="1200" dirty="0">
                          <a:latin typeface="Arial" panose="020B0604020202020204" pitchFamily="34" charset="0"/>
                          <a:cs typeface="Arial" panose="020B0604020202020204" pitchFamily="34" charset="0"/>
                        </a:rPr>
                        <a:t>Leading underscores in numeric literals, Non-trailing named arguments, </a:t>
                      </a:r>
                      <a:r>
                        <a:rPr lang="en-US" sz="1200" dirty="0">
                          <a:latin typeface="Courier New" panose="02070309020205020404" pitchFamily="49" charset="0"/>
                          <a:cs typeface="Courier New" panose="02070309020205020404" pitchFamily="49" charset="0"/>
                        </a:rPr>
                        <a:t>private protected</a:t>
                      </a:r>
                      <a:r>
                        <a:rPr lang="en-US" sz="1200" dirty="0">
                          <a:latin typeface="Arial" panose="020B0604020202020204" pitchFamily="34" charset="0"/>
                          <a:cs typeface="Arial" panose="020B0604020202020204" pitchFamily="34" charset="0"/>
                        </a:rPr>
                        <a:t> access modifier, You can test == and != with tuple types</a:t>
                      </a:r>
                      <a:endParaRPr lang="it-IT"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09646149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b="1" i="0" kern="1200" dirty="0">
                          <a:solidFill>
                            <a:schemeClr val="bg1"/>
                          </a:solidFill>
                          <a:effectLst/>
                          <a:latin typeface="Arial" panose="020B0604020202020204" pitchFamily="34" charset="0"/>
                          <a:ea typeface="+mn-ea"/>
                          <a:cs typeface="Arial" panose="020B0604020202020204" pitchFamily="34" charset="0"/>
                        </a:rPr>
                        <a:t>7.3</a:t>
                      </a:r>
                    </a:p>
                  </a:txBody>
                  <a:tcPr/>
                </a:tc>
                <a:tc>
                  <a:txBody>
                    <a:bodyPr/>
                    <a:lstStyle/>
                    <a:p>
                      <a:r>
                        <a:rPr lang="it-IT" sz="1200" dirty="0">
                          <a:latin typeface="Arial" panose="020B0604020202020204" pitchFamily="34" charset="0"/>
                          <a:cs typeface="Arial" panose="020B0604020202020204" pitchFamily="34" charset="0"/>
                        </a:rPr>
                        <a:t>2018</a:t>
                      </a:r>
                    </a:p>
                  </a:txBody>
                  <a:tcPr/>
                </a:tc>
                <a:tc>
                  <a:txBody>
                    <a:bodyPr/>
                    <a:lstStyle/>
                    <a:p>
                      <a:r>
                        <a:rPr lang="it-IT" sz="1200" dirty="0">
                          <a:latin typeface="Arial" panose="020B0604020202020204" pitchFamily="34" charset="0"/>
                          <a:cs typeface="Arial" panose="020B0604020202020204" pitchFamily="34" charset="0"/>
                        </a:rPr>
                        <a:t>Performance </a:t>
                      </a:r>
                      <a:r>
                        <a:rPr lang="it-IT" sz="1200" dirty="0" err="1">
                          <a:latin typeface="Arial" panose="020B0604020202020204" pitchFamily="34" charset="0"/>
                          <a:cs typeface="Arial" panose="020B0604020202020204" pitchFamily="34" charset="0"/>
                        </a:rPr>
                        <a:t>ordiented</a:t>
                      </a:r>
                      <a:r>
                        <a:rPr lang="it-IT" sz="1200" dirty="0">
                          <a:latin typeface="Arial" panose="020B0604020202020204" pitchFamily="34" charset="0"/>
                          <a:cs typeface="Arial" panose="020B0604020202020204" pitchFamily="34" charset="0"/>
                        </a:rPr>
                        <a:t> </a:t>
                      </a:r>
                      <a:r>
                        <a:rPr lang="it-IT" sz="1200" dirty="0" err="1">
                          <a:latin typeface="Arial" panose="020B0604020202020204" pitchFamily="34" charset="0"/>
                          <a:cs typeface="Arial" panose="020B0604020202020204" pitchFamily="34" charset="0"/>
                        </a:rPr>
                        <a:t>changes</a:t>
                      </a:r>
                      <a:endParaRPr lang="it-IT"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15568696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b="1" i="0" kern="1200" dirty="0">
                          <a:solidFill>
                            <a:schemeClr val="bg1"/>
                          </a:solidFill>
                          <a:effectLst/>
                          <a:latin typeface="Arial" panose="020B0604020202020204" pitchFamily="34" charset="0"/>
                          <a:ea typeface="+mn-ea"/>
                          <a:cs typeface="Arial" panose="020B0604020202020204" pitchFamily="34" charset="0"/>
                        </a:rPr>
                        <a:t>8.0</a:t>
                      </a:r>
                    </a:p>
                  </a:txBody>
                  <a:tcPr/>
                </a:tc>
                <a:tc>
                  <a:txBody>
                    <a:bodyPr/>
                    <a:lstStyle/>
                    <a:p>
                      <a:r>
                        <a:rPr lang="it-IT" sz="1200" dirty="0">
                          <a:latin typeface="Arial" panose="020B0604020202020204" pitchFamily="34" charset="0"/>
                          <a:cs typeface="Arial" panose="020B0604020202020204" pitchFamily="34" charset="0"/>
                        </a:rPr>
                        <a:t>2019</a:t>
                      </a:r>
                    </a:p>
                  </a:txBody>
                  <a:tcPr/>
                </a:tc>
                <a:tc>
                  <a:txBody>
                    <a:bodyPr/>
                    <a:lstStyle/>
                    <a:p>
                      <a:r>
                        <a:rPr lang="it-IT" sz="1200" dirty="0" err="1">
                          <a:latin typeface="Arial" panose="020B0604020202020204" pitchFamily="34" charset="0"/>
                          <a:cs typeface="Arial" panose="020B0604020202020204" pitchFamily="34" charset="0"/>
                        </a:rPr>
                        <a:t>Nullable</a:t>
                      </a:r>
                      <a:r>
                        <a:rPr lang="it-IT" sz="1200" dirty="0">
                          <a:latin typeface="Arial" panose="020B0604020202020204" pitchFamily="34" charset="0"/>
                          <a:cs typeface="Arial" panose="020B0604020202020204" pitchFamily="34" charset="0"/>
                        </a:rPr>
                        <a:t> </a:t>
                      </a:r>
                      <a:r>
                        <a:rPr lang="it-IT" sz="1200" dirty="0" err="1">
                          <a:latin typeface="Arial" panose="020B0604020202020204" pitchFamily="34" charset="0"/>
                          <a:cs typeface="Arial" panose="020B0604020202020204" pitchFamily="34" charset="0"/>
                        </a:rPr>
                        <a:t>reference</a:t>
                      </a:r>
                      <a:r>
                        <a:rPr lang="it-IT" sz="1200" dirty="0">
                          <a:latin typeface="Arial" panose="020B0604020202020204" pitchFamily="34" charset="0"/>
                          <a:cs typeface="Arial" panose="020B0604020202020204" pitchFamily="34" charset="0"/>
                        </a:rPr>
                        <a:t> </a:t>
                      </a:r>
                      <a:r>
                        <a:rPr lang="it-IT" sz="1200" dirty="0" err="1">
                          <a:latin typeface="Arial" panose="020B0604020202020204" pitchFamily="34" charset="0"/>
                          <a:cs typeface="Arial" panose="020B0604020202020204" pitchFamily="34" charset="0"/>
                        </a:rPr>
                        <a:t>types</a:t>
                      </a:r>
                      <a:r>
                        <a:rPr lang="it-IT" sz="1200" dirty="0">
                          <a:latin typeface="Arial" panose="020B0604020202020204" pitchFamily="34" charset="0"/>
                          <a:cs typeface="Arial" panose="020B0604020202020204" pitchFamily="34" charset="0"/>
                        </a:rPr>
                        <a:t>, Switch </a:t>
                      </a:r>
                      <a:r>
                        <a:rPr lang="it-IT" sz="1200" dirty="0" err="1">
                          <a:latin typeface="Arial" panose="020B0604020202020204" pitchFamily="34" charset="0"/>
                          <a:cs typeface="Arial" panose="020B0604020202020204" pitchFamily="34" charset="0"/>
                        </a:rPr>
                        <a:t>expressions</a:t>
                      </a:r>
                      <a:r>
                        <a:rPr lang="it-IT" sz="1200" dirty="0">
                          <a:latin typeface="Arial" panose="020B0604020202020204" pitchFamily="34" charset="0"/>
                          <a:cs typeface="Arial" panose="020B0604020202020204" pitchFamily="34" charset="0"/>
                        </a:rPr>
                        <a:t>, Default </a:t>
                      </a:r>
                      <a:r>
                        <a:rPr lang="it-IT" sz="1200" dirty="0" err="1">
                          <a:latin typeface="Arial" panose="020B0604020202020204" pitchFamily="34" charset="0"/>
                          <a:cs typeface="Arial" panose="020B0604020202020204" pitchFamily="34" charset="0"/>
                        </a:rPr>
                        <a:t>interface</a:t>
                      </a:r>
                      <a:r>
                        <a:rPr lang="it-IT" sz="1200" dirty="0">
                          <a:latin typeface="Arial" panose="020B0604020202020204" pitchFamily="34" charset="0"/>
                          <a:cs typeface="Arial" panose="020B0604020202020204" pitchFamily="34" charset="0"/>
                        </a:rPr>
                        <a:t> </a:t>
                      </a:r>
                      <a:r>
                        <a:rPr lang="it-IT" sz="1200" dirty="0" err="1">
                          <a:latin typeface="Arial" panose="020B0604020202020204" pitchFamily="34" charset="0"/>
                          <a:cs typeface="Arial" panose="020B0604020202020204" pitchFamily="34" charset="0"/>
                        </a:rPr>
                        <a:t>methods</a:t>
                      </a:r>
                      <a:endParaRPr lang="it-IT"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38486146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b="1" i="0" kern="1200" dirty="0">
                          <a:solidFill>
                            <a:schemeClr val="bg1"/>
                          </a:solidFill>
                          <a:effectLst/>
                          <a:latin typeface="Arial" panose="020B0604020202020204" pitchFamily="34" charset="0"/>
                          <a:ea typeface="+mn-ea"/>
                          <a:cs typeface="Arial" panose="020B0604020202020204" pitchFamily="34" charset="0"/>
                        </a:rPr>
                        <a:t>9.0</a:t>
                      </a:r>
                    </a:p>
                  </a:txBody>
                  <a:tcPr/>
                </a:tc>
                <a:tc>
                  <a:txBody>
                    <a:bodyPr/>
                    <a:lstStyle/>
                    <a:p>
                      <a:r>
                        <a:rPr lang="it-IT" sz="1200" dirty="0">
                          <a:latin typeface="Arial" panose="020B0604020202020204" pitchFamily="34" charset="0"/>
                          <a:cs typeface="Arial" panose="020B0604020202020204" pitchFamily="34" charset="0"/>
                        </a:rPr>
                        <a:t>2020</a:t>
                      </a:r>
                    </a:p>
                  </a:txBody>
                  <a:tcPr/>
                </a:tc>
                <a:tc>
                  <a:txBody>
                    <a:bodyPr/>
                    <a:lstStyle/>
                    <a:p>
                      <a:r>
                        <a:rPr lang="it-IT" sz="1200" dirty="0" err="1">
                          <a:latin typeface="Arial" panose="020B0604020202020204" pitchFamily="34" charset="0"/>
                          <a:cs typeface="Arial" panose="020B0604020202020204" pitchFamily="34" charset="0"/>
                        </a:rPr>
                        <a:t>Minimal</a:t>
                      </a:r>
                      <a:r>
                        <a:rPr lang="it-IT" sz="1200" dirty="0">
                          <a:latin typeface="Arial" panose="020B0604020202020204" pitchFamily="34" charset="0"/>
                          <a:cs typeface="Arial" panose="020B0604020202020204" pitchFamily="34" charset="0"/>
                        </a:rPr>
                        <a:t>-code console apps, Target-</a:t>
                      </a:r>
                      <a:r>
                        <a:rPr lang="it-IT" sz="1200" dirty="0" err="1">
                          <a:latin typeface="Arial" panose="020B0604020202020204" pitchFamily="34" charset="0"/>
                          <a:cs typeface="Arial" panose="020B0604020202020204" pitchFamily="34" charset="0"/>
                        </a:rPr>
                        <a:t>typed</a:t>
                      </a:r>
                      <a:r>
                        <a:rPr lang="it-IT" sz="1200" dirty="0">
                          <a:latin typeface="Arial" panose="020B0604020202020204" pitchFamily="34" charset="0"/>
                          <a:cs typeface="Arial" panose="020B0604020202020204" pitchFamily="34" charset="0"/>
                        </a:rPr>
                        <a:t> new, </a:t>
                      </a:r>
                      <a:r>
                        <a:rPr lang="it-IT" sz="1200" dirty="0" err="1">
                          <a:latin typeface="Arial" panose="020B0604020202020204" pitchFamily="34" charset="0"/>
                          <a:cs typeface="Arial" panose="020B0604020202020204" pitchFamily="34" charset="0"/>
                        </a:rPr>
                        <a:t>Enhanced</a:t>
                      </a:r>
                      <a:r>
                        <a:rPr lang="it-IT" sz="1200" dirty="0">
                          <a:latin typeface="Arial" panose="020B0604020202020204" pitchFamily="34" charset="0"/>
                          <a:cs typeface="Arial" panose="020B0604020202020204" pitchFamily="34" charset="0"/>
                        </a:rPr>
                        <a:t> pattern matching, Records</a:t>
                      </a:r>
                    </a:p>
                  </a:txBody>
                  <a:tcPr/>
                </a:tc>
                <a:extLst>
                  <a:ext uri="{0D108BD9-81ED-4DB2-BD59-A6C34878D82A}">
                    <a16:rowId xmlns:a16="http://schemas.microsoft.com/office/drawing/2014/main" val="142776734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b="1" i="0" kern="1200" dirty="0">
                          <a:solidFill>
                            <a:schemeClr val="bg1"/>
                          </a:solidFill>
                          <a:effectLst/>
                          <a:latin typeface="Arial" panose="020B0604020202020204" pitchFamily="34" charset="0"/>
                          <a:ea typeface="+mn-ea"/>
                          <a:cs typeface="Arial" panose="020B0604020202020204" pitchFamily="34" charset="0"/>
                        </a:rPr>
                        <a:t>10.0</a:t>
                      </a:r>
                    </a:p>
                  </a:txBody>
                  <a:tcPr/>
                </a:tc>
                <a:tc>
                  <a:txBody>
                    <a:bodyPr/>
                    <a:lstStyle/>
                    <a:p>
                      <a:r>
                        <a:rPr lang="it-IT" sz="1200" dirty="0">
                          <a:latin typeface="Arial" panose="020B0604020202020204" pitchFamily="34" charset="0"/>
                          <a:cs typeface="Arial" panose="020B0604020202020204" pitchFamily="34" charset="0"/>
                        </a:rPr>
                        <a:t>2021</a:t>
                      </a:r>
                    </a:p>
                  </a:txBody>
                  <a:tcPr/>
                </a:tc>
                <a:tc>
                  <a:txBody>
                    <a:bodyPr/>
                    <a:lstStyle/>
                    <a:p>
                      <a:r>
                        <a:rPr lang="it-IT" sz="1200" dirty="0">
                          <a:latin typeface="Arial" panose="020B0604020202020204" pitchFamily="34" charset="0"/>
                          <a:cs typeface="Arial" panose="020B0604020202020204" pitchFamily="34" charset="0"/>
                        </a:rPr>
                        <a:t>Global </a:t>
                      </a:r>
                      <a:r>
                        <a:rPr lang="it-IT" sz="1200" dirty="0" err="1">
                          <a:latin typeface="Arial" panose="020B0604020202020204" pitchFamily="34" charset="0"/>
                          <a:cs typeface="Arial" panose="020B0604020202020204" pitchFamily="34" charset="0"/>
                        </a:rPr>
                        <a:t>namespace</a:t>
                      </a:r>
                      <a:r>
                        <a:rPr lang="it-IT" sz="1200" dirty="0">
                          <a:latin typeface="Arial" panose="020B0604020202020204" pitchFamily="34" charset="0"/>
                          <a:cs typeface="Arial" panose="020B0604020202020204" pitchFamily="34" charset="0"/>
                        </a:rPr>
                        <a:t> imports, Constant </a:t>
                      </a:r>
                      <a:r>
                        <a:rPr lang="it-IT" sz="1200" dirty="0" err="1">
                          <a:latin typeface="Arial" panose="020B0604020202020204" pitchFamily="34" charset="0"/>
                          <a:cs typeface="Arial" panose="020B0604020202020204" pitchFamily="34" charset="0"/>
                        </a:rPr>
                        <a:t>string</a:t>
                      </a:r>
                      <a:r>
                        <a:rPr lang="it-IT" sz="1200" dirty="0">
                          <a:latin typeface="Arial" panose="020B0604020202020204" pitchFamily="34" charset="0"/>
                          <a:cs typeface="Arial" panose="020B0604020202020204" pitchFamily="34" charset="0"/>
                        </a:rPr>
                        <a:t> </a:t>
                      </a:r>
                      <a:r>
                        <a:rPr lang="it-IT" sz="1200" dirty="0" err="1">
                          <a:latin typeface="Arial" panose="020B0604020202020204" pitchFamily="34" charset="0"/>
                          <a:cs typeface="Arial" panose="020B0604020202020204" pitchFamily="34" charset="0"/>
                        </a:rPr>
                        <a:t>literals</a:t>
                      </a:r>
                      <a:r>
                        <a:rPr lang="it-IT" sz="1200" dirty="0">
                          <a:latin typeface="Arial" panose="020B0604020202020204" pitchFamily="34" charset="0"/>
                          <a:cs typeface="Arial" panose="020B0604020202020204" pitchFamily="34" charset="0"/>
                        </a:rPr>
                        <a:t>, File-</a:t>
                      </a:r>
                      <a:r>
                        <a:rPr lang="it-IT" sz="1200" dirty="0" err="1">
                          <a:latin typeface="Arial" panose="020B0604020202020204" pitchFamily="34" charset="0"/>
                          <a:cs typeface="Arial" panose="020B0604020202020204" pitchFamily="34" charset="0"/>
                        </a:rPr>
                        <a:t>scoped</a:t>
                      </a:r>
                      <a:r>
                        <a:rPr lang="it-IT" sz="1200" dirty="0">
                          <a:latin typeface="Arial" panose="020B0604020202020204" pitchFamily="34" charset="0"/>
                          <a:cs typeface="Arial" panose="020B0604020202020204" pitchFamily="34" charset="0"/>
                        </a:rPr>
                        <a:t> </a:t>
                      </a:r>
                      <a:r>
                        <a:rPr lang="it-IT" sz="1200" dirty="0" err="1">
                          <a:latin typeface="Arial" panose="020B0604020202020204" pitchFamily="34" charset="0"/>
                          <a:cs typeface="Arial" panose="020B0604020202020204" pitchFamily="34" charset="0"/>
                        </a:rPr>
                        <a:t>namespaces</a:t>
                      </a:r>
                      <a:r>
                        <a:rPr lang="it-IT" sz="1200" dirty="0">
                          <a:latin typeface="Arial" panose="020B0604020202020204" pitchFamily="34" charset="0"/>
                          <a:cs typeface="Arial" panose="020B0604020202020204" pitchFamily="34" charset="0"/>
                        </a:rPr>
                        <a:t>, </a:t>
                      </a:r>
                      <a:r>
                        <a:rPr lang="it-IT" sz="1200" dirty="0" err="1">
                          <a:latin typeface="Arial" panose="020B0604020202020204" pitchFamily="34" charset="0"/>
                          <a:cs typeface="Arial" panose="020B0604020202020204" pitchFamily="34" charset="0"/>
                        </a:rPr>
                        <a:t>Required</a:t>
                      </a:r>
                      <a:r>
                        <a:rPr lang="it-IT" sz="1200" dirty="0">
                          <a:latin typeface="Arial" panose="020B0604020202020204" pitchFamily="34" charset="0"/>
                          <a:cs typeface="Arial" panose="020B0604020202020204" pitchFamily="34" charset="0"/>
                        </a:rPr>
                        <a:t> </a:t>
                      </a:r>
                      <a:r>
                        <a:rPr lang="it-IT" sz="1200" dirty="0" err="1">
                          <a:latin typeface="Arial" panose="020B0604020202020204" pitchFamily="34" charset="0"/>
                          <a:cs typeface="Arial" panose="020B0604020202020204" pitchFamily="34" charset="0"/>
                        </a:rPr>
                        <a:t>properties</a:t>
                      </a:r>
                      <a:r>
                        <a:rPr lang="it-IT" sz="1200" dirty="0">
                          <a:latin typeface="Arial" panose="020B0604020202020204" pitchFamily="34" charset="0"/>
                          <a:cs typeface="Arial" panose="020B0604020202020204" pitchFamily="34" charset="0"/>
                        </a:rPr>
                        <a:t>, Record </a:t>
                      </a:r>
                      <a:r>
                        <a:rPr lang="it-IT" sz="1200" dirty="0" err="1">
                          <a:latin typeface="Arial" panose="020B0604020202020204" pitchFamily="34" charset="0"/>
                          <a:cs typeface="Arial" panose="020B0604020202020204" pitchFamily="34" charset="0"/>
                        </a:rPr>
                        <a:t>structs</a:t>
                      </a:r>
                      <a:r>
                        <a:rPr lang="it-IT" sz="1200" dirty="0">
                          <a:latin typeface="Arial" panose="020B0604020202020204" pitchFamily="34" charset="0"/>
                          <a:cs typeface="Arial" panose="020B0604020202020204" pitchFamily="34" charset="0"/>
                        </a:rPr>
                        <a:t>, </a:t>
                      </a:r>
                      <a:r>
                        <a:rPr lang="it-IT" sz="1200" dirty="0" err="1">
                          <a:latin typeface="Arial" panose="020B0604020202020204" pitchFamily="34" charset="0"/>
                          <a:cs typeface="Arial" panose="020B0604020202020204" pitchFamily="34" charset="0"/>
                        </a:rPr>
                        <a:t>Null</a:t>
                      </a:r>
                      <a:r>
                        <a:rPr lang="it-IT" sz="1200" dirty="0">
                          <a:latin typeface="Arial" panose="020B0604020202020204" pitchFamily="34" charset="0"/>
                          <a:cs typeface="Arial" panose="020B0604020202020204" pitchFamily="34" charset="0"/>
                        </a:rPr>
                        <a:t> </a:t>
                      </a:r>
                      <a:r>
                        <a:rPr lang="it-IT" sz="1200" dirty="0" err="1">
                          <a:latin typeface="Arial" panose="020B0604020202020204" pitchFamily="34" charset="0"/>
                          <a:cs typeface="Arial" panose="020B0604020202020204" pitchFamily="34" charset="0"/>
                        </a:rPr>
                        <a:t>parameter</a:t>
                      </a:r>
                      <a:r>
                        <a:rPr lang="it-IT" sz="1200" dirty="0">
                          <a:latin typeface="Arial" panose="020B0604020202020204" pitchFamily="34" charset="0"/>
                          <a:cs typeface="Arial" panose="020B0604020202020204" pitchFamily="34" charset="0"/>
                        </a:rPr>
                        <a:t> checks</a:t>
                      </a:r>
                    </a:p>
                  </a:txBody>
                  <a:tcPr/>
                </a:tc>
                <a:extLst>
                  <a:ext uri="{0D108BD9-81ED-4DB2-BD59-A6C34878D82A}">
                    <a16:rowId xmlns:a16="http://schemas.microsoft.com/office/drawing/2014/main" val="3535210396"/>
                  </a:ext>
                </a:extLst>
              </a:tr>
            </a:tbl>
          </a:graphicData>
        </a:graphic>
      </p:graphicFrame>
    </p:spTree>
    <p:extLst>
      <p:ext uri="{BB962C8B-B14F-4D97-AF65-F5344CB8AC3E}">
        <p14:creationId xmlns:p14="http://schemas.microsoft.com/office/powerpoint/2010/main" val="1822083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4425250"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Working with variables – Literal values</a:t>
            </a:r>
          </a:p>
        </p:txBody>
      </p:sp>
      <p:sp>
        <p:nvSpPr>
          <p:cNvPr id="7" name="TextBox 6">
            <a:extLst>
              <a:ext uri="{FF2B5EF4-FFF2-40B4-BE49-F238E27FC236}">
                <a16:creationId xmlns:a16="http://schemas.microsoft.com/office/drawing/2014/main" id="{5B2F948C-847B-4F9F-BE5C-532A6E11840D}"/>
              </a:ext>
            </a:extLst>
          </p:cNvPr>
          <p:cNvSpPr txBox="1"/>
          <p:nvPr/>
        </p:nvSpPr>
        <p:spPr>
          <a:xfrm>
            <a:off x="475236" y="701686"/>
            <a:ext cx="10454891" cy="369332"/>
          </a:xfrm>
          <a:prstGeom prst="rect">
            <a:avLst/>
          </a:prstGeom>
          <a:noFill/>
        </p:spPr>
        <p:txBody>
          <a:bodyPr wrap="square">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object</a:t>
            </a:r>
            <a:endParaRPr lang="en-US" sz="1800" b="1" i="0" u="none" strike="noStrike" dirty="0">
              <a:effectLst/>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1ADD0137-C91A-4BC5-AF4B-11E1CAB43063}"/>
              </a:ext>
            </a:extLst>
          </p:cNvPr>
          <p:cNvSpPr txBox="1"/>
          <p:nvPr/>
        </p:nvSpPr>
        <p:spPr>
          <a:xfrm>
            <a:off x="475235" y="1095402"/>
            <a:ext cx="10454891" cy="923330"/>
          </a:xfrm>
          <a:prstGeom prst="rect">
            <a:avLst/>
          </a:prstGeom>
          <a:noFill/>
        </p:spPr>
        <p:txBody>
          <a:bodyPr wrap="square">
            <a:spAutoFit/>
          </a:bodyPr>
          <a:lstStyle/>
          <a:p>
            <a:pPr marL="285750" indent="-285750" rtl="0">
              <a:spcBef>
                <a:spcPts val="2400"/>
              </a:spcBef>
              <a:spcAft>
                <a:spcPts val="0"/>
              </a:spcAft>
              <a:buFont typeface="Arial" panose="020B0604020202020204" pitchFamily="34" charset="0"/>
              <a:buChar char="•"/>
            </a:pPr>
            <a:r>
              <a:rPr lang="en-US" sz="1800" i="0" u="none" strike="noStrike" dirty="0">
                <a:effectLst/>
                <a:latin typeface="Arial" panose="020B0604020202020204" pitchFamily="34" charset="0"/>
                <a:cs typeface="Arial" panose="020B0604020202020204" pitchFamily="34" charset="0"/>
              </a:rPr>
              <a:t>There is a special type named object that can store any type of data, but its flexibility comes at the cost of messier code and possibly poor performance. Because of those two reasons, you should avoid it whenever possible</a:t>
            </a:r>
          </a:p>
        </p:txBody>
      </p:sp>
      <p:sp>
        <p:nvSpPr>
          <p:cNvPr id="15" name="TextBox 14">
            <a:extLst>
              <a:ext uri="{FF2B5EF4-FFF2-40B4-BE49-F238E27FC236}">
                <a16:creationId xmlns:a16="http://schemas.microsoft.com/office/drawing/2014/main" id="{281D7EBB-87B4-4918-A64E-E89F2C71284B}"/>
              </a:ext>
            </a:extLst>
          </p:cNvPr>
          <p:cNvSpPr txBox="1"/>
          <p:nvPr/>
        </p:nvSpPr>
        <p:spPr>
          <a:xfrm>
            <a:off x="1036320" y="2360118"/>
            <a:ext cx="9467088" cy="1477328"/>
          </a:xfrm>
          <a:prstGeom prst="rect">
            <a:avLst/>
          </a:prstGeom>
          <a:solidFill>
            <a:schemeClr val="tx1">
              <a:lumMod val="65000"/>
            </a:schemeClr>
          </a:solidFill>
        </p:spPr>
        <p:txBody>
          <a:bodyPr wrap="square">
            <a:spAutoFit/>
          </a:bodyPr>
          <a:lstStyle/>
          <a:p>
            <a:r>
              <a:rPr lang="en-US" dirty="0">
                <a:latin typeface="Courier New" panose="02070309020205020404" pitchFamily="49" charset="0"/>
                <a:cs typeface="Courier New" panose="02070309020205020404" pitchFamily="49" charset="0"/>
              </a:rPr>
              <a:t>object height = 1.88; // storing a double in an object </a:t>
            </a:r>
          </a:p>
          <a:p>
            <a:r>
              <a:rPr lang="en-US" dirty="0">
                <a:latin typeface="Courier New" panose="02070309020205020404" pitchFamily="49" charset="0"/>
                <a:cs typeface="Courier New" panose="02070309020205020404" pitchFamily="49" charset="0"/>
              </a:rPr>
              <a:t>object name = "Amir"; // storing a string in an object</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int length1 = </a:t>
            </a:r>
            <a:r>
              <a:rPr lang="en-US" dirty="0" err="1">
                <a:latin typeface="Courier New" panose="02070309020205020404" pitchFamily="49" charset="0"/>
                <a:cs typeface="Courier New" panose="02070309020205020404" pitchFamily="49" charset="0"/>
              </a:rPr>
              <a:t>name.Length</a:t>
            </a:r>
            <a:r>
              <a:rPr lang="en-US" dirty="0">
                <a:latin typeface="Courier New" panose="02070309020205020404" pitchFamily="49" charset="0"/>
                <a:cs typeface="Courier New" panose="02070309020205020404" pitchFamily="49" charset="0"/>
              </a:rPr>
              <a:t>; // gives compile error!</a:t>
            </a:r>
          </a:p>
          <a:p>
            <a:r>
              <a:rPr lang="en-US" dirty="0">
                <a:latin typeface="Courier New" panose="02070309020205020404" pitchFamily="49" charset="0"/>
                <a:cs typeface="Courier New" panose="02070309020205020404" pitchFamily="49" charset="0"/>
              </a:rPr>
              <a:t>int length2 = ((string)name).Length; // tell compiler it is a string</a:t>
            </a:r>
          </a:p>
        </p:txBody>
      </p:sp>
      <p:sp>
        <p:nvSpPr>
          <p:cNvPr id="10" name="TextBox 9">
            <a:extLst>
              <a:ext uri="{FF2B5EF4-FFF2-40B4-BE49-F238E27FC236}">
                <a16:creationId xmlns:a16="http://schemas.microsoft.com/office/drawing/2014/main" id="{F878E913-60AD-41E4-8B1B-E8C0986C65AB}"/>
              </a:ext>
            </a:extLst>
          </p:cNvPr>
          <p:cNvSpPr txBox="1"/>
          <p:nvPr/>
        </p:nvSpPr>
        <p:spPr>
          <a:xfrm>
            <a:off x="542418" y="4533546"/>
            <a:ext cx="10454891" cy="1231106"/>
          </a:xfrm>
          <a:prstGeom prst="rect">
            <a:avLst/>
          </a:prstGeom>
          <a:noFill/>
        </p:spPr>
        <p:txBody>
          <a:bodyPr wrap="square">
            <a:spAutoFit/>
          </a:bodyPr>
          <a:lstStyle/>
          <a:p>
            <a:pPr marL="285750" indent="-285750" rtl="0">
              <a:spcBef>
                <a:spcPts val="2400"/>
              </a:spcBef>
              <a:spcAft>
                <a:spcPts val="0"/>
              </a:spcAft>
              <a:buFont typeface="Arial" panose="020B0604020202020204" pitchFamily="34" charset="0"/>
              <a:buChar char="•"/>
            </a:pPr>
            <a:r>
              <a:rPr lang="en-US" sz="1800" i="0" u="none" strike="noStrike" dirty="0">
                <a:effectLst/>
                <a:latin typeface="Arial" panose="020B0604020202020204" pitchFamily="34" charset="0"/>
                <a:cs typeface="Arial" panose="020B0604020202020204" pitchFamily="34" charset="0"/>
              </a:rPr>
              <a:t>The object type has been available since the first version of C#</a:t>
            </a:r>
          </a:p>
          <a:p>
            <a:pPr marL="285750" indent="-285750" rtl="0">
              <a:spcBef>
                <a:spcPts val="2400"/>
              </a:spcBef>
              <a:spcAft>
                <a:spcPts val="0"/>
              </a:spcAft>
              <a:buFont typeface="Arial" panose="020B0604020202020204" pitchFamily="34" charset="0"/>
              <a:buChar char="•"/>
            </a:pPr>
            <a:r>
              <a:rPr lang="en-US" sz="1800" i="0" u="none" strike="noStrike" dirty="0">
                <a:effectLst/>
                <a:latin typeface="Arial" panose="020B0604020202020204" pitchFamily="34" charset="0"/>
                <a:cs typeface="Arial" panose="020B0604020202020204" pitchFamily="34" charset="0"/>
              </a:rPr>
              <a:t>C# 2.0 and later have a better alternative called generics, Implementing Interfaces and Inheriting Classes, which will provide us with the flexibility we want, but without the performance overhead.</a:t>
            </a:r>
          </a:p>
        </p:txBody>
      </p:sp>
    </p:spTree>
    <p:extLst>
      <p:ext uri="{BB962C8B-B14F-4D97-AF65-F5344CB8AC3E}">
        <p14:creationId xmlns:p14="http://schemas.microsoft.com/office/powerpoint/2010/main" val="14556953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4425250"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Working with variables – Literal values</a:t>
            </a:r>
          </a:p>
        </p:txBody>
      </p:sp>
      <p:sp>
        <p:nvSpPr>
          <p:cNvPr id="7" name="TextBox 6">
            <a:extLst>
              <a:ext uri="{FF2B5EF4-FFF2-40B4-BE49-F238E27FC236}">
                <a16:creationId xmlns:a16="http://schemas.microsoft.com/office/drawing/2014/main" id="{5B2F948C-847B-4F9F-BE5C-532A6E11840D}"/>
              </a:ext>
            </a:extLst>
          </p:cNvPr>
          <p:cNvSpPr txBox="1"/>
          <p:nvPr/>
        </p:nvSpPr>
        <p:spPr>
          <a:xfrm>
            <a:off x="475236" y="701686"/>
            <a:ext cx="10454891" cy="369332"/>
          </a:xfrm>
          <a:prstGeom prst="rect">
            <a:avLst/>
          </a:prstGeom>
          <a:noFill/>
        </p:spPr>
        <p:txBody>
          <a:bodyPr wrap="square">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dynamic</a:t>
            </a:r>
            <a:endParaRPr lang="en-US" sz="1800" b="1" i="0" u="none" strike="noStrike" dirty="0">
              <a:effectLst/>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1ADD0137-C91A-4BC5-AF4B-11E1CAB43063}"/>
              </a:ext>
            </a:extLst>
          </p:cNvPr>
          <p:cNvSpPr txBox="1"/>
          <p:nvPr/>
        </p:nvSpPr>
        <p:spPr>
          <a:xfrm>
            <a:off x="475235" y="1095402"/>
            <a:ext cx="10454891" cy="1815882"/>
          </a:xfrm>
          <a:prstGeom prst="rect">
            <a:avLst/>
          </a:prstGeom>
          <a:noFill/>
        </p:spPr>
        <p:txBody>
          <a:bodyPr wrap="square">
            <a:spAutoFit/>
          </a:bodyPr>
          <a:lstStyle/>
          <a:p>
            <a:pPr marL="285750" indent="-285750" rtl="0">
              <a:spcBef>
                <a:spcPts val="2400"/>
              </a:spcBef>
              <a:spcAft>
                <a:spcPts val="0"/>
              </a:spcAft>
              <a:buFont typeface="Arial" panose="020B0604020202020204" pitchFamily="34" charset="0"/>
              <a:buChar char="•"/>
            </a:pPr>
            <a:r>
              <a:rPr lang="en-US" sz="1800" i="0" u="none" strike="noStrike" dirty="0">
                <a:effectLst/>
                <a:latin typeface="Arial" panose="020B0604020202020204" pitchFamily="34" charset="0"/>
                <a:cs typeface="Arial" panose="020B0604020202020204" pitchFamily="34" charset="0"/>
              </a:rPr>
              <a:t>another special type that can also store any type of data</a:t>
            </a:r>
          </a:p>
          <a:p>
            <a:pPr marL="285750" indent="-285750" rtl="0">
              <a:spcBef>
                <a:spcPts val="2400"/>
              </a:spcBef>
              <a:spcAft>
                <a:spcPts val="0"/>
              </a:spcAft>
              <a:buFont typeface="Arial" panose="020B0604020202020204" pitchFamily="34" charset="0"/>
              <a:buChar char="•"/>
            </a:pPr>
            <a:r>
              <a:rPr lang="en-US" sz="1800" i="0" u="none" strike="noStrike" dirty="0">
                <a:effectLst/>
                <a:latin typeface="Arial" panose="020B0604020202020204" pitchFamily="34" charset="0"/>
                <a:cs typeface="Arial" panose="020B0604020202020204" pitchFamily="34" charset="0"/>
              </a:rPr>
              <a:t>even more than object, its flexibility comes at the cost of performance</a:t>
            </a:r>
          </a:p>
          <a:p>
            <a:pPr marL="285750" indent="-285750" rtl="0">
              <a:spcBef>
                <a:spcPts val="2400"/>
              </a:spcBef>
              <a:spcAft>
                <a:spcPts val="0"/>
              </a:spcAft>
              <a:buFont typeface="Arial" panose="020B0604020202020204" pitchFamily="34" charset="0"/>
              <a:buChar char="•"/>
            </a:pPr>
            <a:r>
              <a:rPr lang="en-US" sz="1800" i="0" u="none" strike="noStrike" dirty="0">
                <a:effectLst/>
                <a:latin typeface="Arial" panose="020B0604020202020204" pitchFamily="34" charset="0"/>
                <a:cs typeface="Arial" panose="020B0604020202020204" pitchFamily="34" charset="0"/>
              </a:rPr>
              <a:t>was introduced in C# 4.0. However, unlike object, the value stored in the variable can have its members invoked without an explicit cast</a:t>
            </a:r>
          </a:p>
        </p:txBody>
      </p:sp>
      <p:sp>
        <p:nvSpPr>
          <p:cNvPr id="15" name="TextBox 14">
            <a:extLst>
              <a:ext uri="{FF2B5EF4-FFF2-40B4-BE49-F238E27FC236}">
                <a16:creationId xmlns:a16="http://schemas.microsoft.com/office/drawing/2014/main" id="{281D7EBB-87B4-4918-A64E-E89F2C71284B}"/>
              </a:ext>
            </a:extLst>
          </p:cNvPr>
          <p:cNvSpPr txBox="1"/>
          <p:nvPr/>
        </p:nvSpPr>
        <p:spPr>
          <a:xfrm>
            <a:off x="1036320" y="3024582"/>
            <a:ext cx="9467088" cy="2031325"/>
          </a:xfrm>
          <a:prstGeom prst="rect">
            <a:avLst/>
          </a:prstGeom>
          <a:solidFill>
            <a:schemeClr val="tx1">
              <a:lumMod val="65000"/>
            </a:schemeClr>
          </a:solidFill>
        </p:spPr>
        <p:txBody>
          <a:bodyPr wrap="square">
            <a:spAutoFit/>
          </a:bodyPr>
          <a:lstStyle/>
          <a:p>
            <a:r>
              <a:rPr lang="en-US" dirty="0">
                <a:latin typeface="Courier New" panose="02070309020205020404" pitchFamily="49" charset="0"/>
                <a:cs typeface="Courier New" panose="02070309020205020404" pitchFamily="49" charset="0"/>
              </a:rPr>
              <a:t>// storing a string in a dynamic object</a:t>
            </a:r>
          </a:p>
          <a:p>
            <a:r>
              <a:rPr lang="en-US" dirty="0">
                <a:latin typeface="Courier New" panose="02070309020205020404" pitchFamily="49" charset="0"/>
                <a:cs typeface="Courier New" panose="02070309020205020404" pitchFamily="49" charset="0"/>
              </a:rPr>
              <a:t>// string has a Length property</a:t>
            </a:r>
          </a:p>
          <a:p>
            <a:r>
              <a:rPr lang="en-US" dirty="0">
                <a:latin typeface="Courier New" panose="02070309020205020404" pitchFamily="49" charset="0"/>
                <a:cs typeface="Courier New" panose="02070309020205020404" pitchFamily="49" charset="0"/>
              </a:rPr>
              <a:t>dynamic something = “Paula";</a:t>
            </a:r>
          </a:p>
          <a:p>
            <a:r>
              <a:rPr lang="en-US" dirty="0">
                <a:latin typeface="Courier New" panose="02070309020205020404" pitchFamily="49" charset="0"/>
                <a:cs typeface="Courier New" panose="02070309020205020404" pitchFamily="49" charset="0"/>
              </a:rPr>
              <a:t>// int does not have a Length property</a:t>
            </a:r>
          </a:p>
          <a:p>
            <a:r>
              <a:rPr lang="en-US" dirty="0">
                <a:latin typeface="Courier New" panose="02070309020205020404" pitchFamily="49" charset="0"/>
                <a:cs typeface="Courier New" panose="02070309020205020404" pitchFamily="49" charset="0"/>
              </a:rPr>
              <a:t>// something = 12;</a:t>
            </a:r>
          </a:p>
          <a:p>
            <a:r>
              <a:rPr lang="en-US" dirty="0">
                <a:latin typeface="Courier New" panose="02070309020205020404" pitchFamily="49" charset="0"/>
                <a:cs typeface="Courier New" panose="02070309020205020404" pitchFamily="49" charset="0"/>
              </a:rPr>
              <a:t>// an array of any type has a Length property</a:t>
            </a:r>
          </a:p>
          <a:p>
            <a:r>
              <a:rPr lang="en-US" dirty="0">
                <a:latin typeface="Courier New" panose="02070309020205020404" pitchFamily="49" charset="0"/>
                <a:cs typeface="Courier New" panose="02070309020205020404" pitchFamily="49" charset="0"/>
              </a:rPr>
              <a:t>// something = new[] { 3, 5, 7 };</a:t>
            </a:r>
          </a:p>
        </p:txBody>
      </p:sp>
      <p:sp>
        <p:nvSpPr>
          <p:cNvPr id="10" name="TextBox 9">
            <a:extLst>
              <a:ext uri="{FF2B5EF4-FFF2-40B4-BE49-F238E27FC236}">
                <a16:creationId xmlns:a16="http://schemas.microsoft.com/office/drawing/2014/main" id="{F878E913-60AD-41E4-8B1B-E8C0986C65AB}"/>
              </a:ext>
            </a:extLst>
          </p:cNvPr>
          <p:cNvSpPr txBox="1"/>
          <p:nvPr/>
        </p:nvSpPr>
        <p:spPr>
          <a:xfrm>
            <a:off x="542418" y="5204106"/>
            <a:ext cx="10454891" cy="1231106"/>
          </a:xfrm>
          <a:prstGeom prst="rect">
            <a:avLst/>
          </a:prstGeom>
          <a:noFill/>
        </p:spPr>
        <p:txBody>
          <a:bodyPr wrap="square">
            <a:spAutoFit/>
          </a:bodyPr>
          <a:lstStyle/>
          <a:p>
            <a:pPr marL="285750" indent="-285750" rtl="0">
              <a:spcBef>
                <a:spcPts val="2400"/>
              </a:spcBef>
              <a:spcAft>
                <a:spcPts val="0"/>
              </a:spcAft>
              <a:buFont typeface="Arial" panose="020B0604020202020204" pitchFamily="34" charset="0"/>
              <a:buChar char="•"/>
            </a:pPr>
            <a:r>
              <a:rPr lang="en-US" sz="1800" i="0" u="none" strike="noStrike" dirty="0">
                <a:effectLst/>
                <a:latin typeface="Arial" panose="020B0604020202020204" pitchFamily="34" charset="0"/>
                <a:cs typeface="Arial" panose="020B0604020202020204" pitchFamily="34" charset="0"/>
              </a:rPr>
              <a:t>One limitation of dynamic is that code editors cannot show IntelliSense to help you write the code.</a:t>
            </a:r>
          </a:p>
          <a:p>
            <a:pPr marL="285750" indent="-285750" rtl="0">
              <a:spcBef>
                <a:spcPts val="2400"/>
              </a:spcBef>
              <a:spcAft>
                <a:spcPts val="0"/>
              </a:spcAft>
              <a:buFont typeface="Arial" panose="020B0604020202020204" pitchFamily="34" charset="0"/>
              <a:buChar char="•"/>
            </a:pPr>
            <a:r>
              <a:rPr lang="en-US" sz="1800" i="0" u="none" strike="noStrike" dirty="0">
                <a:effectLst/>
                <a:latin typeface="Arial" panose="020B0604020202020204" pitchFamily="34" charset="0"/>
                <a:cs typeface="Arial" panose="020B0604020202020204" pitchFamily="34" charset="0"/>
              </a:rPr>
              <a:t>the compiler cannot check what the type is during build time, instead, the CLR checks for the member at runtime and throws an exception if it is missing.</a:t>
            </a:r>
          </a:p>
        </p:txBody>
      </p:sp>
    </p:spTree>
    <p:extLst>
      <p:ext uri="{BB962C8B-B14F-4D97-AF65-F5344CB8AC3E}">
        <p14:creationId xmlns:p14="http://schemas.microsoft.com/office/powerpoint/2010/main" val="27382464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2694007"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Working with variables</a:t>
            </a:r>
          </a:p>
        </p:txBody>
      </p:sp>
      <p:sp>
        <p:nvSpPr>
          <p:cNvPr id="7" name="TextBox 6">
            <a:extLst>
              <a:ext uri="{FF2B5EF4-FFF2-40B4-BE49-F238E27FC236}">
                <a16:creationId xmlns:a16="http://schemas.microsoft.com/office/drawing/2014/main" id="{5B2F948C-847B-4F9F-BE5C-532A6E11840D}"/>
              </a:ext>
            </a:extLst>
          </p:cNvPr>
          <p:cNvSpPr txBox="1"/>
          <p:nvPr/>
        </p:nvSpPr>
        <p:spPr>
          <a:xfrm>
            <a:off x="475236" y="701686"/>
            <a:ext cx="10454891" cy="369332"/>
          </a:xfrm>
          <a:prstGeom prst="rect">
            <a:avLst/>
          </a:prstGeom>
          <a:noFill/>
        </p:spPr>
        <p:txBody>
          <a:bodyPr wrap="square">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Declaring local variables</a:t>
            </a:r>
            <a:endParaRPr lang="en-US" sz="1800" b="1" i="0" u="none" strike="noStrike" dirty="0">
              <a:effectLst/>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1ADD0137-C91A-4BC5-AF4B-11E1CAB43063}"/>
              </a:ext>
            </a:extLst>
          </p:cNvPr>
          <p:cNvSpPr txBox="1"/>
          <p:nvPr/>
        </p:nvSpPr>
        <p:spPr>
          <a:xfrm>
            <a:off x="475235" y="1095402"/>
            <a:ext cx="10454891" cy="2400657"/>
          </a:xfrm>
          <a:prstGeom prst="rect">
            <a:avLst/>
          </a:prstGeom>
          <a:noFill/>
        </p:spPr>
        <p:txBody>
          <a:bodyPr wrap="square">
            <a:spAutoFit/>
          </a:bodyPr>
          <a:lstStyle/>
          <a:p>
            <a:pPr marL="285750" indent="-285750" rtl="0">
              <a:spcBef>
                <a:spcPts val="2400"/>
              </a:spcBef>
              <a:spcAft>
                <a:spcPts val="0"/>
              </a:spcAft>
              <a:buFont typeface="Arial" panose="020B0604020202020204" pitchFamily="34" charset="0"/>
              <a:buChar char="•"/>
            </a:pPr>
            <a:r>
              <a:rPr lang="en-US" sz="1800" i="0" u="none" strike="noStrike" dirty="0">
                <a:effectLst/>
                <a:latin typeface="Arial" panose="020B0604020202020204" pitchFamily="34" charset="0"/>
                <a:cs typeface="Arial" panose="020B0604020202020204" pitchFamily="34" charset="0"/>
              </a:rPr>
              <a:t>declared inside methods</a:t>
            </a:r>
          </a:p>
          <a:p>
            <a:pPr marL="285750" indent="-285750" rtl="0">
              <a:spcBef>
                <a:spcPts val="2400"/>
              </a:spcBef>
              <a:spcAft>
                <a:spcPts val="0"/>
              </a:spcAft>
              <a:buFont typeface="Arial" panose="020B0604020202020204" pitchFamily="34" charset="0"/>
              <a:buChar char="•"/>
            </a:pPr>
            <a:r>
              <a:rPr lang="en-US" dirty="0">
                <a:latin typeface="Arial" panose="020B0604020202020204" pitchFamily="34" charset="0"/>
                <a:cs typeface="Arial" panose="020B0604020202020204" pitchFamily="34" charset="0"/>
              </a:rPr>
              <a:t>t</a:t>
            </a:r>
            <a:r>
              <a:rPr lang="en-US" sz="1800" i="0" u="none" strike="noStrike" dirty="0">
                <a:effectLst/>
                <a:latin typeface="Arial" panose="020B0604020202020204" pitchFamily="34" charset="0"/>
                <a:cs typeface="Arial" panose="020B0604020202020204" pitchFamily="34" charset="0"/>
              </a:rPr>
              <a:t>hey only exist during the execution of that method</a:t>
            </a:r>
          </a:p>
          <a:p>
            <a:pPr marL="285750" indent="-285750" rtl="0">
              <a:spcBef>
                <a:spcPts val="2400"/>
              </a:spcBef>
              <a:spcAft>
                <a:spcPts val="0"/>
              </a:spcAft>
              <a:buFont typeface="Arial" panose="020B0604020202020204" pitchFamily="34" charset="0"/>
              <a:buChar char="•"/>
            </a:pPr>
            <a:r>
              <a:rPr lang="en-US" sz="1800" i="0" u="none" strike="noStrike" dirty="0">
                <a:effectLst/>
                <a:latin typeface="Arial" panose="020B0604020202020204" pitchFamily="34" charset="0"/>
                <a:cs typeface="Arial" panose="020B0604020202020204" pitchFamily="34" charset="0"/>
              </a:rPr>
              <a:t>once the method returns, the memory allocated to any local variables is released</a:t>
            </a:r>
          </a:p>
          <a:p>
            <a:pPr marL="285750" indent="-285750" rtl="0">
              <a:spcBef>
                <a:spcPts val="2400"/>
              </a:spcBef>
              <a:spcAft>
                <a:spcPts val="0"/>
              </a:spcAft>
              <a:buFont typeface="Arial" panose="020B0604020202020204" pitchFamily="34" charset="0"/>
              <a:buChar char="•"/>
            </a:pPr>
            <a:r>
              <a:rPr lang="en-US" dirty="0">
                <a:latin typeface="Arial" panose="020B0604020202020204" pitchFamily="34" charset="0"/>
                <a:cs typeface="Arial" panose="020B0604020202020204" pitchFamily="34" charset="0"/>
              </a:rPr>
              <a:t>s</a:t>
            </a:r>
            <a:r>
              <a:rPr lang="en-US" sz="1800" i="0" u="none" strike="noStrike" dirty="0">
                <a:effectLst/>
                <a:latin typeface="Arial" panose="020B0604020202020204" pitchFamily="34" charset="0"/>
                <a:cs typeface="Arial" panose="020B0604020202020204" pitchFamily="34" charset="0"/>
              </a:rPr>
              <a:t>trictly speaking, value types are released while reference types must wait for a garbage collection.</a:t>
            </a:r>
          </a:p>
        </p:txBody>
      </p:sp>
      <p:sp>
        <p:nvSpPr>
          <p:cNvPr id="8" name="TextBox 7">
            <a:extLst>
              <a:ext uri="{FF2B5EF4-FFF2-40B4-BE49-F238E27FC236}">
                <a16:creationId xmlns:a16="http://schemas.microsoft.com/office/drawing/2014/main" id="{7515D7BA-317B-4122-BB89-BCCF6D567F6D}"/>
              </a:ext>
            </a:extLst>
          </p:cNvPr>
          <p:cNvSpPr txBox="1"/>
          <p:nvPr/>
        </p:nvSpPr>
        <p:spPr>
          <a:xfrm>
            <a:off x="475235" y="3853638"/>
            <a:ext cx="9467088" cy="1754326"/>
          </a:xfrm>
          <a:prstGeom prst="rect">
            <a:avLst/>
          </a:prstGeom>
          <a:solidFill>
            <a:schemeClr val="tx1">
              <a:lumMod val="65000"/>
            </a:schemeClr>
          </a:solidFill>
        </p:spPr>
        <p:txBody>
          <a:bodyPr wrap="square">
            <a:spAutoFit/>
          </a:bodyPr>
          <a:lstStyle/>
          <a:p>
            <a:r>
              <a:rPr lang="en-US" dirty="0">
                <a:latin typeface="Courier New" panose="02070309020205020404" pitchFamily="49" charset="0"/>
                <a:cs typeface="Courier New" panose="02070309020205020404" pitchFamily="49" charset="0"/>
              </a:rPr>
              <a:t>int population = 66_000_000; // 66 million</a:t>
            </a:r>
          </a:p>
          <a:p>
            <a:r>
              <a:rPr lang="en-US" dirty="0">
                <a:latin typeface="Courier New" panose="02070309020205020404" pitchFamily="49" charset="0"/>
                <a:cs typeface="Courier New" panose="02070309020205020404" pitchFamily="49" charset="0"/>
              </a:rPr>
              <a:t>double weight = 1.88; // in kilograms</a:t>
            </a:r>
          </a:p>
          <a:p>
            <a:r>
              <a:rPr lang="en-US" dirty="0">
                <a:latin typeface="Courier New" panose="02070309020205020404" pitchFamily="49" charset="0"/>
                <a:cs typeface="Courier New" panose="02070309020205020404" pitchFamily="49" charset="0"/>
              </a:rPr>
              <a:t>decimal price = 4.99M; // in euros</a:t>
            </a:r>
          </a:p>
          <a:p>
            <a:r>
              <a:rPr lang="en-US" dirty="0">
                <a:latin typeface="Courier New" panose="02070309020205020404" pitchFamily="49" charset="0"/>
                <a:cs typeface="Courier New" panose="02070309020205020404" pitchFamily="49" charset="0"/>
              </a:rPr>
              <a:t>string fruit = "Apples"; // strings use double-quotes</a:t>
            </a:r>
          </a:p>
          <a:p>
            <a:r>
              <a:rPr lang="en-US" dirty="0">
                <a:latin typeface="Courier New" panose="02070309020205020404" pitchFamily="49" charset="0"/>
                <a:cs typeface="Courier New" panose="02070309020205020404" pitchFamily="49" charset="0"/>
              </a:rPr>
              <a:t>char letter = 'Z'; // chars use single-quotes</a:t>
            </a:r>
          </a:p>
          <a:p>
            <a:r>
              <a:rPr lang="en-US" dirty="0">
                <a:latin typeface="Courier New" panose="02070309020205020404" pitchFamily="49" charset="0"/>
                <a:cs typeface="Courier New" panose="02070309020205020404" pitchFamily="49" charset="0"/>
              </a:rPr>
              <a:t>bool happy = true; // Booleans have value of true or false</a:t>
            </a:r>
          </a:p>
        </p:txBody>
      </p:sp>
    </p:spTree>
    <p:extLst>
      <p:ext uri="{BB962C8B-B14F-4D97-AF65-F5344CB8AC3E}">
        <p14:creationId xmlns:p14="http://schemas.microsoft.com/office/powerpoint/2010/main" val="13584691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2694007"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Working with variables</a:t>
            </a:r>
          </a:p>
        </p:txBody>
      </p:sp>
      <p:sp>
        <p:nvSpPr>
          <p:cNvPr id="7" name="TextBox 6">
            <a:extLst>
              <a:ext uri="{FF2B5EF4-FFF2-40B4-BE49-F238E27FC236}">
                <a16:creationId xmlns:a16="http://schemas.microsoft.com/office/drawing/2014/main" id="{5B2F948C-847B-4F9F-BE5C-532A6E11840D}"/>
              </a:ext>
            </a:extLst>
          </p:cNvPr>
          <p:cNvSpPr txBox="1"/>
          <p:nvPr/>
        </p:nvSpPr>
        <p:spPr>
          <a:xfrm>
            <a:off x="475236" y="701686"/>
            <a:ext cx="10454891" cy="369332"/>
          </a:xfrm>
          <a:prstGeom prst="rect">
            <a:avLst/>
          </a:prstGeom>
          <a:noFill/>
        </p:spPr>
        <p:txBody>
          <a:bodyPr wrap="square">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var keyword</a:t>
            </a:r>
            <a:endParaRPr lang="en-US" sz="1800" b="1" i="0" u="none" strike="noStrike" dirty="0">
              <a:effectLst/>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1ADD0137-C91A-4BC5-AF4B-11E1CAB43063}"/>
              </a:ext>
            </a:extLst>
          </p:cNvPr>
          <p:cNvSpPr txBox="1"/>
          <p:nvPr/>
        </p:nvSpPr>
        <p:spPr>
          <a:xfrm>
            <a:off x="475235" y="1095402"/>
            <a:ext cx="10454891" cy="5632311"/>
          </a:xfrm>
          <a:prstGeom prst="rect">
            <a:avLst/>
          </a:prstGeom>
          <a:noFill/>
        </p:spPr>
        <p:txBody>
          <a:bodyPr wrap="square">
            <a:spAutoFit/>
          </a:bodyPr>
          <a:lstStyle/>
          <a:p>
            <a:pPr marL="285750" indent="-285750" rtl="0">
              <a:spcBef>
                <a:spcPts val="2400"/>
              </a:spcBef>
              <a:spcAft>
                <a:spcPts val="0"/>
              </a:spcAft>
              <a:buFont typeface="Arial" panose="020B0604020202020204" pitchFamily="34" charset="0"/>
              <a:buChar char="•"/>
            </a:pPr>
            <a:r>
              <a:rPr lang="en-US" sz="1800" i="0" u="none" strike="noStrike" dirty="0">
                <a:effectLst/>
                <a:latin typeface="Arial" panose="020B0604020202020204" pitchFamily="34" charset="0"/>
                <a:cs typeface="Arial" panose="020B0604020202020204" pitchFamily="34" charset="0"/>
              </a:rPr>
              <a:t>You can use the var keyword to declare local variables</a:t>
            </a:r>
          </a:p>
          <a:p>
            <a:pPr marL="285750" indent="-285750" rtl="0">
              <a:spcBef>
                <a:spcPts val="2400"/>
              </a:spcBef>
              <a:spcAft>
                <a:spcPts val="0"/>
              </a:spcAft>
              <a:buFont typeface="Arial" panose="020B0604020202020204" pitchFamily="34" charset="0"/>
              <a:buChar char="•"/>
            </a:pPr>
            <a:r>
              <a:rPr lang="en-US" sz="1800" i="0" u="none" strike="noStrike" dirty="0">
                <a:effectLst/>
                <a:latin typeface="Arial" panose="020B0604020202020204" pitchFamily="34" charset="0"/>
                <a:cs typeface="Arial" panose="020B0604020202020204" pitchFamily="34" charset="0"/>
              </a:rPr>
              <a:t>The compiler will infer the type from the value that you assign after the assignment operator, =</a:t>
            </a:r>
          </a:p>
          <a:p>
            <a:pPr marL="285750" indent="-285750" rtl="0">
              <a:spcBef>
                <a:spcPts val="2400"/>
              </a:spcBef>
              <a:spcAft>
                <a:spcPts val="0"/>
              </a:spcAft>
              <a:buFont typeface="Arial" panose="020B0604020202020204" pitchFamily="34" charset="0"/>
              <a:buChar char="•"/>
            </a:pPr>
            <a:r>
              <a:rPr lang="en-US" sz="1800" i="0" u="none" strike="noStrike" dirty="0">
                <a:effectLst/>
                <a:latin typeface="Arial" panose="020B0604020202020204" pitchFamily="34" charset="0"/>
                <a:cs typeface="Arial" panose="020B0604020202020204" pitchFamily="34" charset="0"/>
              </a:rPr>
              <a:t>A literal number without a decimal point is inferred as an int variable</a:t>
            </a:r>
          </a:p>
          <a:p>
            <a:pPr marL="285750" indent="-285750" rtl="0">
              <a:spcBef>
                <a:spcPts val="2400"/>
              </a:spcBef>
              <a:spcAft>
                <a:spcPts val="0"/>
              </a:spcAft>
              <a:buFont typeface="Arial" panose="020B0604020202020204" pitchFamily="34" charset="0"/>
              <a:buChar char="•"/>
            </a:pPr>
            <a:r>
              <a:rPr lang="en-US" sz="1800" i="0" u="none" strike="noStrike" dirty="0">
                <a:effectLst/>
                <a:latin typeface="Arial" panose="020B0604020202020204" pitchFamily="34" charset="0"/>
                <a:cs typeface="Arial" panose="020B0604020202020204" pitchFamily="34" charset="0"/>
              </a:rPr>
              <a:t>A literal number with a decimal point is inferred as double</a:t>
            </a:r>
          </a:p>
          <a:p>
            <a:pPr marL="285750" indent="-285750" rtl="0">
              <a:spcBef>
                <a:spcPts val="2400"/>
              </a:spcBef>
              <a:spcAft>
                <a:spcPts val="0"/>
              </a:spcAft>
              <a:buFont typeface="Arial" panose="020B0604020202020204" pitchFamily="34" charset="0"/>
              <a:buChar char="•"/>
            </a:pPr>
            <a:r>
              <a:rPr lang="en-US" sz="1800" i="0" u="none" strike="noStrike" dirty="0">
                <a:effectLst/>
                <a:latin typeface="Arial" panose="020B0604020202020204" pitchFamily="34" charset="0"/>
                <a:cs typeface="Arial" panose="020B0604020202020204" pitchFamily="34" charset="0"/>
              </a:rPr>
              <a:t>You can add a suffix to force a type:</a:t>
            </a:r>
          </a:p>
          <a:p>
            <a:pPr marL="742950" lvl="1" indent="-285750">
              <a:spcBef>
                <a:spcPts val="2400"/>
              </a:spcBef>
              <a:buFont typeface="Courier New" panose="02070309020205020404" pitchFamily="49" charset="0"/>
              <a:buChar char="o"/>
            </a:pPr>
            <a:r>
              <a:rPr lang="en-US" dirty="0">
                <a:latin typeface="Courier New" panose="02070309020205020404" pitchFamily="49" charset="0"/>
                <a:cs typeface="Courier New" panose="02070309020205020404" pitchFamily="49" charset="0"/>
              </a:rPr>
              <a:t>L</a:t>
            </a:r>
            <a:r>
              <a:rPr lang="en-US" i="0" u="none" strike="noStrike" dirty="0">
                <a:effectLst/>
                <a:latin typeface="Arial" panose="020B0604020202020204" pitchFamily="34" charset="0"/>
                <a:cs typeface="Arial" panose="020B0604020202020204" pitchFamily="34" charset="0"/>
              </a:rPr>
              <a:t>: infers </a:t>
            </a:r>
            <a:r>
              <a:rPr lang="en-US" i="0" u="none" strike="noStrike" dirty="0">
                <a:effectLst/>
                <a:latin typeface="Courier New" panose="02070309020205020404" pitchFamily="49" charset="0"/>
                <a:cs typeface="Courier New" panose="02070309020205020404" pitchFamily="49" charset="0"/>
              </a:rPr>
              <a:t>long</a:t>
            </a:r>
          </a:p>
          <a:p>
            <a:pPr marL="742950" lvl="1" indent="-285750">
              <a:spcBef>
                <a:spcPts val="2400"/>
              </a:spcBef>
              <a:buFont typeface="Courier New" panose="02070309020205020404" pitchFamily="49" charset="0"/>
              <a:buChar char="o"/>
            </a:pPr>
            <a:r>
              <a:rPr lang="en-US" dirty="0">
                <a:latin typeface="Courier New" panose="02070309020205020404" pitchFamily="49" charset="0"/>
                <a:cs typeface="Courier New" panose="02070309020205020404" pitchFamily="49" charset="0"/>
              </a:rPr>
              <a:t>UL</a:t>
            </a:r>
            <a:r>
              <a:rPr lang="en-US" sz="1800" i="0" u="none" strike="noStrike" dirty="0">
                <a:effectLst/>
                <a:latin typeface="Arial" panose="020B0604020202020204" pitchFamily="34" charset="0"/>
                <a:cs typeface="Arial" panose="020B0604020202020204" pitchFamily="34" charset="0"/>
              </a:rPr>
              <a:t>: infers </a:t>
            </a:r>
            <a:r>
              <a:rPr lang="en-US" dirty="0" err="1">
                <a:latin typeface="Courier New" panose="02070309020205020404" pitchFamily="49" charset="0"/>
                <a:cs typeface="Courier New" panose="02070309020205020404" pitchFamily="49" charset="0"/>
              </a:rPr>
              <a:t>ulong</a:t>
            </a:r>
            <a:endParaRPr lang="en-US" dirty="0">
              <a:latin typeface="Courier New" panose="02070309020205020404" pitchFamily="49" charset="0"/>
              <a:cs typeface="Courier New" panose="02070309020205020404" pitchFamily="49" charset="0"/>
            </a:endParaRPr>
          </a:p>
          <a:p>
            <a:pPr marL="742950" lvl="1" indent="-285750">
              <a:spcBef>
                <a:spcPts val="2400"/>
              </a:spcBef>
              <a:buFont typeface="Courier New" panose="02070309020205020404" pitchFamily="49" charset="0"/>
              <a:buChar char="o"/>
            </a:pPr>
            <a:r>
              <a:rPr lang="en-US" dirty="0">
                <a:latin typeface="Courier New" panose="02070309020205020404" pitchFamily="49" charset="0"/>
                <a:cs typeface="Courier New" panose="02070309020205020404" pitchFamily="49" charset="0"/>
              </a:rPr>
              <a:t>M</a:t>
            </a:r>
            <a:r>
              <a:rPr lang="en-US" sz="1800" i="0" u="none" strike="noStrike" dirty="0">
                <a:effectLst/>
                <a:latin typeface="Arial" panose="020B0604020202020204" pitchFamily="34" charset="0"/>
                <a:cs typeface="Arial" panose="020B0604020202020204" pitchFamily="34" charset="0"/>
              </a:rPr>
              <a:t>: infers </a:t>
            </a:r>
            <a:r>
              <a:rPr lang="en-US" dirty="0">
                <a:latin typeface="Courier New" panose="02070309020205020404" pitchFamily="49" charset="0"/>
                <a:cs typeface="Courier New" panose="02070309020205020404" pitchFamily="49" charset="0"/>
              </a:rPr>
              <a:t>decimal</a:t>
            </a:r>
          </a:p>
          <a:p>
            <a:pPr marL="742950" lvl="1" indent="-285750">
              <a:spcBef>
                <a:spcPts val="2400"/>
              </a:spcBef>
              <a:buFont typeface="Courier New" panose="02070309020205020404" pitchFamily="49" charset="0"/>
              <a:buChar char="o"/>
            </a:pPr>
            <a:r>
              <a:rPr lang="en-US" dirty="0">
                <a:latin typeface="Courier New" panose="02070309020205020404" pitchFamily="49" charset="0"/>
                <a:cs typeface="Courier New" panose="02070309020205020404" pitchFamily="49" charset="0"/>
              </a:rPr>
              <a:t>D</a:t>
            </a:r>
            <a:r>
              <a:rPr lang="en-US" sz="1800" i="0" u="none" strike="noStrike" dirty="0">
                <a:effectLst/>
                <a:latin typeface="Arial" panose="020B0604020202020204" pitchFamily="34" charset="0"/>
                <a:cs typeface="Arial" panose="020B0604020202020204" pitchFamily="34" charset="0"/>
              </a:rPr>
              <a:t>: infers </a:t>
            </a:r>
            <a:r>
              <a:rPr lang="en-US" dirty="0">
                <a:latin typeface="Courier New" panose="02070309020205020404" pitchFamily="49" charset="0"/>
                <a:cs typeface="Courier New" panose="02070309020205020404" pitchFamily="49" charset="0"/>
              </a:rPr>
              <a:t>double</a:t>
            </a:r>
          </a:p>
          <a:p>
            <a:pPr marL="742950" lvl="1" indent="-285750">
              <a:spcBef>
                <a:spcPts val="2400"/>
              </a:spcBef>
              <a:buFont typeface="Courier New" panose="02070309020205020404" pitchFamily="49" charset="0"/>
              <a:buChar char="o"/>
            </a:pPr>
            <a:r>
              <a:rPr lang="en-US" dirty="0">
                <a:latin typeface="Courier New" panose="02070309020205020404" pitchFamily="49" charset="0"/>
                <a:cs typeface="Courier New" panose="02070309020205020404" pitchFamily="49" charset="0"/>
              </a:rPr>
              <a:t>F</a:t>
            </a:r>
            <a:r>
              <a:rPr lang="en-US" sz="1800" i="0" u="none" strike="noStrike" dirty="0">
                <a:effectLst/>
                <a:latin typeface="Arial" panose="020B0604020202020204" pitchFamily="34" charset="0"/>
                <a:cs typeface="Arial" panose="020B0604020202020204" pitchFamily="34" charset="0"/>
              </a:rPr>
              <a:t>: infers </a:t>
            </a:r>
            <a:r>
              <a:rPr lang="en-US" dirty="0">
                <a:latin typeface="Courier New" panose="02070309020205020404" pitchFamily="49" charset="0"/>
                <a:cs typeface="Courier New" panose="02070309020205020404" pitchFamily="49" charset="0"/>
              </a:rPr>
              <a:t>float</a:t>
            </a:r>
          </a:p>
        </p:txBody>
      </p:sp>
      <p:sp>
        <p:nvSpPr>
          <p:cNvPr id="10" name="TextBox 9">
            <a:extLst>
              <a:ext uri="{FF2B5EF4-FFF2-40B4-BE49-F238E27FC236}">
                <a16:creationId xmlns:a16="http://schemas.microsoft.com/office/drawing/2014/main" id="{18F1C33B-4421-4E23-8F64-5EA45D4CB57B}"/>
              </a:ext>
            </a:extLst>
          </p:cNvPr>
          <p:cNvSpPr txBox="1"/>
          <p:nvPr/>
        </p:nvSpPr>
        <p:spPr>
          <a:xfrm>
            <a:off x="3590291" y="4291655"/>
            <a:ext cx="8174989" cy="1754326"/>
          </a:xfrm>
          <a:prstGeom prst="rect">
            <a:avLst/>
          </a:prstGeom>
          <a:solidFill>
            <a:schemeClr val="tx1">
              <a:lumMod val="65000"/>
            </a:schemeClr>
          </a:solidFill>
        </p:spPr>
        <p:txBody>
          <a:bodyPr wrap="square">
            <a:spAutoFit/>
          </a:bodyPr>
          <a:lstStyle/>
          <a:p>
            <a:r>
              <a:rPr lang="en-US" dirty="0">
                <a:latin typeface="Courier New" panose="02070309020205020404" pitchFamily="49" charset="0"/>
                <a:cs typeface="Courier New" panose="02070309020205020404" pitchFamily="49" charset="0"/>
              </a:rPr>
              <a:t>var population = 66_000_000; // 66 million</a:t>
            </a:r>
          </a:p>
          <a:p>
            <a:r>
              <a:rPr lang="en-US" dirty="0">
                <a:latin typeface="Courier New" panose="02070309020205020404" pitchFamily="49" charset="0"/>
                <a:cs typeface="Courier New" panose="02070309020205020404" pitchFamily="49" charset="0"/>
              </a:rPr>
              <a:t>var weight = 1.88; // in kilograms</a:t>
            </a:r>
          </a:p>
          <a:p>
            <a:r>
              <a:rPr lang="en-US" dirty="0">
                <a:latin typeface="Courier New" panose="02070309020205020404" pitchFamily="49" charset="0"/>
                <a:cs typeface="Courier New" panose="02070309020205020404" pitchFamily="49" charset="0"/>
              </a:rPr>
              <a:t>var price = 4.99M; // in euros</a:t>
            </a:r>
          </a:p>
          <a:p>
            <a:r>
              <a:rPr lang="en-US" dirty="0">
                <a:latin typeface="Courier New" panose="02070309020205020404" pitchFamily="49" charset="0"/>
                <a:cs typeface="Courier New" panose="02070309020205020404" pitchFamily="49" charset="0"/>
              </a:rPr>
              <a:t>var fruit = "Apples"; // strings use double-quotes</a:t>
            </a:r>
          </a:p>
          <a:p>
            <a:r>
              <a:rPr lang="en-US" dirty="0">
                <a:latin typeface="Courier New" panose="02070309020205020404" pitchFamily="49" charset="0"/>
                <a:cs typeface="Courier New" panose="02070309020205020404" pitchFamily="49" charset="0"/>
              </a:rPr>
              <a:t>var letter = 'Z'; // chars use single-quotes</a:t>
            </a:r>
          </a:p>
          <a:p>
            <a:r>
              <a:rPr lang="en-US" dirty="0">
                <a:latin typeface="Courier New" panose="02070309020205020404" pitchFamily="49" charset="0"/>
                <a:cs typeface="Courier New" panose="02070309020205020404" pitchFamily="49" charset="0"/>
              </a:rPr>
              <a:t>var happy = true; // Booleans have value of true or false</a:t>
            </a:r>
          </a:p>
        </p:txBody>
      </p:sp>
    </p:spTree>
    <p:extLst>
      <p:ext uri="{BB962C8B-B14F-4D97-AF65-F5344CB8AC3E}">
        <p14:creationId xmlns:p14="http://schemas.microsoft.com/office/powerpoint/2010/main" val="18952108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2694007"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Working with variables</a:t>
            </a:r>
          </a:p>
        </p:txBody>
      </p:sp>
      <p:sp>
        <p:nvSpPr>
          <p:cNvPr id="7" name="TextBox 6">
            <a:extLst>
              <a:ext uri="{FF2B5EF4-FFF2-40B4-BE49-F238E27FC236}">
                <a16:creationId xmlns:a16="http://schemas.microsoft.com/office/drawing/2014/main" id="{5B2F948C-847B-4F9F-BE5C-532A6E11840D}"/>
              </a:ext>
            </a:extLst>
          </p:cNvPr>
          <p:cNvSpPr txBox="1"/>
          <p:nvPr/>
        </p:nvSpPr>
        <p:spPr>
          <a:xfrm>
            <a:off x="475236" y="701686"/>
            <a:ext cx="10454891" cy="369332"/>
          </a:xfrm>
          <a:prstGeom prst="rect">
            <a:avLst/>
          </a:prstGeom>
          <a:noFill/>
        </p:spPr>
        <p:txBody>
          <a:bodyPr wrap="square">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var keyword – good practice</a:t>
            </a:r>
            <a:endParaRPr lang="en-US" sz="1800" b="1" i="0" u="none" strike="noStrike" dirty="0">
              <a:effectLst/>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18F1C33B-4421-4E23-8F64-5EA45D4CB57B}"/>
              </a:ext>
            </a:extLst>
          </p:cNvPr>
          <p:cNvSpPr txBox="1"/>
          <p:nvPr/>
        </p:nvSpPr>
        <p:spPr>
          <a:xfrm>
            <a:off x="1737107" y="2170247"/>
            <a:ext cx="8174989" cy="2862322"/>
          </a:xfrm>
          <a:prstGeom prst="rect">
            <a:avLst/>
          </a:prstGeom>
          <a:solidFill>
            <a:schemeClr val="tx1">
              <a:lumMod val="65000"/>
            </a:schemeClr>
          </a:solidFill>
        </p:spPr>
        <p:txBody>
          <a:bodyPr wrap="square">
            <a:spAutoFit/>
          </a:bodyPr>
          <a:lstStyle/>
          <a:p>
            <a:r>
              <a:rPr lang="en-US" dirty="0">
                <a:latin typeface="Courier New" panose="02070309020205020404" pitchFamily="49" charset="0"/>
                <a:cs typeface="Courier New" panose="02070309020205020404" pitchFamily="49" charset="0"/>
              </a:rPr>
              <a:t>// good use of var because it avoids the repeated type</a:t>
            </a:r>
          </a:p>
          <a:p>
            <a:r>
              <a:rPr lang="en-US" dirty="0">
                <a:latin typeface="Courier New" panose="02070309020205020404" pitchFamily="49" charset="0"/>
                <a:cs typeface="Courier New" panose="02070309020205020404" pitchFamily="49" charset="0"/>
              </a:rPr>
              <a:t>// as shown in the more verbose second statement</a:t>
            </a:r>
          </a:p>
          <a:p>
            <a:r>
              <a:rPr lang="en-US" dirty="0">
                <a:latin typeface="Courier New" panose="02070309020205020404" pitchFamily="49" charset="0"/>
                <a:cs typeface="Courier New" panose="02070309020205020404" pitchFamily="49" charset="0"/>
              </a:rPr>
              <a:t>var xml1 = new </a:t>
            </a:r>
            <a:r>
              <a:rPr lang="en-US" dirty="0" err="1">
                <a:latin typeface="Courier New" panose="02070309020205020404" pitchFamily="49" charset="0"/>
                <a:cs typeface="Courier New" panose="02070309020205020404" pitchFamily="49" charset="0"/>
              </a:rPr>
              <a:t>XmlDocument</a:t>
            </a:r>
            <a:r>
              <a:rPr lang="en-US" dirty="0">
                <a:latin typeface="Courier New" panose="02070309020205020404" pitchFamily="49" charset="0"/>
                <a:cs typeface="Courier New" panose="02070309020205020404" pitchFamily="49" charset="0"/>
              </a:rPr>
              <a:t>(); </a:t>
            </a:r>
          </a:p>
          <a:p>
            <a:r>
              <a:rPr lang="en-US" dirty="0" err="1">
                <a:latin typeface="Courier New" panose="02070309020205020404" pitchFamily="49" charset="0"/>
                <a:cs typeface="Courier New" panose="02070309020205020404" pitchFamily="49" charset="0"/>
              </a:rPr>
              <a:t>XmlDocument</a:t>
            </a:r>
            <a:r>
              <a:rPr lang="en-US" dirty="0">
                <a:latin typeface="Courier New" panose="02070309020205020404" pitchFamily="49" charset="0"/>
                <a:cs typeface="Courier New" panose="02070309020205020404" pitchFamily="49" charset="0"/>
              </a:rPr>
              <a:t> xml2 = new </a:t>
            </a:r>
            <a:r>
              <a:rPr lang="en-US" dirty="0" err="1">
                <a:latin typeface="Courier New" panose="02070309020205020404" pitchFamily="49" charset="0"/>
                <a:cs typeface="Courier New" panose="02070309020205020404" pitchFamily="49" charset="0"/>
              </a:rPr>
              <a:t>XmlDocument</a:t>
            </a:r>
            <a:r>
              <a:rPr lang="en-US" dirty="0">
                <a:latin typeface="Courier New" panose="02070309020205020404" pitchFamily="49" charset="0"/>
                <a:cs typeface="Courier New" panose="02070309020205020404" pitchFamily="49" charset="0"/>
              </a:rPr>
              <a:t>();</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bad use of var because we cannot tell the type, so we</a:t>
            </a:r>
          </a:p>
          <a:p>
            <a:r>
              <a:rPr lang="en-US" dirty="0">
                <a:latin typeface="Courier New" panose="02070309020205020404" pitchFamily="49" charset="0"/>
                <a:cs typeface="Courier New" panose="02070309020205020404" pitchFamily="49" charset="0"/>
              </a:rPr>
              <a:t>// should use a specific type declaration as shown in</a:t>
            </a:r>
          </a:p>
          <a:p>
            <a:r>
              <a:rPr lang="en-US" dirty="0">
                <a:latin typeface="Courier New" panose="02070309020205020404" pitchFamily="49" charset="0"/>
                <a:cs typeface="Courier New" panose="02070309020205020404" pitchFamily="49" charset="0"/>
              </a:rPr>
              <a:t>// the second statement</a:t>
            </a:r>
          </a:p>
          <a:p>
            <a:r>
              <a:rPr lang="en-US" dirty="0">
                <a:latin typeface="Courier New" panose="02070309020205020404" pitchFamily="49" charset="0"/>
                <a:cs typeface="Courier New" panose="02070309020205020404" pitchFamily="49" charset="0"/>
              </a:rPr>
              <a:t>var file1 = </a:t>
            </a:r>
            <a:r>
              <a:rPr lang="en-US" dirty="0" err="1">
                <a:latin typeface="Courier New" panose="02070309020205020404" pitchFamily="49" charset="0"/>
                <a:cs typeface="Courier New" panose="02070309020205020404" pitchFamily="49" charset="0"/>
              </a:rPr>
              <a:t>File.CreateText</a:t>
            </a:r>
            <a:r>
              <a:rPr lang="en-US" dirty="0">
                <a:latin typeface="Courier New" panose="02070309020205020404" pitchFamily="49" charset="0"/>
                <a:cs typeface="Courier New" panose="02070309020205020404" pitchFamily="49" charset="0"/>
              </a:rPr>
              <a:t>("something1.txt"); </a:t>
            </a:r>
          </a:p>
          <a:p>
            <a:r>
              <a:rPr lang="en-US" dirty="0" err="1">
                <a:latin typeface="Courier New" panose="02070309020205020404" pitchFamily="49" charset="0"/>
                <a:cs typeface="Courier New" panose="02070309020205020404" pitchFamily="49" charset="0"/>
              </a:rPr>
              <a:t>StreamWriter</a:t>
            </a:r>
            <a:r>
              <a:rPr lang="en-US" dirty="0">
                <a:latin typeface="Courier New" panose="02070309020205020404" pitchFamily="49" charset="0"/>
                <a:cs typeface="Courier New" panose="02070309020205020404" pitchFamily="49" charset="0"/>
              </a:rPr>
              <a:t> file2 = </a:t>
            </a:r>
            <a:r>
              <a:rPr lang="en-US" dirty="0" err="1">
                <a:latin typeface="Courier New" panose="02070309020205020404" pitchFamily="49" charset="0"/>
                <a:cs typeface="Courier New" panose="02070309020205020404" pitchFamily="49" charset="0"/>
              </a:rPr>
              <a:t>File.CreateText</a:t>
            </a:r>
            <a:r>
              <a:rPr lang="en-US" dirty="0">
                <a:latin typeface="Courier New" panose="02070309020205020404" pitchFamily="49" charset="0"/>
                <a:cs typeface="Courier New" panose="02070309020205020404" pitchFamily="49" charset="0"/>
              </a:rPr>
              <a:t>("something2.txt");</a:t>
            </a:r>
          </a:p>
        </p:txBody>
      </p:sp>
      <p:sp>
        <p:nvSpPr>
          <p:cNvPr id="8" name="TextBox 7">
            <a:extLst>
              <a:ext uri="{FF2B5EF4-FFF2-40B4-BE49-F238E27FC236}">
                <a16:creationId xmlns:a16="http://schemas.microsoft.com/office/drawing/2014/main" id="{718D9EFB-AEC2-4175-B74A-156E3647E3BC}"/>
              </a:ext>
            </a:extLst>
          </p:cNvPr>
          <p:cNvSpPr txBox="1"/>
          <p:nvPr/>
        </p:nvSpPr>
        <p:spPr>
          <a:xfrm>
            <a:off x="475235" y="1095402"/>
            <a:ext cx="10454891" cy="369332"/>
          </a:xfrm>
          <a:prstGeom prst="rect">
            <a:avLst/>
          </a:prstGeom>
          <a:noFill/>
        </p:spPr>
        <p:txBody>
          <a:bodyPr wrap="square">
            <a:spAutoFit/>
          </a:bodyPr>
          <a:lstStyle/>
          <a:p>
            <a:pPr marL="285750" indent="-285750" rtl="0">
              <a:spcBef>
                <a:spcPts val="2400"/>
              </a:spcBef>
              <a:spcAft>
                <a:spcPts val="0"/>
              </a:spcAft>
              <a:buFont typeface="Arial" panose="020B0604020202020204" pitchFamily="34" charset="0"/>
              <a:buChar char="•"/>
            </a:pPr>
            <a:r>
              <a:rPr lang="en-US" sz="1800" i="0" u="none" strike="noStrike" dirty="0">
                <a:effectLst/>
                <a:latin typeface="Arial" panose="020B0604020202020204" pitchFamily="34" charset="0"/>
                <a:cs typeface="Arial" panose="020B0604020202020204" pitchFamily="34" charset="0"/>
              </a:rPr>
              <a:t>Use when the type is obvious</a:t>
            </a:r>
          </a:p>
        </p:txBody>
      </p:sp>
    </p:spTree>
    <p:extLst>
      <p:ext uri="{BB962C8B-B14F-4D97-AF65-F5344CB8AC3E}">
        <p14:creationId xmlns:p14="http://schemas.microsoft.com/office/powerpoint/2010/main" val="26490004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2694007"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Working with variables</a:t>
            </a:r>
          </a:p>
        </p:txBody>
      </p:sp>
      <p:sp>
        <p:nvSpPr>
          <p:cNvPr id="7" name="TextBox 6">
            <a:extLst>
              <a:ext uri="{FF2B5EF4-FFF2-40B4-BE49-F238E27FC236}">
                <a16:creationId xmlns:a16="http://schemas.microsoft.com/office/drawing/2014/main" id="{5B2F948C-847B-4F9F-BE5C-532A6E11840D}"/>
              </a:ext>
            </a:extLst>
          </p:cNvPr>
          <p:cNvSpPr txBox="1"/>
          <p:nvPr/>
        </p:nvSpPr>
        <p:spPr>
          <a:xfrm>
            <a:off x="475236" y="701686"/>
            <a:ext cx="10454891" cy="369332"/>
          </a:xfrm>
          <a:prstGeom prst="rect">
            <a:avLst/>
          </a:prstGeom>
          <a:noFill/>
        </p:spPr>
        <p:txBody>
          <a:bodyPr wrap="square">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Target-type to instantiate objects</a:t>
            </a:r>
            <a:endParaRPr lang="en-US" sz="1800" b="1" i="0" u="none" strike="noStrike" dirty="0">
              <a:effectLst/>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718D9EFB-AEC2-4175-B74A-156E3647E3BC}"/>
              </a:ext>
            </a:extLst>
          </p:cNvPr>
          <p:cNvSpPr txBox="1"/>
          <p:nvPr/>
        </p:nvSpPr>
        <p:spPr>
          <a:xfrm>
            <a:off x="475235" y="1095402"/>
            <a:ext cx="10454891" cy="1538883"/>
          </a:xfrm>
          <a:prstGeom prst="rect">
            <a:avLst/>
          </a:prstGeom>
          <a:noFill/>
        </p:spPr>
        <p:txBody>
          <a:bodyPr wrap="square">
            <a:spAutoFit/>
          </a:bodyPr>
          <a:lstStyle/>
          <a:p>
            <a:pPr marL="285750" indent="-285750" rtl="0">
              <a:spcBef>
                <a:spcPts val="2400"/>
              </a:spcBef>
              <a:spcAft>
                <a:spcPts val="0"/>
              </a:spcAft>
              <a:buFont typeface="Arial" panose="020B0604020202020204" pitchFamily="34" charset="0"/>
              <a:buChar char="•"/>
            </a:pPr>
            <a:r>
              <a:rPr lang="en-US" sz="1800" i="0" u="none" strike="noStrike" dirty="0">
                <a:effectLst/>
                <a:latin typeface="Arial" panose="020B0604020202020204" pitchFamily="34" charset="0"/>
                <a:cs typeface="Arial" panose="020B0604020202020204" pitchFamily="34" charset="0"/>
              </a:rPr>
              <a:t>Since C# 9.0</a:t>
            </a:r>
          </a:p>
          <a:p>
            <a:pPr marL="285750" indent="-285750" rtl="0">
              <a:spcBef>
                <a:spcPts val="2400"/>
              </a:spcBef>
              <a:spcAft>
                <a:spcPts val="0"/>
              </a:spcAft>
              <a:buFont typeface="Arial" panose="020B0604020202020204" pitchFamily="34" charset="0"/>
              <a:buChar char="•"/>
            </a:pPr>
            <a:r>
              <a:rPr lang="en-US" sz="1800" i="0" u="none" strike="noStrike" dirty="0">
                <a:effectLst/>
                <a:latin typeface="Arial" panose="020B0604020202020204" pitchFamily="34" charset="0"/>
                <a:cs typeface="Arial" panose="020B0604020202020204" pitchFamily="34" charset="0"/>
              </a:rPr>
              <a:t>you can specify the type first and then use new without repeating the type</a:t>
            </a:r>
          </a:p>
          <a:p>
            <a:pPr marL="285750" indent="-285750" rtl="0">
              <a:spcBef>
                <a:spcPts val="2400"/>
              </a:spcBef>
              <a:spcAft>
                <a:spcPts val="0"/>
              </a:spcAft>
              <a:buFont typeface="Arial" panose="020B0604020202020204" pitchFamily="34" charset="0"/>
              <a:buChar char="•"/>
            </a:pPr>
            <a:r>
              <a:rPr lang="en-US" sz="1800" i="0" u="none" strike="noStrike" dirty="0">
                <a:effectLst/>
                <a:latin typeface="Arial" panose="020B0604020202020204" pitchFamily="34" charset="0"/>
                <a:cs typeface="Arial" panose="020B0604020202020204" pitchFamily="34" charset="0"/>
              </a:rPr>
              <a:t>Use target-typed new to instantiate objects unless you must use a pre-version 9 C# compiler</a:t>
            </a:r>
          </a:p>
        </p:txBody>
      </p:sp>
      <p:sp>
        <p:nvSpPr>
          <p:cNvPr id="9" name="TextBox 8">
            <a:extLst>
              <a:ext uri="{FF2B5EF4-FFF2-40B4-BE49-F238E27FC236}">
                <a16:creationId xmlns:a16="http://schemas.microsoft.com/office/drawing/2014/main" id="{31F1B043-6AD8-4AA2-8161-4B770F9718F9}"/>
              </a:ext>
            </a:extLst>
          </p:cNvPr>
          <p:cNvSpPr txBox="1"/>
          <p:nvPr/>
        </p:nvSpPr>
        <p:spPr>
          <a:xfrm>
            <a:off x="1182369" y="3208664"/>
            <a:ext cx="9040621" cy="369332"/>
          </a:xfrm>
          <a:prstGeom prst="rect">
            <a:avLst/>
          </a:prstGeom>
          <a:solidFill>
            <a:schemeClr val="tx1">
              <a:lumMod val="65000"/>
            </a:schemeClr>
          </a:solidFill>
        </p:spPr>
        <p:txBody>
          <a:bodyPr wrap="square">
            <a:spAutoFit/>
          </a:bodyPr>
          <a:lstStyle/>
          <a:p>
            <a:r>
              <a:rPr lang="en-US" dirty="0" err="1">
                <a:latin typeface="Courier New" panose="02070309020205020404" pitchFamily="49" charset="0"/>
                <a:cs typeface="Courier New" panose="02070309020205020404" pitchFamily="49" charset="0"/>
              </a:rPr>
              <a:t>XmlDocument</a:t>
            </a:r>
            <a:r>
              <a:rPr lang="en-US" dirty="0">
                <a:latin typeface="Courier New" panose="02070309020205020404" pitchFamily="49" charset="0"/>
                <a:cs typeface="Courier New" panose="02070309020205020404" pitchFamily="49" charset="0"/>
              </a:rPr>
              <a:t> xml3 = new(); // target-typed new in C# 9 or later</a:t>
            </a:r>
          </a:p>
        </p:txBody>
      </p:sp>
      <p:sp>
        <p:nvSpPr>
          <p:cNvPr id="11" name="TextBox 10">
            <a:extLst>
              <a:ext uri="{FF2B5EF4-FFF2-40B4-BE49-F238E27FC236}">
                <a16:creationId xmlns:a16="http://schemas.microsoft.com/office/drawing/2014/main" id="{ABFE79DA-AD6E-4B3E-897C-011CDD270CE6}"/>
              </a:ext>
            </a:extLst>
          </p:cNvPr>
          <p:cNvSpPr txBox="1"/>
          <p:nvPr/>
        </p:nvSpPr>
        <p:spPr>
          <a:xfrm>
            <a:off x="621541" y="4095343"/>
            <a:ext cx="10668251" cy="1754326"/>
          </a:xfrm>
          <a:prstGeom prst="rect">
            <a:avLst/>
          </a:prstGeom>
          <a:solidFill>
            <a:schemeClr val="tx1">
              <a:lumMod val="65000"/>
            </a:schemeClr>
          </a:solidFill>
        </p:spPr>
        <p:txBody>
          <a:bodyPr wrap="square">
            <a:spAutoFit/>
          </a:bodyPr>
          <a:lstStyle/>
          <a:p>
            <a:r>
              <a:rPr lang="en-US" dirty="0">
                <a:latin typeface="Courier New" panose="02070309020205020404" pitchFamily="49" charset="0"/>
                <a:cs typeface="Courier New" panose="02070309020205020404" pitchFamily="49" charset="0"/>
              </a:rPr>
              <a:t>class Person</a:t>
            </a:r>
          </a:p>
          <a:p>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public </a:t>
            </a:r>
            <a:r>
              <a:rPr lang="en-US" dirty="0" err="1">
                <a:latin typeface="Courier New" panose="02070309020205020404" pitchFamily="49" charset="0"/>
                <a:cs typeface="Courier New" panose="02070309020205020404" pitchFamily="49" charset="0"/>
              </a:rPr>
              <a:t>DateTime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BirthDate</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Person </a:t>
            </a:r>
            <a:r>
              <a:rPr lang="en-US" dirty="0" err="1">
                <a:latin typeface="Courier New" panose="02070309020205020404" pitchFamily="49" charset="0"/>
                <a:cs typeface="Courier New" panose="02070309020205020404" pitchFamily="49" charset="0"/>
              </a:rPr>
              <a:t>kim</a:t>
            </a:r>
            <a:r>
              <a:rPr lang="en-US" dirty="0">
                <a:latin typeface="Courier New" panose="02070309020205020404" pitchFamily="49" charset="0"/>
                <a:cs typeface="Courier New" panose="02070309020205020404" pitchFamily="49" charset="0"/>
              </a:rPr>
              <a:t> = new();</a:t>
            </a:r>
          </a:p>
          <a:p>
            <a:r>
              <a:rPr lang="en-US" dirty="0" err="1">
                <a:latin typeface="Courier New" panose="02070309020205020404" pitchFamily="49" charset="0"/>
                <a:cs typeface="Courier New" panose="02070309020205020404" pitchFamily="49" charset="0"/>
              </a:rPr>
              <a:t>kim.BirthDate</a:t>
            </a:r>
            <a:r>
              <a:rPr lang="en-US" dirty="0">
                <a:latin typeface="Courier New" panose="02070309020205020404" pitchFamily="49" charset="0"/>
                <a:cs typeface="Courier New" panose="02070309020205020404" pitchFamily="49" charset="0"/>
              </a:rPr>
              <a:t> = new(1967, 12, 26); // instead of: new </a:t>
            </a:r>
            <a:r>
              <a:rPr lang="en-US" dirty="0" err="1">
                <a:latin typeface="Courier New" panose="02070309020205020404" pitchFamily="49" charset="0"/>
                <a:cs typeface="Courier New" panose="02070309020205020404" pitchFamily="49" charset="0"/>
              </a:rPr>
              <a:t>DateTime</a:t>
            </a:r>
            <a:r>
              <a:rPr lang="en-US" dirty="0">
                <a:latin typeface="Courier New" panose="02070309020205020404" pitchFamily="49" charset="0"/>
                <a:cs typeface="Courier New" panose="02070309020205020404" pitchFamily="49" charset="0"/>
              </a:rPr>
              <a:t>(1967, 12, 26)</a:t>
            </a:r>
          </a:p>
        </p:txBody>
      </p:sp>
    </p:spTree>
    <p:extLst>
      <p:ext uri="{BB962C8B-B14F-4D97-AF65-F5344CB8AC3E}">
        <p14:creationId xmlns:p14="http://schemas.microsoft.com/office/powerpoint/2010/main" val="20878961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2694007"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Working with variables</a:t>
            </a:r>
          </a:p>
        </p:txBody>
      </p:sp>
      <p:sp>
        <p:nvSpPr>
          <p:cNvPr id="7" name="TextBox 6">
            <a:extLst>
              <a:ext uri="{FF2B5EF4-FFF2-40B4-BE49-F238E27FC236}">
                <a16:creationId xmlns:a16="http://schemas.microsoft.com/office/drawing/2014/main" id="{5B2F948C-847B-4F9F-BE5C-532A6E11840D}"/>
              </a:ext>
            </a:extLst>
          </p:cNvPr>
          <p:cNvSpPr txBox="1"/>
          <p:nvPr/>
        </p:nvSpPr>
        <p:spPr>
          <a:xfrm>
            <a:off x="475236" y="701686"/>
            <a:ext cx="10454891" cy="369332"/>
          </a:xfrm>
          <a:prstGeom prst="rect">
            <a:avLst/>
          </a:prstGeom>
          <a:noFill/>
        </p:spPr>
        <p:txBody>
          <a:bodyPr wrap="square">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Default type values</a:t>
            </a:r>
            <a:endParaRPr lang="en-US" sz="1800" b="1" i="0" u="none" strike="noStrike" dirty="0">
              <a:effectLst/>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718D9EFB-AEC2-4175-B74A-156E3647E3BC}"/>
              </a:ext>
            </a:extLst>
          </p:cNvPr>
          <p:cNvSpPr txBox="1"/>
          <p:nvPr/>
        </p:nvSpPr>
        <p:spPr>
          <a:xfrm>
            <a:off x="475235" y="1095402"/>
            <a:ext cx="10454891" cy="4124206"/>
          </a:xfrm>
          <a:prstGeom prst="rect">
            <a:avLst/>
          </a:prstGeom>
          <a:noFill/>
        </p:spPr>
        <p:txBody>
          <a:bodyPr wrap="square">
            <a:spAutoFit/>
          </a:bodyPr>
          <a:lstStyle/>
          <a:p>
            <a:pPr marL="285750" indent="-285750" rtl="0">
              <a:spcBef>
                <a:spcPts val="2400"/>
              </a:spcBef>
              <a:spcAft>
                <a:spcPts val="0"/>
              </a:spcAft>
              <a:buFont typeface="Arial" panose="020B0604020202020204" pitchFamily="34" charset="0"/>
              <a:buChar char="•"/>
            </a:pPr>
            <a:r>
              <a:rPr lang="en-US" dirty="0">
                <a:latin typeface="Arial" panose="020B0604020202020204" pitchFamily="34" charset="0"/>
                <a:cs typeface="Arial" panose="020B0604020202020204" pitchFamily="34" charset="0"/>
              </a:rPr>
              <a:t>m</a:t>
            </a:r>
            <a:r>
              <a:rPr lang="en-US" sz="1800" i="0" u="none" strike="noStrike" dirty="0">
                <a:effectLst/>
                <a:latin typeface="Arial" panose="020B0604020202020204" pitchFamily="34" charset="0"/>
                <a:cs typeface="Arial" panose="020B0604020202020204" pitchFamily="34" charset="0"/>
              </a:rPr>
              <a:t>ost of the primitive types except </a:t>
            </a:r>
            <a:r>
              <a:rPr lang="en-US" sz="1800" i="0" u="none" strike="noStrike" dirty="0">
                <a:effectLst/>
                <a:latin typeface="Courier New" panose="02070309020205020404" pitchFamily="49" charset="0"/>
                <a:cs typeface="Courier New" panose="02070309020205020404" pitchFamily="49" charset="0"/>
              </a:rPr>
              <a:t>string</a:t>
            </a:r>
            <a:r>
              <a:rPr lang="en-US" sz="1800" i="0" u="none" strike="noStrike" dirty="0">
                <a:effectLst/>
                <a:latin typeface="Arial" panose="020B0604020202020204" pitchFamily="34" charset="0"/>
                <a:cs typeface="Arial" panose="020B0604020202020204" pitchFamily="34" charset="0"/>
              </a:rPr>
              <a:t> are value types (that they must have a value)</a:t>
            </a:r>
          </a:p>
          <a:p>
            <a:pPr marL="285750" indent="-285750" rtl="0">
              <a:spcBef>
                <a:spcPts val="2400"/>
              </a:spcBef>
              <a:spcAft>
                <a:spcPts val="0"/>
              </a:spcAft>
              <a:buFont typeface="Arial" panose="020B0604020202020204" pitchFamily="34" charset="0"/>
              <a:buChar char="•"/>
            </a:pPr>
            <a:r>
              <a:rPr lang="en-US" dirty="0">
                <a:latin typeface="Arial" panose="020B0604020202020204" pitchFamily="34" charset="0"/>
                <a:cs typeface="Arial" panose="020B0604020202020204" pitchFamily="34" charset="0"/>
              </a:rPr>
              <a:t>y</a:t>
            </a:r>
            <a:r>
              <a:rPr lang="en-US" sz="1800" i="0" u="none" strike="noStrike" dirty="0">
                <a:effectLst/>
                <a:latin typeface="Arial" panose="020B0604020202020204" pitchFamily="34" charset="0"/>
                <a:cs typeface="Arial" panose="020B0604020202020204" pitchFamily="34" charset="0"/>
              </a:rPr>
              <a:t>ou can determine the default value of a type by using the </a:t>
            </a:r>
            <a:r>
              <a:rPr lang="en-US" sz="1800" i="0" u="none" strike="noStrike" dirty="0">
                <a:effectLst/>
                <a:latin typeface="Courier New" panose="02070309020205020404" pitchFamily="49" charset="0"/>
                <a:cs typeface="Courier New" panose="02070309020205020404" pitchFamily="49" charset="0"/>
              </a:rPr>
              <a:t>default() </a:t>
            </a:r>
            <a:r>
              <a:rPr lang="en-US" sz="1800" i="0" u="none" strike="noStrike" dirty="0">
                <a:effectLst/>
                <a:latin typeface="Arial" panose="020B0604020202020204" pitchFamily="34" charset="0"/>
                <a:cs typeface="Arial" panose="020B0604020202020204" pitchFamily="34" charset="0"/>
              </a:rPr>
              <a:t>operator and passing the type as a parameter</a:t>
            </a:r>
          </a:p>
          <a:p>
            <a:pPr marL="285750" indent="-285750" rtl="0">
              <a:spcBef>
                <a:spcPts val="2400"/>
              </a:spcBef>
              <a:spcAft>
                <a:spcPts val="0"/>
              </a:spcAft>
              <a:buFont typeface="Arial" panose="020B0604020202020204" pitchFamily="34" charset="0"/>
              <a:buChar char="•"/>
            </a:pPr>
            <a:r>
              <a:rPr lang="en-US" dirty="0">
                <a:latin typeface="Arial" panose="020B0604020202020204" pitchFamily="34" charset="0"/>
                <a:cs typeface="Arial" panose="020B0604020202020204" pitchFamily="34" charset="0"/>
              </a:rPr>
              <a:t>y</a:t>
            </a:r>
            <a:r>
              <a:rPr lang="en-US" sz="1800" i="0" u="none" strike="noStrike" dirty="0">
                <a:effectLst/>
                <a:latin typeface="Arial" panose="020B0604020202020204" pitchFamily="34" charset="0"/>
                <a:cs typeface="Arial" panose="020B0604020202020204" pitchFamily="34" charset="0"/>
              </a:rPr>
              <a:t>ou can assign the default value of a type by using the </a:t>
            </a:r>
            <a:r>
              <a:rPr lang="en-US" sz="1800" i="0" u="none" strike="noStrike" dirty="0">
                <a:effectLst/>
                <a:latin typeface="Courier New" panose="02070309020205020404" pitchFamily="49" charset="0"/>
                <a:cs typeface="Courier New" panose="02070309020205020404" pitchFamily="49" charset="0"/>
              </a:rPr>
              <a:t>default</a:t>
            </a:r>
            <a:r>
              <a:rPr lang="en-US" sz="1800" i="0" u="none" strike="noStrike" dirty="0">
                <a:effectLst/>
                <a:latin typeface="Arial" panose="020B0604020202020204" pitchFamily="34" charset="0"/>
                <a:cs typeface="Arial" panose="020B0604020202020204" pitchFamily="34" charset="0"/>
              </a:rPr>
              <a:t> keyword</a:t>
            </a:r>
          </a:p>
          <a:p>
            <a:pPr marL="285750" indent="-285750" rtl="0">
              <a:spcBef>
                <a:spcPts val="2400"/>
              </a:spcBef>
              <a:spcAft>
                <a:spcPts val="0"/>
              </a:spcAft>
              <a:buFont typeface="Arial" panose="020B0604020202020204" pitchFamily="34" charset="0"/>
              <a:buChar char="•"/>
            </a:pPr>
            <a:r>
              <a:rPr lang="en-US" dirty="0">
                <a:latin typeface="Arial" panose="020B0604020202020204" pitchFamily="34" charset="0"/>
                <a:cs typeface="Arial" panose="020B0604020202020204" pitchFamily="34" charset="0"/>
              </a:rPr>
              <a:t>t</a:t>
            </a:r>
            <a:r>
              <a:rPr lang="en-US" sz="1800" i="0" u="none" strike="noStrike" dirty="0">
                <a:effectLst/>
                <a:latin typeface="Arial" panose="020B0604020202020204" pitchFamily="34" charset="0"/>
                <a:cs typeface="Arial" panose="020B0604020202020204" pitchFamily="34" charset="0"/>
              </a:rPr>
              <a:t>he </a:t>
            </a:r>
            <a:r>
              <a:rPr lang="en-US" dirty="0">
                <a:latin typeface="Courier New" panose="02070309020205020404" pitchFamily="49" charset="0"/>
                <a:cs typeface="Courier New" panose="02070309020205020404" pitchFamily="49" charset="0"/>
              </a:rPr>
              <a:t>string</a:t>
            </a:r>
            <a:r>
              <a:rPr lang="en-US" sz="1800" i="0" u="none" strike="noStrike" dirty="0">
                <a:effectLst/>
                <a:latin typeface="Arial" panose="020B0604020202020204" pitchFamily="34" charset="0"/>
                <a:cs typeface="Arial" panose="020B0604020202020204" pitchFamily="34" charset="0"/>
              </a:rPr>
              <a:t> type is a reference type (</a:t>
            </a:r>
            <a:r>
              <a:rPr lang="en-US" dirty="0">
                <a:latin typeface="Courier New" panose="02070309020205020404" pitchFamily="49" charset="0"/>
                <a:cs typeface="Courier New" panose="02070309020205020404" pitchFamily="49" charset="0"/>
              </a:rPr>
              <a:t>string</a:t>
            </a:r>
            <a:r>
              <a:rPr lang="en-US" sz="1800" i="0" u="none" strike="noStrike" dirty="0">
                <a:effectLst/>
                <a:latin typeface="Arial" panose="020B0604020202020204" pitchFamily="34" charset="0"/>
                <a:cs typeface="Arial" panose="020B0604020202020204" pitchFamily="34" charset="0"/>
              </a:rPr>
              <a:t> variables contain the memory address of a value, not the value itself)</a:t>
            </a:r>
          </a:p>
          <a:p>
            <a:pPr marL="285750" indent="-285750" rtl="0">
              <a:spcBef>
                <a:spcPts val="2400"/>
              </a:spcBef>
              <a:spcAft>
                <a:spcPts val="0"/>
              </a:spcAft>
              <a:buFont typeface="Arial" panose="020B0604020202020204" pitchFamily="34" charset="0"/>
              <a:buChar char="•"/>
            </a:pPr>
            <a:r>
              <a:rPr lang="en-US" dirty="0">
                <a:latin typeface="Arial" panose="020B0604020202020204" pitchFamily="34" charset="0"/>
                <a:cs typeface="Arial" panose="020B0604020202020204" pitchFamily="34" charset="0"/>
              </a:rPr>
              <a:t>a</a:t>
            </a:r>
            <a:r>
              <a:rPr lang="en-US" sz="1800" i="0" u="none" strike="noStrike" dirty="0">
                <a:effectLst/>
                <a:latin typeface="Arial" panose="020B0604020202020204" pitchFamily="34" charset="0"/>
                <a:cs typeface="Arial" panose="020B0604020202020204" pitchFamily="34" charset="0"/>
              </a:rPr>
              <a:t> reference type variable can have a </a:t>
            </a:r>
            <a:r>
              <a:rPr lang="en-US" dirty="0">
                <a:latin typeface="Courier New" panose="02070309020205020404" pitchFamily="49" charset="0"/>
                <a:cs typeface="Courier New" panose="02070309020205020404" pitchFamily="49" charset="0"/>
              </a:rPr>
              <a:t>null</a:t>
            </a:r>
            <a:r>
              <a:rPr lang="en-US" sz="1800" i="0" u="none" strike="noStrike" dirty="0">
                <a:effectLst/>
                <a:latin typeface="Arial" panose="020B0604020202020204" pitchFamily="34" charset="0"/>
                <a:cs typeface="Arial" panose="020B0604020202020204" pitchFamily="34" charset="0"/>
              </a:rPr>
              <a:t> value, which is a literal that indicates that the variable does not reference anything (yet)</a:t>
            </a:r>
          </a:p>
          <a:p>
            <a:pPr marL="285750" indent="-285750" rtl="0">
              <a:spcBef>
                <a:spcPts val="2400"/>
              </a:spcBef>
              <a:spcAft>
                <a:spcPts val="0"/>
              </a:spcAft>
              <a:buFont typeface="Arial" panose="020B0604020202020204" pitchFamily="34" charset="0"/>
              <a:buChar char="•"/>
            </a:pPr>
            <a:r>
              <a:rPr lang="en-US" sz="1800" i="0" u="none" strike="noStrike" dirty="0">
                <a:effectLst/>
                <a:latin typeface="Courier New" panose="02070309020205020404" pitchFamily="49" charset="0"/>
                <a:cs typeface="Courier New" panose="02070309020205020404" pitchFamily="49" charset="0"/>
              </a:rPr>
              <a:t>null</a:t>
            </a:r>
            <a:r>
              <a:rPr lang="en-US" sz="1800" i="0" u="none" strike="noStrike" dirty="0">
                <a:effectLst/>
                <a:latin typeface="Arial" panose="020B0604020202020204" pitchFamily="34" charset="0"/>
                <a:cs typeface="Arial" panose="020B0604020202020204" pitchFamily="34" charset="0"/>
              </a:rPr>
              <a:t> is the default for all reference types.</a:t>
            </a:r>
          </a:p>
        </p:txBody>
      </p:sp>
    </p:spTree>
    <p:extLst>
      <p:ext uri="{BB962C8B-B14F-4D97-AF65-F5344CB8AC3E}">
        <p14:creationId xmlns:p14="http://schemas.microsoft.com/office/powerpoint/2010/main" val="3147849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2694007"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Working with variables</a:t>
            </a:r>
          </a:p>
        </p:txBody>
      </p:sp>
      <p:sp>
        <p:nvSpPr>
          <p:cNvPr id="7" name="TextBox 6">
            <a:extLst>
              <a:ext uri="{FF2B5EF4-FFF2-40B4-BE49-F238E27FC236}">
                <a16:creationId xmlns:a16="http://schemas.microsoft.com/office/drawing/2014/main" id="{5B2F948C-847B-4F9F-BE5C-532A6E11840D}"/>
              </a:ext>
            </a:extLst>
          </p:cNvPr>
          <p:cNvSpPr txBox="1"/>
          <p:nvPr/>
        </p:nvSpPr>
        <p:spPr>
          <a:xfrm>
            <a:off x="475236" y="701686"/>
            <a:ext cx="10454891" cy="369332"/>
          </a:xfrm>
          <a:prstGeom prst="rect">
            <a:avLst/>
          </a:prstGeom>
          <a:noFill/>
        </p:spPr>
        <p:txBody>
          <a:bodyPr wrap="square">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Array</a:t>
            </a:r>
            <a:endParaRPr lang="en-US" sz="1800" b="1" i="0" u="none" strike="noStrike" dirty="0">
              <a:effectLst/>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718D9EFB-AEC2-4175-B74A-156E3647E3BC}"/>
              </a:ext>
            </a:extLst>
          </p:cNvPr>
          <p:cNvSpPr txBox="1"/>
          <p:nvPr/>
        </p:nvSpPr>
        <p:spPr>
          <a:xfrm>
            <a:off x="475235" y="1095402"/>
            <a:ext cx="10454891" cy="646331"/>
          </a:xfrm>
          <a:prstGeom prst="rect">
            <a:avLst/>
          </a:prstGeom>
          <a:noFill/>
        </p:spPr>
        <p:txBody>
          <a:bodyPr wrap="square">
            <a:spAutoFit/>
          </a:bodyPr>
          <a:lstStyle/>
          <a:p>
            <a:pPr marL="285750" indent="-285750" rtl="0">
              <a:spcBef>
                <a:spcPts val="2400"/>
              </a:spcBef>
              <a:spcAft>
                <a:spcPts val="0"/>
              </a:spcAft>
              <a:buFont typeface="Arial" panose="020B0604020202020204" pitchFamily="34" charset="0"/>
              <a:buChar char="•"/>
            </a:pPr>
            <a:r>
              <a:rPr lang="en-US" dirty="0">
                <a:latin typeface="Arial" panose="020B0604020202020204" pitchFamily="34" charset="0"/>
                <a:cs typeface="Arial" panose="020B0604020202020204" pitchFamily="34" charset="0"/>
              </a:rPr>
              <a:t>when you need to store multiple values of the same type (for example, you may do this when you need to store four names in a string array)</a:t>
            </a:r>
            <a:endParaRPr lang="en-US" sz="1800" i="0" u="none" strike="noStrike" dirty="0">
              <a:effectLst/>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455EFD84-191E-455A-AF7B-7019BE7A8DB2}"/>
              </a:ext>
            </a:extLst>
          </p:cNvPr>
          <p:cNvSpPr txBox="1"/>
          <p:nvPr/>
        </p:nvSpPr>
        <p:spPr>
          <a:xfrm>
            <a:off x="603253" y="1986127"/>
            <a:ext cx="10668251" cy="4801314"/>
          </a:xfrm>
          <a:prstGeom prst="rect">
            <a:avLst/>
          </a:prstGeom>
          <a:solidFill>
            <a:schemeClr val="tx1">
              <a:lumMod val="65000"/>
            </a:schemeClr>
          </a:solidFill>
        </p:spPr>
        <p:txBody>
          <a:bodyPr wrap="square">
            <a:spAutoFit/>
          </a:bodyPr>
          <a:lstStyle/>
          <a:p>
            <a:r>
              <a:rPr lang="en-US" dirty="0">
                <a:latin typeface="Courier New" panose="02070309020205020404" pitchFamily="49" charset="0"/>
                <a:cs typeface="Courier New" panose="02070309020205020404" pitchFamily="49" charset="0"/>
              </a:rPr>
              <a:t>string[] names; // can reference any size array of strings</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allocating memory for four strings in an array</a:t>
            </a:r>
          </a:p>
          <a:p>
            <a:r>
              <a:rPr lang="en-US" dirty="0">
                <a:latin typeface="Courier New" panose="02070309020205020404" pitchFamily="49" charset="0"/>
                <a:cs typeface="Courier New" panose="02070309020205020404" pitchFamily="49" charset="0"/>
              </a:rPr>
              <a:t>names = new string[4];</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storing items at index positions</a:t>
            </a:r>
          </a:p>
          <a:p>
            <a:r>
              <a:rPr lang="en-US" dirty="0">
                <a:latin typeface="Courier New" panose="02070309020205020404" pitchFamily="49" charset="0"/>
                <a:cs typeface="Courier New" panose="02070309020205020404" pitchFamily="49" charset="0"/>
              </a:rPr>
              <a:t>names[0] = "Kate";</a:t>
            </a:r>
          </a:p>
          <a:p>
            <a:r>
              <a:rPr lang="en-US" dirty="0">
                <a:latin typeface="Courier New" panose="02070309020205020404" pitchFamily="49" charset="0"/>
                <a:cs typeface="Courier New" panose="02070309020205020404" pitchFamily="49" charset="0"/>
              </a:rPr>
              <a:t>names[1] = "Jack"; </a:t>
            </a:r>
          </a:p>
          <a:p>
            <a:r>
              <a:rPr lang="en-US" dirty="0">
                <a:latin typeface="Courier New" panose="02070309020205020404" pitchFamily="49" charset="0"/>
                <a:cs typeface="Courier New" panose="02070309020205020404" pitchFamily="49" charset="0"/>
              </a:rPr>
              <a:t>names[2] = "Rebecca"; </a:t>
            </a:r>
          </a:p>
          <a:p>
            <a:r>
              <a:rPr lang="en-US" dirty="0">
                <a:latin typeface="Courier New" panose="02070309020205020404" pitchFamily="49" charset="0"/>
                <a:cs typeface="Courier New" panose="02070309020205020404" pitchFamily="49" charset="0"/>
              </a:rPr>
              <a:t>names[3] = "Tom";</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looping through the names</a:t>
            </a:r>
          </a:p>
          <a:p>
            <a:r>
              <a:rPr lang="en-US" dirty="0">
                <a:latin typeface="Courier New" panose="02070309020205020404" pitchFamily="49" charset="0"/>
                <a:cs typeface="Courier New" panose="02070309020205020404" pitchFamily="49" charset="0"/>
              </a:rPr>
              <a:t>for (int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0;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&lt; </a:t>
            </a:r>
            <a:r>
              <a:rPr lang="en-US" dirty="0" err="1">
                <a:latin typeface="Courier New" panose="02070309020205020404" pitchFamily="49" charset="0"/>
                <a:cs typeface="Courier New" panose="02070309020205020404" pitchFamily="49" charset="0"/>
              </a:rPr>
              <a:t>names.Length</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 output the item at index position </a:t>
            </a:r>
            <a:r>
              <a:rPr lang="en-US" dirty="0" err="1">
                <a:latin typeface="Courier New" panose="02070309020205020404" pitchFamily="49" charset="0"/>
                <a:cs typeface="Courier New" panose="02070309020205020404" pitchFamily="49" charset="0"/>
              </a:rPr>
              <a:t>i</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Console.WriteLine</a:t>
            </a:r>
            <a:r>
              <a:rPr lang="en-US" dirty="0">
                <a:latin typeface="Courier New" panose="02070309020205020404" pitchFamily="49" charset="0"/>
                <a:cs typeface="Courier New" panose="02070309020205020404" pitchFamily="49" charset="0"/>
              </a:rPr>
              <a:t>(names[</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2092172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2694007"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Working with variables</a:t>
            </a:r>
          </a:p>
        </p:txBody>
      </p:sp>
      <p:sp>
        <p:nvSpPr>
          <p:cNvPr id="7" name="TextBox 6">
            <a:extLst>
              <a:ext uri="{FF2B5EF4-FFF2-40B4-BE49-F238E27FC236}">
                <a16:creationId xmlns:a16="http://schemas.microsoft.com/office/drawing/2014/main" id="{5B2F948C-847B-4F9F-BE5C-532A6E11840D}"/>
              </a:ext>
            </a:extLst>
          </p:cNvPr>
          <p:cNvSpPr txBox="1"/>
          <p:nvPr/>
        </p:nvSpPr>
        <p:spPr>
          <a:xfrm>
            <a:off x="475236" y="701686"/>
            <a:ext cx="10454891" cy="369332"/>
          </a:xfrm>
          <a:prstGeom prst="rect">
            <a:avLst/>
          </a:prstGeom>
          <a:noFill/>
        </p:spPr>
        <p:txBody>
          <a:bodyPr wrap="square">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Array</a:t>
            </a:r>
            <a:endParaRPr lang="en-US" sz="1800" b="1" i="0" u="none" strike="noStrike" dirty="0">
              <a:effectLst/>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718D9EFB-AEC2-4175-B74A-156E3647E3BC}"/>
              </a:ext>
            </a:extLst>
          </p:cNvPr>
          <p:cNvSpPr txBox="1"/>
          <p:nvPr/>
        </p:nvSpPr>
        <p:spPr>
          <a:xfrm>
            <a:off x="475235" y="1095402"/>
            <a:ext cx="10454891" cy="2369880"/>
          </a:xfrm>
          <a:prstGeom prst="rect">
            <a:avLst/>
          </a:prstGeom>
          <a:noFill/>
        </p:spPr>
        <p:txBody>
          <a:bodyPr wrap="square">
            <a:spAutoFit/>
          </a:bodyPr>
          <a:lstStyle/>
          <a:p>
            <a:pPr marL="285750" indent="-285750" rtl="0">
              <a:spcBef>
                <a:spcPts val="2400"/>
              </a:spcBef>
              <a:spcAft>
                <a:spcPts val="0"/>
              </a:spcAft>
              <a:buFont typeface="Arial" panose="020B0604020202020204" pitchFamily="34" charset="0"/>
              <a:buChar char="•"/>
            </a:pPr>
            <a:r>
              <a:rPr lang="en-US" dirty="0">
                <a:latin typeface="Arial" panose="020B0604020202020204" pitchFamily="34" charset="0"/>
                <a:cs typeface="Arial" panose="020B0604020202020204" pitchFamily="34" charset="0"/>
              </a:rPr>
              <a:t>arrays are always of a fixed size at the time of memory allocation, so you need to decide how many items you want to store before instantiating them.</a:t>
            </a:r>
          </a:p>
          <a:p>
            <a:pPr marL="285750" indent="-285750" rtl="0">
              <a:spcBef>
                <a:spcPts val="2400"/>
              </a:spcBef>
              <a:spcAft>
                <a:spcPts val="0"/>
              </a:spcAft>
              <a:buFont typeface="Arial" panose="020B0604020202020204" pitchFamily="34" charset="0"/>
              <a:buChar char="•"/>
            </a:pPr>
            <a:r>
              <a:rPr lang="en-US" dirty="0">
                <a:latin typeface="Arial" panose="020B0604020202020204" pitchFamily="34" charset="0"/>
                <a:cs typeface="Arial" panose="020B0604020202020204" pitchFamily="34" charset="0"/>
              </a:rPr>
              <a:t>w</a:t>
            </a:r>
            <a:r>
              <a:rPr lang="en-US" sz="1800" i="0" u="none" strike="noStrike" dirty="0">
                <a:effectLst/>
                <a:latin typeface="Arial" panose="020B0604020202020204" pitchFamily="34" charset="0"/>
                <a:cs typeface="Arial" panose="020B0604020202020204" pitchFamily="34" charset="0"/>
              </a:rPr>
              <a:t>hen you use the new[] syntax to allocate memory for the array, you must have at least one item in the curly braces so that the compiler can infer the data type.</a:t>
            </a:r>
          </a:p>
          <a:p>
            <a:pPr marL="285750" indent="-285750" rtl="0">
              <a:spcBef>
                <a:spcPts val="2400"/>
              </a:spcBef>
              <a:spcAft>
                <a:spcPts val="0"/>
              </a:spcAft>
              <a:buFont typeface="Arial" panose="020B0604020202020204" pitchFamily="34" charset="0"/>
              <a:buChar char="•"/>
            </a:pPr>
            <a:r>
              <a:rPr lang="en-US" dirty="0">
                <a:latin typeface="Arial" panose="020B0604020202020204" pitchFamily="34" charset="0"/>
                <a:cs typeface="Arial" panose="020B0604020202020204" pitchFamily="34" charset="0"/>
              </a:rPr>
              <a:t>Ar</a:t>
            </a:r>
            <a:r>
              <a:rPr lang="en-US" sz="1800" i="0" u="none" strike="noStrike" dirty="0">
                <a:effectLst/>
                <a:latin typeface="Arial" panose="020B0604020202020204" pitchFamily="34" charset="0"/>
                <a:cs typeface="Arial" panose="020B0604020202020204" pitchFamily="34" charset="0"/>
              </a:rPr>
              <a:t>rays are useful for temporarily storing multiple items, but collections are a more flexible option when adding and removing items dynamically.</a:t>
            </a:r>
          </a:p>
        </p:txBody>
      </p:sp>
      <p:sp>
        <p:nvSpPr>
          <p:cNvPr id="6" name="TextBox 5">
            <a:extLst>
              <a:ext uri="{FF2B5EF4-FFF2-40B4-BE49-F238E27FC236}">
                <a16:creationId xmlns:a16="http://schemas.microsoft.com/office/drawing/2014/main" id="{455EFD84-191E-455A-AF7B-7019BE7A8DB2}"/>
              </a:ext>
            </a:extLst>
          </p:cNvPr>
          <p:cNvSpPr txBox="1"/>
          <p:nvPr/>
        </p:nvSpPr>
        <p:spPr>
          <a:xfrm>
            <a:off x="420373" y="4000159"/>
            <a:ext cx="10668251" cy="646331"/>
          </a:xfrm>
          <a:prstGeom prst="rect">
            <a:avLst/>
          </a:prstGeom>
          <a:solidFill>
            <a:schemeClr val="tx1">
              <a:lumMod val="65000"/>
            </a:schemeClr>
          </a:solidFill>
        </p:spPr>
        <p:txBody>
          <a:bodyPr wrap="square">
            <a:spAutoFit/>
          </a:bodyPr>
          <a:lstStyle/>
          <a:p>
            <a:r>
              <a:rPr lang="en-US" dirty="0">
                <a:latin typeface="Courier New" panose="02070309020205020404" pitchFamily="49" charset="0"/>
                <a:cs typeface="Courier New" panose="02070309020205020404" pitchFamily="49" charset="0"/>
              </a:rPr>
              <a:t>// defining array in one single step</a:t>
            </a:r>
          </a:p>
          <a:p>
            <a:r>
              <a:rPr lang="en-US" dirty="0">
                <a:latin typeface="Courier New" panose="02070309020205020404" pitchFamily="49" charset="0"/>
                <a:cs typeface="Courier New" panose="02070309020205020404" pitchFamily="49" charset="0"/>
              </a:rPr>
              <a:t>string[] names2 = new[] { "Kate", "Jack", "Rebecca", "Tom" };</a:t>
            </a:r>
          </a:p>
        </p:txBody>
      </p:sp>
    </p:spTree>
    <p:extLst>
      <p:ext uri="{BB962C8B-B14F-4D97-AF65-F5344CB8AC3E}">
        <p14:creationId xmlns:p14="http://schemas.microsoft.com/office/powerpoint/2010/main" val="11334234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4916731"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Exploring more about console applications</a:t>
            </a:r>
          </a:p>
        </p:txBody>
      </p:sp>
      <p:sp>
        <p:nvSpPr>
          <p:cNvPr id="7" name="TextBox 6">
            <a:extLst>
              <a:ext uri="{FF2B5EF4-FFF2-40B4-BE49-F238E27FC236}">
                <a16:creationId xmlns:a16="http://schemas.microsoft.com/office/drawing/2014/main" id="{5B2F948C-847B-4F9F-BE5C-532A6E11840D}"/>
              </a:ext>
            </a:extLst>
          </p:cNvPr>
          <p:cNvSpPr txBox="1"/>
          <p:nvPr/>
        </p:nvSpPr>
        <p:spPr>
          <a:xfrm>
            <a:off x="475236" y="701686"/>
            <a:ext cx="10454891" cy="369332"/>
          </a:xfrm>
          <a:prstGeom prst="rect">
            <a:avLst/>
          </a:prstGeom>
          <a:noFill/>
        </p:spPr>
        <p:txBody>
          <a:bodyPr wrap="square">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Console applications</a:t>
            </a:r>
            <a:endParaRPr lang="en-US" sz="1800" b="1" i="0" u="none" strike="noStrike" dirty="0">
              <a:effectLst/>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718D9EFB-AEC2-4175-B74A-156E3647E3BC}"/>
              </a:ext>
            </a:extLst>
          </p:cNvPr>
          <p:cNvSpPr txBox="1"/>
          <p:nvPr/>
        </p:nvSpPr>
        <p:spPr>
          <a:xfrm>
            <a:off x="475235" y="1095402"/>
            <a:ext cx="10454891" cy="1815882"/>
          </a:xfrm>
          <a:prstGeom prst="rect">
            <a:avLst/>
          </a:prstGeom>
          <a:noFill/>
        </p:spPr>
        <p:txBody>
          <a:bodyPr wrap="square">
            <a:spAutoFit/>
          </a:bodyPr>
          <a:lstStyle/>
          <a:p>
            <a:pPr marL="285750" indent="-285750" rtl="0">
              <a:spcBef>
                <a:spcPts val="2400"/>
              </a:spcBef>
              <a:spcAft>
                <a:spcPts val="0"/>
              </a:spcAft>
              <a:buFont typeface="Arial" panose="020B0604020202020204" pitchFamily="34" charset="0"/>
              <a:buChar char="•"/>
            </a:pPr>
            <a:r>
              <a:rPr lang="en-US" dirty="0">
                <a:latin typeface="Arial" panose="020B0604020202020204" pitchFamily="34" charset="0"/>
                <a:cs typeface="Arial" panose="020B0604020202020204" pitchFamily="34" charset="0"/>
              </a:rPr>
              <a:t>text-based and are run at the command line</a:t>
            </a:r>
          </a:p>
          <a:p>
            <a:pPr marL="285750" indent="-285750" rtl="0">
              <a:spcBef>
                <a:spcPts val="2400"/>
              </a:spcBef>
              <a:spcAft>
                <a:spcPts val="0"/>
              </a:spcAft>
              <a:buFont typeface="Arial" panose="020B0604020202020204" pitchFamily="34" charset="0"/>
              <a:buChar char="•"/>
            </a:pPr>
            <a:r>
              <a:rPr lang="en-US" dirty="0">
                <a:latin typeface="Arial" panose="020B0604020202020204" pitchFamily="34" charset="0"/>
                <a:cs typeface="Arial" panose="020B0604020202020204" pitchFamily="34" charset="0"/>
              </a:rPr>
              <a:t>typically perform simple tasks that need to be scripted, such as compiling a file or encrypting a section of a configuration file</a:t>
            </a:r>
          </a:p>
          <a:p>
            <a:pPr marL="285750" indent="-285750" rtl="0">
              <a:spcBef>
                <a:spcPts val="2400"/>
              </a:spcBef>
              <a:spcAft>
                <a:spcPts val="0"/>
              </a:spcAft>
              <a:buFont typeface="Arial" panose="020B0604020202020204" pitchFamily="34" charset="0"/>
              <a:buChar char="•"/>
            </a:pPr>
            <a:r>
              <a:rPr lang="en-US" dirty="0">
                <a:latin typeface="Arial" panose="020B0604020202020204" pitchFamily="34" charset="0"/>
                <a:cs typeface="Arial" panose="020B0604020202020204" pitchFamily="34" charset="0"/>
              </a:rPr>
              <a:t>they can also have arguments passed to them to control their behavior</a:t>
            </a:r>
            <a:endParaRPr lang="en-US" sz="1800" i="0" u="none" strike="noStrike" dirty="0">
              <a:effectLst/>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455EFD84-191E-455A-AF7B-7019BE7A8DB2}"/>
              </a:ext>
            </a:extLst>
          </p:cNvPr>
          <p:cNvSpPr txBox="1"/>
          <p:nvPr/>
        </p:nvSpPr>
        <p:spPr>
          <a:xfrm>
            <a:off x="475235" y="3244334"/>
            <a:ext cx="10668251" cy="369332"/>
          </a:xfrm>
          <a:prstGeom prst="rect">
            <a:avLst/>
          </a:prstGeom>
          <a:solidFill>
            <a:schemeClr val="tx1">
              <a:lumMod val="65000"/>
            </a:schemeClr>
          </a:solidFill>
        </p:spPr>
        <p:txBody>
          <a:bodyPr wrap="square">
            <a:spAutoFit/>
          </a:bodyPr>
          <a:lstStyle/>
          <a:p>
            <a:r>
              <a:rPr lang="en-US" dirty="0">
                <a:latin typeface="Courier New" panose="02070309020205020404" pitchFamily="49" charset="0"/>
                <a:cs typeface="Courier New" panose="02070309020205020404" pitchFamily="49" charset="0"/>
              </a:rPr>
              <a:t>dotnet new console -lang "F#" --name "</a:t>
            </a:r>
            <a:r>
              <a:rPr lang="en-US" dirty="0" err="1">
                <a:latin typeface="Courier New" panose="02070309020205020404" pitchFamily="49" charset="0"/>
                <a:cs typeface="Courier New" panose="02070309020205020404" pitchFamily="49" charset="0"/>
              </a:rPr>
              <a:t>ExploringConsole</a:t>
            </a: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120164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2941896"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C# Versions and features</a:t>
            </a:r>
          </a:p>
        </p:txBody>
      </p:sp>
      <p:graphicFrame>
        <p:nvGraphicFramePr>
          <p:cNvPr id="7" name="Table 6">
            <a:extLst>
              <a:ext uri="{FF2B5EF4-FFF2-40B4-BE49-F238E27FC236}">
                <a16:creationId xmlns:a16="http://schemas.microsoft.com/office/drawing/2014/main" id="{557AFE5B-5EE4-4BB4-9CB1-EBCE83A4D25E}"/>
              </a:ext>
            </a:extLst>
          </p:cNvPr>
          <p:cNvGraphicFramePr>
            <a:graphicFrameLocks noGrp="1"/>
          </p:cNvGraphicFramePr>
          <p:nvPr>
            <p:extLst>
              <p:ext uri="{D42A27DB-BD31-4B8C-83A1-F6EECF244321}">
                <p14:modId xmlns:p14="http://schemas.microsoft.com/office/powerpoint/2010/main" val="1299162754"/>
              </p:ext>
            </p:extLst>
          </p:nvPr>
        </p:nvGraphicFramePr>
        <p:xfrm>
          <a:off x="1818640" y="2280242"/>
          <a:ext cx="8381643" cy="1483360"/>
        </p:xfrm>
        <a:graphic>
          <a:graphicData uri="http://schemas.openxmlformats.org/drawingml/2006/table">
            <a:tbl>
              <a:tblPr firstRow="1" bandRow="1">
                <a:tableStyleId>{5C22544A-7EE6-4342-B048-85BDC9FD1C3A}</a:tableStyleId>
              </a:tblPr>
              <a:tblGrid>
                <a:gridCol w="2753360">
                  <a:extLst>
                    <a:ext uri="{9D8B030D-6E8A-4147-A177-3AD203B41FA5}">
                      <a16:colId xmlns:a16="http://schemas.microsoft.com/office/drawing/2014/main" val="391622370"/>
                    </a:ext>
                  </a:extLst>
                </a:gridCol>
                <a:gridCol w="5628283">
                  <a:extLst>
                    <a:ext uri="{9D8B030D-6E8A-4147-A177-3AD203B41FA5}">
                      <a16:colId xmlns:a16="http://schemas.microsoft.com/office/drawing/2014/main" val="1803499854"/>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b="1" i="0" kern="1200" dirty="0" err="1">
                          <a:solidFill>
                            <a:schemeClr val="lt1"/>
                          </a:solidFill>
                          <a:effectLst/>
                          <a:latin typeface="Arial" panose="020B0604020202020204" pitchFamily="34" charset="0"/>
                          <a:ea typeface="+mn-ea"/>
                          <a:cs typeface="Arial" panose="020B0604020202020204" pitchFamily="34" charset="0"/>
                        </a:rPr>
                        <a:t>Description</a:t>
                      </a:r>
                      <a:endParaRPr lang="it-IT" sz="1200" b="1" i="0" kern="1200" dirty="0">
                        <a:solidFill>
                          <a:schemeClr val="lt1"/>
                        </a:solidFill>
                        <a:effectLst/>
                        <a:latin typeface="Arial" panose="020B0604020202020204" pitchFamily="34" charset="0"/>
                        <a:ea typeface="+mn-ea"/>
                        <a:cs typeface="Arial" panose="020B0604020202020204" pitchFamily="34" charset="0"/>
                      </a:endParaRPr>
                    </a:p>
                  </a:txBody>
                  <a:tcPr/>
                </a:tc>
                <a:tc>
                  <a:txBody>
                    <a:bodyPr/>
                    <a:lstStyle/>
                    <a:p>
                      <a:r>
                        <a:rPr lang="en-US" sz="1200" dirty="0">
                          <a:latin typeface="Arial" panose="020B0604020202020204" pitchFamily="34" charset="0"/>
                          <a:cs typeface="Arial" panose="020B0604020202020204" pitchFamily="34" charset="0"/>
                        </a:rPr>
                        <a:t>Link</a:t>
                      </a:r>
                      <a:endParaRPr lang="it-IT"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50542292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b="1" i="0" kern="1200" dirty="0">
                          <a:solidFill>
                            <a:schemeClr val="bg1"/>
                          </a:solidFill>
                          <a:effectLst/>
                          <a:latin typeface="Arial" panose="020B0604020202020204" pitchFamily="34" charset="0"/>
                          <a:ea typeface="+mn-ea"/>
                          <a:cs typeface="Arial" panose="020B0604020202020204" pitchFamily="34" charset="0"/>
                        </a:rPr>
                        <a:t>C# </a:t>
                      </a:r>
                      <a:r>
                        <a:rPr lang="it-IT" sz="1200" b="1" i="0" kern="1200" dirty="0" err="1">
                          <a:solidFill>
                            <a:schemeClr val="bg1"/>
                          </a:solidFill>
                          <a:effectLst/>
                          <a:latin typeface="Arial" panose="020B0604020202020204" pitchFamily="34" charset="0"/>
                          <a:ea typeface="+mn-ea"/>
                          <a:cs typeface="Arial" panose="020B0604020202020204" pitchFamily="34" charset="0"/>
                        </a:rPr>
                        <a:t>language</a:t>
                      </a:r>
                      <a:r>
                        <a:rPr lang="it-IT" sz="1200" b="1" i="0" kern="1200" dirty="0">
                          <a:solidFill>
                            <a:schemeClr val="bg1"/>
                          </a:solidFill>
                          <a:effectLst/>
                          <a:latin typeface="Arial" panose="020B0604020202020204" pitchFamily="34" charset="0"/>
                          <a:ea typeface="+mn-ea"/>
                          <a:cs typeface="Arial" panose="020B0604020202020204" pitchFamily="34" charset="0"/>
                        </a:rPr>
                        <a:t> design</a:t>
                      </a:r>
                    </a:p>
                  </a:txBody>
                  <a:tcPr/>
                </a:tc>
                <a:tc>
                  <a:txBody>
                    <a:bodyPr/>
                    <a:lstStyle/>
                    <a:p>
                      <a:r>
                        <a:rPr lang="it-IT" sz="1200" dirty="0">
                          <a:latin typeface="Arial" panose="020B0604020202020204" pitchFamily="34" charset="0"/>
                          <a:cs typeface="Arial" panose="020B0604020202020204" pitchFamily="34" charset="0"/>
                        </a:rPr>
                        <a:t>https://github.com/dotnet/csharplang</a:t>
                      </a:r>
                    </a:p>
                  </a:txBody>
                  <a:tcPr/>
                </a:tc>
                <a:extLst>
                  <a:ext uri="{0D108BD9-81ED-4DB2-BD59-A6C34878D82A}">
                    <a16:rowId xmlns:a16="http://schemas.microsoft.com/office/drawing/2014/main" val="48644646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b="1" i="0" kern="1200" dirty="0">
                          <a:solidFill>
                            <a:schemeClr val="bg1"/>
                          </a:solidFill>
                          <a:effectLst/>
                          <a:latin typeface="Arial" panose="020B0604020202020204" pitchFamily="34" charset="0"/>
                          <a:ea typeface="+mn-ea"/>
                          <a:cs typeface="Arial" panose="020B0604020202020204" pitchFamily="34" charset="0"/>
                        </a:rPr>
                        <a:t>Compiler </a:t>
                      </a:r>
                      <a:r>
                        <a:rPr lang="it-IT" sz="1200" b="1" i="0" kern="1200" dirty="0" err="1">
                          <a:solidFill>
                            <a:schemeClr val="bg1"/>
                          </a:solidFill>
                          <a:effectLst/>
                          <a:latin typeface="Arial" panose="020B0604020202020204" pitchFamily="34" charset="0"/>
                          <a:ea typeface="+mn-ea"/>
                          <a:cs typeface="Arial" panose="020B0604020202020204" pitchFamily="34" charset="0"/>
                        </a:rPr>
                        <a:t>implementation</a:t>
                      </a:r>
                      <a:endParaRPr lang="it-IT" sz="1200" b="1" i="0" kern="1200" dirty="0">
                        <a:solidFill>
                          <a:schemeClr val="bg1"/>
                        </a:solidFill>
                        <a:effectLst/>
                        <a:latin typeface="Arial" panose="020B0604020202020204" pitchFamily="34" charset="0"/>
                        <a:ea typeface="+mn-ea"/>
                        <a:cs typeface="Arial" panose="020B0604020202020204" pitchFamily="34" charset="0"/>
                      </a:endParaRPr>
                    </a:p>
                  </a:txBody>
                  <a:tcPr/>
                </a:tc>
                <a:tc>
                  <a:txBody>
                    <a:bodyPr/>
                    <a:lstStyle/>
                    <a:p>
                      <a:r>
                        <a:rPr lang="it-IT" sz="1200" dirty="0">
                          <a:latin typeface="Arial" panose="020B0604020202020204" pitchFamily="34" charset="0"/>
                          <a:cs typeface="Arial" panose="020B0604020202020204" pitchFamily="34" charset="0"/>
                        </a:rPr>
                        <a:t>https://github.com/dotnet/roslyn</a:t>
                      </a:r>
                    </a:p>
                  </a:txBody>
                  <a:tcPr/>
                </a:tc>
                <a:extLst>
                  <a:ext uri="{0D108BD9-81ED-4DB2-BD59-A6C34878D82A}">
                    <a16:rowId xmlns:a16="http://schemas.microsoft.com/office/drawing/2014/main" val="195492455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bg1"/>
                          </a:solidFill>
                          <a:effectLst/>
                          <a:latin typeface="Arial" panose="020B0604020202020204" pitchFamily="34" charset="0"/>
                          <a:ea typeface="+mn-ea"/>
                          <a:cs typeface="Arial" panose="020B0604020202020204" pitchFamily="34" charset="0"/>
                        </a:rPr>
                        <a:t>Standard to describe the language</a:t>
                      </a:r>
                      <a:endParaRPr lang="it-IT" sz="1200" b="1" i="0" kern="1200" dirty="0">
                        <a:solidFill>
                          <a:schemeClr val="bg1"/>
                        </a:solidFill>
                        <a:effectLst/>
                        <a:latin typeface="Arial" panose="020B0604020202020204" pitchFamily="34" charset="0"/>
                        <a:ea typeface="+mn-ea"/>
                        <a:cs typeface="Arial" panose="020B0604020202020204" pitchFamily="34" charset="0"/>
                      </a:endParaRPr>
                    </a:p>
                  </a:txBody>
                  <a:tcPr/>
                </a:tc>
                <a:tc>
                  <a:txBody>
                    <a:bodyPr/>
                    <a:lstStyle/>
                    <a:p>
                      <a:r>
                        <a:rPr lang="it-IT" sz="1200" dirty="0">
                          <a:latin typeface="Arial" panose="020B0604020202020204" pitchFamily="34" charset="0"/>
                          <a:cs typeface="Arial" panose="020B0604020202020204" pitchFamily="34" charset="0"/>
                        </a:rPr>
                        <a:t>https://github.com/dotnet/csharpstandard</a:t>
                      </a:r>
                    </a:p>
                  </a:txBody>
                  <a:tcPr/>
                </a:tc>
                <a:extLst>
                  <a:ext uri="{0D108BD9-81ED-4DB2-BD59-A6C34878D82A}">
                    <a16:rowId xmlns:a16="http://schemas.microsoft.com/office/drawing/2014/main" val="3413312729"/>
                  </a:ext>
                </a:extLst>
              </a:tr>
            </a:tbl>
          </a:graphicData>
        </a:graphic>
      </p:graphicFrame>
    </p:spTree>
    <p:extLst>
      <p:ext uri="{BB962C8B-B14F-4D97-AF65-F5344CB8AC3E}">
        <p14:creationId xmlns:p14="http://schemas.microsoft.com/office/powerpoint/2010/main" val="13459087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4916731"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Exploring more about console applications</a:t>
            </a:r>
          </a:p>
        </p:txBody>
      </p:sp>
      <p:sp>
        <p:nvSpPr>
          <p:cNvPr id="7" name="TextBox 6">
            <a:extLst>
              <a:ext uri="{FF2B5EF4-FFF2-40B4-BE49-F238E27FC236}">
                <a16:creationId xmlns:a16="http://schemas.microsoft.com/office/drawing/2014/main" id="{5B2F948C-847B-4F9F-BE5C-532A6E11840D}"/>
              </a:ext>
            </a:extLst>
          </p:cNvPr>
          <p:cNvSpPr txBox="1"/>
          <p:nvPr/>
        </p:nvSpPr>
        <p:spPr>
          <a:xfrm>
            <a:off x="475236" y="701686"/>
            <a:ext cx="10454891" cy="369332"/>
          </a:xfrm>
          <a:prstGeom prst="rect">
            <a:avLst/>
          </a:prstGeom>
          <a:noFill/>
        </p:spPr>
        <p:txBody>
          <a:bodyPr wrap="square">
            <a:spAutoFit/>
          </a:bodyPr>
          <a:lstStyle/>
          <a:p>
            <a:pPr rtl="0">
              <a:spcBef>
                <a:spcPts val="2400"/>
              </a:spcBef>
              <a:spcAft>
                <a:spcPts val="0"/>
              </a:spcAft>
            </a:pPr>
            <a:r>
              <a:rPr lang="en-US" dirty="0">
                <a:latin typeface="Arial" panose="020B0604020202020204" pitchFamily="34" charset="0"/>
                <a:cs typeface="Arial" panose="020B0604020202020204" pitchFamily="34" charset="0"/>
              </a:rPr>
              <a:t>Formatting using numbered positional arguments</a:t>
            </a:r>
          </a:p>
        </p:txBody>
      </p:sp>
      <p:sp>
        <p:nvSpPr>
          <p:cNvPr id="8" name="TextBox 7">
            <a:extLst>
              <a:ext uri="{FF2B5EF4-FFF2-40B4-BE49-F238E27FC236}">
                <a16:creationId xmlns:a16="http://schemas.microsoft.com/office/drawing/2014/main" id="{718D9EFB-AEC2-4175-B74A-156E3647E3BC}"/>
              </a:ext>
            </a:extLst>
          </p:cNvPr>
          <p:cNvSpPr txBox="1"/>
          <p:nvPr/>
        </p:nvSpPr>
        <p:spPr>
          <a:xfrm>
            <a:off x="475235" y="1095402"/>
            <a:ext cx="10454891" cy="1815882"/>
          </a:xfrm>
          <a:prstGeom prst="rect">
            <a:avLst/>
          </a:prstGeom>
          <a:noFill/>
        </p:spPr>
        <p:txBody>
          <a:bodyPr wrap="square">
            <a:spAutoFit/>
          </a:bodyPr>
          <a:lstStyle/>
          <a:p>
            <a:pPr marL="285750" indent="-285750" rtl="0">
              <a:spcBef>
                <a:spcPts val="2400"/>
              </a:spcBef>
              <a:spcAft>
                <a:spcPts val="0"/>
              </a:spcAft>
              <a:buFont typeface="Arial" panose="020B0604020202020204" pitchFamily="34" charset="0"/>
              <a:buChar char="•"/>
            </a:pPr>
            <a:r>
              <a:rPr lang="en-US" dirty="0">
                <a:latin typeface="Arial" panose="020B0604020202020204" pitchFamily="34" charset="0"/>
                <a:cs typeface="Arial" panose="020B0604020202020204" pitchFamily="34" charset="0"/>
              </a:rPr>
              <a:t>one way of generating formatted strings is to use numbered positional arguments</a:t>
            </a:r>
          </a:p>
          <a:p>
            <a:pPr marL="285750" indent="-285750" rtl="0">
              <a:spcBef>
                <a:spcPts val="2400"/>
              </a:spcBef>
              <a:spcAft>
                <a:spcPts val="0"/>
              </a:spcAft>
              <a:buFont typeface="Arial" panose="020B0604020202020204" pitchFamily="34" charset="0"/>
              <a:buChar char="•"/>
            </a:pPr>
            <a:r>
              <a:rPr lang="en-US" sz="1800" i="0" u="none" strike="noStrike" dirty="0">
                <a:effectLst/>
                <a:latin typeface="Arial" panose="020B0604020202020204" pitchFamily="34" charset="0"/>
                <a:cs typeface="Arial" panose="020B0604020202020204" pitchFamily="34" charset="0"/>
              </a:rPr>
              <a:t>supported by methods like </a:t>
            </a:r>
            <a:r>
              <a:rPr lang="en-US" dirty="0">
                <a:latin typeface="Courier New" panose="02070309020205020404" pitchFamily="49" charset="0"/>
                <a:cs typeface="Courier New" panose="02070309020205020404" pitchFamily="49" charset="0"/>
              </a:rPr>
              <a:t>Write</a:t>
            </a:r>
            <a:r>
              <a:rPr lang="en-US" sz="1800" i="0" u="none" strike="noStrike" dirty="0">
                <a:effectLst/>
                <a:latin typeface="Arial" panose="020B0604020202020204" pitchFamily="34" charset="0"/>
                <a:cs typeface="Arial" panose="020B0604020202020204" pitchFamily="34" charset="0"/>
              </a:rPr>
              <a:t> and </a:t>
            </a:r>
            <a:r>
              <a:rPr lang="en-US" dirty="0">
                <a:latin typeface="Courier New" panose="02070309020205020404" pitchFamily="49" charset="0"/>
                <a:cs typeface="Courier New" panose="02070309020205020404" pitchFamily="49" charset="0"/>
              </a:rPr>
              <a:t>WriteLine</a:t>
            </a:r>
          </a:p>
          <a:p>
            <a:pPr marL="285750" indent="-285750" rtl="0">
              <a:spcBef>
                <a:spcPts val="2400"/>
              </a:spcBef>
              <a:spcAft>
                <a:spcPts val="0"/>
              </a:spcAft>
              <a:buFont typeface="Arial" panose="020B0604020202020204" pitchFamily="34" charset="0"/>
              <a:buChar char="•"/>
            </a:pPr>
            <a:r>
              <a:rPr lang="en-US" sz="1800" i="0" u="none" strike="noStrike" dirty="0">
                <a:effectLst/>
                <a:latin typeface="Arial" panose="020B0604020202020204" pitchFamily="34" charset="0"/>
                <a:cs typeface="Arial" panose="020B0604020202020204" pitchFamily="34" charset="0"/>
              </a:rPr>
              <a:t>for methods that do not support the feature, the </a:t>
            </a:r>
            <a:r>
              <a:rPr lang="en-US" dirty="0">
                <a:latin typeface="Courier New" panose="02070309020205020404" pitchFamily="49" charset="0"/>
                <a:cs typeface="Courier New" panose="02070309020205020404" pitchFamily="49" charset="0"/>
              </a:rPr>
              <a:t>string</a:t>
            </a:r>
            <a:r>
              <a:rPr lang="en-US" sz="1800" i="0" u="none" strike="noStrike" dirty="0">
                <a:effectLst/>
                <a:latin typeface="Arial" panose="020B0604020202020204" pitchFamily="34" charset="0"/>
                <a:cs typeface="Arial" panose="020B0604020202020204" pitchFamily="34" charset="0"/>
              </a:rPr>
              <a:t> parameter can be formatted using the </a:t>
            </a:r>
            <a:r>
              <a:rPr lang="en-US" dirty="0">
                <a:latin typeface="Courier New" panose="02070309020205020404" pitchFamily="49" charset="0"/>
                <a:cs typeface="Courier New" panose="02070309020205020404" pitchFamily="49" charset="0"/>
              </a:rPr>
              <a:t>Format</a:t>
            </a:r>
            <a:r>
              <a:rPr lang="en-US" sz="1800" i="0" u="none" strike="noStrike" dirty="0">
                <a:effectLst/>
                <a:latin typeface="Arial" panose="020B0604020202020204" pitchFamily="34" charset="0"/>
                <a:cs typeface="Arial" panose="020B0604020202020204" pitchFamily="34" charset="0"/>
              </a:rPr>
              <a:t> method of </a:t>
            </a:r>
            <a:r>
              <a:rPr lang="en-US" sz="1800" i="0" u="none" strike="noStrike" dirty="0">
                <a:effectLst/>
                <a:latin typeface="Courier New" panose="02070309020205020404" pitchFamily="49" charset="0"/>
                <a:cs typeface="Courier New" panose="02070309020205020404" pitchFamily="49" charset="0"/>
              </a:rPr>
              <a:t>string</a:t>
            </a:r>
          </a:p>
        </p:txBody>
      </p:sp>
      <p:sp>
        <p:nvSpPr>
          <p:cNvPr id="6" name="TextBox 5">
            <a:extLst>
              <a:ext uri="{FF2B5EF4-FFF2-40B4-BE49-F238E27FC236}">
                <a16:creationId xmlns:a16="http://schemas.microsoft.com/office/drawing/2014/main" id="{455EFD84-191E-455A-AF7B-7019BE7A8DB2}"/>
              </a:ext>
            </a:extLst>
          </p:cNvPr>
          <p:cNvSpPr txBox="1"/>
          <p:nvPr/>
        </p:nvSpPr>
        <p:spPr>
          <a:xfrm>
            <a:off x="475235" y="3244334"/>
            <a:ext cx="10668251" cy="3139321"/>
          </a:xfrm>
          <a:prstGeom prst="rect">
            <a:avLst/>
          </a:prstGeom>
          <a:solidFill>
            <a:schemeClr val="tx1">
              <a:lumMod val="65000"/>
            </a:schemeClr>
          </a:solidFill>
        </p:spPr>
        <p:txBody>
          <a:bodyPr wrap="square">
            <a:spAutoFit/>
          </a:bodyPr>
          <a:lstStyle/>
          <a:p>
            <a:r>
              <a:rPr lang="en-US" dirty="0">
                <a:latin typeface="Courier New" panose="02070309020205020404" pitchFamily="49" charset="0"/>
                <a:cs typeface="Courier New" panose="02070309020205020404" pitchFamily="49" charset="0"/>
              </a:rPr>
              <a:t>int </a:t>
            </a:r>
            <a:r>
              <a:rPr lang="en-US" dirty="0" err="1">
                <a:latin typeface="Courier New" panose="02070309020205020404" pitchFamily="49" charset="0"/>
                <a:cs typeface="Courier New" panose="02070309020205020404" pitchFamily="49" charset="0"/>
              </a:rPr>
              <a:t>numberOfApples</a:t>
            </a:r>
            <a:r>
              <a:rPr lang="en-US" dirty="0">
                <a:latin typeface="Courier New" panose="02070309020205020404" pitchFamily="49" charset="0"/>
                <a:cs typeface="Courier New" panose="02070309020205020404" pitchFamily="49" charset="0"/>
              </a:rPr>
              <a:t> = 12; </a:t>
            </a:r>
          </a:p>
          <a:p>
            <a:r>
              <a:rPr lang="en-US" dirty="0">
                <a:latin typeface="Courier New" panose="02070309020205020404" pitchFamily="49" charset="0"/>
                <a:cs typeface="Courier New" panose="02070309020205020404" pitchFamily="49" charset="0"/>
              </a:rPr>
              <a:t>decimal </a:t>
            </a:r>
            <a:r>
              <a:rPr lang="en-US" dirty="0" err="1">
                <a:latin typeface="Courier New" panose="02070309020205020404" pitchFamily="49" charset="0"/>
                <a:cs typeface="Courier New" panose="02070309020205020404" pitchFamily="49" charset="0"/>
              </a:rPr>
              <a:t>pricePerApple</a:t>
            </a:r>
            <a:r>
              <a:rPr lang="en-US" dirty="0">
                <a:latin typeface="Courier New" panose="02070309020205020404" pitchFamily="49" charset="0"/>
                <a:cs typeface="Courier New" panose="02070309020205020404" pitchFamily="49" charset="0"/>
              </a:rPr>
              <a:t> = 0.35M;</a:t>
            </a:r>
          </a:p>
          <a:p>
            <a:r>
              <a:rPr lang="en-US" dirty="0" err="1">
                <a:latin typeface="Courier New" panose="02070309020205020404" pitchFamily="49" charset="0"/>
                <a:cs typeface="Courier New" panose="02070309020205020404" pitchFamily="49" charset="0"/>
              </a:rPr>
              <a:t>Console.WriteLine</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format: "{0} apples costs {1:C}", </a:t>
            </a:r>
          </a:p>
          <a:p>
            <a:r>
              <a:rPr lang="en-US" dirty="0">
                <a:latin typeface="Courier New" panose="02070309020205020404" pitchFamily="49" charset="0"/>
                <a:cs typeface="Courier New" panose="02070309020205020404" pitchFamily="49" charset="0"/>
              </a:rPr>
              <a:t>  arg0: </a:t>
            </a:r>
            <a:r>
              <a:rPr lang="en-US" dirty="0" err="1">
                <a:latin typeface="Courier New" panose="02070309020205020404" pitchFamily="49" charset="0"/>
                <a:cs typeface="Courier New" panose="02070309020205020404" pitchFamily="49" charset="0"/>
              </a:rPr>
              <a:t>numberOfApples</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arg1: </a:t>
            </a:r>
            <a:r>
              <a:rPr lang="en-US" dirty="0" err="1">
                <a:latin typeface="Courier New" panose="02070309020205020404" pitchFamily="49" charset="0"/>
                <a:cs typeface="Courier New" panose="02070309020205020404" pitchFamily="49" charset="0"/>
              </a:rPr>
              <a:t>pricePerApple</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numberOfApples</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string formatted = </a:t>
            </a:r>
            <a:r>
              <a:rPr lang="en-US" dirty="0" err="1">
                <a:latin typeface="Courier New" panose="02070309020205020404" pitchFamily="49" charset="0"/>
                <a:cs typeface="Courier New" panose="02070309020205020404" pitchFamily="49" charset="0"/>
              </a:rPr>
              <a:t>string.Format</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format: "{0} apples costs {1:C}",</a:t>
            </a:r>
          </a:p>
          <a:p>
            <a:r>
              <a:rPr lang="en-US" dirty="0">
                <a:latin typeface="Courier New" panose="02070309020205020404" pitchFamily="49" charset="0"/>
                <a:cs typeface="Courier New" panose="02070309020205020404" pitchFamily="49" charset="0"/>
              </a:rPr>
              <a:t>  arg0: </a:t>
            </a:r>
            <a:r>
              <a:rPr lang="en-US" dirty="0" err="1">
                <a:latin typeface="Courier New" panose="02070309020205020404" pitchFamily="49" charset="0"/>
                <a:cs typeface="Courier New" panose="02070309020205020404" pitchFamily="49" charset="0"/>
              </a:rPr>
              <a:t>numberOfApples</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arg1: </a:t>
            </a:r>
            <a:r>
              <a:rPr lang="en-US" dirty="0" err="1">
                <a:latin typeface="Courier New" panose="02070309020205020404" pitchFamily="49" charset="0"/>
                <a:cs typeface="Courier New" panose="02070309020205020404" pitchFamily="49" charset="0"/>
              </a:rPr>
              <a:t>pricePerApple</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numberOfApples</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WriteToFile</a:t>
            </a:r>
            <a:r>
              <a:rPr lang="en-US" dirty="0">
                <a:latin typeface="Courier New" panose="02070309020205020404" pitchFamily="49" charset="0"/>
                <a:cs typeface="Courier New" panose="02070309020205020404" pitchFamily="49" charset="0"/>
              </a:rPr>
              <a:t>(formatted); // writes the string into a file</a:t>
            </a:r>
          </a:p>
        </p:txBody>
      </p:sp>
    </p:spTree>
    <p:extLst>
      <p:ext uri="{BB962C8B-B14F-4D97-AF65-F5344CB8AC3E}">
        <p14:creationId xmlns:p14="http://schemas.microsoft.com/office/powerpoint/2010/main" val="21933209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4916731"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Exploring more about console applications</a:t>
            </a:r>
          </a:p>
        </p:txBody>
      </p:sp>
      <p:sp>
        <p:nvSpPr>
          <p:cNvPr id="7" name="TextBox 6">
            <a:extLst>
              <a:ext uri="{FF2B5EF4-FFF2-40B4-BE49-F238E27FC236}">
                <a16:creationId xmlns:a16="http://schemas.microsoft.com/office/drawing/2014/main" id="{5B2F948C-847B-4F9F-BE5C-532A6E11840D}"/>
              </a:ext>
            </a:extLst>
          </p:cNvPr>
          <p:cNvSpPr txBox="1"/>
          <p:nvPr/>
        </p:nvSpPr>
        <p:spPr>
          <a:xfrm>
            <a:off x="475236" y="701686"/>
            <a:ext cx="10454891" cy="369332"/>
          </a:xfrm>
          <a:prstGeom prst="rect">
            <a:avLst/>
          </a:prstGeom>
          <a:noFill/>
        </p:spPr>
        <p:txBody>
          <a:bodyPr wrap="square">
            <a:spAutoFit/>
          </a:bodyPr>
          <a:lstStyle/>
          <a:p>
            <a:pPr rtl="0">
              <a:spcBef>
                <a:spcPts val="2400"/>
              </a:spcBef>
              <a:spcAft>
                <a:spcPts val="0"/>
              </a:spcAft>
            </a:pPr>
            <a:r>
              <a:rPr lang="en-US" dirty="0">
                <a:latin typeface="Arial" panose="020B0604020202020204" pitchFamily="34" charset="0"/>
                <a:cs typeface="Arial" panose="020B0604020202020204" pitchFamily="34" charset="0"/>
              </a:rPr>
              <a:t>Formatting using interpolated strings</a:t>
            </a:r>
          </a:p>
        </p:txBody>
      </p:sp>
      <p:sp>
        <p:nvSpPr>
          <p:cNvPr id="8" name="TextBox 7">
            <a:extLst>
              <a:ext uri="{FF2B5EF4-FFF2-40B4-BE49-F238E27FC236}">
                <a16:creationId xmlns:a16="http://schemas.microsoft.com/office/drawing/2014/main" id="{718D9EFB-AEC2-4175-B74A-156E3647E3BC}"/>
              </a:ext>
            </a:extLst>
          </p:cNvPr>
          <p:cNvSpPr txBox="1"/>
          <p:nvPr/>
        </p:nvSpPr>
        <p:spPr>
          <a:xfrm>
            <a:off x="475235" y="1095402"/>
            <a:ext cx="10454891" cy="1815882"/>
          </a:xfrm>
          <a:prstGeom prst="rect">
            <a:avLst/>
          </a:prstGeom>
          <a:noFill/>
        </p:spPr>
        <p:txBody>
          <a:bodyPr wrap="square">
            <a:spAutoFit/>
          </a:bodyPr>
          <a:lstStyle/>
          <a:p>
            <a:pPr marL="285750" indent="-285750" rtl="0">
              <a:spcBef>
                <a:spcPts val="2400"/>
              </a:spcBef>
              <a:spcAft>
                <a:spcPts val="0"/>
              </a:spcAft>
              <a:buFont typeface="Arial" panose="020B0604020202020204" pitchFamily="34" charset="0"/>
              <a:buChar char="•"/>
            </a:pPr>
            <a:r>
              <a:rPr lang="en-US" dirty="0">
                <a:latin typeface="Arial" panose="020B0604020202020204" pitchFamily="34" charset="0"/>
                <a:cs typeface="Arial" panose="020B0604020202020204" pitchFamily="34" charset="0"/>
              </a:rPr>
              <a:t>available since C# 6.0</a:t>
            </a:r>
          </a:p>
          <a:p>
            <a:pPr marL="285750" indent="-285750" rtl="0">
              <a:spcBef>
                <a:spcPts val="2400"/>
              </a:spcBef>
              <a:spcAft>
                <a:spcPts val="0"/>
              </a:spcAft>
              <a:buFont typeface="Arial" panose="020B0604020202020204" pitchFamily="34" charset="0"/>
              <a:buChar char="•"/>
            </a:pPr>
            <a:r>
              <a:rPr lang="en-US" dirty="0">
                <a:latin typeface="Arial" panose="020B0604020202020204" pitchFamily="34" charset="0"/>
                <a:cs typeface="Arial" panose="020B0604020202020204" pitchFamily="34" charset="0"/>
              </a:rPr>
              <a:t>a string prefixed with </a:t>
            </a:r>
            <a:r>
              <a:rPr lang="en-US" dirty="0">
                <a:latin typeface="Courier New" panose="02070309020205020404" pitchFamily="49" charset="0"/>
                <a:cs typeface="Courier New" panose="02070309020205020404" pitchFamily="49" charset="0"/>
              </a:rPr>
              <a:t>$</a:t>
            </a:r>
            <a:r>
              <a:rPr lang="en-US" dirty="0">
                <a:latin typeface="Arial" panose="020B0604020202020204" pitchFamily="34" charset="0"/>
                <a:cs typeface="Arial" panose="020B0604020202020204" pitchFamily="34" charset="0"/>
              </a:rPr>
              <a:t> can use curly braces around the name of a variable or expression to output the current value of that variable or expression at that position in the </a:t>
            </a:r>
            <a:r>
              <a:rPr lang="en-US" dirty="0">
                <a:latin typeface="Courier New" panose="02070309020205020404" pitchFamily="49" charset="0"/>
                <a:cs typeface="Courier New" panose="02070309020205020404" pitchFamily="49" charset="0"/>
              </a:rPr>
              <a:t>string</a:t>
            </a:r>
          </a:p>
          <a:p>
            <a:pPr marL="285750" indent="-285750" rtl="0">
              <a:spcBef>
                <a:spcPts val="2400"/>
              </a:spcBef>
              <a:spcAft>
                <a:spcPts val="0"/>
              </a:spcAft>
              <a:buFont typeface="Arial" panose="020B0604020202020204" pitchFamily="34" charset="0"/>
              <a:buChar char="•"/>
            </a:pPr>
            <a:r>
              <a:rPr lang="en-US" dirty="0">
                <a:latin typeface="Arial" panose="020B0604020202020204" pitchFamily="34" charset="0"/>
                <a:cs typeface="Arial" panose="020B0604020202020204" pitchFamily="34" charset="0"/>
              </a:rPr>
              <a:t>interpolated strings can not be read from resource files to be localized</a:t>
            </a:r>
          </a:p>
        </p:txBody>
      </p:sp>
      <p:sp>
        <p:nvSpPr>
          <p:cNvPr id="6" name="TextBox 5">
            <a:extLst>
              <a:ext uri="{FF2B5EF4-FFF2-40B4-BE49-F238E27FC236}">
                <a16:creationId xmlns:a16="http://schemas.microsoft.com/office/drawing/2014/main" id="{455EFD84-191E-455A-AF7B-7019BE7A8DB2}"/>
              </a:ext>
            </a:extLst>
          </p:cNvPr>
          <p:cNvSpPr txBox="1"/>
          <p:nvPr/>
        </p:nvSpPr>
        <p:spPr>
          <a:xfrm>
            <a:off x="475235" y="3244334"/>
            <a:ext cx="10668251" cy="646331"/>
          </a:xfrm>
          <a:prstGeom prst="rect">
            <a:avLst/>
          </a:prstGeom>
          <a:solidFill>
            <a:schemeClr val="tx1">
              <a:lumMod val="65000"/>
            </a:schemeClr>
          </a:solidFill>
        </p:spPr>
        <p:txBody>
          <a:bodyPr wrap="square">
            <a:spAutoFit/>
          </a:bodyPr>
          <a:lstStyle/>
          <a:p>
            <a:r>
              <a:rPr lang="en-US" dirty="0" err="1">
                <a:latin typeface="Courier New" panose="02070309020205020404" pitchFamily="49" charset="0"/>
                <a:cs typeface="Courier New" panose="02070309020205020404" pitchFamily="49" charset="0"/>
              </a:rPr>
              <a:t>Console.WriteLine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numberOfApples</a:t>
            </a:r>
            <a:r>
              <a:rPr lang="en-US" dirty="0">
                <a:latin typeface="Courier New" panose="02070309020205020404" pitchFamily="49" charset="0"/>
                <a:cs typeface="Courier New" panose="02070309020205020404" pitchFamily="49" charset="0"/>
              </a:rPr>
              <a:t>} apples costs {</a:t>
            </a:r>
            <a:r>
              <a:rPr lang="en-US" dirty="0" err="1">
                <a:latin typeface="Courier New" panose="02070309020205020404" pitchFamily="49" charset="0"/>
                <a:cs typeface="Courier New" panose="02070309020205020404" pitchFamily="49" charset="0"/>
              </a:rPr>
              <a:t>pricePerApple</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numberOfApples:C</a:t>
            </a: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611445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4916731"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Exploring more about console applications</a:t>
            </a:r>
          </a:p>
        </p:txBody>
      </p:sp>
      <p:sp>
        <p:nvSpPr>
          <p:cNvPr id="7" name="TextBox 6">
            <a:extLst>
              <a:ext uri="{FF2B5EF4-FFF2-40B4-BE49-F238E27FC236}">
                <a16:creationId xmlns:a16="http://schemas.microsoft.com/office/drawing/2014/main" id="{5B2F948C-847B-4F9F-BE5C-532A6E11840D}"/>
              </a:ext>
            </a:extLst>
          </p:cNvPr>
          <p:cNvSpPr txBox="1"/>
          <p:nvPr/>
        </p:nvSpPr>
        <p:spPr>
          <a:xfrm>
            <a:off x="475236" y="701686"/>
            <a:ext cx="10454891" cy="369332"/>
          </a:xfrm>
          <a:prstGeom prst="rect">
            <a:avLst/>
          </a:prstGeom>
          <a:noFill/>
        </p:spPr>
        <p:txBody>
          <a:bodyPr wrap="square">
            <a:spAutoFit/>
          </a:bodyPr>
          <a:lstStyle/>
          <a:p>
            <a:pPr rtl="0">
              <a:spcBef>
                <a:spcPts val="2400"/>
              </a:spcBef>
              <a:spcAft>
                <a:spcPts val="0"/>
              </a:spcAft>
            </a:pPr>
            <a:r>
              <a:rPr lang="en-US" dirty="0">
                <a:latin typeface="Arial" panose="020B0604020202020204" pitchFamily="34" charset="0"/>
                <a:cs typeface="Arial" panose="020B0604020202020204" pitchFamily="34" charset="0"/>
              </a:rPr>
              <a:t>Before C# 10, string constants could only be combined by using concatenation</a:t>
            </a:r>
          </a:p>
        </p:txBody>
      </p:sp>
      <p:sp>
        <p:nvSpPr>
          <p:cNvPr id="6" name="TextBox 5">
            <a:extLst>
              <a:ext uri="{FF2B5EF4-FFF2-40B4-BE49-F238E27FC236}">
                <a16:creationId xmlns:a16="http://schemas.microsoft.com/office/drawing/2014/main" id="{455EFD84-191E-455A-AF7B-7019BE7A8DB2}"/>
              </a:ext>
            </a:extLst>
          </p:cNvPr>
          <p:cNvSpPr txBox="1"/>
          <p:nvPr/>
        </p:nvSpPr>
        <p:spPr>
          <a:xfrm>
            <a:off x="475235" y="1397246"/>
            <a:ext cx="10668251" cy="923330"/>
          </a:xfrm>
          <a:prstGeom prst="rect">
            <a:avLst/>
          </a:prstGeom>
          <a:solidFill>
            <a:schemeClr val="tx1">
              <a:lumMod val="65000"/>
            </a:schemeClr>
          </a:solidFill>
        </p:spPr>
        <p:txBody>
          <a:bodyPr wrap="square">
            <a:spAutoFit/>
          </a:bodyPr>
          <a:lstStyle/>
          <a:p>
            <a:r>
              <a:rPr lang="en-US" dirty="0">
                <a:latin typeface="Courier New" panose="02070309020205020404" pitchFamily="49" charset="0"/>
                <a:cs typeface="Courier New" panose="02070309020205020404" pitchFamily="49" charset="0"/>
              </a:rPr>
              <a:t>private const string </a:t>
            </a:r>
            <a:r>
              <a:rPr lang="en-US" dirty="0" err="1">
                <a:latin typeface="Courier New" panose="02070309020205020404" pitchFamily="49" charset="0"/>
                <a:cs typeface="Courier New" panose="02070309020205020404" pitchFamily="49" charset="0"/>
              </a:rPr>
              <a:t>firstname</a:t>
            </a:r>
            <a:r>
              <a:rPr lang="en-US" dirty="0">
                <a:latin typeface="Courier New" panose="02070309020205020404" pitchFamily="49" charset="0"/>
                <a:cs typeface="Courier New" panose="02070309020205020404" pitchFamily="49" charset="0"/>
              </a:rPr>
              <a:t> = “Albert";</a:t>
            </a:r>
          </a:p>
          <a:p>
            <a:r>
              <a:rPr lang="en-US" dirty="0">
                <a:latin typeface="Courier New" panose="02070309020205020404" pitchFamily="49" charset="0"/>
                <a:cs typeface="Courier New" panose="02070309020205020404" pitchFamily="49" charset="0"/>
              </a:rPr>
              <a:t>private const string </a:t>
            </a:r>
            <a:r>
              <a:rPr lang="en-US" dirty="0" err="1">
                <a:latin typeface="Courier New" panose="02070309020205020404" pitchFamily="49" charset="0"/>
                <a:cs typeface="Courier New" panose="02070309020205020404" pitchFamily="49" charset="0"/>
              </a:rPr>
              <a:t>lastname</a:t>
            </a:r>
            <a:r>
              <a:rPr lang="en-US" dirty="0">
                <a:latin typeface="Courier New" panose="02070309020205020404" pitchFamily="49" charset="0"/>
                <a:cs typeface="Courier New" panose="02070309020205020404" pitchFamily="49" charset="0"/>
              </a:rPr>
              <a:t> = “Einstein";</a:t>
            </a:r>
          </a:p>
          <a:p>
            <a:r>
              <a:rPr lang="en-US" dirty="0">
                <a:latin typeface="Courier New" panose="02070309020205020404" pitchFamily="49" charset="0"/>
                <a:cs typeface="Courier New" panose="02070309020205020404" pitchFamily="49" charset="0"/>
              </a:rPr>
              <a:t>private const string </a:t>
            </a:r>
            <a:r>
              <a:rPr lang="en-US" dirty="0" err="1">
                <a:latin typeface="Courier New" panose="02070309020205020404" pitchFamily="49" charset="0"/>
                <a:cs typeface="Courier New" panose="02070309020205020404" pitchFamily="49" charset="0"/>
              </a:rPr>
              <a:t>fullname</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firstname</a:t>
            </a:r>
            <a:r>
              <a:rPr lang="en-US" dirty="0">
                <a:latin typeface="Courier New" panose="02070309020205020404" pitchFamily="49" charset="0"/>
                <a:cs typeface="Courier New" panose="02070309020205020404" pitchFamily="49" charset="0"/>
              </a:rPr>
              <a:t> + " " + </a:t>
            </a:r>
            <a:r>
              <a:rPr lang="en-US" dirty="0" err="1">
                <a:latin typeface="Courier New" panose="02070309020205020404" pitchFamily="49" charset="0"/>
                <a:cs typeface="Courier New" panose="02070309020205020404" pitchFamily="49" charset="0"/>
              </a:rPr>
              <a:t>lastname</a:t>
            </a:r>
            <a:r>
              <a:rPr lang="en-US" dirty="0">
                <a:latin typeface="Courier New" panose="02070309020205020404" pitchFamily="49" charset="0"/>
                <a:cs typeface="Courier New" panose="02070309020205020404" pitchFamily="49" charset="0"/>
              </a:rPr>
              <a:t>;</a:t>
            </a:r>
          </a:p>
        </p:txBody>
      </p:sp>
      <p:sp>
        <p:nvSpPr>
          <p:cNvPr id="9" name="TextBox 8">
            <a:extLst>
              <a:ext uri="{FF2B5EF4-FFF2-40B4-BE49-F238E27FC236}">
                <a16:creationId xmlns:a16="http://schemas.microsoft.com/office/drawing/2014/main" id="{BA897222-8CFA-40E2-9E1E-EB5221F67E4E}"/>
              </a:ext>
            </a:extLst>
          </p:cNvPr>
          <p:cNvSpPr txBox="1"/>
          <p:nvPr/>
        </p:nvSpPr>
        <p:spPr>
          <a:xfrm>
            <a:off x="475236" y="2733440"/>
            <a:ext cx="10454891" cy="369332"/>
          </a:xfrm>
          <a:prstGeom prst="rect">
            <a:avLst/>
          </a:prstGeom>
          <a:noFill/>
        </p:spPr>
        <p:txBody>
          <a:bodyPr wrap="square">
            <a:spAutoFit/>
          </a:bodyPr>
          <a:lstStyle/>
          <a:p>
            <a:pPr rtl="0">
              <a:spcBef>
                <a:spcPts val="2400"/>
              </a:spcBef>
              <a:spcAft>
                <a:spcPts val="0"/>
              </a:spcAft>
            </a:pPr>
            <a:r>
              <a:rPr lang="en-US" dirty="0">
                <a:latin typeface="Arial" panose="020B0604020202020204" pitchFamily="34" charset="0"/>
                <a:cs typeface="Arial" panose="020B0604020202020204" pitchFamily="34" charset="0"/>
              </a:rPr>
              <a:t>With C# 10, interpolated strings can now be used, as shown in the following code:</a:t>
            </a:r>
          </a:p>
        </p:txBody>
      </p:sp>
      <p:sp>
        <p:nvSpPr>
          <p:cNvPr id="10" name="TextBox 9">
            <a:extLst>
              <a:ext uri="{FF2B5EF4-FFF2-40B4-BE49-F238E27FC236}">
                <a16:creationId xmlns:a16="http://schemas.microsoft.com/office/drawing/2014/main" id="{D3E8B3CD-72DE-49AC-B1E2-26368EEA948E}"/>
              </a:ext>
            </a:extLst>
          </p:cNvPr>
          <p:cNvSpPr txBox="1"/>
          <p:nvPr/>
        </p:nvSpPr>
        <p:spPr>
          <a:xfrm>
            <a:off x="475235" y="3429000"/>
            <a:ext cx="10668251" cy="369332"/>
          </a:xfrm>
          <a:prstGeom prst="rect">
            <a:avLst/>
          </a:prstGeom>
          <a:solidFill>
            <a:schemeClr val="tx1">
              <a:lumMod val="65000"/>
            </a:schemeClr>
          </a:solidFill>
        </p:spPr>
        <p:txBody>
          <a:bodyPr wrap="square">
            <a:spAutoFit/>
          </a:bodyPr>
          <a:lstStyle/>
          <a:p>
            <a:r>
              <a:rPr lang="en-US">
                <a:latin typeface="Courier New" panose="02070309020205020404" pitchFamily="49" charset="0"/>
                <a:cs typeface="Courier New" panose="02070309020205020404" pitchFamily="49" charset="0"/>
              </a:rPr>
              <a:t>private const string fullname = "{firstname} {lastname}";</a:t>
            </a:r>
            <a:endParaRPr lang="en-US" dirty="0">
              <a:latin typeface="Courier New" panose="02070309020205020404" pitchFamily="49" charset="0"/>
              <a:cs typeface="Courier New" panose="02070309020205020404" pitchFamily="49" charset="0"/>
            </a:endParaRPr>
          </a:p>
        </p:txBody>
      </p:sp>
      <p:sp>
        <p:nvSpPr>
          <p:cNvPr id="11" name="TextBox 10">
            <a:extLst>
              <a:ext uri="{FF2B5EF4-FFF2-40B4-BE49-F238E27FC236}">
                <a16:creationId xmlns:a16="http://schemas.microsoft.com/office/drawing/2014/main" id="{0A706CBC-5108-4902-A46F-CAFEC5C2795E}"/>
              </a:ext>
            </a:extLst>
          </p:cNvPr>
          <p:cNvSpPr txBox="1"/>
          <p:nvPr/>
        </p:nvSpPr>
        <p:spPr>
          <a:xfrm>
            <a:off x="475236" y="4379970"/>
            <a:ext cx="10454891" cy="954107"/>
          </a:xfrm>
          <a:prstGeom prst="rect">
            <a:avLst/>
          </a:prstGeom>
          <a:noFill/>
        </p:spPr>
        <p:txBody>
          <a:bodyPr wrap="square">
            <a:spAutoFit/>
          </a:bodyPr>
          <a:lstStyle/>
          <a:p>
            <a:pPr rtl="0">
              <a:spcBef>
                <a:spcPts val="2400"/>
              </a:spcBef>
              <a:spcAft>
                <a:spcPts val="0"/>
              </a:spcAft>
            </a:pPr>
            <a:r>
              <a:rPr lang="en-US" dirty="0">
                <a:latin typeface="Arial" panose="020B0604020202020204" pitchFamily="34" charset="0"/>
                <a:cs typeface="Arial" panose="020B0604020202020204" pitchFamily="34" charset="0"/>
              </a:rPr>
              <a:t>This only works for combining string constant values</a:t>
            </a:r>
          </a:p>
          <a:p>
            <a:pPr rtl="0">
              <a:spcBef>
                <a:spcPts val="2400"/>
              </a:spcBef>
              <a:spcAft>
                <a:spcPts val="0"/>
              </a:spcAft>
            </a:pPr>
            <a:r>
              <a:rPr lang="en-US" dirty="0">
                <a:latin typeface="Arial" panose="020B0604020202020204" pitchFamily="34" charset="0"/>
                <a:cs typeface="Arial" panose="020B0604020202020204" pitchFamily="34" charset="0"/>
              </a:rPr>
              <a:t>It cannot work with other types like numbers that would require runtime data type conversions</a:t>
            </a:r>
          </a:p>
        </p:txBody>
      </p:sp>
    </p:spTree>
    <p:extLst>
      <p:ext uri="{BB962C8B-B14F-4D97-AF65-F5344CB8AC3E}">
        <p14:creationId xmlns:p14="http://schemas.microsoft.com/office/powerpoint/2010/main" val="9620910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4916731"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Exploring more about console applications</a:t>
            </a:r>
          </a:p>
        </p:txBody>
      </p:sp>
      <p:sp>
        <p:nvSpPr>
          <p:cNvPr id="7" name="TextBox 6">
            <a:extLst>
              <a:ext uri="{FF2B5EF4-FFF2-40B4-BE49-F238E27FC236}">
                <a16:creationId xmlns:a16="http://schemas.microsoft.com/office/drawing/2014/main" id="{5B2F948C-847B-4F9F-BE5C-532A6E11840D}"/>
              </a:ext>
            </a:extLst>
          </p:cNvPr>
          <p:cNvSpPr txBox="1"/>
          <p:nvPr/>
        </p:nvSpPr>
        <p:spPr>
          <a:xfrm>
            <a:off x="475236" y="701686"/>
            <a:ext cx="10454891" cy="2123658"/>
          </a:xfrm>
          <a:prstGeom prst="rect">
            <a:avLst/>
          </a:prstGeom>
          <a:noFill/>
        </p:spPr>
        <p:txBody>
          <a:bodyPr wrap="square">
            <a:spAutoFit/>
          </a:bodyPr>
          <a:lstStyle/>
          <a:p>
            <a:pPr rtl="0">
              <a:spcBef>
                <a:spcPts val="2400"/>
              </a:spcBef>
              <a:spcAft>
                <a:spcPts val="0"/>
              </a:spcAft>
            </a:pPr>
            <a:r>
              <a:rPr lang="en-US" dirty="0">
                <a:latin typeface="Arial" panose="020B0604020202020204" pitchFamily="34" charset="0"/>
                <a:cs typeface="Arial" panose="020B0604020202020204" pitchFamily="34" charset="0"/>
              </a:rPr>
              <a:t>Format string</a:t>
            </a:r>
          </a:p>
          <a:p>
            <a:pPr marL="285750" indent="-285750" rtl="0">
              <a:spcBef>
                <a:spcPts val="2400"/>
              </a:spcBef>
              <a:spcAft>
                <a:spcPts val="0"/>
              </a:spcAft>
              <a:buFont typeface="Arial" panose="020B0604020202020204" pitchFamily="34" charset="0"/>
              <a:buChar char="•"/>
            </a:pPr>
            <a:r>
              <a:rPr lang="en-US" dirty="0">
                <a:latin typeface="Arial" panose="020B0604020202020204" pitchFamily="34" charset="0"/>
                <a:cs typeface="Arial" panose="020B0604020202020204" pitchFamily="34" charset="0"/>
              </a:rPr>
              <a:t>A variable or expression can be formatted using a format string after a comma or colon</a:t>
            </a:r>
          </a:p>
          <a:p>
            <a:pPr marL="285750" indent="-285750" rtl="0">
              <a:spcBef>
                <a:spcPts val="2400"/>
              </a:spcBef>
              <a:spcAft>
                <a:spcPts val="0"/>
              </a:spcAft>
              <a:buFont typeface="Arial" panose="020B0604020202020204" pitchFamily="34" charset="0"/>
              <a:buChar char="•"/>
            </a:pPr>
            <a:r>
              <a:rPr lang="en-US" dirty="0">
                <a:latin typeface="Arial" panose="020B0604020202020204" pitchFamily="34" charset="0"/>
                <a:cs typeface="Arial" panose="020B0604020202020204" pitchFamily="34" charset="0"/>
              </a:rPr>
              <a:t>An </a:t>
            </a:r>
            <a:r>
              <a:rPr lang="en-US" dirty="0">
                <a:latin typeface="Courier New" panose="02070309020205020404" pitchFamily="49" charset="0"/>
                <a:cs typeface="Courier New" panose="02070309020205020404" pitchFamily="49" charset="0"/>
              </a:rPr>
              <a:t>N0</a:t>
            </a:r>
            <a:r>
              <a:rPr lang="en-US" dirty="0">
                <a:latin typeface="Arial" panose="020B0604020202020204" pitchFamily="34" charset="0"/>
                <a:cs typeface="Arial" panose="020B0604020202020204" pitchFamily="34" charset="0"/>
              </a:rPr>
              <a:t> format string means a number with a thousand separators and no decimal places</a:t>
            </a:r>
          </a:p>
          <a:p>
            <a:pPr marL="285750" indent="-285750" rtl="0">
              <a:spcBef>
                <a:spcPts val="2400"/>
              </a:spcBef>
              <a:spcAft>
                <a:spcPts val="0"/>
              </a:spcAft>
              <a:buFont typeface="Arial" panose="020B0604020202020204" pitchFamily="34" charset="0"/>
              <a:buChar char="•"/>
            </a:pPr>
            <a:r>
              <a:rPr lang="en-US" dirty="0">
                <a:latin typeface="Arial" panose="020B0604020202020204" pitchFamily="34" charset="0"/>
                <a:cs typeface="Arial" panose="020B0604020202020204" pitchFamily="34" charset="0"/>
              </a:rPr>
              <a:t>a </a:t>
            </a:r>
            <a:r>
              <a:rPr lang="en-US" dirty="0">
                <a:latin typeface="Courier New" panose="02070309020205020404" pitchFamily="49" charset="0"/>
                <a:cs typeface="Courier New" panose="02070309020205020404" pitchFamily="49" charset="0"/>
              </a:rPr>
              <a:t>C</a:t>
            </a:r>
            <a:r>
              <a:rPr lang="en-US" dirty="0">
                <a:latin typeface="Arial" panose="020B0604020202020204" pitchFamily="34" charset="0"/>
                <a:cs typeface="Arial" panose="020B0604020202020204" pitchFamily="34" charset="0"/>
              </a:rPr>
              <a:t> format string means currency</a:t>
            </a:r>
          </a:p>
        </p:txBody>
      </p:sp>
      <p:sp>
        <p:nvSpPr>
          <p:cNvPr id="12" name="TextBox 11">
            <a:extLst>
              <a:ext uri="{FF2B5EF4-FFF2-40B4-BE49-F238E27FC236}">
                <a16:creationId xmlns:a16="http://schemas.microsoft.com/office/drawing/2014/main" id="{DEEA555D-CD65-4B63-9648-02CCB405EC0A}"/>
              </a:ext>
            </a:extLst>
          </p:cNvPr>
          <p:cNvSpPr txBox="1"/>
          <p:nvPr/>
        </p:nvSpPr>
        <p:spPr>
          <a:xfrm>
            <a:off x="475236" y="3124200"/>
            <a:ext cx="10668251" cy="3539430"/>
          </a:xfrm>
          <a:prstGeom prst="rect">
            <a:avLst/>
          </a:prstGeom>
          <a:solidFill>
            <a:schemeClr val="tx1">
              <a:lumMod val="65000"/>
            </a:schemeClr>
          </a:solidFill>
        </p:spPr>
        <p:txBody>
          <a:bodyPr wrap="square">
            <a:spAutoFit/>
          </a:bodyPr>
          <a:lstStyle/>
          <a:p>
            <a:r>
              <a:rPr lang="en-US" sz="1400" dirty="0">
                <a:latin typeface="Courier New" panose="02070309020205020404" pitchFamily="49" charset="0"/>
                <a:cs typeface="Courier New" panose="02070309020205020404" pitchFamily="49" charset="0"/>
              </a:rPr>
              <a:t>string </a:t>
            </a:r>
            <a:r>
              <a:rPr lang="en-US" sz="1400" dirty="0" err="1">
                <a:latin typeface="Courier New" panose="02070309020205020404" pitchFamily="49" charset="0"/>
                <a:cs typeface="Courier New" panose="02070309020205020404" pitchFamily="49" charset="0"/>
              </a:rPr>
              <a:t>applesText</a:t>
            </a:r>
            <a:r>
              <a:rPr lang="en-US" sz="1400" dirty="0">
                <a:latin typeface="Courier New" panose="02070309020205020404" pitchFamily="49" charset="0"/>
                <a:cs typeface="Courier New" panose="02070309020205020404" pitchFamily="49" charset="0"/>
              </a:rPr>
              <a:t> = "Apples"; </a:t>
            </a:r>
          </a:p>
          <a:p>
            <a:r>
              <a:rPr lang="en-US" sz="1400" dirty="0">
                <a:latin typeface="Courier New" panose="02070309020205020404" pitchFamily="49" charset="0"/>
                <a:cs typeface="Courier New" panose="02070309020205020404" pitchFamily="49" charset="0"/>
              </a:rPr>
              <a:t>int </a:t>
            </a:r>
            <a:r>
              <a:rPr lang="en-US" sz="1400" dirty="0" err="1">
                <a:latin typeface="Courier New" panose="02070309020205020404" pitchFamily="49" charset="0"/>
                <a:cs typeface="Courier New" panose="02070309020205020404" pitchFamily="49" charset="0"/>
              </a:rPr>
              <a:t>applesCount</a:t>
            </a:r>
            <a:r>
              <a:rPr lang="en-US" sz="1400" dirty="0">
                <a:latin typeface="Courier New" panose="02070309020205020404" pitchFamily="49" charset="0"/>
                <a:cs typeface="Courier New" panose="02070309020205020404" pitchFamily="49" charset="0"/>
              </a:rPr>
              <a:t> = 1234;</a:t>
            </a:r>
          </a:p>
          <a:p>
            <a:r>
              <a:rPr lang="en-US" sz="1400" dirty="0">
                <a:latin typeface="Courier New" panose="02070309020205020404" pitchFamily="49" charset="0"/>
                <a:cs typeface="Courier New" panose="02070309020205020404" pitchFamily="49" charset="0"/>
              </a:rPr>
              <a:t>string </a:t>
            </a:r>
            <a:r>
              <a:rPr lang="en-US" sz="1400" dirty="0" err="1">
                <a:latin typeface="Courier New" panose="02070309020205020404" pitchFamily="49" charset="0"/>
                <a:cs typeface="Courier New" panose="02070309020205020404" pitchFamily="49" charset="0"/>
              </a:rPr>
              <a:t>bananasText</a:t>
            </a:r>
            <a:r>
              <a:rPr lang="en-US" sz="1400" dirty="0">
                <a:latin typeface="Courier New" panose="02070309020205020404" pitchFamily="49" charset="0"/>
                <a:cs typeface="Courier New" panose="02070309020205020404" pitchFamily="49" charset="0"/>
              </a:rPr>
              <a:t> = "Bananas"; </a:t>
            </a:r>
          </a:p>
          <a:p>
            <a:r>
              <a:rPr lang="en-US" sz="1400" dirty="0">
                <a:latin typeface="Courier New" panose="02070309020205020404" pitchFamily="49" charset="0"/>
                <a:cs typeface="Courier New" panose="02070309020205020404" pitchFamily="49" charset="0"/>
              </a:rPr>
              <a:t>int </a:t>
            </a:r>
            <a:r>
              <a:rPr lang="en-US" sz="1400" dirty="0" err="1">
                <a:latin typeface="Courier New" panose="02070309020205020404" pitchFamily="49" charset="0"/>
                <a:cs typeface="Courier New" panose="02070309020205020404" pitchFamily="49" charset="0"/>
              </a:rPr>
              <a:t>bananasCount</a:t>
            </a:r>
            <a:r>
              <a:rPr lang="en-US" sz="1400" dirty="0">
                <a:latin typeface="Courier New" panose="02070309020205020404" pitchFamily="49" charset="0"/>
                <a:cs typeface="Courier New" panose="02070309020205020404" pitchFamily="49" charset="0"/>
              </a:rPr>
              <a:t> = 56789;</a:t>
            </a:r>
          </a:p>
          <a:p>
            <a:r>
              <a:rPr lang="en-US" sz="1400" dirty="0" err="1">
                <a:latin typeface="Courier New" panose="02070309020205020404" pitchFamily="49" charset="0"/>
                <a:cs typeface="Courier New" panose="02070309020205020404" pitchFamily="49" charset="0"/>
              </a:rPr>
              <a:t>Console.WriteLine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format: "{0,-10} {1,6:N0}",</a:t>
            </a:r>
          </a:p>
          <a:p>
            <a:r>
              <a:rPr lang="en-US" sz="1400" dirty="0">
                <a:latin typeface="Courier New" panose="02070309020205020404" pitchFamily="49" charset="0"/>
                <a:cs typeface="Courier New" panose="02070309020205020404" pitchFamily="49" charset="0"/>
              </a:rPr>
              <a:t>  arg0: "Name",</a:t>
            </a:r>
          </a:p>
          <a:p>
            <a:r>
              <a:rPr lang="en-US" sz="1400" dirty="0">
                <a:latin typeface="Courier New" panose="02070309020205020404" pitchFamily="49" charset="0"/>
                <a:cs typeface="Courier New" panose="02070309020205020404" pitchFamily="49" charset="0"/>
              </a:rPr>
              <a:t>  arg1: "Count");</a:t>
            </a:r>
          </a:p>
          <a:p>
            <a:r>
              <a:rPr lang="en-US" sz="1400" dirty="0" err="1">
                <a:latin typeface="Courier New" panose="02070309020205020404" pitchFamily="49" charset="0"/>
                <a:cs typeface="Courier New" panose="02070309020205020404" pitchFamily="49" charset="0"/>
              </a:rPr>
              <a:t>Console.WriteLine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format: "{0,-10} {1,6:N0}",</a:t>
            </a:r>
          </a:p>
          <a:p>
            <a:r>
              <a:rPr lang="en-US" sz="1400" dirty="0">
                <a:latin typeface="Courier New" panose="02070309020205020404" pitchFamily="49" charset="0"/>
                <a:cs typeface="Courier New" panose="02070309020205020404" pitchFamily="49" charset="0"/>
              </a:rPr>
              <a:t>  arg0: </a:t>
            </a:r>
            <a:r>
              <a:rPr lang="en-US" sz="1400" dirty="0" err="1">
                <a:latin typeface="Courier New" panose="02070309020205020404" pitchFamily="49" charset="0"/>
                <a:cs typeface="Courier New" panose="02070309020205020404" pitchFamily="49" charset="0"/>
              </a:rPr>
              <a:t>applesText</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arg1: </a:t>
            </a:r>
            <a:r>
              <a:rPr lang="en-US" sz="1400" dirty="0" err="1">
                <a:latin typeface="Courier New" panose="02070309020205020404" pitchFamily="49" charset="0"/>
                <a:cs typeface="Courier New" panose="02070309020205020404" pitchFamily="49" charset="0"/>
              </a:rPr>
              <a:t>applesCount</a:t>
            </a:r>
            <a:r>
              <a:rPr lang="en-US" sz="1400" dirty="0">
                <a:latin typeface="Courier New" panose="02070309020205020404" pitchFamily="49" charset="0"/>
                <a:cs typeface="Courier New" panose="02070309020205020404" pitchFamily="49" charset="0"/>
              </a:rPr>
              <a:t>);</a:t>
            </a:r>
          </a:p>
          <a:p>
            <a:r>
              <a:rPr lang="en-US" sz="1400" dirty="0" err="1">
                <a:latin typeface="Courier New" panose="02070309020205020404" pitchFamily="49" charset="0"/>
                <a:cs typeface="Courier New" panose="02070309020205020404" pitchFamily="49" charset="0"/>
              </a:rPr>
              <a:t>Console.WriteLine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format: "{0,-10} {1,6:N0}",</a:t>
            </a:r>
          </a:p>
          <a:p>
            <a:r>
              <a:rPr lang="en-US" sz="1400" dirty="0">
                <a:latin typeface="Courier New" panose="02070309020205020404" pitchFamily="49" charset="0"/>
                <a:cs typeface="Courier New" panose="02070309020205020404" pitchFamily="49" charset="0"/>
              </a:rPr>
              <a:t>  arg0: </a:t>
            </a:r>
            <a:r>
              <a:rPr lang="en-US" sz="1400" dirty="0" err="1">
                <a:latin typeface="Courier New" panose="02070309020205020404" pitchFamily="49" charset="0"/>
                <a:cs typeface="Courier New" panose="02070309020205020404" pitchFamily="49" charset="0"/>
              </a:rPr>
              <a:t>bananasText</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arg1: </a:t>
            </a:r>
            <a:r>
              <a:rPr lang="en-US" sz="1400" dirty="0" err="1">
                <a:latin typeface="Courier New" panose="02070309020205020404" pitchFamily="49" charset="0"/>
                <a:cs typeface="Courier New" panose="02070309020205020404" pitchFamily="49" charset="0"/>
              </a:rPr>
              <a:t>bananasCount</a:t>
            </a: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3579141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4916731"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Exploring more about console applications</a:t>
            </a:r>
          </a:p>
        </p:txBody>
      </p:sp>
      <p:sp>
        <p:nvSpPr>
          <p:cNvPr id="7" name="TextBox 6">
            <a:extLst>
              <a:ext uri="{FF2B5EF4-FFF2-40B4-BE49-F238E27FC236}">
                <a16:creationId xmlns:a16="http://schemas.microsoft.com/office/drawing/2014/main" id="{5B2F948C-847B-4F9F-BE5C-532A6E11840D}"/>
              </a:ext>
            </a:extLst>
          </p:cNvPr>
          <p:cNvSpPr txBox="1"/>
          <p:nvPr/>
        </p:nvSpPr>
        <p:spPr>
          <a:xfrm>
            <a:off x="475236" y="701686"/>
            <a:ext cx="10454891" cy="2123658"/>
          </a:xfrm>
          <a:prstGeom prst="rect">
            <a:avLst/>
          </a:prstGeom>
          <a:noFill/>
        </p:spPr>
        <p:txBody>
          <a:bodyPr wrap="square">
            <a:spAutoFit/>
          </a:bodyPr>
          <a:lstStyle/>
          <a:p>
            <a:pPr rtl="0">
              <a:spcBef>
                <a:spcPts val="2400"/>
              </a:spcBef>
              <a:spcAft>
                <a:spcPts val="0"/>
              </a:spcAft>
            </a:pPr>
            <a:r>
              <a:rPr lang="en-US" dirty="0">
                <a:latin typeface="Arial" panose="020B0604020202020204" pitchFamily="34" charset="0"/>
                <a:cs typeface="Arial" panose="020B0604020202020204" pitchFamily="34" charset="0"/>
              </a:rPr>
              <a:t>Getting text input</a:t>
            </a:r>
          </a:p>
          <a:p>
            <a:pPr marL="285750" indent="-285750" rtl="0">
              <a:spcBef>
                <a:spcPts val="2400"/>
              </a:spcBef>
              <a:spcAft>
                <a:spcPts val="0"/>
              </a:spcAft>
              <a:buFont typeface="Arial" panose="020B0604020202020204" pitchFamily="34" charset="0"/>
              <a:buChar char="•"/>
            </a:pPr>
            <a:r>
              <a:rPr lang="en-US" dirty="0">
                <a:latin typeface="Arial" panose="020B0604020202020204" pitchFamily="34" charset="0"/>
                <a:cs typeface="Arial" panose="020B0604020202020204" pitchFamily="34" charset="0"/>
              </a:rPr>
              <a:t>get text input from the user using the </a:t>
            </a:r>
            <a:r>
              <a:rPr lang="en-US" dirty="0" err="1">
                <a:latin typeface="Courier New" panose="02070309020205020404" pitchFamily="49" charset="0"/>
                <a:cs typeface="Courier New" panose="02070309020205020404" pitchFamily="49" charset="0"/>
              </a:rPr>
              <a:t>ReadLine</a:t>
            </a:r>
            <a:r>
              <a:rPr lang="en-US" dirty="0">
                <a:latin typeface="Arial" panose="020B0604020202020204" pitchFamily="34" charset="0"/>
                <a:cs typeface="Arial" panose="020B0604020202020204" pitchFamily="34" charset="0"/>
              </a:rPr>
              <a:t> method</a:t>
            </a:r>
          </a:p>
          <a:p>
            <a:pPr marL="285750" indent="-285750" rtl="0">
              <a:spcBef>
                <a:spcPts val="2400"/>
              </a:spcBef>
              <a:spcAft>
                <a:spcPts val="0"/>
              </a:spcAft>
              <a:buFont typeface="Arial" panose="020B0604020202020204" pitchFamily="34" charset="0"/>
              <a:buChar char="•"/>
            </a:pPr>
            <a:r>
              <a:rPr lang="en-US" dirty="0">
                <a:latin typeface="Arial" panose="020B0604020202020204" pitchFamily="34" charset="0"/>
                <a:cs typeface="Arial" panose="020B0604020202020204" pitchFamily="34" charset="0"/>
              </a:rPr>
              <a:t>this method waits for the user to type some text, then as soon as the user presses Enter</a:t>
            </a:r>
          </a:p>
          <a:p>
            <a:pPr marL="285750" indent="-285750" rtl="0">
              <a:spcBef>
                <a:spcPts val="2400"/>
              </a:spcBef>
              <a:spcAft>
                <a:spcPts val="0"/>
              </a:spcAft>
              <a:buFont typeface="Arial" panose="020B0604020202020204" pitchFamily="34" charset="0"/>
              <a:buChar char="•"/>
            </a:pPr>
            <a:r>
              <a:rPr lang="en-US" dirty="0">
                <a:latin typeface="Arial" panose="020B0604020202020204" pitchFamily="34" charset="0"/>
                <a:cs typeface="Arial" panose="020B0604020202020204" pitchFamily="34" charset="0"/>
              </a:rPr>
              <a:t>whatever the user has typed is returned as a </a:t>
            </a:r>
            <a:r>
              <a:rPr lang="en-US" dirty="0">
                <a:latin typeface="Courier New" panose="02070309020205020404" pitchFamily="49" charset="0"/>
                <a:cs typeface="Courier New" panose="02070309020205020404" pitchFamily="49" charset="0"/>
              </a:rPr>
              <a:t>string</a:t>
            </a:r>
            <a:r>
              <a:rPr lang="en-US" dirty="0">
                <a:latin typeface="Arial" panose="020B0604020202020204" pitchFamily="34" charset="0"/>
                <a:cs typeface="Arial" panose="020B0604020202020204" pitchFamily="34" charset="0"/>
              </a:rPr>
              <a:t> value</a:t>
            </a:r>
          </a:p>
        </p:txBody>
      </p:sp>
      <p:sp>
        <p:nvSpPr>
          <p:cNvPr id="12" name="TextBox 11">
            <a:extLst>
              <a:ext uri="{FF2B5EF4-FFF2-40B4-BE49-F238E27FC236}">
                <a16:creationId xmlns:a16="http://schemas.microsoft.com/office/drawing/2014/main" id="{DEEA555D-CD65-4B63-9648-02CCB405EC0A}"/>
              </a:ext>
            </a:extLst>
          </p:cNvPr>
          <p:cNvSpPr txBox="1"/>
          <p:nvPr/>
        </p:nvSpPr>
        <p:spPr>
          <a:xfrm>
            <a:off x="475236" y="3319272"/>
            <a:ext cx="10668251" cy="1169551"/>
          </a:xfrm>
          <a:prstGeom prst="rect">
            <a:avLst/>
          </a:prstGeom>
          <a:solidFill>
            <a:schemeClr val="tx1">
              <a:lumMod val="65000"/>
            </a:schemeClr>
          </a:solidFill>
        </p:spPr>
        <p:txBody>
          <a:bodyPr wrap="square">
            <a:spAutoFit/>
          </a:bodyPr>
          <a:lstStyle/>
          <a:p>
            <a:r>
              <a:rPr lang="en-US" sz="1400" dirty="0" err="1">
                <a:latin typeface="Courier New" panose="02070309020205020404" pitchFamily="49" charset="0"/>
                <a:cs typeface="Courier New" panose="02070309020205020404" pitchFamily="49" charset="0"/>
              </a:rPr>
              <a:t>Console.Write</a:t>
            </a:r>
            <a:r>
              <a:rPr lang="en-US" sz="1400" dirty="0">
                <a:latin typeface="Courier New" panose="02070309020205020404" pitchFamily="49" charset="0"/>
                <a:cs typeface="Courier New" panose="02070309020205020404" pitchFamily="49" charset="0"/>
              </a:rPr>
              <a:t>("Type your first name and press ENTER: "); </a:t>
            </a:r>
          </a:p>
          <a:p>
            <a:r>
              <a:rPr lang="en-US" sz="1400" dirty="0">
                <a:latin typeface="Courier New" panose="02070309020205020404" pitchFamily="49" charset="0"/>
                <a:cs typeface="Courier New" panose="02070309020205020404" pitchFamily="49" charset="0"/>
              </a:rPr>
              <a:t>string? </a:t>
            </a:r>
            <a:r>
              <a:rPr lang="en-US" sz="1400" dirty="0" err="1">
                <a:latin typeface="Courier New" panose="02070309020205020404" pitchFamily="49" charset="0"/>
                <a:cs typeface="Courier New" panose="02070309020205020404" pitchFamily="49" charset="0"/>
              </a:rPr>
              <a:t>firstName</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Console.ReadLine</a:t>
            </a:r>
            <a:r>
              <a:rPr lang="en-US" sz="1400" dirty="0">
                <a:latin typeface="Courier New" panose="02070309020205020404" pitchFamily="49" charset="0"/>
                <a:cs typeface="Courier New" panose="02070309020205020404" pitchFamily="49" charset="0"/>
              </a:rPr>
              <a:t>();</a:t>
            </a:r>
          </a:p>
          <a:p>
            <a:r>
              <a:rPr lang="en-US" sz="1400" dirty="0" err="1">
                <a:latin typeface="Courier New" panose="02070309020205020404" pitchFamily="49" charset="0"/>
                <a:cs typeface="Courier New" panose="02070309020205020404" pitchFamily="49" charset="0"/>
              </a:rPr>
              <a:t>Console.Write</a:t>
            </a:r>
            <a:r>
              <a:rPr lang="en-US" sz="1400" dirty="0">
                <a:latin typeface="Courier New" panose="02070309020205020404" pitchFamily="49" charset="0"/>
                <a:cs typeface="Courier New" panose="02070309020205020404" pitchFamily="49" charset="0"/>
              </a:rPr>
              <a:t>("Type your age and press ENTER: "); </a:t>
            </a:r>
          </a:p>
          <a:p>
            <a:r>
              <a:rPr lang="en-US" sz="1400" dirty="0">
                <a:latin typeface="Courier New" panose="02070309020205020404" pitchFamily="49" charset="0"/>
                <a:cs typeface="Courier New" panose="02070309020205020404" pitchFamily="49" charset="0"/>
              </a:rPr>
              <a:t>string? age = </a:t>
            </a:r>
            <a:r>
              <a:rPr lang="en-US" sz="1400" dirty="0" err="1">
                <a:latin typeface="Courier New" panose="02070309020205020404" pitchFamily="49" charset="0"/>
                <a:cs typeface="Courier New" panose="02070309020205020404" pitchFamily="49" charset="0"/>
              </a:rPr>
              <a:t>Console.ReadLine</a:t>
            </a:r>
            <a:r>
              <a:rPr lang="en-US" sz="1400" dirty="0">
                <a:latin typeface="Courier New" panose="02070309020205020404" pitchFamily="49" charset="0"/>
                <a:cs typeface="Courier New" panose="02070309020205020404" pitchFamily="49" charset="0"/>
              </a:rPr>
              <a:t>();</a:t>
            </a:r>
          </a:p>
          <a:p>
            <a:r>
              <a:rPr lang="en-US" sz="1400" dirty="0" err="1">
                <a:latin typeface="Courier New" panose="02070309020205020404" pitchFamily="49" charset="0"/>
                <a:cs typeface="Courier New" panose="02070309020205020404" pitchFamily="49" charset="0"/>
              </a:rPr>
              <a:t>Console.WriteLine</a:t>
            </a:r>
            <a:r>
              <a:rPr lang="en-US" sz="1400" dirty="0">
                <a:latin typeface="Courier New" panose="02070309020205020404" pitchFamily="49" charset="0"/>
                <a:cs typeface="Courier New" panose="02070309020205020404" pitchFamily="49" charset="0"/>
              </a:rPr>
              <a:t>($"Hello {</a:t>
            </a:r>
            <a:r>
              <a:rPr lang="en-US" sz="1400" dirty="0" err="1">
                <a:latin typeface="Courier New" panose="02070309020205020404" pitchFamily="49" charset="0"/>
                <a:cs typeface="Courier New" panose="02070309020205020404" pitchFamily="49" charset="0"/>
              </a:rPr>
              <a:t>firstName</a:t>
            </a:r>
            <a:r>
              <a:rPr lang="en-US" sz="1400" dirty="0">
                <a:latin typeface="Courier New" panose="02070309020205020404" pitchFamily="49" charset="0"/>
                <a:cs typeface="Courier New" panose="02070309020205020404" pitchFamily="49" charset="0"/>
              </a:rPr>
              <a:t>}, you look good for {age}.");</a:t>
            </a:r>
          </a:p>
        </p:txBody>
      </p:sp>
    </p:spTree>
    <p:extLst>
      <p:ext uri="{BB962C8B-B14F-4D97-AF65-F5344CB8AC3E}">
        <p14:creationId xmlns:p14="http://schemas.microsoft.com/office/powerpoint/2010/main" val="38954406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4916731"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Exploring more about console applications</a:t>
            </a:r>
          </a:p>
        </p:txBody>
      </p:sp>
      <p:sp>
        <p:nvSpPr>
          <p:cNvPr id="7" name="TextBox 6">
            <a:extLst>
              <a:ext uri="{FF2B5EF4-FFF2-40B4-BE49-F238E27FC236}">
                <a16:creationId xmlns:a16="http://schemas.microsoft.com/office/drawing/2014/main" id="{5B2F948C-847B-4F9F-BE5C-532A6E11840D}"/>
              </a:ext>
            </a:extLst>
          </p:cNvPr>
          <p:cNvSpPr txBox="1"/>
          <p:nvPr/>
        </p:nvSpPr>
        <p:spPr>
          <a:xfrm>
            <a:off x="475236" y="701686"/>
            <a:ext cx="10454891" cy="1231106"/>
          </a:xfrm>
          <a:prstGeom prst="rect">
            <a:avLst/>
          </a:prstGeom>
          <a:noFill/>
        </p:spPr>
        <p:txBody>
          <a:bodyPr wrap="square">
            <a:spAutoFit/>
          </a:bodyPr>
          <a:lstStyle/>
          <a:p>
            <a:pPr rtl="0">
              <a:spcBef>
                <a:spcPts val="2400"/>
              </a:spcBef>
              <a:spcAft>
                <a:spcPts val="0"/>
              </a:spcAft>
            </a:pPr>
            <a:r>
              <a:rPr lang="en-US" dirty="0">
                <a:latin typeface="Arial" panose="020B0604020202020204" pitchFamily="34" charset="0"/>
                <a:cs typeface="Arial" panose="020B0604020202020204" pitchFamily="34" charset="0"/>
              </a:rPr>
              <a:t>Simplifying the usage of the console</a:t>
            </a:r>
          </a:p>
          <a:p>
            <a:pPr marL="285750" indent="-285750" rtl="0">
              <a:spcBef>
                <a:spcPts val="2400"/>
              </a:spcBef>
              <a:spcAft>
                <a:spcPts val="0"/>
              </a:spcAft>
              <a:buFont typeface="Arial" panose="020B0604020202020204" pitchFamily="34" charset="0"/>
              <a:buChar char="•"/>
            </a:pPr>
            <a:r>
              <a:rPr lang="en-US" dirty="0">
                <a:latin typeface="Arial" panose="020B0604020202020204" pitchFamily="34" charset="0"/>
                <a:cs typeface="Arial" panose="020B0604020202020204" pitchFamily="34" charset="0"/>
              </a:rPr>
              <a:t>In C# 6.0 and later, the using statement can be used not only to import a namespace but also to further simplify our code by importing a static class</a:t>
            </a:r>
          </a:p>
        </p:txBody>
      </p:sp>
      <p:sp>
        <p:nvSpPr>
          <p:cNvPr id="12" name="TextBox 11">
            <a:extLst>
              <a:ext uri="{FF2B5EF4-FFF2-40B4-BE49-F238E27FC236}">
                <a16:creationId xmlns:a16="http://schemas.microsoft.com/office/drawing/2014/main" id="{DEEA555D-CD65-4B63-9648-02CCB405EC0A}"/>
              </a:ext>
            </a:extLst>
          </p:cNvPr>
          <p:cNvSpPr txBox="1"/>
          <p:nvPr/>
        </p:nvSpPr>
        <p:spPr>
          <a:xfrm>
            <a:off x="475236" y="2130552"/>
            <a:ext cx="10668251" cy="307777"/>
          </a:xfrm>
          <a:prstGeom prst="rect">
            <a:avLst/>
          </a:prstGeom>
          <a:solidFill>
            <a:schemeClr val="tx1">
              <a:lumMod val="65000"/>
            </a:schemeClr>
          </a:solidFill>
        </p:spPr>
        <p:txBody>
          <a:bodyPr wrap="square">
            <a:spAutoFit/>
          </a:bodyPr>
          <a:lstStyle/>
          <a:p>
            <a:r>
              <a:rPr lang="en-US" sz="1400" dirty="0">
                <a:latin typeface="Courier New" panose="02070309020205020404" pitchFamily="49" charset="0"/>
                <a:cs typeface="Courier New" panose="02070309020205020404" pitchFamily="49" charset="0"/>
              </a:rPr>
              <a:t>using static </a:t>
            </a:r>
            <a:r>
              <a:rPr lang="en-US" sz="1400" dirty="0" err="1">
                <a:latin typeface="Courier New" panose="02070309020205020404" pitchFamily="49" charset="0"/>
                <a:cs typeface="Courier New" panose="02070309020205020404" pitchFamily="49" charset="0"/>
              </a:rPr>
              <a:t>System.Console</a:t>
            </a:r>
            <a:r>
              <a:rPr lang="en-US" sz="1400" dirty="0">
                <a:latin typeface="Courier New" panose="02070309020205020404" pitchFamily="49" charset="0"/>
                <a:cs typeface="Courier New" panose="02070309020205020404" pitchFamily="49" charset="0"/>
              </a:rPr>
              <a:t>;</a:t>
            </a:r>
          </a:p>
        </p:txBody>
      </p:sp>
      <p:sp>
        <p:nvSpPr>
          <p:cNvPr id="8" name="TextBox 7">
            <a:extLst>
              <a:ext uri="{FF2B5EF4-FFF2-40B4-BE49-F238E27FC236}">
                <a16:creationId xmlns:a16="http://schemas.microsoft.com/office/drawing/2014/main" id="{2FE2B00D-FBDE-4273-8C2F-3D87C081E978}"/>
              </a:ext>
            </a:extLst>
          </p:cNvPr>
          <p:cNvSpPr txBox="1"/>
          <p:nvPr/>
        </p:nvSpPr>
        <p:spPr>
          <a:xfrm>
            <a:off x="475235" y="2813447"/>
            <a:ext cx="10454891" cy="1231106"/>
          </a:xfrm>
          <a:prstGeom prst="rect">
            <a:avLst/>
          </a:prstGeom>
          <a:noFill/>
        </p:spPr>
        <p:txBody>
          <a:bodyPr wrap="square">
            <a:spAutoFit/>
          </a:bodyPr>
          <a:lstStyle/>
          <a:p>
            <a:pPr rtl="0">
              <a:spcBef>
                <a:spcPts val="2400"/>
              </a:spcBef>
              <a:spcAft>
                <a:spcPts val="0"/>
              </a:spcAft>
            </a:pPr>
            <a:r>
              <a:rPr lang="en-US" dirty="0">
                <a:latin typeface="Arial" panose="020B0604020202020204" pitchFamily="34" charset="0"/>
                <a:cs typeface="Arial" panose="020B0604020202020204" pitchFamily="34" charset="0"/>
              </a:rPr>
              <a:t>Getting key input from the user</a:t>
            </a:r>
          </a:p>
          <a:p>
            <a:pPr marL="285750" indent="-285750" rtl="0">
              <a:spcBef>
                <a:spcPts val="2400"/>
              </a:spcBef>
              <a:spcAft>
                <a:spcPts val="0"/>
              </a:spcAft>
              <a:buFont typeface="Arial" panose="020B0604020202020204" pitchFamily="34" charset="0"/>
              <a:buChar char="•"/>
            </a:pPr>
            <a:r>
              <a:rPr lang="en-US" dirty="0" err="1">
                <a:latin typeface="Courier New" panose="02070309020205020404" pitchFamily="49" charset="0"/>
                <a:cs typeface="Courier New" panose="02070309020205020404" pitchFamily="49" charset="0"/>
              </a:rPr>
              <a:t>ReadKey</a:t>
            </a:r>
            <a:r>
              <a:rPr lang="en-US" dirty="0">
                <a:latin typeface="Arial" panose="020B0604020202020204" pitchFamily="34" charset="0"/>
                <a:cs typeface="Arial" panose="020B0604020202020204" pitchFamily="34" charset="0"/>
              </a:rPr>
              <a:t> waits for the user to press a key or key combination that is then returned as a </a:t>
            </a:r>
            <a:r>
              <a:rPr lang="en-US" dirty="0" err="1">
                <a:latin typeface="Courier New" panose="02070309020205020404" pitchFamily="49" charset="0"/>
                <a:cs typeface="Courier New" panose="02070309020205020404" pitchFamily="49" charset="0"/>
              </a:rPr>
              <a:t>ConsoleKeyInfo</a:t>
            </a:r>
            <a:r>
              <a:rPr lang="en-US" dirty="0">
                <a:latin typeface="Arial" panose="020B0604020202020204" pitchFamily="34" charset="0"/>
                <a:cs typeface="Arial" panose="020B0604020202020204" pitchFamily="34" charset="0"/>
              </a:rPr>
              <a:t> value</a:t>
            </a:r>
          </a:p>
        </p:txBody>
      </p:sp>
      <p:sp>
        <p:nvSpPr>
          <p:cNvPr id="9" name="TextBox 8">
            <a:extLst>
              <a:ext uri="{FF2B5EF4-FFF2-40B4-BE49-F238E27FC236}">
                <a16:creationId xmlns:a16="http://schemas.microsoft.com/office/drawing/2014/main" id="{0B684448-9E87-4F53-B799-36012F62BC96}"/>
              </a:ext>
            </a:extLst>
          </p:cNvPr>
          <p:cNvSpPr txBox="1"/>
          <p:nvPr/>
        </p:nvSpPr>
        <p:spPr>
          <a:xfrm>
            <a:off x="475236" y="4289788"/>
            <a:ext cx="10668251" cy="1600438"/>
          </a:xfrm>
          <a:prstGeom prst="rect">
            <a:avLst/>
          </a:prstGeom>
          <a:solidFill>
            <a:schemeClr val="tx1">
              <a:lumMod val="65000"/>
            </a:schemeClr>
          </a:solidFill>
        </p:spPr>
        <p:txBody>
          <a:bodyPr wrap="square">
            <a:spAutoFit/>
          </a:bodyPr>
          <a:lstStyle/>
          <a:p>
            <a:r>
              <a:rPr lang="en-US" sz="1400" dirty="0">
                <a:latin typeface="Courier New" panose="02070309020205020404" pitchFamily="49" charset="0"/>
                <a:cs typeface="Courier New" panose="02070309020205020404" pitchFamily="49" charset="0"/>
              </a:rPr>
              <a:t>Write("Press any key combination: "); </a:t>
            </a:r>
          </a:p>
          <a:p>
            <a:r>
              <a:rPr lang="en-US" sz="1400" dirty="0" err="1">
                <a:latin typeface="Courier New" panose="02070309020205020404" pitchFamily="49" charset="0"/>
                <a:cs typeface="Courier New" panose="02070309020205020404" pitchFamily="49" charset="0"/>
              </a:rPr>
              <a:t>ConsoleKeyInfo</a:t>
            </a:r>
            <a:r>
              <a:rPr lang="en-US" sz="1400" dirty="0">
                <a:latin typeface="Courier New" panose="02070309020205020404" pitchFamily="49" charset="0"/>
                <a:cs typeface="Courier New" panose="02070309020205020404" pitchFamily="49" charset="0"/>
              </a:rPr>
              <a:t> key = </a:t>
            </a:r>
            <a:r>
              <a:rPr lang="en-US" sz="1400" dirty="0" err="1">
                <a:latin typeface="Courier New" panose="02070309020205020404" pitchFamily="49" charset="0"/>
                <a:cs typeface="Courier New" panose="02070309020205020404" pitchFamily="49" charset="0"/>
              </a:rPr>
              <a:t>ReadKey</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WriteLine();</a:t>
            </a:r>
          </a:p>
          <a:p>
            <a:r>
              <a:rPr lang="en-US" sz="1400" dirty="0">
                <a:latin typeface="Courier New" panose="02070309020205020404" pitchFamily="49" charset="0"/>
                <a:cs typeface="Courier New" panose="02070309020205020404" pitchFamily="49" charset="0"/>
              </a:rPr>
              <a:t>WriteLine("Key: {0}, Char: {1}, Modifiers: {2}",</a:t>
            </a:r>
          </a:p>
          <a:p>
            <a:r>
              <a:rPr lang="en-US" sz="1400" dirty="0">
                <a:latin typeface="Courier New" panose="02070309020205020404" pitchFamily="49" charset="0"/>
                <a:cs typeface="Courier New" panose="02070309020205020404" pitchFamily="49" charset="0"/>
              </a:rPr>
              <a:t>  arg0: </a:t>
            </a:r>
            <a:r>
              <a:rPr lang="en-US" sz="1400" dirty="0" err="1">
                <a:latin typeface="Courier New" panose="02070309020205020404" pitchFamily="49" charset="0"/>
                <a:cs typeface="Courier New" panose="02070309020205020404" pitchFamily="49" charset="0"/>
              </a:rPr>
              <a:t>key.Key</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arg1: </a:t>
            </a:r>
            <a:r>
              <a:rPr lang="en-US" sz="1400" dirty="0" err="1">
                <a:latin typeface="Courier New" panose="02070309020205020404" pitchFamily="49" charset="0"/>
                <a:cs typeface="Courier New" panose="02070309020205020404" pitchFamily="49" charset="0"/>
              </a:rPr>
              <a:t>key.KeyChar</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arg2: </a:t>
            </a:r>
            <a:r>
              <a:rPr lang="en-US" sz="1400" dirty="0" err="1">
                <a:latin typeface="Courier New" panose="02070309020205020404" pitchFamily="49" charset="0"/>
                <a:cs typeface="Courier New" panose="02070309020205020404" pitchFamily="49" charset="0"/>
              </a:rPr>
              <a:t>key.Modifiers</a:t>
            </a: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7292792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4916731"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Exploring more about console applications</a:t>
            </a:r>
          </a:p>
        </p:txBody>
      </p:sp>
      <p:sp>
        <p:nvSpPr>
          <p:cNvPr id="7" name="TextBox 6">
            <a:extLst>
              <a:ext uri="{FF2B5EF4-FFF2-40B4-BE49-F238E27FC236}">
                <a16:creationId xmlns:a16="http://schemas.microsoft.com/office/drawing/2014/main" id="{5B2F948C-847B-4F9F-BE5C-532A6E11840D}"/>
              </a:ext>
            </a:extLst>
          </p:cNvPr>
          <p:cNvSpPr txBox="1"/>
          <p:nvPr/>
        </p:nvSpPr>
        <p:spPr>
          <a:xfrm>
            <a:off x="475236" y="701686"/>
            <a:ext cx="10454891" cy="954107"/>
          </a:xfrm>
          <a:prstGeom prst="rect">
            <a:avLst/>
          </a:prstGeom>
          <a:noFill/>
        </p:spPr>
        <p:txBody>
          <a:bodyPr wrap="square">
            <a:spAutoFit/>
          </a:bodyPr>
          <a:lstStyle/>
          <a:p>
            <a:pPr rtl="0">
              <a:spcBef>
                <a:spcPts val="2400"/>
              </a:spcBef>
              <a:spcAft>
                <a:spcPts val="0"/>
              </a:spcAft>
            </a:pPr>
            <a:r>
              <a:rPr lang="en-US" dirty="0">
                <a:latin typeface="Arial" panose="020B0604020202020204" pitchFamily="34" charset="0"/>
                <a:cs typeface="Arial" panose="020B0604020202020204" pitchFamily="34" charset="0"/>
              </a:rPr>
              <a:t>Passing arguments to a console app</a:t>
            </a:r>
          </a:p>
          <a:p>
            <a:pPr marL="285750" indent="-285750" rtl="0">
              <a:spcBef>
                <a:spcPts val="2400"/>
              </a:spcBef>
              <a:spcAft>
                <a:spcPts val="0"/>
              </a:spcAft>
              <a:buFont typeface="Arial" panose="020B0604020202020204" pitchFamily="34" charset="0"/>
              <a:buChar char="•"/>
            </a:pPr>
            <a:r>
              <a:rPr lang="en-US" dirty="0">
                <a:latin typeface="Arial" panose="020B0604020202020204" pitchFamily="34" charset="0"/>
                <a:cs typeface="Arial" panose="020B0604020202020204" pitchFamily="34" charset="0"/>
              </a:rPr>
              <a:t>Every console application project template before .NET 6 starts with </a:t>
            </a:r>
          </a:p>
        </p:txBody>
      </p:sp>
      <p:sp>
        <p:nvSpPr>
          <p:cNvPr id="12" name="TextBox 11">
            <a:extLst>
              <a:ext uri="{FF2B5EF4-FFF2-40B4-BE49-F238E27FC236}">
                <a16:creationId xmlns:a16="http://schemas.microsoft.com/office/drawing/2014/main" id="{DEEA555D-CD65-4B63-9648-02CCB405EC0A}"/>
              </a:ext>
            </a:extLst>
          </p:cNvPr>
          <p:cNvSpPr txBox="1"/>
          <p:nvPr/>
        </p:nvSpPr>
        <p:spPr>
          <a:xfrm>
            <a:off x="475236" y="1856232"/>
            <a:ext cx="10668251" cy="307777"/>
          </a:xfrm>
          <a:prstGeom prst="rect">
            <a:avLst/>
          </a:prstGeom>
          <a:solidFill>
            <a:schemeClr val="tx1">
              <a:lumMod val="65000"/>
            </a:schemeClr>
          </a:solidFill>
        </p:spPr>
        <p:txBody>
          <a:bodyPr wrap="square">
            <a:spAutoFit/>
          </a:bodyPr>
          <a:lstStyle/>
          <a:p>
            <a:r>
              <a:rPr lang="en-US" sz="1400" dirty="0">
                <a:latin typeface="Courier New" panose="02070309020205020404" pitchFamily="49" charset="0"/>
                <a:cs typeface="Courier New" panose="02070309020205020404" pitchFamily="49" charset="0"/>
              </a:rPr>
              <a:t>static void Main(string[] </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a:t>
            </a:r>
          </a:p>
        </p:txBody>
      </p:sp>
      <p:sp>
        <p:nvSpPr>
          <p:cNvPr id="8" name="TextBox 7">
            <a:extLst>
              <a:ext uri="{FF2B5EF4-FFF2-40B4-BE49-F238E27FC236}">
                <a16:creationId xmlns:a16="http://schemas.microsoft.com/office/drawing/2014/main" id="{2FE2B00D-FBDE-4273-8C2F-3D87C081E978}"/>
              </a:ext>
            </a:extLst>
          </p:cNvPr>
          <p:cNvSpPr txBox="1"/>
          <p:nvPr/>
        </p:nvSpPr>
        <p:spPr>
          <a:xfrm>
            <a:off x="475235" y="2337959"/>
            <a:ext cx="10454891" cy="2092881"/>
          </a:xfrm>
          <a:prstGeom prst="rect">
            <a:avLst/>
          </a:prstGeom>
          <a:noFill/>
        </p:spPr>
        <p:txBody>
          <a:bodyPr wrap="square">
            <a:spAutoFit/>
          </a:bodyPr>
          <a:lstStyle/>
          <a:p>
            <a:pPr marL="285750" indent="-285750" rtl="0">
              <a:spcBef>
                <a:spcPts val="2400"/>
              </a:spcBef>
              <a:spcAft>
                <a:spcPts val="0"/>
              </a:spcAft>
              <a:buFont typeface="Arial" panose="020B0604020202020204" pitchFamily="34" charset="0"/>
              <a:buChar char="•"/>
            </a:pPr>
            <a:r>
              <a:rPr lang="en-US" dirty="0">
                <a:latin typeface="Arial" panose="020B0604020202020204" pitchFamily="34" charset="0"/>
                <a:cs typeface="Arial" panose="020B0604020202020204" pitchFamily="34" charset="0"/>
              </a:rPr>
              <a:t>But in top-level programs, as used by the console application project template in .NET 6.0 and later, the </a:t>
            </a:r>
            <a:r>
              <a:rPr lang="en-US" dirty="0">
                <a:latin typeface="Courier New" panose="02070309020205020404" pitchFamily="49" charset="0"/>
                <a:cs typeface="Courier New" panose="02070309020205020404" pitchFamily="49" charset="0"/>
              </a:rPr>
              <a:t>Program</a:t>
            </a:r>
            <a:r>
              <a:rPr lang="en-US" dirty="0">
                <a:latin typeface="Arial" panose="020B0604020202020204" pitchFamily="34" charset="0"/>
                <a:cs typeface="Arial" panose="020B0604020202020204" pitchFamily="34" charset="0"/>
              </a:rPr>
              <a:t> class and its </a:t>
            </a:r>
            <a:r>
              <a:rPr lang="en-US" dirty="0">
                <a:latin typeface="Courier New" panose="02070309020205020404" pitchFamily="49" charset="0"/>
                <a:cs typeface="Courier New" panose="02070309020205020404" pitchFamily="49" charset="0"/>
              </a:rPr>
              <a:t>Main</a:t>
            </a:r>
            <a:r>
              <a:rPr lang="en-US" dirty="0">
                <a:latin typeface="Arial" panose="020B0604020202020204" pitchFamily="34" charset="0"/>
                <a:cs typeface="Arial" panose="020B0604020202020204" pitchFamily="34" charset="0"/>
              </a:rPr>
              <a:t> method are hidden, along with the declaration of the </a:t>
            </a:r>
            <a:r>
              <a:rPr lang="en-US" dirty="0" err="1">
                <a:latin typeface="Courier New" panose="02070309020205020404" pitchFamily="49" charset="0"/>
                <a:cs typeface="Courier New" panose="02070309020205020404" pitchFamily="49" charset="0"/>
              </a:rPr>
              <a:t>args</a:t>
            </a:r>
            <a:r>
              <a:rPr lang="en-US" dirty="0">
                <a:latin typeface="Arial" panose="020B0604020202020204" pitchFamily="34" charset="0"/>
                <a:cs typeface="Arial" panose="020B0604020202020204" pitchFamily="34" charset="0"/>
              </a:rPr>
              <a:t> string array</a:t>
            </a:r>
          </a:p>
          <a:p>
            <a:pPr marL="285750" indent="-285750" rtl="0">
              <a:spcBef>
                <a:spcPts val="2400"/>
              </a:spcBef>
              <a:spcAft>
                <a:spcPts val="0"/>
              </a:spcAft>
              <a:buFont typeface="Arial" panose="020B0604020202020204" pitchFamily="34" charset="0"/>
              <a:buChar char="•"/>
            </a:pPr>
            <a:r>
              <a:rPr lang="en-US" dirty="0">
                <a:latin typeface="Arial" panose="020B0604020202020204" pitchFamily="34" charset="0"/>
                <a:cs typeface="Arial" panose="020B0604020202020204" pitchFamily="34" charset="0"/>
              </a:rPr>
              <a:t>The trick is that you must know it still exists</a:t>
            </a:r>
          </a:p>
          <a:p>
            <a:pPr marL="285750" indent="-285750" rtl="0">
              <a:spcBef>
                <a:spcPts val="2400"/>
              </a:spcBef>
              <a:spcAft>
                <a:spcPts val="0"/>
              </a:spcAft>
              <a:buFont typeface="Arial" panose="020B0604020202020204" pitchFamily="34" charset="0"/>
              <a:buChar char="•"/>
            </a:pPr>
            <a:r>
              <a:rPr lang="en-US" dirty="0">
                <a:latin typeface="Arial" panose="020B0604020202020204" pitchFamily="34" charset="0"/>
                <a:cs typeface="Arial" panose="020B0604020202020204" pitchFamily="34" charset="0"/>
              </a:rPr>
              <a:t>Command-line arguments are separated by spaces</a:t>
            </a:r>
          </a:p>
        </p:txBody>
      </p:sp>
      <p:sp>
        <p:nvSpPr>
          <p:cNvPr id="9" name="TextBox 8">
            <a:extLst>
              <a:ext uri="{FF2B5EF4-FFF2-40B4-BE49-F238E27FC236}">
                <a16:creationId xmlns:a16="http://schemas.microsoft.com/office/drawing/2014/main" id="{0B684448-9E87-4F53-B799-36012F62BC96}"/>
              </a:ext>
            </a:extLst>
          </p:cNvPr>
          <p:cNvSpPr txBox="1"/>
          <p:nvPr/>
        </p:nvSpPr>
        <p:spPr>
          <a:xfrm>
            <a:off x="475236" y="5003020"/>
            <a:ext cx="10668251" cy="1600438"/>
          </a:xfrm>
          <a:prstGeom prst="rect">
            <a:avLst/>
          </a:prstGeom>
          <a:solidFill>
            <a:schemeClr val="tx1">
              <a:lumMod val="65000"/>
            </a:schemeClr>
          </a:solidFill>
        </p:spPr>
        <p:txBody>
          <a:bodyPr wrap="square">
            <a:spAutoFit/>
          </a:bodyPr>
          <a:lstStyle/>
          <a:p>
            <a:r>
              <a:rPr lang="en-US" sz="1400" dirty="0">
                <a:latin typeface="Courier New" panose="02070309020205020404" pitchFamily="49" charset="0"/>
                <a:cs typeface="Courier New" panose="02070309020205020404" pitchFamily="49" charset="0"/>
              </a:rPr>
              <a:t>Write("Press any key combination: "); </a:t>
            </a:r>
          </a:p>
          <a:p>
            <a:r>
              <a:rPr lang="en-US" sz="1400" dirty="0" err="1">
                <a:latin typeface="Courier New" panose="02070309020205020404" pitchFamily="49" charset="0"/>
                <a:cs typeface="Courier New" panose="02070309020205020404" pitchFamily="49" charset="0"/>
              </a:rPr>
              <a:t>ConsoleKeyInfo</a:t>
            </a:r>
            <a:r>
              <a:rPr lang="en-US" sz="1400" dirty="0">
                <a:latin typeface="Courier New" panose="02070309020205020404" pitchFamily="49" charset="0"/>
                <a:cs typeface="Courier New" panose="02070309020205020404" pitchFamily="49" charset="0"/>
              </a:rPr>
              <a:t> key = </a:t>
            </a:r>
            <a:r>
              <a:rPr lang="en-US" sz="1400" dirty="0" err="1">
                <a:latin typeface="Courier New" panose="02070309020205020404" pitchFamily="49" charset="0"/>
                <a:cs typeface="Courier New" panose="02070309020205020404" pitchFamily="49" charset="0"/>
              </a:rPr>
              <a:t>ReadKey</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WriteLine();</a:t>
            </a:r>
          </a:p>
          <a:p>
            <a:r>
              <a:rPr lang="en-US" sz="1400" dirty="0">
                <a:latin typeface="Courier New" panose="02070309020205020404" pitchFamily="49" charset="0"/>
                <a:cs typeface="Courier New" panose="02070309020205020404" pitchFamily="49" charset="0"/>
              </a:rPr>
              <a:t>WriteLine("Key: {0}, Char: {1}, Modifiers: {2}",</a:t>
            </a:r>
          </a:p>
          <a:p>
            <a:r>
              <a:rPr lang="en-US" sz="1400" dirty="0">
                <a:latin typeface="Courier New" panose="02070309020205020404" pitchFamily="49" charset="0"/>
                <a:cs typeface="Courier New" panose="02070309020205020404" pitchFamily="49" charset="0"/>
              </a:rPr>
              <a:t>  arg0: </a:t>
            </a:r>
            <a:r>
              <a:rPr lang="en-US" sz="1400" dirty="0" err="1">
                <a:latin typeface="Courier New" panose="02070309020205020404" pitchFamily="49" charset="0"/>
                <a:cs typeface="Courier New" panose="02070309020205020404" pitchFamily="49" charset="0"/>
              </a:rPr>
              <a:t>key.Key</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arg1: </a:t>
            </a:r>
            <a:r>
              <a:rPr lang="en-US" sz="1400" dirty="0" err="1">
                <a:latin typeface="Courier New" panose="02070309020205020404" pitchFamily="49" charset="0"/>
                <a:cs typeface="Courier New" panose="02070309020205020404" pitchFamily="49" charset="0"/>
              </a:rPr>
              <a:t>key.KeyChar</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arg2: </a:t>
            </a:r>
            <a:r>
              <a:rPr lang="en-US" sz="1400" dirty="0" err="1">
                <a:latin typeface="Courier New" panose="02070309020205020404" pitchFamily="49" charset="0"/>
                <a:cs typeface="Courier New" panose="02070309020205020404" pitchFamily="49" charset="0"/>
              </a:rPr>
              <a:t>key.Modifiers</a:t>
            </a: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4873278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1313180"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Questions</a:t>
            </a:r>
          </a:p>
        </p:txBody>
      </p:sp>
      <p:sp>
        <p:nvSpPr>
          <p:cNvPr id="10" name="TextBox 9">
            <a:extLst>
              <a:ext uri="{FF2B5EF4-FFF2-40B4-BE49-F238E27FC236}">
                <a16:creationId xmlns:a16="http://schemas.microsoft.com/office/drawing/2014/main" id="{BBD7B1F9-D2D9-4158-9C48-C90F665A48A9}"/>
              </a:ext>
            </a:extLst>
          </p:cNvPr>
          <p:cNvSpPr txBox="1"/>
          <p:nvPr/>
        </p:nvSpPr>
        <p:spPr>
          <a:xfrm>
            <a:off x="1131827" y="1142459"/>
            <a:ext cx="8930640" cy="3788858"/>
          </a:xfrm>
          <a:prstGeom prst="rect">
            <a:avLst/>
          </a:prstGeom>
          <a:noFill/>
        </p:spPr>
        <p:txBody>
          <a:bodyPr wrap="square">
            <a:spAutoFit/>
          </a:bodyPr>
          <a:lstStyle/>
          <a:p>
            <a:pPr marL="342900" indent="-342900">
              <a:lnSpc>
                <a:spcPct val="150000"/>
              </a:lnSpc>
              <a:buFont typeface="+mj-lt"/>
              <a:buAutoNum type="arabicPeriod"/>
            </a:pPr>
            <a:r>
              <a:rPr lang="en-US" dirty="0"/>
              <a:t>What are the two types of comments in C#?</a:t>
            </a:r>
          </a:p>
          <a:p>
            <a:pPr marL="342900" indent="-342900">
              <a:lnSpc>
                <a:spcPct val="150000"/>
              </a:lnSpc>
              <a:buFont typeface="+mj-lt"/>
              <a:buAutoNum type="arabicPeriod"/>
            </a:pPr>
            <a:r>
              <a:rPr lang="en-US" dirty="0"/>
              <a:t>What is the difference between a verbatim string and an interpolated string?</a:t>
            </a:r>
          </a:p>
          <a:p>
            <a:pPr marL="342900" indent="-342900">
              <a:lnSpc>
                <a:spcPct val="150000"/>
              </a:lnSpc>
              <a:buFont typeface="+mj-lt"/>
              <a:buAutoNum type="arabicPeriod"/>
            </a:pPr>
            <a:r>
              <a:rPr lang="en-US" dirty="0"/>
              <a:t>Why should you be careful when using float and double values?</a:t>
            </a:r>
          </a:p>
          <a:p>
            <a:pPr marL="342900" indent="-342900">
              <a:lnSpc>
                <a:spcPct val="150000"/>
              </a:lnSpc>
              <a:buFont typeface="+mj-lt"/>
              <a:buAutoNum type="arabicPeriod"/>
            </a:pPr>
            <a:r>
              <a:rPr lang="en-US" dirty="0"/>
              <a:t>How can you determine how many bytes a type like double uses in memory?</a:t>
            </a:r>
          </a:p>
          <a:p>
            <a:pPr marL="342900" indent="-342900">
              <a:lnSpc>
                <a:spcPct val="150000"/>
              </a:lnSpc>
              <a:buFont typeface="+mj-lt"/>
              <a:buAutoNum type="arabicPeriod"/>
            </a:pPr>
            <a:r>
              <a:rPr lang="en-US" dirty="0"/>
              <a:t>When should you use the var keyword?</a:t>
            </a:r>
          </a:p>
          <a:p>
            <a:pPr marL="342900" indent="-342900">
              <a:lnSpc>
                <a:spcPct val="150000"/>
              </a:lnSpc>
              <a:buFont typeface="+mj-lt"/>
              <a:buAutoNum type="arabicPeriod"/>
            </a:pPr>
            <a:r>
              <a:rPr lang="en-US" dirty="0"/>
              <a:t>What is the newest way to create an instance of a class like </a:t>
            </a:r>
            <a:r>
              <a:rPr lang="en-US" dirty="0" err="1"/>
              <a:t>XmlDocument</a:t>
            </a:r>
            <a:r>
              <a:rPr lang="en-US" dirty="0"/>
              <a:t>?</a:t>
            </a:r>
          </a:p>
          <a:p>
            <a:pPr marL="342900" indent="-342900">
              <a:lnSpc>
                <a:spcPct val="150000"/>
              </a:lnSpc>
              <a:buFont typeface="+mj-lt"/>
              <a:buAutoNum type="arabicPeriod"/>
            </a:pPr>
            <a:r>
              <a:rPr lang="en-US" dirty="0"/>
              <a:t>Why should you be careful when using the dynamic type?</a:t>
            </a:r>
          </a:p>
          <a:p>
            <a:pPr marL="342900" indent="-342900">
              <a:lnSpc>
                <a:spcPct val="150000"/>
              </a:lnSpc>
              <a:buFont typeface="+mj-lt"/>
              <a:buAutoNum type="arabicPeriod"/>
            </a:pPr>
            <a:r>
              <a:rPr lang="en-US" dirty="0"/>
              <a:t>How do you right-align a format string?</a:t>
            </a:r>
          </a:p>
          <a:p>
            <a:pPr marL="342900" indent="-342900">
              <a:lnSpc>
                <a:spcPct val="150000"/>
              </a:lnSpc>
              <a:buFont typeface="+mj-lt"/>
              <a:buAutoNum type="arabicPeriod"/>
            </a:pPr>
            <a:r>
              <a:rPr lang="en-US" dirty="0"/>
              <a:t>What character separates arguments for a console application?</a:t>
            </a:r>
            <a:endParaRPr lang="it-IT" dirty="0"/>
          </a:p>
        </p:txBody>
      </p:sp>
    </p:spTree>
    <p:extLst>
      <p:ext uri="{BB962C8B-B14F-4D97-AF65-F5344CB8AC3E}">
        <p14:creationId xmlns:p14="http://schemas.microsoft.com/office/powerpoint/2010/main" val="13348476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1313180"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Questions</a:t>
            </a:r>
          </a:p>
        </p:txBody>
      </p:sp>
      <p:sp>
        <p:nvSpPr>
          <p:cNvPr id="10" name="TextBox 9">
            <a:extLst>
              <a:ext uri="{FF2B5EF4-FFF2-40B4-BE49-F238E27FC236}">
                <a16:creationId xmlns:a16="http://schemas.microsoft.com/office/drawing/2014/main" id="{BBD7B1F9-D2D9-4158-9C48-C90F665A48A9}"/>
              </a:ext>
            </a:extLst>
          </p:cNvPr>
          <p:cNvSpPr txBox="1"/>
          <p:nvPr/>
        </p:nvSpPr>
        <p:spPr>
          <a:xfrm>
            <a:off x="1131827" y="1142459"/>
            <a:ext cx="8930640" cy="5035353"/>
          </a:xfrm>
          <a:prstGeom prst="rect">
            <a:avLst/>
          </a:prstGeom>
          <a:noFill/>
        </p:spPr>
        <p:txBody>
          <a:bodyPr wrap="square">
            <a:spAutoFit/>
          </a:bodyPr>
          <a:lstStyle/>
          <a:p>
            <a:pPr>
              <a:lnSpc>
                <a:spcPct val="150000"/>
              </a:lnSpc>
            </a:pPr>
            <a:r>
              <a:rPr lang="en-US" dirty="0"/>
              <a:t>What type would you choose for the following "numbers"?</a:t>
            </a:r>
          </a:p>
          <a:p>
            <a:pPr marL="342900" indent="-342900">
              <a:lnSpc>
                <a:spcPct val="150000"/>
              </a:lnSpc>
              <a:buFont typeface="+mj-lt"/>
              <a:buAutoNum type="arabicPeriod"/>
            </a:pPr>
            <a:r>
              <a:rPr lang="en-US" dirty="0"/>
              <a:t>A person's telephone number</a:t>
            </a:r>
          </a:p>
          <a:p>
            <a:pPr marL="342900" indent="-342900">
              <a:lnSpc>
                <a:spcPct val="150000"/>
              </a:lnSpc>
              <a:buFont typeface="+mj-lt"/>
              <a:buAutoNum type="arabicPeriod"/>
            </a:pPr>
            <a:r>
              <a:rPr lang="en-US" dirty="0"/>
              <a:t>A person's height</a:t>
            </a:r>
          </a:p>
          <a:p>
            <a:pPr marL="342900" indent="-342900">
              <a:lnSpc>
                <a:spcPct val="150000"/>
              </a:lnSpc>
              <a:buFont typeface="+mj-lt"/>
              <a:buAutoNum type="arabicPeriod"/>
            </a:pPr>
            <a:r>
              <a:rPr lang="en-US" dirty="0"/>
              <a:t>A person's age</a:t>
            </a:r>
          </a:p>
          <a:p>
            <a:pPr marL="342900" indent="-342900">
              <a:lnSpc>
                <a:spcPct val="150000"/>
              </a:lnSpc>
              <a:buFont typeface="+mj-lt"/>
              <a:buAutoNum type="arabicPeriod"/>
            </a:pPr>
            <a:r>
              <a:rPr lang="en-US" dirty="0"/>
              <a:t>A person's salary</a:t>
            </a:r>
          </a:p>
          <a:p>
            <a:pPr marL="342900" indent="-342900">
              <a:lnSpc>
                <a:spcPct val="150000"/>
              </a:lnSpc>
              <a:buFont typeface="+mj-lt"/>
              <a:buAutoNum type="arabicPeriod"/>
            </a:pPr>
            <a:r>
              <a:rPr lang="en-US" dirty="0"/>
              <a:t>A book's ISBN</a:t>
            </a:r>
          </a:p>
          <a:p>
            <a:pPr marL="342900" indent="-342900">
              <a:lnSpc>
                <a:spcPct val="150000"/>
              </a:lnSpc>
              <a:buFont typeface="+mj-lt"/>
              <a:buAutoNum type="arabicPeriod"/>
            </a:pPr>
            <a:r>
              <a:rPr lang="en-US" dirty="0"/>
              <a:t>A book's price</a:t>
            </a:r>
          </a:p>
          <a:p>
            <a:pPr marL="342900" indent="-342900">
              <a:lnSpc>
                <a:spcPct val="150000"/>
              </a:lnSpc>
              <a:buFont typeface="+mj-lt"/>
              <a:buAutoNum type="arabicPeriod"/>
            </a:pPr>
            <a:r>
              <a:rPr lang="en-US" dirty="0"/>
              <a:t>A book's shipping weight</a:t>
            </a:r>
          </a:p>
          <a:p>
            <a:pPr marL="342900" indent="-342900">
              <a:lnSpc>
                <a:spcPct val="150000"/>
              </a:lnSpc>
              <a:buFont typeface="+mj-lt"/>
              <a:buAutoNum type="arabicPeriod"/>
            </a:pPr>
            <a:r>
              <a:rPr lang="en-US" dirty="0"/>
              <a:t>A country's population</a:t>
            </a:r>
          </a:p>
          <a:p>
            <a:pPr marL="342900" indent="-342900">
              <a:lnSpc>
                <a:spcPct val="150000"/>
              </a:lnSpc>
              <a:buFont typeface="+mj-lt"/>
              <a:buAutoNum type="arabicPeriod"/>
            </a:pPr>
            <a:r>
              <a:rPr lang="en-US" dirty="0"/>
              <a:t>The number of stars in the universe</a:t>
            </a:r>
          </a:p>
          <a:p>
            <a:pPr marL="342900" indent="-342900">
              <a:lnSpc>
                <a:spcPct val="150000"/>
              </a:lnSpc>
              <a:buFont typeface="+mj-lt"/>
              <a:buAutoNum type="arabicPeriod"/>
            </a:pPr>
            <a:r>
              <a:rPr lang="en-US" dirty="0"/>
              <a:t>The number of employees in each of the small or medium businesses in the United Kingdom (up to about 50,000 employees per business)</a:t>
            </a:r>
            <a:endParaRPr lang="it-IT" dirty="0"/>
          </a:p>
        </p:txBody>
      </p:sp>
    </p:spTree>
    <p:extLst>
      <p:ext uri="{BB962C8B-B14F-4D97-AF65-F5344CB8AC3E}">
        <p14:creationId xmlns:p14="http://schemas.microsoft.com/office/powerpoint/2010/main" val="3977380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3326552"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C# Grammar and vocabulary</a:t>
            </a:r>
          </a:p>
        </p:txBody>
      </p:sp>
      <p:graphicFrame>
        <p:nvGraphicFramePr>
          <p:cNvPr id="5" name="Table 4">
            <a:extLst>
              <a:ext uri="{FF2B5EF4-FFF2-40B4-BE49-F238E27FC236}">
                <a16:creationId xmlns:a16="http://schemas.microsoft.com/office/drawing/2014/main" id="{005AF824-4BCD-4526-A2D6-A09B10831CD2}"/>
              </a:ext>
            </a:extLst>
          </p:cNvPr>
          <p:cNvGraphicFramePr>
            <a:graphicFrameLocks noGrp="1"/>
          </p:cNvGraphicFramePr>
          <p:nvPr>
            <p:extLst>
              <p:ext uri="{D42A27DB-BD31-4B8C-83A1-F6EECF244321}">
                <p14:modId xmlns:p14="http://schemas.microsoft.com/office/powerpoint/2010/main" val="123290216"/>
              </p:ext>
            </p:extLst>
          </p:nvPr>
        </p:nvGraphicFramePr>
        <p:xfrm>
          <a:off x="1751584" y="1109810"/>
          <a:ext cx="8381643" cy="4973320"/>
        </p:xfrm>
        <a:graphic>
          <a:graphicData uri="http://schemas.openxmlformats.org/drawingml/2006/table">
            <a:tbl>
              <a:tblPr firstRow="1" bandRow="1">
                <a:tableStyleId>{5C22544A-7EE6-4342-B048-85BDC9FD1C3A}</a:tableStyleId>
              </a:tblPr>
              <a:tblGrid>
                <a:gridCol w="2753360">
                  <a:extLst>
                    <a:ext uri="{9D8B030D-6E8A-4147-A177-3AD203B41FA5}">
                      <a16:colId xmlns:a16="http://schemas.microsoft.com/office/drawing/2014/main" val="391622370"/>
                    </a:ext>
                  </a:extLst>
                </a:gridCol>
                <a:gridCol w="5628283">
                  <a:extLst>
                    <a:ext uri="{9D8B030D-6E8A-4147-A177-3AD203B41FA5}">
                      <a16:colId xmlns:a16="http://schemas.microsoft.com/office/drawing/2014/main" val="1803499854"/>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b="1" i="0" kern="1200" dirty="0" err="1">
                          <a:solidFill>
                            <a:schemeClr val="lt1"/>
                          </a:solidFill>
                          <a:effectLst/>
                          <a:latin typeface="Arial" panose="020B0604020202020204" pitchFamily="34" charset="0"/>
                          <a:ea typeface="+mn-ea"/>
                          <a:cs typeface="Arial" panose="020B0604020202020204" pitchFamily="34" charset="0"/>
                        </a:rPr>
                        <a:t>Description</a:t>
                      </a:r>
                      <a:endParaRPr lang="it-IT" sz="1200" b="1" i="0" kern="1200" dirty="0">
                        <a:solidFill>
                          <a:schemeClr val="lt1"/>
                        </a:solidFill>
                        <a:effectLst/>
                        <a:latin typeface="Arial" panose="020B0604020202020204" pitchFamily="34" charset="0"/>
                        <a:ea typeface="+mn-ea"/>
                        <a:cs typeface="Arial" panose="020B0604020202020204" pitchFamily="34" charset="0"/>
                      </a:endParaRPr>
                    </a:p>
                  </a:txBody>
                  <a:tcPr/>
                </a:tc>
                <a:tc>
                  <a:txBody>
                    <a:bodyPr/>
                    <a:lstStyle/>
                    <a:p>
                      <a:r>
                        <a:rPr lang="en-US" sz="1200" dirty="0">
                          <a:latin typeface="Arial" panose="020B0604020202020204" pitchFamily="34" charset="0"/>
                          <a:cs typeface="Arial" panose="020B0604020202020204" pitchFamily="34" charset="0"/>
                        </a:rPr>
                        <a:t>Link</a:t>
                      </a:r>
                      <a:endParaRPr lang="it-IT"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50542292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b="1" i="0" kern="1200" dirty="0">
                          <a:solidFill>
                            <a:schemeClr val="bg1"/>
                          </a:solidFill>
                          <a:effectLst/>
                          <a:latin typeface="Arial" panose="020B0604020202020204" pitchFamily="34" charset="0"/>
                          <a:ea typeface="+mn-ea"/>
                          <a:cs typeface="Arial" panose="020B0604020202020204" pitchFamily="34" charset="0"/>
                        </a:rPr>
                        <a:t>Statement</a:t>
                      </a:r>
                    </a:p>
                  </a:txBody>
                  <a:tcPr/>
                </a:tc>
                <a:tc>
                  <a:txBody>
                    <a:bodyPr/>
                    <a:lstStyle/>
                    <a:p>
                      <a:r>
                        <a:rPr lang="it-IT" sz="1200" dirty="0">
                          <a:latin typeface="Arial" panose="020B0604020202020204" pitchFamily="34" charset="0"/>
                          <a:cs typeface="Arial" panose="020B0604020202020204" pitchFamily="34" charset="0"/>
                        </a:rPr>
                        <a:t>A line of code, can be </a:t>
                      </a:r>
                      <a:r>
                        <a:rPr lang="it-IT" sz="1200" dirty="0" err="1">
                          <a:latin typeface="Arial" panose="020B0604020202020204" pitchFamily="34" charset="0"/>
                          <a:cs typeface="Arial" panose="020B0604020202020204" pitchFamily="34" charset="0"/>
                        </a:rPr>
                        <a:t>composed</a:t>
                      </a:r>
                      <a:r>
                        <a:rPr lang="it-IT" sz="1200" dirty="0">
                          <a:latin typeface="Arial" panose="020B0604020202020204" pitchFamily="34" charset="0"/>
                          <a:cs typeface="Arial" panose="020B0604020202020204" pitchFamily="34" charset="0"/>
                        </a:rPr>
                        <a:t> of multiple </a:t>
                      </a:r>
                      <a:r>
                        <a:rPr lang="it-IT" sz="1200" dirty="0" err="1">
                          <a:latin typeface="Arial" panose="020B0604020202020204" pitchFamily="34" charset="0"/>
                          <a:cs typeface="Arial" panose="020B0604020202020204" pitchFamily="34" charset="0"/>
                        </a:rPr>
                        <a:t>variables</a:t>
                      </a:r>
                      <a:r>
                        <a:rPr lang="it-IT" sz="1200" dirty="0">
                          <a:latin typeface="Arial" panose="020B0604020202020204" pitchFamily="34" charset="0"/>
                          <a:cs typeface="Arial" panose="020B0604020202020204" pitchFamily="34" charset="0"/>
                        </a:rPr>
                        <a:t> and </a:t>
                      </a:r>
                      <a:r>
                        <a:rPr lang="it-IT" sz="1200" dirty="0" err="1">
                          <a:latin typeface="Arial" panose="020B0604020202020204" pitchFamily="34" charset="0"/>
                          <a:cs typeface="Arial" panose="020B0604020202020204" pitchFamily="34" charset="0"/>
                        </a:rPr>
                        <a:t>expressions</a:t>
                      </a:r>
                      <a:r>
                        <a:rPr lang="it-IT" sz="1200" dirty="0">
                          <a:latin typeface="Arial" panose="020B0604020202020204" pitchFamily="34" charset="0"/>
                          <a:cs typeface="Arial" panose="020B0604020202020204" pitchFamily="34" charset="0"/>
                        </a:rPr>
                        <a:t> and </a:t>
                      </a:r>
                      <a:r>
                        <a:rPr lang="it-IT" sz="1200" dirty="0" err="1">
                          <a:latin typeface="Arial" panose="020B0604020202020204" pitchFamily="34" charset="0"/>
                          <a:cs typeface="Arial" panose="020B0604020202020204" pitchFamily="34" charset="0"/>
                        </a:rPr>
                        <a:t>it</a:t>
                      </a:r>
                      <a:r>
                        <a:rPr lang="it-IT" sz="1200" dirty="0">
                          <a:latin typeface="Arial" panose="020B0604020202020204" pitchFamily="34" charset="0"/>
                          <a:cs typeface="Arial" panose="020B0604020202020204" pitchFamily="34" charset="0"/>
                        </a:rPr>
                        <a:t> </a:t>
                      </a:r>
                      <a:r>
                        <a:rPr lang="it-IT" sz="1200" dirty="0" err="1">
                          <a:latin typeface="Arial" panose="020B0604020202020204" pitchFamily="34" charset="0"/>
                          <a:cs typeface="Arial" panose="020B0604020202020204" pitchFamily="34" charset="0"/>
                        </a:rPr>
                        <a:t>has</a:t>
                      </a:r>
                      <a:r>
                        <a:rPr lang="it-IT" sz="1200" dirty="0">
                          <a:latin typeface="Arial" panose="020B0604020202020204" pitchFamily="34" charset="0"/>
                          <a:cs typeface="Arial" panose="020B0604020202020204" pitchFamily="34" charset="0"/>
                        </a:rPr>
                        <a:t> a </a:t>
                      </a:r>
                      <a:r>
                        <a:rPr lang="it-IT" sz="1200" dirty="0" err="1">
                          <a:latin typeface="Arial" panose="020B0604020202020204" pitchFamily="34" charset="0"/>
                          <a:cs typeface="Arial" panose="020B0604020202020204" pitchFamily="34" charset="0"/>
                        </a:rPr>
                        <a:t>semicolon</a:t>
                      </a:r>
                      <a:r>
                        <a:rPr lang="it-IT" sz="1200" dirty="0">
                          <a:latin typeface="Arial" panose="020B0604020202020204" pitchFamily="34" charset="0"/>
                          <a:cs typeface="Arial" panose="020B0604020202020204" pitchFamily="34" charset="0"/>
                        </a:rPr>
                        <a:t> </a:t>
                      </a:r>
                      <a:r>
                        <a:rPr lang="it-IT" sz="1200" dirty="0" err="1">
                          <a:latin typeface="Arial" panose="020B0604020202020204" pitchFamily="34" charset="0"/>
                          <a:cs typeface="Arial" panose="020B0604020202020204" pitchFamily="34" charset="0"/>
                        </a:rPr>
                        <a:t>at</a:t>
                      </a:r>
                      <a:r>
                        <a:rPr lang="it-IT" sz="1200" dirty="0">
                          <a:latin typeface="Arial" panose="020B0604020202020204" pitchFamily="34" charset="0"/>
                          <a:cs typeface="Arial" panose="020B0604020202020204" pitchFamily="34" charset="0"/>
                        </a:rPr>
                        <a:t> the end</a:t>
                      </a:r>
                    </a:p>
                    <a:p>
                      <a:r>
                        <a:rPr lang="it-IT" sz="1200" dirty="0" err="1">
                          <a:latin typeface="Courier New" panose="02070309020205020404" pitchFamily="49" charset="0"/>
                          <a:cs typeface="Courier New" panose="02070309020205020404" pitchFamily="49" charset="0"/>
                        </a:rPr>
                        <a:t>var</a:t>
                      </a:r>
                      <a:r>
                        <a:rPr lang="it-IT" sz="1200" dirty="0">
                          <a:latin typeface="Courier New" panose="02070309020205020404" pitchFamily="49" charset="0"/>
                          <a:cs typeface="Courier New" panose="02070309020205020404" pitchFamily="49" charset="0"/>
                        </a:rPr>
                        <a:t> </a:t>
                      </a:r>
                      <a:r>
                        <a:rPr lang="it-IT" sz="1200" dirty="0" err="1">
                          <a:latin typeface="Courier New" panose="02070309020205020404" pitchFamily="49" charset="0"/>
                          <a:cs typeface="Courier New" panose="02070309020205020404" pitchFamily="49" charset="0"/>
                        </a:rPr>
                        <a:t>totalPrice</a:t>
                      </a:r>
                      <a:r>
                        <a:rPr lang="it-IT" sz="1200" dirty="0">
                          <a:latin typeface="Courier New" panose="02070309020205020404" pitchFamily="49" charset="0"/>
                          <a:cs typeface="Courier New" panose="02070309020205020404" pitchFamily="49" charset="0"/>
                        </a:rPr>
                        <a:t> = </a:t>
                      </a:r>
                      <a:r>
                        <a:rPr lang="it-IT" sz="1200" dirty="0" err="1">
                          <a:latin typeface="Courier New" panose="02070309020205020404" pitchFamily="49" charset="0"/>
                          <a:cs typeface="Courier New" panose="02070309020205020404" pitchFamily="49" charset="0"/>
                        </a:rPr>
                        <a:t>subtotal</a:t>
                      </a:r>
                      <a:r>
                        <a:rPr lang="it-IT" sz="1200" dirty="0">
                          <a:latin typeface="Courier New" panose="02070309020205020404" pitchFamily="49" charset="0"/>
                          <a:cs typeface="Courier New" panose="02070309020205020404" pitchFamily="49" charset="0"/>
                        </a:rPr>
                        <a:t> + </a:t>
                      </a:r>
                      <a:r>
                        <a:rPr lang="it-IT" sz="1200" dirty="0" err="1">
                          <a:latin typeface="Courier New" panose="02070309020205020404" pitchFamily="49" charset="0"/>
                          <a:cs typeface="Courier New" panose="02070309020205020404" pitchFamily="49" charset="0"/>
                        </a:rPr>
                        <a:t>salesTax</a:t>
                      </a:r>
                      <a:r>
                        <a:rPr lang="it-IT" sz="1200" dirty="0">
                          <a:latin typeface="Courier New" panose="02070309020205020404" pitchFamily="49" charset="0"/>
                          <a:cs typeface="Courier New" panose="02070309020205020404" pitchFamily="49" charset="0"/>
                        </a:rPr>
                        <a:t>;</a:t>
                      </a:r>
                    </a:p>
                  </a:txBody>
                  <a:tcPr/>
                </a:tc>
                <a:extLst>
                  <a:ext uri="{0D108BD9-81ED-4DB2-BD59-A6C34878D82A}">
                    <a16:rowId xmlns:a16="http://schemas.microsoft.com/office/drawing/2014/main" val="48644646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b="1" i="0" kern="1200" dirty="0" err="1">
                          <a:solidFill>
                            <a:schemeClr val="bg1"/>
                          </a:solidFill>
                          <a:effectLst/>
                          <a:latin typeface="Arial" panose="020B0604020202020204" pitchFamily="34" charset="0"/>
                          <a:ea typeface="+mn-ea"/>
                          <a:cs typeface="Arial" panose="020B0604020202020204" pitchFamily="34" charset="0"/>
                        </a:rPr>
                        <a:t>Comments</a:t>
                      </a:r>
                      <a:endParaRPr lang="it-IT" sz="1200" b="1" i="0" kern="1200" dirty="0">
                        <a:solidFill>
                          <a:schemeClr val="bg1"/>
                        </a:solidFill>
                        <a:effectLst/>
                        <a:latin typeface="Arial" panose="020B0604020202020204" pitchFamily="34" charset="0"/>
                        <a:ea typeface="+mn-ea"/>
                        <a:cs typeface="Arial" panose="020B0604020202020204" pitchFamily="34" charset="0"/>
                      </a:endParaRPr>
                    </a:p>
                  </a:txBody>
                  <a:tcPr/>
                </a:tc>
                <a:tc>
                  <a:txBody>
                    <a:bodyPr/>
                    <a:lstStyle/>
                    <a:p>
                      <a:r>
                        <a:rPr lang="it-IT" sz="1200" dirty="0">
                          <a:latin typeface="Arial" panose="020B0604020202020204" pitchFamily="34" charset="0"/>
                          <a:cs typeface="Arial" panose="020B0604020202020204" pitchFamily="34" charset="0"/>
                        </a:rPr>
                        <a:t>Free text to </a:t>
                      </a:r>
                      <a:r>
                        <a:rPr lang="it-IT" sz="1200" dirty="0" err="1">
                          <a:latin typeface="Arial" panose="020B0604020202020204" pitchFamily="34" charset="0"/>
                          <a:cs typeface="Arial" panose="020B0604020202020204" pitchFamily="34" charset="0"/>
                        </a:rPr>
                        <a:t>explain</a:t>
                      </a:r>
                      <a:r>
                        <a:rPr lang="it-IT" sz="1200" dirty="0">
                          <a:latin typeface="Arial" panose="020B0604020202020204" pitchFamily="34" charset="0"/>
                          <a:cs typeface="Arial" panose="020B0604020202020204" pitchFamily="34" charset="0"/>
                        </a:rPr>
                        <a:t> </a:t>
                      </a:r>
                      <a:r>
                        <a:rPr lang="it-IT" sz="1200" dirty="0" err="1">
                          <a:latin typeface="Arial" panose="020B0604020202020204" pitchFamily="34" charset="0"/>
                          <a:cs typeface="Arial" panose="020B0604020202020204" pitchFamily="34" charset="0"/>
                        </a:rPr>
                        <a:t>your</a:t>
                      </a:r>
                      <a:r>
                        <a:rPr lang="it-IT" sz="1200" dirty="0">
                          <a:latin typeface="Arial" panose="020B0604020202020204" pitchFamily="34" charset="0"/>
                          <a:cs typeface="Arial" panose="020B0604020202020204" pitchFamily="34" charset="0"/>
                        </a:rPr>
                        <a:t> code. The </a:t>
                      </a:r>
                      <a:r>
                        <a:rPr lang="it-IT" sz="1200" dirty="0" err="1">
                          <a:latin typeface="Arial" panose="020B0604020202020204" pitchFamily="34" charset="0"/>
                          <a:cs typeface="Arial" panose="020B0604020202020204" pitchFamily="34" charset="0"/>
                        </a:rPr>
                        <a:t>compiler</a:t>
                      </a:r>
                      <a:r>
                        <a:rPr lang="it-IT" sz="1200" dirty="0">
                          <a:latin typeface="Arial" panose="020B0604020202020204" pitchFamily="34" charset="0"/>
                          <a:cs typeface="Arial" panose="020B0604020202020204" pitchFamily="34" charset="0"/>
                        </a:rPr>
                        <a:t> </a:t>
                      </a:r>
                      <a:r>
                        <a:rPr lang="it-IT" sz="1200" dirty="0" err="1">
                          <a:latin typeface="Arial" panose="020B0604020202020204" pitchFamily="34" charset="0"/>
                          <a:cs typeface="Arial" panose="020B0604020202020204" pitchFamily="34" charset="0"/>
                        </a:rPr>
                        <a:t>will</a:t>
                      </a:r>
                      <a:r>
                        <a:rPr lang="it-IT" sz="1200" dirty="0">
                          <a:latin typeface="Arial" panose="020B0604020202020204" pitchFamily="34" charset="0"/>
                          <a:cs typeface="Arial" panose="020B0604020202020204" pitchFamily="34" charset="0"/>
                        </a:rPr>
                        <a:t> </a:t>
                      </a:r>
                      <a:r>
                        <a:rPr lang="it-IT" sz="1200" dirty="0" err="1">
                          <a:latin typeface="Arial" panose="020B0604020202020204" pitchFamily="34" charset="0"/>
                          <a:cs typeface="Arial" panose="020B0604020202020204" pitchFamily="34" charset="0"/>
                        </a:rPr>
                        <a:t>ignore</a:t>
                      </a:r>
                      <a:r>
                        <a:rPr lang="it-IT" sz="1200" dirty="0">
                          <a:latin typeface="Arial" panose="020B0604020202020204" pitchFamily="34" charset="0"/>
                          <a:cs typeface="Arial" panose="020B0604020202020204" pitchFamily="34" charset="0"/>
                        </a:rPr>
                        <a:t> </a:t>
                      </a:r>
                      <a:r>
                        <a:rPr lang="it-IT" sz="1200" dirty="0" err="1">
                          <a:latin typeface="Arial" panose="020B0604020202020204" pitchFamily="34" charset="0"/>
                          <a:cs typeface="Arial" panose="020B0604020202020204" pitchFamily="34" charset="0"/>
                        </a:rPr>
                        <a:t>every</a:t>
                      </a:r>
                      <a:r>
                        <a:rPr lang="it-IT" sz="1200" dirty="0">
                          <a:latin typeface="Arial" panose="020B0604020202020204" pitchFamily="34" charset="0"/>
                          <a:cs typeface="Arial" panose="020B0604020202020204" pitchFamily="34" charset="0"/>
                        </a:rPr>
                        <a:t> </a:t>
                      </a:r>
                      <a:r>
                        <a:rPr lang="it-IT" sz="1200" dirty="0" err="1">
                          <a:latin typeface="Arial" panose="020B0604020202020204" pitchFamily="34" charset="0"/>
                          <a:cs typeface="Arial" panose="020B0604020202020204" pitchFamily="34" charset="0"/>
                        </a:rPr>
                        <a:t>comment</a:t>
                      </a:r>
                      <a:r>
                        <a:rPr lang="it-IT" sz="1200" dirty="0">
                          <a:latin typeface="Arial" panose="020B0604020202020204" pitchFamily="34" charset="0"/>
                          <a:cs typeface="Arial" panose="020B0604020202020204" pitchFamily="34" charset="0"/>
                        </a:rPr>
                        <a:t>.</a:t>
                      </a:r>
                    </a:p>
                    <a:p>
                      <a:r>
                        <a:rPr lang="it-IT" sz="1200" dirty="0" err="1">
                          <a:latin typeface="Arial" panose="020B0604020202020204" pitchFamily="34" charset="0"/>
                          <a:cs typeface="Arial" panose="020B0604020202020204" pitchFamily="34" charset="0"/>
                        </a:rPr>
                        <a:t>Comments</a:t>
                      </a:r>
                      <a:r>
                        <a:rPr lang="it-IT" sz="1200" dirty="0">
                          <a:latin typeface="Arial" panose="020B0604020202020204" pitchFamily="34" charset="0"/>
                          <a:cs typeface="Arial" panose="020B0604020202020204" pitchFamily="34" charset="0"/>
                        </a:rPr>
                        <a:t> are set by </a:t>
                      </a:r>
                      <a:r>
                        <a:rPr lang="it-IT" sz="1200" dirty="0" err="1">
                          <a:latin typeface="Arial" panose="020B0604020202020204" pitchFamily="34" charset="0"/>
                          <a:cs typeface="Arial" panose="020B0604020202020204" pitchFamily="34" charset="0"/>
                        </a:rPr>
                        <a:t>using</a:t>
                      </a:r>
                      <a:r>
                        <a:rPr lang="it-IT" sz="1200" dirty="0">
                          <a:latin typeface="Arial" panose="020B0604020202020204" pitchFamily="34" charset="0"/>
                          <a:cs typeface="Arial" panose="020B0604020202020204" pitchFamily="34" charset="0"/>
                        </a:rPr>
                        <a:t> </a:t>
                      </a:r>
                      <a:r>
                        <a:rPr lang="it-IT" sz="1200" dirty="0">
                          <a:latin typeface="Courier New" panose="02070309020205020404" pitchFamily="49" charset="0"/>
                          <a:cs typeface="Courier New" panose="02070309020205020404" pitchFamily="49" charset="0"/>
                        </a:rPr>
                        <a:t>//</a:t>
                      </a:r>
                      <a:r>
                        <a:rPr lang="it-IT" sz="1200" dirty="0">
                          <a:latin typeface="Arial" panose="020B0604020202020204" pitchFamily="34" charset="0"/>
                          <a:cs typeface="Arial" panose="020B0604020202020204" pitchFamily="34" charset="0"/>
                        </a:rPr>
                        <a:t> and </a:t>
                      </a:r>
                      <a:r>
                        <a:rPr lang="it-IT" sz="1200" dirty="0">
                          <a:latin typeface="Courier New" panose="02070309020205020404" pitchFamily="49" charset="0"/>
                          <a:cs typeface="Courier New" panose="02070309020205020404" pitchFamily="49" charset="0"/>
                        </a:rPr>
                        <a:t>/* */</a:t>
                      </a:r>
                    </a:p>
                  </a:txBody>
                  <a:tcPr/>
                </a:tc>
                <a:extLst>
                  <a:ext uri="{0D108BD9-81ED-4DB2-BD59-A6C34878D82A}">
                    <a16:rowId xmlns:a16="http://schemas.microsoft.com/office/drawing/2014/main" val="195492455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b="1" i="0" kern="1200" dirty="0" err="1">
                          <a:solidFill>
                            <a:schemeClr val="bg1"/>
                          </a:solidFill>
                          <a:effectLst/>
                          <a:latin typeface="Arial" panose="020B0604020202020204" pitchFamily="34" charset="0"/>
                          <a:ea typeface="+mn-ea"/>
                          <a:cs typeface="Arial" panose="020B0604020202020204" pitchFamily="34" charset="0"/>
                        </a:rPr>
                        <a:t>Blocks</a:t>
                      </a:r>
                      <a:endParaRPr lang="it-IT" sz="1200" b="1" i="0" kern="1200" dirty="0">
                        <a:solidFill>
                          <a:schemeClr val="bg1"/>
                        </a:solidFill>
                        <a:effectLst/>
                        <a:latin typeface="Arial" panose="020B0604020202020204" pitchFamily="34" charset="0"/>
                        <a:ea typeface="+mn-ea"/>
                        <a:cs typeface="Arial" panose="020B0604020202020204" pitchFamily="34" charset="0"/>
                      </a:endParaRPr>
                    </a:p>
                  </a:txBody>
                  <a:tcPr/>
                </a:tc>
                <a:tc>
                  <a:txBody>
                    <a:bodyPr/>
                    <a:lstStyle/>
                    <a:p>
                      <a:r>
                        <a:rPr lang="en-US" sz="1200" dirty="0">
                          <a:latin typeface="Arial" panose="020B0604020202020204" pitchFamily="34" charset="0"/>
                          <a:cs typeface="Arial" panose="020B0604020202020204" pitchFamily="34" charset="0"/>
                        </a:rPr>
                        <a:t>Block of code is identified with the use of curly brackets, </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kern="1200" dirty="0">
                          <a:solidFill>
                            <a:schemeClr val="dk1"/>
                          </a:solidFill>
                          <a:latin typeface="Arial" panose="020B0604020202020204" pitchFamily="34" charset="0"/>
                          <a:ea typeface="+mn-ea"/>
                          <a:cs typeface="Arial" panose="020B0604020202020204" pitchFamily="34" charset="0"/>
                        </a:rPr>
                        <a:t>Blocks start with a declaration to indicate what is being defined.</a:t>
                      </a:r>
                    </a:p>
                    <a:p>
                      <a:r>
                        <a:rPr lang="en-US" sz="1200" kern="1200" dirty="0">
                          <a:solidFill>
                            <a:schemeClr val="dk1"/>
                          </a:solidFill>
                          <a:latin typeface="Arial" panose="020B0604020202020204" pitchFamily="34" charset="0"/>
                          <a:ea typeface="+mn-ea"/>
                          <a:cs typeface="Arial" panose="020B0604020202020204" pitchFamily="34" charset="0"/>
                        </a:rPr>
                        <a:t>For example, a block can define the start and end of many language constructs including namespaces, classes, methods, or statements like foreach</a:t>
                      </a:r>
                      <a:endParaRPr lang="it-IT" sz="1200" kern="1200" dirty="0">
                        <a:solidFill>
                          <a:schemeClr val="dk1"/>
                        </a:solidFill>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341331272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b="1" i="0" kern="1200" dirty="0" err="1">
                          <a:solidFill>
                            <a:schemeClr val="bg1"/>
                          </a:solidFill>
                          <a:effectLst/>
                          <a:latin typeface="Arial" panose="020B0604020202020204" pitchFamily="34" charset="0"/>
                          <a:ea typeface="+mn-ea"/>
                          <a:cs typeface="Arial" panose="020B0604020202020204" pitchFamily="34" charset="0"/>
                        </a:rPr>
                        <a:t>Namespace</a:t>
                      </a:r>
                      <a:endParaRPr lang="it-IT" sz="1200" b="1" i="0" kern="1200" dirty="0">
                        <a:solidFill>
                          <a:schemeClr val="bg1"/>
                        </a:solidFill>
                        <a:effectLst/>
                        <a:latin typeface="Arial" panose="020B0604020202020204" pitchFamily="34" charset="0"/>
                        <a:ea typeface="+mn-ea"/>
                        <a:cs typeface="Arial" panose="020B0604020202020204" pitchFamily="34" charset="0"/>
                      </a:endParaRPr>
                    </a:p>
                  </a:txBody>
                  <a:tcPr/>
                </a:tc>
                <a:tc>
                  <a:txBody>
                    <a:bodyPr/>
                    <a:lstStyle/>
                    <a:p>
                      <a:r>
                        <a:rPr lang="en-US" sz="1200" kern="1200" dirty="0">
                          <a:solidFill>
                            <a:schemeClr val="dk1"/>
                          </a:solidFill>
                          <a:latin typeface="Arial" panose="020B0604020202020204" pitchFamily="34" charset="0"/>
                          <a:ea typeface="+mn-ea"/>
                          <a:cs typeface="Arial" panose="020B0604020202020204" pitchFamily="34" charset="0"/>
                        </a:rPr>
                        <a:t>Contains types like classes to group them together</a:t>
                      </a:r>
                      <a:endParaRPr lang="it-IT" sz="1200" kern="1200" dirty="0">
                        <a:solidFill>
                          <a:schemeClr val="dk1"/>
                        </a:solidFill>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230485310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b="1" i="0" kern="1200" dirty="0">
                          <a:solidFill>
                            <a:schemeClr val="bg1"/>
                          </a:solidFill>
                          <a:effectLst/>
                          <a:latin typeface="Arial" panose="020B0604020202020204" pitchFamily="34" charset="0"/>
                          <a:ea typeface="+mn-ea"/>
                          <a:cs typeface="Arial" panose="020B0604020202020204" pitchFamily="34" charset="0"/>
                        </a:rPr>
                        <a:t>Class</a:t>
                      </a:r>
                    </a:p>
                  </a:txBody>
                  <a:tcPr/>
                </a:tc>
                <a:tc>
                  <a:txBody>
                    <a:bodyPr/>
                    <a:lstStyle/>
                    <a:p>
                      <a:r>
                        <a:rPr lang="en-US" sz="1200" kern="1200" dirty="0">
                          <a:solidFill>
                            <a:schemeClr val="dk1"/>
                          </a:solidFill>
                          <a:latin typeface="Arial" panose="020B0604020202020204" pitchFamily="34" charset="0"/>
                          <a:ea typeface="+mn-ea"/>
                          <a:cs typeface="Arial" panose="020B0604020202020204" pitchFamily="34" charset="0"/>
                        </a:rPr>
                        <a:t>Contains the members of an object including methods</a:t>
                      </a:r>
                      <a:endParaRPr lang="it-IT" sz="1200" kern="1200" dirty="0">
                        <a:solidFill>
                          <a:schemeClr val="dk1"/>
                        </a:solidFill>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250120373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b="1" i="0" kern="1200" dirty="0">
                          <a:solidFill>
                            <a:schemeClr val="bg1"/>
                          </a:solidFill>
                          <a:effectLst/>
                          <a:latin typeface="Arial" panose="020B0604020202020204" pitchFamily="34" charset="0"/>
                          <a:ea typeface="+mn-ea"/>
                          <a:cs typeface="Arial" panose="020B0604020202020204" pitchFamily="34" charset="0"/>
                        </a:rPr>
                        <a:t>Method</a:t>
                      </a:r>
                    </a:p>
                  </a:txBody>
                  <a:tcPr/>
                </a:tc>
                <a:tc>
                  <a:txBody>
                    <a:bodyPr/>
                    <a:lstStyle/>
                    <a:p>
                      <a:r>
                        <a:rPr lang="en-US" sz="1200" kern="1200" dirty="0">
                          <a:solidFill>
                            <a:schemeClr val="dk1"/>
                          </a:solidFill>
                          <a:latin typeface="Arial" panose="020B0604020202020204" pitchFamily="34" charset="0"/>
                          <a:ea typeface="+mn-ea"/>
                          <a:cs typeface="Arial" panose="020B0604020202020204" pitchFamily="34" charset="0"/>
                        </a:rPr>
                        <a:t>Contains statements that implement an action that an object can take</a:t>
                      </a:r>
                      <a:endParaRPr lang="it-IT" sz="1200" kern="1200" dirty="0">
                        <a:solidFill>
                          <a:schemeClr val="dk1"/>
                        </a:solidFill>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186674762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b="1" i="0" kern="1200" dirty="0">
                          <a:solidFill>
                            <a:schemeClr val="bg1"/>
                          </a:solidFill>
                          <a:effectLst/>
                          <a:latin typeface="Arial" panose="020B0604020202020204" pitchFamily="34" charset="0"/>
                          <a:ea typeface="+mn-ea"/>
                          <a:cs typeface="Arial" panose="020B0604020202020204" pitchFamily="34" charset="0"/>
                        </a:rPr>
                        <a:t>Keywords</a:t>
                      </a:r>
                    </a:p>
                  </a:txBody>
                  <a:tcPr/>
                </a:tc>
                <a:tc>
                  <a:txBody>
                    <a:bodyPr/>
                    <a:lstStyle/>
                    <a:p>
                      <a:r>
                        <a:rPr lang="it-IT" sz="1200" kern="1200" dirty="0">
                          <a:solidFill>
                            <a:schemeClr val="dk1"/>
                          </a:solidFill>
                          <a:latin typeface="Arial" panose="020B0604020202020204" pitchFamily="34" charset="0"/>
                          <a:ea typeface="+mn-ea"/>
                          <a:cs typeface="Arial" panose="020B0604020202020204" pitchFamily="34" charset="0"/>
                        </a:rPr>
                        <a:t>Are </a:t>
                      </a:r>
                      <a:r>
                        <a:rPr lang="it-IT" sz="1200" kern="1200" dirty="0" err="1">
                          <a:solidFill>
                            <a:schemeClr val="dk1"/>
                          </a:solidFill>
                          <a:latin typeface="Arial" panose="020B0604020202020204" pitchFamily="34" charset="0"/>
                          <a:ea typeface="+mn-ea"/>
                          <a:cs typeface="Arial" panose="020B0604020202020204" pitchFamily="34" charset="0"/>
                        </a:rPr>
                        <a:t>predefined</a:t>
                      </a:r>
                      <a:r>
                        <a:rPr lang="it-IT" sz="1200" kern="1200" dirty="0">
                          <a:solidFill>
                            <a:schemeClr val="dk1"/>
                          </a:solidFill>
                          <a:latin typeface="Arial" panose="020B0604020202020204" pitchFamily="34" charset="0"/>
                          <a:ea typeface="+mn-ea"/>
                          <a:cs typeface="Arial" panose="020B0604020202020204" pitchFamily="34" charset="0"/>
                        </a:rPr>
                        <a:t> </a:t>
                      </a:r>
                      <a:r>
                        <a:rPr lang="it-IT" sz="1200" kern="1200" dirty="0" err="1">
                          <a:solidFill>
                            <a:schemeClr val="dk1"/>
                          </a:solidFill>
                          <a:latin typeface="Arial" panose="020B0604020202020204" pitchFamily="34" charset="0"/>
                          <a:ea typeface="+mn-ea"/>
                          <a:cs typeface="Arial" panose="020B0604020202020204" pitchFamily="34" charset="0"/>
                        </a:rPr>
                        <a:t>reserved</a:t>
                      </a:r>
                      <a:r>
                        <a:rPr lang="it-IT" sz="1200" kern="1200" dirty="0">
                          <a:solidFill>
                            <a:schemeClr val="dk1"/>
                          </a:solidFill>
                          <a:latin typeface="Arial" panose="020B0604020202020204" pitchFamily="34" charset="0"/>
                          <a:ea typeface="+mn-ea"/>
                          <a:cs typeface="Arial" panose="020B0604020202020204" pitchFamily="34" charset="0"/>
                        </a:rPr>
                        <a:t> words (i.e. </a:t>
                      </a:r>
                      <a:r>
                        <a:rPr lang="en-US" sz="1200" kern="1200" dirty="0">
                          <a:solidFill>
                            <a:schemeClr val="dk1"/>
                          </a:solidFill>
                          <a:latin typeface="Courier New" panose="02070309020205020404" pitchFamily="49" charset="0"/>
                          <a:ea typeface="+mn-ea"/>
                          <a:cs typeface="Courier New" panose="02070309020205020404" pitchFamily="49" charset="0"/>
                        </a:rPr>
                        <a:t>using</a:t>
                      </a:r>
                      <a:r>
                        <a:rPr lang="en-US" sz="1200" kern="1200" dirty="0">
                          <a:solidFill>
                            <a:schemeClr val="dk1"/>
                          </a:solidFill>
                          <a:latin typeface="Arial" panose="020B0604020202020204" pitchFamily="34" charset="0"/>
                          <a:ea typeface="+mn-ea"/>
                          <a:cs typeface="Arial" panose="020B0604020202020204" pitchFamily="34" charset="0"/>
                        </a:rPr>
                        <a:t>, </a:t>
                      </a:r>
                      <a:r>
                        <a:rPr lang="en-US" sz="1200" kern="1200" dirty="0">
                          <a:solidFill>
                            <a:schemeClr val="dk1"/>
                          </a:solidFill>
                          <a:latin typeface="Courier New" panose="02070309020205020404" pitchFamily="49" charset="0"/>
                          <a:ea typeface="+mn-ea"/>
                          <a:cs typeface="Courier New" panose="02070309020205020404" pitchFamily="49" charset="0"/>
                        </a:rPr>
                        <a:t>namespace</a:t>
                      </a:r>
                      <a:r>
                        <a:rPr lang="en-US" sz="1200" kern="1200" dirty="0">
                          <a:solidFill>
                            <a:schemeClr val="dk1"/>
                          </a:solidFill>
                          <a:latin typeface="Arial" panose="020B0604020202020204" pitchFamily="34" charset="0"/>
                          <a:ea typeface="+mn-ea"/>
                          <a:cs typeface="Arial" panose="020B0604020202020204" pitchFamily="34" charset="0"/>
                        </a:rPr>
                        <a:t>, </a:t>
                      </a:r>
                      <a:r>
                        <a:rPr lang="en-US" sz="1200" kern="1200" dirty="0">
                          <a:solidFill>
                            <a:schemeClr val="dk1"/>
                          </a:solidFill>
                          <a:latin typeface="Courier New" panose="02070309020205020404" pitchFamily="49" charset="0"/>
                          <a:ea typeface="+mn-ea"/>
                          <a:cs typeface="Courier New" panose="02070309020205020404" pitchFamily="49" charset="0"/>
                        </a:rPr>
                        <a:t>class</a:t>
                      </a:r>
                      <a:r>
                        <a:rPr lang="en-US" sz="1200" kern="1200" dirty="0">
                          <a:solidFill>
                            <a:schemeClr val="dk1"/>
                          </a:solidFill>
                          <a:latin typeface="Arial" panose="020B0604020202020204" pitchFamily="34" charset="0"/>
                          <a:ea typeface="+mn-ea"/>
                          <a:cs typeface="Arial" panose="020B0604020202020204" pitchFamily="34" charset="0"/>
                        </a:rPr>
                        <a:t>, static, int, etc.)</a:t>
                      </a:r>
                      <a:endParaRPr lang="it-IT" sz="1200" kern="1200" dirty="0">
                        <a:solidFill>
                          <a:schemeClr val="dk1"/>
                        </a:solidFill>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235369413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b="1" i="0" kern="1200" dirty="0">
                          <a:solidFill>
                            <a:schemeClr val="bg1"/>
                          </a:solidFill>
                          <a:effectLst/>
                          <a:latin typeface="Arial" panose="020B0604020202020204" pitchFamily="34" charset="0"/>
                          <a:ea typeface="+mn-ea"/>
                          <a:cs typeface="Arial" panose="020B0604020202020204" pitchFamily="34" charset="0"/>
                        </a:rPr>
                        <a:t>Symbol </a:t>
                      </a:r>
                      <a:r>
                        <a:rPr lang="it-IT" sz="1200" b="1" i="0" kern="1200" dirty="0" err="1">
                          <a:solidFill>
                            <a:schemeClr val="bg1"/>
                          </a:solidFill>
                          <a:effectLst/>
                          <a:latin typeface="Arial" panose="020B0604020202020204" pitchFamily="34" charset="0"/>
                          <a:ea typeface="+mn-ea"/>
                          <a:cs typeface="Arial" panose="020B0604020202020204" pitchFamily="34" charset="0"/>
                        </a:rPr>
                        <a:t>characters</a:t>
                      </a:r>
                      <a:endParaRPr lang="it-IT" sz="1200" b="1" i="0" kern="1200" dirty="0">
                        <a:solidFill>
                          <a:schemeClr val="bg1"/>
                        </a:solidFill>
                        <a:effectLst/>
                        <a:latin typeface="Arial" panose="020B0604020202020204" pitchFamily="34" charset="0"/>
                        <a:ea typeface="+mn-ea"/>
                        <a:cs typeface="Arial" panose="020B0604020202020204" pitchFamily="34" charset="0"/>
                      </a:endParaRPr>
                    </a:p>
                  </a:txBody>
                  <a:tcPr/>
                </a:tc>
                <a:tc>
                  <a:txBody>
                    <a:bodyPr/>
                    <a:lstStyle/>
                    <a:p>
                      <a:r>
                        <a:rPr lang="it-IT" sz="1200" kern="1200" dirty="0">
                          <a:solidFill>
                            <a:schemeClr val="dk1"/>
                          </a:solidFill>
                          <a:latin typeface="Arial" panose="020B0604020202020204" pitchFamily="34" charset="0"/>
                          <a:ea typeface="+mn-ea"/>
                          <a:cs typeface="Arial" panose="020B0604020202020204" pitchFamily="34" charset="0"/>
                        </a:rPr>
                        <a:t>", ', +, -, *, /, %, @, and $</a:t>
                      </a:r>
                    </a:p>
                  </a:txBody>
                  <a:tcPr/>
                </a:tc>
                <a:extLst>
                  <a:ext uri="{0D108BD9-81ED-4DB2-BD59-A6C34878D82A}">
                    <a16:rowId xmlns:a16="http://schemas.microsoft.com/office/drawing/2014/main" val="108411195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b="1" i="0" kern="1200" dirty="0" err="1">
                          <a:solidFill>
                            <a:schemeClr val="bg1"/>
                          </a:solidFill>
                          <a:effectLst/>
                          <a:latin typeface="Arial" panose="020B0604020202020204" pitchFamily="34" charset="0"/>
                          <a:ea typeface="+mn-ea"/>
                          <a:cs typeface="Arial" panose="020B0604020202020204" pitchFamily="34" charset="0"/>
                        </a:rPr>
                        <a:t>Type</a:t>
                      </a:r>
                      <a:endParaRPr lang="it-IT" sz="1200" b="1" i="0" kern="1200" dirty="0">
                        <a:solidFill>
                          <a:schemeClr val="bg1"/>
                        </a:solidFill>
                        <a:effectLst/>
                        <a:latin typeface="Arial" panose="020B0604020202020204" pitchFamily="34" charset="0"/>
                        <a:ea typeface="+mn-ea"/>
                        <a:cs typeface="Arial" panose="020B0604020202020204" pitchFamily="34" charset="0"/>
                      </a:endParaRPr>
                    </a:p>
                  </a:txBody>
                  <a:tcPr/>
                </a:tc>
                <a:tc>
                  <a:txBody>
                    <a:bodyPr/>
                    <a:lstStyle/>
                    <a:p>
                      <a:r>
                        <a:rPr lang="en-US" sz="1200" kern="1200" dirty="0">
                          <a:solidFill>
                            <a:schemeClr val="dk1"/>
                          </a:solidFill>
                          <a:latin typeface="Arial" panose="020B0604020202020204" pitchFamily="34" charset="0"/>
                          <a:ea typeface="+mn-ea"/>
                          <a:cs typeface="Arial" panose="020B0604020202020204" pitchFamily="34" charset="0"/>
                        </a:rPr>
                        <a:t>The compiler uses type information to make sure all operations that are performed in your code are type safe</a:t>
                      </a:r>
                      <a:endParaRPr lang="it-IT" sz="1200" kern="1200" dirty="0">
                        <a:solidFill>
                          <a:schemeClr val="dk1"/>
                        </a:solidFill>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9475535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it-IT" sz="1200" b="1" i="0" kern="1200" dirty="0">
                        <a:solidFill>
                          <a:schemeClr val="bg1"/>
                        </a:solidFill>
                        <a:effectLst/>
                        <a:latin typeface="Arial" panose="020B0604020202020204" pitchFamily="34" charset="0"/>
                        <a:ea typeface="+mn-ea"/>
                        <a:cs typeface="Arial" panose="020B0604020202020204" pitchFamily="34" charset="0"/>
                      </a:endParaRPr>
                    </a:p>
                  </a:txBody>
                  <a:tcPr/>
                </a:tc>
                <a:tc>
                  <a:txBody>
                    <a:bodyPr/>
                    <a:lstStyle/>
                    <a:p>
                      <a:endParaRPr lang="it-IT" sz="1200" kern="1200" dirty="0">
                        <a:solidFill>
                          <a:schemeClr val="dk1"/>
                        </a:solidFill>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1616436336"/>
                  </a:ext>
                </a:extLst>
              </a:tr>
            </a:tbl>
          </a:graphicData>
        </a:graphic>
      </p:graphicFrame>
    </p:spTree>
    <p:extLst>
      <p:ext uri="{BB962C8B-B14F-4D97-AF65-F5344CB8AC3E}">
        <p14:creationId xmlns:p14="http://schemas.microsoft.com/office/powerpoint/2010/main" val="194110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3326552"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C# Grammar and vocabulary</a:t>
            </a:r>
          </a:p>
        </p:txBody>
      </p:sp>
      <p:sp>
        <p:nvSpPr>
          <p:cNvPr id="7" name="TextBox 6">
            <a:extLst>
              <a:ext uri="{FF2B5EF4-FFF2-40B4-BE49-F238E27FC236}">
                <a16:creationId xmlns:a16="http://schemas.microsoft.com/office/drawing/2014/main" id="{C84A92FE-898B-49AF-9464-633C1FFB6F08}"/>
              </a:ext>
            </a:extLst>
          </p:cNvPr>
          <p:cNvSpPr txBox="1"/>
          <p:nvPr/>
        </p:nvSpPr>
        <p:spPr>
          <a:xfrm>
            <a:off x="475237" y="1001414"/>
            <a:ext cx="2467342" cy="2123658"/>
          </a:xfrm>
          <a:prstGeom prst="rect">
            <a:avLst/>
          </a:prstGeom>
          <a:noFill/>
        </p:spPr>
        <p:txBody>
          <a:bodyPr wrap="none" rtlCol="0">
            <a:spAutoFit/>
          </a:bodyPr>
          <a:lstStyle/>
          <a:p>
            <a:pPr rtl="0">
              <a:spcBef>
                <a:spcPts val="2400"/>
              </a:spcBef>
              <a:spcAft>
                <a:spcPts val="0"/>
              </a:spcAft>
            </a:pPr>
            <a:r>
              <a:rPr lang="en-US" sz="1800" i="0" u="none" strike="noStrike" dirty="0">
                <a:effectLst/>
                <a:latin typeface="Arial" panose="020B0604020202020204" pitchFamily="34" charset="0"/>
                <a:cs typeface="Arial" panose="020B0604020202020204" pitchFamily="34" charset="0"/>
              </a:rPr>
              <a:t>Importing namespace:</a:t>
            </a:r>
          </a:p>
          <a:p>
            <a:pPr marL="285750" indent="-285750" rtl="0">
              <a:spcBef>
                <a:spcPts val="2400"/>
              </a:spcBef>
              <a:spcAft>
                <a:spcPts val="0"/>
              </a:spcAft>
              <a:buFontTx/>
              <a:buChar char="-"/>
            </a:pPr>
            <a:r>
              <a:rPr lang="en-US" dirty="0">
                <a:latin typeface="Arial" panose="020B0604020202020204" pitchFamily="34" charset="0"/>
                <a:cs typeface="Arial" panose="020B0604020202020204" pitchFamily="34" charset="0"/>
              </a:rPr>
              <a:t>Explicitly</a:t>
            </a:r>
          </a:p>
          <a:p>
            <a:pPr marL="285750" indent="-285750" rtl="0">
              <a:spcBef>
                <a:spcPts val="2400"/>
              </a:spcBef>
              <a:spcAft>
                <a:spcPts val="0"/>
              </a:spcAft>
              <a:buFontTx/>
              <a:buChar char="-"/>
            </a:pPr>
            <a:r>
              <a:rPr lang="en-US" sz="1800" i="0" u="none" strike="noStrike" dirty="0">
                <a:effectLst/>
                <a:latin typeface="Arial" panose="020B0604020202020204" pitchFamily="34" charset="0"/>
                <a:cs typeface="Arial" panose="020B0604020202020204" pitchFamily="34" charset="0"/>
              </a:rPr>
              <a:t>Globally</a:t>
            </a:r>
          </a:p>
          <a:p>
            <a:pPr marL="285750" indent="-285750" rtl="0">
              <a:spcBef>
                <a:spcPts val="2400"/>
              </a:spcBef>
              <a:spcAft>
                <a:spcPts val="0"/>
              </a:spcAft>
              <a:buFontTx/>
              <a:buChar char="-"/>
            </a:pPr>
            <a:r>
              <a:rPr lang="en-US" dirty="0">
                <a:latin typeface="Arial" panose="020B0604020202020204" pitchFamily="34" charset="0"/>
                <a:cs typeface="Arial" panose="020B0604020202020204" pitchFamily="34" charset="0"/>
              </a:rPr>
              <a:t>Implicitly</a:t>
            </a:r>
            <a:endParaRPr lang="en-US" sz="1800" i="0" u="none" strike="noStrike"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22740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3326552"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C# Grammar and vocabulary</a:t>
            </a:r>
          </a:p>
        </p:txBody>
      </p:sp>
      <p:sp>
        <p:nvSpPr>
          <p:cNvPr id="7" name="TextBox 6">
            <a:extLst>
              <a:ext uri="{FF2B5EF4-FFF2-40B4-BE49-F238E27FC236}">
                <a16:creationId xmlns:a16="http://schemas.microsoft.com/office/drawing/2014/main" id="{C84A92FE-898B-49AF-9464-633C1FFB6F08}"/>
              </a:ext>
            </a:extLst>
          </p:cNvPr>
          <p:cNvSpPr txBox="1"/>
          <p:nvPr/>
        </p:nvSpPr>
        <p:spPr>
          <a:xfrm>
            <a:off x="475237" y="1001414"/>
            <a:ext cx="10837262" cy="1231106"/>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Verbs are method</a:t>
            </a:r>
          </a:p>
          <a:p>
            <a:pPr rtl="0">
              <a:spcBef>
                <a:spcPts val="2400"/>
              </a:spcBef>
              <a:spcAft>
                <a:spcPts val="0"/>
              </a:spcAft>
            </a:pPr>
            <a:r>
              <a:rPr lang="en-US" sz="1800" i="0" u="none" strike="noStrike" dirty="0">
                <a:effectLst/>
                <a:latin typeface="Arial" panose="020B0604020202020204" pitchFamily="34" charset="0"/>
                <a:cs typeface="Arial" panose="020B0604020202020204" pitchFamily="34" charset="0"/>
              </a:rPr>
              <a:t>Methods such as WriteLine change how they are called or executed based on the specifics of the action.</a:t>
            </a:r>
            <a:br>
              <a:rPr lang="en-US" sz="1800" i="0" u="none" strike="noStrike" dirty="0">
                <a:effectLst/>
                <a:latin typeface="Arial" panose="020B0604020202020204" pitchFamily="34" charset="0"/>
                <a:cs typeface="Arial" panose="020B0604020202020204" pitchFamily="34" charset="0"/>
              </a:rPr>
            </a:br>
            <a:r>
              <a:rPr lang="en-US" sz="1800" i="0" u="none" strike="noStrike" dirty="0">
                <a:effectLst/>
                <a:latin typeface="Arial" panose="020B0604020202020204" pitchFamily="34" charset="0"/>
                <a:cs typeface="Arial" panose="020B0604020202020204" pitchFamily="34" charset="0"/>
              </a:rPr>
              <a:t>This is called </a:t>
            </a:r>
            <a:r>
              <a:rPr lang="en-US" sz="1800" b="1" i="0" u="none" strike="noStrike" dirty="0">
                <a:effectLst/>
                <a:latin typeface="Arial" panose="020B0604020202020204" pitchFamily="34" charset="0"/>
                <a:cs typeface="Arial" panose="020B0604020202020204" pitchFamily="34" charset="0"/>
              </a:rPr>
              <a:t>overloading</a:t>
            </a:r>
            <a:r>
              <a:rPr lang="en-US" sz="1800" i="0" u="none" strike="noStrike" dirty="0">
                <a:effectLst/>
                <a:latin typeface="Arial" panose="020B0604020202020204" pitchFamily="34" charset="0"/>
                <a:cs typeface="Arial" panose="020B0604020202020204" pitchFamily="34" charset="0"/>
              </a:rPr>
              <a:t>.</a:t>
            </a:r>
          </a:p>
        </p:txBody>
      </p:sp>
      <p:sp>
        <p:nvSpPr>
          <p:cNvPr id="5" name="TextBox 4">
            <a:extLst>
              <a:ext uri="{FF2B5EF4-FFF2-40B4-BE49-F238E27FC236}">
                <a16:creationId xmlns:a16="http://schemas.microsoft.com/office/drawing/2014/main" id="{527F7332-FA0B-4927-9A77-75345E8FFE71}"/>
              </a:ext>
            </a:extLst>
          </p:cNvPr>
          <p:cNvSpPr txBox="1"/>
          <p:nvPr/>
        </p:nvSpPr>
        <p:spPr>
          <a:xfrm>
            <a:off x="475237" y="2397398"/>
            <a:ext cx="8738354" cy="2123658"/>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Nouns are types, variables, fields and properties</a:t>
            </a:r>
          </a:p>
          <a:p>
            <a:pPr rtl="0">
              <a:spcBef>
                <a:spcPts val="2400"/>
              </a:spcBef>
              <a:spcAft>
                <a:spcPts val="0"/>
              </a:spcAft>
            </a:pPr>
            <a:r>
              <a:rPr lang="en-US" sz="1800" i="0" u="none" strike="noStrike" dirty="0">
                <a:effectLst/>
                <a:latin typeface="Arial" panose="020B0604020202020204" pitchFamily="34" charset="0"/>
                <a:cs typeface="Arial" panose="020B0604020202020204" pitchFamily="34" charset="0"/>
              </a:rPr>
              <a:t>Animal and Car are types; they are nouns for categorizing things</a:t>
            </a:r>
          </a:p>
          <a:p>
            <a:pPr rtl="0">
              <a:spcBef>
                <a:spcPts val="2400"/>
              </a:spcBef>
              <a:spcAft>
                <a:spcPts val="0"/>
              </a:spcAft>
            </a:pPr>
            <a:r>
              <a:rPr lang="en-US" sz="1800" i="0" u="none" strike="noStrike" dirty="0">
                <a:effectLst/>
                <a:latin typeface="Arial" panose="020B0604020202020204" pitchFamily="34" charset="0"/>
                <a:cs typeface="Arial" panose="020B0604020202020204" pitchFamily="34" charset="0"/>
              </a:rPr>
              <a:t>Head and Engine might be fields or properties; nouns that belong to Animal and Car</a:t>
            </a:r>
          </a:p>
          <a:p>
            <a:pPr rtl="0">
              <a:spcBef>
                <a:spcPts val="2400"/>
              </a:spcBef>
              <a:spcAft>
                <a:spcPts val="0"/>
              </a:spcAft>
            </a:pPr>
            <a:r>
              <a:rPr lang="en-US" sz="1800" i="0" u="none" strike="noStrike" dirty="0">
                <a:effectLst/>
                <a:latin typeface="Arial" panose="020B0604020202020204" pitchFamily="34" charset="0"/>
                <a:cs typeface="Arial" panose="020B0604020202020204" pitchFamily="34" charset="0"/>
              </a:rPr>
              <a:t>Fido and Bob are variables; nouns for referring to a specific object</a:t>
            </a:r>
          </a:p>
        </p:txBody>
      </p:sp>
    </p:spTree>
    <p:extLst>
      <p:ext uri="{BB962C8B-B14F-4D97-AF65-F5344CB8AC3E}">
        <p14:creationId xmlns:p14="http://schemas.microsoft.com/office/powerpoint/2010/main" val="1335931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3326552"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C# Grammar and vocabulary</a:t>
            </a:r>
          </a:p>
        </p:txBody>
      </p:sp>
      <p:sp>
        <p:nvSpPr>
          <p:cNvPr id="8" name="TextBox 7">
            <a:extLst>
              <a:ext uri="{FF2B5EF4-FFF2-40B4-BE49-F238E27FC236}">
                <a16:creationId xmlns:a16="http://schemas.microsoft.com/office/drawing/2014/main" id="{78FC6F07-D1C1-48B0-8088-EC2E875460C7}"/>
              </a:ext>
            </a:extLst>
          </p:cNvPr>
          <p:cNvSpPr txBox="1"/>
          <p:nvPr/>
        </p:nvSpPr>
        <p:spPr>
          <a:xfrm>
            <a:off x="475236" y="1083198"/>
            <a:ext cx="10454891" cy="2677656"/>
          </a:xfrm>
          <a:prstGeom prst="rect">
            <a:avLst/>
          </a:prstGeom>
          <a:noFill/>
        </p:spPr>
        <p:txBody>
          <a:bodyPr wrap="square">
            <a:spAutoFit/>
          </a:bodyPr>
          <a:lstStyle/>
          <a:p>
            <a:pPr rtl="0">
              <a:spcBef>
                <a:spcPts val="2400"/>
              </a:spcBef>
              <a:spcAft>
                <a:spcPts val="0"/>
              </a:spcAft>
            </a:pPr>
            <a:r>
              <a:rPr lang="en-US" sz="1800" i="0" u="none" strike="noStrike" dirty="0">
                <a:effectLst/>
                <a:latin typeface="Arial" panose="020B0604020202020204" pitchFamily="34" charset="0"/>
                <a:cs typeface="Arial" panose="020B0604020202020204" pitchFamily="34" charset="0"/>
              </a:rPr>
              <a:t>Strictly speaking, C# doesn't define any types.</a:t>
            </a:r>
          </a:p>
          <a:p>
            <a:pPr rtl="0">
              <a:spcBef>
                <a:spcPts val="2400"/>
              </a:spcBef>
              <a:spcAft>
                <a:spcPts val="0"/>
              </a:spcAft>
            </a:pPr>
            <a:r>
              <a:rPr lang="en-US" sz="1800" i="0" u="none" strike="noStrike" dirty="0">
                <a:effectLst/>
                <a:latin typeface="Arial" panose="020B0604020202020204" pitchFamily="34" charset="0"/>
                <a:cs typeface="Arial" panose="020B0604020202020204" pitchFamily="34" charset="0"/>
              </a:rPr>
              <a:t>Keywords such as string that look like types are aliases, which represent types provided by the platform on which C# runs</a:t>
            </a:r>
          </a:p>
          <a:p>
            <a:pPr rtl="0">
              <a:spcBef>
                <a:spcPts val="2400"/>
              </a:spcBef>
              <a:spcAft>
                <a:spcPts val="0"/>
              </a:spcAft>
            </a:pPr>
            <a:r>
              <a:rPr lang="en-US" sz="1800" i="0" u="none" strike="noStrike" dirty="0">
                <a:effectLst/>
                <a:latin typeface="Arial" panose="020B0604020202020204" pitchFamily="34" charset="0"/>
                <a:cs typeface="Arial" panose="020B0604020202020204" pitchFamily="34" charset="0"/>
              </a:rPr>
              <a:t>the platform for C# is .NET, which provides tens of thousands of types to C#, including System.Int32, which is the C# keyword alias int maps to</a:t>
            </a:r>
          </a:p>
          <a:p>
            <a:pPr rtl="0">
              <a:spcBef>
                <a:spcPts val="2400"/>
              </a:spcBef>
              <a:spcAft>
                <a:spcPts val="0"/>
              </a:spcAft>
            </a:pPr>
            <a:r>
              <a:rPr lang="en-US" dirty="0">
                <a:latin typeface="Arial" panose="020B0604020202020204" pitchFamily="34" charset="0"/>
                <a:cs typeface="Arial" panose="020B0604020202020204" pitchFamily="34" charset="0"/>
              </a:rPr>
              <a:t>…</a:t>
            </a:r>
            <a:r>
              <a:rPr lang="en-US" sz="1800" i="0" u="none" strike="noStrike" dirty="0">
                <a:effectLst/>
                <a:latin typeface="Arial" panose="020B0604020202020204" pitchFamily="34" charset="0"/>
                <a:cs typeface="Arial" panose="020B0604020202020204" pitchFamily="34" charset="0"/>
              </a:rPr>
              <a:t>as well as many more complex types, such as </a:t>
            </a:r>
            <a:r>
              <a:rPr lang="en-US" sz="1800" i="0" u="none" strike="noStrike" dirty="0" err="1">
                <a:effectLst/>
                <a:latin typeface="Arial" panose="020B0604020202020204" pitchFamily="34" charset="0"/>
                <a:cs typeface="Arial" panose="020B0604020202020204" pitchFamily="34" charset="0"/>
              </a:rPr>
              <a:t>System.Xml.Linq.XDocument</a:t>
            </a:r>
            <a:endParaRPr lang="en-US" sz="1800" i="0" u="none" strike="noStrike"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59055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3326552"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C# Grammar and vocabulary</a:t>
            </a:r>
          </a:p>
        </p:txBody>
      </p:sp>
      <p:sp>
        <p:nvSpPr>
          <p:cNvPr id="8" name="TextBox 7">
            <a:extLst>
              <a:ext uri="{FF2B5EF4-FFF2-40B4-BE49-F238E27FC236}">
                <a16:creationId xmlns:a16="http://schemas.microsoft.com/office/drawing/2014/main" id="{78FC6F07-D1C1-48B0-8088-EC2E875460C7}"/>
              </a:ext>
            </a:extLst>
          </p:cNvPr>
          <p:cNvSpPr txBox="1"/>
          <p:nvPr/>
        </p:nvSpPr>
        <p:spPr>
          <a:xfrm>
            <a:off x="475236" y="1083198"/>
            <a:ext cx="10454891" cy="2123658"/>
          </a:xfrm>
          <a:prstGeom prst="rect">
            <a:avLst/>
          </a:prstGeom>
          <a:noFill/>
        </p:spPr>
        <p:txBody>
          <a:bodyPr wrap="square">
            <a:spAutoFit/>
          </a:bodyPr>
          <a:lstStyle/>
          <a:p>
            <a:pPr rtl="0">
              <a:spcBef>
                <a:spcPts val="2400"/>
              </a:spcBef>
              <a:spcAft>
                <a:spcPts val="0"/>
              </a:spcAft>
            </a:pPr>
            <a:r>
              <a:rPr lang="en-US" sz="1800" i="0" u="none" strike="noStrike" dirty="0">
                <a:effectLst/>
                <a:latin typeface="Arial" panose="020B0604020202020204" pitchFamily="34" charset="0"/>
                <a:cs typeface="Arial" panose="020B0604020202020204" pitchFamily="34" charset="0"/>
              </a:rPr>
              <a:t>Type is not the same as Class</a:t>
            </a:r>
          </a:p>
          <a:p>
            <a:pPr rtl="0">
              <a:spcBef>
                <a:spcPts val="2400"/>
              </a:spcBef>
              <a:spcAft>
                <a:spcPts val="0"/>
              </a:spcAft>
            </a:pPr>
            <a:r>
              <a:rPr lang="en-US" sz="1800" i="0" u="none" strike="noStrike" dirty="0">
                <a:effectLst/>
                <a:latin typeface="Arial" panose="020B0604020202020204" pitchFamily="34" charset="0"/>
                <a:cs typeface="Arial" panose="020B0604020202020204" pitchFamily="34" charset="0"/>
              </a:rPr>
              <a:t>In C#, every type can be categorized as a class, struct, </a:t>
            </a:r>
            <a:r>
              <a:rPr lang="en-US" sz="1800" i="0" u="none" strike="noStrike" dirty="0" err="1">
                <a:effectLst/>
                <a:latin typeface="Arial" panose="020B0604020202020204" pitchFamily="34" charset="0"/>
                <a:cs typeface="Arial" panose="020B0604020202020204" pitchFamily="34" charset="0"/>
              </a:rPr>
              <a:t>enum</a:t>
            </a:r>
            <a:r>
              <a:rPr lang="en-US" sz="1800" i="0" u="none" strike="noStrike" dirty="0">
                <a:effectLst/>
                <a:latin typeface="Arial" panose="020B0604020202020204" pitchFamily="34" charset="0"/>
                <a:cs typeface="Arial" panose="020B0604020202020204" pitchFamily="34" charset="0"/>
              </a:rPr>
              <a:t>, interface, or delegate</a:t>
            </a:r>
          </a:p>
          <a:p>
            <a:pPr rtl="0">
              <a:spcBef>
                <a:spcPts val="2400"/>
              </a:spcBef>
              <a:spcAft>
                <a:spcPts val="0"/>
              </a:spcAft>
            </a:pPr>
            <a:r>
              <a:rPr lang="en-US" sz="1800" i="0" u="none" strike="noStrike" dirty="0">
                <a:effectLst/>
                <a:latin typeface="Arial" panose="020B0604020202020204" pitchFamily="34" charset="0"/>
                <a:cs typeface="Arial" panose="020B0604020202020204" pitchFamily="34" charset="0"/>
              </a:rPr>
              <a:t>As examples, the C# keyword string is a class, but int is a struct</a:t>
            </a:r>
          </a:p>
          <a:p>
            <a:pPr rtl="0">
              <a:spcBef>
                <a:spcPts val="2400"/>
              </a:spcBef>
              <a:spcAft>
                <a:spcPts val="0"/>
              </a:spcAft>
            </a:pPr>
            <a:r>
              <a:rPr lang="en-US" dirty="0">
                <a:latin typeface="Arial" panose="020B0604020202020204" pitchFamily="34" charset="0"/>
                <a:cs typeface="Arial" panose="020B0604020202020204" pitchFamily="34" charset="0"/>
              </a:rPr>
              <a:t>TYPE IS GOOD FOR BOOTH</a:t>
            </a:r>
            <a:endParaRPr lang="en-US" sz="1800" i="0" u="none" strike="noStrike" dirty="0">
              <a:effectLst/>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E130DA70-FEAC-41E7-B48B-38E20BEB8711}"/>
              </a:ext>
            </a:extLst>
          </p:cNvPr>
          <p:cNvSpPr txBox="1"/>
          <p:nvPr/>
        </p:nvSpPr>
        <p:spPr>
          <a:xfrm>
            <a:off x="2944368" y="4255291"/>
            <a:ext cx="6096000" cy="1200329"/>
          </a:xfrm>
          <a:prstGeom prst="rect">
            <a:avLst/>
          </a:prstGeom>
          <a:noFill/>
        </p:spPr>
        <p:txBody>
          <a:bodyPr wrap="square">
            <a:spAutoFit/>
          </a:bodyPr>
          <a:lstStyle/>
          <a:p>
            <a:r>
              <a:rPr lang="en-US" dirty="0"/>
              <a:t>How many types and methods are available to you in the simplest application when running on your OS?</a:t>
            </a:r>
          </a:p>
          <a:p>
            <a:endParaRPr lang="en-US" dirty="0"/>
          </a:p>
          <a:p>
            <a:r>
              <a:rPr lang="en-US" dirty="0"/>
              <a:t>Let’s try some reflect…ion</a:t>
            </a:r>
            <a:endParaRPr lang="it-IT" dirty="0"/>
          </a:p>
        </p:txBody>
      </p:sp>
    </p:spTree>
    <p:extLst>
      <p:ext uri="{BB962C8B-B14F-4D97-AF65-F5344CB8AC3E}">
        <p14:creationId xmlns:p14="http://schemas.microsoft.com/office/powerpoint/2010/main" val="2360805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2694007"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Working with variables</a:t>
            </a:r>
          </a:p>
        </p:txBody>
      </p:sp>
      <p:sp>
        <p:nvSpPr>
          <p:cNvPr id="8" name="TextBox 7">
            <a:extLst>
              <a:ext uri="{FF2B5EF4-FFF2-40B4-BE49-F238E27FC236}">
                <a16:creationId xmlns:a16="http://schemas.microsoft.com/office/drawing/2014/main" id="{78FC6F07-D1C1-48B0-8088-EC2E875460C7}"/>
              </a:ext>
            </a:extLst>
          </p:cNvPr>
          <p:cNvSpPr txBox="1"/>
          <p:nvPr/>
        </p:nvSpPr>
        <p:spPr>
          <a:xfrm>
            <a:off x="475236" y="1083198"/>
            <a:ext cx="10454891" cy="954107"/>
          </a:xfrm>
          <a:prstGeom prst="rect">
            <a:avLst/>
          </a:prstGeom>
          <a:noFill/>
        </p:spPr>
        <p:txBody>
          <a:bodyPr wrap="square">
            <a:spAutoFit/>
          </a:bodyPr>
          <a:lstStyle/>
          <a:p>
            <a:pPr rtl="0">
              <a:spcBef>
                <a:spcPts val="2400"/>
              </a:spcBef>
              <a:spcAft>
                <a:spcPts val="0"/>
              </a:spcAft>
            </a:pPr>
            <a:r>
              <a:rPr lang="en-US" sz="1800" i="0" u="none" strike="noStrike" dirty="0">
                <a:effectLst/>
                <a:latin typeface="Arial" panose="020B0604020202020204" pitchFamily="34" charset="0"/>
                <a:cs typeface="Arial" panose="020B0604020202020204" pitchFamily="34" charset="0"/>
              </a:rPr>
              <a:t>All applications process data.</a:t>
            </a:r>
          </a:p>
          <a:p>
            <a:pPr rtl="0">
              <a:spcBef>
                <a:spcPts val="2400"/>
              </a:spcBef>
              <a:spcAft>
                <a:spcPts val="0"/>
              </a:spcAft>
            </a:pPr>
            <a:r>
              <a:rPr lang="en-US" sz="1800" i="0" u="none" strike="noStrike" dirty="0">
                <a:effectLst/>
                <a:latin typeface="Arial" panose="020B0604020202020204" pitchFamily="34" charset="0"/>
                <a:cs typeface="Arial" panose="020B0604020202020204" pitchFamily="34" charset="0"/>
              </a:rPr>
              <a:t>Data comes in, data is processed, and then data goes out.</a:t>
            </a:r>
          </a:p>
        </p:txBody>
      </p:sp>
      <p:sp>
        <p:nvSpPr>
          <p:cNvPr id="5" name="TextBox 4">
            <a:extLst>
              <a:ext uri="{FF2B5EF4-FFF2-40B4-BE49-F238E27FC236}">
                <a16:creationId xmlns:a16="http://schemas.microsoft.com/office/drawing/2014/main" id="{9E737383-7548-43E7-88C2-B2339F50426F}"/>
              </a:ext>
            </a:extLst>
          </p:cNvPr>
          <p:cNvSpPr txBox="1"/>
          <p:nvPr/>
        </p:nvSpPr>
        <p:spPr>
          <a:xfrm>
            <a:off x="950723" y="2430414"/>
            <a:ext cx="939037" cy="369332"/>
          </a:xfrm>
          <a:prstGeom prst="rect">
            <a:avLst/>
          </a:prstGeom>
          <a:noFill/>
        </p:spPr>
        <p:txBody>
          <a:bodyPr wrap="square">
            <a:spAutoFit/>
          </a:bodyPr>
          <a:lstStyle/>
          <a:p>
            <a:pPr rtl="0">
              <a:spcBef>
                <a:spcPts val="2400"/>
              </a:spcBef>
              <a:spcAft>
                <a:spcPts val="0"/>
              </a:spcAft>
            </a:pPr>
            <a:r>
              <a:rPr lang="en-US" sz="1800" i="0" u="none" strike="noStrike" dirty="0">
                <a:effectLst/>
                <a:latin typeface="Arial" panose="020B0604020202020204" pitchFamily="34" charset="0"/>
                <a:cs typeface="Arial" panose="020B0604020202020204" pitchFamily="34" charset="0"/>
              </a:rPr>
              <a:t>input</a:t>
            </a:r>
          </a:p>
        </p:txBody>
      </p:sp>
      <p:sp>
        <p:nvSpPr>
          <p:cNvPr id="6" name="TextBox 5">
            <a:extLst>
              <a:ext uri="{FF2B5EF4-FFF2-40B4-BE49-F238E27FC236}">
                <a16:creationId xmlns:a16="http://schemas.microsoft.com/office/drawing/2014/main" id="{ED4B103B-35FC-4FDE-9B8B-AAA3135DB471}"/>
              </a:ext>
            </a:extLst>
          </p:cNvPr>
          <p:cNvSpPr txBox="1"/>
          <p:nvPr/>
        </p:nvSpPr>
        <p:spPr>
          <a:xfrm>
            <a:off x="3565907" y="2430414"/>
            <a:ext cx="3371341" cy="369332"/>
          </a:xfrm>
          <a:prstGeom prst="rect">
            <a:avLst/>
          </a:prstGeom>
          <a:noFill/>
        </p:spPr>
        <p:txBody>
          <a:bodyPr wrap="square">
            <a:spAutoFit/>
          </a:bodyPr>
          <a:lstStyle/>
          <a:p>
            <a:pPr rtl="0">
              <a:spcBef>
                <a:spcPts val="2400"/>
              </a:spcBef>
              <a:spcAft>
                <a:spcPts val="0"/>
              </a:spcAft>
            </a:pPr>
            <a:r>
              <a:rPr lang="en-US" sz="1800" i="0" u="none" strike="noStrike" dirty="0">
                <a:effectLst/>
                <a:latin typeface="Arial" panose="020B0604020202020204" pitchFamily="34" charset="0"/>
                <a:cs typeface="Arial" panose="020B0604020202020204" pitchFamily="34" charset="0"/>
              </a:rPr>
              <a:t>variables</a:t>
            </a:r>
          </a:p>
        </p:txBody>
      </p:sp>
      <p:cxnSp>
        <p:nvCxnSpPr>
          <p:cNvPr id="7" name="Straight Connector 6">
            <a:extLst>
              <a:ext uri="{FF2B5EF4-FFF2-40B4-BE49-F238E27FC236}">
                <a16:creationId xmlns:a16="http://schemas.microsoft.com/office/drawing/2014/main" id="{64222304-1E1D-4026-B5C2-85C3009EF498}"/>
              </a:ext>
            </a:extLst>
          </p:cNvPr>
          <p:cNvCxnSpPr/>
          <p:nvPr/>
        </p:nvCxnSpPr>
        <p:spPr>
          <a:xfrm>
            <a:off x="2773680" y="2548128"/>
            <a:ext cx="0" cy="3176016"/>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DDB79CE-205F-496E-8F12-2A4FF2AB6CDF}"/>
              </a:ext>
            </a:extLst>
          </p:cNvPr>
          <p:cNvCxnSpPr/>
          <p:nvPr/>
        </p:nvCxnSpPr>
        <p:spPr>
          <a:xfrm>
            <a:off x="5797296" y="2568098"/>
            <a:ext cx="0" cy="3176016"/>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B2A8F9F-FF16-4EA9-8554-935135417FD3}"/>
              </a:ext>
            </a:extLst>
          </p:cNvPr>
          <p:cNvSpPr txBox="1"/>
          <p:nvPr/>
        </p:nvSpPr>
        <p:spPr>
          <a:xfrm>
            <a:off x="6516371" y="2430414"/>
            <a:ext cx="939037" cy="369332"/>
          </a:xfrm>
          <a:prstGeom prst="rect">
            <a:avLst/>
          </a:prstGeom>
          <a:noFill/>
        </p:spPr>
        <p:txBody>
          <a:bodyPr wrap="square">
            <a:spAutoFit/>
          </a:bodyPr>
          <a:lstStyle/>
          <a:p>
            <a:pPr rtl="0">
              <a:spcBef>
                <a:spcPts val="2400"/>
              </a:spcBef>
              <a:spcAft>
                <a:spcPts val="0"/>
              </a:spcAft>
            </a:pPr>
            <a:r>
              <a:rPr lang="en-US" sz="1800" i="0" u="none" strike="noStrike" dirty="0">
                <a:effectLst/>
                <a:latin typeface="Arial" panose="020B0604020202020204" pitchFamily="34" charset="0"/>
                <a:cs typeface="Arial" panose="020B0604020202020204" pitchFamily="34" charset="0"/>
              </a:rPr>
              <a:t>output</a:t>
            </a:r>
          </a:p>
        </p:txBody>
      </p:sp>
      <p:sp>
        <p:nvSpPr>
          <p:cNvPr id="11" name="TextBox 10">
            <a:extLst>
              <a:ext uri="{FF2B5EF4-FFF2-40B4-BE49-F238E27FC236}">
                <a16:creationId xmlns:a16="http://schemas.microsoft.com/office/drawing/2014/main" id="{83C19571-4327-402F-903B-042C2507D137}"/>
              </a:ext>
            </a:extLst>
          </p:cNvPr>
          <p:cNvSpPr txBox="1"/>
          <p:nvPr/>
        </p:nvSpPr>
        <p:spPr>
          <a:xfrm>
            <a:off x="718948" y="3018090"/>
            <a:ext cx="1768220" cy="2123658"/>
          </a:xfrm>
          <a:prstGeom prst="rect">
            <a:avLst/>
          </a:prstGeom>
          <a:noFill/>
        </p:spPr>
        <p:txBody>
          <a:bodyPr wrap="square">
            <a:spAutoFit/>
          </a:bodyPr>
          <a:lstStyle/>
          <a:p>
            <a:pPr rtl="0">
              <a:spcBef>
                <a:spcPts val="2400"/>
              </a:spcBef>
              <a:spcAft>
                <a:spcPts val="0"/>
              </a:spcAft>
            </a:pPr>
            <a:r>
              <a:rPr lang="en-US" dirty="0">
                <a:latin typeface="Arial" panose="020B0604020202020204" pitchFamily="34" charset="0"/>
                <a:cs typeface="Arial" panose="020B0604020202020204" pitchFamily="34" charset="0"/>
              </a:rPr>
              <a:t>F</a:t>
            </a:r>
            <a:r>
              <a:rPr lang="en-US" sz="1800" i="0" u="none" strike="noStrike" dirty="0">
                <a:effectLst/>
                <a:latin typeface="Arial" panose="020B0604020202020204" pitchFamily="34" charset="0"/>
                <a:cs typeface="Arial" panose="020B0604020202020204" pitchFamily="34" charset="0"/>
              </a:rPr>
              <a:t>iles</a:t>
            </a:r>
          </a:p>
          <a:p>
            <a:pPr rtl="0">
              <a:spcBef>
                <a:spcPts val="2400"/>
              </a:spcBef>
              <a:spcAft>
                <a:spcPts val="0"/>
              </a:spcAft>
            </a:pPr>
            <a:r>
              <a:rPr lang="en-US" dirty="0">
                <a:latin typeface="Arial" panose="020B0604020202020204" pitchFamily="34" charset="0"/>
                <a:cs typeface="Arial" panose="020B0604020202020204" pitchFamily="34" charset="0"/>
              </a:rPr>
              <a:t>Database</a:t>
            </a:r>
          </a:p>
          <a:p>
            <a:pPr rtl="0">
              <a:spcBef>
                <a:spcPts val="2400"/>
              </a:spcBef>
              <a:spcAft>
                <a:spcPts val="0"/>
              </a:spcAft>
            </a:pPr>
            <a:r>
              <a:rPr lang="en-US" sz="1800" i="0" u="none" strike="noStrike" dirty="0">
                <a:effectLst/>
                <a:latin typeface="Arial" panose="020B0604020202020204" pitchFamily="34" charset="0"/>
                <a:cs typeface="Arial" panose="020B0604020202020204" pitchFamily="34" charset="0"/>
              </a:rPr>
              <a:t>User input</a:t>
            </a:r>
          </a:p>
          <a:p>
            <a:pPr rtl="0">
              <a:spcBef>
                <a:spcPts val="2400"/>
              </a:spcBef>
              <a:spcAft>
                <a:spcPts val="0"/>
              </a:spcAft>
            </a:pPr>
            <a:r>
              <a:rPr lang="en-US" dirty="0">
                <a:latin typeface="Arial" panose="020B0604020202020204" pitchFamily="34" charset="0"/>
                <a:cs typeface="Arial" panose="020B0604020202020204" pitchFamily="34" charset="0"/>
              </a:rPr>
              <a:t>…</a:t>
            </a:r>
            <a:endParaRPr lang="en-US" sz="1800" i="0" u="none" strike="noStrike" dirty="0">
              <a:effectLst/>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644410F7-09FE-4787-8A52-B5C3544698FC}"/>
              </a:ext>
            </a:extLst>
          </p:cNvPr>
          <p:cNvSpPr txBox="1"/>
          <p:nvPr/>
        </p:nvSpPr>
        <p:spPr>
          <a:xfrm>
            <a:off x="3236850" y="2969254"/>
            <a:ext cx="1768220" cy="1508105"/>
          </a:xfrm>
          <a:prstGeom prst="rect">
            <a:avLst/>
          </a:prstGeom>
          <a:noFill/>
        </p:spPr>
        <p:txBody>
          <a:bodyPr wrap="square">
            <a:spAutoFit/>
          </a:bodyPr>
          <a:lstStyle/>
          <a:p>
            <a:pPr rtl="0">
              <a:spcBef>
                <a:spcPts val="2400"/>
              </a:spcBef>
              <a:spcAft>
                <a:spcPts val="0"/>
              </a:spcAft>
            </a:pPr>
            <a:r>
              <a:rPr lang="en-US" dirty="0">
                <a:latin typeface="Arial" panose="020B0604020202020204" pitchFamily="34" charset="0"/>
                <a:cs typeface="Arial" panose="020B0604020202020204" pitchFamily="34" charset="0"/>
              </a:rPr>
              <a:t>Temporarily stored in memory</a:t>
            </a:r>
            <a:endParaRPr lang="en-US" sz="1800" i="0" u="none" strike="noStrike" dirty="0">
              <a:effectLst/>
              <a:latin typeface="Arial" panose="020B0604020202020204" pitchFamily="34" charset="0"/>
              <a:cs typeface="Arial" panose="020B0604020202020204" pitchFamily="34" charset="0"/>
            </a:endParaRPr>
          </a:p>
          <a:p>
            <a:pPr rtl="0">
              <a:spcBef>
                <a:spcPts val="2400"/>
              </a:spcBef>
              <a:spcAft>
                <a:spcPts val="0"/>
              </a:spcAft>
            </a:pPr>
            <a:r>
              <a:rPr lang="en-US" dirty="0">
                <a:latin typeface="Arial" panose="020B0604020202020204" pitchFamily="34" charset="0"/>
                <a:cs typeface="Arial" panose="020B0604020202020204" pitchFamily="34" charset="0"/>
              </a:rPr>
              <a:t>…</a:t>
            </a:r>
            <a:endParaRPr lang="en-US" sz="1800" i="0" u="none" strike="noStrike" dirty="0">
              <a:effectLst/>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A8C4979D-EF34-4DD6-92C0-822604B164F7}"/>
              </a:ext>
            </a:extLst>
          </p:cNvPr>
          <p:cNvSpPr txBox="1"/>
          <p:nvPr/>
        </p:nvSpPr>
        <p:spPr>
          <a:xfrm>
            <a:off x="5992242" y="2969254"/>
            <a:ext cx="1768220" cy="2708434"/>
          </a:xfrm>
          <a:prstGeom prst="rect">
            <a:avLst/>
          </a:prstGeom>
          <a:noFill/>
        </p:spPr>
        <p:txBody>
          <a:bodyPr wrap="square">
            <a:spAutoFit/>
          </a:bodyPr>
          <a:lstStyle/>
          <a:p>
            <a:pPr rtl="0">
              <a:spcBef>
                <a:spcPts val="2400"/>
              </a:spcBef>
              <a:spcAft>
                <a:spcPts val="0"/>
              </a:spcAft>
            </a:pPr>
            <a:r>
              <a:rPr lang="en-US" dirty="0">
                <a:latin typeface="Arial" panose="020B0604020202020204" pitchFamily="34" charset="0"/>
                <a:cs typeface="Arial" panose="020B0604020202020204" pitchFamily="34" charset="0"/>
              </a:rPr>
              <a:t>F</a:t>
            </a:r>
            <a:r>
              <a:rPr lang="en-US" sz="1800" i="0" u="none" strike="noStrike" dirty="0">
                <a:effectLst/>
                <a:latin typeface="Arial" panose="020B0604020202020204" pitchFamily="34" charset="0"/>
                <a:cs typeface="Arial" panose="020B0604020202020204" pitchFamily="34" charset="0"/>
              </a:rPr>
              <a:t>iles</a:t>
            </a:r>
          </a:p>
          <a:p>
            <a:pPr rtl="0">
              <a:spcBef>
                <a:spcPts val="2400"/>
              </a:spcBef>
              <a:spcAft>
                <a:spcPts val="0"/>
              </a:spcAft>
            </a:pPr>
            <a:r>
              <a:rPr lang="en-US" dirty="0">
                <a:latin typeface="Arial" panose="020B0604020202020204" pitchFamily="34" charset="0"/>
                <a:cs typeface="Arial" panose="020B0604020202020204" pitchFamily="34" charset="0"/>
              </a:rPr>
              <a:t>Database</a:t>
            </a:r>
          </a:p>
          <a:p>
            <a:pPr rtl="0">
              <a:spcBef>
                <a:spcPts val="2400"/>
              </a:spcBef>
              <a:spcAft>
                <a:spcPts val="0"/>
              </a:spcAft>
            </a:pPr>
            <a:r>
              <a:rPr lang="en-US" sz="1800" i="0" u="none" strike="noStrike" dirty="0">
                <a:effectLst/>
                <a:latin typeface="Arial" panose="020B0604020202020204" pitchFamily="34" charset="0"/>
                <a:cs typeface="Arial" panose="020B0604020202020204" pitchFamily="34" charset="0"/>
              </a:rPr>
              <a:t>Screen</a:t>
            </a:r>
          </a:p>
          <a:p>
            <a:pPr rtl="0">
              <a:spcBef>
                <a:spcPts val="2400"/>
              </a:spcBef>
              <a:spcAft>
                <a:spcPts val="0"/>
              </a:spcAft>
            </a:pPr>
            <a:r>
              <a:rPr lang="en-US" dirty="0">
                <a:latin typeface="Arial" panose="020B0604020202020204" pitchFamily="34" charset="0"/>
                <a:cs typeface="Arial" panose="020B0604020202020204" pitchFamily="34" charset="0"/>
              </a:rPr>
              <a:t>Printer</a:t>
            </a:r>
            <a:endParaRPr lang="en-US" sz="1800" i="0" u="none" strike="noStrike" dirty="0">
              <a:effectLst/>
              <a:latin typeface="Arial" panose="020B0604020202020204" pitchFamily="34" charset="0"/>
              <a:cs typeface="Arial" panose="020B0604020202020204" pitchFamily="34" charset="0"/>
            </a:endParaRPr>
          </a:p>
          <a:p>
            <a:pPr rtl="0">
              <a:spcBef>
                <a:spcPts val="2400"/>
              </a:spcBef>
              <a:spcAft>
                <a:spcPts val="0"/>
              </a:spcAft>
            </a:pPr>
            <a:r>
              <a:rPr lang="en-US" dirty="0">
                <a:latin typeface="Arial" panose="020B0604020202020204" pitchFamily="34" charset="0"/>
                <a:cs typeface="Arial" panose="020B0604020202020204" pitchFamily="34" charset="0"/>
              </a:rPr>
              <a:t>…</a:t>
            </a:r>
            <a:endParaRPr lang="en-US" sz="1800" i="0" u="none" strike="noStrike" dirty="0">
              <a:effectLst/>
              <a:latin typeface="Arial" panose="020B0604020202020204" pitchFamily="34" charset="0"/>
              <a:cs typeface="Arial" panose="020B0604020202020204" pitchFamily="34" charset="0"/>
            </a:endParaRPr>
          </a:p>
        </p:txBody>
      </p:sp>
      <p:cxnSp>
        <p:nvCxnSpPr>
          <p:cNvPr id="15" name="Straight Arrow Connector 14">
            <a:extLst>
              <a:ext uri="{FF2B5EF4-FFF2-40B4-BE49-F238E27FC236}">
                <a16:creationId xmlns:a16="http://schemas.microsoft.com/office/drawing/2014/main" id="{D0DF7760-8075-4DC2-AD73-86848AAB0BD7}"/>
              </a:ext>
            </a:extLst>
          </p:cNvPr>
          <p:cNvCxnSpPr/>
          <p:nvPr/>
        </p:nvCxnSpPr>
        <p:spPr>
          <a:xfrm>
            <a:off x="2340864" y="2743096"/>
            <a:ext cx="96316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AB6250B-1B53-4CD4-9F80-BEDB0FF33556}"/>
              </a:ext>
            </a:extLst>
          </p:cNvPr>
          <p:cNvCxnSpPr/>
          <p:nvPr/>
        </p:nvCxnSpPr>
        <p:spPr>
          <a:xfrm>
            <a:off x="5346066" y="2769162"/>
            <a:ext cx="96316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3122643"/>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603</TotalTime>
  <Words>4119</Words>
  <Application>Microsoft Office PowerPoint</Application>
  <PresentationFormat>Widescreen</PresentationFormat>
  <Paragraphs>507</Paragraphs>
  <Slides>38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Corbel</vt:lpstr>
      <vt:lpstr>Courier New</vt:lpstr>
      <vt:lpstr>Depth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Luca Natali - External</dc:creator>
  <cp:lastModifiedBy>Luca Natali - External</cp:lastModifiedBy>
  <cp:revision>54</cp:revision>
  <dcterms:created xsi:type="dcterms:W3CDTF">2022-04-27T20:50:39Z</dcterms:created>
  <dcterms:modified xsi:type="dcterms:W3CDTF">2022-05-15T17:35:46Z</dcterms:modified>
</cp:coreProperties>
</file>