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25" d="100"/>
          <a:sy n="12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45DDE18D-9544-4708-8626-B70B76ED6EA2}"/>
              </a:ext>
            </a:extLst>
          </p:cNvPr>
          <p:cNvSpPr txBox="1"/>
          <p:nvPr/>
        </p:nvSpPr>
        <p:spPr>
          <a:xfrm>
            <a:off x="3523237" y="1214774"/>
            <a:ext cx="4320413" cy="3693319"/>
          </a:xfrm>
          <a:prstGeom prst="rect">
            <a:avLst/>
          </a:prstGeom>
          <a:noFill/>
        </p:spPr>
        <p:txBody>
          <a:bodyPr wrap="none" rtlCol="0">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Getting a Git Repository</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Recording Changes to the Repository</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Viewing the Commit History</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Undoing Things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Remotes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Tagging</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Git Aliases</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pic>
        <p:nvPicPr>
          <p:cNvPr id="5" name="Picture 4">
            <a:extLst>
              <a:ext uri="{FF2B5EF4-FFF2-40B4-BE49-F238E27FC236}">
                <a16:creationId xmlns:a16="http://schemas.microsoft.com/office/drawing/2014/main" id="{7D5A0989-7113-4BEB-BCE3-C4F84DC0E37C}"/>
              </a:ext>
            </a:extLst>
          </p:cNvPr>
          <p:cNvPicPr>
            <a:picLocks noChangeAspect="1"/>
          </p:cNvPicPr>
          <p:nvPr/>
        </p:nvPicPr>
        <p:blipFill>
          <a:blip r:embed="rId2"/>
          <a:stretch>
            <a:fillRect/>
          </a:stretch>
        </p:blipFill>
        <p:spPr>
          <a:xfrm>
            <a:off x="2166937" y="2986087"/>
            <a:ext cx="7858125" cy="3248025"/>
          </a:xfrm>
          <a:prstGeom prst="rect">
            <a:avLst/>
          </a:prstGeom>
        </p:spPr>
      </p:pic>
      <p:sp>
        <p:nvSpPr>
          <p:cNvPr id="9" name="TextBox 8">
            <a:extLst>
              <a:ext uri="{FF2B5EF4-FFF2-40B4-BE49-F238E27FC236}">
                <a16:creationId xmlns:a16="http://schemas.microsoft.com/office/drawing/2014/main" id="{E42919BE-D407-48D0-817B-32E02B5AEFA9}"/>
              </a:ext>
            </a:extLst>
          </p:cNvPr>
          <p:cNvSpPr txBox="1"/>
          <p:nvPr/>
        </p:nvSpPr>
        <p:spPr>
          <a:xfrm>
            <a:off x="475236" y="1089898"/>
            <a:ext cx="11169265" cy="1508105"/>
          </a:xfrm>
          <a:prstGeom prst="rect">
            <a:avLst/>
          </a:prstGeom>
          <a:noFill/>
        </p:spPr>
        <p:txBody>
          <a:bodyPr wrap="square">
            <a:spAutoFit/>
          </a:bodyPr>
          <a:lstStyle/>
          <a:p>
            <a:pPr>
              <a:spcBef>
                <a:spcPts val="2400"/>
              </a:spcBef>
            </a:pPr>
            <a:r>
              <a:rPr lang="en-US" dirty="0">
                <a:latin typeface="Arial" panose="020B0604020202020204" pitchFamily="34" charset="0"/>
                <a:cs typeface="Arial" panose="020B0604020202020204" pitchFamily="34" charset="0"/>
              </a:rPr>
              <a:t>When you first clone a repository, all your files will be tracked and unmodified because you just checked them out and haven’t edited anything.</a:t>
            </a:r>
          </a:p>
          <a:p>
            <a:pPr>
              <a:spcBef>
                <a:spcPts val="2400"/>
              </a:spcBef>
            </a:pPr>
            <a:r>
              <a:rPr lang="en-US" dirty="0">
                <a:latin typeface="Arial" panose="020B0604020202020204" pitchFamily="34" charset="0"/>
                <a:cs typeface="Arial" panose="020B0604020202020204" pitchFamily="34" charset="0"/>
              </a:rPr>
              <a:t>As you edit files, Git sees them as modified, because you’ve changed them since your last commit. You stage these modified files and then commit all your staged changes, and the cycle repeats.</a:t>
            </a:r>
          </a:p>
        </p:txBody>
      </p:sp>
    </p:spTree>
    <p:extLst>
      <p:ext uri="{BB962C8B-B14F-4D97-AF65-F5344CB8AC3E}">
        <p14:creationId xmlns:p14="http://schemas.microsoft.com/office/powerpoint/2010/main" val="17713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Checking the status of your files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1786984"/>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 main tool you use to determine which files are in which state is the </a:t>
            </a:r>
            <a:r>
              <a:rPr lang="en-US" dirty="0">
                <a:latin typeface="Courier New" panose="02070309020205020404" pitchFamily="49" charset="0"/>
                <a:cs typeface="Courier New" panose="02070309020205020404" pitchFamily="49" charset="0"/>
              </a:rPr>
              <a:t>git status</a:t>
            </a:r>
            <a:r>
              <a:rPr lang="en-US" dirty="0">
                <a:latin typeface="Arial" panose="020B0604020202020204" pitchFamily="34" charset="0"/>
                <a:cs typeface="Arial" panose="020B0604020202020204" pitchFamily="34" charset="0"/>
              </a:rPr>
              <a:t> command.</a:t>
            </a:r>
          </a:p>
        </p:txBody>
      </p:sp>
      <p:sp>
        <p:nvSpPr>
          <p:cNvPr id="6" name="TextBox 5">
            <a:extLst>
              <a:ext uri="{FF2B5EF4-FFF2-40B4-BE49-F238E27FC236}">
                <a16:creationId xmlns:a16="http://schemas.microsoft.com/office/drawing/2014/main" id="{0D27AB5A-794D-4AC5-8A82-4F99F92A3170}"/>
              </a:ext>
            </a:extLst>
          </p:cNvPr>
          <p:cNvSpPr txBox="1"/>
          <p:nvPr/>
        </p:nvSpPr>
        <p:spPr>
          <a:xfrm>
            <a:off x="2072867" y="2306158"/>
            <a:ext cx="8153400"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main</a:t>
            </a:r>
          </a:p>
          <a:p>
            <a:r>
              <a:rPr lang="en-US" dirty="0">
                <a:latin typeface="Courier New" panose="02070309020205020404" pitchFamily="49" charset="0"/>
                <a:cs typeface="Courier New" panose="02070309020205020404" pitchFamily="49" charset="0"/>
              </a:rPr>
              <a:t>nothing to commit, working directory clean</a:t>
            </a:r>
          </a:p>
        </p:txBody>
      </p:sp>
      <p:sp>
        <p:nvSpPr>
          <p:cNvPr id="9" name="TextBox 8">
            <a:extLst>
              <a:ext uri="{FF2B5EF4-FFF2-40B4-BE49-F238E27FC236}">
                <a16:creationId xmlns:a16="http://schemas.microsoft.com/office/drawing/2014/main" id="{9D5CF5B6-C616-46F9-8A1F-2A692267CA0D}"/>
              </a:ext>
            </a:extLst>
          </p:cNvPr>
          <p:cNvSpPr txBox="1"/>
          <p:nvPr/>
        </p:nvSpPr>
        <p:spPr>
          <a:xfrm>
            <a:off x="475237" y="3429000"/>
            <a:ext cx="11169266" cy="2400657"/>
          </a:xfrm>
          <a:prstGeom prst="rect">
            <a:avLst/>
          </a:prstGeom>
          <a:noFill/>
        </p:spPr>
        <p:txBody>
          <a:bodyPr wrap="square">
            <a:spAutoFit/>
          </a:bodyPr>
          <a:lstStyle>
            <a:defPPr>
              <a:defRPr lang="en-US"/>
            </a:defPPr>
            <a:lvl1pPr>
              <a:spcBef>
                <a:spcPts val="2400"/>
              </a:spcBef>
              <a:spcAft>
                <a:spcPts val="0"/>
              </a:spcAft>
              <a:defRPr>
                <a:latin typeface="Arial" panose="020B0604020202020204" pitchFamily="34" charset="0"/>
                <a:cs typeface="Arial" panose="020B0604020202020204" pitchFamily="34" charset="0"/>
              </a:defRPr>
            </a:lvl1pPr>
          </a:lstStyle>
          <a:p>
            <a:r>
              <a:rPr lang="it-IT" dirty="0" err="1"/>
              <a:t>This</a:t>
            </a:r>
            <a:r>
              <a:rPr lang="it-IT" dirty="0"/>
              <a:t> </a:t>
            </a:r>
            <a:r>
              <a:rPr lang="it-IT" dirty="0" err="1"/>
              <a:t>means</a:t>
            </a:r>
            <a:r>
              <a:rPr lang="it-IT" dirty="0"/>
              <a:t> </a:t>
            </a:r>
            <a:r>
              <a:rPr lang="it-IT" dirty="0" err="1"/>
              <a:t>you</a:t>
            </a:r>
            <a:r>
              <a:rPr lang="it-IT" dirty="0"/>
              <a:t> </a:t>
            </a:r>
            <a:r>
              <a:rPr lang="it-IT" dirty="0" err="1"/>
              <a:t>have</a:t>
            </a:r>
            <a:r>
              <a:rPr lang="it-IT" dirty="0"/>
              <a:t> a </a:t>
            </a:r>
            <a:r>
              <a:rPr lang="it-IT" dirty="0" err="1"/>
              <a:t>clean</a:t>
            </a:r>
            <a:r>
              <a:rPr lang="it-IT" dirty="0"/>
              <a:t> working directory: </a:t>
            </a:r>
            <a:r>
              <a:rPr lang="it-IT" dirty="0" err="1"/>
              <a:t>there</a:t>
            </a:r>
            <a:r>
              <a:rPr lang="it-IT" dirty="0"/>
              <a:t> are no </a:t>
            </a:r>
            <a:r>
              <a:rPr lang="it-IT" dirty="0" err="1"/>
              <a:t>tracked</a:t>
            </a:r>
            <a:r>
              <a:rPr lang="it-IT" dirty="0"/>
              <a:t> and </a:t>
            </a:r>
            <a:r>
              <a:rPr lang="it-IT" dirty="0" err="1"/>
              <a:t>modified</a:t>
            </a:r>
            <a:r>
              <a:rPr lang="it-IT" dirty="0"/>
              <a:t> files</a:t>
            </a:r>
          </a:p>
          <a:p>
            <a:r>
              <a:rPr lang="it-IT" dirty="0" err="1"/>
              <a:t>Git</a:t>
            </a:r>
            <a:r>
              <a:rPr lang="it-IT" dirty="0"/>
              <a:t> </a:t>
            </a:r>
            <a:r>
              <a:rPr lang="it-IT" dirty="0" err="1"/>
              <a:t>also</a:t>
            </a:r>
            <a:r>
              <a:rPr lang="it-IT" dirty="0"/>
              <a:t> </a:t>
            </a:r>
            <a:r>
              <a:rPr lang="it-IT" dirty="0" err="1"/>
              <a:t>doesn’t</a:t>
            </a:r>
            <a:r>
              <a:rPr lang="it-IT" dirty="0"/>
              <a:t> </a:t>
            </a:r>
            <a:r>
              <a:rPr lang="it-IT" dirty="0" err="1"/>
              <a:t>see</a:t>
            </a:r>
            <a:r>
              <a:rPr lang="it-IT" dirty="0"/>
              <a:t> </a:t>
            </a:r>
            <a:r>
              <a:rPr lang="it-IT" dirty="0" err="1"/>
              <a:t>any</a:t>
            </a:r>
            <a:r>
              <a:rPr lang="it-IT" dirty="0"/>
              <a:t> </a:t>
            </a:r>
            <a:r>
              <a:rPr lang="it-IT" dirty="0" err="1"/>
              <a:t>untracked</a:t>
            </a:r>
            <a:r>
              <a:rPr lang="it-IT" dirty="0"/>
              <a:t> files, or </a:t>
            </a:r>
            <a:r>
              <a:rPr lang="it-IT" dirty="0" err="1"/>
              <a:t>they</a:t>
            </a:r>
            <a:r>
              <a:rPr lang="it-IT" dirty="0"/>
              <a:t> </a:t>
            </a:r>
            <a:r>
              <a:rPr lang="it-IT" dirty="0" err="1"/>
              <a:t>would</a:t>
            </a:r>
            <a:r>
              <a:rPr lang="it-IT" dirty="0"/>
              <a:t> be </a:t>
            </a:r>
            <a:r>
              <a:rPr lang="it-IT" dirty="0" err="1"/>
              <a:t>listed</a:t>
            </a:r>
            <a:r>
              <a:rPr lang="it-IT" dirty="0"/>
              <a:t> </a:t>
            </a:r>
            <a:r>
              <a:rPr lang="it-IT" dirty="0" err="1"/>
              <a:t>here</a:t>
            </a:r>
            <a:endParaRPr lang="it-IT" dirty="0"/>
          </a:p>
          <a:p>
            <a:r>
              <a:rPr lang="it-IT" dirty="0"/>
              <a:t>The </a:t>
            </a:r>
            <a:r>
              <a:rPr lang="it-IT" dirty="0" err="1"/>
              <a:t>command</a:t>
            </a:r>
            <a:r>
              <a:rPr lang="it-IT" dirty="0"/>
              <a:t> </a:t>
            </a:r>
            <a:r>
              <a:rPr lang="it-IT" dirty="0" err="1"/>
              <a:t>tells</a:t>
            </a:r>
            <a:r>
              <a:rPr lang="it-IT" dirty="0"/>
              <a:t> </a:t>
            </a:r>
            <a:r>
              <a:rPr lang="it-IT" dirty="0" err="1"/>
              <a:t>you</a:t>
            </a:r>
            <a:r>
              <a:rPr lang="it-IT" dirty="0"/>
              <a:t> </a:t>
            </a:r>
            <a:r>
              <a:rPr lang="it-IT" dirty="0" err="1"/>
              <a:t>which</a:t>
            </a:r>
            <a:r>
              <a:rPr lang="it-IT" dirty="0"/>
              <a:t> </a:t>
            </a:r>
            <a:r>
              <a:rPr lang="it-IT" dirty="0" err="1"/>
              <a:t>branch</a:t>
            </a:r>
            <a:r>
              <a:rPr lang="it-IT" dirty="0"/>
              <a:t> </a:t>
            </a:r>
            <a:r>
              <a:rPr lang="it-IT" dirty="0" err="1"/>
              <a:t>you’re</a:t>
            </a:r>
            <a:r>
              <a:rPr lang="it-IT" dirty="0"/>
              <a:t> on and </a:t>
            </a:r>
            <a:r>
              <a:rPr lang="it-IT" dirty="0" err="1"/>
              <a:t>informs</a:t>
            </a:r>
            <a:r>
              <a:rPr lang="it-IT" dirty="0"/>
              <a:t> </a:t>
            </a:r>
            <a:r>
              <a:rPr lang="it-IT" dirty="0" err="1"/>
              <a:t>you</a:t>
            </a:r>
            <a:r>
              <a:rPr lang="it-IT" dirty="0"/>
              <a:t> </a:t>
            </a:r>
            <a:r>
              <a:rPr lang="it-IT" dirty="0" err="1"/>
              <a:t>that</a:t>
            </a:r>
            <a:r>
              <a:rPr lang="it-IT" dirty="0"/>
              <a:t> </a:t>
            </a:r>
            <a:r>
              <a:rPr lang="it-IT" dirty="0" err="1"/>
              <a:t>it</a:t>
            </a:r>
            <a:r>
              <a:rPr lang="it-IT" dirty="0"/>
              <a:t> </a:t>
            </a:r>
            <a:r>
              <a:rPr lang="it-IT" dirty="0" err="1"/>
              <a:t>has</a:t>
            </a:r>
            <a:r>
              <a:rPr lang="it-IT" dirty="0"/>
              <a:t> </a:t>
            </a:r>
            <a:r>
              <a:rPr lang="it-IT" dirty="0" err="1"/>
              <a:t>not</a:t>
            </a:r>
            <a:r>
              <a:rPr lang="it-IT" dirty="0"/>
              <a:t> </a:t>
            </a:r>
            <a:r>
              <a:rPr lang="it-IT" dirty="0" err="1"/>
              <a:t>diverged</a:t>
            </a:r>
            <a:r>
              <a:rPr lang="it-IT" dirty="0"/>
              <a:t> from the </a:t>
            </a:r>
            <a:r>
              <a:rPr lang="it-IT" dirty="0" err="1"/>
              <a:t>same</a:t>
            </a:r>
            <a:r>
              <a:rPr lang="it-IT" dirty="0"/>
              <a:t> </a:t>
            </a:r>
            <a:r>
              <a:rPr lang="it-IT" dirty="0" err="1"/>
              <a:t>branch</a:t>
            </a:r>
            <a:r>
              <a:rPr lang="it-IT" dirty="0"/>
              <a:t> on the server</a:t>
            </a:r>
          </a:p>
          <a:p>
            <a:r>
              <a:rPr lang="it-IT" dirty="0"/>
              <a:t>For </a:t>
            </a:r>
            <a:r>
              <a:rPr lang="it-IT" dirty="0" err="1"/>
              <a:t>now</a:t>
            </a:r>
            <a:r>
              <a:rPr lang="it-IT" dirty="0"/>
              <a:t>, </a:t>
            </a:r>
            <a:r>
              <a:rPr lang="it-IT" dirty="0" err="1"/>
              <a:t>that</a:t>
            </a:r>
            <a:r>
              <a:rPr lang="it-IT" dirty="0"/>
              <a:t> </a:t>
            </a:r>
            <a:r>
              <a:rPr lang="it-IT" dirty="0" err="1"/>
              <a:t>branch</a:t>
            </a:r>
            <a:r>
              <a:rPr lang="it-IT" dirty="0"/>
              <a:t> </a:t>
            </a:r>
            <a:r>
              <a:rPr lang="it-IT" dirty="0" err="1"/>
              <a:t>is</a:t>
            </a:r>
            <a:r>
              <a:rPr lang="it-IT" dirty="0"/>
              <a:t> </a:t>
            </a:r>
            <a:r>
              <a:rPr lang="it-IT" dirty="0" err="1"/>
              <a:t>always</a:t>
            </a:r>
            <a:r>
              <a:rPr lang="it-IT" dirty="0"/>
              <a:t> “master” or “</a:t>
            </a:r>
            <a:r>
              <a:rPr lang="it-IT" dirty="0" err="1"/>
              <a:t>main</a:t>
            </a:r>
            <a:r>
              <a:rPr lang="it-IT" dirty="0"/>
              <a:t>” </a:t>
            </a:r>
            <a:r>
              <a:rPr lang="it-IT" dirty="0" err="1"/>
              <a:t>which</a:t>
            </a:r>
            <a:r>
              <a:rPr lang="it-IT" dirty="0"/>
              <a:t> </a:t>
            </a:r>
            <a:r>
              <a:rPr lang="it-IT" dirty="0" err="1"/>
              <a:t>is</a:t>
            </a:r>
            <a:r>
              <a:rPr lang="it-IT" dirty="0"/>
              <a:t> the default</a:t>
            </a:r>
          </a:p>
        </p:txBody>
      </p:sp>
    </p:spTree>
    <p:extLst>
      <p:ext uri="{BB962C8B-B14F-4D97-AF65-F5344CB8AC3E}">
        <p14:creationId xmlns:p14="http://schemas.microsoft.com/office/powerpoint/2010/main" val="195180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Checking the status of your files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1786984"/>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Adding a simple README file…</a:t>
            </a:r>
          </a:p>
        </p:txBody>
      </p:sp>
      <p:sp>
        <p:nvSpPr>
          <p:cNvPr id="6" name="TextBox 5">
            <a:extLst>
              <a:ext uri="{FF2B5EF4-FFF2-40B4-BE49-F238E27FC236}">
                <a16:creationId xmlns:a16="http://schemas.microsoft.com/office/drawing/2014/main" id="{0D27AB5A-794D-4AC5-8A82-4F99F92A3170}"/>
              </a:ext>
            </a:extLst>
          </p:cNvPr>
          <p:cNvSpPr txBox="1"/>
          <p:nvPr/>
        </p:nvSpPr>
        <p:spPr>
          <a:xfrm>
            <a:off x="547496" y="2306158"/>
            <a:ext cx="11097005" cy="2585323"/>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echo 'My Project' &gt; README</a:t>
            </a: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Untracked files:</a:t>
            </a:r>
          </a:p>
          <a:p>
            <a:r>
              <a:rPr lang="en-US" dirty="0">
                <a:latin typeface="Courier New" panose="02070309020205020404" pitchFamily="49" charset="0"/>
                <a:cs typeface="Courier New" panose="02070309020205020404" pitchFamily="49" charset="0"/>
              </a:rPr>
              <a:t>  (use "git add &lt;file&gt;..." to include in what will be committed)</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README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nothing added to commit but untracked files present (use "git add" to track)</a:t>
            </a:r>
          </a:p>
        </p:txBody>
      </p:sp>
      <p:sp>
        <p:nvSpPr>
          <p:cNvPr id="11" name="TextBox 10">
            <a:extLst>
              <a:ext uri="{FF2B5EF4-FFF2-40B4-BE49-F238E27FC236}">
                <a16:creationId xmlns:a16="http://schemas.microsoft.com/office/drawing/2014/main" id="{3AC54767-88AD-4DEB-8B51-A51011803425}"/>
              </a:ext>
            </a:extLst>
          </p:cNvPr>
          <p:cNvSpPr txBox="1"/>
          <p:nvPr/>
        </p:nvSpPr>
        <p:spPr>
          <a:xfrm>
            <a:off x="547495" y="5041323"/>
            <a:ext cx="110970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see that your new README file is untracked</a:t>
            </a:r>
          </a:p>
        </p:txBody>
      </p:sp>
    </p:spTree>
    <p:extLst>
      <p:ext uri="{BB962C8B-B14F-4D97-AF65-F5344CB8AC3E}">
        <p14:creationId xmlns:p14="http://schemas.microsoft.com/office/powerpoint/2010/main" val="183287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Checking the status of your files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1291684"/>
            <a:ext cx="1134866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Untracked basically means that Git sees a file you didn’t have in the previous snapshot (commit)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Git won’t start including it in your commit snapshots until you explicitly tell it to do so. </a:t>
            </a:r>
            <a:endParaRPr lang="it-IT"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2A8F27C-C886-4005-BBFC-30875E5409A3}"/>
              </a:ext>
            </a:extLst>
          </p:cNvPr>
          <p:cNvSpPr/>
          <p:nvPr/>
        </p:nvSpPr>
        <p:spPr>
          <a:xfrm>
            <a:off x="4810125" y="2769382"/>
            <a:ext cx="4857750" cy="16054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It does this so you don’t accidentally begin including generated binary files or other files that you did not mean to include.</a:t>
            </a:r>
            <a:endParaRPr lang="it-IT" dirty="0"/>
          </a:p>
        </p:txBody>
      </p:sp>
    </p:spTree>
    <p:extLst>
      <p:ext uri="{BB962C8B-B14F-4D97-AF65-F5344CB8AC3E}">
        <p14:creationId xmlns:p14="http://schemas.microsoft.com/office/powerpoint/2010/main" val="176911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901159"/>
            <a:ext cx="1134866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Git add</a:t>
            </a:r>
            <a:endParaRPr lang="it-IT"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2AE3C04-91E4-48FE-95D1-D2A2A2FBAB6A}"/>
              </a:ext>
            </a:extLst>
          </p:cNvPr>
          <p:cNvSpPr txBox="1"/>
          <p:nvPr/>
        </p:nvSpPr>
        <p:spPr>
          <a:xfrm>
            <a:off x="1733550" y="1363009"/>
            <a:ext cx="8153400"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add README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new file:   README</a:t>
            </a:r>
          </a:p>
        </p:txBody>
      </p:sp>
      <p:sp>
        <p:nvSpPr>
          <p:cNvPr id="10" name="TextBox 9">
            <a:extLst>
              <a:ext uri="{FF2B5EF4-FFF2-40B4-BE49-F238E27FC236}">
                <a16:creationId xmlns:a16="http://schemas.microsoft.com/office/drawing/2014/main" id="{6AE3322C-5016-429D-9BDA-628913E4FCC8}"/>
              </a:ext>
            </a:extLst>
          </p:cNvPr>
          <p:cNvSpPr txBox="1"/>
          <p:nvPr/>
        </p:nvSpPr>
        <p:spPr>
          <a:xfrm>
            <a:off x="475237" y="3865279"/>
            <a:ext cx="11169266" cy="1754326"/>
          </a:xfrm>
          <a:prstGeom prst="rect">
            <a:avLst/>
          </a:prstGeom>
          <a:noFill/>
        </p:spPr>
        <p:txBody>
          <a:bodyPr wrap="square">
            <a:spAutoFit/>
          </a:bodyPr>
          <a:lstStyle/>
          <a:p>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can </a:t>
            </a:r>
            <a:r>
              <a:rPr lang="it-IT" dirty="0" err="1">
                <a:latin typeface="Arial" panose="020B0604020202020204" pitchFamily="34" charset="0"/>
                <a:cs typeface="Arial" panose="020B0604020202020204" pitchFamily="34" charset="0"/>
              </a:rPr>
              <a:t>see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your</a:t>
            </a:r>
            <a:r>
              <a:rPr lang="it-IT" dirty="0">
                <a:latin typeface="Arial" panose="020B0604020202020204" pitchFamily="34" charset="0"/>
                <a:cs typeface="Arial" panose="020B0604020202020204" pitchFamily="34" charset="0"/>
              </a:rPr>
              <a:t> README file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now</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tracked</a:t>
            </a:r>
            <a:r>
              <a:rPr lang="it-IT" dirty="0">
                <a:latin typeface="Arial" panose="020B0604020202020204" pitchFamily="34" charset="0"/>
                <a:cs typeface="Arial" panose="020B0604020202020204" pitchFamily="34" charset="0"/>
              </a:rPr>
              <a:t> and </a:t>
            </a:r>
            <a:r>
              <a:rPr lang="it-IT" dirty="0" err="1">
                <a:latin typeface="Arial" panose="020B0604020202020204" pitchFamily="34" charset="0"/>
                <a:cs typeface="Arial" panose="020B0604020202020204" pitchFamily="34" charset="0"/>
              </a:rPr>
              <a:t>staged</a:t>
            </a:r>
            <a:r>
              <a:rPr lang="it-IT" dirty="0">
                <a:latin typeface="Arial" panose="020B0604020202020204" pitchFamily="34" charset="0"/>
                <a:cs typeface="Arial" panose="020B0604020202020204" pitchFamily="34" charset="0"/>
              </a:rPr>
              <a:t> to be </a:t>
            </a:r>
            <a:r>
              <a:rPr lang="it-IT" dirty="0" err="1">
                <a:latin typeface="Arial" panose="020B0604020202020204" pitchFamily="34" charset="0"/>
                <a:cs typeface="Arial" panose="020B0604020202020204" pitchFamily="34" charset="0"/>
              </a:rPr>
              <a:t>committed</a:t>
            </a:r>
            <a:endParaRPr lang="it-IT" dirty="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it’s </a:t>
            </a:r>
            <a:r>
              <a:rPr lang="en-US" b="1" dirty="0">
                <a:latin typeface="Arial" panose="020B0604020202020204" pitchFamily="34" charset="0"/>
                <a:cs typeface="Arial" panose="020B0604020202020204" pitchFamily="34" charset="0"/>
              </a:rPr>
              <a:t>staged</a:t>
            </a:r>
            <a:r>
              <a:rPr lang="en-US" dirty="0">
                <a:latin typeface="Arial" panose="020B0604020202020204" pitchFamily="34" charset="0"/>
                <a:cs typeface="Arial" panose="020B0604020202020204" pitchFamily="34" charset="0"/>
              </a:rPr>
              <a:t> because it’s under the </a:t>
            </a:r>
            <a:r>
              <a:rPr lang="en-US" b="1" dirty="0">
                <a:latin typeface="Arial" panose="020B0604020202020204" pitchFamily="34" charset="0"/>
                <a:cs typeface="Arial" panose="020B0604020202020204" pitchFamily="34" charset="0"/>
              </a:rPr>
              <a:t>Changes to be committed heading</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commit at this point, the version of the file at the time you ran git add is what will be in the historical snapshot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56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10" name="TextBox 9">
            <a:extLst>
              <a:ext uri="{FF2B5EF4-FFF2-40B4-BE49-F238E27FC236}">
                <a16:creationId xmlns:a16="http://schemas.microsoft.com/office/drawing/2014/main" id="{6AE3322C-5016-429D-9BDA-628913E4FCC8}"/>
              </a:ext>
            </a:extLst>
          </p:cNvPr>
          <p:cNvSpPr txBox="1"/>
          <p:nvPr/>
        </p:nvSpPr>
        <p:spPr>
          <a:xfrm>
            <a:off x="511367" y="2312704"/>
            <a:ext cx="11169266" cy="211852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you ran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r>
              <a:rPr lang="en-US" dirty="0">
                <a:latin typeface="Arial" panose="020B0604020202020204" pitchFamily="34" charset="0"/>
                <a:cs typeface="Arial" panose="020B0604020202020204" pitchFamily="34" charset="0"/>
              </a:rPr>
              <a:t> earlier, you then ran </a:t>
            </a:r>
            <a:r>
              <a:rPr lang="en-US" dirty="0">
                <a:latin typeface="Courier New" panose="02070309020205020404" pitchFamily="49" charset="0"/>
                <a:cs typeface="Courier New" panose="02070309020205020404" pitchFamily="49" charset="0"/>
              </a:rPr>
              <a:t>git add (files)</a:t>
            </a:r>
          </a:p>
          <a:p>
            <a:pPr>
              <a:lnSpc>
                <a:spcPct val="150000"/>
              </a:lnSpc>
            </a:pPr>
            <a:r>
              <a:rPr lang="en-US" dirty="0">
                <a:latin typeface="Arial" panose="020B0604020202020204" pitchFamily="34" charset="0"/>
                <a:cs typeface="Arial" panose="020B0604020202020204" pitchFamily="34" charset="0"/>
              </a:rPr>
              <a:t>…that was to begin tracking files in your directory</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Courier New" panose="02070309020205020404" pitchFamily="49" charset="0"/>
                <a:cs typeface="Courier New" panose="02070309020205020404" pitchFamily="49" charset="0"/>
              </a:rPr>
              <a:t>git add </a:t>
            </a:r>
            <a:r>
              <a:rPr lang="en-US" dirty="0">
                <a:latin typeface="Arial" panose="020B0604020202020204" pitchFamily="34" charset="0"/>
                <a:cs typeface="Arial" panose="020B0604020202020204" pitchFamily="34" charset="0"/>
              </a:rPr>
              <a:t>command takes a path name for either a file or a directory</a:t>
            </a:r>
          </a:p>
          <a:p>
            <a:pPr>
              <a:lnSpc>
                <a:spcPct val="150000"/>
              </a:lnSpc>
            </a:pPr>
            <a:r>
              <a:rPr lang="en-US" dirty="0">
                <a:latin typeface="Arial" panose="020B0604020202020204" pitchFamily="34" charset="0"/>
                <a:cs typeface="Arial" panose="020B0604020202020204" pitchFamily="34" charset="0"/>
              </a:rPr>
              <a:t>if it’s a directory, the command adds all the files in that directory recursively</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023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Staging modified files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901159"/>
            <a:ext cx="1134866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change a previously tracked file called “</a:t>
            </a:r>
            <a:r>
              <a:rPr lang="en-US" dirty="0" err="1">
                <a:latin typeface="Courier New" panose="02070309020205020404" pitchFamily="49" charset="0"/>
                <a:cs typeface="Courier New" panose="02070309020205020404" pitchFamily="49" charset="0"/>
              </a:rPr>
              <a:t>Program.cs</a:t>
            </a:r>
            <a:r>
              <a:rPr lang="en-US" dirty="0">
                <a:latin typeface="Arial" panose="020B0604020202020204" pitchFamily="34" charset="0"/>
                <a:cs typeface="Arial" panose="020B0604020202020204" pitchFamily="34" charset="0"/>
              </a:rPr>
              <a:t>” and then run your </a:t>
            </a:r>
            <a:r>
              <a:rPr lang="en-US" dirty="0">
                <a:latin typeface="Courier New" panose="02070309020205020404" pitchFamily="49" charset="0"/>
                <a:cs typeface="Courier New" panose="02070309020205020404" pitchFamily="49" charset="0"/>
              </a:rPr>
              <a:t>git status</a:t>
            </a:r>
            <a:r>
              <a:rPr lang="en-US" dirty="0">
                <a:latin typeface="Arial" panose="020B0604020202020204" pitchFamily="34" charset="0"/>
                <a:cs typeface="Arial" panose="020B0604020202020204" pitchFamily="34" charset="0"/>
              </a:rPr>
              <a:t> command again, you get something that looks like this:</a:t>
            </a:r>
            <a:endParaRPr lang="it-IT"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2AE3C04-91E4-48FE-95D1-D2A2A2FBAB6A}"/>
              </a:ext>
            </a:extLst>
          </p:cNvPr>
          <p:cNvSpPr txBox="1"/>
          <p:nvPr/>
        </p:nvSpPr>
        <p:spPr>
          <a:xfrm>
            <a:off x="1819275" y="2046451"/>
            <a:ext cx="8153400" cy="397031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new file:   README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Changes not staged for commit:</a:t>
            </a:r>
          </a:p>
          <a:p>
            <a:r>
              <a:rPr lang="en-US" dirty="0">
                <a:latin typeface="Courier New" panose="02070309020205020404" pitchFamily="49" charset="0"/>
                <a:cs typeface="Courier New" panose="02070309020205020404" pitchFamily="49" charset="0"/>
              </a:rPr>
              <a:t>  (use "git add &lt;file&gt;..." to update what will be committed)</a:t>
            </a:r>
          </a:p>
          <a:p>
            <a:r>
              <a:rPr lang="en-US" dirty="0">
                <a:latin typeface="Courier New" panose="02070309020205020404" pitchFamily="49" charset="0"/>
                <a:cs typeface="Courier New" panose="02070309020205020404" pitchFamily="49" charset="0"/>
              </a:rPr>
              <a:t>  (use "git checkout -- &lt;file&gt;..." to discard changes in working directory)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144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10" name="TextBox 9">
            <a:extLst>
              <a:ext uri="{FF2B5EF4-FFF2-40B4-BE49-F238E27FC236}">
                <a16:creationId xmlns:a16="http://schemas.microsoft.com/office/drawing/2014/main" id="{6AE3322C-5016-429D-9BDA-628913E4FCC8}"/>
              </a:ext>
            </a:extLst>
          </p:cNvPr>
          <p:cNvSpPr txBox="1"/>
          <p:nvPr/>
        </p:nvSpPr>
        <p:spPr>
          <a:xfrm>
            <a:off x="475237" y="1198279"/>
            <a:ext cx="11169266" cy="213423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t>
            </a:r>
            <a:r>
              <a:rPr lang="en-US" dirty="0" err="1">
                <a:latin typeface="Courier New" panose="02070309020205020404" pitchFamily="49" charset="0"/>
                <a:cs typeface="Courier New" panose="02070309020205020404" pitchFamily="49" charset="0"/>
              </a:rPr>
              <a:t>Program.cs</a:t>
            </a:r>
            <a:r>
              <a:rPr lang="en-US" dirty="0">
                <a:latin typeface="Arial" panose="020B0604020202020204" pitchFamily="34" charset="0"/>
                <a:cs typeface="Arial" panose="020B0604020202020204" pitchFamily="34" charset="0"/>
              </a:rPr>
              <a:t> file appears under a section named </a:t>
            </a:r>
            <a:r>
              <a:rPr lang="en-US" dirty="0">
                <a:latin typeface="Courier New" panose="02070309020205020404" pitchFamily="49" charset="0"/>
                <a:cs typeface="Courier New" panose="02070309020205020404" pitchFamily="49" charset="0"/>
              </a:rPr>
              <a:t>Changed but not staged for commit</a:t>
            </a:r>
          </a:p>
          <a:p>
            <a:pPr>
              <a:lnSpc>
                <a:spcPct val="150000"/>
              </a:lnSpc>
            </a:pP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Arial" panose="020B0604020202020204" pitchFamily="34" charset="0"/>
                <a:cs typeface="Arial" panose="020B0604020202020204" pitchFamily="34" charset="0"/>
              </a:rPr>
              <a:t>a file that </a:t>
            </a:r>
            <a:r>
              <a:rPr lang="en-US" b="1" dirty="0">
                <a:latin typeface="Arial" panose="020B0604020202020204" pitchFamily="34" charset="0"/>
                <a:cs typeface="Arial" panose="020B0604020202020204" pitchFamily="34" charset="0"/>
              </a:rPr>
              <a:t>is tracked</a:t>
            </a:r>
            <a:r>
              <a:rPr lang="en-US" dirty="0">
                <a:latin typeface="Arial" panose="020B0604020202020204" pitchFamily="34" charset="0"/>
                <a:cs typeface="Arial" panose="020B0604020202020204" pitchFamily="34" charset="0"/>
              </a:rPr>
              <a:t> has been </a:t>
            </a:r>
            <a:r>
              <a:rPr lang="en-US" b="1" dirty="0">
                <a:latin typeface="Arial" panose="020B0604020202020204" pitchFamily="34" charset="0"/>
                <a:cs typeface="Arial" panose="020B0604020202020204" pitchFamily="34" charset="0"/>
              </a:rPr>
              <a:t>modified</a:t>
            </a:r>
            <a:r>
              <a:rPr lang="en-US" dirty="0">
                <a:latin typeface="Arial" panose="020B0604020202020204" pitchFamily="34" charset="0"/>
                <a:cs typeface="Arial" panose="020B0604020202020204" pitchFamily="34" charset="0"/>
              </a:rPr>
              <a:t> in the working directory </a:t>
            </a:r>
            <a:r>
              <a:rPr lang="en-US" b="1" dirty="0">
                <a:latin typeface="Arial" panose="020B0604020202020204" pitchFamily="34" charset="0"/>
                <a:cs typeface="Arial" panose="020B0604020202020204" pitchFamily="34" charset="0"/>
              </a:rPr>
              <a:t>but not yet staged</a:t>
            </a:r>
          </a:p>
          <a:p>
            <a:pPr>
              <a:lnSpc>
                <a:spcPct val="150000"/>
              </a:lnSpc>
            </a:pPr>
            <a:endParaRPr lang="en-US" b="1"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To stage it, you run the </a:t>
            </a:r>
            <a:r>
              <a:rPr lang="en-US" dirty="0">
                <a:latin typeface="Courier New" panose="02070309020205020404" pitchFamily="49" charset="0"/>
                <a:cs typeface="Courier New" panose="02070309020205020404" pitchFamily="49" charset="0"/>
              </a:rPr>
              <a:t>git add </a:t>
            </a:r>
            <a:r>
              <a:rPr lang="en-US" dirty="0">
                <a:latin typeface="Arial" panose="020B0604020202020204" pitchFamily="34" charset="0"/>
                <a:cs typeface="Arial" panose="020B0604020202020204" pitchFamily="34" charset="0"/>
              </a:rPr>
              <a:t>command</a:t>
            </a:r>
          </a:p>
        </p:txBody>
      </p:sp>
    </p:spTree>
    <p:extLst>
      <p:ext uri="{BB962C8B-B14F-4D97-AF65-F5344CB8AC3E}">
        <p14:creationId xmlns:p14="http://schemas.microsoft.com/office/powerpoint/2010/main" val="289638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8" name="TextBox 7">
            <a:extLst>
              <a:ext uri="{FF2B5EF4-FFF2-40B4-BE49-F238E27FC236}">
                <a16:creationId xmlns:a16="http://schemas.microsoft.com/office/drawing/2014/main" id="{0BE921CB-826D-49F2-A734-4DA15B8411C8}"/>
              </a:ext>
            </a:extLst>
          </p:cNvPr>
          <p:cNvSpPr txBox="1"/>
          <p:nvPr/>
        </p:nvSpPr>
        <p:spPr>
          <a:xfrm>
            <a:off x="475237" y="1038226"/>
            <a:ext cx="11169265" cy="3780522"/>
          </a:xfrm>
          <a:prstGeom prst="rect">
            <a:avLst/>
          </a:prstGeom>
          <a:noFill/>
        </p:spPr>
        <p:txBody>
          <a:bodyPr wrap="square">
            <a:spAutoFit/>
          </a:bodyPr>
          <a:lstStyle/>
          <a:p>
            <a:pPr>
              <a:lnSpc>
                <a:spcPct val="150000"/>
              </a:lnSpc>
            </a:pPr>
            <a:r>
              <a:rPr lang="en-US" dirty="0">
                <a:latin typeface="Courier New" panose="02070309020205020404" pitchFamily="49" charset="0"/>
                <a:cs typeface="Courier New" panose="02070309020205020404" pitchFamily="49" charset="0"/>
              </a:rPr>
              <a:t>git add</a:t>
            </a:r>
            <a:r>
              <a:rPr lang="en-US" dirty="0">
                <a:latin typeface="Arial" panose="020B0604020202020204" pitchFamily="34" charset="0"/>
                <a:cs typeface="Arial" panose="020B0604020202020204" pitchFamily="34" charset="0"/>
              </a:rPr>
              <a:t> is a multipurpose command, you use it: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begin tracking new files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stage files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do other things like marking merge-conflicted files as resolved</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It may be helpful to think of it more as “add this content to the next commit” rather than “add this file to the project”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Let’s run </a:t>
            </a:r>
            <a:r>
              <a:rPr lang="en-US" dirty="0">
                <a:latin typeface="Courier New" panose="02070309020205020404" pitchFamily="49" charset="0"/>
                <a:cs typeface="Courier New" panose="02070309020205020404" pitchFamily="49" charset="0"/>
              </a:rPr>
              <a:t>git add </a:t>
            </a:r>
            <a:r>
              <a:rPr lang="en-US" dirty="0">
                <a:latin typeface="Arial" panose="020B0604020202020204" pitchFamily="34" charset="0"/>
                <a:cs typeface="Arial" panose="020B0604020202020204" pitchFamily="34" charset="0"/>
              </a:rPr>
              <a:t>now to stage the </a:t>
            </a:r>
            <a:r>
              <a:rPr lang="en-US" dirty="0" err="1">
                <a:latin typeface="Courier New" panose="02070309020205020404" pitchFamily="49" charset="0"/>
                <a:cs typeface="Courier New" panose="02070309020205020404" pitchFamily="49" charset="0"/>
              </a:rPr>
              <a:t>Program.cs</a:t>
            </a:r>
            <a:r>
              <a:rPr lang="en-US" dirty="0">
                <a:latin typeface="Arial" panose="020B0604020202020204" pitchFamily="34" charset="0"/>
                <a:cs typeface="Arial" panose="020B0604020202020204" pitchFamily="34" charset="0"/>
              </a:rPr>
              <a:t> file, and then run </a:t>
            </a:r>
            <a:r>
              <a:rPr lang="en-US" dirty="0">
                <a:latin typeface="Courier New" panose="02070309020205020404" pitchFamily="49" charset="0"/>
                <a:cs typeface="Courier New" panose="02070309020205020404" pitchFamily="49" charset="0"/>
              </a:rPr>
              <a:t>git status </a:t>
            </a:r>
            <a:r>
              <a:rPr lang="en-US" dirty="0">
                <a:latin typeface="Arial" panose="020B0604020202020204" pitchFamily="34" charset="0"/>
                <a:cs typeface="Arial" panose="020B0604020202020204" pitchFamily="34" charset="0"/>
              </a:rPr>
              <a:t>again</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85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6" name="TextBox 5">
            <a:extLst>
              <a:ext uri="{FF2B5EF4-FFF2-40B4-BE49-F238E27FC236}">
                <a16:creationId xmlns:a16="http://schemas.microsoft.com/office/drawing/2014/main" id="{8C05FF7E-04E9-496F-8343-BF826C85322C}"/>
              </a:ext>
            </a:extLst>
          </p:cNvPr>
          <p:cNvSpPr txBox="1"/>
          <p:nvPr/>
        </p:nvSpPr>
        <p:spPr>
          <a:xfrm>
            <a:off x="1895475" y="1263764"/>
            <a:ext cx="8153400"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add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new file:   README</a:t>
            </a: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53F0AE9-E641-4D0E-A127-49B012A72F13}"/>
              </a:ext>
            </a:extLst>
          </p:cNvPr>
          <p:cNvSpPr txBox="1"/>
          <p:nvPr/>
        </p:nvSpPr>
        <p:spPr>
          <a:xfrm>
            <a:off x="475236" y="3741454"/>
            <a:ext cx="11169266" cy="211852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Both files are staged and will go into your next commit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At this point, suppose you remember one little change that you want to make in </a:t>
            </a:r>
            <a:r>
              <a:rPr lang="en-US" dirty="0" err="1">
                <a:latin typeface="Courier New" panose="02070309020205020404" pitchFamily="49" charset="0"/>
                <a:cs typeface="Courier New" panose="02070309020205020404" pitchFamily="49" charset="0"/>
              </a:rPr>
              <a:t>Program.cs</a:t>
            </a:r>
            <a:r>
              <a:rPr lang="en-US" dirty="0">
                <a:latin typeface="Arial" panose="020B0604020202020204" pitchFamily="34" charset="0"/>
                <a:cs typeface="Arial" panose="020B0604020202020204" pitchFamily="34" charset="0"/>
              </a:rPr>
              <a:t> before you commit it</a:t>
            </a:r>
          </a:p>
          <a:p>
            <a:pPr>
              <a:lnSpc>
                <a:spcPct val="150000"/>
              </a:lnSpc>
            </a:pPr>
            <a:r>
              <a:rPr lang="en-US" dirty="0">
                <a:latin typeface="Arial" panose="020B0604020202020204" pitchFamily="34" charset="0"/>
                <a:cs typeface="Arial" panose="020B0604020202020204" pitchFamily="34" charset="0"/>
              </a:rPr>
              <a:t>You open it again and make that change, and you are ready to commit but…</a:t>
            </a:r>
          </a:p>
        </p:txBody>
      </p:sp>
    </p:spTree>
    <p:extLst>
      <p:ext uri="{BB962C8B-B14F-4D97-AF65-F5344CB8AC3E}">
        <p14:creationId xmlns:p14="http://schemas.microsoft.com/office/powerpoint/2010/main" val="292523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7743825" y="178454"/>
            <a:ext cx="390067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Two ways to get a Git repository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600227"/>
            <a:ext cx="11348660" cy="1422184"/>
          </a:xfrm>
          <a:prstGeom prst="rect">
            <a:avLst/>
          </a:prstGeom>
          <a:noFill/>
        </p:spPr>
        <p:txBody>
          <a:bodyPr wrap="square">
            <a:spAutoFit/>
          </a:bodyPr>
          <a:lstStyle/>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take an existing project or directory and imports it into Git</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clone an existing Git repository from a server</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6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6" name="TextBox 5">
            <a:extLst>
              <a:ext uri="{FF2B5EF4-FFF2-40B4-BE49-F238E27FC236}">
                <a16:creationId xmlns:a16="http://schemas.microsoft.com/office/drawing/2014/main" id="{8C05FF7E-04E9-496F-8343-BF826C85322C}"/>
              </a:ext>
            </a:extLst>
          </p:cNvPr>
          <p:cNvSpPr txBox="1"/>
          <p:nvPr/>
        </p:nvSpPr>
        <p:spPr>
          <a:xfrm>
            <a:off x="1894856" y="873239"/>
            <a:ext cx="8153400" cy="4247317"/>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new file:   README</a:t>
            </a: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Changes not staged for commit:</a:t>
            </a:r>
          </a:p>
          <a:p>
            <a:r>
              <a:rPr lang="en-US" dirty="0">
                <a:latin typeface="Courier New" panose="02070309020205020404" pitchFamily="49" charset="0"/>
                <a:cs typeface="Courier New" panose="02070309020205020404" pitchFamily="49" charset="0"/>
              </a:rPr>
              <a:t>  (use "git add &lt;file&gt;..." to update what will be committed)</a:t>
            </a:r>
          </a:p>
          <a:p>
            <a:r>
              <a:rPr lang="en-US" dirty="0">
                <a:latin typeface="Courier New" panose="02070309020205020404" pitchFamily="49" charset="0"/>
                <a:cs typeface="Courier New" panose="02070309020205020404" pitchFamily="49" charset="0"/>
              </a:rPr>
              <a:t>  (use "git checkout -- &lt;file&gt;..." to discard changes in working directory)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882321D-C0E9-4E49-8540-0A56D07F3F87}"/>
              </a:ext>
            </a:extLst>
          </p:cNvPr>
          <p:cNvSpPr txBox="1"/>
          <p:nvPr/>
        </p:nvSpPr>
        <p:spPr>
          <a:xfrm>
            <a:off x="386923" y="5630205"/>
            <a:ext cx="11169266" cy="45653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a:t>
            </a:r>
            <a:r>
              <a:rPr lang="en-US" dirty="0" err="1">
                <a:latin typeface="Arial" panose="020B0604020202020204" pitchFamily="34" charset="0"/>
                <a:cs typeface="Arial" panose="020B0604020202020204" pitchFamily="34" charset="0"/>
              </a:rPr>
              <a:t>Program.cs</a:t>
            </a:r>
            <a:r>
              <a:rPr lang="en-US" dirty="0">
                <a:latin typeface="Arial" panose="020B0604020202020204" pitchFamily="34" charset="0"/>
                <a:cs typeface="Arial" panose="020B0604020202020204" pitchFamily="34" charset="0"/>
              </a:rPr>
              <a:t> is listed as both staged and </a:t>
            </a:r>
            <a:r>
              <a:rPr lang="en-US" dirty="0" err="1">
                <a:latin typeface="Arial" panose="020B0604020202020204" pitchFamily="34" charset="0"/>
                <a:cs typeface="Arial" panose="020B0604020202020204" pitchFamily="34" charset="0"/>
              </a:rPr>
              <a:t>unstaged</a:t>
            </a:r>
            <a:r>
              <a:rPr lang="en-US" dirty="0">
                <a:latin typeface="Arial" panose="020B0604020202020204" pitchFamily="34" charset="0"/>
                <a:cs typeface="Arial" panose="020B0604020202020204" pitchFamily="34" charset="0"/>
              </a:rPr>
              <a:t>. How is that possible? </a:t>
            </a:r>
          </a:p>
        </p:txBody>
      </p:sp>
    </p:spTree>
    <p:extLst>
      <p:ext uri="{BB962C8B-B14F-4D97-AF65-F5344CB8AC3E}">
        <p14:creationId xmlns:p14="http://schemas.microsoft.com/office/powerpoint/2010/main" val="414138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Tracking new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6"/>
            <a:ext cx="11169266"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Git stages a file exactly as it is </a:t>
            </a:r>
            <a:r>
              <a:rPr lang="en-US" b="1" dirty="0">
                <a:latin typeface="Arial" panose="020B0604020202020204" pitchFamily="34" charset="0"/>
                <a:cs typeface="Arial" panose="020B0604020202020204" pitchFamily="34" charset="0"/>
              </a:rPr>
              <a:t>when you run the </a:t>
            </a:r>
            <a:r>
              <a:rPr lang="en-US" b="1" dirty="0">
                <a:latin typeface="Courier New" panose="02070309020205020404" pitchFamily="49" charset="0"/>
                <a:cs typeface="Courier New" panose="02070309020205020404" pitchFamily="49" charset="0"/>
              </a:rPr>
              <a:t>git add </a:t>
            </a:r>
            <a:r>
              <a:rPr lang="en-US" b="1" dirty="0">
                <a:latin typeface="Arial" panose="020B0604020202020204" pitchFamily="34" charset="0"/>
                <a:cs typeface="Arial" panose="020B0604020202020204" pitchFamily="34" charset="0"/>
              </a:rPr>
              <a:t>command</a:t>
            </a:r>
          </a:p>
          <a:p>
            <a:pPr>
              <a:lnSpc>
                <a:spcPct val="150000"/>
              </a:lnSpc>
            </a:pPr>
            <a:endParaRPr lang="en-US" b="1"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If you commit now, the version of </a:t>
            </a:r>
            <a:r>
              <a:rPr lang="en-US" dirty="0" err="1">
                <a:latin typeface="Arial" panose="020B0604020202020204" pitchFamily="34" charset="0"/>
                <a:cs typeface="Arial" panose="020B0604020202020204" pitchFamily="34" charset="0"/>
              </a:rPr>
              <a:t>Program.cs</a:t>
            </a:r>
            <a:r>
              <a:rPr lang="en-US" dirty="0">
                <a:latin typeface="Arial" panose="020B0604020202020204" pitchFamily="34" charset="0"/>
                <a:cs typeface="Arial" panose="020B0604020202020204" pitchFamily="34" charset="0"/>
              </a:rPr>
              <a:t> as it was when you last ran the </a:t>
            </a:r>
            <a:r>
              <a:rPr lang="en-US" dirty="0">
                <a:latin typeface="Courier New" panose="02070309020205020404" pitchFamily="49" charset="0"/>
                <a:cs typeface="Courier New" panose="02070309020205020404" pitchFamily="49" charset="0"/>
              </a:rPr>
              <a:t>git add </a:t>
            </a:r>
            <a:r>
              <a:rPr lang="en-US" dirty="0">
                <a:latin typeface="Arial" panose="020B0604020202020204" pitchFamily="34" charset="0"/>
                <a:cs typeface="Arial" panose="020B0604020202020204" pitchFamily="34" charset="0"/>
              </a:rPr>
              <a:t>command is how it will go into the commit, not the version of the file as it looks in your working directory when you run </a:t>
            </a:r>
            <a:r>
              <a:rPr lang="en-US" dirty="0">
                <a:latin typeface="Courier New" panose="02070309020205020404" pitchFamily="49" charset="0"/>
                <a:cs typeface="Courier New" panose="02070309020205020404" pitchFamily="49" charset="0"/>
              </a:rPr>
              <a:t>git commit</a:t>
            </a:r>
          </a:p>
          <a:p>
            <a:pPr>
              <a:lnSpc>
                <a:spcPct val="150000"/>
              </a:lnSpc>
            </a:pP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Arial" panose="020B0604020202020204" pitchFamily="34" charset="0"/>
                <a:cs typeface="Arial" panose="020B0604020202020204" pitchFamily="34" charset="0"/>
              </a:rPr>
              <a:t>If you modify a file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you run </a:t>
            </a:r>
            <a:r>
              <a:rPr lang="en-US" dirty="0">
                <a:latin typeface="Courier New" panose="02070309020205020404" pitchFamily="49" charset="0"/>
                <a:cs typeface="Courier New" panose="02070309020205020404" pitchFamily="49" charset="0"/>
              </a:rPr>
              <a:t>git add</a:t>
            </a:r>
            <a:r>
              <a:rPr lang="en-US" dirty="0">
                <a:latin typeface="Arial" panose="020B0604020202020204" pitchFamily="34" charset="0"/>
                <a:cs typeface="Arial" panose="020B0604020202020204" pitchFamily="34" charset="0"/>
              </a:rPr>
              <a:t>, you have to run </a:t>
            </a:r>
            <a:r>
              <a:rPr lang="en-US" dirty="0">
                <a:latin typeface="Courier New" panose="02070309020205020404" pitchFamily="49" charset="0"/>
                <a:cs typeface="Courier New" panose="02070309020205020404" pitchFamily="49" charset="0"/>
              </a:rPr>
              <a:t>git add </a:t>
            </a:r>
            <a:r>
              <a:rPr lang="en-US" dirty="0">
                <a:latin typeface="Arial" panose="020B0604020202020204" pitchFamily="34" charset="0"/>
                <a:cs typeface="Arial" panose="020B0604020202020204" pitchFamily="34" charset="0"/>
              </a:rPr>
              <a:t>again to stage the latest version of the file</a:t>
            </a:r>
          </a:p>
        </p:txBody>
      </p:sp>
      <p:sp>
        <p:nvSpPr>
          <p:cNvPr id="9" name="TextBox 8">
            <a:extLst>
              <a:ext uri="{FF2B5EF4-FFF2-40B4-BE49-F238E27FC236}">
                <a16:creationId xmlns:a16="http://schemas.microsoft.com/office/drawing/2014/main" id="{89C95C9C-94EC-4ECF-9EF1-B59B601141D6}"/>
              </a:ext>
            </a:extLst>
          </p:cNvPr>
          <p:cNvSpPr txBox="1"/>
          <p:nvPr/>
        </p:nvSpPr>
        <p:spPr>
          <a:xfrm>
            <a:off x="1762125" y="4371222"/>
            <a:ext cx="8153400"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add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new file:   README</a:t>
            </a: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7766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Short Status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6"/>
            <a:ext cx="11169266" cy="472245"/>
          </a:xfrm>
          <a:prstGeom prst="rect">
            <a:avLst/>
          </a:prstGeom>
          <a:noFill/>
        </p:spPr>
        <p:txBody>
          <a:bodyPr wrap="square">
            <a:spAutoFit/>
          </a:bodyPr>
          <a:lstStyle/>
          <a:p>
            <a:pPr>
              <a:lnSpc>
                <a:spcPct val="150000"/>
              </a:lnSpc>
            </a:pPr>
            <a:r>
              <a:rPr lang="en-US" dirty="0">
                <a:latin typeface="Courier New" panose="02070309020205020404" pitchFamily="49" charset="0"/>
                <a:cs typeface="Courier New" panose="02070309020205020404" pitchFamily="49" charset="0"/>
              </a:rPr>
              <a:t>Git status </a:t>
            </a:r>
            <a:r>
              <a:rPr lang="en-US" dirty="0">
                <a:latin typeface="Arial" panose="020B0604020202020204" pitchFamily="34" charset="0"/>
                <a:cs typeface="Arial" panose="020B0604020202020204" pitchFamily="34" charset="0"/>
              </a:rPr>
              <a:t>has a more compact version… </a:t>
            </a:r>
            <a:r>
              <a:rPr lang="en-US" dirty="0">
                <a:latin typeface="Courier New" panose="02070309020205020404" pitchFamily="49" charset="0"/>
                <a:cs typeface="Courier New" panose="02070309020205020404" pitchFamily="49" charset="0"/>
              </a:rPr>
              <a:t>Git status –s</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Git status –-short</a:t>
            </a:r>
            <a:r>
              <a:rPr lang="en-US"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9C95C9C-94EC-4ECF-9EF1-B59B601141D6}"/>
              </a:ext>
            </a:extLst>
          </p:cNvPr>
          <p:cNvSpPr txBox="1"/>
          <p:nvPr/>
        </p:nvSpPr>
        <p:spPr>
          <a:xfrm>
            <a:off x="1638300" y="1766971"/>
            <a:ext cx="8153400"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status -s</a:t>
            </a:r>
          </a:p>
          <a:p>
            <a:r>
              <a:rPr lang="en-US" dirty="0">
                <a:latin typeface="Courier New" panose="02070309020205020404" pitchFamily="49" charset="0"/>
                <a:cs typeface="Courier New" panose="02070309020205020404" pitchFamily="49" charset="0"/>
              </a:rPr>
              <a:t> M README</a:t>
            </a:r>
          </a:p>
          <a:p>
            <a:r>
              <a:rPr lang="en-US" dirty="0">
                <a:latin typeface="Courier New" panose="02070309020205020404" pitchFamily="49" charset="0"/>
                <a:cs typeface="Courier New" panose="02070309020205020404" pitchFamily="49" charset="0"/>
              </a:rPr>
              <a:t>MM </a:t>
            </a:r>
            <a:r>
              <a:rPr lang="en-US" dirty="0" err="1">
                <a:latin typeface="Courier New" panose="02070309020205020404" pitchFamily="49" charset="0"/>
                <a:cs typeface="Courier New" panose="02070309020205020404" pitchFamily="49" charset="0"/>
              </a:rPr>
              <a:t>Rakefile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  lib/</a:t>
            </a:r>
            <a:r>
              <a:rPr lang="en-US" dirty="0" err="1">
                <a:latin typeface="Courier New" panose="02070309020205020404" pitchFamily="49" charset="0"/>
                <a:cs typeface="Courier New" panose="02070309020205020404" pitchFamily="49" charset="0"/>
              </a:rPr>
              <a:t>git.rb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  lib/</a:t>
            </a:r>
            <a:r>
              <a:rPr lang="en-US" dirty="0" err="1">
                <a:latin typeface="Courier New" panose="02070309020205020404" pitchFamily="49" charset="0"/>
                <a:cs typeface="Courier New" panose="02070309020205020404" pitchFamily="49" charset="0"/>
              </a:rPr>
              <a:t>simplegit.rb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LICENSE.txt</a:t>
            </a:r>
          </a:p>
        </p:txBody>
      </p:sp>
      <p:sp>
        <p:nvSpPr>
          <p:cNvPr id="11" name="TextBox 10">
            <a:extLst>
              <a:ext uri="{FF2B5EF4-FFF2-40B4-BE49-F238E27FC236}">
                <a16:creationId xmlns:a16="http://schemas.microsoft.com/office/drawing/2014/main" id="{5981F44A-59DA-4E41-B494-C675BA81DAC0}"/>
              </a:ext>
            </a:extLst>
          </p:cNvPr>
          <p:cNvSpPr txBox="1"/>
          <p:nvPr/>
        </p:nvSpPr>
        <p:spPr>
          <a:xfrm>
            <a:off x="475236" y="3734067"/>
            <a:ext cx="11169265"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new files that aren’t tracked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new files that have been added to the staging area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 modified files have an M and so 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two columns to the output—the left hand column indicates that the file is staged and the right hand column indicates that it’s modified. So for example in that output, the README file is modified in the working directory but not yet staged, while the lib/</a:t>
            </a:r>
            <a:r>
              <a:rPr lang="en-US" dirty="0" err="1">
                <a:latin typeface="Arial" panose="020B0604020202020204" pitchFamily="34" charset="0"/>
                <a:cs typeface="Arial" panose="020B0604020202020204" pitchFamily="34" charset="0"/>
              </a:rPr>
              <a:t>simplegit.rb</a:t>
            </a:r>
            <a:r>
              <a:rPr lang="en-US" dirty="0">
                <a:latin typeface="Arial" panose="020B0604020202020204" pitchFamily="34" charset="0"/>
                <a:cs typeface="Arial" panose="020B0604020202020204" pitchFamily="34" charset="0"/>
              </a:rPr>
              <a:t> file is modified and staged</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Rakefile</a:t>
            </a:r>
            <a:r>
              <a:rPr lang="en-US" dirty="0">
                <a:latin typeface="Arial" panose="020B0604020202020204" pitchFamily="34" charset="0"/>
                <a:cs typeface="Arial" panose="020B0604020202020204" pitchFamily="34" charset="0"/>
              </a:rPr>
              <a:t> was modified, staged and then modified again, so there are changes to it that are both staged and </a:t>
            </a:r>
            <a:r>
              <a:rPr lang="en-US" dirty="0" err="1">
                <a:latin typeface="Arial" panose="020B0604020202020204" pitchFamily="34" charset="0"/>
                <a:cs typeface="Arial" panose="020B0604020202020204" pitchFamily="34" charset="0"/>
              </a:rPr>
              <a:t>unstaged</a:t>
            </a:r>
            <a:r>
              <a:rPr lang="en-US" dirty="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136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Ignoring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6"/>
            <a:ext cx="11169266"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Files you don’t want Git to automatically add or even show you as being untracked (i.e. automatically generated files such as log files or files produced by your build system) can be ignored by adding them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Arial" panose="020B0604020202020204" pitchFamily="34" charset="0"/>
                <a:cs typeface="Arial" panose="020B0604020202020204" pitchFamily="34" charset="0"/>
              </a:rPr>
              <a:t> file</a:t>
            </a:r>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9C95C9C-94EC-4ECF-9EF1-B59B601141D6}"/>
              </a:ext>
            </a:extLst>
          </p:cNvPr>
          <p:cNvSpPr txBox="1"/>
          <p:nvPr/>
        </p:nvSpPr>
        <p:spPr>
          <a:xfrm>
            <a:off x="1676400" y="2648758"/>
            <a:ext cx="8153400"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gitignore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1298ABE1-5A00-4385-AA38-1720F8737ECA}"/>
              </a:ext>
            </a:extLst>
          </p:cNvPr>
          <p:cNvSpPr txBox="1"/>
          <p:nvPr/>
        </p:nvSpPr>
        <p:spPr>
          <a:xfrm>
            <a:off x="475237" y="3835861"/>
            <a:ext cx="11169266"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oa</a:t>
            </a:r>
            <a:r>
              <a:rPr lang="en-US" dirty="0">
                <a:latin typeface="Arial" panose="020B0604020202020204" pitchFamily="34" charset="0"/>
                <a:cs typeface="Arial" panose="020B0604020202020204" pitchFamily="34" charset="0"/>
              </a:rPr>
              <a:t>] tells Git to ignore any files ending in “.o” or “.a”</a:t>
            </a:r>
          </a:p>
          <a:p>
            <a:r>
              <a:rPr lang="en-US" dirty="0">
                <a:latin typeface="Arial" panose="020B0604020202020204" pitchFamily="34" charset="0"/>
                <a:cs typeface="Arial" panose="020B0604020202020204" pitchFamily="34" charset="0"/>
              </a:rPr>
              <a:t>*~ tells Git to ignore all files that end with a tilde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may also include a log, </a:t>
            </a:r>
            <a:r>
              <a:rPr lang="en-US" dirty="0" err="1">
                <a:latin typeface="Arial" panose="020B0604020202020204" pitchFamily="34" charset="0"/>
                <a:cs typeface="Arial" panose="020B0604020202020204" pitchFamily="34" charset="0"/>
              </a:rPr>
              <a:t>tmp</a:t>
            </a:r>
            <a:r>
              <a:rPr lang="en-US" dirty="0">
                <a:latin typeface="Arial" panose="020B0604020202020204" pitchFamily="34" charset="0"/>
                <a:cs typeface="Arial" panose="020B0604020202020204" pitchFamily="34" charset="0"/>
              </a:rPr>
              <a:t>, or bin directory; automatically generated documentation; and so 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Setting up 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Arial" panose="020B0604020202020204" pitchFamily="34" charset="0"/>
                <a:cs typeface="Arial" panose="020B0604020202020204" pitchFamily="34" charset="0"/>
              </a:rPr>
              <a:t> file before you get going is generally a good idea so you don’t accidentally commit files that you really don’t want in your Git repository</a:t>
            </a:r>
            <a:endParaRPr lang="it-IT"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208ED23-6780-4F8B-99F4-189E66F6CE27}"/>
              </a:ext>
            </a:extLst>
          </p:cNvPr>
          <p:cNvSpPr/>
          <p:nvPr/>
        </p:nvSpPr>
        <p:spPr>
          <a:xfrm>
            <a:off x="7869936" y="3326350"/>
            <a:ext cx="3834384" cy="4914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tip: dotnet new </a:t>
            </a:r>
            <a:r>
              <a:rPr lang="en-US" dirty="0" err="1">
                <a:latin typeface="Courier New" panose="02070309020205020404" pitchFamily="49" charset="0"/>
                <a:cs typeface="Courier New" panose="02070309020205020404" pitchFamily="49" charset="0"/>
              </a:rPr>
              <a:t>gitignore</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863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Ignoring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2053506"/>
            <a:ext cx="11169266" cy="211852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rules for the patterns you can put in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Arial" panose="020B0604020202020204" pitchFamily="34" charset="0"/>
                <a:cs typeface="Arial" panose="020B0604020202020204" pitchFamily="34" charset="0"/>
              </a:rPr>
              <a:t> file are as follows: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Blank lines or lines starting with # are ignored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Standard glob patterns work</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end patterns with a forward slash (/) to specify a directory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negate a pattern by starting it with an exclamation point (!)</a:t>
            </a:r>
          </a:p>
        </p:txBody>
      </p:sp>
    </p:spTree>
    <p:extLst>
      <p:ext uri="{BB962C8B-B14F-4D97-AF65-F5344CB8AC3E}">
        <p14:creationId xmlns:p14="http://schemas.microsoft.com/office/powerpoint/2010/main" val="371403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Ignoring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6"/>
            <a:ext cx="11169266" cy="2949525"/>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Glob patterns </a:t>
            </a:r>
            <a:r>
              <a:rPr lang="en-US" dirty="0">
                <a:latin typeface="Arial" panose="020B0604020202020204" pitchFamily="34" charset="0"/>
                <a:cs typeface="Arial" panose="020B0604020202020204" pitchFamily="34" charset="0"/>
              </a:rPr>
              <a:t>are like simplified regular expressions that shells use: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 asterisk (*) matches zero or more characters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abc</a:t>
            </a:r>
            <a:r>
              <a:rPr lang="en-US" dirty="0">
                <a:latin typeface="Arial" panose="020B0604020202020204" pitchFamily="34" charset="0"/>
                <a:cs typeface="Arial" panose="020B0604020202020204" pitchFamily="34" charset="0"/>
              </a:rPr>
              <a:t>] matches any character inside the brackets (in this case a, b, or 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question mark (?) matches a single character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brackets enclosing characters separated by a hyphen ([0-9]) matches any character between them (in this case 0 through 9)</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two asterisks to match nested directories; a/**/z would match a/z, a/b/</a:t>
            </a:r>
            <a:r>
              <a:rPr lang="en-US" dirty="0" err="1">
                <a:latin typeface="Arial" panose="020B0604020202020204" pitchFamily="34" charset="0"/>
                <a:cs typeface="Arial" panose="020B0604020202020204" pitchFamily="34" charset="0"/>
              </a:rPr>
              <a:t>z,a</a:t>
            </a:r>
            <a:r>
              <a:rPr lang="en-US" dirty="0">
                <a:latin typeface="Arial" panose="020B0604020202020204" pitchFamily="34" charset="0"/>
                <a:cs typeface="Arial" panose="020B0604020202020204" pitchFamily="34" charset="0"/>
              </a:rPr>
              <a:t>/b/c/z, and so on</a:t>
            </a:r>
          </a:p>
        </p:txBody>
      </p:sp>
      <p:sp>
        <p:nvSpPr>
          <p:cNvPr id="6" name="TextBox 5">
            <a:extLst>
              <a:ext uri="{FF2B5EF4-FFF2-40B4-BE49-F238E27FC236}">
                <a16:creationId xmlns:a16="http://schemas.microsoft.com/office/drawing/2014/main" id="{48911CB2-0507-4D5F-A854-21D60C8E6754}"/>
              </a:ext>
            </a:extLst>
          </p:cNvPr>
          <p:cNvSpPr txBox="1"/>
          <p:nvPr/>
        </p:nvSpPr>
        <p:spPr>
          <a:xfrm>
            <a:off x="654938" y="4141872"/>
            <a:ext cx="8153400" cy="2585323"/>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a comment - this is ignored</a:t>
            </a:r>
          </a:p>
          <a:p>
            <a:r>
              <a:rPr lang="en-US" dirty="0">
                <a:latin typeface="Courier New" panose="02070309020205020404" pitchFamily="49" charset="0"/>
                <a:cs typeface="Courier New" panose="02070309020205020404" pitchFamily="49" charset="0"/>
              </a:rPr>
              <a:t>*.a       # no .a files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lib.a</a:t>
            </a:r>
            <a:r>
              <a:rPr lang="en-US" dirty="0">
                <a:latin typeface="Courier New" panose="02070309020205020404" pitchFamily="49" charset="0"/>
                <a:cs typeface="Courier New" panose="02070309020205020404" pitchFamily="49" charset="0"/>
              </a:rPr>
              <a:t>    # but do track </a:t>
            </a:r>
            <a:r>
              <a:rPr lang="en-US" dirty="0" err="1">
                <a:latin typeface="Courier New" panose="02070309020205020404" pitchFamily="49" charset="0"/>
                <a:cs typeface="Courier New" panose="02070309020205020404" pitchFamily="49" charset="0"/>
              </a:rPr>
              <a:t>lib.a</a:t>
            </a:r>
            <a:r>
              <a:rPr lang="en-US" dirty="0">
                <a:latin typeface="Courier New" panose="02070309020205020404" pitchFamily="49" charset="0"/>
                <a:cs typeface="Courier New" panose="02070309020205020404" pitchFamily="49" charset="0"/>
              </a:rPr>
              <a:t>, even though you're ignoring .a files above</a:t>
            </a:r>
          </a:p>
          <a:p>
            <a:r>
              <a:rPr lang="en-US" dirty="0">
                <a:latin typeface="Courier New" panose="02070309020205020404" pitchFamily="49" charset="0"/>
                <a:cs typeface="Courier New" panose="02070309020205020404" pitchFamily="49" charset="0"/>
              </a:rPr>
              <a:t>/TODO     # only ignore the root TODO file, not subdir/TODO</a:t>
            </a:r>
          </a:p>
          <a:p>
            <a:r>
              <a:rPr lang="en-US" dirty="0">
                <a:latin typeface="Courier New" panose="02070309020205020404" pitchFamily="49" charset="0"/>
                <a:cs typeface="Courier New" panose="02070309020205020404" pitchFamily="49" charset="0"/>
              </a:rPr>
              <a:t>build/    # ignore all files in the build/ directory</a:t>
            </a:r>
          </a:p>
          <a:p>
            <a:r>
              <a:rPr lang="en-US" dirty="0">
                <a:latin typeface="Courier New" panose="02070309020205020404" pitchFamily="49" charset="0"/>
                <a:cs typeface="Courier New" panose="02070309020205020404" pitchFamily="49" charset="0"/>
              </a:rPr>
              <a:t>doc/*.txt # ignore doc/notes.txt, but not doc/server/arch.txt</a:t>
            </a:r>
          </a:p>
        </p:txBody>
      </p:sp>
      <p:sp>
        <p:nvSpPr>
          <p:cNvPr id="9" name="Rectangle 8">
            <a:extLst>
              <a:ext uri="{FF2B5EF4-FFF2-40B4-BE49-F238E27FC236}">
                <a16:creationId xmlns:a16="http://schemas.microsoft.com/office/drawing/2014/main" id="{EE06A18D-7CD0-474D-BCEE-6EE74299C9F7}"/>
              </a:ext>
            </a:extLst>
          </p:cNvPr>
          <p:cNvSpPr/>
          <p:nvPr/>
        </p:nvSpPr>
        <p:spPr>
          <a:xfrm>
            <a:off x="8286750" y="4374993"/>
            <a:ext cx="3771900" cy="137249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list of good .</a:t>
            </a:r>
            <a:r>
              <a:rPr lang="en-US" dirty="0" err="1">
                <a:latin typeface="Arial" panose="020B0604020202020204" pitchFamily="34" charset="0"/>
                <a:cs typeface="Arial" panose="020B0604020202020204" pitchFamily="34" charset="0"/>
              </a:rPr>
              <a:t>gitignore</a:t>
            </a:r>
            <a:r>
              <a:rPr lang="en-US" dirty="0">
                <a:latin typeface="Arial" panose="020B0604020202020204" pitchFamily="34" charset="0"/>
                <a:cs typeface="Arial" panose="020B0604020202020204" pitchFamily="34" charset="0"/>
              </a:rPr>
              <a:t> file examples</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https://github.com/github/gitignore</a:t>
            </a:r>
            <a:endParaRPr lang="it-IT" dirty="0"/>
          </a:p>
        </p:txBody>
      </p:sp>
    </p:spTree>
    <p:extLst>
      <p:ext uri="{BB962C8B-B14F-4D97-AF65-F5344CB8AC3E}">
        <p14:creationId xmlns:p14="http://schemas.microsoft.com/office/powerpoint/2010/main" val="272566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Committing your changes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6"/>
            <a:ext cx="11169266" cy="47224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To commit files in you </a:t>
            </a:r>
            <a:r>
              <a:rPr lang="en-US" b="1" dirty="0">
                <a:latin typeface="Arial" panose="020B0604020202020204" pitchFamily="34" charset="0"/>
                <a:cs typeface="Arial" panose="020B0604020202020204" pitchFamily="34" charset="0"/>
              </a:rPr>
              <a:t>staging area </a:t>
            </a:r>
            <a:r>
              <a:rPr lang="en-US" dirty="0">
                <a:latin typeface="Arial" panose="020B0604020202020204" pitchFamily="34" charset="0"/>
                <a:cs typeface="Arial" panose="020B0604020202020204" pitchFamily="34" charset="0"/>
              </a:rPr>
              <a:t>you run </a:t>
            </a:r>
            <a:r>
              <a:rPr lang="en-US" dirty="0">
                <a:latin typeface="Courier New" panose="02070309020205020404" pitchFamily="49" charset="0"/>
                <a:cs typeface="Courier New" panose="02070309020205020404" pitchFamily="49" charset="0"/>
              </a:rPr>
              <a:t>git commit</a:t>
            </a:r>
          </a:p>
        </p:txBody>
      </p:sp>
      <p:sp>
        <p:nvSpPr>
          <p:cNvPr id="6" name="TextBox 5">
            <a:extLst>
              <a:ext uri="{FF2B5EF4-FFF2-40B4-BE49-F238E27FC236}">
                <a16:creationId xmlns:a16="http://schemas.microsoft.com/office/drawing/2014/main" id="{48911CB2-0507-4D5F-A854-21D60C8E6754}"/>
              </a:ext>
            </a:extLst>
          </p:cNvPr>
          <p:cNvSpPr txBox="1"/>
          <p:nvPr/>
        </p:nvSpPr>
        <p:spPr>
          <a:xfrm>
            <a:off x="725363" y="1789670"/>
            <a:ext cx="8153400"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commit</a:t>
            </a:r>
          </a:p>
        </p:txBody>
      </p:sp>
      <p:sp>
        <p:nvSpPr>
          <p:cNvPr id="10" name="TextBox 9">
            <a:extLst>
              <a:ext uri="{FF2B5EF4-FFF2-40B4-BE49-F238E27FC236}">
                <a16:creationId xmlns:a16="http://schemas.microsoft.com/office/drawing/2014/main" id="{EA92D6FB-0FA3-4A27-AB85-15967E447FFF}"/>
              </a:ext>
            </a:extLst>
          </p:cNvPr>
          <p:cNvSpPr txBox="1"/>
          <p:nvPr/>
        </p:nvSpPr>
        <p:spPr>
          <a:xfrm>
            <a:off x="387542" y="2394471"/>
            <a:ext cx="11169266"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Doing so launches your editor of choice</a:t>
            </a:r>
          </a:p>
          <a:p>
            <a:pPr>
              <a:lnSpc>
                <a:spcPct val="150000"/>
              </a:lnSpc>
            </a:pPr>
            <a:r>
              <a:rPr lang="en-US" dirty="0">
                <a:latin typeface="Arial" panose="020B0604020202020204" pitchFamily="34" charset="0"/>
                <a:cs typeface="Arial" panose="020B0604020202020204" pitchFamily="34" charset="0"/>
              </a:rPr>
              <a:t> (This is set by your shell’s $EDITOR environment variable - usually vim or emacs, although you can configure it with whatever you want using the </a:t>
            </a: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core.editor</a:t>
            </a:r>
            <a:r>
              <a:rPr lang="en-US" dirty="0">
                <a:latin typeface="Arial" panose="020B0604020202020204" pitchFamily="34" charset="0"/>
                <a:cs typeface="Arial" panose="020B0604020202020204" pitchFamily="34" charset="0"/>
              </a:rPr>
              <a:t> command)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default commit message contains the latest output of the git status command commented out and one empty line on top</a:t>
            </a:r>
          </a:p>
          <a:p>
            <a:pPr>
              <a:lnSpc>
                <a:spcPct val="150000"/>
              </a:lnSpc>
            </a:pPr>
            <a:r>
              <a:rPr lang="en-US" dirty="0">
                <a:latin typeface="Arial" panose="020B0604020202020204" pitchFamily="34" charset="0"/>
                <a:cs typeface="Arial" panose="020B0604020202020204" pitchFamily="34" charset="0"/>
              </a:rPr>
              <a:t>when you exit the editor, Git creates your commit with that commit message (with the comments and diff stripped out)</a:t>
            </a:r>
          </a:p>
        </p:txBody>
      </p:sp>
    </p:spTree>
    <p:extLst>
      <p:ext uri="{BB962C8B-B14F-4D97-AF65-F5344CB8AC3E}">
        <p14:creationId xmlns:p14="http://schemas.microsoft.com/office/powerpoint/2010/main" val="49500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Committing your changes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6"/>
            <a:ext cx="11169266" cy="47224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you can type your commit message inline with the commit command by specifying it after a -m flag</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8911CB2-0507-4D5F-A854-21D60C8E6754}"/>
              </a:ext>
            </a:extLst>
          </p:cNvPr>
          <p:cNvSpPr txBox="1"/>
          <p:nvPr/>
        </p:nvSpPr>
        <p:spPr>
          <a:xfrm>
            <a:off x="2019300" y="2795088"/>
            <a:ext cx="8153400" cy="120032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commit -m "Story 182: Fix benchmarks for speed"</a:t>
            </a:r>
          </a:p>
          <a:p>
            <a:r>
              <a:rPr lang="en-US" dirty="0">
                <a:latin typeface="Courier New" panose="02070309020205020404" pitchFamily="49" charset="0"/>
                <a:cs typeface="Courier New" panose="02070309020205020404" pitchFamily="49" charset="0"/>
              </a:rPr>
              <a:t>[master 463dc4f] Story 182: Fix benchmarks for speed</a:t>
            </a:r>
          </a:p>
          <a:p>
            <a:r>
              <a:rPr lang="en-US" dirty="0">
                <a:latin typeface="Courier New" panose="02070309020205020404" pitchFamily="49" charset="0"/>
                <a:cs typeface="Courier New" panose="02070309020205020404" pitchFamily="49" charset="0"/>
              </a:rPr>
              <a:t> 2 files changed, 2 insertions(+)</a:t>
            </a:r>
          </a:p>
          <a:p>
            <a:r>
              <a:rPr lang="en-US" dirty="0">
                <a:latin typeface="Courier New" panose="02070309020205020404" pitchFamily="49" charset="0"/>
                <a:cs typeface="Courier New" panose="02070309020205020404" pitchFamily="49" charset="0"/>
              </a:rPr>
              <a:t> create mode 100644 README</a:t>
            </a:r>
          </a:p>
        </p:txBody>
      </p:sp>
      <p:sp>
        <p:nvSpPr>
          <p:cNvPr id="10" name="TextBox 9">
            <a:extLst>
              <a:ext uri="{FF2B5EF4-FFF2-40B4-BE49-F238E27FC236}">
                <a16:creationId xmlns:a16="http://schemas.microsoft.com/office/drawing/2014/main" id="{EA92D6FB-0FA3-4A27-AB85-15967E447FFF}"/>
              </a:ext>
            </a:extLst>
          </p:cNvPr>
          <p:cNvSpPr txBox="1"/>
          <p:nvPr/>
        </p:nvSpPr>
        <p:spPr>
          <a:xfrm>
            <a:off x="702373" y="2238605"/>
            <a:ext cx="2163189" cy="4722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committed branch</a:t>
            </a:r>
          </a:p>
        </p:txBody>
      </p:sp>
      <p:cxnSp>
        <p:nvCxnSpPr>
          <p:cNvPr id="5" name="Straight Arrow Connector 4">
            <a:extLst>
              <a:ext uri="{FF2B5EF4-FFF2-40B4-BE49-F238E27FC236}">
                <a16:creationId xmlns:a16="http://schemas.microsoft.com/office/drawing/2014/main" id="{6251D5A2-A873-4025-9C62-6BC5E49FB4D4}"/>
              </a:ext>
            </a:extLst>
          </p:cNvPr>
          <p:cNvCxnSpPr>
            <a:cxnSpLocks/>
          </p:cNvCxnSpPr>
          <p:nvPr/>
        </p:nvCxnSpPr>
        <p:spPr>
          <a:xfrm>
            <a:off x="1628268" y="2710849"/>
            <a:ext cx="476757" cy="4379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DA0AD8E-1CDB-486A-A787-D8581BC40904}"/>
              </a:ext>
            </a:extLst>
          </p:cNvPr>
          <p:cNvSpPr txBox="1"/>
          <p:nvPr/>
        </p:nvSpPr>
        <p:spPr>
          <a:xfrm>
            <a:off x="5313487" y="1968039"/>
            <a:ext cx="2163189" cy="4722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SHA-1 checksum</a:t>
            </a:r>
          </a:p>
        </p:txBody>
      </p:sp>
      <p:cxnSp>
        <p:nvCxnSpPr>
          <p:cNvPr id="12" name="Straight Arrow Connector 11">
            <a:extLst>
              <a:ext uri="{FF2B5EF4-FFF2-40B4-BE49-F238E27FC236}">
                <a16:creationId xmlns:a16="http://schemas.microsoft.com/office/drawing/2014/main" id="{C2D98758-9247-4DB3-BC82-FCFE5E04E831}"/>
              </a:ext>
            </a:extLst>
          </p:cNvPr>
          <p:cNvCxnSpPr>
            <a:cxnSpLocks/>
          </p:cNvCxnSpPr>
          <p:nvPr/>
        </p:nvCxnSpPr>
        <p:spPr>
          <a:xfrm flipH="1">
            <a:off x="3791458" y="2381250"/>
            <a:ext cx="1522029" cy="7675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7ED61E4-D539-4FA7-9713-0889545DE424}"/>
              </a:ext>
            </a:extLst>
          </p:cNvPr>
          <p:cNvSpPr txBox="1"/>
          <p:nvPr/>
        </p:nvSpPr>
        <p:spPr>
          <a:xfrm>
            <a:off x="3698208" y="4926304"/>
            <a:ext cx="3386136" cy="87203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Statistics about lines added and removed in the commit</a:t>
            </a:r>
          </a:p>
        </p:txBody>
      </p:sp>
      <p:cxnSp>
        <p:nvCxnSpPr>
          <p:cNvPr id="23" name="Straight Arrow Connector 22">
            <a:extLst>
              <a:ext uri="{FF2B5EF4-FFF2-40B4-BE49-F238E27FC236}">
                <a16:creationId xmlns:a16="http://schemas.microsoft.com/office/drawing/2014/main" id="{4FBEF872-E135-42CE-A253-357128B3094B}"/>
              </a:ext>
            </a:extLst>
          </p:cNvPr>
          <p:cNvCxnSpPr>
            <a:cxnSpLocks/>
            <a:stCxn id="22" idx="0"/>
          </p:cNvCxnSpPr>
          <p:nvPr/>
        </p:nvCxnSpPr>
        <p:spPr>
          <a:xfrm flipH="1" flipV="1">
            <a:off x="5010150" y="3681170"/>
            <a:ext cx="381126" cy="12451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33A198-EE77-4406-9BBB-450331BB07DD}"/>
              </a:ext>
            </a:extLst>
          </p:cNvPr>
          <p:cNvSpPr txBox="1"/>
          <p:nvPr/>
        </p:nvSpPr>
        <p:spPr>
          <a:xfrm>
            <a:off x="510574" y="4920566"/>
            <a:ext cx="2163189" cy="87203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how many files were changed</a:t>
            </a:r>
          </a:p>
        </p:txBody>
      </p:sp>
      <p:cxnSp>
        <p:nvCxnSpPr>
          <p:cNvPr id="25" name="Straight Arrow Connector 24">
            <a:extLst>
              <a:ext uri="{FF2B5EF4-FFF2-40B4-BE49-F238E27FC236}">
                <a16:creationId xmlns:a16="http://schemas.microsoft.com/office/drawing/2014/main" id="{965AAC1D-2A1C-4209-8172-A4F347CC29AF}"/>
              </a:ext>
            </a:extLst>
          </p:cNvPr>
          <p:cNvCxnSpPr>
            <a:cxnSpLocks/>
            <a:stCxn id="24" idx="0"/>
          </p:cNvCxnSpPr>
          <p:nvPr/>
        </p:nvCxnSpPr>
        <p:spPr>
          <a:xfrm flipV="1">
            <a:off x="1592169" y="3627582"/>
            <a:ext cx="741457" cy="1292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4FAA03A-6D4E-4C94-8369-11DC58D53058}"/>
              </a:ext>
            </a:extLst>
          </p:cNvPr>
          <p:cNvSpPr/>
          <p:nvPr/>
        </p:nvSpPr>
        <p:spPr>
          <a:xfrm>
            <a:off x="8286750" y="4374993"/>
            <a:ext cx="3771900" cy="137249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 Every time you perform a commit, you’re recording a snapshot of your project that you can revert to or compare to later</a:t>
            </a:r>
            <a:endParaRPr lang="it-IT" dirty="0"/>
          </a:p>
        </p:txBody>
      </p:sp>
    </p:spTree>
    <p:extLst>
      <p:ext uri="{BB962C8B-B14F-4D97-AF65-F5344CB8AC3E}">
        <p14:creationId xmlns:p14="http://schemas.microsoft.com/office/powerpoint/2010/main" val="109134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Skipping the staging area</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81955"/>
            <a:ext cx="8241095" cy="8877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staging area is useful for crafting commits exactly how you want them</a:t>
            </a:r>
          </a:p>
          <a:p>
            <a:pPr>
              <a:lnSpc>
                <a:spcPct val="150000"/>
              </a:lnSpc>
            </a:pPr>
            <a:r>
              <a:rPr lang="en-US" dirty="0">
                <a:latin typeface="Arial" panose="020B0604020202020204" pitchFamily="34" charset="0"/>
                <a:cs typeface="Arial" panose="020B0604020202020204" pitchFamily="34" charset="0"/>
              </a:rPr>
              <a:t>but sometimes is a bit more complex than you need in your workflow</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8911CB2-0507-4D5F-A854-21D60C8E6754}"/>
              </a:ext>
            </a:extLst>
          </p:cNvPr>
          <p:cNvSpPr txBox="1"/>
          <p:nvPr/>
        </p:nvSpPr>
        <p:spPr>
          <a:xfrm>
            <a:off x="475237" y="2159386"/>
            <a:ext cx="8153400" cy="4247317"/>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not staged for commit:</a:t>
            </a:r>
          </a:p>
          <a:p>
            <a:r>
              <a:rPr lang="en-US" dirty="0">
                <a:latin typeface="Courier New" panose="02070309020205020404" pitchFamily="49" charset="0"/>
                <a:cs typeface="Courier New" panose="02070309020205020404" pitchFamily="49" charset="0"/>
              </a:rPr>
              <a:t>  (use "git add &lt;file&gt;..." to update what will be committed)</a:t>
            </a:r>
          </a:p>
          <a:p>
            <a:r>
              <a:rPr lang="en-US" dirty="0">
                <a:latin typeface="Courier New" panose="02070309020205020404" pitchFamily="49" charset="0"/>
                <a:cs typeface="Courier New" panose="02070309020205020404" pitchFamily="49" charset="0"/>
              </a:rPr>
              <a:t>  (use "git checkout -- &lt;file&gt;..." to discard changes in working directory)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Program.cs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no changes added to commit (use "git add" and/or "git commit -a")</a:t>
            </a:r>
          </a:p>
          <a:p>
            <a:r>
              <a:rPr lang="en-US" dirty="0">
                <a:latin typeface="Courier New" panose="02070309020205020404" pitchFamily="49" charset="0"/>
                <a:cs typeface="Courier New" panose="02070309020205020404" pitchFamily="49" charset="0"/>
              </a:rPr>
              <a:t>$ git commit -a -m 'added new service'</a:t>
            </a:r>
          </a:p>
          <a:p>
            <a:r>
              <a:rPr lang="en-US" dirty="0">
                <a:latin typeface="Courier New" panose="02070309020205020404" pitchFamily="49" charset="0"/>
                <a:cs typeface="Courier New" panose="02070309020205020404" pitchFamily="49" charset="0"/>
              </a:rPr>
              <a:t>[master 83e38c7] added new service</a:t>
            </a:r>
          </a:p>
          <a:p>
            <a:r>
              <a:rPr lang="en-US" dirty="0">
                <a:latin typeface="Courier New" panose="02070309020205020404" pitchFamily="49" charset="0"/>
                <a:cs typeface="Courier New" panose="02070309020205020404" pitchFamily="49" charset="0"/>
              </a:rPr>
              <a:t> 1 file changed, 5 insertions(+), 0 deletions(-)</a:t>
            </a:r>
          </a:p>
        </p:txBody>
      </p:sp>
      <p:sp>
        <p:nvSpPr>
          <p:cNvPr id="11" name="TextBox 10">
            <a:extLst>
              <a:ext uri="{FF2B5EF4-FFF2-40B4-BE49-F238E27FC236}">
                <a16:creationId xmlns:a16="http://schemas.microsoft.com/office/drawing/2014/main" id="{2F630100-0C12-431C-BC77-C05EA53513EA}"/>
              </a:ext>
            </a:extLst>
          </p:cNvPr>
          <p:cNvSpPr txBox="1"/>
          <p:nvPr/>
        </p:nvSpPr>
        <p:spPr>
          <a:xfrm>
            <a:off x="8808338" y="3974148"/>
            <a:ext cx="3219450"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 option tells </a:t>
            </a:r>
            <a:r>
              <a:rPr lang="en-US" dirty="0">
                <a:latin typeface="Courier New" panose="02070309020205020404" pitchFamily="49" charset="0"/>
                <a:cs typeface="Courier New" panose="02070309020205020404" pitchFamily="49" charset="0"/>
              </a:rPr>
              <a:t>Git commit</a:t>
            </a:r>
            <a:r>
              <a:rPr lang="en-US" dirty="0">
                <a:latin typeface="Arial" panose="020B0604020202020204" pitchFamily="34" charset="0"/>
                <a:cs typeface="Arial" panose="020B0604020202020204" pitchFamily="34" charset="0"/>
              </a:rPr>
              <a:t> command to automatically stage every file that is already tracked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without running </a:t>
            </a:r>
            <a:r>
              <a:rPr lang="en-US" dirty="0">
                <a:latin typeface="Courier New" panose="02070309020205020404" pitchFamily="49" charset="0"/>
                <a:cs typeface="Courier New" panose="02070309020205020404" pitchFamily="49" charset="0"/>
              </a:rPr>
              <a:t>Git add</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135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Removing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872406"/>
            <a:ext cx="11169266" cy="8877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To remove a file from Git you have to remove it from tracked files (remove it from your staging area) and then commit.</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8911CB2-0507-4D5F-A854-21D60C8E6754}"/>
              </a:ext>
            </a:extLst>
          </p:cNvPr>
          <p:cNvSpPr txBox="1"/>
          <p:nvPr/>
        </p:nvSpPr>
        <p:spPr>
          <a:xfrm>
            <a:off x="725363" y="1924988"/>
            <a:ext cx="8153400"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rm &lt;filename&gt;</a:t>
            </a:r>
          </a:p>
        </p:txBody>
      </p:sp>
      <p:sp>
        <p:nvSpPr>
          <p:cNvPr id="10" name="TextBox 9">
            <a:extLst>
              <a:ext uri="{FF2B5EF4-FFF2-40B4-BE49-F238E27FC236}">
                <a16:creationId xmlns:a16="http://schemas.microsoft.com/office/drawing/2014/main" id="{EA92D6FB-0FA3-4A27-AB85-15967E447FFF}"/>
              </a:ext>
            </a:extLst>
          </p:cNvPr>
          <p:cNvSpPr txBox="1"/>
          <p:nvPr/>
        </p:nvSpPr>
        <p:spPr>
          <a:xfrm>
            <a:off x="387542" y="2490504"/>
            <a:ext cx="11169266" cy="8877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you simply remove the file from your working directory, it shows up under the “Changed but not updated” (that is, </a:t>
            </a:r>
            <a:r>
              <a:rPr lang="en-US" b="1" dirty="0" err="1">
                <a:latin typeface="Arial" panose="020B0604020202020204" pitchFamily="34" charset="0"/>
                <a:cs typeface="Arial" panose="020B0604020202020204" pitchFamily="34" charset="0"/>
              </a:rPr>
              <a:t>unstaged</a:t>
            </a:r>
            <a:r>
              <a:rPr lang="en-US" dirty="0">
                <a:latin typeface="Arial" panose="020B0604020202020204" pitchFamily="34" charset="0"/>
                <a:cs typeface="Arial" panose="020B0604020202020204" pitchFamily="34" charset="0"/>
              </a:rPr>
              <a:t>) area of your </a:t>
            </a:r>
            <a:r>
              <a:rPr lang="en-US" dirty="0">
                <a:latin typeface="Courier New" panose="02070309020205020404" pitchFamily="49" charset="0"/>
                <a:cs typeface="Courier New" panose="02070309020205020404" pitchFamily="49" charset="0"/>
              </a:rPr>
              <a:t>git status</a:t>
            </a:r>
          </a:p>
        </p:txBody>
      </p:sp>
      <p:sp>
        <p:nvSpPr>
          <p:cNvPr id="9" name="TextBox 8">
            <a:extLst>
              <a:ext uri="{FF2B5EF4-FFF2-40B4-BE49-F238E27FC236}">
                <a16:creationId xmlns:a16="http://schemas.microsoft.com/office/drawing/2014/main" id="{20F25147-7247-4802-B1EC-32AD561C3A2D}"/>
              </a:ext>
            </a:extLst>
          </p:cNvPr>
          <p:cNvSpPr txBox="1"/>
          <p:nvPr/>
        </p:nvSpPr>
        <p:spPr>
          <a:xfrm>
            <a:off x="725362" y="3574432"/>
            <a:ext cx="10476037" cy="286232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rm </a:t>
            </a:r>
            <a:r>
              <a:rPr lang="en-US" dirty="0" err="1">
                <a:latin typeface="Courier New" panose="02070309020205020404" pitchFamily="49" charset="0"/>
                <a:cs typeface="Courier New" panose="02070309020205020404" pitchFamily="49" charset="0"/>
              </a:rPr>
              <a:t>grit.gemspec</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not staged for commit:</a:t>
            </a:r>
          </a:p>
          <a:p>
            <a:r>
              <a:rPr lang="en-US" dirty="0">
                <a:latin typeface="Courier New" panose="02070309020205020404" pitchFamily="49" charset="0"/>
                <a:cs typeface="Courier New" panose="02070309020205020404" pitchFamily="49" charset="0"/>
              </a:rPr>
              <a:t>  (use "git add/rm &lt;file&gt;..." to update what will be committed)</a:t>
            </a:r>
          </a:p>
          <a:p>
            <a:r>
              <a:rPr lang="en-US" dirty="0">
                <a:latin typeface="Courier New" panose="02070309020205020404" pitchFamily="49" charset="0"/>
                <a:cs typeface="Courier New" panose="02070309020205020404" pitchFamily="49" charset="0"/>
              </a:rPr>
              <a:t>  (use "git checkout -- &lt;file&gt;..." to discard changes in working directory)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deleted: </a:t>
            </a:r>
            <a:r>
              <a:rPr lang="en-US" dirty="0" err="1">
                <a:latin typeface="Courier New" panose="02070309020205020404" pitchFamily="49" charset="0"/>
                <a:cs typeface="Courier New" panose="02070309020205020404" pitchFamily="49" charset="0"/>
              </a:rPr>
              <a:t>grit.gemspec</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no changes added to commit (use "git add" and/or "git commit -a")</a:t>
            </a:r>
          </a:p>
        </p:txBody>
      </p:sp>
    </p:spTree>
    <p:extLst>
      <p:ext uri="{BB962C8B-B14F-4D97-AF65-F5344CB8AC3E}">
        <p14:creationId xmlns:p14="http://schemas.microsoft.com/office/powerpoint/2010/main" val="296539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Initializing a Repository in an Existing Directory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600227"/>
            <a:ext cx="11348660" cy="560410"/>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if you’re starting to track an existing project in Git, you need to go to the project’s directory and type</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F91509-20E5-4326-802F-4A61CD2C1818}"/>
              </a:ext>
            </a:extLst>
          </p:cNvPr>
          <p:cNvSpPr txBox="1"/>
          <p:nvPr/>
        </p:nvSpPr>
        <p:spPr>
          <a:xfrm>
            <a:off x="2724150" y="2354452"/>
            <a:ext cx="5972175" cy="37537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4CB47E3-1329-49F6-978B-EE087271CCC8}"/>
              </a:ext>
            </a:extLst>
          </p:cNvPr>
          <p:cNvSpPr txBox="1"/>
          <p:nvPr/>
        </p:nvSpPr>
        <p:spPr>
          <a:xfrm>
            <a:off x="475235" y="3011678"/>
            <a:ext cx="11348660" cy="1422184"/>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this creates a new subdirectory named </a:t>
            </a:r>
            <a:r>
              <a:rPr lang="en-US" dirty="0">
                <a:latin typeface="Courier New" panose="02070309020205020404" pitchFamily="49" charset="0"/>
                <a:cs typeface="Courier New" panose="02070309020205020404" pitchFamily="49" charset="0"/>
              </a:rPr>
              <a:t>.git </a:t>
            </a:r>
            <a:r>
              <a:rPr lang="en-US" dirty="0">
                <a:latin typeface="Arial" panose="020B0604020202020204" pitchFamily="34" charset="0"/>
                <a:cs typeface="Arial" panose="020B0604020202020204" pitchFamily="34" charset="0"/>
              </a:rPr>
              <a:t>that contains all your necessary repository files</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at this point, nothing in your project is tracked yet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647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Removing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872406"/>
            <a:ext cx="11169266" cy="47224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running </a:t>
            </a:r>
            <a:r>
              <a:rPr lang="en-US" dirty="0">
                <a:latin typeface="Courier New" panose="02070309020205020404" pitchFamily="49" charset="0"/>
                <a:cs typeface="Courier New" panose="02070309020205020404" pitchFamily="49" charset="0"/>
              </a:rPr>
              <a:t>git rm</a:t>
            </a:r>
            <a:r>
              <a:rPr lang="en-US" dirty="0">
                <a:latin typeface="Arial" panose="020B0604020202020204" pitchFamily="34" charset="0"/>
                <a:cs typeface="Arial" panose="020B0604020202020204" pitchFamily="34" charset="0"/>
              </a:rPr>
              <a:t>, it stages the file’s removal</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0F25147-7247-4802-B1EC-32AD561C3A2D}"/>
              </a:ext>
            </a:extLst>
          </p:cNvPr>
          <p:cNvSpPr txBox="1"/>
          <p:nvPr/>
        </p:nvSpPr>
        <p:spPr>
          <a:xfrm>
            <a:off x="734156" y="1955182"/>
            <a:ext cx="10476037"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rm </a:t>
            </a:r>
            <a:r>
              <a:rPr lang="en-US" dirty="0" err="1">
                <a:latin typeface="Courier New" panose="02070309020205020404" pitchFamily="49" charset="0"/>
                <a:cs typeface="Courier New" panose="02070309020205020404" pitchFamily="49" charset="0"/>
              </a:rPr>
              <a:t>grit.gemspec</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rm '</a:t>
            </a:r>
            <a:r>
              <a:rPr lang="en-US" dirty="0" err="1">
                <a:latin typeface="Courier New" panose="02070309020205020404" pitchFamily="49" charset="0"/>
                <a:cs typeface="Courier New" panose="02070309020205020404" pitchFamily="49" charset="0"/>
              </a:rPr>
              <a:t>grit.gemspec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deleted: </a:t>
            </a:r>
            <a:r>
              <a:rPr lang="en-US" dirty="0" err="1">
                <a:latin typeface="Courier New" panose="02070309020205020404" pitchFamily="49" charset="0"/>
                <a:cs typeface="Courier New" panose="02070309020205020404" pitchFamily="49" charset="0"/>
              </a:rPr>
              <a:t>grit.gemspec</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3E06858-CDAA-47AF-8652-E43AEEF91E0A}"/>
              </a:ext>
            </a:extLst>
          </p:cNvPr>
          <p:cNvSpPr txBox="1"/>
          <p:nvPr/>
        </p:nvSpPr>
        <p:spPr>
          <a:xfrm>
            <a:off x="387542" y="4599196"/>
            <a:ext cx="10822651" cy="1477328"/>
          </a:xfrm>
          <a:prstGeom prst="rect">
            <a:avLst/>
          </a:prstGeom>
          <a:noFill/>
        </p:spPr>
        <p:txBody>
          <a:bodyPr wrap="square">
            <a:spAutoFit/>
          </a:bodyPr>
          <a:lstStyle/>
          <a:p>
            <a:r>
              <a:rPr lang="it-IT" dirty="0">
                <a:latin typeface="Arial" panose="020B0604020202020204" pitchFamily="34" charset="0"/>
                <a:cs typeface="Arial" panose="020B0604020202020204" pitchFamily="34" charset="0"/>
              </a:rPr>
              <a:t>The </a:t>
            </a:r>
            <a:r>
              <a:rPr lang="it-IT" dirty="0" err="1">
                <a:latin typeface="Arial" panose="020B0604020202020204" pitchFamily="34" charset="0"/>
                <a:cs typeface="Arial" panose="020B0604020202020204" pitchFamily="34" charset="0"/>
              </a:rPr>
              <a:t>next</a:t>
            </a:r>
            <a:r>
              <a:rPr lang="it-IT" dirty="0">
                <a:latin typeface="Arial" panose="020B0604020202020204" pitchFamily="34" charset="0"/>
                <a:cs typeface="Arial" panose="020B0604020202020204" pitchFamily="34" charset="0"/>
              </a:rPr>
              <a:t> time </a:t>
            </a:r>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commit</a:t>
            </a:r>
            <a:r>
              <a:rPr lang="it-IT" dirty="0">
                <a:latin typeface="Arial" panose="020B0604020202020204" pitchFamily="34" charset="0"/>
                <a:cs typeface="Arial" panose="020B0604020202020204" pitchFamily="34" charset="0"/>
              </a:rPr>
              <a:t>, the file </a:t>
            </a:r>
            <a:r>
              <a:rPr lang="it-IT" dirty="0" err="1">
                <a:latin typeface="Arial" panose="020B0604020202020204" pitchFamily="34" charset="0"/>
                <a:cs typeface="Arial" panose="020B0604020202020204" pitchFamily="34" charset="0"/>
              </a:rPr>
              <a:t>will</a:t>
            </a:r>
            <a:r>
              <a:rPr lang="it-IT" dirty="0">
                <a:latin typeface="Arial" panose="020B0604020202020204" pitchFamily="34" charset="0"/>
                <a:cs typeface="Arial" panose="020B0604020202020204" pitchFamily="34" charset="0"/>
              </a:rPr>
              <a:t> be </a:t>
            </a:r>
            <a:r>
              <a:rPr lang="it-IT" dirty="0" err="1">
                <a:latin typeface="Arial" panose="020B0604020202020204" pitchFamily="34" charset="0"/>
                <a:cs typeface="Arial" panose="020B0604020202020204" pitchFamily="34" charset="0"/>
              </a:rPr>
              <a:t>gone</a:t>
            </a:r>
            <a:r>
              <a:rPr lang="it-IT" dirty="0">
                <a:latin typeface="Arial" panose="020B0604020202020204" pitchFamily="34" charset="0"/>
                <a:cs typeface="Arial" panose="020B0604020202020204" pitchFamily="34" charset="0"/>
              </a:rPr>
              <a:t> and no </a:t>
            </a:r>
            <a:r>
              <a:rPr lang="it-IT" dirty="0" err="1">
                <a:latin typeface="Arial" panose="020B0604020202020204" pitchFamily="34" charset="0"/>
                <a:cs typeface="Arial" panose="020B0604020202020204" pitchFamily="34" charset="0"/>
              </a:rPr>
              <a:t>longer</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tracked</a:t>
            </a:r>
            <a:r>
              <a:rPr lang="it-IT" dirty="0">
                <a:latin typeface="Arial" panose="020B0604020202020204" pitchFamily="34" charset="0"/>
                <a:cs typeface="Arial" panose="020B0604020202020204" pitchFamily="34" charset="0"/>
              </a:rPr>
              <a:t>!</a:t>
            </a:r>
          </a:p>
          <a:p>
            <a:endParaRPr lang="it-IT">
              <a:latin typeface="Arial" panose="020B0604020202020204" pitchFamily="34" charset="0"/>
              <a:cs typeface="Arial" panose="020B0604020202020204" pitchFamily="34" charset="0"/>
            </a:endParaRPr>
          </a:p>
          <a:p>
            <a:r>
              <a:rPr lang="it-IT">
                <a:latin typeface="Arial" panose="020B0604020202020204" pitchFamily="34" charset="0"/>
                <a:cs typeface="Arial" panose="020B0604020202020204" pitchFamily="34" charset="0"/>
              </a:rPr>
              <a:t>If</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modified</a:t>
            </a:r>
            <a:r>
              <a:rPr lang="it-IT" dirty="0">
                <a:latin typeface="Arial" panose="020B0604020202020204" pitchFamily="34" charset="0"/>
                <a:cs typeface="Arial" panose="020B0604020202020204" pitchFamily="34" charset="0"/>
              </a:rPr>
              <a:t> the file and </a:t>
            </a:r>
            <a:r>
              <a:rPr lang="it-IT" dirty="0" err="1">
                <a:latin typeface="Arial" panose="020B0604020202020204" pitchFamily="34" charset="0"/>
                <a:cs typeface="Arial" panose="020B0604020202020204" pitchFamily="34" charset="0"/>
              </a:rPr>
              <a:t>added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it</a:t>
            </a:r>
            <a:r>
              <a:rPr lang="it-IT" dirty="0">
                <a:latin typeface="Arial" panose="020B0604020202020204" pitchFamily="34" charset="0"/>
                <a:cs typeface="Arial" panose="020B0604020202020204" pitchFamily="34" charset="0"/>
              </a:rPr>
              <a:t> to the index </a:t>
            </a:r>
            <a:r>
              <a:rPr lang="it-IT" dirty="0" err="1">
                <a:latin typeface="Arial" panose="020B0604020202020204" pitchFamily="34" charset="0"/>
                <a:cs typeface="Arial" panose="020B0604020202020204" pitchFamily="34" charset="0"/>
              </a:rPr>
              <a:t>already</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must force the </a:t>
            </a:r>
            <a:r>
              <a:rPr lang="it-IT" dirty="0" err="1">
                <a:latin typeface="Arial" panose="020B0604020202020204" pitchFamily="34" charset="0"/>
                <a:cs typeface="Arial" panose="020B0604020202020204" pitchFamily="34" charset="0"/>
              </a:rPr>
              <a:t>removal</a:t>
            </a:r>
            <a:r>
              <a:rPr lang="it-IT" dirty="0">
                <a:latin typeface="Arial" panose="020B0604020202020204" pitchFamily="34" charset="0"/>
                <a:cs typeface="Arial" panose="020B0604020202020204" pitchFamily="34" charset="0"/>
              </a:rPr>
              <a:t> with the -f option. </a:t>
            </a:r>
            <a:r>
              <a:rPr lang="it-IT" dirty="0" err="1">
                <a:latin typeface="Arial" panose="020B0604020202020204" pitchFamily="34" charset="0"/>
                <a:cs typeface="Arial" panose="020B0604020202020204" pitchFamily="34" charset="0"/>
              </a:rPr>
              <a:t>This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 </a:t>
            </a:r>
            <a:r>
              <a:rPr lang="it-IT" dirty="0" err="1">
                <a:latin typeface="Arial" panose="020B0604020202020204" pitchFamily="34" charset="0"/>
                <a:cs typeface="Arial" panose="020B0604020202020204" pitchFamily="34" charset="0"/>
              </a:rPr>
              <a:t>safety</a:t>
            </a:r>
            <a:r>
              <a:rPr lang="it-IT" dirty="0">
                <a:latin typeface="Arial" panose="020B0604020202020204" pitchFamily="34" charset="0"/>
                <a:cs typeface="Arial" panose="020B0604020202020204" pitchFamily="34" charset="0"/>
              </a:rPr>
              <a:t> feature to </a:t>
            </a:r>
            <a:r>
              <a:rPr lang="it-IT" dirty="0" err="1">
                <a:latin typeface="Arial" panose="020B0604020202020204" pitchFamily="34" charset="0"/>
                <a:cs typeface="Arial" panose="020B0604020202020204" pitchFamily="34" charset="0"/>
              </a:rPr>
              <a:t>prevent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accidental</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removal</a:t>
            </a:r>
            <a:r>
              <a:rPr lang="it-IT" dirty="0">
                <a:latin typeface="Arial" panose="020B0604020202020204" pitchFamily="34" charset="0"/>
                <a:cs typeface="Arial" panose="020B0604020202020204" pitchFamily="34" charset="0"/>
              </a:rPr>
              <a:t> of data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hasn’t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yet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been</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recorded</a:t>
            </a:r>
            <a:r>
              <a:rPr lang="it-IT" dirty="0">
                <a:latin typeface="Arial" panose="020B0604020202020204" pitchFamily="34" charset="0"/>
                <a:cs typeface="Arial" panose="020B0604020202020204" pitchFamily="34" charset="0"/>
              </a:rPr>
              <a:t> in a snapshot and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can’t</a:t>
            </a:r>
            <a:r>
              <a:rPr lang="it-IT" dirty="0">
                <a:latin typeface="Arial" panose="020B0604020202020204" pitchFamily="34" charset="0"/>
                <a:cs typeface="Arial" panose="020B0604020202020204" pitchFamily="34" charset="0"/>
              </a:rPr>
              <a:t> be </a:t>
            </a:r>
            <a:r>
              <a:rPr lang="it-IT" dirty="0" err="1">
                <a:latin typeface="Arial" panose="020B0604020202020204" pitchFamily="34" charset="0"/>
                <a:cs typeface="Arial" panose="020B0604020202020204" pitchFamily="34" charset="0"/>
              </a:rPr>
              <a:t>recovered</a:t>
            </a:r>
            <a:r>
              <a:rPr lang="it-IT" dirty="0">
                <a:latin typeface="Arial" panose="020B0604020202020204" pitchFamily="34" charset="0"/>
                <a:cs typeface="Arial" panose="020B0604020202020204" pitchFamily="34" charset="0"/>
              </a:rPr>
              <a:t> from </a:t>
            </a:r>
            <a:r>
              <a:rPr lang="it-IT" dirty="0" err="1">
                <a:latin typeface="Arial" panose="020B0604020202020204" pitchFamily="34" charset="0"/>
                <a:cs typeface="Arial" panose="020B0604020202020204" pitchFamily="34" charset="0"/>
              </a:rPr>
              <a:t>Git</a:t>
            </a:r>
            <a:r>
              <a:rPr lang="it-IT"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99148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Removing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872406"/>
            <a:ext cx="11169266" cy="1304203"/>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How to keep the file in your working tree but remove it from your staging area (keep a file on your hard drive but not have Git to track it anymore – i.e. you forgot to add something to .</a:t>
            </a:r>
            <a:r>
              <a:rPr lang="en-US" dirty="0" err="1">
                <a:latin typeface="Arial" panose="020B0604020202020204" pitchFamily="34" charset="0"/>
                <a:cs typeface="Arial" panose="020B0604020202020204" pitchFamily="34" charset="0"/>
              </a:rPr>
              <a:t>gitignore</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Use </a:t>
            </a:r>
            <a:r>
              <a:rPr lang="en-US" dirty="0" err="1">
                <a:latin typeface="Courier New" panose="02070309020205020404" pitchFamily="49" charset="0"/>
                <a:cs typeface="Courier New" panose="02070309020205020404" pitchFamily="49" charset="0"/>
              </a:rPr>
              <a:t>chached</a:t>
            </a:r>
            <a:r>
              <a:rPr lang="en-US" dirty="0">
                <a:latin typeface="Arial" panose="020B0604020202020204" pitchFamily="34" charset="0"/>
                <a:cs typeface="Arial" panose="020B0604020202020204" pitchFamily="34" charset="0"/>
              </a:rPr>
              <a:t> option</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0F25147-7247-4802-B1EC-32AD561C3A2D}"/>
              </a:ext>
            </a:extLst>
          </p:cNvPr>
          <p:cNvSpPr txBox="1"/>
          <p:nvPr/>
        </p:nvSpPr>
        <p:spPr>
          <a:xfrm>
            <a:off x="734156" y="2223406"/>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rm --cached README.md</a:t>
            </a:r>
          </a:p>
        </p:txBody>
      </p:sp>
      <p:sp>
        <p:nvSpPr>
          <p:cNvPr id="11" name="TextBox 10">
            <a:extLst>
              <a:ext uri="{FF2B5EF4-FFF2-40B4-BE49-F238E27FC236}">
                <a16:creationId xmlns:a16="http://schemas.microsoft.com/office/drawing/2014/main" id="{13E06858-CDAA-47AF-8652-E43AEEF91E0A}"/>
              </a:ext>
            </a:extLst>
          </p:cNvPr>
          <p:cNvSpPr txBox="1"/>
          <p:nvPr/>
        </p:nvSpPr>
        <p:spPr>
          <a:xfrm>
            <a:off x="387542" y="3038620"/>
            <a:ext cx="1082265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pass files, directories, and file-glob patterns to the git rm command.</a:t>
            </a:r>
            <a:endParaRPr lang="it-IT"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2568111-41B6-433C-8CD6-A6D4B6E5E368}"/>
              </a:ext>
            </a:extLst>
          </p:cNvPr>
          <p:cNvSpPr txBox="1"/>
          <p:nvPr/>
        </p:nvSpPr>
        <p:spPr>
          <a:xfrm>
            <a:off x="734156" y="3429000"/>
            <a:ext cx="10476037"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rm log/\*.log</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rm \*~</a:t>
            </a:r>
          </a:p>
        </p:txBody>
      </p:sp>
      <p:cxnSp>
        <p:nvCxnSpPr>
          <p:cNvPr id="6" name="Straight Arrow Connector 5">
            <a:extLst>
              <a:ext uri="{FF2B5EF4-FFF2-40B4-BE49-F238E27FC236}">
                <a16:creationId xmlns:a16="http://schemas.microsoft.com/office/drawing/2014/main" id="{A1CAB266-1139-499A-964A-AD7B69B8EFFA}"/>
              </a:ext>
            </a:extLst>
          </p:cNvPr>
          <p:cNvCxnSpPr/>
          <p:nvPr/>
        </p:nvCxnSpPr>
        <p:spPr>
          <a:xfrm>
            <a:off x="3560064" y="3627120"/>
            <a:ext cx="3614928" cy="101193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54FE1C-2CDC-4E09-A6FD-8B259DB17598}"/>
              </a:ext>
            </a:extLst>
          </p:cNvPr>
          <p:cNvSpPr txBox="1"/>
          <p:nvPr/>
        </p:nvSpPr>
        <p:spPr>
          <a:xfrm>
            <a:off x="7174992" y="4352330"/>
            <a:ext cx="2985135"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removes all files that have the .</a:t>
            </a:r>
            <a:r>
              <a:rPr lang="en-US" dirty="0">
                <a:latin typeface="Courier New" panose="02070309020205020404" pitchFamily="49" charset="0"/>
                <a:cs typeface="Courier New" panose="02070309020205020404" pitchFamily="49" charset="0"/>
              </a:rPr>
              <a:t>log</a:t>
            </a:r>
            <a:r>
              <a:rPr lang="en-US" dirty="0">
                <a:latin typeface="Arial" panose="020B0604020202020204" pitchFamily="34" charset="0"/>
                <a:cs typeface="Arial" panose="020B0604020202020204" pitchFamily="34" charset="0"/>
              </a:rPr>
              <a:t> extension in the </a:t>
            </a:r>
            <a:r>
              <a:rPr lang="en-US" dirty="0">
                <a:latin typeface="Courier New" panose="02070309020205020404" pitchFamily="49" charset="0"/>
                <a:cs typeface="Courier New" panose="02070309020205020404" pitchFamily="49" charset="0"/>
              </a:rPr>
              <a:t>log/</a:t>
            </a:r>
            <a:r>
              <a:rPr lang="en-US" dirty="0">
                <a:latin typeface="Arial" panose="020B0604020202020204" pitchFamily="34" charset="0"/>
                <a:cs typeface="Arial" panose="020B0604020202020204" pitchFamily="34" charset="0"/>
              </a:rPr>
              <a:t> folder (note backslash)</a:t>
            </a:r>
            <a:endParaRPr lang="it-IT" dirty="0">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50C0EB35-3F58-40B6-97E6-2385CBA71398}"/>
              </a:ext>
            </a:extLst>
          </p:cNvPr>
          <p:cNvCxnSpPr>
            <a:cxnSpLocks/>
            <a:endCxn id="17" idx="0"/>
          </p:cNvCxnSpPr>
          <p:nvPr/>
        </p:nvCxnSpPr>
        <p:spPr>
          <a:xfrm>
            <a:off x="2277633" y="4269963"/>
            <a:ext cx="2524430" cy="10185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011A527-CB8A-430D-8439-C292DBA6EE4F}"/>
              </a:ext>
            </a:extLst>
          </p:cNvPr>
          <p:cNvSpPr txBox="1"/>
          <p:nvPr/>
        </p:nvSpPr>
        <p:spPr>
          <a:xfrm>
            <a:off x="3309495" y="5288545"/>
            <a:ext cx="2985135"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removes all files that ends with ~.</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189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Moving files</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872406"/>
            <a:ext cx="11169266"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Git doesn’t explicitly track file movement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To rename a file:</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0F25147-7247-4802-B1EC-32AD561C3A2D}"/>
              </a:ext>
            </a:extLst>
          </p:cNvPr>
          <p:cNvSpPr txBox="1"/>
          <p:nvPr/>
        </p:nvSpPr>
        <p:spPr>
          <a:xfrm>
            <a:off x="734156" y="2133697"/>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mv </a:t>
            </a:r>
            <a:r>
              <a:rPr lang="en-US" dirty="0" err="1">
                <a:latin typeface="Courier New" panose="02070309020205020404" pitchFamily="49" charset="0"/>
                <a:cs typeface="Courier New" panose="02070309020205020404" pitchFamily="49" charset="0"/>
              </a:rPr>
              <a:t>file_from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file_to</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3E06858-CDAA-47AF-8652-E43AEEF91E0A}"/>
              </a:ext>
            </a:extLst>
          </p:cNvPr>
          <p:cNvSpPr txBox="1"/>
          <p:nvPr/>
        </p:nvSpPr>
        <p:spPr>
          <a:xfrm>
            <a:off x="387542" y="4791681"/>
            <a:ext cx="1082265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However, this is equivalent to running something like this:</a:t>
            </a:r>
          </a:p>
        </p:txBody>
      </p:sp>
      <p:sp>
        <p:nvSpPr>
          <p:cNvPr id="10" name="TextBox 9">
            <a:extLst>
              <a:ext uri="{FF2B5EF4-FFF2-40B4-BE49-F238E27FC236}">
                <a16:creationId xmlns:a16="http://schemas.microsoft.com/office/drawing/2014/main" id="{0CC4E92E-E508-4455-851A-C5E0232CED9A}"/>
              </a:ext>
            </a:extLst>
          </p:cNvPr>
          <p:cNvSpPr txBox="1"/>
          <p:nvPr/>
        </p:nvSpPr>
        <p:spPr>
          <a:xfrm>
            <a:off x="734155" y="2653563"/>
            <a:ext cx="10476037" cy="2031325"/>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mv README.md README</a:t>
            </a: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renamed: README.md -&gt; README</a:t>
            </a:r>
          </a:p>
        </p:txBody>
      </p:sp>
      <p:sp>
        <p:nvSpPr>
          <p:cNvPr id="12" name="TextBox 11">
            <a:extLst>
              <a:ext uri="{FF2B5EF4-FFF2-40B4-BE49-F238E27FC236}">
                <a16:creationId xmlns:a16="http://schemas.microsoft.com/office/drawing/2014/main" id="{5F41EAC9-9E9B-4139-9455-AC15473602C5}"/>
              </a:ext>
            </a:extLst>
          </p:cNvPr>
          <p:cNvSpPr txBox="1"/>
          <p:nvPr/>
        </p:nvSpPr>
        <p:spPr>
          <a:xfrm>
            <a:off x="734155" y="5231985"/>
            <a:ext cx="10476037"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mv README.md README</a:t>
            </a:r>
          </a:p>
          <a:p>
            <a:r>
              <a:rPr lang="en-US" dirty="0">
                <a:latin typeface="Courier New" panose="02070309020205020404" pitchFamily="49" charset="0"/>
                <a:cs typeface="Courier New" panose="02070309020205020404" pitchFamily="49" charset="0"/>
              </a:rPr>
              <a:t>$ git rm README.md</a:t>
            </a:r>
          </a:p>
          <a:p>
            <a:r>
              <a:rPr lang="en-US" dirty="0">
                <a:latin typeface="Courier New" panose="02070309020205020404" pitchFamily="49" charset="0"/>
                <a:cs typeface="Courier New" panose="02070309020205020404" pitchFamily="49" charset="0"/>
              </a:rPr>
              <a:t>$ git add README</a:t>
            </a:r>
          </a:p>
        </p:txBody>
      </p:sp>
    </p:spTree>
    <p:extLst>
      <p:ext uri="{BB962C8B-B14F-4D97-AF65-F5344CB8AC3E}">
        <p14:creationId xmlns:p14="http://schemas.microsoft.com/office/powerpoint/2010/main" val="393806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2454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823382"/>
            <a:ext cx="11169266" cy="170303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After you have created several commits, or if you have cloned a repository with an existing commit history, you’ll probably want to look back to see what has happened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most basic and powerful tool to do this is the </a:t>
            </a:r>
            <a:r>
              <a:rPr lang="en-US" dirty="0">
                <a:latin typeface="Courier New" panose="02070309020205020404" pitchFamily="49" charset="0"/>
                <a:cs typeface="Courier New" panose="02070309020205020404" pitchFamily="49" charset="0"/>
              </a:rPr>
              <a:t>git log </a:t>
            </a:r>
            <a:r>
              <a:rPr lang="en-US" dirty="0">
                <a:latin typeface="Arial" panose="020B0604020202020204" pitchFamily="34" charset="0"/>
                <a:cs typeface="Arial" panose="020B0604020202020204" pitchFamily="34" charset="0"/>
              </a:rPr>
              <a:t>command</a:t>
            </a:r>
          </a:p>
        </p:txBody>
      </p:sp>
    </p:spTree>
    <p:extLst>
      <p:ext uri="{BB962C8B-B14F-4D97-AF65-F5344CB8AC3E}">
        <p14:creationId xmlns:p14="http://schemas.microsoft.com/office/powerpoint/2010/main" val="330565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2454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823382"/>
            <a:ext cx="11169266"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with no arguments, </a:t>
            </a:r>
            <a:r>
              <a:rPr lang="en-US" dirty="0">
                <a:latin typeface="Courier New" panose="02070309020205020404" pitchFamily="49" charset="0"/>
                <a:cs typeface="Courier New" panose="02070309020205020404" pitchFamily="49" charset="0"/>
              </a:rPr>
              <a:t>git log</a:t>
            </a:r>
            <a:r>
              <a:rPr lang="en-US" dirty="0">
                <a:latin typeface="Arial" panose="020B0604020202020204" pitchFamily="34" charset="0"/>
                <a:cs typeface="Arial" panose="020B0604020202020204" pitchFamily="34" charset="0"/>
              </a:rPr>
              <a:t> lists the commits made in that repository in reverse chronological order (the most recent commits show up first)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command lists each commit with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SHA-1 checksum</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author’s name and e-mail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date written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and the commit message</a:t>
            </a:r>
          </a:p>
        </p:txBody>
      </p:sp>
    </p:spTree>
    <p:extLst>
      <p:ext uri="{BB962C8B-B14F-4D97-AF65-F5344CB8AC3E}">
        <p14:creationId xmlns:p14="http://schemas.microsoft.com/office/powerpoint/2010/main" val="2067371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2454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8" name="TextBox 7">
            <a:extLst>
              <a:ext uri="{FF2B5EF4-FFF2-40B4-BE49-F238E27FC236}">
                <a16:creationId xmlns:a16="http://schemas.microsoft.com/office/drawing/2014/main" id="{C882321D-C0E9-4E49-8540-0A56D07F3F87}"/>
              </a:ext>
            </a:extLst>
          </p:cNvPr>
          <p:cNvSpPr txBox="1"/>
          <p:nvPr/>
        </p:nvSpPr>
        <p:spPr>
          <a:xfrm>
            <a:off x="387542" y="1050724"/>
            <a:ext cx="11169266" cy="545822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the most popular </a:t>
            </a:r>
            <a:r>
              <a:rPr lang="en-US" dirty="0">
                <a:latin typeface="Courier New" panose="02070309020205020404" pitchFamily="49" charset="0"/>
                <a:cs typeface="Courier New" panose="02070309020205020404" pitchFamily="49" charset="0"/>
              </a:rPr>
              <a:t>git log</a:t>
            </a:r>
            <a:r>
              <a:rPr lang="en-US" dirty="0">
                <a:latin typeface="Arial" panose="020B0604020202020204" pitchFamily="34" charset="0"/>
                <a:cs typeface="Arial" panose="020B0604020202020204" pitchFamily="34" charset="0"/>
              </a:rPr>
              <a:t> command’s options</a:t>
            </a:r>
          </a:p>
          <a:p>
            <a:pPr>
              <a:lnSpc>
                <a:spcPct val="150000"/>
              </a:lnSpc>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-p: </a:t>
            </a:r>
            <a:r>
              <a:rPr lang="en-US" dirty="0">
                <a:latin typeface="Arial" panose="020B0604020202020204" pitchFamily="34" charset="0"/>
                <a:cs typeface="Arial" panose="020B0604020202020204" pitchFamily="34" charset="0"/>
              </a:rPr>
              <a:t>shows the difference introduced in each commit</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-2: </a:t>
            </a:r>
            <a:r>
              <a:rPr lang="en-US" dirty="0">
                <a:latin typeface="Arial" panose="020B0604020202020204" pitchFamily="34" charset="0"/>
                <a:cs typeface="Arial" panose="020B0604020202020204" pitchFamily="34" charset="0"/>
              </a:rPr>
              <a:t>limits the output to only the last two entries</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--stat: </a:t>
            </a:r>
            <a:r>
              <a:rPr lang="en-US" dirty="0">
                <a:latin typeface="Arial" panose="020B0604020202020204" pitchFamily="34" charset="0"/>
                <a:cs typeface="Arial" panose="020B0604020202020204" pitchFamily="34" charset="0"/>
              </a:rPr>
              <a:t>shows some abbreviated stats for each commit</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stort</a:t>
            </a:r>
            <a:r>
              <a:rPr lang="en-US" dirty="0">
                <a:latin typeface="Courier New" panose="02070309020205020404" pitchFamily="49" charset="0"/>
                <a:cs typeface="Courier New" panose="02070309020205020404" pitchFamily="49" charset="0"/>
              </a:rPr>
              <a:t>-stat: </a:t>
            </a:r>
            <a:r>
              <a:rPr lang="en-US" dirty="0">
                <a:latin typeface="Arial" panose="020B0604020202020204" pitchFamily="34" charset="0"/>
                <a:cs typeface="Arial" panose="020B0604020202020204" pitchFamily="34" charset="0"/>
              </a:rPr>
              <a:t>display only the changed/insertions/deletions line from the </a:t>
            </a:r>
            <a:r>
              <a:rPr lang="en-US" dirty="0">
                <a:latin typeface="Courier New" panose="02070309020205020404" pitchFamily="49" charset="0"/>
                <a:cs typeface="Courier New" panose="02070309020205020404" pitchFamily="49" charset="0"/>
              </a:rPr>
              <a:t>--stat </a:t>
            </a:r>
            <a:r>
              <a:rPr lang="en-US" dirty="0">
                <a:latin typeface="Arial" panose="020B0604020202020204" pitchFamily="34" charset="0"/>
                <a:cs typeface="Arial" panose="020B0604020202020204" pitchFamily="34" charset="0"/>
              </a:rPr>
              <a:t>command</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--name-only: </a:t>
            </a:r>
            <a:r>
              <a:rPr lang="en-US" dirty="0">
                <a:latin typeface="Arial" panose="020B0604020202020204" pitchFamily="34" charset="0"/>
                <a:cs typeface="Arial" panose="020B0604020202020204" pitchFamily="34" charset="0"/>
              </a:rPr>
              <a:t>show the list of files modified after the commit information</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--name-status: </a:t>
            </a:r>
            <a:r>
              <a:rPr lang="en-US" dirty="0">
                <a:latin typeface="Arial" panose="020B0604020202020204" pitchFamily="34" charset="0"/>
                <a:cs typeface="Arial" panose="020B0604020202020204" pitchFamily="34" charset="0"/>
              </a:rPr>
              <a:t>show the list of files affected with added/modified/deleted information as well</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--abbrev-commit: </a:t>
            </a:r>
            <a:r>
              <a:rPr lang="en-US" dirty="0">
                <a:latin typeface="Arial" panose="020B0604020202020204" pitchFamily="34" charset="0"/>
                <a:cs typeface="Arial" panose="020B0604020202020204" pitchFamily="34" charset="0"/>
              </a:rPr>
              <a:t>show only the first few characters of the SHA-1 checksum instead of all 40</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--relative-date: </a:t>
            </a:r>
            <a:r>
              <a:rPr lang="en-US" dirty="0">
                <a:latin typeface="Arial" panose="020B0604020202020204" pitchFamily="34" charset="0"/>
                <a:cs typeface="Arial" panose="020B0604020202020204" pitchFamily="34" charset="0"/>
              </a:rPr>
              <a:t>display the date in a relative format (for example, “2 weeks ago”) instead of using the full date format.</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-pretty: </a:t>
            </a:r>
            <a:r>
              <a:rPr lang="en-US" dirty="0">
                <a:latin typeface="Arial" panose="020B0604020202020204" pitchFamily="34" charset="0"/>
                <a:cs typeface="Arial" panose="020B0604020202020204" pitchFamily="34" charset="0"/>
              </a:rPr>
              <a:t>changes the log output (</a:t>
            </a:r>
            <a:r>
              <a:rPr lang="en-US" dirty="0" err="1">
                <a:latin typeface="Courier New" panose="02070309020205020404" pitchFamily="49" charset="0"/>
                <a:cs typeface="Courier New" panose="02070309020205020404" pitchFamily="49" charset="0"/>
              </a:rPr>
              <a:t>oneline</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short</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full</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fuller</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format</a:t>
            </a:r>
            <a:r>
              <a:rPr lang="en-US"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--graph: </a:t>
            </a:r>
            <a:r>
              <a:rPr lang="en-US" dirty="0">
                <a:latin typeface="Arial" panose="020B0604020202020204" pitchFamily="34" charset="0"/>
                <a:cs typeface="Arial" panose="020B0604020202020204" pitchFamily="34" charset="0"/>
              </a:rPr>
              <a:t>adds a ASCII graph showing your branch and merge history</a:t>
            </a:r>
          </a:p>
        </p:txBody>
      </p:sp>
    </p:spTree>
    <p:extLst>
      <p:ext uri="{BB962C8B-B14F-4D97-AF65-F5344CB8AC3E}">
        <p14:creationId xmlns:p14="http://schemas.microsoft.com/office/powerpoint/2010/main" val="2523298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2454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graphicFrame>
        <p:nvGraphicFramePr>
          <p:cNvPr id="5" name="Table 5">
            <a:extLst>
              <a:ext uri="{FF2B5EF4-FFF2-40B4-BE49-F238E27FC236}">
                <a16:creationId xmlns:a16="http://schemas.microsoft.com/office/drawing/2014/main" id="{2F80B19E-C3D4-4B51-8097-E1FA39B6E02C}"/>
              </a:ext>
            </a:extLst>
          </p:cNvPr>
          <p:cNvGraphicFramePr>
            <a:graphicFrameLocks noGrp="1"/>
          </p:cNvGraphicFramePr>
          <p:nvPr>
            <p:extLst>
              <p:ext uri="{D42A27DB-BD31-4B8C-83A1-F6EECF244321}">
                <p14:modId xmlns:p14="http://schemas.microsoft.com/office/powerpoint/2010/main" val="3032052952"/>
              </p:ext>
            </p:extLst>
          </p:nvPr>
        </p:nvGraphicFramePr>
        <p:xfrm>
          <a:off x="1172464" y="713594"/>
          <a:ext cx="9324848" cy="5933440"/>
        </p:xfrm>
        <a:graphic>
          <a:graphicData uri="http://schemas.openxmlformats.org/drawingml/2006/table">
            <a:tbl>
              <a:tblPr firstRow="1" bandRow="1">
                <a:tableStyleId>{5C22544A-7EE6-4342-B048-85BDC9FD1C3A}</a:tableStyleId>
              </a:tblPr>
              <a:tblGrid>
                <a:gridCol w="5252720">
                  <a:extLst>
                    <a:ext uri="{9D8B030D-6E8A-4147-A177-3AD203B41FA5}">
                      <a16:colId xmlns:a16="http://schemas.microsoft.com/office/drawing/2014/main" val="2940667117"/>
                    </a:ext>
                  </a:extLst>
                </a:gridCol>
                <a:gridCol w="4072128">
                  <a:extLst>
                    <a:ext uri="{9D8B030D-6E8A-4147-A177-3AD203B41FA5}">
                      <a16:colId xmlns:a16="http://schemas.microsoft.com/office/drawing/2014/main" val="3850628656"/>
                    </a:ext>
                  </a:extLst>
                </a:gridCol>
              </a:tblGrid>
              <a:tr h="370840">
                <a:tc>
                  <a:txBody>
                    <a:bodyPr/>
                    <a:lstStyle/>
                    <a:p>
                      <a:r>
                        <a:rPr lang="it-IT" sz="1600" dirty="0">
                          <a:latin typeface="Arial" panose="020B0604020202020204" pitchFamily="34" charset="0"/>
                          <a:cs typeface="Arial" panose="020B0604020202020204" pitchFamily="34" charset="0"/>
                        </a:rPr>
                        <a:t>Option </a:t>
                      </a:r>
                      <a:r>
                        <a:rPr lang="it-IT" sz="1600" b="0" i="1" kern="1200" dirty="0" err="1">
                          <a:solidFill>
                            <a:schemeClr val="lt1"/>
                          </a:solidFill>
                          <a:effectLst/>
                          <a:latin typeface="Courier New" panose="02070309020205020404" pitchFamily="49" charset="0"/>
                          <a:ea typeface="+mn-ea"/>
                          <a:cs typeface="Courier New" panose="02070309020205020404" pitchFamily="49" charset="0"/>
                        </a:rPr>
                        <a:t>git</a:t>
                      </a:r>
                      <a:r>
                        <a:rPr lang="it-IT" sz="1600" b="0" i="1" kern="1200" dirty="0">
                          <a:solidFill>
                            <a:schemeClr val="lt1"/>
                          </a:solidFill>
                          <a:effectLst/>
                          <a:latin typeface="Courier New" panose="02070309020205020404" pitchFamily="49" charset="0"/>
                          <a:ea typeface="+mn-ea"/>
                          <a:cs typeface="Courier New" panose="02070309020205020404" pitchFamily="49" charset="0"/>
                        </a:rPr>
                        <a:t> log --</a:t>
                      </a:r>
                      <a:r>
                        <a:rPr lang="it-IT" sz="1600" b="0" i="1" kern="1200" dirty="0" err="1">
                          <a:solidFill>
                            <a:schemeClr val="lt1"/>
                          </a:solidFill>
                          <a:effectLst/>
                          <a:latin typeface="Courier New" panose="02070309020205020404" pitchFamily="49" charset="0"/>
                          <a:ea typeface="+mn-ea"/>
                          <a:cs typeface="Courier New" panose="02070309020205020404" pitchFamily="49" charset="0"/>
                        </a:rPr>
                        <a:t>pretty</a:t>
                      </a:r>
                      <a:r>
                        <a:rPr lang="it-IT" sz="1600" b="0" i="1" kern="1200" dirty="0">
                          <a:solidFill>
                            <a:schemeClr val="lt1"/>
                          </a:solidFill>
                          <a:effectLst/>
                          <a:latin typeface="Courier New" panose="02070309020205020404" pitchFamily="49" charset="0"/>
                          <a:ea typeface="+mn-ea"/>
                          <a:cs typeface="Courier New" panose="02070309020205020404" pitchFamily="49" charset="0"/>
                        </a:rPr>
                        <a:t>=format: </a:t>
                      </a:r>
                      <a:r>
                        <a:rPr lang="it-IT" sz="1600" b="1" kern="1200" dirty="0">
                          <a:solidFill>
                            <a:schemeClr val="lt1"/>
                          </a:solidFill>
                          <a:effectLst/>
                          <a:latin typeface="Courier New" panose="02070309020205020404" pitchFamily="49" charset="0"/>
                          <a:ea typeface="+mn-ea"/>
                          <a:cs typeface="Courier New" panose="02070309020205020404" pitchFamily="49" charset="0"/>
                        </a:rPr>
                        <a:t>"…"</a:t>
                      </a:r>
                      <a:endParaRPr lang="it-IT" sz="1600" dirty="0">
                        <a:latin typeface="Courier New" panose="02070309020205020404" pitchFamily="49" charset="0"/>
                        <a:cs typeface="Courier New" panose="02070309020205020404" pitchFamily="49" charset="0"/>
                      </a:endParaRP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6732819"/>
                  </a:ext>
                </a:extLst>
              </a:tr>
              <a:tr h="370840">
                <a:tc>
                  <a:txBody>
                    <a:bodyPr/>
                    <a:lstStyle/>
                    <a:p>
                      <a:r>
                        <a:rPr lang="it-IT" sz="1600" dirty="0">
                          <a:latin typeface="Arial" panose="020B0604020202020204" pitchFamily="34" charset="0"/>
                          <a:cs typeface="Arial" panose="020B0604020202020204" pitchFamily="34" charset="0"/>
                        </a:rPr>
                        <a:t>%H</a:t>
                      </a:r>
                    </a:p>
                  </a:txBody>
                  <a:tcPr/>
                </a:tc>
                <a:tc>
                  <a:txBody>
                    <a:bodyPr/>
                    <a:lstStyle/>
                    <a:p>
                      <a:r>
                        <a:rPr lang="it-IT" sz="1600" dirty="0" err="1">
                          <a:latin typeface="Arial" panose="020B0604020202020204" pitchFamily="34" charset="0"/>
                          <a:cs typeface="Arial" panose="020B0604020202020204" pitchFamily="34" charset="0"/>
                        </a:rPr>
                        <a:t>Commit</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hash</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57050339"/>
                  </a:ext>
                </a:extLst>
              </a:tr>
              <a:tr h="370840">
                <a:tc>
                  <a:txBody>
                    <a:bodyPr/>
                    <a:lstStyle/>
                    <a:p>
                      <a:r>
                        <a:rPr lang="it-IT" sz="1600" dirty="0">
                          <a:latin typeface="Arial" panose="020B0604020202020204" pitchFamily="34" charset="0"/>
                          <a:cs typeface="Arial" panose="020B0604020202020204" pitchFamily="34" charset="0"/>
                        </a:rPr>
                        <a:t>%h</a:t>
                      </a:r>
                    </a:p>
                  </a:txBody>
                  <a:tcPr/>
                </a:tc>
                <a:tc>
                  <a:txBody>
                    <a:bodyPr/>
                    <a:lstStyle/>
                    <a:p>
                      <a:r>
                        <a:rPr lang="it-IT" sz="1600" dirty="0" err="1">
                          <a:latin typeface="Arial" panose="020B0604020202020204" pitchFamily="34" charset="0"/>
                          <a:cs typeface="Arial" panose="020B0604020202020204" pitchFamily="34" charset="0"/>
                        </a:rPr>
                        <a:t>Abbreviated</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commit</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hash</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81991631"/>
                  </a:ext>
                </a:extLst>
              </a:tr>
              <a:tr h="370840">
                <a:tc>
                  <a:txBody>
                    <a:bodyPr/>
                    <a:lstStyle/>
                    <a:p>
                      <a:r>
                        <a:rPr lang="it-IT" sz="1600" dirty="0">
                          <a:latin typeface="Arial" panose="020B0604020202020204" pitchFamily="34" charset="0"/>
                          <a:cs typeface="Arial" panose="020B0604020202020204" pitchFamily="34" charset="0"/>
                        </a:rPr>
                        <a:t>%T</a:t>
                      </a:r>
                    </a:p>
                  </a:txBody>
                  <a:tcPr/>
                </a:tc>
                <a:tc>
                  <a:txBody>
                    <a:bodyPr/>
                    <a:lstStyle/>
                    <a:p>
                      <a:r>
                        <a:rPr lang="it-IT" sz="1600" dirty="0" err="1">
                          <a:latin typeface="Arial" panose="020B0604020202020204" pitchFamily="34" charset="0"/>
                          <a:cs typeface="Arial" panose="020B0604020202020204" pitchFamily="34" charset="0"/>
                        </a:rPr>
                        <a:t>Tree</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hash</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5724659"/>
                  </a:ext>
                </a:extLst>
              </a:tr>
              <a:tr h="370840">
                <a:tc>
                  <a:txBody>
                    <a:bodyPr/>
                    <a:lstStyle/>
                    <a:p>
                      <a:r>
                        <a:rPr lang="it-IT" sz="1600" dirty="0">
                          <a:latin typeface="Arial" panose="020B0604020202020204" pitchFamily="34" charset="0"/>
                          <a:cs typeface="Arial" panose="020B0604020202020204" pitchFamily="34" charset="0"/>
                        </a:rPr>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err="1">
                          <a:latin typeface="Arial" panose="020B0604020202020204" pitchFamily="34" charset="0"/>
                          <a:cs typeface="Arial" panose="020B0604020202020204" pitchFamily="34" charset="0"/>
                        </a:rPr>
                        <a:t>Abbreviated</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Tree</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hash</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7850856"/>
                  </a:ext>
                </a:extLst>
              </a:tr>
              <a:tr h="370840">
                <a:tc>
                  <a:txBody>
                    <a:bodyPr/>
                    <a:lstStyle/>
                    <a:p>
                      <a:r>
                        <a:rPr lang="it-IT" sz="1600" dirty="0">
                          <a:latin typeface="Arial" panose="020B0604020202020204" pitchFamily="34" charset="0"/>
                          <a:cs typeface="Arial" panose="020B0604020202020204" pitchFamily="34" charset="0"/>
                        </a:rPr>
                        <a:t>%P</a:t>
                      </a:r>
                    </a:p>
                  </a:txBody>
                  <a:tcPr/>
                </a:tc>
                <a:tc>
                  <a:txBody>
                    <a:bodyPr/>
                    <a:lstStyle/>
                    <a:p>
                      <a:r>
                        <a:rPr lang="it-IT" sz="1600" dirty="0">
                          <a:latin typeface="Arial" panose="020B0604020202020204" pitchFamily="34" charset="0"/>
                          <a:cs typeface="Arial" panose="020B0604020202020204" pitchFamily="34" charset="0"/>
                        </a:rPr>
                        <a:t>Parent </a:t>
                      </a:r>
                      <a:r>
                        <a:rPr lang="it-IT" sz="1600" dirty="0" err="1">
                          <a:latin typeface="Arial" panose="020B0604020202020204" pitchFamily="34" charset="0"/>
                          <a:cs typeface="Arial" panose="020B0604020202020204" pitchFamily="34" charset="0"/>
                        </a:rPr>
                        <a:t>hash</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6448807"/>
                  </a:ext>
                </a:extLst>
              </a:tr>
              <a:tr h="370840">
                <a:tc>
                  <a:txBody>
                    <a:bodyPr/>
                    <a:lstStyle/>
                    <a:p>
                      <a:r>
                        <a:rPr lang="it-IT" sz="1600" dirty="0">
                          <a:latin typeface="Arial" panose="020B0604020202020204" pitchFamily="34" charset="0"/>
                          <a:cs typeface="Arial" panose="020B0604020202020204" pitchFamily="34" charset="0"/>
                        </a:rPr>
                        <a:t>%p</a:t>
                      </a:r>
                    </a:p>
                  </a:txBody>
                  <a:tcPr/>
                </a:tc>
                <a:tc>
                  <a:txBody>
                    <a:bodyPr/>
                    <a:lstStyle/>
                    <a:p>
                      <a:r>
                        <a:rPr lang="it-IT" sz="1600" dirty="0" err="1">
                          <a:latin typeface="Arial" panose="020B0604020202020204" pitchFamily="34" charset="0"/>
                          <a:cs typeface="Arial" panose="020B0604020202020204" pitchFamily="34" charset="0"/>
                        </a:rPr>
                        <a:t>Abbreviated</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parent</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hash</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9068013"/>
                  </a:ext>
                </a:extLst>
              </a:tr>
              <a:tr h="370840">
                <a:tc>
                  <a:txBody>
                    <a:bodyPr/>
                    <a:lstStyle/>
                    <a:p>
                      <a:r>
                        <a:rPr lang="it-IT" sz="1600" dirty="0">
                          <a:latin typeface="Arial" panose="020B0604020202020204" pitchFamily="34" charset="0"/>
                          <a:cs typeface="Arial" panose="020B0604020202020204" pitchFamily="34" charset="0"/>
                        </a:rPr>
                        <a:t>%an</a:t>
                      </a:r>
                    </a:p>
                  </a:txBody>
                  <a:tcPr/>
                </a:tc>
                <a:tc>
                  <a:txBody>
                    <a:bodyPr/>
                    <a:lstStyle/>
                    <a:p>
                      <a:r>
                        <a:rPr lang="it-IT" sz="1600" dirty="0">
                          <a:latin typeface="Arial" panose="020B0604020202020204" pitchFamily="34" charset="0"/>
                          <a:cs typeface="Arial" panose="020B0604020202020204" pitchFamily="34" charset="0"/>
                        </a:rPr>
                        <a:t>Author name</a:t>
                      </a:r>
                    </a:p>
                  </a:txBody>
                  <a:tcPr/>
                </a:tc>
                <a:extLst>
                  <a:ext uri="{0D108BD9-81ED-4DB2-BD59-A6C34878D82A}">
                    <a16:rowId xmlns:a16="http://schemas.microsoft.com/office/drawing/2014/main" val="2802245172"/>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ae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Author e-mail</a:t>
                      </a:r>
                    </a:p>
                  </a:txBody>
                  <a:tcPr/>
                </a:tc>
                <a:extLst>
                  <a:ext uri="{0D108BD9-81ED-4DB2-BD59-A6C34878D82A}">
                    <a16:rowId xmlns:a16="http://schemas.microsoft.com/office/drawing/2014/main" val="507848372"/>
                  </a:ext>
                </a:extLst>
              </a:tr>
              <a:tr h="370840">
                <a:tc>
                  <a:txBody>
                    <a:bodyPr/>
                    <a:lstStyle/>
                    <a:p>
                      <a:r>
                        <a:rPr lang="it-IT" sz="1600" dirty="0">
                          <a:latin typeface="Arial" panose="020B0604020202020204" pitchFamily="34" charset="0"/>
                          <a:cs typeface="Arial" panose="020B0604020202020204" pitchFamily="34" charset="0"/>
                        </a:rPr>
                        <a:t>%ad</a:t>
                      </a:r>
                    </a:p>
                  </a:txBody>
                  <a:tcPr/>
                </a:tc>
                <a:tc>
                  <a:txBody>
                    <a:bodyPr/>
                    <a:lstStyle/>
                    <a:p>
                      <a:r>
                        <a:rPr lang="it-IT" sz="1600" dirty="0">
                          <a:latin typeface="Arial" panose="020B0604020202020204" pitchFamily="34" charset="0"/>
                          <a:cs typeface="Arial" panose="020B0604020202020204" pitchFamily="34" charset="0"/>
                        </a:rPr>
                        <a:t>Author date</a:t>
                      </a:r>
                    </a:p>
                  </a:txBody>
                  <a:tcPr/>
                </a:tc>
                <a:extLst>
                  <a:ext uri="{0D108BD9-81ED-4DB2-BD59-A6C34878D82A}">
                    <a16:rowId xmlns:a16="http://schemas.microsoft.com/office/drawing/2014/main" val="835863944"/>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ar</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Author date relative</a:t>
                      </a:r>
                    </a:p>
                  </a:txBody>
                  <a:tcPr/>
                </a:tc>
                <a:extLst>
                  <a:ext uri="{0D108BD9-81ED-4DB2-BD59-A6C34878D82A}">
                    <a16:rowId xmlns:a16="http://schemas.microsoft.com/office/drawing/2014/main" val="1697901601"/>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cn</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Committer</a:t>
                      </a:r>
                      <a:r>
                        <a:rPr lang="it-IT" sz="1600" dirty="0">
                          <a:latin typeface="Arial" panose="020B0604020202020204" pitchFamily="34" charset="0"/>
                          <a:cs typeface="Arial" panose="020B0604020202020204" pitchFamily="34" charset="0"/>
                        </a:rPr>
                        <a:t> name</a:t>
                      </a:r>
                    </a:p>
                  </a:txBody>
                  <a:tcPr/>
                </a:tc>
                <a:extLst>
                  <a:ext uri="{0D108BD9-81ED-4DB2-BD59-A6C34878D82A}">
                    <a16:rowId xmlns:a16="http://schemas.microsoft.com/office/drawing/2014/main" val="2480878651"/>
                  </a:ext>
                </a:extLst>
              </a:tr>
              <a:tr h="370840">
                <a:tc>
                  <a:txBody>
                    <a:bodyPr/>
                    <a:lstStyle/>
                    <a:p>
                      <a:r>
                        <a:rPr lang="it-IT" sz="1600" dirty="0">
                          <a:latin typeface="Arial" panose="020B0604020202020204" pitchFamily="34" charset="0"/>
                          <a:cs typeface="Arial" panose="020B0604020202020204" pitchFamily="34" charset="0"/>
                        </a:rPr>
                        <a:t>%ce</a:t>
                      </a:r>
                    </a:p>
                  </a:txBody>
                  <a:tcPr/>
                </a:tc>
                <a:tc>
                  <a:txBody>
                    <a:bodyPr/>
                    <a:lstStyle/>
                    <a:p>
                      <a:r>
                        <a:rPr lang="it-IT" sz="1600" dirty="0" err="1">
                          <a:latin typeface="Arial" panose="020B0604020202020204" pitchFamily="34" charset="0"/>
                          <a:cs typeface="Arial" panose="020B0604020202020204" pitchFamily="34" charset="0"/>
                        </a:rPr>
                        <a:t>Committer</a:t>
                      </a:r>
                      <a:r>
                        <a:rPr lang="it-IT" sz="1600" dirty="0">
                          <a:latin typeface="Arial" panose="020B0604020202020204" pitchFamily="34" charset="0"/>
                          <a:cs typeface="Arial" panose="020B0604020202020204" pitchFamily="34" charset="0"/>
                        </a:rPr>
                        <a:t> e-mail</a:t>
                      </a:r>
                    </a:p>
                  </a:txBody>
                  <a:tcPr/>
                </a:tc>
                <a:extLst>
                  <a:ext uri="{0D108BD9-81ED-4DB2-BD59-A6C34878D82A}">
                    <a16:rowId xmlns:a16="http://schemas.microsoft.com/office/drawing/2014/main" val="1614126868"/>
                  </a:ext>
                </a:extLst>
              </a:tr>
              <a:tr h="370840">
                <a:tc>
                  <a:txBody>
                    <a:bodyPr/>
                    <a:lstStyle/>
                    <a:p>
                      <a:r>
                        <a:rPr lang="it-IT" sz="1600" dirty="0">
                          <a:latin typeface="Arial" panose="020B0604020202020204" pitchFamily="34" charset="0"/>
                          <a:cs typeface="Arial" panose="020B0604020202020204" pitchFamily="34" charset="0"/>
                        </a:rPr>
                        <a:t>%cd</a:t>
                      </a:r>
                    </a:p>
                  </a:txBody>
                  <a:tcPr/>
                </a:tc>
                <a:tc>
                  <a:txBody>
                    <a:bodyPr/>
                    <a:lstStyle/>
                    <a:p>
                      <a:r>
                        <a:rPr lang="it-IT" sz="1600" dirty="0" err="1">
                          <a:latin typeface="Arial" panose="020B0604020202020204" pitchFamily="34" charset="0"/>
                          <a:cs typeface="Arial" panose="020B0604020202020204" pitchFamily="34" charset="0"/>
                        </a:rPr>
                        <a:t>Committer</a:t>
                      </a:r>
                      <a:r>
                        <a:rPr lang="it-IT" sz="1600" dirty="0">
                          <a:latin typeface="Arial" panose="020B0604020202020204" pitchFamily="34" charset="0"/>
                          <a:cs typeface="Arial" panose="020B0604020202020204" pitchFamily="34" charset="0"/>
                        </a:rPr>
                        <a:t> date</a:t>
                      </a:r>
                    </a:p>
                  </a:txBody>
                  <a:tcPr/>
                </a:tc>
                <a:extLst>
                  <a:ext uri="{0D108BD9-81ED-4DB2-BD59-A6C34878D82A}">
                    <a16:rowId xmlns:a16="http://schemas.microsoft.com/office/drawing/2014/main" val="927019866"/>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cr</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Committer</a:t>
                      </a:r>
                      <a:r>
                        <a:rPr lang="it-IT" sz="1600" dirty="0">
                          <a:latin typeface="Arial" panose="020B0604020202020204" pitchFamily="34" charset="0"/>
                          <a:cs typeface="Arial" panose="020B0604020202020204" pitchFamily="34" charset="0"/>
                        </a:rPr>
                        <a:t> date, relative</a:t>
                      </a:r>
                    </a:p>
                  </a:txBody>
                  <a:tcPr/>
                </a:tc>
                <a:extLst>
                  <a:ext uri="{0D108BD9-81ED-4DB2-BD59-A6C34878D82A}">
                    <a16:rowId xmlns:a16="http://schemas.microsoft.com/office/drawing/2014/main" val="1146445097"/>
                  </a:ext>
                </a:extLst>
              </a:tr>
              <a:tr h="370840">
                <a:tc>
                  <a:txBody>
                    <a:bodyPr/>
                    <a:lstStyle/>
                    <a:p>
                      <a:r>
                        <a:rPr lang="it-IT" sz="1600" dirty="0">
                          <a:latin typeface="Arial" panose="020B0604020202020204" pitchFamily="34" charset="0"/>
                          <a:cs typeface="Arial" panose="020B0604020202020204" pitchFamily="34" charset="0"/>
                        </a:rPr>
                        <a:t>%s</a:t>
                      </a:r>
                    </a:p>
                  </a:txBody>
                  <a:tcPr/>
                </a:tc>
                <a:tc>
                  <a:txBody>
                    <a:bodyPr/>
                    <a:lstStyle/>
                    <a:p>
                      <a:r>
                        <a:rPr lang="it-IT" sz="1600" dirty="0" err="1">
                          <a:latin typeface="Arial" panose="020B0604020202020204" pitchFamily="34" charset="0"/>
                          <a:cs typeface="Arial" panose="020B0604020202020204" pitchFamily="34" charset="0"/>
                        </a:rPr>
                        <a:t>Subject</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57824051"/>
                  </a:ext>
                </a:extLst>
              </a:tr>
            </a:tbl>
          </a:graphicData>
        </a:graphic>
      </p:graphicFrame>
    </p:spTree>
    <p:extLst>
      <p:ext uri="{BB962C8B-B14F-4D97-AF65-F5344CB8AC3E}">
        <p14:creationId xmlns:p14="http://schemas.microsoft.com/office/powerpoint/2010/main" val="400557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2454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Viewing the Commit History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Limiting Log Output</a:t>
            </a:r>
          </a:p>
        </p:txBody>
      </p:sp>
      <p:graphicFrame>
        <p:nvGraphicFramePr>
          <p:cNvPr id="6" name="Table 5">
            <a:extLst>
              <a:ext uri="{FF2B5EF4-FFF2-40B4-BE49-F238E27FC236}">
                <a16:creationId xmlns:a16="http://schemas.microsoft.com/office/drawing/2014/main" id="{926B4233-0158-4A6A-BE99-39942681C82F}"/>
              </a:ext>
            </a:extLst>
          </p:cNvPr>
          <p:cNvGraphicFramePr>
            <a:graphicFrameLocks noGrp="1"/>
          </p:cNvGraphicFramePr>
          <p:nvPr>
            <p:extLst>
              <p:ext uri="{D42A27DB-BD31-4B8C-83A1-F6EECF244321}">
                <p14:modId xmlns:p14="http://schemas.microsoft.com/office/powerpoint/2010/main" val="2726200181"/>
              </p:ext>
            </p:extLst>
          </p:nvPr>
        </p:nvGraphicFramePr>
        <p:xfrm>
          <a:off x="1154176" y="2070919"/>
          <a:ext cx="9324848" cy="3383280"/>
        </p:xfrm>
        <a:graphic>
          <a:graphicData uri="http://schemas.openxmlformats.org/drawingml/2006/table">
            <a:tbl>
              <a:tblPr firstRow="1" bandRow="1">
                <a:tableStyleId>{5C22544A-7EE6-4342-B048-85BDC9FD1C3A}</a:tableStyleId>
              </a:tblPr>
              <a:tblGrid>
                <a:gridCol w="3259328">
                  <a:extLst>
                    <a:ext uri="{9D8B030D-6E8A-4147-A177-3AD203B41FA5}">
                      <a16:colId xmlns:a16="http://schemas.microsoft.com/office/drawing/2014/main" val="2940667117"/>
                    </a:ext>
                  </a:extLst>
                </a:gridCol>
                <a:gridCol w="6065520">
                  <a:extLst>
                    <a:ext uri="{9D8B030D-6E8A-4147-A177-3AD203B41FA5}">
                      <a16:colId xmlns:a16="http://schemas.microsoft.com/office/drawing/2014/main" val="3850628656"/>
                    </a:ext>
                  </a:extLst>
                </a:gridCol>
              </a:tblGrid>
              <a:tr h="370840">
                <a:tc>
                  <a:txBody>
                    <a:bodyPr/>
                    <a:lstStyle/>
                    <a:p>
                      <a:r>
                        <a:rPr lang="it-IT" sz="1600" dirty="0">
                          <a:latin typeface="Arial" panose="020B0604020202020204" pitchFamily="34" charset="0"/>
                          <a:cs typeface="Arial" panose="020B0604020202020204" pitchFamily="34" charset="0"/>
                        </a:rPr>
                        <a:t>Option</a:t>
                      </a:r>
                      <a:endParaRPr lang="it-IT" sz="1600" dirty="0">
                        <a:latin typeface="Courier New" panose="02070309020205020404" pitchFamily="49" charset="0"/>
                        <a:cs typeface="Courier New" panose="02070309020205020404" pitchFamily="49" charset="0"/>
                      </a:endParaRP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6732819"/>
                  </a:ext>
                </a:extLst>
              </a:tr>
              <a:tr h="370840">
                <a:tc>
                  <a:txBody>
                    <a:bodyPr/>
                    <a:lstStyle/>
                    <a:p>
                      <a:r>
                        <a:rPr lang="it-IT" sz="1600" dirty="0">
                          <a:latin typeface="Arial" panose="020B0604020202020204" pitchFamily="34" charset="0"/>
                          <a:cs typeface="Arial" panose="020B0604020202020204" pitchFamily="34" charset="0"/>
                        </a:rPr>
                        <a:t>-(n)</a:t>
                      </a:r>
                    </a:p>
                  </a:txBody>
                  <a:tcPr/>
                </a:tc>
                <a:tc>
                  <a:txBody>
                    <a:bodyPr/>
                    <a:lstStyle/>
                    <a:p>
                      <a:r>
                        <a:rPr lang="it-IT" sz="1600" dirty="0">
                          <a:latin typeface="Arial" panose="020B0604020202020204" pitchFamily="34" charset="0"/>
                          <a:cs typeface="Arial" panose="020B0604020202020204" pitchFamily="34" charset="0"/>
                        </a:rPr>
                        <a:t>Show </a:t>
                      </a:r>
                      <a:r>
                        <a:rPr lang="it-IT" sz="1600" dirty="0" err="1">
                          <a:latin typeface="Arial" panose="020B0604020202020204" pitchFamily="34" charset="0"/>
                          <a:cs typeface="Arial" panose="020B0604020202020204" pitchFamily="34" charset="0"/>
                        </a:rPr>
                        <a:t>only</a:t>
                      </a:r>
                      <a:r>
                        <a:rPr lang="it-IT" sz="1600" dirty="0">
                          <a:latin typeface="Arial" panose="020B0604020202020204" pitchFamily="34" charset="0"/>
                          <a:cs typeface="Arial" panose="020B0604020202020204" pitchFamily="34" charset="0"/>
                        </a:rPr>
                        <a:t> the last n </a:t>
                      </a:r>
                      <a:r>
                        <a:rPr lang="it-IT" sz="1600" dirty="0" err="1">
                          <a:latin typeface="Arial" panose="020B0604020202020204" pitchFamily="34" charset="0"/>
                          <a:cs typeface="Arial" panose="020B0604020202020204" pitchFamily="34" charset="0"/>
                        </a:rPr>
                        <a:t>commits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57050339"/>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since</a:t>
                      </a:r>
                      <a:r>
                        <a:rPr lang="it-IT" sz="1600" dirty="0">
                          <a:latin typeface="Arial" panose="020B0604020202020204" pitchFamily="34" charset="0"/>
                          <a:cs typeface="Arial" panose="020B0604020202020204" pitchFamily="34" charset="0"/>
                        </a:rPr>
                        <a:t>, --after</a:t>
                      </a:r>
                    </a:p>
                  </a:txBody>
                  <a:tcPr/>
                </a:tc>
                <a:tc>
                  <a:txBody>
                    <a:bodyPr/>
                    <a:lstStyle/>
                    <a:p>
                      <a:r>
                        <a:rPr lang="it-IT" sz="1600" dirty="0">
                          <a:latin typeface="Arial" panose="020B0604020202020204" pitchFamily="34" charset="0"/>
                          <a:cs typeface="Arial" panose="020B0604020202020204" pitchFamily="34" charset="0"/>
                        </a:rPr>
                        <a:t>Limit the </a:t>
                      </a:r>
                      <a:r>
                        <a:rPr lang="it-IT" sz="1600" dirty="0" err="1">
                          <a:latin typeface="Arial" panose="020B0604020202020204" pitchFamily="34" charset="0"/>
                          <a:cs typeface="Arial" panose="020B0604020202020204" pitchFamily="34" charset="0"/>
                        </a:rPr>
                        <a:t>commits</a:t>
                      </a:r>
                      <a:r>
                        <a:rPr lang="it-IT" sz="1600" dirty="0">
                          <a:latin typeface="Arial" panose="020B0604020202020204" pitchFamily="34" charset="0"/>
                          <a:cs typeface="Arial" panose="020B0604020202020204" pitchFamily="34" charset="0"/>
                        </a:rPr>
                        <a:t> to </a:t>
                      </a:r>
                      <a:r>
                        <a:rPr lang="it-IT" sz="1600" dirty="0" err="1">
                          <a:latin typeface="Arial" panose="020B0604020202020204" pitchFamily="34" charset="0"/>
                          <a:cs typeface="Arial" panose="020B0604020202020204" pitchFamily="34" charset="0"/>
                        </a:rPr>
                        <a:t>shose</a:t>
                      </a:r>
                      <a:r>
                        <a:rPr lang="it-IT" sz="1600" dirty="0">
                          <a:latin typeface="Arial" panose="020B0604020202020204" pitchFamily="34" charset="0"/>
                          <a:cs typeface="Arial" panose="020B0604020202020204" pitchFamily="34" charset="0"/>
                        </a:rPr>
                        <a:t> made after the </a:t>
                      </a:r>
                      <a:r>
                        <a:rPr lang="it-IT" sz="1600" dirty="0" err="1">
                          <a:latin typeface="Arial" panose="020B0604020202020204" pitchFamily="34" charset="0"/>
                          <a:cs typeface="Arial" panose="020B0604020202020204" pitchFamily="34" charset="0"/>
                        </a:rPr>
                        <a:t>specified</a:t>
                      </a:r>
                      <a:r>
                        <a:rPr lang="it-IT" sz="1600" dirty="0">
                          <a:latin typeface="Arial" panose="020B0604020202020204" pitchFamily="34" charset="0"/>
                          <a:cs typeface="Arial" panose="020B0604020202020204" pitchFamily="34" charset="0"/>
                        </a:rPr>
                        <a:t> date</a:t>
                      </a:r>
                    </a:p>
                  </a:txBody>
                  <a:tcPr/>
                </a:tc>
                <a:extLst>
                  <a:ext uri="{0D108BD9-81ED-4DB2-BD59-A6C34878D82A}">
                    <a16:rowId xmlns:a16="http://schemas.microsoft.com/office/drawing/2014/main" val="3281991631"/>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until</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before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Limit the </a:t>
                      </a:r>
                      <a:r>
                        <a:rPr lang="it-IT" sz="1600" dirty="0" err="1">
                          <a:latin typeface="Arial" panose="020B0604020202020204" pitchFamily="34" charset="0"/>
                          <a:cs typeface="Arial" panose="020B0604020202020204" pitchFamily="34" charset="0"/>
                        </a:rPr>
                        <a:t>commits</a:t>
                      </a:r>
                      <a:r>
                        <a:rPr lang="it-IT" sz="1600" dirty="0">
                          <a:latin typeface="Arial" panose="020B0604020202020204" pitchFamily="34" charset="0"/>
                          <a:cs typeface="Arial" panose="020B0604020202020204" pitchFamily="34" charset="0"/>
                        </a:rPr>
                        <a:t> to </a:t>
                      </a:r>
                      <a:r>
                        <a:rPr lang="it-IT" sz="1600" dirty="0" err="1">
                          <a:latin typeface="Arial" panose="020B0604020202020204" pitchFamily="34" charset="0"/>
                          <a:cs typeface="Arial" panose="020B0604020202020204" pitchFamily="34" charset="0"/>
                        </a:rPr>
                        <a:t>those</a:t>
                      </a:r>
                      <a:r>
                        <a:rPr lang="it-IT" sz="1600" dirty="0">
                          <a:latin typeface="Arial" panose="020B0604020202020204" pitchFamily="34" charset="0"/>
                          <a:cs typeface="Arial" panose="020B0604020202020204" pitchFamily="34" charset="0"/>
                        </a:rPr>
                        <a:t> made </a:t>
                      </a:r>
                      <a:r>
                        <a:rPr lang="it-IT" sz="1600" dirty="0" err="1">
                          <a:latin typeface="Arial" panose="020B0604020202020204" pitchFamily="34" charset="0"/>
                          <a:cs typeface="Arial" panose="020B0604020202020204" pitchFamily="34" charset="0"/>
                        </a:rPr>
                        <a:t>before</a:t>
                      </a:r>
                      <a:r>
                        <a:rPr lang="it-IT" sz="1600" dirty="0">
                          <a:latin typeface="Arial" panose="020B0604020202020204" pitchFamily="34" charset="0"/>
                          <a:cs typeface="Arial" panose="020B0604020202020204" pitchFamily="34" charset="0"/>
                        </a:rPr>
                        <a:t> the </a:t>
                      </a:r>
                      <a:r>
                        <a:rPr lang="it-IT" sz="1600" dirty="0" err="1">
                          <a:latin typeface="Arial" panose="020B0604020202020204" pitchFamily="34" charset="0"/>
                          <a:cs typeface="Arial" panose="020B0604020202020204" pitchFamily="34" charset="0"/>
                        </a:rPr>
                        <a:t>specified</a:t>
                      </a:r>
                      <a:r>
                        <a:rPr lang="it-IT" sz="1600" dirty="0">
                          <a:latin typeface="Arial" panose="020B0604020202020204" pitchFamily="34" charset="0"/>
                          <a:cs typeface="Arial" panose="020B0604020202020204" pitchFamily="34" charset="0"/>
                        </a:rPr>
                        <a:t> date</a:t>
                      </a:r>
                    </a:p>
                  </a:txBody>
                  <a:tcPr/>
                </a:tc>
                <a:extLst>
                  <a:ext uri="{0D108BD9-81ED-4DB2-BD59-A6C34878D82A}">
                    <a16:rowId xmlns:a16="http://schemas.microsoft.com/office/drawing/2014/main" val="505724659"/>
                  </a:ext>
                </a:extLst>
              </a:tr>
              <a:tr h="370840">
                <a:tc>
                  <a:txBody>
                    <a:bodyPr/>
                    <a:lstStyle/>
                    <a:p>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author</a:t>
                      </a:r>
                      <a:endParaRPr lang="it-IT"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Only show commits in which the author entry matches the specified string</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7850856"/>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committer</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show commits in which the committer entry matches the specified string</a:t>
                      </a:r>
                    </a:p>
                  </a:txBody>
                  <a:tcPr/>
                </a:tc>
                <a:extLst>
                  <a:ext uri="{0D108BD9-81ED-4DB2-BD59-A6C34878D82A}">
                    <a16:rowId xmlns:a16="http://schemas.microsoft.com/office/drawing/2014/main" val="1836448807"/>
                  </a:ext>
                </a:extLst>
              </a:tr>
              <a:tr h="370840">
                <a:tc>
                  <a:txBody>
                    <a:bodyPr/>
                    <a:lstStyle/>
                    <a:p>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grep</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show commits with a commit message containing the string</a:t>
                      </a:r>
                    </a:p>
                  </a:txBody>
                  <a:tcPr/>
                </a:tc>
                <a:extLst>
                  <a:ext uri="{0D108BD9-81ED-4DB2-BD59-A6C34878D82A}">
                    <a16:rowId xmlns:a16="http://schemas.microsoft.com/office/drawing/2014/main" val="299068013"/>
                  </a:ext>
                </a:extLst>
              </a:tr>
              <a:tr h="370840">
                <a:tc>
                  <a:txBody>
                    <a:bodyPr/>
                    <a:lstStyle/>
                    <a:p>
                      <a:r>
                        <a:rPr lang="it-IT" sz="1600" dirty="0">
                          <a:latin typeface="Arial" panose="020B0604020202020204" pitchFamily="34" charset="0"/>
                          <a:cs typeface="Arial" panose="020B0604020202020204" pitchFamily="34" charset="0"/>
                        </a:rPr>
                        <a:t>-S</a:t>
                      </a:r>
                    </a:p>
                  </a:txBody>
                  <a:tcPr/>
                </a:tc>
                <a:tc>
                  <a:txBody>
                    <a:bodyPr/>
                    <a:lstStyle/>
                    <a:p>
                      <a:r>
                        <a:rPr lang="en-US" sz="1600" dirty="0">
                          <a:latin typeface="Arial" panose="020B0604020202020204" pitchFamily="34" charset="0"/>
                          <a:cs typeface="Arial" panose="020B0604020202020204" pitchFamily="34" charset="0"/>
                        </a:rPr>
                        <a:t>Only show commits adding or removing code matching the string</a:t>
                      </a:r>
                    </a:p>
                  </a:txBody>
                  <a:tcPr/>
                </a:tc>
                <a:extLst>
                  <a:ext uri="{0D108BD9-81ED-4DB2-BD59-A6C34878D82A}">
                    <a16:rowId xmlns:a16="http://schemas.microsoft.com/office/drawing/2014/main" val="2802245172"/>
                  </a:ext>
                </a:extLst>
              </a:tr>
            </a:tbl>
          </a:graphicData>
        </a:graphic>
      </p:graphicFrame>
      <p:sp>
        <p:nvSpPr>
          <p:cNvPr id="9" name="TextBox 8">
            <a:extLst>
              <a:ext uri="{FF2B5EF4-FFF2-40B4-BE49-F238E27FC236}">
                <a16:creationId xmlns:a16="http://schemas.microsoft.com/office/drawing/2014/main" id="{CC8A6F0F-6A2F-4E3C-A48D-216D845FD769}"/>
              </a:ext>
            </a:extLst>
          </p:cNvPr>
          <p:cNvSpPr txBox="1"/>
          <p:nvPr/>
        </p:nvSpPr>
        <p:spPr>
          <a:xfrm>
            <a:off x="344870" y="799271"/>
            <a:ext cx="1082265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time-limiting options such as --since and --until are very useful. For example, this command gets the list of commits made in the last two weeks:</a:t>
            </a:r>
          </a:p>
        </p:txBody>
      </p:sp>
      <p:sp>
        <p:nvSpPr>
          <p:cNvPr id="10" name="TextBox 9">
            <a:extLst>
              <a:ext uri="{FF2B5EF4-FFF2-40B4-BE49-F238E27FC236}">
                <a16:creationId xmlns:a16="http://schemas.microsoft.com/office/drawing/2014/main" id="{FB538A3A-9FA3-4499-807E-7AC9BB5E2E77}"/>
              </a:ext>
            </a:extLst>
          </p:cNvPr>
          <p:cNvSpPr txBox="1"/>
          <p:nvPr/>
        </p:nvSpPr>
        <p:spPr>
          <a:xfrm>
            <a:off x="691483" y="1593143"/>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log --since=2.weeks</a:t>
            </a:r>
          </a:p>
        </p:txBody>
      </p:sp>
      <p:sp>
        <p:nvSpPr>
          <p:cNvPr id="11" name="TextBox 10">
            <a:extLst>
              <a:ext uri="{FF2B5EF4-FFF2-40B4-BE49-F238E27FC236}">
                <a16:creationId xmlns:a16="http://schemas.microsoft.com/office/drawing/2014/main" id="{A3C7468A-EBAF-4970-939A-DF164E0CFF25}"/>
              </a:ext>
            </a:extLst>
          </p:cNvPr>
          <p:cNvSpPr txBox="1"/>
          <p:nvPr/>
        </p:nvSpPr>
        <p:spPr>
          <a:xfrm>
            <a:off x="344869" y="5598280"/>
            <a:ext cx="1082265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wanted to find the last commit that added or removed a reference to a specific function</a:t>
            </a:r>
          </a:p>
        </p:txBody>
      </p:sp>
      <p:sp>
        <p:nvSpPr>
          <p:cNvPr id="12" name="TextBox 11">
            <a:extLst>
              <a:ext uri="{FF2B5EF4-FFF2-40B4-BE49-F238E27FC236}">
                <a16:creationId xmlns:a16="http://schemas.microsoft.com/office/drawing/2014/main" id="{6B9DE44A-A1B2-4213-9A7E-4254BB507E60}"/>
              </a:ext>
            </a:extLst>
          </p:cNvPr>
          <p:cNvSpPr txBox="1"/>
          <p:nvPr/>
        </p:nvSpPr>
        <p:spPr>
          <a:xfrm>
            <a:off x="691482" y="6270232"/>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log --</a:t>
            </a:r>
            <a:r>
              <a:rPr lang="en-US" dirty="0" err="1">
                <a:latin typeface="Courier New" panose="02070309020205020404" pitchFamily="49" charset="0"/>
                <a:cs typeface="Courier New" panose="02070309020205020404" pitchFamily="49" charset="0"/>
              </a:rPr>
              <a:t>Sfunction_name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4236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9" name="TextBox 8">
            <a:extLst>
              <a:ext uri="{FF2B5EF4-FFF2-40B4-BE49-F238E27FC236}">
                <a16:creationId xmlns:a16="http://schemas.microsoft.com/office/drawing/2014/main" id="{CC8A6F0F-6A2F-4E3C-A48D-216D845FD769}"/>
              </a:ext>
            </a:extLst>
          </p:cNvPr>
          <p:cNvSpPr txBox="1"/>
          <p:nvPr/>
        </p:nvSpPr>
        <p:spPr>
          <a:xfrm>
            <a:off x="344870" y="799271"/>
            <a:ext cx="10822651"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 any stage you may want to undo something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you commit too early and possibly forget to add some files, or you mess up your commit message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want to try that commit again, you can run </a:t>
            </a:r>
            <a:r>
              <a:rPr lang="en-US" dirty="0">
                <a:latin typeface="Courier New" panose="02070309020205020404" pitchFamily="49" charset="0"/>
                <a:cs typeface="Courier New" panose="02070309020205020404" pitchFamily="49" charset="0"/>
              </a:rPr>
              <a:t>commit</a:t>
            </a:r>
            <a:r>
              <a:rPr lang="en-US" dirty="0">
                <a:latin typeface="Arial" panose="020B0604020202020204" pitchFamily="34" charset="0"/>
                <a:cs typeface="Arial" panose="020B0604020202020204" pitchFamily="34" charset="0"/>
              </a:rPr>
              <a:t> with the </a:t>
            </a:r>
            <a:r>
              <a:rPr lang="en-US" dirty="0">
                <a:latin typeface="Courier New" panose="02070309020205020404" pitchFamily="49" charset="0"/>
                <a:cs typeface="Courier New" panose="02070309020205020404" pitchFamily="49" charset="0"/>
              </a:rPr>
              <a:t>--amend </a:t>
            </a:r>
            <a:r>
              <a:rPr lang="en-US" dirty="0">
                <a:latin typeface="Arial" panose="020B0604020202020204" pitchFamily="34" charset="0"/>
                <a:cs typeface="Arial" panose="020B0604020202020204" pitchFamily="34" charset="0"/>
              </a:rPr>
              <a:t>option</a:t>
            </a:r>
          </a:p>
        </p:txBody>
      </p:sp>
      <p:sp>
        <p:nvSpPr>
          <p:cNvPr id="11" name="TextBox 10">
            <a:extLst>
              <a:ext uri="{FF2B5EF4-FFF2-40B4-BE49-F238E27FC236}">
                <a16:creationId xmlns:a16="http://schemas.microsoft.com/office/drawing/2014/main" id="{A3C7468A-EBAF-4970-939A-DF164E0CFF25}"/>
              </a:ext>
            </a:extLst>
          </p:cNvPr>
          <p:cNvSpPr txBox="1"/>
          <p:nvPr/>
        </p:nvSpPr>
        <p:spPr>
          <a:xfrm>
            <a:off x="344870" y="3715963"/>
            <a:ext cx="10822651"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takes your staging area and uses it for the commit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you’ve made no changes since your last commit (for instance, you run this command immediately after your previous commit), then your snapshot will look exactly the same, and all you’ll change is your commit message</a:t>
            </a:r>
          </a:p>
        </p:txBody>
      </p:sp>
      <p:sp>
        <p:nvSpPr>
          <p:cNvPr id="13" name="TextBox 12">
            <a:extLst>
              <a:ext uri="{FF2B5EF4-FFF2-40B4-BE49-F238E27FC236}">
                <a16:creationId xmlns:a16="http://schemas.microsoft.com/office/drawing/2014/main" id="{FE3B98DA-8BCC-4246-B0B0-9E2ADA5BC020}"/>
              </a:ext>
            </a:extLst>
          </p:cNvPr>
          <p:cNvSpPr txBox="1"/>
          <p:nvPr/>
        </p:nvSpPr>
        <p:spPr>
          <a:xfrm>
            <a:off x="563466" y="2839138"/>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commit –amend</a:t>
            </a:r>
          </a:p>
        </p:txBody>
      </p:sp>
    </p:spTree>
    <p:extLst>
      <p:ext uri="{BB962C8B-B14F-4D97-AF65-F5344CB8AC3E}">
        <p14:creationId xmlns:p14="http://schemas.microsoft.com/office/powerpoint/2010/main" val="3507135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12" name="TextBox 11">
            <a:extLst>
              <a:ext uri="{FF2B5EF4-FFF2-40B4-BE49-F238E27FC236}">
                <a16:creationId xmlns:a16="http://schemas.microsoft.com/office/drawing/2014/main" id="{6B9DE44A-A1B2-4213-9A7E-4254BB507E60}"/>
              </a:ext>
            </a:extLst>
          </p:cNvPr>
          <p:cNvSpPr txBox="1"/>
          <p:nvPr/>
        </p:nvSpPr>
        <p:spPr>
          <a:xfrm>
            <a:off x="593946" y="2187093"/>
            <a:ext cx="10476037"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commit -m 'initial commit'</a:t>
            </a:r>
          </a:p>
          <a:p>
            <a:r>
              <a:rPr lang="en-US" dirty="0">
                <a:latin typeface="Courier New" panose="02070309020205020404" pitchFamily="49" charset="0"/>
                <a:cs typeface="Courier New" panose="02070309020205020404" pitchFamily="49" charset="0"/>
              </a:rPr>
              <a:t>$ git add </a:t>
            </a:r>
            <a:r>
              <a:rPr lang="en-US" dirty="0" err="1">
                <a:latin typeface="Courier New" panose="02070309020205020404" pitchFamily="49" charset="0"/>
                <a:cs typeface="Courier New" panose="02070309020205020404" pitchFamily="49" charset="0"/>
              </a:rPr>
              <a:t>forgotten_file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commit --amend</a:t>
            </a:r>
          </a:p>
        </p:txBody>
      </p:sp>
      <p:sp>
        <p:nvSpPr>
          <p:cNvPr id="14" name="TextBox 13">
            <a:extLst>
              <a:ext uri="{FF2B5EF4-FFF2-40B4-BE49-F238E27FC236}">
                <a16:creationId xmlns:a16="http://schemas.microsoft.com/office/drawing/2014/main" id="{B7858B51-647A-4028-A37F-D56126723432}"/>
              </a:ext>
            </a:extLst>
          </p:cNvPr>
          <p:cNvSpPr txBox="1"/>
          <p:nvPr/>
        </p:nvSpPr>
        <p:spPr>
          <a:xfrm>
            <a:off x="375350" y="1375561"/>
            <a:ext cx="1069463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commit and then realize you forgot to stage the changes in a file you wanted to add to this commit, you can do something like this</a:t>
            </a:r>
          </a:p>
        </p:txBody>
      </p:sp>
      <p:sp>
        <p:nvSpPr>
          <p:cNvPr id="10" name="TextBox 9">
            <a:extLst>
              <a:ext uri="{FF2B5EF4-FFF2-40B4-BE49-F238E27FC236}">
                <a16:creationId xmlns:a16="http://schemas.microsoft.com/office/drawing/2014/main" id="{5CFD936F-F35E-4B5E-9FBC-8CE09C1E8F77}"/>
              </a:ext>
            </a:extLst>
          </p:cNvPr>
          <p:cNvSpPr txBox="1"/>
          <p:nvPr/>
        </p:nvSpPr>
        <p:spPr>
          <a:xfrm>
            <a:off x="375350" y="3424412"/>
            <a:ext cx="1069463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end up with a single commit - the second commit replaces the results of the first</a:t>
            </a:r>
          </a:p>
        </p:txBody>
      </p:sp>
    </p:spTree>
    <p:extLst>
      <p:ext uri="{BB962C8B-B14F-4D97-AF65-F5344CB8AC3E}">
        <p14:creationId xmlns:p14="http://schemas.microsoft.com/office/powerpoint/2010/main" val="286887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Initializing a Repository in an Existing Directory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600227"/>
            <a:ext cx="11348660" cy="3161443"/>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now… you want to start version-controlling existing files (as opposed to an empty directory)</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you should probably begin tracking those files and do an initial commit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You can accomplish that with a few </a:t>
            </a:r>
            <a:r>
              <a:rPr lang="en-US" dirty="0">
                <a:latin typeface="Courier New" panose="02070309020205020404" pitchFamily="49" charset="0"/>
                <a:cs typeface="Courier New" panose="02070309020205020404" pitchFamily="49" charset="0"/>
              </a:rPr>
              <a:t>git add </a:t>
            </a:r>
            <a:r>
              <a:rPr lang="en-US" dirty="0">
                <a:latin typeface="Arial" panose="020B0604020202020204" pitchFamily="34" charset="0"/>
                <a:cs typeface="Arial" panose="020B0604020202020204" pitchFamily="34" charset="0"/>
              </a:rPr>
              <a:t>commands that specify the files you want to track</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followed by a </a:t>
            </a:r>
            <a:r>
              <a:rPr lang="en-US" dirty="0">
                <a:latin typeface="Courier New" panose="02070309020205020404" pitchFamily="49" charset="0"/>
                <a:cs typeface="Courier New" panose="02070309020205020404" pitchFamily="49" charset="0"/>
              </a:rPr>
              <a:t>git commit</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F91509-20E5-4326-802F-4A61CD2C1818}"/>
              </a:ext>
            </a:extLst>
          </p:cNvPr>
          <p:cNvSpPr txBox="1"/>
          <p:nvPr/>
        </p:nvSpPr>
        <p:spPr>
          <a:xfrm>
            <a:off x="2667000" y="5257773"/>
            <a:ext cx="5972175"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add *.cs</a:t>
            </a:r>
          </a:p>
          <a:p>
            <a:r>
              <a:rPr lang="en-US" dirty="0">
                <a:latin typeface="Courier New" panose="02070309020205020404" pitchFamily="49" charset="0"/>
                <a:cs typeface="Courier New" panose="02070309020205020404" pitchFamily="49" charset="0"/>
              </a:rPr>
              <a:t>$ git add README.md</a:t>
            </a:r>
          </a:p>
          <a:p>
            <a:r>
              <a:rPr lang="en-US" dirty="0">
                <a:latin typeface="Courier New" panose="02070309020205020404" pitchFamily="49" charset="0"/>
                <a:cs typeface="Courier New" panose="02070309020205020404" pitchFamily="49" charset="0"/>
              </a:rPr>
              <a:t>$ git commit -m “Initial commit.”</a:t>
            </a:r>
          </a:p>
        </p:txBody>
      </p:sp>
    </p:spTree>
    <p:extLst>
      <p:ext uri="{BB962C8B-B14F-4D97-AF65-F5344CB8AC3E}">
        <p14:creationId xmlns:p14="http://schemas.microsoft.com/office/powerpoint/2010/main" val="859518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err="1">
                <a:effectLst/>
                <a:latin typeface="Arial" panose="020B0604020202020204" pitchFamily="34" charset="0"/>
                <a:cs typeface="Arial" panose="020B0604020202020204" pitchFamily="34" charset="0"/>
              </a:rPr>
              <a:t>Unstaging</a:t>
            </a:r>
            <a:r>
              <a:rPr lang="en-US" sz="1800" b="1" i="0" u="none" strike="noStrike" dirty="0">
                <a:effectLst/>
                <a:latin typeface="Arial" panose="020B0604020202020204" pitchFamily="34" charset="0"/>
                <a:cs typeface="Arial" panose="020B0604020202020204" pitchFamily="34" charset="0"/>
              </a:rPr>
              <a:t> a Staged File</a:t>
            </a:r>
          </a:p>
        </p:txBody>
      </p:sp>
      <p:sp>
        <p:nvSpPr>
          <p:cNvPr id="12" name="TextBox 11">
            <a:extLst>
              <a:ext uri="{FF2B5EF4-FFF2-40B4-BE49-F238E27FC236}">
                <a16:creationId xmlns:a16="http://schemas.microsoft.com/office/drawing/2014/main" id="{6B9DE44A-A1B2-4213-9A7E-4254BB507E60}"/>
              </a:ext>
            </a:extLst>
          </p:cNvPr>
          <p:cNvSpPr txBox="1"/>
          <p:nvPr/>
        </p:nvSpPr>
        <p:spPr>
          <a:xfrm>
            <a:off x="593946" y="2333397"/>
            <a:ext cx="10476037"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add .</a:t>
            </a: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renamed:    README.md -&gt; README</a:t>
            </a: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benchmarks.rb</a:t>
            </a:r>
            <a:endParaRPr lang="en-US"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B7858B51-647A-4028-A37F-D56126723432}"/>
              </a:ext>
            </a:extLst>
          </p:cNvPr>
          <p:cNvSpPr txBox="1"/>
          <p:nvPr/>
        </p:nvSpPr>
        <p:spPr>
          <a:xfrm>
            <a:off x="375350" y="942745"/>
            <a:ext cx="10694633"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let’s say you’ve changed two files and want to commit them as two separate changes, but you accidentally type git add * and stage them both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 can you </a:t>
            </a:r>
            <a:r>
              <a:rPr lang="en-US" dirty="0" err="1">
                <a:latin typeface="Arial" panose="020B0604020202020204" pitchFamily="34" charset="0"/>
                <a:cs typeface="Arial" panose="020B0604020202020204" pitchFamily="34" charset="0"/>
              </a:rPr>
              <a:t>unstage</a:t>
            </a:r>
            <a:r>
              <a:rPr lang="en-US" dirty="0">
                <a:latin typeface="Arial" panose="020B0604020202020204" pitchFamily="34" charset="0"/>
                <a:cs typeface="Arial" panose="020B0604020202020204" pitchFamily="34" charset="0"/>
              </a:rPr>
              <a:t> one of the two? The git status command reminds you:</a:t>
            </a:r>
          </a:p>
        </p:txBody>
      </p:sp>
    </p:spTree>
    <p:extLst>
      <p:ext uri="{BB962C8B-B14F-4D97-AF65-F5344CB8AC3E}">
        <p14:creationId xmlns:p14="http://schemas.microsoft.com/office/powerpoint/2010/main" val="1861150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err="1">
                <a:effectLst/>
                <a:latin typeface="Arial" panose="020B0604020202020204" pitchFamily="34" charset="0"/>
                <a:cs typeface="Arial" panose="020B0604020202020204" pitchFamily="34" charset="0"/>
              </a:rPr>
              <a:t>Unstaging</a:t>
            </a:r>
            <a:r>
              <a:rPr lang="en-US" sz="1800" b="1" i="0" u="none" strike="noStrike" dirty="0">
                <a:effectLst/>
                <a:latin typeface="Arial" panose="020B0604020202020204" pitchFamily="34" charset="0"/>
                <a:cs typeface="Arial" panose="020B0604020202020204" pitchFamily="34" charset="0"/>
              </a:rPr>
              <a:t> a Staged File</a:t>
            </a:r>
          </a:p>
        </p:txBody>
      </p:sp>
      <p:sp>
        <p:nvSpPr>
          <p:cNvPr id="12" name="TextBox 11">
            <a:extLst>
              <a:ext uri="{FF2B5EF4-FFF2-40B4-BE49-F238E27FC236}">
                <a16:creationId xmlns:a16="http://schemas.microsoft.com/office/drawing/2014/main" id="{6B9DE44A-A1B2-4213-9A7E-4254BB507E60}"/>
              </a:ext>
            </a:extLst>
          </p:cNvPr>
          <p:cNvSpPr txBox="1"/>
          <p:nvPr/>
        </p:nvSpPr>
        <p:spPr>
          <a:xfrm>
            <a:off x="593946" y="1241165"/>
            <a:ext cx="10476037" cy="4247317"/>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reset HEAD </a:t>
            </a:r>
            <a:r>
              <a:rPr lang="en-US" dirty="0" err="1">
                <a:latin typeface="Courier New" panose="02070309020205020404" pitchFamily="49" charset="0"/>
                <a:cs typeface="Courier New" panose="02070309020205020404" pitchFamily="49" charset="0"/>
              </a:rPr>
              <a:t>benchmarks.rb</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Unstaged</a:t>
            </a:r>
            <a:r>
              <a:rPr lang="en-US" dirty="0">
                <a:latin typeface="Courier New" panose="02070309020205020404" pitchFamily="49" charset="0"/>
                <a:cs typeface="Courier New" panose="02070309020205020404" pitchFamily="49" charset="0"/>
              </a:rPr>
              <a:t> changes after reset:</a:t>
            </a:r>
          </a:p>
          <a:p>
            <a:r>
              <a:rPr lang="en-US" dirty="0">
                <a:latin typeface="Courier New" panose="02070309020205020404" pitchFamily="49" charset="0"/>
                <a:cs typeface="Courier New" panose="02070309020205020404" pitchFamily="49" charset="0"/>
              </a:rPr>
              <a:t>M       </a:t>
            </a:r>
            <a:r>
              <a:rPr lang="en-US" dirty="0" err="1">
                <a:latin typeface="Courier New" panose="02070309020205020404" pitchFamily="49" charset="0"/>
                <a:cs typeface="Courier New" panose="02070309020205020404" pitchFamily="49" charset="0"/>
              </a:rPr>
              <a:t>benchmarks.rb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renamed: README.md -&gt; README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Changes not staged for commit:</a:t>
            </a:r>
          </a:p>
          <a:p>
            <a:r>
              <a:rPr lang="en-US" dirty="0">
                <a:latin typeface="Courier New" panose="02070309020205020404" pitchFamily="49" charset="0"/>
                <a:cs typeface="Courier New" panose="02070309020205020404" pitchFamily="49" charset="0"/>
              </a:rPr>
              <a:t>  (use "git add &lt;file&gt;..." to update what will be committed)</a:t>
            </a:r>
          </a:p>
          <a:p>
            <a:r>
              <a:rPr lang="en-US" dirty="0">
                <a:latin typeface="Courier New" panose="02070309020205020404" pitchFamily="49" charset="0"/>
                <a:cs typeface="Courier New" panose="02070309020205020404" pitchFamily="49" charset="0"/>
              </a:rPr>
              <a:t>  (use "git checkout -- &lt;file&gt;..." to discard changes in working directory)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benchmarks.rb</a:t>
            </a:r>
            <a:endParaRPr lang="en-US"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B7858B51-647A-4028-A37F-D56126723432}"/>
              </a:ext>
            </a:extLst>
          </p:cNvPr>
          <p:cNvSpPr txBox="1"/>
          <p:nvPr/>
        </p:nvSpPr>
        <p:spPr>
          <a:xfrm>
            <a:off x="375350" y="765961"/>
            <a:ext cx="1069463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So run </a:t>
            </a:r>
            <a:r>
              <a:rPr lang="en-US" dirty="0">
                <a:latin typeface="Courier New" panose="02070309020205020404" pitchFamily="49" charset="0"/>
                <a:cs typeface="Courier New" panose="02070309020205020404" pitchFamily="49" charset="0"/>
              </a:rPr>
              <a:t>git reset</a:t>
            </a:r>
          </a:p>
        </p:txBody>
      </p:sp>
      <p:sp>
        <p:nvSpPr>
          <p:cNvPr id="8" name="TextBox 7">
            <a:extLst>
              <a:ext uri="{FF2B5EF4-FFF2-40B4-BE49-F238E27FC236}">
                <a16:creationId xmlns:a16="http://schemas.microsoft.com/office/drawing/2014/main" id="{A252EF32-167C-439B-8C63-73EDEF835C04}"/>
              </a:ext>
            </a:extLst>
          </p:cNvPr>
          <p:cNvSpPr txBox="1"/>
          <p:nvPr/>
        </p:nvSpPr>
        <p:spPr>
          <a:xfrm>
            <a:off x="375351" y="5685445"/>
            <a:ext cx="625709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benchmarks.rb</a:t>
            </a:r>
            <a:r>
              <a:rPr lang="en-US" dirty="0">
                <a:latin typeface="Arial" panose="020B0604020202020204" pitchFamily="34" charset="0"/>
                <a:cs typeface="Arial" panose="020B0604020202020204" pitchFamily="34" charset="0"/>
              </a:rPr>
              <a:t> file is modified but once again </a:t>
            </a:r>
            <a:r>
              <a:rPr lang="en-US" dirty="0" err="1">
                <a:latin typeface="Arial" panose="020B0604020202020204" pitchFamily="34" charset="0"/>
                <a:cs typeface="Arial" panose="020B0604020202020204" pitchFamily="34" charset="0"/>
              </a:rPr>
              <a:t>unstaged</a:t>
            </a:r>
            <a:endParaRPr lang="en-US"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EF6EEE9-6A1B-49B0-A337-10BE7A4B20B6}"/>
              </a:ext>
            </a:extLst>
          </p:cNvPr>
          <p:cNvSpPr/>
          <p:nvPr/>
        </p:nvSpPr>
        <p:spPr>
          <a:xfrm>
            <a:off x="6718172" y="5146461"/>
            <a:ext cx="5299645" cy="16261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git reset </a:t>
            </a:r>
            <a:r>
              <a:rPr lang="en-US" sz="1600" dirty="0">
                <a:latin typeface="Arial" panose="020B0604020202020204" pitchFamily="34" charset="0"/>
                <a:cs typeface="Arial" panose="020B0604020202020204" pitchFamily="34" charset="0"/>
              </a:rPr>
              <a:t>can be a dangerous command if you call it with </a:t>
            </a:r>
            <a:r>
              <a:rPr lang="en-US" sz="1600" dirty="0">
                <a:latin typeface="Courier New" panose="02070309020205020404" pitchFamily="49" charset="0"/>
                <a:cs typeface="Courier New" panose="02070309020205020404" pitchFamily="49" charset="0"/>
              </a:rPr>
              <a:t>--hard</a:t>
            </a: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in this instance the file in your working directory is not touched</a:t>
            </a:r>
          </a:p>
          <a:p>
            <a:pPr algn="ctr"/>
            <a:r>
              <a:rPr lang="en-US" sz="1600" dirty="0">
                <a:latin typeface="Arial" panose="020B0604020202020204" pitchFamily="34" charset="0"/>
                <a:cs typeface="Arial" panose="020B0604020202020204" pitchFamily="34" charset="0"/>
              </a:rPr>
              <a:t>Calling </a:t>
            </a:r>
            <a:r>
              <a:rPr lang="en-US" sz="1600" dirty="0">
                <a:latin typeface="Courier New" panose="02070309020205020404" pitchFamily="49" charset="0"/>
                <a:cs typeface="Courier New" panose="02070309020205020404" pitchFamily="49" charset="0"/>
              </a:rPr>
              <a:t>git reset </a:t>
            </a:r>
            <a:r>
              <a:rPr lang="en-US" sz="1600" dirty="0">
                <a:latin typeface="Arial" panose="020B0604020202020204" pitchFamily="34" charset="0"/>
                <a:cs typeface="Arial" panose="020B0604020202020204" pitchFamily="34" charset="0"/>
              </a:rPr>
              <a:t>without an option is not dangerous: it only touches your staging area</a:t>
            </a:r>
            <a:endParaRPr lang="it-IT" sz="1600" dirty="0"/>
          </a:p>
        </p:txBody>
      </p:sp>
    </p:spTree>
    <p:extLst>
      <p:ext uri="{BB962C8B-B14F-4D97-AF65-F5344CB8AC3E}">
        <p14:creationId xmlns:p14="http://schemas.microsoft.com/office/powerpoint/2010/main" val="2237447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err="1">
                <a:effectLst/>
                <a:latin typeface="Arial" panose="020B0604020202020204" pitchFamily="34" charset="0"/>
                <a:cs typeface="Arial" panose="020B0604020202020204" pitchFamily="34" charset="0"/>
              </a:rPr>
              <a:t>Unmodifying</a:t>
            </a:r>
            <a:r>
              <a:rPr lang="en-US" sz="1800" b="1" i="0" u="none" strike="noStrike" dirty="0">
                <a:effectLst/>
                <a:latin typeface="Arial" panose="020B0604020202020204" pitchFamily="34" charset="0"/>
                <a:cs typeface="Arial" panose="020B0604020202020204" pitchFamily="34" charset="0"/>
              </a:rPr>
              <a:t> a Modified File</a:t>
            </a:r>
          </a:p>
        </p:txBody>
      </p:sp>
      <p:sp>
        <p:nvSpPr>
          <p:cNvPr id="12" name="TextBox 11">
            <a:extLst>
              <a:ext uri="{FF2B5EF4-FFF2-40B4-BE49-F238E27FC236}">
                <a16:creationId xmlns:a16="http://schemas.microsoft.com/office/drawing/2014/main" id="{6B9DE44A-A1B2-4213-9A7E-4254BB507E60}"/>
              </a:ext>
            </a:extLst>
          </p:cNvPr>
          <p:cNvSpPr txBox="1"/>
          <p:nvPr/>
        </p:nvSpPr>
        <p:spPr>
          <a:xfrm>
            <a:off x="593946" y="3194602"/>
            <a:ext cx="10476037" cy="147732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Changes not staged for commit:</a:t>
            </a:r>
          </a:p>
          <a:p>
            <a:r>
              <a:rPr lang="en-US" dirty="0">
                <a:latin typeface="Courier New" panose="02070309020205020404" pitchFamily="49" charset="0"/>
                <a:cs typeface="Courier New" panose="02070309020205020404" pitchFamily="49" charset="0"/>
              </a:rPr>
              <a:t>  (use "git add &lt;file&gt;..." to update what will be committed)</a:t>
            </a:r>
          </a:p>
          <a:p>
            <a:r>
              <a:rPr lang="en-US" dirty="0">
                <a:latin typeface="Courier New" panose="02070309020205020404" pitchFamily="49" charset="0"/>
                <a:cs typeface="Courier New" panose="02070309020205020404" pitchFamily="49" charset="0"/>
              </a:rPr>
              <a:t>  (use "git checkout -- &lt;file&gt;..." to discard changes in working directory)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modified: </a:t>
            </a:r>
            <a:r>
              <a:rPr lang="en-US" dirty="0" err="1">
                <a:latin typeface="Courier New" panose="02070309020205020404" pitchFamily="49" charset="0"/>
                <a:cs typeface="Courier New" panose="02070309020205020404" pitchFamily="49" charset="0"/>
              </a:rPr>
              <a:t>benchmarks.rb</a:t>
            </a:r>
            <a:endParaRPr lang="en-US"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B7858B51-647A-4028-A37F-D56126723432}"/>
              </a:ext>
            </a:extLst>
          </p:cNvPr>
          <p:cNvSpPr txBox="1"/>
          <p:nvPr/>
        </p:nvSpPr>
        <p:spPr>
          <a:xfrm>
            <a:off x="375350" y="942745"/>
            <a:ext cx="1069463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What if you realize that you don’t want to keep your changes to the </a:t>
            </a:r>
            <a:r>
              <a:rPr lang="en-US" dirty="0" err="1">
                <a:latin typeface="Courier New" panose="02070309020205020404" pitchFamily="49" charset="0"/>
                <a:cs typeface="Courier New" panose="02070309020205020404" pitchFamily="49" charset="0"/>
              </a:rPr>
              <a:t>benchmarks.rb</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file?</a:t>
            </a:r>
          </a:p>
        </p:txBody>
      </p:sp>
      <p:sp>
        <p:nvSpPr>
          <p:cNvPr id="8" name="TextBox 7">
            <a:extLst>
              <a:ext uri="{FF2B5EF4-FFF2-40B4-BE49-F238E27FC236}">
                <a16:creationId xmlns:a16="http://schemas.microsoft.com/office/drawing/2014/main" id="{E99796FA-BBA6-4A96-A91A-1AA9BB90ACF8}"/>
              </a:ext>
            </a:extLst>
          </p:cNvPr>
          <p:cNvSpPr txBox="1"/>
          <p:nvPr/>
        </p:nvSpPr>
        <p:spPr>
          <a:xfrm>
            <a:off x="375350" y="1994261"/>
            <a:ext cx="1069463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t>
            </a:r>
            <a:r>
              <a:rPr lang="en-US" dirty="0">
                <a:latin typeface="Courier New" panose="02070309020205020404" pitchFamily="49" charset="0"/>
                <a:cs typeface="Courier New" panose="02070309020205020404" pitchFamily="49" charset="0"/>
              </a:rPr>
              <a:t>git status </a:t>
            </a:r>
            <a:r>
              <a:rPr lang="en-US" dirty="0">
                <a:latin typeface="Arial" panose="020B0604020202020204" pitchFamily="34" charset="0"/>
                <a:cs typeface="Arial" panose="020B0604020202020204" pitchFamily="34" charset="0"/>
              </a:rPr>
              <a:t>tells you how to do that, too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the last example output, the </a:t>
            </a:r>
            <a:r>
              <a:rPr lang="en-US" dirty="0" err="1">
                <a:latin typeface="Arial" panose="020B0604020202020204" pitchFamily="34" charset="0"/>
                <a:cs typeface="Arial" panose="020B0604020202020204" pitchFamily="34" charset="0"/>
              </a:rPr>
              <a:t>unstaged</a:t>
            </a:r>
            <a:r>
              <a:rPr lang="en-US" dirty="0">
                <a:latin typeface="Arial" panose="020B0604020202020204" pitchFamily="34" charset="0"/>
                <a:cs typeface="Arial" panose="020B0604020202020204" pitchFamily="34" charset="0"/>
              </a:rPr>
              <a:t> area looks like this:</a:t>
            </a:r>
          </a:p>
        </p:txBody>
      </p:sp>
    </p:spTree>
    <p:extLst>
      <p:ext uri="{BB962C8B-B14F-4D97-AF65-F5344CB8AC3E}">
        <p14:creationId xmlns:p14="http://schemas.microsoft.com/office/powerpoint/2010/main" val="1990358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err="1">
                <a:effectLst/>
                <a:latin typeface="Arial" panose="020B0604020202020204" pitchFamily="34" charset="0"/>
                <a:cs typeface="Arial" panose="020B0604020202020204" pitchFamily="34" charset="0"/>
              </a:rPr>
              <a:t>Unmodifying</a:t>
            </a:r>
            <a:r>
              <a:rPr lang="en-US" sz="1800" b="1" i="0" u="none" strike="noStrike" dirty="0">
                <a:effectLst/>
                <a:latin typeface="Arial" panose="020B0604020202020204" pitchFamily="34" charset="0"/>
                <a:cs typeface="Arial" panose="020B0604020202020204" pitchFamily="34" charset="0"/>
              </a:rPr>
              <a:t> a Modified File</a:t>
            </a:r>
          </a:p>
        </p:txBody>
      </p:sp>
      <p:sp>
        <p:nvSpPr>
          <p:cNvPr id="9" name="TextBox 8">
            <a:extLst>
              <a:ext uri="{FF2B5EF4-FFF2-40B4-BE49-F238E27FC236}">
                <a16:creationId xmlns:a16="http://schemas.microsoft.com/office/drawing/2014/main" id="{FA09382D-2D8C-4D58-8DFC-522542393E3F}"/>
              </a:ext>
            </a:extLst>
          </p:cNvPr>
          <p:cNvSpPr txBox="1"/>
          <p:nvPr/>
        </p:nvSpPr>
        <p:spPr>
          <a:xfrm>
            <a:off x="475237" y="1396592"/>
            <a:ext cx="1069463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It tells you pretty explicitly how to discard the changes you’ve made</a:t>
            </a:r>
          </a:p>
        </p:txBody>
      </p:sp>
      <p:sp>
        <p:nvSpPr>
          <p:cNvPr id="10" name="TextBox 9">
            <a:extLst>
              <a:ext uri="{FF2B5EF4-FFF2-40B4-BE49-F238E27FC236}">
                <a16:creationId xmlns:a16="http://schemas.microsoft.com/office/drawing/2014/main" id="{6755F82C-2EBA-4037-86BE-9C4E0A884055}"/>
              </a:ext>
            </a:extLst>
          </p:cNvPr>
          <p:cNvSpPr txBox="1"/>
          <p:nvPr/>
        </p:nvSpPr>
        <p:spPr>
          <a:xfrm>
            <a:off x="593946" y="1997741"/>
            <a:ext cx="10476037" cy="2031325"/>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checkout -- </a:t>
            </a:r>
            <a:r>
              <a:rPr lang="en-US" dirty="0" err="1">
                <a:latin typeface="Courier New" panose="02070309020205020404" pitchFamily="49" charset="0"/>
                <a:cs typeface="Courier New" panose="02070309020205020404" pitchFamily="49" charset="0"/>
              </a:rPr>
              <a:t>benchmarks.rb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status</a:t>
            </a:r>
          </a:p>
          <a:p>
            <a:r>
              <a:rPr lang="en-US" dirty="0">
                <a:latin typeface="Courier New" panose="02070309020205020404" pitchFamily="49" charset="0"/>
                <a:cs typeface="Courier New" panose="02070309020205020404" pitchFamily="49" charset="0"/>
              </a:rPr>
              <a:t>On branch master</a:t>
            </a:r>
          </a:p>
          <a:p>
            <a:r>
              <a:rPr lang="en-US" dirty="0">
                <a:latin typeface="Courier New" panose="02070309020205020404" pitchFamily="49" charset="0"/>
                <a:cs typeface="Courier New" panose="02070309020205020404" pitchFamily="49" charset="0"/>
              </a:rPr>
              <a:t>Changes to be committed:</a:t>
            </a:r>
          </a:p>
          <a:p>
            <a:r>
              <a:rPr lang="en-US" dirty="0">
                <a:latin typeface="Courier New" panose="02070309020205020404" pitchFamily="49" charset="0"/>
                <a:cs typeface="Courier New" panose="02070309020205020404" pitchFamily="49" charset="0"/>
              </a:rPr>
              <a:t>  (use "git reset HEAD &lt;file&gt;..." to </a:t>
            </a:r>
            <a:r>
              <a:rPr lang="en-US" dirty="0" err="1">
                <a:latin typeface="Courier New" panose="02070309020205020404" pitchFamily="49" charset="0"/>
                <a:cs typeface="Courier New" panose="02070309020205020404" pitchFamily="49" charset="0"/>
              </a:rPr>
              <a:t>unstage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renamed: README.md -&gt; README</a:t>
            </a:r>
          </a:p>
        </p:txBody>
      </p:sp>
      <p:sp>
        <p:nvSpPr>
          <p:cNvPr id="11" name="Rectangle 10">
            <a:extLst>
              <a:ext uri="{FF2B5EF4-FFF2-40B4-BE49-F238E27FC236}">
                <a16:creationId xmlns:a16="http://schemas.microsoft.com/office/drawing/2014/main" id="{A541F8A5-65FF-4725-B926-7B6B29D9F8F9}"/>
              </a:ext>
            </a:extLst>
          </p:cNvPr>
          <p:cNvSpPr/>
          <p:nvPr/>
        </p:nvSpPr>
        <p:spPr>
          <a:xfrm>
            <a:off x="5370956" y="3800554"/>
            <a:ext cx="5638420" cy="24356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It’s important to understand that</a:t>
            </a:r>
          </a:p>
          <a:p>
            <a:pPr algn="ctr"/>
            <a:r>
              <a:rPr lang="en-US" sz="1600" dirty="0">
                <a:latin typeface="Courier New" panose="02070309020205020404" pitchFamily="49" charset="0"/>
                <a:cs typeface="Courier New" panose="02070309020205020404" pitchFamily="49" charset="0"/>
              </a:rPr>
              <a:t>git checkout -- [file]</a:t>
            </a:r>
          </a:p>
          <a:p>
            <a:pPr algn="ctr"/>
            <a:r>
              <a:rPr lang="en-US" sz="1600" dirty="0">
                <a:latin typeface="Arial" panose="020B0604020202020204" pitchFamily="34" charset="0"/>
                <a:cs typeface="Arial" panose="020B0604020202020204" pitchFamily="34" charset="0"/>
              </a:rPr>
              <a:t>is a dangerous command!</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any changes you made to that file are gone, you just copied another file over it</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don’t ever use this command unless you absolutely know that you don’t want the file</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935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Undoing things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err="1">
                <a:effectLst/>
                <a:latin typeface="Arial" panose="020B0604020202020204" pitchFamily="34" charset="0"/>
                <a:cs typeface="Arial" panose="020B0604020202020204" pitchFamily="34" charset="0"/>
              </a:rPr>
              <a:t>Unmodifying</a:t>
            </a:r>
            <a:r>
              <a:rPr lang="en-US" sz="1800" b="1" i="0" u="none" strike="noStrike" dirty="0">
                <a:effectLst/>
                <a:latin typeface="Arial" panose="020B0604020202020204" pitchFamily="34" charset="0"/>
                <a:cs typeface="Arial" panose="020B0604020202020204" pitchFamily="34" charset="0"/>
              </a:rPr>
              <a:t> a Modified File</a:t>
            </a:r>
          </a:p>
        </p:txBody>
      </p:sp>
      <p:sp>
        <p:nvSpPr>
          <p:cNvPr id="14" name="TextBox 13">
            <a:extLst>
              <a:ext uri="{FF2B5EF4-FFF2-40B4-BE49-F238E27FC236}">
                <a16:creationId xmlns:a16="http://schemas.microsoft.com/office/drawing/2014/main" id="{B7858B51-647A-4028-A37F-D56126723432}"/>
              </a:ext>
            </a:extLst>
          </p:cNvPr>
          <p:cNvSpPr txBox="1"/>
          <p:nvPr/>
        </p:nvSpPr>
        <p:spPr>
          <a:xfrm>
            <a:off x="475237" y="1940872"/>
            <a:ext cx="10694633" cy="2062103"/>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Remember, anything that is committed in Git can almost always be recovered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Even commits that were on branches that were deleted or commits that were overwritten with an </a:t>
            </a:r>
            <a:r>
              <a:rPr lang="en-US" sz="1600" dirty="0">
                <a:latin typeface="Courier New" panose="02070309020205020404" pitchFamily="49" charset="0"/>
                <a:cs typeface="Courier New" panose="02070309020205020404" pitchFamily="49" charset="0"/>
              </a:rPr>
              <a:t>--amend</a:t>
            </a:r>
            <a:r>
              <a:rPr lang="en-US" sz="1600" dirty="0">
                <a:latin typeface="Arial" panose="020B0604020202020204" pitchFamily="34" charset="0"/>
                <a:cs typeface="Arial" panose="020B0604020202020204" pitchFamily="34" charset="0"/>
              </a:rPr>
              <a:t> commit can be recovered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However, anything you lose that was never committed is likely never to be seen again</a:t>
            </a:r>
          </a:p>
        </p:txBody>
      </p:sp>
    </p:spTree>
    <p:extLst>
      <p:ext uri="{BB962C8B-B14F-4D97-AF65-F5344CB8AC3E}">
        <p14:creationId xmlns:p14="http://schemas.microsoft.com/office/powerpoint/2010/main" val="2959654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14" name="TextBox 13">
            <a:extLst>
              <a:ext uri="{FF2B5EF4-FFF2-40B4-BE49-F238E27FC236}">
                <a16:creationId xmlns:a16="http://schemas.microsoft.com/office/drawing/2014/main" id="{B7858B51-647A-4028-A37F-D56126723432}"/>
              </a:ext>
            </a:extLst>
          </p:cNvPr>
          <p:cNvSpPr txBox="1"/>
          <p:nvPr/>
        </p:nvSpPr>
        <p:spPr>
          <a:xfrm>
            <a:off x="475237" y="1208239"/>
            <a:ext cx="10694633" cy="4247317"/>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be able to collaborate on any Git project, you need to know how to manage your remote repositories.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Remote repositories are versions of your project that are hosted on the Internet or network somewhere.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have several of them, each of which generally is either read-only or read/write for you</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Collaborating with others involves managing these remote repositories and pushing and pulling data to and from them when you need to share work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Managing remote repositories includes knowing how 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add remote repositories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remove remotes that are no longer valid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 various remote branches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define remote branches as being tracked or not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…more…</a:t>
            </a:r>
          </a:p>
        </p:txBody>
      </p:sp>
    </p:spTree>
    <p:extLst>
      <p:ext uri="{BB962C8B-B14F-4D97-AF65-F5344CB8AC3E}">
        <p14:creationId xmlns:p14="http://schemas.microsoft.com/office/powerpoint/2010/main" val="20826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Showing your remotes</a:t>
            </a:r>
          </a:p>
        </p:txBody>
      </p:sp>
      <p:sp>
        <p:nvSpPr>
          <p:cNvPr id="14" name="TextBox 13">
            <a:extLst>
              <a:ext uri="{FF2B5EF4-FFF2-40B4-BE49-F238E27FC236}">
                <a16:creationId xmlns:a16="http://schemas.microsoft.com/office/drawing/2014/main" id="{B7858B51-647A-4028-A37F-D56126723432}"/>
              </a:ext>
            </a:extLst>
          </p:cNvPr>
          <p:cNvSpPr txBox="1"/>
          <p:nvPr/>
        </p:nvSpPr>
        <p:spPr>
          <a:xfrm>
            <a:off x="475237" y="1208239"/>
            <a:ext cx="10694633"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list the </a:t>
            </a:r>
            <a:r>
              <a:rPr lang="en-US" dirty="0" err="1">
                <a:latin typeface="Arial" panose="020B0604020202020204" pitchFamily="34" charset="0"/>
                <a:cs typeface="Arial" panose="020B0604020202020204" pitchFamily="34" charset="0"/>
              </a:rPr>
              <a:t>shortnames</a:t>
            </a:r>
            <a:r>
              <a:rPr lang="en-US" dirty="0">
                <a:latin typeface="Arial" panose="020B0604020202020204" pitchFamily="34" charset="0"/>
                <a:cs typeface="Arial" panose="020B0604020202020204" pitchFamily="34" charset="0"/>
              </a:rPr>
              <a:t> of each remote handle you’ve specified run </a:t>
            </a:r>
            <a:r>
              <a:rPr lang="en-US" dirty="0">
                <a:latin typeface="Courier New" panose="02070309020205020404" pitchFamily="49" charset="0"/>
                <a:cs typeface="Courier New" panose="02070309020205020404" pitchFamily="49" charset="0"/>
              </a:rPr>
              <a:t>git remote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you’ve cloned your repository, you should at least see </a:t>
            </a:r>
            <a:r>
              <a:rPr lang="en-US" dirty="0">
                <a:latin typeface="Courier New" panose="02070309020205020404" pitchFamily="49" charset="0"/>
                <a:cs typeface="Courier New" panose="02070309020205020404" pitchFamily="49" charset="0"/>
              </a:rPr>
              <a:t>origin</a:t>
            </a:r>
            <a:r>
              <a:rPr lang="en-US" dirty="0">
                <a:latin typeface="Arial" panose="020B0604020202020204" pitchFamily="34" charset="0"/>
                <a:cs typeface="Arial" panose="020B0604020202020204" pitchFamily="34" charset="0"/>
              </a:rPr>
              <a:t> (the default name Git gives to the server you cloned from)</a:t>
            </a:r>
          </a:p>
        </p:txBody>
      </p:sp>
      <p:sp>
        <p:nvSpPr>
          <p:cNvPr id="6" name="TextBox 5">
            <a:extLst>
              <a:ext uri="{FF2B5EF4-FFF2-40B4-BE49-F238E27FC236}">
                <a16:creationId xmlns:a16="http://schemas.microsoft.com/office/drawing/2014/main" id="{DF006FAB-D122-415B-80E7-2FFF1C65B476}"/>
              </a:ext>
            </a:extLst>
          </p:cNvPr>
          <p:cNvSpPr txBox="1"/>
          <p:nvPr/>
        </p:nvSpPr>
        <p:spPr>
          <a:xfrm>
            <a:off x="593946" y="2755690"/>
            <a:ext cx="10476037" cy="286232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clone https://github.com/schacon/ticgit</a:t>
            </a:r>
          </a:p>
          <a:p>
            <a:r>
              <a:rPr lang="en-US" dirty="0">
                <a:latin typeface="Courier New" panose="02070309020205020404" pitchFamily="49" charset="0"/>
                <a:cs typeface="Courier New" panose="02070309020205020404" pitchFamily="49" charset="0"/>
              </a:rPr>
              <a:t>Cloning into '</a:t>
            </a:r>
            <a:r>
              <a:rPr lang="en-US" dirty="0" err="1">
                <a:latin typeface="Courier New" panose="02070309020205020404" pitchFamily="49" charset="0"/>
                <a:cs typeface="Courier New" panose="02070309020205020404" pitchFamily="49" charset="0"/>
              </a:rPr>
              <a:t>ticgit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remote: Reusing existing pack: 1857, done.</a:t>
            </a:r>
          </a:p>
          <a:p>
            <a:r>
              <a:rPr lang="en-US" dirty="0">
                <a:latin typeface="Courier New" panose="02070309020205020404" pitchFamily="49" charset="0"/>
                <a:cs typeface="Courier New" panose="02070309020205020404" pitchFamily="49" charset="0"/>
              </a:rPr>
              <a:t>remote: Total 1857 (delta 0), reused 0 (delta 0)</a:t>
            </a:r>
          </a:p>
          <a:p>
            <a:r>
              <a:rPr lang="en-US" dirty="0">
                <a:latin typeface="Courier New" panose="02070309020205020404" pitchFamily="49" charset="0"/>
                <a:cs typeface="Courier New" panose="02070309020205020404" pitchFamily="49" charset="0"/>
              </a:rPr>
              <a:t>Receiving objects: 100% (1857/1857), 374.35 KiB | 268.00 KiB/s, done.</a:t>
            </a:r>
          </a:p>
          <a:p>
            <a:r>
              <a:rPr lang="en-US" dirty="0">
                <a:latin typeface="Courier New" panose="02070309020205020404" pitchFamily="49" charset="0"/>
                <a:cs typeface="Courier New" panose="02070309020205020404" pitchFamily="49" charset="0"/>
              </a:rPr>
              <a:t>Resolving deltas: 100% (772/772), done.</a:t>
            </a:r>
          </a:p>
          <a:p>
            <a:r>
              <a:rPr lang="en-US" dirty="0">
                <a:latin typeface="Courier New" panose="02070309020205020404" pitchFamily="49" charset="0"/>
                <a:cs typeface="Courier New" panose="02070309020205020404" pitchFamily="49" charset="0"/>
              </a:rPr>
              <a:t>Checking connectivity... done.</a:t>
            </a:r>
          </a:p>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ticgit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remote</a:t>
            </a:r>
          </a:p>
          <a:p>
            <a:r>
              <a:rPr lang="en-US" dirty="0">
                <a:latin typeface="Courier New" panose="02070309020205020404" pitchFamily="49" charset="0"/>
                <a:cs typeface="Courier New" panose="02070309020205020404" pitchFamily="49" charset="0"/>
              </a:rPr>
              <a:t>origin</a:t>
            </a:r>
          </a:p>
        </p:txBody>
      </p:sp>
    </p:spTree>
    <p:extLst>
      <p:ext uri="{BB962C8B-B14F-4D97-AF65-F5344CB8AC3E}">
        <p14:creationId xmlns:p14="http://schemas.microsoft.com/office/powerpoint/2010/main" val="3901943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Showing your remotes</a:t>
            </a:r>
          </a:p>
        </p:txBody>
      </p:sp>
      <p:sp>
        <p:nvSpPr>
          <p:cNvPr id="14" name="TextBox 13">
            <a:extLst>
              <a:ext uri="{FF2B5EF4-FFF2-40B4-BE49-F238E27FC236}">
                <a16:creationId xmlns:a16="http://schemas.microsoft.com/office/drawing/2014/main" id="{B7858B51-647A-4028-A37F-D56126723432}"/>
              </a:ext>
            </a:extLst>
          </p:cNvPr>
          <p:cNvSpPr txBox="1"/>
          <p:nvPr/>
        </p:nvSpPr>
        <p:spPr>
          <a:xfrm>
            <a:off x="475237" y="1208239"/>
            <a:ext cx="1069463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also specify </a:t>
            </a:r>
            <a:r>
              <a:rPr lang="en-US" dirty="0">
                <a:latin typeface="Courier New" panose="02070309020205020404" pitchFamily="49" charset="0"/>
                <a:cs typeface="Courier New" panose="02070309020205020404" pitchFamily="49" charset="0"/>
              </a:rPr>
              <a:t>-v</a:t>
            </a:r>
            <a:r>
              <a:rPr lang="en-US" dirty="0">
                <a:latin typeface="Arial" panose="020B0604020202020204" pitchFamily="34" charset="0"/>
                <a:cs typeface="Arial" panose="020B0604020202020204" pitchFamily="34" charset="0"/>
              </a:rPr>
              <a:t>, which shows you the URLs that Git has stored for the </a:t>
            </a:r>
            <a:r>
              <a:rPr lang="en-US" dirty="0" err="1">
                <a:latin typeface="Arial" panose="020B0604020202020204" pitchFamily="34" charset="0"/>
                <a:cs typeface="Arial" panose="020B0604020202020204" pitchFamily="34" charset="0"/>
              </a:rPr>
              <a:t>shortname</a:t>
            </a:r>
            <a:r>
              <a:rPr lang="en-US" dirty="0">
                <a:latin typeface="Arial" panose="020B0604020202020204" pitchFamily="34" charset="0"/>
                <a:cs typeface="Arial" panose="020B0604020202020204" pitchFamily="34" charset="0"/>
              </a:rPr>
              <a:t> to be used when reading and writing to that remote:</a:t>
            </a:r>
          </a:p>
        </p:txBody>
      </p:sp>
      <p:sp>
        <p:nvSpPr>
          <p:cNvPr id="6" name="TextBox 5">
            <a:extLst>
              <a:ext uri="{FF2B5EF4-FFF2-40B4-BE49-F238E27FC236}">
                <a16:creationId xmlns:a16="http://schemas.microsoft.com/office/drawing/2014/main" id="{DF006FAB-D122-415B-80E7-2FFF1C65B476}"/>
              </a:ext>
            </a:extLst>
          </p:cNvPr>
          <p:cNvSpPr txBox="1"/>
          <p:nvPr/>
        </p:nvSpPr>
        <p:spPr>
          <a:xfrm>
            <a:off x="584534" y="2406926"/>
            <a:ext cx="10476037"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remote -v</a:t>
            </a:r>
          </a:p>
          <a:p>
            <a:r>
              <a:rPr lang="en-US" dirty="0">
                <a:latin typeface="Courier New" panose="02070309020205020404" pitchFamily="49" charset="0"/>
                <a:cs typeface="Courier New" panose="02070309020205020404" pitchFamily="49" charset="0"/>
              </a:rPr>
              <a:t>Origin  https://github.com/schacon/ticgit (fetch)</a:t>
            </a:r>
          </a:p>
          <a:p>
            <a:r>
              <a:rPr lang="en-US" dirty="0">
                <a:latin typeface="Courier New" panose="02070309020205020404" pitchFamily="49" charset="0"/>
                <a:cs typeface="Courier New" panose="02070309020205020404" pitchFamily="49" charset="0"/>
              </a:rPr>
              <a:t>Origin  https://github.com/schacon/ticgit (push)</a:t>
            </a:r>
          </a:p>
        </p:txBody>
      </p:sp>
    </p:spTree>
    <p:extLst>
      <p:ext uri="{BB962C8B-B14F-4D97-AF65-F5344CB8AC3E}">
        <p14:creationId xmlns:p14="http://schemas.microsoft.com/office/powerpoint/2010/main" val="2356129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Adding Remote Repositories</a:t>
            </a:r>
          </a:p>
        </p:txBody>
      </p:sp>
      <p:sp>
        <p:nvSpPr>
          <p:cNvPr id="14" name="TextBox 13">
            <a:extLst>
              <a:ext uri="{FF2B5EF4-FFF2-40B4-BE49-F238E27FC236}">
                <a16:creationId xmlns:a16="http://schemas.microsoft.com/office/drawing/2014/main" id="{B7858B51-647A-4028-A37F-D56126723432}"/>
              </a:ext>
            </a:extLst>
          </p:cNvPr>
          <p:cNvSpPr txBox="1"/>
          <p:nvPr/>
        </p:nvSpPr>
        <p:spPr>
          <a:xfrm>
            <a:off x="475237" y="988783"/>
            <a:ext cx="1069463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add a new remote Git repository as a </a:t>
            </a:r>
            <a:r>
              <a:rPr lang="en-US" dirty="0" err="1">
                <a:latin typeface="Arial" panose="020B0604020202020204" pitchFamily="34" charset="0"/>
                <a:cs typeface="Arial" panose="020B0604020202020204" pitchFamily="34" charset="0"/>
              </a:rPr>
              <a:t>shortname</a:t>
            </a:r>
            <a:r>
              <a:rPr lang="en-US" dirty="0">
                <a:latin typeface="Arial" panose="020B0604020202020204" pitchFamily="34" charset="0"/>
                <a:cs typeface="Arial" panose="020B0604020202020204" pitchFamily="34" charset="0"/>
              </a:rPr>
              <a:t> you can reference easily…</a:t>
            </a:r>
          </a:p>
          <a:p>
            <a:r>
              <a:rPr lang="en-US" dirty="0">
                <a:latin typeface="Arial" panose="020B0604020202020204" pitchFamily="34" charset="0"/>
                <a:cs typeface="Arial" panose="020B0604020202020204" pitchFamily="34" charset="0"/>
              </a:rPr>
              <a:t>run </a:t>
            </a:r>
            <a:r>
              <a:rPr lang="en-US" dirty="0">
                <a:latin typeface="Courier New" panose="02070309020205020404" pitchFamily="49" charset="0"/>
                <a:cs typeface="Courier New" panose="02070309020205020404" pitchFamily="49" charset="0"/>
              </a:rPr>
              <a:t>git remote add [</a:t>
            </a:r>
            <a:r>
              <a:rPr lang="en-US" dirty="0" err="1">
                <a:latin typeface="Courier New" panose="02070309020205020404" pitchFamily="49" charset="0"/>
                <a:cs typeface="Courier New" panose="02070309020205020404" pitchFamily="49" charset="0"/>
              </a:rPr>
              <a:t>shortname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DF006FAB-D122-415B-80E7-2FFF1C65B476}"/>
              </a:ext>
            </a:extLst>
          </p:cNvPr>
          <p:cNvSpPr txBox="1"/>
          <p:nvPr/>
        </p:nvSpPr>
        <p:spPr>
          <a:xfrm>
            <a:off x="584534" y="1931438"/>
            <a:ext cx="10476037"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remote</a:t>
            </a:r>
          </a:p>
          <a:p>
            <a:r>
              <a:rPr lang="en-US" dirty="0">
                <a:latin typeface="Courier New" panose="02070309020205020404" pitchFamily="49" charset="0"/>
                <a:cs typeface="Courier New" panose="02070309020205020404" pitchFamily="49" charset="0"/>
              </a:rPr>
              <a:t>origin</a:t>
            </a:r>
          </a:p>
          <a:p>
            <a:r>
              <a:rPr lang="en-US" dirty="0">
                <a:latin typeface="Courier New" panose="02070309020205020404" pitchFamily="49" charset="0"/>
                <a:cs typeface="Courier New" panose="02070309020205020404" pitchFamily="49" charset="0"/>
              </a:rPr>
              <a:t>$ git remote add ln https://github.com/lunat/ticgit</a:t>
            </a:r>
          </a:p>
          <a:p>
            <a:r>
              <a:rPr lang="en-US" dirty="0">
                <a:latin typeface="Courier New" panose="02070309020205020404" pitchFamily="49" charset="0"/>
                <a:cs typeface="Courier New" panose="02070309020205020404" pitchFamily="49" charset="0"/>
              </a:rPr>
              <a:t>$ git remote -v</a:t>
            </a:r>
          </a:p>
          <a:p>
            <a:r>
              <a:rPr lang="en-US" dirty="0">
                <a:latin typeface="Courier New" panose="02070309020205020404" pitchFamily="49" charset="0"/>
                <a:cs typeface="Courier New" panose="02070309020205020404" pitchFamily="49" charset="0"/>
              </a:rPr>
              <a:t>origin  https://github.com/schacon/ticgit (fetch)</a:t>
            </a:r>
          </a:p>
          <a:p>
            <a:r>
              <a:rPr lang="en-US" dirty="0">
                <a:latin typeface="Courier New" panose="02070309020205020404" pitchFamily="49" charset="0"/>
                <a:cs typeface="Courier New" panose="02070309020205020404" pitchFamily="49" charset="0"/>
              </a:rPr>
              <a:t>origin  https://github.com/schacon/ticgit (push)</a:t>
            </a:r>
          </a:p>
          <a:p>
            <a:r>
              <a:rPr lang="en-US" dirty="0">
                <a:latin typeface="Courier New" panose="02070309020205020404" pitchFamily="49" charset="0"/>
                <a:cs typeface="Courier New" panose="02070309020205020404" pitchFamily="49" charset="0"/>
              </a:rPr>
              <a:t>ln      https://github.com/lunat/ticgit (fetch)</a:t>
            </a:r>
          </a:p>
          <a:p>
            <a:r>
              <a:rPr lang="en-US" dirty="0">
                <a:latin typeface="Courier New" panose="02070309020205020404" pitchFamily="49" charset="0"/>
                <a:cs typeface="Courier New" panose="02070309020205020404" pitchFamily="49" charset="0"/>
              </a:rPr>
              <a:t>ln      https://github.com/lunat/ticgit (push)</a:t>
            </a:r>
          </a:p>
        </p:txBody>
      </p:sp>
    </p:spTree>
    <p:extLst>
      <p:ext uri="{BB962C8B-B14F-4D97-AF65-F5344CB8AC3E}">
        <p14:creationId xmlns:p14="http://schemas.microsoft.com/office/powerpoint/2010/main" val="3490496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Adding Remote Repositories</a:t>
            </a:r>
          </a:p>
        </p:txBody>
      </p:sp>
      <p:sp>
        <p:nvSpPr>
          <p:cNvPr id="8" name="TextBox 7">
            <a:extLst>
              <a:ext uri="{FF2B5EF4-FFF2-40B4-BE49-F238E27FC236}">
                <a16:creationId xmlns:a16="http://schemas.microsoft.com/office/drawing/2014/main" id="{CE820E23-517D-4B74-AC9A-5E3B048D673B}"/>
              </a:ext>
            </a:extLst>
          </p:cNvPr>
          <p:cNvSpPr txBox="1"/>
          <p:nvPr/>
        </p:nvSpPr>
        <p:spPr>
          <a:xfrm>
            <a:off x="475237" y="1263103"/>
            <a:ext cx="10694633"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you can use the string </a:t>
            </a:r>
            <a:r>
              <a:rPr lang="en-US" dirty="0">
                <a:latin typeface="Courier New" panose="02070309020205020404" pitchFamily="49" charset="0"/>
                <a:cs typeface="Courier New" panose="02070309020205020404" pitchFamily="49" charset="0"/>
              </a:rPr>
              <a:t>ln</a:t>
            </a:r>
            <a:r>
              <a:rPr lang="en-US" dirty="0">
                <a:latin typeface="Arial" panose="020B0604020202020204" pitchFamily="34" charset="0"/>
                <a:cs typeface="Arial" panose="020B0604020202020204" pitchFamily="34" charset="0"/>
              </a:rPr>
              <a:t> on the command line in lieu of the whole URL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example, if you want to fetch all the information that </a:t>
            </a:r>
            <a:r>
              <a:rPr lang="en-US" i="1" dirty="0" err="1">
                <a:latin typeface="Arial" panose="020B0604020202020204" pitchFamily="34" charset="0"/>
                <a:cs typeface="Arial" panose="020B0604020202020204" pitchFamily="34" charset="0"/>
              </a:rPr>
              <a:t>lunat</a:t>
            </a:r>
            <a:r>
              <a:rPr lang="en-US" dirty="0">
                <a:latin typeface="Arial" panose="020B0604020202020204" pitchFamily="34" charset="0"/>
                <a:cs typeface="Arial" panose="020B0604020202020204" pitchFamily="34" charset="0"/>
              </a:rPr>
              <a:t> has but that you don’t yet have in your repository, you can run </a:t>
            </a:r>
            <a:r>
              <a:rPr lang="en-US" dirty="0">
                <a:latin typeface="Courier New" panose="02070309020205020404" pitchFamily="49" charset="0"/>
                <a:cs typeface="Courier New" panose="02070309020205020404" pitchFamily="49" charset="0"/>
              </a:rPr>
              <a:t>git fetch ln</a:t>
            </a:r>
          </a:p>
        </p:txBody>
      </p:sp>
      <p:sp>
        <p:nvSpPr>
          <p:cNvPr id="9" name="TextBox 8">
            <a:extLst>
              <a:ext uri="{FF2B5EF4-FFF2-40B4-BE49-F238E27FC236}">
                <a16:creationId xmlns:a16="http://schemas.microsoft.com/office/drawing/2014/main" id="{C31AE0A6-FFE3-4375-ADF2-C883148A2205}"/>
              </a:ext>
            </a:extLst>
          </p:cNvPr>
          <p:cNvSpPr txBox="1"/>
          <p:nvPr/>
        </p:nvSpPr>
        <p:spPr>
          <a:xfrm>
            <a:off x="475237" y="2585419"/>
            <a:ext cx="10476037"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fetch ln</a:t>
            </a:r>
          </a:p>
          <a:p>
            <a:r>
              <a:rPr lang="en-US" dirty="0">
                <a:latin typeface="Courier New" panose="02070309020205020404" pitchFamily="49" charset="0"/>
                <a:cs typeface="Courier New" panose="02070309020205020404" pitchFamily="49" charset="0"/>
              </a:rPr>
              <a:t>remote: Counting objects: 43, done.</a:t>
            </a:r>
          </a:p>
          <a:p>
            <a:r>
              <a:rPr lang="en-US" dirty="0">
                <a:latin typeface="Courier New" panose="02070309020205020404" pitchFamily="49" charset="0"/>
                <a:cs typeface="Courier New" panose="02070309020205020404" pitchFamily="49" charset="0"/>
              </a:rPr>
              <a:t>remote: Compressing objects: 100% (36/36), done.</a:t>
            </a:r>
          </a:p>
          <a:p>
            <a:r>
              <a:rPr lang="en-US" dirty="0">
                <a:latin typeface="Courier New" panose="02070309020205020404" pitchFamily="49" charset="0"/>
                <a:cs typeface="Courier New" panose="02070309020205020404" pitchFamily="49" charset="0"/>
              </a:rPr>
              <a:t>remote: Total 43 (delta 10), reused 31 (delta 5)</a:t>
            </a:r>
          </a:p>
          <a:p>
            <a:r>
              <a:rPr lang="en-US" dirty="0">
                <a:latin typeface="Courier New" panose="02070309020205020404" pitchFamily="49" charset="0"/>
                <a:cs typeface="Courier New" panose="02070309020205020404" pitchFamily="49" charset="0"/>
              </a:rPr>
              <a:t>Unpacking objects: 100% (43/43), done.</a:t>
            </a:r>
          </a:p>
          <a:p>
            <a:r>
              <a:rPr lang="en-US" dirty="0">
                <a:latin typeface="Courier New" panose="02070309020205020404" pitchFamily="49" charset="0"/>
                <a:cs typeface="Courier New" panose="02070309020205020404" pitchFamily="49" charset="0"/>
              </a:rPr>
              <a:t>From https://github.com/lunat/ticgit</a:t>
            </a:r>
          </a:p>
          <a:p>
            <a:r>
              <a:rPr lang="en-US" dirty="0">
                <a:latin typeface="Courier New" panose="02070309020205020404" pitchFamily="49" charset="0"/>
                <a:cs typeface="Courier New" panose="02070309020205020404" pitchFamily="49" charset="0"/>
              </a:rPr>
              <a:t> * [new branch]      master     -&gt; ln/master</a:t>
            </a:r>
          </a:p>
          <a:p>
            <a:r>
              <a:rPr lang="en-US" dirty="0">
                <a:latin typeface="Courier New" panose="02070309020205020404" pitchFamily="49" charset="0"/>
                <a:cs typeface="Courier New" panose="02070309020205020404" pitchFamily="49" charset="0"/>
              </a:rPr>
              <a:t> * [new branch]      </a:t>
            </a:r>
            <a:r>
              <a:rPr lang="en-US" dirty="0" err="1">
                <a:latin typeface="Courier New" panose="02070309020205020404" pitchFamily="49" charset="0"/>
                <a:cs typeface="Courier New" panose="02070309020205020404" pitchFamily="49" charset="0"/>
              </a:rPr>
              <a:t>ticgit</a:t>
            </a:r>
            <a:r>
              <a:rPr lang="en-US" dirty="0">
                <a:latin typeface="Courier New" panose="02070309020205020404" pitchFamily="49" charset="0"/>
                <a:cs typeface="Courier New" panose="02070309020205020404" pitchFamily="49" charset="0"/>
              </a:rPr>
              <a:t>     -&gt; ln/</a:t>
            </a:r>
            <a:r>
              <a:rPr lang="en-US" dirty="0" err="1">
                <a:latin typeface="Courier New" panose="02070309020205020404" pitchFamily="49" charset="0"/>
                <a:cs typeface="Courier New" panose="02070309020205020404" pitchFamily="49" charset="0"/>
              </a:rPr>
              <a:t>ticgit</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94E36E4D-9511-48B2-B976-F746453D312C}"/>
              </a:ext>
            </a:extLst>
          </p:cNvPr>
          <p:cNvSpPr txBox="1"/>
          <p:nvPr/>
        </p:nvSpPr>
        <p:spPr>
          <a:xfrm>
            <a:off x="475236" y="5144902"/>
            <a:ext cx="10694633" cy="923330"/>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lunat’s</a:t>
            </a:r>
            <a:r>
              <a:rPr lang="en-US" dirty="0">
                <a:latin typeface="Arial" panose="020B0604020202020204" pitchFamily="34" charset="0"/>
                <a:cs typeface="Arial" panose="020B0604020202020204" pitchFamily="34" charset="0"/>
              </a:rPr>
              <a:t> master branch is now accessible locally as </a:t>
            </a:r>
            <a:r>
              <a:rPr lang="en-US" dirty="0">
                <a:latin typeface="Courier New" panose="02070309020205020404" pitchFamily="49" charset="0"/>
                <a:cs typeface="Courier New" panose="02070309020205020404" pitchFamily="49" charset="0"/>
              </a:rPr>
              <a:t>ln/master</a:t>
            </a:r>
          </a:p>
          <a:p>
            <a:r>
              <a:rPr lang="en-US" dirty="0">
                <a:latin typeface="Arial" panose="020B0604020202020204" pitchFamily="34" charset="0"/>
                <a:cs typeface="Arial" panose="020B0604020202020204" pitchFamily="34" charset="0"/>
              </a:rPr>
              <a:t>you can merge it into one of your branches, or you can check out a local branch at that point if you want to inspect 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046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Cloning an Existing Repository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962365"/>
            <a:ext cx="11348660" cy="3945952"/>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If you want to get a copy of an existing Git repository for example (a project you’d like to contribute to) the command you need is </a:t>
            </a:r>
            <a:r>
              <a:rPr lang="en-US" dirty="0">
                <a:latin typeface="Courier New" panose="02070309020205020404" pitchFamily="49" charset="0"/>
                <a:cs typeface="Courier New" panose="02070309020205020404" pitchFamily="49" charset="0"/>
              </a:rPr>
              <a:t>git clone</a:t>
            </a:r>
            <a:endParaRPr lang="en-US" dirty="0">
              <a:latin typeface="Arial" panose="020B0604020202020204" pitchFamily="34" charset="0"/>
              <a:cs typeface="Arial" panose="020B0604020202020204" pitchFamily="34" charset="0"/>
            </a:endParaRP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If you’re familiar with other VCS systems such as Subversion, you’ll notice that the command is “clone” and not “checkout.”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This is an important distinction: instead of getting just a working copy, Git receives a full copy of nearly all data that the server has</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F91509-20E5-4326-802F-4A61CD2C1818}"/>
              </a:ext>
            </a:extLst>
          </p:cNvPr>
          <p:cNvSpPr txBox="1"/>
          <p:nvPr/>
        </p:nvSpPr>
        <p:spPr>
          <a:xfrm>
            <a:off x="2343150" y="6006148"/>
            <a:ext cx="5972175" cy="37537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1382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Fetching and Pulling from Your Remotes</a:t>
            </a:r>
          </a:p>
        </p:txBody>
      </p:sp>
      <p:sp>
        <p:nvSpPr>
          <p:cNvPr id="14" name="TextBox 13">
            <a:extLst>
              <a:ext uri="{FF2B5EF4-FFF2-40B4-BE49-F238E27FC236}">
                <a16:creationId xmlns:a16="http://schemas.microsoft.com/office/drawing/2014/main" id="{B7858B51-647A-4028-A37F-D56126723432}"/>
              </a:ext>
            </a:extLst>
          </p:cNvPr>
          <p:cNvSpPr txBox="1"/>
          <p:nvPr/>
        </p:nvSpPr>
        <p:spPr>
          <a:xfrm>
            <a:off x="475237" y="988783"/>
            <a:ext cx="1069463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as you just saw, to get data from your remote projects, you can run:</a:t>
            </a:r>
          </a:p>
        </p:txBody>
      </p:sp>
      <p:sp>
        <p:nvSpPr>
          <p:cNvPr id="6" name="TextBox 5">
            <a:extLst>
              <a:ext uri="{FF2B5EF4-FFF2-40B4-BE49-F238E27FC236}">
                <a16:creationId xmlns:a16="http://schemas.microsoft.com/office/drawing/2014/main" id="{DF006FAB-D122-415B-80E7-2FFF1C65B476}"/>
              </a:ext>
            </a:extLst>
          </p:cNvPr>
          <p:cNvSpPr txBox="1"/>
          <p:nvPr/>
        </p:nvSpPr>
        <p:spPr>
          <a:xfrm>
            <a:off x="584534" y="1931438"/>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fetch [remote-name]</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2708624"/>
            <a:ext cx="10476036"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command goes out to that remote project and pulls down all the data from that remote project that you don’t have yet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you do this, you should have references to all the branches from that remote, which you can merge in or inspect at any time</a:t>
            </a:r>
          </a:p>
        </p:txBody>
      </p:sp>
    </p:spTree>
    <p:extLst>
      <p:ext uri="{BB962C8B-B14F-4D97-AF65-F5344CB8AC3E}">
        <p14:creationId xmlns:p14="http://schemas.microsoft.com/office/powerpoint/2010/main" val="3302813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Fetching and Pulling from Your Remotes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330928"/>
            <a:ext cx="10476036"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clone a repository, the command automatically adds that remote repository under the name “origin.”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a:t>
            </a:r>
            <a:r>
              <a:rPr lang="en-US" dirty="0">
                <a:latin typeface="Courier New" panose="02070309020205020404" pitchFamily="49" charset="0"/>
                <a:cs typeface="Courier New" panose="02070309020205020404" pitchFamily="49" charset="0"/>
              </a:rPr>
              <a:t>git fetch origin </a:t>
            </a:r>
            <a:r>
              <a:rPr lang="en-US" dirty="0">
                <a:latin typeface="Arial" panose="020B0604020202020204" pitchFamily="34" charset="0"/>
                <a:cs typeface="Arial" panose="020B0604020202020204" pitchFamily="34" charset="0"/>
              </a:rPr>
              <a:t>fetches any new work that has been pushed to that server since you cloned (or last fetched from)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it’s important to note that the </a:t>
            </a:r>
            <a:r>
              <a:rPr lang="en-US" dirty="0">
                <a:latin typeface="Courier New" panose="02070309020205020404" pitchFamily="49" charset="0"/>
                <a:cs typeface="Courier New" panose="02070309020205020404" pitchFamily="49" charset="0"/>
              </a:rPr>
              <a:t>git fetch </a:t>
            </a:r>
            <a:r>
              <a:rPr lang="en-US" dirty="0">
                <a:latin typeface="Arial" panose="020B0604020202020204" pitchFamily="34" charset="0"/>
                <a:cs typeface="Arial" panose="020B0604020202020204" pitchFamily="34" charset="0"/>
              </a:rPr>
              <a:t>command pulls the data to your local repository</a:t>
            </a:r>
          </a:p>
          <a:p>
            <a:r>
              <a:rPr lang="en-US" b="1" i="1" dirty="0">
                <a:latin typeface="Arial" panose="020B0604020202020204" pitchFamily="34" charset="0"/>
                <a:cs typeface="Arial" panose="020B0604020202020204" pitchFamily="34" charset="0"/>
              </a:rPr>
              <a:t>it doesn’t automatically merge it</a:t>
            </a:r>
            <a:r>
              <a:rPr lang="en-US" dirty="0">
                <a:latin typeface="Arial" panose="020B0604020202020204" pitchFamily="34" charset="0"/>
                <a:cs typeface="Arial" panose="020B0604020202020204" pitchFamily="34" charset="0"/>
              </a:rPr>
              <a:t> with any of your work or modify what you’re currently working 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have to merge it manually into your work when you’re ready</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080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Fetching and Pulling from Your Remotes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330928"/>
            <a:ext cx="10476036"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have a branch set up to track a remote branch you can use the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command to automatically fetch and then merge a remote branch into your current branch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may be an easier or more comfortable workflow for you; and by default, the </a:t>
            </a:r>
            <a:r>
              <a:rPr lang="en-US" dirty="0">
                <a:latin typeface="Courier New" panose="02070309020205020404" pitchFamily="49" charset="0"/>
                <a:cs typeface="Courier New" panose="02070309020205020404" pitchFamily="49" charset="0"/>
              </a:rPr>
              <a:t>git clone </a:t>
            </a:r>
            <a:r>
              <a:rPr lang="en-US" dirty="0">
                <a:latin typeface="Arial" panose="020B0604020202020204" pitchFamily="34" charset="0"/>
                <a:cs typeface="Arial" panose="020B0604020202020204" pitchFamily="34" charset="0"/>
              </a:rPr>
              <a:t>command automatically sets up your local master branch to track the remote master branch (or whatever the default branch is called) on the server you cloned from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Running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generally:</a:t>
            </a:r>
          </a:p>
          <a:p>
            <a:pPr marL="342900" indent="-342900">
              <a:buFont typeface="+mj-lt"/>
              <a:buAutoNum type="arabicPeriod"/>
            </a:pPr>
            <a:r>
              <a:rPr lang="en-US" dirty="0">
                <a:latin typeface="Arial" panose="020B0604020202020204" pitchFamily="34" charset="0"/>
                <a:cs typeface="Arial" panose="020B0604020202020204" pitchFamily="34" charset="0"/>
              </a:rPr>
              <a:t>fetches data from the server you originally cloned from</a:t>
            </a:r>
          </a:p>
          <a:p>
            <a:pPr marL="342900" indent="-342900">
              <a:buFont typeface="+mj-lt"/>
              <a:buAutoNum type="arabicPeriod"/>
            </a:pPr>
            <a:r>
              <a:rPr lang="en-US" dirty="0">
                <a:latin typeface="Arial" panose="020B0604020202020204" pitchFamily="34" charset="0"/>
                <a:cs typeface="Arial" panose="020B0604020202020204" pitchFamily="34" charset="0"/>
              </a:rPr>
              <a:t>automatically tries to merge it into the code you’re currently working on</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481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Pushing your Remotes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330928"/>
            <a:ext cx="10476036"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when you have your project at a point that you want to share, you have to push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command for this is simple: </a:t>
            </a:r>
            <a:r>
              <a:rPr lang="en-US" dirty="0">
                <a:latin typeface="Courier New" panose="02070309020205020404" pitchFamily="49" charset="0"/>
                <a:cs typeface="Courier New" panose="02070309020205020404" pitchFamily="49" charset="0"/>
              </a:rPr>
              <a:t>git push [remote-name] [branch-name]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want to push your master branch to your origin server (again, cloning generally sets up both of those names for you automatically), then you can run this to push any commits you’ve done back up to the server</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3729758"/>
            <a:ext cx="10476037"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push origin master</a:t>
            </a:r>
          </a:p>
        </p:txBody>
      </p:sp>
      <p:sp>
        <p:nvSpPr>
          <p:cNvPr id="8" name="TextBox 7">
            <a:extLst>
              <a:ext uri="{FF2B5EF4-FFF2-40B4-BE49-F238E27FC236}">
                <a16:creationId xmlns:a16="http://schemas.microsoft.com/office/drawing/2014/main" id="{53A751C9-181D-4622-9A62-AAB161D77DF7}"/>
              </a:ext>
            </a:extLst>
          </p:cNvPr>
          <p:cNvSpPr txBox="1"/>
          <p:nvPr/>
        </p:nvSpPr>
        <p:spPr>
          <a:xfrm>
            <a:off x="584534" y="4208240"/>
            <a:ext cx="10476036"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works only if you cloned from a server to which you have write access and if nobody has pushed in the meantime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and someone else clone at the same time and they push upstream and then you push upstream, your push will rightly be rejected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You’ll have to pull down their work first and incorporate it into yours before you’ll be allowed to push</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256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Inspecting a Remote</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330928"/>
            <a:ext cx="10476036"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 to see more information about a particular remote, you can use the</a:t>
            </a:r>
          </a:p>
          <a:p>
            <a:r>
              <a:rPr lang="en-US" dirty="0">
                <a:latin typeface="Courier New" panose="02070309020205020404" pitchFamily="49" charset="0"/>
                <a:cs typeface="Courier New" panose="02070309020205020404" pitchFamily="49" charset="0"/>
              </a:rPr>
              <a:t>git remote show [remote-name] </a:t>
            </a:r>
            <a:r>
              <a:rPr lang="en-US" dirty="0">
                <a:latin typeface="Arial" panose="020B0604020202020204" pitchFamily="34" charset="0"/>
                <a:cs typeface="Arial" panose="020B0604020202020204" pitchFamily="34" charset="0"/>
              </a:rPr>
              <a:t>command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run this command with a particular </a:t>
            </a:r>
            <a:r>
              <a:rPr lang="en-US" dirty="0" err="1">
                <a:latin typeface="Arial" panose="020B0604020202020204" pitchFamily="34" charset="0"/>
                <a:cs typeface="Arial" panose="020B0604020202020204" pitchFamily="34" charset="0"/>
              </a:rPr>
              <a:t>shortname</a:t>
            </a:r>
            <a:r>
              <a:rPr lang="en-US" dirty="0">
                <a:latin typeface="Arial" panose="020B0604020202020204" pitchFamily="34" charset="0"/>
                <a:cs typeface="Arial" panose="020B0604020202020204" pitchFamily="34" charset="0"/>
              </a:rPr>
              <a:t>, such as </a:t>
            </a:r>
            <a:r>
              <a:rPr lang="en-US" dirty="0">
                <a:latin typeface="Courier New" panose="02070309020205020404" pitchFamily="49" charset="0"/>
                <a:cs typeface="Courier New" panose="02070309020205020404" pitchFamily="49" charset="0"/>
              </a:rPr>
              <a:t>origin</a:t>
            </a:r>
            <a:r>
              <a:rPr lang="en-US" dirty="0">
                <a:latin typeface="Arial" panose="020B0604020202020204" pitchFamily="34" charset="0"/>
                <a:cs typeface="Arial" panose="020B0604020202020204" pitchFamily="34" charset="0"/>
              </a:rPr>
              <a:t>, you get something like this:</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2649760"/>
            <a:ext cx="10476037" cy="341632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remote show origin</a:t>
            </a:r>
          </a:p>
          <a:p>
            <a:r>
              <a:rPr lang="en-US" dirty="0">
                <a:latin typeface="Courier New" panose="02070309020205020404" pitchFamily="49" charset="0"/>
                <a:cs typeface="Courier New" panose="02070309020205020404" pitchFamily="49" charset="0"/>
              </a:rPr>
              <a:t>* remote origin</a:t>
            </a:r>
          </a:p>
          <a:p>
            <a:r>
              <a:rPr lang="en-US" dirty="0">
                <a:latin typeface="Courier New" panose="02070309020205020404" pitchFamily="49" charset="0"/>
                <a:cs typeface="Courier New" panose="02070309020205020404" pitchFamily="49" charset="0"/>
              </a:rPr>
              <a:t>  Fetch URL: https://github.com/schacon/ticgit</a:t>
            </a:r>
          </a:p>
          <a:p>
            <a:r>
              <a:rPr lang="en-US" dirty="0">
                <a:latin typeface="Courier New" panose="02070309020205020404" pitchFamily="49" charset="0"/>
                <a:cs typeface="Courier New" panose="02070309020205020404" pitchFamily="49" charset="0"/>
              </a:rPr>
              <a:t>  Push  URL: https://github.com/schacon/ticgit</a:t>
            </a:r>
          </a:p>
          <a:p>
            <a:r>
              <a:rPr lang="en-US" dirty="0">
                <a:latin typeface="Courier New" panose="02070309020205020404" pitchFamily="49" charset="0"/>
                <a:cs typeface="Courier New" panose="02070309020205020404" pitchFamily="49" charset="0"/>
              </a:rPr>
              <a:t>  HEAD branch: master</a:t>
            </a:r>
          </a:p>
          <a:p>
            <a:r>
              <a:rPr lang="en-US" dirty="0">
                <a:latin typeface="Courier New" panose="02070309020205020404" pitchFamily="49" charset="0"/>
                <a:cs typeface="Courier New" panose="02070309020205020404" pitchFamily="49" charset="0"/>
              </a:rPr>
              <a:t>  Remote branches:</a:t>
            </a:r>
          </a:p>
          <a:p>
            <a:r>
              <a:rPr lang="en-US" dirty="0">
                <a:latin typeface="Courier New" panose="02070309020205020404" pitchFamily="49" charset="0"/>
                <a:cs typeface="Courier New" panose="02070309020205020404" pitchFamily="49" charset="0"/>
              </a:rPr>
              <a:t>    master                               tracked</a:t>
            </a:r>
          </a:p>
          <a:p>
            <a:r>
              <a:rPr lang="en-US" dirty="0">
                <a:latin typeface="Courier New" panose="02070309020205020404" pitchFamily="49" charset="0"/>
                <a:cs typeface="Courier New" panose="02070309020205020404" pitchFamily="49" charset="0"/>
              </a:rPr>
              <a:t>    dev-branch                           tracked</a:t>
            </a:r>
          </a:p>
          <a:p>
            <a:r>
              <a:rPr lang="en-US" dirty="0">
                <a:latin typeface="Courier New" panose="02070309020205020404" pitchFamily="49" charset="0"/>
                <a:cs typeface="Courier New" panose="02070309020205020404" pitchFamily="49" charset="0"/>
              </a:rPr>
              <a:t>  Local branch configured for 'git pull':</a:t>
            </a:r>
          </a:p>
          <a:p>
            <a:r>
              <a:rPr lang="en-US" dirty="0">
                <a:latin typeface="Courier New" panose="02070309020205020404" pitchFamily="49" charset="0"/>
                <a:cs typeface="Courier New" panose="02070309020205020404" pitchFamily="49" charset="0"/>
              </a:rPr>
              <a:t>    master merges with remote master</a:t>
            </a:r>
          </a:p>
          <a:p>
            <a:r>
              <a:rPr lang="en-US" dirty="0">
                <a:latin typeface="Courier New" panose="02070309020205020404" pitchFamily="49" charset="0"/>
                <a:cs typeface="Courier New" panose="02070309020205020404" pitchFamily="49" charset="0"/>
              </a:rPr>
              <a:t>  Local ref configured for 'git push':</a:t>
            </a:r>
          </a:p>
          <a:p>
            <a:r>
              <a:rPr lang="en-US" dirty="0">
                <a:latin typeface="Courier New" panose="02070309020205020404" pitchFamily="49" charset="0"/>
                <a:cs typeface="Courier New" panose="02070309020205020404" pitchFamily="49" charset="0"/>
              </a:rPr>
              <a:t>    master pushes to master (up to date)</a:t>
            </a:r>
          </a:p>
        </p:txBody>
      </p:sp>
    </p:spTree>
    <p:extLst>
      <p:ext uri="{BB962C8B-B14F-4D97-AF65-F5344CB8AC3E}">
        <p14:creationId xmlns:p14="http://schemas.microsoft.com/office/powerpoint/2010/main" val="1428335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Inspecting a Remote</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330928"/>
            <a:ext cx="10476036"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 to see more information about a particular remote, you can use the</a:t>
            </a:r>
          </a:p>
          <a:p>
            <a:r>
              <a:rPr lang="en-US" dirty="0">
                <a:latin typeface="Courier New" panose="02070309020205020404" pitchFamily="49" charset="0"/>
                <a:cs typeface="Courier New" panose="02070309020205020404" pitchFamily="49" charset="0"/>
              </a:rPr>
              <a:t>git remote show [remote-name] </a:t>
            </a:r>
            <a:r>
              <a:rPr lang="en-US" dirty="0">
                <a:latin typeface="Arial" panose="020B0604020202020204" pitchFamily="34" charset="0"/>
                <a:cs typeface="Arial" panose="020B0604020202020204" pitchFamily="34" charset="0"/>
              </a:rPr>
              <a:t>command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run this command with a particular </a:t>
            </a:r>
            <a:r>
              <a:rPr lang="en-US" dirty="0" err="1">
                <a:latin typeface="Arial" panose="020B0604020202020204" pitchFamily="34" charset="0"/>
                <a:cs typeface="Arial" panose="020B0604020202020204" pitchFamily="34" charset="0"/>
              </a:rPr>
              <a:t>shortname</a:t>
            </a:r>
            <a:r>
              <a:rPr lang="en-US" dirty="0">
                <a:latin typeface="Arial" panose="020B0604020202020204" pitchFamily="34" charset="0"/>
                <a:cs typeface="Arial" panose="020B0604020202020204" pitchFamily="34" charset="0"/>
              </a:rPr>
              <a:t>, such as </a:t>
            </a:r>
            <a:r>
              <a:rPr lang="en-US" dirty="0">
                <a:latin typeface="Courier New" panose="02070309020205020404" pitchFamily="49" charset="0"/>
                <a:cs typeface="Courier New" panose="02070309020205020404" pitchFamily="49" charset="0"/>
              </a:rPr>
              <a:t>origin</a:t>
            </a:r>
            <a:r>
              <a:rPr lang="en-US" dirty="0">
                <a:latin typeface="Arial" panose="020B0604020202020204" pitchFamily="34" charset="0"/>
                <a:cs typeface="Arial" panose="020B0604020202020204" pitchFamily="34" charset="0"/>
              </a:rPr>
              <a:t>, you get something like this:</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2649760"/>
            <a:ext cx="10476037" cy="341632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remote show origin</a:t>
            </a:r>
          </a:p>
          <a:p>
            <a:r>
              <a:rPr lang="en-US" dirty="0">
                <a:latin typeface="Courier New" panose="02070309020205020404" pitchFamily="49" charset="0"/>
                <a:cs typeface="Courier New" panose="02070309020205020404" pitchFamily="49" charset="0"/>
              </a:rPr>
              <a:t>* remote origin</a:t>
            </a:r>
          </a:p>
          <a:p>
            <a:r>
              <a:rPr lang="en-US" dirty="0">
                <a:latin typeface="Courier New" panose="02070309020205020404" pitchFamily="49" charset="0"/>
                <a:cs typeface="Courier New" panose="02070309020205020404" pitchFamily="49" charset="0"/>
              </a:rPr>
              <a:t>  Fetch URL: https://github.com/schacon/ticgit</a:t>
            </a:r>
          </a:p>
          <a:p>
            <a:r>
              <a:rPr lang="en-US" dirty="0">
                <a:latin typeface="Courier New" panose="02070309020205020404" pitchFamily="49" charset="0"/>
                <a:cs typeface="Courier New" panose="02070309020205020404" pitchFamily="49" charset="0"/>
              </a:rPr>
              <a:t>  Push  URL: https://github.com/schacon/ticgit</a:t>
            </a:r>
          </a:p>
          <a:p>
            <a:r>
              <a:rPr lang="en-US" dirty="0">
                <a:latin typeface="Courier New" panose="02070309020205020404" pitchFamily="49" charset="0"/>
                <a:cs typeface="Courier New" panose="02070309020205020404" pitchFamily="49" charset="0"/>
              </a:rPr>
              <a:t>  HEAD branch: master</a:t>
            </a:r>
          </a:p>
          <a:p>
            <a:r>
              <a:rPr lang="en-US" dirty="0">
                <a:latin typeface="Courier New" panose="02070309020205020404" pitchFamily="49" charset="0"/>
                <a:cs typeface="Courier New" panose="02070309020205020404" pitchFamily="49" charset="0"/>
              </a:rPr>
              <a:t>  Remote branches:</a:t>
            </a:r>
          </a:p>
          <a:p>
            <a:r>
              <a:rPr lang="en-US" dirty="0">
                <a:latin typeface="Courier New" panose="02070309020205020404" pitchFamily="49" charset="0"/>
                <a:cs typeface="Courier New" panose="02070309020205020404" pitchFamily="49" charset="0"/>
              </a:rPr>
              <a:t>    master                               tracked</a:t>
            </a:r>
          </a:p>
          <a:p>
            <a:r>
              <a:rPr lang="en-US" dirty="0">
                <a:latin typeface="Courier New" panose="02070309020205020404" pitchFamily="49" charset="0"/>
                <a:cs typeface="Courier New" panose="02070309020205020404" pitchFamily="49" charset="0"/>
              </a:rPr>
              <a:t>    dev-branch                           tracked</a:t>
            </a:r>
          </a:p>
          <a:p>
            <a:r>
              <a:rPr lang="en-US" dirty="0">
                <a:latin typeface="Courier New" panose="02070309020205020404" pitchFamily="49" charset="0"/>
                <a:cs typeface="Courier New" panose="02070309020205020404" pitchFamily="49" charset="0"/>
              </a:rPr>
              <a:t>  Local branch configured for 'git pull':</a:t>
            </a:r>
          </a:p>
          <a:p>
            <a:r>
              <a:rPr lang="en-US" dirty="0">
                <a:latin typeface="Courier New" panose="02070309020205020404" pitchFamily="49" charset="0"/>
                <a:cs typeface="Courier New" panose="02070309020205020404" pitchFamily="49" charset="0"/>
              </a:rPr>
              <a:t>    master merges with remote master</a:t>
            </a:r>
          </a:p>
          <a:p>
            <a:r>
              <a:rPr lang="en-US" dirty="0">
                <a:latin typeface="Courier New" panose="02070309020205020404" pitchFamily="49" charset="0"/>
                <a:cs typeface="Courier New" panose="02070309020205020404" pitchFamily="49" charset="0"/>
              </a:rPr>
              <a:t>  Local ref configured for 'git push':</a:t>
            </a:r>
          </a:p>
          <a:p>
            <a:r>
              <a:rPr lang="en-US" dirty="0">
                <a:latin typeface="Courier New" panose="02070309020205020404" pitchFamily="49" charset="0"/>
                <a:cs typeface="Courier New" panose="02070309020205020404" pitchFamily="49" charset="0"/>
              </a:rPr>
              <a:t>    master pushes to master (up to date)</a:t>
            </a:r>
          </a:p>
        </p:txBody>
      </p:sp>
    </p:spTree>
    <p:extLst>
      <p:ext uri="{BB962C8B-B14F-4D97-AF65-F5344CB8AC3E}">
        <p14:creationId xmlns:p14="http://schemas.microsoft.com/office/powerpoint/2010/main" val="3396225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Inspecting a Remote</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044416"/>
            <a:ext cx="10476036"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That is a simple example you’re likely to encounter. When you’re using Git more heavily, however, you may see much more information from </a:t>
            </a:r>
            <a:r>
              <a:rPr lang="en-US" dirty="0">
                <a:latin typeface="Courier New" panose="02070309020205020404" pitchFamily="49" charset="0"/>
                <a:cs typeface="Courier New" panose="02070309020205020404" pitchFamily="49" charset="0"/>
              </a:rPr>
              <a:t>git remote show</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1790224"/>
            <a:ext cx="11199034" cy="440120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remote show origin</a:t>
            </a:r>
          </a:p>
          <a:p>
            <a:r>
              <a:rPr lang="en-US" sz="1400" dirty="0">
                <a:latin typeface="Courier New" panose="02070309020205020404" pitchFamily="49" charset="0"/>
                <a:cs typeface="Courier New" panose="02070309020205020404" pitchFamily="49" charset="0"/>
              </a:rPr>
              <a:t>* remote origin</a:t>
            </a:r>
          </a:p>
          <a:p>
            <a:r>
              <a:rPr lang="en-US" sz="1400" dirty="0">
                <a:latin typeface="Courier New" panose="02070309020205020404" pitchFamily="49" charset="0"/>
                <a:cs typeface="Courier New" panose="02070309020205020404" pitchFamily="49" charset="0"/>
              </a:rPr>
              <a:t>  URL: https://github.com/my-org/complex-project</a:t>
            </a:r>
          </a:p>
          <a:p>
            <a:r>
              <a:rPr lang="en-US" sz="1400" dirty="0">
                <a:latin typeface="Courier New" panose="02070309020205020404" pitchFamily="49" charset="0"/>
                <a:cs typeface="Courier New" panose="02070309020205020404" pitchFamily="49" charset="0"/>
              </a:rPr>
              <a:t>  Fetch URL: https://github.com/my-org/complex-project</a:t>
            </a:r>
          </a:p>
          <a:p>
            <a:r>
              <a:rPr lang="en-US" sz="1400" dirty="0">
                <a:latin typeface="Courier New" panose="02070309020205020404" pitchFamily="49" charset="0"/>
                <a:cs typeface="Courier New" panose="02070309020205020404" pitchFamily="49" charset="0"/>
              </a:rPr>
              <a:t>  Push  URL: https://github.com/my-org/complex-project</a:t>
            </a:r>
          </a:p>
          <a:p>
            <a:r>
              <a:rPr lang="en-US" sz="1400" dirty="0">
                <a:latin typeface="Courier New" panose="02070309020205020404" pitchFamily="49" charset="0"/>
                <a:cs typeface="Courier New" panose="02070309020205020404" pitchFamily="49" charset="0"/>
              </a:rPr>
              <a:t>  HEAD branch: master</a:t>
            </a:r>
          </a:p>
          <a:p>
            <a:r>
              <a:rPr lang="en-US" sz="1400" dirty="0">
                <a:latin typeface="Courier New" panose="02070309020205020404" pitchFamily="49" charset="0"/>
                <a:cs typeface="Courier New" panose="02070309020205020404" pitchFamily="49" charset="0"/>
              </a:rPr>
              <a:t>  Remote branches:</a:t>
            </a:r>
          </a:p>
          <a:p>
            <a:r>
              <a:rPr lang="en-US" sz="1400" dirty="0">
                <a:latin typeface="Courier New" panose="02070309020205020404" pitchFamily="49" charset="0"/>
                <a:cs typeface="Courier New" panose="02070309020205020404" pitchFamily="49" charset="0"/>
              </a:rPr>
              <a:t>    master                           tracked</a:t>
            </a:r>
          </a:p>
          <a:p>
            <a:r>
              <a:rPr lang="en-US" sz="1400" dirty="0">
                <a:latin typeface="Courier New" panose="02070309020205020404" pitchFamily="49" charset="0"/>
                <a:cs typeface="Courier New" panose="02070309020205020404" pitchFamily="49" charset="0"/>
              </a:rPr>
              <a:t>    dev-branch                       tracked</a:t>
            </a:r>
          </a:p>
          <a:p>
            <a:r>
              <a:rPr lang="en-US" sz="1400" dirty="0">
                <a:latin typeface="Courier New" panose="02070309020205020404" pitchFamily="49" charset="0"/>
                <a:cs typeface="Courier New" panose="02070309020205020404" pitchFamily="49" charset="0"/>
              </a:rPr>
              <a:t>    markdown-strip                   tracked</a:t>
            </a:r>
          </a:p>
          <a:p>
            <a:r>
              <a:rPr lang="en-US" sz="1400" dirty="0">
                <a:latin typeface="Courier New" panose="02070309020205020404" pitchFamily="49" charset="0"/>
                <a:cs typeface="Courier New" panose="02070309020205020404" pitchFamily="49" charset="0"/>
              </a:rPr>
              <a:t>    issue-43                         new (next fetch will store in remotes/origin)</a:t>
            </a:r>
          </a:p>
          <a:p>
            <a:r>
              <a:rPr lang="en-US" sz="1400" dirty="0">
                <a:latin typeface="Courier New" panose="02070309020205020404" pitchFamily="49" charset="0"/>
                <a:cs typeface="Courier New" panose="02070309020205020404" pitchFamily="49" charset="0"/>
              </a:rPr>
              <a:t>    issue-45                         new (next fetch will store in remotes/origin)</a:t>
            </a:r>
          </a:p>
          <a:p>
            <a:r>
              <a:rPr lang="en-US" sz="1400" dirty="0">
                <a:latin typeface="Courier New" panose="02070309020205020404" pitchFamily="49" charset="0"/>
                <a:cs typeface="Courier New" panose="02070309020205020404" pitchFamily="49" charset="0"/>
              </a:rPr>
              <a:t>    refs/remotes/origin/issue-11     stale (use 'git remote prune' to remove)</a:t>
            </a:r>
          </a:p>
          <a:p>
            <a:r>
              <a:rPr lang="en-US" sz="1400" dirty="0">
                <a:latin typeface="Courier New" panose="02070309020205020404" pitchFamily="49" charset="0"/>
                <a:cs typeface="Courier New" panose="02070309020205020404" pitchFamily="49" charset="0"/>
              </a:rPr>
              <a:t>  Local branches configured for 'git pull':</a:t>
            </a:r>
          </a:p>
          <a:p>
            <a:r>
              <a:rPr lang="en-US" sz="1400" dirty="0">
                <a:latin typeface="Courier New" panose="02070309020205020404" pitchFamily="49" charset="0"/>
                <a:cs typeface="Courier New" panose="02070309020205020404" pitchFamily="49" charset="0"/>
              </a:rPr>
              <a:t>    dev-branch merges with remote dev-branch</a:t>
            </a:r>
          </a:p>
          <a:p>
            <a:r>
              <a:rPr lang="en-US" sz="1400" dirty="0">
                <a:latin typeface="Courier New" panose="02070309020205020404" pitchFamily="49" charset="0"/>
                <a:cs typeface="Courier New" panose="02070309020205020404" pitchFamily="49" charset="0"/>
              </a:rPr>
              <a:t>    master     merges with remote master</a:t>
            </a:r>
          </a:p>
          <a:p>
            <a:r>
              <a:rPr lang="en-US" sz="1400" dirty="0">
                <a:latin typeface="Courier New" panose="02070309020205020404" pitchFamily="49" charset="0"/>
                <a:cs typeface="Courier New" panose="02070309020205020404" pitchFamily="49" charset="0"/>
              </a:rPr>
              <a:t>  Local refs configured for 'git push':</a:t>
            </a:r>
          </a:p>
          <a:p>
            <a:r>
              <a:rPr lang="en-US" sz="1400" dirty="0">
                <a:latin typeface="Courier New" panose="02070309020205020404" pitchFamily="49" charset="0"/>
                <a:cs typeface="Courier New" panose="02070309020205020404" pitchFamily="49" charset="0"/>
              </a:rPr>
              <a:t>    dev-branch                     pushes to dev-branch                     (up to date)</a:t>
            </a:r>
          </a:p>
          <a:p>
            <a:r>
              <a:rPr lang="en-US" sz="1400" dirty="0">
                <a:latin typeface="Courier New" panose="02070309020205020404" pitchFamily="49" charset="0"/>
                <a:cs typeface="Courier New" panose="02070309020205020404" pitchFamily="49" charset="0"/>
              </a:rPr>
              <a:t>    markdown-strip                 pushes to markdown-strip                 (up to date)</a:t>
            </a:r>
          </a:p>
          <a:p>
            <a:r>
              <a:rPr lang="en-US" sz="1400" dirty="0">
                <a:latin typeface="Courier New" panose="02070309020205020404" pitchFamily="49" charset="0"/>
                <a:cs typeface="Courier New" panose="02070309020205020404" pitchFamily="49" charset="0"/>
              </a:rPr>
              <a:t>    master                         pushes to master </a:t>
            </a:r>
          </a:p>
        </p:txBody>
      </p:sp>
    </p:spTree>
    <p:extLst>
      <p:ext uri="{BB962C8B-B14F-4D97-AF65-F5344CB8AC3E}">
        <p14:creationId xmlns:p14="http://schemas.microsoft.com/office/powerpoint/2010/main" val="3686474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9141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remotes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Removing and Renaming Remotes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044416"/>
            <a:ext cx="10476036"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 to rename a reference you can run </a:t>
            </a:r>
            <a:r>
              <a:rPr lang="en-US" dirty="0">
                <a:latin typeface="Courier New" panose="02070309020205020404" pitchFamily="49" charset="0"/>
                <a:cs typeface="Courier New" panose="02070309020205020404" pitchFamily="49" charset="0"/>
              </a:rPr>
              <a:t>git remote rename </a:t>
            </a:r>
            <a:r>
              <a:rPr lang="en-US" dirty="0">
                <a:latin typeface="Arial" panose="020B0604020202020204" pitchFamily="34" charset="0"/>
                <a:cs typeface="Arial" panose="020B0604020202020204" pitchFamily="34" charset="0"/>
              </a:rPr>
              <a:t>to change a remote’s </a:t>
            </a:r>
            <a:r>
              <a:rPr lang="en-US" dirty="0" err="1">
                <a:latin typeface="Arial" panose="020B0604020202020204" pitchFamily="34" charset="0"/>
                <a:cs typeface="Arial" panose="020B0604020202020204" pitchFamily="34" charset="0"/>
              </a:rPr>
              <a:t>shortname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rename </a:t>
            </a:r>
            <a:r>
              <a:rPr lang="en-US" dirty="0" err="1">
                <a:latin typeface="Arial" panose="020B0604020202020204" pitchFamily="34" charset="0"/>
                <a:cs typeface="Arial" panose="020B0604020202020204" pitchFamily="34" charset="0"/>
              </a:rPr>
              <a:t>lunat</a:t>
            </a:r>
            <a:r>
              <a:rPr lang="en-US" dirty="0">
                <a:latin typeface="Arial" panose="020B0604020202020204" pitchFamily="34" charset="0"/>
                <a:cs typeface="Arial" panose="020B0604020202020204" pitchFamily="34" charset="0"/>
              </a:rPr>
              <a:t> to ln, you can do so with </a:t>
            </a:r>
            <a:r>
              <a:rPr lang="en-US" dirty="0">
                <a:latin typeface="Courier New" panose="02070309020205020404" pitchFamily="49" charset="0"/>
                <a:cs typeface="Courier New" panose="02070309020205020404" pitchFamily="49" charset="0"/>
              </a:rPr>
              <a:t>git remote rename</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2403416"/>
            <a:ext cx="11199034"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remote rename </a:t>
            </a:r>
            <a:r>
              <a:rPr lang="en-US" sz="1400" dirty="0" err="1">
                <a:latin typeface="Courier New" panose="02070309020205020404" pitchFamily="49" charset="0"/>
                <a:cs typeface="Courier New" panose="02070309020205020404" pitchFamily="49" charset="0"/>
              </a:rPr>
              <a:t>lunat</a:t>
            </a:r>
            <a:r>
              <a:rPr lang="en-US" sz="1400" dirty="0">
                <a:latin typeface="Courier New" panose="02070309020205020404" pitchFamily="49" charset="0"/>
                <a:cs typeface="Courier New" panose="02070309020205020404" pitchFamily="49" charset="0"/>
              </a:rPr>
              <a:t> ln</a:t>
            </a:r>
          </a:p>
          <a:p>
            <a:r>
              <a:rPr lang="en-US" sz="1400" dirty="0">
                <a:latin typeface="Courier New" panose="02070309020205020404" pitchFamily="49" charset="0"/>
                <a:cs typeface="Courier New" panose="02070309020205020404" pitchFamily="49" charset="0"/>
              </a:rPr>
              <a:t>$ git remote</a:t>
            </a:r>
          </a:p>
          <a:p>
            <a:r>
              <a:rPr lang="en-US" sz="1400" dirty="0">
                <a:latin typeface="Courier New" panose="02070309020205020404" pitchFamily="49" charset="0"/>
                <a:cs typeface="Courier New" panose="02070309020205020404" pitchFamily="49" charset="0"/>
              </a:rPr>
              <a:t>origin</a:t>
            </a:r>
          </a:p>
          <a:p>
            <a:r>
              <a:rPr lang="en-US" sz="1400" dirty="0">
                <a:latin typeface="Courier New" panose="02070309020205020404" pitchFamily="49" charset="0"/>
                <a:cs typeface="Courier New" panose="02070309020205020404" pitchFamily="49" charset="0"/>
              </a:rPr>
              <a:t>ln</a:t>
            </a:r>
          </a:p>
        </p:txBody>
      </p:sp>
      <p:sp>
        <p:nvSpPr>
          <p:cNvPr id="8" name="TextBox 7">
            <a:extLst>
              <a:ext uri="{FF2B5EF4-FFF2-40B4-BE49-F238E27FC236}">
                <a16:creationId xmlns:a16="http://schemas.microsoft.com/office/drawing/2014/main" id="{167D7DE9-9E2A-4EDD-8A3F-691EAC69FBF7}"/>
              </a:ext>
            </a:extLst>
          </p:cNvPr>
          <p:cNvSpPr txBox="1"/>
          <p:nvPr/>
        </p:nvSpPr>
        <p:spPr>
          <a:xfrm>
            <a:off x="584534" y="3477686"/>
            <a:ext cx="10476036"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changes your remote branch names, too</a:t>
            </a:r>
          </a:p>
          <a:p>
            <a:r>
              <a:rPr lang="en-US" dirty="0">
                <a:latin typeface="Arial" panose="020B0604020202020204" pitchFamily="34" charset="0"/>
                <a:cs typeface="Arial" panose="020B0604020202020204" pitchFamily="34" charset="0"/>
              </a:rPr>
              <a:t>what used to be referenced at </a:t>
            </a:r>
            <a:r>
              <a:rPr lang="en-US" dirty="0" err="1">
                <a:latin typeface="Courier New" panose="02070309020205020404" pitchFamily="49" charset="0"/>
                <a:cs typeface="Courier New" panose="02070309020205020404" pitchFamily="49" charset="0"/>
              </a:rPr>
              <a:t>lunat</a:t>
            </a:r>
            <a:r>
              <a:rPr lang="en-US" dirty="0">
                <a:latin typeface="Courier New" panose="02070309020205020404" pitchFamily="49" charset="0"/>
                <a:cs typeface="Courier New" panose="02070309020205020404" pitchFamily="49" charset="0"/>
              </a:rPr>
              <a:t>/master </a:t>
            </a:r>
            <a:r>
              <a:rPr lang="en-US" dirty="0">
                <a:latin typeface="Arial" panose="020B0604020202020204" pitchFamily="34" charset="0"/>
                <a:cs typeface="Arial" panose="020B0604020202020204" pitchFamily="34" charset="0"/>
              </a:rPr>
              <a:t>is now at </a:t>
            </a:r>
            <a:r>
              <a:rPr lang="en-US" dirty="0">
                <a:latin typeface="Courier New" panose="02070309020205020404" pitchFamily="49" charset="0"/>
                <a:cs typeface="Courier New" panose="02070309020205020404" pitchFamily="49" charset="0"/>
              </a:rPr>
              <a:t>ln/master</a:t>
            </a:r>
            <a:endParaRPr lang="it-IT"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AB7BD9E-BA68-4CFA-A968-FEE2217F5918}"/>
              </a:ext>
            </a:extLst>
          </p:cNvPr>
          <p:cNvSpPr txBox="1"/>
          <p:nvPr/>
        </p:nvSpPr>
        <p:spPr>
          <a:xfrm>
            <a:off x="584534" y="4582976"/>
            <a:ext cx="10476036"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 to remove a remote for some reason (you’ve moved the server or are no longer using a particular mirror, or perhaps a contributor isn’t contributing anymore) you can use </a:t>
            </a:r>
            <a:r>
              <a:rPr lang="en-US" dirty="0">
                <a:latin typeface="Courier New" panose="02070309020205020404" pitchFamily="49" charset="0"/>
                <a:cs typeface="Courier New" panose="02070309020205020404" pitchFamily="49" charset="0"/>
              </a:rPr>
              <a:t>git remote rm</a:t>
            </a:r>
            <a:endParaRPr lang="it-IT"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9B16C59-87D2-4DF9-A983-CFDC99BFC927}"/>
              </a:ext>
            </a:extLst>
          </p:cNvPr>
          <p:cNvSpPr txBox="1"/>
          <p:nvPr/>
        </p:nvSpPr>
        <p:spPr>
          <a:xfrm>
            <a:off x="584534" y="5551832"/>
            <a:ext cx="11199034" cy="73866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remote rm </a:t>
            </a:r>
            <a:r>
              <a:rPr lang="en-US" sz="1400" dirty="0" err="1">
                <a:latin typeface="Courier New" panose="02070309020205020404" pitchFamily="49" charset="0"/>
                <a:cs typeface="Courier New" panose="02070309020205020404" pitchFamily="49" charset="0"/>
              </a:rPr>
              <a:t>lunat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git remote</a:t>
            </a:r>
          </a:p>
          <a:p>
            <a:r>
              <a:rPr lang="en-US" sz="1400" dirty="0">
                <a:latin typeface="Courier New" panose="02070309020205020404" pitchFamily="49" charset="0"/>
                <a:cs typeface="Courier New" panose="02070309020205020404" pitchFamily="49" charset="0"/>
              </a:rPr>
              <a:t>origin</a:t>
            </a:r>
          </a:p>
        </p:txBody>
      </p:sp>
    </p:spTree>
    <p:extLst>
      <p:ext uri="{BB962C8B-B14F-4D97-AF65-F5344CB8AC3E}">
        <p14:creationId xmlns:p14="http://schemas.microsoft.com/office/powerpoint/2010/main" val="844920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Listing Your Tags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330928"/>
            <a:ext cx="10476036"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TAGS are added to specific points in history as being important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typically tags are used to mark release points (v1.0, and so on)</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3644133"/>
            <a:ext cx="10476037"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tag</a:t>
            </a:r>
          </a:p>
          <a:p>
            <a:r>
              <a:rPr lang="en-US" dirty="0">
                <a:latin typeface="Courier New" panose="02070309020205020404" pitchFamily="49" charset="0"/>
                <a:cs typeface="Courier New" panose="02070309020205020404" pitchFamily="49" charset="0"/>
              </a:rPr>
              <a:t>v0.1</a:t>
            </a:r>
          </a:p>
          <a:p>
            <a:r>
              <a:rPr lang="en-US" dirty="0">
                <a:latin typeface="Courier New" panose="02070309020205020404" pitchFamily="49" charset="0"/>
                <a:cs typeface="Courier New" panose="02070309020205020404" pitchFamily="49" charset="0"/>
              </a:rPr>
              <a:t>v1.3</a:t>
            </a:r>
          </a:p>
        </p:txBody>
      </p:sp>
      <p:sp>
        <p:nvSpPr>
          <p:cNvPr id="11" name="TextBox 10">
            <a:extLst>
              <a:ext uri="{FF2B5EF4-FFF2-40B4-BE49-F238E27FC236}">
                <a16:creationId xmlns:a16="http://schemas.microsoft.com/office/drawing/2014/main" id="{57D623A8-4AA0-41BB-B203-BCCDB694DD6B}"/>
              </a:ext>
            </a:extLst>
          </p:cNvPr>
          <p:cNvSpPr txBox="1"/>
          <p:nvPr/>
        </p:nvSpPr>
        <p:spPr>
          <a:xfrm>
            <a:off x="584534" y="3037400"/>
            <a:ext cx="6096000" cy="369332"/>
          </a:xfrm>
          <a:prstGeom prst="rect">
            <a:avLst/>
          </a:prstGeom>
          <a:noFill/>
        </p:spPr>
        <p:txBody>
          <a:bodyPr wrap="square">
            <a:spAutoFit/>
          </a:bodyPr>
          <a:lstStyle/>
          <a:p>
            <a:r>
              <a:rPr lang="it-IT" dirty="0">
                <a:latin typeface="Arial" panose="020B0604020202020204" pitchFamily="34" charset="0"/>
                <a:cs typeface="Arial" panose="020B0604020202020204" pitchFamily="34" charset="0"/>
              </a:rPr>
              <a:t>Listing the </a:t>
            </a:r>
            <a:r>
              <a:rPr lang="it-IT" dirty="0" err="1">
                <a:latin typeface="Arial" panose="020B0604020202020204" pitchFamily="34" charset="0"/>
                <a:cs typeface="Arial" panose="020B0604020202020204" pitchFamily="34" charset="0"/>
              </a:rPr>
              <a:t>available</a:t>
            </a:r>
            <a:r>
              <a:rPr lang="it-IT" dirty="0">
                <a:latin typeface="Arial" panose="020B0604020202020204" pitchFamily="34" charset="0"/>
                <a:cs typeface="Arial" panose="020B0604020202020204" pitchFamily="34" charset="0"/>
              </a:rPr>
              <a:t> tags with </a:t>
            </a:r>
            <a:r>
              <a:rPr lang="it-IT" dirty="0" err="1">
                <a:latin typeface="Courier New" panose="02070309020205020404" pitchFamily="49" charset="0"/>
                <a:cs typeface="Courier New" panose="02070309020205020404" pitchFamily="49" charset="0"/>
              </a:rPr>
              <a:t>git</a:t>
            </a:r>
            <a:r>
              <a:rPr lang="it-IT" dirty="0">
                <a:latin typeface="Courier New" panose="02070309020205020404" pitchFamily="49" charset="0"/>
                <a:cs typeface="Courier New" panose="02070309020205020404" pitchFamily="49" charset="0"/>
              </a:rPr>
              <a:t> tag</a:t>
            </a:r>
          </a:p>
        </p:txBody>
      </p:sp>
      <p:sp>
        <p:nvSpPr>
          <p:cNvPr id="12" name="TextBox 11">
            <a:extLst>
              <a:ext uri="{FF2B5EF4-FFF2-40B4-BE49-F238E27FC236}">
                <a16:creationId xmlns:a16="http://schemas.microsoft.com/office/drawing/2014/main" id="{203C5BFB-299B-4980-B893-C9F4490BF932}"/>
              </a:ext>
            </a:extLst>
          </p:cNvPr>
          <p:cNvSpPr txBox="1"/>
          <p:nvPr/>
        </p:nvSpPr>
        <p:spPr>
          <a:xfrm>
            <a:off x="584534" y="4705252"/>
            <a:ext cx="10476036"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lists the tags in alphabetical order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order in which they appear has no real importance</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2970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Listing Your Tags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053440"/>
            <a:ext cx="10476036"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also search for tags with a particular pattern…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Git source repo, for instance, contains more than 500 tags. If you’re only interested in looking at the 1.8.5 series</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15AAA6-53AD-4D8F-8622-AD92C3A9D738}"/>
              </a:ext>
            </a:extLst>
          </p:cNvPr>
          <p:cNvSpPr txBox="1"/>
          <p:nvPr/>
        </p:nvSpPr>
        <p:spPr>
          <a:xfrm>
            <a:off x="584534" y="2412741"/>
            <a:ext cx="10476037" cy="3139321"/>
          </a:xfrm>
          <a:prstGeom prst="rect">
            <a:avLst/>
          </a:prstGeom>
          <a:solidFill>
            <a:schemeClr val="tx1">
              <a:lumMod val="65000"/>
            </a:schemeClr>
          </a:solidFill>
        </p:spPr>
        <p:txBody>
          <a:bodyPr wrap="square">
            <a:spAutoFit/>
          </a:bodyPr>
          <a:lstStyle/>
          <a:p>
            <a:r>
              <a:rPr lang="sv-SE" dirty="0">
                <a:latin typeface="Courier New" panose="02070309020205020404" pitchFamily="49" charset="0"/>
                <a:cs typeface="Courier New" panose="02070309020205020404" pitchFamily="49" charset="0"/>
              </a:rPr>
              <a:t>$ git tag -l 'v1.8.5*'</a:t>
            </a:r>
          </a:p>
          <a:p>
            <a:r>
              <a:rPr lang="sv-SE" dirty="0">
                <a:latin typeface="Courier New" panose="02070309020205020404" pitchFamily="49" charset="0"/>
                <a:cs typeface="Courier New" panose="02070309020205020404" pitchFamily="49" charset="0"/>
              </a:rPr>
              <a:t>v1.8.5</a:t>
            </a:r>
          </a:p>
          <a:p>
            <a:r>
              <a:rPr lang="sv-SE" dirty="0">
                <a:latin typeface="Courier New" panose="02070309020205020404" pitchFamily="49" charset="0"/>
                <a:cs typeface="Courier New" panose="02070309020205020404" pitchFamily="49" charset="0"/>
              </a:rPr>
              <a:t>v1.8.5-rc0</a:t>
            </a:r>
          </a:p>
          <a:p>
            <a:r>
              <a:rPr lang="sv-SE" dirty="0">
                <a:latin typeface="Courier New" panose="02070309020205020404" pitchFamily="49" charset="0"/>
                <a:cs typeface="Courier New" panose="02070309020205020404" pitchFamily="49" charset="0"/>
              </a:rPr>
              <a:t>v1.8.5-rc1</a:t>
            </a:r>
          </a:p>
          <a:p>
            <a:r>
              <a:rPr lang="sv-SE" dirty="0">
                <a:latin typeface="Courier New" panose="02070309020205020404" pitchFamily="49" charset="0"/>
                <a:cs typeface="Courier New" panose="02070309020205020404" pitchFamily="49" charset="0"/>
              </a:rPr>
              <a:t>v1.8.5-rc2</a:t>
            </a:r>
          </a:p>
          <a:p>
            <a:r>
              <a:rPr lang="sv-SE" dirty="0">
                <a:latin typeface="Courier New" panose="02070309020205020404" pitchFamily="49" charset="0"/>
                <a:cs typeface="Courier New" panose="02070309020205020404" pitchFamily="49" charset="0"/>
              </a:rPr>
              <a:t>v1.8.5-rc3</a:t>
            </a:r>
          </a:p>
          <a:p>
            <a:r>
              <a:rPr lang="sv-SE" dirty="0">
                <a:latin typeface="Courier New" panose="02070309020205020404" pitchFamily="49" charset="0"/>
                <a:cs typeface="Courier New" panose="02070309020205020404" pitchFamily="49" charset="0"/>
              </a:rPr>
              <a:t>v1.8.5.1</a:t>
            </a:r>
          </a:p>
          <a:p>
            <a:r>
              <a:rPr lang="sv-SE" dirty="0">
                <a:latin typeface="Courier New" panose="02070309020205020404" pitchFamily="49" charset="0"/>
                <a:cs typeface="Courier New" panose="02070309020205020404" pitchFamily="49" charset="0"/>
              </a:rPr>
              <a:t>v1.8.5.2</a:t>
            </a:r>
          </a:p>
          <a:p>
            <a:r>
              <a:rPr lang="sv-SE" dirty="0">
                <a:latin typeface="Courier New" panose="02070309020205020404" pitchFamily="49" charset="0"/>
                <a:cs typeface="Courier New" panose="02070309020205020404" pitchFamily="49" charset="0"/>
              </a:rPr>
              <a:t>v1.8.5.3</a:t>
            </a:r>
          </a:p>
          <a:p>
            <a:r>
              <a:rPr lang="sv-SE" dirty="0">
                <a:latin typeface="Courier New" panose="02070309020205020404" pitchFamily="49" charset="0"/>
                <a:cs typeface="Courier New" panose="02070309020205020404" pitchFamily="49" charset="0"/>
              </a:rPr>
              <a:t>v1.8.5.4</a:t>
            </a:r>
          </a:p>
          <a:p>
            <a:r>
              <a:rPr lang="sv-SE" dirty="0">
                <a:latin typeface="Courier New" panose="02070309020205020404" pitchFamily="49" charset="0"/>
                <a:cs typeface="Courier New" panose="02070309020205020404" pitchFamily="49" charset="0"/>
              </a:rPr>
              <a:t>v1.8.5.5</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793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Cloning an Existing Repository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962365"/>
            <a:ext cx="11348660" cy="1422184"/>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You clone a repository with </a:t>
            </a:r>
            <a:r>
              <a:rPr lang="en-US" dirty="0">
                <a:latin typeface="Courier New" panose="02070309020205020404" pitchFamily="49" charset="0"/>
                <a:cs typeface="Courier New" panose="02070309020205020404" pitchFamily="49" charset="0"/>
              </a:rPr>
              <a:t>git clone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For example, if you want to clone the Git linkable library called libgit2, you can do so like this</a:t>
            </a:r>
          </a:p>
        </p:txBody>
      </p:sp>
      <p:sp>
        <p:nvSpPr>
          <p:cNvPr id="6" name="TextBox 5">
            <a:extLst>
              <a:ext uri="{FF2B5EF4-FFF2-40B4-BE49-F238E27FC236}">
                <a16:creationId xmlns:a16="http://schemas.microsoft.com/office/drawing/2014/main" id="{48F91509-20E5-4326-802F-4A61CD2C1818}"/>
              </a:ext>
            </a:extLst>
          </p:cNvPr>
          <p:cNvSpPr txBox="1"/>
          <p:nvPr/>
        </p:nvSpPr>
        <p:spPr>
          <a:xfrm>
            <a:off x="2171701" y="2799128"/>
            <a:ext cx="8153400"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clone https://github.com/lunat/csharpcourse.git</a:t>
            </a:r>
          </a:p>
          <a:p>
            <a:r>
              <a:rPr lang="en-US" dirty="0">
                <a:latin typeface="Courier New" panose="02070309020205020404" pitchFamily="49" charset="0"/>
                <a:cs typeface="Courier New" panose="02070309020205020404" pitchFamily="49" charset="0"/>
              </a:rPr>
              <a:t>or</a:t>
            </a:r>
          </a:p>
          <a:p>
            <a:r>
              <a:rPr lang="en-US" dirty="0">
                <a:latin typeface="Courier New" panose="02070309020205020404" pitchFamily="49" charset="0"/>
                <a:cs typeface="Courier New" panose="02070309020205020404" pitchFamily="49" charset="0"/>
              </a:rPr>
              <a:t>$ git clone https://github.com/lunat/csharpcourse</a:t>
            </a:r>
          </a:p>
        </p:txBody>
      </p:sp>
      <p:sp>
        <p:nvSpPr>
          <p:cNvPr id="9" name="TextBox 8">
            <a:extLst>
              <a:ext uri="{FF2B5EF4-FFF2-40B4-BE49-F238E27FC236}">
                <a16:creationId xmlns:a16="http://schemas.microsoft.com/office/drawing/2014/main" id="{28715974-27B3-46C3-8498-4909D353933B}"/>
              </a:ext>
            </a:extLst>
          </p:cNvPr>
          <p:cNvSpPr txBox="1"/>
          <p:nvPr/>
        </p:nvSpPr>
        <p:spPr>
          <a:xfrm>
            <a:off x="475237" y="4143715"/>
            <a:ext cx="11348660" cy="2123658"/>
          </a:xfrm>
          <a:prstGeom prst="rect">
            <a:avLst/>
          </a:prstGeom>
          <a:noFill/>
        </p:spPr>
        <p:txBody>
          <a:bodyPr wrap="square">
            <a:spAutoFit/>
          </a:bodyPr>
          <a:lstStyle/>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creates a directory named </a:t>
            </a:r>
            <a:r>
              <a:rPr lang="en-US" dirty="0" err="1">
                <a:latin typeface="Courier New" panose="02070309020205020404" pitchFamily="49" charset="0"/>
                <a:cs typeface="Courier New" panose="02070309020205020404" pitchFamily="49" charset="0"/>
              </a:rPr>
              <a:t>csharpcourse</a:t>
            </a:r>
            <a:endParaRPr lang="en-US" dirty="0">
              <a:latin typeface="Courier New" panose="02070309020205020404" pitchFamily="49" charset="0"/>
              <a:cs typeface="Courier New" panose="02070309020205020404" pitchFamily="49" charset="0"/>
            </a:endParaRP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initializes a </a:t>
            </a:r>
            <a:r>
              <a:rPr lang="en-US" dirty="0">
                <a:latin typeface="Courier New" panose="02070309020205020404" pitchFamily="49" charset="0"/>
                <a:cs typeface="Courier New" panose="02070309020205020404" pitchFamily="49" charset="0"/>
              </a:rPr>
              <a:t>.git</a:t>
            </a:r>
            <a:r>
              <a:rPr lang="en-US" dirty="0">
                <a:latin typeface="Arial" panose="020B0604020202020204" pitchFamily="34" charset="0"/>
                <a:cs typeface="Arial" panose="020B0604020202020204" pitchFamily="34" charset="0"/>
              </a:rPr>
              <a:t> directory inside it</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pulls down all the data for that repository</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checks out a working copy of the latest version</a:t>
            </a:r>
          </a:p>
        </p:txBody>
      </p:sp>
    </p:spTree>
    <p:extLst>
      <p:ext uri="{BB962C8B-B14F-4D97-AF65-F5344CB8AC3E}">
        <p14:creationId xmlns:p14="http://schemas.microsoft.com/office/powerpoint/2010/main" val="430069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Creating Tags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1053440"/>
            <a:ext cx="10476036"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Git uses two main types of tags: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lightweight: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very much like a branch that doesn’t change: it’s just a pointer to a specific commit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annotated: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are stored as full objects in the Git database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They are </a:t>
            </a:r>
            <a:r>
              <a:rPr lang="en-US" dirty="0" err="1">
                <a:latin typeface="Arial" panose="020B0604020202020204" pitchFamily="34" charset="0"/>
                <a:cs typeface="Arial" panose="020B0604020202020204" pitchFamily="34" charset="0"/>
              </a:rPr>
              <a:t>checksummed</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contain the tagger name, e-mail, and date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have a tagging message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 be signed and verified with GNU Privacy Guard (GPG)</a:t>
            </a:r>
            <a:endParaRPr lang="it-IT"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02FBB01-A397-45B5-BF1D-F69CC5CEC86A}"/>
              </a:ext>
            </a:extLst>
          </p:cNvPr>
          <p:cNvSpPr txBox="1"/>
          <p:nvPr/>
        </p:nvSpPr>
        <p:spPr>
          <a:xfrm>
            <a:off x="584534" y="4529620"/>
            <a:ext cx="1105996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It’s generally recommended that you create annotated tags so you can have all this information; but if you want a temporary tag or for some reason don’t want to keep the other information, lightweight tags are available too</a:t>
            </a:r>
            <a:endParaRPr lang="it-IT" dirty="0"/>
          </a:p>
        </p:txBody>
      </p:sp>
    </p:spTree>
    <p:extLst>
      <p:ext uri="{BB962C8B-B14F-4D97-AF65-F5344CB8AC3E}">
        <p14:creationId xmlns:p14="http://schemas.microsoft.com/office/powerpoint/2010/main" val="871090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Annotated Tags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846176"/>
            <a:ext cx="1047603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Creating an annotated tag in Git is simple: just specify </a:t>
            </a:r>
            <a:r>
              <a:rPr lang="en-US" dirty="0">
                <a:latin typeface="Courier New" panose="02070309020205020404" pitchFamily="49" charset="0"/>
                <a:cs typeface="Courier New" panose="02070309020205020404" pitchFamily="49" charset="0"/>
              </a:rPr>
              <a:t>-a</a:t>
            </a:r>
            <a:r>
              <a:rPr lang="en-US" dirty="0">
                <a:latin typeface="Arial" panose="020B0604020202020204" pitchFamily="34" charset="0"/>
                <a:cs typeface="Arial" panose="020B0604020202020204" pitchFamily="34" charset="0"/>
              </a:rPr>
              <a:t> when you run the </a:t>
            </a:r>
            <a:r>
              <a:rPr lang="en-US" dirty="0">
                <a:latin typeface="Courier New" panose="02070309020205020404" pitchFamily="49" charset="0"/>
                <a:cs typeface="Courier New" panose="02070309020205020404" pitchFamily="49" charset="0"/>
              </a:rPr>
              <a:t>tag</a:t>
            </a:r>
            <a:r>
              <a:rPr lang="en-US" dirty="0">
                <a:latin typeface="Arial" panose="020B0604020202020204" pitchFamily="34" charset="0"/>
                <a:cs typeface="Arial" panose="020B0604020202020204" pitchFamily="34" charset="0"/>
              </a:rPr>
              <a:t> command</a:t>
            </a:r>
            <a:endParaRPr lang="it-IT"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578C2BE-6730-42B7-8112-95C5219F940F}"/>
              </a:ext>
            </a:extLst>
          </p:cNvPr>
          <p:cNvSpPr txBox="1"/>
          <p:nvPr/>
        </p:nvSpPr>
        <p:spPr>
          <a:xfrm>
            <a:off x="584534" y="1400805"/>
            <a:ext cx="10476037" cy="1169551"/>
          </a:xfrm>
          <a:prstGeom prst="rect">
            <a:avLst/>
          </a:prstGeom>
          <a:solidFill>
            <a:schemeClr val="tx1">
              <a:lumMod val="65000"/>
            </a:schemeClr>
          </a:solidFill>
        </p:spPr>
        <p:txBody>
          <a:bodyPr wrap="square">
            <a:spAutoFit/>
          </a:bodyPr>
          <a:lstStyle/>
          <a:p>
            <a:r>
              <a:rPr lang="sv-SE" sz="1400" dirty="0">
                <a:latin typeface="Courier New" panose="02070309020205020404" pitchFamily="49" charset="0"/>
                <a:cs typeface="Courier New" panose="02070309020205020404" pitchFamily="49" charset="0"/>
              </a:rPr>
              <a:t>$ git tag -a v1.4 -m 'my version 1.4'</a:t>
            </a:r>
          </a:p>
          <a:p>
            <a:r>
              <a:rPr lang="sv-SE" sz="1400" dirty="0">
                <a:latin typeface="Courier New" panose="02070309020205020404" pitchFamily="49" charset="0"/>
                <a:cs typeface="Courier New" panose="02070309020205020404" pitchFamily="49" charset="0"/>
              </a:rPr>
              <a:t>$ git tag</a:t>
            </a:r>
          </a:p>
          <a:p>
            <a:r>
              <a:rPr lang="sv-SE" sz="1400" dirty="0">
                <a:latin typeface="Courier New" panose="02070309020205020404" pitchFamily="49" charset="0"/>
                <a:cs typeface="Courier New" panose="02070309020205020404" pitchFamily="49" charset="0"/>
              </a:rPr>
              <a:t>v0.1</a:t>
            </a:r>
          </a:p>
          <a:p>
            <a:r>
              <a:rPr lang="sv-SE" sz="1400" dirty="0">
                <a:latin typeface="Courier New" panose="02070309020205020404" pitchFamily="49" charset="0"/>
                <a:cs typeface="Courier New" panose="02070309020205020404" pitchFamily="49" charset="0"/>
              </a:rPr>
              <a:t>v1.3</a:t>
            </a:r>
          </a:p>
          <a:p>
            <a:r>
              <a:rPr lang="sv-SE" sz="1400" dirty="0">
                <a:latin typeface="Courier New" panose="02070309020205020404" pitchFamily="49" charset="0"/>
                <a:cs typeface="Courier New" panose="02070309020205020404" pitchFamily="49" charset="0"/>
              </a:rPr>
              <a:t>v1.4</a:t>
            </a:r>
            <a:endParaRPr lang="en-US" sz="1400" dirty="0">
              <a:latin typeface="Courier New" panose="02070309020205020404" pitchFamily="49" charset="0"/>
              <a:cs typeface="Courier New" panose="02070309020205020404" pitchFamily="49" charset="0"/>
            </a:endParaRPr>
          </a:p>
        </p:txBody>
      </p:sp>
      <p:cxnSp>
        <p:nvCxnSpPr>
          <p:cNvPr id="11" name="Straight Arrow Connector 10">
            <a:extLst>
              <a:ext uri="{FF2B5EF4-FFF2-40B4-BE49-F238E27FC236}">
                <a16:creationId xmlns:a16="http://schemas.microsoft.com/office/drawing/2014/main" id="{99156857-C389-4129-B56D-47EB3D281AE3}"/>
              </a:ext>
            </a:extLst>
          </p:cNvPr>
          <p:cNvCxnSpPr>
            <a:cxnSpLocks/>
          </p:cNvCxnSpPr>
          <p:nvPr/>
        </p:nvCxnSpPr>
        <p:spPr>
          <a:xfrm flipH="1" flipV="1">
            <a:off x="3352800" y="1737360"/>
            <a:ext cx="3486912" cy="9960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6B1A3C-BA59-460D-8826-BFC013317478}"/>
              </a:ext>
            </a:extLst>
          </p:cNvPr>
          <p:cNvSpPr txBox="1"/>
          <p:nvPr/>
        </p:nvSpPr>
        <p:spPr>
          <a:xfrm>
            <a:off x="6839712" y="2545174"/>
            <a:ext cx="4425696"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-m</a:t>
            </a:r>
            <a:r>
              <a:rPr lang="en-US" sz="1600" dirty="0">
                <a:latin typeface="Arial" panose="020B0604020202020204" pitchFamily="34" charset="0"/>
                <a:cs typeface="Arial" panose="020B0604020202020204" pitchFamily="34" charset="0"/>
              </a:rPr>
              <a:t> specifies a tagging message, which is stored with the tag.</a:t>
            </a:r>
          </a:p>
          <a:p>
            <a:r>
              <a:rPr lang="en-US" sz="1600" dirty="0">
                <a:latin typeface="Arial" panose="020B0604020202020204" pitchFamily="34" charset="0"/>
                <a:cs typeface="Arial" panose="020B0604020202020204" pitchFamily="34" charset="0"/>
              </a:rPr>
              <a:t>If you don’t specify a message for an annotated tag, Git launches your editor so you can type it in.</a:t>
            </a:r>
            <a:endParaRPr lang="it-IT" sz="16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01F9A36-CEB8-48B6-B2CC-29AF340F1CE7}"/>
              </a:ext>
            </a:extLst>
          </p:cNvPr>
          <p:cNvSpPr txBox="1"/>
          <p:nvPr/>
        </p:nvSpPr>
        <p:spPr>
          <a:xfrm>
            <a:off x="584533" y="3026710"/>
            <a:ext cx="4085873" cy="83099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You can see the tag data along with the commit that was tagged by using the </a:t>
            </a:r>
            <a:r>
              <a:rPr lang="en-US" sz="1600" dirty="0">
                <a:latin typeface="Courier New" panose="02070309020205020404" pitchFamily="49" charset="0"/>
                <a:cs typeface="Courier New" panose="02070309020205020404" pitchFamily="49" charset="0"/>
              </a:rPr>
              <a:t>git show </a:t>
            </a:r>
            <a:r>
              <a:rPr lang="en-US" sz="1600" dirty="0">
                <a:latin typeface="Arial" panose="020B0604020202020204" pitchFamily="34" charset="0"/>
                <a:cs typeface="Arial" panose="020B0604020202020204" pitchFamily="34" charset="0"/>
              </a:rPr>
              <a:t>command</a:t>
            </a:r>
            <a:endParaRPr lang="it-IT"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3" y="3877740"/>
            <a:ext cx="5511467"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show v1.4</a:t>
            </a:r>
          </a:p>
          <a:p>
            <a:r>
              <a:rPr lang="en-US" sz="1400" dirty="0">
                <a:latin typeface="Courier New" panose="02070309020205020404" pitchFamily="49" charset="0"/>
                <a:cs typeface="Courier New" panose="02070309020205020404" pitchFamily="49" charset="0"/>
              </a:rPr>
              <a:t>tag v1.4</a:t>
            </a:r>
          </a:p>
          <a:p>
            <a:r>
              <a:rPr lang="en-US" sz="1400" dirty="0">
                <a:latin typeface="Courier New" panose="02070309020205020404" pitchFamily="49" charset="0"/>
                <a:cs typeface="Courier New" panose="02070309020205020404" pitchFamily="49" charset="0"/>
              </a:rPr>
              <a:t>Tagger: Ben Straub &lt;ben@straub.cc&gt;</a:t>
            </a:r>
          </a:p>
          <a:p>
            <a:r>
              <a:rPr lang="en-US" sz="1400" dirty="0">
                <a:latin typeface="Courier New" panose="02070309020205020404" pitchFamily="49" charset="0"/>
                <a:cs typeface="Courier New" panose="02070309020205020404" pitchFamily="49" charset="0"/>
              </a:rPr>
              <a:t>Date:   Sat May 3 20:19:12 2014 -0700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my version 1.4</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commit ca82a6dff817ec66f44342007202690a93763949</a:t>
            </a:r>
          </a:p>
          <a:p>
            <a:r>
              <a:rPr lang="en-US" sz="1400" dirty="0">
                <a:latin typeface="Courier New" panose="02070309020205020404" pitchFamily="49" charset="0"/>
                <a:cs typeface="Courier New" panose="02070309020205020404" pitchFamily="49" charset="0"/>
              </a:rPr>
              <a:t>Author: Scott Chacon &lt;schacon@gee-mail.com&gt;</a:t>
            </a:r>
          </a:p>
          <a:p>
            <a:r>
              <a:rPr lang="en-US" sz="1400" dirty="0">
                <a:latin typeface="Courier New" panose="02070309020205020404" pitchFamily="49" charset="0"/>
                <a:cs typeface="Courier New" panose="02070309020205020404" pitchFamily="49" charset="0"/>
              </a:rPr>
              <a:t>Date:   Mon Mar 17 21:52:11 2008 -0700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changed the </a:t>
            </a:r>
            <a:r>
              <a:rPr lang="en-US" sz="1400" dirty="0" err="1">
                <a:latin typeface="Courier New" panose="02070309020205020404" pitchFamily="49" charset="0"/>
                <a:cs typeface="Courier New" panose="02070309020205020404" pitchFamily="49" charset="0"/>
              </a:rPr>
              <a:t>verison</a:t>
            </a:r>
            <a:r>
              <a:rPr lang="en-US" sz="1400" dirty="0">
                <a:latin typeface="Courier New" panose="02070309020205020404" pitchFamily="49" charset="0"/>
                <a:cs typeface="Courier New" panose="02070309020205020404" pitchFamily="49" charset="0"/>
              </a:rPr>
              <a:t> number</a:t>
            </a:r>
          </a:p>
        </p:txBody>
      </p:sp>
      <p:cxnSp>
        <p:nvCxnSpPr>
          <p:cNvPr id="15" name="Straight Arrow Connector 14">
            <a:extLst>
              <a:ext uri="{FF2B5EF4-FFF2-40B4-BE49-F238E27FC236}">
                <a16:creationId xmlns:a16="http://schemas.microsoft.com/office/drawing/2014/main" id="{551BCD6E-311B-4D4C-9896-C1A72D8EA898}"/>
              </a:ext>
            </a:extLst>
          </p:cNvPr>
          <p:cNvCxnSpPr>
            <a:cxnSpLocks/>
            <a:stCxn id="17" idx="1"/>
          </p:cNvCxnSpPr>
          <p:nvPr/>
        </p:nvCxnSpPr>
        <p:spPr>
          <a:xfrm flipH="1" flipV="1">
            <a:off x="2365248" y="5078527"/>
            <a:ext cx="4474464" cy="2704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BC548D0-4BFF-47AF-BE46-AB410901FC5F}"/>
              </a:ext>
            </a:extLst>
          </p:cNvPr>
          <p:cNvSpPr txBox="1"/>
          <p:nvPr/>
        </p:nvSpPr>
        <p:spPr>
          <a:xfrm>
            <a:off x="6839712" y="4810334"/>
            <a:ext cx="4425696"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That shows the tagger information, the date the commit was tagged, and the annotation message before showing the commit information.</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013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Lightweight Tags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846176"/>
            <a:ext cx="10476036"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Lightweight is basically the commit checksum stored in a file: no other information is kept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create a lightweight tag, don’t supply the -a, -s, or -m option:</a:t>
            </a:r>
            <a:endParaRPr lang="it-IT"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3" y="1971650"/>
            <a:ext cx="11059969" cy="1600438"/>
          </a:xfrm>
          <a:prstGeom prst="rect">
            <a:avLst/>
          </a:prstGeom>
          <a:solidFill>
            <a:schemeClr val="tx1">
              <a:lumMod val="65000"/>
            </a:schemeClr>
          </a:solidFill>
        </p:spPr>
        <p:txBody>
          <a:bodyPr wrap="square">
            <a:spAutoFit/>
          </a:bodyPr>
          <a:lstStyle/>
          <a:p>
            <a:r>
              <a:rPr lang="sv-SE" sz="1400" dirty="0">
                <a:latin typeface="Courier New" panose="02070309020205020404" pitchFamily="49" charset="0"/>
                <a:cs typeface="Courier New" panose="02070309020205020404" pitchFamily="49" charset="0"/>
              </a:rPr>
              <a:t>$ git tag v1.4-lw</a:t>
            </a:r>
          </a:p>
          <a:p>
            <a:r>
              <a:rPr lang="sv-SE" sz="1400" dirty="0">
                <a:latin typeface="Courier New" panose="02070309020205020404" pitchFamily="49" charset="0"/>
                <a:cs typeface="Courier New" panose="02070309020205020404" pitchFamily="49" charset="0"/>
              </a:rPr>
              <a:t>$ git tag</a:t>
            </a:r>
          </a:p>
          <a:p>
            <a:r>
              <a:rPr lang="sv-SE" sz="1400" dirty="0">
                <a:latin typeface="Courier New" panose="02070309020205020404" pitchFamily="49" charset="0"/>
                <a:cs typeface="Courier New" panose="02070309020205020404" pitchFamily="49" charset="0"/>
              </a:rPr>
              <a:t>v0.1</a:t>
            </a:r>
          </a:p>
          <a:p>
            <a:r>
              <a:rPr lang="sv-SE" sz="1400" dirty="0">
                <a:latin typeface="Courier New" panose="02070309020205020404" pitchFamily="49" charset="0"/>
                <a:cs typeface="Courier New" panose="02070309020205020404" pitchFamily="49" charset="0"/>
              </a:rPr>
              <a:t>v1.3</a:t>
            </a:r>
          </a:p>
          <a:p>
            <a:r>
              <a:rPr lang="sv-SE" sz="1400" dirty="0">
                <a:latin typeface="Courier New" panose="02070309020205020404" pitchFamily="49" charset="0"/>
                <a:cs typeface="Courier New" panose="02070309020205020404" pitchFamily="49" charset="0"/>
              </a:rPr>
              <a:t>v1.4</a:t>
            </a:r>
          </a:p>
          <a:p>
            <a:r>
              <a:rPr lang="sv-SE" sz="1400" dirty="0">
                <a:latin typeface="Courier New" panose="02070309020205020404" pitchFamily="49" charset="0"/>
                <a:cs typeface="Courier New" panose="02070309020205020404" pitchFamily="49" charset="0"/>
              </a:rPr>
              <a:t>v1.4-lw</a:t>
            </a:r>
          </a:p>
          <a:p>
            <a:r>
              <a:rPr lang="sv-SE" sz="1400" dirty="0">
                <a:latin typeface="Courier New" panose="02070309020205020404" pitchFamily="49" charset="0"/>
                <a:cs typeface="Courier New" panose="02070309020205020404" pitchFamily="49" charset="0"/>
              </a:rPr>
              <a:t>v1.5</a:t>
            </a:r>
            <a:endParaRPr lang="en-US" sz="14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81C5C271-9556-41F0-82B4-172F2A4C2B8A}"/>
              </a:ext>
            </a:extLst>
          </p:cNvPr>
          <p:cNvSpPr txBox="1"/>
          <p:nvPr/>
        </p:nvSpPr>
        <p:spPr>
          <a:xfrm>
            <a:off x="566016" y="4176568"/>
            <a:ext cx="10476036"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run </a:t>
            </a:r>
            <a:r>
              <a:rPr lang="en-US" dirty="0">
                <a:latin typeface="Courier New" panose="02070309020205020404" pitchFamily="49" charset="0"/>
                <a:cs typeface="Courier New" panose="02070309020205020404" pitchFamily="49" charset="0"/>
              </a:rPr>
              <a:t>git show </a:t>
            </a:r>
            <a:r>
              <a:rPr lang="en-US" dirty="0">
                <a:latin typeface="Arial" panose="020B0604020202020204" pitchFamily="34" charset="0"/>
                <a:cs typeface="Arial" panose="020B0604020202020204" pitchFamily="34" charset="0"/>
              </a:rPr>
              <a:t>on the tag, you don’t see the extra tag information</a:t>
            </a:r>
          </a:p>
          <a:p>
            <a:r>
              <a:rPr lang="en-US" dirty="0">
                <a:latin typeface="Arial" panose="020B0604020202020204" pitchFamily="34" charset="0"/>
                <a:cs typeface="Arial" panose="020B0604020202020204" pitchFamily="34" charset="0"/>
              </a:rPr>
              <a:t>the command just shows the commit:</a:t>
            </a:r>
            <a:endParaRPr lang="it-IT"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2F07944-9F66-4FF8-87AF-822FAD4F2B60}"/>
              </a:ext>
            </a:extLst>
          </p:cNvPr>
          <p:cNvSpPr txBox="1"/>
          <p:nvPr/>
        </p:nvSpPr>
        <p:spPr>
          <a:xfrm>
            <a:off x="566015" y="4881418"/>
            <a:ext cx="11059969"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show v1.4-lw</a:t>
            </a:r>
          </a:p>
          <a:p>
            <a:r>
              <a:rPr lang="en-US" sz="1400" dirty="0">
                <a:latin typeface="Courier New" panose="02070309020205020404" pitchFamily="49" charset="0"/>
                <a:cs typeface="Courier New" panose="02070309020205020404" pitchFamily="49" charset="0"/>
              </a:rPr>
              <a:t>commit ca82a6dff817ec66f44342007202690a93763949</a:t>
            </a:r>
          </a:p>
          <a:p>
            <a:r>
              <a:rPr lang="en-US" sz="1400" dirty="0">
                <a:latin typeface="Courier New" panose="02070309020205020404" pitchFamily="49" charset="0"/>
                <a:cs typeface="Courier New" panose="02070309020205020404" pitchFamily="49" charset="0"/>
              </a:rPr>
              <a:t>Author: Scott Chacon &lt;schacon@gee-mail.com&gt;</a:t>
            </a:r>
          </a:p>
          <a:p>
            <a:r>
              <a:rPr lang="en-US" sz="1400" dirty="0">
                <a:latin typeface="Courier New" panose="02070309020205020404" pitchFamily="49" charset="0"/>
                <a:cs typeface="Courier New" panose="02070309020205020404" pitchFamily="49" charset="0"/>
              </a:rPr>
              <a:t>Date:   Mon Mar 17 21:52:11 2008 -0700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changed the version number</a:t>
            </a:r>
          </a:p>
        </p:txBody>
      </p:sp>
    </p:spTree>
    <p:extLst>
      <p:ext uri="{BB962C8B-B14F-4D97-AF65-F5344CB8AC3E}">
        <p14:creationId xmlns:p14="http://schemas.microsoft.com/office/powerpoint/2010/main" val="326408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 later</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846176"/>
            <a:ext cx="10476036"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also tag commits after you’ve moved past them</a:t>
            </a:r>
          </a:p>
          <a:p>
            <a:r>
              <a:rPr lang="en-US" dirty="0">
                <a:latin typeface="Arial" panose="020B0604020202020204" pitchFamily="34" charset="0"/>
                <a:cs typeface="Arial" panose="020B0604020202020204" pitchFamily="34" charset="0"/>
              </a:rPr>
              <a:t>Suppose your commit history looks like this:</a:t>
            </a: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4" y="1660754"/>
            <a:ext cx="11059969" cy="2462213"/>
          </a:xfrm>
          <a:prstGeom prst="rect">
            <a:avLst/>
          </a:prstGeom>
          <a:solidFill>
            <a:schemeClr val="tx1">
              <a:lumMod val="65000"/>
            </a:schemeClr>
          </a:solidFill>
        </p:spPr>
        <p:txBody>
          <a:bodyPr wrap="square">
            <a:spAutoFit/>
          </a:bodyPr>
          <a:lstStyle/>
          <a:p>
            <a:r>
              <a:rPr lang="sv-SE" sz="1400" dirty="0">
                <a:latin typeface="Courier New" panose="02070309020205020404" pitchFamily="49" charset="0"/>
                <a:cs typeface="Courier New" panose="02070309020205020404" pitchFamily="49" charset="0"/>
              </a:rPr>
              <a:t>$ git log --pretty=oneline</a:t>
            </a:r>
          </a:p>
          <a:p>
            <a:r>
              <a:rPr lang="sv-SE" sz="1400" dirty="0">
                <a:latin typeface="Courier New" panose="02070309020205020404" pitchFamily="49" charset="0"/>
                <a:cs typeface="Courier New" panose="02070309020205020404" pitchFamily="49" charset="0"/>
              </a:rPr>
              <a:t>15027957951b64cf874c3557a0f3547bd83b3ff6 Merge branch 'experiment'</a:t>
            </a:r>
          </a:p>
          <a:p>
            <a:r>
              <a:rPr lang="sv-SE" sz="1400" dirty="0">
                <a:latin typeface="Courier New" panose="02070309020205020404" pitchFamily="49" charset="0"/>
                <a:cs typeface="Courier New" panose="02070309020205020404" pitchFamily="49" charset="0"/>
              </a:rPr>
              <a:t>a6b4c97498bd301d84096da251c98a07c7723e65 beginning write support</a:t>
            </a:r>
          </a:p>
          <a:p>
            <a:r>
              <a:rPr lang="sv-SE" sz="1400" dirty="0">
                <a:latin typeface="Courier New" panose="02070309020205020404" pitchFamily="49" charset="0"/>
                <a:cs typeface="Courier New" panose="02070309020205020404" pitchFamily="49" charset="0"/>
              </a:rPr>
              <a:t>0d52aaab4479697da7686c15f77a3d64d9165190 one more thing</a:t>
            </a:r>
          </a:p>
          <a:p>
            <a:r>
              <a:rPr lang="sv-SE" sz="1400" dirty="0">
                <a:latin typeface="Courier New" panose="02070309020205020404" pitchFamily="49" charset="0"/>
                <a:cs typeface="Courier New" panose="02070309020205020404" pitchFamily="49" charset="0"/>
              </a:rPr>
              <a:t>6d52a271eda8725415634dd79daabbc4d9b6008e Merge branch 'experiment'</a:t>
            </a:r>
          </a:p>
          <a:p>
            <a:r>
              <a:rPr lang="sv-SE" sz="1400" dirty="0">
                <a:latin typeface="Courier New" panose="02070309020205020404" pitchFamily="49" charset="0"/>
                <a:cs typeface="Courier New" panose="02070309020205020404" pitchFamily="49" charset="0"/>
              </a:rPr>
              <a:t>0b7434d86859cc7b8c3d5e1dddfed66ff742fcbc added a commit function</a:t>
            </a:r>
          </a:p>
          <a:p>
            <a:r>
              <a:rPr lang="sv-SE" sz="1400" dirty="0">
                <a:latin typeface="Courier New" panose="02070309020205020404" pitchFamily="49" charset="0"/>
                <a:cs typeface="Courier New" panose="02070309020205020404" pitchFamily="49" charset="0"/>
              </a:rPr>
              <a:t>4682c3261057305bdd616e23b64b0857d832627b added a todo file</a:t>
            </a:r>
          </a:p>
          <a:p>
            <a:r>
              <a:rPr lang="sv-SE" sz="1400" dirty="0">
                <a:latin typeface="Courier New" panose="02070309020205020404" pitchFamily="49" charset="0"/>
                <a:cs typeface="Courier New" panose="02070309020205020404" pitchFamily="49" charset="0"/>
              </a:rPr>
              <a:t>166ae0c4d3f420721acbb115cc33848dfcc2121a started write support</a:t>
            </a:r>
          </a:p>
          <a:p>
            <a:r>
              <a:rPr lang="sv-SE" sz="1400" dirty="0">
                <a:latin typeface="Courier New" panose="02070309020205020404" pitchFamily="49" charset="0"/>
                <a:cs typeface="Courier New" panose="02070309020205020404" pitchFamily="49" charset="0"/>
              </a:rPr>
              <a:t>9fceb02d0ae598e95dc970b74767f19372d61af8 updated rakefile</a:t>
            </a:r>
          </a:p>
          <a:p>
            <a:r>
              <a:rPr lang="sv-SE" sz="1400" dirty="0">
                <a:latin typeface="Courier New" panose="02070309020205020404" pitchFamily="49" charset="0"/>
                <a:cs typeface="Courier New" panose="02070309020205020404" pitchFamily="49" charset="0"/>
              </a:rPr>
              <a:t>964f16d36dfccde844893cac5b347e7b3d44abbc commit the todo</a:t>
            </a:r>
          </a:p>
          <a:p>
            <a:r>
              <a:rPr lang="sv-SE" sz="1400" dirty="0">
                <a:latin typeface="Courier New" panose="02070309020205020404" pitchFamily="49" charset="0"/>
                <a:cs typeface="Courier New" panose="02070309020205020404" pitchFamily="49" charset="0"/>
              </a:rPr>
              <a:t>8a5cbc430f1a9c3d00faaeffd07798508422908a updated readme</a:t>
            </a:r>
            <a:endParaRPr lang="en-US" sz="1400" dirty="0">
              <a:latin typeface="Courier New" panose="02070309020205020404" pitchFamily="49" charset="0"/>
              <a:cs typeface="Courier New" panose="02070309020205020404" pitchFamily="49" charset="0"/>
            </a:endParaRPr>
          </a:p>
        </p:txBody>
      </p:sp>
      <p:cxnSp>
        <p:nvCxnSpPr>
          <p:cNvPr id="11" name="Straight Arrow Connector 10">
            <a:extLst>
              <a:ext uri="{FF2B5EF4-FFF2-40B4-BE49-F238E27FC236}">
                <a16:creationId xmlns:a16="http://schemas.microsoft.com/office/drawing/2014/main" id="{985FBF75-D705-4249-90E7-66F53A99E97E}"/>
              </a:ext>
            </a:extLst>
          </p:cNvPr>
          <p:cNvCxnSpPr>
            <a:cxnSpLocks/>
            <a:stCxn id="12" idx="0"/>
          </p:cNvCxnSpPr>
          <p:nvPr/>
        </p:nvCxnSpPr>
        <p:spPr>
          <a:xfrm flipH="1" flipV="1">
            <a:off x="6096000" y="3590546"/>
            <a:ext cx="2919984" cy="91322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62B2A71-ECD8-4149-A380-5339DBB817D2}"/>
              </a:ext>
            </a:extLst>
          </p:cNvPr>
          <p:cNvSpPr txBox="1"/>
          <p:nvPr/>
        </p:nvSpPr>
        <p:spPr>
          <a:xfrm>
            <a:off x="6803136" y="4503774"/>
            <a:ext cx="4425696" cy="1569660"/>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you forgot to tag the project at v1.2, which was at the “updated </a:t>
            </a:r>
            <a:r>
              <a:rPr lang="en-US" sz="1600" dirty="0" err="1">
                <a:latin typeface="Arial" panose="020B0604020202020204" pitchFamily="34" charset="0"/>
                <a:cs typeface="Arial" panose="020B0604020202020204" pitchFamily="34" charset="0"/>
              </a:rPr>
              <a:t>rakefile</a:t>
            </a:r>
            <a:r>
              <a:rPr lang="en-US" sz="1600" dirty="0">
                <a:latin typeface="Arial" panose="020B0604020202020204" pitchFamily="34" charset="0"/>
                <a:cs typeface="Arial" panose="020B0604020202020204" pitchFamily="34" charset="0"/>
              </a:rPr>
              <a:t>” commit.</a:t>
            </a:r>
          </a:p>
          <a:p>
            <a:r>
              <a:rPr lang="en-US" sz="1600" dirty="0">
                <a:latin typeface="Arial" panose="020B0604020202020204" pitchFamily="34" charset="0"/>
                <a:cs typeface="Arial" panose="020B0604020202020204" pitchFamily="34" charset="0"/>
              </a:rPr>
              <a:t>You can add it after the fact</a:t>
            </a:r>
          </a:p>
          <a:p>
            <a:r>
              <a:rPr lang="en-US" sz="1600" dirty="0">
                <a:latin typeface="Arial" panose="020B0604020202020204" pitchFamily="34" charset="0"/>
                <a:cs typeface="Arial" panose="020B0604020202020204" pitchFamily="34" charset="0"/>
              </a:rPr>
              <a:t>To tag that commit, you specify the commit checksum (or part of it) at the end of the command</a:t>
            </a:r>
            <a:endParaRPr lang="it-IT" sz="160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7D081CC3-427A-486D-A58C-6542C363A929}"/>
              </a:ext>
            </a:extLst>
          </p:cNvPr>
          <p:cNvCxnSpPr>
            <a:cxnSpLocks/>
            <a:stCxn id="12" idx="1"/>
          </p:cNvCxnSpPr>
          <p:nvPr/>
        </p:nvCxnSpPr>
        <p:spPr>
          <a:xfrm flipH="1">
            <a:off x="5822552" y="5288604"/>
            <a:ext cx="98058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608FBA-9773-4844-8F52-31D3903E8B07}"/>
              </a:ext>
            </a:extLst>
          </p:cNvPr>
          <p:cNvSpPr txBox="1"/>
          <p:nvPr/>
        </p:nvSpPr>
        <p:spPr>
          <a:xfrm>
            <a:off x="584534" y="5134715"/>
            <a:ext cx="5238018" cy="307777"/>
          </a:xfrm>
          <a:prstGeom prst="rect">
            <a:avLst/>
          </a:prstGeom>
          <a:solidFill>
            <a:schemeClr val="tx1">
              <a:lumMod val="65000"/>
            </a:schemeClr>
          </a:solidFill>
        </p:spPr>
        <p:txBody>
          <a:bodyPr wrap="square">
            <a:spAutoFit/>
          </a:bodyPr>
          <a:lstStyle/>
          <a:p>
            <a:r>
              <a:rPr lang="sv-SE" sz="1400" dirty="0">
                <a:latin typeface="Courier New" panose="02070309020205020404" pitchFamily="49" charset="0"/>
                <a:cs typeface="Courier New" panose="02070309020205020404" pitchFamily="49" charset="0"/>
              </a:rPr>
              <a:t>$ git tag -a v1.2 9fceb02</a:t>
            </a:r>
          </a:p>
        </p:txBody>
      </p:sp>
      <p:sp>
        <p:nvSpPr>
          <p:cNvPr id="23" name="Rectangle 22">
            <a:extLst>
              <a:ext uri="{FF2B5EF4-FFF2-40B4-BE49-F238E27FC236}">
                <a16:creationId xmlns:a16="http://schemas.microsoft.com/office/drawing/2014/main" id="{4FC3BF01-6C8C-4A4E-8BDE-21274DDE1FAB}"/>
              </a:ext>
            </a:extLst>
          </p:cNvPr>
          <p:cNvSpPr/>
          <p:nvPr/>
        </p:nvSpPr>
        <p:spPr>
          <a:xfrm>
            <a:off x="661290" y="3401568"/>
            <a:ext cx="789558" cy="2437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Straight Arrow Connector 23">
            <a:extLst>
              <a:ext uri="{FF2B5EF4-FFF2-40B4-BE49-F238E27FC236}">
                <a16:creationId xmlns:a16="http://schemas.microsoft.com/office/drawing/2014/main" id="{80C5427F-F1B9-4FB9-9B58-8F6C0D9AA92E}"/>
              </a:ext>
            </a:extLst>
          </p:cNvPr>
          <p:cNvCxnSpPr>
            <a:cxnSpLocks/>
          </p:cNvCxnSpPr>
          <p:nvPr/>
        </p:nvCxnSpPr>
        <p:spPr>
          <a:xfrm>
            <a:off x="1450848" y="3645273"/>
            <a:ext cx="1347216" cy="15519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387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Sharing tags</a:t>
            </a:r>
          </a:p>
        </p:txBody>
      </p:sp>
      <p:sp>
        <p:nvSpPr>
          <p:cNvPr id="10" name="TextBox 9">
            <a:extLst>
              <a:ext uri="{FF2B5EF4-FFF2-40B4-BE49-F238E27FC236}">
                <a16:creationId xmlns:a16="http://schemas.microsoft.com/office/drawing/2014/main" id="{92D8BDA7-41AF-40A9-ADCF-029664384195}"/>
              </a:ext>
            </a:extLst>
          </p:cNvPr>
          <p:cNvSpPr txBox="1"/>
          <p:nvPr/>
        </p:nvSpPr>
        <p:spPr>
          <a:xfrm>
            <a:off x="584534" y="846176"/>
            <a:ext cx="10476036"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By default, the </a:t>
            </a:r>
            <a:r>
              <a:rPr lang="en-US" dirty="0">
                <a:latin typeface="Courier New" panose="02070309020205020404" pitchFamily="49" charset="0"/>
                <a:cs typeface="Courier New" panose="02070309020205020404" pitchFamily="49" charset="0"/>
              </a:rPr>
              <a:t>git push </a:t>
            </a:r>
            <a:r>
              <a:rPr lang="en-US" dirty="0">
                <a:latin typeface="Arial" panose="020B0604020202020204" pitchFamily="34" charset="0"/>
                <a:cs typeface="Arial" panose="020B0604020202020204" pitchFamily="34" charset="0"/>
              </a:rPr>
              <a:t>command doesn’t transfer tags to remote servers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will have to explicitly push tags to a shared server after you have created them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process is just like sharing remote branches: you can run </a:t>
            </a:r>
            <a:r>
              <a:rPr lang="en-US" dirty="0">
                <a:latin typeface="Courier New" panose="02070309020205020404" pitchFamily="49" charset="0"/>
                <a:cs typeface="Courier New" panose="02070309020205020404" pitchFamily="49" charset="0"/>
              </a:rPr>
              <a:t>git push origin [</a:t>
            </a:r>
            <a:r>
              <a:rPr lang="en-US" dirty="0" err="1">
                <a:latin typeface="Courier New" panose="02070309020205020404" pitchFamily="49" charset="0"/>
                <a:cs typeface="Courier New" panose="02070309020205020404" pitchFamily="49" charset="0"/>
              </a:rPr>
              <a:t>tagname</a:t>
            </a:r>
            <a:r>
              <a:rPr lang="en-US" dirty="0">
                <a:latin typeface="Courier New" panose="02070309020205020404" pitchFamily="49" charset="0"/>
                <a:cs typeface="Courier New" panose="02070309020205020404" pitchFamily="49" charset="0"/>
              </a:rPr>
              <a:t>]</a:t>
            </a:r>
            <a:endParaRPr 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4" y="2590917"/>
            <a:ext cx="11059969" cy="1815882"/>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push origin v1.5</a:t>
            </a:r>
          </a:p>
          <a:p>
            <a:r>
              <a:rPr lang="en-US" sz="1400" dirty="0">
                <a:latin typeface="Courier New" panose="02070309020205020404" pitchFamily="49" charset="0"/>
                <a:cs typeface="Courier New" panose="02070309020205020404" pitchFamily="49" charset="0"/>
              </a:rPr>
              <a:t>Counting objects: 14, done.</a:t>
            </a:r>
          </a:p>
          <a:p>
            <a:r>
              <a:rPr lang="en-US" sz="1400" dirty="0">
                <a:latin typeface="Courier New" panose="02070309020205020404" pitchFamily="49" charset="0"/>
                <a:cs typeface="Courier New" panose="02070309020205020404" pitchFamily="49" charset="0"/>
              </a:rPr>
              <a:t>Delta compression using up to 8 threads.</a:t>
            </a:r>
          </a:p>
          <a:p>
            <a:r>
              <a:rPr lang="en-US" sz="1400" dirty="0">
                <a:latin typeface="Courier New" panose="02070309020205020404" pitchFamily="49" charset="0"/>
                <a:cs typeface="Courier New" panose="02070309020205020404" pitchFamily="49" charset="0"/>
              </a:rPr>
              <a:t>Compressing objects: 100% (12/12), done.</a:t>
            </a:r>
          </a:p>
          <a:p>
            <a:r>
              <a:rPr lang="en-US" sz="1400" dirty="0">
                <a:latin typeface="Courier New" panose="02070309020205020404" pitchFamily="49" charset="0"/>
                <a:cs typeface="Courier New" panose="02070309020205020404" pitchFamily="49" charset="0"/>
              </a:rPr>
              <a:t>Writing objects: 100% (14/14), 2.05 KiB | 0 bytes/s, done.</a:t>
            </a:r>
          </a:p>
          <a:p>
            <a:r>
              <a:rPr lang="en-US" sz="1400" dirty="0">
                <a:latin typeface="Courier New" panose="02070309020205020404" pitchFamily="49" charset="0"/>
                <a:cs typeface="Courier New" panose="02070309020205020404" pitchFamily="49" charset="0"/>
              </a:rPr>
              <a:t>Total 14 (delta 3), reused 0 (delta 0)</a:t>
            </a:r>
          </a:p>
          <a:p>
            <a:r>
              <a:rPr lang="en-US" sz="1400" dirty="0">
                <a:latin typeface="Courier New" panose="02070309020205020404" pitchFamily="49" charset="0"/>
                <a:cs typeface="Courier New" panose="02070309020205020404" pitchFamily="49" charset="0"/>
              </a:rPr>
              <a:t>To </a:t>
            </a:r>
            <a:r>
              <a:rPr lang="en-US" sz="1400" dirty="0" err="1">
                <a:latin typeface="Courier New" panose="02070309020205020404" pitchFamily="49" charset="0"/>
                <a:cs typeface="Courier New" panose="02070309020205020404" pitchFamily="49" charset="0"/>
              </a:rPr>
              <a:t>git@github.com:schacon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simplegit.git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[new tag]         v1.5 -&gt; v1.5</a:t>
            </a:r>
          </a:p>
        </p:txBody>
      </p:sp>
    </p:spTree>
    <p:extLst>
      <p:ext uri="{BB962C8B-B14F-4D97-AF65-F5344CB8AC3E}">
        <p14:creationId xmlns:p14="http://schemas.microsoft.com/office/powerpoint/2010/main" val="2960204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Sharing tags</a:t>
            </a: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4" y="2590917"/>
            <a:ext cx="11059969" cy="160043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push origin --tags</a:t>
            </a:r>
          </a:p>
          <a:p>
            <a:r>
              <a:rPr lang="en-US" sz="1400" dirty="0">
                <a:latin typeface="Courier New" panose="02070309020205020404" pitchFamily="49" charset="0"/>
                <a:cs typeface="Courier New" panose="02070309020205020404" pitchFamily="49" charset="0"/>
              </a:rPr>
              <a:t>Counting objects: 1, done.</a:t>
            </a:r>
          </a:p>
          <a:p>
            <a:r>
              <a:rPr lang="en-US" sz="1400" dirty="0">
                <a:latin typeface="Courier New" panose="02070309020205020404" pitchFamily="49" charset="0"/>
                <a:cs typeface="Courier New" panose="02070309020205020404" pitchFamily="49" charset="0"/>
              </a:rPr>
              <a:t>Writing objects: 100% (1/1), 160 bytes | 0 bytes/s, done.</a:t>
            </a:r>
          </a:p>
          <a:p>
            <a:r>
              <a:rPr lang="en-US" sz="1400" dirty="0">
                <a:latin typeface="Courier New" panose="02070309020205020404" pitchFamily="49" charset="0"/>
                <a:cs typeface="Courier New" panose="02070309020205020404" pitchFamily="49" charset="0"/>
              </a:rPr>
              <a:t>Total 1 (delta 0), reused 0 (delta 0)</a:t>
            </a:r>
          </a:p>
          <a:p>
            <a:r>
              <a:rPr lang="en-US" sz="1400" dirty="0">
                <a:latin typeface="Courier New" panose="02070309020205020404" pitchFamily="49" charset="0"/>
                <a:cs typeface="Courier New" panose="02070309020205020404" pitchFamily="49" charset="0"/>
              </a:rPr>
              <a:t>To </a:t>
            </a:r>
            <a:r>
              <a:rPr lang="en-US" sz="1400" dirty="0" err="1">
                <a:latin typeface="Courier New" panose="02070309020205020404" pitchFamily="49" charset="0"/>
                <a:cs typeface="Courier New" panose="02070309020205020404" pitchFamily="49" charset="0"/>
              </a:rPr>
              <a:t>git@github.com:schacon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simplegit.git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[new tag]         v1.4 -&gt; v1.4</a:t>
            </a:r>
          </a:p>
          <a:p>
            <a:r>
              <a:rPr lang="en-US" sz="1400" dirty="0">
                <a:latin typeface="Courier New" panose="02070309020205020404" pitchFamily="49" charset="0"/>
                <a:cs typeface="Courier New" panose="02070309020205020404" pitchFamily="49" charset="0"/>
              </a:rPr>
              <a:t> * [new tag]         v1.4-lw -&gt; v1.4-lw</a:t>
            </a:r>
          </a:p>
        </p:txBody>
      </p:sp>
      <p:sp>
        <p:nvSpPr>
          <p:cNvPr id="16" name="TextBox 15">
            <a:extLst>
              <a:ext uri="{FF2B5EF4-FFF2-40B4-BE49-F238E27FC236}">
                <a16:creationId xmlns:a16="http://schemas.microsoft.com/office/drawing/2014/main" id="{C305A647-3185-48B0-BD82-18E5AD605836}"/>
              </a:ext>
            </a:extLst>
          </p:cNvPr>
          <p:cNvSpPr txBox="1"/>
          <p:nvPr/>
        </p:nvSpPr>
        <p:spPr>
          <a:xfrm>
            <a:off x="475237" y="996250"/>
            <a:ext cx="11059968" cy="646331"/>
          </a:xfrm>
          <a:prstGeom prst="rect">
            <a:avLst/>
          </a:prstGeom>
          <a:noFill/>
        </p:spPr>
        <p:txBody>
          <a:bodyPr wrap="square">
            <a:spAutoFit/>
          </a:bodyPr>
          <a:lstStyle/>
          <a:p>
            <a:r>
              <a:rPr lang="it-IT" dirty="0" err="1">
                <a:latin typeface="Arial" panose="020B0604020202020204" pitchFamily="34" charset="0"/>
                <a:cs typeface="Arial" panose="020B0604020202020204" pitchFamily="34" charset="0"/>
              </a:rPr>
              <a:t>if</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have</a:t>
            </a:r>
            <a:r>
              <a:rPr lang="it-IT" dirty="0">
                <a:latin typeface="Arial" panose="020B0604020202020204" pitchFamily="34" charset="0"/>
                <a:cs typeface="Arial" panose="020B0604020202020204" pitchFamily="34" charset="0"/>
              </a:rPr>
              <a:t> a </a:t>
            </a:r>
            <a:r>
              <a:rPr lang="it-IT" dirty="0" err="1">
                <a:latin typeface="Arial" panose="020B0604020202020204" pitchFamily="34" charset="0"/>
                <a:cs typeface="Arial" panose="020B0604020202020204" pitchFamily="34" charset="0"/>
              </a:rPr>
              <a:t>lot</a:t>
            </a:r>
            <a:r>
              <a:rPr lang="it-IT" dirty="0">
                <a:latin typeface="Arial" panose="020B0604020202020204" pitchFamily="34" charset="0"/>
                <a:cs typeface="Arial" panose="020B0604020202020204" pitchFamily="34" charset="0"/>
              </a:rPr>
              <a:t> of tags to </a:t>
            </a:r>
            <a:r>
              <a:rPr lang="it-IT" dirty="0" err="1">
                <a:latin typeface="Arial" panose="020B0604020202020204" pitchFamily="34" charset="0"/>
                <a:cs typeface="Arial" panose="020B0604020202020204" pitchFamily="34" charset="0"/>
              </a:rPr>
              <a:t>push</a:t>
            </a:r>
            <a:r>
              <a:rPr lang="it-IT" dirty="0">
                <a:latin typeface="Arial" panose="020B0604020202020204" pitchFamily="34" charset="0"/>
                <a:cs typeface="Arial" panose="020B0604020202020204" pitchFamily="34" charset="0"/>
              </a:rPr>
              <a:t> up </a:t>
            </a:r>
            <a:r>
              <a:rPr lang="it-IT" dirty="0" err="1">
                <a:latin typeface="Arial" panose="020B0604020202020204" pitchFamily="34" charset="0"/>
                <a:cs typeface="Arial" panose="020B0604020202020204" pitchFamily="34" charset="0"/>
              </a:rPr>
              <a:t>at</a:t>
            </a:r>
            <a:r>
              <a:rPr lang="it-IT" dirty="0">
                <a:latin typeface="Arial" panose="020B0604020202020204" pitchFamily="34" charset="0"/>
                <a:cs typeface="Arial" panose="020B0604020202020204" pitchFamily="34" charset="0"/>
              </a:rPr>
              <a:t> once, use the </a:t>
            </a:r>
            <a:r>
              <a:rPr lang="it-IT" dirty="0">
                <a:latin typeface="Courier New" panose="02070309020205020404" pitchFamily="49" charset="0"/>
                <a:cs typeface="Courier New" panose="02070309020205020404" pitchFamily="49" charset="0"/>
              </a:rPr>
              <a:t>--tags </a:t>
            </a:r>
            <a:r>
              <a:rPr lang="it-IT" dirty="0">
                <a:latin typeface="Arial" panose="020B0604020202020204" pitchFamily="34" charset="0"/>
                <a:cs typeface="Arial" panose="020B0604020202020204" pitchFamily="34" charset="0"/>
              </a:rPr>
              <a:t>option to the </a:t>
            </a:r>
            <a:r>
              <a:rPr lang="it-IT" dirty="0" err="1">
                <a:latin typeface="Courier New" panose="02070309020205020404" pitchFamily="49" charset="0"/>
                <a:cs typeface="Courier New" panose="02070309020205020404" pitchFamily="49" charset="0"/>
              </a:rPr>
              <a:t>git</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push</a:t>
            </a:r>
            <a:r>
              <a:rPr lang="it-IT" dirty="0">
                <a:latin typeface="Courier New" panose="02070309020205020404" pitchFamily="49" charset="0"/>
                <a:cs typeface="Courier New" panose="02070309020205020404" pitchFamily="49" charset="0"/>
              </a:rPr>
              <a:t> </a:t>
            </a:r>
            <a:r>
              <a:rPr lang="it-IT" dirty="0" err="1">
                <a:latin typeface="Arial" panose="020B0604020202020204" pitchFamily="34" charset="0"/>
                <a:cs typeface="Arial" panose="020B0604020202020204" pitchFamily="34" charset="0"/>
              </a:rPr>
              <a:t>command</a:t>
            </a:r>
            <a:endParaRPr lang="it-IT" dirty="0">
              <a:latin typeface="Arial" panose="020B0604020202020204" pitchFamily="34" charset="0"/>
              <a:cs typeface="Arial" panose="020B0604020202020204" pitchFamily="34" charset="0"/>
            </a:endParaRPr>
          </a:p>
          <a:p>
            <a:r>
              <a:rPr lang="it-IT" dirty="0" err="1">
                <a:latin typeface="Arial" panose="020B0604020202020204" pitchFamily="34" charset="0"/>
                <a:cs typeface="Arial" panose="020B0604020202020204" pitchFamily="34" charset="0"/>
              </a:rPr>
              <a:t>this</a:t>
            </a:r>
            <a:r>
              <a:rPr lang="it-IT" dirty="0">
                <a:latin typeface="Arial" panose="020B0604020202020204" pitchFamily="34" charset="0"/>
                <a:cs typeface="Arial" panose="020B0604020202020204" pitchFamily="34" charset="0"/>
              </a:rPr>
              <a:t> transfers </a:t>
            </a:r>
            <a:r>
              <a:rPr lang="it-IT" dirty="0" err="1">
                <a:latin typeface="Arial" panose="020B0604020202020204" pitchFamily="34" charset="0"/>
                <a:cs typeface="Arial" panose="020B0604020202020204" pitchFamily="34" charset="0"/>
              </a:rPr>
              <a:t>all</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your</a:t>
            </a:r>
            <a:r>
              <a:rPr lang="it-IT" dirty="0">
                <a:latin typeface="Arial" panose="020B0604020202020204" pitchFamily="34" charset="0"/>
                <a:cs typeface="Arial" panose="020B0604020202020204" pitchFamily="34" charset="0"/>
              </a:rPr>
              <a:t> tags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are </a:t>
            </a:r>
            <a:r>
              <a:rPr lang="it-IT" dirty="0" err="1">
                <a:latin typeface="Arial" panose="020B0604020202020204" pitchFamily="34" charset="0"/>
                <a:cs typeface="Arial" panose="020B0604020202020204" pitchFamily="34" charset="0"/>
              </a:rPr>
              <a:t>not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already</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to the remote server</a:t>
            </a:r>
          </a:p>
        </p:txBody>
      </p:sp>
      <p:sp>
        <p:nvSpPr>
          <p:cNvPr id="8" name="TextBox 7">
            <a:extLst>
              <a:ext uri="{FF2B5EF4-FFF2-40B4-BE49-F238E27FC236}">
                <a16:creationId xmlns:a16="http://schemas.microsoft.com/office/drawing/2014/main" id="{F63D31EA-D6C5-42B7-9479-B01A1478C87D}"/>
              </a:ext>
            </a:extLst>
          </p:cNvPr>
          <p:cNvSpPr txBox="1"/>
          <p:nvPr/>
        </p:nvSpPr>
        <p:spPr>
          <a:xfrm>
            <a:off x="475237" y="4838335"/>
            <a:ext cx="1105996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from now on, when someone else clones or pulls from your repository, they will get all your tags as well</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156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Aliases</a:t>
            </a: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4" y="2590917"/>
            <a:ext cx="11059969"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config --global alias.co checkout</a:t>
            </a:r>
          </a:p>
          <a:p>
            <a:r>
              <a:rPr lang="en-US" sz="1400" dirty="0">
                <a:latin typeface="Courier New" panose="02070309020205020404" pitchFamily="49" charset="0"/>
                <a:cs typeface="Courier New" panose="02070309020205020404" pitchFamily="49" charset="0"/>
              </a:rPr>
              <a:t>$ git config --global alias.br branch</a:t>
            </a:r>
          </a:p>
          <a:p>
            <a:r>
              <a:rPr lang="en-US" sz="1400" dirty="0">
                <a:latin typeface="Courier New" panose="02070309020205020404" pitchFamily="49" charset="0"/>
                <a:cs typeface="Courier New" panose="02070309020205020404" pitchFamily="49" charset="0"/>
              </a:rPr>
              <a:t>$ git config --global alias.ci commit</a:t>
            </a:r>
          </a:p>
          <a:p>
            <a:r>
              <a:rPr lang="en-US" sz="1400" dirty="0">
                <a:latin typeface="Courier New" panose="02070309020205020404" pitchFamily="49" charset="0"/>
                <a:cs typeface="Courier New" panose="02070309020205020404" pitchFamily="49" charset="0"/>
              </a:rPr>
              <a:t>$ git config --global alias.st status</a:t>
            </a:r>
          </a:p>
        </p:txBody>
      </p:sp>
      <p:sp>
        <p:nvSpPr>
          <p:cNvPr id="16" name="TextBox 15">
            <a:extLst>
              <a:ext uri="{FF2B5EF4-FFF2-40B4-BE49-F238E27FC236}">
                <a16:creationId xmlns:a16="http://schemas.microsoft.com/office/drawing/2014/main" id="{C305A647-3185-48B0-BD82-18E5AD605836}"/>
              </a:ext>
            </a:extLst>
          </p:cNvPr>
          <p:cNvSpPr txBox="1"/>
          <p:nvPr/>
        </p:nvSpPr>
        <p:spPr>
          <a:xfrm>
            <a:off x="475237" y="996250"/>
            <a:ext cx="11059968"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Git doesn’t automatically infer your command if you type it in partially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don’t want to type the entire text of each of the Git commands, you can easily set up an alias for each command using git config</a:t>
            </a:r>
          </a:p>
        </p:txBody>
      </p:sp>
      <p:sp>
        <p:nvSpPr>
          <p:cNvPr id="8" name="TextBox 7">
            <a:extLst>
              <a:ext uri="{FF2B5EF4-FFF2-40B4-BE49-F238E27FC236}">
                <a16:creationId xmlns:a16="http://schemas.microsoft.com/office/drawing/2014/main" id="{F63D31EA-D6C5-42B7-9479-B01A1478C87D}"/>
              </a:ext>
            </a:extLst>
          </p:cNvPr>
          <p:cNvSpPr txBox="1"/>
          <p:nvPr/>
        </p:nvSpPr>
        <p:spPr>
          <a:xfrm>
            <a:off x="475237" y="3750153"/>
            <a:ext cx="1105996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means that, for example, instead of typing </a:t>
            </a:r>
            <a:r>
              <a:rPr lang="en-US" dirty="0">
                <a:latin typeface="Courier New" panose="02070309020205020404" pitchFamily="49" charset="0"/>
                <a:cs typeface="Courier New" panose="02070309020205020404" pitchFamily="49" charset="0"/>
              </a:rPr>
              <a:t>git commit</a:t>
            </a:r>
            <a:r>
              <a:rPr lang="en-US" dirty="0">
                <a:latin typeface="Arial" panose="020B0604020202020204" pitchFamily="34" charset="0"/>
                <a:cs typeface="Arial" panose="020B0604020202020204" pitchFamily="34" charset="0"/>
              </a:rPr>
              <a:t>, you just need to type </a:t>
            </a:r>
            <a:r>
              <a:rPr lang="en-US" dirty="0">
                <a:latin typeface="Courier New" panose="02070309020205020404" pitchFamily="49" charset="0"/>
                <a:cs typeface="Courier New" panose="02070309020205020404" pitchFamily="49" charset="0"/>
              </a:rPr>
              <a:t>git ci</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035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Aliases</a:t>
            </a:r>
          </a:p>
        </p:txBody>
      </p:sp>
      <p:sp>
        <p:nvSpPr>
          <p:cNvPr id="14" name="TextBox 13">
            <a:extLst>
              <a:ext uri="{FF2B5EF4-FFF2-40B4-BE49-F238E27FC236}">
                <a16:creationId xmlns:a16="http://schemas.microsoft.com/office/drawing/2014/main" id="{A1928A41-9946-492E-B597-3D35CED81E0C}"/>
              </a:ext>
            </a:extLst>
          </p:cNvPr>
          <p:cNvSpPr txBox="1"/>
          <p:nvPr/>
        </p:nvSpPr>
        <p:spPr>
          <a:xfrm>
            <a:off x="584534" y="1499733"/>
            <a:ext cx="11059969"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config --global </a:t>
            </a:r>
            <a:r>
              <a:rPr lang="en-US" sz="1400" dirty="0" err="1">
                <a:latin typeface="Courier New" panose="02070309020205020404" pitchFamily="49" charset="0"/>
                <a:cs typeface="Courier New" panose="02070309020205020404" pitchFamily="49" charset="0"/>
              </a:rPr>
              <a:t>alias.unstage</a:t>
            </a:r>
            <a:r>
              <a:rPr lang="en-US" sz="1400" dirty="0">
                <a:latin typeface="Courier New" panose="02070309020205020404" pitchFamily="49" charset="0"/>
                <a:cs typeface="Courier New" panose="02070309020205020404" pitchFamily="49" charset="0"/>
              </a:rPr>
              <a:t> 'reset HEAD --'</a:t>
            </a:r>
          </a:p>
        </p:txBody>
      </p:sp>
      <p:sp>
        <p:nvSpPr>
          <p:cNvPr id="16" name="TextBox 15">
            <a:extLst>
              <a:ext uri="{FF2B5EF4-FFF2-40B4-BE49-F238E27FC236}">
                <a16:creationId xmlns:a16="http://schemas.microsoft.com/office/drawing/2014/main" id="{C305A647-3185-48B0-BD82-18E5AD605836}"/>
              </a:ext>
            </a:extLst>
          </p:cNvPr>
          <p:cNvSpPr txBox="1"/>
          <p:nvPr/>
        </p:nvSpPr>
        <p:spPr>
          <a:xfrm>
            <a:off x="442191" y="1006360"/>
            <a:ext cx="1105996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use aliases to make commands more clear</a:t>
            </a:r>
          </a:p>
        </p:txBody>
      </p:sp>
      <p:sp>
        <p:nvSpPr>
          <p:cNvPr id="8" name="TextBox 7">
            <a:extLst>
              <a:ext uri="{FF2B5EF4-FFF2-40B4-BE49-F238E27FC236}">
                <a16:creationId xmlns:a16="http://schemas.microsoft.com/office/drawing/2014/main" id="{F63D31EA-D6C5-42B7-9479-B01A1478C87D}"/>
              </a:ext>
            </a:extLst>
          </p:cNvPr>
          <p:cNvSpPr txBox="1"/>
          <p:nvPr/>
        </p:nvSpPr>
        <p:spPr>
          <a:xfrm>
            <a:off x="442191" y="1917795"/>
            <a:ext cx="1105996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makes the following two commands equivalent</a:t>
            </a:r>
            <a:endParaRPr lang="it-IT"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41D0722-F9C4-4A17-8308-C5E21AE8B246}"/>
              </a:ext>
            </a:extLst>
          </p:cNvPr>
          <p:cNvSpPr txBox="1"/>
          <p:nvPr/>
        </p:nvSpPr>
        <p:spPr>
          <a:xfrm>
            <a:off x="584534" y="2475132"/>
            <a:ext cx="11059969" cy="52322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a:t>
            </a:r>
            <a:r>
              <a:rPr lang="en-US" sz="1400" dirty="0" err="1">
                <a:latin typeface="Courier New" panose="02070309020205020404" pitchFamily="49" charset="0"/>
                <a:cs typeface="Courier New" panose="02070309020205020404" pitchFamily="49" charset="0"/>
              </a:rPr>
              <a:t>unstage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myClass.cs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git reset HEAD </a:t>
            </a:r>
            <a:r>
              <a:rPr lang="en-US" sz="1400" dirty="0" err="1">
                <a:latin typeface="Courier New" panose="02070309020205020404" pitchFamily="49" charset="0"/>
                <a:cs typeface="Courier New" panose="02070309020205020404" pitchFamily="49" charset="0"/>
              </a:rPr>
              <a:t>myClass.cs</a:t>
            </a:r>
            <a:endParaRPr lang="en-US" sz="14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F83D81A-D0A4-4C03-A57D-1F3CEB1AC860}"/>
              </a:ext>
            </a:extLst>
          </p:cNvPr>
          <p:cNvSpPr txBox="1"/>
          <p:nvPr/>
        </p:nvSpPr>
        <p:spPr>
          <a:xfrm>
            <a:off x="584534" y="4145824"/>
            <a:ext cx="11059969"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config --global </a:t>
            </a:r>
            <a:r>
              <a:rPr lang="en-US" sz="1400" dirty="0" err="1">
                <a:latin typeface="Courier New" panose="02070309020205020404" pitchFamily="49" charset="0"/>
                <a:cs typeface="Courier New" panose="02070309020205020404" pitchFamily="49" charset="0"/>
              </a:rPr>
              <a:t>alias.last</a:t>
            </a:r>
            <a:r>
              <a:rPr lang="en-US" sz="1400" dirty="0">
                <a:latin typeface="Courier New" panose="02070309020205020404" pitchFamily="49" charset="0"/>
                <a:cs typeface="Courier New" panose="02070309020205020404" pitchFamily="49" charset="0"/>
              </a:rPr>
              <a:t> 'log -1 HEAD'</a:t>
            </a:r>
          </a:p>
          <a:p>
            <a:r>
              <a:rPr lang="en-US" sz="1400" dirty="0">
                <a:latin typeface="Courier New" panose="02070309020205020404" pitchFamily="49" charset="0"/>
                <a:cs typeface="Courier New" panose="02070309020205020404" pitchFamily="49" charset="0"/>
              </a:rPr>
              <a:t>This way, you can see the last commit easily:</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git last</a:t>
            </a:r>
          </a:p>
          <a:p>
            <a:r>
              <a:rPr lang="en-US" sz="1400" dirty="0">
                <a:latin typeface="Courier New" panose="02070309020205020404" pitchFamily="49" charset="0"/>
                <a:cs typeface="Courier New" panose="02070309020205020404" pitchFamily="49" charset="0"/>
              </a:rPr>
              <a:t>commit 66938dae3329c7aebe598c2246a8e6af90d04646</a:t>
            </a:r>
          </a:p>
          <a:p>
            <a:r>
              <a:rPr lang="en-US" sz="1400" dirty="0">
                <a:latin typeface="Courier New" panose="02070309020205020404" pitchFamily="49" charset="0"/>
                <a:cs typeface="Courier New" panose="02070309020205020404" pitchFamily="49" charset="0"/>
              </a:rPr>
              <a:t>Author: Josh Goebel &lt;dreamer3@example.com&gt;</a:t>
            </a:r>
          </a:p>
          <a:p>
            <a:r>
              <a:rPr lang="en-US" sz="1400" dirty="0">
                <a:latin typeface="Courier New" panose="02070309020205020404" pitchFamily="49" charset="0"/>
                <a:cs typeface="Courier New" panose="02070309020205020404" pitchFamily="49" charset="0"/>
              </a:rPr>
              <a:t>Date:   Tue Aug 26 19:48:51 2008 +0800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test for current head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Signed-off-by: Scott Chacon &lt;schacon@example.com&gt;</a:t>
            </a:r>
          </a:p>
        </p:txBody>
      </p:sp>
      <p:sp>
        <p:nvSpPr>
          <p:cNvPr id="12" name="TextBox 11">
            <a:extLst>
              <a:ext uri="{FF2B5EF4-FFF2-40B4-BE49-F238E27FC236}">
                <a16:creationId xmlns:a16="http://schemas.microsoft.com/office/drawing/2014/main" id="{BD8C2081-B7FB-417F-AB4F-4658EC9F1DA6}"/>
              </a:ext>
            </a:extLst>
          </p:cNvPr>
          <p:cNvSpPr txBox="1"/>
          <p:nvPr/>
        </p:nvSpPr>
        <p:spPr>
          <a:xfrm>
            <a:off x="475237" y="3588254"/>
            <a:ext cx="1105996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another useful one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881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6522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Tagging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Aliases</a:t>
            </a:r>
          </a:p>
        </p:txBody>
      </p:sp>
      <p:sp>
        <p:nvSpPr>
          <p:cNvPr id="16" name="TextBox 15">
            <a:extLst>
              <a:ext uri="{FF2B5EF4-FFF2-40B4-BE49-F238E27FC236}">
                <a16:creationId xmlns:a16="http://schemas.microsoft.com/office/drawing/2014/main" id="{C305A647-3185-48B0-BD82-18E5AD605836}"/>
              </a:ext>
            </a:extLst>
          </p:cNvPr>
          <p:cNvSpPr txBox="1"/>
          <p:nvPr/>
        </p:nvSpPr>
        <p:spPr>
          <a:xfrm>
            <a:off x="442191" y="1006360"/>
            <a:ext cx="1105996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Git simply replaces the new command with your alias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the same way you can run external commands</a:t>
            </a:r>
          </a:p>
        </p:txBody>
      </p:sp>
      <p:sp>
        <p:nvSpPr>
          <p:cNvPr id="10" name="TextBox 9">
            <a:extLst>
              <a:ext uri="{FF2B5EF4-FFF2-40B4-BE49-F238E27FC236}">
                <a16:creationId xmlns:a16="http://schemas.microsoft.com/office/drawing/2014/main" id="{FF83D81A-D0A4-4C03-A57D-1F3CEB1AC860}"/>
              </a:ext>
            </a:extLst>
          </p:cNvPr>
          <p:cNvSpPr txBox="1"/>
          <p:nvPr/>
        </p:nvSpPr>
        <p:spPr>
          <a:xfrm>
            <a:off x="475237" y="2486766"/>
            <a:ext cx="11059969"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git config --global </a:t>
            </a:r>
            <a:r>
              <a:rPr lang="en-US" sz="1400" dirty="0" err="1">
                <a:latin typeface="Courier New" panose="02070309020205020404" pitchFamily="49" charset="0"/>
                <a:cs typeface="Courier New" panose="02070309020205020404" pitchFamily="49" charset="0"/>
              </a:rPr>
              <a:t>alias.visual</a:t>
            </a:r>
            <a:r>
              <a:rPr lang="en-US" sz="1400" dirty="0">
                <a:latin typeface="Courier New" panose="02070309020205020404" pitchFamily="49" charset="0"/>
                <a:cs typeface="Courier New" panose="02070309020205020404" pitchFamily="49" charset="0"/>
              </a:rPr>
              <a:t> "!notepad"</a:t>
            </a:r>
          </a:p>
        </p:txBody>
      </p:sp>
      <p:sp>
        <p:nvSpPr>
          <p:cNvPr id="17" name="TextBox 16">
            <a:extLst>
              <a:ext uri="{FF2B5EF4-FFF2-40B4-BE49-F238E27FC236}">
                <a16:creationId xmlns:a16="http://schemas.microsoft.com/office/drawing/2014/main" id="{572D87D7-BC99-4A81-9D44-6BBEDC7BA151}"/>
              </a:ext>
            </a:extLst>
          </p:cNvPr>
          <p:cNvSpPr txBox="1"/>
          <p:nvPr/>
        </p:nvSpPr>
        <p:spPr>
          <a:xfrm>
            <a:off x="442191" y="2891766"/>
            <a:ext cx="1105996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executes </a:t>
            </a:r>
            <a:r>
              <a:rPr lang="en-US" dirty="0">
                <a:latin typeface="Courier New" panose="02070309020205020404" pitchFamily="49" charset="0"/>
                <a:cs typeface="Courier New" panose="02070309020205020404" pitchFamily="49" charset="0"/>
              </a:rPr>
              <a:t>notepad</a:t>
            </a:r>
            <a:r>
              <a:rPr lang="en-US" dirty="0">
                <a:latin typeface="Arial" panose="020B0604020202020204" pitchFamily="34" charset="0"/>
                <a:cs typeface="Arial" panose="020B0604020202020204" pitchFamily="34" charset="0"/>
              </a:rPr>
              <a:t> by running </a:t>
            </a:r>
            <a:r>
              <a:rPr lang="en-US" dirty="0">
                <a:latin typeface="Courier New" panose="02070309020205020404" pitchFamily="49" charset="0"/>
                <a:cs typeface="Courier New" panose="02070309020205020404" pitchFamily="49" charset="0"/>
              </a:rPr>
              <a:t>git visual</a:t>
            </a:r>
          </a:p>
        </p:txBody>
      </p:sp>
    </p:spTree>
    <p:extLst>
      <p:ext uri="{BB962C8B-B14F-4D97-AF65-F5344CB8AC3E}">
        <p14:creationId xmlns:p14="http://schemas.microsoft.com/office/powerpoint/2010/main" val="3330035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Summary</a:t>
            </a:r>
          </a:p>
        </p:txBody>
      </p:sp>
      <p:sp>
        <p:nvSpPr>
          <p:cNvPr id="16" name="TextBox 15">
            <a:extLst>
              <a:ext uri="{FF2B5EF4-FFF2-40B4-BE49-F238E27FC236}">
                <a16:creationId xmlns:a16="http://schemas.microsoft.com/office/drawing/2014/main" id="{C305A647-3185-48B0-BD82-18E5AD605836}"/>
              </a:ext>
            </a:extLst>
          </p:cNvPr>
          <p:cNvSpPr txBox="1"/>
          <p:nvPr/>
        </p:nvSpPr>
        <p:spPr>
          <a:xfrm>
            <a:off x="442191" y="1006360"/>
            <a:ext cx="11059968"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 this point, you can do all the basic local Git operations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creating a repository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cloning a repository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making changes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Staging changes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committing changes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viewing the history of all the changes the repository has been through</a:t>
            </a:r>
          </a:p>
        </p:txBody>
      </p:sp>
    </p:spTree>
    <p:extLst>
      <p:ext uri="{BB962C8B-B14F-4D97-AF65-F5344CB8AC3E}">
        <p14:creationId xmlns:p14="http://schemas.microsoft.com/office/powerpoint/2010/main" val="34706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Cloning an Existing Repository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962365"/>
            <a:ext cx="11348660" cy="2530180"/>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If you go into the new </a:t>
            </a:r>
            <a:r>
              <a:rPr lang="en-US" dirty="0" err="1">
                <a:latin typeface="Courier New" panose="02070309020205020404" pitchFamily="49" charset="0"/>
                <a:cs typeface="Courier New" panose="02070309020205020404" pitchFamily="49" charset="0"/>
              </a:rPr>
              <a:t>charpcourse</a:t>
            </a:r>
            <a:r>
              <a:rPr lang="en-US" dirty="0">
                <a:latin typeface="Arial" panose="020B0604020202020204" pitchFamily="34" charset="0"/>
                <a:cs typeface="Arial" panose="020B0604020202020204" pitchFamily="34" charset="0"/>
              </a:rPr>
              <a:t> directory, you’ll see the project files in there, ready to be worked on or used</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If you want to clone the repository into a directory named something other than </a:t>
            </a:r>
            <a:r>
              <a:rPr lang="en-US" dirty="0" err="1">
                <a:latin typeface="Courier New" panose="02070309020205020404" pitchFamily="49" charset="0"/>
                <a:cs typeface="Courier New" panose="02070309020205020404" pitchFamily="49" charset="0"/>
              </a:rPr>
              <a:t>csharpcourse</a:t>
            </a:r>
            <a:r>
              <a:rPr lang="en-US" dirty="0">
                <a:latin typeface="Arial" panose="020B0604020202020204" pitchFamily="34" charset="0"/>
                <a:cs typeface="Arial" panose="020B0604020202020204" pitchFamily="34" charset="0"/>
              </a:rPr>
              <a:t>, you can specify that as the next command-line option</a:t>
            </a:r>
          </a:p>
        </p:txBody>
      </p:sp>
      <p:sp>
        <p:nvSpPr>
          <p:cNvPr id="6" name="TextBox 5">
            <a:extLst>
              <a:ext uri="{FF2B5EF4-FFF2-40B4-BE49-F238E27FC236}">
                <a16:creationId xmlns:a16="http://schemas.microsoft.com/office/drawing/2014/main" id="{48F91509-20E5-4326-802F-4A61CD2C1818}"/>
              </a:ext>
            </a:extLst>
          </p:cNvPr>
          <p:cNvSpPr txBox="1"/>
          <p:nvPr/>
        </p:nvSpPr>
        <p:spPr>
          <a:xfrm>
            <a:off x="1152525" y="4276725"/>
            <a:ext cx="9220201"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clone https://github.com/lunat/csharpcourse </a:t>
            </a:r>
            <a:r>
              <a:rPr lang="en-US" dirty="0" err="1">
                <a:latin typeface="Courier New" panose="02070309020205020404" pitchFamily="49" charset="0"/>
                <a:cs typeface="Courier New" panose="02070309020205020404" pitchFamily="49" charset="0"/>
              </a:rPr>
              <a:t>courserepo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252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83923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Getting a Git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Cloning an Existing Repository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962365"/>
            <a:ext cx="11348660" cy="3145733"/>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Git can use up to three type of protocols:</a:t>
            </a:r>
          </a:p>
          <a:p>
            <a:pPr marL="342900" indent="-342900" rtl="0">
              <a:lnSpc>
                <a:spcPct val="200000"/>
              </a:lnSpc>
              <a:spcBef>
                <a:spcPts val="2400"/>
              </a:spcBef>
              <a:spcAft>
                <a:spcPts val="0"/>
              </a:spcAft>
              <a:buFont typeface="+mj-lt"/>
              <a:buAutoNum type="arabicPeriod"/>
            </a:pPr>
            <a:r>
              <a:rPr lang="en-US" dirty="0">
                <a:latin typeface="Courier New" panose="02070309020205020404" pitchFamily="49" charset="0"/>
                <a:cs typeface="Courier New" panose="02070309020205020404" pitchFamily="49" charset="0"/>
              </a:rPr>
              <a:t>https</a:t>
            </a:r>
            <a:r>
              <a:rPr lang="en-US" dirty="0">
                <a:latin typeface="Arial" panose="020B0604020202020204" pitchFamily="34" charset="0"/>
                <a:cs typeface="Arial" panose="020B0604020202020204" pitchFamily="34" charset="0"/>
              </a:rPr>
              <a:t>:// (used in previous examples)</a:t>
            </a:r>
          </a:p>
          <a:p>
            <a:pPr marL="342900" indent="-342900">
              <a:lnSpc>
                <a:spcPct val="200000"/>
              </a:lnSpc>
              <a:spcBef>
                <a:spcPts val="2400"/>
              </a:spcBef>
              <a:buFont typeface="+mj-lt"/>
              <a:buAutoNum type="arabicPeriod"/>
            </a:pPr>
            <a:r>
              <a:rPr lang="en-US" dirty="0">
                <a:latin typeface="Courier New" panose="02070309020205020404" pitchFamily="49" charset="0"/>
                <a:cs typeface="Courier New" panose="02070309020205020404" pitchFamily="49" charset="0"/>
              </a:rPr>
              <a:t>git://</a:t>
            </a:r>
          </a:p>
          <a:p>
            <a:pPr marL="342900" indent="-342900" rtl="0">
              <a:lnSpc>
                <a:spcPct val="200000"/>
              </a:lnSpc>
              <a:spcBef>
                <a:spcPts val="2400"/>
              </a:spcBef>
              <a:spcAft>
                <a:spcPts val="0"/>
              </a:spcAft>
              <a:buFont typeface="+mj-lt"/>
              <a:buAutoNum type="arabicPeriod"/>
            </a:pPr>
            <a:r>
              <a:rPr lang="en-US" dirty="0" err="1">
                <a:latin typeface="Courier New" panose="02070309020205020404" pitchFamily="49" charset="0"/>
                <a:cs typeface="Courier New" panose="02070309020205020404" pitchFamily="49" charset="0"/>
              </a:rPr>
              <a:t>user@server:path</a:t>
            </a:r>
            <a:r>
              <a:rPr lang="en-US" dirty="0">
                <a:latin typeface="Courier New" panose="02070309020205020404" pitchFamily="49" charset="0"/>
                <a:cs typeface="Courier New" panose="02070309020205020404" pitchFamily="49" charset="0"/>
              </a:rPr>
              <a:t>/to/</a:t>
            </a:r>
            <a:r>
              <a:rPr lang="en-US" dirty="0" err="1">
                <a:latin typeface="Courier New" panose="02070309020205020404" pitchFamily="49" charset="0"/>
                <a:cs typeface="Courier New" panose="02070309020205020404" pitchFamily="49" charset="0"/>
              </a:rPr>
              <a:t>repo.git</a:t>
            </a:r>
            <a:r>
              <a:rPr lang="en-US" dirty="0">
                <a:latin typeface="Arial" panose="020B0604020202020204" pitchFamily="34" charset="0"/>
                <a:cs typeface="Arial" panose="020B0604020202020204" pitchFamily="34" charset="0"/>
              </a:rPr>
              <a:t> (that uses </a:t>
            </a:r>
            <a:r>
              <a:rPr lang="en-US" dirty="0" err="1">
                <a:latin typeface="Arial" panose="020B0604020202020204" pitchFamily="34" charset="0"/>
                <a:cs typeface="Arial" panose="020B0604020202020204" pitchFamily="34" charset="0"/>
              </a:rPr>
              <a:t>ssh</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887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3268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7" name="TextBox 6">
            <a:extLst>
              <a:ext uri="{FF2B5EF4-FFF2-40B4-BE49-F238E27FC236}">
                <a16:creationId xmlns:a16="http://schemas.microsoft.com/office/drawing/2014/main" id="{5B2F948C-847B-4F9F-BE5C-532A6E11840D}"/>
              </a:ext>
            </a:extLst>
          </p:cNvPr>
          <p:cNvSpPr txBox="1"/>
          <p:nvPr/>
        </p:nvSpPr>
        <p:spPr>
          <a:xfrm>
            <a:off x="5972175" y="178454"/>
            <a:ext cx="5672327" cy="369332"/>
          </a:xfrm>
          <a:prstGeom prst="rect">
            <a:avLst/>
          </a:prstGeom>
          <a:noFill/>
        </p:spPr>
        <p:txBody>
          <a:bodyPr wrap="square">
            <a:spAutoFit/>
          </a:bodyPr>
          <a:lstStyle/>
          <a:p>
            <a:pPr algn="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Recording Changes to the Repository</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1786984"/>
            <a:ext cx="11348660" cy="3570208"/>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File in a </a:t>
            </a:r>
            <a:r>
              <a:rPr lang="en-US" dirty="0" err="1">
                <a:latin typeface="Arial" panose="020B0604020202020204" pitchFamily="34" charset="0"/>
                <a:cs typeface="Arial" panose="020B0604020202020204" pitchFamily="34" charset="0"/>
              </a:rPr>
              <a:t>repositoy</a:t>
            </a:r>
            <a:r>
              <a:rPr lang="en-US" dirty="0">
                <a:latin typeface="Arial" panose="020B0604020202020204" pitchFamily="34" charset="0"/>
                <a:cs typeface="Arial" panose="020B0604020202020204" pitchFamily="34" charset="0"/>
              </a:rPr>
              <a:t> can be</a:t>
            </a:r>
          </a:p>
          <a:p>
            <a:pPr marL="285750" indent="-285750" rtl="0">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tracked</a:t>
            </a:r>
            <a:r>
              <a:rPr lang="en-US" dirty="0">
                <a:latin typeface="Arial" panose="020B0604020202020204" pitchFamily="34" charset="0"/>
                <a:cs typeface="Arial" panose="020B0604020202020204" pitchFamily="34" charset="0"/>
              </a:rPr>
              <a:t>: files that were in the last snapshot; they can be:</a:t>
            </a:r>
          </a:p>
          <a:p>
            <a:pPr marL="742950" lvl="1" indent="-285750">
              <a:spcBef>
                <a:spcPts val="2400"/>
              </a:spcBef>
              <a:buFont typeface="Courier New" panose="02070309020205020404" pitchFamily="49" charset="0"/>
              <a:buChar char="o"/>
            </a:pPr>
            <a:r>
              <a:rPr lang="en-US" b="1" dirty="0">
                <a:latin typeface="Arial" panose="020B0604020202020204" pitchFamily="34" charset="0"/>
                <a:cs typeface="Arial" panose="020B0604020202020204" pitchFamily="34" charset="0"/>
              </a:rPr>
              <a:t>unmodified</a:t>
            </a:r>
          </a:p>
          <a:p>
            <a:pPr marL="742950" lvl="1" indent="-285750">
              <a:spcBef>
                <a:spcPts val="2400"/>
              </a:spcBef>
              <a:buFont typeface="Courier New" panose="02070309020205020404" pitchFamily="49" charset="0"/>
              <a:buChar char="o"/>
            </a:pPr>
            <a:r>
              <a:rPr lang="en-US" b="1" dirty="0">
                <a:latin typeface="Arial" panose="020B0604020202020204" pitchFamily="34" charset="0"/>
                <a:cs typeface="Arial" panose="020B0604020202020204" pitchFamily="34" charset="0"/>
              </a:rPr>
              <a:t>modified</a:t>
            </a:r>
          </a:p>
          <a:p>
            <a:pPr marL="742950" lvl="1" indent="-285750">
              <a:spcBef>
                <a:spcPts val="2400"/>
              </a:spcBef>
              <a:buFont typeface="Courier New" panose="02070309020205020404" pitchFamily="49" charset="0"/>
              <a:buChar char="o"/>
            </a:pPr>
            <a:r>
              <a:rPr lang="en-US" b="1" dirty="0">
                <a:latin typeface="Arial" panose="020B0604020202020204" pitchFamily="34" charset="0"/>
                <a:cs typeface="Arial" panose="020B0604020202020204" pitchFamily="34" charset="0"/>
              </a:rPr>
              <a:t>staged</a:t>
            </a:r>
          </a:p>
          <a:p>
            <a:pPr marL="285750" indent="-285750">
              <a:spcBef>
                <a:spcPts val="2400"/>
              </a:spcBef>
              <a:buFont typeface="Arial" panose="020B0604020202020204" pitchFamily="34" charset="0"/>
              <a:buChar char="•"/>
            </a:pPr>
            <a:r>
              <a:rPr lang="en-US" b="1" dirty="0">
                <a:latin typeface="Arial" panose="020B0604020202020204" pitchFamily="34" charset="0"/>
                <a:cs typeface="Arial" panose="020B0604020202020204" pitchFamily="34" charset="0"/>
              </a:rPr>
              <a:t>untracked</a:t>
            </a:r>
            <a:r>
              <a:rPr lang="en-US" dirty="0">
                <a:latin typeface="Arial" panose="020B0604020202020204" pitchFamily="34" charset="0"/>
                <a:cs typeface="Arial" panose="020B0604020202020204" pitchFamily="34" charset="0"/>
              </a:rPr>
              <a:t>: everything else, any files in your working directory that were not in your last snapshot and are not in your staging area</a:t>
            </a:r>
          </a:p>
        </p:txBody>
      </p:sp>
    </p:spTree>
    <p:extLst>
      <p:ext uri="{BB962C8B-B14F-4D97-AF65-F5344CB8AC3E}">
        <p14:creationId xmlns:p14="http://schemas.microsoft.com/office/powerpoint/2010/main" val="132732172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2245</TotalTime>
  <Words>7467</Words>
  <Application>Microsoft Office PowerPoint</Application>
  <PresentationFormat>Widescreen</PresentationFormat>
  <Paragraphs>949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133</cp:revision>
  <dcterms:created xsi:type="dcterms:W3CDTF">2022-04-27T20:50:39Z</dcterms:created>
  <dcterms:modified xsi:type="dcterms:W3CDTF">2022-06-02T21:34:35Z</dcterms:modified>
</cp:coreProperties>
</file>