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76" r:id="rId2"/>
    <p:sldId id="306"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54" r:id="rId51"/>
    <p:sldId id="355" r:id="rId52"/>
    <p:sldId id="356" r:id="rId53"/>
    <p:sldId id="357" r:id="rId54"/>
    <p:sldId id="358" r:id="rId55"/>
    <p:sldId id="359" r:id="rId56"/>
    <p:sldId id="360" r:id="rId57"/>
    <p:sldId id="361" r:id="rId58"/>
    <p:sldId id="362" r:id="rId59"/>
    <p:sldId id="363" r:id="rId60"/>
    <p:sldId id="364" r:id="rId61"/>
    <p:sldId id="365" r:id="rId62"/>
    <p:sldId id="366" r:id="rId63"/>
    <p:sldId id="367" r:id="rId64"/>
    <p:sldId id="368" r:id="rId65"/>
    <p:sldId id="369" r:id="rId66"/>
    <p:sldId id="370" r:id="rId67"/>
    <p:sldId id="371" r:id="rId68"/>
    <p:sldId id="372" r:id="rId69"/>
    <p:sldId id="373" r:id="rId70"/>
    <p:sldId id="374" r:id="rId71"/>
    <p:sldId id="375" r:id="rId72"/>
    <p:sldId id="376" r:id="rId73"/>
    <p:sldId id="377" r:id="rId74"/>
    <p:sldId id="378" r:id="rId75"/>
    <p:sldId id="379" r:id="rId76"/>
    <p:sldId id="381" r:id="rId77"/>
    <p:sldId id="382" r:id="rId78"/>
    <p:sldId id="383" r:id="rId79"/>
    <p:sldId id="384" r:id="rId80"/>
    <p:sldId id="385" r:id="rId81"/>
    <p:sldId id="380" r:id="rId8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60"/>
  </p:normalViewPr>
  <p:slideViewPr>
    <p:cSldViewPr snapToGrid="0">
      <p:cViewPr varScale="1">
        <p:scale>
          <a:sx n="125" d="100"/>
          <a:sy n="125" d="100"/>
        </p:scale>
        <p:origin x="17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6/4/2022</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11621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07426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39637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94313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975704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6/4/2022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19644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6/4/2022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669928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29555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76011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07670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75354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2879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6/4/2022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0417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6/4/2022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05113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6/4/2022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5608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85545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60112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2345051-2045-45DA-935E-2E3CA1A69ADC}" type="datetimeFigureOut">
              <a:rPr lang="en-US" smtClean="0"/>
              <a:t>6/4/2022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49873857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044149"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 BRANCHING</a:t>
            </a:r>
          </a:p>
        </p:txBody>
      </p:sp>
      <p:sp>
        <p:nvSpPr>
          <p:cNvPr id="7" name="TextBox 6">
            <a:extLst>
              <a:ext uri="{FF2B5EF4-FFF2-40B4-BE49-F238E27FC236}">
                <a16:creationId xmlns:a16="http://schemas.microsoft.com/office/drawing/2014/main" id="{45DDE18D-9544-4708-8626-B70B76ED6EA2}"/>
              </a:ext>
            </a:extLst>
          </p:cNvPr>
          <p:cNvSpPr txBox="1"/>
          <p:nvPr/>
        </p:nvSpPr>
        <p:spPr>
          <a:xfrm>
            <a:off x="3523237" y="1214774"/>
            <a:ext cx="3486852" cy="3693319"/>
          </a:xfrm>
          <a:prstGeom prst="rect">
            <a:avLst/>
          </a:prstGeom>
          <a:noFill/>
        </p:spPr>
        <p:txBody>
          <a:bodyPr wrap="none" rtlCol="0">
            <a:spAutoFit/>
          </a:bodyPr>
          <a:lstStyle/>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Branches in a Nutshell</a:t>
            </a:r>
          </a:p>
          <a:p>
            <a:pPr marL="285750" indent="-285750" algn="l">
              <a:buFont typeface="Arial" panose="020B0604020202020204" pitchFamily="34" charset="0"/>
              <a:buChar char="•"/>
            </a:pPr>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Basic Branching and Merging</a:t>
            </a:r>
          </a:p>
          <a:p>
            <a:pPr marL="285750" indent="-285750" algn="l">
              <a:buFont typeface="Arial" panose="020B0604020202020204" pitchFamily="34" charset="0"/>
              <a:buChar char="•"/>
            </a:pPr>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Branch Management</a:t>
            </a:r>
          </a:p>
          <a:p>
            <a:pPr marL="285750" indent="-285750" algn="l">
              <a:buFont typeface="Arial" panose="020B0604020202020204" pitchFamily="34" charset="0"/>
              <a:buChar char="•"/>
            </a:pPr>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Branching Workflows</a:t>
            </a:r>
          </a:p>
          <a:p>
            <a:pPr marL="285750" indent="-285750" algn="l">
              <a:buFont typeface="Arial" panose="020B0604020202020204" pitchFamily="34" charset="0"/>
              <a:buChar char="•"/>
            </a:pPr>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Remote Branches</a:t>
            </a:r>
          </a:p>
          <a:p>
            <a:pPr marL="285750" indent="-285750" algn="l">
              <a:buFont typeface="Arial" panose="020B0604020202020204" pitchFamily="34" charset="0"/>
              <a:buChar char="•"/>
            </a:pPr>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Rebasing</a:t>
            </a:r>
          </a:p>
          <a:p>
            <a:pPr marL="285750" indent="-285750"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Stashing and Cleaning</a:t>
            </a:r>
          </a:p>
        </p:txBody>
      </p:sp>
    </p:spTree>
    <p:extLst>
      <p:ext uri="{BB962C8B-B14F-4D97-AF65-F5344CB8AC3E}">
        <p14:creationId xmlns:p14="http://schemas.microsoft.com/office/powerpoint/2010/main" val="87497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3441968"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Basic Branching and Merging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Creating a New Branch</a:t>
            </a:r>
          </a:p>
        </p:txBody>
      </p:sp>
      <p:sp>
        <p:nvSpPr>
          <p:cNvPr id="8" name="TextBox 7">
            <a:extLst>
              <a:ext uri="{FF2B5EF4-FFF2-40B4-BE49-F238E27FC236}">
                <a16:creationId xmlns:a16="http://schemas.microsoft.com/office/drawing/2014/main" id="{718D9EFB-AEC2-4175-B74A-156E3647E3BC}"/>
              </a:ext>
            </a:extLst>
          </p:cNvPr>
          <p:cNvSpPr txBox="1"/>
          <p:nvPr/>
        </p:nvSpPr>
        <p:spPr>
          <a:xfrm>
            <a:off x="475237" y="771171"/>
            <a:ext cx="11348660" cy="1538883"/>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what happens if you create a new branch?</a:t>
            </a:r>
          </a:p>
          <a:p>
            <a:pPr rtl="0">
              <a:spcBef>
                <a:spcPts val="2400"/>
              </a:spcBef>
              <a:spcAft>
                <a:spcPts val="0"/>
              </a:spcAft>
            </a:pPr>
            <a:r>
              <a:rPr lang="en-US" dirty="0">
                <a:latin typeface="Arial" panose="020B0604020202020204" pitchFamily="34" charset="0"/>
                <a:cs typeface="Arial" panose="020B0604020202020204" pitchFamily="34" charset="0"/>
              </a:rPr>
              <a:t>it creates a new pointer for you to move around.</a:t>
            </a:r>
          </a:p>
          <a:p>
            <a:pPr rtl="0">
              <a:spcBef>
                <a:spcPts val="2400"/>
              </a:spcBef>
              <a:spcAft>
                <a:spcPts val="0"/>
              </a:spcAft>
            </a:pPr>
            <a:r>
              <a:rPr lang="en-US" dirty="0">
                <a:latin typeface="Arial" panose="020B0604020202020204" pitchFamily="34" charset="0"/>
                <a:cs typeface="Arial" panose="020B0604020202020204" pitchFamily="34" charset="0"/>
              </a:rPr>
              <a:t>you can create a new branch called “testing” with the </a:t>
            </a:r>
            <a:r>
              <a:rPr lang="en-US" dirty="0">
                <a:latin typeface="Courier New" panose="02070309020205020404" pitchFamily="49" charset="0"/>
                <a:cs typeface="Courier New" panose="02070309020205020404" pitchFamily="49" charset="0"/>
              </a:rPr>
              <a:t>git branch </a:t>
            </a:r>
            <a:r>
              <a:rPr lang="en-US" dirty="0">
                <a:latin typeface="Arial" panose="020B0604020202020204" pitchFamily="34" charset="0"/>
                <a:cs typeface="Arial" panose="020B0604020202020204" pitchFamily="34" charset="0"/>
              </a:rPr>
              <a:t>command</a:t>
            </a:r>
          </a:p>
        </p:txBody>
      </p:sp>
      <p:sp>
        <p:nvSpPr>
          <p:cNvPr id="9" name="TextBox 8">
            <a:extLst>
              <a:ext uri="{FF2B5EF4-FFF2-40B4-BE49-F238E27FC236}">
                <a16:creationId xmlns:a16="http://schemas.microsoft.com/office/drawing/2014/main" id="{61829567-B5DB-4D0D-8283-E8E03E7F96B4}"/>
              </a:ext>
            </a:extLst>
          </p:cNvPr>
          <p:cNvSpPr txBox="1"/>
          <p:nvPr/>
        </p:nvSpPr>
        <p:spPr>
          <a:xfrm>
            <a:off x="394887" y="2472246"/>
            <a:ext cx="11402225" cy="369332"/>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branch testing</a:t>
            </a:r>
          </a:p>
        </p:txBody>
      </p:sp>
      <p:sp>
        <p:nvSpPr>
          <p:cNvPr id="10" name="TextBox 9">
            <a:extLst>
              <a:ext uri="{FF2B5EF4-FFF2-40B4-BE49-F238E27FC236}">
                <a16:creationId xmlns:a16="http://schemas.microsoft.com/office/drawing/2014/main" id="{408CB435-08FD-4289-B823-C46619C74AE0}"/>
              </a:ext>
            </a:extLst>
          </p:cNvPr>
          <p:cNvSpPr txBox="1"/>
          <p:nvPr/>
        </p:nvSpPr>
        <p:spPr>
          <a:xfrm>
            <a:off x="475237" y="3229865"/>
            <a:ext cx="11348660" cy="369332"/>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this creates a new pointer at the same commit you’re currently on</a:t>
            </a:r>
          </a:p>
        </p:txBody>
      </p:sp>
      <p:pic>
        <p:nvPicPr>
          <p:cNvPr id="5" name="Picture 4">
            <a:extLst>
              <a:ext uri="{FF2B5EF4-FFF2-40B4-BE49-F238E27FC236}">
                <a16:creationId xmlns:a16="http://schemas.microsoft.com/office/drawing/2014/main" id="{EF317FF4-FA2D-4C93-8138-52D7B9E88EF5}"/>
              </a:ext>
            </a:extLst>
          </p:cNvPr>
          <p:cNvPicPr>
            <a:picLocks noChangeAspect="1"/>
          </p:cNvPicPr>
          <p:nvPr/>
        </p:nvPicPr>
        <p:blipFill>
          <a:blip r:embed="rId2"/>
          <a:stretch>
            <a:fillRect/>
          </a:stretch>
        </p:blipFill>
        <p:spPr>
          <a:xfrm>
            <a:off x="1644586" y="3892023"/>
            <a:ext cx="5476875" cy="2276475"/>
          </a:xfrm>
          <a:prstGeom prst="rect">
            <a:avLst/>
          </a:prstGeom>
        </p:spPr>
      </p:pic>
      <p:sp>
        <p:nvSpPr>
          <p:cNvPr id="11" name="TextBox 10">
            <a:extLst>
              <a:ext uri="{FF2B5EF4-FFF2-40B4-BE49-F238E27FC236}">
                <a16:creationId xmlns:a16="http://schemas.microsoft.com/office/drawing/2014/main" id="{BEF22787-8269-49C4-BE19-9111C89832E5}"/>
              </a:ext>
            </a:extLst>
          </p:cNvPr>
          <p:cNvSpPr txBox="1"/>
          <p:nvPr/>
        </p:nvSpPr>
        <p:spPr>
          <a:xfrm>
            <a:off x="8680703" y="4396706"/>
            <a:ext cx="3246825" cy="646331"/>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two branches pointing into the same series of commits</a:t>
            </a:r>
          </a:p>
        </p:txBody>
      </p:sp>
      <p:cxnSp>
        <p:nvCxnSpPr>
          <p:cNvPr id="12" name="Straight Arrow Connector 11">
            <a:extLst>
              <a:ext uri="{FF2B5EF4-FFF2-40B4-BE49-F238E27FC236}">
                <a16:creationId xmlns:a16="http://schemas.microsoft.com/office/drawing/2014/main" id="{9AAF6C24-F6EF-4F47-9353-66E3A9376BC1}"/>
              </a:ext>
            </a:extLst>
          </p:cNvPr>
          <p:cNvCxnSpPr>
            <a:cxnSpLocks/>
            <a:stCxn id="11" idx="1"/>
          </p:cNvCxnSpPr>
          <p:nvPr/>
        </p:nvCxnSpPr>
        <p:spPr>
          <a:xfrm flipH="1" flipV="1">
            <a:off x="7315200" y="4294477"/>
            <a:ext cx="1365503" cy="42539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583B016-770F-4795-95B5-67F0B0F4CC76}"/>
              </a:ext>
            </a:extLst>
          </p:cNvPr>
          <p:cNvCxnSpPr>
            <a:cxnSpLocks/>
            <a:stCxn id="11" idx="1"/>
          </p:cNvCxnSpPr>
          <p:nvPr/>
        </p:nvCxnSpPr>
        <p:spPr>
          <a:xfrm flipH="1">
            <a:off x="7218331" y="4719872"/>
            <a:ext cx="1462372" cy="111889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3401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3441968"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Basic Branching and Merging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Creating a New Branch</a:t>
            </a:r>
          </a:p>
        </p:txBody>
      </p:sp>
      <p:sp>
        <p:nvSpPr>
          <p:cNvPr id="8" name="TextBox 7">
            <a:extLst>
              <a:ext uri="{FF2B5EF4-FFF2-40B4-BE49-F238E27FC236}">
                <a16:creationId xmlns:a16="http://schemas.microsoft.com/office/drawing/2014/main" id="{718D9EFB-AEC2-4175-B74A-156E3647E3BC}"/>
              </a:ext>
            </a:extLst>
          </p:cNvPr>
          <p:cNvSpPr txBox="1"/>
          <p:nvPr/>
        </p:nvSpPr>
        <p:spPr>
          <a:xfrm>
            <a:off x="475237" y="771171"/>
            <a:ext cx="11348660" cy="954107"/>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how does Git know what branch you’re currently on?</a:t>
            </a:r>
          </a:p>
          <a:p>
            <a:pPr rtl="0">
              <a:spcBef>
                <a:spcPts val="2400"/>
              </a:spcBef>
              <a:spcAft>
                <a:spcPts val="0"/>
              </a:spcAft>
            </a:pPr>
            <a:r>
              <a:rPr lang="en-US" dirty="0">
                <a:latin typeface="Arial" panose="020B0604020202020204" pitchFamily="34" charset="0"/>
                <a:cs typeface="Arial" panose="020B0604020202020204" pitchFamily="34" charset="0"/>
              </a:rPr>
              <a:t>it keeps a special pointer called </a:t>
            </a:r>
            <a:r>
              <a:rPr lang="en-US" dirty="0">
                <a:latin typeface="Courier New" panose="02070309020205020404" pitchFamily="49" charset="0"/>
                <a:cs typeface="Courier New" panose="02070309020205020404" pitchFamily="49" charset="0"/>
              </a:rPr>
              <a:t>HEAD</a:t>
            </a:r>
            <a:endParaRPr lang="en-US"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3C1212E3-07D3-4F92-BD98-8B398A1348EE}"/>
              </a:ext>
            </a:extLst>
          </p:cNvPr>
          <p:cNvPicPr>
            <a:picLocks noChangeAspect="1"/>
          </p:cNvPicPr>
          <p:nvPr/>
        </p:nvPicPr>
        <p:blipFill>
          <a:blip r:embed="rId2"/>
          <a:stretch>
            <a:fillRect/>
          </a:stretch>
        </p:blipFill>
        <p:spPr>
          <a:xfrm>
            <a:off x="3268542" y="2020755"/>
            <a:ext cx="5476875" cy="3200400"/>
          </a:xfrm>
          <a:prstGeom prst="rect">
            <a:avLst/>
          </a:prstGeom>
        </p:spPr>
      </p:pic>
      <p:sp>
        <p:nvSpPr>
          <p:cNvPr id="13" name="Rectangle 12">
            <a:extLst>
              <a:ext uri="{FF2B5EF4-FFF2-40B4-BE49-F238E27FC236}">
                <a16:creationId xmlns:a16="http://schemas.microsoft.com/office/drawing/2014/main" id="{B688EB82-B76E-4F83-9C4A-9C6E0C92D1DC}"/>
              </a:ext>
            </a:extLst>
          </p:cNvPr>
          <p:cNvSpPr/>
          <p:nvPr/>
        </p:nvSpPr>
        <p:spPr>
          <a:xfrm>
            <a:off x="607507" y="2140928"/>
            <a:ext cx="2481453" cy="95410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this is a lot different than the concept of HEAD in other VCSs you may be used to, such as Subversion or CVS</a:t>
            </a:r>
            <a:endParaRPr lang="it-IT" sz="12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462DC130-2BFD-4EBD-97C5-990786049BBD}"/>
              </a:ext>
            </a:extLst>
          </p:cNvPr>
          <p:cNvSpPr txBox="1"/>
          <p:nvPr/>
        </p:nvSpPr>
        <p:spPr>
          <a:xfrm>
            <a:off x="475237" y="5262220"/>
            <a:ext cx="11348660" cy="1538883"/>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in Git, </a:t>
            </a:r>
            <a:r>
              <a:rPr lang="en-US" dirty="0">
                <a:latin typeface="Courier New" panose="02070309020205020404" pitchFamily="49" charset="0"/>
                <a:cs typeface="Courier New" panose="02070309020205020404" pitchFamily="49" charset="0"/>
              </a:rPr>
              <a:t>HEAD</a:t>
            </a:r>
            <a:r>
              <a:rPr lang="en-US" dirty="0">
                <a:latin typeface="Arial" panose="020B0604020202020204" pitchFamily="34" charset="0"/>
                <a:cs typeface="Arial" panose="020B0604020202020204" pitchFamily="34" charset="0"/>
              </a:rPr>
              <a:t> is a pointer to the local branch you’re currently on</a:t>
            </a:r>
          </a:p>
          <a:p>
            <a:pPr rtl="0">
              <a:spcBef>
                <a:spcPts val="2400"/>
              </a:spcBef>
              <a:spcAft>
                <a:spcPts val="0"/>
              </a:spcAft>
            </a:pPr>
            <a:r>
              <a:rPr lang="en-US" dirty="0">
                <a:latin typeface="Arial" panose="020B0604020202020204" pitchFamily="34" charset="0"/>
                <a:cs typeface="Arial" panose="020B0604020202020204" pitchFamily="34" charset="0"/>
              </a:rPr>
              <a:t>in this case, you’re still on master</a:t>
            </a:r>
          </a:p>
          <a:p>
            <a:pPr rtl="0">
              <a:spcBef>
                <a:spcPts val="2400"/>
              </a:spcBef>
              <a:spcAft>
                <a:spcPts val="0"/>
              </a:spcAft>
            </a:pPr>
            <a:r>
              <a:rPr lang="en-US" dirty="0">
                <a:latin typeface="Arial" panose="020B0604020202020204" pitchFamily="34" charset="0"/>
                <a:cs typeface="Arial" panose="020B0604020202020204" pitchFamily="34" charset="0"/>
              </a:rPr>
              <a:t>the </a:t>
            </a:r>
            <a:r>
              <a:rPr lang="en-US" dirty="0">
                <a:latin typeface="Courier New" panose="02070309020205020404" pitchFamily="49" charset="0"/>
                <a:cs typeface="Courier New" panose="02070309020205020404" pitchFamily="49" charset="0"/>
              </a:rPr>
              <a:t>git branch </a:t>
            </a:r>
            <a:r>
              <a:rPr lang="en-US" dirty="0">
                <a:latin typeface="Arial" panose="020B0604020202020204" pitchFamily="34" charset="0"/>
                <a:cs typeface="Arial" panose="020B0604020202020204" pitchFamily="34" charset="0"/>
              </a:rPr>
              <a:t>command only created a new branch, it didn’t switch to that branch.</a:t>
            </a:r>
          </a:p>
        </p:txBody>
      </p:sp>
      <p:sp>
        <p:nvSpPr>
          <p:cNvPr id="16" name="TextBox 15">
            <a:extLst>
              <a:ext uri="{FF2B5EF4-FFF2-40B4-BE49-F238E27FC236}">
                <a16:creationId xmlns:a16="http://schemas.microsoft.com/office/drawing/2014/main" id="{CF2C70BE-FC28-460E-B6C4-59037977331C}"/>
              </a:ext>
            </a:extLst>
          </p:cNvPr>
          <p:cNvSpPr txBox="1"/>
          <p:nvPr/>
        </p:nvSpPr>
        <p:spPr>
          <a:xfrm>
            <a:off x="7299415" y="967096"/>
            <a:ext cx="3246825" cy="369332"/>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HEAD pointing to a branch</a:t>
            </a:r>
          </a:p>
        </p:txBody>
      </p:sp>
      <p:cxnSp>
        <p:nvCxnSpPr>
          <p:cNvPr id="17" name="Straight Arrow Connector 16">
            <a:extLst>
              <a:ext uri="{FF2B5EF4-FFF2-40B4-BE49-F238E27FC236}">
                <a16:creationId xmlns:a16="http://schemas.microsoft.com/office/drawing/2014/main" id="{6C3B58E9-1D85-4E94-8826-3E7D05EBCDE9}"/>
              </a:ext>
            </a:extLst>
          </p:cNvPr>
          <p:cNvCxnSpPr>
            <a:cxnSpLocks/>
            <a:stCxn id="16" idx="2"/>
          </p:cNvCxnSpPr>
          <p:nvPr/>
        </p:nvCxnSpPr>
        <p:spPr>
          <a:xfrm flipH="1">
            <a:off x="8555277" y="1336428"/>
            <a:ext cx="367551" cy="8045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744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3441968"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Basic Branching and Merging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Branches in a Nutshell</a:t>
            </a:r>
          </a:p>
        </p:txBody>
      </p:sp>
      <p:sp>
        <p:nvSpPr>
          <p:cNvPr id="8" name="TextBox 7">
            <a:extLst>
              <a:ext uri="{FF2B5EF4-FFF2-40B4-BE49-F238E27FC236}">
                <a16:creationId xmlns:a16="http://schemas.microsoft.com/office/drawing/2014/main" id="{718D9EFB-AEC2-4175-B74A-156E3647E3BC}"/>
              </a:ext>
            </a:extLst>
          </p:cNvPr>
          <p:cNvSpPr txBox="1"/>
          <p:nvPr/>
        </p:nvSpPr>
        <p:spPr>
          <a:xfrm>
            <a:off x="421669" y="1136931"/>
            <a:ext cx="11348660" cy="1231106"/>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you can easily see how </a:t>
            </a:r>
            <a:r>
              <a:rPr lang="en-US" dirty="0">
                <a:latin typeface="Courier New" panose="02070309020205020404" pitchFamily="49" charset="0"/>
                <a:cs typeface="Courier New" panose="02070309020205020404" pitchFamily="49" charset="0"/>
              </a:rPr>
              <a:t>HEAD</a:t>
            </a:r>
            <a:r>
              <a:rPr lang="en-US" dirty="0">
                <a:latin typeface="Arial" panose="020B0604020202020204" pitchFamily="34" charset="0"/>
                <a:cs typeface="Arial" panose="020B0604020202020204" pitchFamily="34" charset="0"/>
              </a:rPr>
              <a:t> behave by running a simple </a:t>
            </a:r>
            <a:r>
              <a:rPr lang="en-US" dirty="0">
                <a:latin typeface="Courier New" panose="02070309020205020404" pitchFamily="49" charset="0"/>
                <a:cs typeface="Courier New" panose="02070309020205020404" pitchFamily="49" charset="0"/>
              </a:rPr>
              <a:t>git log </a:t>
            </a:r>
            <a:r>
              <a:rPr lang="en-US" dirty="0">
                <a:latin typeface="Arial" panose="020B0604020202020204" pitchFamily="34" charset="0"/>
                <a:cs typeface="Arial" panose="020B0604020202020204" pitchFamily="34" charset="0"/>
              </a:rPr>
              <a:t>command that shows where the branch pointers are pointing</a:t>
            </a:r>
          </a:p>
          <a:p>
            <a:pPr rtl="0">
              <a:spcBef>
                <a:spcPts val="2400"/>
              </a:spcBef>
              <a:spcAft>
                <a:spcPts val="0"/>
              </a:spcAft>
            </a:pPr>
            <a:r>
              <a:rPr lang="en-US" dirty="0">
                <a:latin typeface="Arial" panose="020B0604020202020204" pitchFamily="34" charset="0"/>
                <a:cs typeface="Arial" panose="020B0604020202020204" pitchFamily="34" charset="0"/>
              </a:rPr>
              <a:t>this option is called </a:t>
            </a:r>
            <a:r>
              <a:rPr lang="en-US" dirty="0">
                <a:latin typeface="Courier New" panose="02070309020205020404" pitchFamily="49" charset="0"/>
                <a:cs typeface="Courier New" panose="02070309020205020404" pitchFamily="49" charset="0"/>
              </a:rPr>
              <a:t>--decorate</a:t>
            </a:r>
            <a:endParaRPr lang="en-US"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3AB53C4B-BE4E-40F3-B15A-D7A3DA311988}"/>
              </a:ext>
            </a:extLst>
          </p:cNvPr>
          <p:cNvSpPr txBox="1"/>
          <p:nvPr/>
        </p:nvSpPr>
        <p:spPr>
          <a:xfrm>
            <a:off x="394887" y="2588070"/>
            <a:ext cx="11402225" cy="1200329"/>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log --</a:t>
            </a:r>
            <a:r>
              <a:rPr lang="en-US" dirty="0" err="1">
                <a:latin typeface="Courier New" panose="02070309020205020404" pitchFamily="49" charset="0"/>
                <a:cs typeface="Courier New" panose="02070309020205020404" pitchFamily="49" charset="0"/>
              </a:rPr>
              <a:t>oneline</a:t>
            </a:r>
            <a:r>
              <a:rPr lang="en-US" dirty="0">
                <a:latin typeface="Courier New" panose="02070309020205020404" pitchFamily="49" charset="0"/>
                <a:cs typeface="Courier New" panose="02070309020205020404" pitchFamily="49" charset="0"/>
              </a:rPr>
              <a:t> --decorate</a:t>
            </a:r>
          </a:p>
          <a:p>
            <a:r>
              <a:rPr lang="en-US" dirty="0">
                <a:latin typeface="Courier New" panose="02070309020205020404" pitchFamily="49" charset="0"/>
                <a:cs typeface="Courier New" panose="02070309020205020404" pitchFamily="49" charset="0"/>
              </a:rPr>
              <a:t>f30ab (HEAD, master, testing) add feature #32 - ability to add new</a:t>
            </a:r>
          </a:p>
          <a:p>
            <a:r>
              <a:rPr lang="en-US" dirty="0">
                <a:latin typeface="Courier New" panose="02070309020205020404" pitchFamily="49" charset="0"/>
                <a:cs typeface="Courier New" panose="02070309020205020404" pitchFamily="49" charset="0"/>
              </a:rPr>
              <a:t>34ac2 fixed bug #1328 - stack overflow under certain conditions</a:t>
            </a:r>
          </a:p>
          <a:p>
            <a:r>
              <a:rPr lang="en-US" dirty="0">
                <a:latin typeface="Courier New" panose="02070309020205020404" pitchFamily="49" charset="0"/>
                <a:cs typeface="Courier New" panose="02070309020205020404" pitchFamily="49" charset="0"/>
              </a:rPr>
              <a:t>98ca9 initial commit of my project</a:t>
            </a:r>
          </a:p>
        </p:txBody>
      </p:sp>
      <p:cxnSp>
        <p:nvCxnSpPr>
          <p:cNvPr id="10" name="Straight Connector 9">
            <a:extLst>
              <a:ext uri="{FF2B5EF4-FFF2-40B4-BE49-F238E27FC236}">
                <a16:creationId xmlns:a16="http://schemas.microsoft.com/office/drawing/2014/main" id="{3C165589-8F6A-46AE-A40F-4976ED09FECF}"/>
              </a:ext>
            </a:extLst>
          </p:cNvPr>
          <p:cNvCxnSpPr/>
          <p:nvPr/>
        </p:nvCxnSpPr>
        <p:spPr>
          <a:xfrm>
            <a:off x="1395984" y="3176016"/>
            <a:ext cx="298704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821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3441968"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Basic Branching and Merging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Switching branches</a:t>
            </a:r>
          </a:p>
        </p:txBody>
      </p:sp>
      <p:sp>
        <p:nvSpPr>
          <p:cNvPr id="8" name="TextBox 7">
            <a:extLst>
              <a:ext uri="{FF2B5EF4-FFF2-40B4-BE49-F238E27FC236}">
                <a16:creationId xmlns:a16="http://schemas.microsoft.com/office/drawing/2014/main" id="{718D9EFB-AEC2-4175-B74A-156E3647E3BC}"/>
              </a:ext>
            </a:extLst>
          </p:cNvPr>
          <p:cNvSpPr txBox="1"/>
          <p:nvPr/>
        </p:nvSpPr>
        <p:spPr>
          <a:xfrm>
            <a:off x="421669" y="1136931"/>
            <a:ext cx="11348660" cy="954107"/>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to switch to an existing branch, you run the </a:t>
            </a:r>
            <a:r>
              <a:rPr lang="en-US" dirty="0">
                <a:latin typeface="Courier New" panose="02070309020205020404" pitchFamily="49" charset="0"/>
                <a:cs typeface="Courier New" panose="02070309020205020404" pitchFamily="49" charset="0"/>
              </a:rPr>
              <a:t>git checkout </a:t>
            </a:r>
            <a:r>
              <a:rPr lang="en-US" dirty="0">
                <a:latin typeface="Arial" panose="020B0604020202020204" pitchFamily="34" charset="0"/>
                <a:cs typeface="Arial" panose="020B0604020202020204" pitchFamily="34" charset="0"/>
              </a:rPr>
              <a:t>command</a:t>
            </a:r>
          </a:p>
          <a:p>
            <a:pPr rtl="0">
              <a:spcBef>
                <a:spcPts val="2400"/>
              </a:spcBef>
              <a:spcAft>
                <a:spcPts val="0"/>
              </a:spcAft>
            </a:pPr>
            <a:r>
              <a:rPr lang="en-US" dirty="0">
                <a:latin typeface="Arial" panose="020B0604020202020204" pitchFamily="34" charset="0"/>
                <a:cs typeface="Arial" panose="020B0604020202020204" pitchFamily="34" charset="0"/>
              </a:rPr>
              <a:t>to switch to the new testing branch just run</a:t>
            </a:r>
          </a:p>
        </p:txBody>
      </p:sp>
      <p:sp>
        <p:nvSpPr>
          <p:cNvPr id="9" name="TextBox 8">
            <a:extLst>
              <a:ext uri="{FF2B5EF4-FFF2-40B4-BE49-F238E27FC236}">
                <a16:creationId xmlns:a16="http://schemas.microsoft.com/office/drawing/2014/main" id="{3AB53C4B-BE4E-40F3-B15A-D7A3DA311988}"/>
              </a:ext>
            </a:extLst>
          </p:cNvPr>
          <p:cNvSpPr txBox="1"/>
          <p:nvPr/>
        </p:nvSpPr>
        <p:spPr>
          <a:xfrm>
            <a:off x="394887" y="2252790"/>
            <a:ext cx="11402225" cy="369332"/>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checkout testing</a:t>
            </a:r>
          </a:p>
        </p:txBody>
      </p:sp>
      <p:pic>
        <p:nvPicPr>
          <p:cNvPr id="3" name="Picture 2">
            <a:extLst>
              <a:ext uri="{FF2B5EF4-FFF2-40B4-BE49-F238E27FC236}">
                <a16:creationId xmlns:a16="http://schemas.microsoft.com/office/drawing/2014/main" id="{2CB7A128-488B-44CB-A48F-896B706261D6}"/>
              </a:ext>
            </a:extLst>
          </p:cNvPr>
          <p:cNvPicPr>
            <a:picLocks noChangeAspect="1"/>
          </p:cNvPicPr>
          <p:nvPr/>
        </p:nvPicPr>
        <p:blipFill>
          <a:blip r:embed="rId2"/>
          <a:stretch>
            <a:fillRect/>
          </a:stretch>
        </p:blipFill>
        <p:spPr>
          <a:xfrm>
            <a:off x="1355050" y="2882119"/>
            <a:ext cx="6191250" cy="3571875"/>
          </a:xfrm>
          <a:prstGeom prst="rect">
            <a:avLst/>
          </a:prstGeom>
        </p:spPr>
      </p:pic>
      <p:sp>
        <p:nvSpPr>
          <p:cNvPr id="11" name="TextBox 10">
            <a:extLst>
              <a:ext uri="{FF2B5EF4-FFF2-40B4-BE49-F238E27FC236}">
                <a16:creationId xmlns:a16="http://schemas.microsoft.com/office/drawing/2014/main" id="{ED83DD58-FE3D-4E6C-AA29-664A084B7073}"/>
              </a:ext>
            </a:extLst>
          </p:cNvPr>
          <p:cNvSpPr txBox="1"/>
          <p:nvPr/>
        </p:nvSpPr>
        <p:spPr>
          <a:xfrm>
            <a:off x="8668512" y="3875723"/>
            <a:ext cx="2938272" cy="646331"/>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this moves HEAD to point to the testing branch</a:t>
            </a:r>
          </a:p>
        </p:txBody>
      </p:sp>
      <p:cxnSp>
        <p:nvCxnSpPr>
          <p:cNvPr id="12" name="Straight Arrow Connector 11">
            <a:extLst>
              <a:ext uri="{FF2B5EF4-FFF2-40B4-BE49-F238E27FC236}">
                <a16:creationId xmlns:a16="http://schemas.microsoft.com/office/drawing/2014/main" id="{CC427396-0E70-4B0A-9275-A1544A1A38A0}"/>
              </a:ext>
            </a:extLst>
          </p:cNvPr>
          <p:cNvCxnSpPr>
            <a:cxnSpLocks/>
            <a:stCxn id="11" idx="2"/>
          </p:cNvCxnSpPr>
          <p:nvPr/>
        </p:nvCxnSpPr>
        <p:spPr>
          <a:xfrm flipH="1">
            <a:off x="7467600" y="4522054"/>
            <a:ext cx="2670048" cy="161661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794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632694-846A-4E3B-A085-A0DF6735FDB1}"/>
              </a:ext>
            </a:extLst>
          </p:cNvPr>
          <p:cNvPicPr>
            <a:picLocks noChangeAspect="1"/>
          </p:cNvPicPr>
          <p:nvPr/>
        </p:nvPicPr>
        <p:blipFill>
          <a:blip r:embed="rId2"/>
          <a:stretch>
            <a:fillRect/>
          </a:stretch>
        </p:blipFill>
        <p:spPr>
          <a:xfrm>
            <a:off x="775335" y="2903488"/>
            <a:ext cx="6191250" cy="2590800"/>
          </a:xfrm>
          <a:prstGeom prst="rect">
            <a:avLst/>
          </a:prstGeom>
        </p:spPr>
      </p:pic>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3441968"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Basic Branching and Merging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Switching branches</a:t>
            </a:r>
          </a:p>
        </p:txBody>
      </p:sp>
      <p:sp>
        <p:nvSpPr>
          <p:cNvPr id="8" name="TextBox 7">
            <a:extLst>
              <a:ext uri="{FF2B5EF4-FFF2-40B4-BE49-F238E27FC236}">
                <a16:creationId xmlns:a16="http://schemas.microsoft.com/office/drawing/2014/main" id="{718D9EFB-AEC2-4175-B74A-156E3647E3BC}"/>
              </a:ext>
            </a:extLst>
          </p:cNvPr>
          <p:cNvSpPr txBox="1"/>
          <p:nvPr/>
        </p:nvSpPr>
        <p:spPr>
          <a:xfrm>
            <a:off x="421669" y="1015011"/>
            <a:ext cx="11348660" cy="369332"/>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what is the significance of that… ? let’s do another commit:</a:t>
            </a:r>
          </a:p>
        </p:txBody>
      </p:sp>
      <p:sp>
        <p:nvSpPr>
          <p:cNvPr id="9" name="TextBox 8">
            <a:extLst>
              <a:ext uri="{FF2B5EF4-FFF2-40B4-BE49-F238E27FC236}">
                <a16:creationId xmlns:a16="http://schemas.microsoft.com/office/drawing/2014/main" id="{3AB53C4B-BE4E-40F3-B15A-D7A3DA311988}"/>
              </a:ext>
            </a:extLst>
          </p:cNvPr>
          <p:cNvSpPr txBox="1"/>
          <p:nvPr/>
        </p:nvSpPr>
        <p:spPr>
          <a:xfrm>
            <a:off x="394887" y="1521270"/>
            <a:ext cx="11402225" cy="646331"/>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echo ‘new test file’ &gt;&gt; </a:t>
            </a:r>
            <a:r>
              <a:rPr lang="en-US" dirty="0" err="1">
                <a:latin typeface="Courier New" panose="02070309020205020404" pitchFamily="49" charset="0"/>
                <a:cs typeface="Courier New" panose="02070309020205020404" pitchFamily="49" charset="0"/>
              </a:rPr>
              <a:t>test.rb</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git commit -a -m 'made a change'</a:t>
            </a:r>
          </a:p>
        </p:txBody>
      </p:sp>
      <p:sp>
        <p:nvSpPr>
          <p:cNvPr id="11" name="TextBox 10">
            <a:extLst>
              <a:ext uri="{FF2B5EF4-FFF2-40B4-BE49-F238E27FC236}">
                <a16:creationId xmlns:a16="http://schemas.microsoft.com/office/drawing/2014/main" id="{ED83DD58-FE3D-4E6C-AA29-664A084B7073}"/>
              </a:ext>
            </a:extLst>
          </p:cNvPr>
          <p:cNvSpPr txBox="1"/>
          <p:nvPr/>
        </p:nvSpPr>
        <p:spPr>
          <a:xfrm>
            <a:off x="8607552" y="3178263"/>
            <a:ext cx="2938272" cy="923330"/>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The HEAD branch moves forward when a commit is made</a:t>
            </a:r>
          </a:p>
        </p:txBody>
      </p:sp>
      <p:cxnSp>
        <p:nvCxnSpPr>
          <p:cNvPr id="12" name="Straight Arrow Connector 11">
            <a:extLst>
              <a:ext uri="{FF2B5EF4-FFF2-40B4-BE49-F238E27FC236}">
                <a16:creationId xmlns:a16="http://schemas.microsoft.com/office/drawing/2014/main" id="{CC427396-0E70-4B0A-9275-A1544A1A38A0}"/>
              </a:ext>
            </a:extLst>
          </p:cNvPr>
          <p:cNvCxnSpPr>
            <a:cxnSpLocks/>
            <a:stCxn id="11" idx="2"/>
          </p:cNvCxnSpPr>
          <p:nvPr/>
        </p:nvCxnSpPr>
        <p:spPr>
          <a:xfrm flipH="1">
            <a:off x="6821424" y="4101593"/>
            <a:ext cx="3255264" cy="115315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5525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CB079A6-A2C1-4DA5-92B2-BEDC365977C2}"/>
              </a:ext>
            </a:extLst>
          </p:cNvPr>
          <p:cNvPicPr>
            <a:picLocks noChangeAspect="1"/>
          </p:cNvPicPr>
          <p:nvPr/>
        </p:nvPicPr>
        <p:blipFill>
          <a:blip r:embed="rId2"/>
          <a:stretch>
            <a:fillRect/>
          </a:stretch>
        </p:blipFill>
        <p:spPr>
          <a:xfrm>
            <a:off x="702183" y="3090931"/>
            <a:ext cx="6191250" cy="2590800"/>
          </a:xfrm>
          <a:prstGeom prst="rect">
            <a:avLst/>
          </a:prstGeom>
        </p:spPr>
      </p:pic>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3441968"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Basic Branching and Merging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Switching branches</a:t>
            </a:r>
          </a:p>
        </p:txBody>
      </p:sp>
      <p:sp>
        <p:nvSpPr>
          <p:cNvPr id="8" name="TextBox 7">
            <a:extLst>
              <a:ext uri="{FF2B5EF4-FFF2-40B4-BE49-F238E27FC236}">
                <a16:creationId xmlns:a16="http://schemas.microsoft.com/office/drawing/2014/main" id="{718D9EFB-AEC2-4175-B74A-156E3647E3BC}"/>
              </a:ext>
            </a:extLst>
          </p:cNvPr>
          <p:cNvSpPr txBox="1"/>
          <p:nvPr/>
        </p:nvSpPr>
        <p:spPr>
          <a:xfrm>
            <a:off x="421669" y="1015011"/>
            <a:ext cx="11348660" cy="1231106"/>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now your testing branch has moved forward, but your master branch still points to the commit you were on when you ran </a:t>
            </a:r>
            <a:r>
              <a:rPr lang="en-US" dirty="0">
                <a:latin typeface="Courier New" panose="02070309020205020404" pitchFamily="49" charset="0"/>
                <a:cs typeface="Courier New" panose="02070309020205020404" pitchFamily="49" charset="0"/>
              </a:rPr>
              <a:t>git checkout </a:t>
            </a:r>
            <a:r>
              <a:rPr lang="en-US" dirty="0">
                <a:latin typeface="Arial" panose="020B0604020202020204" pitchFamily="34" charset="0"/>
                <a:cs typeface="Arial" panose="020B0604020202020204" pitchFamily="34" charset="0"/>
              </a:rPr>
              <a:t>to switch branches</a:t>
            </a:r>
          </a:p>
          <a:p>
            <a:pPr rtl="0">
              <a:spcBef>
                <a:spcPts val="2400"/>
              </a:spcBef>
              <a:spcAft>
                <a:spcPts val="0"/>
              </a:spcAft>
            </a:pPr>
            <a:r>
              <a:rPr lang="en-US" dirty="0">
                <a:latin typeface="Arial" panose="020B0604020202020204" pitchFamily="34" charset="0"/>
                <a:cs typeface="Arial" panose="020B0604020202020204" pitchFamily="34" charset="0"/>
              </a:rPr>
              <a:t>if you switch back to the master branch</a:t>
            </a:r>
          </a:p>
        </p:txBody>
      </p:sp>
      <p:sp>
        <p:nvSpPr>
          <p:cNvPr id="9" name="TextBox 8">
            <a:extLst>
              <a:ext uri="{FF2B5EF4-FFF2-40B4-BE49-F238E27FC236}">
                <a16:creationId xmlns:a16="http://schemas.microsoft.com/office/drawing/2014/main" id="{3AB53C4B-BE4E-40F3-B15A-D7A3DA311988}"/>
              </a:ext>
            </a:extLst>
          </p:cNvPr>
          <p:cNvSpPr txBox="1"/>
          <p:nvPr/>
        </p:nvSpPr>
        <p:spPr>
          <a:xfrm>
            <a:off x="394887" y="2277174"/>
            <a:ext cx="11402225" cy="369332"/>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checkout master</a:t>
            </a:r>
          </a:p>
        </p:txBody>
      </p:sp>
      <p:sp>
        <p:nvSpPr>
          <p:cNvPr id="11" name="TextBox 10">
            <a:extLst>
              <a:ext uri="{FF2B5EF4-FFF2-40B4-BE49-F238E27FC236}">
                <a16:creationId xmlns:a16="http://schemas.microsoft.com/office/drawing/2014/main" id="{ED83DD58-FE3D-4E6C-AA29-664A084B7073}"/>
              </a:ext>
            </a:extLst>
          </p:cNvPr>
          <p:cNvSpPr txBox="1"/>
          <p:nvPr/>
        </p:nvSpPr>
        <p:spPr>
          <a:xfrm>
            <a:off x="8607552" y="2934423"/>
            <a:ext cx="2938272" cy="646331"/>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HEAD moves when you checkout</a:t>
            </a:r>
          </a:p>
        </p:txBody>
      </p:sp>
      <p:cxnSp>
        <p:nvCxnSpPr>
          <p:cNvPr id="12" name="Straight Arrow Connector 11">
            <a:extLst>
              <a:ext uri="{FF2B5EF4-FFF2-40B4-BE49-F238E27FC236}">
                <a16:creationId xmlns:a16="http://schemas.microsoft.com/office/drawing/2014/main" id="{CC427396-0E70-4B0A-9275-A1544A1A38A0}"/>
              </a:ext>
            </a:extLst>
          </p:cNvPr>
          <p:cNvCxnSpPr>
            <a:cxnSpLocks/>
            <a:stCxn id="11" idx="1"/>
          </p:cNvCxnSpPr>
          <p:nvPr/>
        </p:nvCxnSpPr>
        <p:spPr>
          <a:xfrm flipH="1">
            <a:off x="5047488" y="3257589"/>
            <a:ext cx="3560064" cy="3219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7B42EC2-D748-4F03-AFAA-36AC1594047A}"/>
              </a:ext>
            </a:extLst>
          </p:cNvPr>
          <p:cNvSpPr txBox="1"/>
          <p:nvPr/>
        </p:nvSpPr>
        <p:spPr>
          <a:xfrm>
            <a:off x="7174992" y="4169316"/>
            <a:ext cx="4595337" cy="1323439"/>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HEAD pointer has moved back to point to the master branch</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files in your working directory are reverted to the snapshot that master points to. </a:t>
            </a:r>
            <a:endParaRPr lang="it-IT" sz="1600"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42A1624E-0922-4B17-8A75-EA2DBCE09877}"/>
              </a:ext>
            </a:extLst>
          </p:cNvPr>
          <p:cNvSpPr txBox="1"/>
          <p:nvPr/>
        </p:nvSpPr>
        <p:spPr>
          <a:xfrm>
            <a:off x="633984" y="5788119"/>
            <a:ext cx="10668000" cy="646331"/>
          </a:xfrm>
          <a:prstGeom prst="rect">
            <a:avLst/>
          </a:prstGeom>
          <a:noFill/>
        </p:spPr>
        <p:txBody>
          <a:bodyPr wrap="square">
            <a:spAutoFit/>
          </a:bodyPr>
          <a:lstStyle/>
          <a:p>
            <a:r>
              <a:rPr lang="en-US" dirty="0"/>
              <a:t>the changes you make from this point forward will diverge from an older version of the project. It essentially rewinds the work you’ve done in your testing branch so you can go in a different direction.</a:t>
            </a:r>
            <a:endParaRPr lang="it-IT" dirty="0"/>
          </a:p>
        </p:txBody>
      </p:sp>
    </p:spTree>
    <p:extLst>
      <p:ext uri="{BB962C8B-B14F-4D97-AF65-F5344CB8AC3E}">
        <p14:creationId xmlns:p14="http://schemas.microsoft.com/office/powerpoint/2010/main" val="426159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3441968"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Basic Branching and Merging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Switching branches</a:t>
            </a:r>
          </a:p>
        </p:txBody>
      </p:sp>
      <p:sp>
        <p:nvSpPr>
          <p:cNvPr id="8" name="TextBox 7">
            <a:extLst>
              <a:ext uri="{FF2B5EF4-FFF2-40B4-BE49-F238E27FC236}">
                <a16:creationId xmlns:a16="http://schemas.microsoft.com/office/drawing/2014/main" id="{718D9EFB-AEC2-4175-B74A-156E3647E3BC}"/>
              </a:ext>
            </a:extLst>
          </p:cNvPr>
          <p:cNvSpPr txBox="1"/>
          <p:nvPr/>
        </p:nvSpPr>
        <p:spPr>
          <a:xfrm>
            <a:off x="421669" y="1533171"/>
            <a:ext cx="11348660" cy="369332"/>
          </a:xfrm>
          <a:prstGeom prst="rect">
            <a:avLst/>
          </a:prstGeom>
          <a:noFill/>
        </p:spPr>
        <p:txBody>
          <a:bodyPr wrap="square">
            <a:spAutoFit/>
          </a:bodyPr>
          <a:lstStyle/>
          <a:p>
            <a:pPr algn="ctr" rtl="0">
              <a:spcBef>
                <a:spcPts val="2400"/>
              </a:spcBef>
              <a:spcAft>
                <a:spcPts val="0"/>
              </a:spcAft>
            </a:pPr>
            <a:r>
              <a:rPr lang="en-US" dirty="0">
                <a:latin typeface="Arial" panose="020B0604020202020204" pitchFamily="34" charset="0"/>
                <a:cs typeface="Arial" panose="020B0604020202020204" pitchFamily="34" charset="0"/>
              </a:rPr>
              <a:t>SWITCHING BRANCHES CHANGES FILES IN YOUR WORKING DIRECTORY</a:t>
            </a:r>
          </a:p>
        </p:txBody>
      </p:sp>
      <p:sp>
        <p:nvSpPr>
          <p:cNvPr id="18" name="TextBox 17">
            <a:extLst>
              <a:ext uri="{FF2B5EF4-FFF2-40B4-BE49-F238E27FC236}">
                <a16:creationId xmlns:a16="http://schemas.microsoft.com/office/drawing/2014/main" id="{42A1624E-0922-4B17-8A75-EA2DBCE09877}"/>
              </a:ext>
            </a:extLst>
          </p:cNvPr>
          <p:cNvSpPr txBox="1"/>
          <p:nvPr/>
        </p:nvSpPr>
        <p:spPr>
          <a:xfrm>
            <a:off x="475237" y="2441415"/>
            <a:ext cx="10668000" cy="1754326"/>
          </a:xfrm>
          <a:prstGeom prst="rect">
            <a:avLst/>
          </a:prstGeom>
          <a:noFill/>
        </p:spPr>
        <p:txBody>
          <a:bodyPr wrap="square">
            <a:spAutoFit/>
          </a:bodyPr>
          <a:lstStyle/>
          <a:p>
            <a:r>
              <a:rPr lang="en-US" dirty="0"/>
              <a:t>when you switch branches in Git, files in your working directory will change</a:t>
            </a:r>
          </a:p>
          <a:p>
            <a:endParaRPr lang="en-US" dirty="0"/>
          </a:p>
          <a:p>
            <a:r>
              <a:rPr lang="en-US" dirty="0"/>
              <a:t>if you switch to an older branch, your working directory will be reverted to look like it did the last time you committed on that branch</a:t>
            </a:r>
          </a:p>
          <a:p>
            <a:endParaRPr lang="en-US" dirty="0"/>
          </a:p>
          <a:p>
            <a:r>
              <a:rPr lang="en-US" dirty="0"/>
              <a:t>if Git cannot do it cleanly, it will not let you switch at all</a:t>
            </a:r>
            <a:endParaRPr lang="it-IT" dirty="0"/>
          </a:p>
        </p:txBody>
      </p:sp>
    </p:spTree>
    <p:extLst>
      <p:ext uri="{BB962C8B-B14F-4D97-AF65-F5344CB8AC3E}">
        <p14:creationId xmlns:p14="http://schemas.microsoft.com/office/powerpoint/2010/main" val="495683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3441968"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Basic Branching and Merging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Switching branches</a:t>
            </a:r>
          </a:p>
        </p:txBody>
      </p:sp>
      <p:sp>
        <p:nvSpPr>
          <p:cNvPr id="9" name="TextBox 8">
            <a:extLst>
              <a:ext uri="{FF2B5EF4-FFF2-40B4-BE49-F238E27FC236}">
                <a16:creationId xmlns:a16="http://schemas.microsoft.com/office/drawing/2014/main" id="{3AB53C4B-BE4E-40F3-B15A-D7A3DA311988}"/>
              </a:ext>
            </a:extLst>
          </p:cNvPr>
          <p:cNvSpPr txBox="1"/>
          <p:nvPr/>
        </p:nvSpPr>
        <p:spPr>
          <a:xfrm>
            <a:off x="304549" y="1350582"/>
            <a:ext cx="11402225" cy="584775"/>
          </a:xfrm>
          <a:prstGeom prst="rect">
            <a:avLst/>
          </a:prstGeom>
          <a:solidFill>
            <a:schemeClr val="tx1">
              <a:lumMod val="6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 vim </a:t>
            </a:r>
            <a:r>
              <a:rPr lang="en-US" sz="1600" dirty="0" err="1">
                <a:latin typeface="Courier New" panose="02070309020205020404" pitchFamily="49" charset="0"/>
                <a:cs typeface="Courier New" panose="02070309020205020404" pitchFamily="49" charset="0"/>
              </a:rPr>
              <a:t>test.rb</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git commit -a -m 'made other changes'</a:t>
            </a:r>
          </a:p>
        </p:txBody>
      </p:sp>
      <p:sp>
        <p:nvSpPr>
          <p:cNvPr id="18" name="TextBox 17">
            <a:extLst>
              <a:ext uri="{FF2B5EF4-FFF2-40B4-BE49-F238E27FC236}">
                <a16:creationId xmlns:a16="http://schemas.microsoft.com/office/drawing/2014/main" id="{42A1624E-0922-4B17-8A75-EA2DBCE09877}"/>
              </a:ext>
            </a:extLst>
          </p:cNvPr>
          <p:cNvSpPr txBox="1"/>
          <p:nvPr/>
        </p:nvSpPr>
        <p:spPr>
          <a:xfrm>
            <a:off x="475237" y="871822"/>
            <a:ext cx="10668000" cy="338554"/>
          </a:xfrm>
          <a:prstGeom prst="rect">
            <a:avLst/>
          </a:prstGeom>
          <a:noFill/>
        </p:spPr>
        <p:txBody>
          <a:bodyPr wrap="square">
            <a:spAutoFit/>
          </a:bodyPr>
          <a:lstStyle/>
          <a:p>
            <a:r>
              <a:rPr lang="en-US" sz="1600" dirty="0"/>
              <a:t>Try to make a few changes and commit again</a:t>
            </a:r>
          </a:p>
        </p:txBody>
      </p:sp>
      <p:sp>
        <p:nvSpPr>
          <p:cNvPr id="10" name="TextBox 9">
            <a:extLst>
              <a:ext uri="{FF2B5EF4-FFF2-40B4-BE49-F238E27FC236}">
                <a16:creationId xmlns:a16="http://schemas.microsoft.com/office/drawing/2014/main" id="{A3A7389E-124A-47F1-8D0A-38D7C15A4F64}"/>
              </a:ext>
            </a:extLst>
          </p:cNvPr>
          <p:cNvSpPr txBox="1"/>
          <p:nvPr/>
        </p:nvSpPr>
        <p:spPr>
          <a:xfrm>
            <a:off x="475237" y="2097118"/>
            <a:ext cx="10668000" cy="1569660"/>
          </a:xfrm>
          <a:prstGeom prst="rect">
            <a:avLst/>
          </a:prstGeom>
          <a:noFill/>
        </p:spPr>
        <p:txBody>
          <a:bodyPr wrap="square">
            <a:spAutoFit/>
          </a:bodyPr>
          <a:lstStyle/>
          <a:p>
            <a:r>
              <a:rPr lang="en-US" sz="1600" dirty="0"/>
              <a:t>now your project history has diverged:</a:t>
            </a:r>
          </a:p>
          <a:p>
            <a:endParaRPr lang="en-US" sz="1600" dirty="0"/>
          </a:p>
          <a:p>
            <a:pPr marL="342900" indent="-342900">
              <a:buFont typeface="+mj-lt"/>
              <a:buAutoNum type="arabicPeriod"/>
            </a:pPr>
            <a:r>
              <a:rPr lang="en-US" sz="1600" dirty="0"/>
              <a:t>you created and switched to a branch</a:t>
            </a:r>
          </a:p>
          <a:p>
            <a:pPr marL="342900" indent="-342900">
              <a:buFont typeface="+mj-lt"/>
              <a:buAutoNum type="arabicPeriod"/>
            </a:pPr>
            <a:r>
              <a:rPr lang="en-US" sz="1600" dirty="0"/>
              <a:t>did some work on it</a:t>
            </a:r>
          </a:p>
          <a:p>
            <a:pPr marL="342900" indent="-342900">
              <a:buFont typeface="+mj-lt"/>
              <a:buAutoNum type="arabicPeriod"/>
            </a:pPr>
            <a:r>
              <a:rPr lang="en-US" sz="1600" dirty="0"/>
              <a:t>switched back to your main branch</a:t>
            </a:r>
          </a:p>
          <a:p>
            <a:pPr marL="342900" indent="-342900">
              <a:buFont typeface="+mj-lt"/>
              <a:buAutoNum type="arabicPeriod"/>
            </a:pPr>
            <a:r>
              <a:rPr lang="en-US" sz="1600" dirty="0"/>
              <a:t>did other work</a:t>
            </a:r>
          </a:p>
        </p:txBody>
      </p:sp>
      <p:sp>
        <p:nvSpPr>
          <p:cNvPr id="11" name="TextBox 10">
            <a:extLst>
              <a:ext uri="{FF2B5EF4-FFF2-40B4-BE49-F238E27FC236}">
                <a16:creationId xmlns:a16="http://schemas.microsoft.com/office/drawing/2014/main" id="{65DB85DA-CC38-47C9-8DE0-CAFC6AD90D09}"/>
              </a:ext>
            </a:extLst>
          </p:cNvPr>
          <p:cNvSpPr txBox="1"/>
          <p:nvPr/>
        </p:nvSpPr>
        <p:spPr>
          <a:xfrm>
            <a:off x="5545017" y="2157325"/>
            <a:ext cx="6096000" cy="1323439"/>
          </a:xfrm>
          <a:prstGeom prst="rect">
            <a:avLst/>
          </a:prstGeom>
          <a:noFill/>
        </p:spPr>
        <p:txBody>
          <a:bodyPr wrap="square">
            <a:spAutoFit/>
          </a:bodyPr>
          <a:lstStyle/>
          <a:p>
            <a:pPr marL="285750" indent="-285750">
              <a:buFont typeface="Arial" panose="020B0604020202020204" pitchFamily="34" charset="0"/>
              <a:buChar char="•"/>
            </a:pPr>
            <a:r>
              <a:rPr lang="en-US" sz="1600" dirty="0"/>
              <a:t>both of those changes are isolated in separate branches</a:t>
            </a:r>
          </a:p>
          <a:p>
            <a:pPr marL="285750" indent="-285750">
              <a:buFont typeface="Arial" panose="020B0604020202020204" pitchFamily="34" charset="0"/>
              <a:buChar char="•"/>
            </a:pPr>
            <a:r>
              <a:rPr lang="en-US" sz="1600" dirty="0"/>
              <a:t>you can switch back and forth between the branches and merge them when you’re ready</a:t>
            </a:r>
          </a:p>
          <a:p>
            <a:pPr marL="285750" indent="-285750">
              <a:buFont typeface="Arial" panose="020B0604020202020204" pitchFamily="34" charset="0"/>
              <a:buChar char="•"/>
            </a:pPr>
            <a:r>
              <a:rPr lang="en-US" sz="1600" dirty="0"/>
              <a:t>you did all that with simple branch, checkout, and commit commands.</a:t>
            </a:r>
          </a:p>
        </p:txBody>
      </p:sp>
      <p:pic>
        <p:nvPicPr>
          <p:cNvPr id="5" name="Picture 4">
            <a:extLst>
              <a:ext uri="{FF2B5EF4-FFF2-40B4-BE49-F238E27FC236}">
                <a16:creationId xmlns:a16="http://schemas.microsoft.com/office/drawing/2014/main" id="{AB6048E7-8AB2-418C-B748-6433D792FABB}"/>
              </a:ext>
            </a:extLst>
          </p:cNvPr>
          <p:cNvPicPr>
            <a:picLocks noChangeAspect="1"/>
          </p:cNvPicPr>
          <p:nvPr/>
        </p:nvPicPr>
        <p:blipFill>
          <a:blip r:embed="rId2"/>
          <a:stretch>
            <a:fillRect/>
          </a:stretch>
        </p:blipFill>
        <p:spPr>
          <a:xfrm>
            <a:off x="2731008" y="3530750"/>
            <a:ext cx="5801049" cy="3160572"/>
          </a:xfrm>
          <a:prstGeom prst="rect">
            <a:avLst/>
          </a:prstGeom>
        </p:spPr>
      </p:pic>
      <p:sp>
        <p:nvSpPr>
          <p:cNvPr id="12" name="TextBox 11">
            <a:extLst>
              <a:ext uri="{FF2B5EF4-FFF2-40B4-BE49-F238E27FC236}">
                <a16:creationId xmlns:a16="http://schemas.microsoft.com/office/drawing/2014/main" id="{50309201-D5A1-4844-8317-2E95F2DFE044}"/>
              </a:ext>
            </a:extLst>
          </p:cNvPr>
          <p:cNvSpPr txBox="1"/>
          <p:nvPr/>
        </p:nvSpPr>
        <p:spPr>
          <a:xfrm>
            <a:off x="9458900" y="5168864"/>
            <a:ext cx="1804165" cy="338554"/>
          </a:xfrm>
          <a:prstGeom prst="rect">
            <a:avLst/>
          </a:prstGeom>
          <a:noFill/>
        </p:spPr>
        <p:txBody>
          <a:bodyPr wrap="square">
            <a:spAutoFit/>
          </a:bodyPr>
          <a:lstStyle/>
          <a:p>
            <a:r>
              <a:rPr lang="en-US" sz="1600" dirty="0"/>
              <a:t>Divergent history</a:t>
            </a:r>
          </a:p>
        </p:txBody>
      </p:sp>
      <p:cxnSp>
        <p:nvCxnSpPr>
          <p:cNvPr id="13" name="Straight Arrow Connector 12">
            <a:extLst>
              <a:ext uri="{FF2B5EF4-FFF2-40B4-BE49-F238E27FC236}">
                <a16:creationId xmlns:a16="http://schemas.microsoft.com/office/drawing/2014/main" id="{6E5EF93E-DF8B-4BC0-81B2-EE9D2254AEA3}"/>
              </a:ext>
            </a:extLst>
          </p:cNvPr>
          <p:cNvCxnSpPr>
            <a:cxnSpLocks/>
            <a:stCxn id="12" idx="2"/>
          </p:cNvCxnSpPr>
          <p:nvPr/>
        </p:nvCxnSpPr>
        <p:spPr>
          <a:xfrm flipH="1">
            <a:off x="8345424" y="5507418"/>
            <a:ext cx="2015559" cy="23501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61732C1-526B-478E-8357-43F60AD01574}"/>
              </a:ext>
            </a:extLst>
          </p:cNvPr>
          <p:cNvCxnSpPr>
            <a:cxnSpLocks/>
            <a:stCxn id="12" idx="0"/>
          </p:cNvCxnSpPr>
          <p:nvPr/>
        </p:nvCxnSpPr>
        <p:spPr>
          <a:xfrm flipH="1" flipV="1">
            <a:off x="8345424" y="4925568"/>
            <a:ext cx="2015559" cy="24329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3692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3441968"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Basic Branching and Merging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Switching branches</a:t>
            </a:r>
          </a:p>
        </p:txBody>
      </p:sp>
      <p:sp>
        <p:nvSpPr>
          <p:cNvPr id="18" name="TextBox 17">
            <a:extLst>
              <a:ext uri="{FF2B5EF4-FFF2-40B4-BE49-F238E27FC236}">
                <a16:creationId xmlns:a16="http://schemas.microsoft.com/office/drawing/2014/main" id="{42A1624E-0922-4B17-8A75-EA2DBCE09877}"/>
              </a:ext>
            </a:extLst>
          </p:cNvPr>
          <p:cNvSpPr txBox="1"/>
          <p:nvPr/>
        </p:nvSpPr>
        <p:spPr>
          <a:xfrm>
            <a:off x="475237" y="940599"/>
            <a:ext cx="10668000" cy="369332"/>
          </a:xfrm>
          <a:prstGeom prst="rect">
            <a:avLst/>
          </a:prstGeom>
          <a:noFill/>
        </p:spPr>
        <p:txBody>
          <a:bodyPr wrap="square">
            <a:spAutoFit/>
          </a:bodyPr>
          <a:lstStyle/>
          <a:p>
            <a:r>
              <a:rPr lang="en-US" dirty="0"/>
              <a:t>let’s see this easily with the git log command</a:t>
            </a:r>
            <a:endParaRPr lang="it-IT" dirty="0"/>
          </a:p>
        </p:txBody>
      </p:sp>
      <p:sp>
        <p:nvSpPr>
          <p:cNvPr id="9" name="TextBox 8">
            <a:extLst>
              <a:ext uri="{FF2B5EF4-FFF2-40B4-BE49-F238E27FC236}">
                <a16:creationId xmlns:a16="http://schemas.microsoft.com/office/drawing/2014/main" id="{2C25D742-43A1-4EEB-9ABF-3DD3D2F9AC75}"/>
              </a:ext>
            </a:extLst>
          </p:cNvPr>
          <p:cNvSpPr txBox="1"/>
          <p:nvPr/>
        </p:nvSpPr>
        <p:spPr>
          <a:xfrm>
            <a:off x="304549" y="1350582"/>
            <a:ext cx="11402225" cy="1815882"/>
          </a:xfrm>
          <a:prstGeom prst="rect">
            <a:avLst/>
          </a:prstGeom>
          <a:solidFill>
            <a:schemeClr val="tx1">
              <a:lumMod val="6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 git log --</a:t>
            </a:r>
            <a:r>
              <a:rPr lang="en-US" sz="1600" dirty="0" err="1">
                <a:latin typeface="Courier New" panose="02070309020205020404" pitchFamily="49" charset="0"/>
                <a:cs typeface="Courier New" panose="02070309020205020404" pitchFamily="49" charset="0"/>
              </a:rPr>
              <a:t>oneline</a:t>
            </a:r>
            <a:r>
              <a:rPr lang="en-US" sz="1600" dirty="0">
                <a:latin typeface="Courier New" panose="02070309020205020404" pitchFamily="49" charset="0"/>
                <a:cs typeface="Courier New" panose="02070309020205020404" pitchFamily="49" charset="0"/>
              </a:rPr>
              <a:t> --decorate --graph --all</a:t>
            </a:r>
          </a:p>
          <a:p>
            <a:r>
              <a:rPr lang="en-US" sz="1600" dirty="0">
                <a:latin typeface="Courier New" panose="02070309020205020404" pitchFamily="49" charset="0"/>
                <a:cs typeface="Courier New" panose="02070309020205020404" pitchFamily="49" charset="0"/>
              </a:rPr>
              <a:t>* c2b9e (HEAD, master) made other changes</a:t>
            </a:r>
          </a:p>
          <a:p>
            <a:r>
              <a:rPr lang="en-US" sz="1600" dirty="0">
                <a:latin typeface="Courier New" panose="02070309020205020404" pitchFamily="49" charset="0"/>
                <a:cs typeface="Courier New" panose="02070309020205020404" pitchFamily="49" charset="0"/>
              </a:rPr>
              <a:t>| * 87ab2 (testing) made a change</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f30ab add feature #32 - ability to add new formats to the</a:t>
            </a:r>
          </a:p>
          <a:p>
            <a:r>
              <a:rPr lang="en-US" sz="1600" dirty="0">
                <a:latin typeface="Courier New" panose="02070309020205020404" pitchFamily="49" charset="0"/>
                <a:cs typeface="Courier New" panose="02070309020205020404" pitchFamily="49" charset="0"/>
              </a:rPr>
              <a:t>* 34ac2 fixed bug #1328 - stack overflow under certain conditions</a:t>
            </a:r>
          </a:p>
          <a:p>
            <a:r>
              <a:rPr lang="en-US" sz="1600" dirty="0">
                <a:latin typeface="Courier New" panose="02070309020205020404" pitchFamily="49" charset="0"/>
                <a:cs typeface="Courier New" panose="02070309020205020404" pitchFamily="49" charset="0"/>
              </a:rPr>
              <a:t>* 98ca9 initial commit of my project</a:t>
            </a:r>
          </a:p>
        </p:txBody>
      </p:sp>
      <p:sp>
        <p:nvSpPr>
          <p:cNvPr id="10" name="TextBox 9">
            <a:extLst>
              <a:ext uri="{FF2B5EF4-FFF2-40B4-BE49-F238E27FC236}">
                <a16:creationId xmlns:a16="http://schemas.microsoft.com/office/drawing/2014/main" id="{0E270AB0-3E88-4E09-ACA4-991AF492AACA}"/>
              </a:ext>
            </a:extLst>
          </p:cNvPr>
          <p:cNvSpPr txBox="1"/>
          <p:nvPr/>
        </p:nvSpPr>
        <p:spPr>
          <a:xfrm>
            <a:off x="1121664" y="3641312"/>
            <a:ext cx="8278368" cy="286232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because a branch in Git is in actuality a simple file that contains the 40 character SHA-1 checksum of the commit it points to, branches are cheap to create and destroy</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creating a new branch is as quick and simple as writing 41 bytes to a file (40 characters and a newline)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because we’re recording the parents when we commit, finding a proper merge base for merging is automatically done for us and is generally very easy to do</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4665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3441968"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Basic Branching and Merging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8394192" y="178454"/>
            <a:ext cx="3429703"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Merging</a:t>
            </a:r>
          </a:p>
        </p:txBody>
      </p:sp>
      <p:sp>
        <p:nvSpPr>
          <p:cNvPr id="10" name="TextBox 9">
            <a:extLst>
              <a:ext uri="{FF2B5EF4-FFF2-40B4-BE49-F238E27FC236}">
                <a16:creationId xmlns:a16="http://schemas.microsoft.com/office/drawing/2014/main" id="{0E270AB0-3E88-4E09-ACA4-991AF492AACA}"/>
              </a:ext>
            </a:extLst>
          </p:cNvPr>
          <p:cNvSpPr txBox="1"/>
          <p:nvPr/>
        </p:nvSpPr>
        <p:spPr>
          <a:xfrm>
            <a:off x="1060704" y="1117568"/>
            <a:ext cx="8278368" cy="1754326"/>
          </a:xfrm>
          <a:prstGeom prst="rect">
            <a:avLst/>
          </a:prstGeom>
          <a:noFill/>
        </p:spPr>
        <p:txBody>
          <a:bodyPr wrap="square">
            <a:spAutoFit/>
          </a:bodyPr>
          <a:lstStyle/>
          <a:p>
            <a:r>
              <a:rPr lang="en-US" dirty="0">
                <a:latin typeface="Courier New" panose="02070309020205020404" pitchFamily="49" charset="0"/>
                <a:cs typeface="Courier New" panose="02070309020205020404" pitchFamily="49" charset="0"/>
              </a:rPr>
              <a:t>Git merge </a:t>
            </a:r>
            <a:r>
              <a:rPr lang="en-US" dirty="0">
                <a:latin typeface="Arial" panose="020B0604020202020204" pitchFamily="34" charset="0"/>
                <a:cs typeface="Arial" panose="020B0604020202020204" pitchFamily="34" charset="0"/>
              </a:rPr>
              <a:t>command incorporates changes from the named commits (since the time their histories diverged from the current branch) into the current branch</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this command is used by </a:t>
            </a:r>
            <a:r>
              <a:rPr lang="en-US" dirty="0">
                <a:latin typeface="Courier New" panose="02070309020205020404" pitchFamily="49" charset="0"/>
                <a:cs typeface="Courier New" panose="02070309020205020404" pitchFamily="49" charset="0"/>
              </a:rPr>
              <a:t>git pull </a:t>
            </a:r>
            <a:r>
              <a:rPr lang="en-US" dirty="0">
                <a:latin typeface="Arial" panose="020B0604020202020204" pitchFamily="34" charset="0"/>
                <a:cs typeface="Arial" panose="020B0604020202020204" pitchFamily="34" charset="0"/>
              </a:rPr>
              <a:t>to incorporate changes from another repository and can be used by hand to merge changes from one branch into another</a:t>
            </a:r>
            <a:endParaRPr lang="it-IT"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8BF05B9B-5790-4557-A637-ADD33956EA59}"/>
              </a:ext>
            </a:extLst>
          </p:cNvPr>
          <p:cNvPicPr>
            <a:picLocks noChangeAspect="1"/>
          </p:cNvPicPr>
          <p:nvPr/>
        </p:nvPicPr>
        <p:blipFill>
          <a:blip r:embed="rId2"/>
          <a:stretch>
            <a:fillRect/>
          </a:stretch>
        </p:blipFill>
        <p:spPr>
          <a:xfrm>
            <a:off x="726780" y="3005328"/>
            <a:ext cx="5216820" cy="2934461"/>
          </a:xfrm>
          <a:prstGeom prst="rect">
            <a:avLst/>
          </a:prstGeom>
        </p:spPr>
      </p:pic>
      <p:pic>
        <p:nvPicPr>
          <p:cNvPr id="8194" name="Picture 2" descr="Lightbox">
            <a:extLst>
              <a:ext uri="{FF2B5EF4-FFF2-40B4-BE49-F238E27FC236}">
                <a16:creationId xmlns:a16="http://schemas.microsoft.com/office/drawing/2014/main" id="{72CABF18-5FBC-43AE-969B-8B197818D4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0300" y="3017520"/>
            <a:ext cx="5216820" cy="2934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521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044149"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 BRANCHING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Branches in a Nutshell</a:t>
            </a:r>
          </a:p>
        </p:txBody>
      </p:sp>
      <p:sp>
        <p:nvSpPr>
          <p:cNvPr id="8" name="TextBox 7">
            <a:extLst>
              <a:ext uri="{FF2B5EF4-FFF2-40B4-BE49-F238E27FC236}">
                <a16:creationId xmlns:a16="http://schemas.microsoft.com/office/drawing/2014/main" id="{718D9EFB-AEC2-4175-B74A-156E3647E3BC}"/>
              </a:ext>
            </a:extLst>
          </p:cNvPr>
          <p:cNvSpPr txBox="1"/>
          <p:nvPr/>
        </p:nvSpPr>
        <p:spPr>
          <a:xfrm>
            <a:off x="421670" y="1283235"/>
            <a:ext cx="11348660" cy="5115503"/>
          </a:xfrm>
          <a:prstGeom prst="rect">
            <a:avLst/>
          </a:prstGeom>
          <a:noFill/>
        </p:spPr>
        <p:txBody>
          <a:bodyPr wrap="square">
            <a:spAutoFit/>
          </a:bodyPr>
          <a:lstStyle/>
          <a:p>
            <a:pPr rtl="0">
              <a:lnSpc>
                <a:spcPct val="200000"/>
              </a:lnSpc>
              <a:spcBef>
                <a:spcPts val="2400"/>
              </a:spcBef>
              <a:spcAft>
                <a:spcPts val="0"/>
              </a:spcAft>
            </a:pPr>
            <a:r>
              <a:rPr lang="en-US" dirty="0">
                <a:latin typeface="Arial" panose="020B0604020202020204" pitchFamily="34" charset="0"/>
                <a:cs typeface="Arial" panose="020B0604020202020204" pitchFamily="34" charset="0"/>
              </a:rPr>
              <a:t>every VCS has some form of branching support</a:t>
            </a:r>
          </a:p>
          <a:p>
            <a:pPr rtl="0">
              <a:lnSpc>
                <a:spcPct val="200000"/>
              </a:lnSpc>
              <a:spcBef>
                <a:spcPts val="2400"/>
              </a:spcBef>
              <a:spcAft>
                <a:spcPts val="0"/>
              </a:spcAft>
            </a:pPr>
            <a:endParaRPr lang="en-US" dirty="0">
              <a:latin typeface="Arial" panose="020B0604020202020204" pitchFamily="34" charset="0"/>
              <a:cs typeface="Arial" panose="020B0604020202020204" pitchFamily="34" charset="0"/>
            </a:endParaRPr>
          </a:p>
          <a:p>
            <a:pPr rtl="0">
              <a:lnSpc>
                <a:spcPct val="200000"/>
              </a:lnSpc>
              <a:spcBef>
                <a:spcPts val="2400"/>
              </a:spcBef>
              <a:spcAft>
                <a:spcPts val="0"/>
              </a:spcAft>
            </a:pPr>
            <a:r>
              <a:rPr lang="en-US" dirty="0">
                <a:latin typeface="Arial" panose="020B0604020202020204" pitchFamily="34" charset="0"/>
                <a:cs typeface="Arial" panose="020B0604020202020204" pitchFamily="34" charset="0"/>
              </a:rPr>
              <a:t>branching means you diverge from the main line of development and continue to do work without messing with that main line</a:t>
            </a:r>
          </a:p>
          <a:p>
            <a:pPr rtl="0">
              <a:lnSpc>
                <a:spcPct val="200000"/>
              </a:lnSpc>
              <a:spcBef>
                <a:spcPts val="2400"/>
              </a:spcBef>
              <a:spcAft>
                <a:spcPts val="0"/>
              </a:spcAft>
            </a:pPr>
            <a:endParaRPr lang="en-US" dirty="0">
              <a:latin typeface="Arial" panose="020B0604020202020204" pitchFamily="34" charset="0"/>
              <a:cs typeface="Arial" panose="020B0604020202020204" pitchFamily="34" charset="0"/>
            </a:endParaRPr>
          </a:p>
          <a:p>
            <a:pPr rtl="0">
              <a:lnSpc>
                <a:spcPct val="200000"/>
              </a:lnSpc>
              <a:spcBef>
                <a:spcPts val="2400"/>
              </a:spcBef>
              <a:spcAft>
                <a:spcPts val="0"/>
              </a:spcAft>
            </a:pPr>
            <a:r>
              <a:rPr lang="en-US" dirty="0">
                <a:latin typeface="Arial" panose="020B0604020202020204" pitchFamily="34" charset="0"/>
                <a:cs typeface="Arial" panose="020B0604020202020204" pitchFamily="34" charset="0"/>
              </a:rPr>
              <a:t>in many VCS tools, this is a somewhat expensive process, often requiring you to create a new copy of your source code directory, which can take a long time for large projects</a:t>
            </a:r>
          </a:p>
        </p:txBody>
      </p:sp>
    </p:spTree>
    <p:extLst>
      <p:ext uri="{BB962C8B-B14F-4D97-AF65-F5344CB8AC3E}">
        <p14:creationId xmlns:p14="http://schemas.microsoft.com/office/powerpoint/2010/main" val="203262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3441968"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Basic Branching and Merging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8394192" y="178454"/>
            <a:ext cx="3429703"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Merging</a:t>
            </a:r>
          </a:p>
        </p:txBody>
      </p:sp>
      <p:sp>
        <p:nvSpPr>
          <p:cNvPr id="10" name="TextBox 9">
            <a:extLst>
              <a:ext uri="{FF2B5EF4-FFF2-40B4-BE49-F238E27FC236}">
                <a16:creationId xmlns:a16="http://schemas.microsoft.com/office/drawing/2014/main" id="{0E270AB0-3E88-4E09-ACA4-991AF492AACA}"/>
              </a:ext>
            </a:extLst>
          </p:cNvPr>
          <p:cNvSpPr txBox="1"/>
          <p:nvPr/>
        </p:nvSpPr>
        <p:spPr>
          <a:xfrm>
            <a:off x="1060704" y="1117568"/>
            <a:ext cx="8278368" cy="4524315"/>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let’s go through a simple example of branching and merging with a workflow that you might use in the real world.</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you’ll follow these steps:</a:t>
            </a:r>
          </a:p>
          <a:p>
            <a:endParaRPr lang="en-US" dirty="0">
              <a:latin typeface="Arial" panose="020B0604020202020204" pitchFamily="34" charset="0"/>
              <a:cs typeface="Arial" panose="020B0604020202020204" pitchFamily="34" charset="0"/>
            </a:endParaRPr>
          </a:p>
          <a:p>
            <a:pPr marL="342900" indent="-342900">
              <a:buFont typeface="+mj-lt"/>
              <a:buAutoNum type="arabicPeriod"/>
            </a:pPr>
            <a:r>
              <a:rPr lang="en-US" dirty="0">
                <a:latin typeface="Arial" panose="020B0604020202020204" pitchFamily="34" charset="0"/>
                <a:cs typeface="Arial" panose="020B0604020202020204" pitchFamily="34" charset="0"/>
              </a:rPr>
              <a:t>Do work on a web site</a:t>
            </a:r>
          </a:p>
          <a:p>
            <a:pPr marL="342900" indent="-342900">
              <a:buFont typeface="+mj-lt"/>
              <a:buAutoNum type="arabicPeriod"/>
            </a:pPr>
            <a:r>
              <a:rPr lang="en-US" dirty="0">
                <a:latin typeface="Arial" panose="020B0604020202020204" pitchFamily="34" charset="0"/>
                <a:cs typeface="Arial" panose="020B0604020202020204" pitchFamily="34" charset="0"/>
              </a:rPr>
              <a:t>Create a branch for a new story you’re working on</a:t>
            </a:r>
          </a:p>
          <a:p>
            <a:pPr marL="342900" indent="-342900">
              <a:buFont typeface="+mj-lt"/>
              <a:buAutoNum type="arabicPeriod"/>
            </a:pPr>
            <a:r>
              <a:rPr lang="en-US" dirty="0">
                <a:latin typeface="Arial" panose="020B0604020202020204" pitchFamily="34" charset="0"/>
                <a:cs typeface="Arial" panose="020B0604020202020204" pitchFamily="34" charset="0"/>
              </a:rPr>
              <a:t>Do some work in that branch</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at this stage, you’ll receive a call that another issue is critical and you need a hotfix, you’ll do the following:</a:t>
            </a:r>
          </a:p>
          <a:p>
            <a:pPr marL="342900" indent="-342900">
              <a:buFont typeface="+mj-lt"/>
              <a:buAutoNum type="arabicPeriod"/>
            </a:pPr>
            <a:endParaRPr lang="en-US" dirty="0">
              <a:latin typeface="Arial" panose="020B0604020202020204" pitchFamily="34" charset="0"/>
              <a:cs typeface="Arial" panose="020B0604020202020204" pitchFamily="34" charset="0"/>
            </a:endParaRPr>
          </a:p>
          <a:p>
            <a:pPr marL="342900" indent="-342900">
              <a:buFont typeface="+mj-lt"/>
              <a:buAutoNum type="arabicPeriod"/>
            </a:pPr>
            <a:r>
              <a:rPr lang="en-US" dirty="0">
                <a:latin typeface="Arial" panose="020B0604020202020204" pitchFamily="34" charset="0"/>
                <a:cs typeface="Arial" panose="020B0604020202020204" pitchFamily="34" charset="0"/>
              </a:rPr>
              <a:t>Switch to your production branch</a:t>
            </a:r>
          </a:p>
          <a:p>
            <a:pPr marL="342900" indent="-342900">
              <a:buFont typeface="+mj-lt"/>
              <a:buAutoNum type="arabicPeriod"/>
            </a:pPr>
            <a:r>
              <a:rPr lang="en-US" dirty="0">
                <a:latin typeface="Arial" panose="020B0604020202020204" pitchFamily="34" charset="0"/>
                <a:cs typeface="Arial" panose="020B0604020202020204" pitchFamily="34" charset="0"/>
              </a:rPr>
              <a:t>Create a branch to add the hotfix</a:t>
            </a:r>
          </a:p>
          <a:p>
            <a:pPr marL="342900" indent="-342900">
              <a:buFont typeface="+mj-lt"/>
              <a:buAutoNum type="arabicPeriod"/>
            </a:pPr>
            <a:r>
              <a:rPr lang="en-US" dirty="0">
                <a:latin typeface="Arial" panose="020B0604020202020204" pitchFamily="34" charset="0"/>
                <a:cs typeface="Arial" panose="020B0604020202020204" pitchFamily="34" charset="0"/>
              </a:rPr>
              <a:t>After it’s tested, merge the hotfix branch, and push to production</a:t>
            </a:r>
          </a:p>
          <a:p>
            <a:pPr marL="342900" indent="-342900">
              <a:buFont typeface="+mj-lt"/>
              <a:buAutoNum type="arabicPeriod"/>
            </a:pPr>
            <a:r>
              <a:rPr lang="en-US" dirty="0">
                <a:latin typeface="Arial" panose="020B0604020202020204" pitchFamily="34" charset="0"/>
                <a:cs typeface="Arial" panose="020B0604020202020204" pitchFamily="34" charset="0"/>
              </a:rPr>
              <a:t>Switch back to your original story and continue working</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7851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3441968"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Basic Branching and Merging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8394192" y="178454"/>
            <a:ext cx="3429703"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Merging</a:t>
            </a:r>
          </a:p>
        </p:txBody>
      </p:sp>
      <p:sp>
        <p:nvSpPr>
          <p:cNvPr id="10" name="TextBox 9">
            <a:extLst>
              <a:ext uri="{FF2B5EF4-FFF2-40B4-BE49-F238E27FC236}">
                <a16:creationId xmlns:a16="http://schemas.microsoft.com/office/drawing/2014/main" id="{0E270AB0-3E88-4E09-ACA4-991AF492AACA}"/>
              </a:ext>
            </a:extLst>
          </p:cNvPr>
          <p:cNvSpPr txBox="1"/>
          <p:nvPr/>
        </p:nvSpPr>
        <p:spPr>
          <a:xfrm>
            <a:off x="1060704" y="1117568"/>
            <a:ext cx="8278368" cy="2118529"/>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fast-forward…</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when you try to merge one commit with a commit that can be reached by following the first commit’s history, Git simplifies things by moving the pointer forward because there is no divergent work to merge together</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6345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3441968"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Basic Branching and Merging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8394192" y="178454"/>
            <a:ext cx="3429703"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Basic Merging</a:t>
            </a:r>
          </a:p>
        </p:txBody>
      </p:sp>
      <p:sp>
        <p:nvSpPr>
          <p:cNvPr id="10" name="TextBox 9">
            <a:extLst>
              <a:ext uri="{FF2B5EF4-FFF2-40B4-BE49-F238E27FC236}">
                <a16:creationId xmlns:a16="http://schemas.microsoft.com/office/drawing/2014/main" id="{0E270AB0-3E88-4E09-ACA4-991AF492AACA}"/>
              </a:ext>
            </a:extLst>
          </p:cNvPr>
          <p:cNvSpPr txBox="1"/>
          <p:nvPr/>
        </p:nvSpPr>
        <p:spPr>
          <a:xfrm>
            <a:off x="1060704" y="1117568"/>
            <a:ext cx="8278368" cy="887744"/>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when merging, all you have to do is check out the branch you want to merge into and then run the </a:t>
            </a:r>
            <a:r>
              <a:rPr lang="en-US" dirty="0">
                <a:latin typeface="Courier New" panose="02070309020205020404" pitchFamily="49" charset="0"/>
                <a:cs typeface="Courier New" panose="02070309020205020404" pitchFamily="49" charset="0"/>
              </a:rPr>
              <a:t>git merge</a:t>
            </a:r>
            <a:endParaRPr lang="it-IT"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312E196B-E6FA-40AA-BC9B-3E2BFE98C7A3}"/>
              </a:ext>
            </a:extLst>
          </p:cNvPr>
          <p:cNvSpPr txBox="1"/>
          <p:nvPr/>
        </p:nvSpPr>
        <p:spPr>
          <a:xfrm>
            <a:off x="304549" y="2258886"/>
            <a:ext cx="5102603" cy="1569660"/>
          </a:xfrm>
          <a:prstGeom prst="rect">
            <a:avLst/>
          </a:prstGeom>
          <a:solidFill>
            <a:schemeClr val="tx1">
              <a:lumMod val="6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 git checkout master</a:t>
            </a:r>
          </a:p>
          <a:p>
            <a:r>
              <a:rPr lang="en-US" sz="1600" dirty="0">
                <a:latin typeface="Courier New" panose="02070309020205020404" pitchFamily="49" charset="0"/>
                <a:cs typeface="Courier New" panose="02070309020205020404" pitchFamily="49" charset="0"/>
              </a:rPr>
              <a:t>Switched to branch 'master'</a:t>
            </a:r>
          </a:p>
          <a:p>
            <a:r>
              <a:rPr lang="en-US" sz="1600" dirty="0">
                <a:latin typeface="Courier New" panose="02070309020205020404" pitchFamily="49" charset="0"/>
                <a:cs typeface="Courier New" panose="02070309020205020404" pitchFamily="49" charset="0"/>
              </a:rPr>
              <a:t>$ git merge iss53</a:t>
            </a:r>
          </a:p>
          <a:p>
            <a:r>
              <a:rPr lang="en-US" sz="1600" dirty="0">
                <a:latin typeface="Courier New" panose="02070309020205020404" pitchFamily="49" charset="0"/>
                <a:cs typeface="Courier New" panose="02070309020205020404" pitchFamily="49" charset="0"/>
              </a:rPr>
              <a:t>Merge made by the 'recursive' strategy.</a:t>
            </a:r>
          </a:p>
          <a:p>
            <a:r>
              <a:rPr lang="en-US" sz="1600" dirty="0">
                <a:latin typeface="Courier New" panose="02070309020205020404" pitchFamily="49" charset="0"/>
                <a:cs typeface="Courier New" panose="02070309020205020404" pitchFamily="49" charset="0"/>
              </a:rPr>
              <a:t>README |    1 +</a:t>
            </a:r>
          </a:p>
          <a:p>
            <a:r>
              <a:rPr lang="en-US" sz="1600" dirty="0">
                <a:latin typeface="Courier New" panose="02070309020205020404" pitchFamily="49" charset="0"/>
                <a:cs typeface="Courier New" panose="02070309020205020404" pitchFamily="49" charset="0"/>
              </a:rPr>
              <a:t>1 file changed, 1 insertion(+)</a:t>
            </a:r>
          </a:p>
        </p:txBody>
      </p:sp>
      <p:pic>
        <p:nvPicPr>
          <p:cNvPr id="3" name="Picture 2">
            <a:extLst>
              <a:ext uri="{FF2B5EF4-FFF2-40B4-BE49-F238E27FC236}">
                <a16:creationId xmlns:a16="http://schemas.microsoft.com/office/drawing/2014/main" id="{EFF08700-2549-43AB-B94E-D7929C89DDB0}"/>
              </a:ext>
            </a:extLst>
          </p:cNvPr>
          <p:cNvPicPr>
            <a:picLocks noChangeAspect="1"/>
          </p:cNvPicPr>
          <p:nvPr/>
        </p:nvPicPr>
        <p:blipFill>
          <a:blip r:embed="rId2"/>
          <a:stretch>
            <a:fillRect/>
          </a:stretch>
        </p:blipFill>
        <p:spPr>
          <a:xfrm>
            <a:off x="5696201" y="2005312"/>
            <a:ext cx="6191250" cy="2295525"/>
          </a:xfrm>
          <a:prstGeom prst="rect">
            <a:avLst/>
          </a:prstGeom>
        </p:spPr>
      </p:pic>
      <p:sp>
        <p:nvSpPr>
          <p:cNvPr id="11" name="TextBox 10">
            <a:extLst>
              <a:ext uri="{FF2B5EF4-FFF2-40B4-BE49-F238E27FC236}">
                <a16:creationId xmlns:a16="http://schemas.microsoft.com/office/drawing/2014/main" id="{3DA087A9-997B-47EC-ADCF-7DB918A5A818}"/>
              </a:ext>
            </a:extLst>
          </p:cNvPr>
          <p:cNvSpPr txBox="1"/>
          <p:nvPr/>
        </p:nvSpPr>
        <p:spPr>
          <a:xfrm>
            <a:off x="475237" y="4631705"/>
            <a:ext cx="6462011" cy="1815882"/>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Instead of just moving the branch pointer forward, Git creates a new snapshot that results from this three-way merge and automatically creates a new commit that points to it</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this is referred to as a merge commit</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it has more than one parent</a:t>
            </a:r>
            <a:endParaRPr lang="it-IT" sz="16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F2EFAFF6-0557-43D5-87D1-CA6B53D8CF83}"/>
              </a:ext>
            </a:extLst>
          </p:cNvPr>
          <p:cNvSpPr txBox="1"/>
          <p:nvPr/>
        </p:nvSpPr>
        <p:spPr>
          <a:xfrm>
            <a:off x="8796528" y="5555960"/>
            <a:ext cx="2706624" cy="584775"/>
          </a:xfrm>
          <a:prstGeom prst="rect">
            <a:avLst/>
          </a:prstGeom>
          <a:noFill/>
        </p:spPr>
        <p:txBody>
          <a:bodyPr wrap="square">
            <a:spAutoFit/>
          </a:bodyPr>
          <a:lstStyle/>
          <a:p>
            <a:pPr algn="ctr"/>
            <a:r>
              <a:rPr lang="en-US" sz="1600" dirty="0"/>
              <a:t>Three snapshots used in a typical merge</a:t>
            </a:r>
          </a:p>
        </p:txBody>
      </p:sp>
      <p:cxnSp>
        <p:nvCxnSpPr>
          <p:cNvPr id="13" name="Straight Arrow Connector 12">
            <a:extLst>
              <a:ext uri="{FF2B5EF4-FFF2-40B4-BE49-F238E27FC236}">
                <a16:creationId xmlns:a16="http://schemas.microsoft.com/office/drawing/2014/main" id="{0CC7834D-F63A-4182-B07C-708D9867745A}"/>
              </a:ext>
            </a:extLst>
          </p:cNvPr>
          <p:cNvCxnSpPr>
            <a:cxnSpLocks/>
            <a:stCxn id="12" idx="0"/>
          </p:cNvCxnSpPr>
          <p:nvPr/>
        </p:nvCxnSpPr>
        <p:spPr>
          <a:xfrm flipH="1" flipV="1">
            <a:off x="8791828" y="2956560"/>
            <a:ext cx="1358012" cy="25994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CC748D3-7776-4430-8844-BE96A4521C57}"/>
              </a:ext>
            </a:extLst>
          </p:cNvPr>
          <p:cNvCxnSpPr>
            <a:cxnSpLocks/>
            <a:stCxn id="12" idx="0"/>
          </p:cNvCxnSpPr>
          <p:nvPr/>
        </p:nvCxnSpPr>
        <p:spPr>
          <a:xfrm flipV="1">
            <a:off x="10149840" y="3553968"/>
            <a:ext cx="1103377" cy="200199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F5812A5-1F05-49E1-804F-369F89DAB1D9}"/>
              </a:ext>
            </a:extLst>
          </p:cNvPr>
          <p:cNvCxnSpPr>
            <a:cxnSpLocks/>
            <a:stCxn id="12" idx="0"/>
          </p:cNvCxnSpPr>
          <p:nvPr/>
        </p:nvCxnSpPr>
        <p:spPr>
          <a:xfrm flipH="1" flipV="1">
            <a:off x="10042650" y="2956560"/>
            <a:ext cx="107190" cy="25994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267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3441968"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Basic Branching and Merging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8394192" y="178454"/>
            <a:ext cx="3429703"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Basic Merging</a:t>
            </a:r>
          </a:p>
        </p:txBody>
      </p:sp>
      <p:sp>
        <p:nvSpPr>
          <p:cNvPr id="10" name="TextBox 9">
            <a:extLst>
              <a:ext uri="{FF2B5EF4-FFF2-40B4-BE49-F238E27FC236}">
                <a16:creationId xmlns:a16="http://schemas.microsoft.com/office/drawing/2014/main" id="{0E270AB0-3E88-4E09-ACA4-991AF492AACA}"/>
              </a:ext>
            </a:extLst>
          </p:cNvPr>
          <p:cNvSpPr txBox="1"/>
          <p:nvPr/>
        </p:nvSpPr>
        <p:spPr>
          <a:xfrm>
            <a:off x="1060704" y="1117568"/>
            <a:ext cx="9595104" cy="2118529"/>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Git determines the best common ancestor to use for its merge base (this is different than older tools like CVS or Subversion (before version 1.5), where the developer doing the merge had to figure out the best merge base for themselves)</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this makes merging a heck of a lot easier in Git than in these other systems</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9151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3441968"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Basic Branching and Merging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8394192" y="178454"/>
            <a:ext cx="3429703"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Basic Merge conflicts</a:t>
            </a:r>
          </a:p>
        </p:txBody>
      </p:sp>
      <p:sp>
        <p:nvSpPr>
          <p:cNvPr id="10" name="TextBox 9">
            <a:extLst>
              <a:ext uri="{FF2B5EF4-FFF2-40B4-BE49-F238E27FC236}">
                <a16:creationId xmlns:a16="http://schemas.microsoft.com/office/drawing/2014/main" id="{0E270AB0-3E88-4E09-ACA4-991AF492AACA}"/>
              </a:ext>
            </a:extLst>
          </p:cNvPr>
          <p:cNvSpPr txBox="1"/>
          <p:nvPr/>
        </p:nvSpPr>
        <p:spPr>
          <a:xfrm>
            <a:off x="475236" y="1117568"/>
            <a:ext cx="11348658" cy="1703030"/>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if you changed the same part of the same file differently in the two branches you’re merging, Git won’t be able to merge them cleanly</a:t>
            </a:r>
          </a:p>
          <a:p>
            <a:pPr>
              <a:lnSpc>
                <a:spcPct val="150000"/>
              </a:lnSpc>
            </a:pPr>
            <a:r>
              <a:rPr lang="en-US" dirty="0">
                <a:latin typeface="Arial" panose="020B0604020202020204" pitchFamily="34" charset="0"/>
                <a:cs typeface="Arial" panose="020B0604020202020204" pitchFamily="34" charset="0"/>
              </a:rPr>
              <a:t>if your fix on a branch modified the same part of a file as the other branch, you’ll get a </a:t>
            </a:r>
            <a:r>
              <a:rPr lang="en-US" b="1" dirty="0">
                <a:latin typeface="Arial" panose="020B0604020202020204" pitchFamily="34" charset="0"/>
                <a:cs typeface="Arial" panose="020B0604020202020204" pitchFamily="34" charset="0"/>
              </a:rPr>
              <a:t>merge conflict</a:t>
            </a:r>
            <a:r>
              <a:rPr lang="en-US" dirty="0">
                <a:latin typeface="Arial" panose="020B0604020202020204" pitchFamily="34" charset="0"/>
                <a:cs typeface="Arial" panose="020B0604020202020204" pitchFamily="34" charset="0"/>
              </a:rPr>
              <a:t> that looks something like this</a:t>
            </a:r>
            <a:endParaRPr lang="it-IT"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6901B6B-9574-4D9A-A26E-B846CFDCBB6C}"/>
              </a:ext>
            </a:extLst>
          </p:cNvPr>
          <p:cNvSpPr txBox="1"/>
          <p:nvPr/>
        </p:nvSpPr>
        <p:spPr>
          <a:xfrm>
            <a:off x="475237" y="2984310"/>
            <a:ext cx="11348658" cy="1077218"/>
          </a:xfrm>
          <a:prstGeom prst="rect">
            <a:avLst/>
          </a:prstGeom>
          <a:solidFill>
            <a:schemeClr val="tx1">
              <a:lumMod val="6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 git merge iss53</a:t>
            </a:r>
          </a:p>
          <a:p>
            <a:r>
              <a:rPr lang="en-US" sz="1600" dirty="0">
                <a:latin typeface="Courier New" panose="02070309020205020404" pitchFamily="49" charset="0"/>
                <a:cs typeface="Courier New" panose="02070309020205020404" pitchFamily="49" charset="0"/>
              </a:rPr>
              <a:t>Auto-merging index.html</a:t>
            </a:r>
          </a:p>
          <a:p>
            <a:r>
              <a:rPr lang="en-US" sz="1600" dirty="0">
                <a:latin typeface="Courier New" panose="02070309020205020404" pitchFamily="49" charset="0"/>
                <a:cs typeface="Courier New" panose="02070309020205020404" pitchFamily="49" charset="0"/>
              </a:rPr>
              <a:t>CONFLICT (content): Merge conflict in index.html</a:t>
            </a:r>
          </a:p>
          <a:p>
            <a:r>
              <a:rPr lang="en-US" sz="1600" dirty="0">
                <a:latin typeface="Courier New" panose="02070309020205020404" pitchFamily="49" charset="0"/>
                <a:cs typeface="Courier New" panose="02070309020205020404" pitchFamily="49" charset="0"/>
              </a:rPr>
              <a:t>Automatic merge failed; fix conflicts and then commit the result.</a:t>
            </a:r>
          </a:p>
        </p:txBody>
      </p:sp>
    </p:spTree>
    <p:extLst>
      <p:ext uri="{BB962C8B-B14F-4D97-AF65-F5344CB8AC3E}">
        <p14:creationId xmlns:p14="http://schemas.microsoft.com/office/powerpoint/2010/main" val="944808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3441968"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Basic Branching and Merging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8394192" y="178454"/>
            <a:ext cx="3429703"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Basic Merge conflicts</a:t>
            </a:r>
          </a:p>
        </p:txBody>
      </p:sp>
      <p:sp>
        <p:nvSpPr>
          <p:cNvPr id="6" name="TextBox 5">
            <a:extLst>
              <a:ext uri="{FF2B5EF4-FFF2-40B4-BE49-F238E27FC236}">
                <a16:creationId xmlns:a16="http://schemas.microsoft.com/office/drawing/2014/main" id="{86901B6B-9574-4D9A-A26E-B846CFDCBB6C}"/>
              </a:ext>
            </a:extLst>
          </p:cNvPr>
          <p:cNvSpPr txBox="1"/>
          <p:nvPr/>
        </p:nvSpPr>
        <p:spPr>
          <a:xfrm>
            <a:off x="475237" y="1960182"/>
            <a:ext cx="11348658" cy="2800767"/>
          </a:xfrm>
          <a:prstGeom prst="rect">
            <a:avLst/>
          </a:prstGeom>
          <a:solidFill>
            <a:schemeClr val="tx1">
              <a:lumMod val="6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 git status</a:t>
            </a:r>
          </a:p>
          <a:p>
            <a:r>
              <a:rPr lang="en-US" sz="1600" dirty="0">
                <a:latin typeface="Courier New" panose="02070309020205020404" pitchFamily="49" charset="0"/>
                <a:cs typeface="Courier New" panose="02070309020205020404" pitchFamily="49" charset="0"/>
              </a:rPr>
              <a:t>On branch master</a:t>
            </a:r>
          </a:p>
          <a:p>
            <a:r>
              <a:rPr lang="en-US" sz="1600" dirty="0">
                <a:latin typeface="Courier New" panose="02070309020205020404" pitchFamily="49" charset="0"/>
                <a:cs typeface="Courier New" panose="02070309020205020404" pitchFamily="49" charset="0"/>
              </a:rPr>
              <a:t>You have unmerged paths.</a:t>
            </a:r>
          </a:p>
          <a:p>
            <a:r>
              <a:rPr lang="en-US" sz="1600" dirty="0">
                <a:latin typeface="Courier New" panose="02070309020205020404" pitchFamily="49" charset="0"/>
                <a:cs typeface="Courier New" panose="02070309020205020404" pitchFamily="49" charset="0"/>
              </a:rPr>
              <a:t>  (fix conflicts and run "git commit")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Unmerged paths:</a:t>
            </a:r>
          </a:p>
          <a:p>
            <a:r>
              <a:rPr lang="en-US" sz="1600" dirty="0">
                <a:latin typeface="Courier New" panose="02070309020205020404" pitchFamily="49" charset="0"/>
                <a:cs typeface="Courier New" panose="02070309020205020404" pitchFamily="49" charset="0"/>
              </a:rPr>
              <a:t>  (use "git add &lt;file&gt;..." to mark resolution)</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both modified: index.html</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no changes added to commit (use "git add" and/or "git commit -a")</a:t>
            </a:r>
          </a:p>
        </p:txBody>
      </p:sp>
      <p:sp>
        <p:nvSpPr>
          <p:cNvPr id="8" name="TextBox 7">
            <a:extLst>
              <a:ext uri="{FF2B5EF4-FFF2-40B4-BE49-F238E27FC236}">
                <a16:creationId xmlns:a16="http://schemas.microsoft.com/office/drawing/2014/main" id="{7E6C4F45-E73A-4F62-90A6-313E7AB0632F}"/>
              </a:ext>
            </a:extLst>
          </p:cNvPr>
          <p:cNvSpPr txBox="1"/>
          <p:nvPr/>
        </p:nvSpPr>
        <p:spPr>
          <a:xfrm>
            <a:off x="475236" y="891887"/>
            <a:ext cx="11348659"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Git hasn’t automatically created a new merge commit. It has paused the process while you resolve the conflict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if you want to see which files are unmerged at any point after a merge conflict, you can run </a:t>
            </a:r>
            <a:r>
              <a:rPr lang="en-US" dirty="0">
                <a:latin typeface="Courier New" panose="02070309020205020404" pitchFamily="49" charset="0"/>
                <a:cs typeface="Courier New" panose="02070309020205020404" pitchFamily="49" charset="0"/>
              </a:rPr>
              <a:t>git status</a:t>
            </a:r>
            <a:endParaRPr lang="it-IT"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CC720396-E3C2-4E37-A602-8802F6792E3E}"/>
              </a:ext>
            </a:extLst>
          </p:cNvPr>
          <p:cNvSpPr txBox="1"/>
          <p:nvPr/>
        </p:nvSpPr>
        <p:spPr>
          <a:xfrm>
            <a:off x="475236" y="5005793"/>
            <a:ext cx="1134865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anything that has merge conflicts and hasn’t been resolved is listed as unmerged</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1398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3441968"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Basic Branching and Merging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8394192" y="178454"/>
            <a:ext cx="3429703"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Basic Merge conflicts</a:t>
            </a:r>
          </a:p>
        </p:txBody>
      </p:sp>
      <p:sp>
        <p:nvSpPr>
          <p:cNvPr id="6" name="TextBox 5">
            <a:extLst>
              <a:ext uri="{FF2B5EF4-FFF2-40B4-BE49-F238E27FC236}">
                <a16:creationId xmlns:a16="http://schemas.microsoft.com/office/drawing/2014/main" id="{86901B6B-9574-4D9A-A26E-B846CFDCBB6C}"/>
              </a:ext>
            </a:extLst>
          </p:cNvPr>
          <p:cNvSpPr txBox="1"/>
          <p:nvPr/>
        </p:nvSpPr>
        <p:spPr>
          <a:xfrm>
            <a:off x="475237" y="1960182"/>
            <a:ext cx="7297163" cy="1815882"/>
          </a:xfrm>
          <a:prstGeom prst="rect">
            <a:avLst/>
          </a:prstGeom>
          <a:solidFill>
            <a:schemeClr val="tx1">
              <a:lumMod val="6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&lt;&lt;&lt;&lt;&lt;&lt;&lt; </a:t>
            </a:r>
            <a:r>
              <a:rPr lang="en-US" sz="1600" dirty="0" err="1">
                <a:latin typeface="Courier New" panose="02070309020205020404" pitchFamily="49" charset="0"/>
                <a:cs typeface="Courier New" panose="02070309020205020404" pitchFamily="49" charset="0"/>
              </a:rPr>
              <a:t>HEAD:index.html</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&lt;div id="footer"&gt;contact : email.support@github.com&lt;/div&gt;</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&lt;div id="footer"&gt;</a:t>
            </a:r>
          </a:p>
          <a:p>
            <a:r>
              <a:rPr lang="en-US" sz="1600" dirty="0">
                <a:latin typeface="Courier New" panose="02070309020205020404" pitchFamily="49" charset="0"/>
                <a:cs typeface="Courier New" panose="02070309020205020404" pitchFamily="49" charset="0"/>
              </a:rPr>
              <a:t> please contact us at support@github.com</a:t>
            </a:r>
          </a:p>
          <a:p>
            <a:r>
              <a:rPr lang="en-US" sz="1600" dirty="0">
                <a:latin typeface="Courier New" panose="02070309020205020404" pitchFamily="49" charset="0"/>
                <a:cs typeface="Courier New" panose="02070309020205020404" pitchFamily="49" charset="0"/>
              </a:rPr>
              <a:t>&lt;/div&gt;</a:t>
            </a:r>
          </a:p>
          <a:p>
            <a:r>
              <a:rPr lang="en-US" sz="1600" dirty="0">
                <a:latin typeface="Courier New" panose="02070309020205020404" pitchFamily="49" charset="0"/>
                <a:cs typeface="Courier New" panose="02070309020205020404" pitchFamily="49" charset="0"/>
              </a:rPr>
              <a:t>&gt;&gt;&gt;&gt;&gt;&gt;&gt;iss53:index.html</a:t>
            </a:r>
          </a:p>
        </p:txBody>
      </p:sp>
      <p:sp>
        <p:nvSpPr>
          <p:cNvPr id="8" name="TextBox 7">
            <a:extLst>
              <a:ext uri="{FF2B5EF4-FFF2-40B4-BE49-F238E27FC236}">
                <a16:creationId xmlns:a16="http://schemas.microsoft.com/office/drawing/2014/main" id="{7E6C4F45-E73A-4F62-90A6-313E7AB0632F}"/>
              </a:ext>
            </a:extLst>
          </p:cNvPr>
          <p:cNvSpPr txBox="1"/>
          <p:nvPr/>
        </p:nvSpPr>
        <p:spPr>
          <a:xfrm>
            <a:off x="475236" y="891887"/>
            <a:ext cx="11348659"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Git adds standard conflict-resolution markers to the files that have conflicts, so you can open them manually and resolve those conflicts</a:t>
            </a:r>
            <a:endParaRPr lang="it-IT"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CC720396-E3C2-4E37-A602-8802F6792E3E}"/>
              </a:ext>
            </a:extLst>
          </p:cNvPr>
          <p:cNvSpPr txBox="1"/>
          <p:nvPr/>
        </p:nvSpPr>
        <p:spPr>
          <a:xfrm>
            <a:off x="7343083" y="4278115"/>
            <a:ext cx="4480812"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version in your iss53 branch looks like everything in the bottom part</a:t>
            </a:r>
            <a:endParaRPr lang="it-IT" dirty="0">
              <a:latin typeface="Arial" panose="020B0604020202020204" pitchFamily="34" charset="0"/>
              <a:cs typeface="Arial" panose="020B0604020202020204" pitchFamily="34" charset="0"/>
            </a:endParaRPr>
          </a:p>
        </p:txBody>
      </p:sp>
      <p:cxnSp>
        <p:nvCxnSpPr>
          <p:cNvPr id="10" name="Straight Arrow Connector 9">
            <a:extLst>
              <a:ext uri="{FF2B5EF4-FFF2-40B4-BE49-F238E27FC236}">
                <a16:creationId xmlns:a16="http://schemas.microsoft.com/office/drawing/2014/main" id="{5992191E-BA67-4232-994B-22EEF837FD60}"/>
              </a:ext>
            </a:extLst>
          </p:cNvPr>
          <p:cNvCxnSpPr>
            <a:cxnSpLocks/>
          </p:cNvCxnSpPr>
          <p:nvPr/>
        </p:nvCxnSpPr>
        <p:spPr>
          <a:xfrm flipH="1">
            <a:off x="3462528" y="1852207"/>
            <a:ext cx="4828032" cy="28139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6136D11-F84A-46C0-B8AC-CA1542874C69}"/>
              </a:ext>
            </a:extLst>
          </p:cNvPr>
          <p:cNvSpPr txBox="1"/>
          <p:nvPr/>
        </p:nvSpPr>
        <p:spPr>
          <a:xfrm>
            <a:off x="8223955" y="1435815"/>
            <a:ext cx="3859020" cy="1754326"/>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version in HEAD (your main branch, because that was what you had checked out when you ran your merge command) is the top part of that block (everything above the =======)</a:t>
            </a:r>
            <a:endParaRPr lang="it-IT" dirty="0">
              <a:latin typeface="Arial" panose="020B0604020202020204" pitchFamily="34" charset="0"/>
              <a:cs typeface="Arial" panose="020B0604020202020204" pitchFamily="34" charset="0"/>
            </a:endParaRPr>
          </a:p>
        </p:txBody>
      </p:sp>
      <p:cxnSp>
        <p:nvCxnSpPr>
          <p:cNvPr id="12" name="Straight Arrow Connector 11">
            <a:extLst>
              <a:ext uri="{FF2B5EF4-FFF2-40B4-BE49-F238E27FC236}">
                <a16:creationId xmlns:a16="http://schemas.microsoft.com/office/drawing/2014/main" id="{CB5F8E0E-C236-41DF-BD59-5588BF0AD603}"/>
              </a:ext>
            </a:extLst>
          </p:cNvPr>
          <p:cNvCxnSpPr>
            <a:cxnSpLocks/>
          </p:cNvCxnSpPr>
          <p:nvPr/>
        </p:nvCxnSpPr>
        <p:spPr>
          <a:xfrm flipH="1" flipV="1">
            <a:off x="3505201" y="3612105"/>
            <a:ext cx="3352799" cy="74643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1FC7A0E-4E9C-4F37-96E5-72C4DDA93E34}"/>
              </a:ext>
            </a:extLst>
          </p:cNvPr>
          <p:cNvCxnSpPr>
            <a:cxnSpLocks/>
          </p:cNvCxnSpPr>
          <p:nvPr/>
        </p:nvCxnSpPr>
        <p:spPr>
          <a:xfrm flipH="1" flipV="1">
            <a:off x="1497311" y="2633473"/>
            <a:ext cx="6659137" cy="34747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36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3441968"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Basic Branching and Merging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8394192" y="178454"/>
            <a:ext cx="3429703"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Basic Merge conflicts</a:t>
            </a:r>
          </a:p>
        </p:txBody>
      </p:sp>
      <p:sp>
        <p:nvSpPr>
          <p:cNvPr id="6" name="TextBox 5">
            <a:extLst>
              <a:ext uri="{FF2B5EF4-FFF2-40B4-BE49-F238E27FC236}">
                <a16:creationId xmlns:a16="http://schemas.microsoft.com/office/drawing/2014/main" id="{86901B6B-9574-4D9A-A26E-B846CFDCBB6C}"/>
              </a:ext>
            </a:extLst>
          </p:cNvPr>
          <p:cNvSpPr txBox="1"/>
          <p:nvPr/>
        </p:nvSpPr>
        <p:spPr>
          <a:xfrm>
            <a:off x="475237" y="2795334"/>
            <a:ext cx="7297163" cy="830997"/>
          </a:xfrm>
          <a:prstGeom prst="rect">
            <a:avLst/>
          </a:prstGeom>
          <a:solidFill>
            <a:schemeClr val="tx1">
              <a:lumMod val="6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&lt;div id="footer"&gt;</a:t>
            </a:r>
          </a:p>
          <a:p>
            <a:r>
              <a:rPr lang="en-US" sz="1600" dirty="0">
                <a:latin typeface="Courier New" panose="02070309020205020404" pitchFamily="49" charset="0"/>
                <a:cs typeface="Courier New" panose="02070309020205020404" pitchFamily="49" charset="0"/>
              </a:rPr>
              <a:t>please contact us at email.support@github.com</a:t>
            </a:r>
          </a:p>
          <a:p>
            <a:r>
              <a:rPr lang="en-US" sz="1600" dirty="0">
                <a:latin typeface="Courier New" panose="02070309020205020404" pitchFamily="49" charset="0"/>
                <a:cs typeface="Courier New" panose="02070309020205020404" pitchFamily="49" charset="0"/>
              </a:rPr>
              <a:t>&lt;/div&gt;</a:t>
            </a:r>
          </a:p>
        </p:txBody>
      </p:sp>
      <p:sp>
        <p:nvSpPr>
          <p:cNvPr id="8" name="TextBox 7">
            <a:extLst>
              <a:ext uri="{FF2B5EF4-FFF2-40B4-BE49-F238E27FC236}">
                <a16:creationId xmlns:a16="http://schemas.microsoft.com/office/drawing/2014/main" id="{7E6C4F45-E73A-4F62-90A6-313E7AB0632F}"/>
              </a:ext>
            </a:extLst>
          </p:cNvPr>
          <p:cNvSpPr txBox="1"/>
          <p:nvPr/>
        </p:nvSpPr>
        <p:spPr>
          <a:xfrm>
            <a:off x="475236" y="891887"/>
            <a:ext cx="11348659" cy="1754326"/>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To resolve the conflict, you have to either choose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one side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other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merge the contents yourself</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For instance, you might resolve this conflict by replacing the entire block with</a:t>
            </a:r>
            <a:endParaRPr lang="it-IT"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EE057DEA-A72D-4739-82B8-0A4879D200CB}"/>
              </a:ext>
            </a:extLst>
          </p:cNvPr>
          <p:cNvSpPr txBox="1"/>
          <p:nvPr/>
        </p:nvSpPr>
        <p:spPr>
          <a:xfrm>
            <a:off x="475236" y="3744138"/>
            <a:ext cx="11348659" cy="2308324"/>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this resolution has a little of each section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&lt;&lt;&lt;&lt;&lt;&lt;&lt;, =======, and &gt;&gt;&gt;&gt;&gt;&gt;&gt; lines have been completely removed</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after you’ve resolved each of these sections in each conflicted file, run </a:t>
            </a:r>
            <a:r>
              <a:rPr lang="en-US" dirty="0">
                <a:latin typeface="Courier New" panose="02070309020205020404" pitchFamily="49" charset="0"/>
                <a:cs typeface="Courier New" panose="02070309020205020404" pitchFamily="49" charset="0"/>
              </a:rPr>
              <a:t>git add</a:t>
            </a:r>
            <a:r>
              <a:rPr lang="en-US" dirty="0">
                <a:latin typeface="Arial" panose="020B0604020202020204" pitchFamily="34" charset="0"/>
                <a:cs typeface="Arial" panose="020B0604020202020204" pitchFamily="34" charset="0"/>
              </a:rPr>
              <a:t> on each file to mark it as resolved</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staging the file marks it as resolved in Git</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4941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3441968"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Basic Branching and Merging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8394192" y="178454"/>
            <a:ext cx="3429703"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Basic Merge conflicts</a:t>
            </a:r>
          </a:p>
        </p:txBody>
      </p:sp>
      <p:sp>
        <p:nvSpPr>
          <p:cNvPr id="6" name="TextBox 5">
            <a:extLst>
              <a:ext uri="{FF2B5EF4-FFF2-40B4-BE49-F238E27FC236}">
                <a16:creationId xmlns:a16="http://schemas.microsoft.com/office/drawing/2014/main" id="{86901B6B-9574-4D9A-A26E-B846CFDCBB6C}"/>
              </a:ext>
            </a:extLst>
          </p:cNvPr>
          <p:cNvSpPr txBox="1"/>
          <p:nvPr/>
        </p:nvSpPr>
        <p:spPr>
          <a:xfrm>
            <a:off x="566677" y="1582230"/>
            <a:ext cx="10869419" cy="3539430"/>
          </a:xfrm>
          <a:prstGeom prst="rect">
            <a:avLst/>
          </a:prstGeom>
          <a:solidFill>
            <a:schemeClr val="tx1">
              <a:lumMod val="6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 git </a:t>
            </a:r>
            <a:r>
              <a:rPr lang="en-US" sz="1600" dirty="0" err="1">
                <a:latin typeface="Courier New" panose="02070309020205020404" pitchFamily="49" charset="0"/>
                <a:cs typeface="Courier New" panose="02070309020205020404" pitchFamily="49" charset="0"/>
              </a:rPr>
              <a:t>mergetool</a:t>
            </a:r>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This message is displayed because '</a:t>
            </a:r>
            <a:r>
              <a:rPr lang="en-US" sz="1600" dirty="0" err="1">
                <a:latin typeface="Courier New" panose="02070309020205020404" pitchFamily="49" charset="0"/>
                <a:cs typeface="Courier New" panose="02070309020205020404" pitchFamily="49" charset="0"/>
              </a:rPr>
              <a:t>merge.tool</a:t>
            </a:r>
            <a:r>
              <a:rPr lang="en-US" sz="1600" dirty="0">
                <a:latin typeface="Courier New" panose="02070309020205020404" pitchFamily="49" charset="0"/>
                <a:cs typeface="Courier New" panose="02070309020205020404" pitchFamily="49" charset="0"/>
              </a:rPr>
              <a:t>' is not configured.</a:t>
            </a:r>
          </a:p>
          <a:p>
            <a:r>
              <a:rPr lang="en-US" sz="1600" dirty="0">
                <a:latin typeface="Courier New" panose="02070309020205020404" pitchFamily="49" charset="0"/>
                <a:cs typeface="Courier New" panose="02070309020205020404" pitchFamily="49" charset="0"/>
              </a:rPr>
              <a:t>See 'git </a:t>
            </a:r>
            <a:r>
              <a:rPr lang="en-US" sz="1600" dirty="0" err="1">
                <a:latin typeface="Courier New" panose="02070309020205020404" pitchFamily="49" charset="0"/>
                <a:cs typeface="Courier New" panose="02070309020205020404" pitchFamily="49" charset="0"/>
              </a:rPr>
              <a:t>mergetool</a:t>
            </a:r>
            <a:r>
              <a:rPr lang="en-US" sz="1600" dirty="0">
                <a:latin typeface="Courier New" panose="02070309020205020404" pitchFamily="49" charset="0"/>
                <a:cs typeface="Courier New" panose="02070309020205020404" pitchFamily="49" charset="0"/>
              </a:rPr>
              <a:t> --tool-help' or 'git help config' for more details.</a:t>
            </a:r>
          </a:p>
          <a:p>
            <a:r>
              <a:rPr lang="en-US" sz="1600" dirty="0">
                <a:latin typeface="Courier New" panose="02070309020205020404" pitchFamily="49" charset="0"/>
                <a:cs typeface="Courier New" panose="02070309020205020404" pitchFamily="49" charset="0"/>
              </a:rPr>
              <a:t>'git </a:t>
            </a:r>
            <a:r>
              <a:rPr lang="en-US" sz="1600" dirty="0" err="1">
                <a:latin typeface="Courier New" panose="02070309020205020404" pitchFamily="49" charset="0"/>
                <a:cs typeface="Courier New" panose="02070309020205020404" pitchFamily="49" charset="0"/>
              </a:rPr>
              <a:t>mergetool</a:t>
            </a:r>
            <a:r>
              <a:rPr lang="en-US" sz="1600" dirty="0">
                <a:latin typeface="Courier New" panose="02070309020205020404" pitchFamily="49" charset="0"/>
                <a:cs typeface="Courier New" panose="02070309020205020404" pitchFamily="49" charset="0"/>
              </a:rPr>
              <a:t>' will now attempt to use one of the following tools:</a:t>
            </a:r>
          </a:p>
          <a:p>
            <a:r>
              <a:rPr lang="en-US" sz="1600" dirty="0" err="1">
                <a:latin typeface="Courier New" panose="02070309020205020404" pitchFamily="49" charset="0"/>
                <a:cs typeface="Courier New" panose="02070309020205020404" pitchFamily="49" charset="0"/>
              </a:rPr>
              <a:t>opendiff</a:t>
            </a:r>
            <a:r>
              <a:rPr lang="en-US" sz="1600" dirty="0">
                <a:latin typeface="Courier New" panose="02070309020205020404" pitchFamily="49" charset="0"/>
                <a:cs typeface="Courier New" panose="02070309020205020404" pitchFamily="49" charset="0"/>
              </a:rPr>
              <a:t> kdiff3 </a:t>
            </a:r>
            <a:r>
              <a:rPr lang="en-US" sz="1600" dirty="0" err="1">
                <a:latin typeface="Courier New" panose="02070309020205020404" pitchFamily="49" charset="0"/>
                <a:cs typeface="Courier New" panose="02070309020205020404" pitchFamily="49" charset="0"/>
              </a:rPr>
              <a:t>tkdiff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xxdiff</a:t>
            </a:r>
            <a:r>
              <a:rPr lang="en-US" sz="1600" dirty="0">
                <a:latin typeface="Courier New" panose="02070309020205020404" pitchFamily="49" charset="0"/>
                <a:cs typeface="Courier New" panose="02070309020205020404" pitchFamily="49" charset="0"/>
              </a:rPr>
              <a:t> meld </a:t>
            </a:r>
            <a:r>
              <a:rPr lang="en-US" sz="1600" dirty="0" err="1">
                <a:latin typeface="Courier New" panose="02070309020205020404" pitchFamily="49" charset="0"/>
                <a:cs typeface="Courier New" panose="02070309020205020404" pitchFamily="49" charset="0"/>
              </a:rPr>
              <a:t>tortoisemerge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gvimdiff</a:t>
            </a:r>
            <a:r>
              <a:rPr lang="en-US" sz="1600" dirty="0">
                <a:latin typeface="Courier New" panose="02070309020205020404" pitchFamily="49" charset="0"/>
                <a:cs typeface="Courier New" panose="02070309020205020404" pitchFamily="49" charset="0"/>
              </a:rPr>
              <a:t> diffuse </a:t>
            </a:r>
            <a:r>
              <a:rPr lang="en-US" sz="1600" dirty="0" err="1">
                <a:latin typeface="Courier New" panose="02070309020205020404" pitchFamily="49" charset="0"/>
                <a:cs typeface="Courier New" panose="02070309020205020404" pitchFamily="49" charset="0"/>
              </a:rPr>
              <a:t>diffmerge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ecmerge</a:t>
            </a:r>
            <a:r>
              <a:rPr lang="en-US" sz="1600" dirty="0">
                <a:latin typeface="Courier New" panose="02070309020205020404" pitchFamily="49" charset="0"/>
                <a:cs typeface="Courier New" panose="02070309020205020404" pitchFamily="49" charset="0"/>
              </a:rPr>
              <a:t> p4merge </a:t>
            </a:r>
            <a:r>
              <a:rPr lang="en-US" sz="1600" dirty="0" err="1">
                <a:latin typeface="Courier New" panose="02070309020205020404" pitchFamily="49" charset="0"/>
                <a:cs typeface="Courier New" panose="02070309020205020404" pitchFamily="49" charset="0"/>
              </a:rPr>
              <a:t>araxis</a:t>
            </a:r>
            <a:r>
              <a:rPr lang="en-US" sz="1600" dirty="0">
                <a:latin typeface="Courier New" panose="02070309020205020404" pitchFamily="49" charset="0"/>
                <a:cs typeface="Courier New" panose="02070309020205020404" pitchFamily="49" charset="0"/>
              </a:rPr>
              <a:t> bc3 </a:t>
            </a:r>
            <a:r>
              <a:rPr lang="en-US" sz="1600" dirty="0" err="1">
                <a:latin typeface="Courier New" panose="02070309020205020404" pitchFamily="49" charset="0"/>
                <a:cs typeface="Courier New" panose="02070309020205020404" pitchFamily="49" charset="0"/>
              </a:rPr>
              <a:t>codecompare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vimdiff</a:t>
            </a:r>
            <a:r>
              <a:rPr lang="en-US" sz="1600" dirty="0">
                <a:latin typeface="Courier New" panose="02070309020205020404" pitchFamily="49" charset="0"/>
                <a:cs typeface="Courier New" panose="02070309020205020404" pitchFamily="49" charset="0"/>
              </a:rPr>
              <a:t> emerge</a:t>
            </a:r>
          </a:p>
          <a:p>
            <a:r>
              <a:rPr lang="en-US" sz="1600" dirty="0">
                <a:latin typeface="Courier New" panose="02070309020205020404" pitchFamily="49" charset="0"/>
                <a:cs typeface="Courier New" panose="02070309020205020404" pitchFamily="49" charset="0"/>
              </a:rPr>
              <a:t>Merging:</a:t>
            </a:r>
          </a:p>
          <a:p>
            <a:r>
              <a:rPr lang="en-US" sz="1600" dirty="0">
                <a:latin typeface="Courier New" panose="02070309020205020404" pitchFamily="49" charset="0"/>
                <a:cs typeface="Courier New" panose="02070309020205020404" pitchFamily="49" charset="0"/>
              </a:rPr>
              <a:t>index.html</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Normal merge conflict for 'index.html':</a:t>
            </a:r>
          </a:p>
          <a:p>
            <a:r>
              <a:rPr lang="en-US" sz="1600" dirty="0">
                <a:latin typeface="Courier New" panose="02070309020205020404" pitchFamily="49" charset="0"/>
                <a:cs typeface="Courier New" panose="02070309020205020404" pitchFamily="49" charset="0"/>
              </a:rPr>
              <a:t>  {local}: modified file</a:t>
            </a:r>
          </a:p>
          <a:p>
            <a:r>
              <a:rPr lang="en-US" sz="1600" dirty="0">
                <a:latin typeface="Courier New" panose="02070309020205020404" pitchFamily="49" charset="0"/>
                <a:cs typeface="Courier New" panose="02070309020205020404" pitchFamily="49" charset="0"/>
              </a:rPr>
              <a:t>  {remote}: modified file</a:t>
            </a:r>
          </a:p>
          <a:p>
            <a:r>
              <a:rPr lang="en-US" sz="1600" dirty="0">
                <a:latin typeface="Courier New" panose="02070309020205020404" pitchFamily="49" charset="0"/>
                <a:cs typeface="Courier New" panose="02070309020205020404" pitchFamily="49" charset="0"/>
              </a:rPr>
              <a:t>Hit return to start merge resolution tool (</a:t>
            </a:r>
            <a:r>
              <a:rPr lang="en-US" sz="1600" dirty="0" err="1">
                <a:latin typeface="Courier New" panose="02070309020205020404" pitchFamily="49" charset="0"/>
                <a:cs typeface="Courier New" panose="02070309020205020404" pitchFamily="49" charset="0"/>
              </a:rPr>
              <a:t>opendiff</a:t>
            </a:r>
            <a:r>
              <a:rPr lang="en-US" sz="16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7E6C4F45-E73A-4F62-90A6-313E7AB0632F}"/>
              </a:ext>
            </a:extLst>
          </p:cNvPr>
          <p:cNvSpPr txBox="1"/>
          <p:nvPr/>
        </p:nvSpPr>
        <p:spPr>
          <a:xfrm>
            <a:off x="475236" y="891887"/>
            <a:ext cx="11348659"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If you want to use a graphical tool to resolve these issues, you can run </a:t>
            </a:r>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mergetool</a:t>
            </a:r>
            <a:r>
              <a:rPr lang="en-US" dirty="0">
                <a:latin typeface="Arial" panose="020B0604020202020204" pitchFamily="34" charset="0"/>
                <a:cs typeface="Arial" panose="020B0604020202020204" pitchFamily="34" charset="0"/>
              </a:rPr>
              <a:t>, which fires up an appropriate visual merge tool and walks you through the conflicts</a:t>
            </a:r>
            <a:endParaRPr lang="it-IT"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C6293640-1E1A-4006-BD90-1A16102035FA}"/>
              </a:ext>
            </a:extLst>
          </p:cNvPr>
          <p:cNvSpPr txBox="1"/>
          <p:nvPr/>
        </p:nvSpPr>
        <p:spPr>
          <a:xfrm>
            <a:off x="475236" y="5415119"/>
            <a:ext cx="11348659" cy="1200329"/>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if you want to use a merge tool other than the default, you can see all the supported tools listed at the top after one of the following tools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just type the name of the tool you want to use</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4423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3441968"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Basic Branching and Merging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8394192" y="178454"/>
            <a:ext cx="3429703"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Basic Merge conflicts</a:t>
            </a:r>
          </a:p>
        </p:txBody>
      </p:sp>
      <p:sp>
        <p:nvSpPr>
          <p:cNvPr id="6" name="TextBox 5">
            <a:extLst>
              <a:ext uri="{FF2B5EF4-FFF2-40B4-BE49-F238E27FC236}">
                <a16:creationId xmlns:a16="http://schemas.microsoft.com/office/drawing/2014/main" id="{86901B6B-9574-4D9A-A26E-B846CFDCBB6C}"/>
              </a:ext>
            </a:extLst>
          </p:cNvPr>
          <p:cNvSpPr txBox="1"/>
          <p:nvPr/>
        </p:nvSpPr>
        <p:spPr>
          <a:xfrm>
            <a:off x="566677" y="1935798"/>
            <a:ext cx="10869419" cy="2062103"/>
          </a:xfrm>
          <a:prstGeom prst="rect">
            <a:avLst/>
          </a:prstGeom>
          <a:solidFill>
            <a:schemeClr val="tx1">
              <a:lumMod val="6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 git status</a:t>
            </a:r>
          </a:p>
          <a:p>
            <a:r>
              <a:rPr lang="en-US" sz="1600" dirty="0">
                <a:latin typeface="Courier New" panose="02070309020205020404" pitchFamily="49" charset="0"/>
                <a:cs typeface="Courier New" panose="02070309020205020404" pitchFamily="49" charset="0"/>
              </a:rPr>
              <a:t>On branch master</a:t>
            </a:r>
          </a:p>
          <a:p>
            <a:r>
              <a:rPr lang="en-US" sz="1600" dirty="0">
                <a:latin typeface="Courier New" panose="02070309020205020404" pitchFamily="49" charset="0"/>
                <a:cs typeface="Courier New" panose="02070309020205020404" pitchFamily="49" charset="0"/>
              </a:rPr>
              <a:t>All conflicts fixed but you are still merging.</a:t>
            </a:r>
          </a:p>
          <a:p>
            <a:r>
              <a:rPr lang="en-US" sz="1600" dirty="0">
                <a:latin typeface="Courier New" panose="02070309020205020404" pitchFamily="49" charset="0"/>
                <a:cs typeface="Courier New" panose="02070309020205020404" pitchFamily="49" charset="0"/>
              </a:rPr>
              <a:t>  (use "git commit" to conclude merge)</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Changes to be committed:</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modified: index.html</a:t>
            </a:r>
          </a:p>
        </p:txBody>
      </p:sp>
      <p:sp>
        <p:nvSpPr>
          <p:cNvPr id="8" name="TextBox 7">
            <a:extLst>
              <a:ext uri="{FF2B5EF4-FFF2-40B4-BE49-F238E27FC236}">
                <a16:creationId xmlns:a16="http://schemas.microsoft.com/office/drawing/2014/main" id="{7E6C4F45-E73A-4F62-90A6-313E7AB0632F}"/>
              </a:ext>
            </a:extLst>
          </p:cNvPr>
          <p:cNvSpPr txBox="1"/>
          <p:nvPr/>
        </p:nvSpPr>
        <p:spPr>
          <a:xfrm>
            <a:off x="475236" y="891887"/>
            <a:ext cx="11348659"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After you exit the merge tool, Git asks you whether the merge was successful. If you tell the script that it was, it stages the file to mark it as resolved for you. You can run git status again to verify that all conflicts have been resolved</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2675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672526"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Branches in a Nutshell</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the killer feature</a:t>
            </a:r>
          </a:p>
        </p:txBody>
      </p:sp>
      <p:sp>
        <p:nvSpPr>
          <p:cNvPr id="8" name="TextBox 7">
            <a:extLst>
              <a:ext uri="{FF2B5EF4-FFF2-40B4-BE49-F238E27FC236}">
                <a16:creationId xmlns:a16="http://schemas.microsoft.com/office/drawing/2014/main" id="{718D9EFB-AEC2-4175-B74A-156E3647E3BC}"/>
              </a:ext>
            </a:extLst>
          </p:cNvPr>
          <p:cNvSpPr txBox="1"/>
          <p:nvPr/>
        </p:nvSpPr>
        <p:spPr>
          <a:xfrm>
            <a:off x="421670" y="667539"/>
            <a:ext cx="11348660" cy="3391954"/>
          </a:xfrm>
          <a:prstGeom prst="rect">
            <a:avLst/>
          </a:prstGeom>
          <a:noFill/>
        </p:spPr>
        <p:txBody>
          <a:bodyPr wrap="square">
            <a:spAutoFit/>
          </a:bodyPr>
          <a:lstStyle/>
          <a:p>
            <a:pPr rtl="0">
              <a:lnSpc>
                <a:spcPct val="200000"/>
              </a:lnSpc>
              <a:spcBef>
                <a:spcPts val="2400"/>
              </a:spcBef>
              <a:spcAft>
                <a:spcPts val="0"/>
              </a:spcAft>
            </a:pPr>
            <a:r>
              <a:rPr lang="en-US" dirty="0">
                <a:latin typeface="Arial" panose="020B0604020202020204" pitchFamily="34" charset="0"/>
                <a:cs typeface="Arial" panose="020B0604020202020204" pitchFamily="34" charset="0"/>
              </a:rPr>
              <a:t>Git branches is incredibly lightweight, making branching operations nearly instantaneous, and switching back and forth between branches generally just as fast</a:t>
            </a:r>
          </a:p>
          <a:p>
            <a:pPr rtl="0">
              <a:lnSpc>
                <a:spcPct val="200000"/>
              </a:lnSpc>
              <a:spcBef>
                <a:spcPts val="2400"/>
              </a:spcBef>
              <a:spcAft>
                <a:spcPts val="0"/>
              </a:spcAft>
            </a:pPr>
            <a:r>
              <a:rPr lang="en-US" dirty="0">
                <a:latin typeface="Arial" panose="020B0604020202020204" pitchFamily="34" charset="0"/>
                <a:cs typeface="Arial" panose="020B0604020202020204" pitchFamily="34" charset="0"/>
              </a:rPr>
              <a:t>unlike many other VCSs, Git encourages workflows that branch and merge often, even multiple times in a day</a:t>
            </a:r>
          </a:p>
          <a:p>
            <a:pPr rtl="0">
              <a:lnSpc>
                <a:spcPct val="200000"/>
              </a:lnSpc>
              <a:spcBef>
                <a:spcPts val="2400"/>
              </a:spcBef>
              <a:spcAft>
                <a:spcPts val="0"/>
              </a:spcAft>
            </a:pPr>
            <a:r>
              <a:rPr lang="en-US" dirty="0">
                <a:latin typeface="Arial" panose="020B0604020202020204" pitchFamily="34" charset="0"/>
                <a:cs typeface="Arial" panose="020B0604020202020204" pitchFamily="34" charset="0"/>
              </a:rPr>
              <a:t>Understanding and mastering this feature gives you a powerful and unique tool and can entirely change the way that you develop</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4244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3441968"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Basic Branching and Merging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8394192" y="178454"/>
            <a:ext cx="3429703"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Basic Merge conflicts</a:t>
            </a:r>
          </a:p>
        </p:txBody>
      </p:sp>
      <p:sp>
        <p:nvSpPr>
          <p:cNvPr id="6" name="TextBox 5">
            <a:extLst>
              <a:ext uri="{FF2B5EF4-FFF2-40B4-BE49-F238E27FC236}">
                <a16:creationId xmlns:a16="http://schemas.microsoft.com/office/drawing/2014/main" id="{86901B6B-9574-4D9A-A26E-B846CFDCBB6C}"/>
              </a:ext>
            </a:extLst>
          </p:cNvPr>
          <p:cNvSpPr txBox="1"/>
          <p:nvPr/>
        </p:nvSpPr>
        <p:spPr>
          <a:xfrm>
            <a:off x="566677" y="2191830"/>
            <a:ext cx="10869419" cy="4524315"/>
          </a:xfrm>
          <a:prstGeom prst="rect">
            <a:avLst/>
          </a:prstGeom>
          <a:solidFill>
            <a:schemeClr val="tx1">
              <a:lumMod val="6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Merge branch 'iss53'</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Conflicts:</a:t>
            </a:r>
          </a:p>
          <a:p>
            <a:r>
              <a:rPr lang="en-US" sz="1600" dirty="0">
                <a:latin typeface="Courier New" panose="02070309020205020404" pitchFamily="49" charset="0"/>
                <a:cs typeface="Courier New" panose="02070309020205020404" pitchFamily="49" charset="0"/>
              </a:rPr>
              <a:t>    index.html</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It looks like you may be committing a merge.</a:t>
            </a:r>
          </a:p>
          <a:p>
            <a:r>
              <a:rPr lang="en-US" sz="1600" dirty="0">
                <a:latin typeface="Courier New" panose="02070309020205020404" pitchFamily="49" charset="0"/>
                <a:cs typeface="Courier New" panose="02070309020205020404" pitchFamily="49" charset="0"/>
              </a:rPr>
              <a:t># If this is not correct, please remove the file</a:t>
            </a:r>
          </a:p>
          <a:p>
            <a:r>
              <a:rPr lang="en-US" sz="1600" dirty="0">
                <a:latin typeface="Courier New" panose="02070309020205020404" pitchFamily="49" charset="0"/>
                <a:cs typeface="Courier New" panose="02070309020205020404" pitchFamily="49" charset="0"/>
              </a:rPr>
              <a:t>#        .git/MERGE_HEAD</a:t>
            </a:r>
          </a:p>
          <a:p>
            <a:r>
              <a:rPr lang="en-US" sz="1600" dirty="0">
                <a:latin typeface="Courier New" panose="02070309020205020404" pitchFamily="49" charset="0"/>
                <a:cs typeface="Courier New" panose="02070309020205020404" pitchFamily="49" charset="0"/>
              </a:rPr>
              <a:t># and try again.</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Please enter the commit message for your changes. Lines starting</a:t>
            </a:r>
          </a:p>
          <a:p>
            <a:r>
              <a:rPr lang="en-US" sz="1600" dirty="0">
                <a:latin typeface="Courier New" panose="02070309020205020404" pitchFamily="49" charset="0"/>
                <a:cs typeface="Courier New" panose="02070309020205020404" pitchFamily="49" charset="0"/>
              </a:rPr>
              <a:t># with '#' will be ignored, and an empty message aborts the commit.</a:t>
            </a:r>
          </a:p>
          <a:p>
            <a:r>
              <a:rPr lang="en-US" sz="1600" dirty="0">
                <a:latin typeface="Courier New" panose="02070309020205020404" pitchFamily="49" charset="0"/>
                <a:cs typeface="Courier New" panose="02070309020205020404" pitchFamily="49" charset="0"/>
              </a:rPr>
              <a:t># On branch master</a:t>
            </a:r>
          </a:p>
          <a:p>
            <a:r>
              <a:rPr lang="en-US" sz="1600" dirty="0">
                <a:latin typeface="Courier New" panose="02070309020205020404" pitchFamily="49" charset="0"/>
                <a:cs typeface="Courier New" panose="02070309020205020404" pitchFamily="49" charset="0"/>
              </a:rPr>
              <a:t># All conflicts fixed but you are still merging.</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Changes to be committed:</a:t>
            </a:r>
          </a:p>
          <a:p>
            <a:r>
              <a:rPr lang="en-US" sz="1600" dirty="0">
                <a:latin typeface="Courier New" panose="02070309020205020404" pitchFamily="49" charset="0"/>
                <a:cs typeface="Courier New" panose="02070309020205020404" pitchFamily="49" charset="0"/>
              </a:rPr>
              <a:t>#        modified: index.html</a:t>
            </a:r>
          </a:p>
          <a:p>
            <a:r>
              <a:rPr lang="en-US" sz="16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7E6C4F45-E73A-4F62-90A6-313E7AB0632F}"/>
              </a:ext>
            </a:extLst>
          </p:cNvPr>
          <p:cNvSpPr txBox="1"/>
          <p:nvPr/>
        </p:nvSpPr>
        <p:spPr>
          <a:xfrm>
            <a:off x="475236" y="806543"/>
            <a:ext cx="11348659" cy="1354217"/>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if you’re happy with that merge conflict </a:t>
            </a:r>
            <a:r>
              <a:rPr lang="en-US" sz="1600" dirty="0" err="1">
                <a:latin typeface="Arial" panose="020B0604020202020204" pitchFamily="34" charset="0"/>
                <a:cs typeface="Arial" panose="020B0604020202020204" pitchFamily="34" charset="0"/>
              </a:rPr>
              <a:t>resultion</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you verify that everything that had conflicts has been staged</a:t>
            </a:r>
          </a:p>
          <a:p>
            <a:r>
              <a:rPr lang="en-US" sz="1600" dirty="0">
                <a:latin typeface="Arial" panose="020B0604020202020204" pitchFamily="34" charset="0"/>
                <a:cs typeface="Arial" panose="020B0604020202020204" pitchFamily="34" charset="0"/>
              </a:rPr>
              <a:t>you can type </a:t>
            </a:r>
            <a:r>
              <a:rPr lang="en-US" sz="1600" dirty="0">
                <a:latin typeface="Courier New" panose="02070309020205020404" pitchFamily="49" charset="0"/>
                <a:cs typeface="Courier New" panose="02070309020205020404" pitchFamily="49" charset="0"/>
              </a:rPr>
              <a:t>git commit </a:t>
            </a:r>
            <a:r>
              <a:rPr lang="en-US" sz="1600" dirty="0">
                <a:latin typeface="Arial" panose="020B0604020202020204" pitchFamily="34" charset="0"/>
                <a:cs typeface="Arial" panose="020B0604020202020204" pitchFamily="34" charset="0"/>
              </a:rPr>
              <a:t>to finalize the merge commit</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commit message by default looks something like</a:t>
            </a:r>
            <a:endParaRPr lang="it-IT" sz="1600"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35BB0127-0C1D-44BB-8A39-209C3AC22CCE}"/>
              </a:ext>
            </a:extLst>
          </p:cNvPr>
          <p:cNvSpPr/>
          <p:nvPr/>
        </p:nvSpPr>
        <p:spPr>
          <a:xfrm>
            <a:off x="7370064" y="2419517"/>
            <a:ext cx="3102863" cy="115257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you can modify that message with details about how you resolved the merge if you think it would be helpful to others looking at this merge in the future (why you did what you did, if it’s not obvious)</a:t>
            </a:r>
            <a:endParaRPr lang="it-IT"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5635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46734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Branch management</a:t>
            </a:r>
          </a:p>
        </p:txBody>
      </p:sp>
      <p:sp>
        <p:nvSpPr>
          <p:cNvPr id="7" name="TextBox 6">
            <a:extLst>
              <a:ext uri="{FF2B5EF4-FFF2-40B4-BE49-F238E27FC236}">
                <a16:creationId xmlns:a16="http://schemas.microsoft.com/office/drawing/2014/main" id="{5B2F948C-847B-4F9F-BE5C-532A6E11840D}"/>
              </a:ext>
            </a:extLst>
          </p:cNvPr>
          <p:cNvSpPr txBox="1"/>
          <p:nvPr/>
        </p:nvSpPr>
        <p:spPr>
          <a:xfrm>
            <a:off x="8394192" y="178454"/>
            <a:ext cx="3429703"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Branch management</a:t>
            </a:r>
          </a:p>
        </p:txBody>
      </p:sp>
      <p:sp>
        <p:nvSpPr>
          <p:cNvPr id="6" name="TextBox 5">
            <a:extLst>
              <a:ext uri="{FF2B5EF4-FFF2-40B4-BE49-F238E27FC236}">
                <a16:creationId xmlns:a16="http://schemas.microsoft.com/office/drawing/2014/main" id="{86901B6B-9574-4D9A-A26E-B846CFDCBB6C}"/>
              </a:ext>
            </a:extLst>
          </p:cNvPr>
          <p:cNvSpPr txBox="1"/>
          <p:nvPr/>
        </p:nvSpPr>
        <p:spPr>
          <a:xfrm>
            <a:off x="566677" y="1630998"/>
            <a:ext cx="10869419" cy="1077218"/>
          </a:xfrm>
          <a:prstGeom prst="rect">
            <a:avLst/>
          </a:prstGeom>
          <a:solidFill>
            <a:schemeClr val="tx1">
              <a:lumMod val="6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 git branch</a:t>
            </a:r>
          </a:p>
          <a:p>
            <a:r>
              <a:rPr lang="en-US" sz="1600" dirty="0">
                <a:latin typeface="Courier New" panose="02070309020205020404" pitchFamily="49" charset="0"/>
                <a:cs typeface="Courier New" panose="02070309020205020404" pitchFamily="49" charset="0"/>
              </a:rPr>
              <a:t>   iss53</a:t>
            </a:r>
          </a:p>
          <a:p>
            <a:r>
              <a:rPr lang="en-US" sz="1600" dirty="0">
                <a:latin typeface="Courier New" panose="02070309020205020404" pitchFamily="49" charset="0"/>
                <a:cs typeface="Courier New" panose="02070309020205020404" pitchFamily="49" charset="0"/>
              </a:rPr>
              <a:t>* master</a:t>
            </a:r>
          </a:p>
          <a:p>
            <a:r>
              <a:rPr lang="en-US" sz="1600" dirty="0">
                <a:latin typeface="Courier New" panose="02070309020205020404" pitchFamily="49" charset="0"/>
                <a:cs typeface="Courier New" panose="02070309020205020404" pitchFamily="49" charset="0"/>
              </a:rPr>
              <a:t>   testing</a:t>
            </a:r>
          </a:p>
        </p:txBody>
      </p:sp>
      <p:sp>
        <p:nvSpPr>
          <p:cNvPr id="8" name="TextBox 7">
            <a:extLst>
              <a:ext uri="{FF2B5EF4-FFF2-40B4-BE49-F238E27FC236}">
                <a16:creationId xmlns:a16="http://schemas.microsoft.com/office/drawing/2014/main" id="{7E6C4F45-E73A-4F62-90A6-313E7AB0632F}"/>
              </a:ext>
            </a:extLst>
          </p:cNvPr>
          <p:cNvSpPr txBox="1"/>
          <p:nvPr/>
        </p:nvSpPr>
        <p:spPr>
          <a:xfrm>
            <a:off x="475236" y="806543"/>
            <a:ext cx="11348659" cy="584775"/>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The </a:t>
            </a:r>
            <a:r>
              <a:rPr lang="en-US" sz="1600" dirty="0">
                <a:latin typeface="Courier New" panose="02070309020205020404" pitchFamily="49" charset="0"/>
                <a:cs typeface="Courier New" panose="02070309020205020404" pitchFamily="49" charset="0"/>
              </a:rPr>
              <a:t>git branch </a:t>
            </a:r>
            <a:r>
              <a:rPr lang="en-US" sz="1600" dirty="0">
                <a:latin typeface="Arial" panose="020B0604020202020204" pitchFamily="34" charset="0"/>
                <a:cs typeface="Arial" panose="020B0604020202020204" pitchFamily="34" charset="0"/>
              </a:rPr>
              <a:t>command does more than just create and delete branches. If you run it with no arguments, you get a simple listing of your current branches</a:t>
            </a:r>
            <a:endParaRPr lang="it-IT" sz="16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EE548581-952E-42D6-9079-5404E2D71725}"/>
              </a:ext>
            </a:extLst>
          </p:cNvPr>
          <p:cNvSpPr txBox="1"/>
          <p:nvPr/>
        </p:nvSpPr>
        <p:spPr>
          <a:xfrm>
            <a:off x="235146" y="3137589"/>
            <a:ext cx="5269537"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 indicates the branch that you currently have checked out (i.e., the branch that HEAD points to)</a:t>
            </a:r>
            <a:endParaRPr lang="it-IT" dirty="0">
              <a:latin typeface="Arial" panose="020B0604020202020204" pitchFamily="34" charset="0"/>
              <a:cs typeface="Arial" panose="020B0604020202020204" pitchFamily="34" charset="0"/>
            </a:endParaRPr>
          </a:p>
        </p:txBody>
      </p:sp>
      <p:cxnSp>
        <p:nvCxnSpPr>
          <p:cNvPr id="11" name="Straight Arrow Connector 10">
            <a:extLst>
              <a:ext uri="{FF2B5EF4-FFF2-40B4-BE49-F238E27FC236}">
                <a16:creationId xmlns:a16="http://schemas.microsoft.com/office/drawing/2014/main" id="{75FBA22C-4430-4727-A686-C7DD124E27EA}"/>
              </a:ext>
            </a:extLst>
          </p:cNvPr>
          <p:cNvCxnSpPr>
            <a:cxnSpLocks/>
          </p:cNvCxnSpPr>
          <p:nvPr/>
        </p:nvCxnSpPr>
        <p:spPr>
          <a:xfrm flipV="1">
            <a:off x="755904" y="2383537"/>
            <a:ext cx="1" cy="69494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9FCE96C-D5C3-4D9F-A41B-7C7A725028C0}"/>
              </a:ext>
            </a:extLst>
          </p:cNvPr>
          <p:cNvSpPr txBox="1"/>
          <p:nvPr/>
        </p:nvSpPr>
        <p:spPr>
          <a:xfrm>
            <a:off x="2225040" y="4220658"/>
            <a:ext cx="60960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if you commit at this point, the </a:t>
            </a:r>
            <a:r>
              <a:rPr lang="en-US" dirty="0">
                <a:latin typeface="Courier New" panose="02070309020205020404" pitchFamily="49" charset="0"/>
                <a:cs typeface="Courier New" panose="02070309020205020404" pitchFamily="49" charset="0"/>
              </a:rPr>
              <a:t>master</a:t>
            </a:r>
            <a:r>
              <a:rPr lang="en-US" dirty="0">
                <a:latin typeface="Arial" panose="020B0604020202020204" pitchFamily="34" charset="0"/>
                <a:cs typeface="Arial" panose="020B0604020202020204" pitchFamily="34" charset="0"/>
              </a:rPr>
              <a:t> branch will be moved forward with your new work</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1474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46734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Branch management</a:t>
            </a:r>
          </a:p>
        </p:txBody>
      </p:sp>
      <p:sp>
        <p:nvSpPr>
          <p:cNvPr id="7" name="TextBox 6">
            <a:extLst>
              <a:ext uri="{FF2B5EF4-FFF2-40B4-BE49-F238E27FC236}">
                <a16:creationId xmlns:a16="http://schemas.microsoft.com/office/drawing/2014/main" id="{5B2F948C-847B-4F9F-BE5C-532A6E11840D}"/>
              </a:ext>
            </a:extLst>
          </p:cNvPr>
          <p:cNvSpPr txBox="1"/>
          <p:nvPr/>
        </p:nvSpPr>
        <p:spPr>
          <a:xfrm>
            <a:off x="8394192" y="178454"/>
            <a:ext cx="3429703"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Branch management</a:t>
            </a:r>
          </a:p>
        </p:txBody>
      </p:sp>
      <p:sp>
        <p:nvSpPr>
          <p:cNvPr id="6" name="TextBox 5">
            <a:extLst>
              <a:ext uri="{FF2B5EF4-FFF2-40B4-BE49-F238E27FC236}">
                <a16:creationId xmlns:a16="http://schemas.microsoft.com/office/drawing/2014/main" id="{86901B6B-9574-4D9A-A26E-B846CFDCBB6C}"/>
              </a:ext>
            </a:extLst>
          </p:cNvPr>
          <p:cNvSpPr txBox="1"/>
          <p:nvPr/>
        </p:nvSpPr>
        <p:spPr>
          <a:xfrm>
            <a:off x="566677" y="1368870"/>
            <a:ext cx="10869419" cy="1077218"/>
          </a:xfrm>
          <a:prstGeom prst="rect">
            <a:avLst/>
          </a:prstGeom>
          <a:solidFill>
            <a:schemeClr val="tx1">
              <a:lumMod val="6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 git branch -v</a:t>
            </a:r>
          </a:p>
          <a:p>
            <a:r>
              <a:rPr lang="en-US" sz="1600" dirty="0">
                <a:latin typeface="Courier New" panose="02070309020205020404" pitchFamily="49" charset="0"/>
                <a:cs typeface="Courier New" panose="02070309020205020404" pitchFamily="49" charset="0"/>
              </a:rPr>
              <a:t>  iss53   93b412c fix </a:t>
            </a:r>
            <a:r>
              <a:rPr lang="en-US" sz="1600" dirty="0" err="1">
                <a:latin typeface="Courier New" panose="02070309020205020404" pitchFamily="49" charset="0"/>
                <a:cs typeface="Courier New" panose="02070309020205020404" pitchFamily="49" charset="0"/>
              </a:rPr>
              <a:t>javascript</a:t>
            </a:r>
            <a:r>
              <a:rPr lang="en-US" sz="1600" dirty="0">
                <a:latin typeface="Courier New" panose="02070309020205020404" pitchFamily="49" charset="0"/>
                <a:cs typeface="Courier New" panose="02070309020205020404" pitchFamily="49" charset="0"/>
              </a:rPr>
              <a:t> issue</a:t>
            </a:r>
          </a:p>
          <a:p>
            <a:r>
              <a:rPr lang="en-US" sz="1600" dirty="0">
                <a:latin typeface="Courier New" panose="02070309020205020404" pitchFamily="49" charset="0"/>
                <a:cs typeface="Courier New" panose="02070309020205020404" pitchFamily="49" charset="0"/>
              </a:rPr>
              <a:t>* master  7a98805 Merge branch 'iss53'</a:t>
            </a:r>
          </a:p>
          <a:p>
            <a:r>
              <a:rPr lang="en-US" sz="1600" dirty="0">
                <a:latin typeface="Courier New" panose="02070309020205020404" pitchFamily="49" charset="0"/>
                <a:cs typeface="Courier New" panose="02070309020205020404" pitchFamily="49" charset="0"/>
              </a:rPr>
              <a:t>  testing 782fd34 add </a:t>
            </a:r>
            <a:r>
              <a:rPr lang="en-US" sz="1600" dirty="0" err="1">
                <a:latin typeface="Courier New" panose="02070309020205020404" pitchFamily="49" charset="0"/>
                <a:cs typeface="Courier New" panose="02070309020205020404" pitchFamily="49" charset="0"/>
              </a:rPr>
              <a:t>scott</a:t>
            </a:r>
            <a:r>
              <a:rPr lang="en-US" sz="1600" dirty="0">
                <a:latin typeface="Courier New" panose="02070309020205020404" pitchFamily="49" charset="0"/>
                <a:cs typeface="Courier New" panose="02070309020205020404" pitchFamily="49" charset="0"/>
              </a:rPr>
              <a:t> to the author list in the readmes</a:t>
            </a:r>
          </a:p>
        </p:txBody>
      </p:sp>
      <p:sp>
        <p:nvSpPr>
          <p:cNvPr id="8" name="TextBox 7">
            <a:extLst>
              <a:ext uri="{FF2B5EF4-FFF2-40B4-BE49-F238E27FC236}">
                <a16:creationId xmlns:a16="http://schemas.microsoft.com/office/drawing/2014/main" id="{7E6C4F45-E73A-4F62-90A6-313E7AB0632F}"/>
              </a:ext>
            </a:extLst>
          </p:cNvPr>
          <p:cNvSpPr txBox="1"/>
          <p:nvPr/>
        </p:nvSpPr>
        <p:spPr>
          <a:xfrm>
            <a:off x="475236" y="806543"/>
            <a:ext cx="11348659" cy="338554"/>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To see the last commit on each branch, you can run </a:t>
            </a:r>
            <a:r>
              <a:rPr lang="en-US" sz="1600" dirty="0">
                <a:latin typeface="Courier New" panose="02070309020205020404" pitchFamily="49" charset="0"/>
                <a:cs typeface="Courier New" panose="02070309020205020404" pitchFamily="49" charset="0"/>
              </a:rPr>
              <a:t>git branch -v</a:t>
            </a:r>
            <a:endParaRPr lang="it-IT" sz="1600"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A2FE9146-FD58-421A-B655-C0F444D6ACE1}"/>
              </a:ext>
            </a:extLst>
          </p:cNvPr>
          <p:cNvSpPr txBox="1"/>
          <p:nvPr/>
        </p:nvSpPr>
        <p:spPr>
          <a:xfrm>
            <a:off x="566677" y="3817404"/>
            <a:ext cx="10869419" cy="830997"/>
          </a:xfrm>
          <a:prstGeom prst="rect">
            <a:avLst/>
          </a:prstGeom>
          <a:solidFill>
            <a:schemeClr val="tx1">
              <a:lumMod val="6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 git branch --merged</a:t>
            </a:r>
          </a:p>
          <a:p>
            <a:r>
              <a:rPr lang="en-US" sz="1600" dirty="0">
                <a:latin typeface="Courier New" panose="02070309020205020404" pitchFamily="49" charset="0"/>
                <a:cs typeface="Courier New" panose="02070309020205020404" pitchFamily="49" charset="0"/>
              </a:rPr>
              <a:t>  iss53</a:t>
            </a:r>
          </a:p>
          <a:p>
            <a:r>
              <a:rPr lang="en-US" sz="1600" dirty="0">
                <a:latin typeface="Courier New" panose="02070309020205020404" pitchFamily="49" charset="0"/>
                <a:cs typeface="Courier New" panose="02070309020205020404" pitchFamily="49" charset="0"/>
              </a:rPr>
              <a:t>* master</a:t>
            </a:r>
          </a:p>
        </p:txBody>
      </p:sp>
      <p:sp>
        <p:nvSpPr>
          <p:cNvPr id="13" name="TextBox 12">
            <a:extLst>
              <a:ext uri="{FF2B5EF4-FFF2-40B4-BE49-F238E27FC236}">
                <a16:creationId xmlns:a16="http://schemas.microsoft.com/office/drawing/2014/main" id="{98D5538B-F978-45F8-8C8A-BAE598CAD095}"/>
              </a:ext>
            </a:extLst>
          </p:cNvPr>
          <p:cNvSpPr txBox="1"/>
          <p:nvPr/>
        </p:nvSpPr>
        <p:spPr>
          <a:xfrm>
            <a:off x="475236" y="2669861"/>
            <a:ext cx="11348659" cy="1077218"/>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the </a:t>
            </a:r>
            <a:r>
              <a:rPr lang="en-US" sz="1600" dirty="0">
                <a:latin typeface="Courier New" panose="02070309020205020404" pitchFamily="49" charset="0"/>
                <a:cs typeface="Courier New" panose="02070309020205020404" pitchFamily="49" charset="0"/>
              </a:rPr>
              <a:t>--merged </a:t>
            </a:r>
            <a:r>
              <a:rPr lang="en-US" sz="1600" dirty="0">
                <a:latin typeface="Arial" panose="020B0604020202020204" pitchFamily="34" charset="0"/>
                <a:cs typeface="Arial" panose="020B0604020202020204" pitchFamily="34" charset="0"/>
              </a:rPr>
              <a:t>and </a:t>
            </a:r>
            <a:r>
              <a:rPr lang="en-US" sz="1600" dirty="0">
                <a:latin typeface="Courier New" panose="02070309020205020404" pitchFamily="49" charset="0"/>
                <a:cs typeface="Courier New" panose="02070309020205020404" pitchFamily="49" charset="0"/>
              </a:rPr>
              <a:t>--no-merged </a:t>
            </a:r>
            <a:r>
              <a:rPr lang="en-US" sz="1600" dirty="0">
                <a:latin typeface="Arial" panose="020B0604020202020204" pitchFamily="34" charset="0"/>
                <a:cs typeface="Arial" panose="020B0604020202020204" pitchFamily="34" charset="0"/>
              </a:rPr>
              <a:t>options can filter this list to branches that you have or have not yet merged into the branch you’re currently on</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to see which branches are already merged into the branch you’re on, you can run </a:t>
            </a:r>
            <a:r>
              <a:rPr lang="en-US" sz="1600" dirty="0">
                <a:latin typeface="Courier New" panose="02070309020205020404" pitchFamily="49" charset="0"/>
                <a:cs typeface="Courier New" panose="02070309020205020404" pitchFamily="49" charset="0"/>
              </a:rPr>
              <a:t>git branch --merged</a:t>
            </a:r>
            <a:endParaRPr lang="it-IT" sz="1600" dirty="0">
              <a:latin typeface="Courier New" panose="020703090202050204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01742A8A-B957-42C4-9191-0E343DD90B83}"/>
              </a:ext>
            </a:extLst>
          </p:cNvPr>
          <p:cNvSpPr txBox="1"/>
          <p:nvPr/>
        </p:nvSpPr>
        <p:spPr>
          <a:xfrm>
            <a:off x="475236" y="4779686"/>
            <a:ext cx="11348659" cy="1077218"/>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if you already merged in iss53 earlier, you see it in your list</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branches on this list without the * in front of them are generally fine to delete with </a:t>
            </a:r>
            <a:r>
              <a:rPr lang="en-US" sz="1600" dirty="0">
                <a:latin typeface="Courier New" panose="02070309020205020404" pitchFamily="49" charset="0"/>
                <a:cs typeface="Courier New" panose="02070309020205020404" pitchFamily="49" charset="0"/>
              </a:rPr>
              <a:t>git branch –d</a:t>
            </a:r>
            <a:endParaRPr lang="en-US" sz="1600"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you’ve already incorporated their work into another branch, so you’re not going to lose anything</a:t>
            </a:r>
          </a:p>
        </p:txBody>
      </p:sp>
    </p:spTree>
    <p:extLst>
      <p:ext uri="{BB962C8B-B14F-4D97-AF65-F5344CB8AC3E}">
        <p14:creationId xmlns:p14="http://schemas.microsoft.com/office/powerpoint/2010/main" val="3111939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46734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Branch management</a:t>
            </a:r>
          </a:p>
        </p:txBody>
      </p:sp>
      <p:sp>
        <p:nvSpPr>
          <p:cNvPr id="7" name="TextBox 6">
            <a:extLst>
              <a:ext uri="{FF2B5EF4-FFF2-40B4-BE49-F238E27FC236}">
                <a16:creationId xmlns:a16="http://schemas.microsoft.com/office/drawing/2014/main" id="{5B2F948C-847B-4F9F-BE5C-532A6E11840D}"/>
              </a:ext>
            </a:extLst>
          </p:cNvPr>
          <p:cNvSpPr txBox="1"/>
          <p:nvPr/>
        </p:nvSpPr>
        <p:spPr>
          <a:xfrm>
            <a:off x="8394192" y="178454"/>
            <a:ext cx="3429703"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Branch management</a:t>
            </a:r>
          </a:p>
        </p:txBody>
      </p:sp>
      <p:sp>
        <p:nvSpPr>
          <p:cNvPr id="6" name="TextBox 5">
            <a:extLst>
              <a:ext uri="{FF2B5EF4-FFF2-40B4-BE49-F238E27FC236}">
                <a16:creationId xmlns:a16="http://schemas.microsoft.com/office/drawing/2014/main" id="{86901B6B-9574-4D9A-A26E-B846CFDCBB6C}"/>
              </a:ext>
            </a:extLst>
          </p:cNvPr>
          <p:cNvSpPr txBox="1"/>
          <p:nvPr/>
        </p:nvSpPr>
        <p:spPr>
          <a:xfrm>
            <a:off x="475236" y="1320102"/>
            <a:ext cx="10869419" cy="584775"/>
          </a:xfrm>
          <a:prstGeom prst="rect">
            <a:avLst/>
          </a:prstGeom>
          <a:solidFill>
            <a:schemeClr val="tx1">
              <a:lumMod val="6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 git branch --no-merged</a:t>
            </a:r>
          </a:p>
          <a:p>
            <a:r>
              <a:rPr lang="en-US" sz="1600" dirty="0">
                <a:latin typeface="Courier New" panose="02070309020205020404" pitchFamily="49" charset="0"/>
                <a:cs typeface="Courier New" panose="02070309020205020404" pitchFamily="49" charset="0"/>
              </a:rPr>
              <a:t>   testing</a:t>
            </a:r>
          </a:p>
        </p:txBody>
      </p:sp>
      <p:sp>
        <p:nvSpPr>
          <p:cNvPr id="8" name="TextBox 7">
            <a:extLst>
              <a:ext uri="{FF2B5EF4-FFF2-40B4-BE49-F238E27FC236}">
                <a16:creationId xmlns:a16="http://schemas.microsoft.com/office/drawing/2014/main" id="{7E6C4F45-E73A-4F62-90A6-313E7AB0632F}"/>
              </a:ext>
            </a:extLst>
          </p:cNvPr>
          <p:cNvSpPr txBox="1"/>
          <p:nvPr/>
        </p:nvSpPr>
        <p:spPr>
          <a:xfrm>
            <a:off x="475236" y="806543"/>
            <a:ext cx="11348659" cy="338554"/>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to see all the branches that contain work you haven’t yet merged in, you can run </a:t>
            </a:r>
            <a:r>
              <a:rPr lang="en-US" sz="1600" dirty="0">
                <a:latin typeface="Courier New" panose="02070309020205020404" pitchFamily="49" charset="0"/>
                <a:cs typeface="Courier New" panose="02070309020205020404" pitchFamily="49" charset="0"/>
              </a:rPr>
              <a:t>git branch --no-merged</a:t>
            </a:r>
            <a:endParaRPr lang="it-IT" sz="1600"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C316FECD-9327-4006-BF61-4FC692E0E90E}"/>
              </a:ext>
            </a:extLst>
          </p:cNvPr>
          <p:cNvSpPr txBox="1"/>
          <p:nvPr/>
        </p:nvSpPr>
        <p:spPr>
          <a:xfrm>
            <a:off x="475236" y="2984310"/>
            <a:ext cx="10869419" cy="830997"/>
          </a:xfrm>
          <a:prstGeom prst="rect">
            <a:avLst/>
          </a:prstGeom>
          <a:solidFill>
            <a:schemeClr val="tx1">
              <a:lumMod val="6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 git branch -d testing</a:t>
            </a:r>
          </a:p>
          <a:p>
            <a:r>
              <a:rPr lang="en-US" sz="1600" dirty="0">
                <a:latin typeface="Courier New" panose="02070309020205020404" pitchFamily="49" charset="0"/>
                <a:cs typeface="Courier New" panose="02070309020205020404" pitchFamily="49" charset="0"/>
              </a:rPr>
              <a:t>error: The branch 'testing' is not fully merged.</a:t>
            </a:r>
          </a:p>
          <a:p>
            <a:r>
              <a:rPr lang="en-US" sz="1600" dirty="0">
                <a:latin typeface="Courier New" panose="02070309020205020404" pitchFamily="49" charset="0"/>
                <a:cs typeface="Courier New" panose="02070309020205020404" pitchFamily="49" charset="0"/>
              </a:rPr>
              <a:t>If you are sure you want to delete it, run 'git branch -D testing'.</a:t>
            </a:r>
          </a:p>
        </p:txBody>
      </p:sp>
      <p:sp>
        <p:nvSpPr>
          <p:cNvPr id="10" name="TextBox 9">
            <a:extLst>
              <a:ext uri="{FF2B5EF4-FFF2-40B4-BE49-F238E27FC236}">
                <a16:creationId xmlns:a16="http://schemas.microsoft.com/office/drawing/2014/main" id="{1F3AFFCC-CE38-45EA-8544-68205D4B8CED}"/>
              </a:ext>
            </a:extLst>
          </p:cNvPr>
          <p:cNvSpPr txBox="1"/>
          <p:nvPr/>
        </p:nvSpPr>
        <p:spPr>
          <a:xfrm>
            <a:off x="475236" y="2281775"/>
            <a:ext cx="11348659" cy="584775"/>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this shows your other branch</a:t>
            </a:r>
          </a:p>
          <a:p>
            <a:r>
              <a:rPr lang="en-US" sz="1600" dirty="0">
                <a:latin typeface="Arial" panose="020B0604020202020204" pitchFamily="34" charset="0"/>
                <a:cs typeface="Arial" panose="020B0604020202020204" pitchFamily="34" charset="0"/>
              </a:rPr>
              <a:t>because it contains work that isn’t merged in yet, trying to delete it with </a:t>
            </a:r>
            <a:r>
              <a:rPr lang="en-US" sz="1600" dirty="0">
                <a:latin typeface="Courier New" panose="02070309020205020404" pitchFamily="49" charset="0"/>
                <a:cs typeface="Courier New" panose="02070309020205020404" pitchFamily="49" charset="0"/>
              </a:rPr>
              <a:t>git branch –d </a:t>
            </a:r>
            <a:r>
              <a:rPr lang="en-US" sz="1600" dirty="0">
                <a:latin typeface="Arial" panose="020B0604020202020204" pitchFamily="34" charset="0"/>
                <a:cs typeface="Arial" panose="020B0604020202020204" pitchFamily="34" charset="0"/>
              </a:rPr>
              <a:t>will fail!</a:t>
            </a:r>
            <a:endParaRPr lang="it-IT" sz="1600" dirty="0">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D4FC6186-0AB5-4DCC-95D4-AF518A727210}"/>
              </a:ext>
            </a:extLst>
          </p:cNvPr>
          <p:cNvSpPr txBox="1"/>
          <p:nvPr/>
        </p:nvSpPr>
        <p:spPr>
          <a:xfrm>
            <a:off x="421670" y="4335450"/>
            <a:ext cx="11348659" cy="338554"/>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if you really do want to delete the branch and lose that work, you can force it with </a:t>
            </a:r>
            <a:r>
              <a:rPr lang="en-US" sz="1600" dirty="0">
                <a:latin typeface="Courier New" panose="02070309020205020404" pitchFamily="49" charset="0"/>
                <a:cs typeface="Courier New" panose="02070309020205020404" pitchFamily="49" charset="0"/>
              </a:rPr>
              <a:t>-D</a:t>
            </a:r>
            <a:r>
              <a:rPr lang="en-US" sz="1600" dirty="0">
                <a:latin typeface="Arial" panose="020B0604020202020204" pitchFamily="34" charset="0"/>
                <a:cs typeface="Arial" panose="020B0604020202020204" pitchFamily="34" charset="0"/>
              </a:rPr>
              <a:t>, as the helpful message points out</a:t>
            </a:r>
            <a:endParaRPr lang="it-IT"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40486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552943"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Branching Workflows</a:t>
            </a:r>
          </a:p>
        </p:txBody>
      </p:sp>
      <p:sp>
        <p:nvSpPr>
          <p:cNvPr id="7" name="TextBox 6">
            <a:extLst>
              <a:ext uri="{FF2B5EF4-FFF2-40B4-BE49-F238E27FC236}">
                <a16:creationId xmlns:a16="http://schemas.microsoft.com/office/drawing/2014/main" id="{5B2F948C-847B-4F9F-BE5C-532A6E11840D}"/>
              </a:ext>
            </a:extLst>
          </p:cNvPr>
          <p:cNvSpPr txBox="1"/>
          <p:nvPr/>
        </p:nvSpPr>
        <p:spPr>
          <a:xfrm>
            <a:off x="8394192" y="178454"/>
            <a:ext cx="3429703"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Long-Running Branches</a:t>
            </a:r>
          </a:p>
        </p:txBody>
      </p:sp>
      <p:sp>
        <p:nvSpPr>
          <p:cNvPr id="8" name="TextBox 7">
            <a:extLst>
              <a:ext uri="{FF2B5EF4-FFF2-40B4-BE49-F238E27FC236}">
                <a16:creationId xmlns:a16="http://schemas.microsoft.com/office/drawing/2014/main" id="{7E6C4F45-E73A-4F62-90A6-313E7AB0632F}"/>
              </a:ext>
            </a:extLst>
          </p:cNvPr>
          <p:cNvSpPr txBox="1"/>
          <p:nvPr/>
        </p:nvSpPr>
        <p:spPr>
          <a:xfrm>
            <a:off x="475236" y="806543"/>
            <a:ext cx="11348659" cy="3539430"/>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many Git developers have a workflow that embraces three-way merge approach, such as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having only code that is entirely </a:t>
            </a:r>
            <a:r>
              <a:rPr lang="en-US" sz="1600" b="1" dirty="0">
                <a:latin typeface="Arial" panose="020B0604020202020204" pitchFamily="34" charset="0"/>
                <a:cs typeface="Arial" panose="020B0604020202020204" pitchFamily="34" charset="0"/>
              </a:rPr>
              <a:t>stable</a:t>
            </a:r>
            <a:r>
              <a:rPr lang="en-US" sz="1600" dirty="0">
                <a:latin typeface="Arial" panose="020B0604020202020204" pitchFamily="34" charset="0"/>
                <a:cs typeface="Arial" panose="020B0604020202020204" pitchFamily="34" charset="0"/>
              </a:rPr>
              <a:t> in their </a:t>
            </a:r>
            <a:r>
              <a:rPr lang="en-US" sz="1600" dirty="0">
                <a:latin typeface="Courier New" panose="02070309020205020404" pitchFamily="49" charset="0"/>
                <a:cs typeface="Courier New" panose="02070309020205020404" pitchFamily="49" charset="0"/>
              </a:rPr>
              <a:t>master</a:t>
            </a:r>
            <a:r>
              <a:rPr lang="en-US" sz="1600" dirty="0">
                <a:latin typeface="Arial" panose="020B0604020202020204" pitchFamily="34" charset="0"/>
                <a:cs typeface="Arial" panose="020B0604020202020204" pitchFamily="34" charset="0"/>
              </a:rPr>
              <a:t> branch (possibly only code that has been or will be released)</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they have another </a:t>
            </a:r>
            <a:r>
              <a:rPr lang="en-US" sz="1600" b="1" dirty="0">
                <a:latin typeface="Arial" panose="020B0604020202020204" pitchFamily="34" charset="0"/>
                <a:cs typeface="Arial" panose="020B0604020202020204" pitchFamily="34" charset="0"/>
              </a:rPr>
              <a:t>parallel branch </a:t>
            </a:r>
            <a:r>
              <a:rPr lang="en-US" sz="1600" dirty="0">
                <a:latin typeface="Arial" panose="020B0604020202020204" pitchFamily="34" charset="0"/>
                <a:cs typeface="Arial" panose="020B0604020202020204" pitchFamily="34" charset="0"/>
              </a:rPr>
              <a:t>named </a:t>
            </a:r>
            <a:r>
              <a:rPr lang="en-US" sz="1600" dirty="0">
                <a:latin typeface="Courier New" panose="02070309020205020404" pitchFamily="49" charset="0"/>
                <a:cs typeface="Courier New" panose="02070309020205020404" pitchFamily="49" charset="0"/>
              </a:rPr>
              <a:t>develop</a:t>
            </a:r>
            <a:r>
              <a:rPr lang="en-US" sz="1600" dirty="0">
                <a:latin typeface="Arial" panose="020B0604020202020204" pitchFamily="34" charset="0"/>
                <a:cs typeface="Arial" panose="020B0604020202020204" pitchFamily="34" charset="0"/>
              </a:rPr>
              <a:t> or </a:t>
            </a:r>
            <a:r>
              <a:rPr lang="en-US" sz="1600" dirty="0">
                <a:latin typeface="Courier New" panose="02070309020205020404" pitchFamily="49" charset="0"/>
                <a:cs typeface="Courier New" panose="02070309020205020404" pitchFamily="49" charset="0"/>
              </a:rPr>
              <a:t>next</a:t>
            </a:r>
            <a:r>
              <a:rPr lang="en-US" sz="1600" dirty="0">
                <a:latin typeface="Arial" panose="020B0604020202020204" pitchFamily="34" charset="0"/>
                <a:cs typeface="Arial" panose="020B0604020202020204" pitchFamily="34" charset="0"/>
              </a:rPr>
              <a:t> that they work from or use to test stability (it isn’t necessarily always stable, but whenever it gets to a stable state, it can be merged into master)</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it’s used to pull in </a:t>
            </a:r>
            <a:r>
              <a:rPr lang="en-US" sz="1600" b="1" dirty="0">
                <a:latin typeface="Arial" panose="020B0604020202020204" pitchFamily="34" charset="0"/>
                <a:cs typeface="Arial" panose="020B0604020202020204" pitchFamily="34" charset="0"/>
              </a:rPr>
              <a:t>topic branches </a:t>
            </a:r>
            <a:r>
              <a:rPr lang="en-US" sz="1600" dirty="0">
                <a:latin typeface="Arial" panose="020B0604020202020204" pitchFamily="34" charset="0"/>
                <a:cs typeface="Arial" panose="020B0604020202020204" pitchFamily="34" charset="0"/>
              </a:rPr>
              <a:t>(short-lived branches, like your earlier iss53 branch) when they’re ready, to make sure they pass all the tests and don’t introduce bugs</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In reality, we are talking about pointers moving up the line of commits you’re making</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stable branches are farther down the line in your commit history, and the bleeding-edge branches are farther up the history.</a:t>
            </a:r>
          </a:p>
          <a:p>
            <a:endParaRPr lang="en-US" sz="16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879B31CC-D8DF-4FEC-8FD7-8E6A34F9CCBD}"/>
              </a:ext>
            </a:extLst>
          </p:cNvPr>
          <p:cNvPicPr>
            <a:picLocks noChangeAspect="1"/>
          </p:cNvPicPr>
          <p:nvPr/>
        </p:nvPicPr>
        <p:blipFill>
          <a:blip r:embed="rId2"/>
          <a:stretch>
            <a:fillRect/>
          </a:stretch>
        </p:blipFill>
        <p:spPr>
          <a:xfrm>
            <a:off x="1475713" y="4728834"/>
            <a:ext cx="9240573" cy="1209675"/>
          </a:xfrm>
          <a:prstGeom prst="rect">
            <a:avLst/>
          </a:prstGeom>
        </p:spPr>
      </p:pic>
    </p:spTree>
    <p:extLst>
      <p:ext uri="{BB962C8B-B14F-4D97-AF65-F5344CB8AC3E}">
        <p14:creationId xmlns:p14="http://schemas.microsoft.com/office/powerpoint/2010/main" val="27446824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552943"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Branching Workflows</a:t>
            </a:r>
          </a:p>
        </p:txBody>
      </p:sp>
      <p:sp>
        <p:nvSpPr>
          <p:cNvPr id="7" name="TextBox 6">
            <a:extLst>
              <a:ext uri="{FF2B5EF4-FFF2-40B4-BE49-F238E27FC236}">
                <a16:creationId xmlns:a16="http://schemas.microsoft.com/office/drawing/2014/main" id="{5B2F948C-847B-4F9F-BE5C-532A6E11840D}"/>
              </a:ext>
            </a:extLst>
          </p:cNvPr>
          <p:cNvSpPr txBox="1"/>
          <p:nvPr/>
        </p:nvSpPr>
        <p:spPr>
          <a:xfrm>
            <a:off x="8394192" y="178454"/>
            <a:ext cx="3429703"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Long-Running Branches</a:t>
            </a:r>
          </a:p>
        </p:txBody>
      </p:sp>
      <p:sp>
        <p:nvSpPr>
          <p:cNvPr id="8" name="TextBox 7">
            <a:extLst>
              <a:ext uri="{FF2B5EF4-FFF2-40B4-BE49-F238E27FC236}">
                <a16:creationId xmlns:a16="http://schemas.microsoft.com/office/drawing/2014/main" id="{7E6C4F45-E73A-4F62-90A6-313E7AB0632F}"/>
              </a:ext>
            </a:extLst>
          </p:cNvPr>
          <p:cNvSpPr txBox="1"/>
          <p:nvPr/>
        </p:nvSpPr>
        <p:spPr>
          <a:xfrm>
            <a:off x="475236" y="806543"/>
            <a:ext cx="11348659" cy="584775"/>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another way to think about them is as work silos, where sets of commits graduate to a more stable silo when they’re fully tested</a:t>
            </a:r>
          </a:p>
        </p:txBody>
      </p:sp>
      <p:pic>
        <p:nvPicPr>
          <p:cNvPr id="5" name="Picture 4">
            <a:extLst>
              <a:ext uri="{FF2B5EF4-FFF2-40B4-BE49-F238E27FC236}">
                <a16:creationId xmlns:a16="http://schemas.microsoft.com/office/drawing/2014/main" id="{F99F66A5-C0FF-4295-960F-2175F8B5E117}"/>
              </a:ext>
            </a:extLst>
          </p:cNvPr>
          <p:cNvPicPr>
            <a:picLocks noChangeAspect="1"/>
          </p:cNvPicPr>
          <p:nvPr/>
        </p:nvPicPr>
        <p:blipFill>
          <a:blip r:embed="rId2"/>
          <a:stretch>
            <a:fillRect/>
          </a:stretch>
        </p:blipFill>
        <p:spPr>
          <a:xfrm>
            <a:off x="2090737" y="1391318"/>
            <a:ext cx="7858125" cy="2828925"/>
          </a:xfrm>
          <a:prstGeom prst="rect">
            <a:avLst/>
          </a:prstGeom>
        </p:spPr>
      </p:pic>
      <p:sp>
        <p:nvSpPr>
          <p:cNvPr id="9" name="TextBox 8">
            <a:extLst>
              <a:ext uri="{FF2B5EF4-FFF2-40B4-BE49-F238E27FC236}">
                <a16:creationId xmlns:a16="http://schemas.microsoft.com/office/drawing/2014/main" id="{30822742-6AFA-4884-A238-86FAC48571CA}"/>
              </a:ext>
            </a:extLst>
          </p:cNvPr>
          <p:cNvSpPr txBox="1"/>
          <p:nvPr/>
        </p:nvSpPr>
        <p:spPr>
          <a:xfrm>
            <a:off x="475236" y="4272306"/>
            <a:ext cx="11348659" cy="2554545"/>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you can keep doing this for several levels of stability</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some larger projects also have a proposed or </a:t>
            </a:r>
            <a:r>
              <a:rPr lang="en-US" sz="1600" dirty="0" err="1">
                <a:latin typeface="Arial" panose="020B0604020202020204" pitchFamily="34" charset="0"/>
                <a:cs typeface="Arial" panose="020B0604020202020204" pitchFamily="34" charset="0"/>
              </a:rPr>
              <a:t>pu</a:t>
            </a:r>
            <a:r>
              <a:rPr lang="en-US" sz="1600" dirty="0">
                <a:latin typeface="Arial" panose="020B0604020202020204" pitchFamily="34" charset="0"/>
                <a:cs typeface="Arial" panose="020B0604020202020204" pitchFamily="34" charset="0"/>
              </a:rPr>
              <a:t> (proposed updates) branch that has integrated branches that may not be ready to go into the next or master branch</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idea is that your branches are at various levels of stability; when they reach a more stable level, they’re merged into the branch above them</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having multiple long-running branches isn’t necessary, but it’s often helpful, especially when you’re dealing with very large or complex projects</a:t>
            </a:r>
          </a:p>
        </p:txBody>
      </p:sp>
    </p:spTree>
    <p:extLst>
      <p:ext uri="{BB962C8B-B14F-4D97-AF65-F5344CB8AC3E}">
        <p14:creationId xmlns:p14="http://schemas.microsoft.com/office/powerpoint/2010/main" val="39402488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552943"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Branching Workflows</a:t>
            </a:r>
          </a:p>
        </p:txBody>
      </p:sp>
      <p:sp>
        <p:nvSpPr>
          <p:cNvPr id="7" name="TextBox 6">
            <a:extLst>
              <a:ext uri="{FF2B5EF4-FFF2-40B4-BE49-F238E27FC236}">
                <a16:creationId xmlns:a16="http://schemas.microsoft.com/office/drawing/2014/main" id="{5B2F948C-847B-4F9F-BE5C-532A6E11840D}"/>
              </a:ext>
            </a:extLst>
          </p:cNvPr>
          <p:cNvSpPr txBox="1"/>
          <p:nvPr/>
        </p:nvSpPr>
        <p:spPr>
          <a:xfrm>
            <a:off x="8394192" y="178454"/>
            <a:ext cx="3429703"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Topic Branches</a:t>
            </a:r>
          </a:p>
        </p:txBody>
      </p:sp>
      <p:sp>
        <p:nvSpPr>
          <p:cNvPr id="8" name="TextBox 7">
            <a:extLst>
              <a:ext uri="{FF2B5EF4-FFF2-40B4-BE49-F238E27FC236}">
                <a16:creationId xmlns:a16="http://schemas.microsoft.com/office/drawing/2014/main" id="{7E6C4F45-E73A-4F62-90A6-313E7AB0632F}"/>
              </a:ext>
            </a:extLst>
          </p:cNvPr>
          <p:cNvSpPr txBox="1"/>
          <p:nvPr/>
        </p:nvSpPr>
        <p:spPr>
          <a:xfrm>
            <a:off x="475237" y="1482818"/>
            <a:ext cx="11348659" cy="3046988"/>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topic branches are useful in projects of any size</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a topic branch is a short-lived branch that you create and use for a single particular feature or related work</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this is something you’ve likely never done with a VCS before because it’s generally too expensive to create and merge branches but in Git it’s common to create, work on, merge, and delete branches several times a day</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this technique allows you to context-switch quickly and completely – because your work is separated into silos where all the changes in that branch have to do with that topic, it’s easier to see what has happened during code review and such</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you can keep the changes there for minutes, days, or months, and merge them in when they’re ready, regardless of the order in which they were created or worked on</a:t>
            </a:r>
          </a:p>
        </p:txBody>
      </p:sp>
    </p:spTree>
    <p:extLst>
      <p:ext uri="{BB962C8B-B14F-4D97-AF65-F5344CB8AC3E}">
        <p14:creationId xmlns:p14="http://schemas.microsoft.com/office/powerpoint/2010/main" val="37863194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552943"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Branching Workflows</a:t>
            </a:r>
          </a:p>
        </p:txBody>
      </p:sp>
      <p:sp>
        <p:nvSpPr>
          <p:cNvPr id="7" name="TextBox 6">
            <a:extLst>
              <a:ext uri="{FF2B5EF4-FFF2-40B4-BE49-F238E27FC236}">
                <a16:creationId xmlns:a16="http://schemas.microsoft.com/office/drawing/2014/main" id="{5B2F948C-847B-4F9F-BE5C-532A6E11840D}"/>
              </a:ext>
            </a:extLst>
          </p:cNvPr>
          <p:cNvSpPr txBox="1"/>
          <p:nvPr/>
        </p:nvSpPr>
        <p:spPr>
          <a:xfrm>
            <a:off x="8394192" y="178454"/>
            <a:ext cx="3429703"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Topic Branches</a:t>
            </a:r>
          </a:p>
        </p:txBody>
      </p:sp>
      <p:pic>
        <p:nvPicPr>
          <p:cNvPr id="5" name="Picture 4">
            <a:extLst>
              <a:ext uri="{FF2B5EF4-FFF2-40B4-BE49-F238E27FC236}">
                <a16:creationId xmlns:a16="http://schemas.microsoft.com/office/drawing/2014/main" id="{62569647-FAA4-4C47-A271-2FB74A02DFB2}"/>
              </a:ext>
            </a:extLst>
          </p:cNvPr>
          <p:cNvPicPr>
            <a:picLocks noChangeAspect="1"/>
          </p:cNvPicPr>
          <p:nvPr/>
        </p:nvPicPr>
        <p:blipFill>
          <a:blip r:embed="rId2"/>
          <a:stretch>
            <a:fillRect/>
          </a:stretch>
        </p:blipFill>
        <p:spPr>
          <a:xfrm>
            <a:off x="4586287" y="871750"/>
            <a:ext cx="6905625" cy="5400675"/>
          </a:xfrm>
          <a:prstGeom prst="rect">
            <a:avLst/>
          </a:prstGeom>
        </p:spPr>
      </p:pic>
      <p:sp>
        <p:nvSpPr>
          <p:cNvPr id="9" name="TextBox 8">
            <a:extLst>
              <a:ext uri="{FF2B5EF4-FFF2-40B4-BE49-F238E27FC236}">
                <a16:creationId xmlns:a16="http://schemas.microsoft.com/office/drawing/2014/main" id="{EF16020E-4F3F-43ED-9DE3-03BE3245B776}"/>
              </a:ext>
            </a:extLst>
          </p:cNvPr>
          <p:cNvSpPr txBox="1"/>
          <p:nvPr/>
        </p:nvSpPr>
        <p:spPr>
          <a:xfrm>
            <a:off x="475237" y="871750"/>
            <a:ext cx="3868163" cy="341632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Consider an example of</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doing some work (on master)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branching off for an issue (iss91)</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working on it for a bit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branching off the second branch to try another way of handling the same thing (iss91v2)</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going back to your master branch and working there for a while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then branching off there to do some work that you’re not sure is a good idea (</a:t>
            </a:r>
            <a:r>
              <a:rPr lang="en-US" dirty="0" err="1">
                <a:latin typeface="Arial" panose="020B0604020202020204" pitchFamily="34" charset="0"/>
                <a:cs typeface="Arial" panose="020B0604020202020204" pitchFamily="34" charset="0"/>
              </a:rPr>
              <a:t>dumbidea</a:t>
            </a:r>
            <a:r>
              <a:rPr lang="en-US" dirty="0">
                <a:latin typeface="Arial" panose="020B0604020202020204" pitchFamily="34" charset="0"/>
                <a:cs typeface="Arial" panose="020B0604020202020204" pitchFamily="34" charset="0"/>
              </a:rPr>
              <a:t> branch)</a:t>
            </a:r>
            <a:endParaRPr lang="it-IT"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6F1B1DF5-248C-4449-ADEA-05B48E8D40C0}"/>
              </a:ext>
            </a:extLst>
          </p:cNvPr>
          <p:cNvSpPr txBox="1"/>
          <p:nvPr/>
        </p:nvSpPr>
        <p:spPr>
          <a:xfrm>
            <a:off x="4586287" y="502418"/>
            <a:ext cx="2638425" cy="369332"/>
          </a:xfrm>
          <a:prstGeom prst="rect">
            <a:avLst/>
          </a:prstGeom>
          <a:noFill/>
        </p:spPr>
        <p:txBody>
          <a:bodyPr wrap="square">
            <a:spAutoFit/>
          </a:bodyPr>
          <a:lstStyle/>
          <a:p>
            <a:r>
              <a:rPr lang="it-IT" dirty="0">
                <a:latin typeface="Arial" panose="020B0604020202020204" pitchFamily="34" charset="0"/>
                <a:cs typeface="Arial" panose="020B0604020202020204" pitchFamily="34" charset="0"/>
              </a:rPr>
              <a:t>Multiple </a:t>
            </a:r>
            <a:r>
              <a:rPr lang="it-IT" dirty="0" err="1">
                <a:latin typeface="Arial" panose="020B0604020202020204" pitchFamily="34" charset="0"/>
                <a:cs typeface="Arial" panose="020B0604020202020204" pitchFamily="34" charset="0"/>
              </a:rPr>
              <a:t>topic</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branches</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93411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552943"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Branching Workflows</a:t>
            </a:r>
          </a:p>
        </p:txBody>
      </p:sp>
      <p:sp>
        <p:nvSpPr>
          <p:cNvPr id="7" name="TextBox 6">
            <a:extLst>
              <a:ext uri="{FF2B5EF4-FFF2-40B4-BE49-F238E27FC236}">
                <a16:creationId xmlns:a16="http://schemas.microsoft.com/office/drawing/2014/main" id="{5B2F948C-847B-4F9F-BE5C-532A6E11840D}"/>
              </a:ext>
            </a:extLst>
          </p:cNvPr>
          <p:cNvSpPr txBox="1"/>
          <p:nvPr/>
        </p:nvSpPr>
        <p:spPr>
          <a:xfrm>
            <a:off x="8394192" y="178454"/>
            <a:ext cx="3429703"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Topic Branches</a:t>
            </a:r>
          </a:p>
        </p:txBody>
      </p:sp>
      <p:sp>
        <p:nvSpPr>
          <p:cNvPr id="9" name="TextBox 8">
            <a:extLst>
              <a:ext uri="{FF2B5EF4-FFF2-40B4-BE49-F238E27FC236}">
                <a16:creationId xmlns:a16="http://schemas.microsoft.com/office/drawing/2014/main" id="{EF16020E-4F3F-43ED-9DE3-03BE3245B776}"/>
              </a:ext>
            </a:extLst>
          </p:cNvPr>
          <p:cNvSpPr txBox="1"/>
          <p:nvPr/>
        </p:nvSpPr>
        <p:spPr>
          <a:xfrm>
            <a:off x="475237" y="871750"/>
            <a:ext cx="3868163" cy="341632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Now, let’s say you decide you like the second solution to your issue best (iss91v2); and you showed the </a:t>
            </a:r>
            <a:r>
              <a:rPr lang="en-US" dirty="0" err="1">
                <a:latin typeface="Arial" panose="020B0604020202020204" pitchFamily="34" charset="0"/>
                <a:cs typeface="Arial" panose="020B0604020202020204" pitchFamily="34" charset="0"/>
              </a:rPr>
              <a:t>dumbidea</a:t>
            </a:r>
            <a:r>
              <a:rPr lang="en-US" dirty="0">
                <a:latin typeface="Arial" panose="020B0604020202020204" pitchFamily="34" charset="0"/>
                <a:cs typeface="Arial" panose="020B0604020202020204" pitchFamily="34" charset="0"/>
              </a:rPr>
              <a:t> branch to your coworkers, and it turns out to be genius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You can throw away the original iss91 branch (losing commits C5 and C6) and merge in the other two</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Your history then looks like this</a:t>
            </a:r>
            <a:endParaRPr lang="it-IT"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0F89BDEB-38E5-45B6-A672-1DB708B738C1}"/>
              </a:ext>
            </a:extLst>
          </p:cNvPr>
          <p:cNvPicPr>
            <a:picLocks noChangeAspect="1"/>
          </p:cNvPicPr>
          <p:nvPr/>
        </p:nvPicPr>
        <p:blipFill>
          <a:blip r:embed="rId2"/>
          <a:stretch>
            <a:fillRect/>
          </a:stretch>
        </p:blipFill>
        <p:spPr>
          <a:xfrm>
            <a:off x="5204286" y="550134"/>
            <a:ext cx="5711365" cy="6177061"/>
          </a:xfrm>
          <a:prstGeom prst="rect">
            <a:avLst/>
          </a:prstGeom>
        </p:spPr>
      </p:pic>
      <p:sp>
        <p:nvSpPr>
          <p:cNvPr id="10" name="TextBox 9">
            <a:extLst>
              <a:ext uri="{FF2B5EF4-FFF2-40B4-BE49-F238E27FC236}">
                <a16:creationId xmlns:a16="http://schemas.microsoft.com/office/drawing/2014/main" id="{0530C5E4-8482-414D-B0A7-D41F37877FAF}"/>
              </a:ext>
            </a:extLst>
          </p:cNvPr>
          <p:cNvSpPr txBox="1"/>
          <p:nvPr/>
        </p:nvSpPr>
        <p:spPr>
          <a:xfrm>
            <a:off x="475237" y="5986250"/>
            <a:ext cx="6096000"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History after merging </a:t>
            </a:r>
            <a:r>
              <a:rPr lang="en-US" dirty="0" err="1">
                <a:latin typeface="Arial" panose="020B0604020202020204" pitchFamily="34" charset="0"/>
                <a:cs typeface="Arial" panose="020B0604020202020204" pitchFamily="34" charset="0"/>
              </a:rPr>
              <a:t>dumbidea</a:t>
            </a:r>
            <a:r>
              <a:rPr lang="en-US" dirty="0">
                <a:latin typeface="Arial" panose="020B0604020202020204" pitchFamily="34" charset="0"/>
                <a:cs typeface="Arial" panose="020B0604020202020204" pitchFamily="34" charset="0"/>
              </a:rPr>
              <a:t> and iss91v2</a:t>
            </a:r>
            <a:endParaRPr lang="it-IT" dirty="0">
              <a:latin typeface="Arial" panose="020B0604020202020204" pitchFamily="34" charset="0"/>
              <a:cs typeface="Arial" panose="020B0604020202020204" pitchFamily="34" charset="0"/>
            </a:endParaRPr>
          </a:p>
        </p:txBody>
      </p:sp>
      <p:cxnSp>
        <p:nvCxnSpPr>
          <p:cNvPr id="8" name="Straight Arrow Connector 7">
            <a:extLst>
              <a:ext uri="{FF2B5EF4-FFF2-40B4-BE49-F238E27FC236}">
                <a16:creationId xmlns:a16="http://schemas.microsoft.com/office/drawing/2014/main" id="{1854BD71-2439-4A9C-86BA-F80F1AB57F35}"/>
              </a:ext>
            </a:extLst>
          </p:cNvPr>
          <p:cNvCxnSpPr>
            <a:cxnSpLocks/>
          </p:cNvCxnSpPr>
          <p:nvPr/>
        </p:nvCxnSpPr>
        <p:spPr>
          <a:xfrm flipV="1">
            <a:off x="3785616" y="3828288"/>
            <a:ext cx="1310640" cy="28651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2493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14674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Remote Branches</a:t>
            </a:r>
          </a:p>
        </p:txBody>
      </p:sp>
      <p:sp>
        <p:nvSpPr>
          <p:cNvPr id="7" name="TextBox 6">
            <a:extLst>
              <a:ext uri="{FF2B5EF4-FFF2-40B4-BE49-F238E27FC236}">
                <a16:creationId xmlns:a16="http://schemas.microsoft.com/office/drawing/2014/main" id="{5B2F948C-847B-4F9F-BE5C-532A6E11840D}"/>
              </a:ext>
            </a:extLst>
          </p:cNvPr>
          <p:cNvSpPr txBox="1"/>
          <p:nvPr/>
        </p:nvSpPr>
        <p:spPr>
          <a:xfrm>
            <a:off x="8394192" y="178454"/>
            <a:ext cx="3429703" cy="369332"/>
          </a:xfrm>
          <a:prstGeom prst="rect">
            <a:avLst/>
          </a:prstGeom>
          <a:noFill/>
        </p:spPr>
        <p:txBody>
          <a:bodyPr wrap="square">
            <a:spAutoFit/>
          </a:bodyPr>
          <a:lstStyle/>
          <a:p>
            <a:pPr algn="r"/>
            <a:r>
              <a:rPr lang="en-US" dirty="0">
                <a:latin typeface="Arial" panose="020B0604020202020204" pitchFamily="34" charset="0"/>
                <a:cs typeface="Arial" panose="020B0604020202020204" pitchFamily="34" charset="0"/>
              </a:rPr>
              <a:t>Remote</a:t>
            </a:r>
            <a:r>
              <a:rPr lang="en-US" b="0" i="0" dirty="0">
                <a:effectLst/>
                <a:latin typeface="Arial" panose="020B0604020202020204" pitchFamily="34" charset="0"/>
                <a:cs typeface="Arial" panose="020B0604020202020204" pitchFamily="34" charset="0"/>
              </a:rPr>
              <a:t> Branches</a:t>
            </a:r>
          </a:p>
        </p:txBody>
      </p:sp>
      <p:sp>
        <p:nvSpPr>
          <p:cNvPr id="9" name="TextBox 8">
            <a:extLst>
              <a:ext uri="{FF2B5EF4-FFF2-40B4-BE49-F238E27FC236}">
                <a16:creationId xmlns:a16="http://schemas.microsoft.com/office/drawing/2014/main" id="{EF16020E-4F3F-43ED-9DE3-03BE3245B776}"/>
              </a:ext>
            </a:extLst>
          </p:cNvPr>
          <p:cNvSpPr txBox="1"/>
          <p:nvPr/>
        </p:nvSpPr>
        <p:spPr>
          <a:xfrm>
            <a:off x="475237" y="1323135"/>
            <a:ext cx="11348658" cy="4211730"/>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remote branches act as bookmarks to remind you where the branches on your remote repositories were the last time you connected to them</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they take the form </a:t>
            </a:r>
            <a:r>
              <a:rPr lang="en-US" dirty="0">
                <a:latin typeface="Courier New" panose="02070309020205020404" pitchFamily="49" charset="0"/>
                <a:cs typeface="Courier New" panose="02070309020205020404" pitchFamily="49" charset="0"/>
              </a:rPr>
              <a:t>(remote)/(branch)</a:t>
            </a:r>
            <a:endParaRPr lang="en-US" dirty="0">
              <a:latin typeface="Arial" panose="020B0604020202020204" pitchFamily="34" charset="0"/>
              <a:cs typeface="Arial" panose="020B0604020202020204" pitchFamily="34" charset="0"/>
            </a:endParaRP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for instance, if you wanted to see what the master branch on your origin remote looked like as of the last time you communicated with it, you would check the </a:t>
            </a:r>
            <a:r>
              <a:rPr lang="en-US" dirty="0">
                <a:latin typeface="Courier New" panose="02070309020205020404" pitchFamily="49" charset="0"/>
                <a:cs typeface="Courier New" panose="02070309020205020404" pitchFamily="49" charset="0"/>
              </a:rPr>
              <a:t>origin/master </a:t>
            </a:r>
            <a:r>
              <a:rPr lang="en-US" dirty="0">
                <a:latin typeface="Arial" panose="020B0604020202020204" pitchFamily="34" charset="0"/>
                <a:cs typeface="Arial" panose="020B0604020202020204" pitchFamily="34" charset="0"/>
              </a:rPr>
              <a:t>branch</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if you were working on an issue with a partner and they pushed up an </a:t>
            </a:r>
            <a:r>
              <a:rPr lang="en-US" dirty="0">
                <a:latin typeface="Courier New" panose="02070309020205020404" pitchFamily="49" charset="0"/>
                <a:cs typeface="Courier New" panose="02070309020205020404" pitchFamily="49" charset="0"/>
              </a:rPr>
              <a:t>iss53</a:t>
            </a:r>
            <a:r>
              <a:rPr lang="en-US" dirty="0">
                <a:latin typeface="Arial" panose="020B0604020202020204" pitchFamily="34" charset="0"/>
                <a:cs typeface="Arial" panose="020B0604020202020204" pitchFamily="34" charset="0"/>
              </a:rPr>
              <a:t> branch, you might have your own local </a:t>
            </a:r>
            <a:r>
              <a:rPr lang="en-US" dirty="0">
                <a:latin typeface="Courier New" panose="02070309020205020404" pitchFamily="49" charset="0"/>
                <a:cs typeface="Courier New" panose="02070309020205020404" pitchFamily="49" charset="0"/>
              </a:rPr>
              <a:t>iss53</a:t>
            </a:r>
            <a:r>
              <a:rPr lang="en-US" dirty="0">
                <a:latin typeface="Arial" panose="020B0604020202020204" pitchFamily="34" charset="0"/>
                <a:cs typeface="Arial" panose="020B0604020202020204" pitchFamily="34" charset="0"/>
              </a:rPr>
              <a:t> branch… but the branch on the server would point to the commit at </a:t>
            </a:r>
            <a:r>
              <a:rPr lang="en-US" dirty="0">
                <a:latin typeface="Courier New" panose="02070309020205020404" pitchFamily="49" charset="0"/>
                <a:cs typeface="Courier New" panose="02070309020205020404" pitchFamily="49" charset="0"/>
              </a:rPr>
              <a:t>origin/iss53</a:t>
            </a:r>
          </a:p>
        </p:txBody>
      </p:sp>
    </p:spTree>
    <p:extLst>
      <p:ext uri="{BB962C8B-B14F-4D97-AF65-F5344CB8AC3E}">
        <p14:creationId xmlns:p14="http://schemas.microsoft.com/office/powerpoint/2010/main" val="393174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672526"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Branches in a Nutshell</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How Git stores data</a:t>
            </a:r>
          </a:p>
        </p:txBody>
      </p:sp>
      <p:sp>
        <p:nvSpPr>
          <p:cNvPr id="8" name="TextBox 7">
            <a:extLst>
              <a:ext uri="{FF2B5EF4-FFF2-40B4-BE49-F238E27FC236}">
                <a16:creationId xmlns:a16="http://schemas.microsoft.com/office/drawing/2014/main" id="{718D9EFB-AEC2-4175-B74A-156E3647E3BC}"/>
              </a:ext>
            </a:extLst>
          </p:cNvPr>
          <p:cNvSpPr txBox="1"/>
          <p:nvPr/>
        </p:nvSpPr>
        <p:spPr>
          <a:xfrm>
            <a:off x="421670" y="1100355"/>
            <a:ext cx="11348660" cy="3847207"/>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Git doesn’t store data as a series of changesets or differences, but instead as a series of snapshots</a:t>
            </a:r>
          </a:p>
          <a:p>
            <a:pPr rtl="0">
              <a:spcBef>
                <a:spcPts val="2400"/>
              </a:spcBef>
              <a:spcAft>
                <a:spcPts val="0"/>
              </a:spcAft>
            </a:pPr>
            <a:r>
              <a:rPr lang="en-US" dirty="0">
                <a:latin typeface="Arial" panose="020B0604020202020204" pitchFamily="34" charset="0"/>
                <a:cs typeface="Arial" panose="020B0604020202020204" pitchFamily="34" charset="0"/>
              </a:rPr>
              <a:t>When you make a commit, Git stores a commit object that contains a pointer to the snapshot of the content you staged</a:t>
            </a:r>
          </a:p>
          <a:p>
            <a:pPr rtl="0">
              <a:spcBef>
                <a:spcPts val="2400"/>
              </a:spcBef>
              <a:spcAft>
                <a:spcPts val="0"/>
              </a:spcAft>
            </a:pPr>
            <a:r>
              <a:rPr lang="en-US" dirty="0">
                <a:latin typeface="Arial" panose="020B0604020202020204" pitchFamily="34" charset="0"/>
                <a:cs typeface="Arial" panose="020B0604020202020204" pitchFamily="34" charset="0"/>
              </a:rPr>
              <a:t>This object also contains the author’s name and email, the message that you typed, and pointers to the commit or commits that directly came before this commit (its parent or parents):</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zero parents for the initial commit</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one parent for a normal commit</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multiple parents for a commit that results from a merge of two or more branches</a:t>
            </a:r>
          </a:p>
        </p:txBody>
      </p:sp>
    </p:spTree>
    <p:extLst>
      <p:ext uri="{BB962C8B-B14F-4D97-AF65-F5344CB8AC3E}">
        <p14:creationId xmlns:p14="http://schemas.microsoft.com/office/powerpoint/2010/main" val="13018925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14674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Remote Branches</a:t>
            </a:r>
          </a:p>
        </p:txBody>
      </p:sp>
      <p:sp>
        <p:nvSpPr>
          <p:cNvPr id="7" name="TextBox 6">
            <a:extLst>
              <a:ext uri="{FF2B5EF4-FFF2-40B4-BE49-F238E27FC236}">
                <a16:creationId xmlns:a16="http://schemas.microsoft.com/office/drawing/2014/main" id="{5B2F948C-847B-4F9F-BE5C-532A6E11840D}"/>
              </a:ext>
            </a:extLst>
          </p:cNvPr>
          <p:cNvSpPr txBox="1"/>
          <p:nvPr/>
        </p:nvSpPr>
        <p:spPr>
          <a:xfrm>
            <a:off x="8394192" y="178454"/>
            <a:ext cx="3429703" cy="369332"/>
          </a:xfrm>
          <a:prstGeom prst="rect">
            <a:avLst/>
          </a:prstGeom>
          <a:noFill/>
        </p:spPr>
        <p:txBody>
          <a:bodyPr wrap="square">
            <a:spAutoFit/>
          </a:bodyPr>
          <a:lstStyle/>
          <a:p>
            <a:pPr algn="r"/>
            <a:r>
              <a:rPr lang="en-US" dirty="0">
                <a:latin typeface="Arial" panose="020B0604020202020204" pitchFamily="34" charset="0"/>
                <a:cs typeface="Arial" panose="020B0604020202020204" pitchFamily="34" charset="0"/>
              </a:rPr>
              <a:t>ORIGIN is not special</a:t>
            </a:r>
          </a:p>
        </p:txBody>
      </p:sp>
      <p:sp>
        <p:nvSpPr>
          <p:cNvPr id="11" name="TextBox 10">
            <a:extLst>
              <a:ext uri="{FF2B5EF4-FFF2-40B4-BE49-F238E27FC236}">
                <a16:creationId xmlns:a16="http://schemas.microsoft.com/office/drawing/2014/main" id="{8547602E-CE3B-4E00-AEC1-CAEEEDB0C1D8}"/>
              </a:ext>
            </a:extLst>
          </p:cNvPr>
          <p:cNvSpPr txBox="1"/>
          <p:nvPr/>
        </p:nvSpPr>
        <p:spPr>
          <a:xfrm>
            <a:off x="475237" y="1428750"/>
            <a:ext cx="4973063" cy="3693319"/>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just like the branch name “master” (“main”) does not have any special meaning in Git, neither does “origin”</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“main” is the default name for a starting branch when you run </a:t>
            </a:r>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init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“origin” is the default name for a remote when you run </a:t>
            </a:r>
            <a:r>
              <a:rPr lang="en-US" dirty="0">
                <a:latin typeface="Courier New" panose="02070309020205020404" pitchFamily="49" charset="0"/>
                <a:cs typeface="Courier New" panose="02070309020205020404" pitchFamily="49" charset="0"/>
              </a:rPr>
              <a:t>git clone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If you run </a:t>
            </a:r>
            <a:r>
              <a:rPr lang="en-US" dirty="0">
                <a:latin typeface="Courier New" panose="02070309020205020404" pitchFamily="49" charset="0"/>
                <a:cs typeface="Courier New" panose="02070309020205020404" pitchFamily="49" charset="0"/>
              </a:rPr>
              <a:t>git clone -o </a:t>
            </a:r>
            <a:r>
              <a:rPr lang="en-US" dirty="0" err="1">
                <a:latin typeface="Courier New" panose="02070309020205020404" pitchFamily="49" charset="0"/>
                <a:cs typeface="Courier New" panose="02070309020205020404" pitchFamily="49" charset="0"/>
              </a:rPr>
              <a:t>yeppy</a:t>
            </a:r>
            <a:r>
              <a:rPr lang="en-US" dirty="0">
                <a:latin typeface="Arial" panose="020B0604020202020204" pitchFamily="34" charset="0"/>
                <a:cs typeface="Arial" panose="020B0604020202020204" pitchFamily="34" charset="0"/>
              </a:rPr>
              <a:t> instead, then you will have </a:t>
            </a:r>
            <a:r>
              <a:rPr lang="en-US" dirty="0" err="1">
                <a:latin typeface="Courier New" panose="02070309020205020404" pitchFamily="49" charset="0"/>
                <a:cs typeface="Courier New" panose="02070309020205020404" pitchFamily="49" charset="0"/>
              </a:rPr>
              <a:t>yeppy</a:t>
            </a:r>
            <a:r>
              <a:rPr lang="en-US" dirty="0">
                <a:latin typeface="Courier New" panose="02070309020205020404" pitchFamily="49" charset="0"/>
                <a:cs typeface="Courier New" panose="02070309020205020404" pitchFamily="49" charset="0"/>
              </a:rPr>
              <a:t>/main </a:t>
            </a:r>
            <a:r>
              <a:rPr lang="en-US" dirty="0">
                <a:latin typeface="Arial" panose="020B0604020202020204" pitchFamily="34" charset="0"/>
                <a:cs typeface="Arial" panose="020B0604020202020204" pitchFamily="34" charset="0"/>
              </a:rPr>
              <a:t>as your default remote branch</a:t>
            </a:r>
            <a:endParaRPr lang="it-IT"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D1144535-09A7-4A8B-98FE-483CE44B70B2}"/>
              </a:ext>
            </a:extLst>
          </p:cNvPr>
          <p:cNvPicPr>
            <a:picLocks noChangeAspect="1"/>
          </p:cNvPicPr>
          <p:nvPr/>
        </p:nvPicPr>
        <p:blipFill>
          <a:blip r:embed="rId2"/>
          <a:stretch>
            <a:fillRect/>
          </a:stretch>
        </p:blipFill>
        <p:spPr>
          <a:xfrm>
            <a:off x="5632645" y="1625754"/>
            <a:ext cx="6191250" cy="4371975"/>
          </a:xfrm>
          <a:prstGeom prst="rect">
            <a:avLst/>
          </a:prstGeom>
        </p:spPr>
      </p:pic>
      <p:sp>
        <p:nvSpPr>
          <p:cNvPr id="10" name="TextBox 9">
            <a:extLst>
              <a:ext uri="{FF2B5EF4-FFF2-40B4-BE49-F238E27FC236}">
                <a16:creationId xmlns:a16="http://schemas.microsoft.com/office/drawing/2014/main" id="{55C45515-479F-40F3-96C6-7BA071AD0698}"/>
              </a:ext>
            </a:extLst>
          </p:cNvPr>
          <p:cNvSpPr txBox="1"/>
          <p:nvPr/>
        </p:nvSpPr>
        <p:spPr>
          <a:xfrm>
            <a:off x="5543550" y="1227866"/>
            <a:ext cx="6096000"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Server and local repositories after cloning</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11018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14674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Remote Branches</a:t>
            </a:r>
          </a:p>
        </p:txBody>
      </p:sp>
      <p:sp>
        <p:nvSpPr>
          <p:cNvPr id="7" name="TextBox 6">
            <a:extLst>
              <a:ext uri="{FF2B5EF4-FFF2-40B4-BE49-F238E27FC236}">
                <a16:creationId xmlns:a16="http://schemas.microsoft.com/office/drawing/2014/main" id="{5B2F948C-847B-4F9F-BE5C-532A6E11840D}"/>
              </a:ext>
            </a:extLst>
          </p:cNvPr>
          <p:cNvSpPr txBox="1"/>
          <p:nvPr/>
        </p:nvSpPr>
        <p:spPr>
          <a:xfrm>
            <a:off x="7327392" y="178454"/>
            <a:ext cx="4496503" cy="369332"/>
          </a:xfrm>
          <a:prstGeom prst="rect">
            <a:avLst/>
          </a:prstGeom>
          <a:noFill/>
        </p:spPr>
        <p:txBody>
          <a:bodyPr wrap="square">
            <a:spAutoFit/>
          </a:bodyPr>
          <a:lstStyle/>
          <a:p>
            <a:pPr algn="r"/>
            <a:r>
              <a:rPr lang="en-US" dirty="0">
                <a:latin typeface="Arial" panose="020B0604020202020204" pitchFamily="34" charset="0"/>
                <a:cs typeface="Arial" panose="020B0604020202020204" pitchFamily="34" charset="0"/>
              </a:rPr>
              <a:t>Local and remote work can diverge</a:t>
            </a:r>
          </a:p>
        </p:txBody>
      </p:sp>
      <p:sp>
        <p:nvSpPr>
          <p:cNvPr id="11" name="TextBox 10">
            <a:extLst>
              <a:ext uri="{FF2B5EF4-FFF2-40B4-BE49-F238E27FC236}">
                <a16:creationId xmlns:a16="http://schemas.microsoft.com/office/drawing/2014/main" id="{8547602E-CE3B-4E00-AEC1-CAEEEDB0C1D8}"/>
              </a:ext>
            </a:extLst>
          </p:cNvPr>
          <p:cNvSpPr txBox="1"/>
          <p:nvPr/>
        </p:nvSpPr>
        <p:spPr>
          <a:xfrm>
            <a:off x="475237" y="1428750"/>
            <a:ext cx="4477763" cy="3780522"/>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if you do some work on your local master branch, and, in the meantime, someone else pushes to </a:t>
            </a:r>
            <a:r>
              <a:rPr lang="en-US" dirty="0">
                <a:latin typeface="Courier New" panose="02070309020205020404" pitchFamily="49" charset="0"/>
                <a:cs typeface="Courier New" panose="02070309020205020404" pitchFamily="49" charset="0"/>
              </a:rPr>
              <a:t>git.ourcompany.com </a:t>
            </a:r>
            <a:r>
              <a:rPr lang="en-US" dirty="0">
                <a:latin typeface="Arial" panose="020B0604020202020204" pitchFamily="34" charset="0"/>
                <a:cs typeface="Arial" panose="020B0604020202020204" pitchFamily="34" charset="0"/>
              </a:rPr>
              <a:t>and updates its </a:t>
            </a:r>
            <a:r>
              <a:rPr lang="en-US" dirty="0">
                <a:latin typeface="Courier New" panose="02070309020205020404" pitchFamily="49" charset="0"/>
                <a:cs typeface="Courier New" panose="02070309020205020404" pitchFamily="49" charset="0"/>
              </a:rPr>
              <a:t>master</a:t>
            </a:r>
            <a:r>
              <a:rPr lang="en-US" dirty="0">
                <a:latin typeface="Arial" panose="020B0604020202020204" pitchFamily="34" charset="0"/>
                <a:cs typeface="Arial" panose="020B0604020202020204" pitchFamily="34" charset="0"/>
              </a:rPr>
              <a:t> branch, then your histories move forward differently</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as long as you stay out of contact with your origin server, your </a:t>
            </a:r>
            <a:r>
              <a:rPr lang="en-US" dirty="0">
                <a:latin typeface="Courier New" panose="02070309020205020404" pitchFamily="49" charset="0"/>
                <a:cs typeface="Courier New" panose="02070309020205020404" pitchFamily="49" charset="0"/>
              </a:rPr>
              <a:t>origin/master</a:t>
            </a:r>
            <a:r>
              <a:rPr lang="en-US" dirty="0">
                <a:latin typeface="Arial" panose="020B0604020202020204" pitchFamily="34" charset="0"/>
                <a:cs typeface="Arial" panose="020B0604020202020204" pitchFamily="34" charset="0"/>
              </a:rPr>
              <a:t> pointer doesn’t move</a:t>
            </a:r>
            <a:endParaRPr lang="it-IT"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940D8D9-35ED-49B6-85BF-D7897E89A069}"/>
              </a:ext>
            </a:extLst>
          </p:cNvPr>
          <p:cNvPicPr>
            <a:picLocks noChangeAspect="1"/>
          </p:cNvPicPr>
          <p:nvPr/>
        </p:nvPicPr>
        <p:blipFill>
          <a:blip r:embed="rId2"/>
          <a:stretch>
            <a:fillRect/>
          </a:stretch>
        </p:blipFill>
        <p:spPr>
          <a:xfrm>
            <a:off x="5138737" y="1648728"/>
            <a:ext cx="6905625" cy="4181475"/>
          </a:xfrm>
          <a:prstGeom prst="rect">
            <a:avLst/>
          </a:prstGeom>
        </p:spPr>
      </p:pic>
    </p:spTree>
    <p:extLst>
      <p:ext uri="{BB962C8B-B14F-4D97-AF65-F5344CB8AC3E}">
        <p14:creationId xmlns:p14="http://schemas.microsoft.com/office/powerpoint/2010/main" val="17967119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14674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Remote Branches</a:t>
            </a:r>
          </a:p>
        </p:txBody>
      </p:sp>
      <p:sp>
        <p:nvSpPr>
          <p:cNvPr id="7" name="TextBox 6">
            <a:extLst>
              <a:ext uri="{FF2B5EF4-FFF2-40B4-BE49-F238E27FC236}">
                <a16:creationId xmlns:a16="http://schemas.microsoft.com/office/drawing/2014/main" id="{5B2F948C-847B-4F9F-BE5C-532A6E11840D}"/>
              </a:ext>
            </a:extLst>
          </p:cNvPr>
          <p:cNvSpPr txBox="1"/>
          <p:nvPr/>
        </p:nvSpPr>
        <p:spPr>
          <a:xfrm>
            <a:off x="6973824" y="178454"/>
            <a:ext cx="4850071" cy="369332"/>
          </a:xfrm>
          <a:prstGeom prst="rect">
            <a:avLst/>
          </a:prstGeom>
          <a:noFill/>
        </p:spPr>
        <p:txBody>
          <a:bodyPr wrap="square">
            <a:spAutoFit/>
          </a:bodyPr>
          <a:lstStyle/>
          <a:p>
            <a:pPr algn="r"/>
            <a:r>
              <a:rPr lang="en-US" dirty="0">
                <a:latin typeface="Arial" panose="020B0604020202020204" pitchFamily="34" charset="0"/>
                <a:cs typeface="Arial" panose="020B0604020202020204" pitchFamily="34" charset="0"/>
              </a:rPr>
              <a:t>Git fetch updates your remote references</a:t>
            </a:r>
          </a:p>
        </p:txBody>
      </p:sp>
      <p:sp>
        <p:nvSpPr>
          <p:cNvPr id="11" name="TextBox 10">
            <a:extLst>
              <a:ext uri="{FF2B5EF4-FFF2-40B4-BE49-F238E27FC236}">
                <a16:creationId xmlns:a16="http://schemas.microsoft.com/office/drawing/2014/main" id="{8547602E-CE3B-4E00-AEC1-CAEEEDB0C1D8}"/>
              </a:ext>
            </a:extLst>
          </p:cNvPr>
          <p:cNvSpPr txBox="1"/>
          <p:nvPr/>
        </p:nvSpPr>
        <p:spPr>
          <a:xfrm>
            <a:off x="475237" y="1428750"/>
            <a:ext cx="4477763" cy="4611519"/>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to synchronize your work, you run a </a:t>
            </a:r>
            <a:r>
              <a:rPr lang="en-US" dirty="0">
                <a:latin typeface="Courier New" panose="02070309020205020404" pitchFamily="49" charset="0"/>
                <a:cs typeface="Courier New" panose="02070309020205020404" pitchFamily="49" charset="0"/>
              </a:rPr>
              <a:t>git fetch origin</a:t>
            </a:r>
            <a:r>
              <a:rPr lang="en-US" dirty="0">
                <a:latin typeface="Arial" panose="020B0604020202020204" pitchFamily="34" charset="0"/>
                <a:cs typeface="Arial" panose="020B0604020202020204" pitchFamily="34" charset="0"/>
              </a:rPr>
              <a:t> command</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this command</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looks up which server “origin” is (in this case, it’s </a:t>
            </a:r>
            <a:r>
              <a:rPr lang="en-US" dirty="0">
                <a:latin typeface="Courier New" panose="02070309020205020404" pitchFamily="49" charset="0"/>
                <a:cs typeface="Courier New" panose="02070309020205020404" pitchFamily="49" charset="0"/>
              </a:rPr>
              <a:t>git.ourcompany.com</a:t>
            </a:r>
            <a:r>
              <a:rPr lang="en-US" dirty="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fetches any data from it that you don’t yet have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updates your local database, moving your </a:t>
            </a:r>
            <a:r>
              <a:rPr lang="en-US" dirty="0">
                <a:latin typeface="Courier New" panose="02070309020205020404" pitchFamily="49" charset="0"/>
                <a:cs typeface="Courier New" panose="02070309020205020404" pitchFamily="49" charset="0"/>
              </a:rPr>
              <a:t>origin/master </a:t>
            </a:r>
            <a:r>
              <a:rPr lang="en-US" dirty="0">
                <a:latin typeface="Arial" panose="020B0604020202020204" pitchFamily="34" charset="0"/>
                <a:cs typeface="Arial" panose="020B0604020202020204" pitchFamily="34" charset="0"/>
              </a:rPr>
              <a:t>pointer to its new, more up-to-date position.</a:t>
            </a:r>
            <a:endParaRPr lang="it-IT"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8C451A3E-EF84-456F-AFE5-0DD8B70C1830}"/>
              </a:ext>
            </a:extLst>
          </p:cNvPr>
          <p:cNvPicPr>
            <a:picLocks noChangeAspect="1"/>
          </p:cNvPicPr>
          <p:nvPr/>
        </p:nvPicPr>
        <p:blipFill>
          <a:blip r:embed="rId2"/>
          <a:stretch>
            <a:fillRect/>
          </a:stretch>
        </p:blipFill>
        <p:spPr>
          <a:xfrm>
            <a:off x="5176837" y="1308180"/>
            <a:ext cx="6905625" cy="5010150"/>
          </a:xfrm>
          <a:prstGeom prst="rect">
            <a:avLst/>
          </a:prstGeom>
        </p:spPr>
      </p:pic>
    </p:spTree>
    <p:extLst>
      <p:ext uri="{BB962C8B-B14F-4D97-AF65-F5344CB8AC3E}">
        <p14:creationId xmlns:p14="http://schemas.microsoft.com/office/powerpoint/2010/main" val="357138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14674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Remote Branches</a:t>
            </a:r>
          </a:p>
        </p:txBody>
      </p:sp>
      <p:sp>
        <p:nvSpPr>
          <p:cNvPr id="7" name="TextBox 6">
            <a:extLst>
              <a:ext uri="{FF2B5EF4-FFF2-40B4-BE49-F238E27FC236}">
                <a16:creationId xmlns:a16="http://schemas.microsoft.com/office/drawing/2014/main" id="{5B2F948C-847B-4F9F-BE5C-532A6E11840D}"/>
              </a:ext>
            </a:extLst>
          </p:cNvPr>
          <p:cNvSpPr txBox="1"/>
          <p:nvPr/>
        </p:nvSpPr>
        <p:spPr>
          <a:xfrm>
            <a:off x="8394192" y="178454"/>
            <a:ext cx="3429703" cy="369332"/>
          </a:xfrm>
          <a:prstGeom prst="rect">
            <a:avLst/>
          </a:prstGeom>
          <a:noFill/>
        </p:spPr>
        <p:txBody>
          <a:bodyPr wrap="square">
            <a:spAutoFit/>
          </a:bodyPr>
          <a:lstStyle/>
          <a:p>
            <a:pPr algn="r"/>
            <a:r>
              <a:rPr lang="en-US" dirty="0">
                <a:latin typeface="Arial" panose="020B0604020202020204" pitchFamily="34" charset="0"/>
                <a:cs typeface="Arial" panose="020B0604020202020204" pitchFamily="34" charset="0"/>
              </a:rPr>
              <a:t>Pushing</a:t>
            </a:r>
            <a:endParaRPr lang="en-US" b="0" i="0" dirty="0">
              <a:effectLst/>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EF16020E-4F3F-43ED-9DE3-03BE3245B776}"/>
              </a:ext>
            </a:extLst>
          </p:cNvPr>
          <p:cNvSpPr txBox="1"/>
          <p:nvPr/>
        </p:nvSpPr>
        <p:spPr>
          <a:xfrm>
            <a:off x="475237" y="970710"/>
            <a:ext cx="11348658" cy="2134239"/>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local branches aren’t automatically synchronized to the remotes you write to</a:t>
            </a:r>
          </a:p>
          <a:p>
            <a:pPr>
              <a:lnSpc>
                <a:spcPct val="150000"/>
              </a:lnSpc>
            </a:pPr>
            <a:r>
              <a:rPr lang="en-US" dirty="0">
                <a:latin typeface="Arial" panose="020B0604020202020204" pitchFamily="34" charset="0"/>
                <a:cs typeface="Arial" panose="020B0604020202020204" pitchFamily="34" charset="0"/>
              </a:rPr>
              <a:t>you have to explicitly </a:t>
            </a:r>
            <a:r>
              <a:rPr lang="en-US" b="1" dirty="0">
                <a:latin typeface="Arial" panose="020B0604020202020204" pitchFamily="34" charset="0"/>
                <a:cs typeface="Arial" panose="020B0604020202020204" pitchFamily="34" charset="0"/>
              </a:rPr>
              <a:t>push</a:t>
            </a:r>
            <a:r>
              <a:rPr lang="en-US" dirty="0">
                <a:latin typeface="Arial" panose="020B0604020202020204" pitchFamily="34" charset="0"/>
                <a:cs typeface="Arial" panose="020B0604020202020204" pitchFamily="34" charset="0"/>
              </a:rPr>
              <a:t> the branches you want to share</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that way, you can use private branches for work you don’t want to share, and push up only the topic branches you want to collaborate on</a:t>
            </a:r>
            <a:endParaRPr lang="en-US"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D2D0311F-C1D6-4F7B-B877-15F5E9B94855}"/>
              </a:ext>
            </a:extLst>
          </p:cNvPr>
          <p:cNvSpPr txBox="1"/>
          <p:nvPr/>
        </p:nvSpPr>
        <p:spPr>
          <a:xfrm>
            <a:off x="475237" y="3429627"/>
            <a:ext cx="11348658"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If you have a branch named </a:t>
            </a:r>
            <a:r>
              <a:rPr lang="en-US" dirty="0" err="1">
                <a:latin typeface="Courier New" panose="02070309020205020404" pitchFamily="49" charset="0"/>
                <a:cs typeface="Courier New" panose="02070309020205020404" pitchFamily="49" charset="0"/>
              </a:rPr>
              <a:t>serverfix</a:t>
            </a:r>
            <a:r>
              <a:rPr lang="en-US" dirty="0">
                <a:latin typeface="Arial" panose="020B0604020202020204" pitchFamily="34" charset="0"/>
                <a:cs typeface="Arial" panose="020B0604020202020204" pitchFamily="34" charset="0"/>
              </a:rPr>
              <a:t> that you want to work on with others, you can push it up the same way you pushed your first branch. Run </a:t>
            </a:r>
            <a:r>
              <a:rPr lang="en-US" dirty="0">
                <a:latin typeface="Courier New" panose="02070309020205020404" pitchFamily="49" charset="0"/>
                <a:cs typeface="Courier New" panose="02070309020205020404" pitchFamily="49" charset="0"/>
              </a:rPr>
              <a:t>git push (remote) (branch)</a:t>
            </a:r>
            <a:endParaRPr lang="it-IT"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1E74522C-3241-4968-B1F5-55B36E825034}"/>
              </a:ext>
            </a:extLst>
          </p:cNvPr>
          <p:cNvSpPr txBox="1"/>
          <p:nvPr/>
        </p:nvSpPr>
        <p:spPr>
          <a:xfrm>
            <a:off x="475237" y="4300513"/>
            <a:ext cx="10869419" cy="2062103"/>
          </a:xfrm>
          <a:prstGeom prst="rect">
            <a:avLst/>
          </a:prstGeom>
          <a:solidFill>
            <a:schemeClr val="tx1">
              <a:lumMod val="6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 git push origin </a:t>
            </a:r>
            <a:r>
              <a:rPr lang="en-US" sz="1600" dirty="0" err="1">
                <a:latin typeface="Courier New" panose="02070309020205020404" pitchFamily="49" charset="0"/>
                <a:cs typeface="Courier New" panose="02070309020205020404" pitchFamily="49" charset="0"/>
              </a:rPr>
              <a:t>serverfix</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Counting objects: 24, done.</a:t>
            </a:r>
          </a:p>
          <a:p>
            <a:r>
              <a:rPr lang="en-US" sz="1600" dirty="0">
                <a:latin typeface="Courier New" panose="02070309020205020404" pitchFamily="49" charset="0"/>
                <a:cs typeface="Courier New" panose="02070309020205020404" pitchFamily="49" charset="0"/>
              </a:rPr>
              <a:t>Delta compression using up to 8 threads.</a:t>
            </a:r>
          </a:p>
          <a:p>
            <a:r>
              <a:rPr lang="en-US" sz="1600" dirty="0">
                <a:latin typeface="Courier New" panose="02070309020205020404" pitchFamily="49" charset="0"/>
                <a:cs typeface="Courier New" panose="02070309020205020404" pitchFamily="49" charset="0"/>
              </a:rPr>
              <a:t>Compressing objects: 100% (15/15), done.</a:t>
            </a:r>
          </a:p>
          <a:p>
            <a:r>
              <a:rPr lang="en-US" sz="1600" dirty="0">
                <a:latin typeface="Courier New" panose="02070309020205020404" pitchFamily="49" charset="0"/>
                <a:cs typeface="Courier New" panose="02070309020205020404" pitchFamily="49" charset="0"/>
              </a:rPr>
              <a:t>Writing objects: 100% (24/24), 1.91 KiB | 0 bytes/s, done.</a:t>
            </a:r>
          </a:p>
          <a:p>
            <a:r>
              <a:rPr lang="en-US" sz="1600" dirty="0">
                <a:latin typeface="Courier New" panose="02070309020205020404" pitchFamily="49" charset="0"/>
                <a:cs typeface="Courier New" panose="02070309020205020404" pitchFamily="49" charset="0"/>
              </a:rPr>
              <a:t>Total 24 (delta 2), reused 0 (delta 0)</a:t>
            </a:r>
          </a:p>
          <a:p>
            <a:r>
              <a:rPr lang="en-US" sz="1600" dirty="0">
                <a:latin typeface="Courier New" panose="02070309020205020404" pitchFamily="49" charset="0"/>
                <a:cs typeface="Courier New" panose="02070309020205020404" pitchFamily="49" charset="0"/>
              </a:rPr>
              <a:t>To https://github.com/schacon/simplegit</a:t>
            </a:r>
          </a:p>
          <a:p>
            <a:r>
              <a:rPr lang="en-US" sz="1600" dirty="0">
                <a:latin typeface="Courier New" panose="02070309020205020404" pitchFamily="49" charset="0"/>
                <a:cs typeface="Courier New" panose="02070309020205020404" pitchFamily="49" charset="0"/>
              </a:rPr>
              <a:t> * [new branch] </a:t>
            </a:r>
            <a:r>
              <a:rPr lang="en-US" sz="1600" dirty="0" err="1">
                <a:latin typeface="Courier New" panose="02070309020205020404" pitchFamily="49" charset="0"/>
                <a:cs typeface="Courier New" panose="02070309020205020404" pitchFamily="49" charset="0"/>
              </a:rPr>
              <a:t>serverfix</a:t>
            </a:r>
            <a:r>
              <a:rPr lang="en-US" sz="1600" dirty="0">
                <a:latin typeface="Courier New" panose="02070309020205020404" pitchFamily="49" charset="0"/>
                <a:cs typeface="Courier New" panose="02070309020205020404" pitchFamily="49" charset="0"/>
              </a:rPr>
              <a:t> -&gt; </a:t>
            </a:r>
            <a:r>
              <a:rPr lang="en-US" sz="1600" dirty="0" err="1">
                <a:latin typeface="Courier New" panose="02070309020205020404" pitchFamily="49" charset="0"/>
                <a:cs typeface="Courier New" panose="02070309020205020404" pitchFamily="49" charset="0"/>
              </a:rPr>
              <a:t>serverfix</a:t>
            </a:r>
            <a:endParaRPr lang="en-US" sz="1600" dirty="0">
              <a:latin typeface="Courier New" panose="02070309020205020404" pitchFamily="49" charset="0"/>
              <a:cs typeface="Courier New" panose="02070309020205020404" pitchFamily="49" charset="0"/>
            </a:endParaRPr>
          </a:p>
        </p:txBody>
      </p:sp>
      <p:sp>
        <p:nvSpPr>
          <p:cNvPr id="11" name="Rectangle 10">
            <a:extLst>
              <a:ext uri="{FF2B5EF4-FFF2-40B4-BE49-F238E27FC236}">
                <a16:creationId xmlns:a16="http://schemas.microsoft.com/office/drawing/2014/main" id="{C51831B5-D490-467E-9E95-C5D8D93F771D}"/>
              </a:ext>
            </a:extLst>
          </p:cNvPr>
          <p:cNvSpPr/>
          <p:nvPr/>
        </p:nvSpPr>
        <p:spPr>
          <a:xfrm>
            <a:off x="7985760" y="4075957"/>
            <a:ext cx="4059935" cy="15494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this is a bit of a shortcut:</a:t>
            </a:r>
          </a:p>
          <a:p>
            <a:pPr algn="ctr"/>
            <a:endParaRPr lang="en-US" sz="1200" dirty="0">
              <a:latin typeface="Arial" panose="020B0604020202020204" pitchFamily="34" charset="0"/>
              <a:cs typeface="Arial" panose="020B0604020202020204" pitchFamily="34" charset="0"/>
            </a:endParaRPr>
          </a:p>
          <a:p>
            <a:pPr algn="ctr"/>
            <a:r>
              <a:rPr lang="en-US" sz="1200" dirty="0">
                <a:latin typeface="Arial" panose="020B0604020202020204" pitchFamily="34" charset="0"/>
                <a:cs typeface="Arial" panose="020B0604020202020204" pitchFamily="34" charset="0"/>
              </a:rPr>
              <a:t>Git automatically expands the </a:t>
            </a:r>
            <a:r>
              <a:rPr lang="en-US" sz="1200" dirty="0" err="1">
                <a:latin typeface="Courier New" panose="02070309020205020404" pitchFamily="49" charset="0"/>
                <a:cs typeface="Courier New" panose="02070309020205020404" pitchFamily="49" charset="0"/>
              </a:rPr>
              <a:t>serverfix</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branchname</a:t>
            </a:r>
            <a:r>
              <a:rPr lang="en-US" sz="1200" dirty="0">
                <a:latin typeface="Arial" panose="020B0604020202020204" pitchFamily="34" charset="0"/>
                <a:cs typeface="Arial" panose="020B0604020202020204" pitchFamily="34" charset="0"/>
              </a:rPr>
              <a:t> out to </a:t>
            </a:r>
            <a:r>
              <a:rPr lang="en-US" sz="1200" dirty="0">
                <a:latin typeface="Courier New" panose="02070309020205020404" pitchFamily="49" charset="0"/>
                <a:cs typeface="Courier New" panose="02070309020205020404" pitchFamily="49" charset="0"/>
              </a:rPr>
              <a:t>refs/heads/</a:t>
            </a:r>
            <a:r>
              <a:rPr lang="en-US" sz="1200" dirty="0" err="1">
                <a:latin typeface="Courier New" panose="02070309020205020404" pitchFamily="49" charset="0"/>
                <a:cs typeface="Courier New" panose="02070309020205020404" pitchFamily="49" charset="0"/>
              </a:rPr>
              <a:t>serverfix:refs</a:t>
            </a:r>
            <a:r>
              <a:rPr lang="en-US" sz="1200" dirty="0">
                <a:latin typeface="Courier New" panose="02070309020205020404" pitchFamily="49" charset="0"/>
                <a:cs typeface="Courier New" panose="02070309020205020404" pitchFamily="49" charset="0"/>
              </a:rPr>
              <a:t>/heads/</a:t>
            </a:r>
            <a:r>
              <a:rPr lang="en-US" sz="1200" dirty="0" err="1">
                <a:latin typeface="Courier New" panose="02070309020205020404" pitchFamily="49" charset="0"/>
                <a:cs typeface="Courier New" panose="02070309020205020404" pitchFamily="49" charset="0"/>
              </a:rPr>
              <a:t>serverfix</a:t>
            </a:r>
            <a:endParaRPr lang="en-US" sz="1200" dirty="0">
              <a:latin typeface="Arial" panose="020B0604020202020204" pitchFamily="34" charset="0"/>
              <a:cs typeface="Arial" panose="020B0604020202020204" pitchFamily="34" charset="0"/>
            </a:endParaRPr>
          </a:p>
          <a:p>
            <a:pPr algn="ctr"/>
            <a:endParaRPr lang="en-US" sz="1200" dirty="0">
              <a:latin typeface="Arial" panose="020B0604020202020204" pitchFamily="34" charset="0"/>
              <a:cs typeface="Arial" panose="020B0604020202020204" pitchFamily="34" charset="0"/>
            </a:endParaRPr>
          </a:p>
          <a:p>
            <a:pPr algn="ctr"/>
            <a:r>
              <a:rPr lang="en-US" sz="1200" dirty="0">
                <a:latin typeface="Arial" panose="020B0604020202020204" pitchFamily="34" charset="0"/>
                <a:cs typeface="Arial" panose="020B0604020202020204" pitchFamily="34" charset="0"/>
              </a:rPr>
              <a:t>it means, “Take my </a:t>
            </a:r>
            <a:r>
              <a:rPr lang="en-US" sz="1200" dirty="0" err="1">
                <a:latin typeface="Arial" panose="020B0604020202020204" pitchFamily="34" charset="0"/>
                <a:cs typeface="Arial" panose="020B0604020202020204" pitchFamily="34" charset="0"/>
              </a:rPr>
              <a:t>serverfix</a:t>
            </a:r>
            <a:r>
              <a:rPr lang="en-US" sz="1200" dirty="0">
                <a:latin typeface="Arial" panose="020B0604020202020204" pitchFamily="34" charset="0"/>
                <a:cs typeface="Arial" panose="020B0604020202020204" pitchFamily="34" charset="0"/>
              </a:rPr>
              <a:t> local branch and push it to update the remote’s </a:t>
            </a:r>
            <a:r>
              <a:rPr lang="en-US" sz="1200" dirty="0" err="1">
                <a:latin typeface="Arial" panose="020B0604020202020204" pitchFamily="34" charset="0"/>
                <a:cs typeface="Arial" panose="020B0604020202020204" pitchFamily="34" charset="0"/>
              </a:rPr>
              <a:t>serverfix</a:t>
            </a:r>
            <a:r>
              <a:rPr lang="en-US" sz="1200" dirty="0">
                <a:latin typeface="Arial" panose="020B0604020202020204" pitchFamily="34" charset="0"/>
                <a:cs typeface="Arial" panose="020B0604020202020204" pitchFamily="34" charset="0"/>
              </a:rPr>
              <a:t> branch.”</a:t>
            </a:r>
            <a:endParaRPr lang="it-IT"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65998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14674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Remote Branches</a:t>
            </a:r>
          </a:p>
        </p:txBody>
      </p:sp>
      <p:sp>
        <p:nvSpPr>
          <p:cNvPr id="7" name="TextBox 6">
            <a:extLst>
              <a:ext uri="{FF2B5EF4-FFF2-40B4-BE49-F238E27FC236}">
                <a16:creationId xmlns:a16="http://schemas.microsoft.com/office/drawing/2014/main" id="{5B2F948C-847B-4F9F-BE5C-532A6E11840D}"/>
              </a:ext>
            </a:extLst>
          </p:cNvPr>
          <p:cNvSpPr txBox="1"/>
          <p:nvPr/>
        </p:nvSpPr>
        <p:spPr>
          <a:xfrm>
            <a:off x="8394192" y="178454"/>
            <a:ext cx="3429703" cy="369332"/>
          </a:xfrm>
          <a:prstGeom prst="rect">
            <a:avLst/>
          </a:prstGeom>
          <a:noFill/>
        </p:spPr>
        <p:txBody>
          <a:bodyPr wrap="square">
            <a:spAutoFit/>
          </a:bodyPr>
          <a:lstStyle/>
          <a:p>
            <a:pPr algn="r"/>
            <a:r>
              <a:rPr lang="en-US" dirty="0">
                <a:latin typeface="Arial" panose="020B0604020202020204" pitchFamily="34" charset="0"/>
                <a:cs typeface="Arial" panose="020B0604020202020204" pitchFamily="34" charset="0"/>
              </a:rPr>
              <a:t>Pushing</a:t>
            </a:r>
            <a:endParaRPr lang="en-US" b="0" i="0" dirty="0">
              <a:effectLst/>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EF16020E-4F3F-43ED-9DE3-03BE3245B776}"/>
              </a:ext>
            </a:extLst>
          </p:cNvPr>
          <p:cNvSpPr txBox="1"/>
          <p:nvPr/>
        </p:nvSpPr>
        <p:spPr>
          <a:xfrm>
            <a:off x="475237" y="970710"/>
            <a:ext cx="11348658" cy="887744"/>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next time one of your collaborators fetches from the server, they will get a reference to where the server’s version of </a:t>
            </a:r>
            <a:r>
              <a:rPr lang="en-US" dirty="0" err="1">
                <a:latin typeface="Courier New" panose="02070309020205020404" pitchFamily="49" charset="0"/>
                <a:cs typeface="Courier New" panose="02070309020205020404" pitchFamily="49" charset="0"/>
              </a:rPr>
              <a:t>serverfix</a:t>
            </a:r>
            <a:r>
              <a:rPr lang="en-US" dirty="0">
                <a:latin typeface="Arial" panose="020B0604020202020204" pitchFamily="34" charset="0"/>
                <a:cs typeface="Arial" panose="020B0604020202020204" pitchFamily="34" charset="0"/>
              </a:rPr>
              <a:t> is under the remote branch </a:t>
            </a:r>
            <a:r>
              <a:rPr lang="en-US" dirty="0">
                <a:latin typeface="Courier New" panose="02070309020205020404" pitchFamily="49" charset="0"/>
                <a:cs typeface="Courier New" panose="02070309020205020404" pitchFamily="49" charset="0"/>
              </a:rPr>
              <a:t>origin/</a:t>
            </a:r>
            <a:r>
              <a:rPr lang="en-US" dirty="0" err="1">
                <a:latin typeface="Courier New" panose="02070309020205020404" pitchFamily="49" charset="0"/>
                <a:cs typeface="Courier New" panose="02070309020205020404" pitchFamily="49" charset="0"/>
              </a:rPr>
              <a:t>serverfix</a:t>
            </a:r>
            <a:endParaRPr lang="en-US"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1E74522C-3241-4968-B1F5-55B36E825034}"/>
              </a:ext>
            </a:extLst>
          </p:cNvPr>
          <p:cNvSpPr txBox="1"/>
          <p:nvPr/>
        </p:nvSpPr>
        <p:spPr>
          <a:xfrm>
            <a:off x="475237" y="2128813"/>
            <a:ext cx="10869419" cy="1815882"/>
          </a:xfrm>
          <a:prstGeom prst="rect">
            <a:avLst/>
          </a:prstGeom>
          <a:solidFill>
            <a:schemeClr val="tx1">
              <a:lumMod val="6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 git fetch origin</a:t>
            </a:r>
          </a:p>
          <a:p>
            <a:r>
              <a:rPr lang="en-US" sz="1600" dirty="0">
                <a:latin typeface="Courier New" panose="02070309020205020404" pitchFamily="49" charset="0"/>
                <a:cs typeface="Courier New" panose="02070309020205020404" pitchFamily="49" charset="0"/>
              </a:rPr>
              <a:t>remote: Counting objects: 7, done.</a:t>
            </a:r>
          </a:p>
          <a:p>
            <a:r>
              <a:rPr lang="en-US" sz="1600" dirty="0">
                <a:latin typeface="Courier New" panose="02070309020205020404" pitchFamily="49" charset="0"/>
                <a:cs typeface="Courier New" panose="02070309020205020404" pitchFamily="49" charset="0"/>
              </a:rPr>
              <a:t>remote: Compressing objects: 100% (2/2), done.</a:t>
            </a:r>
          </a:p>
          <a:p>
            <a:r>
              <a:rPr lang="en-US" sz="1600" dirty="0">
                <a:latin typeface="Courier New" panose="02070309020205020404" pitchFamily="49" charset="0"/>
                <a:cs typeface="Courier New" panose="02070309020205020404" pitchFamily="49" charset="0"/>
              </a:rPr>
              <a:t>remote: Total 3 (delta 0), reused 3 (delta 0)</a:t>
            </a:r>
          </a:p>
          <a:p>
            <a:r>
              <a:rPr lang="en-US" sz="1600" dirty="0">
                <a:latin typeface="Courier New" panose="02070309020205020404" pitchFamily="49" charset="0"/>
                <a:cs typeface="Courier New" panose="02070309020205020404" pitchFamily="49" charset="0"/>
              </a:rPr>
              <a:t>Unpacking objects: 100% (3/3), done.</a:t>
            </a:r>
          </a:p>
          <a:p>
            <a:r>
              <a:rPr lang="en-US" sz="1600" dirty="0">
                <a:latin typeface="Courier New" panose="02070309020205020404" pitchFamily="49" charset="0"/>
                <a:cs typeface="Courier New" panose="02070309020205020404" pitchFamily="49" charset="0"/>
              </a:rPr>
              <a:t>From https://github.com/schacon/simplegit</a:t>
            </a:r>
          </a:p>
          <a:p>
            <a:r>
              <a:rPr lang="en-US" sz="1600" dirty="0">
                <a:latin typeface="Courier New" panose="02070309020205020404" pitchFamily="49" charset="0"/>
                <a:cs typeface="Courier New" panose="02070309020205020404" pitchFamily="49" charset="0"/>
              </a:rPr>
              <a:t> * [new branch] </a:t>
            </a:r>
            <a:r>
              <a:rPr lang="en-US" sz="1600" dirty="0" err="1">
                <a:latin typeface="Courier New" panose="02070309020205020404" pitchFamily="49" charset="0"/>
                <a:cs typeface="Courier New" panose="02070309020205020404" pitchFamily="49" charset="0"/>
              </a:rPr>
              <a:t>serverfix</a:t>
            </a:r>
            <a:r>
              <a:rPr lang="en-US" sz="1600" dirty="0">
                <a:latin typeface="Courier New" panose="02070309020205020404" pitchFamily="49" charset="0"/>
                <a:cs typeface="Courier New" panose="02070309020205020404" pitchFamily="49" charset="0"/>
              </a:rPr>
              <a:t> -&gt; origin/</a:t>
            </a:r>
            <a:r>
              <a:rPr lang="en-US" sz="1600" dirty="0" err="1">
                <a:latin typeface="Courier New" panose="02070309020205020404" pitchFamily="49" charset="0"/>
                <a:cs typeface="Courier New" panose="02070309020205020404" pitchFamily="49" charset="0"/>
              </a:rPr>
              <a:t>serverfix</a:t>
            </a:r>
            <a:endParaRPr lang="en-US" sz="1600" dirty="0">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19517B9F-EDA7-4EFA-BDF1-BD7EF22EA29E}"/>
              </a:ext>
            </a:extLst>
          </p:cNvPr>
          <p:cNvSpPr txBox="1"/>
          <p:nvPr/>
        </p:nvSpPr>
        <p:spPr>
          <a:xfrm>
            <a:off x="475236" y="4267683"/>
            <a:ext cx="10869419" cy="1477328"/>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IMPORTANT: when you do a fetch that brings down new remote branches, you don’t automatically have local, editable copies of them</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 other words, in this case, you don’t have a new </a:t>
            </a:r>
            <a:r>
              <a:rPr lang="en-US" dirty="0" err="1">
                <a:latin typeface="Courier New" panose="02070309020205020404" pitchFamily="49" charset="0"/>
                <a:cs typeface="Courier New" panose="02070309020205020404" pitchFamily="49" charset="0"/>
              </a:rPr>
              <a:t>serverfix</a:t>
            </a:r>
            <a:r>
              <a:rPr lang="en-US" dirty="0">
                <a:latin typeface="Arial" panose="020B0604020202020204" pitchFamily="34" charset="0"/>
                <a:cs typeface="Arial" panose="020B0604020202020204" pitchFamily="34" charset="0"/>
              </a:rPr>
              <a:t> branch: you only have an </a:t>
            </a:r>
            <a:r>
              <a:rPr lang="en-US" dirty="0">
                <a:latin typeface="Courier New" panose="02070309020205020404" pitchFamily="49" charset="0"/>
                <a:cs typeface="Courier New" panose="02070309020205020404" pitchFamily="49" charset="0"/>
              </a:rPr>
              <a:t>origin/</a:t>
            </a:r>
            <a:r>
              <a:rPr lang="en-US" dirty="0" err="1">
                <a:latin typeface="Courier New" panose="02070309020205020404" pitchFamily="49" charset="0"/>
                <a:cs typeface="Courier New" panose="02070309020205020404" pitchFamily="49" charset="0"/>
              </a:rPr>
              <a:t>serverfix</a:t>
            </a:r>
            <a:r>
              <a:rPr lang="en-US" dirty="0">
                <a:latin typeface="Courier New" panose="02070309020205020404" pitchFamily="49" charset="0"/>
                <a:cs typeface="Courier New" panose="02070309020205020404" pitchFamily="49" charset="0"/>
              </a:rPr>
              <a:t> </a:t>
            </a:r>
            <a:r>
              <a:rPr lang="en-US" dirty="0">
                <a:latin typeface="Arial" panose="020B0604020202020204" pitchFamily="34" charset="0"/>
                <a:cs typeface="Arial" panose="020B0604020202020204" pitchFamily="34" charset="0"/>
              </a:rPr>
              <a:t>pointer that you can’t modify</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16874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14674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Remote Branches</a:t>
            </a:r>
          </a:p>
        </p:txBody>
      </p:sp>
      <p:sp>
        <p:nvSpPr>
          <p:cNvPr id="7" name="TextBox 6">
            <a:extLst>
              <a:ext uri="{FF2B5EF4-FFF2-40B4-BE49-F238E27FC236}">
                <a16:creationId xmlns:a16="http://schemas.microsoft.com/office/drawing/2014/main" id="{5B2F948C-847B-4F9F-BE5C-532A6E11840D}"/>
              </a:ext>
            </a:extLst>
          </p:cNvPr>
          <p:cNvSpPr txBox="1"/>
          <p:nvPr/>
        </p:nvSpPr>
        <p:spPr>
          <a:xfrm>
            <a:off x="8394192" y="178454"/>
            <a:ext cx="3429703" cy="369332"/>
          </a:xfrm>
          <a:prstGeom prst="rect">
            <a:avLst/>
          </a:prstGeom>
          <a:noFill/>
        </p:spPr>
        <p:txBody>
          <a:bodyPr wrap="square">
            <a:spAutoFit/>
          </a:bodyPr>
          <a:lstStyle/>
          <a:p>
            <a:pPr algn="r"/>
            <a:r>
              <a:rPr lang="en-US" dirty="0">
                <a:latin typeface="Arial" panose="020B0604020202020204" pitchFamily="34" charset="0"/>
                <a:cs typeface="Arial" panose="020B0604020202020204" pitchFamily="34" charset="0"/>
              </a:rPr>
              <a:t>Pushing</a:t>
            </a:r>
            <a:endParaRPr lang="en-US" b="0" i="0" dirty="0">
              <a:effectLst/>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EF16020E-4F3F-43ED-9DE3-03BE3245B776}"/>
              </a:ext>
            </a:extLst>
          </p:cNvPr>
          <p:cNvSpPr txBox="1"/>
          <p:nvPr/>
        </p:nvSpPr>
        <p:spPr>
          <a:xfrm>
            <a:off x="475237" y="1622391"/>
            <a:ext cx="11348658" cy="88774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to merge this work into your current working branch, you can run </a:t>
            </a:r>
            <a:r>
              <a:rPr lang="en-US" dirty="0">
                <a:latin typeface="Courier New" panose="02070309020205020404" pitchFamily="49" charset="0"/>
                <a:cs typeface="Courier New" panose="02070309020205020404" pitchFamily="49" charset="0"/>
              </a:rPr>
              <a:t>git merge origin/</a:t>
            </a:r>
            <a:r>
              <a:rPr lang="en-US" dirty="0" err="1">
                <a:latin typeface="Courier New" panose="02070309020205020404" pitchFamily="49" charset="0"/>
                <a:cs typeface="Courier New" panose="02070309020205020404" pitchFamily="49" charset="0"/>
              </a:rPr>
              <a:t>serverfix</a:t>
            </a:r>
            <a:endParaRPr lang="en-US"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if you want your own </a:t>
            </a:r>
            <a:r>
              <a:rPr lang="en-US" dirty="0" err="1">
                <a:latin typeface="Courier New" panose="02070309020205020404" pitchFamily="49" charset="0"/>
                <a:cs typeface="Courier New" panose="02070309020205020404" pitchFamily="49" charset="0"/>
              </a:rPr>
              <a:t>serverfix</a:t>
            </a:r>
            <a:r>
              <a:rPr lang="en-US" dirty="0">
                <a:latin typeface="Arial" panose="020B0604020202020204" pitchFamily="34" charset="0"/>
                <a:cs typeface="Arial" panose="020B0604020202020204" pitchFamily="34" charset="0"/>
              </a:rPr>
              <a:t> branch that you can work on, you can base it off your remote branch</a:t>
            </a:r>
            <a:endParaRPr lang="en-US"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1E74522C-3241-4968-B1F5-55B36E825034}"/>
              </a:ext>
            </a:extLst>
          </p:cNvPr>
          <p:cNvSpPr txBox="1"/>
          <p:nvPr/>
        </p:nvSpPr>
        <p:spPr>
          <a:xfrm>
            <a:off x="475237" y="2624113"/>
            <a:ext cx="10869419" cy="830997"/>
          </a:xfrm>
          <a:prstGeom prst="rect">
            <a:avLst/>
          </a:prstGeom>
          <a:solidFill>
            <a:schemeClr val="tx1">
              <a:lumMod val="6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 git checkout -b </a:t>
            </a:r>
            <a:r>
              <a:rPr lang="en-US" sz="1600" dirty="0" err="1">
                <a:latin typeface="Courier New" panose="02070309020205020404" pitchFamily="49" charset="0"/>
                <a:cs typeface="Courier New" panose="02070309020205020404" pitchFamily="49" charset="0"/>
              </a:rPr>
              <a:t>serverfix</a:t>
            </a:r>
            <a:r>
              <a:rPr lang="en-US" sz="1600" dirty="0">
                <a:latin typeface="Courier New" panose="02070309020205020404" pitchFamily="49" charset="0"/>
                <a:cs typeface="Courier New" panose="02070309020205020404" pitchFamily="49" charset="0"/>
              </a:rPr>
              <a:t> origin/</a:t>
            </a:r>
            <a:r>
              <a:rPr lang="en-US" sz="1600" dirty="0" err="1">
                <a:latin typeface="Courier New" panose="02070309020205020404" pitchFamily="49" charset="0"/>
                <a:cs typeface="Courier New" panose="02070309020205020404" pitchFamily="49" charset="0"/>
              </a:rPr>
              <a:t>serverfix</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Branch </a:t>
            </a:r>
            <a:r>
              <a:rPr lang="en-US" sz="1600" dirty="0" err="1">
                <a:latin typeface="Courier New" panose="02070309020205020404" pitchFamily="49" charset="0"/>
                <a:cs typeface="Courier New" panose="02070309020205020404" pitchFamily="49" charset="0"/>
              </a:rPr>
              <a:t>serverfix</a:t>
            </a:r>
            <a:r>
              <a:rPr lang="en-US" sz="1600" dirty="0">
                <a:latin typeface="Courier New" panose="02070309020205020404" pitchFamily="49" charset="0"/>
                <a:cs typeface="Courier New" panose="02070309020205020404" pitchFamily="49" charset="0"/>
              </a:rPr>
              <a:t> set up to track remote branch </a:t>
            </a:r>
            <a:r>
              <a:rPr lang="en-US" sz="1600" dirty="0" err="1">
                <a:latin typeface="Courier New" panose="02070309020205020404" pitchFamily="49" charset="0"/>
                <a:cs typeface="Courier New" panose="02070309020205020404" pitchFamily="49" charset="0"/>
              </a:rPr>
              <a:t>serverfix</a:t>
            </a:r>
            <a:r>
              <a:rPr lang="en-US" sz="1600" dirty="0">
                <a:latin typeface="Courier New" panose="02070309020205020404" pitchFamily="49" charset="0"/>
                <a:cs typeface="Courier New" panose="02070309020205020404" pitchFamily="49" charset="0"/>
              </a:rPr>
              <a:t> from origin.</a:t>
            </a:r>
          </a:p>
          <a:p>
            <a:r>
              <a:rPr lang="en-US" sz="1600" dirty="0">
                <a:latin typeface="Courier New" panose="02070309020205020404" pitchFamily="49" charset="0"/>
                <a:cs typeface="Courier New" panose="02070309020205020404" pitchFamily="49" charset="0"/>
              </a:rPr>
              <a:t>Switched to a new branch '</a:t>
            </a:r>
            <a:r>
              <a:rPr lang="en-US" sz="1600" dirty="0" err="1">
                <a:latin typeface="Courier New" panose="02070309020205020404" pitchFamily="49" charset="0"/>
                <a:cs typeface="Courier New" panose="02070309020205020404" pitchFamily="49" charset="0"/>
              </a:rPr>
              <a:t>serverfix</a:t>
            </a:r>
            <a:r>
              <a:rPr lang="en-US" sz="1600" dirty="0">
                <a:latin typeface="Courier New" panose="02070309020205020404" pitchFamily="49" charset="0"/>
                <a:cs typeface="Courier New" panose="02070309020205020404" pitchFamily="49" charset="0"/>
              </a:rPr>
              <a:t>'</a:t>
            </a:r>
          </a:p>
        </p:txBody>
      </p:sp>
      <p:sp>
        <p:nvSpPr>
          <p:cNvPr id="11" name="TextBox 10">
            <a:extLst>
              <a:ext uri="{FF2B5EF4-FFF2-40B4-BE49-F238E27FC236}">
                <a16:creationId xmlns:a16="http://schemas.microsoft.com/office/drawing/2014/main" id="{19517B9F-EDA7-4EFA-BDF1-BD7EF22EA29E}"/>
              </a:ext>
            </a:extLst>
          </p:cNvPr>
          <p:cNvSpPr txBox="1"/>
          <p:nvPr/>
        </p:nvSpPr>
        <p:spPr>
          <a:xfrm>
            <a:off x="856236" y="3513390"/>
            <a:ext cx="10869419"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this gives you a local branch that you can work on that starts where origin/</a:t>
            </a:r>
            <a:r>
              <a:rPr lang="en-US" dirty="0" err="1">
                <a:latin typeface="Arial" panose="020B0604020202020204" pitchFamily="34" charset="0"/>
                <a:cs typeface="Arial" panose="020B0604020202020204" pitchFamily="34" charset="0"/>
              </a:rPr>
              <a:t>serverfix</a:t>
            </a:r>
            <a:r>
              <a:rPr lang="en-US" dirty="0">
                <a:latin typeface="Arial" panose="020B0604020202020204" pitchFamily="34" charset="0"/>
                <a:cs typeface="Arial" panose="020B0604020202020204" pitchFamily="34" charset="0"/>
              </a:rPr>
              <a:t> is</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87709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14674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Remote Branches</a:t>
            </a:r>
          </a:p>
        </p:txBody>
      </p:sp>
      <p:sp>
        <p:nvSpPr>
          <p:cNvPr id="7" name="TextBox 6">
            <a:extLst>
              <a:ext uri="{FF2B5EF4-FFF2-40B4-BE49-F238E27FC236}">
                <a16:creationId xmlns:a16="http://schemas.microsoft.com/office/drawing/2014/main" id="{5B2F948C-847B-4F9F-BE5C-532A6E11840D}"/>
              </a:ext>
            </a:extLst>
          </p:cNvPr>
          <p:cNvSpPr txBox="1"/>
          <p:nvPr/>
        </p:nvSpPr>
        <p:spPr>
          <a:xfrm>
            <a:off x="8394192" y="178454"/>
            <a:ext cx="3429703" cy="369332"/>
          </a:xfrm>
          <a:prstGeom prst="rect">
            <a:avLst/>
          </a:prstGeom>
          <a:noFill/>
        </p:spPr>
        <p:txBody>
          <a:bodyPr wrap="square">
            <a:spAutoFit/>
          </a:bodyPr>
          <a:lstStyle/>
          <a:p>
            <a:pPr algn="r"/>
            <a:r>
              <a:rPr lang="en-US" dirty="0">
                <a:latin typeface="Arial" panose="020B0604020202020204" pitchFamily="34" charset="0"/>
                <a:cs typeface="Arial" panose="020B0604020202020204" pitchFamily="34" charset="0"/>
              </a:rPr>
              <a:t>Tracking Branches</a:t>
            </a:r>
            <a:endParaRPr lang="en-US" b="0" i="0" dirty="0">
              <a:effectLst/>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EF16020E-4F3F-43ED-9DE3-03BE3245B776}"/>
              </a:ext>
            </a:extLst>
          </p:cNvPr>
          <p:cNvSpPr txBox="1"/>
          <p:nvPr/>
        </p:nvSpPr>
        <p:spPr>
          <a:xfrm>
            <a:off x="371474" y="946116"/>
            <a:ext cx="11594973" cy="3796232"/>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checking out a local branch from a remote branch automatically creates what is called a “tracking branch” (or sometimes an “upstream branch”)</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b="1" dirty="0">
                <a:latin typeface="Arial" panose="020B0604020202020204" pitchFamily="34" charset="0"/>
                <a:cs typeface="Arial" panose="020B0604020202020204" pitchFamily="34" charset="0"/>
              </a:rPr>
              <a:t>tracking branches </a:t>
            </a:r>
            <a:r>
              <a:rPr lang="en-US" dirty="0">
                <a:latin typeface="Arial" panose="020B0604020202020204" pitchFamily="34" charset="0"/>
                <a:cs typeface="Arial" panose="020B0604020202020204" pitchFamily="34" charset="0"/>
              </a:rPr>
              <a:t>are local branches that have a direct relationship to a remote branch</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if you’re on a </a:t>
            </a:r>
            <a:r>
              <a:rPr lang="en-US" b="1" dirty="0">
                <a:latin typeface="Arial" panose="020B0604020202020204" pitchFamily="34" charset="0"/>
                <a:cs typeface="Arial" panose="020B0604020202020204" pitchFamily="34" charset="0"/>
              </a:rPr>
              <a:t>tracking branch </a:t>
            </a:r>
            <a:r>
              <a:rPr lang="en-US" dirty="0">
                <a:latin typeface="Arial" panose="020B0604020202020204" pitchFamily="34" charset="0"/>
                <a:cs typeface="Arial" panose="020B0604020202020204" pitchFamily="34" charset="0"/>
              </a:rPr>
              <a:t>and type </a:t>
            </a:r>
            <a:r>
              <a:rPr lang="en-US" dirty="0">
                <a:latin typeface="Courier New" panose="02070309020205020404" pitchFamily="49" charset="0"/>
                <a:cs typeface="Courier New" panose="02070309020205020404" pitchFamily="49" charset="0"/>
              </a:rPr>
              <a:t>git push</a:t>
            </a:r>
            <a:r>
              <a:rPr lang="en-US" dirty="0">
                <a:latin typeface="Arial" panose="020B0604020202020204" pitchFamily="34" charset="0"/>
                <a:cs typeface="Arial" panose="020B0604020202020204" pitchFamily="34" charset="0"/>
              </a:rPr>
              <a:t>, Git automatically knows which server and branch to push To</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running </a:t>
            </a:r>
            <a:r>
              <a:rPr lang="en-US" dirty="0">
                <a:latin typeface="Courier New" panose="02070309020205020404" pitchFamily="49" charset="0"/>
                <a:cs typeface="Courier New" panose="02070309020205020404" pitchFamily="49" charset="0"/>
              </a:rPr>
              <a:t>git pull</a:t>
            </a:r>
            <a:r>
              <a:rPr lang="en-US" dirty="0">
                <a:latin typeface="Arial" panose="020B0604020202020204" pitchFamily="34" charset="0"/>
                <a:cs typeface="Arial" panose="020B0604020202020204" pitchFamily="34" charset="0"/>
              </a:rPr>
              <a:t> while on one of these branches fetches all the remote references and then automatically merges in the corresponding remote branch</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652225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14674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Remote Branches</a:t>
            </a:r>
          </a:p>
        </p:txBody>
      </p:sp>
      <p:sp>
        <p:nvSpPr>
          <p:cNvPr id="7" name="TextBox 6">
            <a:extLst>
              <a:ext uri="{FF2B5EF4-FFF2-40B4-BE49-F238E27FC236}">
                <a16:creationId xmlns:a16="http://schemas.microsoft.com/office/drawing/2014/main" id="{5B2F948C-847B-4F9F-BE5C-532A6E11840D}"/>
              </a:ext>
            </a:extLst>
          </p:cNvPr>
          <p:cNvSpPr txBox="1"/>
          <p:nvPr/>
        </p:nvSpPr>
        <p:spPr>
          <a:xfrm>
            <a:off x="8394192" y="178454"/>
            <a:ext cx="3429703" cy="369332"/>
          </a:xfrm>
          <a:prstGeom prst="rect">
            <a:avLst/>
          </a:prstGeom>
          <a:noFill/>
        </p:spPr>
        <p:txBody>
          <a:bodyPr wrap="square">
            <a:spAutoFit/>
          </a:bodyPr>
          <a:lstStyle/>
          <a:p>
            <a:pPr algn="r"/>
            <a:r>
              <a:rPr lang="en-US" dirty="0">
                <a:latin typeface="Arial" panose="020B0604020202020204" pitchFamily="34" charset="0"/>
                <a:cs typeface="Arial" panose="020B0604020202020204" pitchFamily="34" charset="0"/>
              </a:rPr>
              <a:t>Tracking Branches</a:t>
            </a:r>
            <a:endParaRPr lang="en-US" b="0" i="0" dirty="0">
              <a:effectLst/>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EF16020E-4F3F-43ED-9DE3-03BE3245B776}"/>
              </a:ext>
            </a:extLst>
          </p:cNvPr>
          <p:cNvSpPr txBox="1"/>
          <p:nvPr/>
        </p:nvSpPr>
        <p:spPr>
          <a:xfrm>
            <a:off x="371475" y="946116"/>
            <a:ext cx="11452420" cy="2534027"/>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when you clone a repository, it generally automatically creates a </a:t>
            </a:r>
            <a:r>
              <a:rPr lang="en-US" dirty="0">
                <a:latin typeface="Courier New" panose="02070309020205020404" pitchFamily="49" charset="0"/>
                <a:cs typeface="Courier New" panose="02070309020205020404" pitchFamily="49" charset="0"/>
              </a:rPr>
              <a:t>master</a:t>
            </a:r>
            <a:r>
              <a:rPr lang="en-US" dirty="0">
                <a:latin typeface="Arial" panose="020B0604020202020204" pitchFamily="34" charset="0"/>
                <a:cs typeface="Arial" panose="020B0604020202020204" pitchFamily="34" charset="0"/>
              </a:rPr>
              <a:t> branch that tracks </a:t>
            </a:r>
            <a:r>
              <a:rPr lang="en-US" dirty="0">
                <a:latin typeface="Courier New" panose="02070309020205020404" pitchFamily="49" charset="0"/>
                <a:cs typeface="Courier New" panose="02070309020205020404" pitchFamily="49" charset="0"/>
              </a:rPr>
              <a:t>origin/master</a:t>
            </a:r>
          </a:p>
          <a:p>
            <a:pPr>
              <a:lnSpc>
                <a:spcPct val="150000"/>
              </a:lnSpc>
            </a:pPr>
            <a:endParaRPr lang="en-US" dirty="0">
              <a:latin typeface="Courier New" panose="02070309020205020404" pitchFamily="49" charset="0"/>
              <a:cs typeface="Courier New" panose="02070309020205020404" pitchFamily="49" charset="0"/>
            </a:endParaRPr>
          </a:p>
          <a:p>
            <a:pPr>
              <a:lnSpc>
                <a:spcPct val="150000"/>
              </a:lnSpc>
            </a:pPr>
            <a:r>
              <a:rPr lang="en-US" dirty="0">
                <a:latin typeface="Arial" panose="020B0604020202020204" pitchFamily="34" charset="0"/>
                <a:cs typeface="Arial" panose="020B0604020202020204" pitchFamily="34" charset="0"/>
              </a:rPr>
              <a:t>that’s why </a:t>
            </a:r>
            <a:r>
              <a:rPr lang="en-US" dirty="0">
                <a:latin typeface="Courier New" panose="02070309020205020404" pitchFamily="49" charset="0"/>
                <a:cs typeface="Courier New" panose="02070309020205020404" pitchFamily="49" charset="0"/>
              </a:rPr>
              <a:t>git push</a:t>
            </a:r>
            <a:r>
              <a:rPr lang="en-US" dirty="0">
                <a:latin typeface="Arial" panose="020B0604020202020204" pitchFamily="34" charset="0"/>
                <a:cs typeface="Arial" panose="020B0604020202020204" pitchFamily="34" charset="0"/>
              </a:rPr>
              <a:t> and </a:t>
            </a:r>
            <a:r>
              <a:rPr lang="en-US" dirty="0">
                <a:latin typeface="Courier New" panose="02070309020205020404" pitchFamily="49" charset="0"/>
                <a:cs typeface="Courier New" panose="02070309020205020404" pitchFamily="49" charset="0"/>
              </a:rPr>
              <a:t>git pull </a:t>
            </a:r>
            <a:r>
              <a:rPr lang="en-US" dirty="0">
                <a:latin typeface="Arial" panose="020B0604020202020204" pitchFamily="34" charset="0"/>
                <a:cs typeface="Arial" panose="020B0604020202020204" pitchFamily="34" charset="0"/>
              </a:rPr>
              <a:t>work out of the box with no other arguments</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if you want you can set up other tracking branches if you wish (ones that track branches on other remotes, or don’t track the master branch)</a:t>
            </a:r>
          </a:p>
        </p:txBody>
      </p:sp>
    </p:spTree>
    <p:extLst>
      <p:ext uri="{BB962C8B-B14F-4D97-AF65-F5344CB8AC3E}">
        <p14:creationId xmlns:p14="http://schemas.microsoft.com/office/powerpoint/2010/main" val="24876303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14674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Remote Branches</a:t>
            </a:r>
          </a:p>
        </p:txBody>
      </p:sp>
      <p:sp>
        <p:nvSpPr>
          <p:cNvPr id="7" name="TextBox 6">
            <a:extLst>
              <a:ext uri="{FF2B5EF4-FFF2-40B4-BE49-F238E27FC236}">
                <a16:creationId xmlns:a16="http://schemas.microsoft.com/office/drawing/2014/main" id="{5B2F948C-847B-4F9F-BE5C-532A6E11840D}"/>
              </a:ext>
            </a:extLst>
          </p:cNvPr>
          <p:cNvSpPr txBox="1"/>
          <p:nvPr/>
        </p:nvSpPr>
        <p:spPr>
          <a:xfrm>
            <a:off x="8394192" y="178454"/>
            <a:ext cx="3429703" cy="369332"/>
          </a:xfrm>
          <a:prstGeom prst="rect">
            <a:avLst/>
          </a:prstGeom>
          <a:noFill/>
        </p:spPr>
        <p:txBody>
          <a:bodyPr wrap="square">
            <a:spAutoFit/>
          </a:bodyPr>
          <a:lstStyle/>
          <a:p>
            <a:pPr algn="r"/>
            <a:r>
              <a:rPr lang="en-US" dirty="0">
                <a:latin typeface="Arial" panose="020B0604020202020204" pitchFamily="34" charset="0"/>
                <a:cs typeface="Arial" panose="020B0604020202020204" pitchFamily="34" charset="0"/>
              </a:rPr>
              <a:t>Tracking Branches</a:t>
            </a:r>
            <a:endParaRPr lang="en-US" b="0" i="0" dirty="0">
              <a:effectLst/>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EF16020E-4F3F-43ED-9DE3-03BE3245B776}"/>
              </a:ext>
            </a:extLst>
          </p:cNvPr>
          <p:cNvSpPr txBox="1"/>
          <p:nvPr/>
        </p:nvSpPr>
        <p:spPr>
          <a:xfrm>
            <a:off x="371475" y="946116"/>
            <a:ext cx="11452420" cy="1303242"/>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simple case is the example you just saw</a:t>
            </a:r>
          </a:p>
          <a:p>
            <a:pPr>
              <a:lnSpc>
                <a:spcPct val="150000"/>
              </a:lnSpc>
            </a:pPr>
            <a:r>
              <a:rPr lang="en-US" dirty="0">
                <a:latin typeface="Arial" panose="020B0604020202020204" pitchFamily="34" charset="0"/>
                <a:cs typeface="Arial" panose="020B0604020202020204" pitchFamily="34" charset="0"/>
              </a:rPr>
              <a:t>running </a:t>
            </a:r>
            <a:r>
              <a:rPr lang="en-US" dirty="0">
                <a:latin typeface="Courier New" panose="02070309020205020404" pitchFamily="49" charset="0"/>
                <a:cs typeface="Courier New" panose="02070309020205020404" pitchFamily="49" charset="0"/>
              </a:rPr>
              <a:t>git checkout -b [branch] [</a:t>
            </a:r>
            <a:r>
              <a:rPr lang="en-US" dirty="0" err="1">
                <a:latin typeface="Courier New" panose="02070309020205020404" pitchFamily="49" charset="0"/>
                <a:cs typeface="Courier New" panose="02070309020205020404" pitchFamily="49" charset="0"/>
              </a:rPr>
              <a:t>remotename</a:t>
            </a:r>
            <a:r>
              <a:rPr lang="en-US" dirty="0">
                <a:latin typeface="Courier New" panose="02070309020205020404" pitchFamily="49" charset="0"/>
                <a:cs typeface="Courier New" panose="02070309020205020404" pitchFamily="49" charset="0"/>
              </a:rPr>
              <a:t>]/[branch]</a:t>
            </a: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this is a common enough operation that git provides the </a:t>
            </a:r>
            <a:r>
              <a:rPr lang="en-US" dirty="0">
                <a:latin typeface="Courier New" panose="02070309020205020404" pitchFamily="49" charset="0"/>
                <a:cs typeface="Courier New" panose="02070309020205020404" pitchFamily="49" charset="0"/>
              </a:rPr>
              <a:t>--track </a:t>
            </a:r>
            <a:r>
              <a:rPr lang="en-US" dirty="0">
                <a:latin typeface="Arial" panose="020B0604020202020204" pitchFamily="34" charset="0"/>
                <a:cs typeface="Arial" panose="020B0604020202020204" pitchFamily="34" charset="0"/>
              </a:rPr>
              <a:t>shorthand:</a:t>
            </a:r>
            <a:endParaRPr lang="en-US"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8DB4A099-F2A7-4F82-85BD-6A2EC312F8E1}"/>
              </a:ext>
            </a:extLst>
          </p:cNvPr>
          <p:cNvSpPr txBox="1"/>
          <p:nvPr/>
        </p:nvSpPr>
        <p:spPr>
          <a:xfrm>
            <a:off x="371475" y="2325593"/>
            <a:ext cx="10869419" cy="830997"/>
          </a:xfrm>
          <a:prstGeom prst="rect">
            <a:avLst/>
          </a:prstGeom>
          <a:solidFill>
            <a:schemeClr val="tx1">
              <a:lumMod val="6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 git checkout --track origin/</a:t>
            </a:r>
            <a:r>
              <a:rPr lang="en-US" sz="1600" dirty="0" err="1">
                <a:latin typeface="Courier New" panose="02070309020205020404" pitchFamily="49" charset="0"/>
                <a:cs typeface="Courier New" panose="02070309020205020404" pitchFamily="49" charset="0"/>
              </a:rPr>
              <a:t>serverfix</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Branch </a:t>
            </a:r>
            <a:r>
              <a:rPr lang="en-US" sz="1600" dirty="0" err="1">
                <a:latin typeface="Courier New" panose="02070309020205020404" pitchFamily="49" charset="0"/>
                <a:cs typeface="Courier New" panose="02070309020205020404" pitchFamily="49" charset="0"/>
              </a:rPr>
              <a:t>serverfix</a:t>
            </a:r>
            <a:r>
              <a:rPr lang="en-US" sz="1600" dirty="0">
                <a:latin typeface="Courier New" panose="02070309020205020404" pitchFamily="49" charset="0"/>
                <a:cs typeface="Courier New" panose="02070309020205020404" pitchFamily="49" charset="0"/>
              </a:rPr>
              <a:t> set up to track remote branch </a:t>
            </a:r>
            <a:r>
              <a:rPr lang="en-US" sz="1600" dirty="0" err="1">
                <a:latin typeface="Courier New" panose="02070309020205020404" pitchFamily="49" charset="0"/>
                <a:cs typeface="Courier New" panose="02070309020205020404" pitchFamily="49" charset="0"/>
              </a:rPr>
              <a:t>serverfix</a:t>
            </a:r>
            <a:r>
              <a:rPr lang="en-US" sz="1600" dirty="0">
                <a:latin typeface="Courier New" panose="02070309020205020404" pitchFamily="49" charset="0"/>
                <a:cs typeface="Courier New" panose="02070309020205020404" pitchFamily="49" charset="0"/>
              </a:rPr>
              <a:t> from origin.</a:t>
            </a:r>
          </a:p>
          <a:p>
            <a:r>
              <a:rPr lang="en-US" sz="1600" dirty="0">
                <a:latin typeface="Courier New" panose="02070309020205020404" pitchFamily="49" charset="0"/>
                <a:cs typeface="Courier New" panose="02070309020205020404" pitchFamily="49" charset="0"/>
              </a:rPr>
              <a:t>Switched to a new branch '</a:t>
            </a:r>
            <a:r>
              <a:rPr lang="en-US" sz="1600" dirty="0" err="1">
                <a:latin typeface="Courier New" panose="02070309020205020404" pitchFamily="49" charset="0"/>
                <a:cs typeface="Courier New" panose="02070309020205020404" pitchFamily="49" charset="0"/>
              </a:rPr>
              <a:t>serverfix</a:t>
            </a:r>
            <a:r>
              <a:rPr lang="en-US" sz="16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CB14FE23-7005-4AE8-A047-EEF262C8DBC1}"/>
              </a:ext>
            </a:extLst>
          </p:cNvPr>
          <p:cNvSpPr txBox="1"/>
          <p:nvPr/>
        </p:nvSpPr>
        <p:spPr>
          <a:xfrm>
            <a:off x="371475" y="3549174"/>
            <a:ext cx="11452420" cy="887744"/>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To set up a local branch with a different name than the remote branch, you can easily use the first version with a different local branch name</a:t>
            </a:r>
            <a:endParaRPr lang="en-US"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B1BE58E1-41E9-4C51-995A-FE855E84CE42}"/>
              </a:ext>
            </a:extLst>
          </p:cNvPr>
          <p:cNvSpPr txBox="1"/>
          <p:nvPr/>
        </p:nvSpPr>
        <p:spPr>
          <a:xfrm>
            <a:off x="371475" y="4557176"/>
            <a:ext cx="10869419" cy="830997"/>
          </a:xfrm>
          <a:prstGeom prst="rect">
            <a:avLst/>
          </a:prstGeom>
          <a:solidFill>
            <a:schemeClr val="tx1">
              <a:lumMod val="6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 git checkout -b sf origin/</a:t>
            </a:r>
            <a:r>
              <a:rPr lang="en-US" sz="1600" dirty="0" err="1">
                <a:latin typeface="Courier New" panose="02070309020205020404" pitchFamily="49" charset="0"/>
                <a:cs typeface="Courier New" panose="02070309020205020404" pitchFamily="49" charset="0"/>
              </a:rPr>
              <a:t>serverfix</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Branch sf set up to track remote branch </a:t>
            </a:r>
            <a:r>
              <a:rPr lang="en-US" sz="1600" dirty="0" err="1">
                <a:latin typeface="Courier New" panose="02070309020205020404" pitchFamily="49" charset="0"/>
                <a:cs typeface="Courier New" panose="02070309020205020404" pitchFamily="49" charset="0"/>
              </a:rPr>
              <a:t>serverfix</a:t>
            </a:r>
            <a:r>
              <a:rPr lang="en-US" sz="1600" dirty="0">
                <a:latin typeface="Courier New" panose="02070309020205020404" pitchFamily="49" charset="0"/>
                <a:cs typeface="Courier New" panose="02070309020205020404" pitchFamily="49" charset="0"/>
              </a:rPr>
              <a:t> from origin.</a:t>
            </a:r>
          </a:p>
          <a:p>
            <a:r>
              <a:rPr lang="en-US" sz="1600" dirty="0">
                <a:latin typeface="Courier New" panose="02070309020205020404" pitchFamily="49" charset="0"/>
                <a:cs typeface="Courier New" panose="02070309020205020404" pitchFamily="49" charset="0"/>
              </a:rPr>
              <a:t>Switched to a new branch 'sf'</a:t>
            </a:r>
          </a:p>
        </p:txBody>
      </p:sp>
      <p:sp>
        <p:nvSpPr>
          <p:cNvPr id="12" name="TextBox 11">
            <a:extLst>
              <a:ext uri="{FF2B5EF4-FFF2-40B4-BE49-F238E27FC236}">
                <a16:creationId xmlns:a16="http://schemas.microsoft.com/office/drawing/2014/main" id="{053B1E22-C837-44EA-BBC7-F54BD2041EB9}"/>
              </a:ext>
            </a:extLst>
          </p:cNvPr>
          <p:cNvSpPr txBox="1"/>
          <p:nvPr/>
        </p:nvSpPr>
        <p:spPr>
          <a:xfrm>
            <a:off x="371475" y="5508431"/>
            <a:ext cx="11452420"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now, your local branch </a:t>
            </a:r>
            <a:r>
              <a:rPr lang="en-US" dirty="0">
                <a:latin typeface="Courier New" panose="02070309020205020404" pitchFamily="49" charset="0"/>
                <a:cs typeface="Courier New" panose="02070309020205020404" pitchFamily="49" charset="0"/>
              </a:rPr>
              <a:t>sf</a:t>
            </a:r>
            <a:r>
              <a:rPr lang="en-US" dirty="0">
                <a:latin typeface="Arial" panose="020B0604020202020204" pitchFamily="34" charset="0"/>
                <a:cs typeface="Arial" panose="020B0604020202020204" pitchFamily="34" charset="0"/>
              </a:rPr>
              <a:t> will automatically push to and pull from </a:t>
            </a:r>
            <a:r>
              <a:rPr lang="en-US" dirty="0">
                <a:latin typeface="Courier New" panose="02070309020205020404" pitchFamily="49" charset="0"/>
                <a:cs typeface="Courier New" panose="02070309020205020404" pitchFamily="49" charset="0"/>
              </a:rPr>
              <a:t>origin/</a:t>
            </a:r>
            <a:r>
              <a:rPr lang="en-US" dirty="0" err="1">
                <a:latin typeface="Courier New" panose="02070309020205020404" pitchFamily="49" charset="0"/>
                <a:cs typeface="Courier New" panose="02070309020205020404" pitchFamily="49" charset="0"/>
              </a:rPr>
              <a:t>serverfix</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1777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14674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Remote Branches</a:t>
            </a:r>
          </a:p>
        </p:txBody>
      </p:sp>
      <p:sp>
        <p:nvSpPr>
          <p:cNvPr id="7" name="TextBox 6">
            <a:extLst>
              <a:ext uri="{FF2B5EF4-FFF2-40B4-BE49-F238E27FC236}">
                <a16:creationId xmlns:a16="http://schemas.microsoft.com/office/drawing/2014/main" id="{5B2F948C-847B-4F9F-BE5C-532A6E11840D}"/>
              </a:ext>
            </a:extLst>
          </p:cNvPr>
          <p:cNvSpPr txBox="1"/>
          <p:nvPr/>
        </p:nvSpPr>
        <p:spPr>
          <a:xfrm>
            <a:off x="8394192" y="178454"/>
            <a:ext cx="3429703" cy="369332"/>
          </a:xfrm>
          <a:prstGeom prst="rect">
            <a:avLst/>
          </a:prstGeom>
          <a:noFill/>
        </p:spPr>
        <p:txBody>
          <a:bodyPr wrap="square">
            <a:spAutoFit/>
          </a:bodyPr>
          <a:lstStyle/>
          <a:p>
            <a:pPr algn="r"/>
            <a:r>
              <a:rPr lang="en-US" dirty="0">
                <a:latin typeface="Arial" panose="020B0604020202020204" pitchFamily="34" charset="0"/>
                <a:cs typeface="Arial" panose="020B0604020202020204" pitchFamily="34" charset="0"/>
              </a:rPr>
              <a:t>Tracking Branches</a:t>
            </a:r>
            <a:endParaRPr lang="en-US" b="0" i="0" dirty="0">
              <a:effectLst/>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EF16020E-4F3F-43ED-9DE3-03BE3245B776}"/>
              </a:ext>
            </a:extLst>
          </p:cNvPr>
          <p:cNvSpPr txBox="1"/>
          <p:nvPr/>
        </p:nvSpPr>
        <p:spPr>
          <a:xfrm>
            <a:off x="371475" y="946116"/>
            <a:ext cx="11452420" cy="1303242"/>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if you already have a local branch and want to set it to a remote branch you just pulled down, or want to change the upstream branch you’re tracking, you can use the </a:t>
            </a:r>
            <a:r>
              <a:rPr lang="en-US" dirty="0">
                <a:latin typeface="Courier New" panose="02070309020205020404" pitchFamily="49" charset="0"/>
                <a:cs typeface="Courier New" panose="02070309020205020404" pitchFamily="49" charset="0"/>
              </a:rPr>
              <a:t>-u</a:t>
            </a:r>
            <a:r>
              <a:rPr lang="en-US" dirty="0">
                <a:latin typeface="Arial" panose="020B0604020202020204" pitchFamily="34" charset="0"/>
                <a:cs typeface="Arial" panose="020B0604020202020204" pitchFamily="34" charset="0"/>
              </a:rPr>
              <a:t> or </a:t>
            </a:r>
            <a:r>
              <a:rPr lang="en-US" dirty="0">
                <a:latin typeface="Courier New" panose="02070309020205020404" pitchFamily="49" charset="0"/>
                <a:cs typeface="Courier New" panose="02070309020205020404" pitchFamily="49" charset="0"/>
              </a:rPr>
              <a:t>--set-upstream-to </a:t>
            </a:r>
            <a:r>
              <a:rPr lang="en-US" dirty="0">
                <a:latin typeface="Arial" panose="020B0604020202020204" pitchFamily="34" charset="0"/>
                <a:cs typeface="Arial" panose="020B0604020202020204" pitchFamily="34" charset="0"/>
              </a:rPr>
              <a:t>option to </a:t>
            </a:r>
            <a:r>
              <a:rPr lang="en-US" dirty="0">
                <a:latin typeface="Courier New" panose="02070309020205020404" pitchFamily="49" charset="0"/>
                <a:cs typeface="Courier New" panose="02070309020205020404" pitchFamily="49" charset="0"/>
              </a:rPr>
              <a:t>git branch </a:t>
            </a:r>
            <a:r>
              <a:rPr lang="en-US" dirty="0">
                <a:latin typeface="Arial" panose="020B0604020202020204" pitchFamily="34" charset="0"/>
                <a:cs typeface="Arial" panose="020B0604020202020204" pitchFamily="34" charset="0"/>
              </a:rPr>
              <a:t>to explicitly set it at any time</a:t>
            </a:r>
            <a:endParaRPr lang="en-US"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8DB4A099-F2A7-4F82-85BD-6A2EC312F8E1}"/>
              </a:ext>
            </a:extLst>
          </p:cNvPr>
          <p:cNvSpPr txBox="1"/>
          <p:nvPr/>
        </p:nvSpPr>
        <p:spPr>
          <a:xfrm>
            <a:off x="371475" y="2325593"/>
            <a:ext cx="10869419" cy="584775"/>
          </a:xfrm>
          <a:prstGeom prst="rect">
            <a:avLst/>
          </a:prstGeom>
          <a:solidFill>
            <a:schemeClr val="tx1">
              <a:lumMod val="6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 git branch -u origin/</a:t>
            </a:r>
            <a:r>
              <a:rPr lang="en-US" sz="1600" dirty="0" err="1">
                <a:latin typeface="Courier New" panose="02070309020205020404" pitchFamily="49" charset="0"/>
                <a:cs typeface="Courier New" panose="02070309020205020404" pitchFamily="49" charset="0"/>
              </a:rPr>
              <a:t>serverfix</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Branch </a:t>
            </a:r>
            <a:r>
              <a:rPr lang="en-US" sz="1600" dirty="0" err="1">
                <a:latin typeface="Courier New" panose="02070309020205020404" pitchFamily="49" charset="0"/>
                <a:cs typeface="Courier New" panose="02070309020205020404" pitchFamily="49" charset="0"/>
              </a:rPr>
              <a:t>serverfix</a:t>
            </a:r>
            <a:r>
              <a:rPr lang="en-US" sz="1600" dirty="0">
                <a:latin typeface="Courier New" panose="02070309020205020404" pitchFamily="49" charset="0"/>
                <a:cs typeface="Courier New" panose="02070309020205020404" pitchFamily="49" charset="0"/>
              </a:rPr>
              <a:t> set up to track remote branch </a:t>
            </a:r>
            <a:r>
              <a:rPr lang="en-US" sz="1600" dirty="0" err="1">
                <a:latin typeface="Courier New" panose="02070309020205020404" pitchFamily="49" charset="0"/>
                <a:cs typeface="Courier New" panose="02070309020205020404" pitchFamily="49" charset="0"/>
              </a:rPr>
              <a:t>serverfix</a:t>
            </a:r>
            <a:r>
              <a:rPr lang="en-US" sz="1600" dirty="0">
                <a:latin typeface="Courier New" panose="02070309020205020404" pitchFamily="49" charset="0"/>
                <a:cs typeface="Courier New" panose="02070309020205020404" pitchFamily="49" charset="0"/>
              </a:rPr>
              <a:t> from origin.</a:t>
            </a:r>
          </a:p>
        </p:txBody>
      </p:sp>
    </p:spTree>
    <p:extLst>
      <p:ext uri="{BB962C8B-B14F-4D97-AF65-F5344CB8AC3E}">
        <p14:creationId xmlns:p14="http://schemas.microsoft.com/office/powerpoint/2010/main" val="3877944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672526"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Branches in a Nutshell</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How Git stores data</a:t>
            </a:r>
          </a:p>
        </p:txBody>
      </p:sp>
      <p:sp>
        <p:nvSpPr>
          <p:cNvPr id="8" name="TextBox 7">
            <a:extLst>
              <a:ext uri="{FF2B5EF4-FFF2-40B4-BE49-F238E27FC236}">
                <a16:creationId xmlns:a16="http://schemas.microsoft.com/office/drawing/2014/main" id="{718D9EFB-AEC2-4175-B74A-156E3647E3BC}"/>
              </a:ext>
            </a:extLst>
          </p:cNvPr>
          <p:cNvSpPr txBox="1"/>
          <p:nvPr/>
        </p:nvSpPr>
        <p:spPr>
          <a:xfrm>
            <a:off x="421670" y="1100355"/>
            <a:ext cx="11348660" cy="2985433"/>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To visualize this, let’s assume that you have a directory containing three files, and you stage them all and commit</a:t>
            </a:r>
          </a:p>
          <a:p>
            <a:pPr rtl="0">
              <a:spcBef>
                <a:spcPts val="2400"/>
              </a:spcBef>
              <a:spcAft>
                <a:spcPts val="0"/>
              </a:spcAft>
            </a:pPr>
            <a:r>
              <a:rPr lang="en-US" dirty="0">
                <a:latin typeface="Arial" panose="020B0604020202020204" pitchFamily="34" charset="0"/>
                <a:cs typeface="Arial" panose="020B0604020202020204" pitchFamily="34" charset="0"/>
              </a:rPr>
              <a:t>Staging the files</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checksums each one (the SHA-1 hash we mentioned before)</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stores that version of the file in the Git repository (Git refers to them as blobs)</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adds that checksum to the staging area</a:t>
            </a:r>
          </a:p>
        </p:txBody>
      </p:sp>
      <p:sp>
        <p:nvSpPr>
          <p:cNvPr id="6" name="TextBox 5">
            <a:extLst>
              <a:ext uri="{FF2B5EF4-FFF2-40B4-BE49-F238E27FC236}">
                <a16:creationId xmlns:a16="http://schemas.microsoft.com/office/drawing/2014/main" id="{7C66982F-7417-412E-B1E5-76591F547226}"/>
              </a:ext>
            </a:extLst>
          </p:cNvPr>
          <p:cNvSpPr txBox="1"/>
          <p:nvPr/>
        </p:nvSpPr>
        <p:spPr>
          <a:xfrm>
            <a:off x="421670" y="4315191"/>
            <a:ext cx="11402225" cy="646331"/>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add README </a:t>
            </a:r>
            <a:r>
              <a:rPr lang="en-US" dirty="0" err="1">
                <a:latin typeface="Courier New" panose="02070309020205020404" pitchFamily="49" charset="0"/>
                <a:cs typeface="Courier New" panose="02070309020205020404" pitchFamily="49" charset="0"/>
              </a:rPr>
              <a:t>test.rb</a:t>
            </a:r>
            <a:r>
              <a:rPr lang="en-US" dirty="0">
                <a:latin typeface="Courier New" panose="02070309020205020404" pitchFamily="49" charset="0"/>
                <a:cs typeface="Courier New" panose="02070309020205020404" pitchFamily="49" charset="0"/>
              </a:rPr>
              <a:t> LICENSE</a:t>
            </a:r>
          </a:p>
          <a:p>
            <a:r>
              <a:rPr lang="en-US" dirty="0">
                <a:latin typeface="Courier New" panose="02070309020205020404" pitchFamily="49" charset="0"/>
                <a:cs typeface="Courier New" panose="02070309020205020404" pitchFamily="49" charset="0"/>
              </a:rPr>
              <a:t>$ git commit -m 'initial commit of my project'</a:t>
            </a:r>
          </a:p>
        </p:txBody>
      </p:sp>
    </p:spTree>
    <p:extLst>
      <p:ext uri="{BB962C8B-B14F-4D97-AF65-F5344CB8AC3E}">
        <p14:creationId xmlns:p14="http://schemas.microsoft.com/office/powerpoint/2010/main" val="34842422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14674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Remote Branches</a:t>
            </a:r>
          </a:p>
        </p:txBody>
      </p:sp>
      <p:sp>
        <p:nvSpPr>
          <p:cNvPr id="7" name="TextBox 6">
            <a:extLst>
              <a:ext uri="{FF2B5EF4-FFF2-40B4-BE49-F238E27FC236}">
                <a16:creationId xmlns:a16="http://schemas.microsoft.com/office/drawing/2014/main" id="{5B2F948C-847B-4F9F-BE5C-532A6E11840D}"/>
              </a:ext>
            </a:extLst>
          </p:cNvPr>
          <p:cNvSpPr txBox="1"/>
          <p:nvPr/>
        </p:nvSpPr>
        <p:spPr>
          <a:xfrm>
            <a:off x="8394192" y="178454"/>
            <a:ext cx="3429703" cy="369332"/>
          </a:xfrm>
          <a:prstGeom prst="rect">
            <a:avLst/>
          </a:prstGeom>
          <a:noFill/>
        </p:spPr>
        <p:txBody>
          <a:bodyPr wrap="square">
            <a:spAutoFit/>
          </a:bodyPr>
          <a:lstStyle/>
          <a:p>
            <a:pPr algn="r"/>
            <a:r>
              <a:rPr lang="en-US" dirty="0">
                <a:latin typeface="Arial" panose="020B0604020202020204" pitchFamily="34" charset="0"/>
                <a:cs typeface="Arial" panose="020B0604020202020204" pitchFamily="34" charset="0"/>
              </a:rPr>
              <a:t>Tracking Branches</a:t>
            </a:r>
            <a:endParaRPr lang="en-US" b="0" i="0" dirty="0">
              <a:effectLst/>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EF16020E-4F3F-43ED-9DE3-03BE3245B776}"/>
              </a:ext>
            </a:extLst>
          </p:cNvPr>
          <p:cNvSpPr txBox="1"/>
          <p:nvPr/>
        </p:nvSpPr>
        <p:spPr>
          <a:xfrm>
            <a:off x="371475" y="946116"/>
            <a:ext cx="11452420" cy="1718740"/>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if you want to see what tracking branches you have set up, you can use the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vv</a:t>
            </a:r>
            <a:r>
              <a:rPr lang="en-US" dirty="0">
                <a:latin typeface="Courier New" panose="02070309020205020404" pitchFamily="49" charset="0"/>
                <a:cs typeface="Courier New" panose="02070309020205020404" pitchFamily="49" charset="0"/>
              </a:rPr>
              <a:t> </a:t>
            </a:r>
            <a:r>
              <a:rPr lang="en-US" dirty="0">
                <a:latin typeface="Arial" panose="020B0604020202020204" pitchFamily="34" charset="0"/>
                <a:cs typeface="Arial" panose="020B0604020202020204" pitchFamily="34" charset="0"/>
              </a:rPr>
              <a:t>option to </a:t>
            </a:r>
            <a:r>
              <a:rPr lang="en-US" dirty="0">
                <a:latin typeface="Courier New" panose="02070309020205020404" pitchFamily="49" charset="0"/>
                <a:cs typeface="Courier New" panose="02070309020205020404" pitchFamily="49" charset="0"/>
              </a:rPr>
              <a:t>git branch</a:t>
            </a:r>
            <a:endParaRPr lang="en-US" dirty="0">
              <a:latin typeface="Arial" panose="020B0604020202020204" pitchFamily="34" charset="0"/>
              <a:cs typeface="Arial" panose="020B0604020202020204" pitchFamily="34" charset="0"/>
            </a:endParaRP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this lists your local branches with more information, including what each branch is tracking and whether your local branch is ahead, behind or both</a:t>
            </a:r>
            <a:endParaRPr lang="en-US"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8DB4A099-F2A7-4F82-85BD-6A2EC312F8E1}"/>
              </a:ext>
            </a:extLst>
          </p:cNvPr>
          <p:cNvSpPr txBox="1"/>
          <p:nvPr/>
        </p:nvSpPr>
        <p:spPr>
          <a:xfrm>
            <a:off x="371474" y="3014337"/>
            <a:ext cx="10869419" cy="1323439"/>
          </a:xfrm>
          <a:prstGeom prst="rect">
            <a:avLst/>
          </a:prstGeom>
          <a:solidFill>
            <a:schemeClr val="tx1">
              <a:lumMod val="6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 git branch -</a:t>
            </a:r>
            <a:r>
              <a:rPr lang="en-US" sz="1600" dirty="0" err="1">
                <a:latin typeface="Courier New" panose="02070309020205020404" pitchFamily="49" charset="0"/>
                <a:cs typeface="Courier New" panose="02070309020205020404" pitchFamily="49" charset="0"/>
              </a:rPr>
              <a:t>vv</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iss53     7e424c3 [origin/iss53: ahead 2] forgot the brackets</a:t>
            </a:r>
          </a:p>
          <a:p>
            <a:r>
              <a:rPr lang="en-US" sz="1600" dirty="0">
                <a:latin typeface="Courier New" panose="02070309020205020404" pitchFamily="49" charset="0"/>
                <a:cs typeface="Courier New" panose="02070309020205020404" pitchFamily="49" charset="0"/>
              </a:rPr>
              <a:t>  master    1ae2a45 [origin/master] deploying index fix</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serverfix</a:t>
            </a:r>
            <a:r>
              <a:rPr lang="en-US" sz="1600" dirty="0">
                <a:latin typeface="Courier New" panose="02070309020205020404" pitchFamily="49" charset="0"/>
                <a:cs typeface="Courier New" panose="02070309020205020404" pitchFamily="49" charset="0"/>
              </a:rPr>
              <a:t> f8674d9 [</a:t>
            </a:r>
            <a:r>
              <a:rPr lang="en-US" sz="1600" dirty="0" err="1">
                <a:latin typeface="Courier New" panose="02070309020205020404" pitchFamily="49" charset="0"/>
                <a:cs typeface="Courier New" panose="02070309020205020404" pitchFamily="49" charset="0"/>
              </a:rPr>
              <a:t>teamone</a:t>
            </a:r>
            <a:r>
              <a:rPr lang="en-US" sz="1600" dirty="0">
                <a:latin typeface="Courier New" panose="02070309020205020404" pitchFamily="49" charset="0"/>
                <a:cs typeface="Courier New" panose="02070309020205020404" pitchFamily="49" charset="0"/>
              </a:rPr>
              <a:t>/server-fix-good: ahead 3, behind 1] this should do it</a:t>
            </a:r>
          </a:p>
          <a:p>
            <a:r>
              <a:rPr lang="en-US" sz="1600" dirty="0">
                <a:latin typeface="Courier New" panose="02070309020205020404" pitchFamily="49" charset="0"/>
                <a:cs typeface="Courier New" panose="02070309020205020404" pitchFamily="49" charset="0"/>
              </a:rPr>
              <a:t>  testing   5ea463a trying something new</a:t>
            </a:r>
          </a:p>
        </p:txBody>
      </p:sp>
      <p:sp>
        <p:nvSpPr>
          <p:cNvPr id="10" name="TextBox 9">
            <a:extLst>
              <a:ext uri="{FF2B5EF4-FFF2-40B4-BE49-F238E27FC236}">
                <a16:creationId xmlns:a16="http://schemas.microsoft.com/office/drawing/2014/main" id="{2F149828-230B-4B1E-9193-893C92A8A597}"/>
              </a:ext>
            </a:extLst>
          </p:cNvPr>
          <p:cNvSpPr txBox="1"/>
          <p:nvPr/>
        </p:nvSpPr>
        <p:spPr>
          <a:xfrm>
            <a:off x="3028180" y="4957023"/>
            <a:ext cx="2869062" cy="461665"/>
          </a:xfrm>
          <a:prstGeom prst="rect">
            <a:avLst/>
          </a:prstGeom>
          <a:noFill/>
        </p:spPr>
        <p:txBody>
          <a:bodyPr wrap="square">
            <a:spAutoFit/>
          </a:bodyPr>
          <a:lstStyle/>
          <a:p>
            <a:r>
              <a:rPr lang="en-US" sz="1200" dirty="0">
                <a:latin typeface="Courier New" panose="02070309020205020404" pitchFamily="49" charset="0"/>
                <a:cs typeface="Courier New" panose="02070309020205020404" pitchFamily="49" charset="0"/>
              </a:rPr>
              <a:t>testing</a:t>
            </a:r>
            <a:r>
              <a:rPr lang="en-US" sz="1200" dirty="0">
                <a:latin typeface="Arial" panose="020B0604020202020204" pitchFamily="34" charset="0"/>
                <a:cs typeface="Arial" panose="020B0604020202020204" pitchFamily="34" charset="0"/>
              </a:rPr>
              <a:t> branch is not tracking any remote branch</a:t>
            </a:r>
            <a:endParaRPr lang="it-IT" sz="1200" dirty="0">
              <a:latin typeface="Arial" panose="020B0604020202020204" pitchFamily="34" charset="0"/>
              <a:cs typeface="Arial" panose="020B0604020202020204" pitchFamily="34" charset="0"/>
            </a:endParaRPr>
          </a:p>
        </p:txBody>
      </p:sp>
      <p:cxnSp>
        <p:nvCxnSpPr>
          <p:cNvPr id="8" name="Straight Arrow Connector 7">
            <a:extLst>
              <a:ext uri="{FF2B5EF4-FFF2-40B4-BE49-F238E27FC236}">
                <a16:creationId xmlns:a16="http://schemas.microsoft.com/office/drawing/2014/main" id="{447DEC92-30B2-421F-88F2-8A2D62041A19}"/>
              </a:ext>
            </a:extLst>
          </p:cNvPr>
          <p:cNvCxnSpPr>
            <a:cxnSpLocks/>
          </p:cNvCxnSpPr>
          <p:nvPr/>
        </p:nvCxnSpPr>
        <p:spPr>
          <a:xfrm flipH="1">
            <a:off x="5675376" y="2804160"/>
            <a:ext cx="2383536" cy="6248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012DFE1-312B-4EF5-9B76-809D1884B33B}"/>
              </a:ext>
            </a:extLst>
          </p:cNvPr>
          <p:cNvSpPr txBox="1"/>
          <p:nvPr/>
        </p:nvSpPr>
        <p:spPr>
          <a:xfrm>
            <a:off x="6035171" y="2388340"/>
            <a:ext cx="5364350" cy="461665"/>
          </a:xfrm>
          <a:prstGeom prst="rect">
            <a:avLst/>
          </a:prstGeom>
          <a:noFill/>
        </p:spPr>
        <p:txBody>
          <a:bodyPr wrap="square">
            <a:spAutoFit/>
          </a:bodyPr>
          <a:lstStyle/>
          <a:p>
            <a:r>
              <a:rPr lang="en-US" sz="1200" dirty="0">
                <a:latin typeface="Courier New" panose="02070309020205020404" pitchFamily="49" charset="0"/>
                <a:cs typeface="Courier New" panose="02070309020205020404" pitchFamily="49" charset="0"/>
              </a:rPr>
              <a:t>iss53</a:t>
            </a:r>
            <a:r>
              <a:rPr lang="en-US" sz="1200" dirty="0">
                <a:latin typeface="Arial" panose="020B0604020202020204" pitchFamily="34" charset="0"/>
                <a:cs typeface="Arial" panose="020B0604020202020204" pitchFamily="34" charset="0"/>
              </a:rPr>
              <a:t> branch is tracking </a:t>
            </a:r>
            <a:r>
              <a:rPr lang="en-US" sz="1200" dirty="0">
                <a:latin typeface="Courier New" panose="02070309020205020404" pitchFamily="49" charset="0"/>
                <a:cs typeface="Courier New" panose="02070309020205020404" pitchFamily="49" charset="0"/>
              </a:rPr>
              <a:t>origin/iss53 </a:t>
            </a:r>
            <a:r>
              <a:rPr lang="en-US" sz="1200" dirty="0">
                <a:latin typeface="Arial" panose="020B0604020202020204" pitchFamily="34" charset="0"/>
                <a:cs typeface="Arial" panose="020B0604020202020204" pitchFamily="34" charset="0"/>
              </a:rPr>
              <a:t>and is “ahead” by two, meaning that we have two commits locally that are not pushed to the server</a:t>
            </a:r>
            <a:endParaRPr lang="it-IT" sz="1200" dirty="0">
              <a:latin typeface="Arial" panose="020B0604020202020204" pitchFamily="34" charset="0"/>
              <a:cs typeface="Arial" panose="020B0604020202020204" pitchFamily="34" charset="0"/>
            </a:endParaRPr>
          </a:p>
        </p:txBody>
      </p:sp>
      <p:cxnSp>
        <p:nvCxnSpPr>
          <p:cNvPr id="13" name="Straight Arrow Connector 12">
            <a:extLst>
              <a:ext uri="{FF2B5EF4-FFF2-40B4-BE49-F238E27FC236}">
                <a16:creationId xmlns:a16="http://schemas.microsoft.com/office/drawing/2014/main" id="{5455CD44-AE3A-4BC8-A373-F0997CEBBAC3}"/>
              </a:ext>
            </a:extLst>
          </p:cNvPr>
          <p:cNvCxnSpPr>
            <a:cxnSpLocks/>
            <a:stCxn id="14" idx="1"/>
          </p:cNvCxnSpPr>
          <p:nvPr/>
        </p:nvCxnSpPr>
        <p:spPr>
          <a:xfrm flipH="1">
            <a:off x="7284722" y="3465702"/>
            <a:ext cx="2134170" cy="18383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C0A759D-4833-4A5D-8DEA-ADFE44E2A1D8}"/>
              </a:ext>
            </a:extLst>
          </p:cNvPr>
          <p:cNvSpPr txBox="1"/>
          <p:nvPr/>
        </p:nvSpPr>
        <p:spPr>
          <a:xfrm>
            <a:off x="9418892" y="3234869"/>
            <a:ext cx="2620708" cy="461665"/>
          </a:xfrm>
          <a:prstGeom prst="rect">
            <a:avLst/>
          </a:prstGeom>
          <a:noFill/>
        </p:spPr>
        <p:txBody>
          <a:bodyPr wrap="square">
            <a:spAutoFit/>
          </a:bodyPr>
          <a:lstStyle/>
          <a:p>
            <a:r>
              <a:rPr lang="en-US" sz="1200" dirty="0">
                <a:latin typeface="Courier New" panose="02070309020205020404" pitchFamily="49" charset="0"/>
                <a:cs typeface="Courier New" panose="02070309020205020404" pitchFamily="49" charset="0"/>
              </a:rPr>
              <a:t>master</a:t>
            </a:r>
            <a:r>
              <a:rPr lang="en-US" sz="1200" dirty="0">
                <a:latin typeface="Arial" panose="020B0604020202020204" pitchFamily="34" charset="0"/>
                <a:cs typeface="Arial" panose="020B0604020202020204" pitchFamily="34" charset="0"/>
              </a:rPr>
              <a:t> branch is tracking </a:t>
            </a:r>
            <a:r>
              <a:rPr lang="en-US" sz="1200" dirty="0">
                <a:latin typeface="Courier New" panose="02070309020205020404" pitchFamily="49" charset="0"/>
                <a:cs typeface="Courier New" panose="02070309020205020404" pitchFamily="49" charset="0"/>
              </a:rPr>
              <a:t>origin/master </a:t>
            </a:r>
            <a:r>
              <a:rPr lang="en-US" sz="1200" dirty="0">
                <a:latin typeface="Arial" panose="020B0604020202020204" pitchFamily="34" charset="0"/>
                <a:cs typeface="Arial" panose="020B0604020202020204" pitchFamily="34" charset="0"/>
              </a:rPr>
              <a:t>and is up to date</a:t>
            </a:r>
            <a:endParaRPr lang="it-IT" sz="1200" dirty="0">
              <a:latin typeface="Arial" panose="020B0604020202020204" pitchFamily="34" charset="0"/>
              <a:cs typeface="Arial" panose="020B0604020202020204" pitchFamily="34" charset="0"/>
            </a:endParaRPr>
          </a:p>
        </p:txBody>
      </p:sp>
      <p:cxnSp>
        <p:nvCxnSpPr>
          <p:cNvPr id="18" name="Straight Arrow Connector 17">
            <a:extLst>
              <a:ext uri="{FF2B5EF4-FFF2-40B4-BE49-F238E27FC236}">
                <a16:creationId xmlns:a16="http://schemas.microsoft.com/office/drawing/2014/main" id="{F4F2B2A8-0734-4A55-827A-0D3394C09C96}"/>
              </a:ext>
            </a:extLst>
          </p:cNvPr>
          <p:cNvCxnSpPr>
            <a:cxnSpLocks/>
            <a:stCxn id="19" idx="0"/>
          </p:cNvCxnSpPr>
          <p:nvPr/>
        </p:nvCxnSpPr>
        <p:spPr>
          <a:xfrm flipH="1" flipV="1">
            <a:off x="6303264" y="4033296"/>
            <a:ext cx="2914526" cy="42578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26728ED-5378-48C0-9690-A922C73164D7}"/>
              </a:ext>
            </a:extLst>
          </p:cNvPr>
          <p:cNvSpPr txBox="1"/>
          <p:nvPr/>
        </p:nvSpPr>
        <p:spPr>
          <a:xfrm>
            <a:off x="6535615" y="4459076"/>
            <a:ext cx="5364350" cy="830997"/>
          </a:xfrm>
          <a:prstGeom prst="rect">
            <a:avLst/>
          </a:prstGeom>
          <a:noFill/>
        </p:spPr>
        <p:txBody>
          <a:bodyPr wrap="square">
            <a:spAutoFit/>
          </a:bodyPr>
          <a:lstStyle/>
          <a:p>
            <a:r>
              <a:rPr lang="en-US" sz="1200" dirty="0" err="1">
                <a:latin typeface="Courier New" panose="02070309020205020404" pitchFamily="49" charset="0"/>
                <a:cs typeface="Courier New" panose="02070309020205020404" pitchFamily="49" charset="0"/>
              </a:rPr>
              <a:t>serverfix</a:t>
            </a:r>
            <a:r>
              <a:rPr lang="en-US" sz="1200" dirty="0">
                <a:latin typeface="Arial" panose="020B0604020202020204" pitchFamily="34" charset="0"/>
                <a:cs typeface="Arial" panose="020B0604020202020204" pitchFamily="34" charset="0"/>
              </a:rPr>
              <a:t> branch is tracking the server-fix-good branch on our </a:t>
            </a:r>
            <a:r>
              <a:rPr lang="en-US" sz="1200" dirty="0" err="1">
                <a:latin typeface="Arial" panose="020B0604020202020204" pitchFamily="34" charset="0"/>
                <a:cs typeface="Arial" panose="020B0604020202020204" pitchFamily="34" charset="0"/>
              </a:rPr>
              <a:t>teamone</a:t>
            </a:r>
            <a:r>
              <a:rPr lang="en-US" sz="1200" dirty="0">
                <a:latin typeface="Arial" panose="020B0604020202020204" pitchFamily="34" charset="0"/>
                <a:cs typeface="Arial" panose="020B0604020202020204" pitchFamily="34" charset="0"/>
              </a:rPr>
              <a:t> server and is ahead by three and behind by one, meaning that there is one commit on the server we haven’t merged in yet and three commits locally that we haven’t pushed</a:t>
            </a:r>
            <a:endParaRPr lang="it-IT" sz="1200" dirty="0">
              <a:latin typeface="Arial" panose="020B060402020202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78B262BE-710F-46BC-AD48-B0302AFC2C1C}"/>
              </a:ext>
            </a:extLst>
          </p:cNvPr>
          <p:cNvCxnSpPr>
            <a:cxnSpLocks/>
            <a:stCxn id="10" idx="1"/>
          </p:cNvCxnSpPr>
          <p:nvPr/>
        </p:nvCxnSpPr>
        <p:spPr>
          <a:xfrm flipH="1" flipV="1">
            <a:off x="1182624" y="4286668"/>
            <a:ext cx="1845556" cy="90118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77523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14674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Remote Branches</a:t>
            </a:r>
          </a:p>
        </p:txBody>
      </p:sp>
      <p:sp>
        <p:nvSpPr>
          <p:cNvPr id="7" name="TextBox 6">
            <a:extLst>
              <a:ext uri="{FF2B5EF4-FFF2-40B4-BE49-F238E27FC236}">
                <a16:creationId xmlns:a16="http://schemas.microsoft.com/office/drawing/2014/main" id="{5B2F948C-847B-4F9F-BE5C-532A6E11840D}"/>
              </a:ext>
            </a:extLst>
          </p:cNvPr>
          <p:cNvSpPr txBox="1"/>
          <p:nvPr/>
        </p:nvSpPr>
        <p:spPr>
          <a:xfrm>
            <a:off x="8394192" y="178454"/>
            <a:ext cx="3429703" cy="369332"/>
          </a:xfrm>
          <a:prstGeom prst="rect">
            <a:avLst/>
          </a:prstGeom>
          <a:noFill/>
        </p:spPr>
        <p:txBody>
          <a:bodyPr wrap="square">
            <a:spAutoFit/>
          </a:bodyPr>
          <a:lstStyle/>
          <a:p>
            <a:pPr algn="r"/>
            <a:r>
              <a:rPr lang="en-US" dirty="0">
                <a:latin typeface="Arial" panose="020B0604020202020204" pitchFamily="34" charset="0"/>
                <a:cs typeface="Arial" panose="020B0604020202020204" pitchFamily="34" charset="0"/>
              </a:rPr>
              <a:t>Tracking Branches</a:t>
            </a:r>
            <a:endParaRPr lang="en-US" b="0" i="0" dirty="0">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2F149828-230B-4B1E-9193-893C92A8A597}"/>
              </a:ext>
            </a:extLst>
          </p:cNvPr>
          <p:cNvSpPr txBox="1"/>
          <p:nvPr/>
        </p:nvSpPr>
        <p:spPr>
          <a:xfrm>
            <a:off x="475237" y="1165293"/>
            <a:ext cx="11217022" cy="3901068"/>
          </a:xfrm>
          <a:prstGeom prst="rect">
            <a:avLst/>
          </a:prstGeom>
          <a:noFill/>
        </p:spPr>
        <p:txBody>
          <a:bodyPr wrap="square">
            <a:spAutoFit/>
          </a:bodyPr>
          <a:lstStyle/>
          <a:p>
            <a:pPr>
              <a:lnSpc>
                <a:spcPct val="200000"/>
              </a:lnSpc>
            </a:pPr>
            <a:r>
              <a:rPr lang="en-US" dirty="0">
                <a:latin typeface="Arial" panose="020B0604020202020204" pitchFamily="34" charset="0"/>
                <a:cs typeface="Arial" panose="020B0604020202020204" pitchFamily="34" charset="0"/>
              </a:rPr>
              <a:t>it’s important to note that these numbers are only </a:t>
            </a:r>
            <a:r>
              <a:rPr lang="en-US" b="1" dirty="0">
                <a:latin typeface="Arial" panose="020B0604020202020204" pitchFamily="34" charset="0"/>
                <a:cs typeface="Arial" panose="020B0604020202020204" pitchFamily="34" charset="0"/>
              </a:rPr>
              <a:t>since the last time you fetched from each server</a:t>
            </a:r>
          </a:p>
          <a:p>
            <a:pPr>
              <a:lnSpc>
                <a:spcPct val="200000"/>
              </a:lnSpc>
            </a:pPr>
            <a:endParaRPr lang="en-US" b="1" dirty="0">
              <a:latin typeface="Arial" panose="020B0604020202020204" pitchFamily="34" charset="0"/>
              <a:cs typeface="Arial" panose="020B0604020202020204" pitchFamily="34" charset="0"/>
            </a:endParaRPr>
          </a:p>
          <a:p>
            <a:pPr>
              <a:lnSpc>
                <a:spcPct val="200000"/>
              </a:lnSpc>
            </a:pPr>
            <a:r>
              <a:rPr lang="en-US" dirty="0">
                <a:latin typeface="Arial" panose="020B0604020202020204" pitchFamily="34" charset="0"/>
                <a:cs typeface="Arial" panose="020B0604020202020204" pitchFamily="34" charset="0"/>
              </a:rPr>
              <a:t>this command does not reach out to the servers, it’s telling you about what it has cached from these servers locally</a:t>
            </a:r>
          </a:p>
          <a:p>
            <a:pPr>
              <a:lnSpc>
                <a:spcPct val="200000"/>
              </a:lnSpc>
            </a:pPr>
            <a:endParaRPr lang="en-US" dirty="0">
              <a:latin typeface="Arial" panose="020B0604020202020204" pitchFamily="34" charset="0"/>
              <a:cs typeface="Arial" panose="020B0604020202020204" pitchFamily="34" charset="0"/>
            </a:endParaRPr>
          </a:p>
          <a:p>
            <a:pPr>
              <a:lnSpc>
                <a:spcPct val="200000"/>
              </a:lnSpc>
            </a:pPr>
            <a:r>
              <a:rPr lang="en-US" dirty="0">
                <a:latin typeface="Arial" panose="020B0604020202020204" pitchFamily="34" charset="0"/>
                <a:cs typeface="Arial" panose="020B0604020202020204" pitchFamily="34" charset="0"/>
              </a:rPr>
              <a:t>if you want totally up to date ahead and behind numbers, you’ll need to fetch from all your remotes</a:t>
            </a:r>
          </a:p>
          <a:p>
            <a:pPr>
              <a:lnSpc>
                <a:spcPct val="200000"/>
              </a:lnSpc>
            </a:pPr>
            <a:r>
              <a:rPr lang="en-US" dirty="0">
                <a:latin typeface="Courier New" panose="02070309020205020404" pitchFamily="49" charset="0"/>
                <a:cs typeface="Courier New" panose="02070309020205020404" pitchFamily="49" charset="0"/>
              </a:rPr>
              <a:t>$ git fetch –all; git branch -</a:t>
            </a:r>
            <a:r>
              <a:rPr lang="en-US" dirty="0" err="1">
                <a:latin typeface="Courier New" panose="02070309020205020404" pitchFamily="49" charset="0"/>
                <a:cs typeface="Courier New" panose="02070309020205020404" pitchFamily="49" charset="0"/>
              </a:rPr>
              <a:t>vv</a:t>
            </a:r>
            <a:endParaRPr lang="it-IT"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784084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14674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Remote Branches</a:t>
            </a:r>
          </a:p>
        </p:txBody>
      </p:sp>
      <p:sp>
        <p:nvSpPr>
          <p:cNvPr id="7" name="TextBox 6">
            <a:extLst>
              <a:ext uri="{FF2B5EF4-FFF2-40B4-BE49-F238E27FC236}">
                <a16:creationId xmlns:a16="http://schemas.microsoft.com/office/drawing/2014/main" id="{5B2F948C-847B-4F9F-BE5C-532A6E11840D}"/>
              </a:ext>
            </a:extLst>
          </p:cNvPr>
          <p:cNvSpPr txBox="1"/>
          <p:nvPr/>
        </p:nvSpPr>
        <p:spPr>
          <a:xfrm>
            <a:off x="8394192" y="178454"/>
            <a:ext cx="3429703" cy="369332"/>
          </a:xfrm>
          <a:prstGeom prst="rect">
            <a:avLst/>
          </a:prstGeom>
          <a:noFill/>
        </p:spPr>
        <p:txBody>
          <a:bodyPr wrap="square">
            <a:spAutoFit/>
          </a:bodyPr>
          <a:lstStyle/>
          <a:p>
            <a:pPr algn="r"/>
            <a:r>
              <a:rPr lang="en-US" dirty="0">
                <a:latin typeface="Arial" panose="020B0604020202020204" pitchFamily="34" charset="0"/>
                <a:cs typeface="Arial" panose="020B0604020202020204" pitchFamily="34" charset="0"/>
              </a:rPr>
              <a:t>Pulling</a:t>
            </a:r>
            <a:endParaRPr lang="en-US" b="0" i="0" dirty="0">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2F149828-230B-4B1E-9193-893C92A8A597}"/>
              </a:ext>
            </a:extLst>
          </p:cNvPr>
          <p:cNvSpPr txBox="1"/>
          <p:nvPr/>
        </p:nvSpPr>
        <p:spPr>
          <a:xfrm>
            <a:off x="322706" y="1012893"/>
            <a:ext cx="10869419" cy="3970318"/>
          </a:xfrm>
          <a:prstGeom prst="rect">
            <a:avLst/>
          </a:prstGeom>
          <a:noFill/>
        </p:spPr>
        <p:txBody>
          <a:bodyPr wrap="square">
            <a:spAutoFit/>
          </a:bodyPr>
          <a:lstStyle/>
          <a:p>
            <a:r>
              <a:rPr lang="en-US" dirty="0">
                <a:latin typeface="Courier New" panose="02070309020205020404" pitchFamily="49" charset="0"/>
                <a:cs typeface="Courier New" panose="02070309020205020404" pitchFamily="49" charset="0"/>
              </a:rPr>
              <a:t>git fetch </a:t>
            </a:r>
            <a:r>
              <a:rPr lang="en-US" dirty="0">
                <a:latin typeface="Arial" panose="020B0604020202020204" pitchFamily="34" charset="0"/>
                <a:cs typeface="Arial" panose="020B0604020202020204" pitchFamily="34" charset="0"/>
              </a:rPr>
              <a:t>command will fetch down all the changes on the server that you don’t have yet</a:t>
            </a:r>
          </a:p>
          <a:p>
            <a:endParaRPr lang="en-US" dirty="0">
              <a:latin typeface="Arial" panose="020B0604020202020204" pitchFamily="34" charset="0"/>
              <a:cs typeface="Arial" panose="020B0604020202020204" pitchFamily="34" charset="0"/>
            </a:endParaRPr>
          </a:p>
          <a:p>
            <a:r>
              <a:rPr lang="en-US" dirty="0">
                <a:latin typeface="Courier New" panose="02070309020205020404" pitchFamily="49" charset="0"/>
                <a:cs typeface="Courier New" panose="02070309020205020404" pitchFamily="49" charset="0"/>
              </a:rPr>
              <a:t>git fetch </a:t>
            </a:r>
            <a:r>
              <a:rPr lang="en-US" dirty="0">
                <a:latin typeface="Arial" panose="020B0604020202020204" pitchFamily="34" charset="0"/>
                <a:cs typeface="Arial" panose="020B0604020202020204" pitchFamily="34" charset="0"/>
              </a:rPr>
              <a:t>will not modify your working directory at all</a:t>
            </a:r>
          </a:p>
          <a:p>
            <a:endParaRPr lang="en-US" dirty="0">
              <a:latin typeface="Arial" panose="020B0604020202020204" pitchFamily="34" charset="0"/>
              <a:cs typeface="Arial" panose="020B0604020202020204" pitchFamily="34" charset="0"/>
            </a:endParaRPr>
          </a:p>
          <a:p>
            <a:r>
              <a:rPr lang="en-US" dirty="0">
                <a:latin typeface="Courier New" panose="02070309020205020404" pitchFamily="49" charset="0"/>
                <a:cs typeface="Courier New" panose="02070309020205020404" pitchFamily="49" charset="0"/>
              </a:rPr>
              <a:t>git fetch</a:t>
            </a:r>
            <a:r>
              <a:rPr lang="en-US" dirty="0">
                <a:latin typeface="Arial" panose="020B0604020202020204" pitchFamily="34" charset="0"/>
                <a:cs typeface="Arial" panose="020B0604020202020204" pitchFamily="34" charset="0"/>
              </a:rPr>
              <a:t> will simply get the data for you and let you merge it yourself</a:t>
            </a:r>
          </a:p>
          <a:p>
            <a:endParaRPr lang="en-US" dirty="0">
              <a:latin typeface="Arial" panose="020B0604020202020204" pitchFamily="34" charset="0"/>
              <a:cs typeface="Arial" panose="020B0604020202020204" pitchFamily="34" charset="0"/>
            </a:endParaRPr>
          </a:p>
          <a:p>
            <a:r>
              <a:rPr lang="en-US" dirty="0">
                <a:latin typeface="Courier New" panose="02070309020205020404" pitchFamily="49" charset="0"/>
                <a:cs typeface="Courier New" panose="02070309020205020404" pitchFamily="49" charset="0"/>
              </a:rPr>
              <a:t>git pull</a:t>
            </a:r>
            <a:r>
              <a:rPr lang="en-US" dirty="0">
                <a:latin typeface="Arial" panose="020B0604020202020204" pitchFamily="34" charset="0"/>
                <a:cs typeface="Arial" panose="020B0604020202020204" pitchFamily="34" charset="0"/>
              </a:rPr>
              <a:t> is essentially a </a:t>
            </a:r>
            <a:r>
              <a:rPr lang="en-US" dirty="0">
                <a:latin typeface="Courier New" panose="02070309020205020404" pitchFamily="49" charset="0"/>
                <a:cs typeface="Courier New" panose="02070309020205020404" pitchFamily="49" charset="0"/>
              </a:rPr>
              <a:t>git fetch </a:t>
            </a:r>
            <a:r>
              <a:rPr lang="en-US" dirty="0">
                <a:latin typeface="Arial" panose="020B0604020202020204" pitchFamily="34" charset="0"/>
                <a:cs typeface="Arial" panose="020B0604020202020204" pitchFamily="34" charset="0"/>
              </a:rPr>
              <a:t>immediately followed by a </a:t>
            </a:r>
            <a:r>
              <a:rPr lang="en-US" dirty="0">
                <a:latin typeface="Courier New" panose="02070309020205020404" pitchFamily="49" charset="0"/>
                <a:cs typeface="Courier New" panose="02070309020205020404" pitchFamily="49" charset="0"/>
              </a:rPr>
              <a:t>git merge</a:t>
            </a:r>
          </a:p>
          <a:p>
            <a:endParaRPr lang="en-US" dirty="0">
              <a:latin typeface="Courier New" panose="02070309020205020404" pitchFamily="49" charset="0"/>
              <a:cs typeface="Courier New" panose="02070309020205020404" pitchFamily="49" charset="0"/>
            </a:endParaRPr>
          </a:p>
          <a:p>
            <a:r>
              <a:rPr lang="en-US" dirty="0">
                <a:latin typeface="Arial" panose="020B0604020202020204" pitchFamily="34" charset="0"/>
                <a:cs typeface="Arial" panose="020B0604020202020204" pitchFamily="34" charset="0"/>
              </a:rPr>
              <a:t>with a tracking branch set up - either by explicitly setting it or by having it created for you by the clone or checkout commands - </a:t>
            </a:r>
            <a:r>
              <a:rPr lang="en-US" dirty="0">
                <a:latin typeface="Courier New" panose="02070309020205020404" pitchFamily="49" charset="0"/>
                <a:cs typeface="Courier New" panose="02070309020205020404" pitchFamily="49" charset="0"/>
              </a:rPr>
              <a:t>git pull </a:t>
            </a:r>
            <a:r>
              <a:rPr lang="en-US" dirty="0">
                <a:latin typeface="Arial" panose="020B0604020202020204" pitchFamily="34" charset="0"/>
                <a:cs typeface="Arial" panose="020B0604020202020204" pitchFamily="34" charset="0"/>
              </a:rPr>
              <a:t>will look up what server and branch your current branch is tracking, fetch from that server and then try to merge in that remote branch</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Generally it’s better to simply use the fetch and merge commands explicitly as the magic of </a:t>
            </a:r>
            <a:r>
              <a:rPr lang="en-US" dirty="0">
                <a:latin typeface="Courier New" panose="02070309020205020404" pitchFamily="49" charset="0"/>
                <a:cs typeface="Courier New" panose="02070309020205020404" pitchFamily="49" charset="0"/>
              </a:rPr>
              <a:t>git pull </a:t>
            </a:r>
            <a:r>
              <a:rPr lang="en-US" dirty="0">
                <a:latin typeface="Arial" panose="020B0604020202020204" pitchFamily="34" charset="0"/>
                <a:cs typeface="Arial" panose="020B0604020202020204" pitchFamily="34" charset="0"/>
              </a:rPr>
              <a:t>can often be confusing</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71716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14674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Remote Branches</a:t>
            </a:r>
          </a:p>
        </p:txBody>
      </p:sp>
      <p:sp>
        <p:nvSpPr>
          <p:cNvPr id="7" name="TextBox 6">
            <a:extLst>
              <a:ext uri="{FF2B5EF4-FFF2-40B4-BE49-F238E27FC236}">
                <a16:creationId xmlns:a16="http://schemas.microsoft.com/office/drawing/2014/main" id="{5B2F948C-847B-4F9F-BE5C-532A6E11840D}"/>
              </a:ext>
            </a:extLst>
          </p:cNvPr>
          <p:cNvSpPr txBox="1"/>
          <p:nvPr/>
        </p:nvSpPr>
        <p:spPr>
          <a:xfrm>
            <a:off x="8394192" y="178454"/>
            <a:ext cx="3429703" cy="369332"/>
          </a:xfrm>
          <a:prstGeom prst="rect">
            <a:avLst/>
          </a:prstGeom>
          <a:noFill/>
        </p:spPr>
        <p:txBody>
          <a:bodyPr wrap="square">
            <a:spAutoFit/>
          </a:bodyPr>
          <a:lstStyle/>
          <a:p>
            <a:pPr algn="r"/>
            <a:r>
              <a:rPr lang="en-US" dirty="0">
                <a:latin typeface="Arial" panose="020B0604020202020204" pitchFamily="34" charset="0"/>
                <a:cs typeface="Arial" panose="020B0604020202020204" pitchFamily="34" charset="0"/>
              </a:rPr>
              <a:t>Deleting Remote Branches</a:t>
            </a:r>
            <a:endParaRPr lang="en-US" b="0" i="0" dirty="0">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2F149828-230B-4B1E-9193-893C92A8A597}"/>
              </a:ext>
            </a:extLst>
          </p:cNvPr>
          <p:cNvSpPr txBox="1"/>
          <p:nvPr/>
        </p:nvSpPr>
        <p:spPr>
          <a:xfrm>
            <a:off x="371474" y="1305501"/>
            <a:ext cx="10869419" cy="1754326"/>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when you’re done with a remote branch (you and your collaborators are finished with a feature and have merged it into your remote’s </a:t>
            </a:r>
            <a:r>
              <a:rPr lang="en-US" dirty="0">
                <a:latin typeface="Courier New" panose="02070309020205020404" pitchFamily="49" charset="0"/>
                <a:cs typeface="Courier New" panose="02070309020205020404" pitchFamily="49" charset="0"/>
              </a:rPr>
              <a:t>master</a:t>
            </a:r>
            <a:r>
              <a:rPr lang="en-US" dirty="0">
                <a:latin typeface="Arial" panose="020B0604020202020204" pitchFamily="34" charset="0"/>
                <a:cs typeface="Arial" panose="020B0604020202020204" pitchFamily="34" charset="0"/>
              </a:rPr>
              <a:t> branch, or whatever branch your stable </a:t>
            </a:r>
            <a:r>
              <a:rPr lang="en-US" dirty="0" err="1">
                <a:latin typeface="Arial" panose="020B0604020202020204" pitchFamily="34" charset="0"/>
                <a:cs typeface="Arial" panose="020B0604020202020204" pitchFamily="34" charset="0"/>
              </a:rPr>
              <a:t>codeline</a:t>
            </a:r>
            <a:r>
              <a:rPr lang="en-US" dirty="0">
                <a:latin typeface="Arial" panose="020B0604020202020204" pitchFamily="34" charset="0"/>
                <a:cs typeface="Arial" panose="020B0604020202020204" pitchFamily="34" charset="0"/>
              </a:rPr>
              <a:t> is in)…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you can delete a remote branch using the </a:t>
            </a:r>
            <a:r>
              <a:rPr lang="en-US" dirty="0">
                <a:latin typeface="Courier New" panose="02070309020205020404" pitchFamily="49" charset="0"/>
                <a:cs typeface="Courier New" panose="02070309020205020404" pitchFamily="49" charset="0"/>
              </a:rPr>
              <a:t>--delete </a:t>
            </a:r>
            <a:r>
              <a:rPr lang="en-US" dirty="0">
                <a:latin typeface="Arial" panose="020B0604020202020204" pitchFamily="34" charset="0"/>
                <a:cs typeface="Arial" panose="020B0604020202020204" pitchFamily="34" charset="0"/>
              </a:rPr>
              <a:t>option to </a:t>
            </a:r>
            <a:r>
              <a:rPr lang="en-US" dirty="0">
                <a:latin typeface="Courier New" panose="02070309020205020404" pitchFamily="49" charset="0"/>
                <a:cs typeface="Courier New" panose="02070309020205020404" pitchFamily="49" charset="0"/>
              </a:rPr>
              <a:t>git push</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to delete your </a:t>
            </a:r>
            <a:r>
              <a:rPr lang="en-US" dirty="0" err="1">
                <a:latin typeface="Courier New" panose="02070309020205020404" pitchFamily="49" charset="0"/>
                <a:cs typeface="Courier New" panose="02070309020205020404" pitchFamily="49" charset="0"/>
              </a:rPr>
              <a:t>serverfix</a:t>
            </a:r>
            <a:r>
              <a:rPr lang="en-US" dirty="0">
                <a:latin typeface="Arial" panose="020B0604020202020204" pitchFamily="34" charset="0"/>
                <a:cs typeface="Arial" panose="020B0604020202020204" pitchFamily="34" charset="0"/>
              </a:rPr>
              <a:t> branch from the server run</a:t>
            </a:r>
            <a:endParaRPr lang="it-IT"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0A8B6392-2610-4999-9ABC-DB8964EECC91}"/>
              </a:ext>
            </a:extLst>
          </p:cNvPr>
          <p:cNvSpPr txBox="1"/>
          <p:nvPr/>
        </p:nvSpPr>
        <p:spPr>
          <a:xfrm>
            <a:off x="371473" y="3198294"/>
            <a:ext cx="10869419" cy="830997"/>
          </a:xfrm>
          <a:prstGeom prst="rect">
            <a:avLst/>
          </a:prstGeom>
          <a:solidFill>
            <a:schemeClr val="tx1">
              <a:lumMod val="6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 git push origin --delete </a:t>
            </a:r>
            <a:r>
              <a:rPr lang="en-US" sz="1600" dirty="0" err="1">
                <a:latin typeface="Courier New" panose="02070309020205020404" pitchFamily="49" charset="0"/>
                <a:cs typeface="Courier New" panose="02070309020205020404" pitchFamily="49" charset="0"/>
              </a:rPr>
              <a:t>serverfix</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To https://github.com/schacon/simplegit</a:t>
            </a:r>
          </a:p>
          <a:p>
            <a:r>
              <a:rPr lang="en-US" sz="1600" dirty="0">
                <a:latin typeface="Courier New" panose="02070309020205020404" pitchFamily="49" charset="0"/>
                <a:cs typeface="Courier New" panose="02070309020205020404" pitchFamily="49" charset="0"/>
              </a:rPr>
              <a:t> - [deleted] </a:t>
            </a:r>
            <a:r>
              <a:rPr lang="en-US" sz="1600" dirty="0" err="1">
                <a:latin typeface="Courier New" panose="02070309020205020404" pitchFamily="49" charset="0"/>
                <a:cs typeface="Courier New" panose="02070309020205020404" pitchFamily="49" charset="0"/>
              </a:rPr>
              <a:t>serverfix</a:t>
            </a:r>
            <a:endParaRPr lang="en-US" sz="1600" dirty="0">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8195C44F-8AA4-490F-97EA-37EBF3D13612}"/>
              </a:ext>
            </a:extLst>
          </p:cNvPr>
          <p:cNvSpPr txBox="1"/>
          <p:nvPr/>
        </p:nvSpPr>
        <p:spPr>
          <a:xfrm>
            <a:off x="336041" y="4739781"/>
            <a:ext cx="10904852" cy="1200329"/>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this removes the pointer from the server</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Git server will generally keep the data there for a while until a garbage collection runs, so if it was accidentally deleted, it’s often easy to recover</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30900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22341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Rebasing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8394192" y="178454"/>
            <a:ext cx="3429703"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The Basic Rebase</a:t>
            </a:r>
          </a:p>
        </p:txBody>
      </p:sp>
      <p:sp>
        <p:nvSpPr>
          <p:cNvPr id="10" name="TextBox 9">
            <a:extLst>
              <a:ext uri="{FF2B5EF4-FFF2-40B4-BE49-F238E27FC236}">
                <a16:creationId xmlns:a16="http://schemas.microsoft.com/office/drawing/2014/main" id="{2F149828-230B-4B1E-9193-893C92A8A597}"/>
              </a:ext>
            </a:extLst>
          </p:cNvPr>
          <p:cNvSpPr txBox="1"/>
          <p:nvPr/>
        </p:nvSpPr>
        <p:spPr>
          <a:xfrm>
            <a:off x="336041" y="766069"/>
            <a:ext cx="10869419"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in Git, there are two main ways to integrate changes from one branch into another: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merge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rebase</a:t>
            </a:r>
          </a:p>
        </p:txBody>
      </p:sp>
      <p:sp>
        <p:nvSpPr>
          <p:cNvPr id="11" name="TextBox 10">
            <a:extLst>
              <a:ext uri="{FF2B5EF4-FFF2-40B4-BE49-F238E27FC236}">
                <a16:creationId xmlns:a16="http://schemas.microsoft.com/office/drawing/2014/main" id="{8195C44F-8AA4-490F-97EA-37EBF3D13612}"/>
              </a:ext>
            </a:extLst>
          </p:cNvPr>
          <p:cNvSpPr txBox="1"/>
          <p:nvPr/>
        </p:nvSpPr>
        <p:spPr>
          <a:xfrm>
            <a:off x="336041" y="2319967"/>
            <a:ext cx="10904852"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going back to an earlier example from our Basic Merging section, you can see that you diverged your work and made commits on two different branches</a:t>
            </a:r>
            <a:endParaRPr lang="it-IT"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CCA26381-F490-47DE-B3F8-EF56D4FB4805}"/>
              </a:ext>
            </a:extLst>
          </p:cNvPr>
          <p:cNvPicPr>
            <a:picLocks noChangeAspect="1"/>
          </p:cNvPicPr>
          <p:nvPr/>
        </p:nvPicPr>
        <p:blipFill>
          <a:blip r:embed="rId2"/>
          <a:stretch>
            <a:fillRect/>
          </a:stretch>
        </p:blipFill>
        <p:spPr>
          <a:xfrm>
            <a:off x="2590800" y="3112221"/>
            <a:ext cx="6191250" cy="2857500"/>
          </a:xfrm>
          <a:prstGeom prst="rect">
            <a:avLst/>
          </a:prstGeom>
        </p:spPr>
      </p:pic>
      <p:sp>
        <p:nvSpPr>
          <p:cNvPr id="12" name="TextBox 11">
            <a:extLst>
              <a:ext uri="{FF2B5EF4-FFF2-40B4-BE49-F238E27FC236}">
                <a16:creationId xmlns:a16="http://schemas.microsoft.com/office/drawing/2014/main" id="{95AFAF13-1035-43A6-B037-D91E6EFB9376}"/>
              </a:ext>
            </a:extLst>
          </p:cNvPr>
          <p:cNvSpPr txBox="1"/>
          <p:nvPr/>
        </p:nvSpPr>
        <p:spPr>
          <a:xfrm>
            <a:off x="3905250" y="5969721"/>
            <a:ext cx="6096000" cy="369332"/>
          </a:xfrm>
          <a:prstGeom prst="rect">
            <a:avLst/>
          </a:prstGeom>
          <a:noFill/>
        </p:spPr>
        <p:txBody>
          <a:bodyPr wrap="square">
            <a:spAutoFit/>
          </a:bodyPr>
          <a:lstStyle/>
          <a:p>
            <a:r>
              <a:rPr lang="it-IT" dirty="0">
                <a:latin typeface="Arial" panose="020B0604020202020204" pitchFamily="34" charset="0"/>
                <a:cs typeface="Arial" panose="020B0604020202020204" pitchFamily="34" charset="0"/>
              </a:rPr>
              <a:t>Simple </a:t>
            </a:r>
            <a:r>
              <a:rPr lang="it-IT" dirty="0" err="1">
                <a:latin typeface="Arial" panose="020B0604020202020204" pitchFamily="34" charset="0"/>
                <a:cs typeface="Arial" panose="020B0604020202020204" pitchFamily="34" charset="0"/>
              </a:rPr>
              <a:t>divergent</a:t>
            </a:r>
            <a:r>
              <a:rPr lang="it-IT" dirty="0">
                <a:latin typeface="Arial" panose="020B0604020202020204" pitchFamily="34" charset="0"/>
                <a:cs typeface="Arial" panose="020B0604020202020204" pitchFamily="34" charset="0"/>
              </a:rPr>
              <a:t> history</a:t>
            </a:r>
          </a:p>
        </p:txBody>
      </p:sp>
    </p:spTree>
    <p:extLst>
      <p:ext uri="{BB962C8B-B14F-4D97-AF65-F5344CB8AC3E}">
        <p14:creationId xmlns:p14="http://schemas.microsoft.com/office/powerpoint/2010/main" val="4662946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22341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Rebasing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8394192" y="178454"/>
            <a:ext cx="3429703"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The Basic Rebase</a:t>
            </a:r>
          </a:p>
        </p:txBody>
      </p:sp>
      <p:sp>
        <p:nvSpPr>
          <p:cNvPr id="11" name="TextBox 10">
            <a:extLst>
              <a:ext uri="{FF2B5EF4-FFF2-40B4-BE49-F238E27FC236}">
                <a16:creationId xmlns:a16="http://schemas.microsoft.com/office/drawing/2014/main" id="{8195C44F-8AA4-490F-97EA-37EBF3D13612}"/>
              </a:ext>
            </a:extLst>
          </p:cNvPr>
          <p:cNvSpPr txBox="1"/>
          <p:nvPr/>
        </p:nvSpPr>
        <p:spPr>
          <a:xfrm>
            <a:off x="233999" y="888279"/>
            <a:ext cx="10904852"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easiest way to integrate the branches, as we’ve already covered, is the </a:t>
            </a:r>
            <a:r>
              <a:rPr lang="en-US" dirty="0">
                <a:latin typeface="Courier New" panose="02070309020205020404" pitchFamily="49" charset="0"/>
                <a:cs typeface="Courier New" panose="02070309020205020404" pitchFamily="49" charset="0"/>
              </a:rPr>
              <a:t>merge</a:t>
            </a:r>
            <a:r>
              <a:rPr lang="en-US" dirty="0">
                <a:latin typeface="Arial" panose="020B0604020202020204" pitchFamily="34" charset="0"/>
                <a:cs typeface="Arial" panose="020B0604020202020204" pitchFamily="34" charset="0"/>
              </a:rPr>
              <a:t> command. It performs a three-way merge between the two latest branch snapshots (C3 and C4) and the most recent common ancestor of the two (C2), creating a new snapshot (and commit)</a:t>
            </a:r>
            <a:endParaRPr lang="it-IT"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95AFAF13-1035-43A6-B037-D91E6EFB9376}"/>
              </a:ext>
            </a:extLst>
          </p:cNvPr>
          <p:cNvSpPr txBox="1"/>
          <p:nvPr/>
        </p:nvSpPr>
        <p:spPr>
          <a:xfrm>
            <a:off x="3905250" y="5969721"/>
            <a:ext cx="4623054"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Merging to integrate diverged work history</a:t>
            </a:r>
            <a:endParaRPr lang="it-IT"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1FED929-AB27-4636-AA94-D2CE9AB56325}"/>
              </a:ext>
            </a:extLst>
          </p:cNvPr>
          <p:cNvPicPr>
            <a:picLocks noChangeAspect="1"/>
          </p:cNvPicPr>
          <p:nvPr/>
        </p:nvPicPr>
        <p:blipFill>
          <a:blip r:embed="rId2"/>
          <a:stretch>
            <a:fillRect/>
          </a:stretch>
        </p:blipFill>
        <p:spPr>
          <a:xfrm>
            <a:off x="2166937" y="1990725"/>
            <a:ext cx="7858125" cy="2876550"/>
          </a:xfrm>
          <a:prstGeom prst="rect">
            <a:avLst/>
          </a:prstGeom>
        </p:spPr>
      </p:pic>
    </p:spTree>
    <p:extLst>
      <p:ext uri="{BB962C8B-B14F-4D97-AF65-F5344CB8AC3E}">
        <p14:creationId xmlns:p14="http://schemas.microsoft.com/office/powerpoint/2010/main" val="23011760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22341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Rebasing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8394192" y="178454"/>
            <a:ext cx="3429703"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The Basic Rebase</a:t>
            </a:r>
          </a:p>
        </p:txBody>
      </p:sp>
      <p:sp>
        <p:nvSpPr>
          <p:cNvPr id="11" name="TextBox 10">
            <a:extLst>
              <a:ext uri="{FF2B5EF4-FFF2-40B4-BE49-F238E27FC236}">
                <a16:creationId xmlns:a16="http://schemas.microsoft.com/office/drawing/2014/main" id="{8195C44F-8AA4-490F-97EA-37EBF3D13612}"/>
              </a:ext>
            </a:extLst>
          </p:cNvPr>
          <p:cNvSpPr txBox="1"/>
          <p:nvPr/>
        </p:nvSpPr>
        <p:spPr>
          <a:xfrm>
            <a:off x="233999" y="888279"/>
            <a:ext cx="10904852" cy="1754326"/>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there is another way!</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you can take the patch of the change that was introduced in C4 and reapply it on top of C3</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Git calls it rebasing: with the rebase command, you can take all the changes that were committed on one branch and replay them on another one.</a:t>
            </a:r>
          </a:p>
        </p:txBody>
      </p:sp>
      <p:sp>
        <p:nvSpPr>
          <p:cNvPr id="8" name="TextBox 7">
            <a:extLst>
              <a:ext uri="{FF2B5EF4-FFF2-40B4-BE49-F238E27FC236}">
                <a16:creationId xmlns:a16="http://schemas.microsoft.com/office/drawing/2014/main" id="{F847D1AF-63E5-4C26-BBF9-14138FDD38D5}"/>
              </a:ext>
            </a:extLst>
          </p:cNvPr>
          <p:cNvSpPr txBox="1"/>
          <p:nvPr/>
        </p:nvSpPr>
        <p:spPr>
          <a:xfrm>
            <a:off x="371474" y="2980151"/>
            <a:ext cx="10869419" cy="1077218"/>
          </a:xfrm>
          <a:prstGeom prst="rect">
            <a:avLst/>
          </a:prstGeom>
          <a:solidFill>
            <a:schemeClr val="tx1">
              <a:lumMod val="6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 git checkout experiment</a:t>
            </a:r>
          </a:p>
          <a:p>
            <a:r>
              <a:rPr lang="en-US" sz="1600" dirty="0">
                <a:latin typeface="Courier New" panose="02070309020205020404" pitchFamily="49" charset="0"/>
                <a:cs typeface="Courier New" panose="02070309020205020404" pitchFamily="49" charset="0"/>
              </a:rPr>
              <a:t>$ git rebase master</a:t>
            </a:r>
          </a:p>
          <a:p>
            <a:r>
              <a:rPr lang="en-US" sz="1600" dirty="0">
                <a:latin typeface="Courier New" panose="02070309020205020404" pitchFamily="49" charset="0"/>
                <a:cs typeface="Courier New" panose="02070309020205020404" pitchFamily="49" charset="0"/>
              </a:rPr>
              <a:t>First, rewinding head to replay your work on top of it...</a:t>
            </a:r>
          </a:p>
          <a:p>
            <a:r>
              <a:rPr lang="en-US" sz="1600" dirty="0">
                <a:latin typeface="Courier New" panose="02070309020205020404" pitchFamily="49" charset="0"/>
                <a:cs typeface="Courier New" panose="02070309020205020404" pitchFamily="49" charset="0"/>
              </a:rPr>
              <a:t>Applying: added staged command</a:t>
            </a:r>
          </a:p>
        </p:txBody>
      </p:sp>
    </p:spTree>
    <p:extLst>
      <p:ext uri="{BB962C8B-B14F-4D97-AF65-F5344CB8AC3E}">
        <p14:creationId xmlns:p14="http://schemas.microsoft.com/office/powerpoint/2010/main" val="19085910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22341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Rebasing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8394192" y="178454"/>
            <a:ext cx="3429703"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The Basic Rebase</a:t>
            </a:r>
          </a:p>
        </p:txBody>
      </p:sp>
      <p:sp>
        <p:nvSpPr>
          <p:cNvPr id="11" name="TextBox 10">
            <a:extLst>
              <a:ext uri="{FF2B5EF4-FFF2-40B4-BE49-F238E27FC236}">
                <a16:creationId xmlns:a16="http://schemas.microsoft.com/office/drawing/2014/main" id="{8195C44F-8AA4-490F-97EA-37EBF3D13612}"/>
              </a:ext>
            </a:extLst>
          </p:cNvPr>
          <p:cNvSpPr txBox="1"/>
          <p:nvPr/>
        </p:nvSpPr>
        <p:spPr>
          <a:xfrm>
            <a:off x="233999" y="888279"/>
            <a:ext cx="10904852" cy="2031325"/>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it works by:</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going to the common ancestor of the two branches (the one you’re on and the one you’re rebasing onto)</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getting the diff introduced by each commit of the branch you’re on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saving those diffs to temporary files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resetting the current branch to the same commit as the branch you are rebasing onto</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finally applying each change in turn</a:t>
            </a:r>
            <a:endParaRPr lang="it-IT"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95AFAF13-1035-43A6-B037-D91E6EFB9376}"/>
              </a:ext>
            </a:extLst>
          </p:cNvPr>
          <p:cNvSpPr txBox="1"/>
          <p:nvPr/>
        </p:nvSpPr>
        <p:spPr>
          <a:xfrm>
            <a:off x="3905250" y="5969721"/>
            <a:ext cx="6096000"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Rebasing the change introduced in C3 onto C4</a:t>
            </a:r>
            <a:endParaRPr lang="it-IT"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3DC97AE3-BBF7-4A91-8EE4-18E06026A8D0}"/>
              </a:ext>
            </a:extLst>
          </p:cNvPr>
          <p:cNvPicPr>
            <a:picLocks noChangeAspect="1"/>
          </p:cNvPicPr>
          <p:nvPr/>
        </p:nvPicPr>
        <p:blipFill>
          <a:blip r:embed="rId2"/>
          <a:stretch>
            <a:fillRect/>
          </a:stretch>
        </p:blipFill>
        <p:spPr>
          <a:xfrm>
            <a:off x="2166937" y="3237928"/>
            <a:ext cx="7858125" cy="2162175"/>
          </a:xfrm>
          <a:prstGeom prst="rect">
            <a:avLst/>
          </a:prstGeom>
        </p:spPr>
      </p:pic>
    </p:spTree>
    <p:extLst>
      <p:ext uri="{BB962C8B-B14F-4D97-AF65-F5344CB8AC3E}">
        <p14:creationId xmlns:p14="http://schemas.microsoft.com/office/powerpoint/2010/main" val="1033860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22341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Rebasing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8394192" y="178454"/>
            <a:ext cx="3429703"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The Basic Rebase</a:t>
            </a:r>
          </a:p>
        </p:txBody>
      </p:sp>
      <p:sp>
        <p:nvSpPr>
          <p:cNvPr id="11" name="TextBox 10">
            <a:extLst>
              <a:ext uri="{FF2B5EF4-FFF2-40B4-BE49-F238E27FC236}">
                <a16:creationId xmlns:a16="http://schemas.microsoft.com/office/drawing/2014/main" id="{8195C44F-8AA4-490F-97EA-37EBF3D13612}"/>
              </a:ext>
            </a:extLst>
          </p:cNvPr>
          <p:cNvSpPr txBox="1"/>
          <p:nvPr/>
        </p:nvSpPr>
        <p:spPr>
          <a:xfrm>
            <a:off x="233999" y="888279"/>
            <a:ext cx="10904852"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now you can go back to the </a:t>
            </a:r>
            <a:r>
              <a:rPr lang="en-US" dirty="0">
                <a:latin typeface="Courier New" panose="02070309020205020404" pitchFamily="49" charset="0"/>
                <a:cs typeface="Courier New" panose="02070309020205020404" pitchFamily="49" charset="0"/>
              </a:rPr>
              <a:t>master</a:t>
            </a:r>
            <a:r>
              <a:rPr lang="en-US" dirty="0">
                <a:latin typeface="Arial" panose="020B0604020202020204" pitchFamily="34" charset="0"/>
                <a:cs typeface="Arial" panose="020B0604020202020204" pitchFamily="34" charset="0"/>
              </a:rPr>
              <a:t> branch and do a fast-forward merge.</a:t>
            </a:r>
            <a:endParaRPr lang="it-IT"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B522F70-8D08-4C56-87F8-E9A6D010B858}"/>
              </a:ext>
            </a:extLst>
          </p:cNvPr>
          <p:cNvPicPr>
            <a:picLocks noChangeAspect="1"/>
          </p:cNvPicPr>
          <p:nvPr/>
        </p:nvPicPr>
        <p:blipFill>
          <a:blip r:embed="rId2"/>
          <a:stretch>
            <a:fillRect/>
          </a:stretch>
        </p:blipFill>
        <p:spPr>
          <a:xfrm>
            <a:off x="2143125" y="1451490"/>
            <a:ext cx="7858125" cy="2162175"/>
          </a:xfrm>
          <a:prstGeom prst="rect">
            <a:avLst/>
          </a:prstGeom>
        </p:spPr>
      </p:pic>
      <p:sp>
        <p:nvSpPr>
          <p:cNvPr id="10" name="TextBox 9">
            <a:extLst>
              <a:ext uri="{FF2B5EF4-FFF2-40B4-BE49-F238E27FC236}">
                <a16:creationId xmlns:a16="http://schemas.microsoft.com/office/drawing/2014/main" id="{1F4F6A87-0822-42C2-962F-F42316DB81B1}"/>
              </a:ext>
            </a:extLst>
          </p:cNvPr>
          <p:cNvSpPr txBox="1"/>
          <p:nvPr/>
        </p:nvSpPr>
        <p:spPr>
          <a:xfrm>
            <a:off x="233999" y="4035797"/>
            <a:ext cx="11589896" cy="2031325"/>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Now, the snapshot pointed to by C4' is exactly the same as the one that was pointed to by C5 in the merge example.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there is no difference in the end product of the integration, but rebasing makes for a cleaner history</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log of a rebased branch looks like a linear history: it appears that all the work happened in series, even when it originally happened in parallel.</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34380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22341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Rebasing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8394192" y="178454"/>
            <a:ext cx="3429703"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The Basic Rebase</a:t>
            </a:r>
          </a:p>
        </p:txBody>
      </p:sp>
      <p:sp>
        <p:nvSpPr>
          <p:cNvPr id="11" name="TextBox 10">
            <a:extLst>
              <a:ext uri="{FF2B5EF4-FFF2-40B4-BE49-F238E27FC236}">
                <a16:creationId xmlns:a16="http://schemas.microsoft.com/office/drawing/2014/main" id="{8195C44F-8AA4-490F-97EA-37EBF3D13612}"/>
              </a:ext>
            </a:extLst>
          </p:cNvPr>
          <p:cNvSpPr txBox="1"/>
          <p:nvPr/>
        </p:nvSpPr>
        <p:spPr>
          <a:xfrm>
            <a:off x="233999" y="888279"/>
            <a:ext cx="10904852" cy="3693319"/>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you’ll do this to make sure your commits apply cleanly on a remote branch (i.e. in a project to which you’re trying to contribute but that you don’t maintain)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 this case, you do your work in a branch and then rebase your work onto </a:t>
            </a:r>
            <a:r>
              <a:rPr lang="en-US" dirty="0">
                <a:latin typeface="Courier New" panose="02070309020205020404" pitchFamily="49" charset="0"/>
                <a:cs typeface="Courier New" panose="02070309020205020404" pitchFamily="49" charset="0"/>
              </a:rPr>
              <a:t>origin/master </a:t>
            </a:r>
            <a:r>
              <a:rPr lang="en-US" dirty="0">
                <a:latin typeface="Arial" panose="020B0604020202020204" pitchFamily="34" charset="0"/>
                <a:cs typeface="Arial" panose="020B0604020202020204" pitchFamily="34" charset="0"/>
              </a:rPr>
              <a:t>when you were ready to submit your patches to the main project</a:t>
            </a:r>
          </a:p>
          <a:p>
            <a:r>
              <a:rPr lang="en-US" dirty="0">
                <a:latin typeface="Arial" panose="020B0604020202020204" pitchFamily="34" charset="0"/>
                <a:cs typeface="Arial" panose="020B0604020202020204" pitchFamily="34" charset="0"/>
              </a:rPr>
              <a:t>that way, the maintainer doesn’t have to do any integration work: just a fast-forward or a clean apply</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NOTE that the snapshot pointed to by the final commit you end up with, whether it’s the last of the rebased commits for a rebase or the final merge commit after a merge, is the same snapshot: </a:t>
            </a:r>
          </a:p>
          <a:p>
            <a:r>
              <a:rPr lang="en-US" b="1" dirty="0">
                <a:latin typeface="Arial" panose="020B0604020202020204" pitchFamily="34" charset="0"/>
                <a:cs typeface="Arial" panose="020B0604020202020204" pitchFamily="34" charset="0"/>
              </a:rPr>
              <a:t>it’s only the history that is different</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rebasing replays changes from one line of work onto another in the order they were introduced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merging takes the endpoints and merges them</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6019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672526"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Branches in a Nutshell</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How Git stores data</a:t>
            </a:r>
          </a:p>
        </p:txBody>
      </p:sp>
      <p:sp>
        <p:nvSpPr>
          <p:cNvPr id="8" name="TextBox 7">
            <a:extLst>
              <a:ext uri="{FF2B5EF4-FFF2-40B4-BE49-F238E27FC236}">
                <a16:creationId xmlns:a16="http://schemas.microsoft.com/office/drawing/2014/main" id="{718D9EFB-AEC2-4175-B74A-156E3647E3BC}"/>
              </a:ext>
            </a:extLst>
          </p:cNvPr>
          <p:cNvSpPr txBox="1"/>
          <p:nvPr/>
        </p:nvSpPr>
        <p:spPr>
          <a:xfrm>
            <a:off x="421670" y="1661187"/>
            <a:ext cx="11348660" cy="2400657"/>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When you create the commit by running </a:t>
            </a:r>
            <a:r>
              <a:rPr lang="en-US" dirty="0">
                <a:latin typeface="Courier New" panose="02070309020205020404" pitchFamily="49" charset="0"/>
                <a:cs typeface="Courier New" panose="02070309020205020404" pitchFamily="49" charset="0"/>
              </a:rPr>
              <a:t>git commit</a:t>
            </a:r>
            <a:endParaRPr lang="en-US" dirty="0">
              <a:latin typeface="Arial" panose="020B0604020202020204" pitchFamily="34" charset="0"/>
              <a:cs typeface="Arial" panose="020B0604020202020204" pitchFamily="34" charset="0"/>
            </a:endParaRPr>
          </a:p>
          <a:p>
            <a:pPr marL="342900" indent="-342900" rtl="0">
              <a:spcBef>
                <a:spcPts val="2400"/>
              </a:spcBef>
              <a:spcAft>
                <a:spcPts val="0"/>
              </a:spcAft>
              <a:buFont typeface="+mj-lt"/>
              <a:buAutoNum type="arabicPeriod"/>
            </a:pPr>
            <a:r>
              <a:rPr lang="en-US" dirty="0">
                <a:latin typeface="Arial" panose="020B0604020202020204" pitchFamily="34" charset="0"/>
                <a:cs typeface="Arial" panose="020B0604020202020204" pitchFamily="34" charset="0"/>
              </a:rPr>
              <a:t>Git checksums each subdirectory (in this case, just the root project directory)</a:t>
            </a:r>
          </a:p>
          <a:p>
            <a:pPr marL="342900" indent="-342900" rtl="0">
              <a:spcBef>
                <a:spcPts val="2400"/>
              </a:spcBef>
              <a:spcAft>
                <a:spcPts val="0"/>
              </a:spcAft>
              <a:buFont typeface="+mj-lt"/>
              <a:buAutoNum type="arabicPeriod"/>
            </a:pPr>
            <a:r>
              <a:rPr lang="en-US" dirty="0">
                <a:latin typeface="Arial" panose="020B0604020202020204" pitchFamily="34" charset="0"/>
                <a:cs typeface="Arial" panose="020B0604020202020204" pitchFamily="34" charset="0"/>
              </a:rPr>
              <a:t>stores those tree objects in the Git repository</a:t>
            </a:r>
          </a:p>
          <a:p>
            <a:pPr marL="342900" indent="-342900" rtl="0">
              <a:spcBef>
                <a:spcPts val="2400"/>
              </a:spcBef>
              <a:spcAft>
                <a:spcPts val="0"/>
              </a:spcAft>
              <a:buFont typeface="+mj-lt"/>
              <a:buAutoNum type="arabicPeriod"/>
            </a:pPr>
            <a:r>
              <a:rPr lang="en-US" dirty="0">
                <a:latin typeface="Arial" panose="020B0604020202020204" pitchFamily="34" charset="0"/>
                <a:cs typeface="Arial" panose="020B0604020202020204" pitchFamily="34" charset="0"/>
              </a:rPr>
              <a:t>Git then creates a commit object that has the metadata and a pointer to the root project tree so it can re-create that snapshot when needed</a:t>
            </a:r>
          </a:p>
        </p:txBody>
      </p:sp>
    </p:spTree>
    <p:extLst>
      <p:ext uri="{BB962C8B-B14F-4D97-AF65-F5344CB8AC3E}">
        <p14:creationId xmlns:p14="http://schemas.microsoft.com/office/powerpoint/2010/main" val="34012966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22341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Rebasing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8394192" y="178454"/>
            <a:ext cx="3429703"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More Interesting Rebases</a:t>
            </a:r>
          </a:p>
        </p:txBody>
      </p:sp>
      <p:sp>
        <p:nvSpPr>
          <p:cNvPr id="11" name="TextBox 10">
            <a:extLst>
              <a:ext uri="{FF2B5EF4-FFF2-40B4-BE49-F238E27FC236}">
                <a16:creationId xmlns:a16="http://schemas.microsoft.com/office/drawing/2014/main" id="{8195C44F-8AA4-490F-97EA-37EBF3D13612}"/>
              </a:ext>
            </a:extLst>
          </p:cNvPr>
          <p:cNvSpPr txBox="1"/>
          <p:nvPr/>
        </p:nvSpPr>
        <p:spPr>
          <a:xfrm>
            <a:off x="233999" y="888279"/>
            <a:ext cx="10904852" cy="1200329"/>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You can also have your rebase replay on something other than the rebase target branch. Take a history like Figure 3-31, for example. You branched a topic branch (server) to add some server-side functionality to your project, and made a commit. Then, you branched off that to make the client-side changes (client) and committed a few times. Finally, you went back to your server branch and did a few more commits.</a:t>
            </a:r>
            <a:endParaRPr lang="it-IT"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ED085C05-981F-4F16-81CF-EA33991F1BA1}"/>
              </a:ext>
            </a:extLst>
          </p:cNvPr>
          <p:cNvPicPr>
            <a:picLocks noChangeAspect="1"/>
          </p:cNvPicPr>
          <p:nvPr/>
        </p:nvPicPr>
        <p:blipFill>
          <a:blip r:embed="rId2"/>
          <a:stretch>
            <a:fillRect/>
          </a:stretch>
        </p:blipFill>
        <p:spPr>
          <a:xfrm>
            <a:off x="368617" y="2356536"/>
            <a:ext cx="6905625" cy="3981450"/>
          </a:xfrm>
          <a:prstGeom prst="rect">
            <a:avLst/>
          </a:prstGeom>
        </p:spPr>
      </p:pic>
      <p:sp>
        <p:nvSpPr>
          <p:cNvPr id="5" name="Oval 4">
            <a:extLst>
              <a:ext uri="{FF2B5EF4-FFF2-40B4-BE49-F238E27FC236}">
                <a16:creationId xmlns:a16="http://schemas.microsoft.com/office/drawing/2014/main" id="{37F6B594-8235-48E3-AFFA-D4DA7814A483}"/>
              </a:ext>
            </a:extLst>
          </p:cNvPr>
          <p:cNvSpPr/>
          <p:nvPr/>
        </p:nvSpPr>
        <p:spPr>
          <a:xfrm>
            <a:off x="3986784" y="4919472"/>
            <a:ext cx="3998976" cy="157276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 name="Connector: Elbow 7">
            <a:extLst>
              <a:ext uri="{FF2B5EF4-FFF2-40B4-BE49-F238E27FC236}">
                <a16:creationId xmlns:a16="http://schemas.microsoft.com/office/drawing/2014/main" id="{AAB54264-4D06-43CE-8A2D-699036395AD4}"/>
              </a:ext>
            </a:extLst>
          </p:cNvPr>
          <p:cNvCxnSpPr>
            <a:cxnSpLocks/>
            <a:stCxn id="5" idx="6"/>
          </p:cNvCxnSpPr>
          <p:nvPr/>
        </p:nvCxnSpPr>
        <p:spPr>
          <a:xfrm flipH="1" flipV="1">
            <a:off x="5425440" y="3285744"/>
            <a:ext cx="2560320" cy="2420112"/>
          </a:xfrm>
          <a:prstGeom prst="bentConnector3">
            <a:avLst>
              <a:gd name="adj1" fmla="val -8929"/>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BC1C06A-7A23-4312-85C7-208934A43FFC}"/>
              </a:ext>
            </a:extLst>
          </p:cNvPr>
          <p:cNvSpPr txBox="1"/>
          <p:nvPr/>
        </p:nvSpPr>
        <p:spPr>
          <a:xfrm>
            <a:off x="8308848" y="2690115"/>
            <a:ext cx="2993136" cy="1754326"/>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you want to merge your client-side changes into your mainline for a release, but you want to hold off on the server-side changes until it’s tested further</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37898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22341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Rebasing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6632448" y="178454"/>
            <a:ext cx="5191447"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Rebasing a topic branch off another topic branch</a:t>
            </a:r>
          </a:p>
        </p:txBody>
      </p:sp>
      <p:sp>
        <p:nvSpPr>
          <p:cNvPr id="11" name="TextBox 10">
            <a:extLst>
              <a:ext uri="{FF2B5EF4-FFF2-40B4-BE49-F238E27FC236}">
                <a16:creationId xmlns:a16="http://schemas.microsoft.com/office/drawing/2014/main" id="{8195C44F-8AA4-490F-97EA-37EBF3D13612}"/>
              </a:ext>
            </a:extLst>
          </p:cNvPr>
          <p:cNvSpPr txBox="1"/>
          <p:nvPr/>
        </p:nvSpPr>
        <p:spPr>
          <a:xfrm>
            <a:off x="233999" y="888279"/>
            <a:ext cx="10904852"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you can take the changes on client that aren’t on server (C8 and C9) and replay them on your master branch by using the </a:t>
            </a:r>
            <a:r>
              <a:rPr lang="en-US" dirty="0">
                <a:latin typeface="Courier New" panose="02070309020205020404" pitchFamily="49" charset="0"/>
                <a:cs typeface="Courier New" panose="02070309020205020404" pitchFamily="49" charset="0"/>
              </a:rPr>
              <a:t>--onto</a:t>
            </a:r>
            <a:r>
              <a:rPr lang="en-US" dirty="0">
                <a:latin typeface="Arial" panose="020B0604020202020204" pitchFamily="34" charset="0"/>
                <a:cs typeface="Arial" panose="020B0604020202020204" pitchFamily="34" charset="0"/>
              </a:rPr>
              <a:t> option of </a:t>
            </a:r>
            <a:r>
              <a:rPr lang="en-US" dirty="0">
                <a:latin typeface="Courier New" panose="02070309020205020404" pitchFamily="49" charset="0"/>
                <a:cs typeface="Courier New" panose="02070309020205020404" pitchFamily="49" charset="0"/>
              </a:rPr>
              <a:t>git rebase</a:t>
            </a:r>
            <a:endParaRPr lang="it-IT"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38155752-FFCD-4501-B28B-0E4CB6BE5313}"/>
              </a:ext>
            </a:extLst>
          </p:cNvPr>
          <p:cNvSpPr txBox="1"/>
          <p:nvPr/>
        </p:nvSpPr>
        <p:spPr>
          <a:xfrm>
            <a:off x="368617" y="1617750"/>
            <a:ext cx="10869419" cy="338554"/>
          </a:xfrm>
          <a:prstGeom prst="rect">
            <a:avLst/>
          </a:prstGeom>
          <a:solidFill>
            <a:schemeClr val="tx1">
              <a:lumMod val="6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 git rebase --onto master server client</a:t>
            </a:r>
          </a:p>
        </p:txBody>
      </p:sp>
      <p:sp>
        <p:nvSpPr>
          <p:cNvPr id="12" name="TextBox 11">
            <a:extLst>
              <a:ext uri="{FF2B5EF4-FFF2-40B4-BE49-F238E27FC236}">
                <a16:creationId xmlns:a16="http://schemas.microsoft.com/office/drawing/2014/main" id="{6598EBAA-813F-4F01-8420-31DD5380FF10}"/>
              </a:ext>
            </a:extLst>
          </p:cNvPr>
          <p:cNvSpPr txBox="1"/>
          <p:nvPr/>
        </p:nvSpPr>
        <p:spPr>
          <a:xfrm>
            <a:off x="269433" y="2031566"/>
            <a:ext cx="10869418"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this basically says, “Check out the client branch, figure out the patches from the common ancestor of the client and server branches, and then replay them onto master”</a:t>
            </a:r>
            <a:endParaRPr lang="it-IT"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3C2C5244-8C70-4B2D-B912-DFBAC540FF5C}"/>
              </a:ext>
            </a:extLst>
          </p:cNvPr>
          <p:cNvPicPr>
            <a:picLocks noChangeAspect="1"/>
          </p:cNvPicPr>
          <p:nvPr/>
        </p:nvPicPr>
        <p:blipFill>
          <a:blip r:embed="rId2"/>
          <a:stretch>
            <a:fillRect/>
          </a:stretch>
        </p:blipFill>
        <p:spPr>
          <a:xfrm>
            <a:off x="2002345" y="2766635"/>
            <a:ext cx="7858125" cy="3028950"/>
          </a:xfrm>
          <a:prstGeom prst="rect">
            <a:avLst/>
          </a:prstGeom>
        </p:spPr>
      </p:pic>
    </p:spTree>
    <p:extLst>
      <p:ext uri="{BB962C8B-B14F-4D97-AF65-F5344CB8AC3E}">
        <p14:creationId xmlns:p14="http://schemas.microsoft.com/office/powerpoint/2010/main" val="17992583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22341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Rebasing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6632448" y="178454"/>
            <a:ext cx="5191447"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Rebasing a topic branch off another topic branch</a:t>
            </a:r>
          </a:p>
        </p:txBody>
      </p:sp>
      <p:sp>
        <p:nvSpPr>
          <p:cNvPr id="14" name="TextBox 13">
            <a:extLst>
              <a:ext uri="{FF2B5EF4-FFF2-40B4-BE49-F238E27FC236}">
                <a16:creationId xmlns:a16="http://schemas.microsoft.com/office/drawing/2014/main" id="{F5883B12-B0A2-45F4-92C3-7BB8E871A115}"/>
              </a:ext>
            </a:extLst>
          </p:cNvPr>
          <p:cNvSpPr txBox="1"/>
          <p:nvPr/>
        </p:nvSpPr>
        <p:spPr>
          <a:xfrm>
            <a:off x="411289" y="1465917"/>
            <a:ext cx="10869419" cy="584775"/>
          </a:xfrm>
          <a:prstGeom prst="rect">
            <a:avLst/>
          </a:prstGeom>
          <a:solidFill>
            <a:schemeClr val="tx1">
              <a:lumMod val="65000"/>
            </a:schemeClr>
          </a:solidFill>
        </p:spPr>
        <p:txBody>
          <a:bodyPr wrap="square">
            <a:spAutoFit/>
          </a:bodyPr>
          <a:lstStyle/>
          <a:p>
            <a:r>
              <a:rPr lang="fr-FR" sz="1600" dirty="0">
                <a:latin typeface="Courier New" panose="02070309020205020404" pitchFamily="49" charset="0"/>
                <a:cs typeface="Courier New" panose="02070309020205020404" pitchFamily="49" charset="0"/>
              </a:rPr>
              <a:t>$ git </a:t>
            </a:r>
            <a:r>
              <a:rPr lang="fr-FR" sz="1600" dirty="0" err="1">
                <a:latin typeface="Courier New" panose="02070309020205020404" pitchFamily="49" charset="0"/>
                <a:cs typeface="Courier New" panose="02070309020205020404" pitchFamily="49" charset="0"/>
              </a:rPr>
              <a:t>checkout</a:t>
            </a:r>
            <a:r>
              <a:rPr lang="fr-FR" sz="1600" dirty="0">
                <a:latin typeface="Courier New" panose="02070309020205020404" pitchFamily="49" charset="0"/>
                <a:cs typeface="Courier New" panose="02070309020205020404" pitchFamily="49" charset="0"/>
              </a:rPr>
              <a:t> master</a:t>
            </a:r>
          </a:p>
          <a:p>
            <a:r>
              <a:rPr lang="fr-FR" sz="1600" dirty="0">
                <a:latin typeface="Courier New" panose="02070309020205020404" pitchFamily="49" charset="0"/>
                <a:cs typeface="Courier New" panose="02070309020205020404" pitchFamily="49" charset="0"/>
              </a:rPr>
              <a:t>$ git merge client</a:t>
            </a:r>
            <a:endParaRPr lang="en-US" sz="1600" dirty="0">
              <a:latin typeface="Courier New" panose="020703090202050204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030456BD-4D41-4619-BA6E-A7A20AEE824A}"/>
              </a:ext>
            </a:extLst>
          </p:cNvPr>
          <p:cNvSpPr txBox="1"/>
          <p:nvPr/>
        </p:nvSpPr>
        <p:spPr>
          <a:xfrm>
            <a:off x="312105" y="1044223"/>
            <a:ext cx="1086941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finally you can fast-forward your master branch…</a:t>
            </a:r>
            <a:endParaRPr lang="it-IT"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51DFBBE4-CF72-4316-81BD-FF44901592EF}"/>
              </a:ext>
            </a:extLst>
          </p:cNvPr>
          <p:cNvPicPr>
            <a:picLocks noChangeAspect="1"/>
          </p:cNvPicPr>
          <p:nvPr/>
        </p:nvPicPr>
        <p:blipFill>
          <a:blip r:embed="rId2"/>
          <a:stretch>
            <a:fillRect/>
          </a:stretch>
        </p:blipFill>
        <p:spPr>
          <a:xfrm>
            <a:off x="1886521" y="2448154"/>
            <a:ext cx="7858125" cy="2486025"/>
          </a:xfrm>
          <a:prstGeom prst="rect">
            <a:avLst/>
          </a:prstGeom>
        </p:spPr>
      </p:pic>
    </p:spTree>
    <p:extLst>
      <p:ext uri="{BB962C8B-B14F-4D97-AF65-F5344CB8AC3E}">
        <p14:creationId xmlns:p14="http://schemas.microsoft.com/office/powerpoint/2010/main" val="42202144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22341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Rebasing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6632448" y="178454"/>
            <a:ext cx="5191447"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Rebasing a topic branch off another topic branch</a:t>
            </a:r>
          </a:p>
        </p:txBody>
      </p:sp>
      <p:sp>
        <p:nvSpPr>
          <p:cNvPr id="14" name="TextBox 13">
            <a:extLst>
              <a:ext uri="{FF2B5EF4-FFF2-40B4-BE49-F238E27FC236}">
                <a16:creationId xmlns:a16="http://schemas.microsoft.com/office/drawing/2014/main" id="{F5883B12-B0A2-45F4-92C3-7BB8E871A115}"/>
              </a:ext>
            </a:extLst>
          </p:cNvPr>
          <p:cNvSpPr txBox="1"/>
          <p:nvPr/>
        </p:nvSpPr>
        <p:spPr>
          <a:xfrm>
            <a:off x="386905" y="2996013"/>
            <a:ext cx="10869419" cy="338554"/>
          </a:xfrm>
          <a:prstGeom prst="rect">
            <a:avLst/>
          </a:prstGeom>
          <a:solidFill>
            <a:schemeClr val="tx1">
              <a:lumMod val="6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 git rebase master server</a:t>
            </a:r>
          </a:p>
        </p:txBody>
      </p:sp>
      <p:sp>
        <p:nvSpPr>
          <p:cNvPr id="15" name="TextBox 14">
            <a:extLst>
              <a:ext uri="{FF2B5EF4-FFF2-40B4-BE49-F238E27FC236}">
                <a16:creationId xmlns:a16="http://schemas.microsoft.com/office/drawing/2014/main" id="{030456BD-4D41-4619-BA6E-A7A20AEE824A}"/>
              </a:ext>
            </a:extLst>
          </p:cNvPr>
          <p:cNvSpPr txBox="1"/>
          <p:nvPr/>
        </p:nvSpPr>
        <p:spPr>
          <a:xfrm>
            <a:off x="312105" y="1044223"/>
            <a:ext cx="10869418" cy="1200329"/>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now you want to pull your server branch</a:t>
            </a:r>
          </a:p>
          <a:p>
            <a:r>
              <a:rPr lang="en-US" dirty="0">
                <a:latin typeface="Arial" panose="020B0604020202020204" pitchFamily="34" charset="0"/>
                <a:cs typeface="Arial" panose="020B0604020202020204" pitchFamily="34" charset="0"/>
              </a:rPr>
              <a:t>you can rebase </a:t>
            </a:r>
            <a:r>
              <a:rPr lang="en-US" dirty="0">
                <a:latin typeface="Courier New" panose="02070309020205020404" pitchFamily="49" charset="0"/>
                <a:cs typeface="Courier New" panose="02070309020205020404" pitchFamily="49" charset="0"/>
              </a:rPr>
              <a:t>server </a:t>
            </a:r>
            <a:r>
              <a:rPr lang="en-US" dirty="0">
                <a:latin typeface="Arial" panose="020B0604020202020204" pitchFamily="34" charset="0"/>
                <a:cs typeface="Arial" panose="020B0604020202020204" pitchFamily="34" charset="0"/>
              </a:rPr>
              <a:t>branch onto the </a:t>
            </a:r>
            <a:r>
              <a:rPr lang="en-US" dirty="0">
                <a:latin typeface="Courier New" panose="02070309020205020404" pitchFamily="49" charset="0"/>
                <a:cs typeface="Courier New" panose="02070309020205020404" pitchFamily="49" charset="0"/>
              </a:rPr>
              <a:t>master</a:t>
            </a:r>
            <a:r>
              <a:rPr lang="en-US" dirty="0">
                <a:latin typeface="Arial" panose="020B0604020202020204" pitchFamily="34" charset="0"/>
                <a:cs typeface="Arial" panose="020B0604020202020204" pitchFamily="34" charset="0"/>
              </a:rPr>
              <a:t> branch without having to check it out first by running </a:t>
            </a:r>
            <a:r>
              <a:rPr lang="en-US" dirty="0">
                <a:latin typeface="Courier New" panose="02070309020205020404" pitchFamily="49" charset="0"/>
                <a:cs typeface="Courier New" panose="02070309020205020404" pitchFamily="49" charset="0"/>
              </a:rPr>
              <a:t>git rebase [</a:t>
            </a:r>
            <a:r>
              <a:rPr lang="en-US" dirty="0" err="1">
                <a:latin typeface="Courier New" panose="02070309020205020404" pitchFamily="49" charset="0"/>
                <a:cs typeface="Courier New" panose="02070309020205020404" pitchFamily="49" charset="0"/>
              </a:rPr>
              <a:t>basebranch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topicbranch</a:t>
            </a:r>
            <a:r>
              <a:rPr lang="en-US" dirty="0">
                <a:latin typeface="Courier New" panose="02070309020205020404" pitchFamily="49" charset="0"/>
                <a:cs typeface="Courier New" panose="02070309020205020404" pitchFamily="49" charset="0"/>
              </a:rPr>
              <a:t>]</a:t>
            </a:r>
            <a:r>
              <a:rPr lang="en-US" dirty="0">
                <a:latin typeface="Arial" panose="020B0604020202020204" pitchFamily="34" charset="0"/>
                <a:cs typeface="Arial" panose="020B0604020202020204" pitchFamily="34" charset="0"/>
              </a:rPr>
              <a:t> which checks out the topic branch (in this case, server) for you and replays it onto the base branch (master)</a:t>
            </a:r>
            <a:endParaRPr lang="it-IT"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4B77744-9822-4EE9-B87E-37C6C4490595}"/>
              </a:ext>
            </a:extLst>
          </p:cNvPr>
          <p:cNvPicPr>
            <a:picLocks noChangeAspect="1"/>
          </p:cNvPicPr>
          <p:nvPr/>
        </p:nvPicPr>
        <p:blipFill>
          <a:blip r:embed="rId2"/>
          <a:stretch>
            <a:fillRect/>
          </a:stretch>
        </p:blipFill>
        <p:spPr>
          <a:xfrm>
            <a:off x="1354389" y="4086028"/>
            <a:ext cx="8934450" cy="1323975"/>
          </a:xfrm>
          <a:prstGeom prst="rect">
            <a:avLst/>
          </a:prstGeom>
        </p:spPr>
      </p:pic>
      <p:sp>
        <p:nvSpPr>
          <p:cNvPr id="10" name="TextBox 9">
            <a:extLst>
              <a:ext uri="{FF2B5EF4-FFF2-40B4-BE49-F238E27FC236}">
                <a16:creationId xmlns:a16="http://schemas.microsoft.com/office/drawing/2014/main" id="{DD3D2B59-4816-43C1-9915-3804E84FA17C}"/>
              </a:ext>
            </a:extLst>
          </p:cNvPr>
          <p:cNvSpPr txBox="1"/>
          <p:nvPr/>
        </p:nvSpPr>
        <p:spPr>
          <a:xfrm>
            <a:off x="2462784" y="3510894"/>
            <a:ext cx="6096000"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this replays your server work on top of your master work</a:t>
            </a:r>
          </a:p>
        </p:txBody>
      </p:sp>
    </p:spTree>
    <p:extLst>
      <p:ext uri="{BB962C8B-B14F-4D97-AF65-F5344CB8AC3E}">
        <p14:creationId xmlns:p14="http://schemas.microsoft.com/office/powerpoint/2010/main" val="39975856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22341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Rebasing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6632448" y="178454"/>
            <a:ext cx="5191447"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Rebasing a topic branch off another topic branch</a:t>
            </a:r>
          </a:p>
        </p:txBody>
      </p:sp>
      <p:sp>
        <p:nvSpPr>
          <p:cNvPr id="14" name="TextBox 13">
            <a:extLst>
              <a:ext uri="{FF2B5EF4-FFF2-40B4-BE49-F238E27FC236}">
                <a16:creationId xmlns:a16="http://schemas.microsoft.com/office/drawing/2014/main" id="{F5883B12-B0A2-45F4-92C3-7BB8E871A115}"/>
              </a:ext>
            </a:extLst>
          </p:cNvPr>
          <p:cNvSpPr txBox="1"/>
          <p:nvPr/>
        </p:nvSpPr>
        <p:spPr>
          <a:xfrm>
            <a:off x="411289" y="1465917"/>
            <a:ext cx="10869419" cy="584775"/>
          </a:xfrm>
          <a:prstGeom prst="rect">
            <a:avLst/>
          </a:prstGeom>
          <a:solidFill>
            <a:schemeClr val="tx1">
              <a:lumMod val="65000"/>
            </a:schemeClr>
          </a:solidFill>
        </p:spPr>
        <p:txBody>
          <a:bodyPr wrap="square">
            <a:spAutoFit/>
          </a:bodyPr>
          <a:lstStyle/>
          <a:p>
            <a:r>
              <a:rPr lang="fr-FR" sz="1600" dirty="0">
                <a:latin typeface="Courier New" panose="02070309020205020404" pitchFamily="49" charset="0"/>
                <a:cs typeface="Courier New" panose="02070309020205020404" pitchFamily="49" charset="0"/>
              </a:rPr>
              <a:t>$ git </a:t>
            </a:r>
            <a:r>
              <a:rPr lang="fr-FR" sz="1600" dirty="0" err="1">
                <a:latin typeface="Courier New" panose="02070309020205020404" pitchFamily="49" charset="0"/>
                <a:cs typeface="Courier New" panose="02070309020205020404" pitchFamily="49" charset="0"/>
              </a:rPr>
              <a:t>checkout</a:t>
            </a:r>
            <a:r>
              <a:rPr lang="fr-FR" sz="1600" dirty="0">
                <a:latin typeface="Courier New" panose="02070309020205020404" pitchFamily="49" charset="0"/>
                <a:cs typeface="Courier New" panose="02070309020205020404" pitchFamily="49" charset="0"/>
              </a:rPr>
              <a:t> master</a:t>
            </a:r>
          </a:p>
          <a:p>
            <a:r>
              <a:rPr lang="fr-FR" sz="1600" dirty="0">
                <a:latin typeface="Courier New" panose="02070309020205020404" pitchFamily="49" charset="0"/>
                <a:cs typeface="Courier New" panose="02070309020205020404" pitchFamily="49" charset="0"/>
              </a:rPr>
              <a:t>$ git merge server</a:t>
            </a:r>
            <a:endParaRPr lang="en-US" sz="1600" dirty="0">
              <a:latin typeface="Courier New" panose="020703090202050204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030456BD-4D41-4619-BA6E-A7A20AEE824A}"/>
              </a:ext>
            </a:extLst>
          </p:cNvPr>
          <p:cNvSpPr txBox="1"/>
          <p:nvPr/>
        </p:nvSpPr>
        <p:spPr>
          <a:xfrm>
            <a:off x="312105" y="1044223"/>
            <a:ext cx="1086941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again you can fast-forward your master branch…</a:t>
            </a:r>
            <a:endParaRPr lang="it-IT"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F6A2B35E-2F54-44A6-BADB-995BD9CD1775}"/>
              </a:ext>
            </a:extLst>
          </p:cNvPr>
          <p:cNvSpPr txBox="1"/>
          <p:nvPr/>
        </p:nvSpPr>
        <p:spPr>
          <a:xfrm>
            <a:off x="411289" y="2821073"/>
            <a:ext cx="10869419" cy="584775"/>
          </a:xfrm>
          <a:prstGeom prst="rect">
            <a:avLst/>
          </a:prstGeom>
          <a:solidFill>
            <a:schemeClr val="tx1">
              <a:lumMod val="65000"/>
            </a:schemeClr>
          </a:solidFill>
        </p:spPr>
        <p:txBody>
          <a:bodyPr wrap="square">
            <a:spAutoFit/>
          </a:bodyPr>
          <a:lstStyle/>
          <a:p>
            <a:r>
              <a:rPr lang="fr-FR" sz="1600" dirty="0">
                <a:latin typeface="Courier New" panose="02070309020205020404" pitchFamily="49" charset="0"/>
                <a:cs typeface="Courier New" panose="02070309020205020404" pitchFamily="49" charset="0"/>
              </a:rPr>
              <a:t>$ git </a:t>
            </a:r>
            <a:r>
              <a:rPr lang="fr-FR" sz="1600" dirty="0" err="1">
                <a:latin typeface="Courier New" panose="02070309020205020404" pitchFamily="49" charset="0"/>
                <a:cs typeface="Courier New" panose="02070309020205020404" pitchFamily="49" charset="0"/>
              </a:rPr>
              <a:t>branch</a:t>
            </a:r>
            <a:r>
              <a:rPr lang="fr-FR" sz="1600" dirty="0">
                <a:latin typeface="Courier New" panose="02070309020205020404" pitchFamily="49" charset="0"/>
                <a:cs typeface="Courier New" panose="02070309020205020404" pitchFamily="49" charset="0"/>
              </a:rPr>
              <a:t> -d client</a:t>
            </a:r>
          </a:p>
          <a:p>
            <a:r>
              <a:rPr lang="fr-FR" sz="1600" dirty="0">
                <a:latin typeface="Courier New" panose="02070309020205020404" pitchFamily="49" charset="0"/>
                <a:cs typeface="Courier New" panose="02070309020205020404" pitchFamily="49" charset="0"/>
              </a:rPr>
              <a:t>$ git </a:t>
            </a:r>
            <a:r>
              <a:rPr lang="fr-FR" sz="1600" dirty="0" err="1">
                <a:latin typeface="Courier New" panose="02070309020205020404" pitchFamily="49" charset="0"/>
                <a:cs typeface="Courier New" panose="02070309020205020404" pitchFamily="49" charset="0"/>
              </a:rPr>
              <a:t>branch</a:t>
            </a:r>
            <a:r>
              <a:rPr lang="fr-FR" sz="1600" dirty="0">
                <a:latin typeface="Courier New" panose="02070309020205020404" pitchFamily="49" charset="0"/>
                <a:cs typeface="Courier New" panose="02070309020205020404" pitchFamily="49" charset="0"/>
              </a:rPr>
              <a:t> -d server</a:t>
            </a:r>
            <a:endParaRPr lang="en-US" sz="1600"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0DAEC048-4E58-4380-8572-78FC93798074}"/>
              </a:ext>
            </a:extLst>
          </p:cNvPr>
          <p:cNvSpPr txBox="1"/>
          <p:nvPr/>
        </p:nvSpPr>
        <p:spPr>
          <a:xfrm>
            <a:off x="312105" y="2140299"/>
            <a:ext cx="10869418"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You can remove the client and server branches because all the work is integrated and you don’t need them anymore</a:t>
            </a:r>
            <a:endParaRPr lang="it-IT"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0C61931-4431-4191-887A-B31CA6E228D7}"/>
              </a:ext>
            </a:extLst>
          </p:cNvPr>
          <p:cNvPicPr>
            <a:picLocks noChangeAspect="1"/>
          </p:cNvPicPr>
          <p:nvPr/>
        </p:nvPicPr>
        <p:blipFill>
          <a:blip r:embed="rId2"/>
          <a:stretch>
            <a:fillRect/>
          </a:stretch>
        </p:blipFill>
        <p:spPr>
          <a:xfrm>
            <a:off x="1445895" y="4300985"/>
            <a:ext cx="8934450" cy="790575"/>
          </a:xfrm>
          <a:prstGeom prst="rect">
            <a:avLst/>
          </a:prstGeom>
        </p:spPr>
      </p:pic>
    </p:spTree>
    <p:extLst>
      <p:ext uri="{BB962C8B-B14F-4D97-AF65-F5344CB8AC3E}">
        <p14:creationId xmlns:p14="http://schemas.microsoft.com/office/powerpoint/2010/main" val="34794999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22341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Rebasing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6632448" y="178454"/>
            <a:ext cx="5191447"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Rebasing drawbacks</a:t>
            </a:r>
          </a:p>
        </p:txBody>
      </p:sp>
      <p:sp>
        <p:nvSpPr>
          <p:cNvPr id="15" name="TextBox 14">
            <a:extLst>
              <a:ext uri="{FF2B5EF4-FFF2-40B4-BE49-F238E27FC236}">
                <a16:creationId xmlns:a16="http://schemas.microsoft.com/office/drawing/2014/main" id="{030456BD-4D41-4619-BA6E-A7A20AEE824A}"/>
              </a:ext>
            </a:extLst>
          </p:cNvPr>
          <p:cNvSpPr txBox="1"/>
          <p:nvPr/>
        </p:nvSpPr>
        <p:spPr>
          <a:xfrm>
            <a:off x="379161" y="2549935"/>
            <a:ext cx="10869418" cy="2308324"/>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do not rebase commits that exist outside your repository</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when you rebase stuff, you’re abandoning existing commits and creating new ones that are similar but different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if you push commits somewhere and others pull them down and base work on them, and then you rewrite those commits with </a:t>
            </a:r>
            <a:r>
              <a:rPr lang="en-US" dirty="0">
                <a:latin typeface="Courier New" panose="02070309020205020404" pitchFamily="49" charset="0"/>
                <a:cs typeface="Courier New" panose="02070309020205020404" pitchFamily="49" charset="0"/>
              </a:rPr>
              <a:t>git rebase </a:t>
            </a:r>
            <a:r>
              <a:rPr lang="en-US" dirty="0">
                <a:latin typeface="Arial" panose="020B0604020202020204" pitchFamily="34" charset="0"/>
                <a:cs typeface="Arial" panose="020B0604020202020204" pitchFamily="34" charset="0"/>
              </a:rPr>
              <a:t>and push them up again, your collaborators will have to re-merge their work and things will get messy when you try to pull their work back into yours</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16250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22341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Rebasing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6632448" y="178454"/>
            <a:ext cx="5191447"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Rebasing drawbacks</a:t>
            </a:r>
          </a:p>
        </p:txBody>
      </p:sp>
      <p:sp>
        <p:nvSpPr>
          <p:cNvPr id="15" name="TextBox 14">
            <a:extLst>
              <a:ext uri="{FF2B5EF4-FFF2-40B4-BE49-F238E27FC236}">
                <a16:creationId xmlns:a16="http://schemas.microsoft.com/office/drawing/2014/main" id="{030456BD-4D41-4619-BA6E-A7A20AEE824A}"/>
              </a:ext>
            </a:extLst>
          </p:cNvPr>
          <p:cNvSpPr txBox="1"/>
          <p:nvPr/>
        </p:nvSpPr>
        <p:spPr>
          <a:xfrm>
            <a:off x="293817" y="1025935"/>
            <a:ext cx="1086941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suppose you clone from a central server and then do some work off that</a:t>
            </a:r>
            <a:endParaRPr lang="it-IT"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16948F8C-CB65-44A2-B9D2-B0E1128F9F8F}"/>
              </a:ext>
            </a:extLst>
          </p:cNvPr>
          <p:cNvPicPr>
            <a:picLocks noChangeAspect="1"/>
          </p:cNvPicPr>
          <p:nvPr/>
        </p:nvPicPr>
        <p:blipFill>
          <a:blip r:embed="rId2"/>
          <a:stretch>
            <a:fillRect/>
          </a:stretch>
        </p:blipFill>
        <p:spPr>
          <a:xfrm>
            <a:off x="3000375" y="1695450"/>
            <a:ext cx="6191250" cy="3467100"/>
          </a:xfrm>
          <a:prstGeom prst="rect">
            <a:avLst/>
          </a:prstGeom>
        </p:spPr>
      </p:pic>
    </p:spTree>
    <p:extLst>
      <p:ext uri="{BB962C8B-B14F-4D97-AF65-F5344CB8AC3E}">
        <p14:creationId xmlns:p14="http://schemas.microsoft.com/office/powerpoint/2010/main" val="21643632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22341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Rebasing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6632448" y="178454"/>
            <a:ext cx="5191447"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Rebasing drawbacks</a:t>
            </a:r>
          </a:p>
        </p:txBody>
      </p:sp>
      <p:sp>
        <p:nvSpPr>
          <p:cNvPr id="15" name="TextBox 14">
            <a:extLst>
              <a:ext uri="{FF2B5EF4-FFF2-40B4-BE49-F238E27FC236}">
                <a16:creationId xmlns:a16="http://schemas.microsoft.com/office/drawing/2014/main" id="{030456BD-4D41-4619-BA6E-A7A20AEE824A}"/>
              </a:ext>
            </a:extLst>
          </p:cNvPr>
          <p:cNvSpPr txBox="1"/>
          <p:nvPr/>
        </p:nvSpPr>
        <p:spPr>
          <a:xfrm>
            <a:off x="293817" y="1025935"/>
            <a:ext cx="10869418"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someone else does more work that includes a merge, and pushes that work to the central server</a:t>
            </a:r>
          </a:p>
          <a:p>
            <a:r>
              <a:rPr lang="en-US" dirty="0">
                <a:latin typeface="Arial" panose="020B0604020202020204" pitchFamily="34" charset="0"/>
                <a:cs typeface="Arial" panose="020B0604020202020204" pitchFamily="34" charset="0"/>
              </a:rPr>
              <a:t>you fetch them and merge the new remote branch into your work</a:t>
            </a:r>
            <a:endParaRPr lang="it-IT"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758CCECE-CC80-4223-8214-B5AACA1C8809}"/>
              </a:ext>
            </a:extLst>
          </p:cNvPr>
          <p:cNvPicPr>
            <a:picLocks noChangeAspect="1"/>
          </p:cNvPicPr>
          <p:nvPr/>
        </p:nvPicPr>
        <p:blipFill>
          <a:blip r:embed="rId2"/>
          <a:stretch>
            <a:fillRect/>
          </a:stretch>
        </p:blipFill>
        <p:spPr>
          <a:xfrm>
            <a:off x="2463927" y="2150415"/>
            <a:ext cx="6191250" cy="3810000"/>
          </a:xfrm>
          <a:prstGeom prst="rect">
            <a:avLst/>
          </a:prstGeom>
        </p:spPr>
      </p:pic>
    </p:spTree>
    <p:extLst>
      <p:ext uri="{BB962C8B-B14F-4D97-AF65-F5344CB8AC3E}">
        <p14:creationId xmlns:p14="http://schemas.microsoft.com/office/powerpoint/2010/main" val="35787972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22341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Rebasing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6632448" y="178454"/>
            <a:ext cx="5191447"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Rebasing drawbacks</a:t>
            </a:r>
          </a:p>
        </p:txBody>
      </p:sp>
      <p:sp>
        <p:nvSpPr>
          <p:cNvPr id="15" name="TextBox 14">
            <a:extLst>
              <a:ext uri="{FF2B5EF4-FFF2-40B4-BE49-F238E27FC236}">
                <a16:creationId xmlns:a16="http://schemas.microsoft.com/office/drawing/2014/main" id="{030456BD-4D41-4619-BA6E-A7A20AEE824A}"/>
              </a:ext>
            </a:extLst>
          </p:cNvPr>
          <p:cNvSpPr txBox="1"/>
          <p:nvPr/>
        </p:nvSpPr>
        <p:spPr>
          <a:xfrm>
            <a:off x="293817" y="1025935"/>
            <a:ext cx="10869418"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person who pushed the merged work decides to go back and rebase their work instead</a:t>
            </a:r>
          </a:p>
          <a:p>
            <a:r>
              <a:rPr lang="en-US" dirty="0">
                <a:latin typeface="Arial" panose="020B0604020202020204" pitchFamily="34" charset="0"/>
                <a:cs typeface="Arial" panose="020B0604020202020204" pitchFamily="34" charset="0"/>
              </a:rPr>
              <a:t>they do a </a:t>
            </a:r>
            <a:r>
              <a:rPr lang="en-US" dirty="0">
                <a:latin typeface="Courier New" panose="02070309020205020404" pitchFamily="49" charset="0"/>
                <a:cs typeface="Courier New" panose="02070309020205020404" pitchFamily="49" charset="0"/>
              </a:rPr>
              <a:t>git push --force </a:t>
            </a:r>
            <a:r>
              <a:rPr lang="en-US" dirty="0">
                <a:latin typeface="Arial" panose="020B0604020202020204" pitchFamily="34" charset="0"/>
                <a:cs typeface="Arial" panose="020B0604020202020204" pitchFamily="34" charset="0"/>
              </a:rPr>
              <a:t>to overwrite the history on the server</a:t>
            </a:r>
          </a:p>
          <a:p>
            <a:r>
              <a:rPr lang="en-US" dirty="0">
                <a:latin typeface="Arial" panose="020B0604020202020204" pitchFamily="34" charset="0"/>
                <a:cs typeface="Arial" panose="020B0604020202020204" pitchFamily="34" charset="0"/>
              </a:rPr>
              <a:t>you then fetch from that server, bringing down the new commits.</a:t>
            </a:r>
            <a:endParaRPr lang="it-IT"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C37EEF70-199D-4B29-977F-2C74FAC8A433}"/>
              </a:ext>
            </a:extLst>
          </p:cNvPr>
          <p:cNvPicPr>
            <a:picLocks noChangeAspect="1"/>
          </p:cNvPicPr>
          <p:nvPr/>
        </p:nvPicPr>
        <p:blipFill>
          <a:blip r:embed="rId2"/>
          <a:stretch>
            <a:fillRect/>
          </a:stretch>
        </p:blipFill>
        <p:spPr>
          <a:xfrm>
            <a:off x="1799463" y="2153180"/>
            <a:ext cx="6191250" cy="3829050"/>
          </a:xfrm>
          <a:prstGeom prst="rect">
            <a:avLst/>
          </a:prstGeom>
        </p:spPr>
      </p:pic>
      <p:sp>
        <p:nvSpPr>
          <p:cNvPr id="9" name="TextBox 8">
            <a:extLst>
              <a:ext uri="{FF2B5EF4-FFF2-40B4-BE49-F238E27FC236}">
                <a16:creationId xmlns:a16="http://schemas.microsoft.com/office/drawing/2014/main" id="{7E23404B-4832-42F3-BB0A-62D7A5760C50}"/>
              </a:ext>
            </a:extLst>
          </p:cNvPr>
          <p:cNvSpPr txBox="1"/>
          <p:nvPr/>
        </p:nvSpPr>
        <p:spPr>
          <a:xfrm>
            <a:off x="9228170" y="2838186"/>
            <a:ext cx="2463957" cy="1477328"/>
          </a:xfrm>
          <a:prstGeom prst="rect">
            <a:avLst/>
          </a:prstGeom>
          <a:noFill/>
        </p:spPr>
        <p:txBody>
          <a:bodyPr wrap="square">
            <a:spAutoFit/>
          </a:bodyPr>
          <a:lstStyle/>
          <a:p>
            <a:r>
              <a:rPr lang="it-IT" dirty="0" err="1">
                <a:latin typeface="Arial" panose="020B0604020202020204" pitchFamily="34" charset="0"/>
                <a:cs typeface="Arial" panose="020B0604020202020204" pitchFamily="34" charset="0"/>
              </a:rPr>
              <a:t>someone</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pushes</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rebased</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commits</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abandoning</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commits</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you’ve</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based</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your</a:t>
            </a:r>
            <a:r>
              <a:rPr lang="it-IT" dirty="0">
                <a:latin typeface="Arial" panose="020B0604020202020204" pitchFamily="34" charset="0"/>
                <a:cs typeface="Arial" panose="020B0604020202020204" pitchFamily="34" charset="0"/>
              </a:rPr>
              <a:t> work on</a:t>
            </a:r>
          </a:p>
        </p:txBody>
      </p:sp>
      <p:cxnSp>
        <p:nvCxnSpPr>
          <p:cNvPr id="10" name="Straight Arrow Connector 9">
            <a:extLst>
              <a:ext uri="{FF2B5EF4-FFF2-40B4-BE49-F238E27FC236}">
                <a16:creationId xmlns:a16="http://schemas.microsoft.com/office/drawing/2014/main" id="{CDFC2995-6330-4680-A411-BB557CC4258B}"/>
              </a:ext>
            </a:extLst>
          </p:cNvPr>
          <p:cNvCxnSpPr>
            <a:cxnSpLocks/>
            <a:stCxn id="9" idx="1"/>
          </p:cNvCxnSpPr>
          <p:nvPr/>
        </p:nvCxnSpPr>
        <p:spPr>
          <a:xfrm flipH="1">
            <a:off x="5626608" y="3576850"/>
            <a:ext cx="3601562" cy="173886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9655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22341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Rebasing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6632448" y="178454"/>
            <a:ext cx="5191447"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Rebasing drawbacks</a:t>
            </a:r>
          </a:p>
        </p:txBody>
      </p:sp>
      <p:sp>
        <p:nvSpPr>
          <p:cNvPr id="15" name="TextBox 14">
            <a:extLst>
              <a:ext uri="{FF2B5EF4-FFF2-40B4-BE49-F238E27FC236}">
                <a16:creationId xmlns:a16="http://schemas.microsoft.com/office/drawing/2014/main" id="{030456BD-4D41-4619-BA6E-A7A20AEE824A}"/>
              </a:ext>
            </a:extLst>
          </p:cNvPr>
          <p:cNvSpPr txBox="1"/>
          <p:nvPr/>
        </p:nvSpPr>
        <p:spPr>
          <a:xfrm>
            <a:off x="293817" y="1025935"/>
            <a:ext cx="10869418"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now you’re both in trouble</a:t>
            </a:r>
          </a:p>
          <a:p>
            <a:r>
              <a:rPr lang="en-US" dirty="0">
                <a:latin typeface="Arial" panose="020B0604020202020204" pitchFamily="34" charset="0"/>
                <a:cs typeface="Arial" panose="020B0604020202020204" pitchFamily="34" charset="0"/>
              </a:rPr>
              <a:t>if you do a </a:t>
            </a:r>
            <a:r>
              <a:rPr lang="en-US" dirty="0">
                <a:latin typeface="Courier New" panose="02070309020205020404" pitchFamily="49" charset="0"/>
                <a:cs typeface="Courier New" panose="02070309020205020404" pitchFamily="49" charset="0"/>
              </a:rPr>
              <a:t>git pull</a:t>
            </a:r>
            <a:r>
              <a:rPr lang="en-US" dirty="0">
                <a:latin typeface="Arial" panose="020B0604020202020204" pitchFamily="34" charset="0"/>
                <a:cs typeface="Arial" panose="020B0604020202020204" pitchFamily="34" charset="0"/>
              </a:rPr>
              <a:t>, you’ll create a merge commit which includes both lines of history.</a:t>
            </a:r>
            <a:endParaRPr lang="it-IT"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E09EAFD2-4EDD-4A23-BED7-AB21416E1982}"/>
              </a:ext>
            </a:extLst>
          </p:cNvPr>
          <p:cNvPicPr>
            <a:picLocks noChangeAspect="1"/>
          </p:cNvPicPr>
          <p:nvPr/>
        </p:nvPicPr>
        <p:blipFill>
          <a:blip r:embed="rId2"/>
          <a:stretch>
            <a:fillRect/>
          </a:stretch>
        </p:blipFill>
        <p:spPr>
          <a:xfrm>
            <a:off x="744855" y="2150415"/>
            <a:ext cx="6191250" cy="3143250"/>
          </a:xfrm>
          <a:prstGeom prst="rect">
            <a:avLst/>
          </a:prstGeom>
        </p:spPr>
      </p:pic>
      <p:sp>
        <p:nvSpPr>
          <p:cNvPr id="10" name="TextBox 9">
            <a:extLst>
              <a:ext uri="{FF2B5EF4-FFF2-40B4-BE49-F238E27FC236}">
                <a16:creationId xmlns:a16="http://schemas.microsoft.com/office/drawing/2014/main" id="{43937D11-4B8B-4D18-946E-F962B74BB0C2}"/>
              </a:ext>
            </a:extLst>
          </p:cNvPr>
          <p:cNvSpPr txBox="1"/>
          <p:nvPr/>
        </p:nvSpPr>
        <p:spPr>
          <a:xfrm>
            <a:off x="7412736" y="1887652"/>
            <a:ext cx="3938016" cy="4524315"/>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if you run a </a:t>
            </a:r>
            <a:r>
              <a:rPr lang="en-US" dirty="0">
                <a:latin typeface="Courier New" panose="02070309020205020404" pitchFamily="49" charset="0"/>
                <a:cs typeface="Courier New" panose="02070309020205020404" pitchFamily="49" charset="0"/>
              </a:rPr>
              <a:t>git log </a:t>
            </a:r>
            <a:r>
              <a:rPr lang="en-US" dirty="0">
                <a:latin typeface="Arial" panose="020B0604020202020204" pitchFamily="34" charset="0"/>
                <a:cs typeface="Arial" panose="020B0604020202020204" pitchFamily="34" charset="0"/>
              </a:rPr>
              <a:t>when your history looks like this, you’ll see two commits that have the same author, date, and message, which will be confusing</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furthermore if you push this history back up to the server, you’ll reintroduce all those rebased commits to the central server, which can further confuse people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it’s pretty safe to assume that the other developer doesn’t want C4 and C6 to be in the history; that’s why someone rebased in the first place.</a:t>
            </a:r>
            <a:endParaRPr lang="it-IT" dirty="0">
              <a:latin typeface="Arial" panose="020B0604020202020204" pitchFamily="34" charset="0"/>
              <a:cs typeface="Arial" panose="020B0604020202020204" pitchFamily="34" charset="0"/>
            </a:endParaRPr>
          </a:p>
        </p:txBody>
      </p:sp>
      <p:cxnSp>
        <p:nvCxnSpPr>
          <p:cNvPr id="11" name="Straight Arrow Connector 10">
            <a:extLst>
              <a:ext uri="{FF2B5EF4-FFF2-40B4-BE49-F238E27FC236}">
                <a16:creationId xmlns:a16="http://schemas.microsoft.com/office/drawing/2014/main" id="{0BA671B0-627A-4F7C-886D-F5CF653AF8AD}"/>
              </a:ext>
            </a:extLst>
          </p:cNvPr>
          <p:cNvCxnSpPr>
            <a:cxnSpLocks/>
            <a:stCxn id="10" idx="1"/>
          </p:cNvCxnSpPr>
          <p:nvPr/>
        </p:nvCxnSpPr>
        <p:spPr>
          <a:xfrm flipH="1">
            <a:off x="4315968" y="4149810"/>
            <a:ext cx="3096768" cy="30636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49AFB76-E766-4C06-93A9-E852D5A52CC5}"/>
              </a:ext>
            </a:extLst>
          </p:cNvPr>
          <p:cNvCxnSpPr>
            <a:cxnSpLocks/>
            <a:stCxn id="10" idx="1"/>
          </p:cNvCxnSpPr>
          <p:nvPr/>
        </p:nvCxnSpPr>
        <p:spPr>
          <a:xfrm flipH="1">
            <a:off x="5468112" y="4149810"/>
            <a:ext cx="1944624" cy="63555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3784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B6BDE6-BD1C-422C-A407-F7ABF294E3E9}"/>
              </a:ext>
            </a:extLst>
          </p:cNvPr>
          <p:cNvPicPr>
            <a:picLocks noChangeAspect="1"/>
          </p:cNvPicPr>
          <p:nvPr/>
        </p:nvPicPr>
        <p:blipFill>
          <a:blip r:embed="rId2"/>
          <a:stretch>
            <a:fillRect/>
          </a:stretch>
        </p:blipFill>
        <p:spPr>
          <a:xfrm>
            <a:off x="421670" y="1351917"/>
            <a:ext cx="8934450" cy="4953000"/>
          </a:xfrm>
          <a:prstGeom prst="rect">
            <a:avLst/>
          </a:prstGeom>
        </p:spPr>
      </p:pic>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672526"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Branches in a Nutshell</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How Git stores data</a:t>
            </a:r>
          </a:p>
        </p:txBody>
      </p:sp>
      <p:sp>
        <p:nvSpPr>
          <p:cNvPr id="8" name="TextBox 7">
            <a:extLst>
              <a:ext uri="{FF2B5EF4-FFF2-40B4-BE49-F238E27FC236}">
                <a16:creationId xmlns:a16="http://schemas.microsoft.com/office/drawing/2014/main" id="{718D9EFB-AEC2-4175-B74A-156E3647E3BC}"/>
              </a:ext>
            </a:extLst>
          </p:cNvPr>
          <p:cNvSpPr txBox="1"/>
          <p:nvPr/>
        </p:nvSpPr>
        <p:spPr>
          <a:xfrm>
            <a:off x="421670" y="740691"/>
            <a:ext cx="11348660" cy="369332"/>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Your Git repository now contains five objects:</a:t>
            </a:r>
          </a:p>
        </p:txBody>
      </p:sp>
      <p:sp>
        <p:nvSpPr>
          <p:cNvPr id="9" name="TextBox 8">
            <a:extLst>
              <a:ext uri="{FF2B5EF4-FFF2-40B4-BE49-F238E27FC236}">
                <a16:creationId xmlns:a16="http://schemas.microsoft.com/office/drawing/2014/main" id="{789A1833-C03B-4C08-95A1-AA5081E06E90}"/>
              </a:ext>
            </a:extLst>
          </p:cNvPr>
          <p:cNvSpPr txBox="1"/>
          <p:nvPr/>
        </p:nvSpPr>
        <p:spPr>
          <a:xfrm>
            <a:off x="696556" y="1653387"/>
            <a:ext cx="3645659" cy="923330"/>
          </a:xfrm>
          <a:prstGeom prst="rect">
            <a:avLst/>
          </a:prstGeom>
          <a:noFill/>
        </p:spPr>
        <p:txBody>
          <a:bodyPr wrap="square">
            <a:spAutoFit/>
          </a:bodyPr>
          <a:lstStyle/>
          <a:p>
            <a:pPr rtl="0">
              <a:spcBef>
                <a:spcPts val="2400"/>
              </a:spcBef>
              <a:spcAft>
                <a:spcPts val="0"/>
              </a:spcAft>
            </a:pPr>
            <a:r>
              <a:rPr lang="en-US" dirty="0">
                <a:solidFill>
                  <a:schemeClr val="bg1"/>
                </a:solidFill>
                <a:latin typeface="Arial" panose="020B0604020202020204" pitchFamily="34" charset="0"/>
                <a:cs typeface="Arial" panose="020B0604020202020204" pitchFamily="34" charset="0"/>
              </a:rPr>
              <a:t>one commit with the pointer to the root tree and all the commit metadata</a:t>
            </a:r>
          </a:p>
        </p:txBody>
      </p:sp>
      <p:sp>
        <p:nvSpPr>
          <p:cNvPr id="10" name="TextBox 9">
            <a:extLst>
              <a:ext uri="{FF2B5EF4-FFF2-40B4-BE49-F238E27FC236}">
                <a16:creationId xmlns:a16="http://schemas.microsoft.com/office/drawing/2014/main" id="{3E3D7516-2549-48A7-A79C-039CFF5D743A}"/>
              </a:ext>
            </a:extLst>
          </p:cNvPr>
          <p:cNvSpPr txBox="1"/>
          <p:nvPr/>
        </p:nvSpPr>
        <p:spPr>
          <a:xfrm>
            <a:off x="10046208" y="3501124"/>
            <a:ext cx="1984457" cy="923330"/>
          </a:xfrm>
          <a:prstGeom prst="rect">
            <a:avLst/>
          </a:prstGeom>
          <a:noFill/>
        </p:spPr>
        <p:txBody>
          <a:bodyPr wrap="square">
            <a:spAutoFit/>
          </a:bodyPr>
          <a:lstStyle/>
          <a:p>
            <a:r>
              <a:rPr lang="en-US" dirty="0"/>
              <a:t>one blob for the contents of each of your three files</a:t>
            </a:r>
          </a:p>
        </p:txBody>
      </p:sp>
      <p:sp>
        <p:nvSpPr>
          <p:cNvPr id="12" name="TextBox 11">
            <a:extLst>
              <a:ext uri="{FF2B5EF4-FFF2-40B4-BE49-F238E27FC236}">
                <a16:creationId xmlns:a16="http://schemas.microsoft.com/office/drawing/2014/main" id="{E8E9C95E-24BA-44ED-A5F3-74372B75F224}"/>
              </a:ext>
            </a:extLst>
          </p:cNvPr>
          <p:cNvSpPr txBox="1"/>
          <p:nvPr/>
        </p:nvSpPr>
        <p:spPr>
          <a:xfrm>
            <a:off x="1889760" y="5165720"/>
            <a:ext cx="3590544" cy="923330"/>
          </a:xfrm>
          <a:prstGeom prst="rect">
            <a:avLst/>
          </a:prstGeom>
          <a:noFill/>
        </p:spPr>
        <p:txBody>
          <a:bodyPr wrap="square">
            <a:spAutoFit/>
          </a:bodyPr>
          <a:lstStyle/>
          <a:p>
            <a:r>
              <a:rPr lang="en-US" dirty="0">
                <a:solidFill>
                  <a:schemeClr val="bg1"/>
                </a:solidFill>
              </a:rPr>
              <a:t>one tree that lists the contents of the directory and specifies which file names are stored as which blobs</a:t>
            </a:r>
          </a:p>
        </p:txBody>
      </p:sp>
      <p:cxnSp>
        <p:nvCxnSpPr>
          <p:cNvPr id="14" name="Straight Arrow Connector 13">
            <a:extLst>
              <a:ext uri="{FF2B5EF4-FFF2-40B4-BE49-F238E27FC236}">
                <a16:creationId xmlns:a16="http://schemas.microsoft.com/office/drawing/2014/main" id="{3C83B98D-B052-416A-A712-4739CA4715C9}"/>
              </a:ext>
            </a:extLst>
          </p:cNvPr>
          <p:cNvCxnSpPr>
            <a:cxnSpLocks/>
            <a:stCxn id="10" idx="0"/>
          </p:cNvCxnSpPr>
          <p:nvPr/>
        </p:nvCxnSpPr>
        <p:spPr>
          <a:xfrm flipH="1" flipV="1">
            <a:off x="9235441" y="2359152"/>
            <a:ext cx="1802996" cy="114197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5124F67-3EC9-4761-8951-DD275D03764E}"/>
              </a:ext>
            </a:extLst>
          </p:cNvPr>
          <p:cNvCxnSpPr>
            <a:cxnSpLocks/>
            <a:stCxn id="10" idx="2"/>
          </p:cNvCxnSpPr>
          <p:nvPr/>
        </p:nvCxnSpPr>
        <p:spPr>
          <a:xfrm flipH="1">
            <a:off x="9235441" y="4424454"/>
            <a:ext cx="1802996" cy="137893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1BFEF4C-DF68-421E-8A46-9AEEDD9BC30C}"/>
              </a:ext>
            </a:extLst>
          </p:cNvPr>
          <p:cNvCxnSpPr>
            <a:cxnSpLocks/>
            <a:stCxn id="10" idx="1"/>
          </p:cNvCxnSpPr>
          <p:nvPr/>
        </p:nvCxnSpPr>
        <p:spPr>
          <a:xfrm flipH="1">
            <a:off x="9168384" y="3962789"/>
            <a:ext cx="877824"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D52A4B8-5D82-48CE-ABA6-012BA61649C5}"/>
              </a:ext>
            </a:extLst>
          </p:cNvPr>
          <p:cNvCxnSpPr>
            <a:cxnSpLocks/>
          </p:cNvCxnSpPr>
          <p:nvPr/>
        </p:nvCxnSpPr>
        <p:spPr>
          <a:xfrm flipH="1">
            <a:off x="2328672" y="2576717"/>
            <a:ext cx="190714" cy="72731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65C72E1-C28B-4047-BFB6-FE167D4F3315}"/>
              </a:ext>
            </a:extLst>
          </p:cNvPr>
          <p:cNvCxnSpPr>
            <a:cxnSpLocks/>
            <a:stCxn id="12" idx="0"/>
          </p:cNvCxnSpPr>
          <p:nvPr/>
        </p:nvCxnSpPr>
        <p:spPr>
          <a:xfrm flipV="1">
            <a:off x="3685032" y="4424454"/>
            <a:ext cx="1167384" cy="74126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610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22341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Rebasing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6632448" y="178454"/>
            <a:ext cx="5191447"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Rebase When You Rebase</a:t>
            </a:r>
          </a:p>
        </p:txBody>
      </p:sp>
      <p:sp>
        <p:nvSpPr>
          <p:cNvPr id="15" name="TextBox 14">
            <a:extLst>
              <a:ext uri="{FF2B5EF4-FFF2-40B4-BE49-F238E27FC236}">
                <a16:creationId xmlns:a16="http://schemas.microsoft.com/office/drawing/2014/main" id="{030456BD-4D41-4619-BA6E-A7A20AEE824A}"/>
              </a:ext>
            </a:extLst>
          </p:cNvPr>
          <p:cNvSpPr txBox="1"/>
          <p:nvPr/>
        </p:nvSpPr>
        <p:spPr>
          <a:xfrm>
            <a:off x="293817" y="1025935"/>
            <a:ext cx="10869418"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in a situation like this, if someone on your team force pushes changes that overwrite work that you’ve based work on, your challenge is to figure out what is yours and what they’ve rewritten</a:t>
            </a:r>
            <a:endParaRPr lang="it-IT"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DFA5DA49-52C2-4011-A819-D40C08C95956}"/>
              </a:ext>
            </a:extLst>
          </p:cNvPr>
          <p:cNvSpPr txBox="1"/>
          <p:nvPr/>
        </p:nvSpPr>
        <p:spPr>
          <a:xfrm>
            <a:off x="2680526" y="1860448"/>
            <a:ext cx="6096000" cy="2585323"/>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Git helps us: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 addition to the commit SHA checksum, Git also calculate a checksum that is based just on the patch introduced with the commit. This is called a “patch-id.”</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you pull down work that was rewritten and rebase it on top of the new commits from your partner, Git can often successfully figure out what is uniquely yours and apply them back on top of the new branch.</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28028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22341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Rebasing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6632448" y="178454"/>
            <a:ext cx="5191447"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Rebase When You Rebase</a:t>
            </a:r>
          </a:p>
        </p:txBody>
      </p:sp>
      <p:sp>
        <p:nvSpPr>
          <p:cNvPr id="15" name="TextBox 14">
            <a:extLst>
              <a:ext uri="{FF2B5EF4-FFF2-40B4-BE49-F238E27FC236}">
                <a16:creationId xmlns:a16="http://schemas.microsoft.com/office/drawing/2014/main" id="{030456BD-4D41-4619-BA6E-A7A20AEE824A}"/>
              </a:ext>
            </a:extLst>
          </p:cNvPr>
          <p:cNvSpPr txBox="1"/>
          <p:nvPr/>
        </p:nvSpPr>
        <p:spPr>
          <a:xfrm>
            <a:off x="293817" y="1025935"/>
            <a:ext cx="1086941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i.e. in the previous scenario, if instead of doing a merge when we’re </a:t>
            </a:r>
          </a:p>
        </p:txBody>
      </p:sp>
      <p:sp>
        <p:nvSpPr>
          <p:cNvPr id="9" name="TextBox 8">
            <a:extLst>
              <a:ext uri="{FF2B5EF4-FFF2-40B4-BE49-F238E27FC236}">
                <a16:creationId xmlns:a16="http://schemas.microsoft.com/office/drawing/2014/main" id="{FA1C7331-E851-4DDF-8785-DA2E888C2A1D}"/>
              </a:ext>
            </a:extLst>
          </p:cNvPr>
          <p:cNvSpPr txBox="1"/>
          <p:nvPr/>
        </p:nvSpPr>
        <p:spPr>
          <a:xfrm>
            <a:off x="6705600" y="1869264"/>
            <a:ext cx="5486400" cy="341632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abandoning commits you’ve based your work on</a:t>
            </a:r>
          </a:p>
          <a:p>
            <a:r>
              <a:rPr lang="en-US" dirty="0">
                <a:latin typeface="Arial" panose="020B0604020202020204" pitchFamily="34" charset="0"/>
                <a:cs typeface="Arial" panose="020B0604020202020204" pitchFamily="34" charset="0"/>
              </a:rPr>
              <a:t>we run </a:t>
            </a:r>
            <a:r>
              <a:rPr lang="en-US" dirty="0">
                <a:latin typeface="Courier New" panose="02070309020205020404" pitchFamily="49" charset="0"/>
                <a:cs typeface="Courier New" panose="02070309020205020404" pitchFamily="49" charset="0"/>
              </a:rPr>
              <a:t>git rebase </a:t>
            </a:r>
            <a:r>
              <a:rPr lang="en-US" dirty="0" err="1">
                <a:latin typeface="Courier New" panose="02070309020205020404" pitchFamily="49" charset="0"/>
                <a:cs typeface="Courier New" panose="02070309020205020404" pitchFamily="49" charset="0"/>
              </a:rPr>
              <a:t>teamone</a:t>
            </a:r>
            <a:r>
              <a:rPr lang="en-US" dirty="0">
                <a:latin typeface="Courier New" panose="02070309020205020404" pitchFamily="49" charset="0"/>
                <a:cs typeface="Courier New" panose="02070309020205020404" pitchFamily="49" charset="0"/>
              </a:rPr>
              <a:t>/master</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Git will: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determine what work is unique to our branch (C2, C3, C4, C6, C7)</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determine which are not merge commits (C2, C3, C4)</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determine which have not been rewritten into the target branch (just C2 and C3, since C4 is the same patch as C4’)</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apply those commits to the top of </a:t>
            </a:r>
            <a:r>
              <a:rPr lang="en-US" dirty="0" err="1">
                <a:latin typeface="Courier New" panose="02070309020205020404" pitchFamily="49" charset="0"/>
                <a:cs typeface="Courier New" panose="02070309020205020404" pitchFamily="49" charset="0"/>
              </a:rPr>
              <a:t>teamone</a:t>
            </a:r>
            <a:r>
              <a:rPr lang="en-US" dirty="0">
                <a:latin typeface="Courier New" panose="02070309020205020404" pitchFamily="49" charset="0"/>
                <a:cs typeface="Courier New" panose="02070309020205020404" pitchFamily="49" charset="0"/>
              </a:rPr>
              <a:t>/master</a:t>
            </a:r>
            <a:endParaRPr lang="it-IT" dirty="0">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C4974C10-05FA-48DD-B50E-23BA95028BD0}"/>
              </a:ext>
            </a:extLst>
          </p:cNvPr>
          <p:cNvPicPr>
            <a:picLocks noChangeAspect="1"/>
          </p:cNvPicPr>
          <p:nvPr/>
        </p:nvPicPr>
        <p:blipFill>
          <a:blip r:embed="rId2"/>
          <a:stretch>
            <a:fillRect/>
          </a:stretch>
        </p:blipFill>
        <p:spPr>
          <a:xfrm>
            <a:off x="293817" y="1630299"/>
            <a:ext cx="6191250" cy="3829050"/>
          </a:xfrm>
          <a:prstGeom prst="rect">
            <a:avLst/>
          </a:prstGeom>
        </p:spPr>
      </p:pic>
    </p:spTree>
    <p:extLst>
      <p:ext uri="{BB962C8B-B14F-4D97-AF65-F5344CB8AC3E}">
        <p14:creationId xmlns:p14="http://schemas.microsoft.com/office/powerpoint/2010/main" val="11970196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22341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Rebasing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6632448" y="178454"/>
            <a:ext cx="5191447"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Rebase When You Rebase</a:t>
            </a:r>
          </a:p>
        </p:txBody>
      </p:sp>
      <p:sp>
        <p:nvSpPr>
          <p:cNvPr id="15" name="TextBox 14">
            <a:extLst>
              <a:ext uri="{FF2B5EF4-FFF2-40B4-BE49-F238E27FC236}">
                <a16:creationId xmlns:a16="http://schemas.microsoft.com/office/drawing/2014/main" id="{030456BD-4D41-4619-BA6E-A7A20AEE824A}"/>
              </a:ext>
            </a:extLst>
          </p:cNvPr>
          <p:cNvSpPr txBox="1"/>
          <p:nvPr/>
        </p:nvSpPr>
        <p:spPr>
          <a:xfrm>
            <a:off x="293817" y="1025935"/>
            <a:ext cx="1086941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result should be something more like this, a rebase on top of force-pushed rebase work</a:t>
            </a:r>
          </a:p>
        </p:txBody>
      </p:sp>
      <p:pic>
        <p:nvPicPr>
          <p:cNvPr id="3" name="Picture 2">
            <a:extLst>
              <a:ext uri="{FF2B5EF4-FFF2-40B4-BE49-F238E27FC236}">
                <a16:creationId xmlns:a16="http://schemas.microsoft.com/office/drawing/2014/main" id="{9B4D8C44-7362-408B-AF77-E37879748949}"/>
              </a:ext>
            </a:extLst>
          </p:cNvPr>
          <p:cNvPicPr>
            <a:picLocks noChangeAspect="1"/>
          </p:cNvPicPr>
          <p:nvPr/>
        </p:nvPicPr>
        <p:blipFill>
          <a:blip r:embed="rId2"/>
          <a:stretch>
            <a:fillRect/>
          </a:stretch>
        </p:blipFill>
        <p:spPr>
          <a:xfrm>
            <a:off x="796099" y="1647444"/>
            <a:ext cx="6905625" cy="3429000"/>
          </a:xfrm>
          <a:prstGeom prst="rect">
            <a:avLst/>
          </a:prstGeom>
        </p:spPr>
      </p:pic>
      <p:sp>
        <p:nvSpPr>
          <p:cNvPr id="10" name="TextBox 9">
            <a:extLst>
              <a:ext uri="{FF2B5EF4-FFF2-40B4-BE49-F238E27FC236}">
                <a16:creationId xmlns:a16="http://schemas.microsoft.com/office/drawing/2014/main" id="{8E9C45C8-C6DD-4D6F-8893-C3891185565B}"/>
              </a:ext>
            </a:extLst>
          </p:cNvPr>
          <p:cNvSpPr txBox="1"/>
          <p:nvPr/>
        </p:nvSpPr>
        <p:spPr>
          <a:xfrm>
            <a:off x="8113776" y="2707929"/>
            <a:ext cx="3633216" cy="313932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this only works if C4 and C4' that your partner made are almost exactly the same patch.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otherwise the rebase won’t be able to tell that it’s a duplicate and will add another C4-like patch (which will probably fail to apply cleanly, since the changes would already be at least somewhat there)</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24506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22341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Rebasing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6632448" y="178454"/>
            <a:ext cx="5191447"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Rebase When You Rebase</a:t>
            </a:r>
          </a:p>
        </p:txBody>
      </p:sp>
      <p:sp>
        <p:nvSpPr>
          <p:cNvPr id="15" name="TextBox 14">
            <a:extLst>
              <a:ext uri="{FF2B5EF4-FFF2-40B4-BE49-F238E27FC236}">
                <a16:creationId xmlns:a16="http://schemas.microsoft.com/office/drawing/2014/main" id="{030456BD-4D41-4619-BA6E-A7A20AEE824A}"/>
              </a:ext>
            </a:extLst>
          </p:cNvPr>
          <p:cNvSpPr txBox="1"/>
          <p:nvPr/>
        </p:nvSpPr>
        <p:spPr>
          <a:xfrm>
            <a:off x="293816" y="1025935"/>
            <a:ext cx="11453175" cy="1477328"/>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you can also simplify this by running a </a:t>
            </a:r>
            <a:r>
              <a:rPr lang="en-US" dirty="0">
                <a:latin typeface="Courier New" panose="02070309020205020404" pitchFamily="49" charset="0"/>
                <a:cs typeface="Courier New" panose="02070309020205020404" pitchFamily="49" charset="0"/>
              </a:rPr>
              <a:t>git pull --rebase </a:t>
            </a:r>
            <a:r>
              <a:rPr lang="en-US" dirty="0">
                <a:latin typeface="Arial" panose="020B0604020202020204" pitchFamily="34" charset="0"/>
                <a:cs typeface="Arial" panose="020B0604020202020204" pitchFamily="34" charset="0"/>
              </a:rPr>
              <a:t>instead of a normal </a:t>
            </a:r>
            <a:r>
              <a:rPr lang="en-US" dirty="0">
                <a:latin typeface="Courier New" panose="02070309020205020404" pitchFamily="49" charset="0"/>
                <a:cs typeface="Courier New" panose="02070309020205020404" pitchFamily="49" charset="0"/>
              </a:rPr>
              <a:t>git pull</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or you could do it manually with a </a:t>
            </a:r>
            <a:r>
              <a:rPr lang="en-US" dirty="0">
                <a:latin typeface="Courier New" panose="02070309020205020404" pitchFamily="49" charset="0"/>
                <a:cs typeface="Courier New" panose="02070309020205020404" pitchFamily="49" charset="0"/>
              </a:rPr>
              <a:t>git fetch </a:t>
            </a:r>
            <a:r>
              <a:rPr lang="en-US" dirty="0">
                <a:latin typeface="Arial" panose="020B0604020202020204" pitchFamily="34" charset="0"/>
                <a:cs typeface="Arial" panose="020B0604020202020204" pitchFamily="34" charset="0"/>
              </a:rPr>
              <a:t>followed by a </a:t>
            </a:r>
            <a:r>
              <a:rPr lang="en-US" dirty="0">
                <a:latin typeface="Courier New" panose="02070309020205020404" pitchFamily="49" charset="0"/>
                <a:cs typeface="Courier New" panose="02070309020205020404" pitchFamily="49" charset="0"/>
              </a:rPr>
              <a:t>git rebase </a:t>
            </a:r>
            <a:r>
              <a:rPr lang="en-US" dirty="0" err="1">
                <a:latin typeface="Courier New" panose="02070309020205020404" pitchFamily="49" charset="0"/>
                <a:cs typeface="Courier New" panose="02070309020205020404" pitchFamily="49" charset="0"/>
              </a:rPr>
              <a:t>teamone</a:t>
            </a:r>
            <a:r>
              <a:rPr lang="en-US" dirty="0">
                <a:latin typeface="Courier New" panose="02070309020205020404" pitchFamily="49" charset="0"/>
                <a:cs typeface="Courier New" panose="02070309020205020404" pitchFamily="49" charset="0"/>
              </a:rPr>
              <a:t>/master </a:t>
            </a:r>
            <a:r>
              <a:rPr lang="en-US" dirty="0">
                <a:latin typeface="Arial" panose="020B0604020202020204" pitchFamily="34" charset="0"/>
                <a:cs typeface="Arial" panose="020B0604020202020204" pitchFamily="34" charset="0"/>
              </a:rPr>
              <a:t>in this case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if you are using </a:t>
            </a:r>
            <a:r>
              <a:rPr lang="en-US" dirty="0">
                <a:latin typeface="Courier New" panose="02070309020205020404" pitchFamily="49" charset="0"/>
                <a:cs typeface="Courier New" panose="02070309020205020404" pitchFamily="49" charset="0"/>
              </a:rPr>
              <a:t>git pull </a:t>
            </a:r>
            <a:r>
              <a:rPr lang="en-US" dirty="0">
                <a:latin typeface="Arial" panose="020B0604020202020204" pitchFamily="34" charset="0"/>
                <a:cs typeface="Arial" panose="020B0604020202020204" pitchFamily="34" charset="0"/>
              </a:rPr>
              <a:t>and want to make </a:t>
            </a:r>
            <a:r>
              <a:rPr lang="en-US" dirty="0">
                <a:latin typeface="Courier New" panose="02070309020205020404" pitchFamily="49" charset="0"/>
                <a:cs typeface="Courier New" panose="02070309020205020404" pitchFamily="49" charset="0"/>
              </a:rPr>
              <a:t>--rebase </a:t>
            </a:r>
            <a:r>
              <a:rPr lang="en-US" dirty="0">
                <a:latin typeface="Arial" panose="020B0604020202020204" pitchFamily="34" charset="0"/>
                <a:cs typeface="Arial" panose="020B0604020202020204" pitchFamily="34" charset="0"/>
              </a:rPr>
              <a:t>the default, you can set the </a:t>
            </a:r>
            <a:r>
              <a:rPr lang="en-US" dirty="0" err="1">
                <a:latin typeface="Courier New" panose="02070309020205020404" pitchFamily="49" charset="0"/>
                <a:cs typeface="Courier New" panose="02070309020205020404" pitchFamily="49" charset="0"/>
              </a:rPr>
              <a:t>pull.rebase</a:t>
            </a:r>
            <a:r>
              <a:rPr lang="en-US" dirty="0">
                <a:latin typeface="Courier New" panose="02070309020205020404" pitchFamily="49" charset="0"/>
                <a:cs typeface="Courier New" panose="02070309020205020404" pitchFamily="49" charset="0"/>
              </a:rPr>
              <a:t> </a:t>
            </a:r>
            <a:r>
              <a:rPr lang="en-US" dirty="0">
                <a:latin typeface="Arial" panose="020B0604020202020204" pitchFamily="34" charset="0"/>
                <a:cs typeface="Arial" panose="020B0604020202020204" pitchFamily="34" charset="0"/>
              </a:rPr>
              <a:t>config value with something like </a:t>
            </a:r>
            <a:r>
              <a:rPr lang="en-US" dirty="0">
                <a:latin typeface="Courier New" panose="02070309020205020404" pitchFamily="49" charset="0"/>
                <a:cs typeface="Courier New" panose="02070309020205020404" pitchFamily="49" charset="0"/>
              </a:rPr>
              <a:t>git config --global </a:t>
            </a:r>
            <a:r>
              <a:rPr lang="en-US" dirty="0" err="1">
                <a:latin typeface="Courier New" panose="02070309020205020404" pitchFamily="49" charset="0"/>
                <a:cs typeface="Courier New" panose="02070309020205020404" pitchFamily="49" charset="0"/>
              </a:rPr>
              <a:t>pull.rebase</a:t>
            </a:r>
            <a:r>
              <a:rPr lang="en-US" dirty="0">
                <a:latin typeface="Courier New" panose="02070309020205020404" pitchFamily="49" charset="0"/>
                <a:cs typeface="Courier New" panose="02070309020205020404" pitchFamily="49" charset="0"/>
              </a:rPr>
              <a:t> true</a:t>
            </a:r>
            <a:endParaRPr lang="en-US"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68820500-F9B4-4A25-99F7-736D0B8D63D7}"/>
              </a:ext>
            </a:extLst>
          </p:cNvPr>
          <p:cNvSpPr txBox="1"/>
          <p:nvPr/>
        </p:nvSpPr>
        <p:spPr>
          <a:xfrm>
            <a:off x="293816" y="2920044"/>
            <a:ext cx="11453174" cy="2308324"/>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if you treat rebasing as a way to clean up and work with commits before you push them, and if you only rebase commits that </a:t>
            </a:r>
            <a:r>
              <a:rPr lang="en-US" b="1" dirty="0">
                <a:latin typeface="Arial" panose="020B0604020202020204" pitchFamily="34" charset="0"/>
                <a:cs typeface="Arial" panose="020B0604020202020204" pitchFamily="34" charset="0"/>
              </a:rPr>
              <a:t>have never been available publicly</a:t>
            </a:r>
            <a:r>
              <a:rPr lang="en-US" dirty="0">
                <a:latin typeface="Arial" panose="020B0604020202020204" pitchFamily="34" charset="0"/>
                <a:cs typeface="Arial" panose="020B0604020202020204" pitchFamily="34" charset="0"/>
              </a:rPr>
              <a:t>, then you’ll be fine.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if you rebase commits that have already been pushed publicly, and people may have based work on those commits, then you may be in for some frustrating trouble, and the scorn of your teammates.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if you or a partner does find it necessary at some point… make sure everyone knows to run</a:t>
            </a:r>
          </a:p>
          <a:p>
            <a:r>
              <a:rPr lang="en-US" dirty="0">
                <a:latin typeface="Courier New" panose="02070309020205020404" pitchFamily="49" charset="0"/>
                <a:cs typeface="Courier New" panose="02070309020205020404" pitchFamily="49" charset="0"/>
              </a:rPr>
              <a:t>git pull --rebase </a:t>
            </a:r>
            <a:r>
              <a:rPr lang="en-US" dirty="0">
                <a:latin typeface="Arial" panose="020B0604020202020204" pitchFamily="34" charset="0"/>
                <a:cs typeface="Arial" panose="020B0604020202020204" pitchFamily="34" charset="0"/>
              </a:rPr>
              <a:t>to try to make things easier… if possible</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4146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22341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Rebasing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6632448" y="178454"/>
            <a:ext cx="5191447"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Rebase vs. Merge</a:t>
            </a:r>
          </a:p>
        </p:txBody>
      </p:sp>
      <p:sp>
        <p:nvSpPr>
          <p:cNvPr id="15" name="TextBox 14">
            <a:extLst>
              <a:ext uri="{FF2B5EF4-FFF2-40B4-BE49-F238E27FC236}">
                <a16:creationId xmlns:a16="http://schemas.microsoft.com/office/drawing/2014/main" id="{030456BD-4D41-4619-BA6E-A7A20AEE824A}"/>
              </a:ext>
            </a:extLst>
          </p:cNvPr>
          <p:cNvSpPr txBox="1"/>
          <p:nvPr/>
        </p:nvSpPr>
        <p:spPr>
          <a:xfrm>
            <a:off x="369412" y="1025935"/>
            <a:ext cx="11453175" cy="4247317"/>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one point of view on this is that your repository’s commit history is a record of what actually happened</a:t>
            </a:r>
          </a:p>
          <a:p>
            <a:pPr lvl="1"/>
            <a:r>
              <a:rPr lang="en-US" dirty="0">
                <a:latin typeface="Arial" panose="020B0604020202020204" pitchFamily="34" charset="0"/>
                <a:cs typeface="Arial" panose="020B0604020202020204" pitchFamily="34" charset="0"/>
              </a:rPr>
              <a:t>it’s a historical document, valuable in its own right, and shouldn’t be tampered with</a:t>
            </a:r>
          </a:p>
          <a:p>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from this angle, changing the commit history is almost blasphemous; you’re lying about what actually transpired</a:t>
            </a:r>
          </a:p>
          <a:p>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so… what if there was a messy series of merge commits? That’s how it happened, and the repository should preserve that for posterity.</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opposing point of view is that the commit history is the story of how your project was made.</a:t>
            </a:r>
          </a:p>
          <a:p>
            <a:pPr lvl="1"/>
            <a:r>
              <a:rPr lang="en-US" dirty="0">
                <a:latin typeface="Arial" panose="020B0604020202020204" pitchFamily="34" charset="0"/>
                <a:cs typeface="Arial" panose="020B0604020202020204" pitchFamily="34" charset="0"/>
              </a:rPr>
              <a:t>you wouldn’t publish the first draft of a book, and the manual for how to maintain your software deserves careful editing</a:t>
            </a:r>
          </a:p>
          <a:p>
            <a:pPr lvl="1"/>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this is the camp that uses tools like rebase and filter-branch to tell the story in the way that’s best for future readers</a:t>
            </a:r>
          </a:p>
        </p:txBody>
      </p:sp>
    </p:spTree>
    <p:extLst>
      <p:ext uri="{BB962C8B-B14F-4D97-AF65-F5344CB8AC3E}">
        <p14:creationId xmlns:p14="http://schemas.microsoft.com/office/powerpoint/2010/main" val="14322847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223412"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Rebasing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6632448" y="178454"/>
            <a:ext cx="5191447"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Rebase vs. Merge</a:t>
            </a:r>
          </a:p>
        </p:txBody>
      </p:sp>
      <p:sp>
        <p:nvSpPr>
          <p:cNvPr id="8" name="TextBox 7">
            <a:extLst>
              <a:ext uri="{FF2B5EF4-FFF2-40B4-BE49-F238E27FC236}">
                <a16:creationId xmlns:a16="http://schemas.microsoft.com/office/drawing/2014/main" id="{0BBEA8DD-B654-4EE9-9DAB-B10A47B884D3}"/>
              </a:ext>
            </a:extLst>
          </p:cNvPr>
          <p:cNvSpPr txBox="1"/>
          <p:nvPr/>
        </p:nvSpPr>
        <p:spPr>
          <a:xfrm>
            <a:off x="475237" y="1153912"/>
            <a:ext cx="11348658" cy="313932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now, to the question of whether merging or rebasing is better: hopefully you’ll see that it’s not that simple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Git is a powerful tool, it allows you to do many things to and with your history, but every team and every project is different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you know how both of these things work and it’s up to you to decide which one is best for your particular situation.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 general the way to get the best of both worlds is to rebase local changes you’ve made but haven’t shared yet before you push them in order to clean up your story, but never rebase anything you’ve pushed somewhere</a:t>
            </a:r>
          </a:p>
        </p:txBody>
      </p:sp>
    </p:spTree>
    <p:extLst>
      <p:ext uri="{BB962C8B-B14F-4D97-AF65-F5344CB8AC3E}">
        <p14:creationId xmlns:p14="http://schemas.microsoft.com/office/powerpoint/2010/main" val="6767754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634054"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Stashing and cleaning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6632448" y="178454"/>
            <a:ext cx="5191447"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Stashing your work</a:t>
            </a:r>
          </a:p>
        </p:txBody>
      </p:sp>
      <p:sp>
        <p:nvSpPr>
          <p:cNvPr id="8" name="TextBox 7">
            <a:extLst>
              <a:ext uri="{FF2B5EF4-FFF2-40B4-BE49-F238E27FC236}">
                <a16:creationId xmlns:a16="http://schemas.microsoft.com/office/drawing/2014/main" id="{0BBEA8DD-B654-4EE9-9DAB-B10A47B884D3}"/>
              </a:ext>
            </a:extLst>
          </p:cNvPr>
          <p:cNvSpPr txBox="1"/>
          <p:nvPr/>
        </p:nvSpPr>
        <p:spPr>
          <a:xfrm>
            <a:off x="475237" y="1630162"/>
            <a:ext cx="11348658" cy="2585323"/>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often, when you’ve been working on part of your project, things are in a messy state and you want to switch branches for a bit to work on something else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problem is, you don’t want to do a commit of half-done work just so you can get back to this point later</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answer to this issue is the </a:t>
            </a:r>
            <a:r>
              <a:rPr lang="en-US" dirty="0">
                <a:latin typeface="Courier New" panose="02070309020205020404" pitchFamily="49" charset="0"/>
                <a:cs typeface="Courier New" panose="02070309020205020404" pitchFamily="49" charset="0"/>
              </a:rPr>
              <a:t>git stash </a:t>
            </a:r>
            <a:r>
              <a:rPr lang="en-US" dirty="0">
                <a:latin typeface="Arial" panose="020B0604020202020204" pitchFamily="34" charset="0"/>
                <a:cs typeface="Arial" panose="020B0604020202020204" pitchFamily="34" charset="0"/>
              </a:rPr>
              <a:t>command</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stashing takes the dirty state of your working directory (your modified tracked files and staged changes) and saves it on a stack of unfinished changes that you can reapply at any time</a:t>
            </a:r>
          </a:p>
        </p:txBody>
      </p:sp>
    </p:spTree>
    <p:extLst>
      <p:ext uri="{BB962C8B-B14F-4D97-AF65-F5344CB8AC3E}">
        <p14:creationId xmlns:p14="http://schemas.microsoft.com/office/powerpoint/2010/main" val="30008987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634054"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Stashing and cleaning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6632448" y="178454"/>
            <a:ext cx="5191447"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Stashing your work</a:t>
            </a:r>
          </a:p>
        </p:txBody>
      </p:sp>
      <p:sp>
        <p:nvSpPr>
          <p:cNvPr id="8" name="TextBox 7">
            <a:extLst>
              <a:ext uri="{FF2B5EF4-FFF2-40B4-BE49-F238E27FC236}">
                <a16:creationId xmlns:a16="http://schemas.microsoft.com/office/drawing/2014/main" id="{0BBEA8DD-B654-4EE9-9DAB-B10A47B884D3}"/>
              </a:ext>
            </a:extLst>
          </p:cNvPr>
          <p:cNvSpPr txBox="1"/>
          <p:nvPr/>
        </p:nvSpPr>
        <p:spPr>
          <a:xfrm>
            <a:off x="475237" y="1630162"/>
            <a:ext cx="11348658"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go into your project and start working on a couple of files and possibly stage one of the changes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if you run </a:t>
            </a:r>
            <a:r>
              <a:rPr lang="en-US" dirty="0">
                <a:latin typeface="Courier New" panose="02070309020205020404" pitchFamily="49" charset="0"/>
                <a:cs typeface="Courier New" panose="02070309020205020404" pitchFamily="49" charset="0"/>
              </a:rPr>
              <a:t>git status</a:t>
            </a:r>
            <a:r>
              <a:rPr lang="en-US" dirty="0">
                <a:latin typeface="Arial" panose="020B0604020202020204" pitchFamily="34" charset="0"/>
                <a:cs typeface="Arial" panose="020B0604020202020204" pitchFamily="34" charset="0"/>
              </a:rPr>
              <a:t>, you can see your dirty state</a:t>
            </a:r>
          </a:p>
        </p:txBody>
      </p:sp>
      <p:sp>
        <p:nvSpPr>
          <p:cNvPr id="6" name="TextBox 5">
            <a:extLst>
              <a:ext uri="{FF2B5EF4-FFF2-40B4-BE49-F238E27FC236}">
                <a16:creationId xmlns:a16="http://schemas.microsoft.com/office/drawing/2014/main" id="{C503C578-2580-460D-A8FE-E33DAD05F907}"/>
              </a:ext>
            </a:extLst>
          </p:cNvPr>
          <p:cNvSpPr txBox="1"/>
          <p:nvPr/>
        </p:nvSpPr>
        <p:spPr>
          <a:xfrm>
            <a:off x="386905" y="2996013"/>
            <a:ext cx="10869419" cy="2800767"/>
          </a:xfrm>
          <a:prstGeom prst="rect">
            <a:avLst/>
          </a:prstGeom>
          <a:solidFill>
            <a:schemeClr val="tx1">
              <a:lumMod val="6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 git status</a:t>
            </a:r>
          </a:p>
          <a:p>
            <a:r>
              <a:rPr lang="en-US" sz="1600" dirty="0">
                <a:latin typeface="Courier New" panose="02070309020205020404" pitchFamily="49" charset="0"/>
                <a:cs typeface="Courier New" panose="02070309020205020404" pitchFamily="49" charset="0"/>
              </a:rPr>
              <a:t>Changes to be committed:</a:t>
            </a:r>
          </a:p>
          <a:p>
            <a:r>
              <a:rPr lang="en-US" sz="1600" dirty="0">
                <a:latin typeface="Courier New" panose="02070309020205020404" pitchFamily="49" charset="0"/>
                <a:cs typeface="Courier New" panose="02070309020205020404" pitchFamily="49" charset="0"/>
              </a:rPr>
              <a:t>  (use "git reset HEAD &lt;file&gt;..." to </a:t>
            </a:r>
            <a:r>
              <a:rPr lang="en-US" sz="1600" dirty="0" err="1">
                <a:latin typeface="Courier New" panose="02070309020205020404" pitchFamily="49" charset="0"/>
                <a:cs typeface="Courier New" panose="02070309020205020404" pitchFamily="49" charset="0"/>
              </a:rPr>
              <a:t>unstage</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modified: index.html</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Changes not staged for commit:</a:t>
            </a:r>
          </a:p>
          <a:p>
            <a:r>
              <a:rPr lang="en-US" sz="1600" dirty="0">
                <a:latin typeface="Courier New" panose="02070309020205020404" pitchFamily="49" charset="0"/>
                <a:cs typeface="Courier New" panose="02070309020205020404" pitchFamily="49" charset="0"/>
              </a:rPr>
              <a:t>  (use "git add &lt;file&gt;..." to update what will be committed)</a:t>
            </a:r>
          </a:p>
          <a:p>
            <a:r>
              <a:rPr lang="en-US" sz="1600" dirty="0">
                <a:latin typeface="Courier New" panose="02070309020205020404" pitchFamily="49" charset="0"/>
                <a:cs typeface="Courier New" panose="02070309020205020404" pitchFamily="49" charset="0"/>
              </a:rPr>
              <a:t>  (use "git checkout -- &lt;file&gt;..." to discard changes in working directory)</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modified: lib/</a:t>
            </a:r>
            <a:r>
              <a:rPr lang="en-US" sz="1600" dirty="0" err="1">
                <a:latin typeface="Courier New" panose="02070309020205020404" pitchFamily="49" charset="0"/>
                <a:cs typeface="Courier New" panose="02070309020205020404" pitchFamily="49" charset="0"/>
              </a:rPr>
              <a:t>simplegit.rb</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126375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634054"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Stashing and cleaning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6632448" y="178454"/>
            <a:ext cx="5191447"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Stashing your work</a:t>
            </a:r>
          </a:p>
        </p:txBody>
      </p:sp>
      <p:sp>
        <p:nvSpPr>
          <p:cNvPr id="8" name="TextBox 7">
            <a:extLst>
              <a:ext uri="{FF2B5EF4-FFF2-40B4-BE49-F238E27FC236}">
                <a16:creationId xmlns:a16="http://schemas.microsoft.com/office/drawing/2014/main" id="{0BBEA8DD-B654-4EE9-9DAB-B10A47B884D3}"/>
              </a:ext>
            </a:extLst>
          </p:cNvPr>
          <p:cNvSpPr txBox="1"/>
          <p:nvPr/>
        </p:nvSpPr>
        <p:spPr>
          <a:xfrm>
            <a:off x="475237" y="1077712"/>
            <a:ext cx="11348658" cy="1477328"/>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now you want to switch branches, but you don’t want to commit what you’ve been working on yet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so you’ll stash the changes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to push a new stash onto your stack, run </a:t>
            </a:r>
            <a:r>
              <a:rPr lang="en-US" dirty="0">
                <a:latin typeface="Courier New" panose="02070309020205020404" pitchFamily="49" charset="0"/>
                <a:cs typeface="Courier New" panose="02070309020205020404" pitchFamily="49" charset="0"/>
              </a:rPr>
              <a:t>git stash </a:t>
            </a:r>
            <a:r>
              <a:rPr lang="en-US" dirty="0">
                <a:latin typeface="Arial" panose="020B0604020202020204" pitchFamily="34" charset="0"/>
                <a:cs typeface="Arial" panose="020B0604020202020204" pitchFamily="34" charset="0"/>
              </a:rPr>
              <a:t>or </a:t>
            </a:r>
            <a:r>
              <a:rPr lang="en-US" dirty="0">
                <a:latin typeface="Courier New" panose="02070309020205020404" pitchFamily="49" charset="0"/>
                <a:cs typeface="Courier New" panose="02070309020205020404" pitchFamily="49" charset="0"/>
              </a:rPr>
              <a:t>git stash save</a:t>
            </a:r>
            <a:endParaRPr lang="en-US"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503C578-2580-460D-A8FE-E33DAD05F907}"/>
              </a:ext>
            </a:extLst>
          </p:cNvPr>
          <p:cNvSpPr txBox="1"/>
          <p:nvPr/>
        </p:nvSpPr>
        <p:spPr>
          <a:xfrm>
            <a:off x="475237" y="2844030"/>
            <a:ext cx="10869419" cy="1323439"/>
          </a:xfrm>
          <a:prstGeom prst="rect">
            <a:avLst/>
          </a:prstGeom>
          <a:solidFill>
            <a:schemeClr val="tx1">
              <a:lumMod val="6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 git stash</a:t>
            </a:r>
          </a:p>
          <a:p>
            <a:r>
              <a:rPr lang="en-US" sz="1600" dirty="0">
                <a:latin typeface="Courier New" panose="02070309020205020404" pitchFamily="49" charset="0"/>
                <a:cs typeface="Courier New" panose="02070309020205020404" pitchFamily="49" charset="0"/>
              </a:rPr>
              <a:t>Saved working directory and index state \</a:t>
            </a:r>
          </a:p>
          <a:p>
            <a:r>
              <a:rPr lang="en-US" sz="1600" dirty="0">
                <a:latin typeface="Courier New" panose="02070309020205020404" pitchFamily="49" charset="0"/>
                <a:cs typeface="Courier New" panose="02070309020205020404" pitchFamily="49" charset="0"/>
              </a:rPr>
              <a:t>  "WIP on master: 049d078 added the index file"</a:t>
            </a:r>
          </a:p>
          <a:p>
            <a:r>
              <a:rPr lang="en-US" sz="1600" dirty="0">
                <a:latin typeface="Courier New" panose="02070309020205020404" pitchFamily="49" charset="0"/>
                <a:cs typeface="Courier New" panose="02070309020205020404" pitchFamily="49" charset="0"/>
              </a:rPr>
              <a:t>HEAD is now at 049d078 added the index file</a:t>
            </a:r>
          </a:p>
          <a:p>
            <a:r>
              <a:rPr lang="en-US" sz="1600" dirty="0">
                <a:latin typeface="Courier New" panose="02070309020205020404" pitchFamily="49" charset="0"/>
                <a:cs typeface="Courier New" panose="02070309020205020404" pitchFamily="49" charset="0"/>
              </a:rPr>
              <a:t>(To restore them type "git stash apply")</a:t>
            </a:r>
          </a:p>
        </p:txBody>
      </p:sp>
      <p:sp>
        <p:nvSpPr>
          <p:cNvPr id="9" name="TextBox 8">
            <a:extLst>
              <a:ext uri="{FF2B5EF4-FFF2-40B4-BE49-F238E27FC236}">
                <a16:creationId xmlns:a16="http://schemas.microsoft.com/office/drawing/2014/main" id="{9942B6D6-B9B8-4D3B-8B1B-F5F69601AAF2}"/>
              </a:ext>
            </a:extLst>
          </p:cNvPr>
          <p:cNvSpPr txBox="1"/>
          <p:nvPr/>
        </p:nvSpPr>
        <p:spPr>
          <a:xfrm>
            <a:off x="475237" y="4609550"/>
            <a:ext cx="1134865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your working directory is clean</a:t>
            </a:r>
          </a:p>
        </p:txBody>
      </p:sp>
      <p:sp>
        <p:nvSpPr>
          <p:cNvPr id="10" name="TextBox 9">
            <a:extLst>
              <a:ext uri="{FF2B5EF4-FFF2-40B4-BE49-F238E27FC236}">
                <a16:creationId xmlns:a16="http://schemas.microsoft.com/office/drawing/2014/main" id="{BE7C7793-774E-4334-88E4-3F390BA618D9}"/>
              </a:ext>
            </a:extLst>
          </p:cNvPr>
          <p:cNvSpPr txBox="1"/>
          <p:nvPr/>
        </p:nvSpPr>
        <p:spPr>
          <a:xfrm>
            <a:off x="475237" y="5118568"/>
            <a:ext cx="10869419" cy="830997"/>
          </a:xfrm>
          <a:prstGeom prst="rect">
            <a:avLst/>
          </a:prstGeom>
          <a:solidFill>
            <a:schemeClr val="tx1">
              <a:lumMod val="6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 git status</a:t>
            </a:r>
          </a:p>
          <a:p>
            <a:r>
              <a:rPr lang="en-US" sz="1600" dirty="0">
                <a:latin typeface="Courier New" panose="02070309020205020404" pitchFamily="49" charset="0"/>
                <a:cs typeface="Courier New" panose="02070309020205020404" pitchFamily="49" charset="0"/>
              </a:rPr>
              <a:t># On branch master</a:t>
            </a:r>
          </a:p>
          <a:p>
            <a:r>
              <a:rPr lang="en-US" sz="1600" dirty="0">
                <a:latin typeface="Courier New" panose="02070309020205020404" pitchFamily="49" charset="0"/>
                <a:cs typeface="Courier New" panose="02070309020205020404" pitchFamily="49" charset="0"/>
              </a:rPr>
              <a:t>nothing to commit (working directory clean)</a:t>
            </a:r>
          </a:p>
        </p:txBody>
      </p:sp>
    </p:spTree>
    <p:extLst>
      <p:ext uri="{BB962C8B-B14F-4D97-AF65-F5344CB8AC3E}">
        <p14:creationId xmlns:p14="http://schemas.microsoft.com/office/powerpoint/2010/main" val="931878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634054"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Stashing and cleaning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6632448" y="178454"/>
            <a:ext cx="5191447"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Stashing your work</a:t>
            </a:r>
          </a:p>
        </p:txBody>
      </p:sp>
      <p:sp>
        <p:nvSpPr>
          <p:cNvPr id="8" name="TextBox 7">
            <a:extLst>
              <a:ext uri="{FF2B5EF4-FFF2-40B4-BE49-F238E27FC236}">
                <a16:creationId xmlns:a16="http://schemas.microsoft.com/office/drawing/2014/main" id="{0BBEA8DD-B654-4EE9-9DAB-B10A47B884D3}"/>
              </a:ext>
            </a:extLst>
          </p:cNvPr>
          <p:cNvSpPr txBox="1"/>
          <p:nvPr/>
        </p:nvSpPr>
        <p:spPr>
          <a:xfrm>
            <a:off x="475237" y="1077712"/>
            <a:ext cx="11348658" cy="584775"/>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At this point, you can easily switch branches and do work elsewhere; your changes are stored on your stack. To see which stashes you’ve stored, you can use</a:t>
            </a:r>
            <a:r>
              <a:rPr lang="en-US" sz="1600" dirty="0">
                <a:latin typeface="Courier New" panose="02070309020205020404" pitchFamily="49" charset="0"/>
                <a:cs typeface="Courier New" panose="02070309020205020404" pitchFamily="49" charset="0"/>
              </a:rPr>
              <a:t> git stash list</a:t>
            </a:r>
          </a:p>
        </p:txBody>
      </p:sp>
      <p:sp>
        <p:nvSpPr>
          <p:cNvPr id="6" name="TextBox 5">
            <a:extLst>
              <a:ext uri="{FF2B5EF4-FFF2-40B4-BE49-F238E27FC236}">
                <a16:creationId xmlns:a16="http://schemas.microsoft.com/office/drawing/2014/main" id="{C503C578-2580-460D-A8FE-E33DAD05F907}"/>
              </a:ext>
            </a:extLst>
          </p:cNvPr>
          <p:cNvSpPr txBox="1"/>
          <p:nvPr/>
        </p:nvSpPr>
        <p:spPr>
          <a:xfrm>
            <a:off x="475236" y="1875840"/>
            <a:ext cx="10869419" cy="1077218"/>
          </a:xfrm>
          <a:prstGeom prst="rect">
            <a:avLst/>
          </a:prstGeom>
          <a:solidFill>
            <a:schemeClr val="tx1">
              <a:lumMod val="6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 git stash list</a:t>
            </a:r>
          </a:p>
          <a:p>
            <a:r>
              <a:rPr lang="en-US" sz="1600" dirty="0">
                <a:latin typeface="Courier New" panose="02070309020205020404" pitchFamily="49" charset="0"/>
                <a:cs typeface="Courier New" panose="02070309020205020404" pitchFamily="49" charset="0"/>
              </a:rPr>
              <a:t>stash@{0}: WIP on master: 049d078 added the index file</a:t>
            </a:r>
          </a:p>
          <a:p>
            <a:r>
              <a:rPr lang="en-US" sz="1600" dirty="0">
                <a:latin typeface="Courier New" panose="02070309020205020404" pitchFamily="49" charset="0"/>
                <a:cs typeface="Courier New" panose="02070309020205020404" pitchFamily="49" charset="0"/>
              </a:rPr>
              <a:t>stash@{1}: WIP on master: c264051... Revert "added </a:t>
            </a:r>
            <a:r>
              <a:rPr lang="en-US" sz="1600" dirty="0" err="1">
                <a:latin typeface="Courier New" panose="02070309020205020404" pitchFamily="49" charset="0"/>
                <a:cs typeface="Courier New" panose="02070309020205020404" pitchFamily="49" charset="0"/>
              </a:rPr>
              <a:t>file_size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stash@{2}: WIP on master: 21d80a5... added number to log</a:t>
            </a:r>
          </a:p>
        </p:txBody>
      </p:sp>
      <p:sp>
        <p:nvSpPr>
          <p:cNvPr id="9" name="TextBox 8">
            <a:extLst>
              <a:ext uri="{FF2B5EF4-FFF2-40B4-BE49-F238E27FC236}">
                <a16:creationId xmlns:a16="http://schemas.microsoft.com/office/drawing/2014/main" id="{9942B6D6-B9B8-4D3B-8B1B-F5F69601AAF2}"/>
              </a:ext>
            </a:extLst>
          </p:cNvPr>
          <p:cNvSpPr txBox="1"/>
          <p:nvPr/>
        </p:nvSpPr>
        <p:spPr>
          <a:xfrm>
            <a:off x="475237" y="3166279"/>
            <a:ext cx="11348658" cy="1323439"/>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in this case, two stashes were done previously, so you have access to three different stashed works</a:t>
            </a:r>
          </a:p>
          <a:p>
            <a:r>
              <a:rPr lang="en-US" sz="1600" dirty="0">
                <a:latin typeface="Arial" panose="020B0604020202020204" pitchFamily="34" charset="0"/>
                <a:cs typeface="Arial" panose="020B0604020202020204" pitchFamily="34" charset="0"/>
              </a:rPr>
              <a:t>you can reapply the one you just stashed by using the command shown in the help output of the original stash command: </a:t>
            </a:r>
            <a:r>
              <a:rPr lang="en-US" sz="1600" dirty="0">
                <a:latin typeface="Courier New" panose="02070309020205020404" pitchFamily="49" charset="0"/>
                <a:cs typeface="Courier New" panose="02070309020205020404" pitchFamily="49" charset="0"/>
              </a:rPr>
              <a:t>git stash apply</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if you want to apply one of the older stashes, you can specify it by naming it, like this: </a:t>
            </a:r>
            <a:r>
              <a:rPr lang="en-US" sz="1600" dirty="0">
                <a:latin typeface="Courier New" panose="02070309020205020404" pitchFamily="49" charset="0"/>
                <a:cs typeface="Courier New" panose="02070309020205020404" pitchFamily="49" charset="0"/>
              </a:rPr>
              <a:t>git stash apply stash@{2}</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if you don’t specify a stash, Git assumes the most recent stash and tries to apply it</a:t>
            </a:r>
          </a:p>
        </p:txBody>
      </p:sp>
      <p:sp>
        <p:nvSpPr>
          <p:cNvPr id="10" name="TextBox 9">
            <a:extLst>
              <a:ext uri="{FF2B5EF4-FFF2-40B4-BE49-F238E27FC236}">
                <a16:creationId xmlns:a16="http://schemas.microsoft.com/office/drawing/2014/main" id="{BE7C7793-774E-4334-88E4-3F390BA618D9}"/>
              </a:ext>
            </a:extLst>
          </p:cNvPr>
          <p:cNvSpPr txBox="1"/>
          <p:nvPr/>
        </p:nvSpPr>
        <p:spPr>
          <a:xfrm>
            <a:off x="475235" y="4674617"/>
            <a:ext cx="10869419" cy="2062103"/>
          </a:xfrm>
          <a:prstGeom prst="rect">
            <a:avLst/>
          </a:prstGeom>
          <a:solidFill>
            <a:schemeClr val="tx1">
              <a:lumMod val="6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 git stash apply</a:t>
            </a:r>
          </a:p>
          <a:p>
            <a:r>
              <a:rPr lang="en-US" sz="1600" dirty="0">
                <a:latin typeface="Courier New" panose="02070309020205020404" pitchFamily="49" charset="0"/>
                <a:cs typeface="Courier New" panose="02070309020205020404" pitchFamily="49" charset="0"/>
              </a:rPr>
              <a:t># On branch master</a:t>
            </a:r>
          </a:p>
          <a:p>
            <a:r>
              <a:rPr lang="en-US" sz="1600" dirty="0">
                <a:latin typeface="Courier New" panose="02070309020205020404" pitchFamily="49" charset="0"/>
                <a:cs typeface="Courier New" panose="02070309020205020404" pitchFamily="49" charset="0"/>
              </a:rPr>
              <a:t># Changed but not updated:</a:t>
            </a:r>
          </a:p>
          <a:p>
            <a:r>
              <a:rPr lang="en-US" sz="1600" dirty="0">
                <a:latin typeface="Courier New" panose="02070309020205020404" pitchFamily="49" charset="0"/>
                <a:cs typeface="Courier New" panose="02070309020205020404" pitchFamily="49" charset="0"/>
              </a:rPr>
              <a:t>#   (use "git add &lt;file&gt;..." to update what will be committed)</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modified: index.html</a:t>
            </a:r>
          </a:p>
          <a:p>
            <a:r>
              <a:rPr lang="en-US" sz="1600" dirty="0">
                <a:latin typeface="Courier New" panose="02070309020205020404" pitchFamily="49" charset="0"/>
                <a:cs typeface="Courier New" panose="02070309020205020404" pitchFamily="49" charset="0"/>
              </a:rPr>
              <a:t>#      modified: lib/</a:t>
            </a:r>
            <a:r>
              <a:rPr lang="en-US" sz="1600" dirty="0" err="1">
                <a:latin typeface="Courier New" panose="02070309020205020404" pitchFamily="49" charset="0"/>
                <a:cs typeface="Courier New" panose="02070309020205020404" pitchFamily="49" charset="0"/>
              </a:rPr>
              <a:t>simplegit.rb</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2118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F510E4-42DF-4C00-8E93-E4A17F4D2389}"/>
              </a:ext>
            </a:extLst>
          </p:cNvPr>
          <p:cNvPicPr>
            <a:picLocks noChangeAspect="1"/>
          </p:cNvPicPr>
          <p:nvPr/>
        </p:nvPicPr>
        <p:blipFill>
          <a:blip r:embed="rId2"/>
          <a:stretch>
            <a:fillRect/>
          </a:stretch>
        </p:blipFill>
        <p:spPr>
          <a:xfrm>
            <a:off x="1341120" y="1784071"/>
            <a:ext cx="8443664" cy="2673527"/>
          </a:xfrm>
          <a:prstGeom prst="rect">
            <a:avLst/>
          </a:prstGeom>
        </p:spPr>
      </p:pic>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672526"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Branches in a Nutshell</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How Git stores data</a:t>
            </a:r>
          </a:p>
        </p:txBody>
      </p:sp>
      <p:sp>
        <p:nvSpPr>
          <p:cNvPr id="8" name="TextBox 7">
            <a:extLst>
              <a:ext uri="{FF2B5EF4-FFF2-40B4-BE49-F238E27FC236}">
                <a16:creationId xmlns:a16="http://schemas.microsoft.com/office/drawing/2014/main" id="{718D9EFB-AEC2-4175-B74A-156E3647E3BC}"/>
              </a:ext>
            </a:extLst>
          </p:cNvPr>
          <p:cNvSpPr txBox="1"/>
          <p:nvPr/>
        </p:nvSpPr>
        <p:spPr>
          <a:xfrm>
            <a:off x="421670" y="740691"/>
            <a:ext cx="11348660" cy="892552"/>
          </a:xfrm>
          <a:prstGeom prst="rect">
            <a:avLst/>
          </a:prstGeom>
          <a:noFill/>
        </p:spPr>
        <p:txBody>
          <a:bodyPr wrap="square">
            <a:spAutoFit/>
          </a:bodyPr>
          <a:lstStyle/>
          <a:p>
            <a:pPr rtl="0">
              <a:spcBef>
                <a:spcPts val="2400"/>
              </a:spcBef>
              <a:spcAft>
                <a:spcPts val="0"/>
              </a:spcAft>
            </a:pPr>
            <a:r>
              <a:rPr lang="en-US" sz="1600" dirty="0">
                <a:latin typeface="Arial" panose="020B0604020202020204" pitchFamily="34" charset="0"/>
                <a:cs typeface="Arial" panose="020B0604020202020204" pitchFamily="34" charset="0"/>
              </a:rPr>
              <a:t>you make some changes and commit again…</a:t>
            </a:r>
          </a:p>
          <a:p>
            <a:pPr rtl="0">
              <a:spcBef>
                <a:spcPts val="2400"/>
              </a:spcBef>
              <a:spcAft>
                <a:spcPts val="0"/>
              </a:spcAft>
            </a:pPr>
            <a:r>
              <a:rPr lang="en-US" sz="1600" dirty="0">
                <a:latin typeface="Arial" panose="020B0604020202020204" pitchFamily="34" charset="0"/>
                <a:cs typeface="Arial" panose="020B0604020202020204" pitchFamily="34" charset="0"/>
              </a:rPr>
              <a:t>the next commit stores a pointer to the commit that came immediately before it</a:t>
            </a:r>
          </a:p>
        </p:txBody>
      </p:sp>
      <p:sp>
        <p:nvSpPr>
          <p:cNvPr id="20" name="TextBox 19">
            <a:extLst>
              <a:ext uri="{FF2B5EF4-FFF2-40B4-BE49-F238E27FC236}">
                <a16:creationId xmlns:a16="http://schemas.microsoft.com/office/drawing/2014/main" id="{12168775-37B4-4222-871B-6B7184A07854}"/>
              </a:ext>
            </a:extLst>
          </p:cNvPr>
          <p:cNvSpPr txBox="1"/>
          <p:nvPr/>
        </p:nvSpPr>
        <p:spPr>
          <a:xfrm>
            <a:off x="560832" y="4638311"/>
            <a:ext cx="10930128" cy="1846659"/>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 branch in Git is simply a lightweight movable pointer to one of these commits</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default branch name in Git is main (or master)</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as you start making commits, you’re given a main branch that points to the last commit you made</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every time you commit, it moves forward automatically.</a:t>
            </a:r>
            <a:endParaRPr lang="it-IT" sz="1600"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1C30E9AE-9AB2-4E6A-9F49-0485FB500658}"/>
              </a:ext>
            </a:extLst>
          </p:cNvPr>
          <p:cNvSpPr/>
          <p:nvPr/>
        </p:nvSpPr>
        <p:spPr>
          <a:xfrm>
            <a:off x="10137647" y="2011680"/>
            <a:ext cx="1914525" cy="326708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the “main”/“master” branch in Git is not a special branch.</a:t>
            </a:r>
          </a:p>
          <a:p>
            <a:pPr algn="ctr"/>
            <a:endParaRPr lang="en-US" sz="1200" dirty="0">
              <a:latin typeface="Arial" panose="020B0604020202020204" pitchFamily="34" charset="0"/>
              <a:cs typeface="Arial" panose="020B0604020202020204" pitchFamily="34" charset="0"/>
            </a:endParaRPr>
          </a:p>
          <a:p>
            <a:pPr algn="ctr"/>
            <a:r>
              <a:rPr lang="en-US" sz="1200" dirty="0">
                <a:latin typeface="Arial" panose="020B0604020202020204" pitchFamily="34" charset="0"/>
                <a:cs typeface="Arial" panose="020B0604020202020204" pitchFamily="34" charset="0"/>
              </a:rPr>
              <a:t>It is exactly like any other branch.</a:t>
            </a:r>
          </a:p>
          <a:p>
            <a:pPr algn="ctr"/>
            <a:endParaRPr lang="en-US" sz="1200" dirty="0">
              <a:latin typeface="Arial" panose="020B0604020202020204" pitchFamily="34" charset="0"/>
              <a:cs typeface="Arial" panose="020B0604020202020204" pitchFamily="34" charset="0"/>
            </a:endParaRPr>
          </a:p>
          <a:p>
            <a:pPr algn="ctr"/>
            <a:r>
              <a:rPr lang="en-US" sz="1200" dirty="0">
                <a:latin typeface="Arial" panose="020B0604020202020204" pitchFamily="34" charset="0"/>
                <a:cs typeface="Arial" panose="020B0604020202020204" pitchFamily="34" charset="0"/>
              </a:rPr>
              <a:t>The only reason nearly every repository has one is that the git </a:t>
            </a:r>
            <a:r>
              <a:rPr lang="en-US" sz="1200" dirty="0" err="1">
                <a:latin typeface="Arial" panose="020B0604020202020204" pitchFamily="34" charset="0"/>
                <a:cs typeface="Arial" panose="020B0604020202020204" pitchFamily="34" charset="0"/>
              </a:rPr>
              <a:t>init</a:t>
            </a:r>
            <a:r>
              <a:rPr lang="en-US" sz="1200" dirty="0">
                <a:latin typeface="Arial" panose="020B0604020202020204" pitchFamily="34" charset="0"/>
                <a:cs typeface="Arial" panose="020B0604020202020204" pitchFamily="34" charset="0"/>
              </a:rPr>
              <a:t> command creates it by default and most people don’t bother to change it.</a:t>
            </a:r>
            <a:endParaRPr lang="it-IT"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481862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634054"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Stashing and cleaning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6632448" y="178454"/>
            <a:ext cx="5191447"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Stashing your work</a:t>
            </a:r>
          </a:p>
        </p:txBody>
      </p:sp>
      <p:sp>
        <p:nvSpPr>
          <p:cNvPr id="8" name="TextBox 7">
            <a:extLst>
              <a:ext uri="{FF2B5EF4-FFF2-40B4-BE49-F238E27FC236}">
                <a16:creationId xmlns:a16="http://schemas.microsoft.com/office/drawing/2014/main" id="{0BBEA8DD-B654-4EE9-9DAB-B10A47B884D3}"/>
              </a:ext>
            </a:extLst>
          </p:cNvPr>
          <p:cNvSpPr txBox="1"/>
          <p:nvPr/>
        </p:nvSpPr>
        <p:spPr>
          <a:xfrm>
            <a:off x="475237" y="1077712"/>
            <a:ext cx="11348658" cy="584775"/>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the apply option only tries to apply the stashed work—you continue to have it on your stack</a:t>
            </a:r>
          </a:p>
          <a:p>
            <a:r>
              <a:rPr lang="en-US" sz="1600" dirty="0">
                <a:latin typeface="Arial" panose="020B0604020202020204" pitchFamily="34" charset="0"/>
                <a:cs typeface="Arial" panose="020B0604020202020204" pitchFamily="34" charset="0"/>
              </a:rPr>
              <a:t>to remove it, you can run </a:t>
            </a:r>
            <a:r>
              <a:rPr lang="en-US" sz="1600" dirty="0">
                <a:latin typeface="Courier New" panose="02070309020205020404" pitchFamily="49" charset="0"/>
                <a:cs typeface="Courier New" panose="02070309020205020404" pitchFamily="49" charset="0"/>
              </a:rPr>
              <a:t>git stash drop </a:t>
            </a:r>
            <a:r>
              <a:rPr lang="en-US" sz="1600" dirty="0">
                <a:latin typeface="Arial" panose="020B0604020202020204" pitchFamily="34" charset="0"/>
                <a:cs typeface="Arial" panose="020B0604020202020204" pitchFamily="34" charset="0"/>
              </a:rPr>
              <a:t>with the name of the stash to remove</a:t>
            </a:r>
            <a:endParaRPr lang="en-US" sz="16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C503C578-2580-460D-A8FE-E33DAD05F907}"/>
              </a:ext>
            </a:extLst>
          </p:cNvPr>
          <p:cNvSpPr txBox="1"/>
          <p:nvPr/>
        </p:nvSpPr>
        <p:spPr>
          <a:xfrm>
            <a:off x="475236" y="1875840"/>
            <a:ext cx="10869419" cy="1569660"/>
          </a:xfrm>
          <a:prstGeom prst="rect">
            <a:avLst/>
          </a:prstGeom>
          <a:solidFill>
            <a:schemeClr val="tx1">
              <a:lumMod val="6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 git stash list</a:t>
            </a:r>
          </a:p>
          <a:p>
            <a:r>
              <a:rPr lang="en-US" sz="1600" dirty="0">
                <a:latin typeface="Courier New" panose="02070309020205020404" pitchFamily="49" charset="0"/>
                <a:cs typeface="Courier New" panose="02070309020205020404" pitchFamily="49" charset="0"/>
              </a:rPr>
              <a:t>stash@{0}: WIP on master: 049d078 added the index file</a:t>
            </a:r>
          </a:p>
          <a:p>
            <a:r>
              <a:rPr lang="en-US" sz="1600" dirty="0">
                <a:latin typeface="Courier New" panose="02070309020205020404" pitchFamily="49" charset="0"/>
                <a:cs typeface="Courier New" panose="02070309020205020404" pitchFamily="49" charset="0"/>
              </a:rPr>
              <a:t>stash@{1}: WIP on master: c264051... Revert "added </a:t>
            </a:r>
            <a:r>
              <a:rPr lang="en-US" sz="1600" dirty="0" err="1">
                <a:latin typeface="Courier New" panose="02070309020205020404" pitchFamily="49" charset="0"/>
                <a:cs typeface="Courier New" panose="02070309020205020404" pitchFamily="49" charset="0"/>
              </a:rPr>
              <a:t>file_size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stash@{2}: WIP on master: 21d80a5... added number to log</a:t>
            </a:r>
          </a:p>
          <a:p>
            <a:r>
              <a:rPr lang="en-US" sz="1600" dirty="0">
                <a:latin typeface="Courier New" panose="02070309020205020404" pitchFamily="49" charset="0"/>
                <a:cs typeface="Courier New" panose="02070309020205020404" pitchFamily="49" charset="0"/>
              </a:rPr>
              <a:t>$ git stash drop stash@{0}</a:t>
            </a:r>
          </a:p>
          <a:p>
            <a:r>
              <a:rPr lang="en-US" sz="1600" dirty="0">
                <a:latin typeface="Courier New" panose="02070309020205020404" pitchFamily="49" charset="0"/>
                <a:cs typeface="Courier New" panose="02070309020205020404" pitchFamily="49" charset="0"/>
              </a:rPr>
              <a:t>Dropped stash@{0} (364e91f3f268f0900bc3ee613f9f733e82aaed43)</a:t>
            </a:r>
          </a:p>
        </p:txBody>
      </p:sp>
      <p:sp>
        <p:nvSpPr>
          <p:cNvPr id="12" name="TextBox 11">
            <a:extLst>
              <a:ext uri="{FF2B5EF4-FFF2-40B4-BE49-F238E27FC236}">
                <a16:creationId xmlns:a16="http://schemas.microsoft.com/office/drawing/2014/main" id="{81CD5568-5EE2-4B02-9F5F-BB175A4D0B7E}"/>
              </a:ext>
            </a:extLst>
          </p:cNvPr>
          <p:cNvSpPr txBox="1"/>
          <p:nvPr/>
        </p:nvSpPr>
        <p:spPr>
          <a:xfrm>
            <a:off x="475236" y="3658853"/>
            <a:ext cx="1086941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run </a:t>
            </a:r>
            <a:r>
              <a:rPr lang="en-US" dirty="0">
                <a:latin typeface="Courier New" panose="02070309020205020404" pitchFamily="49" charset="0"/>
                <a:cs typeface="Courier New" panose="02070309020205020404" pitchFamily="49" charset="0"/>
              </a:rPr>
              <a:t>git stash pop </a:t>
            </a:r>
            <a:r>
              <a:rPr lang="en-US" dirty="0">
                <a:latin typeface="Arial" panose="020B0604020202020204" pitchFamily="34" charset="0"/>
                <a:cs typeface="Arial" panose="020B0604020202020204" pitchFamily="34" charset="0"/>
              </a:rPr>
              <a:t>to apply the stash and then immediately drop it from your stack</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05781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044149"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 BRANCHING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6632448" y="178454"/>
            <a:ext cx="5191447"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Summary</a:t>
            </a:r>
          </a:p>
        </p:txBody>
      </p:sp>
      <p:sp>
        <p:nvSpPr>
          <p:cNvPr id="8" name="TextBox 7">
            <a:extLst>
              <a:ext uri="{FF2B5EF4-FFF2-40B4-BE49-F238E27FC236}">
                <a16:creationId xmlns:a16="http://schemas.microsoft.com/office/drawing/2014/main" id="{0BBEA8DD-B654-4EE9-9DAB-B10A47B884D3}"/>
              </a:ext>
            </a:extLst>
          </p:cNvPr>
          <p:cNvSpPr txBox="1"/>
          <p:nvPr/>
        </p:nvSpPr>
        <p:spPr>
          <a:xfrm>
            <a:off x="475237" y="1153912"/>
            <a:ext cx="11348658" cy="4438395"/>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dirty="0">
                <a:latin typeface="Arial" panose="020B0604020202020204" pitchFamily="34" charset="0"/>
                <a:cs typeface="Arial" panose="020B0604020202020204" pitchFamily="34" charset="0"/>
              </a:rPr>
              <a:t>basic branching and merging in Git</a:t>
            </a:r>
          </a:p>
          <a:p>
            <a:pPr marL="285750" indent="-285750">
              <a:lnSpc>
                <a:spcPct val="200000"/>
              </a:lnSpc>
              <a:buFont typeface="Arial" panose="020B0604020202020204" pitchFamily="34" charset="0"/>
              <a:buChar char="•"/>
            </a:pPr>
            <a:r>
              <a:rPr lang="en-US" dirty="0">
                <a:latin typeface="Arial" panose="020B0604020202020204" pitchFamily="34" charset="0"/>
                <a:cs typeface="Arial" panose="020B0604020202020204" pitchFamily="34" charset="0"/>
              </a:rPr>
              <a:t>creating and switching to new branches</a:t>
            </a:r>
          </a:p>
          <a:p>
            <a:pPr marL="285750" indent="-285750">
              <a:lnSpc>
                <a:spcPct val="200000"/>
              </a:lnSpc>
              <a:buFont typeface="Arial" panose="020B0604020202020204" pitchFamily="34" charset="0"/>
              <a:buChar char="•"/>
            </a:pPr>
            <a:r>
              <a:rPr lang="en-US" dirty="0">
                <a:latin typeface="Arial" panose="020B0604020202020204" pitchFamily="34" charset="0"/>
                <a:cs typeface="Arial" panose="020B0604020202020204" pitchFamily="34" charset="0"/>
              </a:rPr>
              <a:t>switching between branches</a:t>
            </a:r>
          </a:p>
          <a:p>
            <a:pPr marL="285750" indent="-285750">
              <a:lnSpc>
                <a:spcPct val="200000"/>
              </a:lnSpc>
              <a:buFont typeface="Arial" panose="020B0604020202020204" pitchFamily="34" charset="0"/>
              <a:buChar char="•"/>
            </a:pPr>
            <a:r>
              <a:rPr lang="en-US" dirty="0">
                <a:latin typeface="Arial" panose="020B0604020202020204" pitchFamily="34" charset="0"/>
                <a:cs typeface="Arial" panose="020B0604020202020204" pitchFamily="34" charset="0"/>
              </a:rPr>
              <a:t>merging local branches</a:t>
            </a:r>
          </a:p>
          <a:p>
            <a:pPr marL="285750" indent="-285750">
              <a:lnSpc>
                <a:spcPct val="200000"/>
              </a:lnSpc>
              <a:buFont typeface="Arial" panose="020B0604020202020204" pitchFamily="34" charset="0"/>
              <a:buChar char="•"/>
            </a:pPr>
            <a:r>
              <a:rPr lang="en-US" dirty="0">
                <a:latin typeface="Arial" panose="020B0604020202020204" pitchFamily="34" charset="0"/>
                <a:cs typeface="Arial" panose="020B0604020202020204" pitchFamily="34" charset="0"/>
              </a:rPr>
              <a:t>share your branches by pushing them to a shared server</a:t>
            </a:r>
          </a:p>
          <a:p>
            <a:pPr marL="285750" indent="-285750">
              <a:lnSpc>
                <a:spcPct val="200000"/>
              </a:lnSpc>
              <a:buFont typeface="Arial" panose="020B0604020202020204" pitchFamily="34" charset="0"/>
              <a:buChar char="•"/>
            </a:pPr>
            <a:r>
              <a:rPr lang="en-US" dirty="0">
                <a:latin typeface="Arial" panose="020B0604020202020204" pitchFamily="34" charset="0"/>
                <a:cs typeface="Arial" panose="020B0604020202020204" pitchFamily="34" charset="0"/>
              </a:rPr>
              <a:t>working with others on shared branches</a:t>
            </a:r>
          </a:p>
          <a:p>
            <a:pPr marL="285750" indent="-285750">
              <a:lnSpc>
                <a:spcPct val="200000"/>
              </a:lnSpc>
              <a:buFont typeface="Arial" panose="020B0604020202020204" pitchFamily="34" charset="0"/>
              <a:buChar char="•"/>
            </a:pPr>
            <a:r>
              <a:rPr lang="en-US" dirty="0">
                <a:latin typeface="Arial" panose="020B0604020202020204" pitchFamily="34" charset="0"/>
                <a:cs typeface="Arial" panose="020B0604020202020204" pitchFamily="34" charset="0"/>
              </a:rPr>
              <a:t>rebasing your branches before they are shared</a:t>
            </a:r>
          </a:p>
          <a:p>
            <a:pPr marL="285750" indent="-285750">
              <a:lnSpc>
                <a:spcPct val="200000"/>
              </a:lnSpc>
              <a:buFont typeface="Arial" panose="020B0604020202020204" pitchFamily="34" charset="0"/>
              <a:buChar char="•"/>
            </a:pPr>
            <a:r>
              <a:rPr lang="en-US" dirty="0">
                <a:latin typeface="Arial" panose="020B0604020202020204" pitchFamily="34" charset="0"/>
                <a:cs typeface="Arial" panose="020B0604020202020204" pitchFamily="34" charset="0"/>
              </a:rPr>
              <a:t>stashing your work</a:t>
            </a:r>
          </a:p>
        </p:txBody>
      </p:sp>
    </p:spTree>
    <p:extLst>
      <p:ext uri="{BB962C8B-B14F-4D97-AF65-F5344CB8AC3E}">
        <p14:creationId xmlns:p14="http://schemas.microsoft.com/office/powerpoint/2010/main" val="1796181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672526"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Branches in a Nutshell</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How Git stores data</a:t>
            </a:r>
          </a:p>
        </p:txBody>
      </p:sp>
      <p:sp>
        <p:nvSpPr>
          <p:cNvPr id="8" name="TextBox 7">
            <a:extLst>
              <a:ext uri="{FF2B5EF4-FFF2-40B4-BE49-F238E27FC236}">
                <a16:creationId xmlns:a16="http://schemas.microsoft.com/office/drawing/2014/main" id="{718D9EFB-AEC2-4175-B74A-156E3647E3BC}"/>
              </a:ext>
            </a:extLst>
          </p:cNvPr>
          <p:cNvSpPr txBox="1"/>
          <p:nvPr/>
        </p:nvSpPr>
        <p:spPr>
          <a:xfrm>
            <a:off x="421670" y="1661187"/>
            <a:ext cx="11348660" cy="369332"/>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A branch and its commit history </a:t>
            </a:r>
          </a:p>
        </p:txBody>
      </p:sp>
      <p:pic>
        <p:nvPicPr>
          <p:cNvPr id="3" name="Picture 2">
            <a:extLst>
              <a:ext uri="{FF2B5EF4-FFF2-40B4-BE49-F238E27FC236}">
                <a16:creationId xmlns:a16="http://schemas.microsoft.com/office/drawing/2014/main" id="{CFC64725-97CD-4578-8954-389DC52A5423}"/>
              </a:ext>
            </a:extLst>
          </p:cNvPr>
          <p:cNvPicPr>
            <a:picLocks noChangeAspect="1"/>
          </p:cNvPicPr>
          <p:nvPr/>
        </p:nvPicPr>
        <p:blipFill>
          <a:blip r:embed="rId2"/>
          <a:stretch>
            <a:fillRect/>
          </a:stretch>
        </p:blipFill>
        <p:spPr>
          <a:xfrm>
            <a:off x="2207895" y="2530221"/>
            <a:ext cx="6191250" cy="3028950"/>
          </a:xfrm>
          <a:prstGeom prst="rect">
            <a:avLst/>
          </a:prstGeom>
        </p:spPr>
      </p:pic>
      <p:sp>
        <p:nvSpPr>
          <p:cNvPr id="9" name="TextBox 8">
            <a:extLst>
              <a:ext uri="{FF2B5EF4-FFF2-40B4-BE49-F238E27FC236}">
                <a16:creationId xmlns:a16="http://schemas.microsoft.com/office/drawing/2014/main" id="{21B0337B-33F8-4A81-B5BF-874752346656}"/>
              </a:ext>
            </a:extLst>
          </p:cNvPr>
          <p:cNvSpPr txBox="1"/>
          <p:nvPr/>
        </p:nvSpPr>
        <p:spPr>
          <a:xfrm>
            <a:off x="8943536" y="1335024"/>
            <a:ext cx="2682240" cy="4247317"/>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HEAD points out the last commit in the current checkout branch. It is like a pointer to any reference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HEAD can be understood as the "current branch“</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when you switch branches with 'checkout,' the HEAD is transferred to the new branch</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671985"/>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2224</TotalTime>
  <Words>8373</Words>
  <Application>Microsoft Office PowerPoint</Application>
  <PresentationFormat>Widescreen</PresentationFormat>
  <Paragraphs>892</Paragraphs>
  <Slides>81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81</vt:i4>
      </vt:variant>
    </vt:vector>
  </HeadingPairs>
  <TitlesOfParts>
    <vt:vector size="85" baseType="lpstr">
      <vt:lpstr>Arial</vt:lpstr>
      <vt:lpstr>Corbel</vt:lpstr>
      <vt:lpstr>Courier New</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 Natali - External</dc:creator>
  <cp:lastModifiedBy>Luca Natali - External</cp:lastModifiedBy>
  <cp:revision>145</cp:revision>
  <dcterms:created xsi:type="dcterms:W3CDTF">2022-04-27T20:50:39Z</dcterms:created>
  <dcterms:modified xsi:type="dcterms:W3CDTF">2022-06-04T15:30:19Z</dcterms:modified>
</cp:coreProperties>
</file>