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</p:sldMasterIdLst>
  <p:notesMasterIdLst>
    <p:notesMasterId r:id="rId39"/>
  </p:notesMasterIdLst>
  <p:sldIdLst>
    <p:sldId id="4267" r:id="rId3"/>
    <p:sldId id="4269" r:id="rId4"/>
    <p:sldId id="4270" r:id="rId5"/>
    <p:sldId id="4271" r:id="rId6"/>
    <p:sldId id="4272" r:id="rId7"/>
    <p:sldId id="4273" r:id="rId8"/>
    <p:sldId id="4274" r:id="rId9"/>
    <p:sldId id="4275" r:id="rId10"/>
    <p:sldId id="4277" r:id="rId11"/>
    <p:sldId id="4278" r:id="rId12"/>
    <p:sldId id="4279" r:id="rId13"/>
    <p:sldId id="4280" r:id="rId14"/>
    <p:sldId id="4281" r:id="rId15"/>
    <p:sldId id="4283" r:id="rId16"/>
    <p:sldId id="4284" r:id="rId17"/>
    <p:sldId id="4285" r:id="rId18"/>
    <p:sldId id="4287" r:id="rId19"/>
    <p:sldId id="4288" r:id="rId20"/>
    <p:sldId id="4289" r:id="rId21"/>
    <p:sldId id="4290" r:id="rId22"/>
    <p:sldId id="4291" r:id="rId23"/>
    <p:sldId id="4292" r:id="rId24"/>
    <p:sldId id="4294" r:id="rId25"/>
    <p:sldId id="4295" r:id="rId26"/>
    <p:sldId id="4309" r:id="rId27"/>
    <p:sldId id="4296" r:id="rId28"/>
    <p:sldId id="4297" r:id="rId29"/>
    <p:sldId id="4298" r:id="rId30"/>
    <p:sldId id="4299" r:id="rId31"/>
    <p:sldId id="4300" r:id="rId32"/>
    <p:sldId id="4301" r:id="rId33"/>
    <p:sldId id="4302" r:id="rId34"/>
    <p:sldId id="4303" r:id="rId35"/>
    <p:sldId id="4304" r:id="rId36"/>
    <p:sldId id="4305" r:id="rId37"/>
    <p:sldId id="43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08541"/>
    <a:srgbClr val="8BAE46"/>
    <a:srgbClr val="B1D272"/>
    <a:srgbClr val="D7F3A2"/>
    <a:srgbClr val="D1D272"/>
    <a:srgbClr val="515A3C"/>
    <a:srgbClr val="004A86"/>
    <a:srgbClr val="0068B5"/>
    <a:srgbClr val="3A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93" autoAdjust="0"/>
  </p:normalViewPr>
  <p:slideViewPr>
    <p:cSldViewPr snapToGrid="0">
      <p:cViewPr varScale="1">
        <p:scale>
          <a:sx n="58" d="100"/>
          <a:sy n="58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4BEF1-FA0D-407D-9AEF-63F62FF016C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B6FE6-6FE0-4B00-BDAF-1BF92B28B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9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ychar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ko-kr/student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7%88%ED%81%AC%EB%8B%A4%EC%9A%B4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ychar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설치하는 방법은 다양하며 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Python3(</a:t>
            </a:r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https://www.python.org/downloads/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다운로드 받을 수 있고 이클립스와 연동하여 실행시키는 방법도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개발환경 구축 시 원하는 릴리즈 버전을 다운받아 일반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설치하면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패키지를 통합 관리하는 모듈도 함께 설치되는데 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다양한 패키지들을 필요할 때 다운받아   설치할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매번 필요한 라이브러리를 찾아 설치해야 하는 불편한 점을 다소 느낄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일반적으로 자주 사용하는 라이브러리를 포함한 개발환경을 한번에 구축하는 방법으로 아나콘다를 많이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패키지들을 한 곳에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모아놓은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큰 틀이며   사용자들은 다양한 패키지들을 쉽게 사용할 수 있는 이점을 가지고 있어서 이 책에서는 다양한 패키지를 제공하는 아나콘다를 개발환경으로 설치하여 사용하고자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아나콘다를 설치하면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개발에 활용 가능한 다양한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개발툴들이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 되며 그 중   주피터노트북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툴은 아나콘다 환경을 웹에서 사용할 수 있도록 연결해주는 웹서비스 기능을 제공해 주며 실습에 활용하고자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주피터노트북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실행하면 아나콘다 내부에 설치되어 있는 패키지들을 웹에서도 사용할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https://www.anaconda.com/pycharm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링크로 들어가서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파이참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 버전을  다운로드하고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12), pycharm-professional-2020.3.2.exe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파일을 선택하여 마우스 오른쪽 버튼을 눌러 메뉴에 “관리자 권한으로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실행하기”를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눌러 설치를 진행하도록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셋업 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 설치합니다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디렉토리 확인 및 변경 하는 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 변경 또는 기본 위치에 설치하도록 진행합니다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옵션 설정 화면에서 모든 체크 박스를 선택한 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 계속 설치를 수행합니다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화면 부터는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버튼만 계속 눌러주면 최종 설치 완료 되어 집니다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전문가용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(Professional)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버전과 커뮤니티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(Community)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버전이 있는데 전문가용 버전은 무료 체험판이고 커뮤니티 버전은 무료 버전으로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소스를 제공하고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ac.kr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끝나는 이메일 주소를 가진 학생들인 경우는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회원가입하여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무료로 사용할 수 있으니 참고 바랍니다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5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설치가 모두 완료 되었다면 아래 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시작 메뉴 버튼 을 눌러서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 아래에 설치된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메뉴를 확인할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가상환경을 만들기 위해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Prompt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28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연동을 하도록 설정하기 전에 먼저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가상환경을 만들어 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처럼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prompt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실행하여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--name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가상환경이름 설치할 패키지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형태로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입력해줍니다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16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가상환경을 활성화 할 때는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activate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가상환경이름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비활성화 할 때는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deactivate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가상환경이름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를 입력할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팁으로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를 타이핑하면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Update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수행되어 집니다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--version]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아나콘다의 버전 정보를 파악 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remove --name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가상환경이름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--all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      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0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 만들기 까지 잘 모두 따라오셨습니다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이제는 아나콘다와 파이참을 연동하는 과정을 따라오시면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아나콘다에서 만들어진 가상환경을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실행환경으로 연동하여 개발을 진행해보겠습니다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설치된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최초로 실행시켜 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아래와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User Agreement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화면이 나오는데 아래  체크박스를 선택 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[Continue]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 진행해주시면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제품을 개선하기 위한 익명의 데이터 공유에 대한 동의 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나오며 관련 부분을 선택하시면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보내지 않겠다면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[Don’t Send]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크게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Professional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버전이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교재에서는 과학 및 웹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개발용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HTML, JS, SQL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지원이 가능한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Trial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버전인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Professional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버전을 다운 받아 설치 하였습니다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Free  Trial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기간이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달이므로 지속 더 사용을 원하는 경우 교육적 목적으로 학생 및 교수자에게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년동안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유효한 라이선스 갱신이 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뒤에도 사용하고 싶다면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학생신분인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갱신 하시면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몽고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사용하거나 웹개발을 향후에 할 의사가 없고 순수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개발만을 원한다면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버전을 다운받으시면 무료로 사용 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라이선스는 학교 이메일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ac.kr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끝나는 형태라면 발급 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무료 교육용 라이선스로 학생 및 교직원을 위한 개인용 라이선스를 받고 싶다면 이 링크 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https://www.jetbrains.com/ko-kr/student/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들어가서 발급 받으면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입력한 학교 이메일로 메일이 전달되면 내용 안내를 따라 진행하면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전달된 이메일에서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Educational Pack confirmation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 내용에 해당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link to confirm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부분을 클릭하여 회원가입 및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 ID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발급 받아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 PyCharm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화면에서 로그인을 화면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다른 방법으로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Trial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버전을 사용할 경우는 아래와 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 for Free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선택하고 체크박스를 선택적으로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체크후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이메일 주소를 입력하여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[Evaluate]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9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설치 위치를 확인 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아나콘다는 저장할 폴더를 알아서 경로를 정해줍니다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경로를 원한다면 경로를 지정해주고 설치를 진행하시면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Advanced Options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상단 시스템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 변수를 추가하는 항목을 반드시 체크하길 바랍니다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[Install]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눌러서 설치를 진행합니다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26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생성 화면에서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Basce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interpreter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python.exe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바꿔 주도록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Previously configured interpreter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진행하면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20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실습에서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인터프리터를 사용하지않고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실습에서 만든 가상환경 인터프리터를 사용하여 프로젝트를 개발하고 싶다면 아래 화면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 configured interpreter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오른쪽에 있는  이 버튼을 눌러서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화면에서 가상환경 ‘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myconda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디렉토리 아래에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python.exe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선택하여 추가합니다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만들어져 있는 프로젝트의 가상환경도 변경하여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환경으로 만들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파이참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 화면 상단 주 메뉴에서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- Settings..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선택하여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.Project: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프로젝트명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Project Interpreter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 톱니버튼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Add...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 - Existing Environments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선택하여 변경도 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설치된 패키지 확인도 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0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설치할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Python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VSCode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Anaconda,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Spyder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간단한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실습이나 데이터 분석용에서 사용방법도 간단하고 깔끔하게 코딩도 가능하지만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응용애플리케이션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개발형태로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 개발하는 경우엔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사용하기도 하고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연동하여 개발에 활용합니다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추천하는 이유는 사용하면서 다른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버전을 선택하여 사용할 수도 있으며 패키지 설치가 간단하며 패키지가 설치 되어 있지 않다면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빨간줄이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쳐지는데 거기서 쉽게 설치도 바로 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사용하지만 그보다 더 쉽고 코드 실행이 간단하여 전체 프로그램을 실행하거나 간단한 테스트도 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관리가 쉽고 함수 역시 보기 쉽게 정리가 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디버깅 기능이 좋으며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Pandas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프레임도 엑셀처럼 보여줄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교재에서 실습을 진행 시에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모두 사용할 수 있도록 연동하는 방법을 가이드 할 예정입니다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0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설치 위치를 확인 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아나콘다는 저장할 폴더를 알아서 경로를 정해줍니다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경로를 원한다면 경로를 지정해주고 설치를 진행하시면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Advanced Options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상단 시스템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 변수를 추가하는 항목을 반드시 체크하길 바랍니다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[Install]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눌러서 설치를 진행합니다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30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실습 과정들을 차례대로 실행했다면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환경을 최종 마무리 하였습니다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가상환경과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연동하여 개발을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되고 선택적으로 브라우저 기반의 개발 환경을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부터는 간단히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설치를 통해 이미 함께 설치된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이용하도록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디렉토리에서 구동하는 과정을 따라하면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실행은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명령어를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입력하면됩니다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주피터 노트북 실행 시 별도 디렉터리 옵션을 주지 않으면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경로에서 주피터 노트북을 실행합니다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'workspace'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디렉터리를 만들고 해당 디렉터리에서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디렉터리생성 명령어는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을 사용하면 되고 경로를 이동 할 때는 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경로이동 명령어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이동할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부모디렉토리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위로 이동할 경우는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.. 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97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실습 과정들을 차례대로 실행했다면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환경을 최종 마무리 하였습니다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가상환경과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연동하여 개발을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되고 선택적으로 브라우저 기반의 개발 환경을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부터는 간단히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설치를 통해 이미 함께 설치된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이용하도록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디렉토리에서 구동하는 과정을 따라하면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실행은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명령어를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입력하면됩니다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주피터 노트북 실행 시 별도 디렉터리 옵션을 주지 않으면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경로에서 주피터 노트북을 실행합니다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'workspace'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디렉터리를 만들고 해당 디렉터리에서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디렉터리생성 명령어는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을 사용하면 되고 경로를 이동 할 때는 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경로이동 명령어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이동할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부모디렉토리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위로 이동할 경우는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.. 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7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창에서 오른쪽에 있는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누르고 나타나는 메뉴 중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클릭하면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Untitled.ipynb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파일이 하나 만들어집니다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새로운 탭 브라우저가 열리고 그 창에서 프로그램을 개발 및 편집할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10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실습 과정들을 차례대로 실행했다면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환경을 최종 마무리 하였습니다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가상환경과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연동하여 개발을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되고 선택적으로 브라우저 기반의 개발 환경을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부터는 간단히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설치를 통해 이미 함께 설치된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이용하도록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디렉토리에서 구동하는 과정을 따라하면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실행은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명령어를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입력하면됩니다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주피터 노트북 실행 시 별도 디렉터리 옵션을 주지 않으면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경로에서 주피터 노트북을 실행합니다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'workspace'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디렉터리를 만들고 해당 디렉터리에서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디렉터리생성 명령어는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을 사용하면 되고 경로를 이동 할 때는 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경로이동 명령어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이동할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부모디렉토리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위로 이동할 경우는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.. 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05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실습 과정들을 차례대로 실행했다면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환경을 최종 마무리 하였습니다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가상환경과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연동하여 개발을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되고 선택적으로 브라우저 기반의 개발 환경을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부터는 간단히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설치를 통해 이미 함께 설치된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이용하도록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디렉토리에서 구동하는 과정을 따라하면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실행은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명령어를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입력하면됩니다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주피터 노트북 실행 시 별도 디렉터리 옵션을 주지 않으면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경로에서 주피터 노트북을 실행합니다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'workspace'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디렉터리를 만들고 해당 디렉터리에서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디렉터리생성 명령어는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을 사용하면 되고 경로를 이동 할 때는 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경로이동 명령어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이동할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부모디렉토리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위로 이동할 경우는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.. 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64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새로이 열린 탭 브라우저에서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print('Hello World')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코드를 실행시키기 위해서는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+ Enter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치면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왼쪽의 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[1]’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실행시킨 숫자를 말합니다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셀을 실행하기 위해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Ctrl+Enter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누를 때 마다 실행 수만큼 숫자가 커지게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World’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Python World’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수정 후 다시 한번 실행시켜 보면 아래와 같이  확인 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.30)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셀을 실행하고 다음 새로운 셀로 이동하기 위해서는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Shift+Enter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전체 코드를 실행하기 위해서 모든 셀의 편집된 코드를 순서대로 실행하고 싶다면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쥬피터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노트북 상위 메뉴에 있는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&gt; Run All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클릭하면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69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실습 과정들을 차례대로 실행했다면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환경을 최종 마무리 하였습니다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가상환경과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연동하여 개발을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되고 선택적으로 브라우저 기반의 개발 환경을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활용하셔도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부터는 간단히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설치를 통해 이미 함께 설치된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이용하도록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디렉토리에서 구동하는 과정을 따라하면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실행은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명령어를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입력하면됩니다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주피터 노트북 실행 시 별도 디렉터리 옵션을 주지 않으면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경로에서 주피터 노트북을 실행합니다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'workspace'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디렉터리를 만들고 해당 디렉터리에서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디렉터리생성 명령어는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을 사용하면 되고 경로를 이동 할 때는 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경로이동 명령어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(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이동할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부모디렉토리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위로 이동할 경우는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.. 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10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주피터 노트북에는 두가지 모드가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Edit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 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Edit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모드를 시작하려면 셀을 클릭하거나 키보드에서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테두리가 녹색이면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.32) Edit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모드일 때만 셀에 내용을 입력할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Command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모드를 시작하려면 셀 외부의 아무 곳이나 클릭하거나 키보드에서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테두리가 파란색이면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Commnad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.33)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Commnad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모드일 때는 노트북을 편집할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셀에 내용은 입력할 수 없습니다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command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모드에서 키보드 위아래 버튼 눌러서 셀을 옮겨 다닐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76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모드에서는 셀을 추가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붙여넣기도 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셀을 추가 하기 위해서는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누르면 되고 파란 선택된 셀 아래 추가를 원한다면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셀을 삭제 하려면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누르고 방금 셀 을 제거한 것을 취소하기 위해서는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셀을 똑같이 복사를 할 때에는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누르고 바로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shift+v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누르면 현재 셀 위에 붙여 넣기가 되면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키만 누르면 현재 셀 아래에 복사된 셀이 붙여넣기가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59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각자 원하는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버전의 그리고 설치가 될 운영체제 환경에 맞춰서 해당 아나콘다를 선택하여 설치합니다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운영체제를 사용하고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3.8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선택하여 설치를 진행할 것이며 클릭하여 다운로드합니다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9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모드에서 키보드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눌러서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입력창을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입력창으로 변경할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입력창으로 돌아오려면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Markdown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셀의 내용을 작성할 수 있으며 마크다운 형태로 입력된 내용들은 코드로 실행되지는 않습니다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마크다운은 프로그래밍언어가 아닌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마크업언어로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변환이 가능하고 특수기호와 문자를 이용한 매우 간단한 구조의 문법을 사용하여 웹에서 빠르게 컨텐츠를 작성하고 보다 직관적으로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인식할수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있게 해줍니다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등을 첨부하고 싶다면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Drag&amp;Drop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첨부가능합니다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Shift + Enter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누르면 마크다운이 실제 보여지는 방식으로 변경되며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수정하려면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더블 클릭하면 편집 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마크다운에 대해 더 자세한 문법을 살펴 보려면 </a:t>
            </a:r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https://ko.wikipedia.org/wiki/</a:t>
            </a:r>
            <a:r>
              <a:rPr lang="ko-KR" alt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마크다운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링크로 이동하여 참고하길 바랍니다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30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편집모드에서 셀 코드를 실행할 때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ctrl+enter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shift+enter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외에 그냥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키만 누르면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줄바꿈이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실행되지 않습니다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편집모드에서는 일반적으로 편집프로그램을 사용할 대 주로 이용하는 단축 키 중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ctrl+z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누르면 실행취소 및 되살리기가 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+ 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누르면 선택 셀 코드 전체가 선택이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+ 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누르면 파일로 저장이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변수나 함수 등의 이름을 일부만 입력한 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누르면 자동 완성 기능이 수행됩니다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변수나 함수 등을 타이핑한 후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Shift+tap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누르면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툴팁이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표시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툴팁에는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DocString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 내용이 표시됩니다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편집 개발 중에 사용되고 있는 변수의 상태를 확인하기위해  이름 뒤에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붙여 셀을 실행하면 변수의 타입과 길이와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DocString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내용을 볼 수 도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56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상단 메뉴에 있는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눌러보면 커널을 종료 하거나 실행중인 코드를 중지 재시작 하는 등의 하위 메뉴가 나옵니다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.34)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커널은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대화창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아래에서 백그라운드 비슷하게 실행되는 일종의 운영체제  개념입니다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대화창을 관리한다고 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Interrupt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실행중인 코드를 강제 중지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Restart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실행중인 코드가 중지되면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재시작되도록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실행 결과는 삭제되지 않습니다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중지하며 실행결과도 삭제 하고 싶다면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Restart&amp;Clear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재시작 후 모든 셀의 코드를 위에서부터 순차적으로 한 번씩 실행하고 싶다면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Restart&amp;Run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 연결이 끊어져 재연결을 시도할 때에는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Reconnet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커널을 종료할 때 사용합니다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 연결이 끊어지거나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경우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kernel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상단 메뉴 오른쪽에 표시가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커널을 재실행 재시작을 하기 위해서는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 항목 중 하나를 선택하면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1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주피터노트북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Page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 대신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클릭하면 실행 중인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터미널의 목록을 확인할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탭에서는 전체 디렉토리에서 실행중인 파일 또는 터미널을 전부 볼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.35)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터미널을 생성하고 싶다면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탭에서 오른쪽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 제일 아래쪽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선택합니다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.36)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생성된 터미널들은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탭에서 모두 보여지며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필요없다면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showdown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91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 전 실습 화면에서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버튼을 누르고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File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선택하면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.txt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파일이나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등을 만들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만든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파일은 터미널에서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실행시킬수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있으며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읽을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파일명을 클릭해서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test.py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메뉴에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부분을 눌러서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선택해줍니다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아래와 같이 간단히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저장하도록 해서 두 값을 더한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확인하는 프로그램을 개발 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+ 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눌러 저장합니다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.37)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176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생성시킨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Terminal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 탭 화면에서 만들어진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test.py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확인 후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pytnon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인터프리터로 관련 파일을 실행시켜 결과를 확인 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.38)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test.py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브라우저 탭 화면에서 읽고 수정 가능합니다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50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셀 안 에서 맨 앞에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붙이고 특정 명령을 수행할 수 있는 매직 명령어가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실행 시간을 측정하여 표시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%time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저장 주기를 설정하여 초단위로 현재 편집하는 내용을 주기적으로 저장하도록 하는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  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%autosave 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요긴한 명령어들을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알아두면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1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각자 원하는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버전의 그리고 설치가 될 운영체제 환경에 맞춰서 해당 아나콘다를 선택하여 설치합니다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운영체제를 사용하고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3.8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선택하여 설치를 진행할 것이며 클릭하여 다운로드합니다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8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다운로드한 파일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(Anaconda3-2020.11-Windows-x86_64.exe)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찾아 실행하기 전에  반드시 “관리자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권한”으로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설치하도록 해야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다운 받은 파일을 마우스로 선택하여 마우스 오른쪽 버튼을 눌러 “관리자 권한으로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실행”을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선택하시면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하면 각 종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퍼미션에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관련된 문제 발생들을 미연에 방지할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실행을 하면 다음과 같은 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눌러 설치를 진행합니다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5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 Agree]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 동의하면 설치 유형을 고르는 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나타나고 화면에서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[All Users]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 확인 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 다음 단계로 넘어갑니다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4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설치 위치를 확인 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아나콘다는 저장할 폴더를 알아서 경로를 정해줍니다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경로를 원한다면 경로를 지정해주고 설치를 진행하시면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Advanced Options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상단 시스템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 변수를 추가하는 항목을 반드시 체크하길 바랍니다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[Install]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눌러서 설치를 진행합니다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1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진행이 완료 되면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Complete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셋업이 성공적으로 완료 되었다고 알려주며 마지막으로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누르면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기타 다음 화면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작업하는 것은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함께 사용하도록 설계된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 길 권장하는 화면이 보여진다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소개된  </a:t>
            </a:r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https://www.anaconda.com/pycharm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링크로 들어가서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파이참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 버전을  다운로드하고 최고의 데이터 도구를 손끝에서 사용해 볼 기회를 가져 보길 바랍니다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[Next]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 마지막 화면이 나오면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[Finish]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눌러 최종 설치를 모두 종료합니다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2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시작 메뉴 버튼을 누르면 아래 그림과 같이 최종 설치된 개발 툴들을 볼 수 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7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이후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및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 환경 설정 및 연동을 모두 마친 후 실습 과정을 통해 하나씩 툴을 이용해 보고자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emf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4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0E24A5-9FB3-7040-8456-A21981F98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8" y="-2891071"/>
            <a:ext cx="9763585" cy="97635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345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  <a:solidFill>
            <a:srgbClr val="FF858A"/>
          </a:solidFill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  <a:solidFill>
            <a:srgbClr val="FF858A"/>
          </a:solidFill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FFB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CA1B1D-CE54-164F-B6CF-75F6855A78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2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4E2B1-463E-7246-A916-5D0E97EC4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8518356" cy="85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58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FE8491-95A9-B249-9C43-FCE3E713D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5" y="-2893472"/>
            <a:ext cx="9760092" cy="976009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93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02C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55E62-8248-1943-AD86-B7FAC72B9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9978" y="7168467"/>
            <a:ext cx="826875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19A79-937E-5346-A232-75D959C58F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2549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F79F6-7126-F24D-8204-8208DE04B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518356" cy="85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0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EF56D7-2183-C34F-B771-2D93161BC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6" y="-2893471"/>
            <a:ext cx="9760091" cy="976009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1D60F-38CF-524A-A8CB-833245F60A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9978" y="7168467"/>
            <a:ext cx="826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0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EE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C93839-0AF4-9641-A56E-902F9122E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747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1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D3AC9-A100-9E4A-B282-7D8FFC555B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" y="-1"/>
            <a:ext cx="8529463" cy="85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1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793224-44E2-CF4F-A264-12C56110B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5" y="-2878954"/>
            <a:ext cx="9745574" cy="97455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1D60F-38CF-524A-A8CB-833245F60A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9978" y="7168467"/>
            <a:ext cx="826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4991-1563-CD48-A701-9F919CD7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5161C-9BA7-5E4E-B54D-8D68B1F07D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0" y="0"/>
            <a:ext cx="7638757" cy="7638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CACAC-C286-974A-BC1A-9A17E3E92C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9122" y="1392116"/>
            <a:ext cx="1358900" cy="838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45" y="2920341"/>
            <a:ext cx="4566715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245" y="4887268"/>
            <a:ext cx="4566715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9959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8B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761A6-3E4C-D946-8DC7-1CA62B83A0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30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FA227F-93DE-644B-80A3-8F38CFD11B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8529463" cy="85294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05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B17C03-A0CD-2F43-A972-812BE1F494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6" y="-2887573"/>
            <a:ext cx="9745573" cy="97455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631794-58EE-7C4C-BAE6-9F861582B1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515" y="-2878954"/>
            <a:ext cx="9745574" cy="97455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0672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1102DC-4A08-8240-A4D0-517D989AE0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747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95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4991-1563-CD48-A701-9F919CD7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5161C-9BA7-5E4E-B54D-8D68B1F07D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638757" cy="7638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CACAC-C286-974A-BC1A-9A17E3E92C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9122" y="1392116"/>
            <a:ext cx="1358900" cy="838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45" y="2920341"/>
            <a:ext cx="4566715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245" y="4887268"/>
            <a:ext cx="4566715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84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ECACAC-C286-974A-BC1A-9A17E3E92C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9122" y="1392116"/>
            <a:ext cx="1358900" cy="838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45" y="2920341"/>
            <a:ext cx="4566715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245" y="4887268"/>
            <a:ext cx="4566715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92EAC3-0CD2-1A47-ACFF-54D45C4AE7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37956" y="669235"/>
            <a:ext cx="5094287" cy="5094287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6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4991-1563-CD48-A701-9F919CD7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4888C3-FC13-6F44-A597-157602F9D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3491246"/>
            <a:ext cx="10358214" cy="10358214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CE1F23C-0D98-364F-92DB-0F350F9D1C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786741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2753669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8642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ram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2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6433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lu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122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7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0008" y="1554148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0008" y="3521075"/>
            <a:ext cx="3598410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3934E-9463-F742-BC92-1AA4EE518C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5983357"/>
            <a:ext cx="874643" cy="874643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34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5010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731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47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065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0593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9314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8865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7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accent1"/>
                </a:solidFill>
                <a:latin typeface="IntelOne Display Regular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17167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IntelOne Display Regular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847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8003" y="2330005"/>
            <a:ext cx="4351373" cy="1874852"/>
          </a:xfrm>
        </p:spPr>
        <p:txBody>
          <a:bodyPr anchor="b">
            <a:noAutofit/>
          </a:bodyPr>
          <a:lstStyle>
            <a:lvl1pPr algn="l">
              <a:defRPr sz="5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003" y="4296932"/>
            <a:ext cx="435137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3934E-9463-F742-BC92-1AA4EE518C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722625" cy="722625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624" y="724112"/>
            <a:ext cx="5517866" cy="5517866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F7966-7827-A648-B36F-C52A3D73CA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2165" y="995711"/>
            <a:ext cx="2281959" cy="6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89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71497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9594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4123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Blu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B807F-E5A0-4B47-8126-0798D03D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529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573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ram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21975446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312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9426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4991-1563-CD48-A701-9F919CD7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5161C-9BA7-5E4E-B54D-8D68B1F07D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638757" cy="7638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CACAC-C286-974A-BC1A-9A17E3E92C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9122" y="1392116"/>
            <a:ext cx="1358900" cy="838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45" y="2920341"/>
            <a:ext cx="4566715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245" y="4887268"/>
            <a:ext cx="4566715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280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1F3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0008" y="1554148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0008" y="3521075"/>
            <a:ext cx="3598410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3934E-9463-F742-BC92-1AA4EE518C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5983357"/>
            <a:ext cx="874643" cy="874643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BD1181-CE3D-5745-AE82-02C37EE3E3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6848" y="5621866"/>
            <a:ext cx="2523761" cy="6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4991-1563-CD48-A701-9F919CD7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4888C3-FC13-6F44-A597-157602F9D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3491246"/>
            <a:ext cx="10358214" cy="10358214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CE1F23C-0D98-364F-92DB-0F350F9D1C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786741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2753669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1356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8003" y="2330005"/>
            <a:ext cx="4351373" cy="1874852"/>
          </a:xfrm>
        </p:spPr>
        <p:txBody>
          <a:bodyPr anchor="b">
            <a:noAutofit/>
          </a:bodyPr>
          <a:lstStyle>
            <a:lvl1pPr algn="l">
              <a:defRPr sz="5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003" y="4296932"/>
            <a:ext cx="435137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3934E-9463-F742-BC92-1AA4EE518C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722625" cy="722625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624" y="724112"/>
            <a:ext cx="5517866" cy="5517866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F7966-7827-A648-B36F-C52A3D73CA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2165" y="995711"/>
            <a:ext cx="2281959" cy="6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91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4991-1563-CD48-A701-9F919CD7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4888C3-FC13-6F44-A597-157602F9D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3491246"/>
            <a:ext cx="10358214" cy="10358214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CE1F23C-0D98-364F-92DB-0F350F9D1C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786741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2753669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8009C2-87E2-F140-B591-1EF38D89DC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6848" y="5621866"/>
            <a:ext cx="2523761" cy="6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139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bg>
      <p:bgPr>
        <a:solidFill>
          <a:srgbClr val="1F3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85161C-9BA7-5E4E-B54D-8D68B1F07D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518358" cy="85183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383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bg>
      <p:bgPr>
        <a:solidFill>
          <a:srgbClr val="5B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842DAB-0471-7F4F-9BD2-B3643D8F55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7" y="-2896617"/>
            <a:ext cx="9763585" cy="97635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8009C2-87E2-F140-B591-1EF38D89DC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6490" y="5871410"/>
            <a:ext cx="2124749" cy="5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150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bg>
      <p:bgPr>
        <a:solidFill>
          <a:srgbClr val="98A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3934E-9463-F742-BC92-1AA4EE518C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5983357"/>
            <a:ext cx="874643" cy="874643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B0CAE-5B88-4445-8ECF-3B79569926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2549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032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rgbClr val="C81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64929F-F499-474C-A04F-FD8C0F5E8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-1"/>
            <a:ext cx="8518357" cy="85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346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bg>
      <p:bgPr>
        <a:solidFill>
          <a:srgbClr val="FF5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0E24A5-9FB3-7040-8456-A21981F98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8" y="-2891071"/>
            <a:ext cx="9763585" cy="97635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8009C2-87E2-F140-B591-1EF38D89DC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6490" y="5871410"/>
            <a:ext cx="2124749" cy="5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694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">
    <p:bg>
      <p:bgPr>
        <a:solidFill>
          <a:srgbClr val="FF85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  <a:solidFill>
            <a:srgbClr val="FF858A"/>
          </a:solidFill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  <a:solidFill>
            <a:srgbClr val="FF858A"/>
          </a:solidFill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FFB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CA1B1D-CE54-164F-B6CF-75F6855A78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583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"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4E2B1-463E-7246-A916-5D0E97EC4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8518356" cy="85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934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">
    <p:bg>
      <p:bgPr>
        <a:solidFill>
          <a:srgbClr val="02C8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FE8491-95A9-B249-9C43-FCE3E713D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5" y="-2893472"/>
            <a:ext cx="9760092" cy="976009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8009C2-87E2-F140-B591-1EF38D89DC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6490" y="5871410"/>
            <a:ext cx="2124749" cy="5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85161C-9BA7-5E4E-B54D-8D68B1F07D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518358" cy="85183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972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">
    <p:bg>
      <p:bgPr>
        <a:solidFill>
          <a:srgbClr val="7AD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02C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55E62-8248-1943-AD86-B7FAC72B9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9978" y="7168467"/>
            <a:ext cx="826875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19A79-937E-5346-A232-75D959C58F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2549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974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">
    <p:bg>
      <p:bgPr>
        <a:solidFill>
          <a:srgbClr val="CA8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F79F6-7126-F24D-8204-8208DE04B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518356" cy="85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578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vider">
    <p:bg>
      <p:bgPr>
        <a:solidFill>
          <a:srgbClr val="F7C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EF56D7-2183-C34F-B771-2D93161BC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6" y="-2893471"/>
            <a:ext cx="9760091" cy="976009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8009C2-87E2-F140-B591-1EF38D89DC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6490" y="5871410"/>
            <a:ext cx="2124749" cy="560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1D60F-38CF-524A-A8CB-833245F60A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19978" y="7168467"/>
            <a:ext cx="826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36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vider">
    <p:bg>
      <p:bgPr>
        <a:solidFill>
          <a:srgbClr val="FFE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EE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C93839-0AF4-9641-A56E-902F9122E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747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03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vider">
    <p:bg>
      <p:bgPr>
        <a:solidFill>
          <a:srgbClr val="515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D3AC9-A100-9E4A-B282-7D8FFC555B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" y="-1"/>
            <a:ext cx="8529463" cy="85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6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vider">
    <p:bg>
      <p:bgPr>
        <a:solidFill>
          <a:srgbClr val="8BA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793224-44E2-CF4F-A264-12C56110B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5" y="-2878954"/>
            <a:ext cx="9745574" cy="97455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8009C2-87E2-F140-B591-1EF38D89DC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6490" y="5871410"/>
            <a:ext cx="2124749" cy="560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1D60F-38CF-524A-A8CB-833245F60A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19978" y="7168467"/>
            <a:ext cx="826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905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vider">
    <p:bg>
      <p:bgPr>
        <a:solidFill>
          <a:srgbClr val="ADC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8B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761A6-3E4C-D946-8DC7-1CA62B83A0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72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vider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FA227F-93DE-644B-80A3-8F38CFD11B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8529463" cy="85294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671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vider">
    <p:bg>
      <p:bgPr>
        <a:solidFill>
          <a:srgbClr val="AEA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B17C03-A0CD-2F43-A972-812BE1F494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6" y="-2887573"/>
            <a:ext cx="9745573" cy="97455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631794-58EE-7C4C-BAE6-9F861582B1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515" y="-2878954"/>
            <a:ext cx="9745574" cy="97455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8009C2-87E2-F140-B591-1EF38D89DC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66490" y="5871410"/>
            <a:ext cx="2124749" cy="5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11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vider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F3924-16D6-064C-8232-E1DE4D5489F9}"/>
              </a:ext>
            </a:extLst>
          </p:cNvPr>
          <p:cNvSpPr/>
          <p:nvPr userDrawn="1"/>
        </p:nvSpPr>
        <p:spPr>
          <a:xfrm>
            <a:off x="0" y="5983356"/>
            <a:ext cx="874643" cy="874643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1102DC-4A08-8240-A4D0-517D989AE0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747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842DAB-0471-7F4F-9BD2-B3643D8F55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7" y="-2896617"/>
            <a:ext cx="9763585" cy="97635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8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7495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4991-1563-CD48-A701-9F919CD7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5161C-9BA7-5E4E-B54D-8D68B1F07D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638757" cy="7638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CACAC-C286-974A-BC1A-9A17E3E92C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9122" y="1392116"/>
            <a:ext cx="1358900" cy="838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45" y="2920341"/>
            <a:ext cx="4566715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245" y="4887268"/>
            <a:ext cx="4566715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7224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vider">
    <p:bg>
      <p:bgPr>
        <a:solidFill>
          <a:srgbClr val="5B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ECACAC-C286-974A-BC1A-9A17E3E92C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9122" y="1392116"/>
            <a:ext cx="1358900" cy="838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45" y="2920341"/>
            <a:ext cx="4566715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245" y="4887268"/>
            <a:ext cx="4566715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92EAC3-0CD2-1A47-ACFF-54D45C4AE7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37956" y="669235"/>
            <a:ext cx="5094287" cy="5094287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26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4991-1563-CD48-A701-9F919CD7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4888C3-FC13-6F44-A597-157602F9D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3491246"/>
            <a:ext cx="10358214" cy="10358214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CE1F23C-0D98-364F-92DB-0F350F9D1C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786741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2753669"/>
            <a:ext cx="5921680" cy="69466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8009C2-87E2-F140-B591-1EF38D89DC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6848" y="5621866"/>
            <a:ext cx="2523761" cy="6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35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3479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6826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34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435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760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61022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51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438" y="1842906"/>
            <a:ext cx="3598410" cy="187485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438" y="3809833"/>
            <a:ext cx="3598410" cy="93060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3934E-9463-F742-BC92-1AA4EE518C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5983357"/>
            <a:ext cx="874643" cy="874643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3AA55BD-D8F3-964B-AC53-E163DE3B67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2" y="-695294"/>
            <a:ext cx="6678652" cy="6678652"/>
          </a:xfrm>
          <a:prstGeom prst="flowChartDelay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B0CAE-5B88-4445-8ECF-3B79569926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2549" y="6253214"/>
            <a:ext cx="1352277" cy="3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29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132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accent1"/>
                </a:solidFill>
                <a:latin typeface="IntelOne Display Regular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5302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IntelOne Display Regular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162739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0240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36429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26123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1276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25959073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12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54B38-6AA2-4346-A7E9-8ABABDEA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rgbClr val="8BAE4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84F49-1E60-454E-9EE4-134C0EA73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531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695E-CC2D-D141-813C-DB86DC6B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063" y="2775963"/>
            <a:ext cx="5353123" cy="1874852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EE795E-8CC1-9243-A30A-75532112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63" y="4742890"/>
            <a:ext cx="5353123" cy="130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C62AA-3F8A-684C-8C1A-D4B10943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49" y="288758"/>
            <a:ext cx="1352277" cy="356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64929F-F499-474C-A04F-FD8C0F5E8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-1"/>
            <a:ext cx="8518357" cy="85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9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42" Type="http://schemas.openxmlformats.org/officeDocument/2006/relationships/slideLayout" Target="../slideLayouts/slideLayout88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87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40" Type="http://schemas.openxmlformats.org/officeDocument/2006/relationships/slideLayout" Target="../slideLayouts/slideLayout86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9.xml"/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BA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5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82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5" r:id="rId35"/>
    <p:sldLayoutId id="2147483746" r:id="rId36"/>
    <p:sldLayoutId id="2147483747" r:id="rId37"/>
    <p:sldLayoutId id="2147483748" r:id="rId38"/>
    <p:sldLayoutId id="2147483749" r:id="rId39"/>
    <p:sldLayoutId id="2147483751" r:id="rId40"/>
    <p:sldLayoutId id="2147483752" r:id="rId41"/>
    <p:sldLayoutId id="2147483753" r:id="rId42"/>
    <p:sldLayoutId id="2147483760" r:id="rId4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Relationship Id="rId4" Type="http://schemas.openxmlformats.org/officeDocument/2006/relationships/hyperlink" Target="https://www.python.org/download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28.png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anaconda.com/products/individua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9.xml"/><Relationship Id="rId4" Type="http://schemas.openxmlformats.org/officeDocument/2006/relationships/hyperlink" Target="https://ko.wikipedia.org/wiki/%EB%A7%88%ED%81%AC%EB%8B%A4%EC%9A%B4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663D-45B3-4649-8561-CAC89595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9968345" cy="1199822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부록</a:t>
            </a:r>
            <a:r>
              <a:rPr lang="en-US" altLang="ko-KR" dirty="0">
                <a:solidFill>
                  <a:srgbClr val="000000"/>
                </a:solidFill>
              </a:rPr>
              <a:t>1) </a:t>
            </a:r>
            <a:r>
              <a:rPr lang="ko-KR" altLang="en-US" dirty="0">
                <a:solidFill>
                  <a:srgbClr val="000000"/>
                </a:solidFill>
              </a:rPr>
              <a:t>여러가지 개발환경  구축 가능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9490BF-60F2-45AF-9247-8F58B5074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1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9B0C56-E6B2-49B5-8078-14C4CAE07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318C45-DA0B-4AA9-8354-A40385B71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AF322E-5637-4775-A7B7-ECE857FD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rgbClr val="8BAE4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FFADCA-7F86-4445-A98D-71BD07344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1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F7681-9ADA-42C5-910B-446AFD3E7DF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DAE56-F0A3-4629-9BFF-5311E63E90E4}"/>
              </a:ext>
            </a:extLst>
          </p:cNvPr>
          <p:cNvSpPr txBox="1"/>
          <p:nvPr/>
        </p:nvSpPr>
        <p:spPr>
          <a:xfrm>
            <a:off x="834951" y="1621261"/>
            <a:ext cx="1080084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/>
              <a:t>파이썬을</a:t>
            </a:r>
            <a:r>
              <a:rPr lang="ko-KR" altLang="en-US" sz="2400" dirty="0"/>
              <a:t> 다운로드 받기   </a:t>
            </a:r>
            <a:r>
              <a:rPr lang="en-US" altLang="ko-KR" sz="2400" dirty="0"/>
              <a:t>Python3(</a:t>
            </a:r>
            <a:r>
              <a:rPr lang="en-US" altLang="ko-KR" sz="2400" dirty="0">
                <a:hlinkClick r:id="rId4"/>
              </a:rPr>
              <a:t>https://www.python.org/downloads/</a:t>
            </a:r>
            <a:r>
              <a:rPr lang="en-US" altLang="ko-KR" sz="2400" dirty="0"/>
              <a:t> )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원하는 릴리즈 버전을 다운받아 설치 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pip </a:t>
            </a:r>
            <a:r>
              <a:rPr lang="ko-KR" altLang="en-US" sz="2400" dirty="0"/>
              <a:t>패키지를 통합 관리하는 모듈을 이용하여 필요한 패키지설치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VS</a:t>
            </a:r>
          </a:p>
          <a:p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Anaconda</a:t>
            </a:r>
            <a:r>
              <a:rPr lang="ko-KR" altLang="en-US" sz="2400" dirty="0"/>
              <a:t> 설치 다양한 라이브러리를 포함한 개발환경을 한번에 구축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Jupyter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NoteBook</a:t>
            </a:r>
            <a:r>
              <a:rPr lang="en-US" altLang="ko-KR" sz="2400" dirty="0"/>
              <a:t>)</a:t>
            </a:r>
            <a:r>
              <a:rPr lang="ko-KR" altLang="en-US" sz="2400" dirty="0"/>
              <a:t> 실행을 통해 아나콘다 내부에 설치된 패키지들을 활용</a:t>
            </a:r>
            <a:endParaRPr lang="en-US" altLang="ko-KR" sz="2400" dirty="0"/>
          </a:p>
          <a:p>
            <a:r>
              <a:rPr lang="en-US" altLang="ko-KR" sz="2400" dirty="0"/>
              <a:t>      </a:t>
            </a:r>
            <a:r>
              <a:rPr lang="ko-KR" altLang="en-US" sz="2400" dirty="0"/>
              <a:t>하여 개발 가능</a:t>
            </a:r>
            <a:endParaRPr lang="en-US" altLang="ko-KR" sz="2400" dirty="0"/>
          </a:p>
          <a:p>
            <a:pPr marL="457200" indent="-457200">
              <a:buAutoNum type="arabicPeriod" startAt="3"/>
            </a:pPr>
            <a:r>
              <a:rPr lang="en-US" altLang="ko-KR" sz="2400" dirty="0"/>
              <a:t>Python</a:t>
            </a:r>
            <a:r>
              <a:rPr lang="ko-KR" altLang="en-US" sz="2400" dirty="0"/>
              <a:t>의 </a:t>
            </a:r>
            <a:r>
              <a:rPr lang="en-US" altLang="ko-KR" sz="2400" dirty="0"/>
              <a:t>IDE </a:t>
            </a:r>
            <a:r>
              <a:rPr lang="ko-KR" altLang="en-US" sz="2400" dirty="0"/>
              <a:t>로 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, Anaconda,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Notebook,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, Spyder </a:t>
            </a:r>
            <a:r>
              <a:rPr lang="ko-KR" altLang="en-US" sz="2400" dirty="0"/>
              <a:t>등 활용</a:t>
            </a:r>
            <a:endParaRPr lang="en-US" altLang="ko-KR" sz="2400" dirty="0"/>
          </a:p>
          <a:p>
            <a:pPr marL="457200" indent="-457200">
              <a:buAutoNum type="arabicPeriod" startAt="3"/>
            </a:pPr>
            <a:r>
              <a:rPr lang="en-US" altLang="ko-KR" sz="2400" dirty="0"/>
              <a:t>Anaconda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 </a:t>
            </a:r>
            <a:r>
              <a:rPr lang="ko-KR" altLang="en-US" sz="2400" dirty="0"/>
              <a:t>을 연동하여 개발 활용 가능</a:t>
            </a:r>
            <a:endParaRPr lang="en-US" altLang="ko-KR" sz="2400" dirty="0"/>
          </a:p>
          <a:p>
            <a:pPr marL="457200" indent="-457200">
              <a:buAutoNum type="arabicPeriod" startAt="3"/>
            </a:pPr>
            <a:endParaRPr lang="en-US" altLang="ko-KR" sz="2400" dirty="0"/>
          </a:p>
          <a:p>
            <a:endParaRPr lang="en-US" altLang="ko-KR" sz="2800" u="sng" dirty="0"/>
          </a:p>
          <a:p>
            <a:endParaRPr lang="en-US" altLang="ko-KR" sz="2800" u="sng" dirty="0"/>
          </a:p>
        </p:txBody>
      </p:sp>
    </p:spTree>
    <p:extLst>
      <p:ext uri="{BB962C8B-B14F-4D97-AF65-F5344CB8AC3E}">
        <p14:creationId xmlns:p14="http://schemas.microsoft.com/office/powerpoint/2010/main" val="72644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7  - </a:t>
            </a:r>
            <a:r>
              <a:rPr lang="en-US" altLang="ko-KR" dirty="0" err="1">
                <a:solidFill>
                  <a:srgbClr val="000000"/>
                </a:solidFill>
              </a:rPr>
              <a:t>Pycharm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다운로드 및 셋업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s://lh4.googleusercontent.com/F0ORLo_v-NoIpVIXi87RWDkESPGKdbuqwFHi8U6xU1cqXn1D_38s_y60397T0hgY693aHB99vv5teb0pbrd_h9PUJ7KWivMq97RKkHQAPE1vW7jRkAzOeYpQ_NP5FDvfhxypusKNR3I">
            <a:extLst>
              <a:ext uri="{FF2B5EF4-FFF2-40B4-BE49-F238E27FC236}">
                <a16:creationId xmlns:a16="http://schemas.microsoft.com/office/drawing/2014/main" id="{C26E8CBB-9095-478A-B9B9-B24D7C83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02010"/>
            <a:ext cx="5402142" cy="42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d-vqcf8PkAb4U32LtZ3aZ_F2Q-7f5PDpBNpCsjcT4TH8rpZOnjNkalJowJtPW5R2q8w6l63cqGKFs7utSqDF8CFt0b2s9Az4QRvdGqVMmEFPENbqMhdnz29ZPT4jQ_GCH2Frt-m7D3A">
            <a:extLst>
              <a:ext uri="{FF2B5EF4-FFF2-40B4-BE49-F238E27FC236}">
                <a16:creationId xmlns:a16="http://schemas.microsoft.com/office/drawing/2014/main" id="{6CB029C2-790C-4DA4-96E8-ABBD44EA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702009"/>
            <a:ext cx="5402141" cy="440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13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8  - </a:t>
            </a:r>
            <a:r>
              <a:rPr lang="en-US" altLang="ko-KR" dirty="0" err="1">
                <a:solidFill>
                  <a:srgbClr val="000000"/>
                </a:solidFill>
              </a:rPr>
              <a:t>pycharm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설치 위치 변경 및 옵션설정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 descr="https://lh6.googleusercontent.com/4_L_KY737QwPj_xVfzFS8tOa6bIaJpnY6UezMNOO7jZSOYhTyenanesJ2PLzgNHGPm7HAlEUUn-448068ABpu-ZQcU7gwcjgxzQD2giqU1qM4kWOPr4tdy1L4tArV2xG5OGEVGRdnCE">
            <a:extLst>
              <a:ext uri="{FF2B5EF4-FFF2-40B4-BE49-F238E27FC236}">
                <a16:creationId xmlns:a16="http://schemas.microsoft.com/office/drawing/2014/main" id="{811D8BA9-AAD3-4DC5-A3F6-CE5C96558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572366"/>
            <a:ext cx="5500790" cy="4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4.googleusercontent.com/3df-AVg6dllW4Lti-hQIX8lanflKLIkyyXlKZO5MFzWxElAmeYGoB8AKCInKaHB2oRNxkD5e0wWC2Otl6fdoDUO8jqq0nHlRVPbmk2YzAdcOwQ9KPDh4EUrweLDKoTcDfEXGHGtURwQ">
            <a:extLst>
              <a:ext uri="{FF2B5EF4-FFF2-40B4-BE49-F238E27FC236}">
                <a16:creationId xmlns:a16="http://schemas.microsoft.com/office/drawing/2014/main" id="{6D7CBCD6-BC26-4C96-BBF6-A9B0A1AE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2100"/>
            <a:ext cx="5500790" cy="455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4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9  - </a:t>
            </a:r>
            <a:r>
              <a:rPr lang="en-US" altLang="ko-KR" dirty="0" err="1">
                <a:solidFill>
                  <a:srgbClr val="000000"/>
                </a:solidFill>
              </a:rPr>
              <a:t>Pycharm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설치 확인 및 </a:t>
            </a:r>
            <a:r>
              <a:rPr lang="en-US" altLang="ko-KR" dirty="0">
                <a:solidFill>
                  <a:srgbClr val="000000"/>
                </a:solidFill>
              </a:rPr>
              <a:t>Anaconda Prompt </a:t>
            </a:r>
            <a:r>
              <a:rPr lang="ko-KR" altLang="en-US" dirty="0">
                <a:solidFill>
                  <a:srgbClr val="000000"/>
                </a:solidFill>
              </a:rPr>
              <a:t>실행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 descr="https://lh4.googleusercontent.com/av1svyOEBWyYrg2ZoIaYc6zWwK3xlvwyrk0ilPMNPC7rLkMY2dP4QjYWNq8n-9Noy7wfY6YIeWqeBwI0YbADlns-VXnz-hjzIjso5Ht_T93YARsEAm3q04zgABzje66b79PhyylxGuE">
            <a:extLst>
              <a:ext uri="{FF2B5EF4-FFF2-40B4-BE49-F238E27FC236}">
                <a16:creationId xmlns:a16="http://schemas.microsoft.com/office/drawing/2014/main" id="{7136504C-CA66-40E1-B759-27C1A431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7" y="1832255"/>
            <a:ext cx="5354023" cy="42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3.googleusercontent.com/4pZxV1EsHY1-EhIsTGLwQfoxaNFv2myLAkjw7VIbey5pLhXI34Lj8aQfRl1DF3C1ZXNhL-yIGNI56OT1TaakWtModMWzc7W4kmDgGY5ulxuACihgpDg4EAIIlof_brqqdg3qcYX3QmA">
            <a:extLst>
              <a:ext uri="{FF2B5EF4-FFF2-40B4-BE49-F238E27FC236}">
                <a16:creationId xmlns:a16="http://schemas.microsoft.com/office/drawing/2014/main" id="{A578525B-B832-4127-A947-88E4B53C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60987"/>
            <a:ext cx="5105400" cy="41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0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10  - Anaconda </a:t>
            </a:r>
            <a:r>
              <a:rPr lang="ko-KR" altLang="en-US" dirty="0">
                <a:solidFill>
                  <a:srgbClr val="000000"/>
                </a:solidFill>
              </a:rPr>
              <a:t>가상환경 만들기 </a:t>
            </a:r>
            <a:r>
              <a:rPr lang="en-US" altLang="ko-KR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218" name="Picture 2" descr="https://lh5.googleusercontent.com/Xs9D7sja90xYa7OqXbys0GUofMWvBOtJMuxtK9t_BtTnk0Z_1-Iycg-2esgbfluoik7ShFEP4aGfUd48u4AMhSEq9jy_Sk0KiuA3Ghnnjc7eL-i3gbqVlrAcTbZrJ6fVNu-Tm-egP_c">
            <a:extLst>
              <a:ext uri="{FF2B5EF4-FFF2-40B4-BE49-F238E27FC236}">
                <a16:creationId xmlns:a16="http://schemas.microsoft.com/office/drawing/2014/main" id="{C203B1A1-39C3-4872-9EA2-FA2C837E4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3" y="1706166"/>
            <a:ext cx="9586231" cy="278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6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10  - Anaconda </a:t>
            </a:r>
            <a:r>
              <a:rPr lang="ko-KR" altLang="en-US" dirty="0">
                <a:solidFill>
                  <a:srgbClr val="000000"/>
                </a:solidFill>
              </a:rPr>
              <a:t>가상환경 활성화 확인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 descr="https://lh6.googleusercontent.com/LnZQHYqIPNvbdRFDHvKIFr-xcleVHJaPrqPenBhj042-utK7k3aZFhy31k4R9beBPHma4EnR1cJSk5Co-vOCHpYpB3nd9e9H8kKIhV-ykfL2ZuGgsBYFr9p0B8qw6cVbgrL-fq4Fdzw">
            <a:extLst>
              <a:ext uri="{FF2B5EF4-FFF2-40B4-BE49-F238E27FC236}">
                <a16:creationId xmlns:a16="http://schemas.microsoft.com/office/drawing/2014/main" id="{37A9B222-21EE-4B89-ABD6-33D9E277D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" y="1091640"/>
            <a:ext cx="10500386" cy="54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3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11  - </a:t>
            </a:r>
            <a:r>
              <a:rPr lang="en-US" altLang="ko-KR" dirty="0" err="1">
                <a:solidFill>
                  <a:srgbClr val="000000"/>
                </a:solidFill>
              </a:rPr>
              <a:t>pycharm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실행 및 동의 및 데이터 공유 확인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314" name="Picture 2" descr="https://lh3.googleusercontent.com/G-_cV1U-2R41063SsJlQ3yHR2DOVSLmg8AcHn247dntA1kEc1K3o8WE7_7iY5Qeg52VjC68Y7F1Tz30bk39Np70ZwAWRfdgIolWNtx4-vHmwBMy3ma3HRa_f_DXdTmUTTydN3Q6t5tk">
            <a:extLst>
              <a:ext uri="{FF2B5EF4-FFF2-40B4-BE49-F238E27FC236}">
                <a16:creationId xmlns:a16="http://schemas.microsoft.com/office/drawing/2014/main" id="{C8D6C206-1E2C-4F0B-ADFD-B63BE5A7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9" y="1549802"/>
            <a:ext cx="5820619" cy="45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5.googleusercontent.com/Q9Sk_HMRhtEhhHa6mQNtjw95GKnzGaPv_HaHCyyQB2A4fL0_aSjIS6yFaT956iI2XwjltZLlQBTwPwI0w1hggRWRIXS1ycinxk6RDL-Pri8VH7vUbmcTz6qJUiBdUjVh_zMnuRvvdWM">
            <a:extLst>
              <a:ext uri="{FF2B5EF4-FFF2-40B4-BE49-F238E27FC236}">
                <a16:creationId xmlns:a16="http://schemas.microsoft.com/office/drawing/2014/main" id="{18205727-E64E-4723-98CB-A2718CA8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17" y="1516163"/>
            <a:ext cx="5731447" cy="472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21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12  - </a:t>
            </a:r>
            <a:r>
              <a:rPr lang="en-US" altLang="ko-KR" dirty="0" err="1"/>
              <a:t>Pycharm</a:t>
            </a:r>
            <a:r>
              <a:rPr lang="en-US" altLang="ko-KR" dirty="0"/>
              <a:t> Evaluate for free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90" name="Picture 2" descr="https://lh4.googleusercontent.com/9goQtBH_C3hUMWE3XFe2FQbdqUhIhppkUiPTblQy3cd2IxJLrKXUPNMxQbnljxLJWr5rdbSAT2COPKEc_ADrBUvMfpTKUSxaBXfelv-Pat9lW5FjSdXfaB4u8Nt3QcmM7UFmFib0I0E">
            <a:extLst>
              <a:ext uri="{FF2B5EF4-FFF2-40B4-BE49-F238E27FC236}">
                <a16:creationId xmlns:a16="http://schemas.microsoft.com/office/drawing/2014/main" id="{D6481A72-4A29-4179-A0AE-155C3B70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8" y="2138367"/>
            <a:ext cx="5886082" cy="353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3.googleusercontent.com/dIAVNxo1FquyVR6YoD0Na4NYKhOoRkZblrTeSIpouPVxrKcFPwMgoyE2WxcEL9VYJVu2IoIl5nPKgsLjEtaaAx5CjUCo5GPCH2CLz8WUHokA8qlLnsC1kYAo_v03FFmgrYbUrMFndU4">
            <a:extLst>
              <a:ext uri="{FF2B5EF4-FFF2-40B4-BE49-F238E27FC236}">
                <a16:creationId xmlns:a16="http://schemas.microsoft.com/office/drawing/2014/main" id="{D16A9F21-1AB4-4EEF-BEB4-D08C92A3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87" y="2126881"/>
            <a:ext cx="5854340" cy="3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5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13  - </a:t>
            </a:r>
            <a:r>
              <a:rPr lang="en-US" altLang="ko-KR" dirty="0" err="1"/>
              <a:t>Pycharm</a:t>
            </a:r>
            <a:r>
              <a:rPr lang="en-US" altLang="ko-KR" dirty="0"/>
              <a:t> new project </a:t>
            </a:r>
            <a:r>
              <a:rPr lang="ko-KR" altLang="en-US" dirty="0"/>
              <a:t>생성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410" name="Picture 2" descr="https://lh3.googleusercontent.com/XagACeZwAg9UlMjhlezjnYNr5x_xJ-Qx7WTuCDEmVagtMlK0CyXL4pgL6TFIBtoIDkOsLv1diGyWQ5eER1npmfZuuWeKzLNDrq_CUkR09zfOJiXDEIlWc55H-NjJFMosA1FaSRRF8Kk">
            <a:extLst>
              <a:ext uri="{FF2B5EF4-FFF2-40B4-BE49-F238E27FC236}">
                <a16:creationId xmlns:a16="http://schemas.microsoft.com/office/drawing/2014/main" id="{7719CA44-1877-470A-9E02-C93DE822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85" y="1389100"/>
            <a:ext cx="7823055" cy="48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6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14  - </a:t>
            </a:r>
            <a:r>
              <a:rPr lang="en-US" altLang="ko-KR" dirty="0" err="1"/>
              <a:t>Pycharm</a:t>
            </a:r>
            <a:r>
              <a:rPr lang="en-US" altLang="ko-KR" dirty="0"/>
              <a:t> base interpreter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6386" name="Picture 2" descr="https://lh3.googleusercontent.com/hoKZcxlAnQXkl9tqu5b_c_sdVd0bga8LaqNq_LGnyz5C0Ijmt3JcFYJwNj33yth0_IMnTSER_agJIiE75R5RBxIAgDKOHn5boiQbUk2pGf4C4cNYWJ0gHvndtCDSAzeiBwRVpZ1-zhI">
            <a:extLst>
              <a:ext uri="{FF2B5EF4-FFF2-40B4-BE49-F238E27FC236}">
                <a16:creationId xmlns:a16="http://schemas.microsoft.com/office/drawing/2014/main" id="{A2D9D140-02AE-4C35-AA24-2409E9CE9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65" y="1333513"/>
            <a:ext cx="8741070" cy="50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9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15  -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가상환경 연동 및 </a:t>
            </a:r>
            <a:r>
              <a:rPr lang="en-US" altLang="ko-KR" dirty="0"/>
              <a:t>interpreter </a:t>
            </a:r>
            <a:r>
              <a:rPr lang="ko-KR" altLang="en-US" dirty="0"/>
              <a:t>설정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lh5.googleusercontent.com/Gfc7Q9YuC46hODlemGu_CSYl9ZTlWcB5R1ariPh9_0IVEtLHRXHMKfnwPMJNG75Y3G8knLRSxRKKk7LxlksdJMuMzxyIu4YLd_ohH2Oic81Us1YFER-U9LkSloNJW6VP2uzRGXxZnyA">
            <a:extLst>
              <a:ext uri="{FF2B5EF4-FFF2-40B4-BE49-F238E27FC236}">
                <a16:creationId xmlns:a16="http://schemas.microsoft.com/office/drawing/2014/main" id="{248D0615-E8CC-4879-A17C-00E60E902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48" y="1142367"/>
            <a:ext cx="8128246" cy="505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9908294" cy="117805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부록</a:t>
            </a:r>
            <a:r>
              <a:rPr lang="en-US" altLang="ko-KR" dirty="0">
                <a:solidFill>
                  <a:srgbClr val="000000"/>
                </a:solidFill>
              </a:rPr>
              <a:t>1) </a:t>
            </a:r>
            <a:r>
              <a:rPr lang="ko-KR" altLang="en-US" dirty="0">
                <a:solidFill>
                  <a:srgbClr val="000000"/>
                </a:solidFill>
              </a:rPr>
              <a:t>개발환경 구축 및 활용 실습 가이드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C1310-6B19-4107-96A5-E2CA38079AE3}"/>
              </a:ext>
            </a:extLst>
          </p:cNvPr>
          <p:cNvSpPr txBox="1"/>
          <p:nvPr/>
        </p:nvSpPr>
        <p:spPr>
          <a:xfrm>
            <a:off x="1974758" y="2552287"/>
            <a:ext cx="87579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/>
              <a:t>-  ( </a:t>
            </a:r>
            <a:r>
              <a:rPr lang="ko-KR" altLang="en-US" sz="2400" b="1" u="sng" dirty="0"/>
              <a:t>실습</a:t>
            </a:r>
            <a:r>
              <a:rPr lang="en-US" altLang="ko-KR" sz="2400" b="1" u="sng" dirty="0"/>
              <a:t>1 ~ </a:t>
            </a:r>
            <a:r>
              <a:rPr lang="ko-KR" altLang="en-US" sz="2400" b="1" u="sng" dirty="0"/>
              <a:t>실습 </a:t>
            </a:r>
            <a:r>
              <a:rPr lang="en-US" altLang="ko-KR" sz="2400" b="1" u="sng" dirty="0"/>
              <a:t>16 </a:t>
            </a:r>
            <a:r>
              <a:rPr lang="ko-KR" altLang="en-US" sz="2400" b="1" u="sng" dirty="0"/>
              <a:t>실습 따라하기  </a:t>
            </a:r>
            <a:r>
              <a:rPr lang="en-US" altLang="ko-KR" sz="2400" b="1" u="sng" dirty="0"/>
              <a:t>)</a:t>
            </a:r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Anaconda  </a:t>
            </a:r>
            <a:r>
              <a:rPr lang="ko-KR" altLang="en-US" sz="2400" dirty="0"/>
              <a:t>설치 후 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 </a:t>
            </a:r>
            <a:r>
              <a:rPr lang="ko-KR" altLang="en-US" sz="2400" dirty="0"/>
              <a:t>설치 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개발 가상환경 설정  및 연동 설정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b="1" u="sng" dirty="0"/>
              <a:t>( </a:t>
            </a:r>
            <a:r>
              <a:rPr lang="ko-KR" altLang="en-US" sz="2400" b="1" u="sng" dirty="0"/>
              <a:t>실습</a:t>
            </a:r>
            <a:r>
              <a:rPr lang="en-US" altLang="ko-KR" sz="2400" b="1" u="sng" dirty="0"/>
              <a:t>17  ~  </a:t>
            </a:r>
            <a:r>
              <a:rPr lang="ko-KR" altLang="en-US" sz="2400" b="1" u="sng" dirty="0"/>
              <a:t>실습 </a:t>
            </a:r>
            <a:r>
              <a:rPr lang="en-US" altLang="ko-KR" sz="2400" b="1" u="sng" dirty="0"/>
              <a:t> 28</a:t>
            </a:r>
            <a:r>
              <a:rPr lang="ko-KR" altLang="en-US" sz="2400" b="1" u="sng" dirty="0"/>
              <a:t>  따라하기  </a:t>
            </a:r>
            <a:r>
              <a:rPr lang="en-US" altLang="ko-KR" sz="2400" b="1" u="sng" dirty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b="1" u="sng" dirty="0"/>
          </a:p>
          <a:p>
            <a:pPr marL="342900" indent="-342900">
              <a:buAutoNum type="arabicPeriod"/>
            </a:pPr>
            <a:r>
              <a:rPr lang="ko-KR" altLang="en-US" sz="2400" dirty="0"/>
              <a:t>개발도구와  </a:t>
            </a:r>
            <a:r>
              <a:rPr lang="ko-KR" altLang="en-US" sz="2400" dirty="0" err="1"/>
              <a:t>쥬피터노트북</a:t>
            </a:r>
            <a:r>
              <a:rPr lang="ko-KR" altLang="en-US" sz="2400" dirty="0"/>
              <a:t> 활용하기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800" u="sng" dirty="0"/>
          </a:p>
          <a:p>
            <a:endParaRPr lang="en-US" altLang="ko-KR" sz="2800" u="sng" dirty="0"/>
          </a:p>
          <a:p>
            <a:endParaRPr lang="en-US" altLang="ko-KR" sz="2800" u="sng" dirty="0"/>
          </a:p>
          <a:p>
            <a:endParaRPr lang="en-US" altLang="ko-KR" sz="2800" u="sng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B2683-72CF-4E7C-9F87-C0066A918909}"/>
              </a:ext>
            </a:extLst>
          </p:cNvPr>
          <p:cNvSpPr/>
          <p:nvPr/>
        </p:nvSpPr>
        <p:spPr>
          <a:xfrm>
            <a:off x="822770" y="1253916"/>
            <a:ext cx="9454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695D46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아나콘다 설치 파일 다운로드에서부터 설치 및 환경 설정 기타 가상환경 구축과 가상환경 연동 설정 기타 설치된 개발환경 수행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143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15  -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가상환경 연동 및 </a:t>
            </a:r>
            <a:r>
              <a:rPr lang="en-US" altLang="ko-KR" dirty="0"/>
              <a:t>interpreter </a:t>
            </a:r>
            <a:r>
              <a:rPr lang="ko-KR" altLang="en-US" dirty="0"/>
              <a:t>설정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434" name="Picture 2" descr="https://lh6.googleusercontent.com/Raa1_l4ayPQa1PekZW--rAA54vVnycD6PSWbfkOwsEKB16K62es_w5sseF_MAip36bzkYpGwmkoEs9qdCnwtgrgeBKQrse7wteW-c4tGMCChDnDLm6rFdUD1FkzpXXBW78jgatxJUKE">
            <a:extLst>
              <a:ext uri="{FF2B5EF4-FFF2-40B4-BE49-F238E27FC236}">
                <a16:creationId xmlns:a16="http://schemas.microsoft.com/office/drawing/2014/main" id="{690F3653-D75F-4850-A814-10E04F53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75" y="1219036"/>
            <a:ext cx="8734790" cy="512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0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16  - </a:t>
            </a:r>
            <a:r>
              <a:rPr lang="en-US" altLang="ko-KR" dirty="0"/>
              <a:t>.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9458" name="Picture 2" descr="https://lh3.googleusercontent.com/4pUJTBEl6P-OjuQV2SU0CRPUAeJSlj1PRID6D52nqKjC9C5YuFBBJg-cidb105M8r0om9UfQMxfhidHCQ7wIapRBfMZ3YbhIXdHwrTTHzF_9fPiWjtxfonXyDYgrnlZ1DK1WiyrxQ0k">
            <a:extLst>
              <a:ext uri="{FF2B5EF4-FFF2-40B4-BE49-F238E27FC236}">
                <a16:creationId xmlns:a16="http://schemas.microsoft.com/office/drawing/2014/main" id="{7EA5CF75-1544-4419-9AAE-BEE8FBB7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5" y="1238250"/>
            <a:ext cx="9417950" cy="510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16  - </a:t>
            </a:r>
            <a:r>
              <a:rPr lang="en-US" altLang="ko-KR" dirty="0"/>
              <a:t>.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482" name="Picture 2" descr="https://lh4.googleusercontent.com/djvP_vjPt77o-b0kbhP6xlCmhGAtMGXGMffAvEy8IG3-zjZyg49hzrlrWBBqNK9mk4sTH8-nB50Upm862Vi38KvZENPwVThKul2vFbUwRuJZppvj6k7z042ZXW6Pe-aj7ZjleDLQ3Q4">
            <a:extLst>
              <a:ext uri="{FF2B5EF4-FFF2-40B4-BE49-F238E27FC236}">
                <a16:creationId xmlns:a16="http://schemas.microsoft.com/office/drawing/2014/main" id="{60834D04-62BC-46FA-89A5-0D0403CD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41" y="1238250"/>
            <a:ext cx="10212449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88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17  -  </a:t>
            </a:r>
            <a:r>
              <a:rPr lang="en-US" altLang="ko-KR" dirty="0" err="1">
                <a:solidFill>
                  <a:srgbClr val="000000"/>
                </a:solidFill>
              </a:rPr>
              <a:t>jupyter</a:t>
            </a:r>
            <a:r>
              <a:rPr lang="en-US" altLang="ko-KR" dirty="0">
                <a:solidFill>
                  <a:srgbClr val="000000"/>
                </a:solidFill>
              </a:rPr>
              <a:t> notebook </a:t>
            </a:r>
            <a:r>
              <a:rPr lang="ko-KR" altLang="en-US" dirty="0">
                <a:solidFill>
                  <a:srgbClr val="000000"/>
                </a:solidFill>
              </a:rPr>
              <a:t>실행 및 파일 생성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6866" name="Picture 2" descr="https://lh6.googleusercontent.com/QxDB31dU4Fm8ObSMvr_J_IIPbCBm6RYBIBXcXsTFkAQUyrcP3eJC5pQKfvZjpdlLi9tiq3mwnM-6HHTrQiwC7lYzIFCn-V3Y6rMRgIjY21NJ45MSmR3IRQp0LK9SP16cGeq4h6mh-2M">
            <a:extLst>
              <a:ext uri="{FF2B5EF4-FFF2-40B4-BE49-F238E27FC236}">
                <a16:creationId xmlns:a16="http://schemas.microsoft.com/office/drawing/2014/main" id="{18AAF365-6F31-4EA3-BE66-341F3654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8" y="1490576"/>
            <a:ext cx="11875632" cy="38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0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 17  -  </a:t>
            </a:r>
            <a:r>
              <a:rPr lang="en-US" altLang="ko-KR" dirty="0" err="1">
                <a:solidFill>
                  <a:srgbClr val="000000"/>
                </a:solidFill>
              </a:rPr>
              <a:t>jupyter</a:t>
            </a:r>
            <a:r>
              <a:rPr lang="en-US" altLang="ko-KR" dirty="0">
                <a:solidFill>
                  <a:srgbClr val="000000"/>
                </a:solidFill>
              </a:rPr>
              <a:t> notebook </a:t>
            </a:r>
            <a:r>
              <a:rPr lang="ko-KR" altLang="en-US" dirty="0">
                <a:solidFill>
                  <a:srgbClr val="000000"/>
                </a:solidFill>
              </a:rPr>
              <a:t>실행 및 파일 생성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5842" name="Picture 2" descr="https://lh6.googleusercontent.com/nLAm5e2oxYmQm43eOwwqntJ63meMdnleuXU3Dz__08Z0NOp-hme5uwPq3PJpdUM4KvsFDEAcR0MzeLKzRNBj-_o4trz6f3XLGZgiePi1i9duZIGegIOh5DUoRj8nQRQpJw-ZvwldNqk">
            <a:extLst>
              <a:ext uri="{FF2B5EF4-FFF2-40B4-BE49-F238E27FC236}">
                <a16:creationId xmlns:a16="http://schemas.microsoft.com/office/drawing/2014/main" id="{5E76A4EE-008C-4E63-8B7D-2FBD5E95D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8" y="1593108"/>
            <a:ext cx="10966204" cy="32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59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 17  -  </a:t>
            </a:r>
            <a:r>
              <a:rPr lang="en-US" altLang="ko-KR" dirty="0" err="1">
                <a:solidFill>
                  <a:srgbClr val="000000"/>
                </a:solidFill>
              </a:rPr>
              <a:t>jupyter</a:t>
            </a:r>
            <a:r>
              <a:rPr lang="en-US" altLang="ko-KR" dirty="0">
                <a:solidFill>
                  <a:srgbClr val="000000"/>
                </a:solidFill>
              </a:rPr>
              <a:t> notebook </a:t>
            </a:r>
            <a:r>
              <a:rPr lang="ko-KR" altLang="en-US" dirty="0">
                <a:solidFill>
                  <a:srgbClr val="000000"/>
                </a:solidFill>
              </a:rPr>
              <a:t>실행 및 파일 생성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7890" name="Picture 2" descr="https://lh3.googleusercontent.com/i-_5FtpmRT-BNmuQoxEFJxCgReC2WJRqD3IuK48yl_7G2XqF848fRC8Yy6Rx372CQO8nQ8k7tUum-Mkt4ah5b83j4-9UMUL_Z37bsSRrTClG-AQPL_5MbBl-GD5PElt5hs3dY6IexCQ">
            <a:extLst>
              <a:ext uri="{FF2B5EF4-FFF2-40B4-BE49-F238E27FC236}">
                <a16:creationId xmlns:a16="http://schemas.microsoft.com/office/drawing/2014/main" id="{A6D73846-A068-4307-9D5B-427A01734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51" y="1980872"/>
            <a:ext cx="10625297" cy="327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42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18 – Hello World </a:t>
            </a:r>
            <a:r>
              <a:rPr lang="ko-KR" altLang="en-US" dirty="0">
                <a:solidFill>
                  <a:srgbClr val="000000"/>
                </a:solidFill>
              </a:rPr>
              <a:t>실행화면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818" name="Picture 2" descr="http://abrc.or.kr/blog/python_tutorial/step_1/PICB14E.png">
            <a:extLst>
              <a:ext uri="{FF2B5EF4-FFF2-40B4-BE49-F238E27FC236}">
                <a16:creationId xmlns:a16="http://schemas.microsoft.com/office/drawing/2014/main" id="{7E8B8C35-0E42-4874-8663-87F46EE9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9" y="1330911"/>
            <a:ext cx="11063242" cy="140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https://lh3.googleusercontent.com/LWoHU8d8DLXoyMstDWKtfog9o1qiuNHvuTgBoLPqIMNqIKi--G_SvXRbiR4VoYshW5Ue30_S6_uaC4UBPNkZ2V5A-HbkNXdGYHmQVAYaxq82HF-4Mt9LKPLYlMUtfHah4Gm9Of_WsNg">
            <a:extLst>
              <a:ext uri="{FF2B5EF4-FFF2-40B4-BE49-F238E27FC236}">
                <a16:creationId xmlns:a16="http://schemas.microsoft.com/office/drawing/2014/main" id="{4F85BE76-8ACC-4580-9BBB-6590EA63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0" y="3292601"/>
            <a:ext cx="11063242" cy="117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E4238E-EACF-4353-8676-AA75523EB05A}"/>
              </a:ext>
            </a:extLst>
          </p:cNvPr>
          <p:cNvSpPr/>
          <p:nvPr/>
        </p:nvSpPr>
        <p:spPr>
          <a:xfrm>
            <a:off x="6913396" y="2516405"/>
            <a:ext cx="26794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u="sng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Ctrl + Enter</a:t>
            </a:r>
            <a:endParaRPr lang="ko-KR" alt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46AC1-AF41-4127-AD41-E0839677D9F2}"/>
              </a:ext>
            </a:extLst>
          </p:cNvPr>
          <p:cNvSpPr/>
          <p:nvPr/>
        </p:nvSpPr>
        <p:spPr>
          <a:xfrm>
            <a:off x="7142397" y="4102008"/>
            <a:ext cx="2405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Shift+Enter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10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4" y="-1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19 – </a:t>
            </a:r>
            <a:r>
              <a:rPr lang="ko-KR" altLang="en-US" dirty="0">
                <a:solidFill>
                  <a:srgbClr val="000000"/>
                </a:solidFill>
              </a:rPr>
              <a:t>파일 저장 및 이름변경하기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3794" name="Picture 2" descr="http://abrc.or.kr/blog/python_tutorial/step_1/PICB15F.png">
            <a:extLst>
              <a:ext uri="{FF2B5EF4-FFF2-40B4-BE49-F238E27FC236}">
                <a16:creationId xmlns:a16="http://schemas.microsoft.com/office/drawing/2014/main" id="{CBFEE6A3-E210-4CFC-B566-328450AD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97" y="1033345"/>
            <a:ext cx="8793393" cy="243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http://abrc.or.kr/blog/python_tutorial/step_1/PICB16F.png">
            <a:extLst>
              <a:ext uri="{FF2B5EF4-FFF2-40B4-BE49-F238E27FC236}">
                <a16:creationId xmlns:a16="http://schemas.microsoft.com/office/drawing/2014/main" id="{79455B6E-465B-4165-9CE9-92F7FEB0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42" y="3621388"/>
            <a:ext cx="8644847" cy="29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4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80" y="252412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20 – </a:t>
            </a:r>
            <a:r>
              <a:rPr lang="ko-KR" altLang="en-US" dirty="0">
                <a:solidFill>
                  <a:srgbClr val="000000"/>
                </a:solidFill>
              </a:rPr>
              <a:t>편집 모드 </a:t>
            </a:r>
            <a:r>
              <a:rPr lang="en-US" altLang="ko-KR" dirty="0">
                <a:solidFill>
                  <a:srgbClr val="000000"/>
                </a:solidFill>
              </a:rPr>
              <a:t>&amp; </a:t>
            </a:r>
            <a:r>
              <a:rPr lang="ko-KR" altLang="en-US" dirty="0">
                <a:solidFill>
                  <a:srgbClr val="000000"/>
                </a:solidFill>
              </a:rPr>
              <a:t>명령모드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2770" name="Picture 2" descr="https://lh4.googleusercontent.com/uqK3K9H7-bIKlBuqP-W2RcmnhjF2o4GN5e5m31srOa0mztVvSgVSDtNUf3mxKrPSDskEIiK6hP7E6GhY6K3jCmSaYoqT6l1C79ztUf3dW2i_KVCNlnRzQD-_CkYpKnOIggAmDdlQWiU">
            <a:extLst>
              <a:ext uri="{FF2B5EF4-FFF2-40B4-BE49-F238E27FC236}">
                <a16:creationId xmlns:a16="http://schemas.microsoft.com/office/drawing/2014/main" id="{6384950A-C0D1-4495-95F3-1B203A196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75" y="1452234"/>
            <a:ext cx="10956865" cy="11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E96AF0-085B-4FD1-BFAE-E955E8790E06}"/>
              </a:ext>
            </a:extLst>
          </p:cNvPr>
          <p:cNvSpPr/>
          <p:nvPr/>
        </p:nvSpPr>
        <p:spPr>
          <a:xfrm>
            <a:off x="887425" y="2831068"/>
            <a:ext cx="6721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(Edit mode) : </a:t>
            </a:r>
            <a:r>
              <a:rPr lang="ko-KR" altLang="en-US" sz="3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셀 클릭 또는 </a:t>
            </a:r>
            <a:r>
              <a:rPr lang="en-US" altLang="ko-KR" sz="3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Enter</a:t>
            </a:r>
            <a:r>
              <a:rPr lang="ko-KR" altLang="en-US" sz="3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 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32772" name="Picture 4" descr="https://lh4.googleusercontent.com/EIQ7zM29KWGa_YlQE7EG5MfM04_GRiCdLmgKYLr1OwpBBWjgqa5qUkwuVw6KYs8_iVbW13Idr49YBKeZfy2288OmgMSndnXYLNhe283ui-QTFPs9Qs-KE77jmVIJdtALY6ZH0XQCp0Q">
            <a:extLst>
              <a:ext uri="{FF2B5EF4-FFF2-40B4-BE49-F238E27FC236}">
                <a16:creationId xmlns:a16="http://schemas.microsoft.com/office/drawing/2014/main" id="{A66664C9-8BAB-4A8A-9F41-3B6A1FB08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0" y="3775667"/>
            <a:ext cx="10886460" cy="11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AC0098-5EAD-492A-A354-335BF06D7583}"/>
              </a:ext>
            </a:extLst>
          </p:cNvPr>
          <p:cNvSpPr/>
          <p:nvPr/>
        </p:nvSpPr>
        <p:spPr>
          <a:xfrm>
            <a:off x="887425" y="5302249"/>
            <a:ext cx="1003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(Command mode) : </a:t>
            </a:r>
            <a:r>
              <a:rPr lang="ko-KR" altLang="en-US" sz="3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셀 외부 </a:t>
            </a:r>
            <a:r>
              <a:rPr lang="ko-KR" altLang="en-US" sz="3200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아무곳</a:t>
            </a:r>
            <a:r>
              <a:rPr lang="ko-KR" altLang="en-US" sz="3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클릭 또는 </a:t>
            </a:r>
            <a:r>
              <a:rPr lang="en-US" altLang="ko-KR" sz="3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ESC</a:t>
            </a:r>
            <a:r>
              <a:rPr lang="ko-KR" altLang="en-US" sz="3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 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46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21 – </a:t>
            </a:r>
            <a:r>
              <a:rPr lang="ko-KR" altLang="en-US" dirty="0">
                <a:solidFill>
                  <a:srgbClr val="000000"/>
                </a:solidFill>
              </a:rPr>
              <a:t>명령</a:t>
            </a:r>
            <a:r>
              <a:rPr lang="en-US" altLang="ko-KR" dirty="0">
                <a:solidFill>
                  <a:srgbClr val="000000"/>
                </a:solidFill>
              </a:rPr>
              <a:t>(Command) </a:t>
            </a:r>
            <a:r>
              <a:rPr lang="ko-KR" altLang="en-US" dirty="0">
                <a:solidFill>
                  <a:srgbClr val="000000"/>
                </a:solidFill>
              </a:rPr>
              <a:t>모드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3B49F-6958-4F05-881E-4E6EFE02A35D}"/>
              </a:ext>
            </a:extLst>
          </p:cNvPr>
          <p:cNvSpPr txBox="1"/>
          <p:nvPr/>
        </p:nvSpPr>
        <p:spPr>
          <a:xfrm>
            <a:off x="1180407" y="1579418"/>
            <a:ext cx="683552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셀 추가   </a:t>
            </a:r>
            <a:r>
              <a:rPr lang="en-US" altLang="ko-KR" sz="3200" dirty="0"/>
              <a:t>:  a </a:t>
            </a:r>
            <a:r>
              <a:rPr lang="ko-KR" altLang="en-US" sz="3200" dirty="0"/>
              <a:t>키 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셀 아래 추가 </a:t>
            </a:r>
            <a:r>
              <a:rPr lang="en-US" altLang="ko-KR" sz="3200" dirty="0"/>
              <a:t>:   b</a:t>
            </a:r>
            <a:r>
              <a:rPr lang="ko-KR" altLang="en-US" sz="3200" dirty="0"/>
              <a:t>키 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셀 삭제 </a:t>
            </a:r>
            <a:r>
              <a:rPr lang="en-US" altLang="ko-KR" sz="3200" dirty="0"/>
              <a:t>:  dd</a:t>
            </a:r>
            <a:r>
              <a:rPr lang="ko-KR" altLang="en-US" sz="3200" dirty="0"/>
              <a:t> 키 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셀 제거 취소 </a:t>
            </a:r>
            <a:r>
              <a:rPr lang="en-US" altLang="ko-KR" sz="3200" dirty="0"/>
              <a:t>:  z </a:t>
            </a:r>
            <a:r>
              <a:rPr lang="ko-KR" altLang="en-US" sz="3200" dirty="0"/>
              <a:t>키 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셀 복사 </a:t>
            </a:r>
            <a:r>
              <a:rPr lang="en-US" altLang="ko-KR" sz="3200" dirty="0"/>
              <a:t>: c </a:t>
            </a:r>
            <a:r>
              <a:rPr lang="ko-KR" altLang="en-US" sz="3200" dirty="0"/>
              <a:t>키</a:t>
            </a:r>
            <a:r>
              <a:rPr lang="en-US" altLang="ko-KR" sz="3200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3200" dirty="0"/>
              <a:t>현재 셀  위에 붙여넣기 </a:t>
            </a:r>
            <a:r>
              <a:rPr lang="en-US" altLang="ko-KR" sz="3200" dirty="0"/>
              <a:t>:  shift + v </a:t>
            </a:r>
            <a:r>
              <a:rPr lang="ko-KR" altLang="en-US" sz="3200" dirty="0"/>
              <a:t>키 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현재 셀 아래에 붙여넣기 </a:t>
            </a:r>
            <a:r>
              <a:rPr lang="en-US" altLang="ko-KR" sz="3200" dirty="0"/>
              <a:t>: v </a:t>
            </a:r>
            <a:r>
              <a:rPr lang="ko-KR" altLang="en-US" sz="3200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97466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1  - </a:t>
            </a:r>
            <a:r>
              <a:rPr lang="ko-KR" altLang="en-US" dirty="0">
                <a:solidFill>
                  <a:srgbClr val="000000"/>
                </a:solidFill>
              </a:rPr>
              <a:t>운영체제별 </a:t>
            </a:r>
            <a:r>
              <a:rPr lang="ko-KR" altLang="en-US" dirty="0" err="1">
                <a:solidFill>
                  <a:srgbClr val="000000"/>
                </a:solidFill>
              </a:rPr>
              <a:t>버전별</a:t>
            </a:r>
            <a:r>
              <a:rPr lang="ko-KR" altLang="en-US" dirty="0">
                <a:solidFill>
                  <a:srgbClr val="000000"/>
                </a:solidFill>
              </a:rPr>
              <a:t> 아나콘다 다운로드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E0F8142-B6DE-4335-83C9-5BC00EAF61B9}"/>
              </a:ext>
            </a:extLst>
          </p:cNvPr>
          <p:cNvSpPr/>
          <p:nvPr/>
        </p:nvSpPr>
        <p:spPr>
          <a:xfrm>
            <a:off x="630242" y="1330937"/>
            <a:ext cx="8540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1.  ( </a:t>
            </a:r>
            <a:r>
              <a:rPr lang="en-US" altLang="ko-KR" sz="2400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5"/>
              </a:rPr>
              <a:t>https://www.anaconda.com/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</a:t>
            </a:r>
            <a:r>
              <a:rPr lang="ko-KR" altLang="en-US" sz="24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크롬브라우저에서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입력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lh4.googleusercontent.com/BnZ2aMC1iofz3DRwMlx9xDw-bNjIaVj4rIeumH6whTY20pNgpOPljybsN7hP75u8TJL1uqnlpOV4sTAsfSqH81M902xHoRTc6WX8jmiF3MR6bSpj2dFCWbCfU--yfX7JXXOV8UgwykiLZ2xiESdu">
            <a:extLst>
              <a:ext uri="{FF2B5EF4-FFF2-40B4-BE49-F238E27FC236}">
                <a16:creationId xmlns:a16="http://schemas.microsoft.com/office/drawing/2014/main" id="{75235987-DB31-4FCF-AA23-6C627691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9" y="2196700"/>
            <a:ext cx="5278922" cy="443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9FbktHV-qDZ2azY1EahxgSraxRUCXuTiyyzNP-XMR5hLQ8cLL4qoZmRl68Tf-caeXDrhpFL4gk-mVEkPbISbecFaa7EbdOuBMxb9Px8xT16FDgGQfkHerfVak--O14m69Nld87W_viO0Pt9O6vbJ">
            <a:extLst>
              <a:ext uri="{FF2B5EF4-FFF2-40B4-BE49-F238E27FC236}">
                <a16:creationId xmlns:a16="http://schemas.microsoft.com/office/drawing/2014/main" id="{FD8A2324-02C4-4787-B526-6345D6A9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90" y="2196700"/>
            <a:ext cx="5466240" cy="45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52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22 – markdown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ko-KR" altLang="en-US" dirty="0" err="1">
                <a:solidFill>
                  <a:srgbClr val="000000"/>
                </a:solidFill>
              </a:rPr>
              <a:t>입력창</a:t>
            </a:r>
            <a:r>
              <a:rPr lang="ko-KR" altLang="en-US" dirty="0">
                <a:solidFill>
                  <a:srgbClr val="000000"/>
                </a:solidFill>
              </a:rPr>
              <a:t> 변경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52679-203B-468B-BEC9-64F67B3B61F2}"/>
              </a:ext>
            </a:extLst>
          </p:cNvPr>
          <p:cNvSpPr txBox="1"/>
          <p:nvPr/>
        </p:nvSpPr>
        <p:spPr>
          <a:xfrm>
            <a:off x="1180407" y="1579418"/>
            <a:ext cx="950112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 dirty="0"/>
              <a:t>Command</a:t>
            </a:r>
            <a:r>
              <a:rPr lang="ko-KR" altLang="en-US" sz="3200" dirty="0"/>
              <a:t>모드에서</a:t>
            </a:r>
            <a:r>
              <a:rPr lang="en-US" altLang="ko-KR" sz="3200" dirty="0"/>
              <a:t> markdown </a:t>
            </a:r>
            <a:r>
              <a:rPr lang="ko-KR" altLang="en-US" sz="3200" dirty="0" err="1"/>
              <a:t>입력창</a:t>
            </a:r>
            <a:r>
              <a:rPr lang="ko-KR" altLang="en-US" sz="3200" dirty="0"/>
              <a:t> 변경 </a:t>
            </a:r>
            <a:r>
              <a:rPr lang="en-US" altLang="ko-KR" sz="3200" dirty="0"/>
              <a:t>: m </a:t>
            </a:r>
            <a:r>
              <a:rPr lang="ko-KR" altLang="en-US" sz="3200" dirty="0"/>
              <a:t>키</a:t>
            </a:r>
            <a:endParaRPr lang="en-US" altLang="ko-KR" sz="3200" dirty="0"/>
          </a:p>
          <a:p>
            <a:r>
              <a:rPr lang="en-US" altLang="ko-KR" sz="3200" dirty="0"/>
              <a:t>  ( </a:t>
            </a:r>
            <a:r>
              <a:rPr lang="ko-KR" altLang="en-US" sz="3200" dirty="0"/>
              <a:t>참고 </a:t>
            </a:r>
            <a:r>
              <a:rPr lang="en-US" altLang="ko-KR" sz="3200" dirty="0"/>
              <a:t>: </a:t>
            </a:r>
            <a:r>
              <a:rPr lang="ko-KR" altLang="en-US" sz="3200" dirty="0"/>
              <a:t>마크다운 형태 입력은 코드 실행 안됨</a:t>
            </a:r>
            <a:r>
              <a:rPr lang="en-US" altLang="ko-KR" sz="3200" dirty="0"/>
              <a:t>!)</a:t>
            </a:r>
          </a:p>
          <a:p>
            <a:pPr marL="285750" indent="-285750">
              <a:buFontTx/>
              <a:buChar char="-"/>
            </a:pPr>
            <a:r>
              <a:rPr lang="en-US" altLang="ko-KR" sz="3200" dirty="0"/>
              <a:t> </a:t>
            </a:r>
            <a:r>
              <a:rPr lang="ko-KR" altLang="en-US" sz="3200" dirty="0"/>
              <a:t>다시 </a:t>
            </a:r>
            <a:r>
              <a:rPr lang="en-US" altLang="ko-KR" sz="3200" dirty="0"/>
              <a:t>code </a:t>
            </a:r>
            <a:r>
              <a:rPr lang="ko-KR" altLang="en-US" sz="3200" dirty="0"/>
              <a:t>입력창으로 변경 </a:t>
            </a:r>
            <a:r>
              <a:rPr lang="en-US" altLang="ko-KR" sz="3200" dirty="0"/>
              <a:t>: y </a:t>
            </a:r>
            <a:r>
              <a:rPr lang="ko-KR" altLang="en-US" sz="3200" dirty="0"/>
              <a:t>키</a:t>
            </a:r>
            <a:r>
              <a:rPr lang="en-US" altLang="ko-KR" sz="3200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3200" dirty="0"/>
              <a:t>마크다운 모드에서 이미지 첨부 </a:t>
            </a:r>
            <a:r>
              <a:rPr lang="en-US" altLang="ko-KR" sz="3200" dirty="0"/>
              <a:t>: drag  &amp; drop</a:t>
            </a:r>
          </a:p>
          <a:p>
            <a:pPr marL="285750" indent="-285750">
              <a:buFontTx/>
              <a:buChar char="-"/>
            </a:pPr>
            <a:r>
              <a:rPr lang="en-US" altLang="ko-KR" sz="3200" dirty="0"/>
              <a:t>Html</a:t>
            </a:r>
            <a:r>
              <a:rPr lang="ko-KR" altLang="en-US" sz="3200" dirty="0"/>
              <a:t> 변환 실제 보여지는 방식 변경 </a:t>
            </a:r>
            <a:r>
              <a:rPr lang="en-US" altLang="ko-KR" sz="3200" dirty="0"/>
              <a:t>: shift + enter </a:t>
            </a:r>
            <a:r>
              <a:rPr lang="ko-KR" altLang="en-US" sz="3200" dirty="0"/>
              <a:t>키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수정하려면 </a:t>
            </a:r>
            <a:r>
              <a:rPr lang="en-US" altLang="ko-KR" sz="3200" dirty="0"/>
              <a:t>: </a:t>
            </a:r>
            <a:r>
              <a:rPr lang="ko-KR" altLang="en-US" sz="3200" dirty="0"/>
              <a:t>해당 </a:t>
            </a:r>
            <a:r>
              <a:rPr lang="ko-KR" altLang="en-US" sz="3200" dirty="0" err="1"/>
              <a:t>입력차</a:t>
            </a:r>
            <a:r>
              <a:rPr lang="ko-KR" altLang="en-US" sz="3200" dirty="0"/>
              <a:t> 더블 클릭 후 편집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마크다운 자세한 문법 참고</a:t>
            </a:r>
            <a:endParaRPr lang="en-US" altLang="ko-KR" sz="3200" dirty="0"/>
          </a:p>
          <a:p>
            <a:r>
              <a:rPr lang="en-US" altLang="ko-KR" sz="3200" dirty="0"/>
              <a:t>   (</a:t>
            </a:r>
            <a:r>
              <a:rPr lang="ko-KR" altLang="en-US" sz="3200" dirty="0"/>
              <a:t>참고 </a:t>
            </a:r>
            <a:r>
              <a:rPr lang="en-US" altLang="ko-KR" sz="3200" dirty="0"/>
              <a:t>: </a:t>
            </a:r>
            <a:r>
              <a:rPr lang="en-US" altLang="ko-KR" sz="3200" u="sng" dirty="0">
                <a:hlinkClick r:id="rId4"/>
              </a:rPr>
              <a:t>https://ko.wikipedia.org/wiki/</a:t>
            </a:r>
            <a:r>
              <a:rPr lang="ko-KR" altLang="en-US" sz="3200" u="sng" dirty="0">
                <a:hlinkClick r:id="rId4"/>
              </a:rPr>
              <a:t>마크다운</a:t>
            </a:r>
            <a:r>
              <a:rPr lang="ko-KR" altLang="en-US" sz="3200" dirty="0"/>
              <a:t> 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4631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23 – </a:t>
            </a:r>
            <a:r>
              <a:rPr lang="ko-KR" altLang="en-US" dirty="0">
                <a:solidFill>
                  <a:srgbClr val="000000"/>
                </a:solidFill>
              </a:rPr>
              <a:t>편집</a:t>
            </a:r>
            <a:r>
              <a:rPr lang="en-US" altLang="ko-KR" dirty="0">
                <a:solidFill>
                  <a:srgbClr val="000000"/>
                </a:solidFill>
              </a:rPr>
              <a:t>(Edit) </a:t>
            </a:r>
            <a:r>
              <a:rPr lang="ko-KR" altLang="en-US" dirty="0">
                <a:solidFill>
                  <a:srgbClr val="000000"/>
                </a:solidFill>
              </a:rPr>
              <a:t>모드 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63878-E867-434D-B918-BFD387351C5A}"/>
              </a:ext>
            </a:extLst>
          </p:cNvPr>
          <p:cNvSpPr txBox="1"/>
          <p:nvPr/>
        </p:nvSpPr>
        <p:spPr>
          <a:xfrm>
            <a:off x="1180407" y="1579418"/>
            <a:ext cx="87525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셀 코드 실행 </a:t>
            </a:r>
            <a:r>
              <a:rPr lang="en-US" altLang="ko-KR" sz="3200" dirty="0"/>
              <a:t>: ctrl</a:t>
            </a:r>
            <a:r>
              <a:rPr lang="ko-KR" altLang="en-US" sz="3200" dirty="0"/>
              <a:t> </a:t>
            </a:r>
            <a:r>
              <a:rPr lang="en-US" altLang="ko-KR" sz="3200" dirty="0"/>
              <a:t>+</a:t>
            </a:r>
            <a:r>
              <a:rPr lang="ko-KR" altLang="en-US" sz="3200" dirty="0"/>
              <a:t> </a:t>
            </a:r>
            <a:r>
              <a:rPr lang="en-US" altLang="ko-KR" sz="3200" dirty="0"/>
              <a:t>enter,</a:t>
            </a:r>
            <a:r>
              <a:rPr lang="ko-KR" altLang="en-US" sz="3200" dirty="0"/>
              <a:t> </a:t>
            </a:r>
            <a:r>
              <a:rPr lang="en-US" altLang="ko-KR" sz="3200" dirty="0"/>
              <a:t>shift</a:t>
            </a:r>
            <a:r>
              <a:rPr lang="ko-KR" altLang="en-US" sz="3200" dirty="0"/>
              <a:t> </a:t>
            </a:r>
            <a:r>
              <a:rPr lang="en-US" altLang="ko-KR" sz="3200" dirty="0"/>
              <a:t>+</a:t>
            </a:r>
            <a:r>
              <a:rPr lang="ko-KR" altLang="en-US" sz="3200" dirty="0"/>
              <a:t> </a:t>
            </a:r>
            <a:r>
              <a:rPr lang="en-US" altLang="ko-KR" sz="3200" dirty="0"/>
              <a:t>enter</a:t>
            </a:r>
          </a:p>
          <a:p>
            <a:pPr marL="285750" indent="-285750">
              <a:buFontTx/>
              <a:buChar char="-"/>
            </a:pPr>
            <a:r>
              <a:rPr lang="ko-KR" altLang="en-US" sz="3200" dirty="0"/>
              <a:t>줄 바꿈 </a:t>
            </a:r>
            <a:r>
              <a:rPr lang="en-US" altLang="ko-KR" sz="3200" dirty="0"/>
              <a:t>:   enter </a:t>
            </a:r>
            <a:r>
              <a:rPr lang="ko-KR" altLang="en-US" sz="3200" dirty="0"/>
              <a:t>키 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실행 취소 및 되살리기</a:t>
            </a:r>
            <a:r>
              <a:rPr lang="en-US" altLang="ko-KR" sz="3200" dirty="0"/>
              <a:t>:  ctrl + z</a:t>
            </a:r>
            <a:r>
              <a:rPr lang="ko-KR" altLang="en-US" sz="3200" dirty="0"/>
              <a:t> 키 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/>
              <a:t> </a:t>
            </a:r>
            <a:r>
              <a:rPr lang="ko-KR" altLang="en-US" sz="3200" dirty="0"/>
              <a:t>셀 코드 전체 선택</a:t>
            </a:r>
            <a:r>
              <a:rPr lang="en-US" altLang="ko-KR" sz="3200" dirty="0"/>
              <a:t>:  ctrl + a </a:t>
            </a:r>
            <a:r>
              <a:rPr lang="ko-KR" altLang="en-US" sz="3200" dirty="0"/>
              <a:t>키 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/>
              <a:t> </a:t>
            </a:r>
            <a:r>
              <a:rPr lang="ko-KR" altLang="en-US" sz="3200" dirty="0"/>
              <a:t>파일로 저장하기  </a:t>
            </a:r>
            <a:r>
              <a:rPr lang="en-US" altLang="ko-KR" sz="3200" dirty="0"/>
              <a:t>: ctrl + s </a:t>
            </a:r>
            <a:r>
              <a:rPr lang="ko-KR" altLang="en-US" sz="3200" dirty="0"/>
              <a:t>키</a:t>
            </a:r>
            <a:r>
              <a:rPr lang="en-US" altLang="ko-KR" sz="3200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3200" dirty="0"/>
              <a:t>자동 완성 기능 </a:t>
            </a:r>
            <a:r>
              <a:rPr lang="en-US" altLang="ko-KR" sz="3200" dirty="0"/>
              <a:t>: </a:t>
            </a:r>
            <a:r>
              <a:rPr lang="ko-KR" altLang="en-US" sz="3200" dirty="0"/>
              <a:t>변수</a:t>
            </a:r>
            <a:r>
              <a:rPr lang="en-US" altLang="ko-KR" sz="3200" dirty="0"/>
              <a:t>, </a:t>
            </a:r>
            <a:r>
              <a:rPr lang="ko-KR" altLang="en-US" sz="3200" dirty="0"/>
              <a:t>함수 등 타이핑 후 </a:t>
            </a:r>
            <a:r>
              <a:rPr lang="en-US" altLang="ko-KR" sz="3200" dirty="0"/>
              <a:t>tap </a:t>
            </a:r>
            <a:r>
              <a:rPr lang="ko-KR" altLang="en-US" sz="3200" dirty="0"/>
              <a:t>키 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 err="1"/>
              <a:t>툴팁</a:t>
            </a:r>
            <a:r>
              <a:rPr lang="ko-KR" altLang="en-US" sz="3200" dirty="0"/>
              <a:t> 표시  </a:t>
            </a:r>
            <a:r>
              <a:rPr lang="en-US" altLang="ko-KR" sz="3200" dirty="0"/>
              <a:t>: shift + tap </a:t>
            </a:r>
            <a:r>
              <a:rPr lang="ko-KR" altLang="en-US" sz="3200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3463657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24 – </a:t>
            </a:r>
            <a:r>
              <a:rPr lang="ko-KR" altLang="en-US" dirty="0">
                <a:solidFill>
                  <a:srgbClr val="000000"/>
                </a:solidFill>
              </a:rPr>
              <a:t>커널 메뉴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lh4.googleusercontent.com/cewzrzRJWrWsvak_Vpb481jguACxAJUBt_UYk9mexwAaKfU2Ys9KdSj-TdQOnbj-iPjzss2ITSb9ky-zt0W1CTeaH1_cABO7q_IWw9_6aMVoqwrabJcj48pf0lU3syEYnjz4-GnyAPI">
            <a:extLst>
              <a:ext uri="{FF2B5EF4-FFF2-40B4-BE49-F238E27FC236}">
                <a16:creationId xmlns:a16="http://schemas.microsoft.com/office/drawing/2014/main" id="{B21BF6AB-7170-414F-8261-BD51AD78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58" y="1427638"/>
            <a:ext cx="9490736" cy="40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14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25 -  </a:t>
            </a:r>
            <a:r>
              <a:rPr lang="en-US" altLang="ko-KR" dirty="0"/>
              <a:t> </a:t>
            </a:r>
            <a:r>
              <a:rPr lang="en-US" altLang="ko-KR" dirty="0" err="1"/>
              <a:t>Jupyter</a:t>
            </a:r>
            <a:r>
              <a:rPr lang="en-US" altLang="ko-KR" dirty="0"/>
              <a:t> notebook Running </a:t>
            </a:r>
            <a:r>
              <a:rPr lang="ko-KR" altLang="en-US" dirty="0"/>
              <a:t>탭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7650" name="Picture 2" descr="https://lh6.googleusercontent.com/EyyalkO3QbKzE52vl-v1ygVO6K9HEDkhqJDGLFiYZucyuwvkyZmVcb4tBe2IaUvQEN4Zf7xMlhSKTAY2eEO7RNuO3lcMHzme_vOYie7iEhb-6-X9J1IUsuAwqd4SwyEhsKSnR1fjf_I">
            <a:extLst>
              <a:ext uri="{FF2B5EF4-FFF2-40B4-BE49-F238E27FC236}">
                <a16:creationId xmlns:a16="http://schemas.microsoft.com/office/drawing/2014/main" id="{75ABC0E1-8105-4A0C-A3CC-BB54BE63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9" y="1115086"/>
            <a:ext cx="6229245" cy="291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s://lh5.googleusercontent.com/Rtlp01RwZQ9JfT4ncI_RM0z21s2ccLf4k-jaL7qgMSlKCqw69YcMZWIa49KDs4XRb70bvl9kBYongbE85UnlWggiCqQeMaA-JdK4JkAKpMxBNYvrFxT1m_ZWVv3m6LHkDuxKgu4k-xs">
            <a:extLst>
              <a:ext uri="{FF2B5EF4-FFF2-40B4-BE49-F238E27FC236}">
                <a16:creationId xmlns:a16="http://schemas.microsoft.com/office/drawing/2014/main" id="{ADA8392D-980B-43F0-AAB9-4C49F1EA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56" y="3924357"/>
            <a:ext cx="6750344" cy="288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05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26 -  Text file </a:t>
            </a:r>
            <a:r>
              <a:rPr lang="ko-KR" altLang="en-US" dirty="0">
                <a:solidFill>
                  <a:srgbClr val="000000"/>
                </a:solidFill>
              </a:rPr>
              <a:t>생성 및 실행 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626" name="Picture 2" descr="https://lh6.googleusercontent.com/6qIWrpVRSGlke9-fWuJ-8Upl4xfoNvowumTfd56sSseS9Yr81_FB3TjcmL2f1w9xkdoRw_ZhOeAV633SyohHLnGDma5gzSgeDH9CkgIWgEAtZLDtFKS4iAN_bOrJrdNsJv2J5QNziWE">
            <a:extLst>
              <a:ext uri="{FF2B5EF4-FFF2-40B4-BE49-F238E27FC236}">
                <a16:creationId xmlns:a16="http://schemas.microsoft.com/office/drawing/2014/main" id="{76C2BB19-D63B-4A16-8B11-1A28E870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5" y="1493092"/>
            <a:ext cx="11677998" cy="413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5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27 – Python </a:t>
            </a:r>
            <a:r>
              <a:rPr lang="ko-KR" altLang="en-US" dirty="0">
                <a:solidFill>
                  <a:srgbClr val="000000"/>
                </a:solidFill>
              </a:rPr>
              <a:t>인터프리터로 실행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602" name="Picture 2" descr="https://lh4.googleusercontent.com/1r95TvR6562TgfrGB4Hr41NAp63ZgvDcBlnu2JoaVMNhbtsVhvMgADYKXfPlsmJ-whuRL95IW6rVPDB958j2A9tavfLQkdUUL72B6SShlO9PpOnnji8YYSbH3gDConSeQMZxEmf7U6c">
            <a:extLst>
              <a:ext uri="{FF2B5EF4-FFF2-40B4-BE49-F238E27FC236}">
                <a16:creationId xmlns:a16="http://schemas.microsoft.com/office/drawing/2014/main" id="{79B00CDD-1C40-4754-B226-82CADBAB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0" y="1037934"/>
            <a:ext cx="9199864" cy="513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98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5" y="0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28 – </a:t>
            </a:r>
            <a:r>
              <a:rPr lang="ko-KR" altLang="en-US" dirty="0">
                <a:solidFill>
                  <a:srgbClr val="000000"/>
                </a:solidFill>
              </a:rPr>
              <a:t>매직 명령어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8" name="Picture 2" descr="https://lh6.googleusercontent.com/EkFDsFeEdMk2QZ_95dBsBLz2iLE2Nfm7RIp9DM8LzXBr5VMoy0OTMMiJWYVv4bc7f6yErnzt5bVSmyCRtnfoPwcY6esYGpQ7QZAL7Dw80-5hCj2YPn21c6g6dXQjftiYGAsDtu0gcXg">
            <a:extLst>
              <a:ext uri="{FF2B5EF4-FFF2-40B4-BE49-F238E27FC236}">
                <a16:creationId xmlns:a16="http://schemas.microsoft.com/office/drawing/2014/main" id="{4827E06C-A662-4A69-9FA1-C3847619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2" y="1980872"/>
            <a:ext cx="9841575" cy="27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2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EEA-94EB-4A08-B877-2D49C595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7716399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아나콘다 운영체제 별 설치 프로그램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pic>
        <p:nvPicPr>
          <p:cNvPr id="2050" name="Picture 2" descr="https://lh5.googleusercontent.com/hvD8uvtOGeqOGcLq00U-z7FR6fFsMpGxNmzFiQykmVrb-bOmCgeVGEXtLceYo4Vgjgsz6BrusYsqx8puzSRclRzaz1k8l_kAaGOqZfdZ9Kp9DtMA6rKHDFHLDtrk3Srx_HQWlxx0bmR_hG_jMY6s">
            <a:extLst>
              <a:ext uri="{FF2B5EF4-FFF2-40B4-BE49-F238E27FC236}">
                <a16:creationId xmlns:a16="http://schemas.microsoft.com/office/drawing/2014/main" id="{FC7F010F-316F-4459-BF12-1165975C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7" y="1245085"/>
            <a:ext cx="7189806" cy="515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37E4449-5B10-4537-A9DC-BBC543C1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2  - </a:t>
            </a:r>
            <a:r>
              <a:rPr lang="ko-KR" altLang="en-US" dirty="0">
                <a:solidFill>
                  <a:srgbClr val="000000"/>
                </a:solidFill>
              </a:rPr>
              <a:t>설치파일 관리자 권한으로 실행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lh4.googleusercontent.com/cArPehxAlZ9kldwC0cluwrwnOGE2Llo6rfgS7z81YlyUAHH1T8XHBjOs63J8sZcrwZgCcA6SHDTHZoRu95JCR6No0RcJFmeU462aQU_XHMZDDW5mAVxXxOU2lHXyJlLFMW_xmZtel5P0qQKe9qg0">
            <a:extLst>
              <a:ext uri="{FF2B5EF4-FFF2-40B4-BE49-F238E27FC236}">
                <a16:creationId xmlns:a16="http://schemas.microsoft.com/office/drawing/2014/main" id="{DB039981-18C1-49D9-813A-CE64FDDEE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42" y="1178216"/>
            <a:ext cx="6866313" cy="53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3  - </a:t>
            </a:r>
            <a:r>
              <a:rPr lang="ko-KR" altLang="en-US" dirty="0">
                <a:solidFill>
                  <a:srgbClr val="000000"/>
                </a:solidFill>
              </a:rPr>
              <a:t>라이선스 동의 및 설치 유형 선택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s://lh5.googleusercontent.com/2AC3kAkSWa1vYJObc208faDshNT4n7NVycYgIvzgl1cJDkAEdb2qZErxzPZ4Sl1nopjC0q8IDjsUE-7pvD6pm0YBBlyf3crUFdjNR_5jg1TH738VPGqLQ9JpHB-3tl4rV9Rjw4d_-jP6WJugAqf7">
            <a:extLst>
              <a:ext uri="{FF2B5EF4-FFF2-40B4-BE49-F238E27FC236}">
                <a16:creationId xmlns:a16="http://schemas.microsoft.com/office/drawing/2014/main" id="{D946DCFF-49F3-4289-AD41-18482112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746613"/>
            <a:ext cx="5564371" cy="43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ZfK_2BbbmXIERbtTqOfZw6VloC7dsTw5zq3Co7FAETPub5ZEC0ejQAZuwVct5cwdlYH-HYA16AoWpamGO_DjGDvF7soGgrTkUsPTV94JdtkMEdoJYew9alnilZSbwxAOkvVad3yp6hbwy5FdcRxk">
            <a:extLst>
              <a:ext uri="{FF2B5EF4-FFF2-40B4-BE49-F238E27FC236}">
                <a16:creationId xmlns:a16="http://schemas.microsoft.com/office/drawing/2014/main" id="{ED046221-23AC-4EA1-863E-2BE6324C8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745000"/>
            <a:ext cx="5629269" cy="432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9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4  - </a:t>
            </a:r>
            <a:r>
              <a:rPr lang="ko-KR" altLang="en-US" dirty="0">
                <a:solidFill>
                  <a:srgbClr val="000000"/>
                </a:solidFill>
              </a:rPr>
              <a:t>설치 위치 확인 및 </a:t>
            </a:r>
            <a:r>
              <a:rPr lang="en-US" altLang="ko-KR" dirty="0">
                <a:solidFill>
                  <a:srgbClr val="000000"/>
                </a:solidFill>
              </a:rPr>
              <a:t>PATH </a:t>
            </a:r>
            <a:r>
              <a:rPr lang="ko-KR" altLang="en-US" dirty="0">
                <a:solidFill>
                  <a:srgbClr val="000000"/>
                </a:solidFill>
              </a:rPr>
              <a:t>추가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4" name="Picture 4" descr="https://lh6.googleusercontent.com/yZz1UcfRlGAJ-IYU6Q0411etum2t4JFjAhjqEtvSwZ54WgWohrSZW9OyoramQO8-676OwXu8-1_YHlkjhHz55vL7ri0T24la0vmxmEfz2esy4jM7jpzlXFeQwbsgOfkYszF-9Ma7Pin5wOzmHole">
            <a:extLst>
              <a:ext uri="{FF2B5EF4-FFF2-40B4-BE49-F238E27FC236}">
                <a16:creationId xmlns:a16="http://schemas.microsoft.com/office/drawing/2014/main" id="{11F8F430-E17B-475F-84FE-6736E672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4" y="1664396"/>
            <a:ext cx="5727085" cy="44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5.googleusercontent.com/cw5HeWHBs9q88QS3K50ErbYKzAoHOIbYIdG_yntpcNc928eIAegQDDmkxH0-HCLvS53A9qVy9qZ16LQhfEw6NIbqZYlKvQFd2sUmYdv2L2ALkAnjJeaPJ5otfVFAYCdSvnTWtH4mbGjisgT0WBRv">
            <a:extLst>
              <a:ext uri="{FF2B5EF4-FFF2-40B4-BE49-F238E27FC236}">
                <a16:creationId xmlns:a16="http://schemas.microsoft.com/office/drawing/2014/main" id="{69214A09-D1A9-4323-8ECA-7F3C7EE91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5128"/>
            <a:ext cx="5792971" cy="44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57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5  - </a:t>
            </a:r>
            <a:r>
              <a:rPr lang="ko-KR" altLang="en-US" dirty="0">
                <a:solidFill>
                  <a:srgbClr val="000000"/>
                </a:solidFill>
              </a:rPr>
              <a:t>아나콘다 설치 완료 </a:t>
            </a:r>
            <a:br>
              <a:rPr lang="en-US" altLang="ko-KR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</a:rPr>
              <a:t>Pycharm</a:t>
            </a:r>
            <a:r>
              <a:rPr lang="en-US" altLang="ko-KR" dirty="0">
                <a:solidFill>
                  <a:srgbClr val="000000"/>
                </a:solidFill>
              </a:rPr>
              <a:t> Pro </a:t>
            </a:r>
            <a:r>
              <a:rPr lang="ko-KR" altLang="en-US" dirty="0">
                <a:solidFill>
                  <a:srgbClr val="000000"/>
                </a:solidFill>
              </a:rPr>
              <a:t>다운로드 가이드 확인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lh4.googleusercontent.com/Uw7FE0HnBY1NWYisdo2CTnSiSyQIyZQLwNpysuYT9QTPD4lxBFx4_UCmDnkS_HzgBfcQQU8VCQTud2YxcG1i161JdMCa9IDb7NVWqQ1AdyNdebCuHc2n2YKfTgMFOMVMi9Dwrq8AnHE">
            <a:extLst>
              <a:ext uri="{FF2B5EF4-FFF2-40B4-BE49-F238E27FC236}">
                <a16:creationId xmlns:a16="http://schemas.microsoft.com/office/drawing/2014/main" id="{CC99D196-72C1-44D4-B5E5-755C064A8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3" y="1919361"/>
            <a:ext cx="5529420" cy="42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6.googleusercontent.com/exauiN5yVj6_sMCDRRXremZHDN3LUS9RlOFHFB_jv1y5O69SoACig7hkheXNZ_Oi2U-10NChC7MI29WiOw1A5fySlzNcShrQTrb7cfIxCmmenirWejfQNkTmoMYB6ZlebliI7ArHUn8">
            <a:extLst>
              <a:ext uri="{FF2B5EF4-FFF2-40B4-BE49-F238E27FC236}">
                <a16:creationId xmlns:a16="http://schemas.microsoft.com/office/drawing/2014/main" id="{BFA58BD9-D2D8-46BA-9BDF-8EE2CE58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1919360"/>
            <a:ext cx="5529420" cy="429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CF7CF7-21C4-4152-9149-DB9C1237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2F3B1-1D3A-4779-A8AD-78292E03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70854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5FB482F-9BF4-4B34-9B0C-60794D958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94" y="6249950"/>
            <a:ext cx="1080977" cy="6080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550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FE4E7-DD9B-4B4D-B9EF-688A4DF9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21694"/>
            <a:ext cx="10591801" cy="1199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실습</a:t>
            </a:r>
            <a:r>
              <a:rPr lang="en-US" altLang="ko-KR" dirty="0">
                <a:solidFill>
                  <a:srgbClr val="000000"/>
                </a:solidFill>
              </a:rPr>
              <a:t>6  - Anaconda3 </a:t>
            </a:r>
            <a:r>
              <a:rPr lang="ko-KR" altLang="en-US" dirty="0" err="1">
                <a:solidFill>
                  <a:srgbClr val="000000"/>
                </a:solidFill>
              </a:rPr>
              <a:t>개발툴</a:t>
            </a:r>
            <a:r>
              <a:rPr lang="ko-KR" altLang="en-US" dirty="0">
                <a:solidFill>
                  <a:srgbClr val="000000"/>
                </a:solidFill>
              </a:rPr>
              <a:t> 설치 화면 확인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70" name="Picture 2" descr="https://lh5.googleusercontent.com/DuhQlP6o5XNRzXgehJ4XEOPqJEDUUq7M-VD_LfJBxTmUc6pJK7o_E52e_feZefPOT4HaSuf2WyIosuZ60ZKY8x6NeeFkpDncSU8vrhG9akDPq38Ct9VCc7vpiM77h8Q4c9wg653uasw">
            <a:extLst>
              <a:ext uri="{FF2B5EF4-FFF2-40B4-BE49-F238E27FC236}">
                <a16:creationId xmlns:a16="http://schemas.microsoft.com/office/drawing/2014/main" id="{95F15AB8-A83B-4DE9-B169-BC3B1413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3" y="1356631"/>
            <a:ext cx="4314305" cy="504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65924"/>
      </p:ext>
    </p:extLst>
  </p:cSld>
  <p:clrMapOvr>
    <a:masterClrMapping/>
  </p:clrMapOvr>
</p:sld>
</file>

<file path=ppt/theme/theme1.xml><?xml version="1.0" encoding="utf-8"?>
<a:theme xmlns:a="http://schemas.openxmlformats.org/drawingml/2006/main" name="1_IntelNewBrand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Display Regular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lNewBrand" id="{73293EE6-E426-4532-91DE-D0D9CE78145E}" vid="{771D247B-71CF-4C69-B7F4-1F95BD850EB8}"/>
    </a:ext>
  </a:extLst>
</a:theme>
</file>

<file path=ppt/theme/theme2.xml><?xml version="1.0" encoding="utf-8"?>
<a:theme xmlns:a="http://schemas.openxmlformats.org/drawingml/2006/main" name="2_IntelNewBrand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Display Regular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lNewBrand" id="{73293EE6-E426-4532-91DE-D0D9CE78145E}" vid="{771D247B-71CF-4C69-B7F4-1F95BD850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4005</Words>
  <Application>Microsoft Office PowerPoint</Application>
  <PresentationFormat>와이드스크린</PresentationFormat>
  <Paragraphs>126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Helvetica Neue</vt:lpstr>
      <vt:lpstr>Helvetica Neue Medium</vt:lpstr>
      <vt:lpstr>Intel Clear</vt:lpstr>
      <vt:lpstr>IntelOne Display Light</vt:lpstr>
      <vt:lpstr>IntelOne Display Regular</vt:lpstr>
      <vt:lpstr>IntelOne Text</vt:lpstr>
      <vt:lpstr>맑은 고딕</vt:lpstr>
      <vt:lpstr>맑은 고딕</vt:lpstr>
      <vt:lpstr>Arial</vt:lpstr>
      <vt:lpstr>Calibri</vt:lpstr>
      <vt:lpstr>Times New Roman</vt:lpstr>
      <vt:lpstr>1_IntelNewBrand</vt:lpstr>
      <vt:lpstr>2_IntelNewBrand</vt:lpstr>
      <vt:lpstr>부록1) 여러가지 개발환경  구축 가능</vt:lpstr>
      <vt:lpstr>부록1) 개발환경 구축 및 활용 실습 가이드</vt:lpstr>
      <vt:lpstr>실습1  - 운영체제별 버전별 아나콘다 다운로드 </vt:lpstr>
      <vt:lpstr>아나콘다 운영체제 별 설치 프로그램</vt:lpstr>
      <vt:lpstr>실습2  - 설치파일 관리자 권한으로 실행</vt:lpstr>
      <vt:lpstr>실습3  - 라이선스 동의 및 설치 유형 선택</vt:lpstr>
      <vt:lpstr>실습4  - 설치 위치 확인 및 PATH 추가</vt:lpstr>
      <vt:lpstr>실습5  - 아나콘다 설치 완료                  Pycharm Pro 다운로드 가이드 확인 </vt:lpstr>
      <vt:lpstr>실습6  - Anaconda3 개발툴 설치 화면 확인</vt:lpstr>
      <vt:lpstr>실습7  - Pycharm 다운로드 및 셋업</vt:lpstr>
      <vt:lpstr>실습8  - pycharm 설치 위치 변경 및 옵션설정</vt:lpstr>
      <vt:lpstr>실습9  - Pycharm 설치 확인 및 Anaconda Prompt 실행</vt:lpstr>
      <vt:lpstr>실습10  - Anaconda 가상환경 만들기 1</vt:lpstr>
      <vt:lpstr>실습10  - Anaconda 가상환경 활성화 확인</vt:lpstr>
      <vt:lpstr>실습11  - pycharm 실행 및 동의 및 데이터 공유 확인</vt:lpstr>
      <vt:lpstr>실습12  - Pycharm Evaluate for free</vt:lpstr>
      <vt:lpstr>실습13  - Pycharm new project 생성</vt:lpstr>
      <vt:lpstr>실습14  - Pycharm base interpreter</vt:lpstr>
      <vt:lpstr>실습15  - Pycharm 가상환경 연동 및 interpreter 설정</vt:lpstr>
      <vt:lpstr>실습15  - Pycharm 가상환경 연동 및 interpreter 설정</vt:lpstr>
      <vt:lpstr>실습16  - . Jupyter notebook 실행</vt:lpstr>
      <vt:lpstr>실습16  - . Jupyter notebook 실행</vt:lpstr>
      <vt:lpstr>실습17  -  jupyter notebook 실행 및 파일 생성</vt:lpstr>
      <vt:lpstr>실습 17  -  jupyter notebook 실행 및 파일 생성</vt:lpstr>
      <vt:lpstr>실습 17  -  jupyter notebook 실행 및 파일 생성</vt:lpstr>
      <vt:lpstr>실습18 – Hello World 실행화면</vt:lpstr>
      <vt:lpstr>실습19 – 파일 저장 및 이름변경하기</vt:lpstr>
      <vt:lpstr>실습20 – 편집 모드 &amp; 명령모드</vt:lpstr>
      <vt:lpstr>실습21 – 명령(Command) 모드</vt:lpstr>
      <vt:lpstr>실습22 – markdown 입력창 변경 </vt:lpstr>
      <vt:lpstr>실습23 – 편집(Edit) 모드  </vt:lpstr>
      <vt:lpstr>실습24 – 커널 메뉴</vt:lpstr>
      <vt:lpstr>실습25 -   Jupyter notebook Running 탭 </vt:lpstr>
      <vt:lpstr>실습26 -  Text file 생성 및 실행  </vt:lpstr>
      <vt:lpstr>실습27 – Python 인터프리터로 실행</vt:lpstr>
      <vt:lpstr>실습28 – 매직 명령어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AI for  Future Workforce</dc:title>
  <dc:creator>it303_30</dc:creator>
  <cp:lastModifiedBy>it303_30</cp:lastModifiedBy>
  <cp:revision>87</cp:revision>
  <dcterms:created xsi:type="dcterms:W3CDTF">2021-05-25T09:09:29Z</dcterms:created>
  <dcterms:modified xsi:type="dcterms:W3CDTF">2022-08-22T01:53:39Z</dcterms:modified>
</cp:coreProperties>
</file>