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4" r:id="rId2"/>
  </p:sldMasterIdLst>
  <p:notesMasterIdLst>
    <p:notesMasterId r:id="rId14"/>
  </p:notesMasterIdLst>
  <p:sldIdLst>
    <p:sldId id="260" r:id="rId3"/>
    <p:sldId id="263" r:id="rId4"/>
    <p:sldId id="287" r:id="rId5"/>
    <p:sldId id="271" r:id="rId6"/>
    <p:sldId id="290" r:id="rId7"/>
    <p:sldId id="291" r:id="rId8"/>
    <p:sldId id="298" r:id="rId9"/>
    <p:sldId id="299" r:id="rId10"/>
    <p:sldId id="295" r:id="rId11"/>
    <p:sldId id="297" r:id="rId12"/>
    <p:sldId id="278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9307" autoAdjust="0"/>
  </p:normalViewPr>
  <p:slideViewPr>
    <p:cSldViewPr snapToGrid="0" showGuides="1">
      <p:cViewPr varScale="1">
        <p:scale>
          <a:sx n="77" d="100"/>
          <a:sy n="77" d="100"/>
        </p:scale>
        <p:origin x="9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90735-1507-4947-BF26-8FC49E0C42ED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81DD-7AB3-490D-A79F-38159E16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4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大家好 我們是</a:t>
            </a:r>
            <a:r>
              <a:rPr lang="en-US" altLang="zh-TW" dirty="0" err="1" smtClean="0"/>
              <a:t>Cupoy</a:t>
            </a:r>
            <a:r>
              <a:rPr lang="en-US" altLang="zh-TW" dirty="0" smtClean="0"/>
              <a:t> </a:t>
            </a:r>
            <a:r>
              <a:rPr lang="zh-TW" altLang="en-US" dirty="0" smtClean="0"/>
              <a:t>第六組 我是劉之岳 今天我們要報告的內容是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Kaggle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House_price</a:t>
            </a:r>
            <a:r>
              <a:rPr lang="zh-TW" altLang="en-US" dirty="0" smtClean="0"/>
              <a:t>的處理過程 以及</a:t>
            </a:r>
            <a:r>
              <a:rPr lang="en-US" altLang="zh-TW" dirty="0" err="1" smtClean="0"/>
              <a:t>AutoEncoder</a:t>
            </a:r>
            <a:r>
              <a:rPr lang="zh-TW" altLang="en-US" dirty="0" smtClean="0"/>
              <a:t>的實施方法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8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37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5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我們介紹的流程會以 </a:t>
            </a:r>
            <a:r>
              <a:rPr lang="en-US" altLang="zh-TW" dirty="0" err="1" smtClean="0"/>
              <a:t>DataFlow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、實施的過程 以及最後的表現成果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5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這個是我們的流程圖 首先會以</a:t>
            </a:r>
            <a:r>
              <a:rPr lang="en-US" altLang="zh-TW" dirty="0" smtClean="0"/>
              <a:t>Data Cleaning</a:t>
            </a:r>
            <a:r>
              <a:rPr lang="zh-TW" altLang="en-US" dirty="0" smtClean="0"/>
              <a:t>填補缺失值</a:t>
            </a:r>
            <a:endParaRPr lang="en-US" altLang="zh-TW" dirty="0" smtClean="0"/>
          </a:p>
          <a:p>
            <a:r>
              <a:rPr lang="zh-TW" altLang="en-US" dirty="0" smtClean="0"/>
              <a:t>接著使用</a:t>
            </a:r>
            <a:r>
              <a:rPr lang="en-US" altLang="zh-TW" dirty="0" smtClean="0"/>
              <a:t>feature engineering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將 </a:t>
            </a:r>
            <a:r>
              <a:rPr lang="en-US" altLang="zh-TW" baseline="0" dirty="0" err="1" smtClean="0"/>
              <a:t>discreate</a:t>
            </a:r>
            <a:r>
              <a:rPr lang="zh-TW" altLang="en-US" baseline="0" dirty="0" smtClean="0"/>
              <a:t>的資料轉成 </a:t>
            </a:r>
            <a:r>
              <a:rPr lang="en-US" altLang="zh-TW" baseline="0" dirty="0" smtClean="0"/>
              <a:t>label encoder or one hot encoder</a:t>
            </a:r>
          </a:p>
          <a:p>
            <a:r>
              <a:rPr lang="zh-TW" altLang="en-US" baseline="0" dirty="0" smtClean="0"/>
              <a:t>再來是使用</a:t>
            </a:r>
            <a:r>
              <a:rPr lang="en-US" altLang="zh-TW" baseline="0" dirty="0" err="1" smtClean="0"/>
              <a:t>Anova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進行特徵的篩選</a:t>
            </a:r>
            <a:endParaRPr lang="en-US" altLang="zh-TW" baseline="0" dirty="0" smtClean="0"/>
          </a:p>
          <a:p>
            <a:r>
              <a:rPr lang="zh-TW" altLang="en-US" dirty="0" smtClean="0"/>
              <a:t>之後便是我們的主題</a:t>
            </a:r>
            <a:r>
              <a:rPr lang="en-US" altLang="zh-TW" dirty="0" err="1" smtClean="0"/>
              <a:t>AutoEncoder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Model Regression</a:t>
            </a:r>
            <a:r>
              <a:rPr lang="zh-TW" altLang="en-US" dirty="0" smtClean="0"/>
              <a:t>的部分 我們使用多種模型呈現</a:t>
            </a:r>
            <a:endParaRPr lang="en-US" altLang="zh-TW" dirty="0" smtClean="0"/>
          </a:p>
          <a:p>
            <a:r>
              <a:rPr lang="zh-TW" altLang="en-US" dirty="0" smtClean="0"/>
              <a:t>最後使用</a:t>
            </a:r>
            <a:r>
              <a:rPr lang="en-US" altLang="zh-TW" dirty="0" smtClean="0"/>
              <a:t>Grid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 進行調參 達到更完美的效果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3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Data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以</a:t>
            </a:r>
            <a:r>
              <a:rPr lang="en-US" altLang="zh-TW" baseline="0" dirty="0" smtClean="0"/>
              <a:t>Continual </a:t>
            </a:r>
            <a:r>
              <a:rPr lang="zh-TW" altLang="en-US" baseline="0" dirty="0" smtClean="0"/>
              <a:t>和</a:t>
            </a:r>
            <a:r>
              <a:rPr lang="en-US" altLang="zh-TW" baseline="0" dirty="0" smtClean="0"/>
              <a:t> Discrete </a:t>
            </a:r>
            <a:r>
              <a:rPr lang="zh-TW" altLang="en-US" baseline="0" dirty="0" smtClean="0"/>
              <a:t>來看</a:t>
            </a:r>
            <a:endParaRPr lang="en-US" altLang="zh-TW" baseline="0" dirty="0" smtClean="0"/>
          </a:p>
          <a:p>
            <a:r>
              <a:rPr lang="zh-TW" altLang="en-US" baseline="0" dirty="0" smtClean="0"/>
              <a:t>在連續的部分 經過我的實驗  分別有單個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mean </a:t>
            </a:r>
            <a:r>
              <a:rPr lang="zh-TW" altLang="en-US" baseline="0" dirty="0" smtClean="0"/>
              <a:t>以及與</a:t>
            </a:r>
            <a:r>
              <a:rPr lang="en-US" altLang="zh-TW" baseline="0" dirty="0" smtClean="0"/>
              <a:t>Discrete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groupby</a:t>
            </a:r>
            <a:r>
              <a:rPr lang="zh-TW" altLang="en-US" baseline="0" dirty="0" smtClean="0"/>
              <a:t>後的</a:t>
            </a:r>
            <a:r>
              <a:rPr lang="en-US" altLang="zh-TW" baseline="0" dirty="0" smtClean="0"/>
              <a:t>mean </a:t>
            </a:r>
            <a:r>
              <a:rPr lang="zh-TW" altLang="en-US" baseline="0" dirty="0" smtClean="0"/>
              <a:t>和</a:t>
            </a:r>
            <a:r>
              <a:rPr lang="en-US" altLang="zh-TW" baseline="0" dirty="0" smtClean="0"/>
              <a:t>linear</a:t>
            </a:r>
            <a:r>
              <a:rPr lang="zh-TW" altLang="en-US" baseline="0" dirty="0" smtClean="0"/>
              <a:t>的插值法與原本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的標準差相比 最後以插值法的差距最小 因此選擇插值法</a:t>
            </a:r>
            <a:endParaRPr lang="en-US" altLang="zh-TW" baseline="0" dirty="0" smtClean="0"/>
          </a:p>
          <a:p>
            <a:endParaRPr lang="en-US" altLang="zh-CN" baseline="0" dirty="0" smtClean="0"/>
          </a:p>
          <a:p>
            <a:r>
              <a:rPr lang="zh-TW" altLang="en-US" baseline="0" dirty="0" smtClean="0"/>
              <a:t>而離散的部分 相信大家發現</a:t>
            </a:r>
            <a:r>
              <a:rPr lang="en-US" altLang="zh-TW" baseline="0" dirty="0" smtClean="0"/>
              <a:t>’Lot</a:t>
            </a:r>
            <a:r>
              <a:rPr lang="zh-TW" altLang="en-US" baseline="0" dirty="0" smtClean="0"/>
              <a:t>家族</a:t>
            </a:r>
            <a:r>
              <a:rPr lang="en-US" altLang="zh-TW" baseline="0" dirty="0" smtClean="0"/>
              <a:t>’</a:t>
            </a:r>
            <a:r>
              <a:rPr lang="zh-TW" altLang="en-US" baseline="0" dirty="0" smtClean="0"/>
              <a:t>有多個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在處理特徵時令人頭痛 因此我不僅填上</a:t>
            </a:r>
            <a:r>
              <a:rPr lang="en-US" altLang="zh-TW" baseline="0" dirty="0" smtClean="0"/>
              <a:t>NA </a:t>
            </a:r>
            <a:r>
              <a:rPr lang="zh-TW" altLang="en-US" baseline="0" dirty="0" smtClean="0"/>
              <a:t>還將所有與</a:t>
            </a:r>
            <a:r>
              <a:rPr lang="en-US" altLang="zh-TW" baseline="0" dirty="0" smtClean="0"/>
              <a:t>‘Lot ’</a:t>
            </a:r>
            <a:r>
              <a:rPr lang="zh-TW" altLang="en-US" baseline="0" dirty="0" smtClean="0"/>
              <a:t>有關的離散資料合併於</a:t>
            </a:r>
            <a:r>
              <a:rPr lang="en-US" altLang="zh-TW" baseline="0" dirty="0" smtClean="0"/>
              <a:t>’</a:t>
            </a:r>
            <a:r>
              <a:rPr lang="en-US" altLang="zh-TW" baseline="0" dirty="0" err="1" smtClean="0"/>
              <a:t>LotArea</a:t>
            </a:r>
            <a:r>
              <a:rPr lang="en-US" altLang="zh-TW" baseline="0" dirty="0" smtClean="0"/>
              <a:t>’</a:t>
            </a:r>
            <a:r>
              <a:rPr lang="zh-TW" altLang="en-US" baseline="0" dirty="0" smtClean="0"/>
              <a:t> 將對應的資料以</a:t>
            </a:r>
            <a:r>
              <a:rPr lang="en-US" altLang="zh-TW" baseline="0" dirty="0" err="1" smtClean="0"/>
              <a:t>groupby</a:t>
            </a:r>
            <a:r>
              <a:rPr lang="en-US" altLang="zh-TW" baseline="0" dirty="0" smtClean="0"/>
              <a:t> mean</a:t>
            </a:r>
            <a:r>
              <a:rPr lang="zh-TW" altLang="en-US" baseline="0" dirty="0" smtClean="0"/>
              <a:t>的方式乘以權重</a:t>
            </a:r>
            <a:endParaRPr lang="en-US" altLang="zh-TW" baseline="0" dirty="0" smtClean="0"/>
          </a:p>
          <a:p>
            <a:r>
              <a:rPr lang="zh-TW" altLang="en-US" baseline="0" dirty="0" smtClean="0"/>
              <a:t>為了避免</a:t>
            </a:r>
            <a:r>
              <a:rPr lang="en-US" altLang="zh-TW" baseline="0" dirty="0" smtClean="0"/>
              <a:t>‘</a:t>
            </a:r>
            <a:r>
              <a:rPr lang="en-US" altLang="zh-TW" baseline="0" dirty="0" err="1" smtClean="0"/>
              <a:t>LotArea</a:t>
            </a:r>
            <a:r>
              <a:rPr lang="en-US" altLang="zh-TW" baseline="0" dirty="0" smtClean="0"/>
              <a:t>’</a:t>
            </a:r>
            <a:r>
              <a:rPr lang="zh-TW" altLang="en-US" baseline="0" dirty="0" smtClean="0"/>
              <a:t>的數值過大 我再將其除</a:t>
            </a:r>
            <a:r>
              <a:rPr lang="en-US" altLang="zh-TW" baseline="0" dirty="0" smtClean="0"/>
              <a:t>10000</a:t>
            </a:r>
            <a:r>
              <a:rPr lang="zh-TW" altLang="en-US" baseline="0" dirty="0" smtClean="0"/>
              <a:t>使得該</a:t>
            </a:r>
            <a:r>
              <a:rPr lang="en-US" altLang="zh-TW" baseline="0" dirty="0" err="1" smtClean="0"/>
              <a:t>featur</a:t>
            </a:r>
            <a:r>
              <a:rPr lang="zh-TW" altLang="en-US" baseline="0" dirty="0" smtClean="0"/>
              <a:t>融合了多個</a:t>
            </a:r>
            <a:r>
              <a:rPr lang="en-US" altLang="zh-TW" baseline="0" dirty="0" smtClean="0"/>
              <a:t>feature  </a:t>
            </a:r>
            <a:r>
              <a:rPr lang="zh-TW" altLang="en-US" baseline="0" dirty="0" smtClean="0"/>
              <a:t>又可以保持其原來的分布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6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Feature Engineer</a:t>
            </a:r>
            <a:r>
              <a:rPr lang="zh-TW" altLang="en-US" dirty="0" smtClean="0"/>
              <a:t>的部分除了做 </a:t>
            </a:r>
            <a:r>
              <a:rPr lang="en-US" altLang="zh-TW" dirty="0" smtClean="0"/>
              <a:t>label encoder</a:t>
            </a:r>
            <a:r>
              <a:rPr lang="zh-TW" altLang="en-US" dirty="0" smtClean="0"/>
              <a:t>以及 </a:t>
            </a:r>
            <a:r>
              <a:rPr lang="en-US" altLang="zh-TW" dirty="0" smtClean="0"/>
              <a:t>One hot encoder</a:t>
            </a:r>
            <a:r>
              <a:rPr lang="zh-TW" altLang="en-US" dirty="0" smtClean="0"/>
              <a:t>外</a:t>
            </a:r>
            <a:endParaRPr lang="en-US" altLang="zh-TW" dirty="0" smtClean="0"/>
          </a:p>
          <a:p>
            <a:endParaRPr lang="en-US" altLang="zh-CN" dirty="0" smtClean="0"/>
          </a:p>
          <a:p>
            <a:r>
              <a:rPr lang="zh-TW" altLang="en-US" dirty="0" smtClean="0"/>
              <a:t>我們還將</a:t>
            </a:r>
            <a:r>
              <a:rPr lang="en-US" altLang="zh-TW" dirty="0" smtClean="0"/>
              <a:t>label encoder </a:t>
            </a:r>
            <a:r>
              <a:rPr lang="zh-TW" altLang="en-US" dirty="0" smtClean="0"/>
              <a:t>的兩個相似的</a:t>
            </a:r>
            <a:r>
              <a:rPr lang="en-US" altLang="zh-TW" dirty="0" smtClean="0"/>
              <a:t>feature combine</a:t>
            </a:r>
            <a:r>
              <a:rPr lang="zh-TW" altLang="en-US" dirty="0" smtClean="0"/>
              <a:t> 比如說 </a:t>
            </a:r>
            <a:r>
              <a:rPr lang="en-US" altLang="zh-TW" dirty="0" smtClean="0"/>
              <a:t>Condition1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和</a:t>
            </a:r>
            <a:r>
              <a:rPr lang="en-US" altLang="zh-TW" baseline="0" dirty="0" smtClean="0"/>
              <a:t>Condition2 </a:t>
            </a:r>
            <a:r>
              <a:rPr lang="zh-TW" altLang="en-US" baseline="0" dirty="0" smtClean="0"/>
              <a:t>我將兩個各</a:t>
            </a:r>
            <a:r>
              <a:rPr lang="en-US" altLang="zh-TW" baseline="0" dirty="0" smtClean="0"/>
              <a:t>Feature+1</a:t>
            </a:r>
            <a:r>
              <a:rPr lang="zh-TW" altLang="en-US" baseline="0" dirty="0" smtClean="0"/>
              <a:t>後直接相乘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因為</a:t>
            </a:r>
            <a:r>
              <a:rPr lang="en-US" altLang="zh-TW" baseline="0" dirty="0" smtClean="0"/>
              <a:t>label encoder</a:t>
            </a:r>
            <a:r>
              <a:rPr lang="zh-TW" altLang="en-US" baseline="0" dirty="0" smtClean="0"/>
              <a:t>是從</a:t>
            </a:r>
            <a:r>
              <a:rPr lang="en-US" altLang="zh-TW" baseline="0" dirty="0" smtClean="0"/>
              <a:t>0</a:t>
            </a:r>
            <a:r>
              <a:rPr lang="zh-TW" altLang="en-US" baseline="0" dirty="0" smtClean="0"/>
              <a:t>開始算</a:t>
            </a:r>
            <a:r>
              <a:rPr lang="en-US" altLang="zh-TW" baseline="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74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右邊這張圖是使用</a:t>
            </a:r>
            <a:r>
              <a:rPr lang="en-US" altLang="zh-TW" dirty="0" err="1" smtClean="0"/>
              <a:t>Anova</a:t>
            </a:r>
            <a:r>
              <a:rPr lang="zh-TW" altLang="en-US" dirty="0" smtClean="0"/>
              <a:t>挑選出所有</a:t>
            </a:r>
            <a:r>
              <a:rPr lang="en-US" altLang="zh-TW" dirty="0" smtClean="0"/>
              <a:t>Feature</a:t>
            </a:r>
            <a:r>
              <a:rPr lang="zh-TW" altLang="en-US" dirty="0" smtClean="0"/>
              <a:t>的結果與最終的</a:t>
            </a:r>
            <a:r>
              <a:rPr lang="en-US" altLang="zh-TW" dirty="0" err="1" smtClean="0"/>
              <a:t>SalesPrice</a:t>
            </a:r>
            <a:r>
              <a:rPr lang="zh-TW" altLang="en-US" dirty="0" smtClean="0"/>
              <a:t>比較 相關性可以看出確實有某些</a:t>
            </a:r>
            <a:r>
              <a:rPr lang="en-US" altLang="zh-TW" dirty="0" smtClean="0"/>
              <a:t>feature</a:t>
            </a:r>
            <a:r>
              <a:rPr lang="zh-TW" altLang="en-US" dirty="0" smtClean="0"/>
              <a:t>具有較高的相關性</a:t>
            </a:r>
            <a:endParaRPr lang="en-US" altLang="zh-TW" dirty="0" smtClean="0"/>
          </a:p>
          <a:p>
            <a:endParaRPr lang="en-US" altLang="zh-CN" dirty="0" smtClean="0"/>
          </a:p>
          <a:p>
            <a:r>
              <a:rPr lang="zh-TW" altLang="en-US" dirty="0" smtClean="0"/>
              <a:t>而測試過後發現挑</a:t>
            </a:r>
            <a:r>
              <a:rPr lang="en-US" altLang="zh-TW" dirty="0" smtClean="0"/>
              <a:t>40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feature</a:t>
            </a:r>
            <a:r>
              <a:rPr lang="zh-TW" altLang="en-US" dirty="0" smtClean="0"/>
              <a:t>可以讓</a:t>
            </a:r>
            <a:r>
              <a:rPr lang="en-US" altLang="zh-TW" dirty="0" err="1" smtClean="0"/>
              <a:t>mape</a:t>
            </a:r>
            <a:r>
              <a:rPr lang="zh-TW" altLang="en-US" dirty="0" smtClean="0"/>
              <a:t>的值最低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9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3" name="Google Shape;11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23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1" name="Google Shape;98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4165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7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3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9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99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7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108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6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5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5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21221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582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38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2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xmlns="" id="{09EF71CE-87BE-42CE-84FA-EC400997E674}"/>
              </a:ext>
            </a:extLst>
          </p:cNvPr>
          <p:cNvSpPr/>
          <p:nvPr userDrawn="1"/>
        </p:nvSpPr>
        <p:spPr>
          <a:xfrm rot="18445581">
            <a:off x="8182359" y="1955261"/>
            <a:ext cx="2703820" cy="2703820"/>
          </a:xfrm>
          <a:prstGeom prst="roundRect">
            <a:avLst>
              <a:gd name="adj" fmla="val 82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D10814E9-9391-4339-9432-93BE201B0A6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647164" y="1420039"/>
            <a:ext cx="3774210" cy="377426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707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631633"/>
            <a:ext cx="12192000" cy="3268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5486631" y="1787843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7" hasCustomPrompt="1"/>
          </p:nvPr>
        </p:nvSpPr>
        <p:spPr>
          <a:xfrm>
            <a:off x="7542257" y="1787843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8" hasCustomPrompt="1"/>
          </p:nvPr>
        </p:nvSpPr>
        <p:spPr>
          <a:xfrm>
            <a:off x="9597883" y="1787843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19" hasCustomPrompt="1"/>
          </p:nvPr>
        </p:nvSpPr>
        <p:spPr>
          <a:xfrm>
            <a:off x="5486631" y="3351282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20" hasCustomPrompt="1"/>
          </p:nvPr>
        </p:nvSpPr>
        <p:spPr>
          <a:xfrm>
            <a:off x="7542257" y="3351282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21" hasCustomPrompt="1"/>
          </p:nvPr>
        </p:nvSpPr>
        <p:spPr>
          <a:xfrm>
            <a:off x="9597883" y="3351282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4986069"/>
            <a:ext cx="12192000" cy="1768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078458F6-F039-4D39-8487-A2DC48D554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7254"/>
            <a:ext cx="118967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27494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13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C295671-281B-4EFD-83D6-83255276A44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1"/>
            <a:ext cx="5664223" cy="6857997"/>
          </a:xfrm>
          <a:custGeom>
            <a:avLst/>
            <a:gdLst>
              <a:gd name="connsiteX0" fmla="*/ 0 w 5664223"/>
              <a:gd name="connsiteY0" fmla="*/ 0 h 6857997"/>
              <a:gd name="connsiteX1" fmla="*/ 5664223 w 5664223"/>
              <a:gd name="connsiteY1" fmla="*/ 0 h 6857997"/>
              <a:gd name="connsiteX2" fmla="*/ 3341983 w 5664223"/>
              <a:gd name="connsiteY2" fmla="*/ 6857997 h 6857997"/>
              <a:gd name="connsiteX3" fmla="*/ 0 w 5664223"/>
              <a:gd name="connsiteY3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4223" h="6857997">
                <a:moveTo>
                  <a:pt x="0" y="0"/>
                </a:moveTo>
                <a:lnTo>
                  <a:pt x="5664223" y="0"/>
                </a:lnTo>
                <a:lnTo>
                  <a:pt x="33419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456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291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E5EA7C7-8ABC-4BB8-83D4-FDCD6EF002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77663" y="980038"/>
            <a:ext cx="4897924" cy="4897924"/>
          </a:xfrm>
          <a:custGeom>
            <a:avLst/>
            <a:gdLst>
              <a:gd name="connsiteX0" fmla="*/ 2448962 w 4897924"/>
              <a:gd name="connsiteY0" fmla="*/ 0 h 4897924"/>
              <a:gd name="connsiteX1" fmla="*/ 4897924 w 4897924"/>
              <a:gd name="connsiteY1" fmla="*/ 2448962 h 4897924"/>
              <a:gd name="connsiteX2" fmla="*/ 2448962 w 4897924"/>
              <a:gd name="connsiteY2" fmla="*/ 4897924 h 4897924"/>
              <a:gd name="connsiteX3" fmla="*/ 0 w 4897924"/>
              <a:gd name="connsiteY3" fmla="*/ 2448962 h 489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924" h="4897924">
                <a:moveTo>
                  <a:pt x="2448962" y="0"/>
                </a:moveTo>
                <a:lnTo>
                  <a:pt x="4897924" y="2448962"/>
                </a:lnTo>
                <a:lnTo>
                  <a:pt x="2448962" y="4897924"/>
                </a:lnTo>
                <a:lnTo>
                  <a:pt x="0" y="24489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072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0843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028BF2C-FD3F-4BC1-9681-D9CC253C7506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D8A446D2-98C7-45E7-B19F-123D3BEAE1E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DEDC21F-91B9-4FC1-BD92-B73D3024360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C7B542A-B0D0-4B8E-AB5E-BF10755CADFB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678BF8A-AFF6-4BEF-9E92-33BBE80839B8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91CF5C7-E081-40B8-8125-059CA21F48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EA9FEF5-283D-4964-8257-841DFA7F4B9A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F13ACD6-F114-415B-A1F9-A07B12BC5A3B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05BAF14C-2FAF-49D5-8DE7-0464172FC380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88A158EF-20BB-48F4-9C13-1B0465152FFE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D49E77D7-6247-4FDC-AFE3-CFFCB6B71D51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861081F-5F1A-4018-A6BA-13BEB671FD04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xmlns="" id="{DD92725B-EBC5-4981-8E6A-519EBCDA6916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xmlns="" id="{B7AC7EBE-2DEA-455B-804E-D4266757B10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xmlns="" id="{62CDEA1F-2ED1-4167-AB42-5942E423044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xmlns="" id="{47694936-5C73-41FD-9478-F1EE856A3736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xmlns="" id="{726050A1-0D65-432F-9025-002D1F9D16D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xmlns="" id="{6E93A2EE-533E-4173-B9C1-230F88A434D6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FE1BD616-0CF2-4769-BF9B-3DA738C39A7E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E6CBACA6-DCCA-4141-88D1-A0F35CE0CE9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8DD864FA-A0BC-492E-BF4D-88C9CC2B47B1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xmlns="" id="{EED5E027-9868-480D-BCAF-3CB2A4760A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xmlns="" id="{21F8E4CC-7F51-4081-861E-1765E691CB7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xmlns="" id="{5B86C1D0-37CE-4CE6-8F5F-45D6D9096D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97016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253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 rot="10800000" flipV="1">
            <a:off x="-9624" y="-4763"/>
            <a:ext cx="7623587" cy="6867525"/>
          </a:xfrm>
          <a:custGeom>
            <a:avLst/>
            <a:gdLst>
              <a:gd name="connsiteX0" fmla="*/ 0 w 5457956"/>
              <a:gd name="connsiteY0" fmla="*/ 6858000 h 6858000"/>
              <a:gd name="connsiteX1" fmla="*/ 2738202 w 5457956"/>
              <a:gd name="connsiteY1" fmla="*/ 0 h 6858000"/>
              <a:gd name="connsiteX2" fmla="*/ 5457956 w 5457956"/>
              <a:gd name="connsiteY2" fmla="*/ 6858000 h 6858000"/>
              <a:gd name="connsiteX3" fmla="*/ 0 w 5457956"/>
              <a:gd name="connsiteY3" fmla="*/ 6858000 h 6858000"/>
              <a:gd name="connsiteX0" fmla="*/ 0 w 2733806"/>
              <a:gd name="connsiteY0" fmla="*/ 6867525 h 6867525"/>
              <a:gd name="connsiteX1" fmla="*/ 14052 w 2733806"/>
              <a:gd name="connsiteY1" fmla="*/ 0 h 6867525"/>
              <a:gd name="connsiteX2" fmla="*/ 2733806 w 2733806"/>
              <a:gd name="connsiteY2" fmla="*/ 6858000 h 6867525"/>
              <a:gd name="connsiteX3" fmla="*/ 0 w 2733806"/>
              <a:gd name="connsiteY3" fmla="*/ 6867525 h 6867525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5462954 w 5462954"/>
              <a:gd name="connsiteY2" fmla="*/ 6848475 h 6858000"/>
              <a:gd name="connsiteX3" fmla="*/ 2729148 w 5462954"/>
              <a:gd name="connsiteY3" fmla="*/ 6858000 h 6858000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4154847 w 5462954"/>
              <a:gd name="connsiteY2" fmla="*/ 5191125 h 6858000"/>
              <a:gd name="connsiteX3" fmla="*/ 5462954 w 5462954"/>
              <a:gd name="connsiteY3" fmla="*/ 6848475 h 6858000"/>
              <a:gd name="connsiteX4" fmla="*/ 2729148 w 5462954"/>
              <a:gd name="connsiteY4" fmla="*/ 6858000 h 6858000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4802547 w 5462954"/>
              <a:gd name="connsiteY2" fmla="*/ 9525 h 6858000"/>
              <a:gd name="connsiteX3" fmla="*/ 5462954 w 5462954"/>
              <a:gd name="connsiteY3" fmla="*/ 6848475 h 6858000"/>
              <a:gd name="connsiteX4" fmla="*/ 2729148 w 5462954"/>
              <a:gd name="connsiteY4" fmla="*/ 6858000 h 6858000"/>
              <a:gd name="connsiteX0" fmla="*/ 2729148 w 5462954"/>
              <a:gd name="connsiteY0" fmla="*/ 6867525 h 6867525"/>
              <a:gd name="connsiteX1" fmla="*/ 0 w 5462954"/>
              <a:gd name="connsiteY1" fmla="*/ 0 h 6867525"/>
              <a:gd name="connsiteX2" fmla="*/ 4802547 w 5462954"/>
              <a:gd name="connsiteY2" fmla="*/ 19050 h 6867525"/>
              <a:gd name="connsiteX3" fmla="*/ 5462954 w 5462954"/>
              <a:gd name="connsiteY3" fmla="*/ 6858000 h 6867525"/>
              <a:gd name="connsiteX4" fmla="*/ 2729148 w 5462954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19050 h 6867525"/>
              <a:gd name="connsiteX3" fmla="*/ 4786679 w 4802547"/>
              <a:gd name="connsiteY3" fmla="*/ 1695450 h 6867525"/>
              <a:gd name="connsiteX4" fmla="*/ 2729148 w 4802547"/>
              <a:gd name="connsiteY4" fmla="*/ 6867525 h 6867525"/>
              <a:gd name="connsiteX0" fmla="*/ 2729148 w 4812072"/>
              <a:gd name="connsiteY0" fmla="*/ 6867525 h 6867525"/>
              <a:gd name="connsiteX1" fmla="*/ 0 w 4812072"/>
              <a:gd name="connsiteY1" fmla="*/ 0 h 6867525"/>
              <a:gd name="connsiteX2" fmla="*/ 4812072 w 4812072"/>
              <a:gd name="connsiteY2" fmla="*/ 19050 h 6867525"/>
              <a:gd name="connsiteX3" fmla="*/ 4786679 w 4812072"/>
              <a:gd name="connsiteY3" fmla="*/ 1695450 h 6867525"/>
              <a:gd name="connsiteX4" fmla="*/ 2729148 w 4812072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0 h 6867525"/>
              <a:gd name="connsiteX3" fmla="*/ 4786679 w 4802547"/>
              <a:gd name="connsiteY3" fmla="*/ 1695450 h 6867525"/>
              <a:gd name="connsiteX4" fmla="*/ 2729148 w 4802547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0 h 6867525"/>
              <a:gd name="connsiteX3" fmla="*/ 4797652 w 4802547"/>
              <a:gd name="connsiteY3" fmla="*/ 1695450 h 6867525"/>
              <a:gd name="connsiteX4" fmla="*/ 2729148 w 4802547"/>
              <a:gd name="connsiteY4" fmla="*/ 6867525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547" h="6867525">
                <a:moveTo>
                  <a:pt x="2729148" y="6867525"/>
                </a:moveTo>
                <a:lnTo>
                  <a:pt x="0" y="0"/>
                </a:lnTo>
                <a:lnTo>
                  <a:pt x="4802547" y="0"/>
                </a:lnTo>
                <a:cubicBezTo>
                  <a:pt x="4800915" y="565150"/>
                  <a:pt x="4799284" y="1130300"/>
                  <a:pt x="4797652" y="1695450"/>
                </a:cubicBezTo>
                <a:lnTo>
                  <a:pt x="2729148" y="6867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B848A32-7D4C-4B71-B9E6-7192AA909683}"/>
              </a:ext>
            </a:extLst>
          </p:cNvPr>
          <p:cNvGrpSpPr/>
          <p:nvPr userDrawn="1"/>
        </p:nvGrpSpPr>
        <p:grpSpPr>
          <a:xfrm>
            <a:off x="1285598" y="4531100"/>
            <a:ext cx="1831847" cy="2326900"/>
            <a:chOff x="1194997" y="4531100"/>
            <a:chExt cx="1391266" cy="2326900"/>
          </a:xfrm>
        </p:grpSpPr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xmlns="" id="{2B8AA02C-B6B0-4B35-89E0-87B97A43426A}"/>
                </a:ext>
              </a:extLst>
            </p:cNvPr>
            <p:cNvSpPr/>
            <p:nvPr userDrawn="1"/>
          </p:nvSpPr>
          <p:spPr>
            <a:xfrm flipH="1">
              <a:off x="1194997" y="4531100"/>
              <a:ext cx="1391266" cy="2326900"/>
            </a:xfrm>
            <a:prstGeom prst="parallelogram">
              <a:avLst>
                <a:gd name="adj" fmla="val 80803"/>
              </a:avLst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xmlns="" id="{C0F73695-4F5E-4970-8CF3-C8172FE74F02}"/>
                </a:ext>
              </a:extLst>
            </p:cNvPr>
            <p:cNvSpPr/>
            <p:nvPr userDrawn="1"/>
          </p:nvSpPr>
          <p:spPr>
            <a:xfrm flipH="1">
              <a:off x="1435656" y="5606204"/>
              <a:ext cx="792473" cy="1251796"/>
            </a:xfrm>
            <a:prstGeom prst="parallelogram">
              <a:avLst>
                <a:gd name="adj" fmla="val 77385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94350A7-EFD9-4814-B86A-26643AF9EBD5}"/>
              </a:ext>
            </a:extLst>
          </p:cNvPr>
          <p:cNvGrpSpPr/>
          <p:nvPr userDrawn="1"/>
        </p:nvGrpSpPr>
        <p:grpSpPr>
          <a:xfrm>
            <a:off x="4525518" y="-4290"/>
            <a:ext cx="3952171" cy="5200979"/>
            <a:chOff x="3920151" y="-9053"/>
            <a:chExt cx="3215578" cy="4014975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xmlns="" id="{71BCA314-9337-4A75-818B-76B0C0EED895}"/>
                </a:ext>
              </a:extLst>
            </p:cNvPr>
            <p:cNvSpPr/>
            <p:nvPr userDrawn="1"/>
          </p:nvSpPr>
          <p:spPr>
            <a:xfrm>
              <a:off x="3920151" y="-4763"/>
              <a:ext cx="2921235" cy="4010685"/>
            </a:xfrm>
            <a:prstGeom prst="parallelogram">
              <a:avLst>
                <a:gd name="adj" fmla="val 91201"/>
              </a:avLst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xmlns="" id="{FC648CB1-83CE-4452-A37D-C391A74635DC}"/>
                </a:ext>
              </a:extLst>
            </p:cNvPr>
            <p:cNvSpPr/>
            <p:nvPr userDrawn="1"/>
          </p:nvSpPr>
          <p:spPr>
            <a:xfrm>
              <a:off x="4959760" y="-9053"/>
              <a:ext cx="2175969" cy="3064477"/>
            </a:xfrm>
            <a:prstGeom prst="parallelogram">
              <a:avLst>
                <a:gd name="adj" fmla="val 9163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xmlns="" id="{1D638CE8-AD20-4CB4-B6A3-210BB7201115}"/>
              </a:ext>
            </a:extLst>
          </p:cNvPr>
          <p:cNvGrpSpPr/>
          <p:nvPr userDrawn="1"/>
        </p:nvGrpSpPr>
        <p:grpSpPr>
          <a:xfrm rot="10800000" flipH="1" flipV="1">
            <a:off x="9501318" y="3410805"/>
            <a:ext cx="2690682" cy="3483407"/>
            <a:chOff x="5710110" y="861237"/>
            <a:chExt cx="2769391" cy="3585306"/>
          </a:xfrm>
        </p:grpSpPr>
        <p:sp>
          <p:nvSpPr>
            <p:cNvPr id="11" name="Isosceles Triangle 4">
              <a:extLst>
                <a:ext uri="{FF2B5EF4-FFF2-40B4-BE49-F238E27FC236}">
                  <a16:creationId xmlns:a16="http://schemas.microsoft.com/office/drawing/2014/main" xmlns="" id="{4401D16F-071F-48DF-B9E7-B14969668B30}"/>
                </a:ext>
              </a:extLst>
            </p:cNvPr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Isosceles Triangle 5">
              <a:extLst>
                <a:ext uri="{FF2B5EF4-FFF2-40B4-BE49-F238E27FC236}">
                  <a16:creationId xmlns:a16="http://schemas.microsoft.com/office/drawing/2014/main" xmlns="" id="{D167A15C-92B8-4066-873F-0711670DC70A}"/>
                </a:ext>
              </a:extLst>
            </p:cNvPr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Isosceles Triangle 6">
              <a:extLst>
                <a:ext uri="{FF2B5EF4-FFF2-40B4-BE49-F238E27FC236}">
                  <a16:creationId xmlns:a16="http://schemas.microsoft.com/office/drawing/2014/main" xmlns="" id="{E9FABD01-6038-40C2-AB88-2F53D5D2519B}"/>
                </a:ext>
              </a:extLst>
            </p:cNvPr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Isosceles Triangle 7">
              <a:extLst>
                <a:ext uri="{FF2B5EF4-FFF2-40B4-BE49-F238E27FC236}">
                  <a16:creationId xmlns:a16="http://schemas.microsoft.com/office/drawing/2014/main" xmlns="" id="{8FD28A03-2325-4BC7-9456-3B7B2A1849DF}"/>
                </a:ext>
              </a:extLst>
            </p:cNvPr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8">
              <a:extLst>
                <a:ext uri="{FF2B5EF4-FFF2-40B4-BE49-F238E27FC236}">
                  <a16:creationId xmlns:a16="http://schemas.microsoft.com/office/drawing/2014/main" xmlns="" id="{0B238841-B35E-4A6D-8711-0141841E43B0}"/>
                </a:ext>
              </a:extLst>
            </p:cNvPr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9">
              <a:extLst>
                <a:ext uri="{FF2B5EF4-FFF2-40B4-BE49-F238E27FC236}">
                  <a16:creationId xmlns:a16="http://schemas.microsoft.com/office/drawing/2014/main" xmlns="" id="{AA6769A0-D5A9-498C-AC0B-268E1CC7C2B0}"/>
                </a:ext>
              </a:extLst>
            </p:cNvPr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Isosceles Triangle 5">
              <a:extLst>
                <a:ext uri="{FF2B5EF4-FFF2-40B4-BE49-F238E27FC236}">
                  <a16:creationId xmlns:a16="http://schemas.microsoft.com/office/drawing/2014/main" xmlns="" id="{1B28F9E9-3E45-472A-BAE5-2D793E7B0095}"/>
                </a:ext>
              </a:extLst>
            </p:cNvPr>
            <p:cNvSpPr/>
            <p:nvPr userDrawn="1"/>
          </p:nvSpPr>
          <p:spPr>
            <a:xfrm rot="10800000">
              <a:off x="7798130" y="2053637"/>
              <a:ext cx="681371" cy="2392906"/>
            </a:xfrm>
            <a:custGeom>
              <a:avLst/>
              <a:gdLst>
                <a:gd name="connsiteX0" fmla="*/ 0 w 1342121"/>
                <a:gd name="connsiteY0" fmla="*/ 1157001 h 1157001"/>
                <a:gd name="connsiteX1" fmla="*/ 671061 w 1342121"/>
                <a:gd name="connsiteY1" fmla="*/ 0 h 1157001"/>
                <a:gd name="connsiteX2" fmla="*/ 1342121 w 1342121"/>
                <a:gd name="connsiteY2" fmla="*/ 1157001 h 1157001"/>
                <a:gd name="connsiteX3" fmla="*/ 0 w 1342121"/>
                <a:gd name="connsiteY3" fmla="*/ 1157001 h 1157001"/>
                <a:gd name="connsiteX0" fmla="*/ 0 w 1342121"/>
                <a:gd name="connsiteY0" fmla="*/ 2478806 h 2478806"/>
                <a:gd name="connsiteX1" fmla="*/ 145960 w 1342121"/>
                <a:gd name="connsiteY1" fmla="*/ 0 h 2478806"/>
                <a:gd name="connsiteX2" fmla="*/ 1342121 w 1342121"/>
                <a:gd name="connsiteY2" fmla="*/ 2478806 h 2478806"/>
                <a:gd name="connsiteX3" fmla="*/ 0 w 1342121"/>
                <a:gd name="connsiteY3" fmla="*/ 2478806 h 2478806"/>
                <a:gd name="connsiteX0" fmla="*/ 0 w 807966"/>
                <a:gd name="connsiteY0" fmla="*/ 2478806 h 2478806"/>
                <a:gd name="connsiteX1" fmla="*/ 145960 w 807966"/>
                <a:gd name="connsiteY1" fmla="*/ 0 h 2478806"/>
                <a:gd name="connsiteX2" fmla="*/ 807966 w 807966"/>
                <a:gd name="connsiteY2" fmla="*/ 1166053 h 2478806"/>
                <a:gd name="connsiteX3" fmla="*/ 0 w 807966"/>
                <a:gd name="connsiteY3" fmla="*/ 2478806 h 2478806"/>
                <a:gd name="connsiteX0" fmla="*/ 7949 w 662006"/>
                <a:gd name="connsiteY0" fmla="*/ 2324897 h 2324897"/>
                <a:gd name="connsiteX1" fmla="*/ 0 w 662006"/>
                <a:gd name="connsiteY1" fmla="*/ 0 h 2324897"/>
                <a:gd name="connsiteX2" fmla="*/ 662006 w 662006"/>
                <a:gd name="connsiteY2" fmla="*/ 1166053 h 2324897"/>
                <a:gd name="connsiteX3" fmla="*/ 7949 w 662006"/>
                <a:gd name="connsiteY3" fmla="*/ 2324897 h 2324897"/>
                <a:gd name="connsiteX0" fmla="*/ 7949 w 662006"/>
                <a:gd name="connsiteY0" fmla="*/ 2324897 h 2324897"/>
                <a:gd name="connsiteX1" fmla="*/ 0 w 662006"/>
                <a:gd name="connsiteY1" fmla="*/ 0 h 2324897"/>
                <a:gd name="connsiteX2" fmla="*/ 662006 w 662006"/>
                <a:gd name="connsiteY2" fmla="*/ 1175106 h 2324897"/>
                <a:gd name="connsiteX3" fmla="*/ 7949 w 662006"/>
                <a:gd name="connsiteY3" fmla="*/ 2324897 h 232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006" h="2324897">
                  <a:moveTo>
                    <a:pt x="7949" y="2324897"/>
                  </a:moveTo>
                  <a:cubicBezTo>
                    <a:pt x="5299" y="1549931"/>
                    <a:pt x="2650" y="774966"/>
                    <a:pt x="0" y="0"/>
                  </a:cubicBezTo>
                  <a:lnTo>
                    <a:pt x="662006" y="1175106"/>
                  </a:lnTo>
                  <a:lnTo>
                    <a:pt x="7949" y="2324897"/>
                  </a:lnTo>
                  <a:close/>
                </a:path>
              </a:pathLst>
            </a:custGeom>
            <a:solidFill>
              <a:schemeClr val="accent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1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3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735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8C912499-8943-4446-B7DB-52E7E11DD116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prstClr val="white"/>
              </a:solidFill>
            </a:endParaRPr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64D84620-C430-4343-A8AC-1EDAD2FA2532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42DAC6ED-B140-430B-8F6A-5C22A06CC49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20DBE39D-A41A-4CD0-93D5-524B5A656C9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D506EBDC-A221-4B9E-846E-D40D68E65E1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4CE7109-56FC-41FD-9C37-5F919DBE628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DACA3D7-0059-49CD-949A-846D8DE621F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43B9F79-AF6C-44E6-854F-3D7B1B9CB86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4FE14ECF-3C3F-4E5F-9AB7-7552A4E8BEA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840EFF0-CFD8-4BCA-B566-7AD775851DD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xmlns="" id="{0FE08202-A68B-480F-B31B-EA88374D52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893C4C34-BF68-4D0D-95CF-EAF16D786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95637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964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4972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5708485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35993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8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4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76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5591"/>
          <a:stretch/>
        </p:blipFill>
        <p:spPr>
          <a:xfrm>
            <a:off x="-12032" y="0"/>
            <a:ext cx="12200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8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30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文本框 6">
            <a:extLst>
              <a:ext uri="{FF2B5EF4-FFF2-40B4-BE49-F238E27FC236}">
                <a16:creationId xmlns="" xmlns:a16="http://schemas.microsoft.com/office/drawing/2014/main" id="{F88E6DFD-E108-41E7-AF70-271FC25D8418}"/>
              </a:ext>
            </a:extLst>
          </p:cNvPr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95516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98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0.emf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库_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754561" y="-8241"/>
            <a:ext cx="6874879" cy="6866241"/>
          </a:xfrm>
          <a:prstGeom prst="rect">
            <a:avLst/>
          </a:prstGeom>
        </p:spPr>
      </p:pic>
      <p:pic>
        <p:nvPicPr>
          <p:cNvPr id="3" name="PA_库_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3437440" y="0"/>
            <a:ext cx="6874879" cy="6866241"/>
          </a:xfrm>
          <a:prstGeom prst="rect">
            <a:avLst/>
          </a:prstGeom>
        </p:spPr>
      </p:pic>
      <p:sp>
        <p:nvSpPr>
          <p:cNvPr id="6" name="PA_库_文本框 5"/>
          <p:cNvSpPr txBox="1"/>
          <p:nvPr>
            <p:custDataLst>
              <p:tags r:id="rId3"/>
            </p:custDataLst>
          </p:nvPr>
        </p:nvSpPr>
        <p:spPr>
          <a:xfrm>
            <a:off x="3437439" y="2001959"/>
            <a:ext cx="5317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 err="1" smtClean="0">
                <a:latin typeface="+mj-ea"/>
                <a:ea typeface="+mj-ea"/>
              </a:rPr>
              <a:t>AutoEncoder</a:t>
            </a:r>
            <a:r>
              <a:rPr lang="en-US" altLang="zh-CN" sz="6000" dirty="0" smtClean="0">
                <a:latin typeface="+mj-ea"/>
                <a:ea typeface="+mj-ea"/>
              </a:rPr>
              <a:t> </a:t>
            </a:r>
            <a:r>
              <a:rPr lang="en-US" altLang="zh-CN" sz="6000" dirty="0" err="1" smtClean="0">
                <a:latin typeface="+mj-ea"/>
                <a:ea typeface="+mj-ea"/>
              </a:rPr>
              <a:t>house_price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7" name="PA_库_文本框 5"/>
          <p:cNvSpPr txBox="1"/>
          <p:nvPr>
            <p:custDataLst>
              <p:tags r:id="rId4"/>
            </p:custDataLst>
          </p:nvPr>
        </p:nvSpPr>
        <p:spPr>
          <a:xfrm>
            <a:off x="3437439" y="4226999"/>
            <a:ext cx="531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400" dirty="0" err="1" smtClean="0">
                <a:latin typeface="+mn-ea"/>
              </a:rPr>
              <a:t>Cupoy</a:t>
            </a:r>
            <a:endParaRPr lang="en-US" altLang="zh-TW" sz="2400" dirty="0" smtClean="0">
              <a:latin typeface="+mn-ea"/>
            </a:endParaRPr>
          </a:p>
          <a:p>
            <a:pPr algn="dist"/>
            <a:r>
              <a:rPr lang="en-US" altLang="zh-CN" sz="2400" dirty="0" smtClean="0">
                <a:latin typeface="+mn-ea"/>
              </a:rPr>
              <a:t>Team 6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" name="PA_库_文本框 5"/>
          <p:cNvSpPr txBox="1"/>
          <p:nvPr>
            <p:custDataLst>
              <p:tags r:id="rId5"/>
            </p:custDataLst>
          </p:nvPr>
        </p:nvSpPr>
        <p:spPr>
          <a:xfrm>
            <a:off x="3437439" y="5344044"/>
            <a:ext cx="531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400" dirty="0" smtClean="0">
                <a:latin typeface="+mn-ea"/>
              </a:rPr>
              <a:t>程式執行者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zh-TW" altLang="en-US" sz="2400" dirty="0" smtClean="0">
                <a:latin typeface="+mn-ea"/>
              </a:rPr>
              <a:t>劉之岳 吳昊陽</a:t>
            </a:r>
            <a:endParaRPr lang="zh-CN" altLang="en-US" sz="2400" dirty="0">
              <a:latin typeface="+mn-ea"/>
            </a:endParaRPr>
          </a:p>
        </p:txBody>
      </p:sp>
      <p:sp>
        <p:nvSpPr>
          <p:cNvPr id="9" name="PA_库_文本框 5"/>
          <p:cNvSpPr txBox="1"/>
          <p:nvPr>
            <p:custDataLst>
              <p:tags r:id="rId6"/>
            </p:custDataLst>
          </p:nvPr>
        </p:nvSpPr>
        <p:spPr>
          <a:xfrm>
            <a:off x="3437439" y="5870189"/>
            <a:ext cx="457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>
                <a:latin typeface="+mn-ea"/>
              </a:rPr>
              <a:t>參與討論者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吳</a:t>
            </a:r>
            <a:r>
              <a:rPr lang="zh-TW" altLang="en-US" dirty="0">
                <a:latin typeface="+mn-ea"/>
              </a:rPr>
              <a:t>昊</a:t>
            </a:r>
            <a:r>
              <a:rPr lang="zh-TW" altLang="en-US" dirty="0" smtClean="0">
                <a:latin typeface="+mn-ea"/>
              </a:rPr>
              <a:t>陽 劉</a:t>
            </a:r>
            <a:r>
              <a:rPr lang="zh-TW" altLang="en-US" dirty="0">
                <a:latin typeface="+mn-ea"/>
              </a:rPr>
              <a:t>之岳</a:t>
            </a:r>
            <a:r>
              <a:rPr lang="zh-TW" altLang="en-US" dirty="0" smtClean="0">
                <a:latin typeface="+mn-ea"/>
              </a:rPr>
              <a:t> 戴國鎮 盧泰峰</a:t>
            </a:r>
            <a:endParaRPr lang="zh-CN" altLang="en-US" dirty="0">
              <a:latin typeface="+mn-ea"/>
            </a:endParaRPr>
          </a:p>
        </p:txBody>
      </p:sp>
      <p:sp>
        <p:nvSpPr>
          <p:cNvPr id="10" name="PA_库_文本框 5"/>
          <p:cNvSpPr txBox="1"/>
          <p:nvPr>
            <p:custDataLst>
              <p:tags r:id="rId7"/>
            </p:custDataLst>
          </p:nvPr>
        </p:nvSpPr>
        <p:spPr>
          <a:xfrm>
            <a:off x="5977932" y="6277210"/>
            <a:ext cx="457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 smtClean="0">
                <a:latin typeface="+mn-ea"/>
              </a:rPr>
              <a:t>2021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8/9</a:t>
            </a:r>
            <a:r>
              <a:rPr lang="zh-TW" altLang="en-US" sz="1400" dirty="0" smtClean="0">
                <a:latin typeface="+mn-ea"/>
              </a:rPr>
              <a:t> 製作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41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6" grpId="1" autoUpdateAnimBg="0"/>
      <p:bldP spid="6" grpId="2" autoUpdateAnimBg="0"/>
      <p:bldP spid="7" grpId="0" autoUpdateAnimBg="0"/>
      <p:bldP spid="7" grpId="1" autoUpdateAnimBg="0"/>
      <p:bldP spid="7" grpId="2" autoUpdateAnimBg="0"/>
      <p:bldP spid="8" grpId="0" autoUpdateAnimBg="0"/>
      <p:bldP spid="8" grpId="1" autoUpdateAnimBg="0"/>
      <p:bldP spid="8" grpId="2" autoUpdateAnimBg="0"/>
      <p:bldP spid="9" grpId="0" autoUpdateAnimBg="0"/>
      <p:bldP spid="9" grpId="1" autoUpdateAnimBg="0"/>
      <p:bldP spid="9" grpId="2" autoUpdateAnimBg="0"/>
      <p:bldP spid="10" grpId="0" autoUpdateAnimBg="0"/>
      <p:bldP spid="10" grpId="1" autoUpdateAnimBg="0"/>
      <p:bldP spid="10" grpId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1515714" y="816693"/>
            <a:ext cx="3066881" cy="3075429"/>
            <a:chOff x="1691583" y="1961443"/>
            <a:chExt cx="3066881" cy="3075429"/>
          </a:xfrm>
        </p:grpSpPr>
        <p:cxnSp>
          <p:nvCxnSpPr>
            <p:cNvPr id="154" name="直接连接符 153"/>
            <p:cNvCxnSpPr/>
            <p:nvPr/>
          </p:nvCxnSpPr>
          <p:spPr>
            <a:xfrm>
              <a:off x="2343480" y="4259544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1691583" y="1961443"/>
              <a:ext cx="30668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dirty="0" smtClean="0">
                  <a:latin typeface="造字工房朗宋（非商用）常规体" pitchFamily="2" charset="-122"/>
                  <a:ea typeface="造字工房朗宋（非商用）常规体" pitchFamily="2" charset="-122"/>
                </a:rPr>
                <a:t>Result</a:t>
              </a:r>
              <a:endParaRPr lang="zh-CN" altLang="en-US" sz="4000" b="1" dirty="0"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</p:grpSp>
      <p:sp>
        <p:nvSpPr>
          <p:cNvPr id="125" name="文字方塊 124"/>
          <p:cNvSpPr txBox="1"/>
          <p:nvPr/>
        </p:nvSpPr>
        <p:spPr>
          <a:xfrm>
            <a:off x="5902946" y="5840505"/>
            <a:ext cx="531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Exclude </a:t>
            </a:r>
            <a:r>
              <a:rPr kumimoji="1" lang="en-US" altLang="zh-TW" sz="2000" dirty="0" err="1" smtClean="0">
                <a:solidFill>
                  <a:srgbClr val="FF0000"/>
                </a:solidFill>
              </a:rPr>
              <a:t>autoencoder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 model tuning time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139" name="圖片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84" y="3141969"/>
            <a:ext cx="5700458" cy="2651952"/>
          </a:xfrm>
          <a:prstGeom prst="rect">
            <a:avLst/>
          </a:prstGeom>
        </p:spPr>
      </p:pic>
      <p:sp>
        <p:nvSpPr>
          <p:cNvPr id="140" name="圓角矩形 139"/>
          <p:cNvSpPr/>
          <p:nvPr/>
        </p:nvSpPr>
        <p:spPr>
          <a:xfrm>
            <a:off x="8249232" y="3165046"/>
            <a:ext cx="957943" cy="25424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1" name="圓角矩形 140"/>
          <p:cNvSpPr/>
          <p:nvPr/>
        </p:nvSpPr>
        <p:spPr>
          <a:xfrm>
            <a:off x="10349465" y="4488327"/>
            <a:ext cx="1222070" cy="4520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2" name="Google Shape;1120;p7"/>
          <p:cNvSpPr txBox="1"/>
          <p:nvPr/>
        </p:nvSpPr>
        <p:spPr>
          <a:xfrm>
            <a:off x="1246227" y="1734213"/>
            <a:ext cx="4388554" cy="388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</a:rPr>
              <a:t>Model</a:t>
            </a:r>
          </a:p>
          <a:p>
            <a:pPr marL="457200" marR="0" lvl="0" indent="-4572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chemeClr val="dk1"/>
                </a:solidFill>
              </a:rPr>
              <a:t>Hidden layers </a:t>
            </a:r>
            <a:r>
              <a:rPr lang="en-US" altLang="zh-TW" sz="2400" dirty="0" smtClean="0">
                <a:solidFill>
                  <a:schemeClr val="dk1"/>
                </a:solidFill>
              </a:rPr>
              <a:t>=</a:t>
            </a:r>
            <a:r>
              <a:rPr lang="zh-TW" altLang="en-US" sz="2400" dirty="0" smtClean="0">
                <a:solidFill>
                  <a:schemeClr val="dk1"/>
                </a:solidFill>
              </a:rPr>
              <a:t> </a:t>
            </a:r>
            <a:r>
              <a:rPr lang="en-US" altLang="zh-TW" sz="2400" dirty="0">
                <a:solidFill>
                  <a:schemeClr val="dk1"/>
                </a:solidFill>
              </a:rPr>
              <a:t>2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</a:p>
          <a:p>
            <a:pPr marL="457200" lvl="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dk1"/>
                </a:solidFill>
              </a:rPr>
              <a:t>Neurons </a:t>
            </a:r>
            <a:r>
              <a:rPr lang="en-US" altLang="zh-TW" sz="2400" dirty="0" smtClean="0">
                <a:solidFill>
                  <a:schemeClr val="dk1"/>
                </a:solidFill>
              </a:rPr>
              <a:t>=</a:t>
            </a:r>
            <a:r>
              <a:rPr lang="zh-TW" altLang="en-US" sz="2400" dirty="0" smtClean="0">
                <a:solidFill>
                  <a:schemeClr val="dk1"/>
                </a:solidFill>
              </a:rPr>
              <a:t> </a:t>
            </a:r>
            <a:r>
              <a:rPr lang="en-US" altLang="zh-TW" sz="2400" dirty="0" smtClean="0">
                <a:solidFill>
                  <a:schemeClr val="dk1"/>
                </a:solidFill>
              </a:rPr>
              <a:t>33</a:t>
            </a:r>
            <a:endParaRPr lang="en-US" sz="2400" dirty="0" smtClean="0">
              <a:solidFill>
                <a:schemeClr val="dk1"/>
              </a:solidFill>
            </a:endParaRPr>
          </a:p>
          <a:p>
            <a:pPr marL="457200" lvl="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dk1"/>
                </a:solidFill>
              </a:rPr>
              <a:t>Activation </a:t>
            </a:r>
            <a:r>
              <a:rPr lang="en-US" altLang="zh-TW" sz="2400" dirty="0" smtClean="0">
                <a:solidFill>
                  <a:schemeClr val="dk1"/>
                </a:solidFill>
              </a:rPr>
              <a:t>=</a:t>
            </a:r>
            <a:r>
              <a:rPr lang="zh-TW" alt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smtClean="0">
                <a:solidFill>
                  <a:schemeClr val="dk1"/>
                </a:solidFill>
              </a:rPr>
              <a:t>‘</a:t>
            </a:r>
            <a:r>
              <a:rPr lang="en-US" sz="2400" dirty="0" err="1" smtClean="0">
                <a:solidFill>
                  <a:schemeClr val="dk1"/>
                </a:solidFill>
              </a:rPr>
              <a:t>softplus</a:t>
            </a:r>
            <a:r>
              <a:rPr lang="en-US" altLang="zh-TW" sz="2400" dirty="0" smtClean="0">
                <a:solidFill>
                  <a:schemeClr val="dk1"/>
                </a:solidFill>
              </a:rPr>
              <a:t>’</a:t>
            </a:r>
          </a:p>
          <a:p>
            <a:pPr marL="342900" lvl="0" indent="-342900" algn="just">
              <a:lnSpc>
                <a:spcPct val="114000"/>
              </a:lnSpc>
              <a:buFont typeface="Arial" charset="0"/>
              <a:buChar char="•"/>
            </a:pPr>
            <a:r>
              <a:rPr lang="en-US" altLang="zh-TW" sz="2400" b="1" dirty="0" smtClean="0">
                <a:solidFill>
                  <a:schemeClr val="dk1"/>
                </a:solidFill>
              </a:rPr>
              <a:t>Optimize</a:t>
            </a:r>
            <a:endParaRPr lang="en-US" sz="2400" b="1" dirty="0" smtClean="0">
              <a:solidFill>
                <a:schemeClr val="dk1"/>
              </a:solidFill>
            </a:endParaRPr>
          </a:p>
          <a:p>
            <a:pPr marL="457200" lvl="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dk1"/>
                </a:solidFill>
              </a:rPr>
              <a:t>Optimizers </a:t>
            </a:r>
            <a:r>
              <a:rPr lang="en-US" altLang="zh-TW" sz="2400" dirty="0" smtClean="0">
                <a:solidFill>
                  <a:schemeClr val="dk1"/>
                </a:solidFill>
              </a:rPr>
              <a:t>=‘</a:t>
            </a:r>
            <a:r>
              <a:rPr lang="en-US" altLang="zh-TW" sz="2400" dirty="0" err="1" smtClean="0">
                <a:solidFill>
                  <a:schemeClr val="dk1"/>
                </a:solidFill>
              </a:rPr>
              <a:t>Adadelta</a:t>
            </a:r>
            <a:r>
              <a:rPr lang="en-US" altLang="zh-TW" sz="2400" dirty="0" smtClean="0">
                <a:solidFill>
                  <a:schemeClr val="dk1"/>
                </a:solidFill>
              </a:rPr>
              <a:t>’</a:t>
            </a:r>
            <a:endParaRPr lang="en-US" sz="2400" dirty="0" smtClean="0">
              <a:solidFill>
                <a:schemeClr val="dk1"/>
              </a:solidFill>
            </a:endParaRPr>
          </a:p>
          <a:p>
            <a:pPr marL="457200" lvl="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Learning rate= </a:t>
            </a:r>
            <a:r>
              <a:rPr lang="en-US" altLang="zh-TW" sz="24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‘1.0’</a:t>
            </a:r>
            <a:endParaRPr lang="en-US" sz="24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dk1"/>
                </a:solidFill>
              </a:rPr>
              <a:t>Epochs=100</a:t>
            </a:r>
          </a:p>
          <a:p>
            <a:pPr marL="457200" lvl="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dk1"/>
                </a:solidFill>
              </a:rPr>
              <a:t>Batch_size</a:t>
            </a:r>
            <a:r>
              <a:rPr lang="en-US" sz="2400" dirty="0" smtClean="0">
                <a:solidFill>
                  <a:schemeClr val="dk1"/>
                </a:solidFill>
              </a:rPr>
              <a:t>=32</a:t>
            </a:r>
            <a:endParaRPr lang="en-US" sz="2400" dirty="0">
              <a:solidFill>
                <a:schemeClr val="dk1"/>
              </a:solidFill>
            </a:endParaRPr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46" y="520269"/>
            <a:ext cx="5915963" cy="2498326"/>
          </a:xfrm>
          <a:prstGeom prst="rect">
            <a:avLst/>
          </a:prstGeom>
        </p:spPr>
      </p:pic>
      <p:sp>
        <p:nvSpPr>
          <p:cNvPr id="134" name="文字方塊 133"/>
          <p:cNvSpPr txBox="1"/>
          <p:nvPr/>
        </p:nvSpPr>
        <p:spPr>
          <a:xfrm>
            <a:off x="5975398" y="1677648"/>
            <a:ext cx="585876" cy="46166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0070C0"/>
                </a:solidFill>
              </a:rPr>
              <a:t>40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7201352" y="1685118"/>
            <a:ext cx="585876" cy="46166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0070C0"/>
                </a:solidFill>
              </a:rPr>
              <a:t>80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8560701" y="1677647"/>
            <a:ext cx="585876" cy="46166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400" smtClean="0">
                <a:solidFill>
                  <a:srgbClr val="0070C0"/>
                </a:solidFill>
              </a:rPr>
              <a:t>33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5737987" y="483088"/>
            <a:ext cx="3469188" cy="2562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7" name="文字方塊 126"/>
          <p:cNvSpPr txBox="1"/>
          <p:nvPr/>
        </p:nvSpPr>
        <p:spPr>
          <a:xfrm>
            <a:off x="4545956" y="511950"/>
            <a:ext cx="132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smtClean="0">
                <a:solidFill>
                  <a:srgbClr val="FF0000"/>
                </a:solidFill>
              </a:rPr>
              <a:t>encoder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8" name="圓角矩形 127"/>
          <p:cNvSpPr/>
          <p:nvPr/>
        </p:nvSpPr>
        <p:spPr>
          <a:xfrm>
            <a:off x="6952343" y="472563"/>
            <a:ext cx="2254832" cy="25635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44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40" grpId="0" animBg="1"/>
      <p:bldP spid="140" grpId="1" animBg="1"/>
      <p:bldP spid="141" grpId="0" animBg="1"/>
      <p:bldP spid="2" grpId="0" animBg="1"/>
      <p:bldP spid="127" grpId="0"/>
      <p:bldP spid="128" grpId="0" animBg="1"/>
      <p:bldP spid="1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库_文本框 5"/>
          <p:cNvSpPr txBox="1"/>
          <p:nvPr>
            <p:custDataLst>
              <p:tags r:id="rId1"/>
            </p:custDataLst>
          </p:nvPr>
        </p:nvSpPr>
        <p:spPr>
          <a:xfrm>
            <a:off x="2152234" y="2747330"/>
            <a:ext cx="7887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600" dirty="0" smtClean="0">
                <a:latin typeface="造字工房尚雅（非商用）常规体" pitchFamily="2" charset="-122"/>
                <a:ea typeface="造字工房尚雅（非商用）常规体" pitchFamily="2" charset="-122"/>
              </a:rPr>
              <a:t>謝謝大</a:t>
            </a:r>
            <a:r>
              <a:rPr lang="zh-TW" altLang="en-US" sz="6600" dirty="0">
                <a:latin typeface="造字工房尚雅（非商用）常规体" pitchFamily="2" charset="-122"/>
                <a:ea typeface="造字工房尚雅（非商用）常规体" pitchFamily="2" charset="-122"/>
              </a:rPr>
              <a:t>家</a:t>
            </a:r>
            <a:endParaRPr lang="zh-CN" altLang="en-US" sz="6600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3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0">
        <p:circle/>
      </p:transition>
    </mc:Choice>
    <mc:Fallback xmlns=""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6" grpId="1" autoUpdateAnimBg="0"/>
      <p:bldP spid="6" grpId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7" name="矩形 12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5993501" y="2378495"/>
            <a:ext cx="709156" cy="70915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29" name="文本框 12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8492956" y="1646132"/>
            <a:ext cx="2087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spc="300" dirty="0" smtClean="0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目錄</a:t>
            </a:r>
            <a:endParaRPr lang="zh-CN" altLang="en-US" sz="4000" b="1" spc="3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131" name="文本框 13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7882588" y="2607953"/>
            <a:ext cx="303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spc="300" dirty="0" err="1" smtClean="0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DataFlow</a:t>
            </a:r>
            <a:endParaRPr lang="zh-CN" altLang="en-US" sz="2400" b="1" u="sng" spc="3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133" name="文本框 13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7913713" y="3612569"/>
            <a:ext cx="29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 smtClean="0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Implementation</a:t>
            </a:r>
            <a:endParaRPr lang="zh-CN" altLang="en-US" sz="2400" b="1" spc="3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135" name="文本框 13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/>
          <p:nvPr/>
        </p:nvSpPr>
        <p:spPr>
          <a:xfrm>
            <a:off x="7926843" y="4705281"/>
            <a:ext cx="2087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 smtClean="0">
                <a:latin typeface="造字工房尚雅（非商用）常规体" pitchFamily="2" charset="-122"/>
                <a:ea typeface="造字工房尚雅（非商用）常规体" pitchFamily="2" charset="-122"/>
                <a:cs typeface="Arial Unicode MS" panose="020B0604020202020204" pitchFamily="34" charset="-122"/>
                <a:sym typeface="Calibri" panose="020F0502020204030204" pitchFamily="34" charset="0"/>
              </a:rPr>
              <a:t>Result</a:t>
            </a:r>
            <a:endParaRPr lang="zh-CN" altLang="en-US" sz="2400" b="1" spc="3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137" name="矩形 13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7423153" y="2750754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38" name="矩形 137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7423153" y="4808987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39" name="矩形 13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7423153" y="3779870"/>
            <a:ext cx="232229" cy="232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41" name="矩形 14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742859" y="2954579"/>
            <a:ext cx="915560" cy="915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42" name="Freeform 8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>
            <a:spLocks noEditPoints="1"/>
          </p:cNvSpPr>
          <p:nvPr/>
        </p:nvSpPr>
        <p:spPr bwMode="auto">
          <a:xfrm>
            <a:off x="905733" y="3182997"/>
            <a:ext cx="590360" cy="458724"/>
          </a:xfrm>
          <a:custGeom>
            <a:avLst/>
            <a:gdLst>
              <a:gd name="T0" fmla="*/ 2147483647 w 125"/>
              <a:gd name="T1" fmla="*/ 2147483647 h 95"/>
              <a:gd name="T2" fmla="*/ 2147483647 w 125"/>
              <a:gd name="T3" fmla="*/ 2147483647 h 95"/>
              <a:gd name="T4" fmla="*/ 2147483647 w 125"/>
              <a:gd name="T5" fmla="*/ 2147483647 h 95"/>
              <a:gd name="T6" fmla="*/ 2147483647 w 125"/>
              <a:gd name="T7" fmla="*/ 2147483647 h 95"/>
              <a:gd name="T8" fmla="*/ 2147483647 w 125"/>
              <a:gd name="T9" fmla="*/ 2147483647 h 95"/>
              <a:gd name="T10" fmla="*/ 2147483647 w 125"/>
              <a:gd name="T11" fmla="*/ 2147483647 h 95"/>
              <a:gd name="T12" fmla="*/ 2147483647 w 125"/>
              <a:gd name="T13" fmla="*/ 2147483647 h 95"/>
              <a:gd name="T14" fmla="*/ 2147483647 w 125"/>
              <a:gd name="T15" fmla="*/ 2147483647 h 95"/>
              <a:gd name="T16" fmla="*/ 2147483647 w 125"/>
              <a:gd name="T17" fmla="*/ 2147483647 h 95"/>
              <a:gd name="T18" fmla="*/ 2147483647 w 125"/>
              <a:gd name="T19" fmla="*/ 2147483647 h 95"/>
              <a:gd name="T20" fmla="*/ 2147483647 w 125"/>
              <a:gd name="T21" fmla="*/ 2147483647 h 95"/>
              <a:gd name="T22" fmla="*/ 2147483647 w 125"/>
              <a:gd name="T23" fmla="*/ 2147483647 h 95"/>
              <a:gd name="T24" fmla="*/ 2147483647 w 125"/>
              <a:gd name="T25" fmla="*/ 2147483647 h 95"/>
              <a:gd name="T26" fmla="*/ 2147483647 w 125"/>
              <a:gd name="T27" fmla="*/ 2147483647 h 95"/>
              <a:gd name="T28" fmla="*/ 2147483647 w 125"/>
              <a:gd name="T29" fmla="*/ 2147483647 h 95"/>
              <a:gd name="T30" fmla="*/ 2147483647 w 125"/>
              <a:gd name="T31" fmla="*/ 2147483647 h 95"/>
              <a:gd name="T32" fmla="*/ 2147483647 w 125"/>
              <a:gd name="T33" fmla="*/ 2147483647 h 95"/>
              <a:gd name="T34" fmla="*/ 2147483647 w 125"/>
              <a:gd name="T35" fmla="*/ 2147483647 h 95"/>
              <a:gd name="T36" fmla="*/ 2147483647 w 125"/>
              <a:gd name="T37" fmla="*/ 2147483647 h 95"/>
              <a:gd name="T38" fmla="*/ 2147483647 w 125"/>
              <a:gd name="T39" fmla="*/ 2147483647 h 95"/>
              <a:gd name="T40" fmla="*/ 2147483647 w 125"/>
              <a:gd name="T41" fmla="*/ 2147483647 h 95"/>
              <a:gd name="T42" fmla="*/ 2147483647 w 125"/>
              <a:gd name="T43" fmla="*/ 2147483647 h 95"/>
              <a:gd name="T44" fmla="*/ 2147483647 w 125"/>
              <a:gd name="T45" fmla="*/ 2147483647 h 95"/>
              <a:gd name="T46" fmla="*/ 2147483647 w 125"/>
              <a:gd name="T47" fmla="*/ 2147483647 h 95"/>
              <a:gd name="T48" fmla="*/ 2147483647 w 125"/>
              <a:gd name="T49" fmla="*/ 2147483647 h 95"/>
              <a:gd name="T50" fmla="*/ 2147483647 w 125"/>
              <a:gd name="T51" fmla="*/ 2147483647 h 95"/>
              <a:gd name="T52" fmla="*/ 2147483647 w 125"/>
              <a:gd name="T53" fmla="*/ 2147483647 h 95"/>
              <a:gd name="T54" fmla="*/ 2147483647 w 125"/>
              <a:gd name="T55" fmla="*/ 2147483647 h 95"/>
              <a:gd name="T56" fmla="*/ 2147483647 w 125"/>
              <a:gd name="T57" fmla="*/ 2147483647 h 95"/>
              <a:gd name="T58" fmla="*/ 2147483647 w 125"/>
              <a:gd name="T59" fmla="*/ 2147483647 h 95"/>
              <a:gd name="T60" fmla="*/ 2147483647 w 125"/>
              <a:gd name="T61" fmla="*/ 2147483647 h 95"/>
              <a:gd name="T62" fmla="*/ 2147483647 w 125"/>
              <a:gd name="T63" fmla="*/ 2147483647 h 95"/>
              <a:gd name="T64" fmla="*/ 0 w 125"/>
              <a:gd name="T65" fmla="*/ 2147483647 h 95"/>
              <a:gd name="T66" fmla="*/ 2147483647 w 125"/>
              <a:gd name="T67" fmla="*/ 2147483647 h 95"/>
              <a:gd name="T68" fmla="*/ 2147483647 w 125"/>
              <a:gd name="T69" fmla="*/ 2147483647 h 95"/>
              <a:gd name="T70" fmla="*/ 2147483647 w 125"/>
              <a:gd name="T71" fmla="*/ 2147483647 h 95"/>
              <a:gd name="T72" fmla="*/ 2147483647 w 125"/>
              <a:gd name="T73" fmla="*/ 2147483647 h 95"/>
              <a:gd name="T74" fmla="*/ 2147483647 w 125"/>
              <a:gd name="T75" fmla="*/ 2147483647 h 95"/>
              <a:gd name="T76" fmla="*/ 2147483647 w 125"/>
              <a:gd name="T77" fmla="*/ 2147483647 h 95"/>
              <a:gd name="T78" fmla="*/ 2147483647 w 125"/>
              <a:gd name="T79" fmla="*/ 2147483647 h 95"/>
              <a:gd name="T80" fmla="*/ 2147483647 w 125"/>
              <a:gd name="T81" fmla="*/ 2147483647 h 95"/>
              <a:gd name="T82" fmla="*/ 2147483647 w 125"/>
              <a:gd name="T83" fmla="*/ 2147483647 h 95"/>
              <a:gd name="T84" fmla="*/ 2147483647 w 125"/>
              <a:gd name="T85" fmla="*/ 2147483647 h 9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25" h="95">
                <a:moveTo>
                  <a:pt x="28" y="54"/>
                </a:moveTo>
                <a:cubicBezTo>
                  <a:pt x="21" y="54"/>
                  <a:pt x="17" y="59"/>
                  <a:pt x="17" y="66"/>
                </a:cubicBezTo>
                <a:cubicBezTo>
                  <a:pt x="17" y="73"/>
                  <a:pt x="21" y="79"/>
                  <a:pt x="28" y="79"/>
                </a:cubicBezTo>
                <a:cubicBezTo>
                  <a:pt x="35" y="79"/>
                  <a:pt x="40" y="74"/>
                  <a:pt x="40" y="66"/>
                </a:cubicBezTo>
                <a:cubicBezTo>
                  <a:pt x="40" y="59"/>
                  <a:pt x="36" y="54"/>
                  <a:pt x="28" y="54"/>
                </a:cubicBezTo>
                <a:close/>
                <a:moveTo>
                  <a:pt x="28" y="74"/>
                </a:moveTo>
                <a:cubicBezTo>
                  <a:pt x="25" y="74"/>
                  <a:pt x="22" y="71"/>
                  <a:pt x="22" y="66"/>
                </a:cubicBezTo>
                <a:cubicBezTo>
                  <a:pt x="22" y="62"/>
                  <a:pt x="25" y="58"/>
                  <a:pt x="28" y="58"/>
                </a:cubicBezTo>
                <a:cubicBezTo>
                  <a:pt x="32" y="58"/>
                  <a:pt x="34" y="62"/>
                  <a:pt x="34" y="66"/>
                </a:cubicBezTo>
                <a:cubicBezTo>
                  <a:pt x="34" y="71"/>
                  <a:pt x="32" y="74"/>
                  <a:pt x="28" y="74"/>
                </a:cubicBezTo>
                <a:close/>
                <a:moveTo>
                  <a:pt x="52" y="54"/>
                </a:moveTo>
                <a:cubicBezTo>
                  <a:pt x="49" y="54"/>
                  <a:pt x="46" y="54"/>
                  <a:pt x="44" y="54"/>
                </a:cubicBezTo>
                <a:cubicBezTo>
                  <a:pt x="44" y="78"/>
                  <a:pt x="44" y="78"/>
                  <a:pt x="44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50" y="70"/>
                  <a:pt x="50" y="70"/>
                  <a:pt x="50" y="70"/>
                </a:cubicBezTo>
                <a:cubicBezTo>
                  <a:pt x="50" y="70"/>
                  <a:pt x="51" y="70"/>
                  <a:pt x="52" y="70"/>
                </a:cubicBezTo>
                <a:cubicBezTo>
                  <a:pt x="55" y="70"/>
                  <a:pt x="58" y="69"/>
                  <a:pt x="60" y="67"/>
                </a:cubicBezTo>
                <a:cubicBezTo>
                  <a:pt x="61" y="66"/>
                  <a:pt x="62" y="64"/>
                  <a:pt x="62" y="61"/>
                </a:cubicBezTo>
                <a:cubicBezTo>
                  <a:pt x="62" y="59"/>
                  <a:pt x="61" y="57"/>
                  <a:pt x="59" y="56"/>
                </a:cubicBezTo>
                <a:cubicBezTo>
                  <a:pt x="58" y="55"/>
                  <a:pt x="55" y="54"/>
                  <a:pt x="52" y="54"/>
                </a:cubicBezTo>
                <a:close/>
                <a:moveTo>
                  <a:pt x="52" y="66"/>
                </a:moveTo>
                <a:cubicBezTo>
                  <a:pt x="51" y="66"/>
                  <a:pt x="50" y="66"/>
                  <a:pt x="50" y="65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58"/>
                  <a:pt x="51" y="58"/>
                  <a:pt x="52" y="58"/>
                </a:cubicBezTo>
                <a:cubicBezTo>
                  <a:pt x="55" y="58"/>
                  <a:pt x="56" y="59"/>
                  <a:pt x="56" y="62"/>
                </a:cubicBezTo>
                <a:cubicBezTo>
                  <a:pt x="56" y="64"/>
                  <a:pt x="55" y="66"/>
                  <a:pt x="52" y="66"/>
                </a:cubicBezTo>
                <a:close/>
                <a:moveTo>
                  <a:pt x="72" y="68"/>
                </a:moveTo>
                <a:cubicBezTo>
                  <a:pt x="81" y="68"/>
                  <a:pt x="81" y="68"/>
                  <a:pt x="81" y="68"/>
                </a:cubicBezTo>
                <a:cubicBezTo>
                  <a:pt x="81" y="64"/>
                  <a:pt x="81" y="64"/>
                  <a:pt x="8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59"/>
                  <a:pt x="72" y="59"/>
                  <a:pt x="72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4"/>
                  <a:pt x="81" y="54"/>
                  <a:pt x="81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78"/>
                  <a:pt x="66" y="78"/>
                  <a:pt x="66" y="78"/>
                </a:cubicBezTo>
                <a:cubicBezTo>
                  <a:pt x="82" y="78"/>
                  <a:pt x="82" y="78"/>
                  <a:pt x="82" y="78"/>
                </a:cubicBezTo>
                <a:cubicBezTo>
                  <a:pt x="82" y="74"/>
                  <a:pt x="82" y="74"/>
                  <a:pt x="82" y="74"/>
                </a:cubicBezTo>
                <a:cubicBezTo>
                  <a:pt x="72" y="74"/>
                  <a:pt x="72" y="74"/>
                  <a:pt x="72" y="74"/>
                </a:cubicBezTo>
                <a:lnTo>
                  <a:pt x="72" y="68"/>
                </a:lnTo>
                <a:close/>
                <a:moveTo>
                  <a:pt x="101" y="61"/>
                </a:moveTo>
                <a:cubicBezTo>
                  <a:pt x="101" y="65"/>
                  <a:pt x="101" y="68"/>
                  <a:pt x="102" y="71"/>
                </a:cubicBezTo>
                <a:cubicBezTo>
                  <a:pt x="102" y="71"/>
                  <a:pt x="102" y="71"/>
                  <a:pt x="102" y="71"/>
                </a:cubicBezTo>
                <a:cubicBezTo>
                  <a:pt x="101" y="69"/>
                  <a:pt x="99" y="66"/>
                  <a:pt x="98" y="63"/>
                </a:cubicBezTo>
                <a:cubicBezTo>
                  <a:pt x="93" y="54"/>
                  <a:pt x="93" y="54"/>
                  <a:pt x="93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78"/>
                  <a:pt x="86" y="78"/>
                  <a:pt x="86" y="78"/>
                </a:cubicBezTo>
                <a:cubicBezTo>
                  <a:pt x="91" y="78"/>
                  <a:pt x="91" y="78"/>
                  <a:pt x="91" y="78"/>
                </a:cubicBezTo>
                <a:cubicBezTo>
                  <a:pt x="91" y="71"/>
                  <a:pt x="91" y="71"/>
                  <a:pt x="91" y="71"/>
                </a:cubicBezTo>
                <a:cubicBezTo>
                  <a:pt x="91" y="67"/>
                  <a:pt x="91" y="64"/>
                  <a:pt x="91" y="60"/>
                </a:cubicBezTo>
                <a:cubicBezTo>
                  <a:pt x="91" y="60"/>
                  <a:pt x="91" y="60"/>
                  <a:pt x="91" y="60"/>
                </a:cubicBezTo>
                <a:cubicBezTo>
                  <a:pt x="92" y="63"/>
                  <a:pt x="94" y="66"/>
                  <a:pt x="95" y="69"/>
                </a:cubicBezTo>
                <a:cubicBezTo>
                  <a:pt x="101" y="78"/>
                  <a:pt x="101" y="78"/>
                  <a:pt x="101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54"/>
                  <a:pt x="106" y="54"/>
                  <a:pt x="106" y="54"/>
                </a:cubicBezTo>
                <a:cubicBezTo>
                  <a:pt x="101" y="54"/>
                  <a:pt x="101" y="54"/>
                  <a:pt x="101" y="54"/>
                </a:cubicBezTo>
                <a:lnTo>
                  <a:pt x="101" y="61"/>
                </a:lnTo>
                <a:close/>
                <a:moveTo>
                  <a:pt x="109" y="35"/>
                </a:moveTo>
                <a:cubicBezTo>
                  <a:pt x="97" y="35"/>
                  <a:pt x="97" y="35"/>
                  <a:pt x="97" y="35"/>
                </a:cubicBezTo>
                <a:cubicBezTo>
                  <a:pt x="69" y="9"/>
                  <a:pt x="69" y="9"/>
                  <a:pt x="69" y="9"/>
                </a:cubicBezTo>
                <a:cubicBezTo>
                  <a:pt x="69" y="8"/>
                  <a:pt x="69" y="7"/>
                  <a:pt x="69" y="7"/>
                </a:cubicBezTo>
                <a:cubicBezTo>
                  <a:pt x="69" y="3"/>
                  <a:pt x="66" y="0"/>
                  <a:pt x="63" y="0"/>
                </a:cubicBezTo>
                <a:cubicBezTo>
                  <a:pt x="59" y="0"/>
                  <a:pt x="56" y="3"/>
                  <a:pt x="56" y="7"/>
                </a:cubicBezTo>
                <a:cubicBezTo>
                  <a:pt x="56" y="7"/>
                  <a:pt x="56" y="8"/>
                  <a:pt x="56" y="9"/>
                </a:cubicBezTo>
                <a:cubicBezTo>
                  <a:pt x="28" y="35"/>
                  <a:pt x="28" y="35"/>
                  <a:pt x="28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7" y="35"/>
                  <a:pt x="0" y="42"/>
                  <a:pt x="0" y="51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8"/>
                  <a:pt x="7" y="95"/>
                  <a:pt x="16" y="95"/>
                </a:cubicBezTo>
                <a:cubicBezTo>
                  <a:pt x="109" y="95"/>
                  <a:pt x="109" y="95"/>
                  <a:pt x="109" y="95"/>
                </a:cubicBezTo>
                <a:cubicBezTo>
                  <a:pt x="118" y="95"/>
                  <a:pt x="125" y="88"/>
                  <a:pt x="125" y="79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5" y="42"/>
                  <a:pt x="118" y="35"/>
                  <a:pt x="109" y="35"/>
                </a:cubicBezTo>
                <a:close/>
                <a:moveTo>
                  <a:pt x="60" y="13"/>
                </a:moveTo>
                <a:cubicBezTo>
                  <a:pt x="61" y="13"/>
                  <a:pt x="62" y="13"/>
                  <a:pt x="63" y="13"/>
                </a:cubicBezTo>
                <a:cubicBezTo>
                  <a:pt x="64" y="13"/>
                  <a:pt x="65" y="13"/>
                  <a:pt x="66" y="13"/>
                </a:cubicBezTo>
                <a:cubicBezTo>
                  <a:pt x="90" y="35"/>
                  <a:pt x="90" y="35"/>
                  <a:pt x="90" y="35"/>
                </a:cubicBezTo>
                <a:cubicBezTo>
                  <a:pt x="35" y="35"/>
                  <a:pt x="35" y="35"/>
                  <a:pt x="35" y="35"/>
                </a:cubicBezTo>
                <a:lnTo>
                  <a:pt x="60" y="13"/>
                </a:lnTo>
                <a:close/>
                <a:moveTo>
                  <a:pt x="120" y="79"/>
                </a:moveTo>
                <a:cubicBezTo>
                  <a:pt x="120" y="85"/>
                  <a:pt x="115" y="90"/>
                  <a:pt x="109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0" y="90"/>
                  <a:pt x="5" y="85"/>
                  <a:pt x="5" y="79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45"/>
                  <a:pt x="10" y="40"/>
                  <a:pt x="16" y="40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15" y="40"/>
                  <a:pt x="120" y="45"/>
                  <a:pt x="120" y="51"/>
                </a:cubicBezTo>
                <a:lnTo>
                  <a:pt x="120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43" name="Freeform 9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>
            <a:spLocks noEditPoints="1"/>
          </p:cNvSpPr>
          <p:nvPr/>
        </p:nvSpPr>
        <p:spPr bwMode="auto">
          <a:xfrm>
            <a:off x="6177964" y="2533246"/>
            <a:ext cx="415925" cy="381000"/>
          </a:xfrm>
          <a:custGeom>
            <a:avLst/>
            <a:gdLst>
              <a:gd name="T0" fmla="*/ 2147483647 w 111"/>
              <a:gd name="T1" fmla="*/ 2147483647 h 99"/>
              <a:gd name="T2" fmla="*/ 2147483647 w 111"/>
              <a:gd name="T3" fmla="*/ 2147483647 h 99"/>
              <a:gd name="T4" fmla="*/ 2147483647 w 111"/>
              <a:gd name="T5" fmla="*/ 2147483647 h 99"/>
              <a:gd name="T6" fmla="*/ 2147483647 w 111"/>
              <a:gd name="T7" fmla="*/ 2147483647 h 99"/>
              <a:gd name="T8" fmla="*/ 2147483647 w 111"/>
              <a:gd name="T9" fmla="*/ 2147483647 h 99"/>
              <a:gd name="T10" fmla="*/ 2147483647 w 111"/>
              <a:gd name="T11" fmla="*/ 2147483647 h 99"/>
              <a:gd name="T12" fmla="*/ 2147483647 w 111"/>
              <a:gd name="T13" fmla="*/ 2147483647 h 99"/>
              <a:gd name="T14" fmla="*/ 2147483647 w 111"/>
              <a:gd name="T15" fmla="*/ 2147483647 h 99"/>
              <a:gd name="T16" fmla="*/ 2147483647 w 111"/>
              <a:gd name="T17" fmla="*/ 2147483647 h 99"/>
              <a:gd name="T18" fmla="*/ 2147483647 w 111"/>
              <a:gd name="T19" fmla="*/ 2147483647 h 99"/>
              <a:gd name="T20" fmla="*/ 2147483647 w 111"/>
              <a:gd name="T21" fmla="*/ 2147483647 h 99"/>
              <a:gd name="T22" fmla="*/ 2147483647 w 111"/>
              <a:gd name="T23" fmla="*/ 2147483647 h 99"/>
              <a:gd name="T24" fmla="*/ 2147483647 w 111"/>
              <a:gd name="T25" fmla="*/ 2147483647 h 99"/>
              <a:gd name="T26" fmla="*/ 2147483647 w 111"/>
              <a:gd name="T27" fmla="*/ 2147483647 h 99"/>
              <a:gd name="T28" fmla="*/ 2147483647 w 111"/>
              <a:gd name="T29" fmla="*/ 2147483647 h 99"/>
              <a:gd name="T30" fmla="*/ 2147483647 w 111"/>
              <a:gd name="T31" fmla="*/ 2147483647 h 99"/>
              <a:gd name="T32" fmla="*/ 2147483647 w 111"/>
              <a:gd name="T33" fmla="*/ 2147483647 h 99"/>
              <a:gd name="T34" fmla="*/ 2147483647 w 111"/>
              <a:gd name="T35" fmla="*/ 2147483647 h 99"/>
              <a:gd name="T36" fmla="*/ 2147483647 w 111"/>
              <a:gd name="T37" fmla="*/ 2147483647 h 99"/>
              <a:gd name="T38" fmla="*/ 2147483647 w 111"/>
              <a:gd name="T39" fmla="*/ 2147483647 h 99"/>
              <a:gd name="T40" fmla="*/ 2147483647 w 111"/>
              <a:gd name="T41" fmla="*/ 2147483647 h 99"/>
              <a:gd name="T42" fmla="*/ 2147483647 w 111"/>
              <a:gd name="T43" fmla="*/ 2147483647 h 99"/>
              <a:gd name="T44" fmla="*/ 2147483647 w 111"/>
              <a:gd name="T45" fmla="*/ 2147483647 h 99"/>
              <a:gd name="T46" fmla="*/ 2147483647 w 111"/>
              <a:gd name="T47" fmla="*/ 2147483647 h 99"/>
              <a:gd name="T48" fmla="*/ 2147483647 w 111"/>
              <a:gd name="T49" fmla="*/ 2147483647 h 99"/>
              <a:gd name="T50" fmla="*/ 2147483647 w 111"/>
              <a:gd name="T51" fmla="*/ 2147483647 h 99"/>
              <a:gd name="T52" fmla="*/ 2147483647 w 111"/>
              <a:gd name="T53" fmla="*/ 2147483647 h 99"/>
              <a:gd name="T54" fmla="*/ 2147483647 w 111"/>
              <a:gd name="T55" fmla="*/ 2147483647 h 99"/>
              <a:gd name="T56" fmla="*/ 2147483647 w 111"/>
              <a:gd name="T57" fmla="*/ 2147483647 h 99"/>
              <a:gd name="T58" fmla="*/ 2147483647 w 111"/>
              <a:gd name="T59" fmla="*/ 2147483647 h 99"/>
              <a:gd name="T60" fmla="*/ 2147483647 w 111"/>
              <a:gd name="T61" fmla="*/ 2147483647 h 99"/>
              <a:gd name="T62" fmla="*/ 2147483647 w 111"/>
              <a:gd name="T63" fmla="*/ 2147483647 h 99"/>
              <a:gd name="T64" fmla="*/ 2147483647 w 111"/>
              <a:gd name="T65" fmla="*/ 2147483647 h 99"/>
              <a:gd name="T66" fmla="*/ 2147483647 w 111"/>
              <a:gd name="T67" fmla="*/ 2147483647 h 99"/>
              <a:gd name="T68" fmla="*/ 2147483647 w 111"/>
              <a:gd name="T69" fmla="*/ 2147483647 h 99"/>
              <a:gd name="T70" fmla="*/ 2147483647 w 111"/>
              <a:gd name="T71" fmla="*/ 0 h 99"/>
              <a:gd name="T72" fmla="*/ 2147483647 w 111"/>
              <a:gd name="T73" fmla="*/ 2147483647 h 99"/>
              <a:gd name="T74" fmla="*/ 0 w 111"/>
              <a:gd name="T75" fmla="*/ 2147483647 h 99"/>
              <a:gd name="T76" fmla="*/ 2147483647 w 111"/>
              <a:gd name="T77" fmla="*/ 2147483647 h 99"/>
              <a:gd name="T78" fmla="*/ 2147483647 w 111"/>
              <a:gd name="T79" fmla="*/ 2147483647 h 99"/>
              <a:gd name="T80" fmla="*/ 2147483647 w 111"/>
              <a:gd name="T81" fmla="*/ 2147483647 h 99"/>
              <a:gd name="T82" fmla="*/ 2147483647 w 111"/>
              <a:gd name="T83" fmla="*/ 2147483647 h 99"/>
              <a:gd name="T84" fmla="*/ 2147483647 w 111"/>
              <a:gd name="T85" fmla="*/ 2147483647 h 99"/>
              <a:gd name="T86" fmla="*/ 2147483647 w 111"/>
              <a:gd name="T87" fmla="*/ 2147483647 h 99"/>
              <a:gd name="T88" fmla="*/ 2147483647 w 111"/>
              <a:gd name="T89" fmla="*/ 2147483647 h 9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11" h="99">
                <a:moveTo>
                  <a:pt x="111" y="14"/>
                </a:moveTo>
                <a:cubicBezTo>
                  <a:pt x="110" y="13"/>
                  <a:pt x="109" y="12"/>
                  <a:pt x="108" y="12"/>
                </a:cubicBezTo>
                <a:cubicBezTo>
                  <a:pt x="84" y="20"/>
                  <a:pt x="84" y="20"/>
                  <a:pt x="84" y="20"/>
                </a:cubicBezTo>
                <a:cubicBezTo>
                  <a:pt x="83" y="20"/>
                  <a:pt x="83" y="20"/>
                  <a:pt x="83" y="21"/>
                </a:cubicBezTo>
                <a:cubicBezTo>
                  <a:pt x="55" y="74"/>
                  <a:pt x="55" y="74"/>
                  <a:pt x="55" y="74"/>
                </a:cubicBezTo>
                <a:cubicBezTo>
                  <a:pt x="53" y="73"/>
                  <a:pt x="52" y="73"/>
                  <a:pt x="50" y="73"/>
                </a:cubicBezTo>
                <a:cubicBezTo>
                  <a:pt x="49" y="73"/>
                  <a:pt x="47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3" y="74"/>
                  <a:pt x="41" y="76"/>
                  <a:pt x="39" y="78"/>
                </a:cubicBezTo>
                <a:cubicBezTo>
                  <a:pt x="8" y="62"/>
                  <a:pt x="8" y="62"/>
                  <a:pt x="8" y="62"/>
                </a:cubicBezTo>
                <a:cubicBezTo>
                  <a:pt x="7" y="61"/>
                  <a:pt x="6" y="62"/>
                  <a:pt x="5" y="63"/>
                </a:cubicBezTo>
                <a:cubicBezTo>
                  <a:pt x="5" y="64"/>
                  <a:pt x="5" y="65"/>
                  <a:pt x="6" y="66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83"/>
                  <a:pt x="37" y="85"/>
                  <a:pt x="37" y="86"/>
                </a:cubicBezTo>
                <a:cubicBezTo>
                  <a:pt x="37" y="87"/>
                  <a:pt x="37" y="88"/>
                  <a:pt x="38" y="90"/>
                </a:cubicBezTo>
                <a:cubicBezTo>
                  <a:pt x="39" y="95"/>
                  <a:pt x="44" y="99"/>
                  <a:pt x="50" y="99"/>
                </a:cubicBezTo>
                <a:cubicBezTo>
                  <a:pt x="51" y="99"/>
                  <a:pt x="53" y="99"/>
                  <a:pt x="54" y="98"/>
                </a:cubicBezTo>
                <a:cubicBezTo>
                  <a:pt x="60" y="96"/>
                  <a:pt x="63" y="91"/>
                  <a:pt x="63" y="86"/>
                </a:cubicBezTo>
                <a:cubicBezTo>
                  <a:pt x="63" y="84"/>
                  <a:pt x="63" y="83"/>
                  <a:pt x="63" y="82"/>
                </a:cubicBezTo>
                <a:cubicBezTo>
                  <a:pt x="62" y="80"/>
                  <a:pt x="61" y="78"/>
                  <a:pt x="59" y="76"/>
                </a:cubicBezTo>
                <a:cubicBezTo>
                  <a:pt x="86" y="24"/>
                  <a:pt x="86" y="24"/>
                  <a:pt x="86" y="24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10" y="16"/>
                  <a:pt x="111" y="15"/>
                  <a:pt x="111" y="14"/>
                </a:cubicBezTo>
                <a:close/>
                <a:moveTo>
                  <a:pt x="53" y="94"/>
                </a:moveTo>
                <a:cubicBezTo>
                  <a:pt x="52" y="94"/>
                  <a:pt x="51" y="94"/>
                  <a:pt x="50" y="94"/>
                </a:cubicBezTo>
                <a:cubicBezTo>
                  <a:pt x="46" y="94"/>
                  <a:pt x="43" y="92"/>
                  <a:pt x="42" y="88"/>
                </a:cubicBezTo>
                <a:cubicBezTo>
                  <a:pt x="42" y="87"/>
                  <a:pt x="42" y="87"/>
                  <a:pt x="42" y="86"/>
                </a:cubicBezTo>
                <a:cubicBezTo>
                  <a:pt x="42" y="82"/>
                  <a:pt x="44" y="79"/>
                  <a:pt x="48" y="78"/>
                </a:cubicBezTo>
                <a:cubicBezTo>
                  <a:pt x="47" y="75"/>
                  <a:pt x="47" y="75"/>
                  <a:pt x="47" y="75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77"/>
                  <a:pt x="49" y="77"/>
                  <a:pt x="50" y="77"/>
                </a:cubicBezTo>
                <a:cubicBezTo>
                  <a:pt x="54" y="77"/>
                  <a:pt x="57" y="80"/>
                  <a:pt x="58" y="83"/>
                </a:cubicBezTo>
                <a:cubicBezTo>
                  <a:pt x="58" y="84"/>
                  <a:pt x="59" y="85"/>
                  <a:pt x="59" y="86"/>
                </a:cubicBezTo>
                <a:cubicBezTo>
                  <a:pt x="59" y="89"/>
                  <a:pt x="56" y="93"/>
                  <a:pt x="53" y="94"/>
                </a:cubicBezTo>
                <a:close/>
                <a:moveTo>
                  <a:pt x="69" y="24"/>
                </a:moveTo>
                <a:cubicBezTo>
                  <a:pt x="24" y="0"/>
                  <a:pt x="24" y="0"/>
                  <a:pt x="24" y="0"/>
                </a:cubicBezTo>
                <a:cubicBezTo>
                  <a:pt x="23" y="2"/>
                  <a:pt x="23" y="2"/>
                  <a:pt x="23" y="2"/>
                </a:cubicBezTo>
                <a:cubicBezTo>
                  <a:pt x="0" y="45"/>
                  <a:pt x="0" y="45"/>
                  <a:pt x="0" y="45"/>
                </a:cubicBezTo>
                <a:cubicBezTo>
                  <a:pt x="45" y="69"/>
                  <a:pt x="45" y="69"/>
                  <a:pt x="45" y="69"/>
                </a:cubicBezTo>
                <a:lnTo>
                  <a:pt x="69" y="24"/>
                </a:lnTo>
                <a:close/>
                <a:moveTo>
                  <a:pt x="6" y="43"/>
                </a:moveTo>
                <a:cubicBezTo>
                  <a:pt x="26" y="6"/>
                  <a:pt x="26" y="6"/>
                  <a:pt x="26" y="6"/>
                </a:cubicBezTo>
                <a:cubicBezTo>
                  <a:pt x="63" y="26"/>
                  <a:pt x="63" y="26"/>
                  <a:pt x="63" y="26"/>
                </a:cubicBezTo>
                <a:cubicBezTo>
                  <a:pt x="44" y="63"/>
                  <a:pt x="44" y="63"/>
                  <a:pt x="44" y="63"/>
                </a:cubicBezTo>
                <a:lnTo>
                  <a:pt x="6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44" name="Freeform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>
            <a:spLocks noEditPoints="1"/>
          </p:cNvSpPr>
          <p:nvPr/>
        </p:nvSpPr>
        <p:spPr bwMode="auto">
          <a:xfrm>
            <a:off x="5191597" y="4396363"/>
            <a:ext cx="774132" cy="771232"/>
          </a:xfrm>
          <a:custGeom>
            <a:avLst/>
            <a:gdLst>
              <a:gd name="T0" fmla="*/ 2147483647 w 267"/>
              <a:gd name="T1" fmla="*/ 2147483647 h 266"/>
              <a:gd name="T2" fmla="*/ 2147483647 w 267"/>
              <a:gd name="T3" fmla="*/ 2147483647 h 266"/>
              <a:gd name="T4" fmla="*/ 2147483647 w 267"/>
              <a:gd name="T5" fmla="*/ 2147483647 h 266"/>
              <a:gd name="T6" fmla="*/ 2147483647 w 267"/>
              <a:gd name="T7" fmla="*/ 2147483647 h 266"/>
              <a:gd name="T8" fmla="*/ 0 w 267"/>
              <a:gd name="T9" fmla="*/ 2147483647 h 266"/>
              <a:gd name="T10" fmla="*/ 0 w 267"/>
              <a:gd name="T11" fmla="*/ 2147483647 h 266"/>
              <a:gd name="T12" fmla="*/ 2147483647 w 267"/>
              <a:gd name="T13" fmla="*/ 0 h 266"/>
              <a:gd name="T14" fmla="*/ 2147483647 w 267"/>
              <a:gd name="T15" fmla="*/ 2147483647 h 266"/>
              <a:gd name="T16" fmla="*/ 2147483647 w 267"/>
              <a:gd name="T17" fmla="*/ 2147483647 h 266"/>
              <a:gd name="T18" fmla="*/ 2147483647 w 267"/>
              <a:gd name="T19" fmla="*/ 2147483647 h 266"/>
              <a:gd name="T20" fmla="*/ 2147483647 w 267"/>
              <a:gd name="T21" fmla="*/ 2147483647 h 266"/>
              <a:gd name="T22" fmla="*/ 2147483647 w 267"/>
              <a:gd name="T23" fmla="*/ 2147483647 h 266"/>
              <a:gd name="T24" fmla="*/ 2147483647 w 267"/>
              <a:gd name="T25" fmla="*/ 2147483647 h 266"/>
              <a:gd name="T26" fmla="*/ 2147483647 w 267"/>
              <a:gd name="T27" fmla="*/ 2147483647 h 266"/>
              <a:gd name="T28" fmla="*/ 2147483647 w 267"/>
              <a:gd name="T29" fmla="*/ 2147483647 h 266"/>
              <a:gd name="T30" fmla="*/ 2147483647 w 267"/>
              <a:gd name="T31" fmla="*/ 2147483647 h 266"/>
              <a:gd name="T32" fmla="*/ 2147483647 w 267"/>
              <a:gd name="T33" fmla="*/ 2147483647 h 266"/>
              <a:gd name="T34" fmla="*/ 2147483647 w 267"/>
              <a:gd name="T35" fmla="*/ 2147483647 h 266"/>
              <a:gd name="T36" fmla="*/ 2147483647 w 267"/>
              <a:gd name="T37" fmla="*/ 2147483647 h 266"/>
              <a:gd name="T38" fmla="*/ 2147483647 w 267"/>
              <a:gd name="T39" fmla="*/ 2147483647 h 266"/>
              <a:gd name="T40" fmla="*/ 2147483647 w 267"/>
              <a:gd name="T41" fmla="*/ 2147483647 h 266"/>
              <a:gd name="T42" fmla="*/ 2147483647 w 267"/>
              <a:gd name="T43" fmla="*/ 2147483647 h 266"/>
              <a:gd name="T44" fmla="*/ 2147483647 w 267"/>
              <a:gd name="T45" fmla="*/ 2147483647 h 266"/>
              <a:gd name="T46" fmla="*/ 2147483647 w 267"/>
              <a:gd name="T47" fmla="*/ 2147483647 h 266"/>
              <a:gd name="T48" fmla="*/ 2147483647 w 267"/>
              <a:gd name="T49" fmla="*/ 2147483647 h 26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7" h="266">
                <a:moveTo>
                  <a:pt x="170" y="266"/>
                </a:moveTo>
                <a:lnTo>
                  <a:pt x="170" y="191"/>
                </a:lnTo>
                <a:lnTo>
                  <a:pt x="97" y="191"/>
                </a:lnTo>
                <a:lnTo>
                  <a:pt x="97" y="266"/>
                </a:lnTo>
                <a:lnTo>
                  <a:pt x="0" y="266"/>
                </a:lnTo>
                <a:lnTo>
                  <a:pt x="0" y="97"/>
                </a:lnTo>
                <a:lnTo>
                  <a:pt x="132" y="0"/>
                </a:lnTo>
                <a:lnTo>
                  <a:pt x="262" y="94"/>
                </a:lnTo>
                <a:lnTo>
                  <a:pt x="260" y="99"/>
                </a:lnTo>
                <a:lnTo>
                  <a:pt x="262" y="94"/>
                </a:lnTo>
                <a:lnTo>
                  <a:pt x="267" y="97"/>
                </a:lnTo>
                <a:lnTo>
                  <a:pt x="267" y="266"/>
                </a:lnTo>
                <a:lnTo>
                  <a:pt x="170" y="266"/>
                </a:lnTo>
                <a:close/>
                <a:moveTo>
                  <a:pt x="12" y="104"/>
                </a:moveTo>
                <a:lnTo>
                  <a:pt x="12" y="254"/>
                </a:lnTo>
                <a:lnTo>
                  <a:pt x="85" y="254"/>
                </a:lnTo>
                <a:lnTo>
                  <a:pt x="85" y="179"/>
                </a:lnTo>
                <a:lnTo>
                  <a:pt x="182" y="179"/>
                </a:lnTo>
                <a:lnTo>
                  <a:pt x="182" y="254"/>
                </a:lnTo>
                <a:lnTo>
                  <a:pt x="253" y="254"/>
                </a:lnTo>
                <a:lnTo>
                  <a:pt x="253" y="104"/>
                </a:lnTo>
                <a:lnTo>
                  <a:pt x="132" y="14"/>
                </a:lnTo>
                <a:lnTo>
                  <a:pt x="12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864652" y="4690142"/>
            <a:ext cx="380029" cy="3800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</a:endParaRPr>
          </a:p>
        </p:txBody>
      </p:sp>
      <p:pic>
        <p:nvPicPr>
          <p:cNvPr id="128" name="圖片 1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54" y="507471"/>
            <a:ext cx="2927055" cy="4390205"/>
          </a:xfrm>
          <a:prstGeom prst="rect">
            <a:avLst/>
          </a:prstGeom>
        </p:spPr>
      </p:pic>
      <p:sp>
        <p:nvSpPr>
          <p:cNvPr id="140" name="矩形 139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4837712" y="4361185"/>
            <a:ext cx="1418311" cy="1418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 smtClean="0">
              <a:latin typeface="造字工房尚雅（非商用）常规体" pitchFamily="2" charset="-122"/>
              <a:ea typeface="造字工房尚雅（非商用）常规体" pitchFamily="2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7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9"/>
          <p:cNvSpPr txBox="1"/>
          <p:nvPr/>
        </p:nvSpPr>
        <p:spPr>
          <a:xfrm>
            <a:off x="4693536" y="346916"/>
            <a:ext cx="346964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en-US" sz="4400" b="1" dirty="0" smtClean="0">
                <a:latin typeface="造字工房朗宋（非商用）常规体" pitchFamily="2" charset="-122"/>
                <a:ea typeface="造字工房朗宋（非商用）常规体" pitchFamily="2" charset="-122"/>
              </a:rPr>
              <a:t>Dataflow</a:t>
            </a:r>
            <a:endParaRPr lang="en-US" sz="4400" b="1" dirty="0"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2375276" y="3531887"/>
            <a:ext cx="1373963" cy="77038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</a:t>
            </a:r>
            <a:endParaRPr lang="zh-TW" altLang="en-US" dirty="0"/>
          </a:p>
        </p:txBody>
      </p:sp>
      <p:sp>
        <p:nvSpPr>
          <p:cNvPr id="129" name="圓角矩形 128"/>
          <p:cNvSpPr/>
          <p:nvPr/>
        </p:nvSpPr>
        <p:spPr>
          <a:xfrm>
            <a:off x="605998" y="3546516"/>
            <a:ext cx="1373963" cy="7703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cleaning</a:t>
            </a:r>
            <a:endParaRPr lang="zh-TW" altLang="en-US" dirty="0"/>
          </a:p>
        </p:txBody>
      </p:sp>
      <p:sp>
        <p:nvSpPr>
          <p:cNvPr id="135" name="圓角矩形 134"/>
          <p:cNvSpPr/>
          <p:nvPr/>
        </p:nvSpPr>
        <p:spPr>
          <a:xfrm>
            <a:off x="9485446" y="3524643"/>
            <a:ext cx="1373963" cy="770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 Tuning</a:t>
            </a:r>
            <a:endParaRPr lang="zh-TW" altLang="en-US" dirty="0"/>
          </a:p>
        </p:txBody>
      </p:sp>
      <p:sp>
        <p:nvSpPr>
          <p:cNvPr id="136" name="圓角矩形 135"/>
          <p:cNvSpPr/>
          <p:nvPr/>
        </p:nvSpPr>
        <p:spPr>
          <a:xfrm>
            <a:off x="7765830" y="3524645"/>
            <a:ext cx="1448963" cy="7703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 Regression</a:t>
            </a:r>
            <a:endParaRPr lang="zh-TW" altLang="en-US" dirty="0"/>
          </a:p>
        </p:txBody>
      </p:sp>
      <p:sp>
        <p:nvSpPr>
          <p:cNvPr id="138" name="圓角矩形 137"/>
          <p:cNvSpPr/>
          <p:nvPr/>
        </p:nvSpPr>
        <p:spPr>
          <a:xfrm>
            <a:off x="4125160" y="3566047"/>
            <a:ext cx="1373963" cy="77038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 selection</a:t>
            </a:r>
            <a:endParaRPr lang="zh-TW" altLang="en-US" dirty="0"/>
          </a:p>
        </p:txBody>
      </p:sp>
      <p:sp>
        <p:nvSpPr>
          <p:cNvPr id="137" name="圓角矩形 136"/>
          <p:cNvSpPr/>
          <p:nvPr/>
        </p:nvSpPr>
        <p:spPr>
          <a:xfrm>
            <a:off x="5732121" y="3623542"/>
            <a:ext cx="1741336" cy="6163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Autoencoder</a:t>
            </a:r>
            <a:endParaRPr lang="zh-TW" altLang="en-US" dirty="0"/>
          </a:p>
        </p:txBody>
      </p:sp>
      <p:cxnSp>
        <p:nvCxnSpPr>
          <p:cNvPr id="139" name="直線單箭頭接點 138"/>
          <p:cNvCxnSpPr/>
          <p:nvPr/>
        </p:nvCxnSpPr>
        <p:spPr>
          <a:xfrm>
            <a:off x="2059619" y="3864172"/>
            <a:ext cx="230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>
            <a:off x="3819456" y="3864172"/>
            <a:ext cx="20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>
            <a:off x="5499123" y="3876915"/>
            <a:ext cx="20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>
            <a:off x="7473457" y="3889658"/>
            <a:ext cx="20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>
            <a:off x="9214793" y="3905459"/>
            <a:ext cx="20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1131811" y="2013724"/>
            <a:ext cx="3603821" cy="3857094"/>
            <a:chOff x="1691583" y="1961443"/>
            <a:chExt cx="3603821" cy="3857094"/>
          </a:xfrm>
        </p:grpSpPr>
        <p:cxnSp>
          <p:nvCxnSpPr>
            <p:cNvPr id="154" name="直接连接符 153"/>
            <p:cNvCxnSpPr/>
            <p:nvPr/>
          </p:nvCxnSpPr>
          <p:spPr>
            <a:xfrm>
              <a:off x="2343480" y="4259544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1691583" y="1961443"/>
              <a:ext cx="3603821" cy="3857094"/>
              <a:chOff x="343321" y="88312"/>
              <a:chExt cx="3603821" cy="3857094"/>
            </a:xfrm>
          </p:grpSpPr>
          <p:sp>
            <p:nvSpPr>
              <p:cNvPr id="150" name="文本框 149"/>
              <p:cNvSpPr txBox="1"/>
              <p:nvPr/>
            </p:nvSpPr>
            <p:spPr>
              <a:xfrm>
                <a:off x="343321" y="88312"/>
                <a:ext cx="30668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4000" b="1" dirty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Data cleaning</a:t>
                </a:r>
                <a:endParaRPr lang="zh-CN" altLang="en-US" sz="4000" b="1" dirty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371910" y="1467163"/>
                <a:ext cx="3575232" cy="247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2800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Fill </a:t>
                </a:r>
                <a:r>
                  <a:rPr lang="en-US" altLang="zh-CN" sz="2800" dirty="0" err="1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na</a:t>
                </a:r>
                <a:endParaRPr lang="en-US" altLang="zh-CN" sz="2800" dirty="0" smtClean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altLang="zh-CN" sz="2800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Method: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zh-CN" sz="2800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Feature combine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zh-CN" sz="2800" dirty="0" err="1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Groupby</a:t>
                </a:r>
                <a:r>
                  <a:rPr lang="en-US" altLang="zh-CN" sz="2800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 weight</a:t>
                </a:r>
              </a:p>
              <a:p>
                <a:pPr algn="just">
                  <a:lnSpc>
                    <a:spcPct val="114000"/>
                  </a:lnSpc>
                </a:pPr>
                <a:endParaRPr lang="en-US" altLang="zh-CN" sz="1200" dirty="0" smtClean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  <a:p>
                <a:pPr algn="just">
                  <a:lnSpc>
                    <a:spcPct val="114000"/>
                  </a:lnSpc>
                </a:pPr>
                <a:endParaRPr lang="en-US" altLang="zh-CN" sz="1200" dirty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</p:grpSp>
      </p:grpSp>
      <p:pic>
        <p:nvPicPr>
          <p:cNvPr id="125" name="圖片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22" y="1103244"/>
            <a:ext cx="4143375" cy="1352550"/>
          </a:xfrm>
          <a:prstGeom prst="rect">
            <a:avLst/>
          </a:prstGeom>
        </p:spPr>
      </p:pic>
      <p:pic>
        <p:nvPicPr>
          <p:cNvPr id="129" name="圖片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889" y="3421459"/>
            <a:ext cx="3334261" cy="3167548"/>
          </a:xfrm>
          <a:prstGeom prst="rect">
            <a:avLst/>
          </a:prstGeom>
        </p:spPr>
      </p:pic>
      <p:pic>
        <p:nvPicPr>
          <p:cNvPr id="131" name="圖片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717" y="3333634"/>
            <a:ext cx="2675586" cy="3513936"/>
          </a:xfrm>
          <a:prstGeom prst="rect">
            <a:avLst/>
          </a:prstGeom>
        </p:spPr>
      </p:pic>
      <p:sp>
        <p:nvSpPr>
          <p:cNvPr id="132" name="文字方塊 131"/>
          <p:cNvSpPr txBox="1"/>
          <p:nvPr/>
        </p:nvSpPr>
        <p:spPr>
          <a:xfrm>
            <a:off x="4391622" y="578463"/>
            <a:ext cx="284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Continual</a:t>
            </a:r>
            <a:endParaRPr lang="zh-TW" altLang="en-US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320057" y="2960198"/>
            <a:ext cx="174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Discrete</a:t>
            </a:r>
            <a:endParaRPr lang="zh-TW" altLang="en-US" dirty="0"/>
          </a:p>
        </p:txBody>
      </p:sp>
      <p:cxnSp>
        <p:nvCxnSpPr>
          <p:cNvPr id="141" name="直線單箭頭接點 140"/>
          <p:cNvCxnSpPr/>
          <p:nvPr/>
        </p:nvCxnSpPr>
        <p:spPr>
          <a:xfrm>
            <a:off x="7774619" y="4852465"/>
            <a:ext cx="230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8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458216" y="1863051"/>
            <a:ext cx="3775624" cy="4836922"/>
            <a:chOff x="1860634" y="1951870"/>
            <a:chExt cx="3775624" cy="4836922"/>
          </a:xfrm>
        </p:grpSpPr>
        <p:cxnSp>
          <p:nvCxnSpPr>
            <p:cNvPr id="154" name="直接连接符 153"/>
            <p:cNvCxnSpPr/>
            <p:nvPr/>
          </p:nvCxnSpPr>
          <p:spPr>
            <a:xfrm>
              <a:off x="2343480" y="4259544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1860634" y="1951870"/>
              <a:ext cx="3775624" cy="4836922"/>
              <a:chOff x="512372" y="78739"/>
              <a:chExt cx="3775624" cy="4836922"/>
            </a:xfrm>
          </p:grpSpPr>
          <p:sp>
            <p:nvSpPr>
              <p:cNvPr id="150" name="文本框 149"/>
              <p:cNvSpPr txBox="1"/>
              <p:nvPr/>
            </p:nvSpPr>
            <p:spPr>
              <a:xfrm>
                <a:off x="512372" y="78739"/>
                <a:ext cx="30668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4000" b="1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Feature Engineering</a:t>
                </a:r>
                <a:endParaRPr lang="zh-CN" altLang="en-US" sz="4000" b="1" dirty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712764" y="1454970"/>
                <a:ext cx="3575232" cy="3460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2800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FEA: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zh-CN" sz="2800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One hot encoder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zh-CN" sz="2800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Label encoder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zh-CN" sz="2800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Method: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zh-CN" sz="2800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Two label encoder mix</a:t>
                </a:r>
              </a:p>
              <a:p>
                <a:pPr algn="just">
                  <a:lnSpc>
                    <a:spcPct val="114000"/>
                  </a:lnSpc>
                </a:pPr>
                <a:endParaRPr lang="en-US" altLang="zh-CN" sz="1200" dirty="0" smtClean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  <a:p>
                <a:pPr algn="just">
                  <a:lnSpc>
                    <a:spcPct val="114000"/>
                  </a:lnSpc>
                </a:pPr>
                <a:endParaRPr lang="en-US" altLang="zh-CN" sz="1200" dirty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</p:grpSp>
      </p:grpSp>
      <p:pic>
        <p:nvPicPr>
          <p:cNvPr id="128" name="圖片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25" y="2651143"/>
            <a:ext cx="2239281" cy="3586566"/>
          </a:xfrm>
          <a:prstGeom prst="rect">
            <a:avLst/>
          </a:prstGeom>
        </p:spPr>
      </p:pic>
      <p:pic>
        <p:nvPicPr>
          <p:cNvPr id="130" name="圖片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619" y="2688589"/>
            <a:ext cx="2208743" cy="3424893"/>
          </a:xfrm>
          <a:prstGeom prst="rect">
            <a:avLst/>
          </a:prstGeom>
        </p:spPr>
      </p:pic>
      <p:pic>
        <p:nvPicPr>
          <p:cNvPr id="131" name="圖片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274" y="2615042"/>
            <a:ext cx="1390650" cy="3714750"/>
          </a:xfrm>
          <a:prstGeom prst="rect">
            <a:avLst/>
          </a:prstGeom>
        </p:spPr>
      </p:pic>
      <p:cxnSp>
        <p:nvCxnSpPr>
          <p:cNvPr id="137" name="直線單箭頭接點 136"/>
          <p:cNvCxnSpPr/>
          <p:nvPr/>
        </p:nvCxnSpPr>
        <p:spPr>
          <a:xfrm>
            <a:off x="6661436" y="4461570"/>
            <a:ext cx="230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9407949" y="4361185"/>
            <a:ext cx="230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9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1344447" y="1679810"/>
            <a:ext cx="3944675" cy="3075429"/>
            <a:chOff x="1691583" y="1961443"/>
            <a:chExt cx="3944675" cy="3075429"/>
          </a:xfrm>
        </p:grpSpPr>
        <p:cxnSp>
          <p:nvCxnSpPr>
            <p:cNvPr id="154" name="直接连接符 153"/>
            <p:cNvCxnSpPr/>
            <p:nvPr/>
          </p:nvCxnSpPr>
          <p:spPr>
            <a:xfrm>
              <a:off x="2343480" y="4259544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1691583" y="1961443"/>
              <a:ext cx="3944675" cy="2862452"/>
              <a:chOff x="343321" y="88312"/>
              <a:chExt cx="3944675" cy="2862452"/>
            </a:xfrm>
          </p:grpSpPr>
          <p:sp>
            <p:nvSpPr>
              <p:cNvPr id="150" name="文本框 149"/>
              <p:cNvSpPr txBox="1"/>
              <p:nvPr/>
            </p:nvSpPr>
            <p:spPr>
              <a:xfrm>
                <a:off x="343321" y="88312"/>
                <a:ext cx="30668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4000" b="1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Feature Selection</a:t>
                </a:r>
                <a:endParaRPr lang="zh-CN" altLang="en-US" sz="4000" b="1" dirty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712764" y="1454970"/>
                <a:ext cx="3575232" cy="1495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2800" dirty="0" err="1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Anova</a:t>
                </a:r>
                <a:r>
                  <a:rPr lang="en-US" altLang="zh-CN" sz="2800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: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zh-CN" sz="2800" dirty="0" err="1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fscore</a:t>
                </a:r>
                <a:r>
                  <a:rPr lang="en-US" altLang="zh-CN" sz="2800" dirty="0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 </a:t>
                </a:r>
                <a:r>
                  <a:rPr lang="en-US" altLang="zh-CN" sz="2800" dirty="0" err="1" smtClean="0">
                    <a:latin typeface="造字工房朗宋（非商用）常规体" pitchFamily="2" charset="-122"/>
                    <a:ea typeface="造字工房朗宋（非商用）常规体" pitchFamily="2" charset="-122"/>
                  </a:rPr>
                  <a:t>class_if</a:t>
                </a:r>
                <a:endParaRPr lang="en-US" altLang="zh-CN" sz="2800" dirty="0" smtClean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  <a:p>
                <a:pPr algn="just">
                  <a:lnSpc>
                    <a:spcPct val="114000"/>
                  </a:lnSpc>
                </a:pPr>
                <a:endParaRPr lang="en-US" altLang="zh-CN" sz="1200" dirty="0" smtClean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  <a:p>
                <a:pPr algn="just">
                  <a:lnSpc>
                    <a:spcPct val="114000"/>
                  </a:lnSpc>
                </a:pPr>
                <a:endParaRPr lang="en-US" altLang="zh-CN" sz="1200" dirty="0"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</p:grpSp>
      </p:grpSp>
      <p:pic>
        <p:nvPicPr>
          <p:cNvPr id="125" name="圖片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11" y="1618865"/>
            <a:ext cx="4391025" cy="2971800"/>
          </a:xfrm>
          <a:prstGeom prst="rect">
            <a:avLst/>
          </a:prstGeom>
        </p:spPr>
      </p:pic>
      <p:pic>
        <p:nvPicPr>
          <p:cNvPr id="127" name="圖片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809" y="1196319"/>
            <a:ext cx="4057650" cy="352425"/>
          </a:xfrm>
          <a:prstGeom prst="rect">
            <a:avLst/>
          </a:prstGeom>
        </p:spPr>
      </p:pic>
      <p:pic>
        <p:nvPicPr>
          <p:cNvPr id="128" name="圖片 1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989" y="4753676"/>
            <a:ext cx="4089470" cy="21348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9" name="圖片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804" y="4713396"/>
            <a:ext cx="4076700" cy="2114550"/>
          </a:xfrm>
          <a:prstGeom prst="rect">
            <a:avLst/>
          </a:prstGeom>
        </p:spPr>
      </p:pic>
      <p:sp>
        <p:nvSpPr>
          <p:cNvPr id="135" name="圓角矩形 134"/>
          <p:cNvSpPr/>
          <p:nvPr/>
        </p:nvSpPr>
        <p:spPr>
          <a:xfrm>
            <a:off x="1242945" y="6519637"/>
            <a:ext cx="1575722" cy="195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6" name="圓角矩形 135"/>
          <p:cNvSpPr/>
          <p:nvPr/>
        </p:nvSpPr>
        <p:spPr>
          <a:xfrm>
            <a:off x="5542071" y="6487332"/>
            <a:ext cx="1575722" cy="195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63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35" grpId="0" animBg="1"/>
      <p:bldP spid="1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" name="Google Shape;1126;p8"/>
          <p:cNvCxnSpPr/>
          <p:nvPr/>
        </p:nvCxnSpPr>
        <p:spPr>
          <a:xfrm rot="-4858766" flipH="1">
            <a:off x="-427760" y="532144"/>
            <a:ext cx="211002" cy="478054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7" name="Google Shape;1127;p8"/>
          <p:cNvCxnSpPr/>
          <p:nvPr/>
        </p:nvCxnSpPr>
        <p:spPr>
          <a:xfrm rot="-4858766" flipH="1">
            <a:off x="-807971" y="343081"/>
            <a:ext cx="425232" cy="24397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8" name="Google Shape;1128;p8"/>
          <p:cNvCxnSpPr/>
          <p:nvPr/>
        </p:nvCxnSpPr>
        <p:spPr>
          <a:xfrm rot="5941234" flipH="1">
            <a:off x="-974032" y="-310228"/>
            <a:ext cx="564540" cy="36172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9" name="Google Shape;1129;p8"/>
          <p:cNvCxnSpPr/>
          <p:nvPr/>
        </p:nvCxnSpPr>
        <p:spPr>
          <a:xfrm rot="-4858766">
            <a:off x="-431625" y="1006295"/>
            <a:ext cx="404755" cy="266546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0" name="Google Shape;1130;p8"/>
          <p:cNvCxnSpPr/>
          <p:nvPr/>
        </p:nvCxnSpPr>
        <p:spPr>
          <a:xfrm rot="-4858766" flipH="1">
            <a:off x="-473455" y="1533484"/>
            <a:ext cx="297923" cy="149728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1" name="Google Shape;1131;p8"/>
          <p:cNvCxnSpPr>
            <a:stCxn id="1132" idx="6"/>
          </p:cNvCxnSpPr>
          <p:nvPr/>
        </p:nvCxnSpPr>
        <p:spPr>
          <a:xfrm rot="10800000">
            <a:off x="-384267" y="2686133"/>
            <a:ext cx="78900" cy="8922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3" name="Google Shape;1133;p8"/>
          <p:cNvCxnSpPr>
            <a:stCxn id="1134" idx="6"/>
          </p:cNvCxnSpPr>
          <p:nvPr/>
        </p:nvCxnSpPr>
        <p:spPr>
          <a:xfrm rot="10800000" flipH="1">
            <a:off x="-589797" y="3619292"/>
            <a:ext cx="269400" cy="4725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5" name="Google Shape;1135;p8"/>
          <p:cNvCxnSpPr/>
          <p:nvPr/>
        </p:nvCxnSpPr>
        <p:spPr>
          <a:xfrm rot="5941234">
            <a:off x="-369298" y="2230762"/>
            <a:ext cx="521979" cy="450065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6" name="Google Shape;1136;p8"/>
          <p:cNvCxnSpPr/>
          <p:nvPr/>
        </p:nvCxnSpPr>
        <p:spPr>
          <a:xfrm rot="5941234" flipH="1">
            <a:off x="-202758" y="1752685"/>
            <a:ext cx="270152" cy="477698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7" name="Google Shape;1137;p8"/>
          <p:cNvCxnSpPr/>
          <p:nvPr/>
        </p:nvCxnSpPr>
        <p:spPr>
          <a:xfrm rot="-4858766">
            <a:off x="-703697" y="1152432"/>
            <a:ext cx="128338" cy="483732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8" name="Google Shape;1138;p8"/>
          <p:cNvCxnSpPr/>
          <p:nvPr/>
        </p:nvCxnSpPr>
        <p:spPr>
          <a:xfrm rot="-4858766">
            <a:off x="-431625" y="1006295"/>
            <a:ext cx="404755" cy="266546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9" name="Google Shape;1139;p8"/>
          <p:cNvCxnSpPr>
            <a:stCxn id="1140" idx="2"/>
          </p:cNvCxnSpPr>
          <p:nvPr/>
        </p:nvCxnSpPr>
        <p:spPr>
          <a:xfrm rot="10800000" flipH="1">
            <a:off x="263825" y="-553373"/>
            <a:ext cx="132300" cy="5463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1" name="Google Shape;1141;p8"/>
          <p:cNvCxnSpPr>
            <a:endCxn id="1140" idx="6"/>
          </p:cNvCxnSpPr>
          <p:nvPr/>
        </p:nvCxnSpPr>
        <p:spPr>
          <a:xfrm rot="10800000">
            <a:off x="248596" y="88854"/>
            <a:ext cx="409500" cy="4356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2" name="Google Shape;1142;p8"/>
          <p:cNvCxnSpPr/>
          <p:nvPr/>
        </p:nvCxnSpPr>
        <p:spPr>
          <a:xfrm rot="5941234">
            <a:off x="38597" y="406000"/>
            <a:ext cx="505327" cy="658443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3" name="Google Shape;1143;p8"/>
          <p:cNvCxnSpPr/>
          <p:nvPr/>
        </p:nvCxnSpPr>
        <p:spPr>
          <a:xfrm rot="-4858766">
            <a:off x="-1492401" y="2075316"/>
            <a:ext cx="486266" cy="3081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4" name="Google Shape;1144;p8"/>
          <p:cNvCxnSpPr/>
          <p:nvPr/>
        </p:nvCxnSpPr>
        <p:spPr>
          <a:xfrm rot="-4858766" flipH="1">
            <a:off x="-1328075" y="2392024"/>
            <a:ext cx="418126" cy="358684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5" name="Google Shape;1145;p8"/>
          <p:cNvCxnSpPr/>
          <p:nvPr/>
        </p:nvCxnSpPr>
        <p:spPr>
          <a:xfrm rot="-4858766">
            <a:off x="-1190504" y="1561776"/>
            <a:ext cx="347450" cy="14847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6" name="Google Shape;1146;p8"/>
          <p:cNvSpPr/>
          <p:nvPr/>
        </p:nvSpPr>
        <p:spPr>
          <a:xfrm rot="-4858766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8"/>
          <p:cNvSpPr/>
          <p:nvPr/>
        </p:nvSpPr>
        <p:spPr>
          <a:xfrm rot="-4858766" flipH="1">
            <a:off x="-630900" y="73044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8"/>
          <p:cNvSpPr/>
          <p:nvPr/>
        </p:nvSpPr>
        <p:spPr>
          <a:xfrm rot="-4858766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8"/>
          <p:cNvSpPr/>
          <p:nvPr/>
        </p:nvSpPr>
        <p:spPr>
          <a:xfrm rot="-4858766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8"/>
          <p:cNvSpPr/>
          <p:nvPr/>
        </p:nvSpPr>
        <p:spPr>
          <a:xfrm rot="-4858766" flipH="1">
            <a:off x="369962" y="-627699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8"/>
          <p:cNvSpPr/>
          <p:nvPr/>
        </p:nvSpPr>
        <p:spPr>
          <a:xfrm rot="-4858766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8"/>
          <p:cNvSpPr/>
          <p:nvPr/>
        </p:nvSpPr>
        <p:spPr>
          <a:xfrm rot="-4858766" flipH="1">
            <a:off x="607514" y="491659"/>
            <a:ext cx="118686" cy="118686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8"/>
          <p:cNvSpPr/>
          <p:nvPr/>
        </p:nvSpPr>
        <p:spPr>
          <a:xfrm rot="-4858766" flipH="1">
            <a:off x="-154370" y="883701"/>
            <a:ext cx="170065" cy="17006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8"/>
          <p:cNvSpPr/>
          <p:nvPr/>
        </p:nvSpPr>
        <p:spPr>
          <a:xfrm rot="-4858766" flipH="1">
            <a:off x="-854216" y="4373466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8"/>
          <p:cNvSpPr/>
          <p:nvPr/>
        </p:nvSpPr>
        <p:spPr>
          <a:xfrm rot="-4858766">
            <a:off x="-1124365" y="3181437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8"/>
          <p:cNvSpPr/>
          <p:nvPr/>
        </p:nvSpPr>
        <p:spPr>
          <a:xfrm rot="-4858766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8"/>
          <p:cNvSpPr/>
          <p:nvPr/>
        </p:nvSpPr>
        <p:spPr>
          <a:xfrm rot="-4858766">
            <a:off x="-1367918" y="3751326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8"/>
          <p:cNvSpPr/>
          <p:nvPr/>
        </p:nvSpPr>
        <p:spPr>
          <a:xfrm rot="-4858766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8"/>
          <p:cNvSpPr/>
          <p:nvPr/>
        </p:nvSpPr>
        <p:spPr>
          <a:xfrm rot="-4858766">
            <a:off x="-999833" y="2794323"/>
            <a:ext cx="122016" cy="122016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8"/>
          <p:cNvSpPr/>
          <p:nvPr/>
        </p:nvSpPr>
        <p:spPr>
          <a:xfrm rot="-4858766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8"/>
          <p:cNvSpPr/>
          <p:nvPr/>
        </p:nvSpPr>
        <p:spPr>
          <a:xfrm rot="-4858766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8"/>
          <p:cNvSpPr/>
          <p:nvPr/>
        </p:nvSpPr>
        <p:spPr>
          <a:xfrm rot="-4858766">
            <a:off x="-1346895" y="2241562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8"/>
          <p:cNvSpPr/>
          <p:nvPr/>
        </p:nvSpPr>
        <p:spPr>
          <a:xfrm rot="-4858766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8"/>
          <p:cNvSpPr/>
          <p:nvPr/>
        </p:nvSpPr>
        <p:spPr>
          <a:xfrm rot="-4858766">
            <a:off x="-578332" y="2128165"/>
            <a:ext cx="128800" cy="1288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8"/>
          <p:cNvSpPr/>
          <p:nvPr/>
        </p:nvSpPr>
        <p:spPr>
          <a:xfrm rot="-4858766">
            <a:off x="-420204" y="2558218"/>
            <a:ext cx="170065" cy="17006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8"/>
          <p:cNvSpPr/>
          <p:nvPr/>
        </p:nvSpPr>
        <p:spPr>
          <a:xfrm rot="-4858766" flipH="1">
            <a:off x="-388171" y="1704663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8"/>
          <p:cNvSpPr/>
          <p:nvPr/>
        </p:nvSpPr>
        <p:spPr>
          <a:xfrm rot="-4858766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8"/>
          <p:cNvSpPr/>
          <p:nvPr/>
        </p:nvSpPr>
        <p:spPr>
          <a:xfrm rot="-4858766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8"/>
          <p:cNvSpPr/>
          <p:nvPr/>
        </p:nvSpPr>
        <p:spPr>
          <a:xfrm rot="-4858766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8"/>
          <p:cNvSpPr/>
          <p:nvPr/>
        </p:nvSpPr>
        <p:spPr>
          <a:xfrm rot="-4858766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8"/>
          <p:cNvSpPr/>
          <p:nvPr/>
        </p:nvSpPr>
        <p:spPr>
          <a:xfrm rot="-4858766" flipH="1">
            <a:off x="884704" y="733988"/>
            <a:ext cx="170065" cy="17006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8"/>
          <p:cNvSpPr/>
          <p:nvPr/>
        </p:nvSpPr>
        <p:spPr>
          <a:xfrm rot="-4858766">
            <a:off x="456716" y="2615353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8"/>
          <p:cNvSpPr/>
          <p:nvPr/>
        </p:nvSpPr>
        <p:spPr>
          <a:xfrm rot="-4858766">
            <a:off x="176114" y="3209099"/>
            <a:ext cx="118686" cy="118686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8"/>
          <p:cNvSpPr/>
          <p:nvPr/>
        </p:nvSpPr>
        <p:spPr>
          <a:xfrm rot="-4858766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8"/>
          <p:cNvSpPr/>
          <p:nvPr/>
        </p:nvSpPr>
        <p:spPr>
          <a:xfrm rot="-4858766">
            <a:off x="-153704" y="3092241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8"/>
          <p:cNvSpPr/>
          <p:nvPr/>
        </p:nvSpPr>
        <p:spPr>
          <a:xfrm rot="-4858766" flipH="1">
            <a:off x="700402" y="1700624"/>
            <a:ext cx="148893" cy="148893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8"/>
          <p:cNvSpPr/>
          <p:nvPr/>
        </p:nvSpPr>
        <p:spPr>
          <a:xfrm rot="-4858766" flipH="1">
            <a:off x="-1046738" y="343070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8"/>
          <p:cNvSpPr/>
          <p:nvPr/>
        </p:nvSpPr>
        <p:spPr>
          <a:xfrm rot="-4858766" flipH="1">
            <a:off x="-1142012" y="950979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6" name="Google Shape;1176;p8"/>
          <p:cNvGrpSpPr/>
          <p:nvPr/>
        </p:nvGrpSpPr>
        <p:grpSpPr>
          <a:xfrm rot="-4858766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1177" name="Google Shape;1177;p8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 w="15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82" name="Google Shape;1182;p8"/>
          <p:cNvCxnSpPr>
            <a:endCxn id="1156" idx="3"/>
          </p:cNvCxnSpPr>
          <p:nvPr/>
        </p:nvCxnSpPr>
        <p:spPr>
          <a:xfrm rot="10800000">
            <a:off x="-1688441" y="3088486"/>
            <a:ext cx="342300" cy="6729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3" name="Google Shape;1183;p8"/>
          <p:cNvCxnSpPr>
            <a:stCxn id="1157" idx="0"/>
            <a:endCxn id="1156" idx="5"/>
          </p:cNvCxnSpPr>
          <p:nvPr/>
        </p:nvCxnSpPr>
        <p:spPr>
          <a:xfrm flipH="1">
            <a:off x="-1677678" y="2845766"/>
            <a:ext cx="678600" cy="1749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4" name="Google Shape;1184;p8"/>
          <p:cNvSpPr/>
          <p:nvPr/>
        </p:nvSpPr>
        <p:spPr>
          <a:xfrm rot="-4858766" flipH="1">
            <a:off x="-136291" y="-1211906"/>
            <a:ext cx="118686" cy="118686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8"/>
          <p:cNvSpPr/>
          <p:nvPr/>
        </p:nvSpPr>
        <p:spPr>
          <a:xfrm rot="-4858766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8"/>
          <p:cNvSpPr/>
          <p:nvPr/>
        </p:nvSpPr>
        <p:spPr>
          <a:xfrm rot="-4858766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7" name="Google Shape;1187;p8"/>
          <p:cNvCxnSpPr/>
          <p:nvPr/>
        </p:nvCxnSpPr>
        <p:spPr>
          <a:xfrm rot="-4858766" flipH="1">
            <a:off x="11830204" y="5030430"/>
            <a:ext cx="211002" cy="478054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8" name="Google Shape;1188;p8"/>
          <p:cNvCxnSpPr/>
          <p:nvPr/>
        </p:nvCxnSpPr>
        <p:spPr>
          <a:xfrm rot="-4858766" flipH="1">
            <a:off x="11449993" y="4841367"/>
            <a:ext cx="425232" cy="24397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9" name="Google Shape;1189;p8"/>
          <p:cNvCxnSpPr/>
          <p:nvPr/>
        </p:nvCxnSpPr>
        <p:spPr>
          <a:xfrm rot="5941234" flipH="1">
            <a:off x="11283932" y="4188058"/>
            <a:ext cx="564540" cy="36172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0" name="Google Shape;1190;p8"/>
          <p:cNvCxnSpPr/>
          <p:nvPr/>
        </p:nvCxnSpPr>
        <p:spPr>
          <a:xfrm rot="-4858766">
            <a:off x="11826339" y="5504581"/>
            <a:ext cx="404755" cy="266546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1" name="Google Shape;1191;p8"/>
          <p:cNvCxnSpPr/>
          <p:nvPr/>
        </p:nvCxnSpPr>
        <p:spPr>
          <a:xfrm rot="-4858766" flipH="1">
            <a:off x="11784509" y="6031770"/>
            <a:ext cx="297923" cy="149728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2" name="Google Shape;1192;p8"/>
          <p:cNvCxnSpPr>
            <a:stCxn id="1193" idx="6"/>
          </p:cNvCxnSpPr>
          <p:nvPr/>
        </p:nvCxnSpPr>
        <p:spPr>
          <a:xfrm rot="10800000">
            <a:off x="11873697" y="7184419"/>
            <a:ext cx="78900" cy="8922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4" name="Google Shape;1194;p8"/>
          <p:cNvCxnSpPr>
            <a:stCxn id="1195" idx="6"/>
          </p:cNvCxnSpPr>
          <p:nvPr/>
        </p:nvCxnSpPr>
        <p:spPr>
          <a:xfrm rot="10800000" flipH="1">
            <a:off x="11668167" y="8117579"/>
            <a:ext cx="269400" cy="4725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6" name="Google Shape;1196;p8"/>
          <p:cNvCxnSpPr/>
          <p:nvPr/>
        </p:nvCxnSpPr>
        <p:spPr>
          <a:xfrm rot="5941234">
            <a:off x="11888666" y="6729048"/>
            <a:ext cx="521979" cy="450065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7" name="Google Shape;1197;p8"/>
          <p:cNvCxnSpPr/>
          <p:nvPr/>
        </p:nvCxnSpPr>
        <p:spPr>
          <a:xfrm rot="5941234" flipH="1">
            <a:off x="12055206" y="6250971"/>
            <a:ext cx="270152" cy="477698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8" name="Google Shape;1198;p8"/>
          <p:cNvCxnSpPr/>
          <p:nvPr/>
        </p:nvCxnSpPr>
        <p:spPr>
          <a:xfrm rot="-4858766">
            <a:off x="11554267" y="5650718"/>
            <a:ext cx="128338" cy="483732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9" name="Google Shape;1199;p8"/>
          <p:cNvCxnSpPr/>
          <p:nvPr/>
        </p:nvCxnSpPr>
        <p:spPr>
          <a:xfrm rot="-4858766">
            <a:off x="11826339" y="5504581"/>
            <a:ext cx="404755" cy="266546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0" name="Google Shape;1200;p8"/>
          <p:cNvCxnSpPr>
            <a:stCxn id="1201" idx="2"/>
          </p:cNvCxnSpPr>
          <p:nvPr/>
        </p:nvCxnSpPr>
        <p:spPr>
          <a:xfrm rot="10800000" flipH="1">
            <a:off x="12521789" y="3944913"/>
            <a:ext cx="132300" cy="5463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2" name="Google Shape;1202;p8"/>
          <p:cNvCxnSpPr>
            <a:endCxn id="1201" idx="6"/>
          </p:cNvCxnSpPr>
          <p:nvPr/>
        </p:nvCxnSpPr>
        <p:spPr>
          <a:xfrm rot="10800000">
            <a:off x="12506560" y="4587141"/>
            <a:ext cx="409500" cy="4356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3" name="Google Shape;1203;p8"/>
          <p:cNvCxnSpPr/>
          <p:nvPr/>
        </p:nvCxnSpPr>
        <p:spPr>
          <a:xfrm rot="5941234">
            <a:off x="12296561" y="4904286"/>
            <a:ext cx="505327" cy="658443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4" name="Google Shape;1204;p8"/>
          <p:cNvCxnSpPr/>
          <p:nvPr/>
        </p:nvCxnSpPr>
        <p:spPr>
          <a:xfrm rot="-4858766">
            <a:off x="10765563" y="6573602"/>
            <a:ext cx="486266" cy="3081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5" name="Google Shape;1205;p8"/>
          <p:cNvCxnSpPr/>
          <p:nvPr/>
        </p:nvCxnSpPr>
        <p:spPr>
          <a:xfrm rot="-4858766" flipH="1">
            <a:off x="10929889" y="6890310"/>
            <a:ext cx="418126" cy="358684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6" name="Google Shape;1206;p8"/>
          <p:cNvCxnSpPr/>
          <p:nvPr/>
        </p:nvCxnSpPr>
        <p:spPr>
          <a:xfrm rot="-4858766">
            <a:off x="11067460" y="6060062"/>
            <a:ext cx="347450" cy="14847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7" name="Google Shape;1207;p8"/>
          <p:cNvSpPr/>
          <p:nvPr/>
        </p:nvSpPr>
        <p:spPr>
          <a:xfrm rot="-4858766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8"/>
          <p:cNvSpPr/>
          <p:nvPr/>
        </p:nvSpPr>
        <p:spPr>
          <a:xfrm rot="-4858766" flipH="1">
            <a:off x="11627064" y="4571330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8"/>
          <p:cNvSpPr/>
          <p:nvPr/>
        </p:nvSpPr>
        <p:spPr>
          <a:xfrm rot="-4858766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8"/>
          <p:cNvSpPr/>
          <p:nvPr/>
        </p:nvSpPr>
        <p:spPr>
          <a:xfrm rot="-4858766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8"/>
          <p:cNvSpPr/>
          <p:nvPr/>
        </p:nvSpPr>
        <p:spPr>
          <a:xfrm rot="-4858766" flipH="1">
            <a:off x="12627926" y="3870587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8"/>
          <p:cNvSpPr/>
          <p:nvPr/>
        </p:nvSpPr>
        <p:spPr>
          <a:xfrm rot="-4858766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8"/>
          <p:cNvSpPr/>
          <p:nvPr/>
        </p:nvSpPr>
        <p:spPr>
          <a:xfrm rot="-4858766" flipH="1">
            <a:off x="12865478" y="4989945"/>
            <a:ext cx="118686" cy="118686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8"/>
          <p:cNvSpPr/>
          <p:nvPr/>
        </p:nvSpPr>
        <p:spPr>
          <a:xfrm rot="-4858766" flipH="1">
            <a:off x="12103594" y="5381987"/>
            <a:ext cx="170065" cy="17006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8"/>
          <p:cNvSpPr/>
          <p:nvPr/>
        </p:nvSpPr>
        <p:spPr>
          <a:xfrm rot="-4858766" flipH="1">
            <a:off x="11403748" y="8871752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8"/>
          <p:cNvSpPr/>
          <p:nvPr/>
        </p:nvSpPr>
        <p:spPr>
          <a:xfrm rot="-4858766">
            <a:off x="11133599" y="7679723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8"/>
          <p:cNvSpPr/>
          <p:nvPr/>
        </p:nvSpPr>
        <p:spPr>
          <a:xfrm rot="-4858766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8"/>
          <p:cNvSpPr/>
          <p:nvPr/>
        </p:nvSpPr>
        <p:spPr>
          <a:xfrm rot="-4858766">
            <a:off x="10890046" y="8249612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8"/>
          <p:cNvSpPr/>
          <p:nvPr/>
        </p:nvSpPr>
        <p:spPr>
          <a:xfrm rot="-4858766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8"/>
          <p:cNvSpPr/>
          <p:nvPr/>
        </p:nvSpPr>
        <p:spPr>
          <a:xfrm rot="-4858766">
            <a:off x="11258131" y="7292609"/>
            <a:ext cx="122016" cy="122016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8"/>
          <p:cNvSpPr/>
          <p:nvPr/>
        </p:nvSpPr>
        <p:spPr>
          <a:xfrm rot="-4858766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8"/>
          <p:cNvSpPr/>
          <p:nvPr/>
        </p:nvSpPr>
        <p:spPr>
          <a:xfrm rot="-4858766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8"/>
          <p:cNvSpPr/>
          <p:nvPr/>
        </p:nvSpPr>
        <p:spPr>
          <a:xfrm rot="-4858766">
            <a:off x="10911069" y="6739848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8"/>
          <p:cNvSpPr/>
          <p:nvPr/>
        </p:nvSpPr>
        <p:spPr>
          <a:xfrm rot="-4858766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8"/>
          <p:cNvSpPr/>
          <p:nvPr/>
        </p:nvSpPr>
        <p:spPr>
          <a:xfrm rot="-4858766">
            <a:off x="11679632" y="6626451"/>
            <a:ext cx="128800" cy="1288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8"/>
          <p:cNvSpPr/>
          <p:nvPr/>
        </p:nvSpPr>
        <p:spPr>
          <a:xfrm rot="-4858766">
            <a:off x="11837760" y="7056504"/>
            <a:ext cx="170065" cy="17006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8"/>
          <p:cNvSpPr/>
          <p:nvPr/>
        </p:nvSpPr>
        <p:spPr>
          <a:xfrm rot="-4858766" flipH="1">
            <a:off x="11869793" y="6202949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8"/>
          <p:cNvSpPr/>
          <p:nvPr/>
        </p:nvSpPr>
        <p:spPr>
          <a:xfrm rot="-4858766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8"/>
          <p:cNvSpPr/>
          <p:nvPr/>
        </p:nvSpPr>
        <p:spPr>
          <a:xfrm rot="-4858766" flipH="1">
            <a:off x="13113322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8"/>
          <p:cNvSpPr/>
          <p:nvPr/>
        </p:nvSpPr>
        <p:spPr>
          <a:xfrm rot="-4858766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8"/>
          <p:cNvSpPr/>
          <p:nvPr/>
        </p:nvSpPr>
        <p:spPr>
          <a:xfrm rot="-4858766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8"/>
          <p:cNvSpPr/>
          <p:nvPr/>
        </p:nvSpPr>
        <p:spPr>
          <a:xfrm rot="-4858766" flipH="1">
            <a:off x="13142668" y="5232274"/>
            <a:ext cx="170065" cy="17006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8"/>
          <p:cNvSpPr/>
          <p:nvPr/>
        </p:nvSpPr>
        <p:spPr>
          <a:xfrm rot="-4858766">
            <a:off x="12714680" y="7113639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8"/>
          <p:cNvSpPr/>
          <p:nvPr/>
        </p:nvSpPr>
        <p:spPr>
          <a:xfrm rot="-4858766">
            <a:off x="12434078" y="7707385"/>
            <a:ext cx="118686" cy="118686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8"/>
          <p:cNvSpPr/>
          <p:nvPr/>
        </p:nvSpPr>
        <p:spPr>
          <a:xfrm rot="-4858766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8"/>
          <p:cNvSpPr/>
          <p:nvPr/>
        </p:nvSpPr>
        <p:spPr>
          <a:xfrm rot="-4858766">
            <a:off x="12104260" y="7590527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8"/>
          <p:cNvSpPr/>
          <p:nvPr/>
        </p:nvSpPr>
        <p:spPr>
          <a:xfrm rot="-4858766" flipH="1">
            <a:off x="12958366" y="6198910"/>
            <a:ext cx="148893" cy="148893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8"/>
          <p:cNvSpPr/>
          <p:nvPr/>
        </p:nvSpPr>
        <p:spPr>
          <a:xfrm rot="-4858766" flipH="1">
            <a:off x="11211226" y="4841356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8"/>
          <p:cNvSpPr/>
          <p:nvPr/>
        </p:nvSpPr>
        <p:spPr>
          <a:xfrm rot="-4858766" flipH="1">
            <a:off x="11115952" y="5449265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7" name="Google Shape;1237;p8"/>
          <p:cNvGrpSpPr/>
          <p:nvPr/>
        </p:nvGrpSpPr>
        <p:grpSpPr>
          <a:xfrm rot="-4858766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238" name="Google Shape;1238;p8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 w="15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8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43" name="Google Shape;1243;p8"/>
          <p:cNvCxnSpPr>
            <a:endCxn id="1217" idx="3"/>
          </p:cNvCxnSpPr>
          <p:nvPr/>
        </p:nvCxnSpPr>
        <p:spPr>
          <a:xfrm rot="10800000">
            <a:off x="10569523" y="7586772"/>
            <a:ext cx="342300" cy="6729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4" name="Google Shape;1244;p8"/>
          <p:cNvCxnSpPr>
            <a:stCxn id="1218" idx="0"/>
            <a:endCxn id="1217" idx="5"/>
          </p:cNvCxnSpPr>
          <p:nvPr/>
        </p:nvCxnSpPr>
        <p:spPr>
          <a:xfrm flipH="1">
            <a:off x="10580286" y="7344051"/>
            <a:ext cx="678600" cy="1749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5" name="Google Shape;1245;p8"/>
          <p:cNvSpPr/>
          <p:nvPr/>
        </p:nvSpPr>
        <p:spPr>
          <a:xfrm rot="-4858766" flipH="1">
            <a:off x="12121673" y="3286380"/>
            <a:ext cx="118686" cy="118686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8"/>
          <p:cNvSpPr/>
          <p:nvPr/>
        </p:nvSpPr>
        <p:spPr>
          <a:xfrm rot="-4858766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8"/>
          <p:cNvSpPr/>
          <p:nvPr/>
        </p:nvSpPr>
        <p:spPr>
          <a:xfrm rot="-4858766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8" name="Google Shape;1248;p8"/>
          <p:cNvCxnSpPr/>
          <p:nvPr/>
        </p:nvCxnSpPr>
        <p:spPr>
          <a:xfrm flipH="1">
            <a:off x="11439281" y="578463"/>
            <a:ext cx="452746" cy="434139"/>
          </a:xfrm>
          <a:prstGeom prst="straightConnector1">
            <a:avLst/>
          </a:prstGeom>
          <a:noFill/>
          <a:ln w="158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49" name="Google Shape;1249;p8"/>
          <p:cNvGrpSpPr/>
          <p:nvPr/>
        </p:nvGrpSpPr>
        <p:grpSpPr>
          <a:xfrm>
            <a:off x="5717392" y="5228033"/>
            <a:ext cx="5630999" cy="118134"/>
            <a:chOff x="-1348120" y="5777968"/>
            <a:chExt cx="9361040" cy="187524"/>
          </a:xfrm>
        </p:grpSpPr>
        <p:sp>
          <p:nvSpPr>
            <p:cNvPr id="1250" name="Google Shape;1250;p8"/>
            <p:cNvSpPr/>
            <p:nvPr/>
          </p:nvSpPr>
          <p:spPr>
            <a:xfrm rot="10800000" flipH="1">
              <a:off x="-1348120" y="5928916"/>
              <a:ext cx="9361040" cy="36576"/>
            </a:xfrm>
            <a:prstGeom prst="trapezoid">
              <a:avLst>
                <a:gd name="adj" fmla="val 814192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-1348120" y="5777968"/>
              <a:ext cx="9361040" cy="15109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8"/>
          <p:cNvGrpSpPr/>
          <p:nvPr/>
        </p:nvGrpSpPr>
        <p:grpSpPr>
          <a:xfrm>
            <a:off x="6197032" y="2232559"/>
            <a:ext cx="4671718" cy="2960878"/>
            <a:chOff x="-375492" y="1139528"/>
            <a:chExt cx="7415784" cy="4700016"/>
          </a:xfrm>
        </p:grpSpPr>
        <p:grpSp>
          <p:nvGrpSpPr>
            <p:cNvPr id="1253" name="Google Shape;1253;p8"/>
            <p:cNvGrpSpPr/>
            <p:nvPr/>
          </p:nvGrpSpPr>
          <p:grpSpPr>
            <a:xfrm>
              <a:off x="-375492" y="1139528"/>
              <a:ext cx="7415784" cy="4700016"/>
              <a:chOff x="-375492" y="1139528"/>
              <a:chExt cx="7415784" cy="4700016"/>
            </a:xfrm>
          </p:grpSpPr>
          <p:sp>
            <p:nvSpPr>
              <p:cNvPr id="1254" name="Google Shape;1254;p8"/>
              <p:cNvSpPr/>
              <p:nvPr/>
            </p:nvSpPr>
            <p:spPr>
              <a:xfrm>
                <a:off x="-375492" y="1139528"/>
                <a:ext cx="7415784" cy="4700016"/>
              </a:xfrm>
              <a:custGeom>
                <a:avLst/>
                <a:gdLst/>
                <a:ahLst/>
                <a:cxnLst/>
                <a:rect l="l" t="t" r="r" b="b"/>
                <a:pathLst>
                  <a:path w="7415784" h="4700016" extrusionOk="0">
                    <a:moveTo>
                      <a:pt x="224028" y="269748"/>
                    </a:moveTo>
                    <a:lnTo>
                      <a:pt x="224028" y="4430268"/>
                    </a:lnTo>
                    <a:lnTo>
                      <a:pt x="7191756" y="4430268"/>
                    </a:lnTo>
                    <a:lnTo>
                      <a:pt x="7191756" y="269748"/>
                    </a:lnTo>
                    <a:close/>
                    <a:moveTo>
                      <a:pt x="266867" y="0"/>
                    </a:moveTo>
                    <a:lnTo>
                      <a:pt x="7148917" y="0"/>
                    </a:lnTo>
                    <a:cubicBezTo>
                      <a:pt x="7296304" y="0"/>
                      <a:pt x="7415784" y="119480"/>
                      <a:pt x="7415784" y="266867"/>
                    </a:cubicBezTo>
                    <a:lnTo>
                      <a:pt x="7415784" y="4433149"/>
                    </a:lnTo>
                    <a:cubicBezTo>
                      <a:pt x="7415784" y="4580536"/>
                      <a:pt x="7296304" y="4700016"/>
                      <a:pt x="7148917" y="4700016"/>
                    </a:cubicBezTo>
                    <a:lnTo>
                      <a:pt x="266867" y="4700016"/>
                    </a:lnTo>
                    <a:cubicBezTo>
                      <a:pt x="119480" y="4700016"/>
                      <a:pt x="0" y="4580536"/>
                      <a:pt x="0" y="4433149"/>
                    </a:cubicBezTo>
                    <a:lnTo>
                      <a:pt x="0" y="266867"/>
                    </a:lnTo>
                    <a:cubicBezTo>
                      <a:pt x="0" y="119480"/>
                      <a:pt x="119480" y="0"/>
                      <a:pt x="266867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8"/>
              <p:cNvSpPr/>
              <p:nvPr/>
            </p:nvSpPr>
            <p:spPr>
              <a:xfrm>
                <a:off x="-358011" y="1160080"/>
                <a:ext cx="7380820" cy="4658913"/>
              </a:xfrm>
              <a:custGeom>
                <a:avLst/>
                <a:gdLst/>
                <a:ahLst/>
                <a:cxnLst/>
                <a:rect l="l" t="t" r="r" b="b"/>
                <a:pathLst>
                  <a:path w="7380820" h="4658912" extrusionOk="0">
                    <a:moveTo>
                      <a:pt x="252028" y="295230"/>
                    </a:moveTo>
                    <a:lnTo>
                      <a:pt x="252028" y="4363682"/>
                    </a:lnTo>
                    <a:lnTo>
                      <a:pt x="7128792" y="4363682"/>
                    </a:lnTo>
                    <a:lnTo>
                      <a:pt x="7128792" y="295230"/>
                    </a:lnTo>
                    <a:close/>
                    <a:moveTo>
                      <a:pt x="264533" y="0"/>
                    </a:moveTo>
                    <a:lnTo>
                      <a:pt x="7116287" y="0"/>
                    </a:lnTo>
                    <a:cubicBezTo>
                      <a:pt x="7262385" y="0"/>
                      <a:pt x="7380820" y="118435"/>
                      <a:pt x="7380820" y="264533"/>
                    </a:cubicBezTo>
                    <a:lnTo>
                      <a:pt x="7380820" y="4394379"/>
                    </a:lnTo>
                    <a:cubicBezTo>
                      <a:pt x="7380820" y="4540477"/>
                      <a:pt x="7262385" y="4658912"/>
                      <a:pt x="7116287" y="4658912"/>
                    </a:cubicBezTo>
                    <a:lnTo>
                      <a:pt x="264533" y="4658912"/>
                    </a:lnTo>
                    <a:cubicBezTo>
                      <a:pt x="118435" y="4658912"/>
                      <a:pt x="0" y="4540477"/>
                      <a:pt x="0" y="4394379"/>
                    </a:cubicBezTo>
                    <a:lnTo>
                      <a:pt x="0" y="264533"/>
                    </a:lnTo>
                    <a:cubicBezTo>
                      <a:pt x="0" y="118435"/>
                      <a:pt x="118435" y="0"/>
                      <a:pt x="264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6" name="Google Shape;1256;p8"/>
            <p:cNvSpPr/>
            <p:nvPr/>
          </p:nvSpPr>
          <p:spPr>
            <a:xfrm>
              <a:off x="3260392" y="1241052"/>
              <a:ext cx="144016" cy="144016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7000">
                  <a:schemeClr val="dk1"/>
                </a:gs>
                <a:gs pos="34000">
                  <a:srgbClr val="282828"/>
                </a:gs>
                <a:gs pos="100000">
                  <a:srgbClr val="FEFEF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8" name="Google Shape;1258;p8"/>
          <p:cNvGrpSpPr/>
          <p:nvPr/>
        </p:nvGrpSpPr>
        <p:grpSpPr>
          <a:xfrm>
            <a:off x="1691583" y="1961443"/>
            <a:ext cx="4277623" cy="4070563"/>
            <a:chOff x="1691583" y="1961443"/>
            <a:chExt cx="4277623" cy="4070563"/>
          </a:xfrm>
        </p:grpSpPr>
        <p:cxnSp>
          <p:nvCxnSpPr>
            <p:cNvPr id="1259" name="Google Shape;1259;p8"/>
            <p:cNvCxnSpPr/>
            <p:nvPr/>
          </p:nvCxnSpPr>
          <p:spPr>
            <a:xfrm>
              <a:off x="2343480" y="4259544"/>
              <a:ext cx="0" cy="777328"/>
            </a:xfrm>
            <a:prstGeom prst="straightConnector1">
              <a:avLst/>
            </a:prstGeom>
            <a:noFill/>
            <a:ln w="9525" cap="rnd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60" name="Google Shape;1260;p8"/>
            <p:cNvGrpSpPr/>
            <p:nvPr/>
          </p:nvGrpSpPr>
          <p:grpSpPr>
            <a:xfrm>
              <a:off x="1691583" y="1961443"/>
              <a:ext cx="4277623" cy="4070563"/>
              <a:chOff x="343321" y="88312"/>
              <a:chExt cx="4277623" cy="4070563"/>
            </a:xfrm>
          </p:grpSpPr>
          <p:sp>
            <p:nvSpPr>
              <p:cNvPr id="1261" name="Google Shape;1261;p8"/>
              <p:cNvSpPr txBox="1"/>
              <p:nvPr/>
            </p:nvSpPr>
            <p:spPr>
              <a:xfrm>
                <a:off x="343321" y="88312"/>
                <a:ext cx="3066881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Model Selection</a:t>
                </a:r>
                <a:endParaRPr sz="40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8"/>
              <p:cNvSpPr txBox="1"/>
              <p:nvPr/>
            </p:nvSpPr>
            <p:spPr>
              <a:xfrm>
                <a:off x="548537" y="1540506"/>
                <a:ext cx="4072407" cy="2618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marR="0" lvl="0" indent="-457200" algn="just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r>
                  <a:rPr lang="en-US" sz="2400" dirty="0" smtClean="0">
                    <a:solidFill>
                      <a:schemeClr val="dk1"/>
                    </a:solidFill>
                    <a:sym typeface="Arial"/>
                  </a:rPr>
                  <a:t>Linear regression(LR)</a:t>
                </a:r>
              </a:p>
              <a:p>
                <a:pPr marL="457200" indent="-457200" algn="just">
                  <a:lnSpc>
                    <a:spcPct val="114000"/>
                  </a:lnSpc>
                  <a:buFont typeface="Arial" charset="0"/>
                  <a:buChar char="•"/>
                </a:pPr>
                <a:r>
                  <a:rPr lang="en-US" altLang="zh-TW" sz="2400" dirty="0" smtClean="0">
                    <a:solidFill>
                      <a:schemeClr val="dk1"/>
                    </a:solidFill>
                  </a:rPr>
                  <a:t>Ridge </a:t>
                </a:r>
                <a:r>
                  <a:rPr lang="en-US" altLang="zh-TW" sz="2400" dirty="0">
                    <a:solidFill>
                      <a:schemeClr val="dk1"/>
                    </a:solidFill>
                  </a:rPr>
                  <a:t>regression</a:t>
                </a:r>
              </a:p>
              <a:p>
                <a:pPr marL="457200" indent="-457200" algn="just">
                  <a:lnSpc>
                    <a:spcPct val="114000"/>
                  </a:lnSpc>
                  <a:buFont typeface="Arial" charset="0"/>
                  <a:buChar char="•"/>
                </a:pPr>
                <a:r>
                  <a:rPr lang="en-US" altLang="zh-TW" sz="2400" dirty="0" smtClean="0">
                    <a:solidFill>
                      <a:schemeClr val="dk1"/>
                    </a:solidFill>
                  </a:rPr>
                  <a:t>Lasso regression</a:t>
                </a:r>
              </a:p>
              <a:p>
                <a:pPr marL="457200" indent="-457200" algn="just">
                  <a:lnSpc>
                    <a:spcPct val="114000"/>
                  </a:lnSpc>
                  <a:buFont typeface="Arial" charset="0"/>
                  <a:buChar char="•"/>
                </a:pPr>
                <a:r>
                  <a:rPr lang="en-US" altLang="zh-TW" sz="2400" dirty="0" smtClean="0">
                    <a:solidFill>
                      <a:schemeClr val="dk1"/>
                    </a:solidFill>
                  </a:rPr>
                  <a:t>Random Forest (RF)</a:t>
                </a:r>
              </a:p>
              <a:p>
                <a:pPr marL="457200" indent="-457200" algn="just">
                  <a:lnSpc>
                    <a:spcPct val="114000"/>
                  </a:lnSpc>
                  <a:buFont typeface="Arial" charset="0"/>
                  <a:buChar char="•"/>
                </a:pPr>
                <a:r>
                  <a:rPr lang="en-US" altLang="zh-TW" sz="2400" dirty="0" smtClean="0">
                    <a:solidFill>
                      <a:schemeClr val="dk1"/>
                    </a:solidFill>
                  </a:rPr>
                  <a:t>Gradient Boost (GB)</a:t>
                </a: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0" marR="0" lvl="0" indent="0" algn="just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just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209" y="2422880"/>
            <a:ext cx="4297362" cy="25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4" name="Google Shape;984;p7"/>
          <p:cNvCxnSpPr/>
          <p:nvPr/>
        </p:nvCxnSpPr>
        <p:spPr>
          <a:xfrm rot="-4858766" flipH="1">
            <a:off x="-427760" y="532144"/>
            <a:ext cx="211002" cy="478054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5" name="Google Shape;985;p7"/>
          <p:cNvCxnSpPr/>
          <p:nvPr/>
        </p:nvCxnSpPr>
        <p:spPr>
          <a:xfrm rot="-4858766" flipH="1">
            <a:off x="-807971" y="343081"/>
            <a:ext cx="425232" cy="24397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6" name="Google Shape;986;p7"/>
          <p:cNvCxnSpPr/>
          <p:nvPr/>
        </p:nvCxnSpPr>
        <p:spPr>
          <a:xfrm rot="5941234" flipH="1">
            <a:off x="-974032" y="-310228"/>
            <a:ext cx="564540" cy="36172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7" name="Google Shape;987;p7"/>
          <p:cNvCxnSpPr/>
          <p:nvPr/>
        </p:nvCxnSpPr>
        <p:spPr>
          <a:xfrm rot="-4858766">
            <a:off x="-431625" y="1006295"/>
            <a:ext cx="404755" cy="266546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8" name="Google Shape;988;p7"/>
          <p:cNvCxnSpPr/>
          <p:nvPr/>
        </p:nvCxnSpPr>
        <p:spPr>
          <a:xfrm rot="-4858766" flipH="1">
            <a:off x="-473455" y="1533484"/>
            <a:ext cx="297923" cy="149728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9" name="Google Shape;989;p7"/>
          <p:cNvCxnSpPr>
            <a:stCxn id="990" idx="6"/>
          </p:cNvCxnSpPr>
          <p:nvPr/>
        </p:nvCxnSpPr>
        <p:spPr>
          <a:xfrm rot="10800000">
            <a:off x="-384267" y="2686133"/>
            <a:ext cx="78900" cy="8922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1" name="Google Shape;991;p7"/>
          <p:cNvCxnSpPr>
            <a:stCxn id="992" idx="6"/>
          </p:cNvCxnSpPr>
          <p:nvPr/>
        </p:nvCxnSpPr>
        <p:spPr>
          <a:xfrm rot="10800000" flipH="1">
            <a:off x="-589797" y="3619292"/>
            <a:ext cx="269400" cy="4725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3" name="Google Shape;993;p7"/>
          <p:cNvCxnSpPr/>
          <p:nvPr/>
        </p:nvCxnSpPr>
        <p:spPr>
          <a:xfrm rot="5941234">
            <a:off x="-369298" y="2230762"/>
            <a:ext cx="521979" cy="450065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4" name="Google Shape;994;p7"/>
          <p:cNvCxnSpPr/>
          <p:nvPr/>
        </p:nvCxnSpPr>
        <p:spPr>
          <a:xfrm rot="5941234" flipH="1">
            <a:off x="-202758" y="1752685"/>
            <a:ext cx="270152" cy="477698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5" name="Google Shape;995;p7"/>
          <p:cNvCxnSpPr/>
          <p:nvPr/>
        </p:nvCxnSpPr>
        <p:spPr>
          <a:xfrm rot="-4858766">
            <a:off x="-703697" y="1152432"/>
            <a:ext cx="128338" cy="483732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6" name="Google Shape;996;p7"/>
          <p:cNvCxnSpPr/>
          <p:nvPr/>
        </p:nvCxnSpPr>
        <p:spPr>
          <a:xfrm rot="-4858766">
            <a:off x="-431625" y="1006295"/>
            <a:ext cx="404755" cy="266546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7" name="Google Shape;997;p7"/>
          <p:cNvCxnSpPr>
            <a:stCxn id="998" idx="2"/>
          </p:cNvCxnSpPr>
          <p:nvPr/>
        </p:nvCxnSpPr>
        <p:spPr>
          <a:xfrm rot="10800000" flipH="1">
            <a:off x="263825" y="-553373"/>
            <a:ext cx="132300" cy="5463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9" name="Google Shape;999;p7"/>
          <p:cNvCxnSpPr>
            <a:endCxn id="998" idx="6"/>
          </p:cNvCxnSpPr>
          <p:nvPr/>
        </p:nvCxnSpPr>
        <p:spPr>
          <a:xfrm rot="10800000">
            <a:off x="248596" y="88854"/>
            <a:ext cx="409500" cy="4356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0" name="Google Shape;1000;p7"/>
          <p:cNvCxnSpPr/>
          <p:nvPr/>
        </p:nvCxnSpPr>
        <p:spPr>
          <a:xfrm rot="5941234">
            <a:off x="38597" y="406000"/>
            <a:ext cx="505327" cy="658443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1" name="Google Shape;1001;p7"/>
          <p:cNvCxnSpPr/>
          <p:nvPr/>
        </p:nvCxnSpPr>
        <p:spPr>
          <a:xfrm rot="-4858766">
            <a:off x="-1492401" y="2075316"/>
            <a:ext cx="486266" cy="3081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2" name="Google Shape;1002;p7"/>
          <p:cNvCxnSpPr/>
          <p:nvPr/>
        </p:nvCxnSpPr>
        <p:spPr>
          <a:xfrm rot="-4858766" flipH="1">
            <a:off x="-1328075" y="2392024"/>
            <a:ext cx="418126" cy="358684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3" name="Google Shape;1003;p7"/>
          <p:cNvCxnSpPr/>
          <p:nvPr/>
        </p:nvCxnSpPr>
        <p:spPr>
          <a:xfrm rot="-4858766">
            <a:off x="-1190504" y="1561776"/>
            <a:ext cx="347450" cy="14847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4" name="Google Shape;1004;p7"/>
          <p:cNvSpPr/>
          <p:nvPr/>
        </p:nvSpPr>
        <p:spPr>
          <a:xfrm rot="-4858766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7"/>
          <p:cNvSpPr/>
          <p:nvPr/>
        </p:nvSpPr>
        <p:spPr>
          <a:xfrm rot="-4858766" flipH="1">
            <a:off x="-630900" y="73044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7"/>
          <p:cNvSpPr/>
          <p:nvPr/>
        </p:nvSpPr>
        <p:spPr>
          <a:xfrm rot="-4858766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7"/>
          <p:cNvSpPr/>
          <p:nvPr/>
        </p:nvSpPr>
        <p:spPr>
          <a:xfrm rot="-4858766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7"/>
          <p:cNvSpPr/>
          <p:nvPr/>
        </p:nvSpPr>
        <p:spPr>
          <a:xfrm rot="-4858766" flipH="1">
            <a:off x="369962" y="-627699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7"/>
          <p:cNvSpPr/>
          <p:nvPr/>
        </p:nvSpPr>
        <p:spPr>
          <a:xfrm rot="-4858766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7"/>
          <p:cNvSpPr/>
          <p:nvPr/>
        </p:nvSpPr>
        <p:spPr>
          <a:xfrm rot="-4858766" flipH="1">
            <a:off x="607514" y="491659"/>
            <a:ext cx="118686" cy="118686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7"/>
          <p:cNvSpPr/>
          <p:nvPr/>
        </p:nvSpPr>
        <p:spPr>
          <a:xfrm rot="-4858766" flipH="1">
            <a:off x="-154370" y="883701"/>
            <a:ext cx="170065" cy="17006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7"/>
          <p:cNvSpPr/>
          <p:nvPr/>
        </p:nvSpPr>
        <p:spPr>
          <a:xfrm rot="-4858766" flipH="1">
            <a:off x="-854216" y="4373466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"/>
          <p:cNvSpPr/>
          <p:nvPr/>
        </p:nvSpPr>
        <p:spPr>
          <a:xfrm rot="-4858766">
            <a:off x="-1124365" y="3181437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7"/>
          <p:cNvSpPr/>
          <p:nvPr/>
        </p:nvSpPr>
        <p:spPr>
          <a:xfrm rot="-4858766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7"/>
          <p:cNvSpPr/>
          <p:nvPr/>
        </p:nvSpPr>
        <p:spPr>
          <a:xfrm rot="-4858766">
            <a:off x="-1367918" y="3751326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7"/>
          <p:cNvSpPr/>
          <p:nvPr/>
        </p:nvSpPr>
        <p:spPr>
          <a:xfrm rot="-4858766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"/>
          <p:cNvSpPr/>
          <p:nvPr/>
        </p:nvSpPr>
        <p:spPr>
          <a:xfrm rot="-4858766">
            <a:off x="-999833" y="2794323"/>
            <a:ext cx="122016" cy="122016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7"/>
          <p:cNvSpPr/>
          <p:nvPr/>
        </p:nvSpPr>
        <p:spPr>
          <a:xfrm rot="-4858766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7"/>
          <p:cNvSpPr/>
          <p:nvPr/>
        </p:nvSpPr>
        <p:spPr>
          <a:xfrm rot="-4858766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7"/>
          <p:cNvSpPr/>
          <p:nvPr/>
        </p:nvSpPr>
        <p:spPr>
          <a:xfrm rot="-4858766">
            <a:off x="-1346895" y="2241562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7"/>
          <p:cNvSpPr/>
          <p:nvPr/>
        </p:nvSpPr>
        <p:spPr>
          <a:xfrm rot="-4858766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7"/>
          <p:cNvSpPr/>
          <p:nvPr/>
        </p:nvSpPr>
        <p:spPr>
          <a:xfrm rot="-4858766">
            <a:off x="-578332" y="2128165"/>
            <a:ext cx="128800" cy="1288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7"/>
          <p:cNvSpPr/>
          <p:nvPr/>
        </p:nvSpPr>
        <p:spPr>
          <a:xfrm rot="-4858766">
            <a:off x="-420204" y="2558218"/>
            <a:ext cx="170065" cy="17006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7"/>
          <p:cNvSpPr/>
          <p:nvPr/>
        </p:nvSpPr>
        <p:spPr>
          <a:xfrm rot="-4858766" flipH="1">
            <a:off x="-388171" y="1704663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7"/>
          <p:cNvSpPr/>
          <p:nvPr/>
        </p:nvSpPr>
        <p:spPr>
          <a:xfrm rot="-4858766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7"/>
          <p:cNvSpPr/>
          <p:nvPr/>
        </p:nvSpPr>
        <p:spPr>
          <a:xfrm rot="-4858766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7"/>
          <p:cNvSpPr/>
          <p:nvPr/>
        </p:nvSpPr>
        <p:spPr>
          <a:xfrm rot="-4858766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7"/>
          <p:cNvSpPr/>
          <p:nvPr/>
        </p:nvSpPr>
        <p:spPr>
          <a:xfrm rot="-4858766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7"/>
          <p:cNvSpPr/>
          <p:nvPr/>
        </p:nvSpPr>
        <p:spPr>
          <a:xfrm rot="-4858766" flipH="1">
            <a:off x="884704" y="733988"/>
            <a:ext cx="170065" cy="17006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7"/>
          <p:cNvSpPr/>
          <p:nvPr/>
        </p:nvSpPr>
        <p:spPr>
          <a:xfrm rot="-4858766">
            <a:off x="456716" y="2615353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7"/>
          <p:cNvSpPr/>
          <p:nvPr/>
        </p:nvSpPr>
        <p:spPr>
          <a:xfrm rot="-4858766">
            <a:off x="176114" y="3209099"/>
            <a:ext cx="118686" cy="118686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7"/>
          <p:cNvSpPr/>
          <p:nvPr/>
        </p:nvSpPr>
        <p:spPr>
          <a:xfrm rot="-4858766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7"/>
          <p:cNvSpPr/>
          <p:nvPr/>
        </p:nvSpPr>
        <p:spPr>
          <a:xfrm rot="-4858766">
            <a:off x="-153704" y="3092241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7"/>
          <p:cNvSpPr/>
          <p:nvPr/>
        </p:nvSpPr>
        <p:spPr>
          <a:xfrm rot="-4858766" flipH="1">
            <a:off x="700402" y="1700624"/>
            <a:ext cx="148893" cy="148893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7"/>
          <p:cNvSpPr/>
          <p:nvPr/>
        </p:nvSpPr>
        <p:spPr>
          <a:xfrm rot="-4858766" flipH="1">
            <a:off x="-1046738" y="343070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7"/>
          <p:cNvSpPr/>
          <p:nvPr/>
        </p:nvSpPr>
        <p:spPr>
          <a:xfrm rot="-4858766" flipH="1">
            <a:off x="-1142012" y="950979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4" name="Google Shape;1034;p7"/>
          <p:cNvGrpSpPr/>
          <p:nvPr/>
        </p:nvGrpSpPr>
        <p:grpSpPr>
          <a:xfrm rot="-4858766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1035" name="Google Shape;1035;p7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 w="15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0" name="Google Shape;1040;p7"/>
          <p:cNvCxnSpPr>
            <a:endCxn id="1014" idx="3"/>
          </p:cNvCxnSpPr>
          <p:nvPr/>
        </p:nvCxnSpPr>
        <p:spPr>
          <a:xfrm rot="10800000">
            <a:off x="-1688441" y="3088486"/>
            <a:ext cx="342300" cy="6729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7"/>
          <p:cNvCxnSpPr>
            <a:stCxn id="1015" idx="0"/>
            <a:endCxn id="1014" idx="5"/>
          </p:cNvCxnSpPr>
          <p:nvPr/>
        </p:nvCxnSpPr>
        <p:spPr>
          <a:xfrm flipH="1">
            <a:off x="-1677678" y="2845766"/>
            <a:ext cx="678600" cy="1749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2" name="Google Shape;1042;p7"/>
          <p:cNvSpPr/>
          <p:nvPr/>
        </p:nvSpPr>
        <p:spPr>
          <a:xfrm rot="-4858766" flipH="1">
            <a:off x="-136291" y="-1211906"/>
            <a:ext cx="118686" cy="118686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"/>
          <p:cNvSpPr/>
          <p:nvPr/>
        </p:nvSpPr>
        <p:spPr>
          <a:xfrm rot="-4858766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7"/>
          <p:cNvSpPr/>
          <p:nvPr/>
        </p:nvSpPr>
        <p:spPr>
          <a:xfrm rot="-4858766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5" name="Google Shape;1045;p7"/>
          <p:cNvCxnSpPr/>
          <p:nvPr/>
        </p:nvCxnSpPr>
        <p:spPr>
          <a:xfrm rot="-4858766" flipH="1">
            <a:off x="11830204" y="5030430"/>
            <a:ext cx="211002" cy="478054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7"/>
          <p:cNvCxnSpPr/>
          <p:nvPr/>
        </p:nvCxnSpPr>
        <p:spPr>
          <a:xfrm rot="-4858766" flipH="1">
            <a:off x="11449993" y="4841367"/>
            <a:ext cx="425232" cy="24397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7"/>
          <p:cNvCxnSpPr/>
          <p:nvPr/>
        </p:nvCxnSpPr>
        <p:spPr>
          <a:xfrm rot="5941234" flipH="1">
            <a:off x="11283932" y="4188058"/>
            <a:ext cx="564540" cy="36172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7"/>
          <p:cNvCxnSpPr/>
          <p:nvPr/>
        </p:nvCxnSpPr>
        <p:spPr>
          <a:xfrm rot="-4858766">
            <a:off x="11826339" y="5504581"/>
            <a:ext cx="404755" cy="266546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9" name="Google Shape;1049;p7"/>
          <p:cNvCxnSpPr/>
          <p:nvPr/>
        </p:nvCxnSpPr>
        <p:spPr>
          <a:xfrm rot="-4858766" flipH="1">
            <a:off x="11784509" y="6031770"/>
            <a:ext cx="297923" cy="149728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7"/>
          <p:cNvCxnSpPr>
            <a:stCxn id="1051" idx="6"/>
          </p:cNvCxnSpPr>
          <p:nvPr/>
        </p:nvCxnSpPr>
        <p:spPr>
          <a:xfrm rot="10800000">
            <a:off x="11873697" y="7184419"/>
            <a:ext cx="78900" cy="8922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2" name="Google Shape;1052;p7"/>
          <p:cNvCxnSpPr>
            <a:stCxn id="1053" idx="6"/>
          </p:cNvCxnSpPr>
          <p:nvPr/>
        </p:nvCxnSpPr>
        <p:spPr>
          <a:xfrm rot="10800000" flipH="1">
            <a:off x="11668167" y="8117579"/>
            <a:ext cx="269400" cy="4725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4" name="Google Shape;1054;p7"/>
          <p:cNvCxnSpPr/>
          <p:nvPr/>
        </p:nvCxnSpPr>
        <p:spPr>
          <a:xfrm rot="5941234">
            <a:off x="11888666" y="6729048"/>
            <a:ext cx="521979" cy="450065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5" name="Google Shape;1055;p7"/>
          <p:cNvCxnSpPr/>
          <p:nvPr/>
        </p:nvCxnSpPr>
        <p:spPr>
          <a:xfrm rot="5941234" flipH="1">
            <a:off x="12055206" y="6250971"/>
            <a:ext cx="270152" cy="477698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6" name="Google Shape;1056;p7"/>
          <p:cNvCxnSpPr/>
          <p:nvPr/>
        </p:nvCxnSpPr>
        <p:spPr>
          <a:xfrm rot="-4858766">
            <a:off x="11554267" y="5650718"/>
            <a:ext cx="128338" cy="483732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7" name="Google Shape;1057;p7"/>
          <p:cNvCxnSpPr/>
          <p:nvPr/>
        </p:nvCxnSpPr>
        <p:spPr>
          <a:xfrm rot="-4858766">
            <a:off x="11826339" y="5504581"/>
            <a:ext cx="404755" cy="266546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8" name="Google Shape;1058;p7"/>
          <p:cNvCxnSpPr>
            <a:stCxn id="1059" idx="2"/>
          </p:cNvCxnSpPr>
          <p:nvPr/>
        </p:nvCxnSpPr>
        <p:spPr>
          <a:xfrm rot="10800000" flipH="1">
            <a:off x="12521789" y="3944913"/>
            <a:ext cx="132300" cy="5463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0" name="Google Shape;1060;p7"/>
          <p:cNvCxnSpPr>
            <a:endCxn id="1059" idx="6"/>
          </p:cNvCxnSpPr>
          <p:nvPr/>
        </p:nvCxnSpPr>
        <p:spPr>
          <a:xfrm rot="10800000">
            <a:off x="12506560" y="4587141"/>
            <a:ext cx="409500" cy="4356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1" name="Google Shape;1061;p7"/>
          <p:cNvCxnSpPr/>
          <p:nvPr/>
        </p:nvCxnSpPr>
        <p:spPr>
          <a:xfrm rot="5941234">
            <a:off x="12296561" y="4904286"/>
            <a:ext cx="505327" cy="658443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2" name="Google Shape;1062;p7"/>
          <p:cNvCxnSpPr/>
          <p:nvPr/>
        </p:nvCxnSpPr>
        <p:spPr>
          <a:xfrm rot="-4858766">
            <a:off x="10765563" y="6573602"/>
            <a:ext cx="486266" cy="3081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3" name="Google Shape;1063;p7"/>
          <p:cNvCxnSpPr/>
          <p:nvPr/>
        </p:nvCxnSpPr>
        <p:spPr>
          <a:xfrm rot="-4858766" flipH="1">
            <a:off x="10929889" y="6890310"/>
            <a:ext cx="418126" cy="358684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4" name="Google Shape;1064;p7"/>
          <p:cNvCxnSpPr/>
          <p:nvPr/>
        </p:nvCxnSpPr>
        <p:spPr>
          <a:xfrm rot="-4858766">
            <a:off x="11067460" y="6060062"/>
            <a:ext cx="347450" cy="14847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5" name="Google Shape;1065;p7"/>
          <p:cNvSpPr/>
          <p:nvPr/>
        </p:nvSpPr>
        <p:spPr>
          <a:xfrm rot="-4858766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7"/>
          <p:cNvSpPr/>
          <p:nvPr/>
        </p:nvSpPr>
        <p:spPr>
          <a:xfrm rot="-4858766" flipH="1">
            <a:off x="11627064" y="4571330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7"/>
          <p:cNvSpPr/>
          <p:nvPr/>
        </p:nvSpPr>
        <p:spPr>
          <a:xfrm rot="-4858766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7"/>
          <p:cNvSpPr/>
          <p:nvPr/>
        </p:nvSpPr>
        <p:spPr>
          <a:xfrm rot="-4858766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7"/>
          <p:cNvSpPr/>
          <p:nvPr/>
        </p:nvSpPr>
        <p:spPr>
          <a:xfrm rot="-4858766" flipH="1">
            <a:off x="12627926" y="3870587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7"/>
          <p:cNvSpPr/>
          <p:nvPr/>
        </p:nvSpPr>
        <p:spPr>
          <a:xfrm rot="-4858766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7"/>
          <p:cNvSpPr/>
          <p:nvPr/>
        </p:nvSpPr>
        <p:spPr>
          <a:xfrm rot="-4858766" flipH="1">
            <a:off x="12865478" y="4989945"/>
            <a:ext cx="118686" cy="118686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7"/>
          <p:cNvSpPr/>
          <p:nvPr/>
        </p:nvSpPr>
        <p:spPr>
          <a:xfrm rot="-4858766" flipH="1">
            <a:off x="12103594" y="5381987"/>
            <a:ext cx="170065" cy="17006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7"/>
          <p:cNvSpPr/>
          <p:nvPr/>
        </p:nvSpPr>
        <p:spPr>
          <a:xfrm rot="-4858766" flipH="1">
            <a:off x="11403748" y="8871752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7"/>
          <p:cNvSpPr/>
          <p:nvPr/>
        </p:nvSpPr>
        <p:spPr>
          <a:xfrm rot="-4858766">
            <a:off x="11133599" y="7679723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7"/>
          <p:cNvSpPr/>
          <p:nvPr/>
        </p:nvSpPr>
        <p:spPr>
          <a:xfrm rot="-4858766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7"/>
          <p:cNvSpPr/>
          <p:nvPr/>
        </p:nvSpPr>
        <p:spPr>
          <a:xfrm rot="-4858766">
            <a:off x="10890046" y="8249612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7"/>
          <p:cNvSpPr/>
          <p:nvPr/>
        </p:nvSpPr>
        <p:spPr>
          <a:xfrm rot="-4858766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7"/>
          <p:cNvSpPr/>
          <p:nvPr/>
        </p:nvSpPr>
        <p:spPr>
          <a:xfrm rot="-4858766">
            <a:off x="11258131" y="7292609"/>
            <a:ext cx="122016" cy="122016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7"/>
          <p:cNvSpPr/>
          <p:nvPr/>
        </p:nvSpPr>
        <p:spPr>
          <a:xfrm rot="-4858766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7"/>
          <p:cNvSpPr/>
          <p:nvPr/>
        </p:nvSpPr>
        <p:spPr>
          <a:xfrm rot="-4858766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7"/>
          <p:cNvSpPr/>
          <p:nvPr/>
        </p:nvSpPr>
        <p:spPr>
          <a:xfrm rot="-4858766">
            <a:off x="10911069" y="6739848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7"/>
          <p:cNvSpPr/>
          <p:nvPr/>
        </p:nvSpPr>
        <p:spPr>
          <a:xfrm rot="-4858766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7"/>
          <p:cNvSpPr/>
          <p:nvPr/>
        </p:nvSpPr>
        <p:spPr>
          <a:xfrm rot="-4858766">
            <a:off x="11679632" y="6626451"/>
            <a:ext cx="128800" cy="1288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7"/>
          <p:cNvSpPr/>
          <p:nvPr/>
        </p:nvSpPr>
        <p:spPr>
          <a:xfrm rot="-4858766">
            <a:off x="11837760" y="7056504"/>
            <a:ext cx="170065" cy="17006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7"/>
          <p:cNvSpPr/>
          <p:nvPr/>
        </p:nvSpPr>
        <p:spPr>
          <a:xfrm rot="-4858766" flipH="1">
            <a:off x="11869793" y="6202949"/>
            <a:ext cx="170065" cy="17006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"/>
          <p:cNvSpPr/>
          <p:nvPr/>
        </p:nvSpPr>
        <p:spPr>
          <a:xfrm rot="-4858766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7"/>
          <p:cNvSpPr/>
          <p:nvPr/>
        </p:nvSpPr>
        <p:spPr>
          <a:xfrm rot="-4858766" flipH="1">
            <a:off x="13113322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7"/>
          <p:cNvSpPr/>
          <p:nvPr/>
        </p:nvSpPr>
        <p:spPr>
          <a:xfrm rot="-4858766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7"/>
          <p:cNvSpPr/>
          <p:nvPr/>
        </p:nvSpPr>
        <p:spPr>
          <a:xfrm rot="-4858766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7"/>
          <p:cNvSpPr/>
          <p:nvPr/>
        </p:nvSpPr>
        <p:spPr>
          <a:xfrm rot="-4858766" flipH="1">
            <a:off x="13142668" y="5232274"/>
            <a:ext cx="170065" cy="170065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7"/>
          <p:cNvSpPr/>
          <p:nvPr/>
        </p:nvSpPr>
        <p:spPr>
          <a:xfrm rot="-4858766">
            <a:off x="12714680" y="7113639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7"/>
          <p:cNvSpPr/>
          <p:nvPr/>
        </p:nvSpPr>
        <p:spPr>
          <a:xfrm rot="-4858766">
            <a:off x="12434078" y="7707385"/>
            <a:ext cx="118686" cy="118686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7"/>
          <p:cNvSpPr/>
          <p:nvPr/>
        </p:nvSpPr>
        <p:spPr>
          <a:xfrm rot="-4858766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7"/>
          <p:cNvSpPr/>
          <p:nvPr/>
        </p:nvSpPr>
        <p:spPr>
          <a:xfrm rot="-4858766">
            <a:off x="12104260" y="7590527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7"/>
          <p:cNvSpPr/>
          <p:nvPr/>
        </p:nvSpPr>
        <p:spPr>
          <a:xfrm rot="-4858766" flipH="1">
            <a:off x="12958366" y="6198910"/>
            <a:ext cx="148893" cy="148893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7"/>
          <p:cNvSpPr/>
          <p:nvPr/>
        </p:nvSpPr>
        <p:spPr>
          <a:xfrm rot="-4858766" flipH="1">
            <a:off x="11211226" y="4841356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7"/>
          <p:cNvSpPr/>
          <p:nvPr/>
        </p:nvSpPr>
        <p:spPr>
          <a:xfrm rot="-4858766" flipH="1">
            <a:off x="11115952" y="5449265"/>
            <a:ext cx="105246" cy="1052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5" name="Google Shape;1095;p7"/>
          <p:cNvGrpSpPr/>
          <p:nvPr/>
        </p:nvGrpSpPr>
        <p:grpSpPr>
          <a:xfrm rot="-4858766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096" name="Google Shape;1096;p7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 w="15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01" name="Google Shape;1101;p7"/>
          <p:cNvCxnSpPr>
            <a:endCxn id="1075" idx="3"/>
          </p:cNvCxnSpPr>
          <p:nvPr/>
        </p:nvCxnSpPr>
        <p:spPr>
          <a:xfrm rot="10800000">
            <a:off x="10569523" y="7586772"/>
            <a:ext cx="342300" cy="6729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2" name="Google Shape;1102;p7"/>
          <p:cNvCxnSpPr>
            <a:stCxn id="1076" idx="0"/>
            <a:endCxn id="1075" idx="5"/>
          </p:cNvCxnSpPr>
          <p:nvPr/>
        </p:nvCxnSpPr>
        <p:spPr>
          <a:xfrm flipH="1">
            <a:off x="10580286" y="7344051"/>
            <a:ext cx="678600" cy="174900"/>
          </a:xfrm>
          <a:prstGeom prst="straightConnector1">
            <a:avLst/>
          </a:prstGeom>
          <a:noFill/>
          <a:ln w="9525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3" name="Google Shape;1103;p7"/>
          <p:cNvSpPr/>
          <p:nvPr/>
        </p:nvSpPr>
        <p:spPr>
          <a:xfrm rot="-4858766" flipH="1">
            <a:off x="12121673" y="3286380"/>
            <a:ext cx="118686" cy="118686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7"/>
          <p:cNvSpPr/>
          <p:nvPr/>
        </p:nvSpPr>
        <p:spPr>
          <a:xfrm rot="-4858766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 w="15875" cap="rnd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7"/>
          <p:cNvSpPr/>
          <p:nvPr/>
        </p:nvSpPr>
        <p:spPr>
          <a:xfrm rot="-4858766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rgbClr val="3F3F3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6" name="Google Shape;1106;p7"/>
          <p:cNvCxnSpPr/>
          <p:nvPr/>
        </p:nvCxnSpPr>
        <p:spPr>
          <a:xfrm flipH="1">
            <a:off x="11439281" y="578463"/>
            <a:ext cx="452746" cy="434139"/>
          </a:xfrm>
          <a:prstGeom prst="straightConnector1">
            <a:avLst/>
          </a:prstGeom>
          <a:noFill/>
          <a:ln w="158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07" name="Google Shape;1107;p7"/>
          <p:cNvGrpSpPr/>
          <p:nvPr/>
        </p:nvGrpSpPr>
        <p:grpSpPr>
          <a:xfrm>
            <a:off x="5717392" y="5228033"/>
            <a:ext cx="5630999" cy="118134"/>
            <a:chOff x="-1348120" y="5777968"/>
            <a:chExt cx="9361040" cy="187524"/>
          </a:xfrm>
        </p:grpSpPr>
        <p:sp>
          <p:nvSpPr>
            <p:cNvPr id="1108" name="Google Shape;1108;p7"/>
            <p:cNvSpPr/>
            <p:nvPr/>
          </p:nvSpPr>
          <p:spPr>
            <a:xfrm rot="10800000" flipH="1">
              <a:off x="-1348120" y="5928916"/>
              <a:ext cx="9361040" cy="36576"/>
            </a:xfrm>
            <a:prstGeom prst="trapezoid">
              <a:avLst>
                <a:gd name="adj" fmla="val 814192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-1348120" y="5777968"/>
              <a:ext cx="9361040" cy="15109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6197032" y="2232559"/>
            <a:ext cx="4671718" cy="2960878"/>
            <a:chOff x="-375492" y="1139528"/>
            <a:chExt cx="7415784" cy="4700016"/>
          </a:xfrm>
        </p:grpSpPr>
        <p:grpSp>
          <p:nvGrpSpPr>
            <p:cNvPr id="1111" name="Google Shape;1111;p7"/>
            <p:cNvGrpSpPr/>
            <p:nvPr/>
          </p:nvGrpSpPr>
          <p:grpSpPr>
            <a:xfrm>
              <a:off x="-375492" y="1139528"/>
              <a:ext cx="7415784" cy="4700016"/>
              <a:chOff x="-375492" y="1139528"/>
              <a:chExt cx="7415784" cy="4700016"/>
            </a:xfrm>
          </p:grpSpPr>
          <p:sp>
            <p:nvSpPr>
              <p:cNvPr id="1112" name="Google Shape;1112;p7"/>
              <p:cNvSpPr/>
              <p:nvPr/>
            </p:nvSpPr>
            <p:spPr>
              <a:xfrm>
                <a:off x="-375492" y="1139528"/>
                <a:ext cx="7415784" cy="4700016"/>
              </a:xfrm>
              <a:custGeom>
                <a:avLst/>
                <a:gdLst/>
                <a:ahLst/>
                <a:cxnLst/>
                <a:rect l="l" t="t" r="r" b="b"/>
                <a:pathLst>
                  <a:path w="7415784" h="4700016" extrusionOk="0">
                    <a:moveTo>
                      <a:pt x="224028" y="269748"/>
                    </a:moveTo>
                    <a:lnTo>
                      <a:pt x="224028" y="4430268"/>
                    </a:lnTo>
                    <a:lnTo>
                      <a:pt x="7191756" y="4430268"/>
                    </a:lnTo>
                    <a:lnTo>
                      <a:pt x="7191756" y="269748"/>
                    </a:lnTo>
                    <a:close/>
                    <a:moveTo>
                      <a:pt x="266867" y="0"/>
                    </a:moveTo>
                    <a:lnTo>
                      <a:pt x="7148917" y="0"/>
                    </a:lnTo>
                    <a:cubicBezTo>
                      <a:pt x="7296304" y="0"/>
                      <a:pt x="7415784" y="119480"/>
                      <a:pt x="7415784" y="266867"/>
                    </a:cubicBezTo>
                    <a:lnTo>
                      <a:pt x="7415784" y="4433149"/>
                    </a:lnTo>
                    <a:cubicBezTo>
                      <a:pt x="7415784" y="4580536"/>
                      <a:pt x="7296304" y="4700016"/>
                      <a:pt x="7148917" y="4700016"/>
                    </a:cubicBezTo>
                    <a:lnTo>
                      <a:pt x="266867" y="4700016"/>
                    </a:lnTo>
                    <a:cubicBezTo>
                      <a:pt x="119480" y="4700016"/>
                      <a:pt x="0" y="4580536"/>
                      <a:pt x="0" y="4433149"/>
                    </a:cubicBezTo>
                    <a:lnTo>
                      <a:pt x="0" y="266867"/>
                    </a:lnTo>
                    <a:cubicBezTo>
                      <a:pt x="0" y="119480"/>
                      <a:pt x="119480" y="0"/>
                      <a:pt x="266867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7"/>
              <p:cNvSpPr/>
              <p:nvPr/>
            </p:nvSpPr>
            <p:spPr>
              <a:xfrm>
                <a:off x="-358011" y="1160080"/>
                <a:ext cx="7380820" cy="4658913"/>
              </a:xfrm>
              <a:custGeom>
                <a:avLst/>
                <a:gdLst/>
                <a:ahLst/>
                <a:cxnLst/>
                <a:rect l="l" t="t" r="r" b="b"/>
                <a:pathLst>
                  <a:path w="7380820" h="4658912" extrusionOk="0">
                    <a:moveTo>
                      <a:pt x="252028" y="295230"/>
                    </a:moveTo>
                    <a:lnTo>
                      <a:pt x="252028" y="4363682"/>
                    </a:lnTo>
                    <a:lnTo>
                      <a:pt x="7128792" y="4363682"/>
                    </a:lnTo>
                    <a:lnTo>
                      <a:pt x="7128792" y="295230"/>
                    </a:lnTo>
                    <a:close/>
                    <a:moveTo>
                      <a:pt x="264533" y="0"/>
                    </a:moveTo>
                    <a:lnTo>
                      <a:pt x="7116287" y="0"/>
                    </a:lnTo>
                    <a:cubicBezTo>
                      <a:pt x="7262385" y="0"/>
                      <a:pt x="7380820" y="118435"/>
                      <a:pt x="7380820" y="264533"/>
                    </a:cubicBezTo>
                    <a:lnTo>
                      <a:pt x="7380820" y="4394379"/>
                    </a:lnTo>
                    <a:cubicBezTo>
                      <a:pt x="7380820" y="4540477"/>
                      <a:pt x="7262385" y="4658912"/>
                      <a:pt x="7116287" y="4658912"/>
                    </a:cubicBezTo>
                    <a:lnTo>
                      <a:pt x="264533" y="4658912"/>
                    </a:lnTo>
                    <a:cubicBezTo>
                      <a:pt x="118435" y="4658912"/>
                      <a:pt x="0" y="4540477"/>
                      <a:pt x="0" y="4394379"/>
                    </a:cubicBezTo>
                    <a:lnTo>
                      <a:pt x="0" y="264533"/>
                    </a:lnTo>
                    <a:cubicBezTo>
                      <a:pt x="0" y="118435"/>
                      <a:pt x="118435" y="0"/>
                      <a:pt x="264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4" name="Google Shape;1114;p7"/>
            <p:cNvSpPr/>
            <p:nvPr/>
          </p:nvSpPr>
          <p:spPr>
            <a:xfrm>
              <a:off x="3260392" y="1241052"/>
              <a:ext cx="144016" cy="144016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7000">
                  <a:schemeClr val="dk1"/>
                </a:gs>
                <a:gs pos="34000">
                  <a:srgbClr val="282828"/>
                </a:gs>
                <a:gs pos="100000">
                  <a:srgbClr val="FEFEF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6" name="Google Shape;1116;p7"/>
          <p:cNvGrpSpPr/>
          <p:nvPr/>
        </p:nvGrpSpPr>
        <p:grpSpPr>
          <a:xfrm>
            <a:off x="1206125" y="1294902"/>
            <a:ext cx="4021459" cy="5233337"/>
            <a:chOff x="1691583" y="1961443"/>
            <a:chExt cx="3589882" cy="5233337"/>
          </a:xfrm>
        </p:grpSpPr>
        <p:cxnSp>
          <p:nvCxnSpPr>
            <p:cNvPr id="1117" name="Google Shape;1117;p7"/>
            <p:cNvCxnSpPr/>
            <p:nvPr/>
          </p:nvCxnSpPr>
          <p:spPr>
            <a:xfrm>
              <a:off x="2343480" y="4259544"/>
              <a:ext cx="0" cy="777328"/>
            </a:xfrm>
            <a:prstGeom prst="straightConnector1">
              <a:avLst/>
            </a:prstGeom>
            <a:noFill/>
            <a:ln w="9525" cap="rnd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118" name="Google Shape;1118;p7"/>
            <p:cNvGrpSpPr/>
            <p:nvPr/>
          </p:nvGrpSpPr>
          <p:grpSpPr>
            <a:xfrm>
              <a:off x="1691583" y="1961443"/>
              <a:ext cx="3589882" cy="5233337"/>
              <a:chOff x="343321" y="88312"/>
              <a:chExt cx="3589882" cy="5233337"/>
            </a:xfrm>
          </p:grpSpPr>
          <p:sp>
            <p:nvSpPr>
              <p:cNvPr id="1119" name="Google Shape;1119;p7"/>
              <p:cNvSpPr txBox="1"/>
              <p:nvPr/>
            </p:nvSpPr>
            <p:spPr>
              <a:xfrm>
                <a:off x="343321" y="88312"/>
                <a:ext cx="306688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Autoencoder</a:t>
                </a:r>
                <a:endParaRPr sz="4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7"/>
              <p:cNvSpPr txBox="1"/>
              <p:nvPr/>
            </p:nvSpPr>
            <p:spPr>
              <a:xfrm>
                <a:off x="357971" y="1019230"/>
                <a:ext cx="3575232" cy="4302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42900" marR="0" lvl="0" indent="-342900" algn="just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r>
                  <a:rPr lang="en-US" sz="2400" b="1" dirty="0" smtClean="0">
                    <a:solidFill>
                      <a:schemeClr val="dk1"/>
                    </a:solidFill>
                  </a:rPr>
                  <a:t>Model</a:t>
                </a:r>
              </a:p>
              <a:p>
                <a:pPr marL="457200" marR="0" lvl="0" indent="-457200" algn="just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dk1"/>
                    </a:solidFill>
                  </a:rPr>
                  <a:t>Hidden layers</a:t>
                </a:r>
              </a:p>
              <a:p>
                <a:pPr marL="457200" lvl="0" indent="-457200" algn="just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dk1"/>
                    </a:solidFill>
                  </a:rPr>
                  <a:t>Neurons</a:t>
                </a:r>
              </a:p>
              <a:p>
                <a:pPr marL="457200" lvl="0" indent="-457200" algn="just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dk1"/>
                    </a:solidFill>
                  </a:rPr>
                  <a:t>activation</a:t>
                </a:r>
              </a:p>
              <a:p>
                <a:pPr marL="342900" lvl="0" indent="-342900" algn="just">
                  <a:lnSpc>
                    <a:spcPct val="114000"/>
                  </a:lnSpc>
                  <a:buFont typeface="Arial" charset="0"/>
                  <a:buChar char="•"/>
                </a:pPr>
                <a:endParaRPr lang="en-US" altLang="zh-TW" sz="2400" dirty="0" smtClean="0">
                  <a:solidFill>
                    <a:schemeClr val="dk1"/>
                  </a:solidFill>
                </a:endParaRPr>
              </a:p>
              <a:p>
                <a:pPr marL="342900" lvl="0" indent="-342900" algn="just">
                  <a:lnSpc>
                    <a:spcPct val="114000"/>
                  </a:lnSpc>
                  <a:buFont typeface="Arial" charset="0"/>
                  <a:buChar char="•"/>
                </a:pPr>
                <a:r>
                  <a:rPr lang="en-US" altLang="zh-TW" sz="2400" b="1" dirty="0" smtClean="0">
                    <a:solidFill>
                      <a:schemeClr val="dk1"/>
                    </a:solidFill>
                  </a:rPr>
                  <a:t>Optimize</a:t>
                </a:r>
                <a:endParaRPr lang="en-US" sz="2400" b="1" dirty="0" smtClean="0">
                  <a:solidFill>
                    <a:schemeClr val="dk1"/>
                  </a:solidFill>
                </a:endParaRPr>
              </a:p>
              <a:p>
                <a:pPr marL="457200" lvl="0" indent="-457200" algn="just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dk1"/>
                    </a:solidFill>
                  </a:rPr>
                  <a:t>Optimizers</a:t>
                </a:r>
              </a:p>
              <a:p>
                <a:pPr marL="457200" lvl="0" indent="-457200" algn="just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dk1"/>
                    </a:solidFill>
                    <a:ea typeface="Arial"/>
                    <a:cs typeface="Arial"/>
                    <a:sym typeface="Arial"/>
                  </a:rPr>
                  <a:t>Learning rate</a:t>
                </a:r>
              </a:p>
              <a:p>
                <a:pPr marL="457200" lvl="0" indent="-457200" algn="just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dk1"/>
                    </a:solidFill>
                  </a:rPr>
                  <a:t>Epochs=100</a:t>
                </a:r>
              </a:p>
              <a:p>
                <a:pPr marL="457200" lvl="0" indent="-457200" algn="just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sz="2400" dirty="0" err="1" smtClean="0">
                    <a:solidFill>
                      <a:schemeClr val="dk1"/>
                    </a:solidFill>
                  </a:rPr>
                  <a:t>Batch_size</a:t>
                </a:r>
                <a:r>
                  <a:rPr lang="en-US" sz="2400" dirty="0" smtClean="0">
                    <a:solidFill>
                      <a:schemeClr val="dk1"/>
                    </a:solidFill>
                  </a:rPr>
                  <a:t>=32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</p:grp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37" y="2200543"/>
            <a:ext cx="7673539" cy="3240555"/>
          </a:xfrm>
          <a:prstGeom prst="rect">
            <a:avLst/>
          </a:prstGeom>
        </p:spPr>
      </p:pic>
      <p:sp>
        <p:nvSpPr>
          <p:cNvPr id="5" name="右中括弧 4"/>
          <p:cNvSpPr/>
          <p:nvPr/>
        </p:nvSpPr>
        <p:spPr>
          <a:xfrm rot="16200000">
            <a:off x="8032603" y="448320"/>
            <a:ext cx="250688" cy="4569553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89155" y="2189011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/>
              <a:t>hidden</a:t>
            </a:r>
            <a:endParaRPr kumimoji="1" lang="zh-TW" altLang="en-US" sz="2000" dirty="0"/>
          </a:p>
        </p:txBody>
      </p:sp>
      <p:sp>
        <p:nvSpPr>
          <p:cNvPr id="144" name="右中括弧 143"/>
          <p:cNvSpPr/>
          <p:nvPr/>
        </p:nvSpPr>
        <p:spPr>
          <a:xfrm rot="16200000" flipH="1">
            <a:off x="6383540" y="3363446"/>
            <a:ext cx="214875" cy="4192565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5" name="文字方塊 144"/>
          <p:cNvSpPr txBox="1"/>
          <p:nvPr/>
        </p:nvSpPr>
        <p:spPr>
          <a:xfrm>
            <a:off x="5646070" y="5610078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smtClean="0"/>
              <a:t>encoder</a:t>
            </a:r>
            <a:endParaRPr kumimoji="1" lang="zh-TW" altLang="en-US" sz="2000" dirty="0"/>
          </a:p>
        </p:txBody>
      </p:sp>
      <p:sp>
        <p:nvSpPr>
          <p:cNvPr id="146" name="右中括弧 145"/>
          <p:cNvSpPr/>
          <p:nvPr/>
        </p:nvSpPr>
        <p:spPr>
          <a:xfrm rot="16200000">
            <a:off x="7095377" y="1408115"/>
            <a:ext cx="269675" cy="2714092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532340" y="3690381"/>
            <a:ext cx="585876" cy="46166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0070C0"/>
                </a:solidFill>
              </a:rPr>
              <a:t>40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6115818" y="3700877"/>
            <a:ext cx="585876" cy="46166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2</a:t>
            </a:r>
            <a:r>
              <a:rPr kumimoji="1" lang="en-US" altLang="zh-TW" sz="2400" dirty="0" smtClean="0">
                <a:solidFill>
                  <a:srgbClr val="0070C0"/>
                </a:solidFill>
              </a:rPr>
              <a:t>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875030" y="3763572"/>
            <a:ext cx="585876" cy="46166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1</a:t>
            </a:r>
            <a:r>
              <a:rPr kumimoji="1" lang="en-US" altLang="zh-TW" sz="2400" dirty="0" smtClean="0">
                <a:solidFill>
                  <a:srgbClr val="0070C0"/>
                </a:solidFill>
              </a:rPr>
              <a:t>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9722751" y="3742766"/>
            <a:ext cx="585876" cy="46166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rgbClr val="0070C0"/>
                </a:solidFill>
              </a:rPr>
              <a:t>2</a:t>
            </a:r>
            <a:r>
              <a:rPr kumimoji="1" lang="en-US" altLang="zh-TW" sz="2400" dirty="0" smtClean="0">
                <a:solidFill>
                  <a:srgbClr val="0070C0"/>
                </a:solidFill>
              </a:rPr>
              <a:t>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1273264" y="3704519"/>
            <a:ext cx="585876" cy="46166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0070C0"/>
                </a:solidFill>
              </a:rPr>
              <a:t>40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4327520" y="3814158"/>
            <a:ext cx="861338" cy="40011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70C0"/>
                </a:solidFill>
              </a:rPr>
              <a:t>input</a:t>
            </a:r>
            <a:endParaRPr kumimoji="1"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5976250" y="3655740"/>
            <a:ext cx="950032" cy="707886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70C0"/>
                </a:solidFill>
              </a:rPr>
              <a:t>Input</a:t>
            </a:r>
          </a:p>
          <a:p>
            <a:r>
              <a:rPr kumimoji="1" lang="en-US" altLang="zh-TW" sz="2000" dirty="0" smtClean="0">
                <a:solidFill>
                  <a:srgbClr val="0070C0"/>
                </a:solidFill>
              </a:rPr>
              <a:t>*2</a:t>
            </a:r>
            <a:endParaRPr kumimoji="1"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753792" y="3647586"/>
            <a:ext cx="1119733" cy="707886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0070C0"/>
                </a:solidFill>
              </a:rPr>
              <a:t>n&lt;Input</a:t>
            </a:r>
          </a:p>
          <a:p>
            <a:endParaRPr kumimoji="1"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4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4" grpId="0" animBg="1"/>
      <p:bldP spid="145" grpId="0"/>
      <p:bldP spid="146" grpId="0" animBg="1"/>
      <p:bldP spid="7" grpId="0" animBg="1"/>
      <p:bldP spid="7" grpId="1" animBg="1"/>
      <p:bldP spid="148" grpId="0" animBg="1"/>
      <p:bldP spid="148" grpId="1" animBg="1"/>
      <p:bldP spid="149" grpId="0" animBg="1"/>
      <p:bldP spid="149" grpId="1" animBg="1"/>
      <p:bldP spid="151" grpId="0" animBg="1"/>
      <p:bldP spid="151" grpId="1" animBg="1"/>
      <p:bldP spid="152" grpId="0" animBg="1"/>
      <p:bldP spid="152" grpId="1" animBg="1"/>
      <p:bldP spid="150" grpId="0" animBg="1"/>
      <p:bldP spid="153" grpId="0" animBg="1"/>
      <p:bldP spid="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ïṣļîḑe">
            <a:extLst/>
          </p:cNvPr>
          <p:cNvGrpSpPr/>
          <p:nvPr/>
        </p:nvGrpSpPr>
        <p:grpSpPr>
          <a:xfrm>
            <a:off x="5717392" y="5228033"/>
            <a:ext cx="5630999" cy="118134"/>
            <a:chOff x="-1348120" y="5777968"/>
            <a:chExt cx="9361040" cy="187524"/>
          </a:xfrm>
        </p:grpSpPr>
        <p:sp>
          <p:nvSpPr>
            <p:cNvPr id="137" name="ïṡľîḍe">
              <a:extLst/>
            </p:cNvPr>
            <p:cNvSpPr/>
            <p:nvPr/>
          </p:nvSpPr>
          <p:spPr>
            <a:xfrm flipV="1">
              <a:off x="-1348120" y="5928916"/>
              <a:ext cx="9361040" cy="36576"/>
            </a:xfrm>
            <a:prstGeom prst="trapezoid">
              <a:avLst>
                <a:gd name="adj" fmla="val 814192"/>
              </a:avLst>
            </a:prstGeom>
            <a:solidFill>
              <a:srgbClr val="808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sp>
          <p:nvSpPr>
            <p:cNvPr id="138" name="iṧḻíḑe">
              <a:extLst/>
            </p:cNvPr>
            <p:cNvSpPr/>
            <p:nvPr/>
          </p:nvSpPr>
          <p:spPr>
            <a:xfrm>
              <a:off x="-1348120" y="5777968"/>
              <a:ext cx="9361040" cy="15109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</p:grpSp>
      <p:grpSp>
        <p:nvGrpSpPr>
          <p:cNvPr id="130" name="ïṩlíḍe">
            <a:extLst/>
          </p:cNvPr>
          <p:cNvGrpSpPr/>
          <p:nvPr/>
        </p:nvGrpSpPr>
        <p:grpSpPr>
          <a:xfrm>
            <a:off x="6197032" y="2232559"/>
            <a:ext cx="4671719" cy="2960878"/>
            <a:chOff x="-375492" y="1139528"/>
            <a:chExt cx="7415785" cy="4700016"/>
          </a:xfrm>
        </p:grpSpPr>
        <p:grpSp>
          <p:nvGrpSpPr>
            <p:cNvPr id="132" name="ïsľiďe">
              <a:extLst/>
            </p:cNvPr>
            <p:cNvGrpSpPr/>
            <p:nvPr/>
          </p:nvGrpSpPr>
          <p:grpSpPr>
            <a:xfrm>
              <a:off x="-375492" y="1139528"/>
              <a:ext cx="7415785" cy="4700016"/>
              <a:chOff x="-375492" y="1139528"/>
              <a:chExt cx="7415785" cy="4700016"/>
            </a:xfrm>
          </p:grpSpPr>
          <p:sp>
            <p:nvSpPr>
              <p:cNvPr id="134" name="îsľíḍe">
                <a:extLst/>
              </p:cNvPr>
              <p:cNvSpPr/>
              <p:nvPr/>
            </p:nvSpPr>
            <p:spPr>
              <a:xfrm>
                <a:off x="-375492" y="1139528"/>
                <a:ext cx="7415784" cy="4700016"/>
              </a:xfrm>
              <a:custGeom>
                <a:avLst/>
                <a:gdLst>
                  <a:gd name="connsiteX0" fmla="*/ 224028 w 7415784"/>
                  <a:gd name="connsiteY0" fmla="*/ 269748 h 4700016"/>
                  <a:gd name="connsiteX1" fmla="*/ 224028 w 7415784"/>
                  <a:gd name="connsiteY1" fmla="*/ 4430268 h 4700016"/>
                  <a:gd name="connsiteX2" fmla="*/ 7191756 w 7415784"/>
                  <a:gd name="connsiteY2" fmla="*/ 4430268 h 4700016"/>
                  <a:gd name="connsiteX3" fmla="*/ 7191756 w 7415784"/>
                  <a:gd name="connsiteY3" fmla="*/ 269748 h 4700016"/>
                  <a:gd name="connsiteX4" fmla="*/ 266867 w 7415784"/>
                  <a:gd name="connsiteY4" fmla="*/ 0 h 4700016"/>
                  <a:gd name="connsiteX5" fmla="*/ 7148917 w 7415784"/>
                  <a:gd name="connsiteY5" fmla="*/ 0 h 4700016"/>
                  <a:gd name="connsiteX6" fmla="*/ 7415784 w 7415784"/>
                  <a:gd name="connsiteY6" fmla="*/ 266867 h 4700016"/>
                  <a:gd name="connsiteX7" fmla="*/ 7415784 w 7415784"/>
                  <a:gd name="connsiteY7" fmla="*/ 4433149 h 4700016"/>
                  <a:gd name="connsiteX8" fmla="*/ 7148917 w 7415784"/>
                  <a:gd name="connsiteY8" fmla="*/ 4700016 h 4700016"/>
                  <a:gd name="connsiteX9" fmla="*/ 266867 w 7415784"/>
                  <a:gd name="connsiteY9" fmla="*/ 4700016 h 4700016"/>
                  <a:gd name="connsiteX10" fmla="*/ 0 w 7415784"/>
                  <a:gd name="connsiteY10" fmla="*/ 4433149 h 4700016"/>
                  <a:gd name="connsiteX11" fmla="*/ 0 w 7415784"/>
                  <a:gd name="connsiteY11" fmla="*/ 266867 h 4700016"/>
                  <a:gd name="connsiteX12" fmla="*/ 266867 w 7415784"/>
                  <a:gd name="connsiteY12" fmla="*/ 0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5784" h="4700016">
                    <a:moveTo>
                      <a:pt x="224028" y="269748"/>
                    </a:moveTo>
                    <a:lnTo>
                      <a:pt x="224028" y="4430268"/>
                    </a:lnTo>
                    <a:lnTo>
                      <a:pt x="7191756" y="4430268"/>
                    </a:lnTo>
                    <a:lnTo>
                      <a:pt x="7191756" y="269748"/>
                    </a:lnTo>
                    <a:close/>
                    <a:moveTo>
                      <a:pt x="266867" y="0"/>
                    </a:moveTo>
                    <a:lnTo>
                      <a:pt x="7148917" y="0"/>
                    </a:lnTo>
                    <a:cubicBezTo>
                      <a:pt x="7296304" y="0"/>
                      <a:pt x="7415784" y="119480"/>
                      <a:pt x="7415784" y="266867"/>
                    </a:cubicBezTo>
                    <a:lnTo>
                      <a:pt x="7415784" y="4433149"/>
                    </a:lnTo>
                    <a:cubicBezTo>
                      <a:pt x="7415784" y="4580536"/>
                      <a:pt x="7296304" y="4700016"/>
                      <a:pt x="7148917" y="4700016"/>
                    </a:cubicBezTo>
                    <a:lnTo>
                      <a:pt x="266867" y="4700016"/>
                    </a:lnTo>
                    <a:cubicBezTo>
                      <a:pt x="119480" y="4700016"/>
                      <a:pt x="0" y="4580536"/>
                      <a:pt x="0" y="4433149"/>
                    </a:cubicBezTo>
                    <a:lnTo>
                      <a:pt x="0" y="266867"/>
                    </a:lnTo>
                    <a:cubicBezTo>
                      <a:pt x="0" y="119480"/>
                      <a:pt x="119480" y="0"/>
                      <a:pt x="2668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35" name="íṡlïḓé">
                <a:extLst/>
              </p:cNvPr>
              <p:cNvSpPr/>
              <p:nvPr/>
            </p:nvSpPr>
            <p:spPr>
              <a:xfrm>
                <a:off x="-358011" y="1160080"/>
                <a:ext cx="7380820" cy="4658913"/>
              </a:xfrm>
              <a:custGeom>
                <a:avLst/>
                <a:gdLst>
                  <a:gd name="connsiteX0" fmla="*/ 252028 w 7380820"/>
                  <a:gd name="connsiteY0" fmla="*/ 295230 h 4658912"/>
                  <a:gd name="connsiteX1" fmla="*/ 252028 w 7380820"/>
                  <a:gd name="connsiteY1" fmla="*/ 4363682 h 4658912"/>
                  <a:gd name="connsiteX2" fmla="*/ 7128792 w 7380820"/>
                  <a:gd name="connsiteY2" fmla="*/ 4363682 h 4658912"/>
                  <a:gd name="connsiteX3" fmla="*/ 7128792 w 7380820"/>
                  <a:gd name="connsiteY3" fmla="*/ 295230 h 4658912"/>
                  <a:gd name="connsiteX4" fmla="*/ 264533 w 7380820"/>
                  <a:gd name="connsiteY4" fmla="*/ 0 h 4658912"/>
                  <a:gd name="connsiteX5" fmla="*/ 7116287 w 7380820"/>
                  <a:gd name="connsiteY5" fmla="*/ 0 h 4658912"/>
                  <a:gd name="connsiteX6" fmla="*/ 7380820 w 7380820"/>
                  <a:gd name="connsiteY6" fmla="*/ 264533 h 4658912"/>
                  <a:gd name="connsiteX7" fmla="*/ 7380820 w 7380820"/>
                  <a:gd name="connsiteY7" fmla="*/ 4394379 h 4658912"/>
                  <a:gd name="connsiteX8" fmla="*/ 7116287 w 7380820"/>
                  <a:gd name="connsiteY8" fmla="*/ 4658912 h 4658912"/>
                  <a:gd name="connsiteX9" fmla="*/ 264533 w 7380820"/>
                  <a:gd name="connsiteY9" fmla="*/ 4658912 h 4658912"/>
                  <a:gd name="connsiteX10" fmla="*/ 0 w 7380820"/>
                  <a:gd name="connsiteY10" fmla="*/ 4394379 h 4658912"/>
                  <a:gd name="connsiteX11" fmla="*/ 0 w 7380820"/>
                  <a:gd name="connsiteY11" fmla="*/ 264533 h 4658912"/>
                  <a:gd name="connsiteX12" fmla="*/ 264533 w 7380820"/>
                  <a:gd name="connsiteY12" fmla="*/ 0 h 465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80820" h="4658912">
                    <a:moveTo>
                      <a:pt x="252028" y="295230"/>
                    </a:moveTo>
                    <a:lnTo>
                      <a:pt x="252028" y="4363682"/>
                    </a:lnTo>
                    <a:lnTo>
                      <a:pt x="7128792" y="4363682"/>
                    </a:lnTo>
                    <a:lnTo>
                      <a:pt x="7128792" y="295230"/>
                    </a:lnTo>
                    <a:close/>
                    <a:moveTo>
                      <a:pt x="264533" y="0"/>
                    </a:moveTo>
                    <a:lnTo>
                      <a:pt x="7116287" y="0"/>
                    </a:lnTo>
                    <a:cubicBezTo>
                      <a:pt x="7262385" y="0"/>
                      <a:pt x="7380820" y="118435"/>
                      <a:pt x="7380820" y="264533"/>
                    </a:cubicBezTo>
                    <a:lnTo>
                      <a:pt x="7380820" y="4394379"/>
                    </a:lnTo>
                    <a:cubicBezTo>
                      <a:pt x="7380820" y="4540477"/>
                      <a:pt x="7262385" y="4658912"/>
                      <a:pt x="7116287" y="4658912"/>
                    </a:cubicBezTo>
                    <a:lnTo>
                      <a:pt x="264533" y="4658912"/>
                    </a:lnTo>
                    <a:cubicBezTo>
                      <a:pt x="118435" y="4658912"/>
                      <a:pt x="0" y="4540477"/>
                      <a:pt x="0" y="4394379"/>
                    </a:cubicBezTo>
                    <a:lnTo>
                      <a:pt x="0" y="264533"/>
                    </a:lnTo>
                    <a:cubicBezTo>
                      <a:pt x="0" y="118435"/>
                      <a:pt x="118435" y="0"/>
                      <a:pt x="264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  <p:sp>
            <p:nvSpPr>
              <p:cNvPr id="136" name="ïsľîḑé" hidden="1">
                <a:extLst/>
              </p:cNvPr>
              <p:cNvSpPr/>
              <p:nvPr/>
            </p:nvSpPr>
            <p:spPr>
              <a:xfrm>
                <a:off x="4509683" y="1139528"/>
                <a:ext cx="2530610" cy="4700016"/>
              </a:xfrm>
              <a:custGeom>
                <a:avLst/>
                <a:gdLst>
                  <a:gd name="connsiteX0" fmla="*/ 0 w 2530610"/>
                  <a:gd name="connsiteY0" fmla="*/ 0 h 4700016"/>
                  <a:gd name="connsiteX1" fmla="*/ 2263743 w 2530610"/>
                  <a:gd name="connsiteY1" fmla="*/ 0 h 4700016"/>
                  <a:gd name="connsiteX2" fmla="*/ 2530610 w 2530610"/>
                  <a:gd name="connsiteY2" fmla="*/ 266867 h 4700016"/>
                  <a:gd name="connsiteX3" fmla="*/ 2530610 w 2530610"/>
                  <a:gd name="connsiteY3" fmla="*/ 4433149 h 4700016"/>
                  <a:gd name="connsiteX4" fmla="*/ 2263743 w 2530610"/>
                  <a:gd name="connsiteY4" fmla="*/ 4700016 h 4700016"/>
                  <a:gd name="connsiteX5" fmla="*/ 1961175 w 2530610"/>
                  <a:gd name="connsiteY5" fmla="*/ 4700016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0610" h="4700016">
                    <a:moveTo>
                      <a:pt x="0" y="0"/>
                    </a:moveTo>
                    <a:lnTo>
                      <a:pt x="2263743" y="0"/>
                    </a:lnTo>
                    <a:cubicBezTo>
                      <a:pt x="2411130" y="0"/>
                      <a:pt x="2530610" y="119480"/>
                      <a:pt x="2530610" y="266867"/>
                    </a:cubicBezTo>
                    <a:lnTo>
                      <a:pt x="2530610" y="4433149"/>
                    </a:lnTo>
                    <a:cubicBezTo>
                      <a:pt x="2530610" y="4580536"/>
                      <a:pt x="2411130" y="4700016"/>
                      <a:pt x="2263743" y="4700016"/>
                    </a:cubicBezTo>
                    <a:lnTo>
                      <a:pt x="1961175" y="47000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/>
                  </a:solidFill>
                  <a:latin typeface="造字工房朗宋（非商用）常规体" pitchFamily="2" charset="-122"/>
                  <a:ea typeface="造字工房朗宋（非商用）常规体" pitchFamily="2" charset="-122"/>
                </a:endParaRPr>
              </a:p>
            </p:txBody>
          </p:sp>
        </p:grpSp>
        <p:sp>
          <p:nvSpPr>
            <p:cNvPr id="133" name="îṥļidè">
              <a:extLst/>
            </p:cNvPr>
            <p:cNvSpPr/>
            <p:nvPr/>
          </p:nvSpPr>
          <p:spPr>
            <a:xfrm>
              <a:off x="3260392" y="1241052"/>
              <a:ext cx="144016" cy="144016"/>
            </a:xfrm>
            <a:prstGeom prst="ellipse">
              <a:avLst/>
            </a:prstGeom>
            <a:gradFill flip="none" rotWithShape="1">
              <a:gsLst>
                <a:gs pos="17000">
                  <a:schemeClr val="tx1"/>
                </a:gs>
                <a:gs pos="34000">
                  <a:srgbClr val="000000">
                    <a:lumMod val="84000"/>
                    <a:lumOff val="16000"/>
                  </a:srgbClr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1433015" y="1293489"/>
            <a:ext cx="9292019" cy="3075429"/>
            <a:chOff x="1691583" y="1961443"/>
            <a:chExt cx="9292019" cy="3075429"/>
          </a:xfrm>
        </p:grpSpPr>
        <p:cxnSp>
          <p:nvCxnSpPr>
            <p:cNvPr id="154" name="直接连接符 153"/>
            <p:cNvCxnSpPr/>
            <p:nvPr/>
          </p:nvCxnSpPr>
          <p:spPr>
            <a:xfrm>
              <a:off x="2343480" y="4259544"/>
              <a:ext cx="0" cy="77732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1691583" y="1961443"/>
              <a:ext cx="92920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dirty="0" err="1" smtClean="0">
                  <a:latin typeface="造字工房朗宋（非商用）常规体" pitchFamily="2" charset="-122"/>
                  <a:ea typeface="造字工房朗宋（非商用）常规体" pitchFamily="2" charset="-122"/>
                </a:rPr>
                <a:t>Autoencoder</a:t>
              </a:r>
              <a:r>
                <a:rPr lang="en-US" altLang="zh-CN" sz="4000" b="1" dirty="0" smtClean="0">
                  <a:latin typeface="造字工房朗宋（非商用）常规体" pitchFamily="2" charset="-122"/>
                  <a:ea typeface="造字工房朗宋（非商用）常规体" pitchFamily="2" charset="-122"/>
                </a:rPr>
                <a:t> Model Tuning</a:t>
              </a:r>
              <a:endParaRPr lang="zh-CN" altLang="en-US" sz="4000" b="1" dirty="0"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</p:grpSp>
      <p:sp>
        <p:nvSpPr>
          <p:cNvPr id="144" name="Google Shape;1120;p7"/>
          <p:cNvSpPr txBox="1"/>
          <p:nvPr/>
        </p:nvSpPr>
        <p:spPr>
          <a:xfrm>
            <a:off x="1464249" y="2028807"/>
            <a:ext cx="4388554" cy="472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</a:rPr>
              <a:t>Model</a:t>
            </a:r>
          </a:p>
          <a:p>
            <a:pPr marL="457200" marR="0" lvl="0" indent="-4572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chemeClr val="dk1"/>
                </a:solidFill>
              </a:rPr>
              <a:t>Hidden layers </a:t>
            </a:r>
            <a:r>
              <a:rPr lang="en-US" altLang="zh-TW" sz="2400" dirty="0" smtClean="0">
                <a:solidFill>
                  <a:schemeClr val="dk1"/>
                </a:solidFill>
              </a:rPr>
              <a:t>:1~3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</a:p>
          <a:p>
            <a:pPr marL="457200" lvl="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dk1"/>
                </a:solidFill>
              </a:rPr>
              <a:t>Neurons </a:t>
            </a:r>
            <a:r>
              <a:rPr lang="en-US" altLang="zh-TW" sz="2400" dirty="0">
                <a:solidFill>
                  <a:schemeClr val="dk1"/>
                </a:solidFill>
              </a:rPr>
              <a:t>:</a:t>
            </a:r>
            <a:r>
              <a:rPr lang="zh-TW" altLang="en-US" sz="2400" dirty="0" smtClean="0">
                <a:solidFill>
                  <a:schemeClr val="dk1"/>
                </a:solidFill>
              </a:rPr>
              <a:t> </a:t>
            </a:r>
            <a:r>
              <a:rPr lang="en-US" altLang="zh-TW" sz="2400" dirty="0" smtClean="0">
                <a:solidFill>
                  <a:schemeClr val="dk1"/>
                </a:solidFill>
              </a:rPr>
              <a:t>35~25</a:t>
            </a:r>
            <a:endParaRPr lang="en-US" sz="2400" dirty="0" smtClean="0">
              <a:solidFill>
                <a:schemeClr val="dk1"/>
              </a:solidFill>
            </a:endParaRPr>
          </a:p>
          <a:p>
            <a:pPr marL="457200" lvl="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dk1"/>
                </a:solidFill>
              </a:rPr>
              <a:t>Activation </a:t>
            </a:r>
            <a:r>
              <a:rPr lang="en-US" altLang="zh-TW" sz="2400" dirty="0" smtClean="0">
                <a:solidFill>
                  <a:schemeClr val="dk1"/>
                </a:solidFill>
              </a:rPr>
              <a:t>:</a:t>
            </a:r>
            <a:r>
              <a:rPr lang="en-US" sz="2400" dirty="0" smtClean="0">
                <a:solidFill>
                  <a:schemeClr val="dk1"/>
                </a:solidFill>
              </a:rPr>
              <a:t>‘</a:t>
            </a:r>
            <a:r>
              <a:rPr lang="en-US" sz="2400" dirty="0" err="1" smtClean="0">
                <a:solidFill>
                  <a:schemeClr val="dk1"/>
                </a:solidFill>
              </a:rPr>
              <a:t>softplus</a:t>
            </a:r>
            <a:r>
              <a:rPr lang="en-US" sz="2400" dirty="0" smtClean="0">
                <a:solidFill>
                  <a:schemeClr val="dk1"/>
                </a:solidFill>
              </a:rPr>
              <a:t>’</a:t>
            </a:r>
            <a:r>
              <a:rPr lang="en-US" altLang="zh-TW" sz="2400" dirty="0" smtClean="0">
                <a:solidFill>
                  <a:schemeClr val="dk1"/>
                </a:solidFill>
              </a:rPr>
              <a:t>,’</a:t>
            </a:r>
            <a:r>
              <a:rPr lang="en-US" altLang="zh-TW" sz="2400" dirty="0" err="1" smtClean="0">
                <a:solidFill>
                  <a:schemeClr val="dk1"/>
                </a:solidFill>
              </a:rPr>
              <a:t>Relu</a:t>
            </a:r>
            <a:r>
              <a:rPr lang="en-US" altLang="zh-TW" sz="2400" dirty="0" smtClean="0">
                <a:solidFill>
                  <a:schemeClr val="dk1"/>
                </a:solidFill>
              </a:rPr>
              <a:t>’,’</a:t>
            </a:r>
            <a:r>
              <a:rPr lang="en-US" altLang="zh-TW" sz="2400" dirty="0" err="1" smtClean="0">
                <a:solidFill>
                  <a:schemeClr val="dk1"/>
                </a:solidFill>
              </a:rPr>
              <a:t>tanh</a:t>
            </a:r>
            <a:r>
              <a:rPr lang="en-US" altLang="zh-TW" sz="2400" dirty="0" smtClean="0">
                <a:solidFill>
                  <a:schemeClr val="dk1"/>
                </a:solidFill>
              </a:rPr>
              <a:t>’</a:t>
            </a:r>
            <a:endParaRPr lang="en-US" sz="2400" dirty="0">
              <a:solidFill>
                <a:schemeClr val="dk1"/>
              </a:solidFill>
            </a:endParaRPr>
          </a:p>
          <a:p>
            <a:pPr marL="342900" lvl="0" indent="-342900" algn="just">
              <a:lnSpc>
                <a:spcPct val="114000"/>
              </a:lnSpc>
              <a:buFont typeface="Arial" charset="0"/>
              <a:buChar char="•"/>
            </a:pPr>
            <a:endParaRPr lang="en-US" altLang="zh-TW" sz="2400" dirty="0" smtClean="0">
              <a:solidFill>
                <a:schemeClr val="dk1"/>
              </a:solidFill>
            </a:endParaRPr>
          </a:p>
          <a:p>
            <a:pPr marL="342900" lvl="0" indent="-342900" algn="just">
              <a:lnSpc>
                <a:spcPct val="114000"/>
              </a:lnSpc>
              <a:buFont typeface="Arial" charset="0"/>
              <a:buChar char="•"/>
            </a:pPr>
            <a:r>
              <a:rPr lang="en-US" altLang="zh-TW" sz="2400" b="1" dirty="0" smtClean="0">
                <a:solidFill>
                  <a:schemeClr val="dk1"/>
                </a:solidFill>
              </a:rPr>
              <a:t>Optimize</a:t>
            </a:r>
            <a:endParaRPr lang="en-US" sz="2400" b="1" dirty="0" smtClean="0">
              <a:solidFill>
                <a:schemeClr val="dk1"/>
              </a:solidFill>
            </a:endParaRPr>
          </a:p>
          <a:p>
            <a:pPr marL="457200" lvl="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dk1"/>
                </a:solidFill>
              </a:rPr>
              <a:t>Optimizers </a:t>
            </a:r>
            <a:r>
              <a:rPr lang="en-US" altLang="zh-TW" sz="2400" dirty="0" smtClean="0">
                <a:solidFill>
                  <a:schemeClr val="dk1"/>
                </a:solidFill>
              </a:rPr>
              <a:t>4</a:t>
            </a:r>
            <a:r>
              <a:rPr lang="zh-TW" altLang="en-US" sz="2400" dirty="0" smtClean="0">
                <a:solidFill>
                  <a:schemeClr val="dk1"/>
                </a:solidFill>
              </a:rPr>
              <a:t> </a:t>
            </a:r>
            <a:r>
              <a:rPr lang="en-US" altLang="zh-TW" sz="2400" dirty="0" smtClean="0">
                <a:solidFill>
                  <a:schemeClr val="dk1"/>
                </a:solidFill>
              </a:rPr>
              <a:t>methods</a:t>
            </a:r>
            <a:endParaRPr lang="en-US" sz="2400" dirty="0" smtClean="0">
              <a:solidFill>
                <a:schemeClr val="dk1"/>
              </a:solidFill>
            </a:endParaRPr>
          </a:p>
          <a:p>
            <a:pPr marL="457200" lvl="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Learning rate= </a:t>
            </a:r>
            <a:r>
              <a:rPr lang="en-US" altLang="zh-TW" sz="24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default</a:t>
            </a:r>
            <a:endParaRPr lang="en-US" sz="24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lvl="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dk1"/>
                </a:solidFill>
              </a:rPr>
              <a:t>Epochs=100</a:t>
            </a:r>
          </a:p>
          <a:p>
            <a:pPr marL="457200" lvl="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chemeClr val="dk1"/>
                </a:solidFill>
              </a:rPr>
              <a:t>Batch_size</a:t>
            </a:r>
            <a:r>
              <a:rPr lang="en-US" sz="2400" dirty="0" smtClean="0">
                <a:solidFill>
                  <a:schemeClr val="dk1"/>
                </a:solidFill>
              </a:rPr>
              <a:t>=32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6000986" y="2064730"/>
            <a:ext cx="5452845" cy="4753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5" name="圓角矩形 124"/>
          <p:cNvSpPr/>
          <p:nvPr/>
        </p:nvSpPr>
        <p:spPr>
          <a:xfrm>
            <a:off x="7226103" y="3327694"/>
            <a:ext cx="3193143" cy="10305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encoder</a:t>
            </a:r>
            <a:endParaRPr kumimoji="1" lang="zh-TW" altLang="en-US" sz="2400" dirty="0"/>
          </a:p>
        </p:txBody>
      </p:sp>
      <p:sp>
        <p:nvSpPr>
          <p:cNvPr id="148" name="圓角矩形 147"/>
          <p:cNvSpPr/>
          <p:nvPr/>
        </p:nvSpPr>
        <p:spPr>
          <a:xfrm>
            <a:off x="7216099" y="4576322"/>
            <a:ext cx="3193143" cy="10305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Regression model</a:t>
            </a:r>
            <a:endParaRPr kumimoji="1" lang="zh-TW" altLang="en-US" sz="2400" dirty="0"/>
          </a:p>
        </p:txBody>
      </p:sp>
      <p:sp>
        <p:nvSpPr>
          <p:cNvPr id="152" name="圓角矩形 151"/>
          <p:cNvSpPr/>
          <p:nvPr/>
        </p:nvSpPr>
        <p:spPr>
          <a:xfrm>
            <a:off x="7205159" y="5772750"/>
            <a:ext cx="3193143" cy="10305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 smtClean="0"/>
              <a:t>mape</a:t>
            </a:r>
            <a:endParaRPr kumimoji="1" lang="zh-TW" altLang="en-US" sz="2400" dirty="0"/>
          </a:p>
        </p:txBody>
      </p:sp>
      <p:sp>
        <p:nvSpPr>
          <p:cNvPr id="153" name="圓角矩形 152"/>
          <p:cNvSpPr/>
          <p:nvPr/>
        </p:nvSpPr>
        <p:spPr>
          <a:xfrm>
            <a:off x="7210770" y="2090721"/>
            <a:ext cx="3193143" cy="10305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Autocoder</a:t>
            </a:r>
            <a:endParaRPr kumimoji="1" lang="zh-TW" altLang="en-US" sz="2400" dirty="0"/>
          </a:p>
        </p:txBody>
      </p:sp>
      <p:cxnSp>
        <p:nvCxnSpPr>
          <p:cNvPr id="128" name="直線箭頭接點 127"/>
          <p:cNvCxnSpPr/>
          <p:nvPr/>
        </p:nvCxnSpPr>
        <p:spPr>
          <a:xfrm>
            <a:off x="8801730" y="2916791"/>
            <a:ext cx="0" cy="6539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箭頭接點 154"/>
          <p:cNvCxnSpPr/>
          <p:nvPr/>
        </p:nvCxnSpPr>
        <p:spPr>
          <a:xfrm>
            <a:off x="8800546" y="4171323"/>
            <a:ext cx="0" cy="6539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箭頭接點 155"/>
          <p:cNvCxnSpPr/>
          <p:nvPr/>
        </p:nvCxnSpPr>
        <p:spPr>
          <a:xfrm>
            <a:off x="8784847" y="5438313"/>
            <a:ext cx="0" cy="6539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橢圓 138"/>
          <p:cNvSpPr/>
          <p:nvPr/>
        </p:nvSpPr>
        <p:spPr>
          <a:xfrm>
            <a:off x="7374743" y="2132561"/>
            <a:ext cx="2931886" cy="9191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7" name="肘形接點 156"/>
          <p:cNvCxnSpPr>
            <a:stCxn id="152" idx="1"/>
          </p:cNvCxnSpPr>
          <p:nvPr/>
        </p:nvCxnSpPr>
        <p:spPr>
          <a:xfrm rot="10800000">
            <a:off x="7205159" y="2545938"/>
            <a:ext cx="12700" cy="3742073"/>
          </a:xfrm>
          <a:prstGeom prst="bentConnector4">
            <a:avLst>
              <a:gd name="adj1" fmla="val 7342858"/>
              <a:gd name="adj2" fmla="val 9993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橢圓 162"/>
          <p:cNvSpPr/>
          <p:nvPr/>
        </p:nvSpPr>
        <p:spPr>
          <a:xfrm>
            <a:off x="7266285" y="5812363"/>
            <a:ext cx="2931886" cy="9191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4" name="文字方塊 163"/>
          <p:cNvSpPr txBox="1"/>
          <p:nvPr/>
        </p:nvSpPr>
        <p:spPr>
          <a:xfrm>
            <a:off x="9625192" y="1697621"/>
            <a:ext cx="221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FF0000"/>
                </a:solidFill>
              </a:rPr>
              <a:t>Grid Search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7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63" grpId="0" animBg="1"/>
      <p:bldP spid="1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47A0862-70F8-40EE-AAE0-B717FA3BCB8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创新赢未来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ontents Slide Master">
  <a:themeElements>
    <a:clrScheme name="ALLPPT-2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550</Words>
  <Application>Microsoft Office PowerPoint</Application>
  <PresentationFormat>寬螢幕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5" baseType="lpstr">
      <vt:lpstr>Arial Unicode MS</vt:lpstr>
      <vt:lpstr>微软雅黑</vt:lpstr>
      <vt:lpstr>幼圆</vt:lpstr>
      <vt:lpstr>造字工房尚雅（非商用）常规体</vt:lpstr>
      <vt:lpstr>造字工房朗宋（非商用）常规体</vt:lpstr>
      <vt:lpstr>等线</vt:lpstr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Contents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之岳 劉</cp:lastModifiedBy>
  <cp:revision>128</cp:revision>
  <dcterms:created xsi:type="dcterms:W3CDTF">2018-03-08T09:05:20Z</dcterms:created>
  <dcterms:modified xsi:type="dcterms:W3CDTF">2021-08-10T09:50:48Z</dcterms:modified>
</cp:coreProperties>
</file>