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3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4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4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4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5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5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5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6075000"/>
            <a:ext cx="12191760" cy="781200"/>
          </a:xfrm>
          <a:prstGeom prst="rect">
            <a:avLst/>
          </a:prstGeom>
          <a:solidFill>
            <a:srgbClr val="aeaeae"/>
          </a:solidFill>
          <a:ln>
            <a:noFill/>
          </a:ln>
          <a:effectLst>
            <a:outerShdw blurRad="40000" dir="5400000" dist="2304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1" name="CustomShape 2"/>
          <p:cNvSpPr/>
          <p:nvPr/>
        </p:nvSpPr>
        <p:spPr>
          <a:xfrm flipV="1">
            <a:off x="0" y="6074640"/>
            <a:ext cx="12191760" cy="50400"/>
          </a:xfrm>
          <a:prstGeom prst="rect">
            <a:avLst/>
          </a:prstGeom>
          <a:solidFill>
            <a:srgbClr val="002661"/>
          </a:solidFill>
          <a:ln>
            <a:noFill/>
          </a:ln>
          <a:effectLst>
            <a:outerShdw blurRad="40000" dir="5400000" dist="20160" rotWithShape="0">
              <a:srgbClr val="000000">
                <a:alpha val="38000"/>
              </a:srgbClr>
            </a:outerShdw>
          </a:effectLst>
        </p:spPr>
        <p:style>
          <a:lnRef idx="1">
            <a:schemeClr val="accent2"/>
          </a:lnRef>
          <a:fillRef idx="2">
            <a:schemeClr val="accent2"/>
          </a:fillRef>
          <a:effectRef idx="1">
            <a:schemeClr val="accent2"/>
          </a:effectRef>
          <a:fontRef idx="minor"/>
        </p:style>
      </p:sp>
      <p:pic>
        <p:nvPicPr>
          <p:cNvPr id="2" name="그림 1" descr=""/>
          <p:cNvPicPr/>
          <p:nvPr/>
        </p:nvPicPr>
        <p:blipFill>
          <a:blip r:embed="rId2"/>
          <a:stretch/>
        </p:blipFill>
        <p:spPr>
          <a:xfrm>
            <a:off x="10207080" y="6128640"/>
            <a:ext cx="1885680" cy="422640"/>
          </a:xfrm>
          <a:prstGeom prst="rect">
            <a:avLst/>
          </a:prstGeom>
          <a:ln>
            <a:noFill/>
          </a:ln>
        </p:spPr>
      </p:pic>
      <p:pic>
        <p:nvPicPr>
          <p:cNvPr id="3" name="그림 5" descr=""/>
          <p:cNvPicPr/>
          <p:nvPr/>
        </p:nvPicPr>
        <p:blipFill>
          <a:blip r:embed="rId3"/>
          <a:stretch/>
        </p:blipFill>
        <p:spPr>
          <a:xfrm>
            <a:off x="195120" y="6125760"/>
            <a:ext cx="961920" cy="399600"/>
          </a:xfrm>
          <a:prstGeom prst="rect">
            <a:avLst/>
          </a:prstGeom>
          <a:ln>
            <a:noFill/>
          </a:ln>
        </p:spPr>
      </p:pic>
      <p:sp>
        <p:nvSpPr>
          <p:cNvPr id="4" name="PlaceHolder 3"/>
          <p:cNvSpPr>
            <a:spLocks noGrp="1"/>
          </p:cNvSpPr>
          <p:nvPr>
            <p:ph type="title"/>
          </p:nvPr>
        </p:nvSpPr>
        <p:spPr>
          <a:xfrm>
            <a:off x="609480" y="1542960"/>
            <a:ext cx="10972440" cy="571320"/>
          </a:xfrm>
          <a:prstGeom prst="rect">
            <a:avLst/>
          </a:prstGeom>
        </p:spPr>
        <p:txBody>
          <a:bodyPr lIns="90000" rIns="90000" tIns="45000" bIns="45000">
            <a:noAutofit/>
          </a:bodyPr>
          <a:p>
            <a:pPr algn="ctr">
              <a:lnSpc>
                <a:spcPct val="100000"/>
              </a:lnSpc>
            </a:pPr>
            <a:r>
              <a:rPr b="1" lang="en-US" sz="3200" spc="-1" strike="noStrike">
                <a:solidFill>
                  <a:srgbClr val="002661"/>
                </a:solidFill>
                <a:latin typeface="Arial"/>
              </a:rPr>
              <a:t>PRESENTATION TITLE</a:t>
            </a:r>
            <a:endParaRPr b="0" lang="en-US" sz="3200" spc="-1" strike="noStrike">
              <a:solidFill>
                <a:srgbClr val="000000"/>
              </a:solidFill>
              <a:latin typeface="Calibri"/>
            </a:endParaRPr>
          </a:p>
        </p:txBody>
      </p:sp>
      <p:sp>
        <p:nvSpPr>
          <p:cNvPr id="5" name="PlaceHolder 4"/>
          <p:cNvSpPr>
            <a:spLocks noGrp="1"/>
          </p:cNvSpPr>
          <p:nvPr>
            <p:ph type="body"/>
          </p:nvPr>
        </p:nvSpPr>
        <p:spPr>
          <a:xfrm>
            <a:off x="609480" y="2571120"/>
            <a:ext cx="10972440" cy="647280"/>
          </a:xfrm>
          <a:prstGeom prst="rect">
            <a:avLst/>
          </a:prstGeom>
        </p:spPr>
        <p:txBody>
          <a:bodyPr lIns="90000" rIns="90000" tIns="45000" bIns="45000">
            <a:noAutofit/>
          </a:bodyPr>
          <a:p>
            <a:pPr marL="343080" indent="-342720" algn="ctr">
              <a:lnSpc>
                <a:spcPct val="100000"/>
              </a:lnSpc>
              <a:spcBef>
                <a:spcPts val="550"/>
              </a:spcBef>
              <a:tabLst>
                <a:tab algn="l" pos="0"/>
              </a:tabLst>
            </a:pPr>
            <a:r>
              <a:rPr b="0" lang="en-US" sz="2750" spc="-1" strike="noStrike">
                <a:solidFill>
                  <a:srgbClr val="002661"/>
                </a:solidFill>
                <a:latin typeface="Calibri"/>
              </a:rPr>
              <a:t>Presentation Subtitle</a:t>
            </a:r>
            <a:endParaRPr b="0" lang="en-US" sz="2750" spc="-1" strike="noStrike">
              <a:solidFill>
                <a:srgbClr val="000000"/>
              </a:solidFill>
              <a:latin typeface="Calibri"/>
            </a:endParaRPr>
          </a:p>
        </p:txBody>
      </p:sp>
      <p:sp>
        <p:nvSpPr>
          <p:cNvPr id="6" name="PlaceHolder 5"/>
          <p:cNvSpPr>
            <a:spLocks noGrp="1"/>
          </p:cNvSpPr>
          <p:nvPr>
            <p:ph type="body"/>
          </p:nvPr>
        </p:nvSpPr>
        <p:spPr>
          <a:xfrm>
            <a:off x="609480" y="4264560"/>
            <a:ext cx="10972440" cy="533160"/>
          </a:xfrm>
          <a:prstGeom prst="rect">
            <a:avLst/>
          </a:prstGeom>
        </p:spPr>
        <p:txBody>
          <a:bodyPr lIns="90000" rIns="90000" tIns="45000" bIns="45000">
            <a:noAutofit/>
          </a:bodyPr>
          <a:p>
            <a:pPr marL="343080" indent="-342720" algn="ctr">
              <a:lnSpc>
                <a:spcPct val="100000"/>
              </a:lnSpc>
              <a:spcBef>
                <a:spcPts val="479"/>
              </a:spcBef>
              <a:tabLst>
                <a:tab algn="l" pos="0"/>
              </a:tabLst>
            </a:pPr>
            <a:r>
              <a:rPr b="0" i="1" lang="en-US" sz="2400" spc="-1" strike="noStrike">
                <a:solidFill>
                  <a:srgbClr val="000000"/>
                </a:solidFill>
                <a:latin typeface="Times New Roman"/>
              </a:rPr>
              <a:t>Presenter’s Name</a:t>
            </a:r>
            <a:endParaRPr b="0" lang="en-US" sz="24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0" y="6075000"/>
            <a:ext cx="12191760" cy="781200"/>
          </a:xfrm>
          <a:prstGeom prst="rect">
            <a:avLst/>
          </a:prstGeom>
          <a:solidFill>
            <a:srgbClr val="aeaeae"/>
          </a:solidFill>
          <a:ln>
            <a:noFill/>
          </a:ln>
          <a:effectLst>
            <a:outerShdw blurRad="40000" dir="5400000" dist="2304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44" name="CustomShape 2"/>
          <p:cNvSpPr/>
          <p:nvPr/>
        </p:nvSpPr>
        <p:spPr>
          <a:xfrm flipV="1">
            <a:off x="0" y="6074640"/>
            <a:ext cx="12191760" cy="50400"/>
          </a:xfrm>
          <a:prstGeom prst="rect">
            <a:avLst/>
          </a:prstGeom>
          <a:solidFill>
            <a:srgbClr val="002661"/>
          </a:solidFill>
          <a:ln>
            <a:noFill/>
          </a:ln>
          <a:effectLst>
            <a:outerShdw blurRad="40000" dir="5400000" dist="20160" rotWithShape="0">
              <a:srgbClr val="000000">
                <a:alpha val="38000"/>
              </a:srgbClr>
            </a:outerShdw>
          </a:effectLst>
        </p:spPr>
        <p:style>
          <a:lnRef idx="1">
            <a:schemeClr val="accent2"/>
          </a:lnRef>
          <a:fillRef idx="2">
            <a:schemeClr val="accent2"/>
          </a:fillRef>
          <a:effectRef idx="1">
            <a:schemeClr val="accent2"/>
          </a:effectRef>
          <a:fontRef idx="minor"/>
        </p:style>
      </p:sp>
      <p:pic>
        <p:nvPicPr>
          <p:cNvPr id="45" name="그림 1" descr=""/>
          <p:cNvPicPr/>
          <p:nvPr/>
        </p:nvPicPr>
        <p:blipFill>
          <a:blip r:embed="rId2"/>
          <a:stretch/>
        </p:blipFill>
        <p:spPr>
          <a:xfrm>
            <a:off x="10207080" y="6128640"/>
            <a:ext cx="1885680" cy="422640"/>
          </a:xfrm>
          <a:prstGeom prst="rect">
            <a:avLst/>
          </a:prstGeom>
          <a:ln>
            <a:noFill/>
          </a:ln>
        </p:spPr>
      </p:pic>
      <p:pic>
        <p:nvPicPr>
          <p:cNvPr id="46" name="그림 5" descr=""/>
          <p:cNvPicPr/>
          <p:nvPr/>
        </p:nvPicPr>
        <p:blipFill>
          <a:blip r:embed="rId3"/>
          <a:stretch/>
        </p:blipFill>
        <p:spPr>
          <a:xfrm>
            <a:off x="195120" y="6125760"/>
            <a:ext cx="961920" cy="399600"/>
          </a:xfrm>
          <a:prstGeom prst="rect">
            <a:avLst/>
          </a:prstGeom>
          <a:ln>
            <a:noFill/>
          </a:ln>
        </p:spPr>
      </p:pic>
      <p:sp>
        <p:nvSpPr>
          <p:cNvPr id="47" name="PlaceHolder 3"/>
          <p:cNvSpPr>
            <a:spLocks noGrp="1"/>
          </p:cNvSpPr>
          <p:nvPr>
            <p:ph type="title"/>
          </p:nvPr>
        </p:nvSpPr>
        <p:spPr>
          <a:xfrm>
            <a:off x="609480" y="361800"/>
            <a:ext cx="10438920" cy="780840"/>
          </a:xfrm>
          <a:prstGeom prst="rect">
            <a:avLst/>
          </a:prstGeom>
        </p:spPr>
        <p:txBody>
          <a:bodyPr lIns="90000" rIns="90000" tIns="45000" bIns="45000">
            <a:noAutofit/>
          </a:bodyPr>
          <a:p>
            <a:pPr algn="ctr">
              <a:lnSpc>
                <a:spcPct val="100000"/>
              </a:lnSpc>
            </a:pPr>
            <a:r>
              <a:rPr b="1" lang="en-US" sz="2800" spc="-1" strike="noStrike" cap="small">
                <a:solidFill>
                  <a:srgbClr val="000000"/>
                </a:solidFill>
                <a:latin typeface="Arial"/>
              </a:rPr>
              <a:t>HEADLINE</a:t>
            </a:r>
            <a:endParaRPr b="0" lang="en-US" sz="2800" spc="-1" strike="noStrike">
              <a:solidFill>
                <a:srgbClr val="000000"/>
              </a:solidFill>
              <a:latin typeface="Calibri"/>
            </a:endParaRPr>
          </a:p>
        </p:txBody>
      </p:sp>
      <p:sp>
        <p:nvSpPr>
          <p:cNvPr id="48" name="PlaceHolder 4"/>
          <p:cNvSpPr>
            <a:spLocks noGrp="1"/>
          </p:cNvSpPr>
          <p:nvPr>
            <p:ph type="body"/>
          </p:nvPr>
        </p:nvSpPr>
        <p:spPr>
          <a:xfrm>
            <a:off x="609480" y="1266840"/>
            <a:ext cx="11226600" cy="4333680"/>
          </a:xfrm>
          <a:prstGeom prst="rect">
            <a:avLst/>
          </a:prstGeom>
        </p:spPr>
        <p:txBody>
          <a:bodyPr lIns="90000" rIns="90000" tIns="45000" bIns="45000">
            <a:noAutofit/>
          </a:bodyPr>
          <a:p>
            <a:pPr marL="343080" indent="-342720">
              <a:lnSpc>
                <a:spcPct val="150000"/>
              </a:lnSpc>
              <a:spcBef>
                <a:spcPts val="400"/>
              </a:spcBef>
              <a:buClr>
                <a:srgbClr val="002661"/>
              </a:buClr>
              <a:buFont typeface="Arial"/>
              <a:buChar char="•"/>
            </a:pPr>
            <a:r>
              <a:rPr b="0" lang="ko-KR" sz="2000" spc="-1" strike="noStrike">
                <a:solidFill>
                  <a:srgbClr val="002661"/>
                </a:solidFill>
                <a:latin typeface="Calibri"/>
              </a:rPr>
              <a:t>마스터 텍스트 스타일을 편집합니다</a:t>
            </a:r>
            <a:endParaRPr b="0" lang="en-US" sz="2000" spc="-1" strike="noStrike">
              <a:solidFill>
                <a:srgbClr val="000000"/>
              </a:solidFill>
              <a:latin typeface="Calibri"/>
            </a:endParaRPr>
          </a:p>
          <a:p>
            <a:pPr lvl="1" marL="743040" indent="-285480">
              <a:lnSpc>
                <a:spcPct val="150000"/>
              </a:lnSpc>
              <a:spcBef>
                <a:spcPts val="320"/>
              </a:spcBef>
              <a:buClr>
                <a:srgbClr val="002661"/>
              </a:buClr>
              <a:buFont typeface="Wingdings" charset="2"/>
              <a:buChar char=""/>
            </a:pPr>
            <a:r>
              <a:rPr b="0" lang="ko-KR" sz="1600" spc="-1" strike="noStrike">
                <a:solidFill>
                  <a:srgbClr val="002661"/>
                </a:solidFill>
                <a:latin typeface="Calibri"/>
              </a:rPr>
              <a:t>둘째 수준</a:t>
            </a:r>
            <a:endParaRPr b="0" lang="en-US" sz="1600" spc="-1" strike="noStrike">
              <a:solidFill>
                <a:srgbClr val="000000"/>
              </a:solidFill>
              <a:latin typeface="Calibri"/>
            </a:endParaRPr>
          </a:p>
          <a:p>
            <a:pPr marL="1143000" indent="-228240">
              <a:lnSpc>
                <a:spcPct val="150000"/>
              </a:lnSpc>
              <a:spcBef>
                <a:spcPts val="320"/>
              </a:spcBef>
              <a:tabLst>
                <a:tab algn="l" pos="0"/>
              </a:tabLst>
            </a:pPr>
            <a:r>
              <a:rPr b="0" lang="ko-KR" sz="1600" spc="-1" strike="noStrike">
                <a:solidFill>
                  <a:srgbClr val="002661"/>
                </a:solidFill>
                <a:latin typeface="Calibri"/>
              </a:rPr>
              <a:t>셋째 수준</a:t>
            </a:r>
            <a:endParaRPr b="0" lang="en-US" sz="1600" spc="-1" strike="noStrike">
              <a:solidFill>
                <a:srgbClr val="000000"/>
              </a:solidFill>
              <a:latin typeface="Calibri"/>
            </a:endParaRPr>
          </a:p>
          <a:p>
            <a:pPr marL="1600200" indent="-228240">
              <a:lnSpc>
                <a:spcPct val="150000"/>
              </a:lnSpc>
              <a:spcBef>
                <a:spcPts val="320"/>
              </a:spcBef>
              <a:tabLst>
                <a:tab algn="l" pos="0"/>
              </a:tabLst>
            </a:pPr>
            <a:r>
              <a:rPr b="0" lang="ko-KR" sz="1600" spc="-1" strike="noStrike">
                <a:solidFill>
                  <a:srgbClr val="002661"/>
                </a:solidFill>
                <a:latin typeface="Arial"/>
              </a:rPr>
              <a:t>넷째 수준</a:t>
            </a:r>
            <a:endParaRPr b="0" lang="en-US" sz="1600" spc="-1" strike="noStrike">
              <a:solidFill>
                <a:srgbClr val="000000"/>
              </a:solidFill>
              <a:latin typeface="Calibri"/>
            </a:endParaRPr>
          </a:p>
          <a:p>
            <a:pPr marL="2057400" indent="-228240">
              <a:lnSpc>
                <a:spcPct val="150000"/>
              </a:lnSpc>
              <a:spcBef>
                <a:spcPts val="320"/>
              </a:spcBef>
              <a:tabLst>
                <a:tab algn="l" pos="0"/>
              </a:tabLst>
            </a:pPr>
            <a:r>
              <a:rPr b="0" lang="ko-KR" sz="1600" spc="-1" strike="noStrike">
                <a:solidFill>
                  <a:srgbClr val="002661"/>
                </a:solidFill>
                <a:latin typeface="Arial"/>
              </a:rPr>
              <a:t>다섯째 수준</a:t>
            </a:r>
            <a:endParaRPr b="0" lang="en-US" sz="16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0" y="6075000"/>
            <a:ext cx="12191760" cy="781200"/>
          </a:xfrm>
          <a:prstGeom prst="rect">
            <a:avLst/>
          </a:prstGeom>
          <a:solidFill>
            <a:srgbClr val="aeaeae"/>
          </a:solidFill>
          <a:ln>
            <a:noFill/>
          </a:ln>
          <a:effectLst>
            <a:outerShdw blurRad="40000" dir="5400000" dist="2304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86" name="CustomShape 2"/>
          <p:cNvSpPr/>
          <p:nvPr/>
        </p:nvSpPr>
        <p:spPr>
          <a:xfrm flipV="1">
            <a:off x="0" y="6074640"/>
            <a:ext cx="12191760" cy="50400"/>
          </a:xfrm>
          <a:prstGeom prst="rect">
            <a:avLst/>
          </a:prstGeom>
          <a:solidFill>
            <a:srgbClr val="002661"/>
          </a:solidFill>
          <a:ln>
            <a:noFill/>
          </a:ln>
          <a:effectLst>
            <a:outerShdw blurRad="40000" dir="5400000" dist="20160" rotWithShape="0">
              <a:srgbClr val="000000">
                <a:alpha val="38000"/>
              </a:srgbClr>
            </a:outerShdw>
          </a:effectLst>
        </p:spPr>
        <p:style>
          <a:lnRef idx="1">
            <a:schemeClr val="accent2"/>
          </a:lnRef>
          <a:fillRef idx="2">
            <a:schemeClr val="accent2"/>
          </a:fillRef>
          <a:effectRef idx="1">
            <a:schemeClr val="accent2"/>
          </a:effectRef>
          <a:fontRef idx="minor"/>
        </p:style>
      </p:sp>
      <p:pic>
        <p:nvPicPr>
          <p:cNvPr id="87" name="그림 1" descr=""/>
          <p:cNvPicPr/>
          <p:nvPr/>
        </p:nvPicPr>
        <p:blipFill>
          <a:blip r:embed="rId2"/>
          <a:stretch/>
        </p:blipFill>
        <p:spPr>
          <a:xfrm>
            <a:off x="10207080" y="6128640"/>
            <a:ext cx="1885680" cy="422640"/>
          </a:xfrm>
          <a:prstGeom prst="rect">
            <a:avLst/>
          </a:prstGeom>
          <a:ln>
            <a:noFill/>
          </a:ln>
        </p:spPr>
      </p:pic>
      <p:pic>
        <p:nvPicPr>
          <p:cNvPr id="88" name="그림 5" descr=""/>
          <p:cNvPicPr/>
          <p:nvPr/>
        </p:nvPicPr>
        <p:blipFill>
          <a:blip r:embed="rId3"/>
          <a:stretch/>
        </p:blipFill>
        <p:spPr>
          <a:xfrm>
            <a:off x="195120" y="6125760"/>
            <a:ext cx="961920" cy="399600"/>
          </a:xfrm>
          <a:prstGeom prst="rect">
            <a:avLst/>
          </a:prstGeom>
          <a:ln>
            <a:noFill/>
          </a:ln>
        </p:spPr>
      </p:pic>
      <p:sp>
        <p:nvSpPr>
          <p:cNvPr id="89" name="PlaceHolder 3"/>
          <p:cNvSpPr>
            <a:spLocks noGrp="1"/>
          </p:cNvSpPr>
          <p:nvPr>
            <p:ph type="title"/>
          </p:nvPr>
        </p:nvSpPr>
        <p:spPr>
          <a:xfrm>
            <a:off x="838080" y="365040"/>
            <a:ext cx="10515240" cy="598680"/>
          </a:xfrm>
          <a:prstGeom prst="rect">
            <a:avLst/>
          </a:prstGeom>
        </p:spPr>
        <p:txBody>
          <a:bodyPr lIns="90000" rIns="90000" tIns="45000" bIns="45000">
            <a:noAutofit/>
          </a:bodyPr>
          <a:p>
            <a:pPr algn="ctr">
              <a:lnSpc>
                <a:spcPct val="100000"/>
              </a:lnSpc>
            </a:pPr>
            <a:r>
              <a:rPr b="0" lang="en-US" sz="3200" spc="-1" strike="noStrike">
                <a:solidFill>
                  <a:srgbClr val="002060"/>
                </a:solidFill>
                <a:latin typeface="Calibri"/>
              </a:rPr>
              <a:t>HEADLINE</a:t>
            </a:r>
            <a:endParaRPr b="0" lang="en-US" sz="3200" spc="-1" strike="noStrike">
              <a:solidFill>
                <a:srgbClr val="000000"/>
              </a:solidFill>
              <a:latin typeface="Calibri"/>
            </a:endParaRPr>
          </a:p>
        </p:txBody>
      </p:sp>
      <p:sp>
        <p:nvSpPr>
          <p:cNvPr id="90"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 name="CustomShape 1"/>
          <p:cNvSpPr/>
          <p:nvPr/>
        </p:nvSpPr>
        <p:spPr>
          <a:xfrm>
            <a:off x="0" y="6075000"/>
            <a:ext cx="12191760" cy="781200"/>
          </a:xfrm>
          <a:prstGeom prst="rect">
            <a:avLst/>
          </a:prstGeom>
          <a:solidFill>
            <a:srgbClr val="aeaeae"/>
          </a:solidFill>
          <a:ln>
            <a:noFill/>
          </a:ln>
          <a:effectLst>
            <a:outerShdw blurRad="40000" dir="5400000" dist="2304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128" name="CustomShape 2"/>
          <p:cNvSpPr/>
          <p:nvPr/>
        </p:nvSpPr>
        <p:spPr>
          <a:xfrm flipV="1">
            <a:off x="0" y="6074640"/>
            <a:ext cx="12191760" cy="50400"/>
          </a:xfrm>
          <a:prstGeom prst="rect">
            <a:avLst/>
          </a:prstGeom>
          <a:solidFill>
            <a:srgbClr val="002661"/>
          </a:solidFill>
          <a:ln>
            <a:noFill/>
          </a:ln>
          <a:effectLst>
            <a:outerShdw blurRad="40000" dir="5400000" dist="20160" rotWithShape="0">
              <a:srgbClr val="000000">
                <a:alpha val="38000"/>
              </a:srgbClr>
            </a:outerShdw>
          </a:effectLst>
        </p:spPr>
        <p:style>
          <a:lnRef idx="1">
            <a:schemeClr val="accent2"/>
          </a:lnRef>
          <a:fillRef idx="2">
            <a:schemeClr val="accent2"/>
          </a:fillRef>
          <a:effectRef idx="1">
            <a:schemeClr val="accent2"/>
          </a:effectRef>
          <a:fontRef idx="minor"/>
        </p:style>
      </p:sp>
      <p:pic>
        <p:nvPicPr>
          <p:cNvPr id="129" name="그림 1" descr=""/>
          <p:cNvPicPr/>
          <p:nvPr/>
        </p:nvPicPr>
        <p:blipFill>
          <a:blip r:embed="rId2"/>
          <a:stretch/>
        </p:blipFill>
        <p:spPr>
          <a:xfrm>
            <a:off x="10207080" y="6128640"/>
            <a:ext cx="1885680" cy="422640"/>
          </a:xfrm>
          <a:prstGeom prst="rect">
            <a:avLst/>
          </a:prstGeom>
          <a:ln>
            <a:noFill/>
          </a:ln>
        </p:spPr>
      </p:pic>
      <p:pic>
        <p:nvPicPr>
          <p:cNvPr id="130" name="그림 5" descr=""/>
          <p:cNvPicPr/>
          <p:nvPr/>
        </p:nvPicPr>
        <p:blipFill>
          <a:blip r:embed="rId3"/>
          <a:stretch/>
        </p:blipFill>
        <p:spPr>
          <a:xfrm>
            <a:off x="195120" y="6125760"/>
            <a:ext cx="961920" cy="399600"/>
          </a:xfrm>
          <a:prstGeom prst="rect">
            <a:avLst/>
          </a:prstGeom>
          <a:ln>
            <a:noFill/>
          </a:ln>
        </p:spPr>
      </p:pic>
      <p:sp>
        <p:nvSpPr>
          <p:cNvPr id="131" name="PlaceHolder 3"/>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132"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609480" y="754920"/>
            <a:ext cx="10972440" cy="1346760"/>
          </a:xfrm>
          <a:prstGeom prst="rect">
            <a:avLst/>
          </a:prstGeom>
          <a:noFill/>
          <a:ln>
            <a:noFill/>
          </a:ln>
        </p:spPr>
        <p:txBody>
          <a:bodyPr lIns="90000" rIns="90000" tIns="45000" bIns="45000">
            <a:noAutofit/>
          </a:bodyPr>
          <a:p>
            <a:pPr algn="ctr">
              <a:lnSpc>
                <a:spcPct val="100000"/>
              </a:lnSpc>
            </a:pPr>
            <a:r>
              <a:rPr b="1" lang="en" sz="3200" spc="-1" strike="noStrike">
                <a:solidFill>
                  <a:srgbClr val="002661"/>
                </a:solidFill>
                <a:latin typeface="Arial"/>
              </a:rPr>
              <a:t>Breast Cancer Histopathological Images Segmentation and Classification using Vision Transformer</a:t>
            </a:r>
            <a:endParaRPr b="0" lang="en-US" sz="3200" spc="-1" strike="noStrike">
              <a:solidFill>
                <a:srgbClr val="000000"/>
              </a:solidFill>
              <a:latin typeface="Calibri"/>
            </a:endParaRPr>
          </a:p>
        </p:txBody>
      </p:sp>
      <p:sp>
        <p:nvSpPr>
          <p:cNvPr id="170" name="TextShape 2"/>
          <p:cNvSpPr txBox="1"/>
          <p:nvPr/>
        </p:nvSpPr>
        <p:spPr>
          <a:xfrm>
            <a:off x="609480" y="2668320"/>
            <a:ext cx="10972440" cy="662400"/>
          </a:xfrm>
          <a:prstGeom prst="rect">
            <a:avLst/>
          </a:prstGeom>
          <a:noFill/>
          <a:ln>
            <a:noFill/>
          </a:ln>
        </p:spPr>
        <p:txBody>
          <a:bodyPr lIns="90000" rIns="90000" tIns="45000" bIns="45000">
            <a:noAutofit/>
          </a:bodyPr>
          <a:p>
            <a:pPr algn="ctr">
              <a:lnSpc>
                <a:spcPct val="100000"/>
              </a:lnSpc>
              <a:tabLst>
                <a:tab algn="l" pos="0"/>
              </a:tabLst>
            </a:pPr>
            <a:r>
              <a:rPr b="0" lang="en-US" sz="2800" spc="-1" strike="noStrike">
                <a:solidFill>
                  <a:srgbClr val="002661"/>
                </a:solidFill>
                <a:latin typeface="Nanum Gothic"/>
                <a:ea typeface="Nanum Gothic"/>
              </a:rPr>
              <a:t>Soro Bedionita, Tan Ying Hui, Oh Joon Kwon (AI604-2021-SP)</a:t>
            </a:r>
            <a:endParaRPr b="0" lang="en-US" sz="2800" spc="-1" strike="noStrike">
              <a:solidFill>
                <a:srgbClr val="000000"/>
              </a:solidFill>
              <a:latin typeface="Calibri"/>
            </a:endParaRPr>
          </a:p>
        </p:txBody>
      </p:sp>
      <p:sp>
        <p:nvSpPr>
          <p:cNvPr id="171" name="TextShape 3"/>
          <p:cNvSpPr txBox="1"/>
          <p:nvPr/>
        </p:nvSpPr>
        <p:spPr>
          <a:xfrm>
            <a:off x="2413080" y="4488120"/>
            <a:ext cx="7015680" cy="533160"/>
          </a:xfrm>
          <a:prstGeom prst="rect">
            <a:avLst/>
          </a:prstGeom>
          <a:noFill/>
          <a:ln>
            <a:noFill/>
          </a:ln>
        </p:spPr>
        <p:txBody>
          <a:bodyPr lIns="90000" rIns="90000" tIns="45000" bIns="45000">
            <a:noAutofit/>
          </a:bodyPr>
          <a:p>
            <a:pPr marL="343080" indent="-342720" algn="ctr">
              <a:lnSpc>
                <a:spcPct val="100000"/>
              </a:lnSpc>
              <a:spcBef>
                <a:spcPts val="479"/>
              </a:spcBef>
              <a:tabLst>
                <a:tab algn="l" pos="0"/>
              </a:tabLst>
            </a:pPr>
            <a:r>
              <a:rPr b="0" i="1" lang="en-US" sz="2400" spc="-1" strike="noStrike">
                <a:solidFill>
                  <a:srgbClr val="002661"/>
                </a:solidFill>
                <a:latin typeface="Times New Roman"/>
              </a:rPr>
              <a:t>Presenter: SORO Bedionita.</a:t>
            </a:r>
            <a:endParaRPr b="0" lang="en-US" sz="2400" spc="-1" strike="noStrike">
              <a:solidFill>
                <a:srgbClr val="000000"/>
              </a:solidFill>
              <a:latin typeface="Calibri"/>
            </a:endParaRPr>
          </a:p>
        </p:txBody>
      </p:sp>
    </p:spTree>
  </p:cSld>
  <mc:AlternateContent>
    <mc:Choice Requires="p14">
      <p:transition spd="slow" advTm="30000" p14:dur="2000"/>
    </mc:Choice>
    <mc:Fallback>
      <p:transition spd="slow" advTm="30000"/>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609480" y="361800"/>
            <a:ext cx="10438920" cy="780840"/>
          </a:xfrm>
          <a:prstGeom prst="rect">
            <a:avLst/>
          </a:prstGeom>
          <a:noFill/>
          <a:ln>
            <a:noFill/>
          </a:ln>
        </p:spPr>
        <p:txBody>
          <a:bodyPr lIns="90000" rIns="90000" tIns="45000" bIns="45000">
            <a:noAutofit/>
          </a:bodyPr>
          <a:p>
            <a:pPr algn="ctr">
              <a:lnSpc>
                <a:spcPct val="100000"/>
              </a:lnSpc>
            </a:pPr>
            <a:r>
              <a:rPr b="1" lang="en-US" sz="3200" spc="-1" strike="noStrike" cap="small">
                <a:solidFill>
                  <a:srgbClr val="002661"/>
                </a:solidFill>
                <a:latin typeface="Calibri"/>
              </a:rPr>
              <a:t>Conclusion and challenges</a:t>
            </a:r>
            <a:endParaRPr b="0" lang="en-US" sz="3200" spc="-1" strike="noStrike">
              <a:solidFill>
                <a:srgbClr val="000000"/>
              </a:solidFill>
              <a:latin typeface="Calibri"/>
            </a:endParaRPr>
          </a:p>
        </p:txBody>
      </p:sp>
      <p:sp>
        <p:nvSpPr>
          <p:cNvPr id="206" name="TextShape 2"/>
          <p:cNvSpPr txBox="1"/>
          <p:nvPr/>
        </p:nvSpPr>
        <p:spPr>
          <a:xfrm>
            <a:off x="609480" y="1266840"/>
            <a:ext cx="11226600" cy="4502160"/>
          </a:xfrm>
          <a:prstGeom prst="rect">
            <a:avLst/>
          </a:prstGeom>
          <a:noFill/>
          <a:ln>
            <a:noFill/>
          </a:ln>
        </p:spPr>
        <p:txBody>
          <a:bodyPr lIns="90000" rIns="90000" tIns="45000" bIns="45000">
            <a:noAutofit/>
          </a:bodyPr>
          <a:p>
            <a:pPr marL="343080" indent="-342720">
              <a:lnSpc>
                <a:spcPct val="150000"/>
              </a:lnSpc>
              <a:spcBef>
                <a:spcPts val="400"/>
              </a:spcBef>
              <a:buClr>
                <a:srgbClr val="002661"/>
              </a:buClr>
              <a:buFont typeface="Arial"/>
              <a:buChar char="•"/>
            </a:pPr>
            <a:r>
              <a:rPr b="0" lang="en-US" sz="2000" spc="-1" strike="noStrike">
                <a:solidFill>
                  <a:srgbClr val="002661"/>
                </a:solidFill>
                <a:latin typeface="Calibri"/>
              </a:rPr>
              <a:t>We proposed a sequence level based whole slide segmentation and classification methods that could mitigate the limitation of patch-base approach.</a:t>
            </a:r>
            <a:endParaRPr b="0" lang="en-US" sz="2000" spc="-1" strike="noStrike">
              <a:solidFill>
                <a:srgbClr val="000000"/>
              </a:solidFill>
              <a:latin typeface="Calibri"/>
            </a:endParaRPr>
          </a:p>
          <a:p>
            <a:pPr marL="343080" indent="-342720">
              <a:lnSpc>
                <a:spcPct val="150000"/>
              </a:lnSpc>
              <a:spcBef>
                <a:spcPts val="400"/>
              </a:spcBef>
              <a:buClr>
                <a:srgbClr val="002661"/>
              </a:buClr>
              <a:buFont typeface="Arial"/>
              <a:buChar char="•"/>
            </a:pPr>
            <a:r>
              <a:rPr b="0" lang="en-US" sz="2000" spc="-1" strike="noStrike">
                <a:solidFill>
                  <a:srgbClr val="002661"/>
                </a:solidFill>
                <a:latin typeface="Calibri"/>
              </a:rPr>
              <a:t>The proposed method achieves state-of-the art classification performance on breakHis dataset.</a:t>
            </a:r>
            <a:endParaRPr b="0" lang="en-US" sz="2000" spc="-1" strike="noStrike">
              <a:solidFill>
                <a:srgbClr val="000000"/>
              </a:solidFill>
              <a:latin typeface="Calibri"/>
            </a:endParaRPr>
          </a:p>
          <a:p>
            <a:pPr marL="343080" indent="-342720">
              <a:lnSpc>
                <a:spcPct val="150000"/>
              </a:lnSpc>
              <a:spcBef>
                <a:spcPts val="400"/>
              </a:spcBef>
              <a:buClr>
                <a:srgbClr val="002661"/>
              </a:buClr>
              <a:buFont typeface="Arial"/>
              <a:buChar char="•"/>
            </a:pPr>
            <a:r>
              <a:rPr b="0" lang="en-US" sz="2000" spc="-1" strike="noStrike">
                <a:solidFill>
                  <a:srgbClr val="002661"/>
                </a:solidFill>
                <a:latin typeface="Calibri"/>
              </a:rPr>
              <a:t>However, the  segmentation model is still challenging.</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609480" y="361800"/>
            <a:ext cx="10438920" cy="780840"/>
          </a:xfrm>
          <a:prstGeom prst="rect">
            <a:avLst/>
          </a:prstGeom>
          <a:noFill/>
          <a:ln>
            <a:noFill/>
          </a:ln>
        </p:spPr>
        <p:txBody>
          <a:bodyPr lIns="90000" rIns="90000" tIns="45000" bIns="45000">
            <a:noAutofit/>
          </a:bodyPr>
          <a:p>
            <a:pPr algn="ctr">
              <a:lnSpc>
                <a:spcPct val="100000"/>
              </a:lnSpc>
            </a:pPr>
            <a:r>
              <a:rPr b="1" lang="en-US" sz="3200" spc="-1" strike="noStrike" cap="small">
                <a:solidFill>
                  <a:srgbClr val="002661"/>
                </a:solidFill>
                <a:latin typeface="Calibri"/>
              </a:rPr>
              <a:t>Discussion</a:t>
            </a:r>
            <a:endParaRPr b="0" lang="en-US" sz="3200" spc="-1" strike="noStrike">
              <a:solidFill>
                <a:srgbClr val="000000"/>
              </a:solidFill>
              <a:latin typeface="Calibri"/>
            </a:endParaRPr>
          </a:p>
        </p:txBody>
      </p:sp>
      <p:sp>
        <p:nvSpPr>
          <p:cNvPr id="208" name="TextShape 2"/>
          <p:cNvSpPr txBox="1"/>
          <p:nvPr/>
        </p:nvSpPr>
        <p:spPr>
          <a:xfrm>
            <a:off x="609480" y="1266840"/>
            <a:ext cx="11226600" cy="4333680"/>
          </a:xfrm>
          <a:prstGeom prst="rect">
            <a:avLst/>
          </a:prstGeom>
          <a:noFill/>
          <a:ln>
            <a:noFill/>
          </a:ln>
        </p:spPr>
        <p:txBody>
          <a:bodyPr lIns="90000" rIns="90000" tIns="45000" bIns="45000">
            <a:noAutofit/>
          </a:bodyPr>
          <a:p>
            <a:pPr marL="343080" indent="-342720">
              <a:lnSpc>
                <a:spcPct val="150000"/>
              </a:lnSpc>
              <a:spcBef>
                <a:spcPts val="400"/>
              </a:spcBef>
              <a:buClr>
                <a:srgbClr val="002661"/>
              </a:buClr>
              <a:buFont typeface="Arial"/>
              <a:buChar char="•"/>
            </a:pPr>
            <a:r>
              <a:rPr b="0" lang="en-US" sz="2000" spc="-1" strike="noStrike">
                <a:solidFill>
                  <a:srgbClr val="002661"/>
                </a:solidFill>
                <a:latin typeface="Calibri"/>
              </a:rPr>
              <a:t>The reconstruction masks is not smooth as with unet-based approaches</a:t>
            </a:r>
            <a:endParaRPr b="0" lang="en-US" sz="2000" spc="-1" strike="noStrike">
              <a:solidFill>
                <a:srgbClr val="000000"/>
              </a:solidFill>
              <a:latin typeface="Calibri"/>
            </a:endParaRPr>
          </a:p>
          <a:p>
            <a:pPr marL="343080" indent="-342720">
              <a:lnSpc>
                <a:spcPct val="150000"/>
              </a:lnSpc>
              <a:spcBef>
                <a:spcPts val="400"/>
              </a:spcBef>
              <a:buClr>
                <a:srgbClr val="002661"/>
              </a:buClr>
              <a:buFont typeface="Arial"/>
              <a:buChar char="•"/>
            </a:pPr>
            <a:r>
              <a:rPr b="0" lang="en-US" sz="2000" spc="-1" strike="noStrike">
                <a:solidFill>
                  <a:srgbClr val="002661"/>
                </a:solidFill>
                <a:latin typeface="Calibri"/>
              </a:rPr>
              <a:t>Can patch-to-patch segmentation improve the performance.</a:t>
            </a:r>
            <a:endParaRPr b="0" lang="en-US" sz="2000" spc="-1" strike="noStrike">
              <a:solidFill>
                <a:srgbClr val="000000"/>
              </a:solidFill>
              <a:latin typeface="Calibri"/>
            </a:endParaRPr>
          </a:p>
          <a:p>
            <a:pPr marL="343080" indent="-342720">
              <a:lnSpc>
                <a:spcPct val="150000"/>
              </a:lnSpc>
              <a:spcBef>
                <a:spcPts val="400"/>
              </a:spcBef>
              <a:buClr>
                <a:srgbClr val="002661"/>
              </a:buClr>
              <a:buFont typeface="Arial"/>
              <a:buChar char="•"/>
            </a:pPr>
            <a:r>
              <a:rPr b="0" lang="en-US" sz="2000" spc="-1" strike="noStrike">
                <a:solidFill>
                  <a:srgbClr val="002661"/>
                </a:solidFill>
                <a:latin typeface="Calibri"/>
              </a:rPr>
              <a:t>Maybe we focus too much on ViT.</a:t>
            </a:r>
            <a:endParaRPr b="0" lang="en-US" sz="2000" spc="-1" strike="noStrike">
              <a:solidFill>
                <a:srgbClr val="000000"/>
              </a:solidFill>
              <a:latin typeface="Calibri"/>
            </a:endParaRPr>
          </a:p>
          <a:p>
            <a:pPr marL="343080" indent="-342720">
              <a:lnSpc>
                <a:spcPct val="150000"/>
              </a:lnSpc>
              <a:spcBef>
                <a:spcPts val="400"/>
              </a:spcBef>
              <a:buClr>
                <a:srgbClr val="002661"/>
              </a:buClr>
              <a:buFont typeface="Arial"/>
              <a:buChar char="•"/>
            </a:pPr>
            <a:r>
              <a:rPr b="0" lang="en-US" sz="2000" spc="-1" strike="noStrike">
                <a:solidFill>
                  <a:srgbClr val="002661"/>
                </a:solidFill>
                <a:latin typeface="Calibri"/>
              </a:rPr>
              <a:t> </a:t>
            </a:r>
            <a:r>
              <a:rPr b="0" lang="en-US" sz="2000" spc="-1" strike="noStrike">
                <a:solidFill>
                  <a:srgbClr val="002661"/>
                </a:solidFill>
                <a:latin typeface="Calibri"/>
              </a:rPr>
              <a:t>What are the possible ways to achieve good segmentation performance?</a:t>
            </a:r>
            <a:endParaRPr b="0" lang="en-US" sz="2000" spc="-1" strike="noStrike">
              <a:solidFill>
                <a:srgbClr val="000000"/>
              </a:solidFill>
              <a:latin typeface="Calibri"/>
            </a:endParaRPr>
          </a:p>
          <a:p>
            <a:pPr>
              <a:lnSpc>
                <a:spcPct val="150000"/>
              </a:lnSpc>
              <a:spcBef>
                <a:spcPts val="400"/>
              </a:spcBef>
            </a:pP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5043240" y="2479320"/>
            <a:ext cx="3110400" cy="1430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4400" spc="-1" strike="noStrike">
                <a:solidFill>
                  <a:srgbClr val="1f497d"/>
                </a:solidFill>
                <a:latin typeface="Calibri"/>
              </a:rPr>
              <a:t>THANK YOU</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609480" y="361800"/>
            <a:ext cx="10438920" cy="780840"/>
          </a:xfrm>
          <a:prstGeom prst="rect">
            <a:avLst/>
          </a:prstGeom>
          <a:noFill/>
          <a:ln>
            <a:noFill/>
          </a:ln>
        </p:spPr>
        <p:txBody>
          <a:bodyPr lIns="90000" rIns="90000" tIns="45000" bIns="45000">
            <a:noAutofit/>
          </a:bodyPr>
          <a:p>
            <a:pPr algn="ctr">
              <a:lnSpc>
                <a:spcPct val="100000"/>
              </a:lnSpc>
            </a:pPr>
            <a:r>
              <a:rPr b="1" lang="en-US" sz="3200" spc="-1" strike="noStrike" cap="small">
                <a:solidFill>
                  <a:srgbClr val="ff0000"/>
                </a:solidFill>
                <a:latin typeface="Calibri"/>
              </a:rPr>
              <a:t>OUTLINE</a:t>
            </a:r>
            <a:endParaRPr b="0" lang="en-US" sz="3200" spc="-1" strike="noStrike">
              <a:solidFill>
                <a:srgbClr val="000000"/>
              </a:solidFill>
              <a:latin typeface="Calibri"/>
            </a:endParaRPr>
          </a:p>
        </p:txBody>
      </p:sp>
      <p:sp>
        <p:nvSpPr>
          <p:cNvPr id="173" name="TextShape 2"/>
          <p:cNvSpPr txBox="1"/>
          <p:nvPr/>
        </p:nvSpPr>
        <p:spPr>
          <a:xfrm>
            <a:off x="609480" y="1266840"/>
            <a:ext cx="11226600" cy="4333680"/>
          </a:xfrm>
          <a:prstGeom prst="rect">
            <a:avLst/>
          </a:prstGeom>
          <a:noFill/>
          <a:ln>
            <a:noFill/>
          </a:ln>
        </p:spPr>
        <p:txBody>
          <a:bodyPr lIns="90000" rIns="90000" tIns="45000" bIns="45000">
            <a:noAutofit/>
          </a:bodyPr>
          <a:p>
            <a:pPr marL="343080" indent="-342720">
              <a:lnSpc>
                <a:spcPct val="100000"/>
              </a:lnSpc>
              <a:spcBef>
                <a:spcPts val="561"/>
              </a:spcBef>
              <a:buClr>
                <a:srgbClr val="002661"/>
              </a:buClr>
              <a:buFont typeface="Arial"/>
              <a:buChar char="•"/>
            </a:pPr>
            <a:r>
              <a:rPr b="0" lang="en-US" sz="2800" spc="-1" strike="noStrike">
                <a:solidFill>
                  <a:srgbClr val="002661"/>
                </a:solidFill>
                <a:latin typeface="Calibri"/>
              </a:rPr>
              <a:t>Introduction</a:t>
            </a:r>
            <a:endParaRPr b="0" lang="en-US" sz="2800" spc="-1" strike="noStrike">
              <a:solidFill>
                <a:srgbClr val="000000"/>
              </a:solidFill>
              <a:latin typeface="Calibri"/>
            </a:endParaRPr>
          </a:p>
          <a:p>
            <a:pPr marL="343080" indent="-342720">
              <a:lnSpc>
                <a:spcPct val="100000"/>
              </a:lnSpc>
              <a:spcBef>
                <a:spcPts val="561"/>
              </a:spcBef>
              <a:buClr>
                <a:srgbClr val="002661"/>
              </a:buClr>
              <a:buFont typeface="Arial"/>
              <a:buChar char="•"/>
            </a:pPr>
            <a:r>
              <a:rPr b="0" lang="en-US" sz="2800" spc="-1" strike="noStrike">
                <a:solidFill>
                  <a:srgbClr val="002661"/>
                </a:solidFill>
                <a:latin typeface="Calibri"/>
              </a:rPr>
              <a:t>Previous works and motivation</a:t>
            </a:r>
            <a:endParaRPr b="0" lang="en-US" sz="2800" spc="-1" strike="noStrike">
              <a:solidFill>
                <a:srgbClr val="000000"/>
              </a:solidFill>
              <a:latin typeface="Calibri"/>
            </a:endParaRPr>
          </a:p>
          <a:p>
            <a:pPr marL="343080" indent="-342720">
              <a:lnSpc>
                <a:spcPct val="100000"/>
              </a:lnSpc>
              <a:spcBef>
                <a:spcPts val="561"/>
              </a:spcBef>
              <a:buClr>
                <a:srgbClr val="002661"/>
              </a:buClr>
              <a:buFont typeface="Wingdings" charset="2"/>
              <a:buChar char=""/>
            </a:pPr>
            <a:r>
              <a:rPr b="0" lang="en-US" sz="2800" spc="-1" strike="noStrike">
                <a:solidFill>
                  <a:srgbClr val="002661"/>
                </a:solidFill>
                <a:latin typeface="Calibri"/>
              </a:rPr>
              <a:t>Patch-based image classification and segmentation</a:t>
            </a:r>
            <a:endParaRPr b="0" lang="en-US" sz="2800" spc="-1" strike="noStrike">
              <a:solidFill>
                <a:srgbClr val="000000"/>
              </a:solidFill>
              <a:latin typeface="Calibri"/>
            </a:endParaRPr>
          </a:p>
          <a:p>
            <a:pPr marL="343080" indent="-342720">
              <a:lnSpc>
                <a:spcPct val="100000"/>
              </a:lnSpc>
              <a:spcBef>
                <a:spcPts val="561"/>
              </a:spcBef>
              <a:buClr>
                <a:srgbClr val="002661"/>
              </a:buClr>
              <a:buFont typeface="Wingdings" charset="2"/>
              <a:buChar char=""/>
            </a:pPr>
            <a:r>
              <a:rPr b="0" lang="en-US" sz="2800" spc="-1" strike="noStrike">
                <a:solidFill>
                  <a:srgbClr val="002661"/>
                </a:solidFill>
                <a:latin typeface="Calibri"/>
              </a:rPr>
              <a:t>Limit of patch-based approaches</a:t>
            </a:r>
            <a:endParaRPr b="0" lang="en-US" sz="2800" spc="-1" strike="noStrike">
              <a:solidFill>
                <a:srgbClr val="000000"/>
              </a:solidFill>
              <a:latin typeface="Calibri"/>
            </a:endParaRPr>
          </a:p>
          <a:p>
            <a:pPr marL="343080" indent="-342720">
              <a:lnSpc>
                <a:spcPct val="100000"/>
              </a:lnSpc>
              <a:spcBef>
                <a:spcPts val="561"/>
              </a:spcBef>
              <a:buClr>
                <a:srgbClr val="002661"/>
              </a:buClr>
              <a:buFont typeface="Wingdings" charset="2"/>
              <a:buChar char=""/>
            </a:pPr>
            <a:r>
              <a:rPr b="0" lang="en-US" sz="2800" spc="-1" strike="noStrike">
                <a:solidFill>
                  <a:srgbClr val="002661"/>
                </a:solidFill>
                <a:latin typeface="Calibri"/>
              </a:rPr>
              <a:t>Transformer in computer vision</a:t>
            </a:r>
            <a:endParaRPr b="0" lang="en-US" sz="2800" spc="-1" strike="noStrike">
              <a:solidFill>
                <a:srgbClr val="000000"/>
              </a:solidFill>
              <a:latin typeface="Calibri"/>
            </a:endParaRPr>
          </a:p>
          <a:p>
            <a:pPr marL="343080" indent="-342720">
              <a:lnSpc>
                <a:spcPct val="100000"/>
              </a:lnSpc>
              <a:spcBef>
                <a:spcPts val="561"/>
              </a:spcBef>
              <a:buClr>
                <a:srgbClr val="002661"/>
              </a:buClr>
              <a:buFont typeface="Arial"/>
              <a:buChar char="•"/>
            </a:pPr>
            <a:r>
              <a:rPr b="0" lang="en-US" sz="2800" spc="-1" strike="noStrike">
                <a:solidFill>
                  <a:srgbClr val="002661"/>
                </a:solidFill>
                <a:latin typeface="Calibri"/>
              </a:rPr>
              <a:t>Proposed method</a:t>
            </a:r>
            <a:endParaRPr b="0" lang="en-US" sz="2800" spc="-1" strike="noStrike">
              <a:solidFill>
                <a:srgbClr val="000000"/>
              </a:solidFill>
              <a:latin typeface="Calibri"/>
            </a:endParaRPr>
          </a:p>
          <a:p>
            <a:pPr marL="343080" indent="-342720">
              <a:lnSpc>
                <a:spcPct val="100000"/>
              </a:lnSpc>
              <a:spcBef>
                <a:spcPts val="561"/>
              </a:spcBef>
              <a:buClr>
                <a:srgbClr val="002661"/>
              </a:buClr>
              <a:buFont typeface="Arial"/>
              <a:buChar char="•"/>
            </a:pPr>
            <a:r>
              <a:rPr b="0" lang="en-US" sz="2800" spc="-1" strike="noStrike">
                <a:solidFill>
                  <a:srgbClr val="002661"/>
                </a:solidFill>
                <a:latin typeface="Calibri"/>
              </a:rPr>
              <a:t>Experiments </a:t>
            </a:r>
            <a:endParaRPr b="0" lang="en-US" sz="2800" spc="-1" strike="noStrike">
              <a:solidFill>
                <a:srgbClr val="000000"/>
              </a:solidFill>
              <a:latin typeface="Calibri"/>
            </a:endParaRPr>
          </a:p>
          <a:p>
            <a:pPr marL="343080" indent="-342720">
              <a:lnSpc>
                <a:spcPct val="100000"/>
              </a:lnSpc>
              <a:spcBef>
                <a:spcPts val="561"/>
              </a:spcBef>
              <a:buClr>
                <a:srgbClr val="002661"/>
              </a:buClr>
              <a:buFont typeface="Arial"/>
              <a:buChar char="•"/>
            </a:pPr>
            <a:r>
              <a:rPr b="0" lang="en-US" sz="2800" spc="-1" strike="noStrike">
                <a:solidFill>
                  <a:srgbClr val="002661"/>
                </a:solidFill>
                <a:latin typeface="Calibri"/>
              </a:rPr>
              <a:t>Conclusion and discussion</a:t>
            </a:r>
            <a:endParaRPr b="0" lang="en-US" sz="2800" spc="-1" strike="noStrike">
              <a:solidFill>
                <a:srgbClr val="000000"/>
              </a:solidFill>
              <a:latin typeface="Calibri"/>
            </a:endParaRPr>
          </a:p>
        </p:txBody>
      </p:sp>
    </p:spTree>
  </p:cSld>
  <mc:AlternateContent>
    <mc:Choice Requires="p14">
      <p:transition spd="slow" advTm="9000" p14:dur="2000"/>
    </mc:Choice>
    <mc:Fallback>
      <p:transition spd="slow" advTm="9000"/>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838080" y="365040"/>
            <a:ext cx="10515240" cy="598680"/>
          </a:xfrm>
          <a:prstGeom prst="rect">
            <a:avLst/>
          </a:prstGeom>
          <a:noFill/>
          <a:ln>
            <a:noFill/>
          </a:ln>
        </p:spPr>
        <p:txBody>
          <a:bodyPr lIns="90000" rIns="90000" tIns="45000" bIns="45000">
            <a:noAutofit/>
          </a:bodyPr>
          <a:p>
            <a:pPr algn="ctr">
              <a:lnSpc>
                <a:spcPct val="100000"/>
              </a:lnSpc>
            </a:pPr>
            <a:r>
              <a:rPr b="0" lang="en-US" sz="3200" spc="-1" strike="noStrike">
                <a:solidFill>
                  <a:srgbClr val="002060"/>
                </a:solidFill>
                <a:latin typeface="Calibri"/>
              </a:rPr>
              <a:t>INTRODUCTION</a:t>
            </a:r>
            <a:endParaRPr b="0" lang="en-US" sz="3200" spc="-1" strike="noStrike">
              <a:solidFill>
                <a:srgbClr val="000000"/>
              </a:solidFill>
              <a:latin typeface="Calibri"/>
            </a:endParaRPr>
          </a:p>
        </p:txBody>
      </p:sp>
      <p:pic>
        <p:nvPicPr>
          <p:cNvPr id="175" name="Picture 6" descr=""/>
          <p:cNvPicPr/>
          <p:nvPr/>
        </p:nvPicPr>
        <p:blipFill>
          <a:blip r:embed="rId1"/>
          <a:stretch/>
        </p:blipFill>
        <p:spPr>
          <a:xfrm>
            <a:off x="838080" y="1598400"/>
            <a:ext cx="7365240" cy="3925080"/>
          </a:xfrm>
          <a:prstGeom prst="rect">
            <a:avLst/>
          </a:prstGeom>
          <a:ln>
            <a:noFill/>
          </a:ln>
        </p:spPr>
      </p:pic>
      <p:sp>
        <p:nvSpPr>
          <p:cNvPr id="176" name="CustomShape 2"/>
          <p:cNvSpPr/>
          <p:nvPr/>
        </p:nvSpPr>
        <p:spPr>
          <a:xfrm>
            <a:off x="838080" y="415080"/>
            <a:ext cx="2790000" cy="1098360"/>
          </a:xfrm>
          <a:prstGeom prst="wedgeRoundRectCallout">
            <a:avLst>
              <a:gd name="adj1" fmla="val -20833"/>
              <a:gd name="adj2" fmla="val 62500"/>
              <a:gd name="adj3" fmla="val 16667"/>
            </a:avLst>
          </a:prstGeom>
          <a:solidFill>
            <a:schemeClr val="accent3">
              <a:lumMod val="20000"/>
              <a:lumOff val="8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anchor="ctr">
            <a:noAutofit/>
          </a:bodyPr>
          <a:p>
            <a:pPr algn="ctr">
              <a:lnSpc>
                <a:spcPct val="100000"/>
              </a:lnSpc>
            </a:pPr>
            <a:r>
              <a:rPr b="0" lang="en-US" sz="1800" spc="-1" strike="noStrike">
                <a:solidFill>
                  <a:srgbClr val="000000"/>
                </a:solidFill>
                <a:latin typeface="Calibri"/>
              </a:rPr>
              <a:t>We want </a:t>
            </a:r>
            <a:r>
              <a:rPr b="0" lang="en-US" sz="1800" spc="-1" strike="noStrike">
                <a:solidFill>
                  <a:srgbClr val="1f497d"/>
                </a:solidFill>
                <a:latin typeface="Calibri"/>
              </a:rPr>
              <a:t>to</a:t>
            </a:r>
            <a:r>
              <a:rPr b="0" lang="en-US" sz="1800" spc="-1" strike="noStrike">
                <a:solidFill>
                  <a:srgbClr val="000000"/>
                </a:solidFill>
                <a:latin typeface="Calibri"/>
              </a:rPr>
              <a:t> perform Whole Slide Images classification and segmentation</a:t>
            </a:r>
            <a:endParaRPr b="0" lang="en-US" sz="1800" spc="-1" strike="noStrike">
              <a:latin typeface="Arial"/>
            </a:endParaRPr>
          </a:p>
        </p:txBody>
      </p:sp>
      <p:sp>
        <p:nvSpPr>
          <p:cNvPr id="177" name="CustomShape 3"/>
          <p:cNvSpPr/>
          <p:nvPr/>
        </p:nvSpPr>
        <p:spPr>
          <a:xfrm>
            <a:off x="8050320" y="574920"/>
            <a:ext cx="2101680" cy="808560"/>
          </a:xfrm>
          <a:prstGeom prst="wedgeRoundRectCallout">
            <a:avLst>
              <a:gd name="adj1" fmla="val -66573"/>
              <a:gd name="adj2" fmla="val 124278"/>
              <a:gd name="adj3" fmla="val 16667"/>
            </a:avLst>
          </a:prstGeom>
          <a:solidFill>
            <a:schemeClr val="accent3">
              <a:lumMod val="20000"/>
              <a:lumOff val="8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Being able to predict cancer type and subtypes</a:t>
            </a:r>
            <a:endParaRPr b="0" lang="en-US" sz="1800" spc="-1" strike="noStrike">
              <a:latin typeface="Arial"/>
            </a:endParaRPr>
          </a:p>
        </p:txBody>
      </p:sp>
      <p:sp>
        <p:nvSpPr>
          <p:cNvPr id="178" name="CustomShape 4"/>
          <p:cNvSpPr/>
          <p:nvPr/>
        </p:nvSpPr>
        <p:spPr>
          <a:xfrm>
            <a:off x="8606520" y="2083320"/>
            <a:ext cx="3214080" cy="374868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10243e"/>
              </a:buClr>
              <a:buFont typeface="Wingdings" charset="2"/>
              <a:buChar char=""/>
            </a:pPr>
            <a:r>
              <a:rPr b="0" lang="en-US" sz="2000" spc="-1" strike="noStrike">
                <a:solidFill>
                  <a:srgbClr val="10243e"/>
                </a:solidFill>
                <a:latin typeface="Calibri"/>
              </a:rPr>
              <a:t>Why not use CNN (resnet) on raw images?</a:t>
            </a:r>
            <a:endParaRPr b="0" lang="en-US" sz="2000" spc="-1" strike="noStrike">
              <a:latin typeface="Arial"/>
            </a:endParaRPr>
          </a:p>
          <a:p>
            <a:pPr marL="285840" indent="-285480">
              <a:lnSpc>
                <a:spcPct val="100000"/>
              </a:lnSpc>
              <a:buClr>
                <a:srgbClr val="ff0000"/>
              </a:buClr>
              <a:buFont typeface="Wingdings" charset="2"/>
              <a:buChar char=""/>
            </a:pPr>
            <a:r>
              <a:rPr b="0" lang="en-US" sz="2000" spc="-1" strike="noStrike">
                <a:solidFill>
                  <a:srgbClr val="ff0000"/>
                </a:solidFill>
                <a:latin typeface="Calibri"/>
              </a:rPr>
              <a:t>Images are very large</a:t>
            </a:r>
            <a:endParaRPr b="0" lang="en-US" sz="2000" spc="-1" strike="noStrike">
              <a:latin typeface="Arial"/>
            </a:endParaRPr>
          </a:p>
          <a:p>
            <a:pPr marL="285840" indent="-285480">
              <a:lnSpc>
                <a:spcPct val="100000"/>
              </a:lnSpc>
              <a:buClr>
                <a:srgbClr val="10243e"/>
              </a:buClr>
              <a:buFont typeface="Wingdings" charset="2"/>
              <a:buChar char=""/>
            </a:pPr>
            <a:r>
              <a:rPr b="0" lang="en-US" sz="2000" spc="-1" strike="noStrike">
                <a:solidFill>
                  <a:srgbClr val="10243e"/>
                </a:solidFill>
                <a:latin typeface="Calibri"/>
              </a:rPr>
              <a:t>Resize them!</a:t>
            </a:r>
            <a:endParaRPr b="0" lang="en-US" sz="2000" spc="-1" strike="noStrike">
              <a:latin typeface="Arial"/>
            </a:endParaRPr>
          </a:p>
          <a:p>
            <a:pPr marL="285840" indent="-285480">
              <a:lnSpc>
                <a:spcPct val="100000"/>
              </a:lnSpc>
              <a:buClr>
                <a:srgbClr val="ff0000"/>
              </a:buClr>
              <a:buFont typeface="Wingdings" charset="2"/>
              <a:buChar char=""/>
            </a:pPr>
            <a:r>
              <a:rPr b="0" lang="en-US" sz="2000" spc="-1" strike="noStrike">
                <a:solidFill>
                  <a:srgbClr val="ff0000"/>
                </a:solidFill>
                <a:latin typeface="Calibri"/>
              </a:rPr>
              <a:t>That does not help a lot. Because performance degrades</a:t>
            </a:r>
            <a:endParaRPr b="0" lang="en-US" sz="2000" spc="-1" strike="noStrike">
              <a:latin typeface="Arial"/>
            </a:endParaRPr>
          </a:p>
          <a:p>
            <a:pPr marL="285840" indent="-285480">
              <a:lnSpc>
                <a:spcPct val="100000"/>
              </a:lnSpc>
              <a:buClr>
                <a:srgbClr val="10243e"/>
              </a:buClr>
              <a:buFont typeface="Wingdings" charset="2"/>
              <a:buChar char=""/>
            </a:pPr>
            <a:r>
              <a:rPr b="0" lang="en-US" sz="2000" spc="-1" strike="noStrike">
                <a:solidFill>
                  <a:srgbClr val="10243e"/>
                </a:solidFill>
                <a:latin typeface="Calibri"/>
              </a:rPr>
              <a:t>What does existing methods do?</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838080" y="365040"/>
            <a:ext cx="10515240" cy="598680"/>
          </a:xfrm>
          <a:prstGeom prst="rect">
            <a:avLst/>
          </a:prstGeom>
          <a:noFill/>
          <a:ln>
            <a:noFill/>
          </a:ln>
        </p:spPr>
        <p:txBody>
          <a:bodyPr lIns="90000" rIns="90000" tIns="45000" bIns="45000">
            <a:noAutofit/>
          </a:bodyPr>
          <a:p>
            <a:pPr algn="ctr">
              <a:lnSpc>
                <a:spcPct val="100000"/>
              </a:lnSpc>
            </a:pPr>
            <a:r>
              <a:rPr b="0" lang="en-US" sz="3200" spc="-1" strike="noStrike">
                <a:solidFill>
                  <a:srgbClr val="002060"/>
                </a:solidFill>
                <a:latin typeface="Calibri"/>
              </a:rPr>
              <a:t>Related work</a:t>
            </a:r>
            <a:endParaRPr b="0" lang="en-US" sz="3200" spc="-1" strike="noStrike">
              <a:solidFill>
                <a:srgbClr val="000000"/>
              </a:solidFill>
              <a:latin typeface="Calibri"/>
            </a:endParaRPr>
          </a:p>
        </p:txBody>
      </p:sp>
      <p:pic>
        <p:nvPicPr>
          <p:cNvPr id="180" name="Picture 2" descr=""/>
          <p:cNvPicPr/>
          <p:nvPr/>
        </p:nvPicPr>
        <p:blipFill>
          <a:blip r:embed="rId1"/>
          <a:stretch/>
        </p:blipFill>
        <p:spPr>
          <a:xfrm>
            <a:off x="422280" y="1370880"/>
            <a:ext cx="4175280" cy="2380680"/>
          </a:xfrm>
          <a:prstGeom prst="rect">
            <a:avLst/>
          </a:prstGeom>
          <a:ln>
            <a:noFill/>
          </a:ln>
        </p:spPr>
      </p:pic>
      <p:pic>
        <p:nvPicPr>
          <p:cNvPr id="181" name="Picture 3" descr=""/>
          <p:cNvPicPr/>
          <p:nvPr/>
        </p:nvPicPr>
        <p:blipFill>
          <a:blip r:embed="rId2"/>
          <a:stretch/>
        </p:blipFill>
        <p:spPr>
          <a:xfrm>
            <a:off x="4908240" y="1173600"/>
            <a:ext cx="3453840" cy="2577960"/>
          </a:xfrm>
          <a:prstGeom prst="rect">
            <a:avLst/>
          </a:prstGeom>
          <a:ln>
            <a:noFill/>
          </a:ln>
        </p:spPr>
      </p:pic>
      <p:pic>
        <p:nvPicPr>
          <p:cNvPr id="182" name="Picture 4" descr=""/>
          <p:cNvPicPr/>
          <p:nvPr/>
        </p:nvPicPr>
        <p:blipFill>
          <a:blip r:embed="rId3"/>
          <a:stretch/>
        </p:blipFill>
        <p:spPr>
          <a:xfrm>
            <a:off x="8362440" y="1482480"/>
            <a:ext cx="3600720" cy="1772640"/>
          </a:xfrm>
          <a:prstGeom prst="rect">
            <a:avLst/>
          </a:prstGeom>
          <a:ln>
            <a:noFill/>
          </a:ln>
        </p:spPr>
      </p:pic>
      <p:sp>
        <p:nvSpPr>
          <p:cNvPr id="183" name="CustomShape 2"/>
          <p:cNvSpPr/>
          <p:nvPr/>
        </p:nvSpPr>
        <p:spPr>
          <a:xfrm>
            <a:off x="5552280" y="4006440"/>
            <a:ext cx="612720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Kaushiki Roy, et al: Patch-based system for Classification of Breast Histology images using deep learning, 2019</a:t>
            </a:r>
            <a:endParaRPr b="0" lang="en-US" sz="1800" spc="-1" strike="noStrike">
              <a:latin typeface="Arial"/>
            </a:endParaRPr>
          </a:p>
        </p:txBody>
      </p:sp>
      <p:sp>
        <p:nvSpPr>
          <p:cNvPr id="184" name="CustomShape 3"/>
          <p:cNvSpPr/>
          <p:nvPr/>
        </p:nvSpPr>
        <p:spPr>
          <a:xfrm>
            <a:off x="512280" y="4191120"/>
            <a:ext cx="448380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Le Hou, et al:, Patch-based Convolutional Neural Network for Whole Slide Tissue Image</a:t>
            </a:r>
            <a:endParaRPr b="0" lang="en-US" sz="1800" spc="-1" strike="noStrike">
              <a:latin typeface="Arial"/>
            </a:endParaRPr>
          </a:p>
          <a:p>
            <a:pPr>
              <a:lnSpc>
                <a:spcPct val="100000"/>
              </a:lnSpc>
            </a:pPr>
            <a:r>
              <a:rPr b="0" lang="en-US" sz="1800" spc="-1" strike="noStrike">
                <a:solidFill>
                  <a:srgbClr val="000000"/>
                </a:solidFill>
                <a:latin typeface="Calibri"/>
              </a:rPr>
              <a:t>Classification, CVPR 2016</a:t>
            </a:r>
            <a:endParaRPr b="0" lang="en-US" sz="1800" spc="-1" strike="noStrike">
              <a:latin typeface="Arial"/>
            </a:endParaRPr>
          </a:p>
        </p:txBody>
      </p:sp>
      <p:sp>
        <p:nvSpPr>
          <p:cNvPr id="185" name="CustomShape 4"/>
          <p:cNvSpPr/>
          <p:nvPr/>
        </p:nvSpPr>
        <p:spPr>
          <a:xfrm>
            <a:off x="4223160" y="5114520"/>
            <a:ext cx="7258320" cy="639000"/>
          </a:xfrm>
          <a:prstGeom prst="rect">
            <a:avLst/>
          </a:prstGeom>
          <a:solidFill>
            <a:srgbClr val="ffff00"/>
          </a:solidFill>
          <a:ln>
            <a:solidFill>
              <a:schemeClr val="accent1"/>
            </a:solid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Patch-based approaches can be treated as sequences to sequences approaches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609480" y="361800"/>
            <a:ext cx="10438920" cy="780840"/>
          </a:xfrm>
          <a:prstGeom prst="rect">
            <a:avLst/>
          </a:prstGeom>
          <a:noFill/>
          <a:ln>
            <a:noFill/>
          </a:ln>
        </p:spPr>
        <p:txBody>
          <a:bodyPr lIns="90000" rIns="90000" tIns="45000" bIns="45000">
            <a:noAutofit/>
          </a:bodyPr>
          <a:p>
            <a:pPr algn="ctr">
              <a:lnSpc>
                <a:spcPct val="100000"/>
              </a:lnSpc>
            </a:pPr>
            <a:r>
              <a:rPr b="1" lang="en-US" sz="3200" spc="-1" strike="noStrike" cap="small">
                <a:solidFill>
                  <a:srgbClr val="002661"/>
                </a:solidFill>
                <a:latin typeface="Calibri"/>
              </a:rPr>
              <a:t>Transformer in computer vision</a:t>
            </a:r>
            <a:endParaRPr b="0" lang="en-US" sz="3200" spc="-1" strike="noStrike">
              <a:solidFill>
                <a:srgbClr val="000000"/>
              </a:solidFill>
              <a:latin typeface="Calibri"/>
            </a:endParaRPr>
          </a:p>
        </p:txBody>
      </p:sp>
      <p:sp>
        <p:nvSpPr>
          <p:cNvPr id="187" name="TextShape 2"/>
          <p:cNvSpPr txBox="1"/>
          <p:nvPr/>
        </p:nvSpPr>
        <p:spPr>
          <a:xfrm>
            <a:off x="609480" y="1266840"/>
            <a:ext cx="11226600" cy="4756680"/>
          </a:xfrm>
          <a:prstGeom prst="rect">
            <a:avLst/>
          </a:prstGeom>
          <a:noFill/>
          <a:ln>
            <a:noFill/>
          </a:ln>
        </p:spPr>
        <p:txBody>
          <a:bodyPr lIns="90000" rIns="90000" tIns="45000" bIns="45000">
            <a:noAutofit/>
          </a:bodyPr>
          <a:p>
            <a:pPr marL="343080" indent="-342720">
              <a:lnSpc>
                <a:spcPct val="150000"/>
              </a:lnSpc>
              <a:spcBef>
                <a:spcPts val="400"/>
              </a:spcBef>
              <a:buClr>
                <a:srgbClr val="c00000"/>
              </a:buClr>
              <a:buFont typeface="Arial"/>
              <a:buChar char="•"/>
            </a:pPr>
            <a:r>
              <a:rPr b="1" lang="en-US" sz="2000" spc="-1" strike="noStrike">
                <a:solidFill>
                  <a:srgbClr val="c00000"/>
                </a:solidFill>
                <a:latin typeface="Calibri"/>
              </a:rPr>
              <a:t>Encoder-Decoder for Generation:</a:t>
            </a:r>
            <a:endParaRPr b="0" lang="en-US" sz="2000" spc="-1" strike="noStrike">
              <a:solidFill>
                <a:srgbClr val="000000"/>
              </a:solidFill>
              <a:latin typeface="Calibri"/>
            </a:endParaRPr>
          </a:p>
          <a:p>
            <a:pPr marL="343080" indent="-342720">
              <a:lnSpc>
                <a:spcPct val="150000"/>
              </a:lnSpc>
              <a:spcBef>
                <a:spcPts val="479"/>
              </a:spcBef>
              <a:buClr>
                <a:srgbClr val="002661"/>
              </a:buClr>
              <a:buFont typeface="Arial"/>
              <a:buChar char="•"/>
            </a:pPr>
            <a:r>
              <a:rPr b="0" lang="en-US" sz="2400" spc="-1" strike="noStrike">
                <a:solidFill>
                  <a:srgbClr val="002661"/>
                </a:solidFill>
                <a:latin typeface="Calibri"/>
              </a:rPr>
              <a:t>I</a:t>
            </a:r>
            <a:r>
              <a:rPr b="0" lang="en-US" sz="2000" spc="-1" strike="noStrike">
                <a:solidFill>
                  <a:srgbClr val="002661"/>
                </a:solidFill>
                <a:latin typeface="Calibri"/>
              </a:rPr>
              <a:t>mage Transformer(2018), Image GPT (2020): </a:t>
            </a:r>
            <a:endParaRPr b="0" lang="en-US" sz="2000" spc="-1" strike="noStrike">
              <a:solidFill>
                <a:srgbClr val="000000"/>
              </a:solidFill>
              <a:latin typeface="Calibri"/>
            </a:endParaRPr>
          </a:p>
          <a:p>
            <a:pPr marL="343080" indent="-342720">
              <a:lnSpc>
                <a:spcPct val="150000"/>
              </a:lnSpc>
              <a:spcBef>
                <a:spcPts val="400"/>
              </a:spcBef>
              <a:buClr>
                <a:srgbClr val="c00000"/>
              </a:buClr>
              <a:buFont typeface="Arial"/>
              <a:buChar char="•"/>
            </a:pPr>
            <a:r>
              <a:rPr b="1" lang="en-US" sz="2000" spc="-1" strike="noStrike">
                <a:solidFill>
                  <a:srgbClr val="c00000"/>
                </a:solidFill>
                <a:latin typeface="Calibri"/>
              </a:rPr>
              <a:t>Image segmentation</a:t>
            </a:r>
            <a:endParaRPr b="0" lang="en-US" sz="2000" spc="-1" strike="noStrike">
              <a:solidFill>
                <a:srgbClr val="000000"/>
              </a:solidFill>
              <a:latin typeface="Calibri"/>
            </a:endParaRPr>
          </a:p>
          <a:p>
            <a:pPr marL="343080" indent="-342720">
              <a:lnSpc>
                <a:spcPct val="150000"/>
              </a:lnSpc>
              <a:spcBef>
                <a:spcPts val="400"/>
              </a:spcBef>
              <a:buClr>
                <a:srgbClr val="002661"/>
              </a:buClr>
              <a:buFont typeface="Arial"/>
              <a:buChar char="•"/>
            </a:pPr>
            <a:r>
              <a:rPr b="0" lang="en-US" sz="2000" spc="-1" strike="noStrike">
                <a:solidFill>
                  <a:srgbClr val="002661"/>
                </a:solidFill>
                <a:latin typeface="Calibri"/>
              </a:rPr>
              <a:t>Jeya Maria Jose Valanarasu et al, Medical Transformer: Gated Axial-Attention for Medical Image Segmentation, 2021</a:t>
            </a:r>
            <a:endParaRPr b="0" lang="en-US" sz="2000" spc="-1" strike="noStrike">
              <a:solidFill>
                <a:srgbClr val="000000"/>
              </a:solidFill>
              <a:latin typeface="Calibri"/>
            </a:endParaRPr>
          </a:p>
          <a:p>
            <a:pPr marL="343080" indent="-342720">
              <a:lnSpc>
                <a:spcPct val="150000"/>
              </a:lnSpc>
              <a:spcBef>
                <a:spcPts val="400"/>
              </a:spcBef>
              <a:buClr>
                <a:srgbClr val="002661"/>
              </a:buClr>
              <a:buFont typeface="Arial"/>
              <a:buChar char="•"/>
            </a:pPr>
            <a:r>
              <a:rPr b="0" lang="en-US" sz="2000" spc="-1" strike="noStrike">
                <a:solidFill>
                  <a:srgbClr val="002661"/>
                </a:solidFill>
                <a:latin typeface="Calibri"/>
              </a:rPr>
              <a:t>Jieneng Chen et al, TransUNet: Transformers Make Strong Encoders for Medical Image Segmentation, 2021</a:t>
            </a:r>
            <a:endParaRPr b="0" lang="en-US" sz="2000" spc="-1" strike="noStrike">
              <a:solidFill>
                <a:srgbClr val="000000"/>
              </a:solidFill>
              <a:latin typeface="Calibri"/>
            </a:endParaRPr>
          </a:p>
          <a:p>
            <a:pPr marL="343080" indent="-342720">
              <a:lnSpc>
                <a:spcPct val="150000"/>
              </a:lnSpc>
              <a:spcBef>
                <a:spcPts val="400"/>
              </a:spcBef>
              <a:buClr>
                <a:srgbClr val="002661"/>
              </a:buClr>
              <a:buFont typeface="Arial"/>
              <a:buChar char="•"/>
            </a:pPr>
            <a:r>
              <a:rPr b="0" lang="en-US" sz="2000" spc="-1" strike="noStrike">
                <a:solidFill>
                  <a:srgbClr val="002661"/>
                </a:solidFill>
                <a:latin typeface="Calibri"/>
              </a:rPr>
              <a:t>Enze Xie et al, SegFormer: Simple and Efficient Design for Semantic Segmentation with Transformers,2021</a:t>
            </a:r>
            <a:endParaRPr b="0" lang="en-US" sz="2000" spc="-1" strike="noStrike">
              <a:solidFill>
                <a:srgbClr val="000000"/>
              </a:solidFill>
              <a:latin typeface="Calibri"/>
            </a:endParaRPr>
          </a:p>
          <a:p>
            <a:pPr>
              <a:lnSpc>
                <a:spcPct val="150000"/>
              </a:lnSpc>
              <a:spcBef>
                <a:spcPts val="400"/>
              </a:spcBef>
            </a:pPr>
            <a:endParaRPr b="0" lang="en-US" sz="2000" spc="-1" strike="noStrike">
              <a:solidFill>
                <a:srgbClr val="000000"/>
              </a:solidFill>
              <a:latin typeface="Calibri"/>
            </a:endParaRPr>
          </a:p>
          <a:p>
            <a:pPr>
              <a:lnSpc>
                <a:spcPct val="150000"/>
              </a:lnSpc>
              <a:spcBef>
                <a:spcPts val="400"/>
              </a:spcBef>
            </a:pP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838080" y="365040"/>
            <a:ext cx="10515240" cy="598680"/>
          </a:xfrm>
          <a:prstGeom prst="rect">
            <a:avLst/>
          </a:prstGeom>
          <a:noFill/>
          <a:ln>
            <a:noFill/>
          </a:ln>
        </p:spPr>
        <p:txBody>
          <a:bodyPr lIns="90000" rIns="90000" tIns="45000" bIns="45000">
            <a:noAutofit/>
          </a:bodyPr>
          <a:p>
            <a:pPr algn="ctr">
              <a:lnSpc>
                <a:spcPct val="100000"/>
              </a:lnSpc>
            </a:pPr>
            <a:r>
              <a:rPr b="0" lang="en-US" sz="3200" spc="-1" strike="noStrike">
                <a:solidFill>
                  <a:srgbClr val="002060"/>
                </a:solidFill>
                <a:latin typeface="Calibri"/>
              </a:rPr>
              <a:t>Proposed method</a:t>
            </a:r>
            <a:endParaRPr b="0" lang="en-US" sz="3200" spc="-1" strike="noStrike">
              <a:solidFill>
                <a:srgbClr val="000000"/>
              </a:solidFill>
              <a:latin typeface="Calibri"/>
            </a:endParaRPr>
          </a:p>
        </p:txBody>
      </p:sp>
      <p:pic>
        <p:nvPicPr>
          <p:cNvPr id="189" name="Picture 6" descr=""/>
          <p:cNvPicPr/>
          <p:nvPr/>
        </p:nvPicPr>
        <p:blipFill>
          <a:blip r:embed="rId1"/>
          <a:stretch/>
        </p:blipFill>
        <p:spPr>
          <a:xfrm>
            <a:off x="1733760" y="2448360"/>
            <a:ext cx="4554000" cy="2985840"/>
          </a:xfrm>
          <a:prstGeom prst="rect">
            <a:avLst/>
          </a:prstGeom>
          <a:ln>
            <a:noFill/>
          </a:ln>
        </p:spPr>
      </p:pic>
      <p:pic>
        <p:nvPicPr>
          <p:cNvPr id="190" name="Picture 8" descr=""/>
          <p:cNvPicPr/>
          <p:nvPr/>
        </p:nvPicPr>
        <p:blipFill>
          <a:blip r:embed="rId2"/>
          <a:stretch/>
        </p:blipFill>
        <p:spPr>
          <a:xfrm>
            <a:off x="6639480" y="1960920"/>
            <a:ext cx="4262040" cy="3428640"/>
          </a:xfrm>
          <a:prstGeom prst="rect">
            <a:avLst/>
          </a:prstGeom>
          <a:ln>
            <a:noFill/>
          </a:ln>
        </p:spPr>
      </p:pic>
      <p:sp>
        <p:nvSpPr>
          <p:cNvPr id="191" name="CustomShape 2"/>
          <p:cNvSpPr/>
          <p:nvPr/>
        </p:nvSpPr>
        <p:spPr>
          <a:xfrm>
            <a:off x="461880" y="664560"/>
            <a:ext cx="4109760" cy="1446480"/>
          </a:xfrm>
          <a:prstGeom prst="wedgeRoundRectCallout">
            <a:avLst>
              <a:gd name="adj1" fmla="val -17851"/>
              <a:gd name="adj2" fmla="val 67712"/>
              <a:gd name="adj3" fmla="val 16667"/>
            </a:avLst>
          </a:prstGeom>
          <a:solidFill>
            <a:schemeClr val="accent5">
              <a:lumMod val="20000"/>
              <a:lumOff val="8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nSpc>
                <a:spcPct val="100000"/>
              </a:lnSpc>
            </a:pPr>
            <a:r>
              <a:rPr b="0" lang="en-US" sz="1800" spc="-1" strike="noStrike">
                <a:solidFill>
                  <a:srgbClr val="1f497d"/>
                </a:solidFill>
                <a:latin typeface="Calibri"/>
              </a:rPr>
              <a:t>Exploit Vision Transformer as core architecture.</a:t>
            </a:r>
            <a:endParaRPr b="0" lang="en-US" sz="1800" spc="-1" strike="noStrike">
              <a:latin typeface="Arial"/>
            </a:endParaRPr>
          </a:p>
          <a:p>
            <a:pPr>
              <a:lnSpc>
                <a:spcPct val="100000"/>
              </a:lnSpc>
            </a:pPr>
            <a:r>
              <a:rPr b="0" lang="en-US" sz="1800" spc="-1" strike="noStrike">
                <a:solidFill>
                  <a:srgbClr val="1f497d"/>
                </a:solidFill>
                <a:latin typeface="Calibri"/>
              </a:rPr>
              <a:t>Divide the problem in two. Perform classification then adapt the model to segmentation</a:t>
            </a:r>
            <a:endParaRPr b="0" lang="en-US" sz="1800" spc="-1" strike="noStrike">
              <a:latin typeface="Arial"/>
            </a:endParaRPr>
          </a:p>
        </p:txBody>
      </p:sp>
      <p:sp>
        <p:nvSpPr>
          <p:cNvPr id="192" name="CustomShape 3"/>
          <p:cNvSpPr/>
          <p:nvPr/>
        </p:nvSpPr>
        <p:spPr>
          <a:xfrm>
            <a:off x="10492200" y="3261600"/>
            <a:ext cx="1204200" cy="838800"/>
          </a:xfrm>
          <a:prstGeom prst="wedgeRoundRectCallout">
            <a:avLst>
              <a:gd name="adj1" fmla="val -88132"/>
              <a:gd name="adj2" fmla="val 20927"/>
              <a:gd name="adj3" fmla="val 16667"/>
            </a:avLst>
          </a:prstGeom>
          <a:solidFill>
            <a:schemeClr val="accent5">
              <a:lumMod val="20000"/>
              <a:lumOff val="8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800" spc="-1" strike="noStrike">
                <a:solidFill>
                  <a:srgbClr val="1f497d"/>
                </a:solidFill>
                <a:latin typeface="Calibri"/>
              </a:rPr>
              <a:t>Transposed CNN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838080" y="365040"/>
            <a:ext cx="10515240" cy="598680"/>
          </a:xfrm>
          <a:prstGeom prst="rect">
            <a:avLst/>
          </a:prstGeom>
          <a:noFill/>
          <a:ln>
            <a:noFill/>
          </a:ln>
        </p:spPr>
        <p:txBody>
          <a:bodyPr lIns="90000" rIns="90000" tIns="45000" bIns="45000">
            <a:noAutofit/>
          </a:bodyPr>
          <a:p>
            <a:pPr algn="ctr">
              <a:lnSpc>
                <a:spcPct val="100000"/>
              </a:lnSpc>
            </a:pPr>
            <a:r>
              <a:rPr b="0" lang="en-US" sz="3200" spc="-1" strike="noStrike">
                <a:solidFill>
                  <a:srgbClr val="002060"/>
                </a:solidFill>
                <a:latin typeface="Calibri"/>
              </a:rPr>
              <a:t>Classification experiments on BreakHis dataset</a:t>
            </a:r>
            <a:endParaRPr b="0" lang="en-US" sz="3200" spc="-1" strike="noStrike">
              <a:solidFill>
                <a:srgbClr val="000000"/>
              </a:solidFill>
              <a:latin typeface="Calibri"/>
            </a:endParaRPr>
          </a:p>
        </p:txBody>
      </p:sp>
      <p:pic>
        <p:nvPicPr>
          <p:cNvPr id="194" name="Picture 2" descr=""/>
          <p:cNvPicPr/>
          <p:nvPr/>
        </p:nvPicPr>
        <p:blipFill>
          <a:blip r:embed="rId1"/>
          <a:stretch/>
        </p:blipFill>
        <p:spPr>
          <a:xfrm>
            <a:off x="6243840" y="1108080"/>
            <a:ext cx="5405040" cy="3219480"/>
          </a:xfrm>
          <a:prstGeom prst="rect">
            <a:avLst/>
          </a:prstGeom>
          <a:ln>
            <a:noFill/>
          </a:ln>
        </p:spPr>
      </p:pic>
      <p:pic>
        <p:nvPicPr>
          <p:cNvPr id="195" name="Picture 3" descr=""/>
          <p:cNvPicPr/>
          <p:nvPr/>
        </p:nvPicPr>
        <p:blipFill>
          <a:blip r:embed="rId2"/>
          <a:stretch/>
        </p:blipFill>
        <p:spPr>
          <a:xfrm>
            <a:off x="532800" y="1581480"/>
            <a:ext cx="5120640" cy="2543040"/>
          </a:xfrm>
          <a:prstGeom prst="rect">
            <a:avLst/>
          </a:prstGeom>
          <a:ln>
            <a:noFill/>
          </a:ln>
        </p:spPr>
      </p:pic>
      <p:sp>
        <p:nvSpPr>
          <p:cNvPr id="196" name="CustomShape 2"/>
          <p:cNvSpPr/>
          <p:nvPr/>
        </p:nvSpPr>
        <p:spPr>
          <a:xfrm>
            <a:off x="838080" y="4552560"/>
            <a:ext cx="10445400" cy="1046520"/>
          </a:xfrm>
          <a:prstGeom prst="wedgeRoundRectCallout">
            <a:avLst>
              <a:gd name="adj1" fmla="val -90"/>
              <a:gd name="adj2" fmla="val -84745"/>
              <a:gd name="adj3" fmla="val 16667"/>
            </a:avLst>
          </a:prstGeom>
          <a:solidFill>
            <a:schemeClr val="accent5">
              <a:lumMod val="20000"/>
              <a:lumOff val="8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800" spc="-1" strike="noStrike">
                <a:solidFill>
                  <a:srgbClr val="1f497d"/>
                </a:solidFill>
                <a:latin typeface="Calibri"/>
              </a:rPr>
              <a:t>Compared to existing state of the art methods with same settings, our method achieved the best performance. Those two existing methods required more data to achieve similar performance than our method. ViT transformer seems more data efficient on this task</a:t>
            </a:r>
            <a:endParaRPr b="0" lang="en-US" sz="1800" spc="-1" strike="noStrike">
              <a:latin typeface="Arial"/>
            </a:endParaRPr>
          </a:p>
        </p:txBody>
      </p:sp>
      <p:sp>
        <p:nvSpPr>
          <p:cNvPr id="197" name="CustomShape 3"/>
          <p:cNvSpPr/>
          <p:nvPr/>
        </p:nvSpPr>
        <p:spPr>
          <a:xfrm>
            <a:off x="360720" y="1183320"/>
            <a:ext cx="60710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Setting 70/30 split no increase in number of existing images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838080" y="365040"/>
            <a:ext cx="10515240" cy="598680"/>
          </a:xfrm>
          <a:prstGeom prst="rect">
            <a:avLst/>
          </a:prstGeom>
          <a:noFill/>
          <a:ln>
            <a:noFill/>
          </a:ln>
        </p:spPr>
        <p:txBody>
          <a:bodyPr lIns="90000" rIns="90000" tIns="45000" bIns="45000">
            <a:noAutofit/>
          </a:bodyPr>
          <a:p>
            <a:pPr algn="ctr">
              <a:lnSpc>
                <a:spcPct val="100000"/>
              </a:lnSpc>
            </a:pPr>
            <a:r>
              <a:rPr b="0" lang="en-US" sz="3200" spc="-1" strike="noStrike">
                <a:solidFill>
                  <a:srgbClr val="002060"/>
                </a:solidFill>
                <a:latin typeface="Calibri"/>
              </a:rPr>
              <a:t>Segmentation experiments</a:t>
            </a:r>
            <a:endParaRPr b="0" lang="en-US" sz="3200" spc="-1" strike="noStrike">
              <a:solidFill>
                <a:srgbClr val="000000"/>
              </a:solidFill>
              <a:latin typeface="Calibri"/>
            </a:endParaRPr>
          </a:p>
        </p:txBody>
      </p:sp>
      <p:pic>
        <p:nvPicPr>
          <p:cNvPr id="199" name="Picture 2" descr=""/>
          <p:cNvPicPr/>
          <p:nvPr/>
        </p:nvPicPr>
        <p:blipFill>
          <a:blip r:embed="rId1"/>
          <a:stretch/>
        </p:blipFill>
        <p:spPr>
          <a:xfrm>
            <a:off x="489960" y="2472480"/>
            <a:ext cx="5857560" cy="2685600"/>
          </a:xfrm>
          <a:prstGeom prst="rect">
            <a:avLst/>
          </a:prstGeom>
          <a:ln>
            <a:noFill/>
          </a:ln>
        </p:spPr>
      </p:pic>
      <p:sp>
        <p:nvSpPr>
          <p:cNvPr id="200" name="CustomShape 2"/>
          <p:cNvSpPr/>
          <p:nvPr/>
        </p:nvSpPr>
        <p:spPr>
          <a:xfrm>
            <a:off x="489960" y="1069920"/>
            <a:ext cx="5306760" cy="986760"/>
          </a:xfrm>
          <a:prstGeom prst="wedgeRoundRectCallout">
            <a:avLst>
              <a:gd name="adj1" fmla="val -7334"/>
              <a:gd name="adj2" fmla="val 95926"/>
              <a:gd name="adj3" fmla="val 16667"/>
            </a:avLst>
          </a:prstGeom>
          <a:solidFill>
            <a:schemeClr val="accent5">
              <a:lumMod val="20000"/>
              <a:lumOff val="8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nSpc>
                <a:spcPct val="100000"/>
              </a:lnSpc>
            </a:pPr>
            <a:r>
              <a:rPr b="0" lang="en-US" sz="1800" spc="-1" strike="noStrike">
                <a:solidFill>
                  <a:srgbClr val="1f497d"/>
                </a:solidFill>
                <a:latin typeface="Calibri"/>
              </a:rPr>
              <a:t>Preliminaries results using existing segmentation models tried on images patches of sizes 512x512x3.</a:t>
            </a:r>
            <a:endParaRPr b="0" lang="en-US" sz="1800" spc="-1" strike="noStrike">
              <a:latin typeface="Arial"/>
            </a:endParaRPr>
          </a:p>
          <a:p>
            <a:pPr>
              <a:lnSpc>
                <a:spcPct val="100000"/>
              </a:lnSpc>
            </a:pPr>
            <a:endParaRPr b="0" lang="en-US" sz="1800" spc="-1" strike="noStrike">
              <a:latin typeface="Arial"/>
            </a:endParaRPr>
          </a:p>
        </p:txBody>
      </p:sp>
      <p:sp>
        <p:nvSpPr>
          <p:cNvPr id="201" name="CustomShape 3"/>
          <p:cNvSpPr/>
          <p:nvPr/>
        </p:nvSpPr>
        <p:spPr>
          <a:xfrm>
            <a:off x="6759000" y="1932480"/>
            <a:ext cx="509004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10243e"/>
                </a:solidFill>
                <a:latin typeface="Calibri"/>
              </a:rPr>
              <a:t>The existing ViT-based medical images segmentation  method  is hard to train compared to conventional unet</a:t>
            </a:r>
            <a:endParaRPr b="0" lang="en-US" sz="1800" spc="-1" strike="noStrike">
              <a:latin typeface="Arial"/>
            </a:endParaRPr>
          </a:p>
        </p:txBody>
      </p:sp>
      <p:sp>
        <p:nvSpPr>
          <p:cNvPr id="202" name="CustomShape 4"/>
          <p:cNvSpPr/>
          <p:nvPr/>
        </p:nvSpPr>
        <p:spPr>
          <a:xfrm>
            <a:off x="6542280" y="3157920"/>
            <a:ext cx="509004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10243e"/>
                </a:solidFill>
                <a:latin typeface="Calibri"/>
              </a:rPr>
              <a:t>We are currently working on ViT-based approach that can reduce the computation time whlle achieving competitive results compared to unet.</a:t>
            </a:r>
            <a:endParaRPr b="0" lang="en-US" sz="1800" spc="-1" strike="noStrike">
              <a:latin typeface="Arial"/>
            </a:endParaRPr>
          </a:p>
          <a:p>
            <a:pPr>
              <a:lnSpc>
                <a:spcPct val="100000"/>
              </a:lnSpc>
            </a:pPr>
            <a:r>
              <a:rPr b="0" lang="en-US" sz="1800" spc="-1" strike="noStrike">
                <a:solidFill>
                  <a:srgbClr val="10243e"/>
                </a:solidFill>
                <a:latin typeface="Calibri"/>
              </a:rPr>
              <a:t>We are also investigating the patch-based unet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609480" y="361800"/>
            <a:ext cx="10438920" cy="780840"/>
          </a:xfrm>
          <a:prstGeom prst="rect">
            <a:avLst/>
          </a:prstGeom>
          <a:noFill/>
          <a:ln>
            <a:noFill/>
          </a:ln>
        </p:spPr>
        <p:txBody>
          <a:bodyPr lIns="90000" rIns="90000" tIns="45000" bIns="45000">
            <a:noAutofit/>
          </a:bodyPr>
          <a:p>
            <a:pPr algn="ctr">
              <a:lnSpc>
                <a:spcPct val="100000"/>
              </a:lnSpc>
            </a:pPr>
            <a:r>
              <a:rPr b="1" lang="en-US" sz="3200" spc="-1" strike="noStrike" cap="small">
                <a:solidFill>
                  <a:srgbClr val="002661"/>
                </a:solidFill>
                <a:latin typeface="Calibri"/>
              </a:rPr>
              <a:t>contribution</a:t>
            </a:r>
            <a:endParaRPr b="0" lang="en-US" sz="3200" spc="-1" strike="noStrike">
              <a:solidFill>
                <a:srgbClr val="000000"/>
              </a:solidFill>
              <a:latin typeface="Calibri"/>
            </a:endParaRPr>
          </a:p>
        </p:txBody>
      </p:sp>
      <p:sp>
        <p:nvSpPr>
          <p:cNvPr id="204" name="TextShape 2"/>
          <p:cNvSpPr txBox="1"/>
          <p:nvPr/>
        </p:nvSpPr>
        <p:spPr>
          <a:xfrm>
            <a:off x="609480" y="1266840"/>
            <a:ext cx="11226600" cy="4333680"/>
          </a:xfrm>
          <a:prstGeom prst="rect">
            <a:avLst/>
          </a:prstGeom>
          <a:noFill/>
          <a:ln>
            <a:noFill/>
          </a:ln>
        </p:spPr>
        <p:txBody>
          <a:bodyPr lIns="90000" rIns="90000" tIns="45000" bIns="45000">
            <a:noAutofit/>
          </a:bodyPr>
          <a:p>
            <a:pPr marL="343080" indent="-342720">
              <a:lnSpc>
                <a:spcPct val="150000"/>
              </a:lnSpc>
              <a:spcBef>
                <a:spcPts val="400"/>
              </a:spcBef>
              <a:buClr>
                <a:srgbClr val="002661"/>
              </a:buClr>
              <a:buFont typeface="Arial"/>
              <a:buChar char="•"/>
            </a:pPr>
            <a:r>
              <a:rPr b="0" lang="en-US" sz="2000" spc="-1" strike="noStrike">
                <a:solidFill>
                  <a:srgbClr val="002661"/>
                </a:solidFill>
                <a:latin typeface="Calibri"/>
              </a:rPr>
              <a:t>We proposed a whole slide images classification and segmentation method</a:t>
            </a:r>
            <a:endParaRPr b="0" lang="en-US" sz="2000" spc="-1" strike="noStrike">
              <a:solidFill>
                <a:srgbClr val="000000"/>
              </a:solidFill>
              <a:latin typeface="Calibri"/>
            </a:endParaRPr>
          </a:p>
          <a:p>
            <a:pPr marL="343080" indent="-342720">
              <a:lnSpc>
                <a:spcPct val="150000"/>
              </a:lnSpc>
              <a:spcBef>
                <a:spcPts val="400"/>
              </a:spcBef>
              <a:buClr>
                <a:srgbClr val="002661"/>
              </a:buClr>
              <a:buFont typeface="Arial"/>
              <a:buChar char="•"/>
            </a:pPr>
            <a:r>
              <a:rPr b="0" lang="en-US" sz="2000" spc="-1" strike="noStrike">
                <a:solidFill>
                  <a:srgbClr val="002661"/>
                </a:solidFill>
                <a:latin typeface="Calibri"/>
              </a:rPr>
              <a:t>The proposed method can replace patch-based approach in classification and segmentation tasks.</a:t>
            </a:r>
            <a:endParaRPr b="0" lang="en-US" sz="2000" spc="-1" strike="noStrike">
              <a:solidFill>
                <a:srgbClr val="000000"/>
              </a:solidFill>
              <a:latin typeface="Calibri"/>
            </a:endParaRPr>
          </a:p>
          <a:p>
            <a:pPr marL="343080" indent="-342720">
              <a:lnSpc>
                <a:spcPct val="150000"/>
              </a:lnSpc>
              <a:spcBef>
                <a:spcPts val="400"/>
              </a:spcBef>
              <a:buClr>
                <a:srgbClr val="002661"/>
              </a:buClr>
              <a:buFont typeface="Arial"/>
              <a:buChar char="•"/>
            </a:pPr>
            <a:r>
              <a:rPr b="0" lang="en-US" sz="2000" spc="-1" strike="noStrike">
                <a:solidFill>
                  <a:srgbClr val="002661"/>
                </a:solidFill>
                <a:latin typeface="Calibri"/>
              </a:rPr>
              <a:t>Our method is the first of applying ViT or transformer to histology images analysis</a:t>
            </a:r>
            <a:endParaRPr b="0" lang="en-US" sz="2000" spc="-1" strike="noStrike">
              <a:solidFill>
                <a:srgbClr val="000000"/>
              </a:solidFill>
              <a:latin typeface="Calibri"/>
            </a:endParaRPr>
          </a:p>
          <a:p>
            <a:pPr marL="343080" indent="-342720">
              <a:lnSpc>
                <a:spcPct val="150000"/>
              </a:lnSpc>
              <a:spcBef>
                <a:spcPts val="400"/>
              </a:spcBef>
              <a:buClr>
                <a:srgbClr val="002661"/>
              </a:buClr>
              <a:buFont typeface="Arial"/>
              <a:buChar char="•"/>
            </a:pPr>
            <a:r>
              <a:rPr b="0" lang="en-US" sz="2000" spc="-1" strike="noStrike">
                <a:solidFill>
                  <a:srgbClr val="002661"/>
                </a:solidFill>
                <a:latin typeface="Calibri"/>
              </a:rPr>
              <a:t>This method is faster than most existing  state-of-the-art deep learning methods for biomedical images analysis</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5182</TotalTime>
  <Application>LibreOffice/6.4.6.2$Linux_X86_64 LibreOffice_project/40$Build-2</Application>
  <Words>517</Words>
  <Paragraphs>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2017-10-10T06:32:19Z</dcterms:created>
  <dc:creator>SORO</dc:creator>
  <dc:description/>
  <dc:language>en-US</dc:language>
  <cp:lastModifiedBy/>
  <dcterms:modified xsi:type="dcterms:W3CDTF">2021-06-08T17:04:32Z</dcterms:modified>
  <cp:revision>200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