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Hz+dfPeztBNQ9YMaBaw0neRDg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regular.fntdata"/><Relationship Id="rId21" Type="http://schemas.openxmlformats.org/officeDocument/2006/relationships/slide" Target="slides/slide17.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Nuni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MX"/>
              <a:t>Explicar la diferencia entre las relacionales. </a:t>
            </a:r>
            <a:endParaRPr/>
          </a:p>
          <a:p>
            <a:pPr indent="0" lvl="0" marL="0" rtl="0" algn="l">
              <a:lnSpc>
                <a:spcPct val="100000"/>
              </a:lnSpc>
              <a:spcBef>
                <a:spcPts val="0"/>
              </a:spcBef>
              <a:spcAft>
                <a:spcPts val="0"/>
              </a:spcAft>
              <a:buSzPts val="1100"/>
              <a:buNone/>
            </a:pPr>
            <a:r>
              <a:rPr lang="es-MX"/>
              <a:t>Y exponer las ventajas y desventajas de ambos tipos de base de datos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19"/>
          <p:cNvSpPr txBox="1"/>
          <p:nvPr>
            <p:ph type="ctrTitle"/>
          </p:nvPr>
        </p:nvSpPr>
        <p:spPr>
          <a:xfrm>
            <a:off x="311700" y="1116925"/>
            <a:ext cx="8520600" cy="126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pic>
        <p:nvPicPr>
          <p:cNvPr id="10" name="Google Shape;10;p19"/>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28"/>
          <p:cNvSpPr txBox="1"/>
          <p:nvPr>
            <p:ph type="title"/>
          </p:nvPr>
        </p:nvSpPr>
        <p:spPr>
          <a:xfrm>
            <a:off x="4976575" y="396050"/>
            <a:ext cx="3852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28"/>
          <p:cNvSpPr txBox="1"/>
          <p:nvPr>
            <p:ph idx="1" type="body"/>
          </p:nvPr>
        </p:nvSpPr>
        <p:spPr>
          <a:xfrm>
            <a:off x="4976575" y="1230050"/>
            <a:ext cx="38523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29"/>
          <p:cNvSpPr txBox="1"/>
          <p:nvPr>
            <p:ph type="title"/>
          </p:nvPr>
        </p:nvSpPr>
        <p:spPr>
          <a:xfrm>
            <a:off x="363500" y="396050"/>
            <a:ext cx="3852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29"/>
          <p:cNvSpPr txBox="1"/>
          <p:nvPr>
            <p:ph idx="1" type="body"/>
          </p:nvPr>
        </p:nvSpPr>
        <p:spPr>
          <a:xfrm>
            <a:off x="363500" y="1230050"/>
            <a:ext cx="38523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8E7CC3"/>
              </a:buClr>
              <a:buSzPts val="4800"/>
              <a:buNone/>
              <a:defRPr sz="4800">
                <a:solidFill>
                  <a:srgbClr val="8E7CC3"/>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47" name="Google Shape;47;p30"/>
          <p:cNvPicPr preferRelativeResize="0"/>
          <p:nvPr/>
        </p:nvPicPr>
        <p:blipFill rotWithShape="1">
          <a:blip r:embed="rId2">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8" name="Shape 48"/>
        <p:cNvGrpSpPr/>
        <p:nvPr/>
      </p:nvGrpSpPr>
      <p:grpSpPr>
        <a:xfrm>
          <a:off x="0" y="0"/>
          <a:ext cx="0" cy="0"/>
          <a:chOff x="0" y="0"/>
          <a:chExt cx="0" cy="0"/>
        </a:xfrm>
      </p:grpSpPr>
      <p:pic>
        <p:nvPicPr>
          <p:cNvPr id="49" name="Google Shape;49;p31"/>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8E7CC3"/>
              </a:buClr>
              <a:buSzPts val="12000"/>
              <a:buNone/>
              <a:defRPr sz="12000">
                <a:solidFill>
                  <a:srgbClr val="8E7CC3"/>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53" name="Google Shape;53;p32"/>
          <p:cNvPicPr preferRelativeResize="0"/>
          <p:nvPr/>
        </p:nvPicPr>
        <p:blipFill rotWithShape="1">
          <a:blip r:embed="rId2">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54" name="Shape 54"/>
        <p:cNvGrpSpPr/>
        <p:nvPr/>
      </p:nvGrpSpPr>
      <p:grpSpPr>
        <a:xfrm>
          <a:off x="0" y="0"/>
          <a:ext cx="0" cy="0"/>
          <a:chOff x="0" y="0"/>
          <a:chExt cx="0" cy="0"/>
        </a:xfrm>
      </p:grpSpPr>
      <p:sp>
        <p:nvSpPr>
          <p:cNvPr id="55" name="Google Shape;5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7" name="Google Shape;5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8" name="Shape 58"/>
        <p:cNvGrpSpPr/>
        <p:nvPr/>
      </p:nvGrpSpPr>
      <p:grpSpPr>
        <a:xfrm>
          <a:off x="0" y="0"/>
          <a:ext cx="0" cy="0"/>
          <a:chOff x="0" y="0"/>
          <a:chExt cx="0" cy="0"/>
        </a:xfrm>
      </p:grpSpPr>
      <p:sp>
        <p:nvSpPr>
          <p:cNvPr id="59" name="Google Shape;59;p3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4"/>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4"/>
          <p:cNvSpPr txBox="1"/>
          <p:nvPr>
            <p:ph type="ctrTitle"/>
          </p:nvPr>
        </p:nvSpPr>
        <p:spPr>
          <a:xfrm>
            <a:off x="390525" y="1819275"/>
            <a:ext cx="8222100" cy="9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2" name="Google Shape;62;p3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3" name="Google Shape;63;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p:cSld name="TITLE_1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35"/>
          <p:cNvSpPr txBox="1"/>
          <p:nvPr>
            <p:ph type="ctrTitle"/>
          </p:nvPr>
        </p:nvSpPr>
        <p:spPr>
          <a:xfrm>
            <a:off x="311700" y="1116925"/>
            <a:ext cx="8520600" cy="126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pic>
        <p:nvPicPr>
          <p:cNvPr id="66" name="Google Shape;66;p35"/>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p:cSld name="SECTION_HEADER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36"/>
          <p:cNvSpPr txBox="1"/>
          <p:nvPr>
            <p:ph type="title"/>
          </p:nvPr>
        </p:nvSpPr>
        <p:spPr>
          <a:xfrm>
            <a:off x="240100" y="821550"/>
            <a:ext cx="7786800" cy="60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400"/>
              <a:buNone/>
              <a:defRPr>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36"/>
          <p:cNvSpPr txBox="1"/>
          <p:nvPr>
            <p:ph idx="1" type="subTitle"/>
          </p:nvPr>
        </p:nvSpPr>
        <p:spPr>
          <a:xfrm>
            <a:off x="265500" y="1424850"/>
            <a:ext cx="5484300" cy="3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70" name="Google Shape;70;p36"/>
          <p:cNvSpPr txBox="1"/>
          <p:nvPr>
            <p:ph idx="2" type="body"/>
          </p:nvPr>
        </p:nvSpPr>
        <p:spPr>
          <a:xfrm>
            <a:off x="311700" y="2155325"/>
            <a:ext cx="3999900" cy="2413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1">
  <p:cSld name="TITLE_AND_TWO_COLUMNS_1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37"/>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41848"/>
              </a:buClr>
              <a:buSzPts val="2400"/>
              <a:buNone/>
              <a:defRPr>
                <a:solidFill>
                  <a:srgbClr val="441848"/>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37"/>
          <p:cNvSpPr txBox="1"/>
          <p:nvPr>
            <p:ph idx="1" type="body"/>
          </p:nvPr>
        </p:nvSpPr>
        <p:spPr>
          <a:xfrm>
            <a:off x="311700" y="1152475"/>
            <a:ext cx="84813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pic>
        <p:nvPicPr>
          <p:cNvPr id="74" name="Google Shape;74;p37"/>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0"/>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7CC3"/>
              </a:buClr>
              <a:buSzPts val="2400"/>
              <a:buNone/>
              <a:defRPr>
                <a:solidFill>
                  <a:srgbClr val="8E7CC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 name="Google Shape;13;p20"/>
          <p:cNvPicPr preferRelativeResize="0"/>
          <p:nvPr/>
        </p:nvPicPr>
        <p:blipFill rotWithShape="1">
          <a:blip r:embed="rId3">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1">
  <p:cSld name="TITLE_ONLY_1_1">
    <p:bg>
      <p:bgPr>
        <a:blipFill>
          <a:blip r:embed="rId2">
            <a:alphaModFix/>
          </a:blip>
          <a:stretch>
            <a:fillRect/>
          </a:stretch>
        </a:blipFill>
      </p:bgPr>
    </p:bg>
    <p:spTree>
      <p:nvGrpSpPr>
        <p:cNvPr id="75" name="Shape 75"/>
        <p:cNvGrpSpPr/>
        <p:nvPr/>
      </p:nvGrpSpPr>
      <p:grpSpPr>
        <a:xfrm>
          <a:off x="0" y="0"/>
          <a:ext cx="0" cy="0"/>
          <a:chOff x="0" y="0"/>
          <a:chExt cx="0" cy="0"/>
        </a:xfrm>
      </p:grpSpPr>
      <p:pic>
        <p:nvPicPr>
          <p:cNvPr id="76" name="Google Shape;76;p38"/>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77" name="Google Shape;77;p38"/>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41848"/>
              </a:buClr>
              <a:buSzPts val="2400"/>
              <a:buNone/>
              <a:defRPr>
                <a:solidFill>
                  <a:srgbClr val="441848"/>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1">
  <p:cSld name="ONE_COLUMN_TEXT_1_1">
    <p:spTree>
      <p:nvGrpSpPr>
        <p:cNvPr id="78" name="Shape 78"/>
        <p:cNvGrpSpPr/>
        <p:nvPr/>
      </p:nvGrpSpPr>
      <p:grpSpPr>
        <a:xfrm>
          <a:off x="0" y="0"/>
          <a:ext cx="0" cy="0"/>
          <a:chOff x="0" y="0"/>
          <a:chExt cx="0" cy="0"/>
        </a:xfrm>
      </p:grpSpPr>
      <p:sp>
        <p:nvSpPr>
          <p:cNvPr id="79" name="Google Shape;79;p39"/>
          <p:cNvSpPr/>
          <p:nvPr/>
        </p:nvSpPr>
        <p:spPr>
          <a:xfrm flipH="1">
            <a:off x="-50200" y="-42975"/>
            <a:ext cx="4679700" cy="5220000"/>
          </a:xfrm>
          <a:prstGeom prst="rect">
            <a:avLst/>
          </a:prstGeom>
          <a:solidFill>
            <a:srgbClr val="44184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39"/>
          <p:cNvSpPr txBox="1"/>
          <p:nvPr>
            <p:ph type="title"/>
          </p:nvPr>
        </p:nvSpPr>
        <p:spPr>
          <a:xfrm>
            <a:off x="363500" y="396050"/>
            <a:ext cx="38523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39"/>
          <p:cNvSpPr txBox="1"/>
          <p:nvPr>
            <p:ph idx="1" type="body"/>
          </p:nvPr>
        </p:nvSpPr>
        <p:spPr>
          <a:xfrm>
            <a:off x="363500" y="1230050"/>
            <a:ext cx="38523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pic>
        <p:nvPicPr>
          <p:cNvPr id="82" name="Google Shape;82;p39"/>
          <p:cNvPicPr preferRelativeResize="0"/>
          <p:nvPr/>
        </p:nvPicPr>
        <p:blipFill rotWithShape="1">
          <a:blip r:embed="rId2">
            <a:alphaModFix/>
          </a:blip>
          <a:srcRect b="10" l="0" r="0" t="0"/>
          <a:stretch/>
        </p:blipFill>
        <p:spPr>
          <a:xfrm>
            <a:off x="8098550" y="4658950"/>
            <a:ext cx="937950" cy="356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1"/>
          <p:cNvSpPr txBox="1"/>
          <p:nvPr>
            <p:ph type="ctrTitle"/>
          </p:nvPr>
        </p:nvSpPr>
        <p:spPr>
          <a:xfrm>
            <a:off x="311700" y="1116925"/>
            <a:ext cx="8520600" cy="126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pic>
        <p:nvPicPr>
          <p:cNvPr id="16" name="Google Shape;16;p21"/>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2"/>
          <p:cNvSpPr txBox="1"/>
          <p:nvPr>
            <p:ph type="title"/>
          </p:nvPr>
        </p:nvSpPr>
        <p:spPr>
          <a:xfrm>
            <a:off x="4293025" y="1547775"/>
            <a:ext cx="346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9" name="Google Shape;19;p22"/>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20" name="Google Shape;20;p22"/>
          <p:cNvSpPr txBox="1"/>
          <p:nvPr>
            <p:ph idx="1" type="subTitle"/>
          </p:nvPr>
        </p:nvSpPr>
        <p:spPr>
          <a:xfrm>
            <a:off x="4293025" y="2921425"/>
            <a:ext cx="2663100" cy="35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id="22" name="Google Shape;22;p23"/>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23" name="Google Shape;23;p23"/>
          <p:cNvSpPr txBox="1"/>
          <p:nvPr>
            <p:ph idx="1" type="subTitle"/>
          </p:nvPr>
        </p:nvSpPr>
        <p:spPr>
          <a:xfrm>
            <a:off x="4751300" y="2785375"/>
            <a:ext cx="3018000" cy="3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24" name="Shape 24"/>
        <p:cNvGrpSpPr/>
        <p:nvPr/>
      </p:nvGrpSpPr>
      <p:grpSpPr>
        <a:xfrm>
          <a:off x="0" y="0"/>
          <a:ext cx="0" cy="0"/>
          <a:chOff x="0" y="0"/>
          <a:chExt cx="0" cy="0"/>
        </a:xfrm>
      </p:grpSpPr>
      <p:pic>
        <p:nvPicPr>
          <p:cNvPr id="25" name="Google Shape;25;p24"/>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26" name="Google Shape;26;p24"/>
          <p:cNvSpPr txBox="1"/>
          <p:nvPr>
            <p:ph idx="1" type="subTitle"/>
          </p:nvPr>
        </p:nvSpPr>
        <p:spPr>
          <a:xfrm>
            <a:off x="4751300" y="2785375"/>
            <a:ext cx="3018000" cy="3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25"/>
          <p:cNvSpPr txBox="1"/>
          <p:nvPr>
            <p:ph type="title"/>
          </p:nvPr>
        </p:nvSpPr>
        <p:spPr>
          <a:xfrm>
            <a:off x="1899450" y="459373"/>
            <a:ext cx="5345100" cy="7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29" name="Google Shape;29;p25"/>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30" name="Google Shape;30;p25"/>
          <p:cNvSpPr txBox="1"/>
          <p:nvPr>
            <p:ph idx="1" type="subTitle"/>
          </p:nvPr>
        </p:nvSpPr>
        <p:spPr>
          <a:xfrm>
            <a:off x="1228325" y="1868825"/>
            <a:ext cx="6676800" cy="16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6"/>
          <p:cNvSpPr txBox="1"/>
          <p:nvPr>
            <p:ph type="title"/>
          </p:nvPr>
        </p:nvSpPr>
        <p:spPr>
          <a:xfrm>
            <a:off x="1899450" y="459373"/>
            <a:ext cx="5345100" cy="7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3" name="Google Shape;33;p26"/>
          <p:cNvPicPr preferRelativeResize="0"/>
          <p:nvPr/>
        </p:nvPicPr>
        <p:blipFill rotWithShape="1">
          <a:blip r:embed="rId3">
            <a:alphaModFix/>
          </a:blip>
          <a:srcRect b="0" l="0" r="0" t="0"/>
          <a:stretch/>
        </p:blipFill>
        <p:spPr>
          <a:xfrm>
            <a:off x="8098550" y="4658950"/>
            <a:ext cx="937950" cy="356400"/>
          </a:xfrm>
          <a:prstGeom prst="rect">
            <a:avLst/>
          </a:prstGeom>
          <a:noFill/>
          <a:ln>
            <a:noFill/>
          </a:ln>
        </p:spPr>
      </p:pic>
      <p:sp>
        <p:nvSpPr>
          <p:cNvPr id="34" name="Google Shape;34;p26"/>
          <p:cNvSpPr txBox="1"/>
          <p:nvPr>
            <p:ph idx="1" type="subTitle"/>
          </p:nvPr>
        </p:nvSpPr>
        <p:spPr>
          <a:xfrm>
            <a:off x="1228325" y="1868825"/>
            <a:ext cx="6676800" cy="16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27"/>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7CC3"/>
              </a:buClr>
              <a:buSzPts val="2400"/>
              <a:buNone/>
              <a:defRPr>
                <a:solidFill>
                  <a:srgbClr val="8E7CC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27"/>
          <p:cNvSpPr txBox="1"/>
          <p:nvPr>
            <p:ph idx="1" type="body"/>
          </p:nvPr>
        </p:nvSpPr>
        <p:spPr>
          <a:xfrm>
            <a:off x="311700" y="1152475"/>
            <a:ext cx="84813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pic>
        <p:nvPicPr>
          <p:cNvPr id="38" name="Google Shape;38;p27"/>
          <p:cNvPicPr preferRelativeResize="0"/>
          <p:nvPr/>
        </p:nvPicPr>
        <p:blipFill rotWithShape="1">
          <a:blip r:embed="rId3">
            <a:alphaModFix/>
          </a:blip>
          <a:srcRect b="0" l="0" r="0" t="0"/>
          <a:stretch/>
        </p:blipFill>
        <p:spPr>
          <a:xfrm>
            <a:off x="8113375" y="4735887"/>
            <a:ext cx="867450" cy="248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Montserrat"/>
              <a:buNone/>
              <a:defRPr b="1" i="0" sz="2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Nunito"/>
              <a:buChar char="●"/>
              <a:defRPr b="0" i="0" sz="1800" u="none" cap="none" strike="noStrike">
                <a:solidFill>
                  <a:schemeClr val="dk2"/>
                </a:solidFill>
                <a:latin typeface="Nunito"/>
                <a:ea typeface="Nunito"/>
                <a:cs typeface="Nunito"/>
                <a:sym typeface="Nunito"/>
              </a:defRPr>
            </a:lvl1pPr>
            <a:lvl2pPr indent="-317500" lvl="1" marL="914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dk2"/>
              </a:buClr>
              <a:buSzPts val="1400"/>
              <a:buFont typeface="Nunito"/>
              <a:buChar char="■"/>
              <a:defRPr b="0" i="0" sz="1400" u="none" cap="none" strike="noStrike">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1643550" y="1470825"/>
            <a:ext cx="5856900" cy="126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MX"/>
              <a:t>Autenticación con</a:t>
            </a:r>
            <a:br>
              <a:rPr lang="es-MX"/>
            </a:br>
            <a:r>
              <a:rPr lang="es-MX"/>
              <a:t>JWT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¿Cómo trabaja?</a:t>
            </a:r>
            <a:endParaRPr b="1">
              <a:latin typeface="Montserrat"/>
              <a:ea typeface="Montserrat"/>
              <a:cs typeface="Montserrat"/>
              <a:sym typeface="Montserrat"/>
            </a:endParaRPr>
          </a:p>
        </p:txBody>
      </p:sp>
      <p:sp>
        <p:nvSpPr>
          <p:cNvPr id="155" name="Google Shape;155;p10"/>
          <p:cNvSpPr txBox="1"/>
          <p:nvPr/>
        </p:nvSpPr>
        <p:spPr>
          <a:xfrm>
            <a:off x="311700" y="777710"/>
            <a:ext cx="8351700" cy="403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En la autenticación, cuando el usuario inicia sesión correctamente con sus credenciales, se devolverá un token web JSON. Dado que los tokens son credenciales, se debe tener mucho cuidado para evitar problemas de seguridad. En general, no debe conservar los tokens más tiempo del necesario.</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Tampoco debe almacenar datos de sesión confidenciales en el almacenamiento del navegador debido a la falta de seguridad.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s-MX" sz="1600"/>
              <a:t>La cabecera authorization bearer es un tipo de header de una petición HTTP que carga con información relevante al tipo de usuario con el objetivo de darle autoridad para ejecutar la acción requerida en la petición.</a:t>
            </a:r>
            <a:endParaRPr sz="1600"/>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Cada vez que el usuario desee acceder a una ruta o recurso protegido, el agente de usuario debe enviar el JWT, generalmente en el encabezado de Autorización utilizando el esquema “</a:t>
            </a:r>
            <a:r>
              <a:rPr b="1" i="0" lang="es-MX" sz="1600" u="none" cap="none" strike="noStrike">
                <a:solidFill>
                  <a:srgbClr val="000000"/>
                </a:solidFill>
                <a:latin typeface="Arial"/>
                <a:ea typeface="Arial"/>
                <a:cs typeface="Arial"/>
                <a:sym typeface="Arial"/>
              </a:rPr>
              <a:t>Bearer</a:t>
            </a:r>
            <a:r>
              <a:rPr b="0" i="0" lang="es-MX" sz="1600" u="none" cap="none" strike="noStrike">
                <a:solidFill>
                  <a:srgbClr val="000000"/>
                </a:solidFill>
                <a:latin typeface="Arial"/>
                <a:ea typeface="Arial"/>
                <a:cs typeface="Arial"/>
                <a:sym typeface="Arial"/>
              </a:rPr>
              <a:t>” que es una petición http. El contenido del encabezado debe ser similar al siguiente:</a:t>
            </a:r>
            <a:endParaRPr/>
          </a:p>
        </p:txBody>
      </p:sp>
      <p:pic>
        <p:nvPicPr>
          <p:cNvPr id="156" name="Google Shape;156;p10"/>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1563375" y="4505328"/>
            <a:ext cx="5848350" cy="6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Beneficios</a:t>
            </a:r>
            <a:endParaRPr b="1">
              <a:latin typeface="Montserrat"/>
              <a:ea typeface="Montserrat"/>
              <a:cs typeface="Montserrat"/>
              <a:sym typeface="Montserrat"/>
            </a:endParaRPr>
          </a:p>
        </p:txBody>
      </p:sp>
      <p:sp>
        <p:nvSpPr>
          <p:cNvPr id="163" name="Google Shape;163;p11"/>
          <p:cNvSpPr txBox="1"/>
          <p:nvPr/>
        </p:nvSpPr>
        <p:spPr>
          <a:xfrm>
            <a:off x="311700" y="1002610"/>
            <a:ext cx="8351739"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Hablemos de los beneficios de los tokens web JSON (JWT) en comparación con los tokens web simples (SWT) y los tokens de lenguaje de marcado de aserción de seguridad (SAML).Como JSON es menos detallado que XML, cuando está codificado, su tamaño también es más pequeño, lo que hace que JWT sea más compacto que SAML. Esto hace que JWT sea una buena opción para pasar en entornos HTML y HTTP.</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En cuanto a la seguridad, SWT solo puede firmarse simétricamente mediante un secreto compartido utilizando el algoritmo HMAC. Sin embargo, los tokens JWT y SAML pueden usar un par de claves pública/privada en forma de certificado X.509 para la firma. Firmar XML con XML Digital Signature sin introducir oscuros agujeros de seguridad es muy difícil en comparación con la simplicidad de firmar JSON.</a:t>
            </a:r>
            <a:endParaRPr/>
          </a:p>
        </p:txBody>
      </p:sp>
      <p:pic>
        <p:nvPicPr>
          <p:cNvPr id="164" name="Google Shape;164;p11"/>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Comparación</a:t>
            </a:r>
            <a:endParaRPr b="1">
              <a:latin typeface="Montserrat"/>
              <a:ea typeface="Montserrat"/>
              <a:cs typeface="Montserrat"/>
              <a:sym typeface="Montserrat"/>
            </a:endParaRPr>
          </a:p>
        </p:txBody>
      </p:sp>
      <p:pic>
        <p:nvPicPr>
          <p:cNvPr id="170" name="Google Shape;170;p12"/>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pic>
        <p:nvPicPr>
          <p:cNvPr id="171" name="Google Shape;171;p12"/>
          <p:cNvPicPr preferRelativeResize="0"/>
          <p:nvPr/>
        </p:nvPicPr>
        <p:blipFill rotWithShape="1">
          <a:blip r:embed="rId4">
            <a:alphaModFix/>
          </a:blip>
          <a:srcRect b="0" l="0" r="0" t="0"/>
          <a:stretch/>
        </p:blipFill>
        <p:spPr>
          <a:xfrm>
            <a:off x="184892" y="1421658"/>
            <a:ext cx="3931090" cy="2698460"/>
          </a:xfrm>
          <a:prstGeom prst="rect">
            <a:avLst/>
          </a:prstGeom>
          <a:noFill/>
          <a:ln>
            <a:noFill/>
          </a:ln>
        </p:spPr>
      </p:pic>
      <p:pic>
        <p:nvPicPr>
          <p:cNvPr id="172" name="Google Shape;172;p12"/>
          <p:cNvPicPr preferRelativeResize="0"/>
          <p:nvPr/>
        </p:nvPicPr>
        <p:blipFill rotWithShape="1">
          <a:blip r:embed="rId5">
            <a:alphaModFix/>
          </a:blip>
          <a:srcRect b="0" l="0" r="0" t="0"/>
          <a:stretch/>
        </p:blipFill>
        <p:spPr>
          <a:xfrm>
            <a:off x="5166024" y="1411404"/>
            <a:ext cx="3824462" cy="2708714"/>
          </a:xfrm>
          <a:prstGeom prst="rect">
            <a:avLst/>
          </a:prstGeom>
          <a:noFill/>
          <a:ln>
            <a:noFill/>
          </a:ln>
        </p:spPr>
      </p:pic>
      <p:sp>
        <p:nvSpPr>
          <p:cNvPr id="173" name="Google Shape;173;p12"/>
          <p:cNvSpPr/>
          <p:nvPr/>
        </p:nvSpPr>
        <p:spPr>
          <a:xfrm>
            <a:off x="4018002" y="2304096"/>
            <a:ext cx="11079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MX" sz="5400" u="none" cap="none" strike="noStrike">
                <a:solidFill>
                  <a:schemeClr val="accent5"/>
                </a:solidFill>
                <a:latin typeface="Arial"/>
                <a:ea typeface="Arial"/>
                <a:cs typeface="Arial"/>
                <a:sym typeface="Arial"/>
              </a:rPr>
              <a:t>VS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ctrTitle"/>
          </p:nvPr>
        </p:nvSpPr>
        <p:spPr>
          <a:xfrm>
            <a:off x="1643550" y="1470825"/>
            <a:ext cx="5856900" cy="126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MX"/>
              <a:t>Hash Passwords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HASH</a:t>
            </a:r>
            <a:br>
              <a:rPr b="1" lang="es-MX">
                <a:latin typeface="Montserrat"/>
                <a:ea typeface="Montserrat"/>
                <a:cs typeface="Montserrat"/>
                <a:sym typeface="Montserrat"/>
              </a:rPr>
            </a:br>
            <a:endParaRPr b="1">
              <a:latin typeface="Montserrat"/>
              <a:ea typeface="Montserrat"/>
              <a:cs typeface="Montserrat"/>
              <a:sym typeface="Montserrat"/>
            </a:endParaRPr>
          </a:p>
        </p:txBody>
      </p:sp>
      <p:sp>
        <p:nvSpPr>
          <p:cNvPr id="184" name="Google Shape;184;p14"/>
          <p:cNvSpPr txBox="1"/>
          <p:nvPr/>
        </p:nvSpPr>
        <p:spPr>
          <a:xfrm>
            <a:off x="311700" y="1363033"/>
            <a:ext cx="8351739" cy="21852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2000" u="none" cap="none" strike="noStrike">
                <a:solidFill>
                  <a:srgbClr val="000000"/>
                </a:solidFill>
                <a:latin typeface="Arial"/>
                <a:ea typeface="Arial"/>
                <a:cs typeface="Arial"/>
                <a:sym typeface="Arial"/>
              </a:rPr>
              <a:t>Una función criptográfica hash- usualmente conocida como “hash”- es un algoritmo matemático que transforma cualquier bloque arbitrario de datos en una nueva serie de caracteres con una longitud fija.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2000" u="none" cap="none" strike="noStrike">
                <a:solidFill>
                  <a:srgbClr val="000000"/>
                </a:solidFill>
                <a:latin typeface="Arial"/>
                <a:ea typeface="Arial"/>
                <a:cs typeface="Arial"/>
                <a:sym typeface="Arial"/>
              </a:rPr>
              <a:t>Independientemente de la longitud de los datos de entrada, el valor hash de salida tendrá siempre la misma longitud.</a:t>
            </a:r>
            <a:endParaRPr b="0" i="0" sz="1600" u="none" cap="none" strike="noStrike">
              <a:solidFill>
                <a:srgbClr val="000000"/>
              </a:solidFill>
              <a:latin typeface="Arial"/>
              <a:ea typeface="Arial"/>
              <a:cs typeface="Arial"/>
              <a:sym typeface="Arial"/>
            </a:endParaRPr>
          </a:p>
        </p:txBody>
      </p:sp>
      <p:pic>
        <p:nvPicPr>
          <p:cNvPr id="185" name="Google Shape;185;p14"/>
          <p:cNvPicPr preferRelativeResize="0"/>
          <p:nvPr/>
        </p:nvPicPr>
        <p:blipFill rotWithShape="1">
          <a:blip r:embed="rId3">
            <a:alphaModFix/>
          </a:blip>
          <a:srcRect b="0" l="0" r="0" t="0"/>
          <a:stretch/>
        </p:blipFill>
        <p:spPr>
          <a:xfrm>
            <a:off x="7475387" y="-1276"/>
            <a:ext cx="1668613" cy="12610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HASH</a:t>
            </a:r>
            <a:br>
              <a:rPr b="1" lang="es-MX">
                <a:latin typeface="Montserrat"/>
                <a:ea typeface="Montserrat"/>
                <a:cs typeface="Montserrat"/>
                <a:sym typeface="Montserrat"/>
              </a:rPr>
            </a:br>
            <a:endParaRPr b="1">
              <a:latin typeface="Montserrat"/>
              <a:ea typeface="Montserrat"/>
              <a:cs typeface="Montserrat"/>
              <a:sym typeface="Montserrat"/>
            </a:endParaRPr>
          </a:p>
        </p:txBody>
      </p:sp>
      <p:pic>
        <p:nvPicPr>
          <p:cNvPr id="191" name="Google Shape;191;p15"/>
          <p:cNvPicPr preferRelativeResize="0"/>
          <p:nvPr/>
        </p:nvPicPr>
        <p:blipFill rotWithShape="1">
          <a:blip r:embed="rId3">
            <a:alphaModFix/>
          </a:blip>
          <a:srcRect b="0" l="0" r="0" t="0"/>
          <a:stretch/>
        </p:blipFill>
        <p:spPr>
          <a:xfrm>
            <a:off x="7475387" y="-1276"/>
            <a:ext cx="1668613" cy="1261013"/>
          </a:xfrm>
          <a:prstGeom prst="rect">
            <a:avLst/>
          </a:prstGeom>
          <a:noFill/>
          <a:ln>
            <a:noFill/>
          </a:ln>
        </p:spPr>
      </p:pic>
      <p:pic>
        <p:nvPicPr>
          <p:cNvPr id="192" name="Google Shape;192;p15"/>
          <p:cNvPicPr preferRelativeResize="0"/>
          <p:nvPr/>
        </p:nvPicPr>
        <p:blipFill rotWithShape="1">
          <a:blip r:embed="rId4">
            <a:alphaModFix/>
          </a:blip>
          <a:srcRect b="0" l="0" r="0" t="0"/>
          <a:stretch/>
        </p:blipFill>
        <p:spPr>
          <a:xfrm>
            <a:off x="1343025" y="1304925"/>
            <a:ext cx="6457950" cy="25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HASH</a:t>
            </a:r>
            <a:br>
              <a:rPr b="1" lang="es-MX">
                <a:latin typeface="Montserrat"/>
                <a:ea typeface="Montserrat"/>
                <a:cs typeface="Montserrat"/>
                <a:sym typeface="Montserrat"/>
              </a:rPr>
            </a:br>
            <a:endParaRPr b="1">
              <a:latin typeface="Montserrat"/>
              <a:ea typeface="Montserrat"/>
              <a:cs typeface="Montserrat"/>
              <a:sym typeface="Montserrat"/>
            </a:endParaRPr>
          </a:p>
        </p:txBody>
      </p:sp>
      <p:sp>
        <p:nvSpPr>
          <p:cNvPr id="198" name="Google Shape;198;p16"/>
          <p:cNvSpPr txBox="1"/>
          <p:nvPr/>
        </p:nvSpPr>
        <p:spPr>
          <a:xfrm>
            <a:off x="311700" y="1259737"/>
            <a:ext cx="8351739"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Almacenar las contraseñas en un sistema para validar usuarios es un punto realmente conflictivo. Obviamente es necesario conservar la información necesaria para validar que las credenciales introducidas son válidas, pero, sin guardar la contraseña en sí. </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Para que así en el caso de que una atacante logre robar los datos almacenados con la información de los usuarios no la pueda emplear para acceder al sistema. </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Este es el motivo por el que es recomendable conservar únicamente el hash criptográfico de la contraseña en lugar de esta. Algo que permite validar la contraseña, simplemente calculando su hash, sin la necesidad de tener esta disponible. </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Dado que es una operación no reversible, el atacante solamente podrá recuperar la contraseña mediante un ataque de fuerza bruta, probando contraseñas hasta que una generé el hash correspondiente. </a:t>
            </a:r>
            <a:endParaRPr/>
          </a:p>
        </p:txBody>
      </p:sp>
      <p:pic>
        <p:nvPicPr>
          <p:cNvPr id="199" name="Google Shape;199;p16"/>
          <p:cNvPicPr preferRelativeResize="0"/>
          <p:nvPr/>
        </p:nvPicPr>
        <p:blipFill rotWithShape="1">
          <a:blip r:embed="rId3">
            <a:alphaModFix/>
          </a:blip>
          <a:srcRect b="0" l="0" r="0" t="0"/>
          <a:stretch/>
        </p:blipFill>
        <p:spPr>
          <a:xfrm>
            <a:off x="7475387" y="-1276"/>
            <a:ext cx="1668613" cy="12610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Sal y Pimienta</a:t>
            </a:r>
            <a:br>
              <a:rPr b="1" lang="es-MX">
                <a:latin typeface="Montserrat"/>
                <a:ea typeface="Montserrat"/>
                <a:cs typeface="Montserrat"/>
                <a:sym typeface="Montserrat"/>
              </a:rPr>
            </a:br>
            <a:endParaRPr b="1">
              <a:latin typeface="Montserrat"/>
              <a:ea typeface="Montserrat"/>
              <a:cs typeface="Montserrat"/>
              <a:sym typeface="Montserrat"/>
            </a:endParaRPr>
          </a:p>
        </p:txBody>
      </p:sp>
      <p:sp>
        <p:nvSpPr>
          <p:cNvPr id="205" name="Google Shape;205;p17"/>
          <p:cNvSpPr txBox="1"/>
          <p:nvPr/>
        </p:nvSpPr>
        <p:spPr>
          <a:xfrm>
            <a:off x="311700" y="1259737"/>
            <a:ext cx="8351739"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s-MX" sz="1600" u="none" cap="none" strike="noStrike">
                <a:solidFill>
                  <a:srgbClr val="000000"/>
                </a:solidFill>
                <a:latin typeface="Arial"/>
                <a:ea typeface="Arial"/>
                <a:cs typeface="Arial"/>
                <a:sym typeface="Arial"/>
              </a:rPr>
              <a:t>Complicando el ataque mediante el uso de sal</a:t>
            </a:r>
            <a:endParaRPr/>
          </a:p>
          <a:p>
            <a:pPr indent="0" lvl="0" marL="0" marR="0" rtl="0" algn="just">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La sal no es más que una cadena de texto aleatoria para cada uno de los usuarios que se concatena a su contraseña antes de generar el hash. Así, aunque dos usuarios empleen exactamente la misma contraseña, el hash que aparecerá en la tabla será diferente. </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s-MX" sz="1600" u="none" cap="none" strike="noStrike">
                <a:solidFill>
                  <a:srgbClr val="000000"/>
                </a:solidFill>
                <a:latin typeface="Arial"/>
                <a:ea typeface="Arial"/>
                <a:cs typeface="Arial"/>
                <a:sym typeface="Arial"/>
              </a:rPr>
              <a:t>Pimienta para aumentar aún más la complejidad</a:t>
            </a:r>
            <a:endParaRPr/>
          </a:p>
          <a:p>
            <a:pPr indent="0" lvl="0" marL="0" marR="0" rtl="0" algn="just">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Si el valor de la sal para cada uno de los usuarios fuese secreta, la complejidad del ataque aún sería mayor. Pero esto tiene problemas, ya que también complica el proceso de validación de los usuarios. Por eso es habitual recurrir a la pimienta (también conocida como sal secreta) para esto. Una cadena de texto, común para todos los usuarios, que también se agrega a la contraseña antes de obtener el hash. Pero en este caso es un valor que se almacena en una ubicación separada.</a:t>
            </a:r>
            <a:endParaRPr/>
          </a:p>
        </p:txBody>
      </p:sp>
      <p:pic>
        <p:nvPicPr>
          <p:cNvPr id="206" name="Google Shape;206;p17"/>
          <p:cNvPicPr preferRelativeResize="0"/>
          <p:nvPr/>
        </p:nvPicPr>
        <p:blipFill rotWithShape="1">
          <a:blip r:embed="rId3">
            <a:alphaModFix/>
          </a:blip>
          <a:srcRect b="0" l="0" r="0" t="0"/>
          <a:stretch/>
        </p:blipFill>
        <p:spPr>
          <a:xfrm>
            <a:off x="7475387" y="-1276"/>
            <a:ext cx="1668613" cy="1261013"/>
          </a:xfrm>
          <a:prstGeom prst="rect">
            <a:avLst/>
          </a:prstGeom>
          <a:noFill/>
          <a:ln>
            <a:noFill/>
          </a:ln>
        </p:spPr>
      </p:pic>
      <p:pic>
        <p:nvPicPr>
          <p:cNvPr id="207" name="Google Shape;207;p17"/>
          <p:cNvPicPr preferRelativeResize="0"/>
          <p:nvPr/>
        </p:nvPicPr>
        <p:blipFill rotWithShape="1">
          <a:blip r:embed="rId4">
            <a:alphaModFix/>
          </a:blip>
          <a:srcRect b="0" l="0" r="0" t="0"/>
          <a:stretch/>
        </p:blipFill>
        <p:spPr>
          <a:xfrm>
            <a:off x="6172548" y="0"/>
            <a:ext cx="1302839" cy="12776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MX"/>
              <a:t>JWT</a:t>
            </a:r>
            <a:endParaRPr/>
          </a:p>
        </p:txBody>
      </p:sp>
      <p:sp>
        <p:nvSpPr>
          <p:cNvPr id="93" name="Google Shape;93;p2"/>
          <p:cNvSpPr txBox="1"/>
          <p:nvPr/>
        </p:nvSpPr>
        <p:spPr>
          <a:xfrm>
            <a:off x="388475" y="1156150"/>
            <a:ext cx="8254500" cy="332395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s-MX" sz="1700" u="none" cap="none" strike="noStrike">
                <a:solidFill>
                  <a:srgbClr val="000000"/>
                </a:solidFill>
                <a:latin typeface="Arial"/>
                <a:ea typeface="Arial"/>
                <a:cs typeface="Arial"/>
                <a:sym typeface="Arial"/>
              </a:rPr>
              <a:t>JSON Web Token (JWT) es un estándar abierto (RFC 7519) que define una forma compacta y autónoma de transmitir información de forma segura entre las partes como un objeto JSON. Esta información se puede verificar y confiar porque está firmada digitalmente. Los JWT se pueden firmar usando un secreto (con el algoritmo HMAC) o un par de claves pública/privada usando RSA o ECDSA.</a:t>
            </a:r>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s-MX" sz="1700" u="none" cap="none" strike="noStrike">
                <a:solidFill>
                  <a:srgbClr val="000000"/>
                </a:solidFill>
                <a:latin typeface="Arial"/>
                <a:ea typeface="Arial"/>
                <a:cs typeface="Arial"/>
                <a:sym typeface="Arial"/>
              </a:rPr>
              <a:t>Aunque los JWT se pueden cifrar para proporcionar también confidencialidad entre las partes, nos centraremos en los tokens firmados. Los tokens firmados pueden verificar la integridad de los reclamos contenidos en ellos, mientras que los tokens encriptados ocultan esos reclamos de otras partes. Cuando los tokens se firman utilizando pares de claves pública/privada, la firma también certifica que solo la parte que posee la clave privada es la que la firmó.</a:t>
            </a:r>
            <a:endParaRPr b="0" i="0" sz="1700" u="none" cap="none" strike="noStrike">
              <a:solidFill>
                <a:srgbClr val="000000"/>
              </a:solidFill>
              <a:latin typeface="Arial"/>
              <a:ea typeface="Arial"/>
              <a:cs typeface="Arial"/>
              <a:sym typeface="Arial"/>
            </a:endParaRPr>
          </a:p>
        </p:txBody>
      </p:sp>
      <p:pic>
        <p:nvPicPr>
          <p:cNvPr id="94" name="Google Shape;94;p2"/>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s-MX"/>
              <a:t>Cuando usar JWT</a:t>
            </a:r>
            <a:endParaRPr/>
          </a:p>
        </p:txBody>
      </p:sp>
      <p:sp>
        <p:nvSpPr>
          <p:cNvPr id="100" name="Google Shape;100;p3"/>
          <p:cNvSpPr txBox="1"/>
          <p:nvPr/>
        </p:nvSpPr>
        <p:spPr>
          <a:xfrm>
            <a:off x="388475" y="1156150"/>
            <a:ext cx="8254500" cy="3585567"/>
          </a:xfrm>
          <a:prstGeom prst="rect">
            <a:avLst/>
          </a:prstGeom>
          <a:noFill/>
          <a:ln>
            <a:noFill/>
          </a:ln>
        </p:spPr>
        <p:txBody>
          <a:bodyPr anchorCtr="0" anchor="t" bIns="91425" lIns="91425" spcFirstLastPara="1" rIns="91425" wrap="square" tIns="91425">
            <a:spAutoFit/>
          </a:bodyPr>
          <a:lstStyle/>
          <a:p>
            <a:pPr indent="-285750" lvl="0" marL="419100" marR="0" rtl="0" algn="just">
              <a:lnSpc>
                <a:spcPct val="100000"/>
              </a:lnSpc>
              <a:spcBef>
                <a:spcPts val="0"/>
              </a:spcBef>
              <a:spcAft>
                <a:spcPts val="0"/>
              </a:spcAft>
              <a:buClr>
                <a:srgbClr val="000000"/>
              </a:buClr>
              <a:buSzPts val="1500"/>
              <a:buFont typeface="Arial"/>
              <a:buChar char="•"/>
            </a:pPr>
            <a:r>
              <a:rPr b="1" i="0" lang="es-MX" sz="1700" u="none" cap="none" strike="noStrike">
                <a:solidFill>
                  <a:srgbClr val="000000"/>
                </a:solidFill>
                <a:latin typeface="Arial"/>
                <a:ea typeface="Arial"/>
                <a:cs typeface="Arial"/>
                <a:sym typeface="Arial"/>
              </a:rPr>
              <a:t>Autorización:</a:t>
            </a:r>
            <a:r>
              <a:rPr b="0" i="0" lang="es-MX" sz="1700" u="none" cap="none" strike="noStrike">
                <a:solidFill>
                  <a:srgbClr val="000000"/>
                </a:solidFill>
                <a:latin typeface="Arial"/>
                <a:ea typeface="Arial"/>
                <a:cs typeface="Arial"/>
                <a:sym typeface="Arial"/>
              </a:rPr>
              <a:t> este es el escenario más común para usar JWT. Una vez que el usuario haya iniciado sesión, cada solicitud posterior incluirá el JWT, lo que permitirá al usuario acceder a rutas, servicios y recursos permitidos con ese token. El inicio de sesión único es una función que se usa ampliamente en JWT en la actualidad, debido a su pequeña sobrecarga y su capacidad para usarse fácilmente en diferentes dominios.</a:t>
            </a:r>
            <a:endParaRPr/>
          </a:p>
          <a:p>
            <a:pPr indent="-190500" lvl="0" marL="419100" marR="0" rtl="0" algn="just">
              <a:lnSpc>
                <a:spcPct val="100000"/>
              </a:lnSpc>
              <a:spcBef>
                <a:spcPts val="0"/>
              </a:spcBef>
              <a:spcAft>
                <a:spcPts val="0"/>
              </a:spcAft>
              <a:buClr>
                <a:srgbClr val="000000"/>
              </a:buClr>
              <a:buSzPts val="1500"/>
              <a:buFont typeface="Arial"/>
              <a:buNone/>
            </a:pPr>
            <a:r>
              <a:t/>
            </a:r>
            <a:endParaRPr b="0" i="0" sz="1700" u="none" cap="none" strike="noStrike">
              <a:solidFill>
                <a:srgbClr val="000000"/>
              </a:solidFill>
              <a:latin typeface="Arial"/>
              <a:ea typeface="Arial"/>
              <a:cs typeface="Arial"/>
              <a:sym typeface="Arial"/>
            </a:endParaRPr>
          </a:p>
          <a:p>
            <a:pPr indent="-285750" lvl="0" marL="419100" marR="0" rtl="0" algn="just">
              <a:lnSpc>
                <a:spcPct val="100000"/>
              </a:lnSpc>
              <a:spcBef>
                <a:spcPts val="0"/>
              </a:spcBef>
              <a:spcAft>
                <a:spcPts val="0"/>
              </a:spcAft>
              <a:buClr>
                <a:srgbClr val="000000"/>
              </a:buClr>
              <a:buSzPts val="1500"/>
              <a:buFont typeface="Arial"/>
              <a:buChar char="•"/>
            </a:pPr>
            <a:r>
              <a:rPr b="1" i="0" lang="es-MX" sz="1700" u="none" cap="none" strike="noStrike">
                <a:solidFill>
                  <a:srgbClr val="000000"/>
                </a:solidFill>
                <a:latin typeface="Arial"/>
                <a:ea typeface="Arial"/>
                <a:cs typeface="Arial"/>
                <a:sym typeface="Arial"/>
              </a:rPr>
              <a:t>Intercambio de información: </a:t>
            </a:r>
            <a:r>
              <a:rPr b="0" i="0" lang="es-MX" sz="1700" u="none" cap="none" strike="noStrike">
                <a:solidFill>
                  <a:srgbClr val="000000"/>
                </a:solidFill>
                <a:latin typeface="Arial"/>
                <a:ea typeface="Arial"/>
                <a:cs typeface="Arial"/>
                <a:sym typeface="Arial"/>
              </a:rPr>
              <a:t>los tokens web JSON son una buena manera de transmitir información de forma segura entre las partes. Debido a que los JWT se pueden firmar, por ejemplo, utilizando pares de claves pública/privada, puede estar seguro de que los remitentes son quienes dicen ser. Además, como la firma se calcula utilizando el encabezado y la carga útil, también puede verificar que el contenido no haya sido alterado.</a:t>
            </a:r>
            <a:endParaRPr/>
          </a:p>
        </p:txBody>
      </p:sp>
      <p:pic>
        <p:nvPicPr>
          <p:cNvPr id="101" name="Google Shape;101;p3"/>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s-MX"/>
              <a:t>Estructura de un JWT</a:t>
            </a:r>
            <a:endParaRPr/>
          </a:p>
        </p:txBody>
      </p:sp>
      <p:sp>
        <p:nvSpPr>
          <p:cNvPr id="107" name="Google Shape;107;p4"/>
          <p:cNvSpPr txBox="1"/>
          <p:nvPr/>
        </p:nvSpPr>
        <p:spPr>
          <a:xfrm>
            <a:off x="648717" y="1365923"/>
            <a:ext cx="7846565"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800" u="none" cap="none" strike="noStrike">
                <a:solidFill>
                  <a:srgbClr val="000000"/>
                </a:solidFill>
                <a:latin typeface="Arial"/>
                <a:ea typeface="Arial"/>
                <a:cs typeface="Arial"/>
                <a:sym typeface="Arial"/>
              </a:rPr>
              <a:t>En su forma compacta, los tokens web JSON constan de tres partes separadas por puntos (.), que son: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MX" sz="1800" u="none" cap="none" strike="noStrike">
                <a:solidFill>
                  <a:srgbClr val="000000"/>
                </a:solidFill>
                <a:latin typeface="Arial"/>
                <a:ea typeface="Arial"/>
                <a:cs typeface="Arial"/>
                <a:sym typeface="Arial"/>
              </a:rPr>
              <a:t>Header</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MX" sz="1800" u="none" cap="none" strike="noStrike">
                <a:solidFill>
                  <a:srgbClr val="000000"/>
                </a:solidFill>
                <a:latin typeface="Arial"/>
                <a:ea typeface="Arial"/>
                <a:cs typeface="Arial"/>
                <a:sym typeface="Arial"/>
              </a:rPr>
              <a:t>Payload</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s-MX" sz="1800" u="none" cap="none" strike="noStrike">
                <a:solidFill>
                  <a:srgbClr val="000000"/>
                </a:solidFill>
                <a:latin typeface="Arial"/>
                <a:ea typeface="Arial"/>
                <a:cs typeface="Arial"/>
                <a:sym typeface="Arial"/>
              </a:rPr>
              <a:t>Signature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800" u="none" cap="none" strike="noStrike">
                <a:solidFill>
                  <a:srgbClr val="000000"/>
                </a:solidFill>
                <a:latin typeface="Arial"/>
                <a:ea typeface="Arial"/>
                <a:cs typeface="Arial"/>
                <a:sym typeface="Arial"/>
              </a:rPr>
              <a:t>Por lo tanto, un JWT normalmente tiene el siguiente aspecto.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800" u="none" cap="none" strike="noStrike">
                <a:solidFill>
                  <a:srgbClr val="FF0000"/>
                </a:solidFill>
                <a:latin typeface="Arial"/>
                <a:ea typeface="Arial"/>
                <a:cs typeface="Arial"/>
                <a:sym typeface="Arial"/>
              </a:rPr>
              <a:t>xxxxx.yyyyy.zzzzz</a:t>
            </a:r>
            <a:endParaRPr b="0" i="0" sz="1800" u="none" cap="none" strike="noStrike">
              <a:solidFill>
                <a:srgbClr val="FF0000"/>
              </a:solidFill>
              <a:latin typeface="Arial"/>
              <a:ea typeface="Arial"/>
              <a:cs typeface="Arial"/>
              <a:sym typeface="Arial"/>
            </a:endParaRPr>
          </a:p>
        </p:txBody>
      </p:sp>
      <p:pic>
        <p:nvPicPr>
          <p:cNvPr id="108" name="Google Shape;108;p4"/>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8E7CC3"/>
              </a:buClr>
              <a:buSzPts val="2400"/>
              <a:buNone/>
            </a:pPr>
            <a:r>
              <a:rPr lang="es-MX"/>
              <a:t>Encabezado (Header)</a:t>
            </a:r>
            <a:endParaRPr/>
          </a:p>
        </p:txBody>
      </p:sp>
      <p:sp>
        <p:nvSpPr>
          <p:cNvPr id="114" name="Google Shape;114;p5"/>
          <p:cNvSpPr txBox="1"/>
          <p:nvPr/>
        </p:nvSpPr>
        <p:spPr>
          <a:xfrm>
            <a:off x="311700" y="1154679"/>
            <a:ext cx="83517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El encabezado generalmente consta de dos partes: el tipo de token, que es JWT, y el algoritmo de firma que se utiliza, como HMAC SHA256 o RSA.</a:t>
            </a:r>
            <a:endParaRPr/>
          </a:p>
        </p:txBody>
      </p:sp>
      <p:pic>
        <p:nvPicPr>
          <p:cNvPr id="115" name="Google Shape;115;p5"/>
          <p:cNvPicPr preferRelativeResize="0"/>
          <p:nvPr/>
        </p:nvPicPr>
        <p:blipFill rotWithShape="1">
          <a:blip r:embed="rId3">
            <a:alphaModFix/>
          </a:blip>
          <a:srcRect b="0" l="0" r="0" t="0"/>
          <a:stretch/>
        </p:blipFill>
        <p:spPr>
          <a:xfrm>
            <a:off x="1666875" y="2427413"/>
            <a:ext cx="5810250" cy="1143000"/>
          </a:xfrm>
          <a:prstGeom prst="rect">
            <a:avLst/>
          </a:prstGeom>
          <a:noFill/>
          <a:ln>
            <a:noFill/>
          </a:ln>
        </p:spPr>
      </p:pic>
      <p:pic>
        <p:nvPicPr>
          <p:cNvPr id="116" name="Google Shape;116;p5"/>
          <p:cNvPicPr preferRelativeResize="0"/>
          <p:nvPr/>
        </p:nvPicPr>
        <p:blipFill rotWithShape="1">
          <a:blip r:embed="rId4">
            <a:alphaModFix/>
          </a:blip>
          <a:srcRect b="0" l="0" r="0" t="0"/>
          <a:stretch/>
        </p:blipFill>
        <p:spPr>
          <a:xfrm>
            <a:off x="7077832" y="1"/>
            <a:ext cx="2066167" cy="10278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Payload</a:t>
            </a:r>
            <a:endParaRPr b="1">
              <a:latin typeface="Montserrat"/>
              <a:ea typeface="Montserrat"/>
              <a:cs typeface="Montserrat"/>
              <a:sym typeface="Montserrat"/>
            </a:endParaRPr>
          </a:p>
        </p:txBody>
      </p:sp>
      <p:sp>
        <p:nvSpPr>
          <p:cNvPr id="122" name="Google Shape;122;p6"/>
          <p:cNvSpPr txBox="1"/>
          <p:nvPr/>
        </p:nvSpPr>
        <p:spPr>
          <a:xfrm>
            <a:off x="311700" y="1002610"/>
            <a:ext cx="8351739"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La segunda parte del token es la carga útil(payload), que contiene las reclamaciones y datos. Las reclamaciones son declaraciones sobre una entidad (normalmente, el usuario) y datos adicionales. Existen tres tipos de reclamaciones: registradas, públicas y privadas.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El payload se codifica en Base64Url para formar la segunda parte del token web JSON.</a:t>
            </a:r>
            <a:endParaRPr/>
          </a:p>
        </p:txBody>
      </p:sp>
      <p:pic>
        <p:nvPicPr>
          <p:cNvPr id="123" name="Google Shape;123;p6"/>
          <p:cNvPicPr preferRelativeResize="0"/>
          <p:nvPr/>
        </p:nvPicPr>
        <p:blipFill rotWithShape="1">
          <a:blip r:embed="rId3">
            <a:alphaModFix/>
          </a:blip>
          <a:srcRect b="0" l="0" r="0" t="0"/>
          <a:stretch/>
        </p:blipFill>
        <p:spPr>
          <a:xfrm>
            <a:off x="1681162" y="2646942"/>
            <a:ext cx="5781675" cy="1295400"/>
          </a:xfrm>
          <a:prstGeom prst="rect">
            <a:avLst/>
          </a:prstGeom>
          <a:noFill/>
          <a:ln>
            <a:noFill/>
          </a:ln>
        </p:spPr>
      </p:pic>
      <p:pic>
        <p:nvPicPr>
          <p:cNvPr id="124" name="Google Shape;124;p6"/>
          <p:cNvPicPr preferRelativeResize="0"/>
          <p:nvPr/>
        </p:nvPicPr>
        <p:blipFill rotWithShape="1">
          <a:blip r:embed="rId4">
            <a:alphaModFix/>
          </a:blip>
          <a:srcRect b="0" l="0" r="0" t="0"/>
          <a:stretch/>
        </p:blipFill>
        <p:spPr>
          <a:xfrm>
            <a:off x="7077832" y="1"/>
            <a:ext cx="2066167" cy="10278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Signature</a:t>
            </a:r>
            <a:endParaRPr b="1">
              <a:latin typeface="Montserrat"/>
              <a:ea typeface="Montserrat"/>
              <a:cs typeface="Montserrat"/>
              <a:sym typeface="Montserrat"/>
            </a:endParaRPr>
          </a:p>
        </p:txBody>
      </p:sp>
      <p:sp>
        <p:nvSpPr>
          <p:cNvPr id="130" name="Google Shape;130;p7"/>
          <p:cNvSpPr txBox="1"/>
          <p:nvPr/>
        </p:nvSpPr>
        <p:spPr>
          <a:xfrm>
            <a:off x="311700" y="1062678"/>
            <a:ext cx="835173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Para crear la parte de la firma(signatura), debe tomar el encabezado(header) codificado, la carga útil (payload) codificada, un secreto, el algoritmo especificado en el encabezado y firmarlo.</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Por ejemplo, si desea utilizar el algoritmo HMAC SHA256, la firma se creará de la siguiente manera:</a:t>
            </a:r>
            <a:endParaRPr/>
          </a:p>
        </p:txBody>
      </p:sp>
      <p:sp>
        <p:nvSpPr>
          <p:cNvPr id="131" name="Google Shape;131;p7"/>
          <p:cNvSpPr txBox="1"/>
          <p:nvPr/>
        </p:nvSpPr>
        <p:spPr>
          <a:xfrm>
            <a:off x="311699" y="3843619"/>
            <a:ext cx="835173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La firma se usa para verificar que el mensaje no se modificó en el camino y, en el caso de tokens firmados con una clave privada, también puede verificar que el remitente del JWT es quien dice ser.</a:t>
            </a:r>
            <a:endParaRPr/>
          </a:p>
        </p:txBody>
      </p:sp>
      <p:pic>
        <p:nvPicPr>
          <p:cNvPr id="132" name="Google Shape;132;p7"/>
          <p:cNvPicPr preferRelativeResize="0"/>
          <p:nvPr/>
        </p:nvPicPr>
        <p:blipFill rotWithShape="1">
          <a:blip r:embed="rId3">
            <a:alphaModFix/>
          </a:blip>
          <a:srcRect b="0" l="0" r="0" t="0"/>
          <a:stretch/>
        </p:blipFill>
        <p:spPr>
          <a:xfrm>
            <a:off x="1671637" y="2688864"/>
            <a:ext cx="5800725" cy="1104900"/>
          </a:xfrm>
          <a:prstGeom prst="rect">
            <a:avLst/>
          </a:prstGeom>
          <a:noFill/>
          <a:ln>
            <a:noFill/>
          </a:ln>
        </p:spPr>
      </p:pic>
      <p:pic>
        <p:nvPicPr>
          <p:cNvPr id="133" name="Google Shape;133;p7"/>
          <p:cNvPicPr preferRelativeResize="0"/>
          <p:nvPr/>
        </p:nvPicPr>
        <p:blipFill rotWithShape="1">
          <a:blip r:embed="rId4">
            <a:alphaModFix/>
          </a:blip>
          <a:srcRect b="0" l="0" r="0" t="0"/>
          <a:stretch/>
        </p:blipFill>
        <p:spPr>
          <a:xfrm>
            <a:off x="7077832" y="1"/>
            <a:ext cx="2066167" cy="10278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Ejemplo</a:t>
            </a:r>
            <a:endParaRPr b="1">
              <a:latin typeface="Montserrat"/>
              <a:ea typeface="Montserrat"/>
              <a:cs typeface="Montserrat"/>
              <a:sym typeface="Montserrat"/>
            </a:endParaRPr>
          </a:p>
        </p:txBody>
      </p:sp>
      <p:sp>
        <p:nvSpPr>
          <p:cNvPr id="139" name="Google Shape;139;p8"/>
          <p:cNvSpPr txBox="1"/>
          <p:nvPr/>
        </p:nvSpPr>
        <p:spPr>
          <a:xfrm>
            <a:off x="311700" y="1002610"/>
            <a:ext cx="835173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El resultado son tres cadenas de URL Base64 separadas por puntos que se pueden pasar fácilmente en entornos HTML y HTTP, mientras que son más compactas en comparación con los estándares basados en XML, como SAML.</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A continuación, se muestra un JWT que tiene codificados el encabezado y la carga útiles anteriores, y está firmado con un secreto.</a:t>
            </a:r>
            <a:endParaRPr/>
          </a:p>
        </p:txBody>
      </p:sp>
      <p:pic>
        <p:nvPicPr>
          <p:cNvPr id="140" name="Google Shape;140;p8"/>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pic>
        <p:nvPicPr>
          <p:cNvPr id="141" name="Google Shape;141;p8"/>
          <p:cNvPicPr preferRelativeResize="0"/>
          <p:nvPr/>
        </p:nvPicPr>
        <p:blipFill rotWithShape="1">
          <a:blip r:embed="rId4">
            <a:alphaModFix/>
          </a:blip>
          <a:srcRect b="0" l="0" r="0" t="0"/>
          <a:stretch/>
        </p:blipFill>
        <p:spPr>
          <a:xfrm>
            <a:off x="2538412" y="2844985"/>
            <a:ext cx="4067175"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s-MX">
                <a:latin typeface="Montserrat"/>
                <a:ea typeface="Montserrat"/>
                <a:cs typeface="Montserrat"/>
                <a:sym typeface="Montserrat"/>
              </a:rPr>
              <a:t>jwt.io</a:t>
            </a:r>
            <a:endParaRPr b="1">
              <a:latin typeface="Montserrat"/>
              <a:ea typeface="Montserrat"/>
              <a:cs typeface="Montserrat"/>
              <a:sym typeface="Montserrat"/>
            </a:endParaRPr>
          </a:p>
        </p:txBody>
      </p:sp>
      <p:sp>
        <p:nvSpPr>
          <p:cNvPr id="147" name="Google Shape;147;p9"/>
          <p:cNvSpPr txBox="1"/>
          <p:nvPr/>
        </p:nvSpPr>
        <p:spPr>
          <a:xfrm>
            <a:off x="311700" y="1002610"/>
            <a:ext cx="83517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MX" sz="1600" u="none" cap="none" strike="noStrike">
                <a:solidFill>
                  <a:srgbClr val="000000"/>
                </a:solidFill>
                <a:latin typeface="Arial"/>
                <a:ea typeface="Arial"/>
                <a:cs typeface="Arial"/>
                <a:sym typeface="Arial"/>
              </a:rPr>
              <a:t>Si queremos “jugar” con JWT y poner en práctica estos conceptos, podemos usar jwt.io que es un debugger para decodificar, verificar y generar JWT.</a:t>
            </a:r>
            <a:endParaRPr/>
          </a:p>
        </p:txBody>
      </p:sp>
      <p:pic>
        <p:nvPicPr>
          <p:cNvPr id="148" name="Google Shape;148;p9"/>
          <p:cNvPicPr preferRelativeResize="0"/>
          <p:nvPr/>
        </p:nvPicPr>
        <p:blipFill rotWithShape="1">
          <a:blip r:embed="rId3">
            <a:alphaModFix/>
          </a:blip>
          <a:srcRect b="0" l="0" r="0" t="0"/>
          <a:stretch/>
        </p:blipFill>
        <p:spPr>
          <a:xfrm>
            <a:off x="7077832" y="1"/>
            <a:ext cx="2066167" cy="1027866"/>
          </a:xfrm>
          <a:prstGeom prst="rect">
            <a:avLst/>
          </a:prstGeom>
          <a:noFill/>
          <a:ln>
            <a:noFill/>
          </a:ln>
        </p:spPr>
      </p:pic>
      <p:pic>
        <p:nvPicPr>
          <p:cNvPr id="149" name="Google Shape;149;p9"/>
          <p:cNvPicPr preferRelativeResize="0"/>
          <p:nvPr/>
        </p:nvPicPr>
        <p:blipFill rotWithShape="1">
          <a:blip r:embed="rId4">
            <a:alphaModFix/>
          </a:blip>
          <a:srcRect b="0" l="0" r="0" t="0"/>
          <a:stretch/>
        </p:blipFill>
        <p:spPr>
          <a:xfrm>
            <a:off x="2734162" y="1558998"/>
            <a:ext cx="3212776" cy="35845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