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gW+oN/wHItcI3V9XxgObYG+5SK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c7372e3a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0c7372e3a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c7372e3a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0c7372e3a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c7372e3a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0c7372e3a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c7372e3a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0c7372e3a0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Referencia: https://leomedina-dev.medium.com/arquitectura-web-que-es-un-deployment-cffa3d0758cd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c7372e3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0c7372e3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c7372e3a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0c7372e3a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c7372e3a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0c7372e3a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41"/>
          <p:cNvSpPr txBox="1"/>
          <p:nvPr>
            <p:ph type="ctrTitle"/>
          </p:nvPr>
        </p:nvSpPr>
        <p:spPr>
          <a:xfrm>
            <a:off x="311700" y="1116925"/>
            <a:ext cx="8520600" cy="126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pic>
        <p:nvPicPr>
          <p:cNvPr id="10" name="Google Shape;10;p41"/>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p:cSld name="TITLE_AND_BODY_1">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50"/>
          <p:cNvSpPr txBox="1"/>
          <p:nvPr>
            <p:ph type="title"/>
          </p:nvPr>
        </p:nvSpPr>
        <p:spPr>
          <a:xfrm>
            <a:off x="1899450" y="459373"/>
            <a:ext cx="5345100" cy="7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39" name="Google Shape;39;p50"/>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40" name="Google Shape;40;p50"/>
          <p:cNvSpPr txBox="1"/>
          <p:nvPr>
            <p:ph idx="1" type="subTitle"/>
          </p:nvPr>
        </p:nvSpPr>
        <p:spPr>
          <a:xfrm>
            <a:off x="1228325" y="1868825"/>
            <a:ext cx="6676800" cy="16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p:cSld name="TITLE_AND_BODY_1_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51"/>
          <p:cNvSpPr txBox="1"/>
          <p:nvPr>
            <p:ph type="title"/>
          </p:nvPr>
        </p:nvSpPr>
        <p:spPr>
          <a:xfrm>
            <a:off x="1899450" y="459373"/>
            <a:ext cx="5345100" cy="7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3" name="Google Shape;43;p51"/>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44" name="Google Shape;44;p51"/>
          <p:cNvSpPr txBox="1"/>
          <p:nvPr>
            <p:ph idx="1" type="subTitle"/>
          </p:nvPr>
        </p:nvSpPr>
        <p:spPr>
          <a:xfrm>
            <a:off x="1228325" y="1868825"/>
            <a:ext cx="6676800" cy="16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52"/>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E7CC3"/>
              </a:buClr>
              <a:buSzPts val="2400"/>
              <a:buNone/>
              <a:defRPr>
                <a:solidFill>
                  <a:srgbClr val="8E7CC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pic>
        <p:nvPicPr>
          <p:cNvPr id="49" name="Google Shape;49;p52"/>
          <p:cNvPicPr preferRelativeResize="0"/>
          <p:nvPr/>
        </p:nvPicPr>
        <p:blipFill rotWithShape="1">
          <a:blip r:embed="rId3">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p:cSld name="TITLE_AND_TWO_COLUMNS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53"/>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E7CC3"/>
              </a:buClr>
              <a:buSzPts val="2400"/>
              <a:buNone/>
              <a:defRPr>
                <a:solidFill>
                  <a:srgbClr val="8E7CC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53"/>
          <p:cNvSpPr txBox="1"/>
          <p:nvPr>
            <p:ph idx="1" type="body"/>
          </p:nvPr>
        </p:nvSpPr>
        <p:spPr>
          <a:xfrm>
            <a:off x="311700" y="1152475"/>
            <a:ext cx="84813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pic>
        <p:nvPicPr>
          <p:cNvPr id="53" name="Google Shape;53;p53"/>
          <p:cNvPicPr preferRelativeResize="0"/>
          <p:nvPr/>
        </p:nvPicPr>
        <p:blipFill rotWithShape="1">
          <a:blip r:embed="rId3">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p:cSld name="TITLE_ONLY_1">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p54"/>
          <p:cNvPicPr preferRelativeResize="0"/>
          <p:nvPr/>
        </p:nvPicPr>
        <p:blipFill rotWithShape="1">
          <a:blip r:embed="rId3">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p:cSld name="ONE_COLUMN_TEX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55"/>
          <p:cNvSpPr txBox="1"/>
          <p:nvPr>
            <p:ph type="title"/>
          </p:nvPr>
        </p:nvSpPr>
        <p:spPr>
          <a:xfrm>
            <a:off x="363500" y="396050"/>
            <a:ext cx="3852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p55"/>
          <p:cNvSpPr txBox="1"/>
          <p:nvPr>
            <p:ph idx="1" type="body"/>
          </p:nvPr>
        </p:nvSpPr>
        <p:spPr>
          <a:xfrm>
            <a:off x="363500" y="1230050"/>
            <a:ext cx="38523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8E7CC3"/>
              </a:buClr>
              <a:buSzPts val="4800"/>
              <a:buNone/>
              <a:defRPr sz="4800">
                <a:solidFill>
                  <a:srgbClr val="8E7CC3"/>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pic>
        <p:nvPicPr>
          <p:cNvPr id="61" name="Google Shape;61;p56"/>
          <p:cNvPicPr preferRelativeResize="0"/>
          <p:nvPr/>
        </p:nvPicPr>
        <p:blipFill rotWithShape="1">
          <a:blip r:embed="rId2">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57"/>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5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8E7CC3"/>
              </a:buClr>
              <a:buSzPts val="12000"/>
              <a:buNone/>
              <a:defRPr sz="12000">
                <a:solidFill>
                  <a:srgbClr val="8E7CC3"/>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6" name="Google Shape;66;p5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pic>
        <p:nvPicPr>
          <p:cNvPr id="67" name="Google Shape;67;p58"/>
          <p:cNvPicPr preferRelativeResize="0"/>
          <p:nvPr/>
        </p:nvPicPr>
        <p:blipFill rotWithShape="1">
          <a:blip r:embed="rId2">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pic>
        <p:nvPicPr>
          <p:cNvPr id="69" name="Google Shape;69;p59"/>
          <p:cNvPicPr preferRelativeResize="0"/>
          <p:nvPr/>
        </p:nvPicPr>
        <p:blipFill rotWithShape="1">
          <a:blip r:embed="rId2">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p:cSld name="ONE_COLUMN_TEX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42"/>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42"/>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70" name="Shape 70"/>
        <p:cNvGrpSpPr/>
        <p:nvPr/>
      </p:nvGrpSpPr>
      <p:grpSpPr>
        <a:xfrm>
          <a:off x="0" y="0"/>
          <a:ext cx="0" cy="0"/>
          <a:chOff x="0" y="0"/>
          <a:chExt cx="0" cy="0"/>
        </a:xfrm>
      </p:grpSpPr>
      <p:sp>
        <p:nvSpPr>
          <p:cNvPr id="71" name="Google Shape;71;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74" name="Shape 74"/>
        <p:cNvGrpSpPr/>
        <p:nvPr/>
      </p:nvGrpSpPr>
      <p:grpSpPr>
        <a:xfrm>
          <a:off x="0" y="0"/>
          <a:ext cx="0" cy="0"/>
          <a:chOff x="0" y="0"/>
          <a:chExt cx="0" cy="0"/>
        </a:xfrm>
      </p:grpSpPr>
      <p:sp>
        <p:nvSpPr>
          <p:cNvPr id="75" name="Google Shape;75;p6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1"/>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1"/>
          <p:cNvSpPr txBox="1"/>
          <p:nvPr>
            <p:ph type="ctrTitle"/>
          </p:nvPr>
        </p:nvSpPr>
        <p:spPr>
          <a:xfrm>
            <a:off x="390525" y="1819275"/>
            <a:ext cx="8222100" cy="9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8" name="Google Shape;78;p6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9" name="Google Shape;79;p6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1">
  <p:cSld name="TITLE_ONLY_1_1">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id="81" name="Google Shape;81;p62"/>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1">
  <p:cSld name="TITLE_AND_BODY_1_1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63"/>
          <p:cNvSpPr txBox="1"/>
          <p:nvPr>
            <p:ph type="title"/>
          </p:nvPr>
        </p:nvSpPr>
        <p:spPr>
          <a:xfrm>
            <a:off x="1899450" y="459373"/>
            <a:ext cx="5345100" cy="7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63"/>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85" name="Google Shape;85;p63"/>
          <p:cNvSpPr txBox="1"/>
          <p:nvPr>
            <p:ph idx="1" type="subTitle"/>
          </p:nvPr>
        </p:nvSpPr>
        <p:spPr>
          <a:xfrm>
            <a:off x="1228325" y="1868825"/>
            <a:ext cx="6676800" cy="16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1">
  <p:cSld name="ONE_COLUMN_TEXT_1_1">
    <p:spTree>
      <p:nvGrpSpPr>
        <p:cNvPr id="86" name="Shape 86"/>
        <p:cNvGrpSpPr/>
        <p:nvPr/>
      </p:nvGrpSpPr>
      <p:grpSpPr>
        <a:xfrm>
          <a:off x="0" y="0"/>
          <a:ext cx="0" cy="0"/>
          <a:chOff x="0" y="0"/>
          <a:chExt cx="0" cy="0"/>
        </a:xfrm>
      </p:grpSpPr>
      <p:sp>
        <p:nvSpPr>
          <p:cNvPr id="87" name="Google Shape;87;p64"/>
          <p:cNvSpPr/>
          <p:nvPr/>
        </p:nvSpPr>
        <p:spPr>
          <a:xfrm flipH="1">
            <a:off x="-50200" y="-42975"/>
            <a:ext cx="4679700" cy="5220000"/>
          </a:xfrm>
          <a:prstGeom prst="rect">
            <a:avLst/>
          </a:prstGeom>
          <a:solidFill>
            <a:srgbClr val="44184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64"/>
          <p:cNvSpPr txBox="1"/>
          <p:nvPr>
            <p:ph type="title"/>
          </p:nvPr>
        </p:nvSpPr>
        <p:spPr>
          <a:xfrm>
            <a:off x="363500" y="396050"/>
            <a:ext cx="3852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 name="Google Shape;89;p64"/>
          <p:cNvSpPr txBox="1"/>
          <p:nvPr>
            <p:ph idx="1" type="body"/>
          </p:nvPr>
        </p:nvSpPr>
        <p:spPr>
          <a:xfrm>
            <a:off x="363500" y="1230050"/>
            <a:ext cx="38523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pic>
        <p:nvPicPr>
          <p:cNvPr id="90" name="Google Shape;90;p64"/>
          <p:cNvPicPr preferRelativeResize="0"/>
          <p:nvPr/>
        </p:nvPicPr>
        <p:blipFill rotWithShape="1">
          <a:blip r:embed="rId2">
            <a:alphaModFix/>
          </a:blip>
          <a:srcRect b="10" l="0" r="0" t="0"/>
          <a:stretch/>
        </p:blipFill>
        <p:spPr>
          <a:xfrm>
            <a:off x="8098550" y="4658950"/>
            <a:ext cx="937950" cy="356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1">
  <p:cSld name="TITLE_1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65"/>
          <p:cNvSpPr txBox="1"/>
          <p:nvPr>
            <p:ph type="ctrTitle"/>
          </p:nvPr>
        </p:nvSpPr>
        <p:spPr>
          <a:xfrm>
            <a:off x="311700" y="1116925"/>
            <a:ext cx="8520600" cy="126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pic>
        <p:nvPicPr>
          <p:cNvPr id="93" name="Google Shape;93;p65"/>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spTree>
      <p:nvGrpSpPr>
        <p:cNvPr id="94" name="Shape 94"/>
        <p:cNvGrpSpPr/>
        <p:nvPr/>
      </p:nvGrpSpPr>
      <p:grpSpPr>
        <a:xfrm>
          <a:off x="0" y="0"/>
          <a:ext cx="0" cy="0"/>
          <a:chOff x="0" y="0"/>
          <a:chExt cx="0" cy="0"/>
        </a:xfrm>
      </p:grpSpPr>
      <p:sp>
        <p:nvSpPr>
          <p:cNvPr id="95" name="Google Shape;95;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6" name="Google Shape;96;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7" name="Google Shape;9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
  <p:cSld name="TITLE_AND_BODY_2">
    <p:bg>
      <p:bgPr>
        <a:blipFill>
          <a:blip r:embed="rId2">
            <a:alphaModFix/>
          </a:blip>
          <a:stretch>
            <a:fillRect/>
          </a:stretch>
        </a:blipFill>
      </p:bgPr>
    </p:bg>
    <p:spTree>
      <p:nvGrpSpPr>
        <p:cNvPr id="14" name="Shape 14"/>
        <p:cNvGrpSpPr/>
        <p:nvPr/>
      </p:nvGrpSpPr>
      <p:grpSpPr>
        <a:xfrm>
          <a:off x="0" y="0"/>
          <a:ext cx="0" cy="0"/>
          <a:chOff x="0" y="0"/>
          <a:chExt cx="0" cy="0"/>
        </a:xfrm>
      </p:grpSpPr>
      <p:pic>
        <p:nvPicPr>
          <p:cNvPr id="15" name="Google Shape;15;p43"/>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16" name="Google Shape;16;p43"/>
          <p:cNvSpPr txBox="1"/>
          <p:nvPr>
            <p:ph idx="1" type="subTitle"/>
          </p:nvPr>
        </p:nvSpPr>
        <p:spPr>
          <a:xfrm>
            <a:off x="4751300" y="2785375"/>
            <a:ext cx="3018000" cy="3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p:cSld name="TITLE_AND_BODY_2_1">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44"/>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19" name="Google Shape;19;p44"/>
          <p:cNvSpPr txBox="1"/>
          <p:nvPr>
            <p:ph idx="1" type="subTitle"/>
          </p:nvPr>
        </p:nvSpPr>
        <p:spPr>
          <a:xfrm>
            <a:off x="4751300" y="2785375"/>
            <a:ext cx="3018000" cy="3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5"/>
          <p:cNvSpPr txBox="1"/>
          <p:nvPr>
            <p:ph type="title"/>
          </p:nvPr>
        </p:nvSpPr>
        <p:spPr>
          <a:xfrm>
            <a:off x="240100" y="821550"/>
            <a:ext cx="7786800" cy="60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400"/>
              <a:buNone/>
              <a:defRPr>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45"/>
          <p:cNvSpPr txBox="1"/>
          <p:nvPr>
            <p:ph idx="1" type="subTitle"/>
          </p:nvPr>
        </p:nvSpPr>
        <p:spPr>
          <a:xfrm>
            <a:off x="265500" y="1424850"/>
            <a:ext cx="5484300" cy="35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3" name="Google Shape;23;p45"/>
          <p:cNvSpPr txBox="1"/>
          <p:nvPr>
            <p:ph idx="2" type="body"/>
          </p:nvPr>
        </p:nvSpPr>
        <p:spPr>
          <a:xfrm>
            <a:off x="311700" y="2155325"/>
            <a:ext cx="3999900" cy="2413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6"/>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E7CC3"/>
              </a:buClr>
              <a:buSzPts val="2400"/>
              <a:buNone/>
              <a:defRPr>
                <a:solidFill>
                  <a:srgbClr val="8E7CC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26" name="Google Shape;26;p46"/>
          <p:cNvPicPr preferRelativeResize="0"/>
          <p:nvPr/>
        </p:nvPicPr>
        <p:blipFill rotWithShape="1">
          <a:blip r:embed="rId3">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in logo">
  <p:cSld name="TITLE_2">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7"/>
          <p:cNvSpPr txBox="1"/>
          <p:nvPr>
            <p:ph type="ctrTitle"/>
          </p:nvPr>
        </p:nvSpPr>
        <p:spPr>
          <a:xfrm>
            <a:off x="311700" y="1116925"/>
            <a:ext cx="8520600" cy="126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pic>
        <p:nvPicPr>
          <p:cNvPr id="29" name="Google Shape;29;p47"/>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es" type="tx">
  <p:cSld name="TITLE_AND_BODY">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48"/>
          <p:cNvSpPr txBox="1"/>
          <p:nvPr>
            <p:ph type="title"/>
          </p:nvPr>
        </p:nvSpPr>
        <p:spPr>
          <a:xfrm>
            <a:off x="4293025" y="1547775"/>
            <a:ext cx="346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32" name="Google Shape;32;p48"/>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33" name="Google Shape;33;p48"/>
          <p:cNvSpPr txBox="1"/>
          <p:nvPr>
            <p:ph idx="1" type="subTitle"/>
          </p:nvPr>
        </p:nvSpPr>
        <p:spPr>
          <a:xfrm>
            <a:off x="4293025" y="2921425"/>
            <a:ext cx="2663100" cy="35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1">
  <p:cSld name="TITLE_AND_BODY_2_1_1">
    <p:bg>
      <p:bgPr>
        <a:blipFill>
          <a:blip r:embed="rId2">
            <a:alphaModFix/>
          </a:blip>
          <a:stretch>
            <a:fillRect/>
          </a:stretch>
        </a:blipFill>
      </p:bgPr>
    </p:bg>
    <p:spTree>
      <p:nvGrpSpPr>
        <p:cNvPr id="34" name="Shape 34"/>
        <p:cNvGrpSpPr/>
        <p:nvPr/>
      </p:nvGrpSpPr>
      <p:grpSpPr>
        <a:xfrm>
          <a:off x="0" y="0"/>
          <a:ext cx="0" cy="0"/>
          <a:chOff x="0" y="0"/>
          <a:chExt cx="0" cy="0"/>
        </a:xfrm>
      </p:grpSpPr>
      <p:pic>
        <p:nvPicPr>
          <p:cNvPr id="35" name="Google Shape;35;p49"/>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36" name="Google Shape;36;p49"/>
          <p:cNvSpPr txBox="1"/>
          <p:nvPr>
            <p:ph idx="1" type="subTitle"/>
          </p:nvPr>
        </p:nvSpPr>
        <p:spPr>
          <a:xfrm>
            <a:off x="4751300" y="2785375"/>
            <a:ext cx="3018000" cy="3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Montserrat"/>
              <a:buNone/>
              <a:defRPr b="1" i="0" sz="2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Nunito"/>
              <a:buChar char="●"/>
              <a:defRPr b="0" i="0" sz="1800" u="none" cap="none" strike="noStrike">
                <a:solidFill>
                  <a:schemeClr val="dk2"/>
                </a:solidFill>
                <a:latin typeface="Nunito"/>
                <a:ea typeface="Nunito"/>
                <a:cs typeface="Nunito"/>
                <a:sym typeface="Nunito"/>
              </a:defRPr>
            </a:lvl1pPr>
            <a:lvl2pPr indent="-317500" lvl="1" marL="914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2pPr>
            <a:lvl3pPr indent="-317500" lvl="2" marL="1371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3pPr>
            <a:lvl4pPr indent="-317500" lvl="3" marL="18288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4pPr>
            <a:lvl5pPr indent="-317500" lvl="4" marL="22860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5pPr>
            <a:lvl6pPr indent="-317500" lvl="5" marL="27432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6pPr>
            <a:lvl7pPr indent="-317500" lvl="6" marL="3200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7pPr>
            <a:lvl8pPr indent="-317500" lvl="7" marL="3657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8pPr>
            <a:lvl9pPr indent="-317500" lvl="8" marL="4114800" marR="0" rtl="0" algn="l">
              <a:lnSpc>
                <a:spcPct val="115000"/>
              </a:lnSpc>
              <a:spcBef>
                <a:spcPts val="1600"/>
              </a:spcBef>
              <a:spcAft>
                <a:spcPts val="1600"/>
              </a:spcAft>
              <a:buClr>
                <a:schemeClr val="dk2"/>
              </a:buClr>
              <a:buSzPts val="1400"/>
              <a:buFont typeface="Nunito"/>
              <a:buChar char="■"/>
              <a:defRPr b="0" i="0" sz="1400" u="none" cap="none" strike="noStrike">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0" y="2031325"/>
            <a:ext cx="8520600" cy="126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Deployment</a:t>
            </a:r>
            <a:endParaRPr/>
          </a:p>
          <a:p>
            <a:pPr indent="0" lvl="0" marL="0" rtl="0" algn="ctr">
              <a:lnSpc>
                <a:spcPct val="100000"/>
              </a:lnSpc>
              <a:spcBef>
                <a:spcPts val="0"/>
              </a:spcBef>
              <a:spcAft>
                <a:spcPts val="0"/>
              </a:spcAft>
              <a:buSzPts val="3600"/>
              <a:buNone/>
            </a:pPr>
            <a:r>
              <a:t/>
            </a:r>
            <a:endParaRPr b="0" sz="1500"/>
          </a:p>
        </p:txBody>
      </p:sp>
      <p:pic>
        <p:nvPicPr>
          <p:cNvPr id="103" name="Google Shape;103;p21"/>
          <p:cNvPicPr preferRelativeResize="0"/>
          <p:nvPr/>
        </p:nvPicPr>
        <p:blipFill rotWithShape="1">
          <a:blip r:embed="rId3">
            <a:alphaModFix/>
          </a:blip>
          <a:srcRect b="0" l="0" r="0" t="0"/>
          <a:stretch/>
        </p:blipFill>
        <p:spPr>
          <a:xfrm>
            <a:off x="3913427" y="592525"/>
            <a:ext cx="1504575" cy="150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0c7372e3a0_1_21"/>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7CC3"/>
              </a:buClr>
              <a:buSzPts val="2400"/>
              <a:buNone/>
            </a:pPr>
            <a:r>
              <a:rPr lang="en"/>
              <a:t>Precios Railway</a:t>
            </a:r>
            <a:endParaRPr/>
          </a:p>
          <a:p>
            <a:pPr indent="0" lvl="0" marL="0" rtl="0" algn="l">
              <a:lnSpc>
                <a:spcPct val="100000"/>
              </a:lnSpc>
              <a:spcBef>
                <a:spcPts val="0"/>
              </a:spcBef>
              <a:spcAft>
                <a:spcPts val="0"/>
              </a:spcAft>
              <a:buClr>
                <a:srgbClr val="8E7CC3"/>
              </a:buClr>
              <a:buSzPts val="2400"/>
              <a:buNone/>
            </a:pPr>
            <a:r>
              <a:t/>
            </a:r>
            <a:endParaRPr/>
          </a:p>
        </p:txBody>
      </p:sp>
      <p:pic>
        <p:nvPicPr>
          <p:cNvPr id="169" name="Google Shape;169;g20c7372e3a0_1_21"/>
          <p:cNvPicPr preferRelativeResize="0"/>
          <p:nvPr/>
        </p:nvPicPr>
        <p:blipFill>
          <a:blip r:embed="rId3">
            <a:alphaModFix/>
          </a:blip>
          <a:stretch>
            <a:fillRect/>
          </a:stretch>
        </p:blipFill>
        <p:spPr>
          <a:xfrm>
            <a:off x="1029813" y="987275"/>
            <a:ext cx="7084375" cy="395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0c7372e3a0_1_54"/>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2400"/>
              <a:buNone/>
            </a:pPr>
            <a:r>
              <a:rPr lang="en"/>
              <a:t>cyclic</a:t>
            </a:r>
            <a:endParaRPr/>
          </a:p>
        </p:txBody>
      </p:sp>
      <p:sp>
        <p:nvSpPr>
          <p:cNvPr id="175" name="Google Shape;175;g20c7372e3a0_1_54"/>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Conecta tu repositorio de GitHub, nosotros construiremos, implementaremos y administraremos el alojamiento.</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152400" rtl="0" algn="l">
              <a:lnSpc>
                <a:spcPct val="115000"/>
              </a:lnSpc>
              <a:spcBef>
                <a:spcPts val="0"/>
              </a:spcBef>
              <a:spcAft>
                <a:spcPts val="0"/>
              </a:spcAft>
              <a:buSzPts val="1200"/>
              <a:buNone/>
            </a:pPr>
            <a:r>
              <a:t/>
            </a:r>
            <a:endParaRPr/>
          </a:p>
        </p:txBody>
      </p:sp>
      <p:sp>
        <p:nvSpPr>
          <p:cNvPr id="176" name="Google Shape;176;g20c7372e3a0_1_54"/>
          <p:cNvSpPr txBox="1"/>
          <p:nvPr/>
        </p:nvSpPr>
        <p:spPr>
          <a:xfrm>
            <a:off x="214225" y="4570275"/>
            <a:ext cx="41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https://www.cyclic.sh/</a:t>
            </a:r>
            <a:endParaRPr>
              <a:latin typeface="Nunito"/>
              <a:ea typeface="Nunito"/>
              <a:cs typeface="Nunito"/>
              <a:sym typeface="Nunito"/>
            </a:endParaRPr>
          </a:p>
        </p:txBody>
      </p:sp>
      <p:pic>
        <p:nvPicPr>
          <p:cNvPr id="177" name="Google Shape;177;g20c7372e3a0_1_54"/>
          <p:cNvPicPr preferRelativeResize="0"/>
          <p:nvPr/>
        </p:nvPicPr>
        <p:blipFill>
          <a:blip r:embed="rId3">
            <a:alphaModFix/>
          </a:blip>
          <a:stretch>
            <a:fillRect/>
          </a:stretch>
        </p:blipFill>
        <p:spPr>
          <a:xfrm>
            <a:off x="464575" y="191000"/>
            <a:ext cx="3677712" cy="4265474"/>
          </a:xfrm>
          <a:prstGeom prst="rect">
            <a:avLst/>
          </a:prstGeom>
          <a:noFill/>
          <a:ln>
            <a:noFill/>
          </a:ln>
        </p:spPr>
      </p:pic>
      <p:pic>
        <p:nvPicPr>
          <p:cNvPr id="178" name="Google Shape;178;g20c7372e3a0_1_54"/>
          <p:cNvPicPr preferRelativeResize="0"/>
          <p:nvPr/>
        </p:nvPicPr>
        <p:blipFill>
          <a:blip r:embed="rId4">
            <a:alphaModFix/>
          </a:blip>
          <a:stretch>
            <a:fillRect/>
          </a:stretch>
        </p:blipFill>
        <p:spPr>
          <a:xfrm>
            <a:off x="4643625" y="3817075"/>
            <a:ext cx="4444851" cy="59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0c7372e3a0_1_62"/>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7CC3"/>
              </a:buClr>
              <a:buSzPts val="2400"/>
              <a:buNone/>
            </a:pPr>
            <a:r>
              <a:rPr lang="en"/>
              <a:t>Precios cyclic</a:t>
            </a:r>
            <a:endParaRPr/>
          </a:p>
          <a:p>
            <a:pPr indent="0" lvl="0" marL="0" rtl="0" algn="l">
              <a:lnSpc>
                <a:spcPct val="100000"/>
              </a:lnSpc>
              <a:spcBef>
                <a:spcPts val="0"/>
              </a:spcBef>
              <a:spcAft>
                <a:spcPts val="0"/>
              </a:spcAft>
              <a:buClr>
                <a:srgbClr val="8E7CC3"/>
              </a:buClr>
              <a:buSzPts val="2400"/>
              <a:buNone/>
            </a:pPr>
            <a:r>
              <a:t/>
            </a:r>
            <a:endParaRPr/>
          </a:p>
        </p:txBody>
      </p:sp>
      <p:pic>
        <p:nvPicPr>
          <p:cNvPr id="184" name="Google Shape;184;g20c7372e3a0_1_62"/>
          <p:cNvPicPr preferRelativeResize="0"/>
          <p:nvPr/>
        </p:nvPicPr>
        <p:blipFill>
          <a:blip r:embed="rId3">
            <a:alphaModFix/>
          </a:blip>
          <a:stretch>
            <a:fillRect/>
          </a:stretch>
        </p:blipFill>
        <p:spPr>
          <a:xfrm>
            <a:off x="1813213" y="980450"/>
            <a:ext cx="5517576" cy="4010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0c7372e3a0_1_71"/>
          <p:cNvSpPr txBox="1"/>
          <p:nvPr>
            <p:ph type="ctrTitle"/>
          </p:nvPr>
        </p:nvSpPr>
        <p:spPr>
          <a:xfrm>
            <a:off x="311700" y="265375"/>
            <a:ext cx="8520600" cy="126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Práctica de Deploy en cyclic.sh</a:t>
            </a:r>
            <a:endParaRPr/>
          </a:p>
          <a:p>
            <a:pPr indent="0" lvl="0" marL="0" rtl="0" algn="ctr">
              <a:lnSpc>
                <a:spcPct val="100000"/>
              </a:lnSpc>
              <a:spcBef>
                <a:spcPts val="0"/>
              </a:spcBef>
              <a:spcAft>
                <a:spcPts val="0"/>
              </a:spcAft>
              <a:buSzPts val="3600"/>
              <a:buNone/>
            </a:pPr>
            <a:r>
              <a:t/>
            </a:r>
            <a:endParaRPr b="0" sz="1500"/>
          </a:p>
        </p:txBody>
      </p:sp>
      <p:pic>
        <p:nvPicPr>
          <p:cNvPr id="190" name="Google Shape;190;g20c7372e3a0_1_71"/>
          <p:cNvPicPr preferRelativeResize="0"/>
          <p:nvPr/>
        </p:nvPicPr>
        <p:blipFill>
          <a:blip r:embed="rId3">
            <a:alphaModFix/>
          </a:blip>
          <a:stretch>
            <a:fillRect/>
          </a:stretch>
        </p:blipFill>
        <p:spPr>
          <a:xfrm>
            <a:off x="2348550" y="1525675"/>
            <a:ext cx="4446890" cy="172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Deployment</a:t>
            </a:r>
            <a:endParaRPr/>
          </a:p>
        </p:txBody>
      </p:sp>
      <p:sp>
        <p:nvSpPr>
          <p:cNvPr id="109" name="Google Shape;109;p22"/>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sz="1500"/>
              <a:t>Normalmente cuando escribimos el código y lo probamos en nuestro navegador estamos ejecutando un ambiente de desarrollo (development).</a:t>
            </a:r>
            <a:endParaRPr sz="1500"/>
          </a:p>
          <a:p>
            <a:pPr indent="0" lvl="0" marL="0" rtl="0" algn="l">
              <a:lnSpc>
                <a:spcPct val="115000"/>
              </a:lnSpc>
              <a:spcBef>
                <a:spcPts val="1600"/>
              </a:spcBef>
              <a:spcAft>
                <a:spcPts val="0"/>
              </a:spcAft>
              <a:buSzPts val="1200"/>
              <a:buNone/>
            </a:pPr>
            <a:r>
              <a:rPr lang="en" sz="1500"/>
              <a:t>Un </a:t>
            </a:r>
            <a:r>
              <a:rPr b="1" i="1" lang="en" sz="1500">
                <a:solidFill>
                  <a:schemeClr val="accent1"/>
                </a:solidFill>
              </a:rPr>
              <a:t>deployment</a:t>
            </a:r>
            <a:r>
              <a:rPr b="1" i="1" lang="en" sz="1500"/>
              <a:t> </a:t>
            </a:r>
            <a:r>
              <a:rPr lang="en" sz="1500"/>
              <a:t>consiste en hacer que una app esté disponible en un </a:t>
            </a:r>
            <a:r>
              <a:rPr b="1" i="1" lang="en" sz="1500">
                <a:solidFill>
                  <a:schemeClr val="accent1"/>
                </a:solidFill>
              </a:rPr>
              <a:t>ambiente de producción</a:t>
            </a:r>
            <a:r>
              <a:rPr lang="en" sz="1500"/>
              <a:t> o </a:t>
            </a:r>
            <a:r>
              <a:rPr b="1" i="1" lang="en" sz="1500">
                <a:solidFill>
                  <a:schemeClr val="accent1"/>
                </a:solidFill>
              </a:rPr>
              <a:t>ambiente de prueba</a:t>
            </a:r>
            <a:r>
              <a:rPr lang="en" sz="1500"/>
              <a:t>. </a:t>
            </a:r>
            <a:endParaRPr sz="1500"/>
          </a:p>
          <a:p>
            <a:pPr indent="0" lvl="0" marL="0" rtl="0" algn="l">
              <a:lnSpc>
                <a:spcPct val="115000"/>
              </a:lnSpc>
              <a:spcBef>
                <a:spcPts val="1600"/>
              </a:spcBef>
              <a:spcAft>
                <a:spcPts val="1600"/>
              </a:spcAft>
              <a:buSzPts val="1200"/>
              <a:buNone/>
            </a:pPr>
            <a:r>
              <a:rPr b="1" lang="en" sz="1500"/>
              <a:t>El punto es que esté disponible para que usuarios o incluso otras apps o servicios puedan consumirlo.</a:t>
            </a:r>
            <a:endParaRPr b="1" sz="1500"/>
          </a:p>
        </p:txBody>
      </p:sp>
      <p:pic>
        <p:nvPicPr>
          <p:cNvPr id="110" name="Google Shape;110;p22"/>
          <p:cNvPicPr preferRelativeResize="0"/>
          <p:nvPr/>
        </p:nvPicPr>
        <p:blipFill rotWithShape="1">
          <a:blip r:embed="rId3">
            <a:alphaModFix/>
          </a:blip>
          <a:srcRect b="0" l="0" r="0" t="0"/>
          <a:stretch/>
        </p:blipFill>
        <p:spPr>
          <a:xfrm>
            <a:off x="221425" y="430575"/>
            <a:ext cx="4136725" cy="413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Hágalo usted mismo vs pagar por el servicio</a:t>
            </a:r>
            <a:endParaRPr/>
          </a:p>
        </p:txBody>
      </p:sp>
      <p:pic>
        <p:nvPicPr>
          <p:cNvPr id="116" name="Google Shape;116;p26"/>
          <p:cNvPicPr preferRelativeResize="0"/>
          <p:nvPr/>
        </p:nvPicPr>
        <p:blipFill rotWithShape="1">
          <a:blip r:embed="rId3">
            <a:alphaModFix/>
          </a:blip>
          <a:srcRect b="0" l="0" r="0" t="0"/>
          <a:stretch/>
        </p:blipFill>
        <p:spPr>
          <a:xfrm>
            <a:off x="1932775" y="1138475"/>
            <a:ext cx="5658449" cy="365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2400"/>
              <a:buNone/>
            </a:pPr>
            <a:r>
              <a:rPr lang="en"/>
              <a:t>PaaS</a:t>
            </a:r>
            <a:endParaRPr/>
          </a:p>
        </p:txBody>
      </p:sp>
      <p:sp>
        <p:nvSpPr>
          <p:cNvPr id="122" name="Google Shape;122;p27"/>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
              <a:t>La plataforma como servicio (PaaS) es un modelo de computación en la nube en el que un proveedor externo ofrece herramientas de hardware y software a los usuarios a través de Internet. Por lo general, estas herramientas son necesarias para el desarrollo de aplicaciones. Un proveedor de PaaS aloja el hardware y el software en su propia infraestructura. Como resultado, PaaS libera a los desarrolladores de tener que instalar hardware y software internos para desarrollar o ejecutar una nueva aplicación.</a:t>
            </a:r>
            <a:endParaRPr/>
          </a:p>
        </p:txBody>
      </p:sp>
      <p:pic>
        <p:nvPicPr>
          <p:cNvPr id="123" name="Google Shape;123;p27"/>
          <p:cNvPicPr preferRelativeResize="0"/>
          <p:nvPr/>
        </p:nvPicPr>
        <p:blipFill rotWithShape="1">
          <a:blip r:embed="rId3">
            <a:alphaModFix/>
          </a:blip>
          <a:srcRect b="0" l="0" r="0" t="0"/>
          <a:stretch/>
        </p:blipFill>
        <p:spPr>
          <a:xfrm>
            <a:off x="534408" y="1065044"/>
            <a:ext cx="3742915" cy="30134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2400"/>
              <a:buNone/>
            </a:pPr>
            <a:r>
              <a:rPr lang="en"/>
              <a:t>HEROKU</a:t>
            </a:r>
            <a:endParaRPr/>
          </a:p>
        </p:txBody>
      </p:sp>
      <p:sp>
        <p:nvSpPr>
          <p:cNvPr id="129" name="Google Shape;129;p30"/>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
              <a:t>Heroku es una plataforma como servicio (PaaS) de computación en la Nube que soporta distintos lenguajes de programación.</a:t>
            </a:r>
            <a:endParaRPr/>
          </a:p>
          <a:p>
            <a:pPr indent="0" lvl="0" marL="152400" rtl="0" algn="l">
              <a:lnSpc>
                <a:spcPct val="115000"/>
              </a:lnSpc>
              <a:spcBef>
                <a:spcPts val="0"/>
              </a:spcBef>
              <a:spcAft>
                <a:spcPts val="0"/>
              </a:spcAft>
              <a:buSzPts val="1200"/>
              <a:buNone/>
            </a:pPr>
            <a:r>
              <a:t/>
            </a:r>
            <a:endParaRPr/>
          </a:p>
          <a:p>
            <a:pPr indent="0" lvl="0" marL="152400" rtl="0" algn="l">
              <a:lnSpc>
                <a:spcPct val="115000"/>
              </a:lnSpc>
              <a:spcBef>
                <a:spcPts val="0"/>
              </a:spcBef>
              <a:spcAft>
                <a:spcPts val="0"/>
              </a:spcAft>
              <a:buSzPts val="1200"/>
              <a:buNone/>
            </a:pPr>
            <a:r>
              <a:rPr lang="en"/>
              <a:t>Heroku es propiedad de Salesforce.com.1​ Heroku, es una de las primeras plataformas de computación en la nube, que fue desarrollada desde junio de 2007, con el objetivo de soportar solamente el lenguaje de programación Ruby, pero posteriormente se ha extendido el soporte a Java, Node.js, Scala, Python, PHP, Go y Clojure. La base del sistema operativo es Debian</a:t>
            </a:r>
            <a:endParaRPr/>
          </a:p>
        </p:txBody>
      </p:sp>
      <p:pic>
        <p:nvPicPr>
          <p:cNvPr id="130" name="Google Shape;130;p30"/>
          <p:cNvPicPr preferRelativeResize="0"/>
          <p:nvPr/>
        </p:nvPicPr>
        <p:blipFill rotWithShape="1">
          <a:blip r:embed="rId3">
            <a:alphaModFix/>
          </a:blip>
          <a:srcRect b="0" l="0" r="0" t="0"/>
          <a:stretch/>
        </p:blipFill>
        <p:spPr>
          <a:xfrm>
            <a:off x="1530205" y="317975"/>
            <a:ext cx="1562100" cy="542925"/>
          </a:xfrm>
          <a:prstGeom prst="rect">
            <a:avLst/>
          </a:prstGeom>
          <a:noFill/>
          <a:ln>
            <a:noFill/>
          </a:ln>
        </p:spPr>
      </p:pic>
      <p:pic>
        <p:nvPicPr>
          <p:cNvPr id="131" name="Google Shape;131;p30"/>
          <p:cNvPicPr preferRelativeResize="0"/>
          <p:nvPr/>
        </p:nvPicPr>
        <p:blipFill rotWithShape="1">
          <a:blip r:embed="rId4">
            <a:alphaModFix/>
          </a:blip>
          <a:srcRect b="0" l="0" r="0" t="0"/>
          <a:stretch/>
        </p:blipFill>
        <p:spPr>
          <a:xfrm>
            <a:off x="217372" y="4079392"/>
            <a:ext cx="4187767" cy="930615"/>
          </a:xfrm>
          <a:prstGeom prst="rect">
            <a:avLst/>
          </a:prstGeom>
          <a:noFill/>
          <a:ln>
            <a:noFill/>
          </a:ln>
        </p:spPr>
      </p:pic>
      <p:pic>
        <p:nvPicPr>
          <p:cNvPr id="132" name="Google Shape;132;p30"/>
          <p:cNvPicPr preferRelativeResize="0"/>
          <p:nvPr/>
        </p:nvPicPr>
        <p:blipFill rotWithShape="1">
          <a:blip r:embed="rId5">
            <a:alphaModFix/>
          </a:blip>
          <a:srcRect b="0" l="0" r="0" t="0"/>
          <a:stretch/>
        </p:blipFill>
        <p:spPr>
          <a:xfrm>
            <a:off x="304472" y="894942"/>
            <a:ext cx="4013566" cy="28227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7CC3"/>
              </a:buClr>
              <a:buSzPts val="2400"/>
              <a:buNone/>
            </a:pPr>
            <a:r>
              <a:rPr lang="en"/>
              <a:t>Precios Heroku</a:t>
            </a:r>
            <a:endParaRPr/>
          </a:p>
        </p:txBody>
      </p:sp>
      <p:pic>
        <p:nvPicPr>
          <p:cNvPr id="138" name="Google Shape;138;p31"/>
          <p:cNvPicPr preferRelativeResize="0"/>
          <p:nvPr/>
        </p:nvPicPr>
        <p:blipFill>
          <a:blip r:embed="rId3">
            <a:alphaModFix/>
          </a:blip>
          <a:stretch>
            <a:fillRect/>
          </a:stretch>
        </p:blipFill>
        <p:spPr>
          <a:xfrm>
            <a:off x="152400" y="834117"/>
            <a:ext cx="8839201" cy="34962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0c7372e3a0_1_0"/>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2400"/>
              <a:buNone/>
            </a:pPr>
            <a:r>
              <a:rPr lang="en"/>
              <a:t>render</a:t>
            </a:r>
            <a:endParaRPr/>
          </a:p>
        </p:txBody>
      </p:sp>
      <p:sp>
        <p:nvSpPr>
          <p:cNvPr id="144" name="Google Shape;144;g20c7372e3a0_1_0"/>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
              <a:t>render es una nube unificada para crear y ejecutar sus aplicaciones y sitios web con certificados TLS gratuitos, una CDN global, protección DDoS, redes privadas e implementaciones automáticas desde Git</a:t>
            </a:r>
            <a:endParaRPr/>
          </a:p>
        </p:txBody>
      </p:sp>
      <p:pic>
        <p:nvPicPr>
          <p:cNvPr id="145" name="Google Shape;145;g20c7372e3a0_1_0"/>
          <p:cNvPicPr preferRelativeResize="0"/>
          <p:nvPr/>
        </p:nvPicPr>
        <p:blipFill>
          <a:blip r:embed="rId3">
            <a:alphaModFix/>
          </a:blip>
          <a:stretch>
            <a:fillRect/>
          </a:stretch>
        </p:blipFill>
        <p:spPr>
          <a:xfrm>
            <a:off x="192913" y="1019649"/>
            <a:ext cx="4221025" cy="3104200"/>
          </a:xfrm>
          <a:prstGeom prst="rect">
            <a:avLst/>
          </a:prstGeom>
          <a:noFill/>
          <a:ln>
            <a:noFill/>
          </a:ln>
        </p:spPr>
      </p:pic>
      <p:sp>
        <p:nvSpPr>
          <p:cNvPr id="146" name="Google Shape;146;g20c7372e3a0_1_0"/>
          <p:cNvSpPr txBox="1"/>
          <p:nvPr/>
        </p:nvSpPr>
        <p:spPr>
          <a:xfrm>
            <a:off x="214225" y="4570275"/>
            <a:ext cx="41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https://render.com/</a:t>
            </a:r>
            <a:endParaRPr>
              <a:latin typeface="Nunito"/>
              <a:ea typeface="Nunito"/>
              <a:cs typeface="Nunito"/>
              <a:sym typeface="Nunito"/>
            </a:endParaRPr>
          </a:p>
        </p:txBody>
      </p:sp>
      <p:pic>
        <p:nvPicPr>
          <p:cNvPr id="147" name="Google Shape;147;g20c7372e3a0_1_0"/>
          <p:cNvPicPr preferRelativeResize="0"/>
          <p:nvPr/>
        </p:nvPicPr>
        <p:blipFill>
          <a:blip r:embed="rId4">
            <a:alphaModFix/>
          </a:blip>
          <a:stretch>
            <a:fillRect/>
          </a:stretch>
        </p:blipFill>
        <p:spPr>
          <a:xfrm>
            <a:off x="4840825" y="3193900"/>
            <a:ext cx="4123801" cy="128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0c7372e3a0_1_8"/>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7CC3"/>
              </a:buClr>
              <a:buSzPts val="2400"/>
              <a:buNone/>
            </a:pPr>
            <a:r>
              <a:rPr lang="en"/>
              <a:t>Precios render</a:t>
            </a:r>
            <a:endParaRPr/>
          </a:p>
        </p:txBody>
      </p:sp>
      <p:pic>
        <p:nvPicPr>
          <p:cNvPr id="153" name="Google Shape;153;g20c7372e3a0_1_8"/>
          <p:cNvPicPr preferRelativeResize="0"/>
          <p:nvPr/>
        </p:nvPicPr>
        <p:blipFill>
          <a:blip r:embed="rId3">
            <a:alphaModFix/>
          </a:blip>
          <a:stretch>
            <a:fillRect/>
          </a:stretch>
        </p:blipFill>
        <p:spPr>
          <a:xfrm>
            <a:off x="1747375" y="932537"/>
            <a:ext cx="5649249" cy="404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0c7372e3a0_1_13"/>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2400"/>
              <a:buNone/>
            </a:pPr>
            <a:r>
              <a:rPr lang="en"/>
              <a:t>Railway</a:t>
            </a:r>
            <a:endParaRPr/>
          </a:p>
        </p:txBody>
      </p:sp>
      <p:sp>
        <p:nvSpPr>
          <p:cNvPr id="159" name="Google Shape;159;g20c7372e3a0_1_13"/>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
              <a:t>Hecho para cualquier idioma, para proyectos grandes y pequeños. Railway es la nube que elimina la complejidad de desplegar tu software.</a:t>
            </a:r>
            <a:endParaRPr/>
          </a:p>
        </p:txBody>
      </p:sp>
      <p:pic>
        <p:nvPicPr>
          <p:cNvPr id="160" name="Google Shape;160;g20c7372e3a0_1_13"/>
          <p:cNvPicPr preferRelativeResize="0"/>
          <p:nvPr/>
        </p:nvPicPr>
        <p:blipFill>
          <a:blip r:embed="rId3">
            <a:alphaModFix/>
          </a:blip>
          <a:stretch>
            <a:fillRect/>
          </a:stretch>
        </p:blipFill>
        <p:spPr>
          <a:xfrm>
            <a:off x="150688" y="1057650"/>
            <a:ext cx="4321099" cy="3295305"/>
          </a:xfrm>
          <a:prstGeom prst="rect">
            <a:avLst/>
          </a:prstGeom>
          <a:noFill/>
          <a:ln>
            <a:noFill/>
          </a:ln>
        </p:spPr>
      </p:pic>
      <p:sp>
        <p:nvSpPr>
          <p:cNvPr id="161" name="Google Shape;161;g20c7372e3a0_1_13"/>
          <p:cNvSpPr txBox="1"/>
          <p:nvPr/>
        </p:nvSpPr>
        <p:spPr>
          <a:xfrm>
            <a:off x="214225" y="4570275"/>
            <a:ext cx="41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https://railway.app/</a:t>
            </a:r>
            <a:endParaRPr>
              <a:latin typeface="Nunito"/>
              <a:ea typeface="Nunito"/>
              <a:cs typeface="Nunito"/>
              <a:sym typeface="Nunito"/>
            </a:endParaRPr>
          </a:p>
        </p:txBody>
      </p:sp>
      <p:pic>
        <p:nvPicPr>
          <p:cNvPr id="162" name="Google Shape;162;g20c7372e3a0_1_13"/>
          <p:cNvPicPr preferRelativeResize="0"/>
          <p:nvPr/>
        </p:nvPicPr>
        <p:blipFill>
          <a:blip r:embed="rId4">
            <a:alphaModFix/>
          </a:blip>
          <a:stretch>
            <a:fillRect/>
          </a:stretch>
        </p:blipFill>
        <p:spPr>
          <a:xfrm>
            <a:off x="150688" y="396050"/>
            <a:ext cx="4321122" cy="640800"/>
          </a:xfrm>
          <a:prstGeom prst="rect">
            <a:avLst/>
          </a:prstGeom>
          <a:noFill/>
          <a:ln>
            <a:noFill/>
          </a:ln>
        </p:spPr>
      </p:pic>
      <p:pic>
        <p:nvPicPr>
          <p:cNvPr id="163" name="Google Shape;163;g20c7372e3a0_1_13"/>
          <p:cNvPicPr preferRelativeResize="0"/>
          <p:nvPr/>
        </p:nvPicPr>
        <p:blipFill>
          <a:blip r:embed="rId5">
            <a:alphaModFix/>
          </a:blip>
          <a:stretch>
            <a:fillRect/>
          </a:stretch>
        </p:blipFill>
        <p:spPr>
          <a:xfrm>
            <a:off x="4955900" y="2273725"/>
            <a:ext cx="3893650" cy="207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 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