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132AF-FF83-4E64-A870-FD78C4FB438B}" type="datetimeFigureOut">
              <a:rPr lang="de-DE" smtClean="0"/>
              <a:t>18.01.2016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16E39-F165-4506-978D-FF175DA79A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8988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132AF-FF83-4E64-A870-FD78C4FB438B}" type="datetimeFigureOut">
              <a:rPr lang="de-DE" smtClean="0"/>
              <a:t>18.01.2016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16E39-F165-4506-978D-FF175DA79A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9673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132AF-FF83-4E64-A870-FD78C4FB438B}" type="datetimeFigureOut">
              <a:rPr lang="de-DE" smtClean="0"/>
              <a:t>18.01.2016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16E39-F165-4506-978D-FF175DA79A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3005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132AF-FF83-4E64-A870-FD78C4FB438B}" type="datetimeFigureOut">
              <a:rPr lang="de-DE" smtClean="0"/>
              <a:t>18.01.2016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16E39-F165-4506-978D-FF175DA79A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89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132AF-FF83-4E64-A870-FD78C4FB438B}" type="datetimeFigureOut">
              <a:rPr lang="de-DE" smtClean="0"/>
              <a:t>18.01.2016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16E39-F165-4506-978D-FF175DA79A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6494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132AF-FF83-4E64-A870-FD78C4FB438B}" type="datetimeFigureOut">
              <a:rPr lang="de-DE" smtClean="0"/>
              <a:t>18.01.2016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16E39-F165-4506-978D-FF175DA79A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6618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132AF-FF83-4E64-A870-FD78C4FB438B}" type="datetimeFigureOut">
              <a:rPr lang="de-DE" smtClean="0"/>
              <a:t>18.01.2016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16E39-F165-4506-978D-FF175DA79A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1599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132AF-FF83-4E64-A870-FD78C4FB438B}" type="datetimeFigureOut">
              <a:rPr lang="de-DE" smtClean="0"/>
              <a:t>18.01.2016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16E39-F165-4506-978D-FF175DA79A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8200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132AF-FF83-4E64-A870-FD78C4FB438B}" type="datetimeFigureOut">
              <a:rPr lang="de-DE" smtClean="0"/>
              <a:t>18.01.2016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16E39-F165-4506-978D-FF175DA79A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755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132AF-FF83-4E64-A870-FD78C4FB438B}" type="datetimeFigureOut">
              <a:rPr lang="de-DE" smtClean="0"/>
              <a:t>18.01.2016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16E39-F165-4506-978D-FF175DA79A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424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132AF-FF83-4E64-A870-FD78C4FB438B}" type="datetimeFigureOut">
              <a:rPr lang="de-DE" smtClean="0"/>
              <a:t>18.01.2016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16E39-F165-4506-978D-FF175DA79A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4229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132AF-FF83-4E64-A870-FD78C4FB438B}" type="datetimeFigureOut">
              <a:rPr lang="de-DE" smtClean="0"/>
              <a:t>18.01.2016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16E39-F165-4506-978D-FF175DA79A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7198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microsoft.com/office/2007/relationships/hdphoto" Target="../media/hdphoto1.wdp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microsoft.com/office/2007/relationships/hdphoto" Target="../media/hdphoto1.wdp"/><Relationship Id="rId9" Type="http://schemas.openxmlformats.org/officeDocument/2006/relationships/image" Target="../media/image2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476" y="571857"/>
            <a:ext cx="7619048" cy="5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205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fik 22"/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663" y="1600853"/>
            <a:ext cx="3200677" cy="214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950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476" y="571857"/>
            <a:ext cx="7619048" cy="5714286"/>
          </a:xfrm>
          <a:prstGeom prst="rect">
            <a:avLst/>
          </a:prstGeom>
          <a:ln w="3175">
            <a:noFill/>
          </a:ln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4514" y="3106103"/>
            <a:ext cx="3700972" cy="2839672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631" y="5352411"/>
            <a:ext cx="1798476" cy="859611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3941314" y="5971869"/>
            <a:ext cx="46334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>
                <a:latin typeface="Arial Rounded MT Bold" panose="020F0704030504030204" pitchFamily="34" charset="0"/>
              </a:rPr>
              <a:t>Harry Immler • Jonas Reiser • Nikolai Falk • Stefan Szilinski</a:t>
            </a:r>
          </a:p>
        </p:txBody>
      </p:sp>
      <p:pic>
        <p:nvPicPr>
          <p:cNvPr id="1026" name="Picture 2" descr="http://www.mmt.hs-karlsruhe.de/highefficiency/Partner/Partner_11_12/src/logo_mmt.png"/>
          <p:cNvPicPr>
            <a:picLocks noChangeAspect="1" noChangeArrowheads="1"/>
          </p:cNvPicPr>
          <p:nvPr/>
        </p:nvPicPr>
        <p:blipFill>
          <a:blip r:embed="rId5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171" y="5456782"/>
            <a:ext cx="1445242" cy="650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Gerader Verbinder 4"/>
          <p:cNvCxnSpPr/>
          <p:nvPr/>
        </p:nvCxnSpPr>
        <p:spPr>
          <a:xfrm>
            <a:off x="3490701" y="5589037"/>
            <a:ext cx="45336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fik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1705469">
            <a:off x="5413960" y="3212905"/>
            <a:ext cx="941108" cy="91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062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476" y="571857"/>
            <a:ext cx="7619048" cy="5714286"/>
          </a:xfrm>
          <a:prstGeom prst="rect">
            <a:avLst/>
          </a:prstGeom>
          <a:ln w="3175">
            <a:noFill/>
          </a:ln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42163">
            <a:off x="4270311" y="1068636"/>
            <a:ext cx="3389959" cy="2272887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 rot="20941130">
            <a:off x="5207578" y="3148010"/>
            <a:ext cx="2206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Berlin Sans FB" panose="020E0602020502020306" pitchFamily="34" charset="0"/>
              </a:rPr>
              <a:t>Konfigurationsmodus</a:t>
            </a:r>
            <a:endParaRPr lang="de-DE" dirty="0">
              <a:latin typeface="Berlin Sans FB" panose="020E0602020502020306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2559698" y="4200971"/>
            <a:ext cx="353630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smtClean="0"/>
              <a:t>• verbinden Sie sich mit dem        </a:t>
            </a:r>
            <a:r>
              <a:rPr lang="de-DE" sz="1600" b="1" dirty="0" err="1" smtClean="0"/>
              <a:t>AccessPoint</a:t>
            </a:r>
            <a:r>
              <a:rPr lang="de-DE" sz="1600" b="1" dirty="0" smtClean="0"/>
              <a:t> mit der SSID „</a:t>
            </a:r>
            <a:r>
              <a:rPr lang="de-DE" sz="1600" b="1" i="1" dirty="0" smtClean="0"/>
              <a:t>ESP_D61C7E“</a:t>
            </a:r>
          </a:p>
          <a:p>
            <a:r>
              <a:rPr lang="de-DE" sz="1600" b="1" dirty="0"/>
              <a:t>• </a:t>
            </a:r>
            <a:r>
              <a:rPr lang="de-DE" sz="1600" b="1" dirty="0" smtClean="0"/>
              <a:t>gehen </a:t>
            </a:r>
            <a:r>
              <a:rPr lang="de-DE" sz="1600" b="1" dirty="0"/>
              <a:t>Sie auf </a:t>
            </a:r>
            <a:r>
              <a:rPr lang="de-DE" sz="1600" b="1" i="1" dirty="0"/>
              <a:t>http://192.168.4.1</a:t>
            </a:r>
            <a:r>
              <a:rPr lang="de-DE" sz="1600" b="1" i="1" dirty="0" smtClean="0"/>
              <a:t>/, </a:t>
            </a:r>
            <a:r>
              <a:rPr lang="de-DE" sz="1600" b="1" dirty="0" smtClean="0"/>
              <a:t>geben Sie dort die </a:t>
            </a:r>
            <a:r>
              <a:rPr lang="de-DE" sz="1600" b="1" dirty="0" smtClean="0"/>
              <a:t>Datenquelle an</a:t>
            </a:r>
            <a:endParaRPr lang="de-DE" sz="1600" b="1" dirty="0" smtClean="0"/>
          </a:p>
          <a:p>
            <a:r>
              <a:rPr lang="de-DE" sz="1600" b="1" dirty="0" smtClean="0"/>
              <a:t> • anhand der MAC-Adresse wird ihr Türschild identifiziert</a:t>
            </a:r>
          </a:p>
          <a:p>
            <a:endParaRPr lang="de-DE" sz="1400" dirty="0"/>
          </a:p>
        </p:txBody>
      </p:sp>
      <p:sp>
        <p:nvSpPr>
          <p:cNvPr id="12" name="Textfeld 11"/>
          <p:cNvSpPr txBox="1"/>
          <p:nvPr/>
        </p:nvSpPr>
        <p:spPr>
          <a:xfrm>
            <a:off x="3049192" y="3781257"/>
            <a:ext cx="437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u="sng" dirty="0" smtClean="0"/>
              <a:t>Konfigurieren:</a:t>
            </a:r>
            <a:endParaRPr lang="de-DE" b="1" i="1" u="sng" dirty="0"/>
          </a:p>
        </p:txBody>
      </p:sp>
      <p:sp>
        <p:nvSpPr>
          <p:cNvPr id="13" name="Textfeld 12"/>
          <p:cNvSpPr txBox="1"/>
          <p:nvPr/>
        </p:nvSpPr>
        <p:spPr>
          <a:xfrm>
            <a:off x="7102690" y="3806448"/>
            <a:ext cx="2757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u="sng" dirty="0"/>
              <a:t>Information: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6373774" y="4200971"/>
            <a:ext cx="348654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• </a:t>
            </a:r>
            <a:r>
              <a:rPr lang="de-DE" sz="1600" b="1" dirty="0" smtClean="0"/>
              <a:t>falls </a:t>
            </a:r>
            <a:r>
              <a:rPr lang="de-DE" sz="1600" b="1" dirty="0"/>
              <a:t>Sie nur die </a:t>
            </a:r>
            <a:r>
              <a:rPr lang="de-DE" sz="1600" b="1" dirty="0" smtClean="0"/>
              <a:t>Spannungs-versorgung </a:t>
            </a:r>
            <a:r>
              <a:rPr lang="de-DE" sz="1600" b="1" dirty="0"/>
              <a:t>unterbrochen haben, wird nach 5 Minuten die alte Konfiguration hergestellt</a:t>
            </a:r>
          </a:p>
          <a:p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343710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571" y="1933762"/>
            <a:ext cx="6542857" cy="2990476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4310139" y="358762"/>
            <a:ext cx="4014439" cy="1984917"/>
          </a:xfrm>
          <a:prstGeom prst="rect">
            <a:avLst/>
          </a:pr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3759243" y="710153"/>
            <a:ext cx="550896" cy="1282134"/>
          </a:xfrm>
          <a:prstGeom prst="rect">
            <a:avLst/>
          </a:pr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7988300" y="525533"/>
            <a:ext cx="203028" cy="16513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Gleichschenkliges Dreieck 8"/>
          <p:cNvSpPr/>
          <p:nvPr/>
        </p:nvSpPr>
        <p:spPr>
          <a:xfrm>
            <a:off x="1719038" y="1321957"/>
            <a:ext cx="682171" cy="1581879"/>
          </a:xfrm>
          <a:prstGeom prst="triangle">
            <a:avLst>
              <a:gd name="adj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Gleichschenkliges Dreieck 9"/>
          <p:cNvSpPr/>
          <p:nvPr/>
        </p:nvSpPr>
        <p:spPr>
          <a:xfrm rot="12147803">
            <a:off x="663069" y="1025135"/>
            <a:ext cx="682171" cy="1581879"/>
          </a:xfrm>
          <a:prstGeom prst="triangle">
            <a:avLst>
              <a:gd name="adj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4473981" y="525533"/>
            <a:ext cx="707090" cy="16513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5352561" y="525533"/>
            <a:ext cx="707090" cy="16513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6231141" y="525533"/>
            <a:ext cx="707090" cy="16513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7109721" y="525533"/>
            <a:ext cx="707090" cy="16513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9995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4310139" y="358762"/>
            <a:ext cx="4014439" cy="1984917"/>
          </a:xfrm>
          <a:prstGeom prst="rect">
            <a:avLst/>
          </a:pr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3759243" y="710153"/>
            <a:ext cx="550896" cy="1282134"/>
          </a:xfrm>
          <a:prstGeom prst="rect">
            <a:avLst/>
          </a:pr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7950200" y="525533"/>
            <a:ext cx="203028" cy="16513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4473981" y="525533"/>
            <a:ext cx="707090" cy="16513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5352561" y="525533"/>
            <a:ext cx="707090" cy="16513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6231141" y="525533"/>
            <a:ext cx="707090" cy="16513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7109721" y="525533"/>
            <a:ext cx="707090" cy="16513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4310139" y="2695070"/>
            <a:ext cx="4014439" cy="1984917"/>
          </a:xfrm>
          <a:prstGeom prst="rect">
            <a:avLst/>
          </a:pr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3759243" y="3046461"/>
            <a:ext cx="550896" cy="1282134"/>
          </a:xfrm>
          <a:prstGeom prst="rect">
            <a:avLst/>
          </a:pr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7950200" y="2861841"/>
            <a:ext cx="203028" cy="16513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5352561" y="2861841"/>
            <a:ext cx="707090" cy="16513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6231141" y="2861841"/>
            <a:ext cx="707090" cy="16513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7109721" y="2861841"/>
            <a:ext cx="707090" cy="16513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1166632" y="-2102818"/>
            <a:ext cx="4014439" cy="1984917"/>
          </a:xfrm>
          <a:prstGeom prst="rect">
            <a:avLst/>
          </a:pr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615736" y="-1751427"/>
            <a:ext cx="550896" cy="1282134"/>
          </a:xfrm>
          <a:prstGeom prst="rect">
            <a:avLst/>
          </a:pr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4806693" y="-1936047"/>
            <a:ext cx="203028" cy="16513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/>
          <p:cNvSpPr/>
          <p:nvPr/>
        </p:nvSpPr>
        <p:spPr>
          <a:xfrm>
            <a:off x="3087634" y="-1936047"/>
            <a:ext cx="707090" cy="16513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3966214" y="-1936047"/>
            <a:ext cx="707090" cy="16513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6059651" y="-2124483"/>
            <a:ext cx="4014439" cy="1984917"/>
          </a:xfrm>
          <a:prstGeom prst="rect">
            <a:avLst/>
          </a:pr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5508755" y="-1773092"/>
            <a:ext cx="550896" cy="1282134"/>
          </a:xfrm>
          <a:prstGeom prst="rect">
            <a:avLst/>
          </a:pr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9699712" y="-1957712"/>
            <a:ext cx="203028" cy="16513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8859233" y="-1957712"/>
            <a:ext cx="707090" cy="16513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/>
          <p:cNvSpPr/>
          <p:nvPr/>
        </p:nvSpPr>
        <p:spPr>
          <a:xfrm>
            <a:off x="3603049" y="-5951577"/>
            <a:ext cx="4014439" cy="1984917"/>
          </a:xfrm>
          <a:prstGeom prst="rect">
            <a:avLst/>
          </a:pr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/>
          <p:cNvSpPr/>
          <p:nvPr/>
        </p:nvSpPr>
        <p:spPr>
          <a:xfrm>
            <a:off x="3052153" y="-5600186"/>
            <a:ext cx="550896" cy="1282134"/>
          </a:xfrm>
          <a:prstGeom prst="rect">
            <a:avLst/>
          </a:pr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/>
          <p:cNvSpPr/>
          <p:nvPr/>
        </p:nvSpPr>
        <p:spPr>
          <a:xfrm>
            <a:off x="7243110" y="-5784806"/>
            <a:ext cx="203028" cy="16513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8238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2133600" y="1714500"/>
            <a:ext cx="874395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0" dirty="0" err="1" smtClean="0">
                <a:latin typeface="David" panose="020E0502060401010101" pitchFamily="34" charset="-79"/>
                <a:cs typeface="David" panose="020E0502060401010101" pitchFamily="34" charset="-79"/>
              </a:rPr>
              <a:t>doorInk</a:t>
            </a:r>
            <a:endParaRPr lang="de-DE" sz="150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5" name="Grafik 4" descr="C:\Users\Lundesan\Downloads\material-design-icons-master\material-design-icons-master\device\drawable-xhdpi\ic_bluetooth_searching_black_48d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019300"/>
            <a:ext cx="450850" cy="450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2784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erader Verbinder 10"/>
          <p:cNvCxnSpPr/>
          <p:nvPr/>
        </p:nvCxnSpPr>
        <p:spPr>
          <a:xfrm flipH="1" flipV="1">
            <a:off x="7107793" y="3149325"/>
            <a:ext cx="456249" cy="441960"/>
          </a:xfrm>
          <a:prstGeom prst="line">
            <a:avLst/>
          </a:prstGeom>
          <a:noFill/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Ellipse 11"/>
          <p:cNvSpPr>
            <a:spLocks noChangeAspect="1"/>
          </p:cNvSpPr>
          <p:nvPr/>
        </p:nvSpPr>
        <p:spPr>
          <a:xfrm>
            <a:off x="7381627" y="3411285"/>
            <a:ext cx="360000" cy="360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5" name="Grafik 14" descr="C:\Users\Lundesan\Downloads\material-design-icons-master\material-design-icons-master\device\drawable-xhdpi\ic_bluetooth_searching_black_48d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150" y="3793087"/>
            <a:ext cx="469355" cy="46935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Gerader Verbinder 15"/>
          <p:cNvCxnSpPr/>
          <p:nvPr/>
        </p:nvCxnSpPr>
        <p:spPr>
          <a:xfrm flipH="1">
            <a:off x="7228602" y="3611778"/>
            <a:ext cx="381000" cy="539750"/>
          </a:xfrm>
          <a:prstGeom prst="line">
            <a:avLst/>
          </a:prstGeom>
          <a:noFill/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3" name="Gruppieren 12"/>
          <p:cNvGrpSpPr/>
          <p:nvPr/>
        </p:nvGrpSpPr>
        <p:grpSpPr>
          <a:xfrm rot="10800000">
            <a:off x="4538419" y="3488899"/>
            <a:ext cx="633834" cy="952775"/>
            <a:chOff x="7260193" y="3301725"/>
            <a:chExt cx="633834" cy="952775"/>
          </a:xfrm>
        </p:grpSpPr>
        <p:cxnSp>
          <p:nvCxnSpPr>
            <p:cNvPr id="17" name="Gerader Verbinder 16"/>
            <p:cNvCxnSpPr/>
            <p:nvPr/>
          </p:nvCxnSpPr>
          <p:spPr>
            <a:xfrm flipH="1" flipV="1">
              <a:off x="7260193" y="3301725"/>
              <a:ext cx="456249" cy="441960"/>
            </a:xfrm>
            <a:prstGeom prst="line">
              <a:avLst/>
            </a:prstGeom>
            <a:noFill/>
            <a:ln w="1270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8" name="Ellipse 17"/>
            <p:cNvSpPr>
              <a:spLocks noChangeAspect="1"/>
            </p:cNvSpPr>
            <p:nvPr/>
          </p:nvSpPr>
          <p:spPr>
            <a:xfrm>
              <a:off x="7534027" y="3563685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9" name="Gerader Verbinder 18"/>
            <p:cNvCxnSpPr/>
            <p:nvPr/>
          </p:nvCxnSpPr>
          <p:spPr>
            <a:xfrm flipH="1">
              <a:off x="7381002" y="3714750"/>
              <a:ext cx="381000" cy="539750"/>
            </a:xfrm>
            <a:prstGeom prst="line">
              <a:avLst/>
            </a:prstGeom>
            <a:noFill/>
            <a:ln w="1270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pic>
        <p:nvPicPr>
          <p:cNvPr id="20" name="Grafik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33484">
            <a:off x="5079591" y="1379243"/>
            <a:ext cx="1093433" cy="1093433"/>
          </a:xfrm>
          <a:prstGeom prst="rect">
            <a:avLst/>
          </a:prstGeom>
        </p:spPr>
      </p:pic>
      <p:grpSp>
        <p:nvGrpSpPr>
          <p:cNvPr id="26" name="Gruppieren 25"/>
          <p:cNvGrpSpPr/>
          <p:nvPr/>
        </p:nvGrpSpPr>
        <p:grpSpPr>
          <a:xfrm rot="21265062">
            <a:off x="6546155" y="3154496"/>
            <a:ext cx="351897" cy="523377"/>
            <a:chOff x="3107327" y="0"/>
            <a:chExt cx="2064925" cy="3033813"/>
          </a:xfrm>
        </p:grpSpPr>
        <p:sp>
          <p:nvSpPr>
            <p:cNvPr id="25" name="Ellipse 24"/>
            <p:cNvSpPr>
              <a:spLocks noChangeAspect="1"/>
            </p:cNvSpPr>
            <p:nvPr/>
          </p:nvSpPr>
          <p:spPr>
            <a:xfrm>
              <a:off x="3647826" y="0"/>
              <a:ext cx="944815" cy="9448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Akkord 23"/>
            <p:cNvSpPr/>
            <p:nvPr/>
          </p:nvSpPr>
          <p:spPr>
            <a:xfrm rot="5400000">
              <a:off x="3157428" y="1018988"/>
              <a:ext cx="1964724" cy="2064925"/>
            </a:xfrm>
            <a:prstGeom prst="chord">
              <a:avLst>
                <a:gd name="adj1" fmla="val 5341369"/>
                <a:gd name="adj2" fmla="val 16269384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8" name="Rechteck 27"/>
          <p:cNvSpPr/>
          <p:nvPr/>
        </p:nvSpPr>
        <p:spPr>
          <a:xfrm>
            <a:off x="6922674" y="1425551"/>
            <a:ext cx="1159907" cy="822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6922675" y="1605551"/>
            <a:ext cx="940831" cy="8060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/>
          <p:cNvSpPr/>
          <p:nvPr/>
        </p:nvSpPr>
        <p:spPr>
          <a:xfrm>
            <a:off x="6922674" y="1837223"/>
            <a:ext cx="1731407" cy="835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/>
          <p:cNvSpPr/>
          <p:nvPr/>
        </p:nvSpPr>
        <p:spPr>
          <a:xfrm>
            <a:off x="6922675" y="2002777"/>
            <a:ext cx="1550432" cy="9640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0" name="Gruppieren 29"/>
          <p:cNvGrpSpPr/>
          <p:nvPr/>
        </p:nvGrpSpPr>
        <p:grpSpPr>
          <a:xfrm rot="21216827">
            <a:off x="5284271" y="3268703"/>
            <a:ext cx="1731407" cy="673631"/>
            <a:chOff x="7260193" y="2349838"/>
            <a:chExt cx="1731407" cy="673631"/>
          </a:xfrm>
        </p:grpSpPr>
        <p:sp>
          <p:nvSpPr>
            <p:cNvPr id="40" name="Rechteck 39"/>
            <p:cNvSpPr/>
            <p:nvPr/>
          </p:nvSpPr>
          <p:spPr>
            <a:xfrm>
              <a:off x="7260193" y="2349838"/>
              <a:ext cx="1159907" cy="8221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Rechteck 40"/>
            <p:cNvSpPr/>
            <p:nvPr/>
          </p:nvSpPr>
          <p:spPr>
            <a:xfrm>
              <a:off x="7260194" y="2529838"/>
              <a:ext cx="940831" cy="8060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Rechteck 41"/>
            <p:cNvSpPr/>
            <p:nvPr/>
          </p:nvSpPr>
          <p:spPr>
            <a:xfrm>
              <a:off x="7260193" y="2761510"/>
              <a:ext cx="1731407" cy="8356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Rechteck 42"/>
            <p:cNvSpPr/>
            <p:nvPr/>
          </p:nvSpPr>
          <p:spPr>
            <a:xfrm>
              <a:off x="7260194" y="2927064"/>
              <a:ext cx="1550432" cy="9640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030" name="Picture 6" descr="https://cdn0.iconfinder.com/data/icons/rcons-basic/16/open_door-12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79024">
            <a:off x="5718472" y="4193209"/>
            <a:ext cx="468215" cy="468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Grafik 48" descr="http://mms.businesswire.com/media/20130521006268/en/368954/4/E_Ink_Logo.jp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23476">
            <a:off x="6147148" y="4282888"/>
            <a:ext cx="571834" cy="25320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Abgerundetes Rechteck 3"/>
          <p:cNvSpPr/>
          <p:nvPr/>
        </p:nvSpPr>
        <p:spPr>
          <a:xfrm rot="21204828">
            <a:off x="5124450" y="2901950"/>
            <a:ext cx="2051050" cy="1860550"/>
          </a:xfrm>
          <a:prstGeom prst="roundRect">
            <a:avLst/>
          </a:prstGeom>
          <a:noFill/>
          <a:ln w="1270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4953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bgerundetes Rechteck 31"/>
          <p:cNvSpPr/>
          <p:nvPr/>
        </p:nvSpPr>
        <p:spPr>
          <a:xfrm>
            <a:off x="8910494" y="104857"/>
            <a:ext cx="2051050" cy="2052000"/>
          </a:xfrm>
          <a:prstGeom prst="roundRect">
            <a:avLst/>
          </a:pr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1" name="Gruppieren 10"/>
          <p:cNvGrpSpPr/>
          <p:nvPr/>
        </p:nvGrpSpPr>
        <p:grpSpPr>
          <a:xfrm rot="21265062">
            <a:off x="6408379" y="3026678"/>
            <a:ext cx="508851" cy="776982"/>
            <a:chOff x="3107327" y="0"/>
            <a:chExt cx="2064925" cy="3033813"/>
          </a:xfrm>
        </p:grpSpPr>
        <p:sp>
          <p:nvSpPr>
            <p:cNvPr id="12" name="Ellipse 11"/>
            <p:cNvSpPr>
              <a:spLocks noChangeAspect="1"/>
            </p:cNvSpPr>
            <p:nvPr/>
          </p:nvSpPr>
          <p:spPr>
            <a:xfrm>
              <a:off x="3647826" y="0"/>
              <a:ext cx="944815" cy="9448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Akkord 12"/>
            <p:cNvSpPr/>
            <p:nvPr/>
          </p:nvSpPr>
          <p:spPr>
            <a:xfrm rot="5400000">
              <a:off x="3157428" y="1018988"/>
              <a:ext cx="1964724" cy="2064925"/>
            </a:xfrm>
            <a:prstGeom prst="chord">
              <a:avLst>
                <a:gd name="adj1" fmla="val 5341369"/>
                <a:gd name="adj2" fmla="val 16269384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" name="Gruppieren 13"/>
          <p:cNvGrpSpPr/>
          <p:nvPr/>
        </p:nvGrpSpPr>
        <p:grpSpPr>
          <a:xfrm rot="21216827">
            <a:off x="5284271" y="3293417"/>
            <a:ext cx="1731407" cy="673631"/>
            <a:chOff x="7260193" y="2349838"/>
            <a:chExt cx="1731407" cy="673631"/>
          </a:xfrm>
        </p:grpSpPr>
        <p:sp>
          <p:nvSpPr>
            <p:cNvPr id="15" name="Rechteck 14"/>
            <p:cNvSpPr/>
            <p:nvPr/>
          </p:nvSpPr>
          <p:spPr>
            <a:xfrm>
              <a:off x="7260193" y="2349838"/>
              <a:ext cx="1159907" cy="8221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 15"/>
            <p:cNvSpPr/>
            <p:nvPr/>
          </p:nvSpPr>
          <p:spPr>
            <a:xfrm>
              <a:off x="7260194" y="2529838"/>
              <a:ext cx="940831" cy="8060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hteck 16"/>
            <p:cNvSpPr/>
            <p:nvPr/>
          </p:nvSpPr>
          <p:spPr>
            <a:xfrm>
              <a:off x="7260193" y="2761510"/>
              <a:ext cx="1731407" cy="8356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Rechteck 17"/>
            <p:cNvSpPr/>
            <p:nvPr/>
          </p:nvSpPr>
          <p:spPr>
            <a:xfrm>
              <a:off x="7260194" y="2927064"/>
              <a:ext cx="1550432" cy="9640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9" name="Picture 6" descr="https://cdn0.iconfinder.com/data/icons/rcons-basic/16/open_door-12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79024">
            <a:off x="5667889" y="5116685"/>
            <a:ext cx="468215" cy="468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Abgerundetes Rechteck 20"/>
          <p:cNvSpPr/>
          <p:nvPr/>
        </p:nvSpPr>
        <p:spPr>
          <a:xfrm rot="21204828">
            <a:off x="5135429" y="2901318"/>
            <a:ext cx="2051050" cy="2052000"/>
          </a:xfrm>
          <a:prstGeom prst="roundRect">
            <a:avLst/>
          </a:prstGeom>
          <a:noFill/>
          <a:ln w="1270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Abgerundetes Rechteck 21"/>
          <p:cNvSpPr/>
          <p:nvPr/>
        </p:nvSpPr>
        <p:spPr>
          <a:xfrm rot="21204828">
            <a:off x="6565925" y="5073807"/>
            <a:ext cx="290750" cy="457789"/>
          </a:xfrm>
          <a:prstGeom prst="roundRect">
            <a:avLst>
              <a:gd name="adj" fmla="val 11898"/>
            </a:avLst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 rot="21213073">
            <a:off x="6376984" y="5498181"/>
            <a:ext cx="723295" cy="82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Flussdiagramm: Daten 30"/>
          <p:cNvSpPr/>
          <p:nvPr/>
        </p:nvSpPr>
        <p:spPr>
          <a:xfrm rot="20785320">
            <a:off x="6605833" y="5096463"/>
            <a:ext cx="274263" cy="403913"/>
          </a:xfrm>
          <a:prstGeom prst="flowChartInputOutpu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/>
          <p:cNvSpPr>
            <a:spLocks noChangeAspect="1"/>
          </p:cNvSpPr>
          <p:nvPr/>
        </p:nvSpPr>
        <p:spPr>
          <a:xfrm>
            <a:off x="6669240" y="5295210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1" name="Grafik 40" descr="http://mms.businesswire.com/media/20130521006268/en/368954/4/E_Ink_Logo.jpg"/>
          <p:cNvPicPr/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5625" y1="27670" x2="15833" y2="22330"/>
                        <a14:foregroundMark x1="22708" y1="18447" x2="26667" y2="13107"/>
                        <a14:foregroundMark x1="18333" y1="24272" x2="30417" y2="9223"/>
                        <a14:foregroundMark x1="3542" y1="27184" x2="3542" y2="91262"/>
                        <a14:foregroundMark x1="3542" y1="91748" x2="17292" y2="88835"/>
                        <a14:foregroundMark x1="5625" y1="56796" x2="16458" y2="56796"/>
                        <a14:foregroundMark x1="17708" y1="88835" x2="18333" y2="85922"/>
                        <a14:foregroundMark x1="25625" y1="42718" x2="32083" y2="42718"/>
                        <a14:foregroundMark x1="31875" y1="44660" x2="31667" y2="60680"/>
                        <a14:foregroundMark x1="43125" y1="41262" x2="44375" y2="89806"/>
                        <a14:foregroundMark x1="95625" y1="88350" x2="95833" y2="91262"/>
                        <a14:foregroundMark x1="94167" y1="86893" x2="94792" y2="84951"/>
                        <a14:foregroundMark x1="93542" y1="88835" x2="93542" y2="92718"/>
                        <a14:foregroundMark x1="95625" y1="97573" x2="96042" y2="97573"/>
                        <a14:backgroundMark x1="96458" y1="89806" x2="96875" y2="888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749"/>
          <a:stretch/>
        </p:blipFill>
        <p:spPr bwMode="auto">
          <a:xfrm>
            <a:off x="3547105" y="164997"/>
            <a:ext cx="4217675" cy="1956435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Textfeld 41"/>
          <p:cNvSpPr txBox="1"/>
          <p:nvPr/>
        </p:nvSpPr>
        <p:spPr>
          <a:xfrm>
            <a:off x="7609602" y="1510545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®</a:t>
            </a:r>
            <a:endParaRPr lang="de-DE" sz="7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6" name="Grafik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246317">
            <a:off x="6044788" y="4090697"/>
            <a:ext cx="1191152" cy="700456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3819" y="3148230"/>
            <a:ext cx="2187700" cy="1717340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09414" y="4102073"/>
            <a:ext cx="1080555" cy="848793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409332">
            <a:off x="8603442" y="2394116"/>
            <a:ext cx="2326975" cy="2328589"/>
          </a:xfrm>
          <a:prstGeom prst="rect">
            <a:avLst/>
          </a:prstGeom>
        </p:spPr>
      </p:pic>
      <p:pic>
        <p:nvPicPr>
          <p:cNvPr id="30" name="Grafik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409332">
            <a:off x="534000" y="559109"/>
            <a:ext cx="2326975" cy="2328589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 rotWithShape="1">
          <a:blip r:embed="rId9"/>
          <a:srcRect l="6891" t="6637" r="7267" b="7723"/>
          <a:stretch/>
        </p:blipFill>
        <p:spPr>
          <a:xfrm>
            <a:off x="8836268" y="0"/>
            <a:ext cx="2224217" cy="222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865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6" descr="https://cdn0.iconfinder.com/data/icons/rcons-basic/16/open_door-12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79024">
            <a:off x="5667889" y="5116685"/>
            <a:ext cx="468215" cy="468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Abgerundetes Rechteck 21"/>
          <p:cNvSpPr/>
          <p:nvPr/>
        </p:nvSpPr>
        <p:spPr>
          <a:xfrm rot="21204828">
            <a:off x="6565925" y="5073807"/>
            <a:ext cx="290750" cy="457789"/>
          </a:xfrm>
          <a:prstGeom prst="roundRect">
            <a:avLst>
              <a:gd name="adj" fmla="val 11898"/>
            </a:avLst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 rot="21213073">
            <a:off x="6376984" y="5498181"/>
            <a:ext cx="723295" cy="82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Flussdiagramm: Daten 30"/>
          <p:cNvSpPr/>
          <p:nvPr/>
        </p:nvSpPr>
        <p:spPr>
          <a:xfrm rot="20785320">
            <a:off x="6605833" y="5096463"/>
            <a:ext cx="274263" cy="403913"/>
          </a:xfrm>
          <a:prstGeom prst="flowChartInputOutpu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/>
          <p:cNvSpPr>
            <a:spLocks noChangeAspect="1"/>
          </p:cNvSpPr>
          <p:nvPr/>
        </p:nvSpPr>
        <p:spPr>
          <a:xfrm>
            <a:off x="6669240" y="5295210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1" name="Grafik 40" descr="http://mms.businesswire.com/media/20130521006268/en/368954/4/E_Ink_Logo.jpg"/>
          <p:cNvPicPr/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5625" y1="27670" x2="15833" y2="22330"/>
                        <a14:foregroundMark x1="22708" y1="18447" x2="26667" y2="13107"/>
                        <a14:foregroundMark x1="18333" y1="24272" x2="30417" y2="9223"/>
                        <a14:foregroundMark x1="3542" y1="27184" x2="3542" y2="91262"/>
                        <a14:foregroundMark x1="3542" y1="91748" x2="17292" y2="88835"/>
                        <a14:foregroundMark x1="5625" y1="56796" x2="16458" y2="56796"/>
                        <a14:foregroundMark x1="17708" y1="88835" x2="18333" y2="85922"/>
                        <a14:foregroundMark x1="25625" y1="42718" x2="32083" y2="42718"/>
                        <a14:foregroundMark x1="31875" y1="44660" x2="31667" y2="60680"/>
                        <a14:foregroundMark x1="43125" y1="41262" x2="44375" y2="89806"/>
                        <a14:foregroundMark x1="95625" y1="88350" x2="95833" y2="91262"/>
                        <a14:foregroundMark x1="94167" y1="86893" x2="94792" y2="84951"/>
                        <a14:foregroundMark x1="93542" y1="88835" x2="93542" y2="92718"/>
                        <a14:foregroundMark x1="95625" y1="97573" x2="96042" y2="97573"/>
                        <a14:backgroundMark x1="96458" y1="89806" x2="96875" y2="888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749"/>
          <a:stretch/>
        </p:blipFill>
        <p:spPr bwMode="auto">
          <a:xfrm>
            <a:off x="3547105" y="164997"/>
            <a:ext cx="4217675" cy="1956435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Textfeld 41"/>
          <p:cNvSpPr txBox="1"/>
          <p:nvPr/>
        </p:nvSpPr>
        <p:spPr>
          <a:xfrm>
            <a:off x="7591873" y="1675908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®</a:t>
            </a:r>
            <a:endParaRPr lang="de-DE" sz="7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6" name="Grafik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9555" y="3806901"/>
            <a:ext cx="680212" cy="399998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3819" y="3148230"/>
            <a:ext cx="2187700" cy="1717340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367868">
            <a:off x="8294396" y="2941385"/>
            <a:ext cx="1273516" cy="1000367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 rotWithShape="1">
          <a:blip r:embed="rId8"/>
          <a:srcRect l="14450" t="4873" r="5612" b="19598"/>
          <a:stretch/>
        </p:blipFill>
        <p:spPr>
          <a:xfrm>
            <a:off x="4450080" y="3040379"/>
            <a:ext cx="1798320" cy="861061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412572">
            <a:off x="3351170" y="4224781"/>
            <a:ext cx="1565972" cy="166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658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</Words>
  <Application>Microsoft Office PowerPoint</Application>
  <PresentationFormat>Breitbild</PresentationFormat>
  <Paragraphs>11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7" baseType="lpstr">
      <vt:lpstr>Arial</vt:lpstr>
      <vt:lpstr>Arial Rounded MT Bold</vt:lpstr>
      <vt:lpstr>Berlin Sans FB</vt:lpstr>
      <vt:lpstr>Calibri</vt:lpstr>
      <vt:lpstr>Calibri Light</vt:lpstr>
      <vt:lpstr>David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Stefan Szilinski</dc:creator>
  <cp:lastModifiedBy>Stefan Szilinski</cp:lastModifiedBy>
  <cp:revision>28</cp:revision>
  <dcterms:created xsi:type="dcterms:W3CDTF">2016-01-03T22:40:48Z</dcterms:created>
  <dcterms:modified xsi:type="dcterms:W3CDTF">2016-01-18T14:53:07Z</dcterms:modified>
</cp:coreProperties>
</file>