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4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8274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are considering the following questions in turn.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maestria.astro.umontreal.ca/niriss/simu1D/simu1D.php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irsa.ipac.caltech.edu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lt2"/>
                </a:solidFill>
              </a:rPr>
              <a:t>Group 2: Effect of wavelengths and spectral type on light curves</a:t>
            </a:r>
            <a:r>
              <a:rPr lang="en" sz="3600"/>
              <a:t> 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0334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Emmanuel Joliet, Ben Yelverton, Harriet Brettle, Tim Banks, Juan Carlos Beamin, Jessica Spake, Maximilian N. Günther, Anthony Harness, Michael Lund, Kyra Dame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https://github.com/lundmb/Sagan2016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56" name="Shape 56"/>
          <p:cNvSpPr txBox="1"/>
          <p:nvPr/>
        </p:nvSpPr>
        <p:spPr>
          <a:xfrm>
            <a:off x="1819600" y="414350"/>
            <a:ext cx="5188500" cy="9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Proposed acronyms: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E-WASP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EEW - STYLE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7. How does transit shape and depth change as a function of wavelength?</a:t>
            </a:r>
          </a:p>
        </p:txBody>
      </p:sp>
      <p:pic>
        <p:nvPicPr>
          <p:cNvPr id="153" name="Shape 153" descr="Screen Shot 2016-07-21 at 8.26.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00" y="1197500"/>
            <a:ext cx="4388599" cy="30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Screen Shot 2016-07-21 at 8.27.38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500" y="1017724"/>
            <a:ext cx="4325800" cy="321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609600" y="4230575"/>
            <a:ext cx="8222700" cy="59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binned up the spectra and looked at the transit depths by wavelength.  Depth varied by approx 4% from max to min,  or some 8% using the formula above for planetary radius.  Woah! 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890825" y="2960675"/>
            <a:ext cx="15981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 rot="10800000" flipH="1">
            <a:off x="5174625" y="3026075"/>
            <a:ext cx="16245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2489050" y="2973775"/>
            <a:ext cx="13200" cy="8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6733550" y="3039275"/>
            <a:ext cx="132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8. At which wavelengths is the limb-darkening effect strongest?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The limb darkening decreases with increasing wavelength 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26" y="1534150"/>
            <a:ext cx="5154324" cy="34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622400" y="1791150"/>
            <a:ext cx="3000000" cy="285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Using MCMC, we fitted the light curve for all 16 bins, including the limb darkening coefficient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Assume</a:t>
            </a:r>
            <a:r>
              <a:rPr lang="en" sz="1800">
                <a:solidFill>
                  <a:schemeClr val="dk2"/>
                </a:solidFill>
              </a:rPr>
              <a:t>: </a:t>
            </a:r>
            <a:r>
              <a:rPr lang="en" sz="1800" u="sng">
                <a:solidFill>
                  <a:schemeClr val="dk2"/>
                </a:solidFill>
              </a:rPr>
              <a:t>linear</a:t>
            </a:r>
            <a:r>
              <a:rPr lang="en" sz="1800">
                <a:solidFill>
                  <a:schemeClr val="dk2"/>
                </a:solidFill>
              </a:rPr>
              <a:t> limb darkening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cxnSp>
        <p:nvCxnSpPr>
          <p:cNvPr id="168" name="Shape 168"/>
          <p:cNvCxnSpPr/>
          <p:nvPr/>
        </p:nvCxnSpPr>
        <p:spPr>
          <a:xfrm>
            <a:off x="1311525" y="3512625"/>
            <a:ext cx="14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69" name="Shape 169"/>
          <p:cNvCxnSpPr/>
          <p:nvPr/>
        </p:nvCxnSpPr>
        <p:spPr>
          <a:xfrm>
            <a:off x="2782725" y="3489825"/>
            <a:ext cx="0" cy="10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Wavelength dependence due to limb darkening?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4389000"/>
            <a:ext cx="8104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The gradient of u is approximately 4 times transit depth gradient.  Correlation analysis would be interesting. Flux being redistributed inside the star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181699" cy="326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Screen Shot 2016-07-21 at 10.21.56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899" y="918125"/>
            <a:ext cx="4737350" cy="33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Yes, there was a planet in our data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Taking maximum transit depth, planet radius is 12% that of its star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Assuming star is ‘typical’ G0V (from spectra) then this is 1.35 Jupiter radii so not a brown dwarf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But if star is larger or smaller in reality, then so is the planet as we’re just looking at geometry so far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Do we see an effect with wavelength?  Yes, via limb darkening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-835150" y="23472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Any Questions?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u="sng">
                <a:latin typeface="Calibri"/>
                <a:ea typeface="Calibri"/>
                <a:cs typeface="Calibri"/>
                <a:sym typeface="Calibri"/>
              </a:rPr>
              <a:t>Project Goal</a:t>
            </a:r>
            <a:r>
              <a:rPr lang="en" sz="2400" i="1">
                <a:latin typeface="Calibri"/>
                <a:ea typeface="Calibri"/>
                <a:cs typeface="Calibri"/>
                <a:sym typeface="Calibri"/>
              </a:rPr>
              <a:t> - How does transit shape change with wavelength?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3869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will consider the following:</a:t>
            </a: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Using the 1D stellar spectra as a function of time, derive a white-light (summed over all wavelength) light curve (as a function of time)</a:t>
            </a: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Estimate the depth of the transit </a:t>
            </a: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Given that the transit depth is (R</a:t>
            </a:r>
            <a:r>
              <a:rPr lang="en" sz="1600" baseline="-25000">
                <a:solidFill>
                  <a:schemeClr val="dk1"/>
                </a:solidFill>
              </a:rPr>
              <a:t>p</a:t>
            </a:r>
            <a:r>
              <a:rPr lang="en" sz="1600">
                <a:solidFill>
                  <a:schemeClr val="dk1"/>
                </a:solidFill>
              </a:rPr>
              <a:t>/R</a:t>
            </a:r>
            <a:r>
              <a:rPr lang="en" sz="1600" baseline="-25000">
                <a:solidFill>
                  <a:schemeClr val="dk1"/>
                </a:solidFill>
              </a:rPr>
              <a:t>*</a:t>
            </a:r>
            <a:r>
              <a:rPr lang="en" sz="1600">
                <a:solidFill>
                  <a:schemeClr val="dk1"/>
                </a:solidFill>
              </a:rPr>
              <a:t>)</a:t>
            </a:r>
            <a:r>
              <a:rPr lang="en" sz="1600" baseline="30000">
                <a:solidFill>
                  <a:schemeClr val="dk1"/>
                </a:solidFill>
              </a:rPr>
              <a:t>2</a:t>
            </a:r>
            <a:r>
              <a:rPr lang="en" sz="1600">
                <a:solidFill>
                  <a:schemeClr val="dk1"/>
                </a:solidFill>
              </a:rPr>
              <a:t>, roughly estimate the planet radius (using the stellar sp</a:t>
            </a:r>
            <a:r>
              <a:rPr lang="en" sz="1600">
                <a:solidFill>
                  <a:srgbClr val="000000"/>
                </a:solidFill>
              </a:rPr>
              <a:t>ectrum as a guide for the stellar type/size)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The combinations of stellar types and planets that might give a similar transit depth</a:t>
            </a: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Describe why small stars (M dwarfs) make advantageous host stars</a:t>
            </a: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Create light curves for spectral resolutions (R ~ λ/Δ λ) of roughly 10 and 100</a:t>
            </a: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Investigate how </a:t>
            </a:r>
            <a:r>
              <a:rPr lang="en" sz="1600">
                <a:solidFill>
                  <a:schemeClr val="dk1"/>
                </a:solidFill>
              </a:rPr>
              <a:t>the transit shape/depth changes as a function of wavelength</a:t>
            </a: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Consider at which wavelengths the limb-darkening effect is strongest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1. Using the 1D stellar spectra as a function of time, we derived a white-light light curve (as a function of time)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82800" y="2734625"/>
            <a:ext cx="3030900" cy="40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SOSS trace images as a function of time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7812"/>
            <a:ext cx="59817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l="31958" t="38011" r="37939" b="27657"/>
          <a:stretch/>
        </p:blipFill>
        <p:spPr>
          <a:xfrm>
            <a:off x="1260200" y="3190525"/>
            <a:ext cx="2580175" cy="16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849100" y="4744000"/>
            <a:ext cx="1654500" cy="40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wavelength</a:t>
            </a:r>
          </a:p>
        </p:txBody>
      </p:sp>
      <p:sp>
        <p:nvSpPr>
          <p:cNvPr id="72" name="Shape 72"/>
          <p:cNvSpPr txBox="1"/>
          <p:nvPr/>
        </p:nvSpPr>
        <p:spPr>
          <a:xfrm rot="-5400000">
            <a:off x="306200" y="3713800"/>
            <a:ext cx="1654500" cy="40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countrate</a:t>
            </a:r>
          </a:p>
        </p:txBody>
      </p:sp>
      <p:sp>
        <p:nvSpPr>
          <p:cNvPr id="73" name="Shape 73"/>
          <p:cNvSpPr/>
          <p:nvPr/>
        </p:nvSpPr>
        <p:spPr>
          <a:xfrm rot="2187799">
            <a:off x="3679434" y="2677377"/>
            <a:ext cx="405850" cy="725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3829250" y="4858850"/>
            <a:ext cx="6111300" cy="3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To do your own…</a:t>
            </a:r>
            <a:r>
              <a:rPr lang="en"/>
              <a:t> </a:t>
            </a:r>
            <a:r>
              <a:rPr lang="en" sz="12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http://maestria.astro.umontreal.ca/niriss/simu1D/simu1D.php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6">
            <a:alphaModFix/>
          </a:blip>
          <a:srcRect l="30948" t="54498" r="39140" b="9816"/>
          <a:stretch/>
        </p:blipFill>
        <p:spPr>
          <a:xfrm>
            <a:off x="6097350" y="3100499"/>
            <a:ext cx="2734950" cy="18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 rot="-5400000">
            <a:off x="4765900" y="3189392"/>
            <a:ext cx="405900" cy="1759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6352100" y="2632975"/>
            <a:ext cx="2580300" cy="5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White-light transit curve </a:t>
            </a:r>
            <a:r>
              <a:rPr lang="en" sz="1200" i="1">
                <a:solidFill>
                  <a:schemeClr val="dk1"/>
                </a:solidFill>
              </a:rPr>
              <a:t>(summed over all wavelengths) </a:t>
            </a:r>
            <a:r>
              <a:rPr lang="en" sz="1200" b="1"/>
              <a:t>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72700" y="1400400"/>
            <a:ext cx="3030900" cy="4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Inputs from JWST……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2. We then estimate the depth of the transit</a:t>
            </a:r>
          </a:p>
        </p:txBody>
      </p:sp>
      <p:pic>
        <p:nvPicPr>
          <p:cNvPr id="84" name="Shape 84" descr="Screen Shot 2016-07-21 at 4.08.2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97" y="2468547"/>
            <a:ext cx="4672850" cy="13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581050" y="1208900"/>
            <a:ext cx="1973100" cy="1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 descr="Screen Shot 2016-07-21 at 4.15.37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929" y="1097550"/>
            <a:ext cx="5535174" cy="37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15325" y="1391300"/>
            <a:ext cx="2500800" cy="216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We can observe that this is a 1.5% flux transit event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(R</a:t>
            </a:r>
            <a:r>
              <a:rPr lang="en" sz="1800" baseline="-25000"/>
              <a:t>p</a:t>
            </a:r>
            <a:r>
              <a:rPr lang="en" sz="1800"/>
              <a:t>/R</a:t>
            </a:r>
            <a:r>
              <a:rPr lang="en" sz="1800" baseline="-25000"/>
              <a:t>*</a:t>
            </a:r>
            <a:r>
              <a:rPr lang="en" sz="1800"/>
              <a:t>)</a:t>
            </a:r>
            <a:r>
              <a:rPr lang="en" sz="1800" baseline="30000"/>
              <a:t>2</a:t>
            </a:r>
            <a:r>
              <a:rPr lang="en" sz="1800"/>
              <a:t> = 0.015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R</a:t>
            </a:r>
            <a:r>
              <a:rPr lang="en" sz="1800" baseline="-25000"/>
              <a:t>p</a:t>
            </a:r>
            <a:r>
              <a:rPr lang="en" sz="1800"/>
              <a:t> = 0.12 R</a:t>
            </a:r>
            <a:r>
              <a:rPr lang="en" sz="1800" baseline="-25000"/>
              <a:t>*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481125" y="4481500"/>
            <a:ext cx="811200" cy="48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4242525" y="1653637"/>
            <a:ext cx="0" cy="24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0" name="Shape 90"/>
          <p:cNvCxnSpPr/>
          <p:nvPr/>
        </p:nvCxnSpPr>
        <p:spPr>
          <a:xfrm>
            <a:off x="3792100" y="4117075"/>
            <a:ext cx="19899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3. Given that the transit depth is (</a:t>
            </a:r>
            <a:r>
              <a:rPr lang="en" sz="1600" b="1"/>
              <a:t>R</a:t>
            </a:r>
            <a:r>
              <a:rPr lang="en" sz="1600" b="1" baseline="-25000"/>
              <a:t>p</a:t>
            </a:r>
            <a:r>
              <a:rPr lang="en" sz="1600" b="1"/>
              <a:t>/R</a:t>
            </a:r>
            <a:r>
              <a:rPr lang="en" sz="1600" b="1" baseline="-25000"/>
              <a:t>*</a:t>
            </a:r>
            <a:r>
              <a:rPr lang="en" sz="1600" b="1"/>
              <a:t>)</a:t>
            </a:r>
            <a:r>
              <a:rPr lang="en" sz="1600" b="1" baseline="30000"/>
              <a:t>2</a:t>
            </a:r>
            <a:r>
              <a:rPr lang="en" sz="1800" b="1"/>
              <a:t>, we estimate the planet radius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327600"/>
            <a:ext cx="8520600" cy="149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the stellar spectrum as a guide for the stellar type/size: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228600">
              <a:spcBef>
                <a:spcPts val="0"/>
              </a:spcBef>
            </a:pPr>
            <a:r>
              <a:rPr lang="en"/>
              <a:t>Stellar type = G0V (HD 209458b)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Stellar radius = 1.14 R</a:t>
            </a:r>
            <a:r>
              <a:rPr lang="en" sz="1000"/>
              <a:t>sun</a:t>
            </a:r>
          </a:p>
          <a:p>
            <a:pPr marL="0" lvl="0" indent="0">
              <a:spcBef>
                <a:spcPts val="0"/>
              </a:spcBef>
              <a:buNone/>
            </a:pPr>
            <a:endParaRPr sz="100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25" y="2823087"/>
            <a:ext cx="4648200" cy="149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Shape 98"/>
          <p:cNvGrpSpPr/>
          <p:nvPr/>
        </p:nvGrpSpPr>
        <p:grpSpPr>
          <a:xfrm>
            <a:off x="5562999" y="1906650"/>
            <a:ext cx="3001675" cy="3029725"/>
            <a:chOff x="110449" y="100900"/>
            <a:chExt cx="3001675" cy="3029725"/>
          </a:xfrm>
        </p:grpSpPr>
        <p:grpSp>
          <p:nvGrpSpPr>
            <p:cNvPr id="99" name="Shape 99"/>
            <p:cNvGrpSpPr/>
            <p:nvPr/>
          </p:nvGrpSpPr>
          <p:grpSpPr>
            <a:xfrm>
              <a:off x="110449" y="100900"/>
              <a:ext cx="3001675" cy="3029725"/>
              <a:chOff x="534299" y="-1691600"/>
              <a:chExt cx="3001675" cy="3029725"/>
            </a:xfrm>
          </p:grpSpPr>
          <p:grpSp>
            <p:nvGrpSpPr>
              <p:cNvPr id="100" name="Shape 100"/>
              <p:cNvGrpSpPr/>
              <p:nvPr/>
            </p:nvGrpSpPr>
            <p:grpSpPr>
              <a:xfrm>
                <a:off x="534299" y="-1691600"/>
                <a:ext cx="3001675" cy="3029725"/>
                <a:chOff x="677799" y="-1525425"/>
                <a:chExt cx="3001675" cy="3029725"/>
              </a:xfrm>
            </p:grpSpPr>
            <p:pic>
              <p:nvPicPr>
                <p:cNvPr id="101" name="Shape 101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677799" y="-1525425"/>
                  <a:ext cx="3001675" cy="30297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" name="Shape 102"/>
                <p:cNvSpPr txBox="1"/>
                <p:nvPr/>
              </p:nvSpPr>
              <p:spPr>
                <a:xfrm>
                  <a:off x="1701575" y="-1525425"/>
                  <a:ext cx="1977900" cy="3171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r" rtl="0">
                    <a:spcBef>
                      <a:spcPts val="0"/>
                    </a:spcBef>
                    <a:buNone/>
                  </a:pPr>
                  <a:r>
                    <a:rPr lang="en" sz="600">
                      <a:solidFill>
                        <a:srgbClr val="F3F3F3"/>
                      </a:solidFill>
                    </a:rPr>
                    <a:t>JWST/NIRSPEC instrument aperture footprint on </a:t>
                  </a:r>
                </a:p>
                <a:p>
                  <a:pPr lvl="0" algn="r" rtl="0">
                    <a:spcBef>
                      <a:spcPts val="0"/>
                    </a:spcBef>
                    <a:buNone/>
                  </a:pPr>
                  <a:r>
                    <a:rPr lang="en" sz="600">
                      <a:solidFill>
                        <a:srgbClr val="F3F3F3"/>
                      </a:solidFill>
                    </a:rPr>
                    <a:t>HD 209458 b region [Osiris, </a:t>
                  </a:r>
                  <a:r>
                    <a:rPr lang="en" sz="600" i="1">
                      <a:solidFill>
                        <a:srgbClr val="F3F3F3"/>
                      </a:solidFill>
                    </a:rPr>
                    <a:t>+22 03 10.8 +18 53 04</a:t>
                  </a:r>
                  <a:r>
                    <a:rPr lang="en" sz="600">
                      <a:solidFill>
                        <a:srgbClr val="F3F3F3"/>
                      </a:solidFill>
                    </a:rPr>
                    <a:t>]</a:t>
                  </a:r>
                </a:p>
              </p:txBody>
            </p:sp>
          </p:grpSp>
          <p:grpSp>
            <p:nvGrpSpPr>
              <p:cNvPr id="103" name="Shape 103"/>
              <p:cNvGrpSpPr/>
              <p:nvPr/>
            </p:nvGrpSpPr>
            <p:grpSpPr>
              <a:xfrm>
                <a:off x="1362175" y="-797700"/>
                <a:ext cx="549000" cy="1050700"/>
                <a:chOff x="1362175" y="-797700"/>
                <a:chExt cx="549000" cy="1050700"/>
              </a:xfrm>
            </p:grpSpPr>
            <p:sp>
              <p:nvSpPr>
                <p:cNvPr id="104" name="Shape 104"/>
                <p:cNvSpPr txBox="1"/>
                <p:nvPr/>
              </p:nvSpPr>
              <p:spPr>
                <a:xfrm>
                  <a:off x="1362175" y="-797700"/>
                  <a:ext cx="549000" cy="16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 sz="600" b="1">
                      <a:solidFill>
                        <a:srgbClr val="FF9900"/>
                      </a:solidFill>
                    </a:rPr>
                    <a:t>NIRSPEC</a:t>
                  </a:r>
                </a:p>
              </p:txBody>
            </p:sp>
            <p:sp>
              <p:nvSpPr>
                <p:cNvPr id="105" name="Shape 105"/>
                <p:cNvSpPr txBox="1"/>
                <p:nvPr/>
              </p:nvSpPr>
              <p:spPr>
                <a:xfrm>
                  <a:off x="1431325" y="5800"/>
                  <a:ext cx="410700" cy="2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 sz="600" b="1">
                      <a:solidFill>
                        <a:srgbClr val="FF9900"/>
                      </a:solidFill>
                    </a:rPr>
                    <a:t>JWST</a:t>
                  </a:r>
                </a:p>
              </p:txBody>
            </p:sp>
          </p:grpSp>
        </p:grpSp>
        <p:sp>
          <p:nvSpPr>
            <p:cNvPr id="106" name="Shape 106"/>
            <p:cNvSpPr txBox="1"/>
            <p:nvPr/>
          </p:nvSpPr>
          <p:spPr>
            <a:xfrm>
              <a:off x="944625" y="3041075"/>
              <a:ext cx="2167500" cy="89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600" i="1" u="sng">
                  <a:solidFill>
                    <a:srgbClr val="F3F3F3"/>
                  </a:solidFill>
                  <a:hlinkClick r:id="rId5"/>
                </a:rPr>
                <a:t>IRSA</a:t>
              </a:r>
              <a:r>
                <a:rPr lang="en" sz="600" i="1">
                  <a:solidFill>
                    <a:srgbClr val="F3F3F3"/>
                  </a:solidFill>
                </a:rPr>
                <a:t>/WISE/L1/w1 (~ 0.7ºx0.7º)</a:t>
              </a:r>
            </a:p>
            <a:p>
              <a:pPr lvl="0" algn="just" rtl="0">
                <a:spcBef>
                  <a:spcPts val="0"/>
                </a:spcBef>
                <a:buNone/>
              </a:pPr>
              <a:endParaRPr sz="600">
                <a:solidFill>
                  <a:srgbClr val="FF9900"/>
                </a:solidFill>
              </a:endParaRPr>
            </a:p>
          </p:txBody>
        </p:sp>
      </p:grpSp>
      <p:cxnSp>
        <p:nvCxnSpPr>
          <p:cNvPr id="107" name="Shape 107"/>
          <p:cNvCxnSpPr/>
          <p:nvPr/>
        </p:nvCxnSpPr>
        <p:spPr>
          <a:xfrm flipH="1">
            <a:off x="7169450" y="2184550"/>
            <a:ext cx="675600" cy="688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113" name="Shape 113" descr="star_vs_dept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5200" y="1017700"/>
            <a:ext cx="4555200" cy="377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4. What combination of stellar types and planets give similar transit depths?</a:t>
            </a:r>
          </a:p>
          <a:p>
            <a:pPr lvl="0" indent="387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/>
          </a:p>
        </p:txBody>
      </p:sp>
      <p:pic>
        <p:nvPicPr>
          <p:cNvPr id="115" name="Shape 115" descr="star_vs_plan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17725"/>
            <a:ext cx="4555200" cy="377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407775" y="3408875"/>
            <a:ext cx="1346400" cy="3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5. Why do small stars (M dwarfs) make advantageous host stars?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 - dwarfs are small, therefore the same physically sized planet transit will block a larger fraction of such a star, making a deeper transit, than for an earlier type star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Also allows for the detection of smaller planets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 - dwarfs are common (making up approximately 70 percent of all the stars in our galaxy)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more targets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i="1"/>
              <a:t>But…  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M dwarfs have very narrow habitable zones, close to the star (which could lead to tidal locking)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6.</a:t>
            </a:r>
            <a:r>
              <a:rPr lang="en" sz="1800" b="1">
                <a:solidFill>
                  <a:srgbClr val="000000"/>
                </a:solidFill>
              </a:rPr>
              <a:t> We consider how the light curve changes at different wavelengths 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7325"/>
            <a:ext cx="5059275" cy="33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207000" y="4393325"/>
            <a:ext cx="8730000" cy="8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Observation wavelength affects transit depth (short is deeper), so we will see “wider” planets…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Flux appears to be redistributed, area under the curves appears to be the same (right chart)</a:t>
            </a:r>
          </a:p>
        </p:txBody>
      </p:sp>
      <p:pic>
        <p:nvPicPr>
          <p:cNvPr id="130" name="Shape 130" descr="Screen Shot 2016-07-21 at 9.30.36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975" y="1108337"/>
            <a:ext cx="3344400" cy="33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000000"/>
                </a:solidFill>
              </a:rPr>
              <a:t>Bonus slide: Example of a Super-Earth around an M-dwarf 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7" name="Shape 137" descr="Screen Shot 2016-07-22 at 13.11.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152475"/>
            <a:ext cx="2480824" cy="16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825" y="1152475"/>
            <a:ext cx="2486823" cy="17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425" y="1186512"/>
            <a:ext cx="2343725" cy="166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249" y="3279812"/>
            <a:ext cx="2343724" cy="163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8487" y="3161775"/>
            <a:ext cx="1747499" cy="177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>
            <a:stCxn id="137" idx="3"/>
            <a:endCxn id="138" idx="1"/>
          </p:cNvCxnSpPr>
          <p:nvPr/>
        </p:nvCxnSpPr>
        <p:spPr>
          <a:xfrm>
            <a:off x="2792532" y="1995963"/>
            <a:ext cx="3963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5675657" y="1984400"/>
            <a:ext cx="3963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2943082" y="4084313"/>
            <a:ext cx="396299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/>
          <p:nvPr/>
        </p:nvCxnSpPr>
        <p:spPr>
          <a:xfrm>
            <a:off x="5591782" y="4084313"/>
            <a:ext cx="3963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6" name="Shape 146"/>
          <p:cNvSpPr txBox="1"/>
          <p:nvPr/>
        </p:nvSpPr>
        <p:spPr>
          <a:xfrm>
            <a:off x="6665850" y="3864375"/>
            <a:ext cx="5188500" cy="6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(missing steps)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Clouds!!!</a:t>
            </a:r>
          </a:p>
        </p:txBody>
      </p:sp>
      <p:pic>
        <p:nvPicPr>
          <p:cNvPr id="147" name="Shape 147" descr="Screen Shot 2016-07-22 at 13.37.01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5124" y="3313950"/>
            <a:ext cx="2198024" cy="146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Macintosh PowerPoint</Application>
  <PresentationFormat>On-screen Show (16:9)</PresentationFormat>
  <Paragraphs>88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simple-light-2</vt:lpstr>
      <vt:lpstr>Group 2: Effect of wavelengths and spectral type on light curves </vt:lpstr>
      <vt:lpstr>Project Goal - How does transit shape change with wavelength?</vt:lpstr>
      <vt:lpstr>1. Using the 1D stellar spectra as a function of time, we derived a white-light light curve (as a function of time)</vt:lpstr>
      <vt:lpstr>2. We then estimate the depth of the transit</vt:lpstr>
      <vt:lpstr>3. Given that the transit depth is (Rp/R*)2, we estimate the planet radius </vt:lpstr>
      <vt:lpstr>4. What combination of stellar types and planets give similar transit depths? </vt:lpstr>
      <vt:lpstr>5. Why do small stars (M dwarfs) make advantageous host stars?</vt:lpstr>
      <vt:lpstr>6. We consider how the light curve changes at different wavelengths </vt:lpstr>
      <vt:lpstr>Bonus slide: Example of a Super-Earth around an M-dwarf </vt:lpstr>
      <vt:lpstr>7. How does transit shape and depth change as a function of wavelength?</vt:lpstr>
      <vt:lpstr>8. At which wavelengths is the limb-darkening effect strongest?</vt:lpstr>
      <vt:lpstr>Wavelength dependence due to limb darkening?</vt:lpstr>
      <vt:lpstr>Conclusions</vt:lpstr>
      <vt:lpstr>Any 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2: Effect of wavelengths and spectral type on light curves </dc:title>
  <cp:lastModifiedBy>Timothy Banks</cp:lastModifiedBy>
  <cp:revision>1</cp:revision>
  <dcterms:modified xsi:type="dcterms:W3CDTF">2016-07-23T01:07:40Z</dcterms:modified>
</cp:coreProperties>
</file>