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37454f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37454f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137454fb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137454fb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37454f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37454f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137454f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137454f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d1cdc6a9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d1cdc6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37454fbf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37454f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37454fb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37454f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137454fb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137454f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arxiv.org/pdf/1602.00370.pdf"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LargeVis </a:t>
            </a:r>
            <a:endParaRPr/>
          </a:p>
        </p:txBody>
      </p:sp>
      <p:sp>
        <p:nvSpPr>
          <p:cNvPr id="87" name="Google Shape;87;p13"/>
          <p:cNvSpPr txBox="1"/>
          <p:nvPr>
            <p:ph idx="1" type="subTitle"/>
          </p:nvPr>
        </p:nvSpPr>
        <p:spPr>
          <a:xfrm>
            <a:off x="727950" y="2284550"/>
            <a:ext cx="7688100" cy="8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400"/>
              <a:t>an effective method for visualizing large-scale and high-dimensional data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1534088" y="1615375"/>
            <a:ext cx="6075824" cy="3216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Comparing to t-SNE</a:t>
            </a:r>
            <a:endParaRPr/>
          </a:p>
        </p:txBody>
      </p:sp>
      <p:sp>
        <p:nvSpPr>
          <p:cNvPr id="143" name="Google Shape;143;p23"/>
          <p:cNvSpPr txBox="1"/>
          <p:nvPr>
            <p:ph idx="1" type="body"/>
          </p:nvPr>
        </p:nvSpPr>
        <p:spPr>
          <a:xfrm>
            <a:off x="729450" y="2078875"/>
            <a:ext cx="7688700" cy="2636100"/>
          </a:xfrm>
          <a:prstGeom prst="rect">
            <a:avLst/>
          </a:prstGeom>
        </p:spPr>
        <p:txBody>
          <a:bodyPr anchorCtr="0" anchor="t" bIns="91425" lIns="91425" spcFirstLastPara="1" rIns="91425" wrap="square" tIns="91425">
            <a:noAutofit/>
          </a:bodyPr>
          <a:lstStyle/>
          <a:p>
            <a:pPr indent="-304800" lvl="0" marL="736600" marR="279400" rtl="0" algn="l">
              <a:lnSpc>
                <a:spcPct val="142857"/>
              </a:lnSpc>
              <a:spcBef>
                <a:spcPts val="2200"/>
              </a:spcBef>
              <a:spcAft>
                <a:spcPts val="0"/>
              </a:spcAft>
              <a:buClr>
                <a:srgbClr val="000000"/>
              </a:buClr>
              <a:buSzPts val="1200"/>
              <a:buFont typeface="Arial"/>
              <a:buChar char="●"/>
            </a:pPr>
            <a:r>
              <a:rPr lang="pl" sz="1200">
                <a:solidFill>
                  <a:srgbClr val="000000"/>
                </a:solidFill>
              </a:rPr>
              <a:t>Significantly </a:t>
            </a:r>
            <a:r>
              <a:rPr i="1" lang="pl" sz="1200">
                <a:solidFill>
                  <a:srgbClr val="000000"/>
                </a:solidFill>
              </a:rPr>
              <a:t>reduces the computational cost</a:t>
            </a:r>
            <a:r>
              <a:rPr lang="pl" sz="1200">
                <a:solidFill>
                  <a:srgbClr val="000000"/>
                </a:solidFill>
              </a:rPr>
              <a:t> of the graph construction step</a:t>
            </a:r>
            <a:endParaRPr sz="1200">
              <a:solidFill>
                <a:srgbClr val="000000"/>
              </a:solidFill>
            </a:endParaRPr>
          </a:p>
          <a:p>
            <a:pPr indent="-304800" lvl="0" marL="736600" marR="279400" rtl="0" algn="l">
              <a:lnSpc>
                <a:spcPct val="142857"/>
              </a:lnSpc>
              <a:spcBef>
                <a:spcPts val="0"/>
              </a:spcBef>
              <a:spcAft>
                <a:spcPts val="0"/>
              </a:spcAft>
              <a:buClr>
                <a:srgbClr val="000000"/>
              </a:buClr>
              <a:buSzPts val="1200"/>
              <a:buFont typeface="Arial"/>
              <a:buChar char="●"/>
            </a:pPr>
            <a:r>
              <a:rPr lang="pl" sz="1200">
                <a:solidFill>
                  <a:srgbClr val="000000"/>
                </a:solidFill>
              </a:rPr>
              <a:t>Employs a principled probabilistic model for the visualization step , the objective of which can be effectively optimized through asynchronous stochastic gradient descent with a </a:t>
            </a:r>
            <a:r>
              <a:rPr i="1" lang="pl" sz="1200">
                <a:solidFill>
                  <a:srgbClr val="000000"/>
                </a:solidFill>
              </a:rPr>
              <a:t>linear time complexity</a:t>
            </a:r>
            <a:r>
              <a:rPr lang="pl" sz="1200">
                <a:solidFill>
                  <a:srgbClr val="000000"/>
                </a:solidFill>
              </a:rPr>
              <a:t>.</a:t>
            </a:r>
            <a:endParaRPr sz="1200">
              <a:solidFill>
                <a:srgbClr val="000000"/>
              </a:solidFill>
            </a:endParaRPr>
          </a:p>
          <a:p>
            <a:pPr indent="-304800" lvl="0" marL="736600" marR="279400" rtl="0" algn="l">
              <a:lnSpc>
                <a:spcPct val="142857"/>
              </a:lnSpc>
              <a:spcBef>
                <a:spcPts val="0"/>
              </a:spcBef>
              <a:spcAft>
                <a:spcPts val="0"/>
              </a:spcAft>
              <a:buClr>
                <a:srgbClr val="000000"/>
              </a:buClr>
              <a:buSzPts val="1200"/>
              <a:buFont typeface="Arial"/>
              <a:buChar char="●"/>
            </a:pPr>
            <a:r>
              <a:rPr lang="pl" sz="1200">
                <a:solidFill>
                  <a:srgbClr val="000000"/>
                </a:solidFill>
              </a:rPr>
              <a:t>The whole procedure thus easily </a:t>
            </a:r>
            <a:r>
              <a:rPr i="1" lang="pl" sz="1200">
                <a:solidFill>
                  <a:srgbClr val="000000"/>
                </a:solidFill>
              </a:rPr>
              <a:t>scales</a:t>
            </a:r>
            <a:r>
              <a:rPr lang="pl" sz="1200">
                <a:solidFill>
                  <a:srgbClr val="000000"/>
                </a:solidFill>
              </a:rPr>
              <a:t> to millions of high-dimensional data points.</a:t>
            </a:r>
            <a:endParaRPr sz="1200">
              <a:solidFill>
                <a:srgbClr val="000000"/>
              </a:solidFill>
            </a:endParaRPr>
          </a:p>
          <a:p>
            <a:pPr indent="-304800" lvl="0" marL="736600" marR="279400" rtl="0" algn="l">
              <a:lnSpc>
                <a:spcPct val="142857"/>
              </a:lnSpc>
              <a:spcBef>
                <a:spcPts val="0"/>
              </a:spcBef>
              <a:spcAft>
                <a:spcPts val="0"/>
              </a:spcAft>
              <a:buClr>
                <a:srgbClr val="000000"/>
              </a:buClr>
              <a:buSzPts val="1200"/>
              <a:buFont typeface="Arial"/>
              <a:buChar char="●"/>
            </a:pPr>
            <a:r>
              <a:rPr lang="pl" sz="1200">
                <a:solidFill>
                  <a:srgbClr val="000000"/>
                </a:solidFill>
              </a:rPr>
              <a:t>Experimental results on real-world data sets demonstrate that the LargeVis </a:t>
            </a:r>
            <a:r>
              <a:rPr i="1" lang="pl" sz="1200">
                <a:solidFill>
                  <a:srgbClr val="000000"/>
                </a:solidFill>
              </a:rPr>
              <a:t>outperforms</a:t>
            </a:r>
            <a:r>
              <a:rPr lang="pl" sz="1200">
                <a:solidFill>
                  <a:srgbClr val="000000"/>
                </a:solidFill>
              </a:rPr>
              <a:t> the state-of-the-art methods in both efficiency and effectiveness.</a:t>
            </a:r>
            <a:endParaRPr sz="1200">
              <a:solidFill>
                <a:srgbClr val="000000"/>
              </a:solidFill>
            </a:endParaRPr>
          </a:p>
          <a:p>
            <a:pPr indent="-304800" lvl="0" marL="736600" marR="279400" rtl="0" algn="l">
              <a:lnSpc>
                <a:spcPct val="142857"/>
              </a:lnSpc>
              <a:spcBef>
                <a:spcPts val="0"/>
              </a:spcBef>
              <a:spcAft>
                <a:spcPts val="0"/>
              </a:spcAft>
              <a:buClr>
                <a:srgbClr val="000000"/>
              </a:buClr>
              <a:buSzPts val="1200"/>
              <a:buFont typeface="Arial"/>
              <a:buChar char="●"/>
            </a:pPr>
            <a:r>
              <a:rPr lang="pl" sz="1200">
                <a:solidFill>
                  <a:srgbClr val="000000"/>
                </a:solidFill>
              </a:rPr>
              <a:t>The hyper-parameters of LargeVis are also much more </a:t>
            </a:r>
            <a:r>
              <a:rPr i="1" lang="pl" sz="1200">
                <a:solidFill>
                  <a:srgbClr val="000000"/>
                </a:solidFill>
              </a:rPr>
              <a:t>stable</a:t>
            </a:r>
            <a:r>
              <a:rPr lang="pl" sz="1200">
                <a:solidFill>
                  <a:srgbClr val="000000"/>
                </a:solidFill>
              </a:rPr>
              <a:t> over different data sets.</a:t>
            </a:r>
            <a:endParaRPr sz="12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1933749" y="1351525"/>
            <a:ext cx="5276501" cy="343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0" t="1565"/>
          <a:stretch/>
        </p:blipFill>
        <p:spPr>
          <a:xfrm>
            <a:off x="2469300" y="706650"/>
            <a:ext cx="4755200" cy="4436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Thank you</a:t>
            </a:r>
            <a:endParaRPr/>
          </a:p>
          <a:p>
            <a:pPr indent="0" lvl="0" marL="0" rtl="0" algn="l">
              <a:spcBef>
                <a:spcPts val="0"/>
              </a:spcBef>
              <a:spcAft>
                <a:spcPts val="0"/>
              </a:spcAft>
              <a:buNone/>
            </a:pPr>
            <a:r>
              <a:t/>
            </a:r>
            <a:endParaRPr b="0" sz="1200"/>
          </a:p>
          <a:p>
            <a:pPr indent="0" lvl="0" marL="0" rtl="0" algn="l">
              <a:spcBef>
                <a:spcPts val="0"/>
              </a:spcBef>
              <a:spcAft>
                <a:spcPts val="0"/>
              </a:spcAft>
              <a:buNone/>
            </a:pPr>
            <a:r>
              <a:rPr b="0" lang="pl" sz="1200"/>
              <a:t>Marek Gargas</a:t>
            </a:r>
            <a:endParaRPr b="0" sz="1200"/>
          </a:p>
          <a:p>
            <a:pPr indent="0" lvl="0" marL="0" rtl="0" algn="l">
              <a:spcBef>
                <a:spcPts val="0"/>
              </a:spcBef>
              <a:spcAft>
                <a:spcPts val="0"/>
              </a:spcAft>
              <a:buNone/>
            </a:pPr>
            <a:r>
              <a:rPr b="0" lang="pl" sz="1200"/>
              <a:t>Wiktor Reczek</a:t>
            </a:r>
            <a:endParaRPr b="0" sz="1200"/>
          </a:p>
        </p:txBody>
      </p:sp>
      <p:sp>
        <p:nvSpPr>
          <p:cNvPr id="159" name="Google Shape;159;p2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sz="1100" u="sng">
                <a:solidFill>
                  <a:schemeClr val="hlink"/>
                </a:solidFill>
                <a:latin typeface="Arial"/>
                <a:ea typeface="Arial"/>
                <a:cs typeface="Arial"/>
                <a:sym typeface="Arial"/>
                <a:hlinkClick r:id="rId3"/>
              </a:rPr>
              <a:t>https://arxiv.org/pdf/1602.00370.pdf</a:t>
            </a:r>
            <a:endParaRPr/>
          </a:p>
        </p:txBody>
      </p:sp>
      <p:pic>
        <p:nvPicPr>
          <p:cNvPr id="160" name="Google Shape;160;p26"/>
          <p:cNvPicPr preferRelativeResize="0"/>
          <p:nvPr/>
        </p:nvPicPr>
        <p:blipFill>
          <a:blip r:embed="rId4">
            <a:alphaModFix/>
          </a:blip>
          <a:stretch>
            <a:fillRect/>
          </a:stretch>
        </p:blipFill>
        <p:spPr>
          <a:xfrm>
            <a:off x="4845625" y="757363"/>
            <a:ext cx="4001300" cy="362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Why do we need these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29450" y="1433200"/>
            <a:ext cx="7688700" cy="3302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pl"/>
              <a:t>we live in the era of big data</a:t>
            </a:r>
            <a:endParaRPr/>
          </a:p>
          <a:p>
            <a:pPr indent="-311150" lvl="0" marL="457200" rtl="0" algn="l">
              <a:lnSpc>
                <a:spcPct val="115000"/>
              </a:lnSpc>
              <a:spcBef>
                <a:spcPts val="0"/>
              </a:spcBef>
              <a:spcAft>
                <a:spcPts val="0"/>
              </a:spcAft>
              <a:buSzPts val="1300"/>
              <a:buChar char="●"/>
            </a:pPr>
            <a:r>
              <a:rPr lang="pl"/>
              <a:t>understanding and mining large-scale data sets have created big opportunities for business providers, data scientists, governments, educators, and healthcare practitioners</a:t>
            </a:r>
            <a:endParaRPr/>
          </a:p>
          <a:p>
            <a:pPr indent="-311150" lvl="0" marL="457200" rtl="0" algn="l">
              <a:lnSpc>
                <a:spcPct val="115000"/>
              </a:lnSpc>
              <a:spcBef>
                <a:spcPts val="0"/>
              </a:spcBef>
              <a:spcAft>
                <a:spcPts val="0"/>
              </a:spcAft>
              <a:buSzPts val="1300"/>
              <a:buChar char="●"/>
            </a:pPr>
            <a:r>
              <a:rPr lang="pl"/>
              <a:t>m</a:t>
            </a:r>
            <a:r>
              <a:rPr lang="pl"/>
              <a:t>any computational infrastructures, algorithms, and tools are being constructed for the users to manage, explore, and analyze their data sets</a:t>
            </a:r>
            <a:endParaRPr/>
          </a:p>
          <a:p>
            <a:pPr indent="-311150" lvl="0" marL="457200" rtl="0" algn="l">
              <a:lnSpc>
                <a:spcPct val="115000"/>
              </a:lnSpc>
              <a:spcBef>
                <a:spcPts val="0"/>
              </a:spcBef>
              <a:spcAft>
                <a:spcPts val="0"/>
              </a:spcAft>
              <a:buSzPts val="1300"/>
              <a:buChar char="●"/>
            </a:pPr>
            <a:r>
              <a:rPr lang="pl"/>
              <a:t>information visualization has been playing a critical role in this pipeline, which facilitates the description, exploration, and sense-making from both the original data and the analysis results </a:t>
            </a:r>
            <a:endParaRPr/>
          </a:p>
          <a:p>
            <a:pPr indent="-311150" lvl="0" marL="457200" rtl="0" algn="l">
              <a:lnSpc>
                <a:spcPct val="115000"/>
              </a:lnSpc>
              <a:spcBef>
                <a:spcPts val="0"/>
              </a:spcBef>
              <a:spcAft>
                <a:spcPts val="0"/>
              </a:spcAft>
              <a:buSzPts val="1300"/>
              <a:buChar char="●"/>
            </a:pPr>
            <a:r>
              <a:rPr lang="pl"/>
              <a:t>classical visualization techniques have been proved effective for small or intermediate size data; they however face a big challenge when applied to the big data. </a:t>
            </a:r>
            <a:endParaRPr/>
          </a:p>
          <a:p>
            <a:pPr indent="-311150" lvl="0" marL="457200" rtl="0" algn="l">
              <a:lnSpc>
                <a:spcPct val="115000"/>
              </a:lnSpc>
              <a:spcBef>
                <a:spcPts val="0"/>
              </a:spcBef>
              <a:spcAft>
                <a:spcPts val="0"/>
              </a:spcAft>
              <a:buSzPts val="1300"/>
              <a:buChar char="●"/>
            </a:pPr>
            <a:r>
              <a:rPr lang="pl"/>
              <a:t>compared to the high-dimensional representations, the 2D or 3D layouts not only demonstrate the intrinsic structure of the data intuitively and can also be used as the basis to build many advanced and interactive visualizations.</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What is the difference between LargeVis and other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 two-step process</a:t>
            </a:r>
            <a:endParaRPr/>
          </a:p>
        </p:txBody>
      </p:sp>
      <p:pic>
        <p:nvPicPr>
          <p:cNvPr id="108" name="Google Shape;108;p17"/>
          <p:cNvPicPr preferRelativeResize="0"/>
          <p:nvPr/>
        </p:nvPicPr>
        <p:blipFill>
          <a:blip r:embed="rId3">
            <a:alphaModFix/>
          </a:blip>
          <a:stretch>
            <a:fillRect/>
          </a:stretch>
        </p:blipFill>
        <p:spPr>
          <a:xfrm>
            <a:off x="729450" y="2014699"/>
            <a:ext cx="7419001" cy="25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721225" y="2025425"/>
            <a:ext cx="7812300" cy="2490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pl"/>
              <a:t>critical to many applications such as similarity search, collaborative filtering, manifold learning, and network analysis. </a:t>
            </a:r>
            <a:endParaRPr/>
          </a:p>
          <a:p>
            <a:pPr indent="-311150" lvl="0" marL="457200" rtl="0" algn="l">
              <a:lnSpc>
                <a:spcPct val="150000"/>
              </a:lnSpc>
              <a:spcBef>
                <a:spcPts val="0"/>
              </a:spcBef>
              <a:spcAft>
                <a:spcPts val="0"/>
              </a:spcAft>
              <a:buSzPts val="1300"/>
              <a:buChar char="●"/>
            </a:pPr>
            <a:r>
              <a:rPr lang="pl"/>
              <a:t>the exact computation of a KNN has a complexity of O(N^2 * d) (with N being the number of data points and d being the number of dimensions) </a:t>
            </a:r>
            <a:endParaRPr/>
          </a:p>
          <a:p>
            <a:pPr indent="-311150" lvl="0" marL="457200" rtl="0" algn="l">
              <a:lnSpc>
                <a:spcPct val="150000"/>
              </a:lnSpc>
              <a:spcBef>
                <a:spcPts val="0"/>
              </a:spcBef>
              <a:spcAft>
                <a:spcPts val="0"/>
              </a:spcAft>
              <a:buSzPts val="1300"/>
              <a:buChar char="●"/>
            </a:pPr>
            <a:r>
              <a:rPr lang="pl"/>
              <a:t>existing approaches use roughly three categories of techniques: </a:t>
            </a:r>
            <a:r>
              <a:rPr b="1" lang="pl"/>
              <a:t>space-partitioning trees</a:t>
            </a:r>
            <a:r>
              <a:rPr lang="pl"/>
              <a:t>, </a:t>
            </a:r>
            <a:r>
              <a:rPr b="1" lang="pl"/>
              <a:t>locality sensitive hashing techniques</a:t>
            </a:r>
            <a:r>
              <a:rPr lang="pl"/>
              <a:t> and </a:t>
            </a:r>
            <a:r>
              <a:rPr b="1" lang="pl"/>
              <a:t>neighbor exploring techniques</a:t>
            </a:r>
            <a:endParaRPr b="1"/>
          </a:p>
        </p:txBody>
      </p:sp>
      <p:sp>
        <p:nvSpPr>
          <p:cNvPr id="114" name="Google Shape;114;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Constructing K-nearest neighbor graph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721225" y="1932750"/>
            <a:ext cx="7812300" cy="2942400"/>
          </a:xfrm>
          <a:prstGeom prst="rect">
            <a:avLst/>
          </a:prstGeom>
        </p:spPr>
        <p:txBody>
          <a:bodyPr anchorCtr="0" anchor="t" bIns="91425" lIns="91425" spcFirstLastPara="1" rIns="91425" wrap="square" tIns="91425">
            <a:noAutofit/>
          </a:bodyPr>
          <a:lstStyle/>
          <a:p>
            <a:pPr indent="-295275" lvl="0" marL="457200" marR="279400" rtl="0" algn="l">
              <a:lnSpc>
                <a:spcPct val="142857"/>
              </a:lnSpc>
              <a:spcBef>
                <a:spcPts val="2200"/>
              </a:spcBef>
              <a:spcAft>
                <a:spcPts val="0"/>
              </a:spcAft>
              <a:buClr>
                <a:srgbClr val="000000"/>
              </a:buClr>
              <a:buSzPts val="1050"/>
              <a:buChar char="●"/>
            </a:pPr>
            <a:r>
              <a:rPr lang="pl" sz="1050">
                <a:solidFill>
                  <a:srgbClr val="000000"/>
                </a:solidFill>
              </a:rPr>
              <a:t>Random projection trees used to approximate the KNN graph</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Algorithm starts by partitioning the entire space and building up a tree</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For every non-leaf node of the tree, the algorithm selects a random hyperplane to split the subspace corresponding to the non-leaf node into two, which become the children of that node</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This process continues until the number of nodes in the subspace reaches a threshold</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Once a random projection tree is constructed, every data point can traverse the tree to find a corresponding leaf node. The points in the subspace of that leaf node will be treated as the candidates of the nearest neighbors of the input data point.</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In practice multiple trees can be built to improve the accuracy of the nearest neighbors.</a:t>
            </a:r>
            <a:endParaRPr sz="1050">
              <a:solidFill>
                <a:srgbClr val="000000"/>
              </a:solidFill>
            </a:endParaRPr>
          </a:p>
          <a:p>
            <a:pPr indent="-295275" lvl="0" marL="457200" marR="279400" rtl="0" algn="l">
              <a:lnSpc>
                <a:spcPct val="142857"/>
              </a:lnSpc>
              <a:spcBef>
                <a:spcPts val="0"/>
              </a:spcBef>
              <a:spcAft>
                <a:spcPts val="0"/>
              </a:spcAft>
              <a:buClr>
                <a:srgbClr val="000000"/>
              </a:buClr>
              <a:buSzPts val="1050"/>
              <a:buChar char="●"/>
            </a:pPr>
            <a:r>
              <a:rPr lang="pl" sz="1050">
                <a:solidFill>
                  <a:srgbClr val="000000"/>
                </a:solidFill>
              </a:rPr>
              <a:t>Once the nearest neighbors of all the data points are found, the K-nearest neighbor graph is built.</a:t>
            </a:r>
            <a:endParaRPr sz="1050">
              <a:solidFill>
                <a:srgbClr val="000000"/>
              </a:solidFill>
            </a:endParaRPr>
          </a:p>
          <a:p>
            <a:pPr indent="0" lvl="0" marL="457200" rtl="0" algn="l">
              <a:lnSpc>
                <a:spcPct val="150000"/>
              </a:lnSpc>
              <a:spcBef>
                <a:spcPts val="0"/>
              </a:spcBef>
              <a:spcAft>
                <a:spcPts val="1600"/>
              </a:spcAft>
              <a:buNone/>
            </a:pPr>
            <a:r>
              <a:t/>
            </a:r>
            <a:endParaRPr/>
          </a:p>
        </p:txBody>
      </p:sp>
      <p:sp>
        <p:nvSpPr>
          <p:cNvPr id="120" name="Google Shape;120;p19"/>
          <p:cNvSpPr txBox="1"/>
          <p:nvPr>
            <p:ph type="title"/>
          </p:nvPr>
        </p:nvSpPr>
        <p:spPr>
          <a:xfrm>
            <a:off x="729450" y="1318650"/>
            <a:ext cx="81747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Constructing K-nearest neighbor graph - LargeVis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721225" y="1932750"/>
            <a:ext cx="7812300" cy="2942400"/>
          </a:xfrm>
          <a:prstGeom prst="rect">
            <a:avLst/>
          </a:prstGeom>
        </p:spPr>
        <p:txBody>
          <a:bodyPr anchorCtr="0" anchor="t" bIns="91425" lIns="91425" spcFirstLastPara="1" rIns="91425" wrap="square" tIns="91425">
            <a:noAutofit/>
          </a:bodyPr>
          <a:lstStyle/>
          <a:p>
            <a:pPr indent="-304800" lvl="0" marL="457200" marR="190500" rtl="0" algn="l">
              <a:lnSpc>
                <a:spcPct val="150000"/>
              </a:lnSpc>
              <a:spcBef>
                <a:spcPts val="2000"/>
              </a:spcBef>
              <a:spcAft>
                <a:spcPts val="0"/>
              </a:spcAft>
              <a:buClr>
                <a:srgbClr val="000000"/>
              </a:buClr>
              <a:buSzPts val="1200"/>
              <a:buChar char="●"/>
            </a:pPr>
            <a:r>
              <a:rPr lang="pl" sz="1200">
                <a:solidFill>
                  <a:srgbClr val="000000"/>
                </a:solidFill>
              </a:rPr>
              <a:t>Constructing a very accurate KNN graph requires many trees to be built, which significantly hurts the efficiency</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pl" sz="1200">
                <a:solidFill>
                  <a:srgbClr val="000000"/>
                </a:solidFill>
              </a:rPr>
              <a:t>Instead of building a large number of trees to obtain a highly accurate KNN graph, we use neighbor exploring techniques to improve the accuracy of a less accurate graph. The basic idea is that “a neighbor of my neighbor is also likely to be my neighbor”</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pl" sz="1200">
                <a:solidFill>
                  <a:srgbClr val="000000"/>
                </a:solidFill>
              </a:rPr>
              <a:t>For each node of the graph, we search the neighbors of its neighbors, which are also likely to be candidates of its nearest neighbors. We may repeat this for multiple iterations to improve the accuracy of the graph. In practice, we find that only a few iterations are sufficient to improve the accuracy of the KNN graph to almost 100%.</a:t>
            </a:r>
            <a:endParaRPr sz="1050">
              <a:solidFill>
                <a:srgbClr val="000000"/>
              </a:solidFill>
            </a:endParaRPr>
          </a:p>
          <a:p>
            <a:pPr indent="0" lvl="0" marL="457200" rtl="0" algn="l">
              <a:lnSpc>
                <a:spcPct val="150000"/>
              </a:lnSpc>
              <a:spcBef>
                <a:spcPts val="0"/>
              </a:spcBef>
              <a:spcAft>
                <a:spcPts val="1600"/>
              </a:spcAft>
              <a:buNone/>
            </a:pPr>
            <a:r>
              <a:t/>
            </a:r>
            <a:endParaRPr/>
          </a:p>
        </p:txBody>
      </p:sp>
      <p:sp>
        <p:nvSpPr>
          <p:cNvPr id="126" name="Google Shape;126;p20"/>
          <p:cNvSpPr txBox="1"/>
          <p:nvPr>
            <p:ph type="title"/>
          </p:nvPr>
        </p:nvSpPr>
        <p:spPr>
          <a:xfrm>
            <a:off x="729450" y="1318650"/>
            <a:ext cx="81747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LargeVis’ improvement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721225" y="1932750"/>
            <a:ext cx="7812300" cy="2942400"/>
          </a:xfrm>
          <a:prstGeom prst="rect">
            <a:avLst/>
          </a:prstGeom>
        </p:spPr>
        <p:txBody>
          <a:bodyPr anchorCtr="0" anchor="t" bIns="91425" lIns="91425" spcFirstLastPara="1" rIns="91425" wrap="square" tIns="91425">
            <a:noAutofit/>
          </a:bodyPr>
          <a:lstStyle/>
          <a:p>
            <a:pPr indent="-304800" lvl="0" marL="457200" rtl="0" algn="just">
              <a:spcBef>
                <a:spcPts val="1100"/>
              </a:spcBef>
              <a:spcAft>
                <a:spcPts val="0"/>
              </a:spcAft>
              <a:buClr>
                <a:srgbClr val="000000"/>
              </a:buClr>
              <a:buSzPts val="1200"/>
              <a:buChar char="●"/>
            </a:pPr>
            <a:r>
              <a:rPr lang="pl" sz="1050">
                <a:solidFill>
                  <a:srgbClr val="000000"/>
                </a:solidFill>
              </a:rPr>
              <a:t>principled probabilistic model - idea is to preserve the similarities of the vertices in the low-dimension, we want to keep similar vertices close to each other and dissimilar vertices far apart in the low-dimensional space.</a:t>
            </a:r>
            <a:endParaRPr sz="1050">
              <a:solidFill>
                <a:srgbClr val="000000"/>
              </a:solidFill>
            </a:endParaRPr>
          </a:p>
          <a:p>
            <a:pPr indent="-304800" lvl="0" marL="457200" rtl="0" algn="just">
              <a:spcBef>
                <a:spcPts val="0"/>
              </a:spcBef>
              <a:spcAft>
                <a:spcPts val="0"/>
              </a:spcAft>
              <a:buClr>
                <a:srgbClr val="000000"/>
              </a:buClr>
              <a:buSzPts val="1200"/>
              <a:buChar char="●"/>
            </a:pPr>
            <a:r>
              <a:rPr lang="pl" sz="1050">
                <a:solidFill>
                  <a:srgbClr val="000000"/>
                </a:solidFill>
              </a:rPr>
              <a:t>directly maximizing cost function is computationally expensive - </a:t>
            </a:r>
            <a:r>
              <a:rPr i="1" lang="pl" sz="1050">
                <a:solidFill>
                  <a:srgbClr val="000000"/>
                </a:solidFill>
              </a:rPr>
              <a:t>randomly sample</a:t>
            </a:r>
            <a:r>
              <a:rPr lang="pl" sz="1050">
                <a:solidFill>
                  <a:srgbClr val="000000"/>
                </a:solidFill>
              </a:rPr>
              <a:t> some negative edges for model optimization</a:t>
            </a:r>
            <a:endParaRPr sz="1050">
              <a:solidFill>
                <a:srgbClr val="000000"/>
              </a:solidFill>
            </a:endParaRPr>
          </a:p>
          <a:p>
            <a:pPr indent="-304800" lvl="0" marL="457200" rtl="0" algn="just">
              <a:spcBef>
                <a:spcPts val="0"/>
              </a:spcBef>
              <a:spcAft>
                <a:spcPts val="0"/>
              </a:spcAft>
              <a:buClr>
                <a:srgbClr val="000000"/>
              </a:buClr>
              <a:buSzPts val="1200"/>
              <a:buChar char="●"/>
            </a:pPr>
            <a:r>
              <a:rPr i="1" lang="pl" sz="1050">
                <a:solidFill>
                  <a:srgbClr val="000000"/>
                </a:solidFill>
              </a:rPr>
              <a:t>asynchronous stochastic gradient descent</a:t>
            </a:r>
            <a:r>
              <a:rPr lang="pl" sz="1050">
                <a:solidFill>
                  <a:srgbClr val="000000"/>
                </a:solidFill>
              </a:rPr>
              <a:t> for </a:t>
            </a:r>
            <a:r>
              <a:rPr lang="pl" sz="1050">
                <a:solidFill>
                  <a:srgbClr val="000000"/>
                </a:solidFill>
              </a:rPr>
              <a:t>optimization</a:t>
            </a:r>
            <a:endParaRPr sz="1050">
              <a:solidFill>
                <a:srgbClr val="000000"/>
              </a:solidFill>
            </a:endParaRPr>
          </a:p>
          <a:p>
            <a:pPr indent="-304800" lvl="0" marL="457200" rtl="0" algn="just">
              <a:spcBef>
                <a:spcPts val="0"/>
              </a:spcBef>
              <a:spcAft>
                <a:spcPts val="0"/>
              </a:spcAft>
              <a:buClr>
                <a:srgbClr val="000000"/>
              </a:buClr>
              <a:buSzPts val="1200"/>
              <a:buChar char="●"/>
            </a:pPr>
            <a:r>
              <a:rPr lang="pl" sz="1050">
                <a:solidFill>
                  <a:srgbClr val="000000"/>
                </a:solidFill>
              </a:rPr>
              <a:t>time complexity - </a:t>
            </a:r>
            <a:r>
              <a:rPr i="1" lang="pl" sz="1050">
                <a:solidFill>
                  <a:srgbClr val="000000"/>
                </a:solidFill>
              </a:rPr>
              <a:t>linear</a:t>
            </a:r>
            <a:r>
              <a:rPr lang="pl" sz="1050">
                <a:solidFill>
                  <a:srgbClr val="000000"/>
                </a:solidFill>
              </a:rPr>
              <a:t> to number of nodes</a:t>
            </a:r>
            <a:endParaRPr sz="1050">
              <a:solidFill>
                <a:srgbClr val="000000"/>
              </a:solidFill>
            </a:endParaRPr>
          </a:p>
          <a:p>
            <a:pPr indent="0" lvl="0" marL="457200" rtl="0" algn="just">
              <a:lnSpc>
                <a:spcPct val="150000"/>
              </a:lnSpc>
              <a:spcBef>
                <a:spcPts val="1100"/>
              </a:spcBef>
              <a:spcAft>
                <a:spcPts val="0"/>
              </a:spcAft>
              <a:buNone/>
            </a:pPr>
            <a:r>
              <a:t/>
            </a:r>
            <a:endParaRPr sz="1200">
              <a:solidFill>
                <a:srgbClr val="000000"/>
              </a:solidFill>
            </a:endParaRPr>
          </a:p>
          <a:p>
            <a:pPr indent="0" lvl="0" marL="457200" rtl="0" algn="l">
              <a:lnSpc>
                <a:spcPct val="150000"/>
              </a:lnSpc>
              <a:spcBef>
                <a:spcPts val="0"/>
              </a:spcBef>
              <a:spcAft>
                <a:spcPts val="1600"/>
              </a:spcAft>
              <a:buNone/>
            </a:pPr>
            <a:r>
              <a:t/>
            </a:r>
            <a:endParaRPr/>
          </a:p>
        </p:txBody>
      </p:sp>
      <p:sp>
        <p:nvSpPr>
          <p:cNvPr id="132" name="Google Shape;132;p21"/>
          <p:cNvSpPr txBox="1"/>
          <p:nvPr>
            <p:ph type="title"/>
          </p:nvPr>
        </p:nvSpPr>
        <p:spPr>
          <a:xfrm>
            <a:off x="729450" y="1318650"/>
            <a:ext cx="81747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Graph visualization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