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51206400" cy="288036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9702" userDrawn="1">
          <p15:clr>
            <a:srgbClr val="A4A3A4"/>
          </p15:clr>
        </p15:guide>
        <p15:guide id="2" pos="156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3654" autoAdjust="0"/>
  </p:normalViewPr>
  <p:slideViewPr>
    <p:cSldViewPr>
      <p:cViewPr varScale="1">
        <p:scale>
          <a:sx n="26" d="100"/>
          <a:sy n="26" d="100"/>
        </p:scale>
        <p:origin x="500" y="12"/>
      </p:cViewPr>
      <p:guideLst>
        <p:guide orient="horz" pos="9702"/>
        <p:guide pos="156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573088" y="889000"/>
            <a:ext cx="80787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573088" y="889000"/>
            <a:ext cx="807878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811" y="8948342"/>
            <a:ext cx="43524784" cy="6172994"/>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7681620" y="16321485"/>
            <a:ext cx="35843161" cy="7362031"/>
          </a:xfrm>
          <a:prstGeom prst="rect">
            <a:avLst/>
          </a:prstGeom>
        </p:spPr>
        <p:txBody>
          <a:bodyPr/>
          <a:lstStyle>
            <a:defPPr>
              <a:defRPr kern="1200"/>
            </a:defPPr>
            <a:lvl1pPr marL="0" indent="0" algn="ctr">
              <a:buNone/>
              <a:defRPr/>
            </a:lvl1pPr>
            <a:lvl2pPr marL="225045" indent="0" algn="ctr">
              <a:buNone/>
              <a:defRPr/>
            </a:lvl2pPr>
            <a:lvl3pPr marL="450091" indent="0" algn="ctr">
              <a:buNone/>
              <a:defRPr/>
            </a:lvl3pPr>
            <a:lvl4pPr marL="675136" indent="0" algn="ctr">
              <a:buNone/>
              <a:defRPr/>
            </a:lvl4pPr>
            <a:lvl5pPr marL="900181" indent="0" algn="ctr">
              <a:buNone/>
              <a:defRPr/>
            </a:lvl5pPr>
            <a:lvl6pPr marL="1125226" indent="0" algn="ctr">
              <a:buNone/>
              <a:defRPr/>
            </a:lvl6pPr>
            <a:lvl7pPr marL="1350272" indent="0" algn="ctr">
              <a:buNone/>
              <a:defRPr/>
            </a:lvl7pPr>
            <a:lvl8pPr marL="1575317" indent="0" algn="ctr">
              <a:buNone/>
              <a:defRPr/>
            </a:lvl8pPr>
            <a:lvl9pPr marL="180036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59994" y="1152922"/>
            <a:ext cx="46086416" cy="4800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994" y="6720285"/>
            <a:ext cx="46086416" cy="19009321"/>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632" y="1152922"/>
            <a:ext cx="11520782" cy="24576684"/>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990" y="1152922"/>
            <a:ext cx="34407595" cy="24576684"/>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994" y="1152922"/>
            <a:ext cx="46086416" cy="4800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559994" y="6720285"/>
            <a:ext cx="46086416" cy="19009321"/>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18509259"/>
            <a:ext cx="43524784" cy="5720159"/>
          </a:xfrm>
          <a:prstGeom prst="rect">
            <a:avLst/>
          </a:prstGeom>
        </p:spPr>
        <p:txBody>
          <a:bodyPr anchor="t"/>
          <a:lstStyle>
            <a:defPPr>
              <a:defRPr kern="1200"/>
            </a:defPPr>
            <a:lvl1pPr algn="l">
              <a:defRPr sz="1969" b="1" cap="all"/>
            </a:lvl1pPr>
          </a:lstStyle>
          <a:p>
            <a:r>
              <a:rPr lang="en-US"/>
              <a:t>Click to edit Master title style</a:t>
            </a:r>
          </a:p>
        </p:txBody>
      </p:sp>
      <p:sp>
        <p:nvSpPr>
          <p:cNvPr id="3" name="Text Placeholder 2"/>
          <p:cNvSpPr>
            <a:spLocks noGrp="1"/>
          </p:cNvSpPr>
          <p:nvPr>
            <p:ph type="body" idx="1"/>
          </p:nvPr>
        </p:nvSpPr>
        <p:spPr>
          <a:xfrm>
            <a:off x="4044951" y="12208471"/>
            <a:ext cx="43524784" cy="6300788"/>
          </a:xfrm>
          <a:prstGeom prst="rect">
            <a:avLst/>
          </a:prstGeom>
        </p:spPr>
        <p:txBody>
          <a:bodyPr anchor="b"/>
          <a:lstStyle>
            <a:defPPr>
              <a:defRPr kern="1200"/>
            </a:defPPr>
            <a:lvl1pPr marL="0" indent="0">
              <a:buNone/>
              <a:defRPr sz="984"/>
            </a:lvl1pPr>
            <a:lvl2pPr marL="225045" indent="0">
              <a:buNone/>
              <a:defRPr sz="886"/>
            </a:lvl2pPr>
            <a:lvl3pPr marL="450091" indent="0">
              <a:buNone/>
              <a:defRPr sz="788"/>
            </a:lvl3pPr>
            <a:lvl4pPr marL="675136" indent="0">
              <a:buNone/>
              <a:defRPr sz="689"/>
            </a:lvl4pPr>
            <a:lvl5pPr marL="900181" indent="0">
              <a:buNone/>
              <a:defRPr sz="689"/>
            </a:lvl5pPr>
            <a:lvl6pPr marL="1125226" indent="0">
              <a:buNone/>
              <a:defRPr sz="689"/>
            </a:lvl6pPr>
            <a:lvl7pPr marL="1350272" indent="0">
              <a:buNone/>
              <a:defRPr sz="689"/>
            </a:lvl7pPr>
            <a:lvl8pPr marL="1575317" indent="0">
              <a:buNone/>
              <a:defRPr sz="689"/>
            </a:lvl8pPr>
            <a:lvl9pPr marL="1800362" indent="0">
              <a:buNone/>
              <a:defRPr sz="689"/>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994" y="1152922"/>
            <a:ext cx="46086416" cy="4800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559993" y="6720285"/>
            <a:ext cx="22964186" cy="19009321"/>
          </a:xfrm>
          <a:prstGeom prst="rect">
            <a:avLst/>
          </a:prstGeom>
        </p:spPr>
        <p:txBody>
          <a:bodyPr/>
          <a:lstStyle>
            <a:defPPr>
              <a:defRPr kern="1200"/>
            </a:defPPr>
            <a:lvl1pPr>
              <a:defRPr sz="1378"/>
            </a:lvl1pPr>
            <a:lvl2pPr>
              <a:defRPr sz="1181"/>
            </a:lvl2pPr>
            <a:lvl3pPr>
              <a:defRPr sz="984"/>
            </a:lvl3pPr>
            <a:lvl4pPr>
              <a:defRPr sz="886"/>
            </a:lvl4pPr>
            <a:lvl5pPr>
              <a:defRPr sz="886"/>
            </a:lvl5pPr>
            <a:lvl6pPr>
              <a:defRPr sz="886"/>
            </a:lvl6pPr>
            <a:lvl7pPr>
              <a:defRPr sz="886"/>
            </a:lvl7pPr>
            <a:lvl8pPr>
              <a:defRPr sz="886"/>
            </a:lvl8pPr>
            <a:lvl9pPr>
              <a:defRPr sz="8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82226" y="6720285"/>
            <a:ext cx="22964189" cy="19009321"/>
          </a:xfrm>
          <a:prstGeom prst="rect">
            <a:avLst/>
          </a:prstGeom>
        </p:spPr>
        <p:txBody>
          <a:bodyPr/>
          <a:lstStyle>
            <a:defPPr>
              <a:defRPr kern="1200"/>
            </a:defPPr>
            <a:lvl1pPr>
              <a:defRPr sz="1378"/>
            </a:lvl1pPr>
            <a:lvl2pPr>
              <a:defRPr sz="1181"/>
            </a:lvl2pPr>
            <a:lvl3pPr>
              <a:defRPr sz="984"/>
            </a:lvl3pPr>
            <a:lvl4pPr>
              <a:defRPr sz="886"/>
            </a:lvl4pPr>
            <a:lvl5pPr>
              <a:defRPr sz="886"/>
            </a:lvl5pPr>
            <a:lvl6pPr>
              <a:defRPr sz="886"/>
            </a:lvl6pPr>
            <a:lvl7pPr>
              <a:defRPr sz="886"/>
            </a:lvl7pPr>
            <a:lvl8pPr>
              <a:defRPr sz="886"/>
            </a:lvl8pPr>
            <a:lvl9pPr>
              <a:defRPr sz="8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994" y="1152922"/>
            <a:ext cx="46086416" cy="4800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559993" y="6448030"/>
            <a:ext cx="22625050" cy="2686447"/>
          </a:xfrm>
          <a:prstGeom prst="rect">
            <a:avLst/>
          </a:prstGeom>
        </p:spPr>
        <p:txBody>
          <a:bodyPr anchor="b"/>
          <a:lstStyle>
            <a:defPPr>
              <a:defRPr kern="1200"/>
            </a:defPPr>
            <a:lvl1pPr marL="0" indent="0">
              <a:buNone/>
              <a:defRPr sz="1181" b="1"/>
            </a:lvl1pPr>
            <a:lvl2pPr marL="225045" indent="0">
              <a:buNone/>
              <a:defRPr sz="984" b="1"/>
            </a:lvl2pPr>
            <a:lvl3pPr marL="450091" indent="0">
              <a:buNone/>
              <a:defRPr sz="886" b="1"/>
            </a:lvl3pPr>
            <a:lvl4pPr marL="675136" indent="0">
              <a:buNone/>
              <a:defRPr sz="788" b="1"/>
            </a:lvl4pPr>
            <a:lvl5pPr marL="900181" indent="0">
              <a:buNone/>
              <a:defRPr sz="788" b="1"/>
            </a:lvl5pPr>
            <a:lvl6pPr marL="1125226" indent="0">
              <a:buNone/>
              <a:defRPr sz="788" b="1"/>
            </a:lvl6pPr>
            <a:lvl7pPr marL="1350272" indent="0">
              <a:buNone/>
              <a:defRPr sz="788" b="1"/>
            </a:lvl7pPr>
            <a:lvl8pPr marL="1575317" indent="0">
              <a:buNone/>
              <a:defRPr sz="788" b="1"/>
            </a:lvl8pPr>
            <a:lvl9pPr marL="1800362" indent="0">
              <a:buNone/>
              <a:defRPr sz="788" b="1"/>
            </a:lvl9pPr>
          </a:lstStyle>
          <a:p>
            <a:pPr lvl="0"/>
            <a:r>
              <a:rPr lang="en-US"/>
              <a:t>Click to edit Master text styles</a:t>
            </a:r>
          </a:p>
        </p:txBody>
      </p:sp>
      <p:sp>
        <p:nvSpPr>
          <p:cNvPr id="4" name="Content Placeholder 3"/>
          <p:cNvSpPr>
            <a:spLocks noGrp="1"/>
          </p:cNvSpPr>
          <p:nvPr>
            <p:ph sz="half" idx="2"/>
          </p:nvPr>
        </p:nvSpPr>
        <p:spPr>
          <a:xfrm>
            <a:off x="2559993" y="9134476"/>
            <a:ext cx="22625050" cy="16595129"/>
          </a:xfrm>
          <a:prstGeom prst="rect">
            <a:avLst/>
          </a:prstGeom>
        </p:spPr>
        <p:txBody>
          <a:bodyPr/>
          <a:lstStyle>
            <a:defPPr>
              <a:defRPr kern="1200"/>
            </a:defPPr>
            <a:lvl1pPr>
              <a:defRPr sz="1181"/>
            </a:lvl1pPr>
            <a:lvl2pPr>
              <a:defRPr sz="984"/>
            </a:lvl2pPr>
            <a:lvl3pPr>
              <a:defRPr sz="886"/>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1481" y="6448030"/>
            <a:ext cx="22634931" cy="2686447"/>
          </a:xfrm>
          <a:prstGeom prst="rect">
            <a:avLst/>
          </a:prstGeom>
        </p:spPr>
        <p:txBody>
          <a:bodyPr anchor="b"/>
          <a:lstStyle>
            <a:defPPr>
              <a:defRPr kern="1200"/>
            </a:defPPr>
            <a:lvl1pPr marL="0" indent="0">
              <a:buNone/>
              <a:defRPr sz="1181" b="1"/>
            </a:lvl1pPr>
            <a:lvl2pPr marL="225045" indent="0">
              <a:buNone/>
              <a:defRPr sz="984" b="1"/>
            </a:lvl2pPr>
            <a:lvl3pPr marL="450091" indent="0">
              <a:buNone/>
              <a:defRPr sz="886" b="1"/>
            </a:lvl3pPr>
            <a:lvl4pPr marL="675136" indent="0">
              <a:buNone/>
              <a:defRPr sz="788" b="1"/>
            </a:lvl4pPr>
            <a:lvl5pPr marL="900181" indent="0">
              <a:buNone/>
              <a:defRPr sz="788" b="1"/>
            </a:lvl5pPr>
            <a:lvl6pPr marL="1125226" indent="0">
              <a:buNone/>
              <a:defRPr sz="788" b="1"/>
            </a:lvl6pPr>
            <a:lvl7pPr marL="1350272" indent="0">
              <a:buNone/>
              <a:defRPr sz="788" b="1"/>
            </a:lvl7pPr>
            <a:lvl8pPr marL="1575317" indent="0">
              <a:buNone/>
              <a:defRPr sz="788" b="1"/>
            </a:lvl8pPr>
            <a:lvl9pPr marL="1800362" indent="0">
              <a:buNone/>
              <a:defRPr sz="788" b="1"/>
            </a:lvl9pPr>
          </a:lstStyle>
          <a:p>
            <a:pPr lvl="0"/>
            <a:r>
              <a:rPr lang="en-US"/>
              <a:t>Click to edit Master text styles</a:t>
            </a:r>
          </a:p>
        </p:txBody>
      </p:sp>
      <p:sp>
        <p:nvSpPr>
          <p:cNvPr id="6" name="Content Placeholder 5"/>
          <p:cNvSpPr>
            <a:spLocks noGrp="1"/>
          </p:cNvSpPr>
          <p:nvPr>
            <p:ph sz="quarter" idx="4"/>
          </p:nvPr>
        </p:nvSpPr>
        <p:spPr>
          <a:xfrm>
            <a:off x="26011481" y="9134476"/>
            <a:ext cx="22634931" cy="16595129"/>
          </a:xfrm>
          <a:prstGeom prst="rect">
            <a:avLst/>
          </a:prstGeom>
        </p:spPr>
        <p:txBody>
          <a:bodyPr/>
          <a:lstStyle>
            <a:defPPr>
              <a:defRPr kern="1200"/>
            </a:defPPr>
            <a:lvl1pPr>
              <a:defRPr sz="1181"/>
            </a:lvl1pPr>
            <a:lvl2pPr>
              <a:defRPr sz="984"/>
            </a:lvl2pPr>
            <a:lvl3pPr>
              <a:defRPr sz="886"/>
            </a:lvl3pPr>
            <a:lvl4pPr>
              <a:defRPr sz="788"/>
            </a:lvl4pPr>
            <a:lvl5pPr>
              <a:defRPr sz="788"/>
            </a:lvl5pPr>
            <a:lvl6pPr>
              <a:defRPr sz="788"/>
            </a:lvl6pPr>
            <a:lvl7pPr>
              <a:defRPr sz="788"/>
            </a:lvl7pPr>
            <a:lvl8pPr>
              <a:defRPr sz="788"/>
            </a:lvl8pPr>
            <a:lvl9pPr>
              <a:defRPr sz="7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9994" y="1152922"/>
            <a:ext cx="46086416" cy="4800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993" y="1147366"/>
            <a:ext cx="16846550" cy="4879777"/>
          </a:xfrm>
          <a:prstGeom prst="rect">
            <a:avLst/>
          </a:prstGeom>
        </p:spPr>
        <p:txBody>
          <a:bodyPr anchor="b"/>
          <a:lstStyle>
            <a:defPPr>
              <a:defRPr kern="1200"/>
            </a:defPPr>
            <a:lvl1pPr algn="l">
              <a:defRPr sz="984" b="1"/>
            </a:lvl1pPr>
          </a:lstStyle>
          <a:p>
            <a:r>
              <a:rPr lang="en-US"/>
              <a:t>Click to edit Master title style</a:t>
            </a:r>
          </a:p>
        </p:txBody>
      </p:sp>
      <p:sp>
        <p:nvSpPr>
          <p:cNvPr id="3" name="Content Placeholder 2"/>
          <p:cNvSpPr>
            <a:spLocks noGrp="1"/>
          </p:cNvSpPr>
          <p:nvPr>
            <p:ph idx="1"/>
          </p:nvPr>
        </p:nvSpPr>
        <p:spPr>
          <a:xfrm>
            <a:off x="20020610" y="1147366"/>
            <a:ext cx="28625800" cy="24582239"/>
          </a:xfrm>
          <a:prstGeom prst="rect">
            <a:avLst/>
          </a:prstGeom>
        </p:spPr>
        <p:txBody>
          <a:bodyPr/>
          <a:lstStyle>
            <a:defPPr>
              <a:defRPr kern="1200"/>
            </a:defPPr>
            <a:lvl1pPr>
              <a:defRPr sz="1575"/>
            </a:lvl1pPr>
            <a:lvl2pPr>
              <a:defRPr sz="1378"/>
            </a:lvl2pPr>
            <a:lvl3pPr>
              <a:defRPr sz="1181"/>
            </a:lvl3pPr>
            <a:lvl4pPr>
              <a:defRPr sz="984"/>
            </a:lvl4pPr>
            <a:lvl5pPr>
              <a:defRPr sz="984"/>
            </a:lvl5pPr>
            <a:lvl6pPr>
              <a:defRPr sz="984"/>
            </a:lvl6pPr>
            <a:lvl7pPr>
              <a:defRPr sz="984"/>
            </a:lvl7pPr>
            <a:lvl8pPr>
              <a:defRPr sz="984"/>
            </a:lvl8pPr>
            <a:lvl9pPr>
              <a:defRPr sz="9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993" y="6027142"/>
            <a:ext cx="16846550" cy="19702463"/>
          </a:xfrm>
          <a:prstGeom prst="rect">
            <a:avLst/>
          </a:prstGeom>
        </p:spPr>
        <p:txBody>
          <a:bodyPr/>
          <a:lstStyle>
            <a:defPPr>
              <a:defRPr kern="1200"/>
            </a:defPPr>
            <a:lvl1pPr marL="0" indent="0">
              <a:buNone/>
              <a:defRPr sz="689"/>
            </a:lvl1pPr>
            <a:lvl2pPr marL="225045" indent="0">
              <a:buNone/>
              <a:defRPr sz="591"/>
            </a:lvl2pPr>
            <a:lvl3pPr marL="450091" indent="0">
              <a:buNone/>
              <a:defRPr sz="492"/>
            </a:lvl3pPr>
            <a:lvl4pPr marL="675136" indent="0">
              <a:buNone/>
              <a:defRPr sz="443"/>
            </a:lvl4pPr>
            <a:lvl5pPr marL="900181" indent="0">
              <a:buNone/>
              <a:defRPr sz="443"/>
            </a:lvl5pPr>
            <a:lvl6pPr marL="1125226" indent="0">
              <a:buNone/>
              <a:defRPr sz="443"/>
            </a:lvl6pPr>
            <a:lvl7pPr marL="1350272" indent="0">
              <a:buNone/>
              <a:defRPr sz="443"/>
            </a:lvl7pPr>
            <a:lvl8pPr marL="1575317" indent="0">
              <a:buNone/>
              <a:defRPr sz="443"/>
            </a:lvl8pPr>
            <a:lvl9pPr marL="1800362" indent="0">
              <a:buNone/>
              <a:defRPr sz="443"/>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7469" y="20162244"/>
            <a:ext cx="30723184" cy="2380853"/>
          </a:xfrm>
          <a:prstGeom prst="rect">
            <a:avLst/>
          </a:prstGeom>
        </p:spPr>
        <p:txBody>
          <a:bodyPr anchor="b"/>
          <a:lstStyle>
            <a:defPPr>
              <a:defRPr kern="1200"/>
            </a:defPPr>
            <a:lvl1pPr algn="l">
              <a:defRPr sz="984" b="1"/>
            </a:lvl1pPr>
          </a:lstStyle>
          <a:p>
            <a:r>
              <a:rPr lang="en-US"/>
              <a:t>Click to edit Master title style</a:t>
            </a:r>
          </a:p>
        </p:txBody>
      </p:sp>
      <p:sp>
        <p:nvSpPr>
          <p:cNvPr id="3" name="Picture Placeholder 2"/>
          <p:cNvSpPr>
            <a:spLocks noGrp="1"/>
          </p:cNvSpPr>
          <p:nvPr>
            <p:ph type="pic" idx="1"/>
          </p:nvPr>
        </p:nvSpPr>
        <p:spPr>
          <a:xfrm>
            <a:off x="10037469" y="2573934"/>
            <a:ext cx="30723184" cy="17281327"/>
          </a:xfrm>
          <a:prstGeom prst="rect">
            <a:avLst/>
          </a:prstGeom>
        </p:spPr>
        <p:txBody>
          <a:bodyPr/>
          <a:lstStyle>
            <a:defPPr>
              <a:defRPr kern="1200"/>
            </a:defPPr>
            <a:lvl1pPr marL="0" indent="0">
              <a:buNone/>
              <a:defRPr sz="1575"/>
            </a:lvl1pPr>
            <a:lvl2pPr marL="225045" indent="0">
              <a:buNone/>
              <a:defRPr sz="1378"/>
            </a:lvl2pPr>
            <a:lvl3pPr marL="450091" indent="0">
              <a:buNone/>
              <a:defRPr sz="1181"/>
            </a:lvl3pPr>
            <a:lvl4pPr marL="675136" indent="0">
              <a:buNone/>
              <a:defRPr sz="984"/>
            </a:lvl4pPr>
            <a:lvl5pPr marL="900181" indent="0">
              <a:buNone/>
              <a:defRPr sz="984"/>
            </a:lvl5pPr>
            <a:lvl6pPr marL="1125226" indent="0">
              <a:buNone/>
              <a:defRPr sz="984"/>
            </a:lvl6pPr>
            <a:lvl7pPr marL="1350272" indent="0">
              <a:buNone/>
              <a:defRPr sz="984"/>
            </a:lvl7pPr>
            <a:lvl8pPr marL="1575317" indent="0">
              <a:buNone/>
              <a:defRPr sz="984"/>
            </a:lvl8pPr>
            <a:lvl9pPr marL="1800362" indent="0">
              <a:buNone/>
              <a:defRPr sz="984"/>
            </a:lvl9pPr>
          </a:lstStyle>
          <a:p>
            <a:pPr lvl="0"/>
            <a:endParaRPr lang="en-US" noProof="0"/>
          </a:p>
        </p:txBody>
      </p:sp>
      <p:sp>
        <p:nvSpPr>
          <p:cNvPr id="4" name="Text Placeholder 3"/>
          <p:cNvSpPr>
            <a:spLocks noGrp="1"/>
          </p:cNvSpPr>
          <p:nvPr>
            <p:ph type="body" sz="half" idx="2"/>
          </p:nvPr>
        </p:nvSpPr>
        <p:spPr>
          <a:xfrm>
            <a:off x="10037469" y="22543097"/>
            <a:ext cx="30723184" cy="3379588"/>
          </a:xfrm>
          <a:prstGeom prst="rect">
            <a:avLst/>
          </a:prstGeom>
        </p:spPr>
        <p:txBody>
          <a:bodyPr/>
          <a:lstStyle>
            <a:defPPr>
              <a:defRPr kern="1200"/>
            </a:defPPr>
            <a:lvl1pPr marL="0" indent="0">
              <a:buNone/>
              <a:defRPr sz="689"/>
            </a:lvl1pPr>
            <a:lvl2pPr marL="225045" indent="0">
              <a:buNone/>
              <a:defRPr sz="591"/>
            </a:lvl2pPr>
            <a:lvl3pPr marL="450091" indent="0">
              <a:buNone/>
              <a:defRPr sz="492"/>
            </a:lvl3pPr>
            <a:lvl4pPr marL="675136" indent="0">
              <a:buNone/>
              <a:defRPr sz="443"/>
            </a:lvl4pPr>
            <a:lvl5pPr marL="900181" indent="0">
              <a:buNone/>
              <a:defRPr sz="443"/>
            </a:lvl5pPr>
            <a:lvl6pPr marL="1125226" indent="0">
              <a:buNone/>
              <a:defRPr sz="443"/>
            </a:lvl6pPr>
            <a:lvl7pPr marL="1350272" indent="0">
              <a:buNone/>
              <a:defRPr sz="443"/>
            </a:lvl7pPr>
            <a:lvl8pPr marL="1575317" indent="0">
              <a:buNone/>
              <a:defRPr sz="443"/>
            </a:lvl8pPr>
            <a:lvl9pPr marL="1800362" indent="0">
              <a:buNone/>
              <a:defRPr sz="443"/>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0808141" y="12631517"/>
            <a:ext cx="9367838" cy="6124222"/>
          </a:xfrm>
          <a:prstGeom prst="rect">
            <a:avLst/>
          </a:prstGeom>
        </p:spPr>
      </p:pic>
      <p:pic>
        <p:nvPicPr>
          <p:cNvPr id="3" name="New picture"/>
          <p:cNvPicPr/>
          <p:nvPr/>
        </p:nvPicPr>
        <p:blipFill>
          <a:blip r:embed="rId13"/>
          <a:stretch>
            <a:fillRect/>
          </a:stretch>
        </p:blipFill>
        <p:spPr>
          <a:xfrm rot="5400000">
            <a:off x="52646703" y="12631517"/>
            <a:ext cx="9367838" cy="6124222"/>
          </a:xfrm>
          <a:prstGeom prst="rect">
            <a:avLst/>
          </a:prstGeom>
        </p:spPr>
      </p:pic>
      <p:pic>
        <p:nvPicPr>
          <p:cNvPr id="4" name="New picture"/>
          <p:cNvPicPr/>
          <p:nvPr/>
        </p:nvPicPr>
        <p:blipFill>
          <a:blip r:embed="rId14"/>
          <a:stretch>
            <a:fillRect/>
          </a:stretch>
        </p:blipFill>
        <p:spPr>
          <a:xfrm>
            <a:off x="2271889" y="29136975"/>
            <a:ext cx="46662622" cy="950119"/>
          </a:xfrm>
          <a:prstGeom prst="rect">
            <a:avLst/>
          </a:prstGeom>
        </p:spPr>
      </p:pic>
      <p:sp>
        <p:nvSpPr>
          <p:cNvPr id="5" name="New shape"/>
          <p:cNvSpPr/>
          <p:nvPr/>
        </p:nvSpPr>
        <p:spPr>
          <a:xfrm>
            <a:off x="2271889" y="29512022"/>
            <a:ext cx="25603200" cy="833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2993">
                <a:solidFill>
                  <a:srgbClr val="808080"/>
                </a:solidFill>
              </a:rPr>
              <a:t>Template ID: ponderingpeacock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1513586" rtl="0" eaLnBrk="0" fontAlgn="base" hangingPunct="0">
        <a:spcBef>
          <a:spcPct val="0"/>
        </a:spcBef>
        <a:spcAft>
          <a:spcPct val="0"/>
        </a:spcAft>
        <a:defRPr sz="7285">
          <a:solidFill>
            <a:schemeClr val="tx2"/>
          </a:solidFill>
          <a:latin typeface="+mj-lt"/>
          <a:ea typeface="+mj-ea"/>
          <a:cs typeface="+mj-cs"/>
        </a:defRPr>
      </a:lvl1pPr>
      <a:lvl2pPr algn="ctr" defTabSz="1513586" rtl="0" eaLnBrk="0" fontAlgn="base" hangingPunct="0">
        <a:spcBef>
          <a:spcPct val="0"/>
        </a:spcBef>
        <a:spcAft>
          <a:spcPct val="0"/>
        </a:spcAft>
        <a:defRPr sz="7285">
          <a:solidFill>
            <a:schemeClr val="tx2"/>
          </a:solidFill>
          <a:latin typeface="Times New Roman" pitchFamily="18" charset="0"/>
        </a:defRPr>
      </a:lvl2pPr>
      <a:lvl3pPr algn="ctr" defTabSz="1513586" rtl="0" eaLnBrk="0" fontAlgn="base" hangingPunct="0">
        <a:spcBef>
          <a:spcPct val="0"/>
        </a:spcBef>
        <a:spcAft>
          <a:spcPct val="0"/>
        </a:spcAft>
        <a:defRPr sz="7285">
          <a:solidFill>
            <a:schemeClr val="tx2"/>
          </a:solidFill>
          <a:latin typeface="Times New Roman" pitchFamily="18" charset="0"/>
        </a:defRPr>
      </a:lvl3pPr>
      <a:lvl4pPr algn="ctr" defTabSz="1513586" rtl="0" eaLnBrk="0" fontAlgn="base" hangingPunct="0">
        <a:spcBef>
          <a:spcPct val="0"/>
        </a:spcBef>
        <a:spcAft>
          <a:spcPct val="0"/>
        </a:spcAft>
        <a:defRPr sz="7285">
          <a:solidFill>
            <a:schemeClr val="tx2"/>
          </a:solidFill>
          <a:latin typeface="Times New Roman" pitchFamily="18" charset="0"/>
        </a:defRPr>
      </a:lvl4pPr>
      <a:lvl5pPr algn="ctr" defTabSz="1513586" rtl="0" eaLnBrk="0" fontAlgn="base" hangingPunct="0">
        <a:spcBef>
          <a:spcPct val="0"/>
        </a:spcBef>
        <a:spcAft>
          <a:spcPct val="0"/>
        </a:spcAft>
        <a:defRPr sz="7285">
          <a:solidFill>
            <a:schemeClr val="tx2"/>
          </a:solidFill>
          <a:latin typeface="Times New Roman" pitchFamily="18" charset="0"/>
        </a:defRPr>
      </a:lvl5pPr>
      <a:lvl6pPr marL="225045" algn="ctr" defTabSz="1513586" rtl="0" eaLnBrk="0" fontAlgn="base" hangingPunct="0">
        <a:spcBef>
          <a:spcPct val="0"/>
        </a:spcBef>
        <a:spcAft>
          <a:spcPct val="0"/>
        </a:spcAft>
        <a:defRPr sz="7285">
          <a:solidFill>
            <a:schemeClr val="tx2"/>
          </a:solidFill>
          <a:latin typeface="Times New Roman" pitchFamily="18" charset="0"/>
        </a:defRPr>
      </a:lvl6pPr>
      <a:lvl7pPr marL="450091" algn="ctr" defTabSz="1513586" rtl="0" eaLnBrk="0" fontAlgn="base" hangingPunct="0">
        <a:spcBef>
          <a:spcPct val="0"/>
        </a:spcBef>
        <a:spcAft>
          <a:spcPct val="0"/>
        </a:spcAft>
        <a:defRPr sz="7285">
          <a:solidFill>
            <a:schemeClr val="tx2"/>
          </a:solidFill>
          <a:latin typeface="Times New Roman" pitchFamily="18" charset="0"/>
        </a:defRPr>
      </a:lvl7pPr>
      <a:lvl8pPr marL="675136" algn="ctr" defTabSz="1513586" rtl="0" eaLnBrk="0" fontAlgn="base" hangingPunct="0">
        <a:spcBef>
          <a:spcPct val="0"/>
        </a:spcBef>
        <a:spcAft>
          <a:spcPct val="0"/>
        </a:spcAft>
        <a:defRPr sz="7285">
          <a:solidFill>
            <a:schemeClr val="tx2"/>
          </a:solidFill>
          <a:latin typeface="Times New Roman" pitchFamily="18" charset="0"/>
        </a:defRPr>
      </a:lvl8pPr>
      <a:lvl9pPr marL="900181" algn="ctr" defTabSz="1513586" rtl="0" eaLnBrk="0" fontAlgn="base" hangingPunct="0">
        <a:spcBef>
          <a:spcPct val="0"/>
        </a:spcBef>
        <a:spcAft>
          <a:spcPct val="0"/>
        </a:spcAft>
        <a:defRPr sz="7285">
          <a:solidFill>
            <a:schemeClr val="tx2"/>
          </a:solidFill>
          <a:latin typeface="Times New Roman" pitchFamily="18" charset="0"/>
        </a:defRPr>
      </a:lvl9pPr>
    </p:titleStyle>
    <p:bodyStyle>
      <a:defPPr>
        <a:defRPr kern="1200"/>
      </a:defPPr>
      <a:lvl1pPr marL="566521" indent="-566521" algn="l" defTabSz="1513586" rtl="0" eaLnBrk="0" fontAlgn="base" hangingPunct="0">
        <a:spcBef>
          <a:spcPct val="20000"/>
        </a:spcBef>
        <a:spcAft>
          <a:spcPct val="0"/>
        </a:spcAft>
        <a:buChar char="•"/>
        <a:defRPr sz="5267">
          <a:solidFill>
            <a:schemeClr val="tx1"/>
          </a:solidFill>
          <a:latin typeface="+mn-lt"/>
          <a:ea typeface="+mn-ea"/>
          <a:cs typeface="+mn-cs"/>
        </a:defRPr>
      </a:lvl1pPr>
      <a:lvl2pPr marL="1229154" indent="-472752" algn="l" defTabSz="1513586" rtl="0" eaLnBrk="0" fontAlgn="base" hangingPunct="0">
        <a:spcBef>
          <a:spcPct val="20000"/>
        </a:spcBef>
        <a:spcAft>
          <a:spcPct val="0"/>
        </a:spcAft>
        <a:buChar char="–"/>
        <a:defRPr sz="4676">
          <a:solidFill>
            <a:schemeClr val="tx1"/>
          </a:solidFill>
          <a:latin typeface="+mn-lt"/>
        </a:defRPr>
      </a:lvl2pPr>
      <a:lvl3pPr marL="1891787" indent="-378201" algn="l" defTabSz="1513586" rtl="0" eaLnBrk="0" fontAlgn="base" hangingPunct="0">
        <a:spcBef>
          <a:spcPct val="20000"/>
        </a:spcBef>
        <a:spcAft>
          <a:spcPct val="0"/>
        </a:spcAft>
        <a:buChar char="•"/>
        <a:defRPr sz="3987">
          <a:solidFill>
            <a:schemeClr val="tx1"/>
          </a:solidFill>
          <a:latin typeface="+mn-lt"/>
        </a:defRPr>
      </a:lvl3pPr>
      <a:lvl4pPr marL="2650533" indent="-380546" algn="l" defTabSz="1513586" rtl="0" eaLnBrk="0" fontAlgn="base" hangingPunct="0">
        <a:spcBef>
          <a:spcPct val="20000"/>
        </a:spcBef>
        <a:spcAft>
          <a:spcPct val="0"/>
        </a:spcAft>
        <a:buChar char="–"/>
        <a:defRPr sz="3199">
          <a:solidFill>
            <a:schemeClr val="tx1"/>
          </a:solidFill>
          <a:latin typeface="+mn-lt"/>
        </a:defRPr>
      </a:lvl4pPr>
      <a:lvl5pPr marL="3406935" indent="-378201" algn="l" defTabSz="1513586" rtl="0" eaLnBrk="0" fontAlgn="base" hangingPunct="0">
        <a:spcBef>
          <a:spcPct val="20000"/>
        </a:spcBef>
        <a:spcAft>
          <a:spcPct val="0"/>
        </a:spcAft>
        <a:buChar char="»"/>
        <a:defRPr sz="3199">
          <a:solidFill>
            <a:schemeClr val="tx1"/>
          </a:solidFill>
          <a:latin typeface="+mn-lt"/>
        </a:defRPr>
      </a:lvl5pPr>
      <a:lvl6pPr marL="3631981" indent="-378201" algn="l" defTabSz="1513586" rtl="0" eaLnBrk="0" fontAlgn="base" hangingPunct="0">
        <a:spcBef>
          <a:spcPct val="20000"/>
        </a:spcBef>
        <a:spcAft>
          <a:spcPct val="0"/>
        </a:spcAft>
        <a:buChar char="»"/>
        <a:defRPr sz="3199">
          <a:solidFill>
            <a:schemeClr val="tx1"/>
          </a:solidFill>
          <a:latin typeface="+mn-lt"/>
        </a:defRPr>
      </a:lvl6pPr>
      <a:lvl7pPr marL="3857026" indent="-378201" algn="l" defTabSz="1513586" rtl="0" eaLnBrk="0" fontAlgn="base" hangingPunct="0">
        <a:spcBef>
          <a:spcPct val="20000"/>
        </a:spcBef>
        <a:spcAft>
          <a:spcPct val="0"/>
        </a:spcAft>
        <a:buChar char="»"/>
        <a:defRPr sz="3199">
          <a:solidFill>
            <a:schemeClr val="tx1"/>
          </a:solidFill>
          <a:latin typeface="+mn-lt"/>
        </a:defRPr>
      </a:lvl7pPr>
      <a:lvl8pPr marL="4082071" indent="-378201" algn="l" defTabSz="1513586" rtl="0" eaLnBrk="0" fontAlgn="base" hangingPunct="0">
        <a:spcBef>
          <a:spcPct val="20000"/>
        </a:spcBef>
        <a:spcAft>
          <a:spcPct val="0"/>
        </a:spcAft>
        <a:buChar char="»"/>
        <a:defRPr sz="3199">
          <a:solidFill>
            <a:schemeClr val="tx1"/>
          </a:solidFill>
          <a:latin typeface="+mn-lt"/>
        </a:defRPr>
      </a:lvl8pPr>
      <a:lvl9pPr marL="4307116" indent="-378201" algn="l" defTabSz="1513586" rtl="0" eaLnBrk="0" fontAlgn="base" hangingPunct="0">
        <a:spcBef>
          <a:spcPct val="20000"/>
        </a:spcBef>
        <a:spcAft>
          <a:spcPct val="0"/>
        </a:spcAft>
        <a:buChar char="»"/>
        <a:defRPr sz="3199">
          <a:solidFill>
            <a:schemeClr val="tx1"/>
          </a:solidFill>
          <a:latin typeface="+mn-lt"/>
        </a:defRPr>
      </a:lvl9pPr>
    </p:bodyStyle>
    <p:otherStyle>
      <a:defPPr>
        <a:defRPr lang="en-US"/>
      </a:defPPr>
      <a:lvl1pPr marL="0" algn="l" defTabSz="450091" rtl="0" eaLnBrk="1" latinLnBrk="0" hangingPunct="1">
        <a:defRPr sz="886" kern="1200">
          <a:solidFill>
            <a:schemeClr val="tx1"/>
          </a:solidFill>
          <a:latin typeface="+mn-lt"/>
          <a:ea typeface="+mn-ea"/>
          <a:cs typeface="+mn-cs"/>
        </a:defRPr>
      </a:lvl1pPr>
      <a:lvl2pPr marL="225045" algn="l" defTabSz="450091" rtl="0" eaLnBrk="1" latinLnBrk="0" hangingPunct="1">
        <a:defRPr sz="886" kern="1200">
          <a:solidFill>
            <a:schemeClr val="tx1"/>
          </a:solidFill>
          <a:latin typeface="+mn-lt"/>
          <a:ea typeface="+mn-ea"/>
          <a:cs typeface="+mn-cs"/>
        </a:defRPr>
      </a:lvl2pPr>
      <a:lvl3pPr marL="450091" algn="l" defTabSz="450091" rtl="0" eaLnBrk="1" latinLnBrk="0" hangingPunct="1">
        <a:defRPr sz="886" kern="1200">
          <a:solidFill>
            <a:schemeClr val="tx1"/>
          </a:solidFill>
          <a:latin typeface="+mn-lt"/>
          <a:ea typeface="+mn-ea"/>
          <a:cs typeface="+mn-cs"/>
        </a:defRPr>
      </a:lvl3pPr>
      <a:lvl4pPr marL="675136" algn="l" defTabSz="450091" rtl="0" eaLnBrk="1" latinLnBrk="0" hangingPunct="1">
        <a:defRPr sz="886" kern="1200">
          <a:solidFill>
            <a:schemeClr val="tx1"/>
          </a:solidFill>
          <a:latin typeface="+mn-lt"/>
          <a:ea typeface="+mn-ea"/>
          <a:cs typeface="+mn-cs"/>
        </a:defRPr>
      </a:lvl4pPr>
      <a:lvl5pPr marL="900181" algn="l" defTabSz="450091" rtl="0" eaLnBrk="1" latinLnBrk="0" hangingPunct="1">
        <a:defRPr sz="886" kern="1200">
          <a:solidFill>
            <a:schemeClr val="tx1"/>
          </a:solidFill>
          <a:latin typeface="+mn-lt"/>
          <a:ea typeface="+mn-ea"/>
          <a:cs typeface="+mn-cs"/>
        </a:defRPr>
      </a:lvl5pPr>
      <a:lvl6pPr marL="1125226" algn="l" defTabSz="450091" rtl="0" eaLnBrk="1" latinLnBrk="0" hangingPunct="1">
        <a:defRPr sz="886" kern="1200">
          <a:solidFill>
            <a:schemeClr val="tx1"/>
          </a:solidFill>
          <a:latin typeface="+mn-lt"/>
          <a:ea typeface="+mn-ea"/>
          <a:cs typeface="+mn-cs"/>
        </a:defRPr>
      </a:lvl6pPr>
      <a:lvl7pPr marL="1350272" algn="l" defTabSz="450091" rtl="0" eaLnBrk="1" latinLnBrk="0" hangingPunct="1">
        <a:defRPr sz="886" kern="1200">
          <a:solidFill>
            <a:schemeClr val="tx1"/>
          </a:solidFill>
          <a:latin typeface="+mn-lt"/>
          <a:ea typeface="+mn-ea"/>
          <a:cs typeface="+mn-cs"/>
        </a:defRPr>
      </a:lvl7pPr>
      <a:lvl8pPr marL="1575317" algn="l" defTabSz="450091" rtl="0" eaLnBrk="1" latinLnBrk="0" hangingPunct="1">
        <a:defRPr sz="886" kern="1200">
          <a:solidFill>
            <a:schemeClr val="tx1"/>
          </a:solidFill>
          <a:latin typeface="+mn-lt"/>
          <a:ea typeface="+mn-ea"/>
          <a:cs typeface="+mn-cs"/>
        </a:defRPr>
      </a:lvl8pPr>
      <a:lvl9pPr marL="1800362" algn="l" defTabSz="450091" rtl="0" eaLnBrk="1" latinLnBrk="0" hangingPunct="1">
        <a:defRPr sz="8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5" Type="http://schemas.openxmlformats.org/officeDocument/2006/relationships/image" Target="../media/image5.jp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1369775" y="12143574"/>
            <a:ext cx="13182599" cy="1269644"/>
          </a:xfrm>
          <a:prstGeom prst="snipRoundRect">
            <a:avLst>
              <a:gd name="adj1" fmla="val 0"/>
              <a:gd name="adj2" fmla="val 50000"/>
            </a:avLst>
          </a:prstGeom>
          <a:solidFill>
            <a:srgbClr val="664F93"/>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Technical Overview</a:t>
            </a:r>
          </a:p>
        </p:txBody>
      </p:sp>
      <p:sp>
        <p:nvSpPr>
          <p:cNvPr id="75" name="Rectangle 74">
            <a:extLst>
              <a:ext uri="{FF2B5EF4-FFF2-40B4-BE49-F238E27FC236}">
                <a16:creationId xmlns:a16="http://schemas.microsoft.com/office/drawing/2014/main" id="{C24D4BC5-5256-4C2E-B3FB-87EA69B63AF3}"/>
              </a:ext>
            </a:extLst>
          </p:cNvPr>
          <p:cNvSpPr/>
          <p:nvPr/>
        </p:nvSpPr>
        <p:spPr>
          <a:xfrm>
            <a:off x="1355124" y="4859733"/>
            <a:ext cx="13182599" cy="3602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3600" dirty="0">
              <a:solidFill>
                <a:schemeClr val="tx1"/>
              </a:solidFill>
              <a:latin typeface="+mj-lt"/>
            </a:endParaRPr>
          </a:p>
        </p:txBody>
      </p:sp>
      <p:sp>
        <p:nvSpPr>
          <p:cNvPr id="28" name="Text Box 241"/>
          <p:cNvSpPr txBox="1">
            <a:spLocks noChangeArrowheads="1"/>
          </p:cNvSpPr>
          <p:nvPr/>
        </p:nvSpPr>
        <p:spPr bwMode="auto">
          <a:xfrm>
            <a:off x="0" y="383263"/>
            <a:ext cx="51206400" cy="2992806"/>
          </a:xfrm>
          <a:prstGeom prst="snip2DiagRect">
            <a:avLst/>
          </a:prstGeom>
          <a:gradFill flip="none" rotWithShape="1">
            <a:gsLst>
              <a:gs pos="0">
                <a:srgbClr val="E64B3C">
                  <a:shade val="30000"/>
                  <a:satMod val="115000"/>
                </a:srgbClr>
              </a:gs>
              <a:gs pos="50000">
                <a:srgbClr val="E64B3C">
                  <a:shade val="67500"/>
                  <a:satMod val="115000"/>
                </a:srgbClr>
              </a:gs>
              <a:gs pos="100000">
                <a:srgbClr val="E64B3C">
                  <a:shade val="100000"/>
                  <a:satMod val="115000"/>
                </a:srgbClr>
              </a:gs>
            </a:gsLst>
            <a:lin ang="2700000" scaled="1"/>
            <a:tileRect/>
          </a:gradFill>
          <a:ln w="25400">
            <a:noFill/>
            <a:miter lim="800000"/>
          </a:ln>
        </p:spPr>
        <p:txBody>
          <a:bodyPr lIns="30107" tIns="15053" rIns="30107" bIns="15053"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067"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16602075" y="612211"/>
            <a:ext cx="18002250" cy="1445771"/>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1851301">
              <a:spcBef>
                <a:spcPct val="20000"/>
              </a:spcBef>
              <a:defRPr/>
            </a:pPr>
            <a:r>
              <a:rPr lang="en-US" sz="4400" dirty="0">
                <a:solidFill>
                  <a:schemeClr val="bg1"/>
                </a:solidFill>
              </a:rPr>
              <a:t>Personalized Recipe Recommendation</a:t>
            </a:r>
          </a:p>
          <a:p>
            <a:pPr algn="ctr" defTabSz="1851301">
              <a:spcBef>
                <a:spcPct val="20000"/>
              </a:spcBef>
              <a:defRPr/>
            </a:pPr>
            <a:r>
              <a:rPr lang="en-US" sz="4400" b="1" dirty="0">
                <a:solidFill>
                  <a:schemeClr val="bg1"/>
                </a:solidFill>
                <a:effectLst/>
                <a:latin typeface="Quattrocento" panose="02020802030000000404" pitchFamily="18" charset="0"/>
              </a:rPr>
              <a:t>Data Visualization Project</a:t>
            </a:r>
            <a:endParaRPr lang="en-US" sz="4200" b="1" dirty="0">
              <a:solidFill>
                <a:schemeClr val="bg1"/>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16602075" y="2187964"/>
            <a:ext cx="18002250" cy="880241"/>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2600" dirty="0">
                <a:solidFill>
                  <a:schemeClr val="bg2"/>
                </a:solidFill>
              </a:rPr>
              <a:t>By Anchal </a:t>
            </a:r>
            <a:r>
              <a:rPr lang="en-US" sz="2600" dirty="0" err="1">
                <a:solidFill>
                  <a:schemeClr val="bg2"/>
                </a:solidFill>
              </a:rPr>
              <a:t>Kulwal</a:t>
            </a:r>
            <a:r>
              <a:rPr lang="en-US" sz="2600" dirty="0">
                <a:solidFill>
                  <a:schemeClr val="bg2"/>
                </a:solidFill>
              </a:rPr>
              <a:t>, Elizabeth </a:t>
            </a:r>
            <a:r>
              <a:rPr lang="en-US" sz="2600" dirty="0" err="1">
                <a:solidFill>
                  <a:schemeClr val="bg2"/>
                </a:solidFill>
              </a:rPr>
              <a:t>Wanyonyi</a:t>
            </a:r>
            <a:r>
              <a:rPr lang="en-US" sz="2600" dirty="0">
                <a:solidFill>
                  <a:schemeClr val="bg2"/>
                </a:solidFill>
              </a:rPr>
              <a:t>, Kevin Gomez, and Vaishnavi </a:t>
            </a:r>
            <a:r>
              <a:rPr lang="en-US" sz="2600" dirty="0" err="1">
                <a:solidFill>
                  <a:schemeClr val="bg2"/>
                </a:solidFill>
              </a:rPr>
              <a:t>Sampara</a:t>
            </a:r>
            <a:endParaRPr lang="en-US" sz="2600" dirty="0">
              <a:solidFill>
                <a:schemeClr val="bg2"/>
              </a:solidFill>
            </a:endParaRPr>
          </a:p>
          <a:p>
            <a:pPr algn="ctr"/>
            <a:r>
              <a:rPr lang="en-US" sz="2600" dirty="0">
                <a:solidFill>
                  <a:schemeClr val="bg2"/>
                </a:solidFill>
              </a:rPr>
              <a:t>The University of Texas at Arlington </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1324436" y="3578571"/>
            <a:ext cx="13182599" cy="1299783"/>
          </a:xfrm>
          <a:prstGeom prst="snipRoundRect">
            <a:avLst>
              <a:gd name="adj1" fmla="val 0"/>
              <a:gd name="adj2" fmla="val 50000"/>
            </a:avLst>
          </a:prstGeom>
          <a:solidFill>
            <a:schemeClr val="bg2">
              <a:lumMod val="1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Introduction</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15603383" y="3605017"/>
            <a:ext cx="16854355" cy="1395852"/>
          </a:xfrm>
          <a:prstGeom prst="snipRoundRect">
            <a:avLst>
              <a:gd name="adj1" fmla="val 0"/>
              <a:gd name="adj2" fmla="val 50000"/>
            </a:avLst>
          </a:prstGeom>
          <a:solidFill>
            <a:srgbClr val="664F93"/>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System Architecture</a:t>
            </a:r>
          </a:p>
        </p:txBody>
      </p:sp>
      <p:sp>
        <p:nvSpPr>
          <p:cNvPr id="88" name="Rectangle 87">
            <a:extLst>
              <a:ext uri="{FF2B5EF4-FFF2-40B4-BE49-F238E27FC236}">
                <a16:creationId xmlns:a16="http://schemas.microsoft.com/office/drawing/2014/main" id="{236036AE-C83F-4AC9-800C-C6574727635F}"/>
              </a:ext>
            </a:extLst>
          </p:cNvPr>
          <p:cNvSpPr/>
          <p:nvPr/>
        </p:nvSpPr>
        <p:spPr>
          <a:xfrm>
            <a:off x="1371600" y="13413218"/>
            <a:ext cx="13182600" cy="14780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800" dirty="0">
              <a:solidFill>
                <a:schemeClr val="tx1"/>
              </a:solidFill>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15628215" y="14457543"/>
            <a:ext cx="9438794" cy="3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4995" tIns="22498" rIns="44995" bIns="22498">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575">
                <a:effectLst/>
                <a:latin typeface="Quattrocento Sans" panose="020B0502050000020003" pitchFamily="34" charset="0"/>
                <a:cs typeface="Arial" pitchFamily="34" charset="0"/>
              </a:rPr>
              <a:t>Add your information, graphs and images to this section.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51318" y="15620602"/>
            <a:ext cx="16759479" cy="2419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800" dirty="0">
              <a:solidFill>
                <a:schemeClr val="tx1"/>
              </a:solidFill>
              <a:latin typeface="+mj-lt"/>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4853" y="14457543"/>
            <a:ext cx="16799860" cy="1163059"/>
          </a:xfrm>
          <a:prstGeom prst="snipRoundRect">
            <a:avLst>
              <a:gd name="adj1" fmla="val 4705"/>
              <a:gd name="adj2" fmla="val 46622"/>
            </a:avLst>
          </a:prstGeom>
          <a:solidFill>
            <a:schemeClr val="bg1">
              <a:lumMod val="5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Conclusion and Future Work</a:t>
            </a:r>
          </a:p>
        </p:txBody>
      </p:sp>
      <p:sp>
        <p:nvSpPr>
          <p:cNvPr id="26" name="TextBox 19">
            <a:extLst>
              <a:ext uri="{FF2B5EF4-FFF2-40B4-BE49-F238E27FC236}">
                <a16:creationId xmlns:a16="http://schemas.microsoft.com/office/drawing/2014/main" id="{A722B144-9F33-40E9-8E97-BD8723AE946C}"/>
              </a:ext>
            </a:extLst>
          </p:cNvPr>
          <p:cNvSpPr txBox="1">
            <a:spLocks noChangeArrowheads="1"/>
          </p:cNvSpPr>
          <p:nvPr/>
        </p:nvSpPr>
        <p:spPr bwMode="auto">
          <a:xfrm>
            <a:off x="26136975" y="14457543"/>
            <a:ext cx="9438794" cy="3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4995" tIns="22498" rIns="44995" bIns="22498">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575">
                <a:effectLst/>
                <a:latin typeface="Quattrocento Sans" panose="020B0502050000020003" pitchFamily="34" charset="0"/>
                <a:cs typeface="Arial" pitchFamily="34" charset="0"/>
              </a:rPr>
              <a:t>Add your information, graphs and images to this section.</a:t>
            </a:r>
          </a:p>
        </p:txBody>
      </p:sp>
      <p:sp>
        <p:nvSpPr>
          <p:cNvPr id="27" name="Rectangle 10">
            <a:extLst>
              <a:ext uri="{FF2B5EF4-FFF2-40B4-BE49-F238E27FC236}">
                <a16:creationId xmlns:a16="http://schemas.microsoft.com/office/drawing/2014/main" id="{BEB2243C-7086-4053-9BF8-3074617915DC}"/>
              </a:ext>
            </a:extLst>
          </p:cNvPr>
          <p:cNvSpPr>
            <a:spLocks noChangeArrowheads="1"/>
          </p:cNvSpPr>
          <p:nvPr/>
        </p:nvSpPr>
        <p:spPr bwMode="auto">
          <a:xfrm>
            <a:off x="33082391" y="3608111"/>
            <a:ext cx="16793395" cy="1395852"/>
          </a:xfrm>
          <a:prstGeom prst="snipRoundRect">
            <a:avLst>
              <a:gd name="adj1" fmla="val 0"/>
              <a:gd name="adj2" fmla="val 50000"/>
            </a:avLst>
          </a:prstGeom>
          <a:solidFill>
            <a:schemeClr val="bg2">
              <a:lumMod val="1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Technologies Used</a:t>
            </a:r>
          </a:p>
        </p:txBody>
      </p:sp>
      <p:sp>
        <p:nvSpPr>
          <p:cNvPr id="85" name="Rectangle 84">
            <a:extLst>
              <a:ext uri="{FF2B5EF4-FFF2-40B4-BE49-F238E27FC236}">
                <a16:creationId xmlns:a16="http://schemas.microsoft.com/office/drawing/2014/main" id="{19BFD724-D51D-4DD6-A93A-40ABEA405C90}"/>
              </a:ext>
            </a:extLst>
          </p:cNvPr>
          <p:cNvSpPr/>
          <p:nvPr/>
        </p:nvSpPr>
        <p:spPr>
          <a:xfrm>
            <a:off x="33107105" y="5008168"/>
            <a:ext cx="16744171" cy="390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200" dirty="0">
              <a:solidFill>
                <a:schemeClr val="tx1"/>
              </a:solidFill>
              <a:latin typeface="+mj-lt"/>
            </a:endParaRPr>
          </a:p>
        </p:txBody>
      </p:sp>
      <p:sp>
        <p:nvSpPr>
          <p:cNvPr id="2" name="Rectangle 1">
            <a:extLst>
              <a:ext uri="{FF2B5EF4-FFF2-40B4-BE49-F238E27FC236}">
                <a16:creationId xmlns:a16="http://schemas.microsoft.com/office/drawing/2014/main" id="{FF4CEFB7-0D1C-04A2-A4F1-0E2313721DD1}"/>
              </a:ext>
            </a:extLst>
          </p:cNvPr>
          <p:cNvSpPr/>
          <p:nvPr/>
        </p:nvSpPr>
        <p:spPr>
          <a:xfrm>
            <a:off x="15603383" y="4953000"/>
            <a:ext cx="16793395" cy="680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4725" dirty="0">
              <a:solidFill>
                <a:schemeClr val="tx1"/>
              </a:solidFill>
              <a:latin typeface="+mj-lt"/>
            </a:endParaRPr>
          </a:p>
        </p:txBody>
      </p:sp>
      <p:sp>
        <p:nvSpPr>
          <p:cNvPr id="6" name="TextBox 5">
            <a:extLst>
              <a:ext uri="{FF2B5EF4-FFF2-40B4-BE49-F238E27FC236}">
                <a16:creationId xmlns:a16="http://schemas.microsoft.com/office/drawing/2014/main" id="{6422D57B-F0A8-104D-42E8-091DCC005273}"/>
              </a:ext>
            </a:extLst>
          </p:cNvPr>
          <p:cNvSpPr txBox="1"/>
          <p:nvPr/>
        </p:nvSpPr>
        <p:spPr>
          <a:xfrm>
            <a:off x="1415115" y="4922906"/>
            <a:ext cx="13091920" cy="3539430"/>
          </a:xfrm>
          <a:prstGeom prst="rect">
            <a:avLst/>
          </a:prstGeom>
          <a:noFill/>
        </p:spPr>
        <p:txBody>
          <a:bodyPr wrap="square">
            <a:spAutoFit/>
          </a:bodyPr>
          <a:lstStyle/>
          <a:p>
            <a:r>
              <a:rPr lang="en-US" sz="3200" kern="100" dirty="0">
                <a:effectLst/>
                <a:latin typeface="+mn-lt"/>
                <a:ea typeface="Aptos" panose="020B0004020202020204" pitchFamily="34" charset="0"/>
                <a:cs typeface="Times New Roman" panose="02020603050405020304" pitchFamily="18" charset="0"/>
              </a:rPr>
              <a:t>The Recipe Recommendation System leverages the power of Natural Language Processing (NLP) and Machine Learning (ML) to provide personalized recipe recommendations based on user preferences. The system analyzes similarities between recipes using </a:t>
            </a:r>
            <a:r>
              <a:rPr lang="en-US" sz="3200" b="1" kern="100" dirty="0">
                <a:effectLst/>
                <a:latin typeface="+mn-lt"/>
                <a:ea typeface="Aptos" panose="020B0004020202020204" pitchFamily="34" charset="0"/>
                <a:cs typeface="Times New Roman" panose="02020603050405020304" pitchFamily="18" charset="0"/>
              </a:rPr>
              <a:t>cosine similarity</a:t>
            </a:r>
            <a:r>
              <a:rPr lang="en-US" sz="3200" kern="100" dirty="0">
                <a:effectLst/>
                <a:latin typeface="+mn-lt"/>
                <a:ea typeface="Aptos" panose="020B0004020202020204" pitchFamily="34" charset="0"/>
                <a:cs typeface="Times New Roman" panose="02020603050405020304" pitchFamily="18" charset="0"/>
              </a:rPr>
              <a:t>, which compares textual information like ingredients and descriptions. The recommendations are fetched from a rich dataset of recipes stored in a PostgreSQL database and fetched using the </a:t>
            </a:r>
            <a:r>
              <a:rPr lang="en-US" sz="3200" kern="100" dirty="0" err="1">
                <a:effectLst/>
                <a:latin typeface="+mn-lt"/>
                <a:ea typeface="Aptos" panose="020B0004020202020204" pitchFamily="34" charset="0"/>
                <a:cs typeface="Times New Roman" panose="02020603050405020304" pitchFamily="18" charset="0"/>
              </a:rPr>
              <a:t>FatSecret</a:t>
            </a:r>
            <a:r>
              <a:rPr lang="en-US" sz="3200" kern="100" dirty="0">
                <a:effectLst/>
                <a:latin typeface="+mn-lt"/>
                <a:ea typeface="Aptos" panose="020B0004020202020204" pitchFamily="34" charset="0"/>
                <a:cs typeface="Times New Roman" panose="02020603050405020304" pitchFamily="18" charset="0"/>
              </a:rPr>
              <a:t> API</a:t>
            </a:r>
            <a:r>
              <a:rPr lang="en-US" sz="32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F6A287D8-56C5-3C40-4E10-1F08DDCEC4A5}"/>
              </a:ext>
            </a:extLst>
          </p:cNvPr>
          <p:cNvSpPr txBox="1"/>
          <p:nvPr/>
        </p:nvSpPr>
        <p:spPr>
          <a:xfrm>
            <a:off x="1415115" y="13364881"/>
            <a:ext cx="13091920" cy="15311115"/>
          </a:xfrm>
          <a:prstGeom prst="rect">
            <a:avLst/>
          </a:prstGeom>
          <a:noFill/>
        </p:spPr>
        <p:txBody>
          <a:bodyPr wrap="square">
            <a:spAutoFit/>
          </a:bodyPr>
          <a:lstStyle/>
          <a:p>
            <a:pPr marL="0" marR="0">
              <a:lnSpc>
                <a:spcPct val="107000"/>
              </a:lnSpc>
              <a:spcAft>
                <a:spcPts val="800"/>
              </a:spcAft>
            </a:pPr>
            <a:r>
              <a:rPr lang="en-US" sz="3200" b="1" kern="100" dirty="0">
                <a:effectLst/>
                <a:latin typeface="+mn-lt"/>
                <a:ea typeface="Aptos" panose="020B0004020202020204" pitchFamily="34" charset="0"/>
                <a:cs typeface="Times New Roman" panose="02020603050405020304" pitchFamily="18" charset="0"/>
              </a:rPr>
              <a:t>1. Data Collection:</a:t>
            </a: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err="1">
                <a:effectLst/>
                <a:latin typeface="+mn-lt"/>
                <a:ea typeface="Aptos" panose="020B0004020202020204" pitchFamily="34" charset="0"/>
                <a:cs typeface="Times New Roman" panose="02020603050405020304" pitchFamily="18" charset="0"/>
              </a:rPr>
              <a:t>FatSecret</a:t>
            </a:r>
            <a:r>
              <a:rPr lang="en-US" sz="3200" b="1" kern="100" dirty="0">
                <a:effectLst/>
                <a:latin typeface="+mn-lt"/>
                <a:ea typeface="Aptos" panose="020B0004020202020204" pitchFamily="34" charset="0"/>
                <a:cs typeface="Times New Roman" panose="02020603050405020304" pitchFamily="18" charset="0"/>
              </a:rPr>
              <a:t> API:</a:t>
            </a:r>
            <a:r>
              <a:rPr lang="en-US" sz="3200" kern="100" dirty="0">
                <a:effectLst/>
                <a:latin typeface="+mn-lt"/>
                <a:ea typeface="Aptos" panose="020B0004020202020204" pitchFamily="34" charset="0"/>
                <a:cs typeface="Times New Roman" panose="02020603050405020304" pitchFamily="18" charset="0"/>
              </a:rPr>
              <a:t> Recipes are collected using the </a:t>
            </a:r>
            <a:r>
              <a:rPr lang="en-US" sz="3200" kern="100" dirty="0" err="1">
                <a:effectLst/>
                <a:latin typeface="+mn-lt"/>
                <a:ea typeface="Aptos" panose="020B0004020202020204" pitchFamily="34" charset="0"/>
                <a:cs typeface="Times New Roman" panose="02020603050405020304" pitchFamily="18" charset="0"/>
              </a:rPr>
              <a:t>FatSecret</a:t>
            </a:r>
            <a:r>
              <a:rPr lang="en-US" sz="3200" kern="100" dirty="0">
                <a:effectLst/>
                <a:latin typeface="+mn-lt"/>
                <a:ea typeface="Aptos" panose="020B0004020202020204" pitchFamily="34" charset="0"/>
                <a:cs typeface="Times New Roman" panose="02020603050405020304" pitchFamily="18" charset="0"/>
              </a:rPr>
              <a:t> API, which provides detailed recipe information such as name, description, preparation time, cooking time, ingredients, and nutritional facts.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PostgreSQL Database:</a:t>
            </a:r>
            <a:r>
              <a:rPr lang="en-US" sz="3200" kern="100" dirty="0">
                <a:effectLst/>
                <a:latin typeface="+mn-lt"/>
                <a:ea typeface="Aptos" panose="020B0004020202020204" pitchFamily="34" charset="0"/>
                <a:cs typeface="Times New Roman" panose="02020603050405020304" pitchFamily="18" charset="0"/>
              </a:rPr>
              <a:t> Recipe data (e.g., name, description, ingredients, nutritional values) is stored in a PostgreSQL database to ensure efficient querying and data management.</a:t>
            </a:r>
          </a:p>
          <a:p>
            <a:pPr marL="0" marR="0">
              <a:lnSpc>
                <a:spcPct val="107000"/>
              </a:lnSpc>
              <a:spcAft>
                <a:spcPts val="800"/>
              </a:spcAft>
            </a:pPr>
            <a:r>
              <a:rPr lang="en-US" sz="3200" b="1" kern="100" dirty="0">
                <a:effectLst/>
                <a:latin typeface="+mn-lt"/>
                <a:ea typeface="Aptos" panose="020B0004020202020204" pitchFamily="34" charset="0"/>
                <a:cs typeface="Times New Roman" panose="02020603050405020304" pitchFamily="18" charset="0"/>
              </a:rPr>
              <a:t>2. Data Preprocessing and Feature Extraction:</a:t>
            </a: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Textual Embeddings:</a:t>
            </a:r>
            <a:r>
              <a:rPr lang="en-US" sz="3200" kern="100" dirty="0">
                <a:effectLst/>
                <a:latin typeface="+mn-lt"/>
                <a:ea typeface="Aptos" panose="020B0004020202020204" pitchFamily="34" charset="0"/>
                <a:cs typeface="Times New Roman" panose="02020603050405020304" pitchFamily="18" charset="0"/>
              </a:rPr>
              <a:t> Recipes' descriptions and ingredients are converted into vectors using the </a:t>
            </a:r>
            <a:r>
              <a:rPr lang="en-US" sz="3200" b="1" kern="100" dirty="0" err="1">
                <a:effectLst/>
                <a:latin typeface="+mn-lt"/>
                <a:ea typeface="Aptos" panose="020B0004020202020204" pitchFamily="34" charset="0"/>
                <a:cs typeface="Times New Roman" panose="02020603050405020304" pitchFamily="18" charset="0"/>
              </a:rPr>
              <a:t>SentenceTransformer</a:t>
            </a:r>
            <a:r>
              <a:rPr lang="en-US" sz="3200" kern="100" dirty="0">
                <a:effectLst/>
                <a:latin typeface="+mn-lt"/>
                <a:ea typeface="Aptos" panose="020B0004020202020204" pitchFamily="34" charset="0"/>
                <a:cs typeface="Times New Roman" panose="02020603050405020304" pitchFamily="18" charset="0"/>
              </a:rPr>
              <a:t> model (all-MiniLM-L6-v2). This pre-trained model transforms the textual data into a high-dimensional vector that can be compared.</a:t>
            </a:r>
          </a:p>
          <a:p>
            <a:pPr marL="0" marR="0">
              <a:lnSpc>
                <a:spcPct val="107000"/>
              </a:lnSpc>
              <a:spcAft>
                <a:spcPts val="800"/>
              </a:spcAft>
            </a:pPr>
            <a:r>
              <a:rPr lang="en-US" sz="3200" b="1" kern="100" dirty="0">
                <a:effectLst/>
                <a:latin typeface="+mn-lt"/>
                <a:ea typeface="Aptos" panose="020B0004020202020204" pitchFamily="34" charset="0"/>
                <a:cs typeface="Times New Roman" panose="02020603050405020304" pitchFamily="18" charset="0"/>
              </a:rPr>
              <a:t>3. Cosine Similarity:</a:t>
            </a: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Cosine Similarity Calculation:</a:t>
            </a:r>
            <a:r>
              <a:rPr lang="en-US" sz="3200" kern="100" dirty="0">
                <a:effectLst/>
                <a:latin typeface="+mn-lt"/>
                <a:ea typeface="Aptos" panose="020B0004020202020204" pitchFamily="34" charset="0"/>
                <a:cs typeface="Times New Roman" panose="02020603050405020304" pitchFamily="18" charset="0"/>
              </a:rPr>
              <a:t> The system calculates the similarity between a user’s preferences and the available recipes. The higher the cosine similarity score, the more relevant the recipe is to the user's input preferences.</a:t>
            </a:r>
          </a:p>
          <a:p>
            <a:pPr marL="0" marR="0">
              <a:lnSpc>
                <a:spcPct val="107000"/>
              </a:lnSpc>
              <a:spcAft>
                <a:spcPts val="800"/>
              </a:spcAft>
            </a:pPr>
            <a:r>
              <a:rPr lang="en-US" sz="3200" b="1" kern="100" dirty="0">
                <a:effectLst/>
                <a:latin typeface="+mn-lt"/>
                <a:ea typeface="Aptos" panose="020B0004020202020204" pitchFamily="34" charset="0"/>
                <a:cs typeface="Times New Roman" panose="02020603050405020304" pitchFamily="18" charset="0"/>
              </a:rPr>
              <a:t>4. Recipe Recommendation Algorithm:</a:t>
            </a: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Backend (Flask):</a:t>
            </a:r>
            <a:r>
              <a:rPr lang="en-US" sz="3200" kern="100" dirty="0">
                <a:effectLst/>
                <a:latin typeface="+mn-lt"/>
                <a:ea typeface="Aptos" panose="020B0004020202020204" pitchFamily="34" charset="0"/>
                <a:cs typeface="Times New Roman" panose="02020603050405020304" pitchFamily="18" charset="0"/>
              </a:rPr>
              <a:t> A Flask-based API handles user requests. When a user enters a preference (e.g., "low carb breakfast"), the backend uses the </a:t>
            </a:r>
            <a:r>
              <a:rPr lang="en-US" sz="3200" b="1" kern="100" dirty="0" err="1">
                <a:effectLst/>
                <a:latin typeface="+mn-lt"/>
                <a:ea typeface="Aptos" panose="020B0004020202020204" pitchFamily="34" charset="0"/>
                <a:cs typeface="Times New Roman" panose="02020603050405020304" pitchFamily="18" charset="0"/>
              </a:rPr>
              <a:t>SentenceTransformer</a:t>
            </a:r>
            <a:r>
              <a:rPr lang="en-US" sz="3200" kern="100" dirty="0">
                <a:effectLst/>
                <a:latin typeface="+mn-lt"/>
                <a:ea typeface="Aptos" panose="020B0004020202020204" pitchFamily="34" charset="0"/>
                <a:cs typeface="Times New Roman" panose="02020603050405020304" pitchFamily="18" charset="0"/>
              </a:rPr>
              <a:t> to convert the preferences into a vector and compares it to stored recipe vectors using cosine similarity.</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Frontend (React):</a:t>
            </a:r>
            <a:r>
              <a:rPr lang="en-US" sz="3200" kern="100" dirty="0">
                <a:effectLst/>
                <a:latin typeface="+mn-lt"/>
                <a:ea typeface="Aptos" panose="020B0004020202020204" pitchFamily="34" charset="0"/>
                <a:cs typeface="Times New Roman" panose="02020603050405020304" pitchFamily="18" charset="0"/>
              </a:rPr>
              <a:t> The frontend provides a user-friendly interface where users can input their preferences and receive real-time recipe recommendations. The React app communicates with the Flask backend to fetch and display the top recipe suggestions.</a:t>
            </a:r>
          </a:p>
          <a:p>
            <a:endParaRPr lang="en-US" sz="3200" dirty="0"/>
          </a:p>
        </p:txBody>
      </p:sp>
      <p:pic>
        <p:nvPicPr>
          <p:cNvPr id="10" name="Picture 9">
            <a:extLst>
              <a:ext uri="{FF2B5EF4-FFF2-40B4-BE49-F238E27FC236}">
                <a16:creationId xmlns:a16="http://schemas.microsoft.com/office/drawing/2014/main" id="{489D3D64-FD7B-1153-CFFF-A1BD99E923F9}"/>
              </a:ext>
            </a:extLst>
          </p:cNvPr>
          <p:cNvPicPr>
            <a:picLocks noChangeAspect="1"/>
          </p:cNvPicPr>
          <p:nvPr/>
        </p:nvPicPr>
        <p:blipFill>
          <a:blip r:embed="rId3"/>
          <a:stretch>
            <a:fillRect/>
          </a:stretch>
        </p:blipFill>
        <p:spPr>
          <a:xfrm>
            <a:off x="40098515" y="522982"/>
            <a:ext cx="2892537" cy="2680474"/>
          </a:xfrm>
          <a:prstGeom prst="rect">
            <a:avLst/>
          </a:prstGeom>
        </p:spPr>
      </p:pic>
      <p:pic>
        <p:nvPicPr>
          <p:cNvPr id="11" name="Picture 10">
            <a:extLst>
              <a:ext uri="{FF2B5EF4-FFF2-40B4-BE49-F238E27FC236}">
                <a16:creationId xmlns:a16="http://schemas.microsoft.com/office/drawing/2014/main" id="{DEDA006B-B66A-3C5E-2054-6A9D64AD32C9}"/>
              </a:ext>
            </a:extLst>
          </p:cNvPr>
          <p:cNvPicPr>
            <a:picLocks noChangeAspect="1"/>
          </p:cNvPicPr>
          <p:nvPr/>
        </p:nvPicPr>
        <p:blipFill>
          <a:blip r:embed="rId4"/>
          <a:stretch>
            <a:fillRect/>
          </a:stretch>
        </p:blipFill>
        <p:spPr>
          <a:xfrm>
            <a:off x="6064715" y="439343"/>
            <a:ext cx="3796369" cy="2936726"/>
          </a:xfrm>
          <a:prstGeom prst="rect">
            <a:avLst/>
          </a:prstGeom>
        </p:spPr>
      </p:pic>
      <p:sp>
        <p:nvSpPr>
          <p:cNvPr id="13" name="TextBox 12">
            <a:extLst>
              <a:ext uri="{FF2B5EF4-FFF2-40B4-BE49-F238E27FC236}">
                <a16:creationId xmlns:a16="http://schemas.microsoft.com/office/drawing/2014/main" id="{421D9F2A-DF99-7EDA-6105-081ADDA35E59}"/>
              </a:ext>
            </a:extLst>
          </p:cNvPr>
          <p:cNvSpPr txBox="1"/>
          <p:nvPr/>
        </p:nvSpPr>
        <p:spPr>
          <a:xfrm>
            <a:off x="33115612" y="5015285"/>
            <a:ext cx="16567103" cy="3731406"/>
          </a:xfrm>
          <a:prstGeom prst="rect">
            <a:avLst/>
          </a:prstGeom>
          <a:noFill/>
        </p:spPr>
        <p:txBody>
          <a:bodyPr wrap="square">
            <a:sp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Backend:</a:t>
            </a:r>
            <a:r>
              <a:rPr lang="en-US" sz="3200" kern="100" dirty="0">
                <a:effectLst/>
                <a:latin typeface="+mn-lt"/>
                <a:ea typeface="Aptos" panose="020B0004020202020204" pitchFamily="34" charset="0"/>
                <a:cs typeface="Times New Roman" panose="02020603050405020304" pitchFamily="18" charset="0"/>
              </a:rPr>
              <a:t> Python (Flask), Psycopg2 (PostgreSQL interaction)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NLP Model:</a:t>
            </a:r>
            <a:r>
              <a:rPr lang="en-US" sz="3200" kern="100" dirty="0">
                <a:effectLst/>
                <a:latin typeface="+mn-lt"/>
                <a:ea typeface="Aptos" panose="020B0004020202020204" pitchFamily="34" charset="0"/>
                <a:cs typeface="Times New Roman" panose="02020603050405020304" pitchFamily="18" charset="0"/>
              </a:rPr>
              <a:t> </a:t>
            </a:r>
            <a:r>
              <a:rPr lang="en-US" sz="3200" kern="100" dirty="0" err="1">
                <a:effectLst/>
                <a:latin typeface="+mn-lt"/>
                <a:ea typeface="Aptos" panose="020B0004020202020204" pitchFamily="34" charset="0"/>
                <a:cs typeface="Times New Roman" panose="02020603050405020304" pitchFamily="18" charset="0"/>
              </a:rPr>
              <a:t>SentenceTransformer</a:t>
            </a:r>
            <a:r>
              <a:rPr lang="en-US" sz="3200" kern="100" dirty="0">
                <a:effectLst/>
                <a:latin typeface="+mn-lt"/>
                <a:ea typeface="Aptos" panose="020B0004020202020204" pitchFamily="34" charset="0"/>
                <a:cs typeface="Times New Roman" panose="02020603050405020304" pitchFamily="18" charset="0"/>
              </a:rPr>
              <a:t> (all-MiniLM-L6-v2)</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Frontend:</a:t>
            </a:r>
            <a:r>
              <a:rPr lang="en-US" sz="3200" kern="100" dirty="0">
                <a:effectLst/>
                <a:latin typeface="+mn-lt"/>
                <a:ea typeface="Aptos" panose="020B0004020202020204" pitchFamily="34" charset="0"/>
                <a:cs typeface="Times New Roman" panose="02020603050405020304" pitchFamily="18" charset="0"/>
              </a:rPr>
              <a:t> React, JavaScript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Database:</a:t>
            </a:r>
            <a:r>
              <a:rPr lang="en-US" sz="3200" kern="100" dirty="0">
                <a:effectLst/>
                <a:latin typeface="+mn-lt"/>
                <a:ea typeface="Aptos" panose="020B0004020202020204" pitchFamily="34" charset="0"/>
                <a:cs typeface="Times New Roman" panose="02020603050405020304" pitchFamily="18" charset="0"/>
              </a:rPr>
              <a:t> PostgreSQL</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API Integration:</a:t>
            </a:r>
            <a:r>
              <a:rPr lang="en-US" sz="3200" kern="100" dirty="0">
                <a:effectLst/>
                <a:latin typeface="+mn-lt"/>
                <a:ea typeface="Aptos" panose="020B0004020202020204" pitchFamily="34" charset="0"/>
                <a:cs typeface="Times New Roman" panose="02020603050405020304" pitchFamily="18" charset="0"/>
              </a:rPr>
              <a:t> </a:t>
            </a:r>
            <a:r>
              <a:rPr lang="en-US" sz="3200" kern="100" dirty="0" err="1">
                <a:effectLst/>
                <a:latin typeface="+mn-lt"/>
                <a:ea typeface="Aptos" panose="020B0004020202020204" pitchFamily="34" charset="0"/>
                <a:cs typeface="Times New Roman" panose="02020603050405020304" pitchFamily="18" charset="0"/>
              </a:rPr>
              <a:t>FatSecret</a:t>
            </a:r>
            <a:r>
              <a:rPr lang="en-US" sz="3200" kern="100" dirty="0">
                <a:effectLst/>
                <a:latin typeface="+mn-lt"/>
                <a:ea typeface="Aptos" panose="020B0004020202020204" pitchFamily="34" charset="0"/>
                <a:cs typeface="Times New Roman" panose="02020603050405020304" pitchFamily="18" charset="0"/>
              </a:rPr>
              <a:t> API for recipe data fetching</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Cosine Similarity:</a:t>
            </a:r>
            <a:r>
              <a:rPr lang="en-US" sz="3200" kern="100" dirty="0">
                <a:effectLst/>
                <a:latin typeface="+mn-lt"/>
                <a:ea typeface="Aptos" panose="020B0004020202020204" pitchFamily="34" charset="0"/>
                <a:cs typeface="Times New Roman" panose="02020603050405020304" pitchFamily="18" charset="0"/>
              </a:rPr>
              <a:t> </a:t>
            </a:r>
            <a:r>
              <a:rPr lang="en-US" sz="3200" kern="100" dirty="0" err="1">
                <a:effectLst/>
                <a:latin typeface="+mn-lt"/>
                <a:ea typeface="Aptos" panose="020B0004020202020204" pitchFamily="34" charset="0"/>
                <a:cs typeface="Times New Roman" panose="02020603050405020304" pitchFamily="18" charset="0"/>
              </a:rPr>
              <a:t>Scipy’s</a:t>
            </a:r>
            <a:r>
              <a:rPr lang="en-US" sz="3200" kern="100" dirty="0">
                <a:effectLst/>
                <a:latin typeface="+mn-lt"/>
                <a:ea typeface="Aptos" panose="020B0004020202020204" pitchFamily="34" charset="0"/>
                <a:cs typeface="Times New Roman" panose="02020603050405020304" pitchFamily="18" charset="0"/>
              </a:rPr>
              <a:t> cosine function</a:t>
            </a:r>
          </a:p>
        </p:txBody>
      </p:sp>
      <p:sp>
        <p:nvSpPr>
          <p:cNvPr id="12" name="Rectangle 10">
            <a:extLst>
              <a:ext uri="{FF2B5EF4-FFF2-40B4-BE49-F238E27FC236}">
                <a16:creationId xmlns:a16="http://schemas.microsoft.com/office/drawing/2014/main" id="{4CE9169E-243A-45DB-C0B5-65BA818B6601}"/>
              </a:ext>
            </a:extLst>
          </p:cNvPr>
          <p:cNvSpPr>
            <a:spLocks noChangeArrowheads="1"/>
          </p:cNvSpPr>
          <p:nvPr/>
        </p:nvSpPr>
        <p:spPr bwMode="auto">
          <a:xfrm>
            <a:off x="1322751" y="8681488"/>
            <a:ext cx="13367327" cy="1163059"/>
          </a:xfrm>
          <a:prstGeom prst="snipRoundRect">
            <a:avLst>
              <a:gd name="adj1" fmla="val 4705"/>
              <a:gd name="adj2" fmla="val 46622"/>
            </a:avLst>
          </a:prstGeom>
          <a:solidFill>
            <a:schemeClr val="bg1">
              <a:lumMod val="5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Objective</a:t>
            </a:r>
          </a:p>
        </p:txBody>
      </p:sp>
      <p:sp>
        <p:nvSpPr>
          <p:cNvPr id="17" name="Rectangle 16">
            <a:extLst>
              <a:ext uri="{FF2B5EF4-FFF2-40B4-BE49-F238E27FC236}">
                <a16:creationId xmlns:a16="http://schemas.microsoft.com/office/drawing/2014/main" id="{CC221275-0B3E-CB12-81C0-93A6CCBBF209}"/>
              </a:ext>
            </a:extLst>
          </p:cNvPr>
          <p:cNvSpPr/>
          <p:nvPr/>
        </p:nvSpPr>
        <p:spPr>
          <a:xfrm>
            <a:off x="1371599" y="9872410"/>
            <a:ext cx="13309972" cy="2015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3600" dirty="0">
              <a:solidFill>
                <a:schemeClr val="tx1"/>
              </a:solidFill>
              <a:latin typeface="+mj-lt"/>
            </a:endParaRPr>
          </a:p>
        </p:txBody>
      </p:sp>
      <p:sp>
        <p:nvSpPr>
          <p:cNvPr id="18" name="TextBox 17">
            <a:extLst>
              <a:ext uri="{FF2B5EF4-FFF2-40B4-BE49-F238E27FC236}">
                <a16:creationId xmlns:a16="http://schemas.microsoft.com/office/drawing/2014/main" id="{2F288582-2D82-AE3D-CA64-20AEA31C6FE8}"/>
              </a:ext>
            </a:extLst>
          </p:cNvPr>
          <p:cNvSpPr txBox="1"/>
          <p:nvPr/>
        </p:nvSpPr>
        <p:spPr>
          <a:xfrm>
            <a:off x="1457955" y="9819115"/>
            <a:ext cx="13137259" cy="2554545"/>
          </a:xfrm>
          <a:prstGeom prst="rect">
            <a:avLst/>
          </a:prstGeom>
          <a:noFill/>
        </p:spPr>
        <p:txBody>
          <a:bodyPr wrap="square">
            <a:spAutoFit/>
          </a:bodyPr>
          <a:lstStyle/>
          <a:p>
            <a:r>
              <a:rPr lang="en-US" sz="3200" kern="100" dirty="0">
                <a:effectLst/>
                <a:latin typeface="+mn-lt"/>
                <a:ea typeface="Aptos" panose="020B0004020202020204" pitchFamily="34" charset="0"/>
                <a:cs typeface="Times New Roman" panose="02020603050405020304" pitchFamily="18" charset="0"/>
              </a:rPr>
              <a:t>The goal of this project is to recommend recipes based on user-input preferences, such as dietary restrictions or ingredients. By utilizing cosine similarity scores, the system finds the most similar recipes to a user’s preference and presents the top five recommendations.</a:t>
            </a:r>
          </a:p>
          <a:p>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Rectangle 10">
            <a:extLst>
              <a:ext uri="{FF2B5EF4-FFF2-40B4-BE49-F238E27FC236}">
                <a16:creationId xmlns:a16="http://schemas.microsoft.com/office/drawing/2014/main" id="{FCC686B8-0607-285B-6545-CEB3041F3965}"/>
              </a:ext>
            </a:extLst>
          </p:cNvPr>
          <p:cNvSpPr>
            <a:spLocks noChangeArrowheads="1"/>
          </p:cNvSpPr>
          <p:nvPr/>
        </p:nvSpPr>
        <p:spPr bwMode="auto">
          <a:xfrm>
            <a:off x="15552338" y="11978203"/>
            <a:ext cx="16793395" cy="1395852"/>
          </a:xfrm>
          <a:prstGeom prst="snipRoundRect">
            <a:avLst>
              <a:gd name="adj1" fmla="val 0"/>
              <a:gd name="adj2" fmla="val 50000"/>
            </a:avLst>
          </a:prstGeom>
          <a:solidFill>
            <a:schemeClr val="bg2">
              <a:lumMod val="1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Methodology</a:t>
            </a:r>
          </a:p>
        </p:txBody>
      </p:sp>
      <p:sp>
        <p:nvSpPr>
          <p:cNvPr id="20" name="Rectangle 19">
            <a:extLst>
              <a:ext uri="{FF2B5EF4-FFF2-40B4-BE49-F238E27FC236}">
                <a16:creationId xmlns:a16="http://schemas.microsoft.com/office/drawing/2014/main" id="{863AA9B0-24DC-F9B5-A882-E69DF9699C14}"/>
              </a:ext>
            </a:extLst>
          </p:cNvPr>
          <p:cNvSpPr/>
          <p:nvPr/>
        </p:nvSpPr>
        <p:spPr>
          <a:xfrm>
            <a:off x="15574705" y="13335000"/>
            <a:ext cx="16793395" cy="6146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marL="342900" marR="0" lvl="0" indent="-342900">
              <a:lnSpc>
                <a:spcPct val="107000"/>
              </a:lnSpc>
              <a:spcAft>
                <a:spcPts val="800"/>
              </a:spcAft>
              <a:buFont typeface="+mj-lt"/>
              <a:buAutoNum type="arabicPeriod"/>
              <a:tabLst>
                <a:tab pos="457200" algn="l"/>
              </a:tabLst>
            </a:pPr>
            <a:r>
              <a:rPr lang="en-US" sz="1100" b="1" kern="100">
                <a:effectLst/>
                <a:latin typeface="Aptos" panose="020B0004020202020204" pitchFamily="34" charset="0"/>
                <a:ea typeface="Aptos" panose="020B0004020202020204" pitchFamily="34" charset="0"/>
                <a:cs typeface="Times New Roman" panose="02020603050405020304" pitchFamily="18" charset="0"/>
              </a:rPr>
              <a:t>User Input Handling:</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a:effectLst/>
                <a:latin typeface="Aptos" panose="020B0004020202020204" pitchFamily="34" charset="0"/>
                <a:ea typeface="Aptos" panose="020B0004020202020204" pitchFamily="34" charset="0"/>
                <a:cs typeface="Times New Roman" panose="02020603050405020304" pitchFamily="18" charset="0"/>
              </a:rPr>
              <a:t>Users enter text preferences, such as "high-protein low-carb breakfast."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a:effectLst/>
                <a:latin typeface="Aptos" panose="020B0004020202020204" pitchFamily="34" charset="0"/>
                <a:ea typeface="Aptos" panose="020B0004020202020204" pitchFamily="34" charset="0"/>
                <a:cs typeface="Times New Roman" panose="02020603050405020304" pitchFamily="18" charset="0"/>
              </a:rPr>
              <a:t>The input is converted into a vector using </a:t>
            </a:r>
            <a:r>
              <a:rPr lang="en-US" sz="1100" b="1" kern="100">
                <a:effectLst/>
                <a:latin typeface="Aptos" panose="020B0004020202020204" pitchFamily="34" charset="0"/>
                <a:ea typeface="Aptos" panose="020B0004020202020204" pitchFamily="34" charset="0"/>
                <a:cs typeface="Times New Roman" panose="02020603050405020304" pitchFamily="18" charset="0"/>
              </a:rPr>
              <a:t>SentenceTransformer</a:t>
            </a:r>
            <a:r>
              <a:rPr lang="en-US" sz="1100"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Aft>
                <a:spcPts val="800"/>
              </a:spcAft>
              <a:buFont typeface="+mj-lt"/>
              <a:buAutoNum type="arabicPeriod"/>
              <a:tabLst>
                <a:tab pos="457200" algn="l"/>
              </a:tabLst>
            </a:pPr>
            <a:r>
              <a:rPr lang="en-US" sz="1100" b="1" kern="100">
                <a:effectLst/>
                <a:latin typeface="Aptos" panose="020B0004020202020204" pitchFamily="34" charset="0"/>
                <a:ea typeface="Aptos" panose="020B0004020202020204" pitchFamily="34" charset="0"/>
                <a:cs typeface="Times New Roman" panose="02020603050405020304" pitchFamily="18" charset="0"/>
              </a:rPr>
              <a:t>Cosine Similarity Calculation: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a:effectLst/>
                <a:latin typeface="Aptos" panose="020B0004020202020204" pitchFamily="34" charset="0"/>
                <a:ea typeface="Aptos" panose="020B0004020202020204" pitchFamily="34" charset="0"/>
                <a:cs typeface="Times New Roman" panose="02020603050405020304" pitchFamily="18" charset="0"/>
              </a:rPr>
              <a:t>Recipe vectors stored in the database are compared with the user’s vector.</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a:effectLst/>
                <a:latin typeface="Aptos" panose="020B0004020202020204" pitchFamily="34" charset="0"/>
                <a:ea typeface="Aptos" panose="020B0004020202020204" pitchFamily="34" charset="0"/>
                <a:cs typeface="Times New Roman" panose="02020603050405020304" pitchFamily="18" charset="0"/>
              </a:rPr>
              <a:t>Cosine similarity measures the angle between two vectors—vectors pointing in the same direction are highly similar.</a:t>
            </a:r>
          </a:p>
          <a:p>
            <a:pPr marL="342900" marR="0" lvl="0" indent="-342900">
              <a:lnSpc>
                <a:spcPct val="107000"/>
              </a:lnSpc>
              <a:spcAft>
                <a:spcPts val="800"/>
              </a:spcAft>
              <a:buFont typeface="+mj-lt"/>
              <a:buAutoNum type="arabicPeriod"/>
              <a:tabLst>
                <a:tab pos="457200" algn="l"/>
              </a:tabLst>
            </a:pPr>
            <a:r>
              <a:rPr lang="en-US" sz="1100" b="1" kern="100">
                <a:effectLst/>
                <a:latin typeface="Aptos" panose="020B0004020202020204" pitchFamily="34" charset="0"/>
                <a:ea typeface="Aptos" panose="020B0004020202020204" pitchFamily="34" charset="0"/>
                <a:cs typeface="Times New Roman" panose="02020603050405020304" pitchFamily="18" charset="0"/>
              </a:rPr>
              <a:t>Recommendations: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a:effectLst/>
                <a:latin typeface="Aptos" panose="020B0004020202020204" pitchFamily="34" charset="0"/>
                <a:ea typeface="Aptos" panose="020B0004020202020204" pitchFamily="34" charset="0"/>
                <a:cs typeface="Times New Roman" panose="02020603050405020304" pitchFamily="18" charset="0"/>
              </a:rPr>
              <a:t>Based on similarity scores, the system fetches the top 5 recipes.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a:effectLst/>
                <a:latin typeface="Aptos" panose="020B0004020202020204" pitchFamily="34" charset="0"/>
                <a:ea typeface="Aptos" panose="020B0004020202020204" pitchFamily="34" charset="0"/>
                <a:cs typeface="Times New Roman" panose="02020603050405020304" pitchFamily="18" charset="0"/>
              </a:rPr>
              <a:t>Recipes with higher cosine similarity to the user input are ranked higher.</a:t>
            </a:r>
          </a:p>
        </p:txBody>
      </p:sp>
      <p:pic>
        <p:nvPicPr>
          <p:cNvPr id="23" name="Picture 22" descr="A diagram of a computer system&#10;&#10;Description automatically generated">
            <a:extLst>
              <a:ext uri="{FF2B5EF4-FFF2-40B4-BE49-F238E27FC236}">
                <a16:creationId xmlns:a16="http://schemas.microsoft.com/office/drawing/2014/main" id="{D1BBCAC3-9ADD-AB4E-EBE8-CCD647FB75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7574" y="5778686"/>
            <a:ext cx="8220075" cy="4695825"/>
          </a:xfrm>
          <a:prstGeom prst="rect">
            <a:avLst/>
          </a:prstGeom>
        </p:spPr>
      </p:pic>
      <p:sp>
        <p:nvSpPr>
          <p:cNvPr id="24" name="TextBox 23">
            <a:extLst>
              <a:ext uri="{FF2B5EF4-FFF2-40B4-BE49-F238E27FC236}">
                <a16:creationId xmlns:a16="http://schemas.microsoft.com/office/drawing/2014/main" id="{537486A7-FC27-E661-080E-C316EB11B749}"/>
              </a:ext>
            </a:extLst>
          </p:cNvPr>
          <p:cNvSpPr txBox="1"/>
          <p:nvPr/>
        </p:nvSpPr>
        <p:spPr>
          <a:xfrm>
            <a:off x="15603252" y="13335000"/>
            <a:ext cx="16476948" cy="6146939"/>
          </a:xfrm>
          <a:prstGeom prst="rect">
            <a:avLst/>
          </a:prstGeom>
          <a:noFill/>
        </p:spPr>
        <p:txBody>
          <a:bodyPr wrap="square">
            <a:spAutoFit/>
          </a:bodyPr>
          <a:lstStyle/>
          <a:p>
            <a:pPr marL="342900" marR="0" lvl="0" indent="-342900">
              <a:lnSpc>
                <a:spcPct val="107000"/>
              </a:lnSpc>
              <a:spcAft>
                <a:spcPts val="800"/>
              </a:spcAft>
              <a:buFont typeface="+mj-lt"/>
              <a:buAutoNum type="arabicPeriod"/>
              <a:tabLst>
                <a:tab pos="457200" algn="l"/>
              </a:tabLst>
            </a:pPr>
            <a:r>
              <a:rPr lang="en-US" sz="3200" b="1" kern="100" dirty="0">
                <a:effectLst/>
                <a:latin typeface="+mn-lt"/>
                <a:ea typeface="Aptos" panose="020B0004020202020204" pitchFamily="34" charset="0"/>
                <a:cs typeface="Times New Roman" panose="02020603050405020304" pitchFamily="18" charset="0"/>
              </a:rPr>
              <a:t>User Input Handling:</a:t>
            </a:r>
            <a:endParaRPr lang="en-US" sz="3200" kern="100" dirty="0">
              <a:effectLst/>
              <a:latin typeface="+mn-lt"/>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3200" kern="100" dirty="0">
                <a:effectLst/>
                <a:latin typeface="+mn-lt"/>
                <a:ea typeface="Aptos" panose="020B0004020202020204" pitchFamily="34" charset="0"/>
                <a:cs typeface="Times New Roman" panose="02020603050405020304" pitchFamily="18" charset="0"/>
              </a:rPr>
              <a:t>Users enter text preferences, such as "high-protein low-carb breakfast."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3200" kern="100" dirty="0">
                <a:effectLst/>
                <a:latin typeface="+mn-lt"/>
                <a:ea typeface="Aptos" panose="020B0004020202020204" pitchFamily="34" charset="0"/>
                <a:cs typeface="Times New Roman" panose="02020603050405020304" pitchFamily="18" charset="0"/>
              </a:rPr>
              <a:t>The input is converted into a vector using </a:t>
            </a:r>
            <a:r>
              <a:rPr lang="en-US" sz="3200" b="1" kern="100" dirty="0" err="1">
                <a:effectLst/>
                <a:latin typeface="+mn-lt"/>
                <a:ea typeface="Aptos" panose="020B0004020202020204" pitchFamily="34" charset="0"/>
                <a:cs typeface="Times New Roman" panose="02020603050405020304" pitchFamily="18" charset="0"/>
              </a:rPr>
              <a:t>SentenceTransformer</a:t>
            </a:r>
            <a:r>
              <a:rPr lang="en-US" sz="3200" kern="100" dirty="0">
                <a:effectLst/>
                <a:latin typeface="+mn-lt"/>
                <a:ea typeface="Aptos" panose="020B0004020202020204" pitchFamily="34" charset="0"/>
                <a:cs typeface="Times New Roman" panose="02020603050405020304" pitchFamily="18" charset="0"/>
              </a:rPr>
              <a:t>.</a:t>
            </a:r>
          </a:p>
          <a:p>
            <a:pPr marL="342900" marR="0" lvl="0" indent="-342900">
              <a:lnSpc>
                <a:spcPct val="107000"/>
              </a:lnSpc>
              <a:spcAft>
                <a:spcPts val="800"/>
              </a:spcAft>
              <a:buFont typeface="+mj-lt"/>
              <a:buAutoNum type="arabicPeriod"/>
              <a:tabLst>
                <a:tab pos="457200" algn="l"/>
              </a:tabLst>
            </a:pPr>
            <a:r>
              <a:rPr lang="en-US" sz="3200" b="1" kern="100" dirty="0">
                <a:effectLst/>
                <a:latin typeface="+mn-lt"/>
                <a:ea typeface="Aptos" panose="020B0004020202020204" pitchFamily="34" charset="0"/>
                <a:cs typeface="Times New Roman" panose="02020603050405020304" pitchFamily="18" charset="0"/>
              </a:rPr>
              <a:t>Cosine Similarity Calculation:</a:t>
            </a:r>
            <a:endParaRPr lang="en-US" sz="3200" kern="100" dirty="0">
              <a:effectLst/>
              <a:latin typeface="+mn-lt"/>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3200" kern="100" dirty="0">
                <a:effectLst/>
                <a:latin typeface="+mn-lt"/>
                <a:ea typeface="Aptos" panose="020B0004020202020204" pitchFamily="34" charset="0"/>
                <a:cs typeface="Times New Roman" panose="02020603050405020304" pitchFamily="18" charset="0"/>
              </a:rPr>
              <a:t>Recipe vectors stored in the database are compared with the user’s vector.</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3200" kern="100" dirty="0">
                <a:effectLst/>
                <a:latin typeface="+mn-lt"/>
                <a:ea typeface="Aptos" panose="020B0004020202020204" pitchFamily="34" charset="0"/>
                <a:cs typeface="Times New Roman" panose="02020603050405020304" pitchFamily="18" charset="0"/>
              </a:rPr>
              <a:t>Cosine similarity measures the angle between two vectors—vectors pointing in the same direction are highly similar.</a:t>
            </a:r>
          </a:p>
          <a:p>
            <a:pPr marL="342900" marR="0" lvl="0" indent="-342900">
              <a:lnSpc>
                <a:spcPct val="107000"/>
              </a:lnSpc>
              <a:spcAft>
                <a:spcPts val="800"/>
              </a:spcAft>
              <a:buFont typeface="+mj-lt"/>
              <a:buAutoNum type="arabicPeriod"/>
              <a:tabLst>
                <a:tab pos="457200" algn="l"/>
              </a:tabLst>
            </a:pPr>
            <a:r>
              <a:rPr lang="en-US" sz="3200" b="1" kern="100" dirty="0">
                <a:effectLst/>
                <a:latin typeface="+mn-lt"/>
                <a:ea typeface="Aptos" panose="020B0004020202020204" pitchFamily="34" charset="0"/>
                <a:cs typeface="Times New Roman" panose="02020603050405020304" pitchFamily="18" charset="0"/>
              </a:rPr>
              <a:t>Recommendations:</a:t>
            </a:r>
            <a:endParaRPr lang="en-US" sz="3200" kern="100" dirty="0">
              <a:effectLst/>
              <a:latin typeface="+mn-lt"/>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3200" kern="100" dirty="0">
                <a:effectLst/>
                <a:latin typeface="+mn-lt"/>
                <a:ea typeface="Aptos" panose="020B0004020202020204" pitchFamily="34" charset="0"/>
                <a:cs typeface="Times New Roman" panose="02020603050405020304" pitchFamily="18" charset="0"/>
              </a:rPr>
              <a:t>Based on similarity scores, the system fetches the top 5 recipes.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3200" kern="100" dirty="0">
                <a:effectLst/>
                <a:latin typeface="+mn-lt"/>
                <a:ea typeface="Aptos" panose="020B0004020202020204" pitchFamily="34" charset="0"/>
                <a:cs typeface="Times New Roman" panose="02020603050405020304" pitchFamily="18" charset="0"/>
              </a:rPr>
              <a:t>Recipes with higher cosine similarity to the user input are ranked higher.</a:t>
            </a:r>
          </a:p>
        </p:txBody>
      </p:sp>
      <p:sp>
        <p:nvSpPr>
          <p:cNvPr id="30" name="Rectangle 10">
            <a:extLst>
              <a:ext uri="{FF2B5EF4-FFF2-40B4-BE49-F238E27FC236}">
                <a16:creationId xmlns:a16="http://schemas.microsoft.com/office/drawing/2014/main" id="{12BAD64C-43A3-C679-FEF2-47368787682E}"/>
              </a:ext>
            </a:extLst>
          </p:cNvPr>
          <p:cNvSpPr>
            <a:spLocks noChangeArrowheads="1"/>
          </p:cNvSpPr>
          <p:nvPr/>
        </p:nvSpPr>
        <p:spPr bwMode="auto">
          <a:xfrm>
            <a:off x="15574705" y="19715741"/>
            <a:ext cx="16799860" cy="1163059"/>
          </a:xfrm>
          <a:prstGeom prst="snipRoundRect">
            <a:avLst>
              <a:gd name="adj1" fmla="val 4705"/>
              <a:gd name="adj2" fmla="val 46622"/>
            </a:avLst>
          </a:prstGeom>
          <a:solidFill>
            <a:schemeClr val="bg1">
              <a:lumMod val="5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Results</a:t>
            </a:r>
          </a:p>
        </p:txBody>
      </p:sp>
      <p:sp>
        <p:nvSpPr>
          <p:cNvPr id="31" name="Rectangle 30">
            <a:extLst>
              <a:ext uri="{FF2B5EF4-FFF2-40B4-BE49-F238E27FC236}">
                <a16:creationId xmlns:a16="http://schemas.microsoft.com/office/drawing/2014/main" id="{B39A6F0A-30A2-C254-0E47-8E2BA5FCF271}"/>
              </a:ext>
            </a:extLst>
          </p:cNvPr>
          <p:cNvSpPr/>
          <p:nvPr/>
        </p:nvSpPr>
        <p:spPr>
          <a:xfrm>
            <a:off x="15603252" y="20878799"/>
            <a:ext cx="16764848" cy="731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200" dirty="0">
              <a:solidFill>
                <a:schemeClr val="tx1"/>
              </a:solidFill>
              <a:latin typeface="+mj-lt"/>
            </a:endParaRPr>
          </a:p>
        </p:txBody>
      </p:sp>
      <p:pic>
        <p:nvPicPr>
          <p:cNvPr id="29" name="Picture 28">
            <a:extLst>
              <a:ext uri="{FF2B5EF4-FFF2-40B4-BE49-F238E27FC236}">
                <a16:creationId xmlns:a16="http://schemas.microsoft.com/office/drawing/2014/main" id="{5896478B-256A-820B-0E95-6B06B57B0743}"/>
              </a:ext>
            </a:extLst>
          </p:cNvPr>
          <p:cNvPicPr>
            <a:picLocks noChangeAspect="1"/>
          </p:cNvPicPr>
          <p:nvPr/>
        </p:nvPicPr>
        <p:blipFill>
          <a:blip r:embed="rId6"/>
          <a:stretch>
            <a:fillRect/>
          </a:stretch>
        </p:blipFill>
        <p:spPr>
          <a:xfrm>
            <a:off x="15629738" y="20878798"/>
            <a:ext cx="6566544" cy="6897321"/>
          </a:xfrm>
          <a:prstGeom prst="rect">
            <a:avLst/>
          </a:prstGeom>
        </p:spPr>
      </p:pic>
      <p:pic>
        <p:nvPicPr>
          <p:cNvPr id="38" name="Picture 37" descr="Output image">
            <a:extLst>
              <a:ext uri="{FF2B5EF4-FFF2-40B4-BE49-F238E27FC236}">
                <a16:creationId xmlns:a16="http://schemas.microsoft.com/office/drawing/2014/main" id="{B488C857-FA7F-BFAE-B2C3-FD45633D5EA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94654" y="21867421"/>
            <a:ext cx="5943600" cy="3232785"/>
          </a:xfrm>
          <a:prstGeom prst="rect">
            <a:avLst/>
          </a:prstGeom>
          <a:noFill/>
          <a:ln>
            <a:noFill/>
          </a:ln>
        </p:spPr>
      </p:pic>
      <p:pic>
        <p:nvPicPr>
          <p:cNvPr id="39" name="Picture 38" descr="Output image">
            <a:extLst>
              <a:ext uri="{FF2B5EF4-FFF2-40B4-BE49-F238E27FC236}">
                <a16:creationId xmlns:a16="http://schemas.microsoft.com/office/drawing/2014/main" id="{08746D92-FD85-43D6-5F01-52F876CB412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10120" y="25154953"/>
            <a:ext cx="2761297" cy="2621166"/>
          </a:xfrm>
          <a:prstGeom prst="rect">
            <a:avLst/>
          </a:prstGeom>
          <a:noFill/>
          <a:ln>
            <a:noFill/>
          </a:ln>
        </p:spPr>
      </p:pic>
      <p:pic>
        <p:nvPicPr>
          <p:cNvPr id="40" name="Picture 39" descr="Output image">
            <a:extLst>
              <a:ext uri="{FF2B5EF4-FFF2-40B4-BE49-F238E27FC236}">
                <a16:creationId xmlns:a16="http://schemas.microsoft.com/office/drawing/2014/main" id="{079DB9D9-1AEE-9228-3C40-40C1EE94E5D6}"/>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682918" y="22305977"/>
            <a:ext cx="2824542" cy="2093360"/>
          </a:xfrm>
          <a:prstGeom prst="rect">
            <a:avLst/>
          </a:prstGeom>
          <a:noFill/>
          <a:ln>
            <a:noFill/>
          </a:ln>
        </p:spPr>
      </p:pic>
      <p:pic>
        <p:nvPicPr>
          <p:cNvPr id="1032" name="Picture 8" descr="Recipe Directions Flowchart">
            <a:extLst>
              <a:ext uri="{FF2B5EF4-FFF2-40B4-BE49-F238E27FC236}">
                <a16:creationId xmlns:a16="http://schemas.microsoft.com/office/drawing/2014/main" id="{FC931247-BBC2-7D69-E0E4-54FB1433B21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578671" y="25568956"/>
            <a:ext cx="7757956" cy="209336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10">
            <a:extLst>
              <a:ext uri="{FF2B5EF4-FFF2-40B4-BE49-F238E27FC236}">
                <a16:creationId xmlns:a16="http://schemas.microsoft.com/office/drawing/2014/main" id="{88E5423C-BAA3-5776-3758-F25EB7D2307B}"/>
              </a:ext>
            </a:extLst>
          </p:cNvPr>
          <p:cNvSpPr>
            <a:spLocks noChangeArrowheads="1"/>
          </p:cNvSpPr>
          <p:nvPr/>
        </p:nvSpPr>
        <p:spPr bwMode="auto">
          <a:xfrm>
            <a:off x="33056442" y="9171308"/>
            <a:ext cx="16854355" cy="1395852"/>
          </a:xfrm>
          <a:prstGeom prst="snipRoundRect">
            <a:avLst>
              <a:gd name="adj1" fmla="val 0"/>
              <a:gd name="adj2" fmla="val 50000"/>
            </a:avLst>
          </a:prstGeom>
          <a:solidFill>
            <a:srgbClr val="664F93"/>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Challenges and Learnings</a:t>
            </a:r>
          </a:p>
        </p:txBody>
      </p:sp>
      <p:sp>
        <p:nvSpPr>
          <p:cNvPr id="42" name="Rectangle 41">
            <a:extLst>
              <a:ext uri="{FF2B5EF4-FFF2-40B4-BE49-F238E27FC236}">
                <a16:creationId xmlns:a16="http://schemas.microsoft.com/office/drawing/2014/main" id="{198E38DA-BE19-2075-FE33-5907D79FA897}"/>
              </a:ext>
            </a:extLst>
          </p:cNvPr>
          <p:cNvSpPr/>
          <p:nvPr/>
        </p:nvSpPr>
        <p:spPr>
          <a:xfrm>
            <a:off x="33131209" y="10597640"/>
            <a:ext cx="16793395" cy="3552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4725" dirty="0">
              <a:solidFill>
                <a:schemeClr val="tx1"/>
              </a:solidFill>
              <a:latin typeface="+mj-lt"/>
            </a:endParaRPr>
          </a:p>
        </p:txBody>
      </p:sp>
      <p:sp>
        <p:nvSpPr>
          <p:cNvPr id="43" name="TextBox 42">
            <a:extLst>
              <a:ext uri="{FF2B5EF4-FFF2-40B4-BE49-F238E27FC236}">
                <a16:creationId xmlns:a16="http://schemas.microsoft.com/office/drawing/2014/main" id="{EAC56F41-C66F-4B36-C3CB-73C5E210B9C9}"/>
              </a:ext>
            </a:extLst>
          </p:cNvPr>
          <p:cNvSpPr txBox="1"/>
          <p:nvPr/>
        </p:nvSpPr>
        <p:spPr>
          <a:xfrm>
            <a:off x="33144583" y="10631575"/>
            <a:ext cx="16567103" cy="3423630"/>
          </a:xfrm>
          <a:prstGeom prst="rect">
            <a:avLst/>
          </a:prstGeom>
          <a:noFill/>
        </p:spPr>
        <p:txBody>
          <a:bodyPr wrap="square">
            <a:sp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Data Quality:</a:t>
            </a:r>
            <a:r>
              <a:rPr lang="en-US" sz="3200" kern="100" dirty="0">
                <a:effectLst/>
                <a:latin typeface="+mn-lt"/>
                <a:ea typeface="Aptos" panose="020B0004020202020204" pitchFamily="34" charset="0"/>
                <a:cs typeface="Times New Roman" panose="02020603050405020304" pitchFamily="18" charset="0"/>
              </a:rPr>
              <a:t> Ensuring data consistency between the </a:t>
            </a:r>
            <a:r>
              <a:rPr lang="en-US" sz="3200" kern="100" dirty="0" err="1">
                <a:effectLst/>
                <a:latin typeface="+mn-lt"/>
                <a:ea typeface="Aptos" panose="020B0004020202020204" pitchFamily="34" charset="0"/>
                <a:cs typeface="Times New Roman" panose="02020603050405020304" pitchFamily="18" charset="0"/>
              </a:rPr>
              <a:t>FatSecret</a:t>
            </a:r>
            <a:r>
              <a:rPr lang="en-US" sz="3200" kern="100" dirty="0">
                <a:effectLst/>
                <a:latin typeface="+mn-lt"/>
                <a:ea typeface="Aptos" panose="020B0004020202020204" pitchFamily="34" charset="0"/>
                <a:cs typeface="Times New Roman" panose="02020603050405020304" pitchFamily="18" charset="0"/>
              </a:rPr>
              <a:t> API and the PostgreSQL database was crucial for accurate similarity calculations.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Performance Optimization:</a:t>
            </a:r>
            <a:r>
              <a:rPr lang="en-US" sz="3200" kern="100" dirty="0">
                <a:effectLst/>
                <a:latin typeface="+mn-lt"/>
                <a:ea typeface="Aptos" panose="020B0004020202020204" pitchFamily="34" charset="0"/>
                <a:cs typeface="Times New Roman" panose="02020603050405020304" pitchFamily="18" charset="0"/>
              </a:rPr>
              <a:t> Efficiently querying and storing high-dimensional recipe vectors required careful database indexing and optimization.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200" b="1" kern="100" dirty="0">
                <a:effectLst/>
                <a:latin typeface="+mn-lt"/>
                <a:ea typeface="Aptos" panose="020B0004020202020204" pitchFamily="34" charset="0"/>
                <a:cs typeface="Times New Roman" panose="02020603050405020304" pitchFamily="18" charset="0"/>
              </a:rPr>
              <a:t>User Experience:</a:t>
            </a:r>
            <a:r>
              <a:rPr lang="en-US" sz="3200" kern="100" dirty="0">
                <a:effectLst/>
                <a:latin typeface="+mn-lt"/>
                <a:ea typeface="Aptos" panose="020B0004020202020204" pitchFamily="34" charset="0"/>
                <a:cs typeface="Times New Roman" panose="02020603050405020304" pitchFamily="18" charset="0"/>
              </a:rPr>
              <a:t> Designing a seamless user experience in React and providing timely recommendations in real-time.</a:t>
            </a:r>
          </a:p>
        </p:txBody>
      </p:sp>
      <p:sp>
        <p:nvSpPr>
          <p:cNvPr id="44" name="TextBox 43">
            <a:extLst>
              <a:ext uri="{FF2B5EF4-FFF2-40B4-BE49-F238E27FC236}">
                <a16:creationId xmlns:a16="http://schemas.microsoft.com/office/drawing/2014/main" id="{E4EFF9E6-3441-8DC9-6152-B33C94C3B0CD}"/>
              </a:ext>
            </a:extLst>
          </p:cNvPr>
          <p:cNvSpPr txBox="1"/>
          <p:nvPr/>
        </p:nvSpPr>
        <p:spPr>
          <a:xfrm>
            <a:off x="33227276" y="15723842"/>
            <a:ext cx="16578562" cy="2794098"/>
          </a:xfrm>
          <a:prstGeom prst="rect">
            <a:avLst/>
          </a:prstGeom>
          <a:noFill/>
        </p:spPr>
        <p:txBody>
          <a:bodyPr wrap="square">
            <a:spAutoFit/>
          </a:bodyPr>
          <a:lstStyle/>
          <a:p>
            <a:pPr>
              <a:lnSpc>
                <a:spcPct val="107000"/>
              </a:lnSpc>
              <a:spcAft>
                <a:spcPts val="800"/>
              </a:spcAft>
              <a:buSzPts val="1000"/>
              <a:tabLst>
                <a:tab pos="457200" algn="l"/>
              </a:tabLst>
            </a:pPr>
            <a:r>
              <a:rPr lang="en-US" sz="3200" kern="100" dirty="0">
                <a:effectLst/>
                <a:latin typeface="+mn-lt"/>
                <a:ea typeface="Aptos" panose="020B0004020202020204" pitchFamily="34" charset="0"/>
                <a:cs typeface="Times New Roman" panose="02020603050405020304" pitchFamily="18" charset="0"/>
              </a:rPr>
              <a:t>This Recipe Recommendation System offers personalized suggestions based on user preferences, bringing healthier meal options to the forefront. Future work includes expanding the dataset, adding more dietary filters (e.g., vegan, gluten-free), and improving recommendation algorithms by incorporating collaborative filtering techniques.</a:t>
            </a:r>
          </a:p>
          <a:p>
            <a:pPr marL="342900" marR="0" lvl="0" indent="-342900">
              <a:lnSpc>
                <a:spcPct val="107000"/>
              </a:lnSpc>
              <a:spcAft>
                <a:spcPts val="800"/>
              </a:spcAft>
              <a:buSzPts val="1000"/>
              <a:buFont typeface="Symbol" panose="05050102010706020507" pitchFamily="18" charset="2"/>
              <a:buChar char=""/>
              <a:tabLst>
                <a:tab pos="457200" algn="l"/>
              </a:tabLst>
            </a:pPr>
            <a:endParaRPr lang="en-US" sz="3200" kern="100" dirty="0">
              <a:effectLst/>
              <a:latin typeface="+mn-lt"/>
              <a:ea typeface="Aptos" panose="020B0004020202020204" pitchFamily="34" charset="0"/>
              <a:cs typeface="Times New Roman" panose="02020603050405020304" pitchFamily="18" charset="0"/>
            </a:endParaRPr>
          </a:p>
        </p:txBody>
      </p:sp>
      <p:pic>
        <p:nvPicPr>
          <p:cNvPr id="45" name="Picture 44" descr="Detailed Recipe ERD">
            <a:extLst>
              <a:ext uri="{FF2B5EF4-FFF2-40B4-BE49-F238E27FC236}">
                <a16:creationId xmlns:a16="http://schemas.microsoft.com/office/drawing/2014/main" id="{C5A7F05B-1D6E-A542-2D9C-FB707289AF3A}"/>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5266454" y="6078388"/>
            <a:ext cx="5943600" cy="4320540"/>
          </a:xfrm>
          <a:prstGeom prst="rect">
            <a:avLst/>
          </a:prstGeom>
          <a:noFill/>
          <a:ln>
            <a:noFill/>
          </a:ln>
        </p:spPr>
      </p:pic>
      <p:sp>
        <p:nvSpPr>
          <p:cNvPr id="46" name="Rectangle 10">
            <a:extLst>
              <a:ext uri="{FF2B5EF4-FFF2-40B4-BE49-F238E27FC236}">
                <a16:creationId xmlns:a16="http://schemas.microsoft.com/office/drawing/2014/main" id="{A6C9749E-59D6-B5E3-9676-9B3D2E7DEF50}"/>
              </a:ext>
            </a:extLst>
          </p:cNvPr>
          <p:cNvSpPr>
            <a:spLocks noChangeArrowheads="1"/>
          </p:cNvSpPr>
          <p:nvPr/>
        </p:nvSpPr>
        <p:spPr bwMode="auto">
          <a:xfrm>
            <a:off x="33129252" y="18346989"/>
            <a:ext cx="16793395" cy="1395852"/>
          </a:xfrm>
          <a:prstGeom prst="snipRoundRect">
            <a:avLst>
              <a:gd name="adj1" fmla="val 0"/>
              <a:gd name="adj2" fmla="val 50000"/>
            </a:avLst>
          </a:prstGeom>
          <a:solidFill>
            <a:schemeClr val="bg2">
              <a:lumMod val="10000"/>
            </a:schemeClr>
          </a:solidFill>
          <a:ln w="12700">
            <a:noFill/>
            <a:miter lim="800000"/>
          </a:ln>
        </p:spPr>
        <p:txBody>
          <a:bodyPr wrap="none" lIns="135017" tIns="36005" rIns="135017" bIns="33746" anchor="ctr" anchorCtr="0"/>
          <a:lstStyle>
            <a:defPPr>
              <a:defRPr kern="1200"/>
            </a:defPPr>
          </a:lstStyle>
          <a:p>
            <a:pPr defTabSz="2314731">
              <a:defRPr/>
            </a:pPr>
            <a:r>
              <a:rPr lang="en-US" sz="2363" b="1" dirty="0">
                <a:solidFill>
                  <a:schemeClr val="bg1"/>
                </a:solidFill>
                <a:effectLst/>
                <a:latin typeface="Quattrocento" panose="02020802030000000404" pitchFamily="18" charset="0"/>
              </a:rPr>
              <a:t>Dataset Visualizations</a:t>
            </a:r>
          </a:p>
        </p:txBody>
      </p:sp>
      <p:sp>
        <p:nvSpPr>
          <p:cNvPr id="47" name="Rectangle 46">
            <a:extLst>
              <a:ext uri="{FF2B5EF4-FFF2-40B4-BE49-F238E27FC236}">
                <a16:creationId xmlns:a16="http://schemas.microsoft.com/office/drawing/2014/main" id="{06CDE303-A5FE-1DED-D6FE-4AB538179C5A}"/>
              </a:ext>
            </a:extLst>
          </p:cNvPr>
          <p:cNvSpPr/>
          <p:nvPr/>
        </p:nvSpPr>
        <p:spPr>
          <a:xfrm>
            <a:off x="33151619" y="19703786"/>
            <a:ext cx="16793395" cy="84876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marL="342900" marR="0" lvl="0" indent="-342900">
              <a:lnSpc>
                <a:spcPct val="107000"/>
              </a:lnSpc>
              <a:spcAft>
                <a:spcPts val="800"/>
              </a:spcAft>
              <a:buFont typeface="+mj-lt"/>
              <a:buAutoNum type="arabicPeriod"/>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User Input Handling:</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Users enter text preferences, such as "high-protein low-carb breakfast."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input is converted into a vector using </a:t>
            </a:r>
            <a:r>
              <a:rPr lang="en-US" sz="1100" b="1" kern="100" dirty="0" err="1">
                <a:effectLst/>
                <a:latin typeface="Aptos" panose="020B0004020202020204" pitchFamily="34" charset="0"/>
                <a:ea typeface="Aptos" panose="020B0004020202020204" pitchFamily="34" charset="0"/>
                <a:cs typeface="Times New Roman" panose="02020603050405020304" pitchFamily="18" charset="0"/>
              </a:rPr>
              <a:t>SentenceTransformer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Aft>
                <a:spcPts val="800"/>
              </a:spcAft>
              <a:buFont typeface="+mj-lt"/>
              <a:buAutoNum type="arabicPeriod"/>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Cosine Similarity Calculation: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Recipe vectors stored in the database are compared with the user’s vector.</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Cosine similarity measures the angle between two vectors—vectors pointing in the same direction are highly similar.</a:t>
            </a:r>
          </a:p>
          <a:p>
            <a:pPr marL="342900" marR="0" lvl="0" indent="-342900">
              <a:lnSpc>
                <a:spcPct val="107000"/>
              </a:lnSpc>
              <a:spcAft>
                <a:spcPts val="800"/>
              </a:spcAft>
              <a:buFont typeface="+mj-lt"/>
              <a:buAutoNum type="arabicPeriod"/>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Recommendations: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Based on similarity scores, the system fetches the top 5 recipes.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Recipes with higher cosine similarity to the user input are ranked higher.</a:t>
            </a:r>
          </a:p>
        </p:txBody>
      </p:sp>
      <p:pic>
        <p:nvPicPr>
          <p:cNvPr id="48" name="Picture 47" descr="A close up of words&#10;&#10;Description automatically generated">
            <a:extLst>
              <a:ext uri="{FF2B5EF4-FFF2-40B4-BE49-F238E27FC236}">
                <a16:creationId xmlns:a16="http://schemas.microsoft.com/office/drawing/2014/main" id="{0858575E-A33B-2A63-4837-74C839FBD34D}"/>
              </a:ext>
            </a:extLst>
          </p:cNvPr>
          <p:cNvPicPr>
            <a:picLocks noChangeAspect="1"/>
          </p:cNvPicPr>
          <p:nvPr/>
        </p:nvPicPr>
        <p:blipFill>
          <a:blip r:embed="rId12"/>
          <a:stretch>
            <a:fillRect/>
          </a:stretch>
        </p:blipFill>
        <p:spPr>
          <a:xfrm>
            <a:off x="34905109" y="20615673"/>
            <a:ext cx="4277968" cy="2311291"/>
          </a:xfrm>
          <a:prstGeom prst="rect">
            <a:avLst/>
          </a:prstGeom>
        </p:spPr>
      </p:pic>
      <p:pic>
        <p:nvPicPr>
          <p:cNvPr id="49" name="Picture 48" descr="A close up of words&#10;&#10;Description automatically generated">
            <a:extLst>
              <a:ext uri="{FF2B5EF4-FFF2-40B4-BE49-F238E27FC236}">
                <a16:creationId xmlns:a16="http://schemas.microsoft.com/office/drawing/2014/main" id="{570FFDB1-2617-6D73-9572-F3A2B4EFFD16}"/>
              </a:ext>
            </a:extLst>
          </p:cNvPr>
          <p:cNvPicPr>
            <a:picLocks noChangeAspect="1"/>
          </p:cNvPicPr>
          <p:nvPr/>
        </p:nvPicPr>
        <p:blipFill>
          <a:blip r:embed="rId13"/>
          <a:stretch>
            <a:fillRect/>
          </a:stretch>
        </p:blipFill>
        <p:spPr>
          <a:xfrm>
            <a:off x="39101684" y="24980195"/>
            <a:ext cx="4964339" cy="2682122"/>
          </a:xfrm>
          <a:prstGeom prst="rect">
            <a:avLst/>
          </a:prstGeom>
        </p:spPr>
      </p:pic>
      <p:pic>
        <p:nvPicPr>
          <p:cNvPr id="50" name="Picture 49" descr="A diagram of a network&#10;&#10;Description automatically generated">
            <a:extLst>
              <a:ext uri="{FF2B5EF4-FFF2-40B4-BE49-F238E27FC236}">
                <a16:creationId xmlns:a16="http://schemas.microsoft.com/office/drawing/2014/main" id="{5D1C7B7B-9B14-8F50-18C2-961497D4D30E}"/>
              </a:ext>
            </a:extLst>
          </p:cNvPr>
          <p:cNvPicPr>
            <a:picLocks noChangeAspect="1"/>
          </p:cNvPicPr>
          <p:nvPr/>
        </p:nvPicPr>
        <p:blipFill>
          <a:blip r:embed="rId14"/>
          <a:stretch>
            <a:fillRect/>
          </a:stretch>
        </p:blipFill>
        <p:spPr>
          <a:xfrm>
            <a:off x="36499800" y="23061055"/>
            <a:ext cx="2573052" cy="1709595"/>
          </a:xfrm>
          <a:prstGeom prst="rect">
            <a:avLst/>
          </a:prstGeom>
        </p:spPr>
      </p:pic>
      <p:pic>
        <p:nvPicPr>
          <p:cNvPr id="51" name="Picture 50" descr="A diagram of a network&#10;&#10;Description automatically generated">
            <a:extLst>
              <a:ext uri="{FF2B5EF4-FFF2-40B4-BE49-F238E27FC236}">
                <a16:creationId xmlns:a16="http://schemas.microsoft.com/office/drawing/2014/main" id="{CA4738EA-9BA8-AA85-9234-04E0FF160D1F}"/>
              </a:ext>
            </a:extLst>
          </p:cNvPr>
          <p:cNvPicPr>
            <a:picLocks noChangeAspect="1"/>
          </p:cNvPicPr>
          <p:nvPr/>
        </p:nvPicPr>
        <p:blipFill>
          <a:blip r:embed="rId15"/>
          <a:stretch>
            <a:fillRect/>
          </a:stretch>
        </p:blipFill>
        <p:spPr>
          <a:xfrm>
            <a:off x="39181938" y="23456036"/>
            <a:ext cx="2573052" cy="1782168"/>
          </a:xfrm>
          <a:prstGeom prst="rect">
            <a:avLst/>
          </a:prstGeom>
        </p:spPr>
      </p:pic>
      <p:pic>
        <p:nvPicPr>
          <p:cNvPr id="52" name="Picture 51" descr="A word cloud with text&#10;&#10;Description automatically generated">
            <a:extLst>
              <a:ext uri="{FF2B5EF4-FFF2-40B4-BE49-F238E27FC236}">
                <a16:creationId xmlns:a16="http://schemas.microsoft.com/office/drawing/2014/main" id="{69EB8931-F348-A599-1723-9A6D95FA2C4C}"/>
              </a:ext>
            </a:extLst>
          </p:cNvPr>
          <p:cNvPicPr>
            <a:picLocks noChangeAspect="1"/>
          </p:cNvPicPr>
          <p:nvPr/>
        </p:nvPicPr>
        <p:blipFill>
          <a:blip r:embed="rId16"/>
          <a:stretch>
            <a:fillRect/>
          </a:stretch>
        </p:blipFill>
        <p:spPr>
          <a:xfrm>
            <a:off x="45597818" y="19757399"/>
            <a:ext cx="4277968" cy="2323174"/>
          </a:xfrm>
          <a:prstGeom prst="rect">
            <a:avLst/>
          </a:prstGeom>
        </p:spPr>
      </p:pic>
      <p:pic>
        <p:nvPicPr>
          <p:cNvPr id="53" name="Picture 52" descr="A chart of food ingredients&#10;&#10;Description automatically generated">
            <a:extLst>
              <a:ext uri="{FF2B5EF4-FFF2-40B4-BE49-F238E27FC236}">
                <a16:creationId xmlns:a16="http://schemas.microsoft.com/office/drawing/2014/main" id="{B2FBD8FB-6616-2519-14CF-02E2FC4F5CB9}"/>
              </a:ext>
            </a:extLst>
          </p:cNvPr>
          <p:cNvPicPr>
            <a:picLocks noChangeAspect="1"/>
          </p:cNvPicPr>
          <p:nvPr/>
        </p:nvPicPr>
        <p:blipFill>
          <a:blip r:embed="rId17"/>
          <a:stretch>
            <a:fillRect/>
          </a:stretch>
        </p:blipFill>
        <p:spPr>
          <a:xfrm>
            <a:off x="47278224" y="22305977"/>
            <a:ext cx="2573052" cy="1625476"/>
          </a:xfrm>
          <a:prstGeom prst="rect">
            <a:avLst/>
          </a:prstGeom>
        </p:spPr>
      </p:pic>
      <p:pic>
        <p:nvPicPr>
          <p:cNvPr id="54" name="Picture 53" descr="A graph with different colors&#10;&#10;Description automatically generated">
            <a:extLst>
              <a:ext uri="{FF2B5EF4-FFF2-40B4-BE49-F238E27FC236}">
                <a16:creationId xmlns:a16="http://schemas.microsoft.com/office/drawing/2014/main" id="{B7BC4FDD-964B-33D2-EF15-CA4088080F3F}"/>
              </a:ext>
            </a:extLst>
          </p:cNvPr>
          <p:cNvPicPr>
            <a:picLocks noChangeAspect="1"/>
          </p:cNvPicPr>
          <p:nvPr/>
        </p:nvPicPr>
        <p:blipFill>
          <a:blip r:embed="rId18"/>
          <a:stretch>
            <a:fillRect/>
          </a:stretch>
        </p:blipFill>
        <p:spPr>
          <a:xfrm>
            <a:off x="39184137" y="21768285"/>
            <a:ext cx="3000632" cy="1557379"/>
          </a:xfrm>
          <a:prstGeom prst="rect">
            <a:avLst/>
          </a:prstGeom>
        </p:spPr>
      </p:pic>
      <p:pic>
        <p:nvPicPr>
          <p:cNvPr id="55" name="Picture 54" descr="A graph of different ingredients&#10;&#10;Description automatically generated with medium confidence">
            <a:extLst>
              <a:ext uri="{FF2B5EF4-FFF2-40B4-BE49-F238E27FC236}">
                <a16:creationId xmlns:a16="http://schemas.microsoft.com/office/drawing/2014/main" id="{5A5531DA-B5BA-FE97-E071-2013FB3D67AD}"/>
              </a:ext>
            </a:extLst>
          </p:cNvPr>
          <p:cNvPicPr>
            <a:picLocks noChangeAspect="1"/>
          </p:cNvPicPr>
          <p:nvPr/>
        </p:nvPicPr>
        <p:blipFill>
          <a:blip r:embed="rId19"/>
          <a:stretch>
            <a:fillRect/>
          </a:stretch>
        </p:blipFill>
        <p:spPr>
          <a:xfrm>
            <a:off x="36513987" y="24923876"/>
            <a:ext cx="2587696" cy="1286660"/>
          </a:xfrm>
          <a:prstGeom prst="rect">
            <a:avLst/>
          </a:prstGeom>
        </p:spPr>
      </p:pic>
      <p:pic>
        <p:nvPicPr>
          <p:cNvPr id="56" name="Picture 55" descr="A comparison of a graph&#10;&#10;Description automatically generated with medium confidence">
            <a:extLst>
              <a:ext uri="{FF2B5EF4-FFF2-40B4-BE49-F238E27FC236}">
                <a16:creationId xmlns:a16="http://schemas.microsoft.com/office/drawing/2014/main" id="{9C2C9AB9-3994-F020-D6F1-7D4240B560D5}"/>
              </a:ext>
            </a:extLst>
          </p:cNvPr>
          <p:cNvPicPr>
            <a:picLocks noChangeAspect="1"/>
          </p:cNvPicPr>
          <p:nvPr/>
        </p:nvPicPr>
        <p:blipFill>
          <a:blip r:embed="rId20"/>
          <a:stretch>
            <a:fillRect/>
          </a:stretch>
        </p:blipFill>
        <p:spPr>
          <a:xfrm>
            <a:off x="41923117" y="23456036"/>
            <a:ext cx="3453432" cy="1524159"/>
          </a:xfrm>
          <a:prstGeom prst="rect">
            <a:avLst/>
          </a:prstGeom>
        </p:spPr>
      </p:pic>
      <p:pic>
        <p:nvPicPr>
          <p:cNvPr id="57" name="Picture 56" descr="A group of graphs showing different types of food&#10;&#10;Description automatically generated">
            <a:extLst>
              <a:ext uri="{FF2B5EF4-FFF2-40B4-BE49-F238E27FC236}">
                <a16:creationId xmlns:a16="http://schemas.microsoft.com/office/drawing/2014/main" id="{3E43F2C3-9AC6-137A-70A0-D7B6B7FFDA75}"/>
              </a:ext>
            </a:extLst>
          </p:cNvPr>
          <p:cNvPicPr>
            <a:picLocks noChangeAspect="1"/>
          </p:cNvPicPr>
          <p:nvPr/>
        </p:nvPicPr>
        <p:blipFill>
          <a:blip r:embed="rId21"/>
          <a:stretch>
            <a:fillRect/>
          </a:stretch>
        </p:blipFill>
        <p:spPr>
          <a:xfrm>
            <a:off x="42212107" y="20314376"/>
            <a:ext cx="3275497" cy="3011288"/>
          </a:xfrm>
          <a:prstGeom prst="rect">
            <a:avLst/>
          </a:prstGeom>
        </p:spPr>
      </p:pic>
      <p:pic>
        <p:nvPicPr>
          <p:cNvPr id="58" name="Picture 57" descr="A graph of different colored columns&#10;&#10;Description automatically generated">
            <a:extLst>
              <a:ext uri="{FF2B5EF4-FFF2-40B4-BE49-F238E27FC236}">
                <a16:creationId xmlns:a16="http://schemas.microsoft.com/office/drawing/2014/main" id="{F4C83FB7-3EE2-463D-27AA-C397CB97E90F}"/>
              </a:ext>
            </a:extLst>
          </p:cNvPr>
          <p:cNvPicPr>
            <a:picLocks noChangeAspect="1"/>
          </p:cNvPicPr>
          <p:nvPr/>
        </p:nvPicPr>
        <p:blipFill>
          <a:blip r:embed="rId22"/>
          <a:stretch>
            <a:fillRect/>
          </a:stretch>
        </p:blipFill>
        <p:spPr>
          <a:xfrm>
            <a:off x="39398476" y="19813280"/>
            <a:ext cx="2571953" cy="1884450"/>
          </a:xfrm>
          <a:prstGeom prst="rect">
            <a:avLst/>
          </a:prstGeom>
        </p:spPr>
      </p:pic>
      <p:pic>
        <p:nvPicPr>
          <p:cNvPr id="59" name="Picture 58" descr="Output image">
            <a:extLst>
              <a:ext uri="{FF2B5EF4-FFF2-40B4-BE49-F238E27FC236}">
                <a16:creationId xmlns:a16="http://schemas.microsoft.com/office/drawing/2014/main" id="{3AF95956-5FA8-54E3-D2FA-304714D73D7C}"/>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5655789" y="22295375"/>
            <a:ext cx="1511379" cy="1160661"/>
          </a:xfrm>
          <a:prstGeom prst="rect">
            <a:avLst/>
          </a:prstGeom>
          <a:noFill/>
          <a:ln>
            <a:noFill/>
          </a:ln>
        </p:spPr>
      </p:pic>
      <p:pic>
        <p:nvPicPr>
          <p:cNvPr id="60" name="Picture 59" descr="A graph of a recipe&#10;&#10;Description automatically generated">
            <a:extLst>
              <a:ext uri="{FF2B5EF4-FFF2-40B4-BE49-F238E27FC236}">
                <a16:creationId xmlns:a16="http://schemas.microsoft.com/office/drawing/2014/main" id="{05A5A9CD-3CA8-D770-5784-74907EE8859F}"/>
              </a:ext>
            </a:extLst>
          </p:cNvPr>
          <p:cNvPicPr>
            <a:picLocks noChangeAspect="1"/>
          </p:cNvPicPr>
          <p:nvPr/>
        </p:nvPicPr>
        <p:blipFill>
          <a:blip r:embed="rId24"/>
          <a:stretch>
            <a:fillRect/>
          </a:stretch>
        </p:blipFill>
        <p:spPr>
          <a:xfrm>
            <a:off x="34731090" y="23774758"/>
            <a:ext cx="1654433" cy="1053464"/>
          </a:xfrm>
          <a:prstGeom prst="rect">
            <a:avLst/>
          </a:prstGeom>
        </p:spPr>
      </p:pic>
      <p:pic>
        <p:nvPicPr>
          <p:cNvPr id="61" name="Picture 60" descr="A graph of red and pink bars&#10;&#10;Description automatically generated with medium confidence">
            <a:extLst>
              <a:ext uri="{FF2B5EF4-FFF2-40B4-BE49-F238E27FC236}">
                <a16:creationId xmlns:a16="http://schemas.microsoft.com/office/drawing/2014/main" id="{EB66A78E-7E73-A8E5-12A3-3856582E1934}"/>
              </a:ext>
            </a:extLst>
          </p:cNvPr>
          <p:cNvPicPr>
            <a:picLocks noChangeAspect="1"/>
          </p:cNvPicPr>
          <p:nvPr/>
        </p:nvPicPr>
        <p:blipFill>
          <a:blip r:embed="rId25"/>
          <a:stretch>
            <a:fillRect/>
          </a:stretch>
        </p:blipFill>
        <p:spPr>
          <a:xfrm>
            <a:off x="47599373" y="24033912"/>
            <a:ext cx="2206465" cy="1254338"/>
          </a:xfrm>
          <a:prstGeom prst="rect">
            <a:avLst/>
          </a:prstGeom>
        </p:spPr>
      </p:pic>
      <p:pic>
        <p:nvPicPr>
          <p:cNvPr id="62" name="Picture 61" descr="A graph of blue and white bars&#10;&#10;Description automatically generated">
            <a:extLst>
              <a:ext uri="{FF2B5EF4-FFF2-40B4-BE49-F238E27FC236}">
                <a16:creationId xmlns:a16="http://schemas.microsoft.com/office/drawing/2014/main" id="{F51B6F2D-884F-1440-5382-C3A084A8A6AF}"/>
              </a:ext>
            </a:extLst>
          </p:cNvPr>
          <p:cNvPicPr>
            <a:picLocks noChangeAspect="1"/>
          </p:cNvPicPr>
          <p:nvPr/>
        </p:nvPicPr>
        <p:blipFill>
          <a:blip r:embed="rId26"/>
          <a:stretch>
            <a:fillRect/>
          </a:stretch>
        </p:blipFill>
        <p:spPr>
          <a:xfrm>
            <a:off x="33713077" y="22992308"/>
            <a:ext cx="1343090" cy="803271"/>
          </a:xfrm>
          <a:prstGeom prst="rect">
            <a:avLst/>
          </a:prstGeom>
        </p:spPr>
      </p:pic>
      <p:pic>
        <p:nvPicPr>
          <p:cNvPr id="63" name="Picture 62" descr="A screenshot of a graph&#10;&#10;Description automatically generated">
            <a:extLst>
              <a:ext uri="{FF2B5EF4-FFF2-40B4-BE49-F238E27FC236}">
                <a16:creationId xmlns:a16="http://schemas.microsoft.com/office/drawing/2014/main" id="{1AD21275-A52B-A556-A04A-2587332FCB61}"/>
              </a:ext>
            </a:extLst>
          </p:cNvPr>
          <p:cNvPicPr>
            <a:picLocks noChangeAspect="1"/>
          </p:cNvPicPr>
          <p:nvPr/>
        </p:nvPicPr>
        <p:blipFill>
          <a:blip r:embed="rId27"/>
          <a:stretch>
            <a:fillRect/>
          </a:stretch>
        </p:blipFill>
        <p:spPr>
          <a:xfrm>
            <a:off x="44146276" y="25192679"/>
            <a:ext cx="3454101" cy="2821957"/>
          </a:xfrm>
          <a:prstGeom prst="rect">
            <a:avLst/>
          </a:prstGeom>
        </p:spPr>
      </p:pic>
      <p:pic>
        <p:nvPicPr>
          <p:cNvPr id="64" name="Picture 63" descr="A graph of different types of food&#10;&#10;Description automatically generated">
            <a:extLst>
              <a:ext uri="{FF2B5EF4-FFF2-40B4-BE49-F238E27FC236}">
                <a16:creationId xmlns:a16="http://schemas.microsoft.com/office/drawing/2014/main" id="{2EBC20E9-AB18-F47C-68B1-D570067081F2}"/>
              </a:ext>
            </a:extLst>
          </p:cNvPr>
          <p:cNvPicPr>
            <a:picLocks noChangeAspect="1"/>
          </p:cNvPicPr>
          <p:nvPr/>
        </p:nvPicPr>
        <p:blipFill>
          <a:blip r:embed="rId28"/>
          <a:stretch>
            <a:fillRect/>
          </a:stretch>
        </p:blipFill>
        <p:spPr>
          <a:xfrm>
            <a:off x="33149499" y="24801230"/>
            <a:ext cx="3223505" cy="2682122"/>
          </a:xfrm>
          <a:prstGeom prst="rect">
            <a:avLst/>
          </a:prstGeom>
        </p:spPr>
      </p:pic>
      <p:pic>
        <p:nvPicPr>
          <p:cNvPr id="65" name="Picture 64" descr="A graph of food ingredients&#10;&#10;Description automatically generated with medium confidence">
            <a:extLst>
              <a:ext uri="{FF2B5EF4-FFF2-40B4-BE49-F238E27FC236}">
                <a16:creationId xmlns:a16="http://schemas.microsoft.com/office/drawing/2014/main" id="{C39B61B9-2F61-ECE3-B6AE-529EF628616B}"/>
              </a:ext>
            </a:extLst>
          </p:cNvPr>
          <p:cNvPicPr>
            <a:picLocks noChangeAspect="1"/>
          </p:cNvPicPr>
          <p:nvPr/>
        </p:nvPicPr>
        <p:blipFill>
          <a:blip r:embed="rId29"/>
          <a:stretch>
            <a:fillRect/>
          </a:stretch>
        </p:blipFill>
        <p:spPr>
          <a:xfrm>
            <a:off x="36419315" y="26498849"/>
            <a:ext cx="2523707" cy="1286659"/>
          </a:xfrm>
          <a:prstGeom prst="rect">
            <a:avLst/>
          </a:prstGeom>
        </p:spPr>
      </p:pic>
      <p:pic>
        <p:nvPicPr>
          <p:cNvPr id="66" name="Picture 65" descr="A graph of different shades of red&#10;&#10;Description automatically generated">
            <a:extLst>
              <a:ext uri="{FF2B5EF4-FFF2-40B4-BE49-F238E27FC236}">
                <a16:creationId xmlns:a16="http://schemas.microsoft.com/office/drawing/2014/main" id="{8F594D02-D9D6-FA65-29FD-2ECA7B711CC0}"/>
              </a:ext>
            </a:extLst>
          </p:cNvPr>
          <p:cNvPicPr>
            <a:picLocks noChangeAspect="1"/>
          </p:cNvPicPr>
          <p:nvPr/>
        </p:nvPicPr>
        <p:blipFill>
          <a:blip r:embed="rId30"/>
          <a:stretch>
            <a:fillRect/>
          </a:stretch>
        </p:blipFill>
        <p:spPr>
          <a:xfrm>
            <a:off x="47820694" y="27072687"/>
            <a:ext cx="1970591" cy="986138"/>
          </a:xfrm>
          <a:prstGeom prst="rect">
            <a:avLst/>
          </a:prstGeom>
        </p:spPr>
      </p:pic>
      <p:pic>
        <p:nvPicPr>
          <p:cNvPr id="67" name="Picture 66" descr="A graph of a number of different colored lines&#10;&#10;Description automatically generated with medium confidence">
            <a:extLst>
              <a:ext uri="{FF2B5EF4-FFF2-40B4-BE49-F238E27FC236}">
                <a16:creationId xmlns:a16="http://schemas.microsoft.com/office/drawing/2014/main" id="{E5EB4B83-9652-B3E8-62E1-A9537369A6DD}"/>
              </a:ext>
            </a:extLst>
          </p:cNvPr>
          <p:cNvPicPr>
            <a:picLocks noChangeAspect="1"/>
          </p:cNvPicPr>
          <p:nvPr/>
        </p:nvPicPr>
        <p:blipFill>
          <a:blip r:embed="rId31"/>
          <a:stretch>
            <a:fillRect/>
          </a:stretch>
        </p:blipFill>
        <p:spPr>
          <a:xfrm>
            <a:off x="47680630" y="25465831"/>
            <a:ext cx="2218958" cy="1429046"/>
          </a:xfrm>
          <a:prstGeom prst="rect">
            <a:avLst/>
          </a:prstGeom>
        </p:spPr>
      </p:pic>
      <p:pic>
        <p:nvPicPr>
          <p:cNvPr id="68" name="Picture 67" descr="A graph of a comparison of vegetarian recipes&#10;&#10;Description automatically generated">
            <a:extLst>
              <a:ext uri="{FF2B5EF4-FFF2-40B4-BE49-F238E27FC236}">
                <a16:creationId xmlns:a16="http://schemas.microsoft.com/office/drawing/2014/main" id="{D9E7177A-7622-622A-F019-E41F6D94E4C4}"/>
              </a:ext>
            </a:extLst>
          </p:cNvPr>
          <p:cNvPicPr>
            <a:picLocks noChangeAspect="1"/>
          </p:cNvPicPr>
          <p:nvPr/>
        </p:nvPicPr>
        <p:blipFill>
          <a:blip r:embed="rId32"/>
          <a:stretch>
            <a:fillRect/>
          </a:stretch>
        </p:blipFill>
        <p:spPr>
          <a:xfrm>
            <a:off x="45490826" y="23668520"/>
            <a:ext cx="1748642" cy="1305877"/>
          </a:xfrm>
          <a:prstGeom prst="rect">
            <a:avLst/>
          </a:prstGeom>
        </p:spPr>
      </p:pic>
      <p:pic>
        <p:nvPicPr>
          <p:cNvPr id="69" name="Picture 68" descr="A graph of a number of ingredients&#10;&#10;Description automatically generated">
            <a:extLst>
              <a:ext uri="{FF2B5EF4-FFF2-40B4-BE49-F238E27FC236}">
                <a16:creationId xmlns:a16="http://schemas.microsoft.com/office/drawing/2014/main" id="{EA780778-5BDB-0DEC-9EDA-EA5E93F4C6E2}"/>
              </a:ext>
            </a:extLst>
          </p:cNvPr>
          <p:cNvPicPr>
            <a:picLocks noChangeAspect="1"/>
          </p:cNvPicPr>
          <p:nvPr/>
        </p:nvPicPr>
        <p:blipFill>
          <a:blip r:embed="rId33"/>
          <a:stretch>
            <a:fillRect/>
          </a:stretch>
        </p:blipFill>
        <p:spPr>
          <a:xfrm>
            <a:off x="35149905" y="22926964"/>
            <a:ext cx="1265731" cy="80758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TotalTime>
  <Words>851</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Quattrocento</vt:lpstr>
      <vt:lpstr>Quattrocento Sans</vt:lpstr>
      <vt:lpstr>Symbol</vt:lpstr>
      <vt:lpstr>Times New Roman</vt:lpstr>
      <vt:lpstr>Courier New</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Anchal Kulwal</cp:lastModifiedBy>
  <cp:revision>112</cp:revision>
  <cp:lastPrinted>2000-08-03T00:31:24Z</cp:lastPrinted>
  <dcterms:modified xsi:type="dcterms:W3CDTF">2024-11-19T05:28:55Z</dcterms:modified>
  <cp:category>research posters template</cp:category>
</cp:coreProperties>
</file>