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
  </p:handoutMasterIdLst>
  <p:sldIdLst>
    <p:sldId id="256" r:id="rId2"/>
    <p:sldId id="257" r:id="rId3"/>
    <p:sldId id="258" r:id="rId4"/>
    <p:sldId id="259" r:id="rId5"/>
    <p:sldId id="260" r:id="rId6"/>
    <p:sldId id="261" r:id="rId7"/>
    <p:sldId id="262" r:id="rId8"/>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1E7C41-B2F3-4DDF-92E3-0360CD466E4F}" v="4" dt="2023-09-06T08:14:53.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 Khan" userId="7b12811e-42cc-4daa-87ed-c5f355be51cb" providerId="ADAL" clId="{A61E7C41-B2F3-4DDF-92E3-0360CD466E4F}"/>
    <pc:docChg chg="modSld">
      <pc:chgData name="Flo Khan" userId="7b12811e-42cc-4daa-87ed-c5f355be51cb" providerId="ADAL" clId="{A61E7C41-B2F3-4DDF-92E3-0360CD466E4F}" dt="2023-09-06T08:14:53.556" v="3" actId="20577"/>
      <pc:docMkLst>
        <pc:docMk/>
      </pc:docMkLst>
      <pc:sldChg chg="modSp">
        <pc:chgData name="Flo Khan" userId="7b12811e-42cc-4daa-87ed-c5f355be51cb" providerId="ADAL" clId="{A61E7C41-B2F3-4DDF-92E3-0360CD466E4F}" dt="2023-09-06T08:14:53.556" v="3" actId="20577"/>
        <pc:sldMkLst>
          <pc:docMk/>
          <pc:sldMk cId="1843262687" sldId="261"/>
        </pc:sldMkLst>
        <pc:spChg chg="mod">
          <ac:chgData name="Flo Khan" userId="7b12811e-42cc-4daa-87ed-c5f355be51cb" providerId="ADAL" clId="{A61E7C41-B2F3-4DDF-92E3-0360CD466E4F}" dt="2023-09-06T08:14:53.556" v="3" actId="20577"/>
          <ac:spMkLst>
            <pc:docMk/>
            <pc:sldMk cId="1843262687" sldId="261"/>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8F35D289-E3EF-426C-87B6-F9542A9C1C1D}" type="datetimeFigureOut">
              <a:rPr lang="en-GB" smtClean="0"/>
              <a:t>06/09/2023</a:t>
            </a:fld>
            <a:endParaRPr lang="en-GB"/>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FF8C2E76-E534-41ED-B6F6-BC9A9FAE7DF7}" type="slidenum">
              <a:rPr lang="en-GB" smtClean="0"/>
              <a:t>‹#›</a:t>
            </a:fld>
            <a:endParaRPr lang="en-GB"/>
          </a:p>
        </p:txBody>
      </p:sp>
    </p:spTree>
    <p:extLst>
      <p:ext uri="{BB962C8B-B14F-4D97-AF65-F5344CB8AC3E}">
        <p14:creationId xmlns:p14="http://schemas.microsoft.com/office/powerpoint/2010/main" val="188325547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AEF05C2-8D1C-41B9-ABD9-036A2758A1B1}" type="datetimeFigureOut">
              <a:rPr lang="en-GB" smtClean="0"/>
              <a:t>06/09/2023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68942-3D1B-4C6E-9DB8-62173654888A}" type="slidenum">
              <a:rPr lang="en-GB" smtClean="0"/>
              <a:t>‹#›</a:t>
            </a:fld>
            <a:endParaRPr lang="en-GB"/>
          </a:p>
        </p:txBody>
      </p:sp>
    </p:spTree>
    <p:extLst>
      <p:ext uri="{BB962C8B-B14F-4D97-AF65-F5344CB8AC3E}">
        <p14:creationId xmlns:p14="http://schemas.microsoft.com/office/powerpoint/2010/main" val="50935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AEF05C2-8D1C-41B9-ABD9-036A2758A1B1}" type="datetimeFigureOut">
              <a:rPr lang="en-GB" smtClean="0"/>
              <a:t>06/09/2023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68942-3D1B-4C6E-9DB8-62173654888A}" type="slidenum">
              <a:rPr lang="en-GB" smtClean="0"/>
              <a:t>‹#›</a:t>
            </a:fld>
            <a:endParaRPr lang="en-GB"/>
          </a:p>
        </p:txBody>
      </p:sp>
    </p:spTree>
    <p:extLst>
      <p:ext uri="{BB962C8B-B14F-4D97-AF65-F5344CB8AC3E}">
        <p14:creationId xmlns:p14="http://schemas.microsoft.com/office/powerpoint/2010/main" val="177838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AEF05C2-8D1C-41B9-ABD9-036A2758A1B1}" type="datetimeFigureOut">
              <a:rPr lang="en-GB" smtClean="0"/>
              <a:t>06/09/2023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68942-3D1B-4C6E-9DB8-62173654888A}" type="slidenum">
              <a:rPr lang="en-GB" smtClean="0"/>
              <a:t>‹#›</a:t>
            </a:fld>
            <a:endParaRPr lang="en-GB"/>
          </a:p>
        </p:txBody>
      </p:sp>
    </p:spTree>
    <p:extLst>
      <p:ext uri="{BB962C8B-B14F-4D97-AF65-F5344CB8AC3E}">
        <p14:creationId xmlns:p14="http://schemas.microsoft.com/office/powerpoint/2010/main" val="3114526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AEF05C2-8D1C-41B9-ABD9-036A2758A1B1}" type="datetimeFigureOut">
              <a:rPr lang="en-GB" smtClean="0"/>
              <a:t>06/09/2023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68942-3D1B-4C6E-9DB8-62173654888A}" type="slidenum">
              <a:rPr lang="en-GB" smtClean="0"/>
              <a:t>‹#›</a:t>
            </a:fld>
            <a:endParaRPr lang="en-GB"/>
          </a:p>
        </p:txBody>
      </p:sp>
    </p:spTree>
    <p:extLst>
      <p:ext uri="{BB962C8B-B14F-4D97-AF65-F5344CB8AC3E}">
        <p14:creationId xmlns:p14="http://schemas.microsoft.com/office/powerpoint/2010/main" val="4049437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EF05C2-8D1C-41B9-ABD9-036A2758A1B1}" type="datetimeFigureOut">
              <a:rPr lang="en-GB" smtClean="0"/>
              <a:t>06/09/2023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4A68942-3D1B-4C6E-9DB8-62173654888A}" type="slidenum">
              <a:rPr lang="en-GB" smtClean="0"/>
              <a:t>‹#›</a:t>
            </a:fld>
            <a:endParaRPr lang="en-GB"/>
          </a:p>
        </p:txBody>
      </p:sp>
    </p:spTree>
    <p:extLst>
      <p:ext uri="{BB962C8B-B14F-4D97-AF65-F5344CB8AC3E}">
        <p14:creationId xmlns:p14="http://schemas.microsoft.com/office/powerpoint/2010/main" val="241144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AEF05C2-8D1C-41B9-ABD9-036A2758A1B1}" type="datetimeFigureOut">
              <a:rPr lang="en-GB" smtClean="0"/>
              <a:t>06/09/2023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A68942-3D1B-4C6E-9DB8-62173654888A}" type="slidenum">
              <a:rPr lang="en-GB" smtClean="0"/>
              <a:t>‹#›</a:t>
            </a:fld>
            <a:endParaRPr lang="en-GB"/>
          </a:p>
        </p:txBody>
      </p:sp>
    </p:spTree>
    <p:extLst>
      <p:ext uri="{BB962C8B-B14F-4D97-AF65-F5344CB8AC3E}">
        <p14:creationId xmlns:p14="http://schemas.microsoft.com/office/powerpoint/2010/main" val="344132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AEF05C2-8D1C-41B9-ABD9-036A2758A1B1}" type="datetimeFigureOut">
              <a:rPr lang="en-GB" smtClean="0"/>
              <a:t>06/09/2023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4A68942-3D1B-4C6E-9DB8-62173654888A}" type="slidenum">
              <a:rPr lang="en-GB" smtClean="0"/>
              <a:t>‹#›</a:t>
            </a:fld>
            <a:endParaRPr lang="en-GB"/>
          </a:p>
        </p:txBody>
      </p:sp>
    </p:spTree>
    <p:extLst>
      <p:ext uri="{BB962C8B-B14F-4D97-AF65-F5344CB8AC3E}">
        <p14:creationId xmlns:p14="http://schemas.microsoft.com/office/powerpoint/2010/main" val="1352989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AEF05C2-8D1C-41B9-ABD9-036A2758A1B1}" type="datetimeFigureOut">
              <a:rPr lang="en-GB" smtClean="0"/>
              <a:t>06/09/2023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4A68942-3D1B-4C6E-9DB8-62173654888A}" type="slidenum">
              <a:rPr lang="en-GB" smtClean="0"/>
              <a:t>‹#›</a:t>
            </a:fld>
            <a:endParaRPr lang="en-GB"/>
          </a:p>
        </p:txBody>
      </p:sp>
    </p:spTree>
    <p:extLst>
      <p:ext uri="{BB962C8B-B14F-4D97-AF65-F5344CB8AC3E}">
        <p14:creationId xmlns:p14="http://schemas.microsoft.com/office/powerpoint/2010/main" val="1086837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EF05C2-8D1C-41B9-ABD9-036A2758A1B1}" type="datetimeFigureOut">
              <a:rPr lang="en-GB" smtClean="0"/>
              <a:t>06/09/2023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4A68942-3D1B-4C6E-9DB8-62173654888A}" type="slidenum">
              <a:rPr lang="en-GB" smtClean="0"/>
              <a:t>‹#›</a:t>
            </a:fld>
            <a:endParaRPr lang="en-GB"/>
          </a:p>
        </p:txBody>
      </p:sp>
    </p:spTree>
    <p:extLst>
      <p:ext uri="{BB962C8B-B14F-4D97-AF65-F5344CB8AC3E}">
        <p14:creationId xmlns:p14="http://schemas.microsoft.com/office/powerpoint/2010/main" val="88961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EF05C2-8D1C-41B9-ABD9-036A2758A1B1}" type="datetimeFigureOut">
              <a:rPr lang="en-GB" smtClean="0"/>
              <a:t>06/09/2023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A68942-3D1B-4C6E-9DB8-62173654888A}" type="slidenum">
              <a:rPr lang="en-GB" smtClean="0"/>
              <a:t>‹#›</a:t>
            </a:fld>
            <a:endParaRPr lang="en-GB"/>
          </a:p>
        </p:txBody>
      </p:sp>
    </p:spTree>
    <p:extLst>
      <p:ext uri="{BB962C8B-B14F-4D97-AF65-F5344CB8AC3E}">
        <p14:creationId xmlns:p14="http://schemas.microsoft.com/office/powerpoint/2010/main" val="2512073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EF05C2-8D1C-41B9-ABD9-036A2758A1B1}" type="datetimeFigureOut">
              <a:rPr lang="en-GB" smtClean="0"/>
              <a:t>06/09/2023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4A68942-3D1B-4C6E-9DB8-62173654888A}" type="slidenum">
              <a:rPr lang="en-GB" smtClean="0"/>
              <a:t>‹#›</a:t>
            </a:fld>
            <a:endParaRPr lang="en-GB"/>
          </a:p>
        </p:txBody>
      </p:sp>
    </p:spTree>
    <p:extLst>
      <p:ext uri="{BB962C8B-B14F-4D97-AF65-F5344CB8AC3E}">
        <p14:creationId xmlns:p14="http://schemas.microsoft.com/office/powerpoint/2010/main" val="55726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F05C2-8D1C-41B9-ABD9-036A2758A1B1}" type="datetimeFigureOut">
              <a:rPr lang="en-GB" smtClean="0"/>
              <a:t>06/09/2023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68942-3D1B-4C6E-9DB8-62173654888A}" type="slidenum">
              <a:rPr lang="en-GB" smtClean="0"/>
              <a:t>‹#›</a:t>
            </a:fld>
            <a:endParaRPr lang="en-GB"/>
          </a:p>
        </p:txBody>
      </p:sp>
    </p:spTree>
    <p:extLst>
      <p:ext uri="{BB962C8B-B14F-4D97-AF65-F5344CB8AC3E}">
        <p14:creationId xmlns:p14="http://schemas.microsoft.com/office/powerpoint/2010/main" val="3381729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Types of </a:t>
            </a:r>
            <a:r>
              <a:rPr lang="en-GB" dirty="0" err="1"/>
              <a:t>Mens</a:t>
            </a:r>
            <a:r>
              <a:rPr lang="en-GB" dirty="0"/>
              <a:t> Rea</a:t>
            </a:r>
          </a:p>
        </p:txBody>
      </p:sp>
      <p:sp>
        <p:nvSpPr>
          <p:cNvPr id="3" name="Subtitle 2"/>
          <p:cNvSpPr>
            <a:spLocks noGrp="1"/>
          </p:cNvSpPr>
          <p:nvPr>
            <p:ph type="subTitle" idx="1"/>
          </p:nvPr>
        </p:nvSpPr>
        <p:spPr/>
        <p:txBody>
          <a:bodyPr/>
          <a:lstStyle/>
          <a:p>
            <a:r>
              <a:rPr lang="en-GB" dirty="0"/>
              <a:t>Unit 26</a:t>
            </a:r>
          </a:p>
        </p:txBody>
      </p:sp>
      <p:pic>
        <p:nvPicPr>
          <p:cNvPr id="4098" name="Picture 2" descr="C:\Users\fkhan\AppData\Local\Microsoft\Windows\Temporary Internet Files\Content.IE5\R73D5C7D\judge[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1920" y="4725144"/>
            <a:ext cx="1653816" cy="1556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597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Direct Intention</a:t>
            </a:r>
          </a:p>
        </p:txBody>
      </p:sp>
      <p:sp>
        <p:nvSpPr>
          <p:cNvPr id="3" name="Content Placeholder 2"/>
          <p:cNvSpPr>
            <a:spLocks noGrp="1"/>
          </p:cNvSpPr>
          <p:nvPr>
            <p:ph idx="1"/>
          </p:nvPr>
        </p:nvSpPr>
        <p:spPr/>
        <p:txBody>
          <a:bodyPr>
            <a:normAutofit fontScale="92500"/>
          </a:bodyPr>
          <a:lstStyle/>
          <a:p>
            <a:r>
              <a:rPr lang="en-GB" dirty="0"/>
              <a:t>Scenario</a:t>
            </a:r>
          </a:p>
          <a:p>
            <a:r>
              <a:rPr lang="en-GB" dirty="0"/>
              <a:t>A landlord owns a row of shops, he decides he wants to get rid of the tenants but as they do not want to move out straight away due to their tenancy agreement, he decides to scare them by setting fire to the premises. Committing ‘Arson’.</a:t>
            </a:r>
          </a:p>
          <a:p>
            <a:r>
              <a:rPr lang="en-GB" dirty="0">
                <a:solidFill>
                  <a:srgbClr val="FF0000"/>
                </a:solidFill>
              </a:rPr>
              <a:t>He achieves this and the business owners (tenants) move out as they are scared. This is ‘Direct Intention’</a:t>
            </a:r>
          </a:p>
        </p:txBody>
      </p:sp>
      <p:pic>
        <p:nvPicPr>
          <p:cNvPr id="5122" name="Picture 2" descr="C:\Users\fkhan\AppData\Local\Microsoft\Windows\Temporary Internet Files\Content.IE5\BF522JYH\Above_the_Law_scales_logo[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8184" y="476672"/>
            <a:ext cx="2411760" cy="1052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6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Indirect Intention</a:t>
            </a:r>
          </a:p>
        </p:txBody>
      </p:sp>
      <p:sp>
        <p:nvSpPr>
          <p:cNvPr id="3" name="Content Placeholder 2"/>
          <p:cNvSpPr>
            <a:spLocks noGrp="1"/>
          </p:cNvSpPr>
          <p:nvPr>
            <p:ph idx="1"/>
          </p:nvPr>
        </p:nvSpPr>
        <p:spPr/>
        <p:txBody>
          <a:bodyPr>
            <a:normAutofit lnSpcReduction="10000"/>
          </a:bodyPr>
          <a:lstStyle/>
          <a:p>
            <a:r>
              <a:rPr lang="en-GB" dirty="0"/>
              <a:t>Scenario</a:t>
            </a:r>
          </a:p>
          <a:p>
            <a:r>
              <a:rPr lang="en-GB" dirty="0"/>
              <a:t>A landlord owns a row of shops, he decides he wants to get rid of the tenants but as they do not want to move out straight away due to their tenancy agreement, he decides to scare them by setting fire to the premises. Committing ‘Arson’.</a:t>
            </a:r>
          </a:p>
          <a:p>
            <a:r>
              <a:rPr lang="en-GB" dirty="0">
                <a:solidFill>
                  <a:srgbClr val="FF0000"/>
                </a:solidFill>
              </a:rPr>
              <a:t>Due to the arson attack an employee of one of the business dies. This is ‘Indirect Intention’</a:t>
            </a:r>
          </a:p>
          <a:p>
            <a:endParaRPr lang="en-GB" dirty="0"/>
          </a:p>
        </p:txBody>
      </p:sp>
      <p:pic>
        <p:nvPicPr>
          <p:cNvPr id="6146" name="Picture 2" descr="C:\Users\fkhan\AppData\Local\Microsoft\Windows\Temporary Internet Files\Content.IE5\WS3DMQ96\scale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476672"/>
            <a:ext cx="2121024" cy="158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57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Recklessness</a:t>
            </a:r>
          </a:p>
        </p:txBody>
      </p:sp>
      <p:sp>
        <p:nvSpPr>
          <p:cNvPr id="3" name="Content Placeholder 2"/>
          <p:cNvSpPr>
            <a:spLocks noGrp="1"/>
          </p:cNvSpPr>
          <p:nvPr>
            <p:ph idx="1"/>
          </p:nvPr>
        </p:nvSpPr>
        <p:spPr/>
        <p:txBody>
          <a:bodyPr>
            <a:normAutofit fontScale="92500" lnSpcReduction="10000"/>
          </a:bodyPr>
          <a:lstStyle/>
          <a:p>
            <a:r>
              <a:rPr lang="en-GB" dirty="0"/>
              <a:t>Scenario</a:t>
            </a:r>
          </a:p>
          <a:p>
            <a:r>
              <a:rPr lang="en-GB" dirty="0"/>
              <a:t>Two shops on a High Street, one shop owner of Shop A decides to break into the next shop (Shop B) by the basement and decides to steal the cash from their gas meter. By doing this he damages the meter which causes a gas leak into shop B. The owner of Shop B then becomes ill due to carbon monoxide poisoning.</a:t>
            </a:r>
          </a:p>
          <a:p>
            <a:r>
              <a:rPr lang="en-GB" dirty="0">
                <a:solidFill>
                  <a:srgbClr val="FF0000"/>
                </a:solidFill>
              </a:rPr>
              <a:t>Shop owner A is charged with recklessness as there was no intention of hurting Shop Owner B</a:t>
            </a:r>
          </a:p>
        </p:txBody>
      </p:sp>
      <p:pic>
        <p:nvPicPr>
          <p:cNvPr id="7170" name="Picture 2" descr="C:\Users\fkhan\AppData\Local\Microsoft\Windows\Temporary Internet Files\Content.IE5\AB46CW0A\law-clip-art-5[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298" y="476672"/>
            <a:ext cx="1627093"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00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Coincidence</a:t>
            </a:r>
          </a:p>
        </p:txBody>
      </p:sp>
      <p:pic>
        <p:nvPicPr>
          <p:cNvPr id="1026"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42150" t="24947" r="24234" b="25463"/>
          <a:stretch/>
        </p:blipFill>
        <p:spPr bwMode="auto">
          <a:xfrm>
            <a:off x="3131840" y="1412776"/>
            <a:ext cx="5184576" cy="4220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67544" y="2276872"/>
            <a:ext cx="2304256" cy="1200329"/>
          </a:xfrm>
          <a:prstGeom prst="rect">
            <a:avLst/>
          </a:prstGeom>
          <a:noFill/>
        </p:spPr>
        <p:txBody>
          <a:bodyPr wrap="square" rtlCol="0">
            <a:spAutoFit/>
          </a:bodyPr>
          <a:lstStyle/>
          <a:p>
            <a:pPr algn="ctr"/>
            <a:r>
              <a:rPr lang="en-GB" b="1" dirty="0"/>
              <a:t>Fagan </a:t>
            </a:r>
          </a:p>
          <a:p>
            <a:pPr algn="ctr"/>
            <a:r>
              <a:rPr lang="en-GB" b="1" dirty="0"/>
              <a:t>V </a:t>
            </a:r>
          </a:p>
          <a:p>
            <a:pPr algn="ctr"/>
            <a:r>
              <a:rPr lang="en-GB" b="1" dirty="0"/>
              <a:t>Metropolitan Police 1969</a:t>
            </a:r>
          </a:p>
        </p:txBody>
      </p:sp>
      <p:pic>
        <p:nvPicPr>
          <p:cNvPr id="1027" name="Picture 3" descr="C:\Users\fkhan\AppData\Local\Microsoft\Windows\Temporary Internet Files\Content.IE5\72156S4Q\its-the-law[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5373216"/>
            <a:ext cx="1252736" cy="1252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239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fkhan\AppData\Local\Microsoft\Windows\Temporary Internet Files\Content.IE5\OQJ9ON7A\law-39989_64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9" y="5018427"/>
            <a:ext cx="1224136" cy="16287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GB" dirty="0"/>
              <a:t>Transferred Malice</a:t>
            </a:r>
          </a:p>
        </p:txBody>
      </p:sp>
      <p:sp>
        <p:nvSpPr>
          <p:cNvPr id="5" name="Content Placeholder 4"/>
          <p:cNvSpPr>
            <a:spLocks noGrp="1"/>
          </p:cNvSpPr>
          <p:nvPr>
            <p:ph idx="1"/>
          </p:nvPr>
        </p:nvSpPr>
        <p:spPr>
          <a:xfrm>
            <a:off x="539552" y="1412776"/>
            <a:ext cx="8229600" cy="4525963"/>
          </a:xfrm>
        </p:spPr>
        <p:txBody>
          <a:bodyPr>
            <a:normAutofit fontScale="85000" lnSpcReduction="20000"/>
          </a:bodyPr>
          <a:lstStyle/>
          <a:p>
            <a:r>
              <a:rPr lang="en-GB" dirty="0"/>
              <a:t>Transferred malice is where the </a:t>
            </a:r>
            <a:r>
              <a:rPr lang="en-GB" dirty="0" err="1"/>
              <a:t>Mens</a:t>
            </a:r>
            <a:r>
              <a:rPr lang="en-GB" dirty="0"/>
              <a:t> Rea of the crime directed at one person is transferred to the unintended victim of the crime.</a:t>
            </a:r>
          </a:p>
          <a:p>
            <a:r>
              <a:rPr lang="en-GB" dirty="0"/>
              <a:t>Scenario</a:t>
            </a:r>
          </a:p>
          <a:p>
            <a:r>
              <a:rPr lang="en-GB" dirty="0"/>
              <a:t>A man gets into an argument with a group of men outside a public house. He decides to throw a brick at the group but misses. The brick goes through the window and hits the barmaid who is collecting glasses at the table near the window.</a:t>
            </a:r>
          </a:p>
          <a:p>
            <a:r>
              <a:rPr lang="en-GB" dirty="0">
                <a:solidFill>
                  <a:srgbClr val="FF0000"/>
                </a:solidFill>
              </a:rPr>
              <a:t>It was not the intention to hurt the barmaid as the malice was to the group of men but the malice has been transferred to the barmaid. </a:t>
            </a:r>
          </a:p>
          <a:p>
            <a:endParaRPr lang="en-GB" dirty="0"/>
          </a:p>
        </p:txBody>
      </p:sp>
    </p:spTree>
    <p:extLst>
      <p:ext uri="{BB962C8B-B14F-4D97-AF65-F5344CB8AC3E}">
        <p14:creationId xmlns:p14="http://schemas.microsoft.com/office/powerpoint/2010/main" val="184326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Strict Liability</a:t>
            </a:r>
          </a:p>
        </p:txBody>
      </p:sp>
      <p:sp>
        <p:nvSpPr>
          <p:cNvPr id="4" name="TextBox 3"/>
          <p:cNvSpPr txBox="1"/>
          <p:nvPr/>
        </p:nvSpPr>
        <p:spPr>
          <a:xfrm>
            <a:off x="816821" y="1268760"/>
            <a:ext cx="7560840" cy="5493812"/>
          </a:xfrm>
          <a:prstGeom prst="rect">
            <a:avLst/>
          </a:prstGeom>
          <a:noFill/>
        </p:spPr>
        <p:txBody>
          <a:bodyPr wrap="square" rtlCol="0">
            <a:spAutoFit/>
          </a:bodyPr>
          <a:lstStyle/>
          <a:p>
            <a:pPr marL="285750" indent="-285750">
              <a:buFont typeface="Arial" panose="020B0604020202020204" pitchFamily="34" charset="0"/>
              <a:buChar char="•"/>
            </a:pPr>
            <a:r>
              <a:rPr lang="en-GB" sz="2700" dirty="0" err="1"/>
              <a:t>Mens</a:t>
            </a:r>
            <a:r>
              <a:rPr lang="en-GB" sz="2700" dirty="0"/>
              <a:t> Rea not needed, just performing the act is sufficient. More based on regulations as it is evident there is criminal liability.</a:t>
            </a:r>
          </a:p>
          <a:p>
            <a:pPr marL="285750" indent="-285750">
              <a:buFont typeface="Arial" panose="020B0604020202020204" pitchFamily="34" charset="0"/>
              <a:buChar char="•"/>
            </a:pPr>
            <a:r>
              <a:rPr lang="en-GB" sz="2700" dirty="0"/>
              <a:t>Scenario</a:t>
            </a:r>
          </a:p>
          <a:p>
            <a:pPr marL="285750" indent="-285750">
              <a:buFont typeface="Arial" panose="020B0604020202020204" pitchFamily="34" charset="0"/>
              <a:buChar char="•"/>
            </a:pPr>
            <a:r>
              <a:rPr lang="en-GB" sz="2700" dirty="0"/>
              <a:t>A shop keeper sells cigarettes to someone who they believe to be over the age of 21 but in fact they are under 16 years of age.</a:t>
            </a:r>
          </a:p>
          <a:p>
            <a:pPr marL="285750" indent="-285750">
              <a:buFont typeface="Arial" panose="020B0604020202020204" pitchFamily="34" charset="0"/>
              <a:buChar char="•"/>
            </a:pPr>
            <a:r>
              <a:rPr lang="en-GB" sz="2700" dirty="0">
                <a:solidFill>
                  <a:srgbClr val="FF0000"/>
                </a:solidFill>
              </a:rPr>
              <a:t>There is no defence as there is direct ‘criminal liability’, </a:t>
            </a:r>
            <a:r>
              <a:rPr lang="en-GB" sz="2700" dirty="0" err="1">
                <a:solidFill>
                  <a:srgbClr val="FF0000"/>
                </a:solidFill>
              </a:rPr>
              <a:t>Actus</a:t>
            </a:r>
            <a:r>
              <a:rPr lang="en-GB" sz="2700" dirty="0">
                <a:solidFill>
                  <a:srgbClr val="FF0000"/>
                </a:solidFill>
              </a:rPr>
              <a:t> Reus is adequate. Usually more common with traffic offences such as speeding, parking, selling alcohol or lottery tickets to under age individuals, etc.</a:t>
            </a:r>
          </a:p>
          <a:p>
            <a:endParaRPr lang="en-GB" sz="2700" dirty="0"/>
          </a:p>
        </p:txBody>
      </p:sp>
      <p:pic>
        <p:nvPicPr>
          <p:cNvPr id="3075" name="Picture 3" descr="C:\Users\fkhan\AppData\Local\Microsoft\Windows\Temporary Internet Files\Content.IE5\4R0ABNSS\law-school[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0352" y="332657"/>
            <a:ext cx="962422" cy="1040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47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7837</TotalTime>
  <Words>451</Words>
  <Application>Microsoft Office PowerPoint</Application>
  <PresentationFormat>On-screen Show (4:3)</PresentationFormat>
  <Paragraphs>28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Types of Mens Rea</vt:lpstr>
      <vt:lpstr>Direct Intention</vt:lpstr>
      <vt:lpstr>Indirect Intention</vt:lpstr>
      <vt:lpstr>Recklessness</vt:lpstr>
      <vt:lpstr>Coincidence</vt:lpstr>
      <vt:lpstr>Transferred Malice</vt:lpstr>
      <vt:lpstr>Strict Liability</vt:lpstr>
    </vt:vector>
  </TitlesOfParts>
  <Company>Lea Valley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Actus Reus + Mens Rea or Strict Liability</dc:title>
  <dc:creator>Flo Khan</dc:creator>
  <cp:lastModifiedBy>Flo Khan</cp:lastModifiedBy>
  <cp:revision>18</cp:revision>
  <cp:lastPrinted>2015-09-10T20:24:39Z</cp:lastPrinted>
  <dcterms:created xsi:type="dcterms:W3CDTF">2015-09-10T18:21:54Z</dcterms:created>
  <dcterms:modified xsi:type="dcterms:W3CDTF">2023-09-06T08:15:01Z</dcterms:modified>
</cp:coreProperties>
</file>