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32321F-A822-41B9-9957-30B77B808426}" v="1" dt="2023-10-10T07:51:28.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bie Taplin" userId="e281ab89-f170-4300-8c77-16a542ac9282" providerId="ADAL" clId="{3C32321F-A822-41B9-9957-30B77B808426}"/>
    <pc:docChg chg="modSld">
      <pc:chgData name="Abbie Taplin" userId="e281ab89-f170-4300-8c77-16a542ac9282" providerId="ADAL" clId="{3C32321F-A822-41B9-9957-30B77B808426}" dt="2023-10-10T07:51:28.931" v="0"/>
      <pc:docMkLst>
        <pc:docMk/>
      </pc:docMkLst>
      <pc:sldChg chg="modAnim">
        <pc:chgData name="Abbie Taplin" userId="e281ab89-f170-4300-8c77-16a542ac9282" providerId="ADAL" clId="{3C32321F-A822-41B9-9957-30B77B808426}" dt="2023-10-10T07:51:28.931" v="0"/>
        <pc:sldMkLst>
          <pc:docMk/>
          <pc:sldMk cId="2069151888" sldId="259"/>
        </pc:sldMkLst>
      </pc:sldChg>
    </pc:docChg>
  </pc:docChgLst>
  <pc:docChgLst>
    <pc:chgData name="Abbie Taplin" userId="3963a33e-ba39-4e93-96bc-fb594a53d40d" providerId="ADAL" clId="{04A77A43-1724-4D82-9CF7-7AAB322DB69D}"/>
    <pc:docChg chg="modSld">
      <pc:chgData name="Abbie Taplin" userId="3963a33e-ba39-4e93-96bc-fb594a53d40d" providerId="ADAL" clId="{04A77A43-1724-4D82-9CF7-7AAB322DB69D}" dt="2021-11-10T11:34:38.599" v="0" actId="1076"/>
      <pc:docMkLst>
        <pc:docMk/>
      </pc:docMkLst>
      <pc:sldChg chg="modSp mod">
        <pc:chgData name="Abbie Taplin" userId="3963a33e-ba39-4e93-96bc-fb594a53d40d" providerId="ADAL" clId="{04A77A43-1724-4D82-9CF7-7AAB322DB69D}" dt="2021-11-10T11:34:38.599" v="0" actId="1076"/>
        <pc:sldMkLst>
          <pc:docMk/>
          <pc:sldMk cId="849529765" sldId="261"/>
        </pc:sldMkLst>
        <pc:spChg chg="mod">
          <ac:chgData name="Abbie Taplin" userId="3963a33e-ba39-4e93-96bc-fb594a53d40d" providerId="ADAL" clId="{04A77A43-1724-4D82-9CF7-7AAB322DB69D}" dt="2021-11-10T11:34:38.599" v="0" actId="1076"/>
          <ac:spMkLst>
            <pc:docMk/>
            <pc:sldMk cId="849529765" sldId="26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7461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0560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726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7093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2128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8569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3758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701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8377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7408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4321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93777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4035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43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296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3410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052202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https://www.youtube.com/embed/xs4ypRAPc-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2835" y="1220036"/>
            <a:ext cx="8915399" cy="2262781"/>
          </a:xfrm>
        </p:spPr>
        <p:txBody>
          <a:bodyPr>
            <a:normAutofit/>
          </a:bodyPr>
          <a:lstStyle/>
          <a:p>
            <a:r>
              <a:rPr lang="en-GB" sz="6600" b="1" dirty="0"/>
              <a:t>Learning Aim E</a:t>
            </a:r>
          </a:p>
        </p:txBody>
      </p:sp>
      <p:sp>
        <p:nvSpPr>
          <p:cNvPr id="3" name="Subtitle 2"/>
          <p:cNvSpPr>
            <a:spLocks noGrp="1"/>
          </p:cNvSpPr>
          <p:nvPr>
            <p:ph type="subTitle" idx="1"/>
          </p:nvPr>
        </p:nvSpPr>
        <p:spPr>
          <a:xfrm>
            <a:off x="2081298" y="3798585"/>
            <a:ext cx="7766936" cy="1096899"/>
          </a:xfrm>
        </p:spPr>
        <p:txBody>
          <a:bodyPr>
            <a:normAutofit/>
          </a:bodyPr>
          <a:lstStyle/>
          <a:p>
            <a:r>
              <a:rPr lang="en-GB" sz="2800" b="1" u="sng" dirty="0">
                <a:solidFill>
                  <a:schemeClr val="tx1"/>
                </a:solidFill>
              </a:rPr>
              <a:t>Impact of Change</a:t>
            </a:r>
          </a:p>
        </p:txBody>
      </p:sp>
    </p:spTree>
    <p:extLst>
      <p:ext uri="{BB962C8B-B14F-4D97-AF65-F5344CB8AC3E}">
        <p14:creationId xmlns:p14="http://schemas.microsoft.com/office/powerpoint/2010/main" val="187843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Managing change</a:t>
            </a:r>
            <a:endParaRPr lang="en-GB" dirty="0"/>
          </a:p>
        </p:txBody>
      </p:sp>
      <p:sp>
        <p:nvSpPr>
          <p:cNvPr id="3" name="Content Placeholder 2"/>
          <p:cNvSpPr>
            <a:spLocks noGrp="1"/>
          </p:cNvSpPr>
          <p:nvPr>
            <p:ph idx="1"/>
          </p:nvPr>
        </p:nvSpPr>
        <p:spPr>
          <a:xfrm>
            <a:off x="677334" y="1734207"/>
            <a:ext cx="8596668" cy="4307155"/>
          </a:xfrm>
        </p:spPr>
        <p:txBody>
          <a:bodyPr>
            <a:noAutofit/>
          </a:bodyPr>
          <a:lstStyle/>
          <a:p>
            <a:pPr marL="0" indent="0">
              <a:buNone/>
            </a:pPr>
            <a:r>
              <a:rPr lang="en-GB" sz="3200" dirty="0"/>
              <a:t>Possibly the most difficult challenge for any business and its employees is being able to manage change</a:t>
            </a:r>
            <a:r>
              <a:rPr lang="en-GB" sz="3200"/>
              <a:t>. </a:t>
            </a:r>
          </a:p>
          <a:p>
            <a:pPr marL="0" indent="0">
              <a:buNone/>
            </a:pPr>
            <a:endParaRPr lang="en-GB" sz="3200" dirty="0"/>
          </a:p>
          <a:p>
            <a:pPr marL="0" indent="0">
              <a:buNone/>
            </a:pPr>
            <a:r>
              <a:rPr lang="en-GB" sz="3200" dirty="0"/>
              <a:t>You might be able to identify someone who always seems to resist any ideas or changes to plans, or perhaps you are like this yourself.</a:t>
            </a:r>
          </a:p>
        </p:txBody>
      </p:sp>
    </p:spTree>
    <p:extLst>
      <p:ext uri="{BB962C8B-B14F-4D97-AF65-F5344CB8AC3E}">
        <p14:creationId xmlns:p14="http://schemas.microsoft.com/office/powerpoint/2010/main" val="2914592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Factors influencing change</a:t>
            </a:r>
            <a:endParaRPr lang="en-GB" dirty="0"/>
          </a:p>
        </p:txBody>
      </p:sp>
      <p:sp>
        <p:nvSpPr>
          <p:cNvPr id="3" name="Content Placeholder 2"/>
          <p:cNvSpPr>
            <a:spLocks noGrp="1"/>
          </p:cNvSpPr>
          <p:nvPr>
            <p:ph idx="1"/>
          </p:nvPr>
        </p:nvSpPr>
        <p:spPr>
          <a:xfrm>
            <a:off x="536028" y="1657530"/>
            <a:ext cx="9502390" cy="4759036"/>
          </a:xfrm>
        </p:spPr>
        <p:txBody>
          <a:bodyPr>
            <a:normAutofit fontScale="92500" lnSpcReduction="20000"/>
          </a:bodyPr>
          <a:lstStyle/>
          <a:p>
            <a:pPr marL="0" indent="0">
              <a:buNone/>
            </a:pPr>
            <a:r>
              <a:rPr lang="en-GB" sz="2600" b="1" u="sng" dirty="0"/>
              <a:t>Internal factors:</a:t>
            </a:r>
          </a:p>
          <a:p>
            <a:pPr marL="0" indent="0">
              <a:buNone/>
            </a:pPr>
            <a:endParaRPr lang="en-GB" b="1" u="sng" dirty="0"/>
          </a:p>
          <a:p>
            <a:pPr marL="0" indent="0">
              <a:buNone/>
            </a:pPr>
            <a:r>
              <a:rPr lang="en-GB" sz="2400" dirty="0">
                <a:solidFill>
                  <a:schemeClr val="tx1"/>
                </a:solidFill>
              </a:rPr>
              <a:t>▸ growth or decline of business, e.g. specific products or the entire sector</a:t>
            </a:r>
          </a:p>
          <a:p>
            <a:pPr marL="0" indent="0">
              <a:buNone/>
            </a:pPr>
            <a:r>
              <a:rPr lang="en-GB" sz="2400" dirty="0">
                <a:solidFill>
                  <a:schemeClr val="tx1"/>
                </a:solidFill>
              </a:rPr>
              <a:t>▸technology changes, e.g. a new technology replacing the business’ product or the cost of implementing a new technology in the business</a:t>
            </a:r>
          </a:p>
          <a:p>
            <a:pPr marL="0" indent="0">
              <a:buNone/>
            </a:pPr>
            <a:r>
              <a:rPr lang="en-GB" sz="2400" dirty="0">
                <a:solidFill>
                  <a:schemeClr val="tx1"/>
                </a:solidFill>
              </a:rPr>
              <a:t>▸demand for skills, e.g. the struggle to find appropriate staff</a:t>
            </a:r>
          </a:p>
          <a:p>
            <a:pPr marL="0" indent="0">
              <a:buNone/>
            </a:pPr>
            <a:r>
              <a:rPr lang="en-GB" sz="2400" dirty="0">
                <a:solidFill>
                  <a:schemeClr val="tx1"/>
                </a:solidFill>
              </a:rPr>
              <a:t>▸poor leadership or management, e.g. staff leaving due to this or reduced profits due to bad decisions</a:t>
            </a:r>
          </a:p>
          <a:p>
            <a:pPr marL="0" indent="0">
              <a:buNone/>
            </a:pPr>
            <a:r>
              <a:rPr lang="en-GB" sz="2400" dirty="0">
                <a:solidFill>
                  <a:schemeClr val="tx1"/>
                </a:solidFill>
              </a:rPr>
              <a:t>▸industrial action, e.g. staff walkout possibly leading to increased costs in wages</a:t>
            </a:r>
          </a:p>
          <a:p>
            <a:pPr marL="0" indent="0">
              <a:buNone/>
            </a:pPr>
            <a:r>
              <a:rPr lang="en-GB" sz="2400" dirty="0">
                <a:solidFill>
                  <a:schemeClr val="tx1"/>
                </a:solidFill>
              </a:rPr>
              <a:t>▸cash flow management, e.g. as a consequence of poor leadership or management, or due to the impact of other factors.</a:t>
            </a:r>
            <a:endParaRPr lang="en-GB" sz="2400" u="sng" dirty="0">
              <a:solidFill>
                <a:schemeClr val="tx1"/>
              </a:solidFill>
            </a:endParaRPr>
          </a:p>
        </p:txBody>
      </p:sp>
    </p:spTree>
    <p:extLst>
      <p:ext uri="{BB962C8B-B14F-4D97-AF65-F5344CB8AC3E}">
        <p14:creationId xmlns:p14="http://schemas.microsoft.com/office/powerpoint/2010/main" val="59349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779" y="35034"/>
            <a:ext cx="8596668" cy="1320800"/>
          </a:xfrm>
        </p:spPr>
        <p:txBody>
          <a:bodyPr/>
          <a:lstStyle/>
          <a:p>
            <a:r>
              <a:rPr lang="en-GB" b="1" dirty="0"/>
              <a:t>Factors influencing change</a:t>
            </a:r>
            <a:endParaRPr lang="en-GB" dirty="0"/>
          </a:p>
        </p:txBody>
      </p:sp>
      <p:sp>
        <p:nvSpPr>
          <p:cNvPr id="3" name="Content Placeholder 2"/>
          <p:cNvSpPr>
            <a:spLocks noGrp="1"/>
          </p:cNvSpPr>
          <p:nvPr>
            <p:ph idx="1"/>
          </p:nvPr>
        </p:nvSpPr>
        <p:spPr>
          <a:xfrm>
            <a:off x="283779" y="898634"/>
            <a:ext cx="11220833" cy="5678811"/>
          </a:xfrm>
        </p:spPr>
        <p:txBody>
          <a:bodyPr>
            <a:normAutofit fontScale="92500" lnSpcReduction="20000"/>
          </a:bodyPr>
          <a:lstStyle/>
          <a:p>
            <a:pPr marL="0" indent="0">
              <a:buNone/>
            </a:pPr>
            <a:r>
              <a:rPr lang="en-GB" sz="2400" b="1" u="sng" dirty="0"/>
              <a:t>External factors</a:t>
            </a:r>
            <a:r>
              <a:rPr lang="en-GB" b="1" u="sng" dirty="0"/>
              <a:t>:</a:t>
            </a:r>
          </a:p>
          <a:p>
            <a:pPr marL="0" indent="0">
              <a:buNone/>
            </a:pPr>
            <a:endParaRPr lang="en-GB" sz="2200" b="1" u="sng" dirty="0"/>
          </a:p>
          <a:p>
            <a:pPr marL="0" indent="0">
              <a:buNone/>
            </a:pPr>
            <a:r>
              <a:rPr lang="en-GB" sz="2200" dirty="0"/>
              <a:t>These factors are mostly outside human control. Consider how farmers might need to change when they harvest their crops in accordance with the weather and the way they have been forced to change their equipment and practices to respond to year round demand.</a:t>
            </a:r>
          </a:p>
          <a:p>
            <a:pPr marL="0" indent="0">
              <a:buNone/>
            </a:pPr>
            <a:endParaRPr lang="en-GB" sz="2200" dirty="0"/>
          </a:p>
          <a:p>
            <a:pPr marL="0" indent="0">
              <a:buNone/>
            </a:pPr>
            <a:r>
              <a:rPr lang="en-GB" sz="2200" dirty="0"/>
              <a:t>▸changes to legislation (e.g. health and safety regulations which force businesses to make costly changes to equipment and premises)</a:t>
            </a:r>
          </a:p>
          <a:p>
            <a:pPr marL="0" indent="0">
              <a:buNone/>
            </a:pPr>
            <a:r>
              <a:rPr lang="en-GB" sz="2200" dirty="0"/>
              <a:t>▸failure of a market (e.g. in obsolete products such as VHS recorders)</a:t>
            </a:r>
          </a:p>
          <a:p>
            <a:pPr marL="0" indent="0">
              <a:buNone/>
            </a:pPr>
            <a:r>
              <a:rPr lang="en-GB" sz="2200" dirty="0"/>
              <a:t>▸economic instability such as a recession (risk to market share and profits)</a:t>
            </a:r>
          </a:p>
          <a:p>
            <a:pPr marL="0" indent="0">
              <a:buNone/>
            </a:pPr>
            <a:r>
              <a:rPr lang="en-GB" sz="2200" dirty="0"/>
              <a:t>▸competition (risk to market share)</a:t>
            </a:r>
          </a:p>
          <a:p>
            <a:pPr marL="0" indent="0">
              <a:buNone/>
            </a:pPr>
            <a:r>
              <a:rPr lang="en-GB" sz="2200" dirty="0"/>
              <a:t>▸media (e.g. health scares, pressure groups such as Greenpeace)</a:t>
            </a:r>
          </a:p>
          <a:p>
            <a:pPr marL="0" indent="0">
              <a:buNone/>
            </a:pPr>
            <a:r>
              <a:rPr lang="en-GB" sz="2200" dirty="0"/>
              <a:t>▸availability of raw materials (e.g. animal, vegetable and mineral)</a:t>
            </a:r>
          </a:p>
          <a:p>
            <a:pPr marL="0" indent="0">
              <a:buNone/>
            </a:pPr>
            <a:r>
              <a:rPr lang="en-GB" sz="2200" dirty="0"/>
              <a:t>▸economic changes and stock market changes (e.g. fluctuating price of fuel and its impact on transport costs , interest rate and currency rate changes)</a:t>
            </a:r>
          </a:p>
          <a:p>
            <a:pPr marL="0" indent="0">
              <a:buNone/>
            </a:pPr>
            <a:r>
              <a:rPr lang="en-GB" sz="2200" dirty="0"/>
              <a:t>▸unforeseen events (e.g. Fukushima on the nuclear industry, the effects from Tungurahua volcanic activity in South America on the travel industry).</a:t>
            </a:r>
            <a:endParaRPr lang="en-GB" sz="2200" u="sng" dirty="0">
              <a:solidFill>
                <a:schemeClr val="tx1"/>
              </a:solidFill>
            </a:endParaRPr>
          </a:p>
        </p:txBody>
      </p:sp>
    </p:spTree>
    <p:extLst>
      <p:ext uri="{BB962C8B-B14F-4D97-AF65-F5344CB8AC3E}">
        <p14:creationId xmlns:p14="http://schemas.microsoft.com/office/powerpoint/2010/main" val="206915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 calcmode="lin" valueType="num">
                                      <p:cBhvr additive="base">
                                        <p:cTn id="6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3848"/>
            <a:ext cx="8596668" cy="1320800"/>
          </a:xfrm>
        </p:spPr>
        <p:txBody>
          <a:bodyPr/>
          <a:lstStyle/>
          <a:p>
            <a:r>
              <a:rPr lang="en-GB" dirty="0"/>
              <a:t>Complete case study on page 115 </a:t>
            </a:r>
          </a:p>
        </p:txBody>
      </p:sp>
      <p:sp>
        <p:nvSpPr>
          <p:cNvPr id="3" name="Content Placeholder 2"/>
          <p:cNvSpPr>
            <a:spLocks noGrp="1"/>
          </p:cNvSpPr>
          <p:nvPr>
            <p:ph idx="1"/>
          </p:nvPr>
        </p:nvSpPr>
        <p:spPr/>
        <p:txBody>
          <a:bodyPr/>
          <a:lstStyle/>
          <a:p>
            <a:pPr marL="0" indent="0">
              <a:buNone/>
            </a:pPr>
            <a:r>
              <a:rPr lang="en-GB" dirty="0"/>
              <a:t>Lettuce grown by robots</a:t>
            </a:r>
          </a:p>
          <a:p>
            <a:pPr marL="0" indent="0">
              <a:buNone/>
            </a:pPr>
            <a:endParaRPr lang="en-GB" dirty="0"/>
          </a:p>
          <a:p>
            <a:pPr marL="0" indent="0">
              <a:buNone/>
            </a:pPr>
            <a:r>
              <a:rPr lang="en-GB" dirty="0"/>
              <a:t>https://www.youtube.com/watch?v=xs4ypRAPc-c</a:t>
            </a:r>
          </a:p>
        </p:txBody>
      </p:sp>
      <p:pic>
        <p:nvPicPr>
          <p:cNvPr id="4" name="xs4ypRAPc-c"/>
          <p:cNvPicPr>
            <a:picLocks noRot="1" noChangeAspect="1"/>
          </p:cNvPicPr>
          <p:nvPr>
            <a:videoFile r:link="rId1"/>
          </p:nvPr>
        </p:nvPicPr>
        <p:blipFill>
          <a:blip r:embed="rId3"/>
          <a:stretch>
            <a:fillRect/>
          </a:stretch>
        </p:blipFill>
        <p:spPr>
          <a:xfrm>
            <a:off x="677334" y="788276"/>
            <a:ext cx="10420217" cy="5861372"/>
          </a:xfrm>
          <a:prstGeom prst="rect">
            <a:avLst/>
          </a:prstGeom>
        </p:spPr>
      </p:pic>
    </p:spTree>
    <p:extLst>
      <p:ext uri="{BB962C8B-B14F-4D97-AF65-F5344CB8AC3E}">
        <p14:creationId xmlns:p14="http://schemas.microsoft.com/office/powerpoint/2010/main" val="4008775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Stakeholders who influence change</a:t>
            </a:r>
            <a:endParaRPr lang="en-GB" dirty="0"/>
          </a:p>
        </p:txBody>
      </p:sp>
      <p:sp>
        <p:nvSpPr>
          <p:cNvPr id="3" name="Content Placeholder 2"/>
          <p:cNvSpPr>
            <a:spLocks noGrp="1"/>
          </p:cNvSpPr>
          <p:nvPr>
            <p:ph idx="1"/>
          </p:nvPr>
        </p:nvSpPr>
        <p:spPr>
          <a:xfrm>
            <a:off x="298474" y="1606825"/>
            <a:ext cx="10713028" cy="4849092"/>
          </a:xfrm>
        </p:spPr>
        <p:txBody>
          <a:bodyPr>
            <a:noAutofit/>
          </a:bodyPr>
          <a:lstStyle/>
          <a:p>
            <a:r>
              <a:rPr lang="en-GB" sz="1900" b="1" dirty="0"/>
              <a:t>Owners - </a:t>
            </a:r>
            <a:r>
              <a:rPr lang="en-GB" sz="1900" dirty="0"/>
              <a:t>If the business has shareholders then they might have the majority share of the business (51 per cent or more) and therefore have the final say over what happens.</a:t>
            </a:r>
          </a:p>
          <a:p>
            <a:r>
              <a:rPr lang="en-GB" sz="1900" b="1" dirty="0"/>
              <a:t>Managers -</a:t>
            </a:r>
            <a:r>
              <a:rPr lang="en-GB" sz="1900" dirty="0"/>
              <a:t> Managers are involved in planning for the business strategy so they are a major stakeholder of the business.</a:t>
            </a:r>
          </a:p>
          <a:p>
            <a:r>
              <a:rPr lang="en-GB" sz="1900" b="1" dirty="0"/>
              <a:t>Customers -</a:t>
            </a:r>
            <a:r>
              <a:rPr lang="en-GB" sz="1900" dirty="0"/>
              <a:t> Customers have significant influence on the business.</a:t>
            </a:r>
          </a:p>
          <a:p>
            <a:r>
              <a:rPr lang="en-GB" sz="1900" b="1" dirty="0"/>
              <a:t>Regulators - </a:t>
            </a:r>
            <a:r>
              <a:rPr lang="en-GB" sz="1900" dirty="0"/>
              <a:t>Ofsted is responsible for regulating education services by inspecting them and publicly reporting their evaluations.</a:t>
            </a:r>
          </a:p>
          <a:p>
            <a:r>
              <a:rPr lang="en-GB" sz="1900" b="1" dirty="0"/>
              <a:t>Financial institutions - </a:t>
            </a:r>
            <a:r>
              <a:rPr lang="en-GB" sz="1900" dirty="0"/>
              <a:t>Financial institutions are those organisations which provide financial services to businesses, for example in the form of mortgages, loans and other services.</a:t>
            </a:r>
          </a:p>
          <a:p>
            <a:r>
              <a:rPr lang="en-GB" sz="1900" b="1" dirty="0"/>
              <a:t>Government – </a:t>
            </a:r>
            <a:r>
              <a:rPr lang="en-GB" sz="1900" dirty="0"/>
              <a:t>laws and regulations.</a:t>
            </a:r>
          </a:p>
          <a:p>
            <a:r>
              <a:rPr lang="en-GB" sz="1900" b="1" dirty="0"/>
              <a:t>Employees - </a:t>
            </a:r>
            <a:r>
              <a:rPr lang="en-GB" sz="1900" dirty="0"/>
              <a:t>For examples, some employees can use strikes to attempt to have their demands met, such as for improved working conditions, increased wages or holidays.</a:t>
            </a:r>
          </a:p>
        </p:txBody>
      </p:sp>
    </p:spTree>
    <p:extLst>
      <p:ext uri="{BB962C8B-B14F-4D97-AF65-F5344CB8AC3E}">
        <p14:creationId xmlns:p14="http://schemas.microsoft.com/office/powerpoint/2010/main" val="84952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Case Study on page 118	</a:t>
            </a:r>
          </a:p>
        </p:txBody>
      </p:sp>
      <p:sp>
        <p:nvSpPr>
          <p:cNvPr id="3" name="Content Placeholder 2"/>
          <p:cNvSpPr>
            <a:spLocks noGrp="1"/>
          </p:cNvSpPr>
          <p:nvPr>
            <p:ph idx="1"/>
          </p:nvPr>
        </p:nvSpPr>
        <p:spPr/>
        <p:txBody>
          <a:bodyPr/>
          <a:lstStyle/>
          <a:p>
            <a:r>
              <a:rPr lang="en-GB" b="1" dirty="0"/>
              <a:t>How the DVLA managed change</a:t>
            </a:r>
            <a:endParaRPr lang="en-GB" dirty="0"/>
          </a:p>
        </p:txBody>
      </p:sp>
    </p:spTree>
    <p:extLst>
      <p:ext uri="{BB962C8B-B14F-4D97-AF65-F5344CB8AC3E}">
        <p14:creationId xmlns:p14="http://schemas.microsoft.com/office/powerpoint/2010/main" val="42930272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80855ED7A37F4C91D9E20FC93BA26D" ma:contentTypeVersion="4" ma:contentTypeDescription="Create a new document." ma:contentTypeScope="" ma:versionID="e9c7f38603b2ad915dbad9dfbe070702">
  <xsd:schema xmlns:xsd="http://www.w3.org/2001/XMLSchema" xmlns:xs="http://www.w3.org/2001/XMLSchema" xmlns:p="http://schemas.microsoft.com/office/2006/metadata/properties" xmlns:ns2="70d8260a-5751-4610-a4f9-c1477abd5355" targetNamespace="http://schemas.microsoft.com/office/2006/metadata/properties" ma:root="true" ma:fieldsID="2c3d7828fa19cfd24e9db0d08af2e85d" ns2:_="">
    <xsd:import namespace="70d8260a-5751-4610-a4f9-c1477abd535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d8260a-5751-4610-a4f9-c1477abd53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3FCC96-B47E-499B-940D-037C888B4438}"/>
</file>

<file path=customXml/itemProps2.xml><?xml version="1.0" encoding="utf-8"?>
<ds:datastoreItem xmlns:ds="http://schemas.openxmlformats.org/officeDocument/2006/customXml" ds:itemID="{21677D91-8501-47E1-81EB-852899BF9082}"/>
</file>

<file path=customXml/itemProps3.xml><?xml version="1.0" encoding="utf-8"?>
<ds:datastoreItem xmlns:ds="http://schemas.openxmlformats.org/officeDocument/2006/customXml" ds:itemID="{6E40A403-F4C1-44C0-B057-649F6014A70C}"/>
</file>

<file path=docProps/app.xml><?xml version="1.0" encoding="utf-8"?>
<Properties xmlns="http://schemas.openxmlformats.org/officeDocument/2006/extended-properties" xmlns:vt="http://schemas.openxmlformats.org/officeDocument/2006/docPropsVTypes">
  <Template>Facet</Template>
  <TotalTime>459</TotalTime>
  <Words>576</Words>
  <Application>Microsoft Office PowerPoint</Application>
  <PresentationFormat>Widescreen</PresentationFormat>
  <Paragraphs>42</Paragraphs>
  <Slides>7</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Learning Aim E</vt:lpstr>
      <vt:lpstr>Managing change</vt:lpstr>
      <vt:lpstr>Factors influencing change</vt:lpstr>
      <vt:lpstr>Factors influencing change</vt:lpstr>
      <vt:lpstr>Complete case study on page 115 </vt:lpstr>
      <vt:lpstr>Stakeholders who influence change</vt:lpstr>
      <vt:lpstr>Case Study on page 118 </vt:lpstr>
    </vt:vector>
  </TitlesOfParts>
  <Company>Lea Valley High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Aim E</dc:title>
  <dc:creator>Shadei Rabeie</dc:creator>
  <cp:lastModifiedBy>Abbie Taplin</cp:lastModifiedBy>
  <cp:revision>7</cp:revision>
  <dcterms:created xsi:type="dcterms:W3CDTF">2018-11-19T11:34:13Z</dcterms:created>
  <dcterms:modified xsi:type="dcterms:W3CDTF">2023-10-10T07:51:37Z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0x0101006B80855ED7A37F4C91D9E20FC93BA26D</vt:lpwstr>
  </property>
</Properties>
</file>