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2" r:id="rId2"/>
    <p:sldId id="257" r:id="rId3"/>
    <p:sldId id="269" r:id="rId4"/>
    <p:sldId id="258" r:id="rId5"/>
    <p:sldId id="262" r:id="rId6"/>
    <p:sldId id="259" r:id="rId7"/>
    <p:sldId id="263" r:id="rId8"/>
    <p:sldId id="260" r:id="rId9"/>
    <p:sldId id="287" r:id="rId10"/>
    <p:sldId id="261" r:id="rId11"/>
    <p:sldId id="288" r:id="rId12"/>
    <p:sldId id="264" r:id="rId13"/>
    <p:sldId id="265" r:id="rId14"/>
    <p:sldId id="266" r:id="rId15"/>
    <p:sldId id="270" r:id="rId16"/>
    <p:sldId id="267" r:id="rId17"/>
    <p:sldId id="268" r:id="rId18"/>
    <p:sldId id="272" r:id="rId19"/>
    <p:sldId id="310" r:id="rId20"/>
    <p:sldId id="273" r:id="rId21"/>
    <p:sldId id="274" r:id="rId22"/>
    <p:sldId id="275" r:id="rId23"/>
    <p:sldId id="276" r:id="rId24"/>
    <p:sldId id="277" r:id="rId25"/>
    <p:sldId id="279" r:id="rId26"/>
    <p:sldId id="280" r:id="rId27"/>
    <p:sldId id="281" r:id="rId28"/>
    <p:sldId id="282" r:id="rId29"/>
    <p:sldId id="283" r:id="rId30"/>
    <p:sldId id="284" r:id="rId31"/>
    <p:sldId id="278" r:id="rId32"/>
    <p:sldId id="291" r:id="rId33"/>
    <p:sldId id="293" r:id="rId34"/>
    <p:sldId id="294" r:id="rId35"/>
    <p:sldId id="295" r:id="rId36"/>
    <p:sldId id="296" r:id="rId37"/>
    <p:sldId id="297" r:id="rId38"/>
    <p:sldId id="298" r:id="rId39"/>
    <p:sldId id="299" r:id="rId40"/>
    <p:sldId id="300" r:id="rId41"/>
    <p:sldId id="301" r:id="rId42"/>
    <p:sldId id="302" r:id="rId43"/>
    <p:sldId id="311" r:id="rId44"/>
    <p:sldId id="292" r:id="rId45"/>
    <p:sldId id="303" r:id="rId46"/>
    <p:sldId id="304" r:id="rId47"/>
    <p:sldId id="305" r:id="rId48"/>
    <p:sldId id="308" r:id="rId49"/>
    <p:sldId id="306" r:id="rId50"/>
    <p:sldId id="307" r:id="rId51"/>
    <p:sldId id="309" r:id="rId52"/>
  </p:sldIdLst>
  <p:sldSz cx="9144000" cy="6858000" type="screen4x3"/>
  <p:notesSz cx="6799263"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2" d="100"/>
          <a:sy n="72" d="100"/>
        </p:scale>
        <p:origin x="1308"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ie Taplin" userId="e281ab89-f170-4300-8c77-16a542ac9282" providerId="ADAL" clId="{4A18D15B-089D-4903-840A-35B9A4D5826E}"/>
    <pc:docChg chg="modSld">
      <pc:chgData name="Abbie Taplin" userId="e281ab89-f170-4300-8c77-16a542ac9282" providerId="ADAL" clId="{4A18D15B-089D-4903-840A-35B9A4D5826E}" dt="2022-11-29T13:57:57.793" v="5" actId="207"/>
      <pc:docMkLst>
        <pc:docMk/>
      </pc:docMkLst>
      <pc:sldChg chg="modSp mod">
        <pc:chgData name="Abbie Taplin" userId="e281ab89-f170-4300-8c77-16a542ac9282" providerId="ADAL" clId="{4A18D15B-089D-4903-840A-35B9A4D5826E}" dt="2022-11-29T13:57:57.793" v="5" actId="207"/>
        <pc:sldMkLst>
          <pc:docMk/>
          <pc:sldMk cId="3850057067" sldId="307"/>
        </pc:sldMkLst>
        <pc:graphicFrameChg chg="modGraphic">
          <ac:chgData name="Abbie Taplin" userId="e281ab89-f170-4300-8c77-16a542ac9282" providerId="ADAL" clId="{4A18D15B-089D-4903-840A-35B9A4D5826E}" dt="2022-11-29T13:57:57.793" v="5" actId="207"/>
          <ac:graphicFrameMkLst>
            <pc:docMk/>
            <pc:sldMk cId="3850057067" sldId="307"/>
            <ac:graphicFrameMk id="4" creationId="{00000000-0000-0000-0000-000000000000}"/>
          </ac:graphicFrameMkLst>
        </pc:graphicFrameChg>
      </pc:sldChg>
    </pc:docChg>
  </pc:docChgLst>
  <pc:docChgLst>
    <pc:chgData name="Abbie Taplin" userId="3963a33e-ba39-4e93-96bc-fb594a53d40d" providerId="ADAL" clId="{5CA20DCB-45F3-43C5-AFC8-AEC18389B7EE}"/>
    <pc:docChg chg="custSel modSld">
      <pc:chgData name="Abbie Taplin" userId="3963a33e-ba39-4e93-96bc-fb594a53d40d" providerId="ADAL" clId="{5CA20DCB-45F3-43C5-AFC8-AEC18389B7EE}" dt="2021-11-08T08:56:49.260" v="1" actId="478"/>
      <pc:docMkLst>
        <pc:docMk/>
      </pc:docMkLst>
      <pc:sldChg chg="delSp modSp mod">
        <pc:chgData name="Abbie Taplin" userId="3963a33e-ba39-4e93-96bc-fb594a53d40d" providerId="ADAL" clId="{5CA20DCB-45F3-43C5-AFC8-AEC18389B7EE}" dt="2021-11-08T08:56:49.260" v="1" actId="478"/>
        <pc:sldMkLst>
          <pc:docMk/>
          <pc:sldMk cId="2359254240" sldId="270"/>
        </pc:sldMkLst>
        <pc:graphicFrameChg chg="del modGraphic">
          <ac:chgData name="Abbie Taplin" userId="3963a33e-ba39-4e93-96bc-fb594a53d40d" providerId="ADAL" clId="{5CA20DCB-45F3-43C5-AFC8-AEC18389B7EE}" dt="2021-11-08T08:56:49.260" v="1" actId="478"/>
          <ac:graphicFrameMkLst>
            <pc:docMk/>
            <pc:sldMk cId="2359254240" sldId="270"/>
            <ac:graphicFrameMk id="4" creationId="{00000000-0000-0000-0000-000000000000}"/>
          </ac:graphicFrameMkLst>
        </pc:graphicFrameChg>
      </pc:sldChg>
    </pc:docChg>
  </pc:docChgLst>
  <pc:docChgLst>
    <pc:chgData name="Abbie Taplin" userId="e281ab89-f170-4300-8c77-16a542ac9282" providerId="ADAL" clId="{5A5B1FF3-5CA6-49EC-AF0B-FAB75519B7DC}"/>
    <pc:docChg chg="delSld">
      <pc:chgData name="Abbie Taplin" userId="e281ab89-f170-4300-8c77-16a542ac9282" providerId="ADAL" clId="{5A5B1FF3-5CA6-49EC-AF0B-FAB75519B7DC}" dt="2023-10-31T12:18:13.181" v="0" actId="2696"/>
      <pc:docMkLst>
        <pc:docMk/>
      </pc:docMkLst>
      <pc:sldChg chg="del">
        <pc:chgData name="Abbie Taplin" userId="e281ab89-f170-4300-8c77-16a542ac9282" providerId="ADAL" clId="{5A5B1FF3-5CA6-49EC-AF0B-FAB75519B7DC}" dt="2023-10-31T12:18:13.181" v="0" actId="2696"/>
        <pc:sldMkLst>
          <pc:docMk/>
          <pc:sldMk cId="2314949" sldId="286"/>
        </pc:sldMkLst>
      </pc:sldChg>
    </pc:docChg>
  </pc:docChgLst>
  <pc:docChgLst>
    <pc:chgData name="Abbie Taplin" userId="e281ab89-f170-4300-8c77-16a542ac9282" providerId="ADAL" clId="{AFFA377B-2CA1-4E0B-8C20-5C9452781CC3}"/>
    <pc:docChg chg="addSld modSld">
      <pc:chgData name="Abbie Taplin" userId="e281ab89-f170-4300-8c77-16a542ac9282" providerId="ADAL" clId="{AFFA377B-2CA1-4E0B-8C20-5C9452781CC3}" dt="2023-10-16T10:24:22.019" v="78" actId="5793"/>
      <pc:docMkLst>
        <pc:docMk/>
      </pc:docMkLst>
      <pc:sldChg chg="modSp mod">
        <pc:chgData name="Abbie Taplin" userId="e281ab89-f170-4300-8c77-16a542ac9282" providerId="ADAL" clId="{AFFA377B-2CA1-4E0B-8C20-5C9452781CC3}" dt="2023-10-16T10:24:22.019" v="78" actId="5793"/>
        <pc:sldMkLst>
          <pc:docMk/>
          <pc:sldMk cId="2359254240" sldId="270"/>
        </pc:sldMkLst>
        <pc:spChg chg="mod">
          <ac:chgData name="Abbie Taplin" userId="e281ab89-f170-4300-8c77-16a542ac9282" providerId="ADAL" clId="{AFFA377B-2CA1-4E0B-8C20-5C9452781CC3}" dt="2023-10-16T10:24:22.019" v="78" actId="5793"/>
          <ac:spMkLst>
            <pc:docMk/>
            <pc:sldMk cId="2359254240" sldId="270"/>
            <ac:spMk id="3" creationId="{00000000-0000-0000-0000-000000000000}"/>
          </ac:spMkLst>
        </pc:spChg>
      </pc:sldChg>
      <pc:sldChg chg="modSp new mod">
        <pc:chgData name="Abbie Taplin" userId="e281ab89-f170-4300-8c77-16a542ac9282" providerId="ADAL" clId="{AFFA377B-2CA1-4E0B-8C20-5C9452781CC3}" dt="2023-10-16T08:11:18.188" v="19" actId="20577"/>
        <pc:sldMkLst>
          <pc:docMk/>
          <pc:sldMk cId="2924250900" sldId="312"/>
        </pc:sldMkLst>
        <pc:spChg chg="mod">
          <ac:chgData name="Abbie Taplin" userId="e281ab89-f170-4300-8c77-16a542ac9282" providerId="ADAL" clId="{AFFA377B-2CA1-4E0B-8C20-5C9452781CC3}" dt="2023-10-16T08:11:18.188" v="19" actId="20577"/>
          <ac:spMkLst>
            <pc:docMk/>
            <pc:sldMk cId="2924250900" sldId="312"/>
            <ac:spMk id="2" creationId="{04A12B3D-EA43-6A53-EECD-16327957546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4DA1A-EA45-4469-BE8E-C84D317638AD}" type="doc">
      <dgm:prSet loTypeId="urn:microsoft.com/office/officeart/2005/8/layout/process2" loCatId="process" qsTypeId="urn:microsoft.com/office/officeart/2005/8/quickstyle/simple1" qsCatId="simple" csTypeId="urn:microsoft.com/office/officeart/2005/8/colors/accent3_1" csCatId="accent3" phldr="1"/>
      <dgm:spPr/>
    </dgm:pt>
    <dgm:pt modelId="{8D301776-772A-4B96-AACB-3F78D65503C8}">
      <dgm:prSet phldrT="[Text]"/>
      <dgm:spPr/>
      <dgm:t>
        <a:bodyPr/>
        <a:lstStyle/>
        <a:p>
          <a:r>
            <a:rPr lang="en-US" dirty="0"/>
            <a:t>You set your alarm for 7am</a:t>
          </a:r>
        </a:p>
      </dgm:t>
    </dgm:pt>
    <dgm:pt modelId="{EBC7369C-02D4-4107-A3FC-99EE902E9D25}" type="parTrans" cxnId="{7FF202A7-89CD-4644-8CC0-59D9E8E6E3D4}">
      <dgm:prSet/>
      <dgm:spPr/>
      <dgm:t>
        <a:bodyPr/>
        <a:lstStyle/>
        <a:p>
          <a:endParaRPr lang="en-US"/>
        </a:p>
      </dgm:t>
    </dgm:pt>
    <dgm:pt modelId="{32D74F05-5A0F-483F-A7D7-07373A0F1B54}" type="sibTrans" cxnId="{7FF202A7-89CD-4644-8CC0-59D9E8E6E3D4}">
      <dgm:prSet/>
      <dgm:spPr/>
      <dgm:t>
        <a:bodyPr/>
        <a:lstStyle/>
        <a:p>
          <a:endParaRPr lang="en-US"/>
        </a:p>
      </dgm:t>
    </dgm:pt>
    <dgm:pt modelId="{18DBFC33-DFB0-46D0-9C51-77208EA47377}">
      <dgm:prSet phldrT="[Text]"/>
      <dgm:spPr/>
      <dgm:t>
        <a:bodyPr/>
        <a:lstStyle/>
        <a:p>
          <a:r>
            <a:rPr lang="en-US" dirty="0"/>
            <a:t>This automatically sets your heating to come on at 6am</a:t>
          </a:r>
        </a:p>
      </dgm:t>
    </dgm:pt>
    <dgm:pt modelId="{D3E911AD-D644-4B90-A109-EAD374B35826}" type="parTrans" cxnId="{CAF7BEE4-2975-4CAF-951B-00E56E0B352F}">
      <dgm:prSet/>
      <dgm:spPr/>
      <dgm:t>
        <a:bodyPr/>
        <a:lstStyle/>
        <a:p>
          <a:endParaRPr lang="en-US"/>
        </a:p>
      </dgm:t>
    </dgm:pt>
    <dgm:pt modelId="{51D064A8-1A88-4AB5-A73D-1CDE01084CBD}" type="sibTrans" cxnId="{CAF7BEE4-2975-4CAF-951B-00E56E0B352F}">
      <dgm:prSet/>
      <dgm:spPr/>
      <dgm:t>
        <a:bodyPr/>
        <a:lstStyle/>
        <a:p>
          <a:endParaRPr lang="en-US"/>
        </a:p>
      </dgm:t>
    </dgm:pt>
    <dgm:pt modelId="{18A2E38A-D865-4D6B-BD65-91BD409F6313}">
      <dgm:prSet phldrT="[Text]"/>
      <dgm:spPr/>
      <dgm:t>
        <a:bodyPr/>
        <a:lstStyle/>
        <a:p>
          <a:r>
            <a:rPr lang="en-US" dirty="0"/>
            <a:t>It also automatically sets the kettle to come on at 6.55am</a:t>
          </a:r>
        </a:p>
      </dgm:t>
    </dgm:pt>
    <dgm:pt modelId="{77898F36-A357-4AEE-9AB1-698D37D03753}" type="parTrans" cxnId="{666A129B-6809-478E-AE33-A42C5818F6DE}">
      <dgm:prSet/>
      <dgm:spPr/>
      <dgm:t>
        <a:bodyPr/>
        <a:lstStyle/>
        <a:p>
          <a:endParaRPr lang="en-US"/>
        </a:p>
      </dgm:t>
    </dgm:pt>
    <dgm:pt modelId="{3F9AF04C-2AB6-4CAC-A5AE-AABFFF05483A}" type="sibTrans" cxnId="{666A129B-6809-478E-AE33-A42C5818F6DE}">
      <dgm:prSet/>
      <dgm:spPr/>
      <dgm:t>
        <a:bodyPr/>
        <a:lstStyle/>
        <a:p>
          <a:endParaRPr lang="en-US"/>
        </a:p>
      </dgm:t>
    </dgm:pt>
    <dgm:pt modelId="{15516554-05DA-4728-903A-0407F6B865F1}">
      <dgm:prSet phldrT="[Text]"/>
      <dgm:spPr/>
      <dgm:t>
        <a:bodyPr/>
        <a:lstStyle/>
        <a:p>
          <a:r>
            <a:rPr lang="en-US" dirty="0"/>
            <a:t>When you make your tea and use up all the milk, the fridge will send the empty shelf and reorder milk for you on your shopping app</a:t>
          </a:r>
        </a:p>
      </dgm:t>
    </dgm:pt>
    <dgm:pt modelId="{4198ECE3-99DD-42DE-8110-362F23A52F44}" type="parTrans" cxnId="{D011B068-8D39-4A2B-A587-FD2525B16344}">
      <dgm:prSet/>
      <dgm:spPr/>
      <dgm:t>
        <a:bodyPr/>
        <a:lstStyle/>
        <a:p>
          <a:endParaRPr lang="en-US"/>
        </a:p>
      </dgm:t>
    </dgm:pt>
    <dgm:pt modelId="{B88B3939-7869-46BE-85DD-10E319880AE9}" type="sibTrans" cxnId="{D011B068-8D39-4A2B-A587-FD2525B16344}">
      <dgm:prSet/>
      <dgm:spPr/>
      <dgm:t>
        <a:bodyPr/>
        <a:lstStyle/>
        <a:p>
          <a:endParaRPr lang="en-US"/>
        </a:p>
      </dgm:t>
    </dgm:pt>
    <dgm:pt modelId="{A3125184-BA25-4007-9B28-B3A89F3B2117}">
      <dgm:prSet phldrT="[Text]"/>
      <dgm:spPr/>
      <dgm:t>
        <a:bodyPr/>
        <a:lstStyle/>
        <a:p>
          <a:r>
            <a:rPr lang="en-US" dirty="0"/>
            <a:t>The app will access your calendar and find a suitable to deliver to you</a:t>
          </a:r>
        </a:p>
      </dgm:t>
    </dgm:pt>
    <dgm:pt modelId="{71D976A4-4129-4FB6-ADB7-CCFEA4B54119}" type="parTrans" cxnId="{9D84EC3C-8E8A-41B1-837C-030711536F9B}">
      <dgm:prSet/>
      <dgm:spPr/>
      <dgm:t>
        <a:bodyPr/>
        <a:lstStyle/>
        <a:p>
          <a:endParaRPr lang="en-US"/>
        </a:p>
      </dgm:t>
    </dgm:pt>
    <dgm:pt modelId="{F3578D6C-65A5-43F7-BFAF-10534C206195}" type="sibTrans" cxnId="{9D84EC3C-8E8A-41B1-837C-030711536F9B}">
      <dgm:prSet/>
      <dgm:spPr/>
      <dgm:t>
        <a:bodyPr/>
        <a:lstStyle/>
        <a:p>
          <a:endParaRPr lang="en-US"/>
        </a:p>
      </dgm:t>
    </dgm:pt>
    <dgm:pt modelId="{AB08FE29-F918-49F8-817C-92755969D1DC}" type="pres">
      <dgm:prSet presAssocID="{9044DA1A-EA45-4469-BE8E-C84D317638AD}" presName="linearFlow" presStyleCnt="0">
        <dgm:presLayoutVars>
          <dgm:resizeHandles val="exact"/>
        </dgm:presLayoutVars>
      </dgm:prSet>
      <dgm:spPr/>
    </dgm:pt>
    <dgm:pt modelId="{A2EC2AF5-E669-46F0-B350-2E214E9AEEFA}" type="pres">
      <dgm:prSet presAssocID="{8D301776-772A-4B96-AACB-3F78D65503C8}" presName="node" presStyleLbl="node1" presStyleIdx="0" presStyleCnt="5">
        <dgm:presLayoutVars>
          <dgm:bulletEnabled val="1"/>
        </dgm:presLayoutVars>
      </dgm:prSet>
      <dgm:spPr/>
    </dgm:pt>
    <dgm:pt modelId="{8CB4642B-F6C6-43BF-9708-2652D305BEA8}" type="pres">
      <dgm:prSet presAssocID="{32D74F05-5A0F-483F-A7D7-07373A0F1B54}" presName="sibTrans" presStyleLbl="sibTrans2D1" presStyleIdx="0" presStyleCnt="4"/>
      <dgm:spPr/>
    </dgm:pt>
    <dgm:pt modelId="{AD5EA7A6-0C03-41B9-A392-2B6A73A0E73B}" type="pres">
      <dgm:prSet presAssocID="{32D74F05-5A0F-483F-A7D7-07373A0F1B54}" presName="connectorText" presStyleLbl="sibTrans2D1" presStyleIdx="0" presStyleCnt="4"/>
      <dgm:spPr/>
    </dgm:pt>
    <dgm:pt modelId="{C5B3B61A-943C-495B-A168-E3663D3A7807}" type="pres">
      <dgm:prSet presAssocID="{18DBFC33-DFB0-46D0-9C51-77208EA47377}" presName="node" presStyleLbl="node1" presStyleIdx="1" presStyleCnt="5">
        <dgm:presLayoutVars>
          <dgm:bulletEnabled val="1"/>
        </dgm:presLayoutVars>
      </dgm:prSet>
      <dgm:spPr/>
    </dgm:pt>
    <dgm:pt modelId="{2A6034CB-6181-4448-99BB-1069CCE0C0E7}" type="pres">
      <dgm:prSet presAssocID="{51D064A8-1A88-4AB5-A73D-1CDE01084CBD}" presName="sibTrans" presStyleLbl="sibTrans2D1" presStyleIdx="1" presStyleCnt="4"/>
      <dgm:spPr/>
    </dgm:pt>
    <dgm:pt modelId="{91C78077-67A7-4872-BD6F-5B95777A5CA3}" type="pres">
      <dgm:prSet presAssocID="{51D064A8-1A88-4AB5-A73D-1CDE01084CBD}" presName="connectorText" presStyleLbl="sibTrans2D1" presStyleIdx="1" presStyleCnt="4"/>
      <dgm:spPr/>
    </dgm:pt>
    <dgm:pt modelId="{1EFD13F0-86CE-41F0-8BC8-4F0A70B8EEEF}" type="pres">
      <dgm:prSet presAssocID="{18A2E38A-D865-4D6B-BD65-91BD409F6313}" presName="node" presStyleLbl="node1" presStyleIdx="2" presStyleCnt="5">
        <dgm:presLayoutVars>
          <dgm:bulletEnabled val="1"/>
        </dgm:presLayoutVars>
      </dgm:prSet>
      <dgm:spPr/>
    </dgm:pt>
    <dgm:pt modelId="{AF04B883-9DE8-416D-8EF1-33D515485923}" type="pres">
      <dgm:prSet presAssocID="{3F9AF04C-2AB6-4CAC-A5AE-AABFFF05483A}" presName="sibTrans" presStyleLbl="sibTrans2D1" presStyleIdx="2" presStyleCnt="4"/>
      <dgm:spPr/>
    </dgm:pt>
    <dgm:pt modelId="{266DB0EC-12FC-4D28-81A8-20EB31D8886A}" type="pres">
      <dgm:prSet presAssocID="{3F9AF04C-2AB6-4CAC-A5AE-AABFFF05483A}" presName="connectorText" presStyleLbl="sibTrans2D1" presStyleIdx="2" presStyleCnt="4"/>
      <dgm:spPr/>
    </dgm:pt>
    <dgm:pt modelId="{A66EE915-9FE1-472D-8709-93C4D6DADA49}" type="pres">
      <dgm:prSet presAssocID="{15516554-05DA-4728-903A-0407F6B865F1}" presName="node" presStyleLbl="node1" presStyleIdx="3" presStyleCnt="5">
        <dgm:presLayoutVars>
          <dgm:bulletEnabled val="1"/>
        </dgm:presLayoutVars>
      </dgm:prSet>
      <dgm:spPr/>
    </dgm:pt>
    <dgm:pt modelId="{61054C8B-7B17-4A54-8EFD-3508274D9D63}" type="pres">
      <dgm:prSet presAssocID="{B88B3939-7869-46BE-85DD-10E319880AE9}" presName="sibTrans" presStyleLbl="sibTrans2D1" presStyleIdx="3" presStyleCnt="4"/>
      <dgm:spPr/>
    </dgm:pt>
    <dgm:pt modelId="{24EF75DF-B361-49F3-BF69-1AE9089DA56F}" type="pres">
      <dgm:prSet presAssocID="{B88B3939-7869-46BE-85DD-10E319880AE9}" presName="connectorText" presStyleLbl="sibTrans2D1" presStyleIdx="3" presStyleCnt="4"/>
      <dgm:spPr/>
    </dgm:pt>
    <dgm:pt modelId="{FB894B90-83EE-40F7-B759-97365F4FFEE8}" type="pres">
      <dgm:prSet presAssocID="{A3125184-BA25-4007-9B28-B3A89F3B2117}" presName="node" presStyleLbl="node1" presStyleIdx="4" presStyleCnt="5">
        <dgm:presLayoutVars>
          <dgm:bulletEnabled val="1"/>
        </dgm:presLayoutVars>
      </dgm:prSet>
      <dgm:spPr/>
    </dgm:pt>
  </dgm:ptLst>
  <dgm:cxnLst>
    <dgm:cxn modelId="{B6E8460E-E734-42EA-ACAD-EEE906EB9F5D}" type="presOf" srcId="{3F9AF04C-2AB6-4CAC-A5AE-AABFFF05483A}" destId="{AF04B883-9DE8-416D-8EF1-33D515485923}" srcOrd="0" destOrd="0" presId="urn:microsoft.com/office/officeart/2005/8/layout/process2"/>
    <dgm:cxn modelId="{CF9CF624-7728-4B7D-9786-B037DD5AC878}" type="presOf" srcId="{3F9AF04C-2AB6-4CAC-A5AE-AABFFF05483A}" destId="{266DB0EC-12FC-4D28-81A8-20EB31D8886A}" srcOrd="1" destOrd="0" presId="urn:microsoft.com/office/officeart/2005/8/layout/process2"/>
    <dgm:cxn modelId="{9D84EC3C-8E8A-41B1-837C-030711536F9B}" srcId="{9044DA1A-EA45-4469-BE8E-C84D317638AD}" destId="{A3125184-BA25-4007-9B28-B3A89F3B2117}" srcOrd="4" destOrd="0" parTransId="{71D976A4-4129-4FB6-ADB7-CCFEA4B54119}" sibTransId="{F3578D6C-65A5-43F7-BFAF-10534C206195}"/>
    <dgm:cxn modelId="{280D1A3F-6F01-44A1-90E6-8C3DCA8968B9}" type="presOf" srcId="{51D064A8-1A88-4AB5-A73D-1CDE01084CBD}" destId="{91C78077-67A7-4872-BD6F-5B95777A5CA3}" srcOrd="1" destOrd="0" presId="urn:microsoft.com/office/officeart/2005/8/layout/process2"/>
    <dgm:cxn modelId="{1FF6F33F-19CA-4E88-B719-02E207EC447A}" type="presOf" srcId="{32D74F05-5A0F-483F-A7D7-07373A0F1B54}" destId="{8CB4642B-F6C6-43BF-9708-2652D305BEA8}" srcOrd="0" destOrd="0" presId="urn:microsoft.com/office/officeart/2005/8/layout/process2"/>
    <dgm:cxn modelId="{E4043E42-C5B1-4986-961D-7F599E8FA6C5}" type="presOf" srcId="{B88B3939-7869-46BE-85DD-10E319880AE9}" destId="{61054C8B-7B17-4A54-8EFD-3508274D9D63}" srcOrd="0" destOrd="0" presId="urn:microsoft.com/office/officeart/2005/8/layout/process2"/>
    <dgm:cxn modelId="{D011B068-8D39-4A2B-A587-FD2525B16344}" srcId="{9044DA1A-EA45-4469-BE8E-C84D317638AD}" destId="{15516554-05DA-4728-903A-0407F6B865F1}" srcOrd="3" destOrd="0" parTransId="{4198ECE3-99DD-42DE-8110-362F23A52F44}" sibTransId="{B88B3939-7869-46BE-85DD-10E319880AE9}"/>
    <dgm:cxn modelId="{42D6D482-2124-4188-AC5A-C6025A787D78}" type="presOf" srcId="{51D064A8-1A88-4AB5-A73D-1CDE01084CBD}" destId="{2A6034CB-6181-4448-99BB-1069CCE0C0E7}" srcOrd="0" destOrd="0" presId="urn:microsoft.com/office/officeart/2005/8/layout/process2"/>
    <dgm:cxn modelId="{A4B42C84-09C6-458F-829D-9E54A0F04A4B}" type="presOf" srcId="{15516554-05DA-4728-903A-0407F6B865F1}" destId="{A66EE915-9FE1-472D-8709-93C4D6DADA49}" srcOrd="0" destOrd="0" presId="urn:microsoft.com/office/officeart/2005/8/layout/process2"/>
    <dgm:cxn modelId="{666A129B-6809-478E-AE33-A42C5818F6DE}" srcId="{9044DA1A-EA45-4469-BE8E-C84D317638AD}" destId="{18A2E38A-D865-4D6B-BD65-91BD409F6313}" srcOrd="2" destOrd="0" parTransId="{77898F36-A357-4AEE-9AB1-698D37D03753}" sibTransId="{3F9AF04C-2AB6-4CAC-A5AE-AABFFF05483A}"/>
    <dgm:cxn modelId="{0589F29E-4D15-459D-A36F-C0F493FBDDBD}" type="presOf" srcId="{32D74F05-5A0F-483F-A7D7-07373A0F1B54}" destId="{AD5EA7A6-0C03-41B9-A392-2B6A73A0E73B}" srcOrd="1" destOrd="0" presId="urn:microsoft.com/office/officeart/2005/8/layout/process2"/>
    <dgm:cxn modelId="{7FF202A7-89CD-4644-8CC0-59D9E8E6E3D4}" srcId="{9044DA1A-EA45-4469-BE8E-C84D317638AD}" destId="{8D301776-772A-4B96-AACB-3F78D65503C8}" srcOrd="0" destOrd="0" parTransId="{EBC7369C-02D4-4107-A3FC-99EE902E9D25}" sibTransId="{32D74F05-5A0F-483F-A7D7-07373A0F1B54}"/>
    <dgm:cxn modelId="{F624E2B4-B87C-46BB-B91A-BD024F58D9A0}" type="presOf" srcId="{9044DA1A-EA45-4469-BE8E-C84D317638AD}" destId="{AB08FE29-F918-49F8-817C-92755969D1DC}" srcOrd="0" destOrd="0" presId="urn:microsoft.com/office/officeart/2005/8/layout/process2"/>
    <dgm:cxn modelId="{6757CFC4-4343-4B59-A342-D06EE529D0CD}" type="presOf" srcId="{B88B3939-7869-46BE-85DD-10E319880AE9}" destId="{24EF75DF-B361-49F3-BF69-1AE9089DA56F}" srcOrd="1" destOrd="0" presId="urn:microsoft.com/office/officeart/2005/8/layout/process2"/>
    <dgm:cxn modelId="{06F51DCB-598D-4014-B19B-75F390A3ABF2}" type="presOf" srcId="{18DBFC33-DFB0-46D0-9C51-77208EA47377}" destId="{C5B3B61A-943C-495B-A168-E3663D3A7807}" srcOrd="0" destOrd="0" presId="urn:microsoft.com/office/officeart/2005/8/layout/process2"/>
    <dgm:cxn modelId="{0361FCCE-CCF0-4D68-A7C2-99AC2DF1CFBC}" type="presOf" srcId="{8D301776-772A-4B96-AACB-3F78D65503C8}" destId="{A2EC2AF5-E669-46F0-B350-2E214E9AEEFA}" srcOrd="0" destOrd="0" presId="urn:microsoft.com/office/officeart/2005/8/layout/process2"/>
    <dgm:cxn modelId="{CAF7BEE4-2975-4CAF-951B-00E56E0B352F}" srcId="{9044DA1A-EA45-4469-BE8E-C84D317638AD}" destId="{18DBFC33-DFB0-46D0-9C51-77208EA47377}" srcOrd="1" destOrd="0" parTransId="{D3E911AD-D644-4B90-A109-EAD374B35826}" sibTransId="{51D064A8-1A88-4AB5-A73D-1CDE01084CBD}"/>
    <dgm:cxn modelId="{B1AAEAEB-1381-43EF-BACC-A21224663353}" type="presOf" srcId="{18A2E38A-D865-4D6B-BD65-91BD409F6313}" destId="{1EFD13F0-86CE-41F0-8BC8-4F0A70B8EEEF}" srcOrd="0" destOrd="0" presId="urn:microsoft.com/office/officeart/2005/8/layout/process2"/>
    <dgm:cxn modelId="{C46456FF-5299-4060-B025-D1CE451D49D9}" type="presOf" srcId="{A3125184-BA25-4007-9B28-B3A89F3B2117}" destId="{FB894B90-83EE-40F7-B759-97365F4FFEE8}" srcOrd="0" destOrd="0" presId="urn:microsoft.com/office/officeart/2005/8/layout/process2"/>
    <dgm:cxn modelId="{1D542894-DB26-448F-86D1-E51EA1F57FD5}" type="presParOf" srcId="{AB08FE29-F918-49F8-817C-92755969D1DC}" destId="{A2EC2AF5-E669-46F0-B350-2E214E9AEEFA}" srcOrd="0" destOrd="0" presId="urn:microsoft.com/office/officeart/2005/8/layout/process2"/>
    <dgm:cxn modelId="{2A929F54-A9B3-4FE6-976F-6C860333511E}" type="presParOf" srcId="{AB08FE29-F918-49F8-817C-92755969D1DC}" destId="{8CB4642B-F6C6-43BF-9708-2652D305BEA8}" srcOrd="1" destOrd="0" presId="urn:microsoft.com/office/officeart/2005/8/layout/process2"/>
    <dgm:cxn modelId="{3AA72B3C-B97E-479C-8A97-BBB4A6DC3F2D}" type="presParOf" srcId="{8CB4642B-F6C6-43BF-9708-2652D305BEA8}" destId="{AD5EA7A6-0C03-41B9-A392-2B6A73A0E73B}" srcOrd="0" destOrd="0" presId="urn:microsoft.com/office/officeart/2005/8/layout/process2"/>
    <dgm:cxn modelId="{58890EBC-77F2-45CB-AFCC-422253F9B8E8}" type="presParOf" srcId="{AB08FE29-F918-49F8-817C-92755969D1DC}" destId="{C5B3B61A-943C-495B-A168-E3663D3A7807}" srcOrd="2" destOrd="0" presId="urn:microsoft.com/office/officeart/2005/8/layout/process2"/>
    <dgm:cxn modelId="{E02A21BE-5ABD-4A43-98C7-8CF6159A1281}" type="presParOf" srcId="{AB08FE29-F918-49F8-817C-92755969D1DC}" destId="{2A6034CB-6181-4448-99BB-1069CCE0C0E7}" srcOrd="3" destOrd="0" presId="urn:microsoft.com/office/officeart/2005/8/layout/process2"/>
    <dgm:cxn modelId="{DCC427EC-595E-4238-B35A-697280CED248}" type="presParOf" srcId="{2A6034CB-6181-4448-99BB-1069CCE0C0E7}" destId="{91C78077-67A7-4872-BD6F-5B95777A5CA3}" srcOrd="0" destOrd="0" presId="urn:microsoft.com/office/officeart/2005/8/layout/process2"/>
    <dgm:cxn modelId="{5D1804F3-27C6-44F8-AED0-8C77EB7B50A0}" type="presParOf" srcId="{AB08FE29-F918-49F8-817C-92755969D1DC}" destId="{1EFD13F0-86CE-41F0-8BC8-4F0A70B8EEEF}" srcOrd="4" destOrd="0" presId="urn:microsoft.com/office/officeart/2005/8/layout/process2"/>
    <dgm:cxn modelId="{A2C26B1F-B21F-4EDF-B7AC-9164D1ABA4F8}" type="presParOf" srcId="{AB08FE29-F918-49F8-817C-92755969D1DC}" destId="{AF04B883-9DE8-416D-8EF1-33D515485923}" srcOrd="5" destOrd="0" presId="urn:microsoft.com/office/officeart/2005/8/layout/process2"/>
    <dgm:cxn modelId="{A03BB4E9-DAFC-4FB8-B702-0F1DE08DCB09}" type="presParOf" srcId="{AF04B883-9DE8-416D-8EF1-33D515485923}" destId="{266DB0EC-12FC-4D28-81A8-20EB31D8886A}" srcOrd="0" destOrd="0" presId="urn:microsoft.com/office/officeart/2005/8/layout/process2"/>
    <dgm:cxn modelId="{08D4F7FF-FD4F-4BE1-8957-E24397B7045C}" type="presParOf" srcId="{AB08FE29-F918-49F8-817C-92755969D1DC}" destId="{A66EE915-9FE1-472D-8709-93C4D6DADA49}" srcOrd="6" destOrd="0" presId="urn:microsoft.com/office/officeart/2005/8/layout/process2"/>
    <dgm:cxn modelId="{61754E9F-D5EE-45F3-8072-B85AB0B49E9B}" type="presParOf" srcId="{AB08FE29-F918-49F8-817C-92755969D1DC}" destId="{61054C8B-7B17-4A54-8EFD-3508274D9D63}" srcOrd="7" destOrd="0" presId="urn:microsoft.com/office/officeart/2005/8/layout/process2"/>
    <dgm:cxn modelId="{690422E8-166D-40EE-86C3-CFC607C366A4}" type="presParOf" srcId="{61054C8B-7B17-4A54-8EFD-3508274D9D63}" destId="{24EF75DF-B361-49F3-BF69-1AE9089DA56F}" srcOrd="0" destOrd="0" presId="urn:microsoft.com/office/officeart/2005/8/layout/process2"/>
    <dgm:cxn modelId="{29E7992A-9FBD-4004-ACB0-EC5D90A7C229}" type="presParOf" srcId="{AB08FE29-F918-49F8-817C-92755969D1DC}" destId="{FB894B90-83EE-40F7-B759-97365F4FFEE8}"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028E70-711B-491A-867F-1E4F6DCEFD6A}"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en-US"/>
        </a:p>
      </dgm:t>
    </dgm:pt>
    <dgm:pt modelId="{57601FB8-4CCC-406F-B06E-5861326B38AD}">
      <dgm:prSet phldrT="[Text]"/>
      <dgm:spPr/>
      <dgm:t>
        <a:bodyPr/>
        <a:lstStyle/>
        <a:p>
          <a:r>
            <a:rPr lang="en-US" dirty="0"/>
            <a:t>Reasons for Resistance to Change</a:t>
          </a:r>
        </a:p>
      </dgm:t>
    </dgm:pt>
    <dgm:pt modelId="{B22BA45A-73E6-41C9-87C8-FFA8F117107B}" type="parTrans" cxnId="{5B5049CA-8B7E-4A42-B154-3351D0EAD4CD}">
      <dgm:prSet/>
      <dgm:spPr/>
      <dgm:t>
        <a:bodyPr/>
        <a:lstStyle/>
        <a:p>
          <a:endParaRPr lang="en-US"/>
        </a:p>
      </dgm:t>
    </dgm:pt>
    <dgm:pt modelId="{238649CB-657A-4415-B27A-25F76B30A9D7}" type="sibTrans" cxnId="{5B5049CA-8B7E-4A42-B154-3351D0EAD4CD}">
      <dgm:prSet/>
      <dgm:spPr/>
      <dgm:t>
        <a:bodyPr/>
        <a:lstStyle/>
        <a:p>
          <a:endParaRPr lang="en-US"/>
        </a:p>
      </dgm:t>
    </dgm:pt>
    <dgm:pt modelId="{D9F92900-0E8C-4033-AC71-5103E0ACCDCD}">
      <dgm:prSet phldrT="[Text]"/>
      <dgm:spPr/>
      <dgm:t>
        <a:bodyPr/>
        <a:lstStyle/>
        <a:p>
          <a:r>
            <a:rPr lang="en-US" dirty="0"/>
            <a:t>Self interest</a:t>
          </a:r>
        </a:p>
      </dgm:t>
    </dgm:pt>
    <dgm:pt modelId="{1F36450A-B622-4829-824D-E465DD6A4555}" type="parTrans" cxnId="{C8E802E9-ED4C-4D35-8660-F808882E0506}">
      <dgm:prSet/>
      <dgm:spPr/>
      <dgm:t>
        <a:bodyPr/>
        <a:lstStyle/>
        <a:p>
          <a:endParaRPr lang="en-US"/>
        </a:p>
      </dgm:t>
    </dgm:pt>
    <dgm:pt modelId="{D19D0ECE-E09D-45DD-90E4-A14F1C94037B}" type="sibTrans" cxnId="{C8E802E9-ED4C-4D35-8660-F808882E0506}">
      <dgm:prSet/>
      <dgm:spPr/>
      <dgm:t>
        <a:bodyPr/>
        <a:lstStyle/>
        <a:p>
          <a:endParaRPr lang="en-US"/>
        </a:p>
      </dgm:t>
    </dgm:pt>
    <dgm:pt modelId="{274F3EE4-A144-4E3A-BF54-A279FA6982F3}">
      <dgm:prSet phldrT="[Text]"/>
      <dgm:spPr/>
      <dgm:t>
        <a:bodyPr/>
        <a:lstStyle/>
        <a:p>
          <a:r>
            <a:rPr lang="en-US" dirty="0"/>
            <a:t>Prefer the present situation</a:t>
          </a:r>
        </a:p>
      </dgm:t>
    </dgm:pt>
    <dgm:pt modelId="{C931695E-2BAD-4E39-9C54-D3EC03B24BFC}" type="parTrans" cxnId="{9F8ADBBE-F380-49C2-9801-335741639516}">
      <dgm:prSet/>
      <dgm:spPr/>
      <dgm:t>
        <a:bodyPr/>
        <a:lstStyle/>
        <a:p>
          <a:endParaRPr lang="en-US"/>
        </a:p>
      </dgm:t>
    </dgm:pt>
    <dgm:pt modelId="{79DCFD2D-B0AF-4E55-B2E9-60C54F46BE5D}" type="sibTrans" cxnId="{9F8ADBBE-F380-49C2-9801-335741639516}">
      <dgm:prSet/>
      <dgm:spPr/>
      <dgm:t>
        <a:bodyPr/>
        <a:lstStyle/>
        <a:p>
          <a:endParaRPr lang="en-US"/>
        </a:p>
      </dgm:t>
    </dgm:pt>
    <dgm:pt modelId="{F550D3A7-A4D4-467E-A1A3-29440A1B71B5}">
      <dgm:prSet phldrT="[Text]"/>
      <dgm:spPr/>
      <dgm:t>
        <a:bodyPr/>
        <a:lstStyle/>
        <a:p>
          <a:r>
            <a:rPr lang="en-US" dirty="0"/>
            <a:t>Different Assessment</a:t>
          </a:r>
        </a:p>
      </dgm:t>
    </dgm:pt>
    <dgm:pt modelId="{89FEF8D5-2A38-4F7A-9BF1-E9FF210AD8BF}" type="parTrans" cxnId="{35CB8AA0-52E2-4F01-BAE9-6D5CA721DCE5}">
      <dgm:prSet/>
      <dgm:spPr/>
      <dgm:t>
        <a:bodyPr/>
        <a:lstStyle/>
        <a:p>
          <a:endParaRPr lang="en-US"/>
        </a:p>
      </dgm:t>
    </dgm:pt>
    <dgm:pt modelId="{D1B47FAB-EFEE-414C-8099-09385EB2675E}" type="sibTrans" cxnId="{35CB8AA0-52E2-4F01-BAE9-6D5CA721DCE5}">
      <dgm:prSet/>
      <dgm:spPr/>
      <dgm:t>
        <a:bodyPr/>
        <a:lstStyle/>
        <a:p>
          <a:endParaRPr lang="en-US"/>
        </a:p>
      </dgm:t>
    </dgm:pt>
    <dgm:pt modelId="{28A70B28-308F-4AC2-839A-FCCD19F22E5A}">
      <dgm:prSet phldrT="[Text]"/>
      <dgm:spPr/>
      <dgm:t>
        <a:bodyPr/>
        <a:lstStyle/>
        <a:p>
          <a:r>
            <a:rPr lang="en-US" dirty="0"/>
            <a:t>Misunderstanding</a:t>
          </a:r>
        </a:p>
      </dgm:t>
    </dgm:pt>
    <dgm:pt modelId="{0477AA18-B3B3-469A-AE23-89AE5C4CE060}" type="parTrans" cxnId="{025AA443-1DAB-4469-82D6-EE025832997F}">
      <dgm:prSet/>
      <dgm:spPr/>
      <dgm:t>
        <a:bodyPr/>
        <a:lstStyle/>
        <a:p>
          <a:endParaRPr lang="en-US"/>
        </a:p>
      </dgm:t>
    </dgm:pt>
    <dgm:pt modelId="{34544FF9-EB12-4036-B527-967B75B089F6}" type="sibTrans" cxnId="{025AA443-1DAB-4469-82D6-EE025832997F}">
      <dgm:prSet/>
      <dgm:spPr/>
      <dgm:t>
        <a:bodyPr/>
        <a:lstStyle/>
        <a:p>
          <a:endParaRPr lang="en-US"/>
        </a:p>
      </dgm:t>
    </dgm:pt>
    <dgm:pt modelId="{84AD21FD-8782-4251-9616-A0BEC1CF6BCC}" type="pres">
      <dgm:prSet presAssocID="{BD028E70-711B-491A-867F-1E4F6DCEFD6A}" presName="cycle" presStyleCnt="0">
        <dgm:presLayoutVars>
          <dgm:chMax val="1"/>
          <dgm:dir/>
          <dgm:animLvl val="ctr"/>
          <dgm:resizeHandles val="exact"/>
        </dgm:presLayoutVars>
      </dgm:prSet>
      <dgm:spPr/>
    </dgm:pt>
    <dgm:pt modelId="{A69683D7-EB09-47C7-947D-52DAB658C75A}" type="pres">
      <dgm:prSet presAssocID="{57601FB8-4CCC-406F-B06E-5861326B38AD}" presName="centerShape" presStyleLbl="node0" presStyleIdx="0" presStyleCnt="1"/>
      <dgm:spPr/>
    </dgm:pt>
    <dgm:pt modelId="{ECC983AD-E239-4DCF-B9A1-7EC83D978377}" type="pres">
      <dgm:prSet presAssocID="{1F36450A-B622-4829-824D-E465DD6A4555}" presName="parTrans" presStyleLbl="bgSibTrans2D1" presStyleIdx="0" presStyleCnt="4"/>
      <dgm:spPr/>
    </dgm:pt>
    <dgm:pt modelId="{A6825058-FDD4-464B-B766-C4E4FB9CD6BC}" type="pres">
      <dgm:prSet presAssocID="{D9F92900-0E8C-4033-AC71-5103E0ACCDCD}" presName="node" presStyleLbl="node1" presStyleIdx="0" presStyleCnt="4">
        <dgm:presLayoutVars>
          <dgm:bulletEnabled val="1"/>
        </dgm:presLayoutVars>
      </dgm:prSet>
      <dgm:spPr/>
    </dgm:pt>
    <dgm:pt modelId="{F7421B57-B644-45CC-BBE7-9D42AC9B98D0}" type="pres">
      <dgm:prSet presAssocID="{C931695E-2BAD-4E39-9C54-D3EC03B24BFC}" presName="parTrans" presStyleLbl="bgSibTrans2D1" presStyleIdx="1" presStyleCnt="4"/>
      <dgm:spPr/>
    </dgm:pt>
    <dgm:pt modelId="{64B47FCF-6AE1-4899-8C0B-EA0FCFEDFE95}" type="pres">
      <dgm:prSet presAssocID="{274F3EE4-A144-4E3A-BF54-A279FA6982F3}" presName="node" presStyleLbl="node1" presStyleIdx="1" presStyleCnt="4">
        <dgm:presLayoutVars>
          <dgm:bulletEnabled val="1"/>
        </dgm:presLayoutVars>
      </dgm:prSet>
      <dgm:spPr/>
    </dgm:pt>
    <dgm:pt modelId="{CA89308B-6499-4415-A01C-CE783F703603}" type="pres">
      <dgm:prSet presAssocID="{89FEF8D5-2A38-4F7A-9BF1-E9FF210AD8BF}" presName="parTrans" presStyleLbl="bgSibTrans2D1" presStyleIdx="2" presStyleCnt="4"/>
      <dgm:spPr/>
    </dgm:pt>
    <dgm:pt modelId="{6171F8A8-3BA7-427D-810C-019580EDCACE}" type="pres">
      <dgm:prSet presAssocID="{F550D3A7-A4D4-467E-A1A3-29440A1B71B5}" presName="node" presStyleLbl="node1" presStyleIdx="2" presStyleCnt="4">
        <dgm:presLayoutVars>
          <dgm:bulletEnabled val="1"/>
        </dgm:presLayoutVars>
      </dgm:prSet>
      <dgm:spPr/>
    </dgm:pt>
    <dgm:pt modelId="{AB5931A5-8043-4079-B4FB-D6186A5AF012}" type="pres">
      <dgm:prSet presAssocID="{0477AA18-B3B3-469A-AE23-89AE5C4CE060}" presName="parTrans" presStyleLbl="bgSibTrans2D1" presStyleIdx="3" presStyleCnt="4"/>
      <dgm:spPr/>
    </dgm:pt>
    <dgm:pt modelId="{9690BD3C-53BF-4FBA-9707-F8044CEA7A7B}" type="pres">
      <dgm:prSet presAssocID="{28A70B28-308F-4AC2-839A-FCCD19F22E5A}" presName="node" presStyleLbl="node1" presStyleIdx="3" presStyleCnt="4">
        <dgm:presLayoutVars>
          <dgm:bulletEnabled val="1"/>
        </dgm:presLayoutVars>
      </dgm:prSet>
      <dgm:spPr/>
    </dgm:pt>
  </dgm:ptLst>
  <dgm:cxnLst>
    <dgm:cxn modelId="{9F532401-2BC3-4DC0-855E-6E474D0A7243}" type="presOf" srcId="{57601FB8-4CCC-406F-B06E-5861326B38AD}" destId="{A69683D7-EB09-47C7-947D-52DAB658C75A}" srcOrd="0" destOrd="0" presId="urn:microsoft.com/office/officeart/2005/8/layout/radial4"/>
    <dgm:cxn modelId="{9EE60F2A-9F66-42E1-996A-F9AD800C03BA}" type="presOf" srcId="{1F36450A-B622-4829-824D-E465DD6A4555}" destId="{ECC983AD-E239-4DCF-B9A1-7EC83D978377}" srcOrd="0" destOrd="0" presId="urn:microsoft.com/office/officeart/2005/8/layout/radial4"/>
    <dgm:cxn modelId="{9655093F-7E4C-4B1C-953B-1064066DC0A7}" type="presOf" srcId="{D9F92900-0E8C-4033-AC71-5103E0ACCDCD}" destId="{A6825058-FDD4-464B-B766-C4E4FB9CD6BC}" srcOrd="0" destOrd="0" presId="urn:microsoft.com/office/officeart/2005/8/layout/radial4"/>
    <dgm:cxn modelId="{025AA443-1DAB-4469-82D6-EE025832997F}" srcId="{57601FB8-4CCC-406F-B06E-5861326B38AD}" destId="{28A70B28-308F-4AC2-839A-FCCD19F22E5A}" srcOrd="3" destOrd="0" parTransId="{0477AA18-B3B3-469A-AE23-89AE5C4CE060}" sibTransId="{34544FF9-EB12-4036-B527-967B75B089F6}"/>
    <dgm:cxn modelId="{2CCC6F4B-31FC-435F-A63E-2D1D2573552F}" type="presOf" srcId="{274F3EE4-A144-4E3A-BF54-A279FA6982F3}" destId="{64B47FCF-6AE1-4899-8C0B-EA0FCFEDFE95}" srcOrd="0" destOrd="0" presId="urn:microsoft.com/office/officeart/2005/8/layout/radial4"/>
    <dgm:cxn modelId="{2AE8116F-A502-444F-B06B-6EB32E606F8C}" type="presOf" srcId="{F550D3A7-A4D4-467E-A1A3-29440A1B71B5}" destId="{6171F8A8-3BA7-427D-810C-019580EDCACE}" srcOrd="0" destOrd="0" presId="urn:microsoft.com/office/officeart/2005/8/layout/radial4"/>
    <dgm:cxn modelId="{A0014656-70C9-4FDE-832F-B102693AC53C}" type="presOf" srcId="{89FEF8D5-2A38-4F7A-9BF1-E9FF210AD8BF}" destId="{CA89308B-6499-4415-A01C-CE783F703603}" srcOrd="0" destOrd="0" presId="urn:microsoft.com/office/officeart/2005/8/layout/radial4"/>
    <dgm:cxn modelId="{65618D98-8593-42E2-AD7B-43FF9F1B30A4}" type="presOf" srcId="{28A70B28-308F-4AC2-839A-FCCD19F22E5A}" destId="{9690BD3C-53BF-4FBA-9707-F8044CEA7A7B}" srcOrd="0" destOrd="0" presId="urn:microsoft.com/office/officeart/2005/8/layout/radial4"/>
    <dgm:cxn modelId="{35CB8AA0-52E2-4F01-BAE9-6D5CA721DCE5}" srcId="{57601FB8-4CCC-406F-B06E-5861326B38AD}" destId="{F550D3A7-A4D4-467E-A1A3-29440A1B71B5}" srcOrd="2" destOrd="0" parTransId="{89FEF8D5-2A38-4F7A-9BF1-E9FF210AD8BF}" sibTransId="{D1B47FAB-EFEE-414C-8099-09385EB2675E}"/>
    <dgm:cxn modelId="{9F8ADBBE-F380-49C2-9801-335741639516}" srcId="{57601FB8-4CCC-406F-B06E-5861326B38AD}" destId="{274F3EE4-A144-4E3A-BF54-A279FA6982F3}" srcOrd="1" destOrd="0" parTransId="{C931695E-2BAD-4E39-9C54-D3EC03B24BFC}" sibTransId="{79DCFD2D-B0AF-4E55-B2E9-60C54F46BE5D}"/>
    <dgm:cxn modelId="{5B5049CA-8B7E-4A42-B154-3351D0EAD4CD}" srcId="{BD028E70-711B-491A-867F-1E4F6DCEFD6A}" destId="{57601FB8-4CCC-406F-B06E-5861326B38AD}" srcOrd="0" destOrd="0" parTransId="{B22BA45A-73E6-41C9-87C8-FFA8F117107B}" sibTransId="{238649CB-657A-4415-B27A-25F76B30A9D7}"/>
    <dgm:cxn modelId="{ED35E4CF-7DFF-4600-A739-91A2965C24F5}" type="presOf" srcId="{BD028E70-711B-491A-867F-1E4F6DCEFD6A}" destId="{84AD21FD-8782-4251-9616-A0BEC1CF6BCC}" srcOrd="0" destOrd="0" presId="urn:microsoft.com/office/officeart/2005/8/layout/radial4"/>
    <dgm:cxn modelId="{FA300BD2-8221-48E3-945A-BF95D6A39507}" type="presOf" srcId="{0477AA18-B3B3-469A-AE23-89AE5C4CE060}" destId="{AB5931A5-8043-4079-B4FB-D6186A5AF012}" srcOrd="0" destOrd="0" presId="urn:microsoft.com/office/officeart/2005/8/layout/radial4"/>
    <dgm:cxn modelId="{5E579AD2-12C4-4049-B8D2-3A32FED42F43}" type="presOf" srcId="{C931695E-2BAD-4E39-9C54-D3EC03B24BFC}" destId="{F7421B57-B644-45CC-BBE7-9D42AC9B98D0}" srcOrd="0" destOrd="0" presId="urn:microsoft.com/office/officeart/2005/8/layout/radial4"/>
    <dgm:cxn modelId="{C8E802E9-ED4C-4D35-8660-F808882E0506}" srcId="{57601FB8-4CCC-406F-B06E-5861326B38AD}" destId="{D9F92900-0E8C-4033-AC71-5103E0ACCDCD}" srcOrd="0" destOrd="0" parTransId="{1F36450A-B622-4829-824D-E465DD6A4555}" sibTransId="{D19D0ECE-E09D-45DD-90E4-A14F1C94037B}"/>
    <dgm:cxn modelId="{0E726884-143A-43D7-B0D0-50B091B477F8}" type="presParOf" srcId="{84AD21FD-8782-4251-9616-A0BEC1CF6BCC}" destId="{A69683D7-EB09-47C7-947D-52DAB658C75A}" srcOrd="0" destOrd="0" presId="urn:microsoft.com/office/officeart/2005/8/layout/radial4"/>
    <dgm:cxn modelId="{CB4B8BAC-E90F-48D6-AD42-29584D916CEE}" type="presParOf" srcId="{84AD21FD-8782-4251-9616-A0BEC1CF6BCC}" destId="{ECC983AD-E239-4DCF-B9A1-7EC83D978377}" srcOrd="1" destOrd="0" presId="urn:microsoft.com/office/officeart/2005/8/layout/radial4"/>
    <dgm:cxn modelId="{1BF55C3D-B4C8-4378-A957-853569E0F211}" type="presParOf" srcId="{84AD21FD-8782-4251-9616-A0BEC1CF6BCC}" destId="{A6825058-FDD4-464B-B766-C4E4FB9CD6BC}" srcOrd="2" destOrd="0" presId="urn:microsoft.com/office/officeart/2005/8/layout/radial4"/>
    <dgm:cxn modelId="{CF19FB41-760C-468B-9E0F-E09C9803EBF0}" type="presParOf" srcId="{84AD21FD-8782-4251-9616-A0BEC1CF6BCC}" destId="{F7421B57-B644-45CC-BBE7-9D42AC9B98D0}" srcOrd="3" destOrd="0" presId="urn:microsoft.com/office/officeart/2005/8/layout/radial4"/>
    <dgm:cxn modelId="{80074A14-7E93-4D37-9476-85C9FFB6E118}" type="presParOf" srcId="{84AD21FD-8782-4251-9616-A0BEC1CF6BCC}" destId="{64B47FCF-6AE1-4899-8C0B-EA0FCFEDFE95}" srcOrd="4" destOrd="0" presId="urn:microsoft.com/office/officeart/2005/8/layout/radial4"/>
    <dgm:cxn modelId="{B49A62A5-4A64-40FF-9E65-21AE6EFF7818}" type="presParOf" srcId="{84AD21FD-8782-4251-9616-A0BEC1CF6BCC}" destId="{CA89308B-6499-4415-A01C-CE783F703603}" srcOrd="5" destOrd="0" presId="urn:microsoft.com/office/officeart/2005/8/layout/radial4"/>
    <dgm:cxn modelId="{954C5442-974B-4D48-A9A6-CF5669F7B396}" type="presParOf" srcId="{84AD21FD-8782-4251-9616-A0BEC1CF6BCC}" destId="{6171F8A8-3BA7-427D-810C-019580EDCACE}" srcOrd="6" destOrd="0" presId="urn:microsoft.com/office/officeart/2005/8/layout/radial4"/>
    <dgm:cxn modelId="{5A527275-CBD4-4B5A-9B6C-965C872D6E32}" type="presParOf" srcId="{84AD21FD-8782-4251-9616-A0BEC1CF6BCC}" destId="{AB5931A5-8043-4079-B4FB-D6186A5AF012}" srcOrd="7" destOrd="0" presId="urn:microsoft.com/office/officeart/2005/8/layout/radial4"/>
    <dgm:cxn modelId="{79AD448C-6FC8-44EB-9741-E8449EF72294}" type="presParOf" srcId="{84AD21FD-8782-4251-9616-A0BEC1CF6BCC}" destId="{9690BD3C-53BF-4FBA-9707-F8044CEA7A7B}"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028E70-711B-491A-867F-1E4F6DCEFD6A}"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en-US"/>
        </a:p>
      </dgm:t>
    </dgm:pt>
    <dgm:pt modelId="{57601FB8-4CCC-406F-B06E-5861326B38AD}">
      <dgm:prSet phldrT="[Text]"/>
      <dgm:spPr/>
      <dgm:t>
        <a:bodyPr/>
        <a:lstStyle/>
        <a:p>
          <a:r>
            <a:rPr lang="en-US" dirty="0"/>
            <a:t>Overcoming for Resistance to Change</a:t>
          </a:r>
        </a:p>
      </dgm:t>
    </dgm:pt>
    <dgm:pt modelId="{B22BA45A-73E6-41C9-87C8-FFA8F117107B}" type="parTrans" cxnId="{5B5049CA-8B7E-4A42-B154-3351D0EAD4CD}">
      <dgm:prSet/>
      <dgm:spPr/>
      <dgm:t>
        <a:bodyPr/>
        <a:lstStyle/>
        <a:p>
          <a:endParaRPr lang="en-US"/>
        </a:p>
      </dgm:t>
    </dgm:pt>
    <dgm:pt modelId="{238649CB-657A-4415-B27A-25F76B30A9D7}" type="sibTrans" cxnId="{5B5049CA-8B7E-4A42-B154-3351D0EAD4CD}">
      <dgm:prSet/>
      <dgm:spPr/>
      <dgm:t>
        <a:bodyPr/>
        <a:lstStyle/>
        <a:p>
          <a:endParaRPr lang="en-US"/>
        </a:p>
      </dgm:t>
    </dgm:pt>
    <dgm:pt modelId="{D9F92900-0E8C-4033-AC71-5103E0ACCDCD}">
      <dgm:prSet phldrT="[Text]"/>
      <dgm:spPr/>
      <dgm:t>
        <a:bodyPr/>
        <a:lstStyle/>
        <a:p>
          <a:r>
            <a:rPr lang="en-US" dirty="0">
              <a:solidFill>
                <a:schemeClr val="tx1"/>
              </a:solidFill>
            </a:rPr>
            <a:t>Education and Communication</a:t>
          </a:r>
        </a:p>
      </dgm:t>
    </dgm:pt>
    <dgm:pt modelId="{1F36450A-B622-4829-824D-E465DD6A4555}" type="parTrans" cxnId="{C8E802E9-ED4C-4D35-8660-F808882E0506}">
      <dgm:prSet/>
      <dgm:spPr/>
      <dgm:t>
        <a:bodyPr/>
        <a:lstStyle/>
        <a:p>
          <a:endParaRPr lang="en-US"/>
        </a:p>
      </dgm:t>
    </dgm:pt>
    <dgm:pt modelId="{D19D0ECE-E09D-45DD-90E4-A14F1C94037B}" type="sibTrans" cxnId="{C8E802E9-ED4C-4D35-8660-F808882E0506}">
      <dgm:prSet/>
      <dgm:spPr/>
      <dgm:t>
        <a:bodyPr/>
        <a:lstStyle/>
        <a:p>
          <a:endParaRPr lang="en-US"/>
        </a:p>
      </dgm:t>
    </dgm:pt>
    <dgm:pt modelId="{274F3EE4-A144-4E3A-BF54-A279FA6982F3}">
      <dgm:prSet phldrT="[Text]"/>
      <dgm:spPr/>
      <dgm:t>
        <a:bodyPr/>
        <a:lstStyle/>
        <a:p>
          <a:r>
            <a:rPr lang="en-US" dirty="0">
              <a:solidFill>
                <a:schemeClr val="tx1"/>
              </a:solidFill>
            </a:rPr>
            <a:t>Facilitation and support</a:t>
          </a:r>
        </a:p>
      </dgm:t>
    </dgm:pt>
    <dgm:pt modelId="{C931695E-2BAD-4E39-9C54-D3EC03B24BFC}" type="parTrans" cxnId="{9F8ADBBE-F380-49C2-9801-335741639516}">
      <dgm:prSet/>
      <dgm:spPr/>
      <dgm:t>
        <a:bodyPr/>
        <a:lstStyle/>
        <a:p>
          <a:endParaRPr lang="en-US"/>
        </a:p>
      </dgm:t>
    </dgm:pt>
    <dgm:pt modelId="{79DCFD2D-B0AF-4E55-B2E9-60C54F46BE5D}" type="sibTrans" cxnId="{9F8ADBBE-F380-49C2-9801-335741639516}">
      <dgm:prSet/>
      <dgm:spPr/>
      <dgm:t>
        <a:bodyPr/>
        <a:lstStyle/>
        <a:p>
          <a:endParaRPr lang="en-US"/>
        </a:p>
      </dgm:t>
    </dgm:pt>
    <dgm:pt modelId="{F550D3A7-A4D4-467E-A1A3-29440A1B71B5}">
      <dgm:prSet phldrT="[Text]"/>
      <dgm:spPr/>
      <dgm:t>
        <a:bodyPr/>
        <a:lstStyle/>
        <a:p>
          <a:r>
            <a:rPr lang="en-US" dirty="0">
              <a:solidFill>
                <a:schemeClr val="tx1"/>
              </a:solidFill>
            </a:rPr>
            <a:t>Participation and Involvement</a:t>
          </a:r>
        </a:p>
      </dgm:t>
    </dgm:pt>
    <dgm:pt modelId="{89FEF8D5-2A38-4F7A-9BF1-E9FF210AD8BF}" type="parTrans" cxnId="{35CB8AA0-52E2-4F01-BAE9-6D5CA721DCE5}">
      <dgm:prSet/>
      <dgm:spPr/>
      <dgm:t>
        <a:bodyPr/>
        <a:lstStyle/>
        <a:p>
          <a:endParaRPr lang="en-US"/>
        </a:p>
      </dgm:t>
    </dgm:pt>
    <dgm:pt modelId="{D1B47FAB-EFEE-414C-8099-09385EB2675E}" type="sibTrans" cxnId="{35CB8AA0-52E2-4F01-BAE9-6D5CA721DCE5}">
      <dgm:prSet/>
      <dgm:spPr/>
      <dgm:t>
        <a:bodyPr/>
        <a:lstStyle/>
        <a:p>
          <a:endParaRPr lang="en-US"/>
        </a:p>
      </dgm:t>
    </dgm:pt>
    <dgm:pt modelId="{28A70B28-308F-4AC2-839A-FCCD19F22E5A}">
      <dgm:prSet phldrT="[Text]"/>
      <dgm:spPr/>
      <dgm:t>
        <a:bodyPr/>
        <a:lstStyle/>
        <a:p>
          <a:r>
            <a:rPr lang="en-US" dirty="0">
              <a:solidFill>
                <a:schemeClr val="tx1"/>
              </a:solidFill>
            </a:rPr>
            <a:t>Manipulation and co-option</a:t>
          </a:r>
        </a:p>
      </dgm:t>
    </dgm:pt>
    <dgm:pt modelId="{0477AA18-B3B3-469A-AE23-89AE5C4CE060}" type="parTrans" cxnId="{025AA443-1DAB-4469-82D6-EE025832997F}">
      <dgm:prSet/>
      <dgm:spPr/>
      <dgm:t>
        <a:bodyPr/>
        <a:lstStyle/>
        <a:p>
          <a:endParaRPr lang="en-US"/>
        </a:p>
      </dgm:t>
    </dgm:pt>
    <dgm:pt modelId="{34544FF9-EB12-4036-B527-967B75B089F6}" type="sibTrans" cxnId="{025AA443-1DAB-4469-82D6-EE025832997F}">
      <dgm:prSet/>
      <dgm:spPr/>
      <dgm:t>
        <a:bodyPr/>
        <a:lstStyle/>
        <a:p>
          <a:endParaRPr lang="en-US"/>
        </a:p>
      </dgm:t>
    </dgm:pt>
    <dgm:pt modelId="{C47B54E2-64FB-49E1-BF7C-0C257CB08C4C}">
      <dgm:prSet phldrT="[Text]"/>
      <dgm:spPr/>
      <dgm:t>
        <a:bodyPr/>
        <a:lstStyle/>
        <a:p>
          <a:r>
            <a:rPr lang="en-US" dirty="0">
              <a:solidFill>
                <a:schemeClr val="tx1"/>
              </a:solidFill>
            </a:rPr>
            <a:t>Negotiation and bargaining</a:t>
          </a:r>
        </a:p>
      </dgm:t>
    </dgm:pt>
    <dgm:pt modelId="{57875BF4-656B-4C42-B2B4-EBE9A0785952}" type="parTrans" cxnId="{A96274E6-C243-421B-B4D5-D0A81BE7A79B}">
      <dgm:prSet/>
      <dgm:spPr/>
      <dgm:t>
        <a:bodyPr/>
        <a:lstStyle/>
        <a:p>
          <a:endParaRPr lang="en-US"/>
        </a:p>
      </dgm:t>
    </dgm:pt>
    <dgm:pt modelId="{BDEA28CA-F69B-4B51-B95C-377796787D26}" type="sibTrans" cxnId="{A96274E6-C243-421B-B4D5-D0A81BE7A79B}">
      <dgm:prSet/>
      <dgm:spPr/>
      <dgm:t>
        <a:bodyPr/>
        <a:lstStyle/>
        <a:p>
          <a:endParaRPr lang="en-US"/>
        </a:p>
      </dgm:t>
    </dgm:pt>
    <dgm:pt modelId="{E5127A54-1DAB-4B7A-931E-C68C87C9421E}">
      <dgm:prSet phldrT="[Text]"/>
      <dgm:spPr/>
      <dgm:t>
        <a:bodyPr/>
        <a:lstStyle/>
        <a:p>
          <a:r>
            <a:rPr lang="en-US" dirty="0">
              <a:solidFill>
                <a:schemeClr val="tx1"/>
              </a:solidFill>
            </a:rPr>
            <a:t>Explicit and implicit coercion</a:t>
          </a:r>
        </a:p>
      </dgm:t>
    </dgm:pt>
    <dgm:pt modelId="{18C3EE17-5CAD-461E-8883-83B6E9DA2EC3}" type="parTrans" cxnId="{EABEB688-3CC8-4ADA-8CF5-95B1D95CA75D}">
      <dgm:prSet/>
      <dgm:spPr/>
      <dgm:t>
        <a:bodyPr/>
        <a:lstStyle/>
        <a:p>
          <a:endParaRPr lang="en-US"/>
        </a:p>
      </dgm:t>
    </dgm:pt>
    <dgm:pt modelId="{A5CFC4BC-0555-465A-99B7-70EC39B73812}" type="sibTrans" cxnId="{EABEB688-3CC8-4ADA-8CF5-95B1D95CA75D}">
      <dgm:prSet/>
      <dgm:spPr/>
      <dgm:t>
        <a:bodyPr/>
        <a:lstStyle/>
        <a:p>
          <a:endParaRPr lang="en-US"/>
        </a:p>
      </dgm:t>
    </dgm:pt>
    <dgm:pt modelId="{84AD21FD-8782-4251-9616-A0BEC1CF6BCC}" type="pres">
      <dgm:prSet presAssocID="{BD028E70-711B-491A-867F-1E4F6DCEFD6A}" presName="cycle" presStyleCnt="0">
        <dgm:presLayoutVars>
          <dgm:chMax val="1"/>
          <dgm:dir/>
          <dgm:animLvl val="ctr"/>
          <dgm:resizeHandles val="exact"/>
        </dgm:presLayoutVars>
      </dgm:prSet>
      <dgm:spPr/>
    </dgm:pt>
    <dgm:pt modelId="{A69683D7-EB09-47C7-947D-52DAB658C75A}" type="pres">
      <dgm:prSet presAssocID="{57601FB8-4CCC-406F-B06E-5861326B38AD}" presName="centerShape" presStyleLbl="node0" presStyleIdx="0" presStyleCnt="1"/>
      <dgm:spPr/>
    </dgm:pt>
    <dgm:pt modelId="{ECC983AD-E239-4DCF-B9A1-7EC83D978377}" type="pres">
      <dgm:prSet presAssocID="{1F36450A-B622-4829-824D-E465DD6A4555}" presName="parTrans" presStyleLbl="bgSibTrans2D1" presStyleIdx="0" presStyleCnt="6"/>
      <dgm:spPr/>
    </dgm:pt>
    <dgm:pt modelId="{A6825058-FDD4-464B-B766-C4E4FB9CD6BC}" type="pres">
      <dgm:prSet presAssocID="{D9F92900-0E8C-4033-AC71-5103E0ACCDCD}" presName="node" presStyleLbl="node1" presStyleIdx="0" presStyleCnt="6">
        <dgm:presLayoutVars>
          <dgm:bulletEnabled val="1"/>
        </dgm:presLayoutVars>
      </dgm:prSet>
      <dgm:spPr/>
    </dgm:pt>
    <dgm:pt modelId="{F7421B57-B644-45CC-BBE7-9D42AC9B98D0}" type="pres">
      <dgm:prSet presAssocID="{C931695E-2BAD-4E39-9C54-D3EC03B24BFC}" presName="parTrans" presStyleLbl="bgSibTrans2D1" presStyleIdx="1" presStyleCnt="6"/>
      <dgm:spPr/>
    </dgm:pt>
    <dgm:pt modelId="{64B47FCF-6AE1-4899-8C0B-EA0FCFEDFE95}" type="pres">
      <dgm:prSet presAssocID="{274F3EE4-A144-4E3A-BF54-A279FA6982F3}" presName="node" presStyleLbl="node1" presStyleIdx="1" presStyleCnt="6">
        <dgm:presLayoutVars>
          <dgm:bulletEnabled val="1"/>
        </dgm:presLayoutVars>
      </dgm:prSet>
      <dgm:spPr/>
    </dgm:pt>
    <dgm:pt modelId="{CA89308B-6499-4415-A01C-CE783F703603}" type="pres">
      <dgm:prSet presAssocID="{89FEF8D5-2A38-4F7A-9BF1-E9FF210AD8BF}" presName="parTrans" presStyleLbl="bgSibTrans2D1" presStyleIdx="2" presStyleCnt="6"/>
      <dgm:spPr/>
    </dgm:pt>
    <dgm:pt modelId="{6171F8A8-3BA7-427D-810C-019580EDCACE}" type="pres">
      <dgm:prSet presAssocID="{F550D3A7-A4D4-467E-A1A3-29440A1B71B5}" presName="node" presStyleLbl="node1" presStyleIdx="2" presStyleCnt="6">
        <dgm:presLayoutVars>
          <dgm:bulletEnabled val="1"/>
        </dgm:presLayoutVars>
      </dgm:prSet>
      <dgm:spPr/>
    </dgm:pt>
    <dgm:pt modelId="{AB5931A5-8043-4079-B4FB-D6186A5AF012}" type="pres">
      <dgm:prSet presAssocID="{0477AA18-B3B3-469A-AE23-89AE5C4CE060}" presName="parTrans" presStyleLbl="bgSibTrans2D1" presStyleIdx="3" presStyleCnt="6"/>
      <dgm:spPr/>
    </dgm:pt>
    <dgm:pt modelId="{9690BD3C-53BF-4FBA-9707-F8044CEA7A7B}" type="pres">
      <dgm:prSet presAssocID="{28A70B28-308F-4AC2-839A-FCCD19F22E5A}" presName="node" presStyleLbl="node1" presStyleIdx="3" presStyleCnt="6">
        <dgm:presLayoutVars>
          <dgm:bulletEnabled val="1"/>
        </dgm:presLayoutVars>
      </dgm:prSet>
      <dgm:spPr/>
    </dgm:pt>
    <dgm:pt modelId="{DB2ED461-9997-440C-9FFA-F6BCDEFB864C}" type="pres">
      <dgm:prSet presAssocID="{57875BF4-656B-4C42-B2B4-EBE9A0785952}" presName="parTrans" presStyleLbl="bgSibTrans2D1" presStyleIdx="4" presStyleCnt="6"/>
      <dgm:spPr/>
    </dgm:pt>
    <dgm:pt modelId="{F30AE168-F0D1-4059-A42F-0EE2905F4642}" type="pres">
      <dgm:prSet presAssocID="{C47B54E2-64FB-49E1-BF7C-0C257CB08C4C}" presName="node" presStyleLbl="node1" presStyleIdx="4" presStyleCnt="6">
        <dgm:presLayoutVars>
          <dgm:bulletEnabled val="1"/>
        </dgm:presLayoutVars>
      </dgm:prSet>
      <dgm:spPr/>
    </dgm:pt>
    <dgm:pt modelId="{B620C9A3-62A2-412E-BC26-1C4F10AD574E}" type="pres">
      <dgm:prSet presAssocID="{18C3EE17-5CAD-461E-8883-83B6E9DA2EC3}" presName="parTrans" presStyleLbl="bgSibTrans2D1" presStyleIdx="5" presStyleCnt="6"/>
      <dgm:spPr/>
    </dgm:pt>
    <dgm:pt modelId="{0DABD1F0-DD37-47CE-8182-57EB7290D794}" type="pres">
      <dgm:prSet presAssocID="{E5127A54-1DAB-4B7A-931E-C68C87C9421E}" presName="node" presStyleLbl="node1" presStyleIdx="5" presStyleCnt="6">
        <dgm:presLayoutVars>
          <dgm:bulletEnabled val="1"/>
        </dgm:presLayoutVars>
      </dgm:prSet>
      <dgm:spPr/>
    </dgm:pt>
  </dgm:ptLst>
  <dgm:cxnLst>
    <dgm:cxn modelId="{9F532401-2BC3-4DC0-855E-6E474D0A7243}" type="presOf" srcId="{57601FB8-4CCC-406F-B06E-5861326B38AD}" destId="{A69683D7-EB09-47C7-947D-52DAB658C75A}" srcOrd="0" destOrd="0" presId="urn:microsoft.com/office/officeart/2005/8/layout/radial4"/>
    <dgm:cxn modelId="{9EE60F2A-9F66-42E1-996A-F9AD800C03BA}" type="presOf" srcId="{1F36450A-B622-4829-824D-E465DD6A4555}" destId="{ECC983AD-E239-4DCF-B9A1-7EC83D978377}" srcOrd="0" destOrd="0" presId="urn:microsoft.com/office/officeart/2005/8/layout/radial4"/>
    <dgm:cxn modelId="{9655093F-7E4C-4B1C-953B-1064066DC0A7}" type="presOf" srcId="{D9F92900-0E8C-4033-AC71-5103E0ACCDCD}" destId="{A6825058-FDD4-464B-B766-C4E4FB9CD6BC}" srcOrd="0" destOrd="0" presId="urn:microsoft.com/office/officeart/2005/8/layout/radial4"/>
    <dgm:cxn modelId="{025AA443-1DAB-4469-82D6-EE025832997F}" srcId="{57601FB8-4CCC-406F-B06E-5861326B38AD}" destId="{28A70B28-308F-4AC2-839A-FCCD19F22E5A}" srcOrd="3" destOrd="0" parTransId="{0477AA18-B3B3-469A-AE23-89AE5C4CE060}" sibTransId="{34544FF9-EB12-4036-B527-967B75B089F6}"/>
    <dgm:cxn modelId="{2CCC6F4B-31FC-435F-A63E-2D1D2573552F}" type="presOf" srcId="{274F3EE4-A144-4E3A-BF54-A279FA6982F3}" destId="{64B47FCF-6AE1-4899-8C0B-EA0FCFEDFE95}" srcOrd="0" destOrd="0" presId="urn:microsoft.com/office/officeart/2005/8/layout/radial4"/>
    <dgm:cxn modelId="{B769E76C-837A-4F56-8EE1-5A66F06E2A62}" type="presOf" srcId="{E5127A54-1DAB-4B7A-931E-C68C87C9421E}" destId="{0DABD1F0-DD37-47CE-8182-57EB7290D794}" srcOrd="0" destOrd="0" presId="urn:microsoft.com/office/officeart/2005/8/layout/radial4"/>
    <dgm:cxn modelId="{2AE8116F-A502-444F-B06B-6EB32E606F8C}" type="presOf" srcId="{F550D3A7-A4D4-467E-A1A3-29440A1B71B5}" destId="{6171F8A8-3BA7-427D-810C-019580EDCACE}" srcOrd="0" destOrd="0" presId="urn:microsoft.com/office/officeart/2005/8/layout/radial4"/>
    <dgm:cxn modelId="{77C46354-E944-4BF9-9166-7D465E9CAFDC}" type="presOf" srcId="{C47B54E2-64FB-49E1-BF7C-0C257CB08C4C}" destId="{F30AE168-F0D1-4059-A42F-0EE2905F4642}" srcOrd="0" destOrd="0" presId="urn:microsoft.com/office/officeart/2005/8/layout/radial4"/>
    <dgm:cxn modelId="{A0014656-70C9-4FDE-832F-B102693AC53C}" type="presOf" srcId="{89FEF8D5-2A38-4F7A-9BF1-E9FF210AD8BF}" destId="{CA89308B-6499-4415-A01C-CE783F703603}" srcOrd="0" destOrd="0" presId="urn:microsoft.com/office/officeart/2005/8/layout/radial4"/>
    <dgm:cxn modelId="{C0517A85-7B41-4623-85FF-C7B1B54D665D}" type="presOf" srcId="{18C3EE17-5CAD-461E-8883-83B6E9DA2EC3}" destId="{B620C9A3-62A2-412E-BC26-1C4F10AD574E}" srcOrd="0" destOrd="0" presId="urn:microsoft.com/office/officeart/2005/8/layout/radial4"/>
    <dgm:cxn modelId="{EABEB688-3CC8-4ADA-8CF5-95B1D95CA75D}" srcId="{57601FB8-4CCC-406F-B06E-5861326B38AD}" destId="{E5127A54-1DAB-4B7A-931E-C68C87C9421E}" srcOrd="5" destOrd="0" parTransId="{18C3EE17-5CAD-461E-8883-83B6E9DA2EC3}" sibTransId="{A5CFC4BC-0555-465A-99B7-70EC39B73812}"/>
    <dgm:cxn modelId="{87DAD495-B71D-4437-A99C-5FA2A475CFE6}" type="presOf" srcId="{57875BF4-656B-4C42-B2B4-EBE9A0785952}" destId="{DB2ED461-9997-440C-9FFA-F6BCDEFB864C}" srcOrd="0" destOrd="0" presId="urn:microsoft.com/office/officeart/2005/8/layout/radial4"/>
    <dgm:cxn modelId="{65618D98-8593-42E2-AD7B-43FF9F1B30A4}" type="presOf" srcId="{28A70B28-308F-4AC2-839A-FCCD19F22E5A}" destId="{9690BD3C-53BF-4FBA-9707-F8044CEA7A7B}" srcOrd="0" destOrd="0" presId="urn:microsoft.com/office/officeart/2005/8/layout/radial4"/>
    <dgm:cxn modelId="{35CB8AA0-52E2-4F01-BAE9-6D5CA721DCE5}" srcId="{57601FB8-4CCC-406F-B06E-5861326B38AD}" destId="{F550D3A7-A4D4-467E-A1A3-29440A1B71B5}" srcOrd="2" destOrd="0" parTransId="{89FEF8D5-2A38-4F7A-9BF1-E9FF210AD8BF}" sibTransId="{D1B47FAB-EFEE-414C-8099-09385EB2675E}"/>
    <dgm:cxn modelId="{9F8ADBBE-F380-49C2-9801-335741639516}" srcId="{57601FB8-4CCC-406F-B06E-5861326B38AD}" destId="{274F3EE4-A144-4E3A-BF54-A279FA6982F3}" srcOrd="1" destOrd="0" parTransId="{C931695E-2BAD-4E39-9C54-D3EC03B24BFC}" sibTransId="{79DCFD2D-B0AF-4E55-B2E9-60C54F46BE5D}"/>
    <dgm:cxn modelId="{5B5049CA-8B7E-4A42-B154-3351D0EAD4CD}" srcId="{BD028E70-711B-491A-867F-1E4F6DCEFD6A}" destId="{57601FB8-4CCC-406F-B06E-5861326B38AD}" srcOrd="0" destOrd="0" parTransId="{B22BA45A-73E6-41C9-87C8-FFA8F117107B}" sibTransId="{238649CB-657A-4415-B27A-25F76B30A9D7}"/>
    <dgm:cxn modelId="{ED35E4CF-7DFF-4600-A739-91A2965C24F5}" type="presOf" srcId="{BD028E70-711B-491A-867F-1E4F6DCEFD6A}" destId="{84AD21FD-8782-4251-9616-A0BEC1CF6BCC}" srcOrd="0" destOrd="0" presId="urn:microsoft.com/office/officeart/2005/8/layout/radial4"/>
    <dgm:cxn modelId="{FA300BD2-8221-48E3-945A-BF95D6A39507}" type="presOf" srcId="{0477AA18-B3B3-469A-AE23-89AE5C4CE060}" destId="{AB5931A5-8043-4079-B4FB-D6186A5AF012}" srcOrd="0" destOrd="0" presId="urn:microsoft.com/office/officeart/2005/8/layout/radial4"/>
    <dgm:cxn modelId="{5E579AD2-12C4-4049-B8D2-3A32FED42F43}" type="presOf" srcId="{C931695E-2BAD-4E39-9C54-D3EC03B24BFC}" destId="{F7421B57-B644-45CC-BBE7-9D42AC9B98D0}" srcOrd="0" destOrd="0" presId="urn:microsoft.com/office/officeart/2005/8/layout/radial4"/>
    <dgm:cxn modelId="{A96274E6-C243-421B-B4D5-D0A81BE7A79B}" srcId="{57601FB8-4CCC-406F-B06E-5861326B38AD}" destId="{C47B54E2-64FB-49E1-BF7C-0C257CB08C4C}" srcOrd="4" destOrd="0" parTransId="{57875BF4-656B-4C42-B2B4-EBE9A0785952}" sibTransId="{BDEA28CA-F69B-4B51-B95C-377796787D26}"/>
    <dgm:cxn modelId="{C8E802E9-ED4C-4D35-8660-F808882E0506}" srcId="{57601FB8-4CCC-406F-B06E-5861326B38AD}" destId="{D9F92900-0E8C-4033-AC71-5103E0ACCDCD}" srcOrd="0" destOrd="0" parTransId="{1F36450A-B622-4829-824D-E465DD6A4555}" sibTransId="{D19D0ECE-E09D-45DD-90E4-A14F1C94037B}"/>
    <dgm:cxn modelId="{0E726884-143A-43D7-B0D0-50B091B477F8}" type="presParOf" srcId="{84AD21FD-8782-4251-9616-A0BEC1CF6BCC}" destId="{A69683D7-EB09-47C7-947D-52DAB658C75A}" srcOrd="0" destOrd="0" presId="urn:microsoft.com/office/officeart/2005/8/layout/radial4"/>
    <dgm:cxn modelId="{CB4B8BAC-E90F-48D6-AD42-29584D916CEE}" type="presParOf" srcId="{84AD21FD-8782-4251-9616-A0BEC1CF6BCC}" destId="{ECC983AD-E239-4DCF-B9A1-7EC83D978377}" srcOrd="1" destOrd="0" presId="urn:microsoft.com/office/officeart/2005/8/layout/radial4"/>
    <dgm:cxn modelId="{1BF55C3D-B4C8-4378-A957-853569E0F211}" type="presParOf" srcId="{84AD21FD-8782-4251-9616-A0BEC1CF6BCC}" destId="{A6825058-FDD4-464B-B766-C4E4FB9CD6BC}" srcOrd="2" destOrd="0" presId="urn:microsoft.com/office/officeart/2005/8/layout/radial4"/>
    <dgm:cxn modelId="{CF19FB41-760C-468B-9E0F-E09C9803EBF0}" type="presParOf" srcId="{84AD21FD-8782-4251-9616-A0BEC1CF6BCC}" destId="{F7421B57-B644-45CC-BBE7-9D42AC9B98D0}" srcOrd="3" destOrd="0" presId="urn:microsoft.com/office/officeart/2005/8/layout/radial4"/>
    <dgm:cxn modelId="{80074A14-7E93-4D37-9476-85C9FFB6E118}" type="presParOf" srcId="{84AD21FD-8782-4251-9616-A0BEC1CF6BCC}" destId="{64B47FCF-6AE1-4899-8C0B-EA0FCFEDFE95}" srcOrd="4" destOrd="0" presId="urn:microsoft.com/office/officeart/2005/8/layout/radial4"/>
    <dgm:cxn modelId="{B49A62A5-4A64-40FF-9E65-21AE6EFF7818}" type="presParOf" srcId="{84AD21FD-8782-4251-9616-A0BEC1CF6BCC}" destId="{CA89308B-6499-4415-A01C-CE783F703603}" srcOrd="5" destOrd="0" presId="urn:microsoft.com/office/officeart/2005/8/layout/radial4"/>
    <dgm:cxn modelId="{954C5442-974B-4D48-A9A6-CF5669F7B396}" type="presParOf" srcId="{84AD21FD-8782-4251-9616-A0BEC1CF6BCC}" destId="{6171F8A8-3BA7-427D-810C-019580EDCACE}" srcOrd="6" destOrd="0" presId="urn:microsoft.com/office/officeart/2005/8/layout/radial4"/>
    <dgm:cxn modelId="{5A527275-CBD4-4B5A-9B6C-965C872D6E32}" type="presParOf" srcId="{84AD21FD-8782-4251-9616-A0BEC1CF6BCC}" destId="{AB5931A5-8043-4079-B4FB-D6186A5AF012}" srcOrd="7" destOrd="0" presId="urn:microsoft.com/office/officeart/2005/8/layout/radial4"/>
    <dgm:cxn modelId="{79AD448C-6FC8-44EB-9741-E8449EF72294}" type="presParOf" srcId="{84AD21FD-8782-4251-9616-A0BEC1CF6BCC}" destId="{9690BD3C-53BF-4FBA-9707-F8044CEA7A7B}" srcOrd="8" destOrd="0" presId="urn:microsoft.com/office/officeart/2005/8/layout/radial4"/>
    <dgm:cxn modelId="{0AF1886E-4CE8-4AFD-9EF0-DC55C10F9E29}" type="presParOf" srcId="{84AD21FD-8782-4251-9616-A0BEC1CF6BCC}" destId="{DB2ED461-9997-440C-9FFA-F6BCDEFB864C}" srcOrd="9" destOrd="0" presId="urn:microsoft.com/office/officeart/2005/8/layout/radial4"/>
    <dgm:cxn modelId="{E343B162-FBC1-4A5B-8673-80BF847DF6F7}" type="presParOf" srcId="{84AD21FD-8782-4251-9616-A0BEC1CF6BCC}" destId="{F30AE168-F0D1-4059-A42F-0EE2905F4642}" srcOrd="10" destOrd="0" presId="urn:microsoft.com/office/officeart/2005/8/layout/radial4"/>
    <dgm:cxn modelId="{2E5662EB-02D6-445D-A0D4-8A83B9CB2236}" type="presParOf" srcId="{84AD21FD-8782-4251-9616-A0BEC1CF6BCC}" destId="{B620C9A3-62A2-412E-BC26-1C4F10AD574E}" srcOrd="11" destOrd="0" presId="urn:microsoft.com/office/officeart/2005/8/layout/radial4"/>
    <dgm:cxn modelId="{2C019298-D336-48D3-9163-E2A377033DD8}" type="presParOf" srcId="{84AD21FD-8782-4251-9616-A0BEC1CF6BCC}" destId="{0DABD1F0-DD37-47CE-8182-57EB7290D794}"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C2AF5-E669-46F0-B350-2E214E9AEEFA}">
      <dsp:nvSpPr>
        <dsp:cNvPr id="0" name=""/>
        <dsp:cNvSpPr/>
      </dsp:nvSpPr>
      <dsp:spPr>
        <a:xfrm>
          <a:off x="1370887" y="808"/>
          <a:ext cx="3781936" cy="94548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You set your alarm for 7am</a:t>
          </a:r>
        </a:p>
      </dsp:txBody>
      <dsp:txXfrm>
        <a:off x="1398579" y="28500"/>
        <a:ext cx="3726552" cy="890100"/>
      </dsp:txXfrm>
    </dsp:sp>
    <dsp:sp modelId="{8CB4642B-F6C6-43BF-9708-2652D305BEA8}">
      <dsp:nvSpPr>
        <dsp:cNvPr id="0" name=""/>
        <dsp:cNvSpPr/>
      </dsp:nvSpPr>
      <dsp:spPr>
        <a:xfrm rot="5400000">
          <a:off x="3084577" y="969929"/>
          <a:ext cx="354556" cy="42546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134215" y="1005385"/>
        <a:ext cx="255281" cy="248189"/>
      </dsp:txXfrm>
    </dsp:sp>
    <dsp:sp modelId="{C5B3B61A-943C-495B-A168-E3663D3A7807}">
      <dsp:nvSpPr>
        <dsp:cNvPr id="0" name=""/>
        <dsp:cNvSpPr/>
      </dsp:nvSpPr>
      <dsp:spPr>
        <a:xfrm>
          <a:off x="1370887" y="1419034"/>
          <a:ext cx="3781936" cy="94548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This automatically sets your heating to come on at 6am</a:t>
          </a:r>
        </a:p>
      </dsp:txBody>
      <dsp:txXfrm>
        <a:off x="1398579" y="1446726"/>
        <a:ext cx="3726552" cy="890100"/>
      </dsp:txXfrm>
    </dsp:sp>
    <dsp:sp modelId="{2A6034CB-6181-4448-99BB-1069CCE0C0E7}">
      <dsp:nvSpPr>
        <dsp:cNvPr id="0" name=""/>
        <dsp:cNvSpPr/>
      </dsp:nvSpPr>
      <dsp:spPr>
        <a:xfrm rot="5400000">
          <a:off x="3084577" y="2388155"/>
          <a:ext cx="354556" cy="42546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134215" y="2423611"/>
        <a:ext cx="255281" cy="248189"/>
      </dsp:txXfrm>
    </dsp:sp>
    <dsp:sp modelId="{1EFD13F0-86CE-41F0-8BC8-4F0A70B8EEEF}">
      <dsp:nvSpPr>
        <dsp:cNvPr id="0" name=""/>
        <dsp:cNvSpPr/>
      </dsp:nvSpPr>
      <dsp:spPr>
        <a:xfrm>
          <a:off x="1370887" y="2837260"/>
          <a:ext cx="3781936" cy="94548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It also automatically sets the kettle to come on at 6.55am</a:t>
          </a:r>
        </a:p>
      </dsp:txBody>
      <dsp:txXfrm>
        <a:off x="1398579" y="2864952"/>
        <a:ext cx="3726552" cy="890100"/>
      </dsp:txXfrm>
    </dsp:sp>
    <dsp:sp modelId="{AF04B883-9DE8-416D-8EF1-33D515485923}">
      <dsp:nvSpPr>
        <dsp:cNvPr id="0" name=""/>
        <dsp:cNvSpPr/>
      </dsp:nvSpPr>
      <dsp:spPr>
        <a:xfrm rot="5400000">
          <a:off x="3084577" y="3806381"/>
          <a:ext cx="354556" cy="42546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134215" y="3841837"/>
        <a:ext cx="255281" cy="248189"/>
      </dsp:txXfrm>
    </dsp:sp>
    <dsp:sp modelId="{A66EE915-9FE1-472D-8709-93C4D6DADA49}">
      <dsp:nvSpPr>
        <dsp:cNvPr id="0" name=""/>
        <dsp:cNvSpPr/>
      </dsp:nvSpPr>
      <dsp:spPr>
        <a:xfrm>
          <a:off x="1370887" y="4255486"/>
          <a:ext cx="3781936" cy="94548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When you make your tea and use up all the milk, the fridge will send the empty shelf and reorder milk for you on your shopping app</a:t>
          </a:r>
        </a:p>
      </dsp:txBody>
      <dsp:txXfrm>
        <a:off x="1398579" y="4283178"/>
        <a:ext cx="3726552" cy="890100"/>
      </dsp:txXfrm>
    </dsp:sp>
    <dsp:sp modelId="{61054C8B-7B17-4A54-8EFD-3508274D9D63}">
      <dsp:nvSpPr>
        <dsp:cNvPr id="0" name=""/>
        <dsp:cNvSpPr/>
      </dsp:nvSpPr>
      <dsp:spPr>
        <a:xfrm rot="5400000">
          <a:off x="3084577" y="5224607"/>
          <a:ext cx="354556" cy="42546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134215" y="5260063"/>
        <a:ext cx="255281" cy="248189"/>
      </dsp:txXfrm>
    </dsp:sp>
    <dsp:sp modelId="{FB894B90-83EE-40F7-B759-97365F4FFEE8}">
      <dsp:nvSpPr>
        <dsp:cNvPr id="0" name=""/>
        <dsp:cNvSpPr/>
      </dsp:nvSpPr>
      <dsp:spPr>
        <a:xfrm>
          <a:off x="1370887" y="5673712"/>
          <a:ext cx="3781936" cy="94548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app will access your calendar and find a suitable to deliver to you</a:t>
          </a:r>
        </a:p>
      </dsp:txBody>
      <dsp:txXfrm>
        <a:off x="1398579" y="5701404"/>
        <a:ext cx="3726552" cy="890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683D7-EB09-47C7-947D-52DAB658C75A}">
      <dsp:nvSpPr>
        <dsp:cNvPr id="0" name=""/>
        <dsp:cNvSpPr/>
      </dsp:nvSpPr>
      <dsp:spPr>
        <a:xfrm>
          <a:off x="2225040" y="2172962"/>
          <a:ext cx="1645920" cy="164592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Reasons for Resistance to Change</a:t>
          </a:r>
        </a:p>
      </dsp:txBody>
      <dsp:txXfrm>
        <a:off x="2466079" y="2414001"/>
        <a:ext cx="1163842" cy="1163842"/>
      </dsp:txXfrm>
    </dsp:sp>
    <dsp:sp modelId="{ECC983AD-E239-4DCF-B9A1-7EC83D978377}">
      <dsp:nvSpPr>
        <dsp:cNvPr id="0" name=""/>
        <dsp:cNvSpPr/>
      </dsp:nvSpPr>
      <dsp:spPr>
        <a:xfrm rot="11700000">
          <a:off x="758329" y="2340572"/>
          <a:ext cx="1438394" cy="469087"/>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825058-FDD4-464B-B766-C4E4FB9CD6BC}">
      <dsp:nvSpPr>
        <dsp:cNvPr id="0" name=""/>
        <dsp:cNvSpPr/>
      </dsp:nvSpPr>
      <dsp:spPr>
        <a:xfrm>
          <a:off x="1023" y="1763524"/>
          <a:ext cx="1563624" cy="125089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t>Self interest</a:t>
          </a:r>
        </a:p>
      </dsp:txBody>
      <dsp:txXfrm>
        <a:off x="37661" y="1800162"/>
        <a:ext cx="1490348" cy="1177623"/>
      </dsp:txXfrm>
    </dsp:sp>
    <dsp:sp modelId="{F7421B57-B644-45CC-BBE7-9D42AC9B98D0}">
      <dsp:nvSpPr>
        <dsp:cNvPr id="0" name=""/>
        <dsp:cNvSpPr/>
      </dsp:nvSpPr>
      <dsp:spPr>
        <a:xfrm rot="14700000">
          <a:off x="1641679" y="1287837"/>
          <a:ext cx="1438394" cy="469087"/>
        </a:xfrm>
        <a:prstGeom prst="leftArrow">
          <a:avLst>
            <a:gd name="adj1" fmla="val 60000"/>
            <a:gd name="adj2" fmla="val 50000"/>
          </a:avLst>
        </a:prstGeom>
        <a:solidFill>
          <a:schemeClr val="accent4">
            <a:hueOff val="3465231"/>
            <a:satOff val="-15989"/>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B47FCF-6AE1-4899-8C0B-EA0FCFEDFE95}">
      <dsp:nvSpPr>
        <dsp:cNvPr id="0" name=""/>
        <dsp:cNvSpPr/>
      </dsp:nvSpPr>
      <dsp:spPr>
        <a:xfrm>
          <a:off x="1275118" y="245117"/>
          <a:ext cx="1563624" cy="1250899"/>
        </a:xfrm>
        <a:prstGeom prst="roundRect">
          <a:avLst>
            <a:gd name="adj" fmla="val 1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t>Prefer the present situation</a:t>
          </a:r>
        </a:p>
      </dsp:txBody>
      <dsp:txXfrm>
        <a:off x="1311756" y="281755"/>
        <a:ext cx="1490348" cy="1177623"/>
      </dsp:txXfrm>
    </dsp:sp>
    <dsp:sp modelId="{CA89308B-6499-4415-A01C-CE783F703603}">
      <dsp:nvSpPr>
        <dsp:cNvPr id="0" name=""/>
        <dsp:cNvSpPr/>
      </dsp:nvSpPr>
      <dsp:spPr>
        <a:xfrm rot="17700000">
          <a:off x="3015926" y="1287837"/>
          <a:ext cx="1438394" cy="469087"/>
        </a:xfrm>
        <a:prstGeom prst="leftArrow">
          <a:avLst>
            <a:gd name="adj1" fmla="val 60000"/>
            <a:gd name="adj2" fmla="val 50000"/>
          </a:avLst>
        </a:prstGeom>
        <a:solidFill>
          <a:schemeClr val="accent4">
            <a:hueOff val="6930461"/>
            <a:satOff val="-31979"/>
            <a:lumOff val="11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71F8A8-3BA7-427D-810C-019580EDCACE}">
      <dsp:nvSpPr>
        <dsp:cNvPr id="0" name=""/>
        <dsp:cNvSpPr/>
      </dsp:nvSpPr>
      <dsp:spPr>
        <a:xfrm>
          <a:off x="3257257" y="245117"/>
          <a:ext cx="1563624" cy="1250899"/>
        </a:xfrm>
        <a:prstGeom prst="roundRect">
          <a:avLst>
            <a:gd name="adj" fmla="val 1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Different Assessment</a:t>
          </a:r>
        </a:p>
      </dsp:txBody>
      <dsp:txXfrm>
        <a:off x="3293895" y="281755"/>
        <a:ext cx="1490348" cy="1177623"/>
      </dsp:txXfrm>
    </dsp:sp>
    <dsp:sp modelId="{AB5931A5-8043-4079-B4FB-D6186A5AF012}">
      <dsp:nvSpPr>
        <dsp:cNvPr id="0" name=""/>
        <dsp:cNvSpPr/>
      </dsp:nvSpPr>
      <dsp:spPr>
        <a:xfrm rot="20700000">
          <a:off x="3899275" y="2340572"/>
          <a:ext cx="1438394" cy="469087"/>
        </a:xfrm>
        <a:prstGeom prst="lef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90BD3C-53BF-4FBA-9707-F8044CEA7A7B}">
      <dsp:nvSpPr>
        <dsp:cNvPr id="0" name=""/>
        <dsp:cNvSpPr/>
      </dsp:nvSpPr>
      <dsp:spPr>
        <a:xfrm>
          <a:off x="4531352" y="1763524"/>
          <a:ext cx="1563624" cy="1250899"/>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t>Misunderstanding</a:t>
          </a:r>
        </a:p>
      </dsp:txBody>
      <dsp:txXfrm>
        <a:off x="4567990" y="1800162"/>
        <a:ext cx="1490348" cy="1177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683D7-EB09-47C7-947D-52DAB658C75A}">
      <dsp:nvSpPr>
        <dsp:cNvPr id="0" name=""/>
        <dsp:cNvSpPr/>
      </dsp:nvSpPr>
      <dsp:spPr>
        <a:xfrm>
          <a:off x="2231469" y="2213151"/>
          <a:ext cx="1633061" cy="163306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Overcoming for Resistance to Change</a:t>
          </a:r>
        </a:p>
      </dsp:txBody>
      <dsp:txXfrm>
        <a:off x="2470625" y="2452307"/>
        <a:ext cx="1154749" cy="1154749"/>
      </dsp:txXfrm>
    </dsp:sp>
    <dsp:sp modelId="{ECC983AD-E239-4DCF-B9A1-7EC83D978377}">
      <dsp:nvSpPr>
        <dsp:cNvPr id="0" name=""/>
        <dsp:cNvSpPr/>
      </dsp:nvSpPr>
      <dsp:spPr>
        <a:xfrm rot="10800000">
          <a:off x="572187" y="2796970"/>
          <a:ext cx="1568021" cy="465422"/>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825058-FDD4-464B-B766-C4E4FB9CD6BC}">
      <dsp:nvSpPr>
        <dsp:cNvPr id="0" name=""/>
        <dsp:cNvSpPr/>
      </dsp:nvSpPr>
      <dsp:spPr>
        <a:xfrm>
          <a:off x="615" y="2572425"/>
          <a:ext cx="1143142" cy="91451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Education and Communication</a:t>
          </a:r>
        </a:p>
      </dsp:txBody>
      <dsp:txXfrm>
        <a:off x="27400" y="2599210"/>
        <a:ext cx="1089572" cy="860944"/>
      </dsp:txXfrm>
    </dsp:sp>
    <dsp:sp modelId="{F7421B57-B644-45CC-BBE7-9D42AC9B98D0}">
      <dsp:nvSpPr>
        <dsp:cNvPr id="0" name=""/>
        <dsp:cNvSpPr/>
      </dsp:nvSpPr>
      <dsp:spPr>
        <a:xfrm rot="12960000">
          <a:off x="895292" y="1802554"/>
          <a:ext cx="1568021" cy="465422"/>
        </a:xfrm>
        <a:prstGeom prst="leftArrow">
          <a:avLst>
            <a:gd name="adj1" fmla="val 60000"/>
            <a:gd name="adj2" fmla="val 50000"/>
          </a:avLst>
        </a:prstGeom>
        <a:solidFill>
          <a:schemeClr val="accent4">
            <a:hueOff val="2079139"/>
            <a:satOff val="-9594"/>
            <a:lumOff val="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B47FCF-6AE1-4899-8C0B-EA0FCFEDFE95}">
      <dsp:nvSpPr>
        <dsp:cNvPr id="0" name=""/>
        <dsp:cNvSpPr/>
      </dsp:nvSpPr>
      <dsp:spPr>
        <a:xfrm>
          <a:off x="473453" y="1117178"/>
          <a:ext cx="1143142" cy="914514"/>
        </a:xfrm>
        <a:prstGeom prst="roundRect">
          <a:avLst>
            <a:gd name="adj" fmla="val 10000"/>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Facilitation and support</a:t>
          </a:r>
        </a:p>
      </dsp:txBody>
      <dsp:txXfrm>
        <a:off x="500238" y="1143963"/>
        <a:ext cx="1089572" cy="860944"/>
      </dsp:txXfrm>
    </dsp:sp>
    <dsp:sp modelId="{CA89308B-6499-4415-A01C-CE783F703603}">
      <dsp:nvSpPr>
        <dsp:cNvPr id="0" name=""/>
        <dsp:cNvSpPr/>
      </dsp:nvSpPr>
      <dsp:spPr>
        <a:xfrm rot="15120000">
          <a:off x="1741193" y="1187971"/>
          <a:ext cx="1568021" cy="465422"/>
        </a:xfrm>
        <a:prstGeom prst="leftArrow">
          <a:avLst>
            <a:gd name="adj1" fmla="val 60000"/>
            <a:gd name="adj2" fmla="val 50000"/>
          </a:avLst>
        </a:prstGeom>
        <a:solidFill>
          <a:schemeClr val="accent4">
            <a:hueOff val="4158277"/>
            <a:satOff val="-19187"/>
            <a:lumOff val="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71F8A8-3BA7-427D-810C-019580EDCACE}">
      <dsp:nvSpPr>
        <dsp:cNvPr id="0" name=""/>
        <dsp:cNvSpPr/>
      </dsp:nvSpPr>
      <dsp:spPr>
        <a:xfrm>
          <a:off x="1711360" y="217787"/>
          <a:ext cx="1143142" cy="914514"/>
        </a:xfrm>
        <a:prstGeom prst="roundRect">
          <a:avLst>
            <a:gd name="adj" fmla="val 10000"/>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Participation and Involvement</a:t>
          </a:r>
        </a:p>
      </dsp:txBody>
      <dsp:txXfrm>
        <a:off x="1738145" y="244572"/>
        <a:ext cx="1089572" cy="860944"/>
      </dsp:txXfrm>
    </dsp:sp>
    <dsp:sp modelId="{AB5931A5-8043-4079-B4FB-D6186A5AF012}">
      <dsp:nvSpPr>
        <dsp:cNvPr id="0" name=""/>
        <dsp:cNvSpPr/>
      </dsp:nvSpPr>
      <dsp:spPr>
        <a:xfrm rot="17280000">
          <a:off x="2786784" y="1187971"/>
          <a:ext cx="1568021" cy="465422"/>
        </a:xfrm>
        <a:prstGeom prst="leftArrow">
          <a:avLst>
            <a:gd name="adj1" fmla="val 60000"/>
            <a:gd name="adj2" fmla="val 50000"/>
          </a:avLst>
        </a:prstGeom>
        <a:solidFill>
          <a:schemeClr val="accent4">
            <a:hueOff val="6237415"/>
            <a:satOff val="-28781"/>
            <a:lumOff val="1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90BD3C-53BF-4FBA-9707-F8044CEA7A7B}">
      <dsp:nvSpPr>
        <dsp:cNvPr id="0" name=""/>
        <dsp:cNvSpPr/>
      </dsp:nvSpPr>
      <dsp:spPr>
        <a:xfrm>
          <a:off x="3241496" y="217787"/>
          <a:ext cx="1143142" cy="914514"/>
        </a:xfrm>
        <a:prstGeom prst="roundRect">
          <a:avLst>
            <a:gd name="adj" fmla="val 10000"/>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Manipulation and co-option</a:t>
          </a:r>
        </a:p>
      </dsp:txBody>
      <dsp:txXfrm>
        <a:off x="3268281" y="244572"/>
        <a:ext cx="1089572" cy="860944"/>
      </dsp:txXfrm>
    </dsp:sp>
    <dsp:sp modelId="{DB2ED461-9997-440C-9FFA-F6BCDEFB864C}">
      <dsp:nvSpPr>
        <dsp:cNvPr id="0" name=""/>
        <dsp:cNvSpPr/>
      </dsp:nvSpPr>
      <dsp:spPr>
        <a:xfrm rot="19440000">
          <a:off x="3632685" y="1802554"/>
          <a:ext cx="1568021" cy="465422"/>
        </a:xfrm>
        <a:prstGeom prst="leftArrow">
          <a:avLst>
            <a:gd name="adj1" fmla="val 60000"/>
            <a:gd name="adj2" fmla="val 50000"/>
          </a:avLst>
        </a:prstGeom>
        <a:solidFill>
          <a:schemeClr val="accent4">
            <a:hueOff val="8316554"/>
            <a:satOff val="-38374"/>
            <a:lumOff val="14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0AE168-F0D1-4059-A42F-0EE2905F4642}">
      <dsp:nvSpPr>
        <dsp:cNvPr id="0" name=""/>
        <dsp:cNvSpPr/>
      </dsp:nvSpPr>
      <dsp:spPr>
        <a:xfrm>
          <a:off x="4479403" y="1117178"/>
          <a:ext cx="1143142" cy="914514"/>
        </a:xfrm>
        <a:prstGeom prst="roundRect">
          <a:avLst>
            <a:gd name="adj" fmla="val 10000"/>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Negotiation and bargaining</a:t>
          </a:r>
        </a:p>
      </dsp:txBody>
      <dsp:txXfrm>
        <a:off x="4506188" y="1143963"/>
        <a:ext cx="1089572" cy="860944"/>
      </dsp:txXfrm>
    </dsp:sp>
    <dsp:sp modelId="{B620C9A3-62A2-412E-BC26-1C4F10AD574E}">
      <dsp:nvSpPr>
        <dsp:cNvPr id="0" name=""/>
        <dsp:cNvSpPr/>
      </dsp:nvSpPr>
      <dsp:spPr>
        <a:xfrm>
          <a:off x="3955791" y="2796970"/>
          <a:ext cx="1568021" cy="465422"/>
        </a:xfrm>
        <a:prstGeom prst="lef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ABD1F0-DD37-47CE-8182-57EB7290D794}">
      <dsp:nvSpPr>
        <dsp:cNvPr id="0" name=""/>
        <dsp:cNvSpPr/>
      </dsp:nvSpPr>
      <dsp:spPr>
        <a:xfrm>
          <a:off x="4952241" y="2572425"/>
          <a:ext cx="1143142" cy="914514"/>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Explicit and implicit coercion</a:t>
          </a:r>
        </a:p>
      </dsp:txBody>
      <dsp:txXfrm>
        <a:off x="4979026" y="2599210"/>
        <a:ext cx="1089572" cy="8609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BED0-7C71-4579-A336-5133652D1AA9}"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26290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9BED0-7C71-4579-A336-5133652D1AA9}"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386403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9BED0-7C71-4579-A336-5133652D1AA9}"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65181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9BED0-7C71-4579-A336-5133652D1AA9}"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358523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B9BED0-7C71-4579-A336-5133652D1AA9}"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97185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B9BED0-7C71-4579-A336-5133652D1AA9}"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37427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9BED0-7C71-4579-A336-5133652D1AA9}" type="datetimeFigureOut">
              <a:rPr lang="en-GB" smtClean="0"/>
              <a:t>31/10/2023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220571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B9BED0-7C71-4579-A336-5133652D1AA9}" type="datetimeFigureOut">
              <a:rPr lang="en-GB" smtClean="0"/>
              <a:t>31/10/2023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337807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9BED0-7C71-4579-A336-5133652D1AA9}" type="datetimeFigureOut">
              <a:rPr lang="en-GB" smtClean="0"/>
              <a:t>31/10/2023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392095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B9BED0-7C71-4579-A336-5133652D1AA9}"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1974342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B9BED0-7C71-4579-A336-5133652D1AA9}"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847C7E-E857-44D2-B14D-D8B917DD966F}" type="slidenum">
              <a:rPr lang="en-GB" smtClean="0"/>
              <a:t>‹#›</a:t>
            </a:fld>
            <a:endParaRPr lang="en-GB"/>
          </a:p>
        </p:txBody>
      </p:sp>
    </p:spTree>
    <p:extLst>
      <p:ext uri="{BB962C8B-B14F-4D97-AF65-F5344CB8AC3E}">
        <p14:creationId xmlns:p14="http://schemas.microsoft.com/office/powerpoint/2010/main" val="362235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9BED0-7C71-4579-A336-5133652D1AA9}" type="datetimeFigureOut">
              <a:rPr lang="en-GB" smtClean="0"/>
              <a:t>31/10/2023</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47C7E-E857-44D2-B14D-D8B917DD966F}" type="slidenum">
              <a:rPr lang="en-GB" smtClean="0"/>
              <a:t>‹#›</a:t>
            </a:fld>
            <a:endParaRPr lang="en-GB"/>
          </a:p>
        </p:txBody>
      </p:sp>
    </p:spTree>
    <p:extLst>
      <p:ext uri="{BB962C8B-B14F-4D97-AF65-F5344CB8AC3E}">
        <p14:creationId xmlns:p14="http://schemas.microsoft.com/office/powerpoint/2010/main" val="2180853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ideo" Target="https://www.youtube.com/embed/X9ujAtYAfq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bbc.co.uk/news/business-42739681"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uk/url?sa=i&amp;rct=j&amp;q=&amp;esrc=s&amp;source=images&amp;cd=&amp;cad=rja&amp;uact=8&amp;ved=0ahUKEwjF4a67qezYAhUOlxQKHVbuDksQjRwIBw&amp;url=http://in-homecare.co.uk/elderly-care-at-home/&amp;psig=AOvVaw0xxg41_8QBY5G8yUb6GvJV&amp;ust=151673637207912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2B3D-EA43-6A53-EECD-163279575461}"/>
              </a:ext>
            </a:extLst>
          </p:cNvPr>
          <p:cNvSpPr>
            <a:spLocks noGrp="1"/>
          </p:cNvSpPr>
          <p:nvPr>
            <p:ph type="ctrTitle"/>
          </p:nvPr>
        </p:nvSpPr>
        <p:spPr/>
        <p:txBody>
          <a:bodyPr/>
          <a:lstStyle/>
          <a:p>
            <a:r>
              <a:rPr lang="en-GB" dirty="0"/>
              <a:t>Managing Change</a:t>
            </a:r>
          </a:p>
        </p:txBody>
      </p:sp>
      <p:sp>
        <p:nvSpPr>
          <p:cNvPr id="3" name="Subtitle 2">
            <a:extLst>
              <a:ext uri="{FF2B5EF4-FFF2-40B4-BE49-F238E27FC236}">
                <a16:creationId xmlns:a16="http://schemas.microsoft.com/office/drawing/2014/main" id="{06514441-A1D4-EFA3-D0CE-5E19CDB2D28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2425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a:ln>
            <a:solidFill>
              <a:schemeClr val="tx1"/>
            </a:solidFill>
          </a:ln>
        </p:spPr>
        <p:txBody>
          <a:bodyPr/>
          <a:lstStyle/>
          <a:p>
            <a:r>
              <a:rPr lang="en-GB" dirty="0">
                <a:solidFill>
                  <a:schemeClr val="bg1"/>
                </a:solidFill>
              </a:rPr>
              <a:t>Change – Disruptive</a:t>
            </a:r>
          </a:p>
        </p:txBody>
      </p:sp>
      <p:sp>
        <p:nvSpPr>
          <p:cNvPr id="3" name="Content Placeholder 2"/>
          <p:cNvSpPr>
            <a:spLocks noGrp="1"/>
          </p:cNvSpPr>
          <p:nvPr>
            <p:ph idx="1"/>
          </p:nvPr>
        </p:nvSpPr>
        <p:spPr>
          <a:ln>
            <a:solidFill>
              <a:schemeClr val="tx1"/>
            </a:solidFill>
          </a:ln>
        </p:spPr>
        <p:txBody>
          <a:bodyPr>
            <a:normAutofit/>
          </a:bodyPr>
          <a:lstStyle/>
          <a:p>
            <a:r>
              <a:rPr lang="en-GB" dirty="0"/>
              <a:t>Change may be disruptive – this refers to ‘game changing‘’ developments in an industry. </a:t>
            </a:r>
          </a:p>
          <a:p>
            <a:r>
              <a:rPr lang="en-GB" dirty="0"/>
              <a:t>Think of the Dyson launching a </a:t>
            </a:r>
            <a:r>
              <a:rPr lang="en-GB" dirty="0" err="1"/>
              <a:t>bagless</a:t>
            </a:r>
            <a:r>
              <a:rPr lang="en-GB" dirty="0"/>
              <a:t> vacuum cleaner or the </a:t>
            </a:r>
            <a:r>
              <a:rPr lang="en-GB" dirty="0" err="1"/>
              <a:t>Airblade</a:t>
            </a:r>
            <a:r>
              <a:rPr lang="en-GB" dirty="0"/>
              <a:t> hand-dryer</a:t>
            </a:r>
          </a:p>
          <a:p>
            <a:r>
              <a:rPr lang="en-GB" dirty="0"/>
              <a:t>Think of the impact of email on the postal service</a:t>
            </a:r>
          </a:p>
          <a:p>
            <a:r>
              <a:rPr lang="en-GB" dirty="0"/>
              <a:t>Think of how Amazon has challenged the book retailing industry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878" y="5129472"/>
            <a:ext cx="986425" cy="9864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014" y="5267294"/>
            <a:ext cx="715549" cy="71077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2222" y="5059161"/>
            <a:ext cx="1548880" cy="1056736"/>
          </a:xfrm>
          <a:prstGeom prst="rect">
            <a:avLst/>
          </a:prstGeom>
        </p:spPr>
      </p:pic>
    </p:spTree>
    <p:extLst>
      <p:ext uri="{BB962C8B-B14F-4D97-AF65-F5344CB8AC3E}">
        <p14:creationId xmlns:p14="http://schemas.microsoft.com/office/powerpoint/2010/main" val="42311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a:ln>
            <a:solidFill>
              <a:schemeClr val="tx1"/>
            </a:solidFill>
          </a:ln>
        </p:spPr>
        <p:txBody>
          <a:bodyPr/>
          <a:lstStyle/>
          <a:p>
            <a:r>
              <a:rPr lang="en-GB" dirty="0">
                <a:solidFill>
                  <a:schemeClr val="bg1"/>
                </a:solidFill>
              </a:rPr>
              <a:t>Change – Disruptive</a:t>
            </a:r>
          </a:p>
        </p:txBody>
      </p:sp>
      <p:sp>
        <p:nvSpPr>
          <p:cNvPr id="3" name="Content Placeholder 2"/>
          <p:cNvSpPr>
            <a:spLocks noGrp="1"/>
          </p:cNvSpPr>
          <p:nvPr>
            <p:ph idx="1"/>
          </p:nvPr>
        </p:nvSpPr>
        <p:spPr>
          <a:ln>
            <a:solidFill>
              <a:schemeClr val="tx1"/>
            </a:solidFill>
          </a:ln>
        </p:spPr>
        <p:txBody>
          <a:bodyPr>
            <a:normAutofit/>
          </a:bodyPr>
          <a:lstStyle/>
          <a:p>
            <a:r>
              <a:rPr lang="en-GB" dirty="0"/>
              <a:t>The following images are also examples of businesses that have resulted in disruptive change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2154" y="3430248"/>
            <a:ext cx="1512761" cy="1001958"/>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4601" y="3082243"/>
            <a:ext cx="1112231" cy="111223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3808" y="4965397"/>
            <a:ext cx="2144674" cy="8337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0431" y="5156414"/>
            <a:ext cx="1436166" cy="642683"/>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28942" y="3085390"/>
            <a:ext cx="2355311" cy="692738"/>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20909" y="4245106"/>
            <a:ext cx="1282870" cy="773759"/>
          </a:xfrm>
          <a:prstGeom prst="rect">
            <a:avLst/>
          </a:prstGeom>
        </p:spPr>
      </p:pic>
    </p:spTree>
    <p:extLst>
      <p:ext uri="{BB962C8B-B14F-4D97-AF65-F5344CB8AC3E}">
        <p14:creationId xmlns:p14="http://schemas.microsoft.com/office/powerpoint/2010/main" val="7811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solidFill>
              <a:schemeClr val="tx1"/>
            </a:solidFill>
          </a:ln>
        </p:spPr>
        <p:txBody>
          <a:bodyPr/>
          <a:lstStyle/>
          <a:p>
            <a:r>
              <a:rPr lang="en-GB" dirty="0">
                <a:solidFill>
                  <a:schemeClr val="bg1"/>
                </a:solidFill>
              </a:rPr>
              <a:t>Future Disruptive Change?</a:t>
            </a:r>
          </a:p>
        </p:txBody>
      </p:sp>
      <p:sp>
        <p:nvSpPr>
          <p:cNvPr id="3" name="Content Placeholder 2"/>
          <p:cNvSpPr>
            <a:spLocks noGrp="1"/>
          </p:cNvSpPr>
          <p:nvPr>
            <p:ph idx="1"/>
          </p:nvPr>
        </p:nvSpPr>
        <p:spPr>
          <a:ln>
            <a:solidFill>
              <a:schemeClr val="tx1"/>
            </a:solidFill>
          </a:ln>
        </p:spPr>
        <p:txBody>
          <a:bodyPr/>
          <a:lstStyle/>
          <a:p>
            <a:r>
              <a:rPr lang="en-GB" dirty="0"/>
              <a:t>Future disruptive change is expected, for example:</a:t>
            </a:r>
          </a:p>
          <a:p>
            <a:pPr lvl="1"/>
            <a:r>
              <a:rPr lang="en-GB" dirty="0"/>
              <a:t>The development of new applications that collect, report and respond to information from our own bodies. Apps will track our health and flag when and what we need, thereby affecting the healthcare industry. This has started already with the likes of Apple Watch and Fitbit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187" y="4659681"/>
            <a:ext cx="1047318" cy="10667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507" y="4659681"/>
            <a:ext cx="905993" cy="1085022"/>
          </a:xfrm>
          <a:prstGeom prst="rect">
            <a:avLst/>
          </a:prstGeom>
        </p:spPr>
      </p:pic>
    </p:spTree>
    <p:extLst>
      <p:ext uri="{BB962C8B-B14F-4D97-AF65-F5344CB8AC3E}">
        <p14:creationId xmlns:p14="http://schemas.microsoft.com/office/powerpoint/2010/main" val="417415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a:ln>
            <a:solidFill>
              <a:schemeClr val="tx1"/>
            </a:solidFill>
          </a:ln>
        </p:spPr>
        <p:txBody>
          <a:bodyPr/>
          <a:lstStyle/>
          <a:p>
            <a:r>
              <a:rPr lang="en-GB" dirty="0">
                <a:solidFill>
                  <a:schemeClr val="bg1"/>
                </a:solidFill>
              </a:rPr>
              <a:t>Future Disruptive Change?</a:t>
            </a:r>
          </a:p>
        </p:txBody>
      </p:sp>
      <p:sp>
        <p:nvSpPr>
          <p:cNvPr id="3" name="Content Placeholder 2"/>
          <p:cNvSpPr>
            <a:spLocks noGrp="1"/>
          </p:cNvSpPr>
          <p:nvPr>
            <p:ph idx="1"/>
          </p:nvPr>
        </p:nvSpPr>
        <p:spPr>
          <a:ln>
            <a:solidFill>
              <a:schemeClr val="tx1"/>
            </a:solidFill>
          </a:ln>
        </p:spPr>
        <p:txBody>
          <a:bodyPr>
            <a:normAutofit fontScale="92500"/>
          </a:bodyPr>
          <a:lstStyle/>
          <a:p>
            <a:r>
              <a:rPr lang="en-GB" dirty="0"/>
              <a:t>Future disruptive change is expected, for example:</a:t>
            </a:r>
          </a:p>
          <a:p>
            <a:pPr lvl="1"/>
            <a:r>
              <a:rPr lang="en-GB" dirty="0"/>
              <a:t>3D or additive manufacturing is the process of making three-dimensional solid objects from a digital file of data. In an additive process, an object is created by laying down successive layers of material until the entire object is produced. With traditional product you need to set up the production equipment and tools to product a particular design, having to set up these tools is an expensive process.</a:t>
            </a:r>
          </a:p>
          <a:p>
            <a:pPr lvl="1"/>
            <a:r>
              <a:rPr lang="en-GB" dirty="0"/>
              <a:t>With 3D printing businesses can increase their flexibility with less production time, being able to make one-off personalised product and there are lower set up costs. This could lead to new entrants.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5947" y="5848273"/>
            <a:ext cx="930699" cy="927252"/>
          </a:xfrm>
          <a:prstGeom prst="rect">
            <a:avLst/>
          </a:prstGeom>
        </p:spPr>
      </p:pic>
    </p:spTree>
    <p:extLst>
      <p:ext uri="{BB962C8B-B14F-4D97-AF65-F5344CB8AC3E}">
        <p14:creationId xmlns:p14="http://schemas.microsoft.com/office/powerpoint/2010/main" val="39734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chemeClr val="tx1"/>
            </a:solidFill>
          </a:ln>
        </p:spPr>
        <p:txBody>
          <a:bodyPr/>
          <a:lstStyle/>
          <a:p>
            <a:r>
              <a:rPr lang="en-GB" dirty="0"/>
              <a:t>Future Disruptive Change?</a:t>
            </a:r>
          </a:p>
        </p:txBody>
      </p:sp>
      <p:sp>
        <p:nvSpPr>
          <p:cNvPr id="3" name="Content Placeholder 2"/>
          <p:cNvSpPr>
            <a:spLocks noGrp="1"/>
          </p:cNvSpPr>
          <p:nvPr>
            <p:ph idx="1"/>
          </p:nvPr>
        </p:nvSpPr>
        <p:spPr>
          <a:ln>
            <a:solidFill>
              <a:schemeClr val="tx1"/>
            </a:solidFill>
          </a:ln>
        </p:spPr>
        <p:txBody>
          <a:bodyPr/>
          <a:lstStyle/>
          <a:p>
            <a:r>
              <a:rPr lang="en-GB" dirty="0"/>
              <a:t>The Internet of Things – this is technology in which everyday items became fitted with the ability to collect, send and receive information. The idea behind this is to connect any device to the internet and to each other including mobile phones, thermostats, fridges, washing machines etc.</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432" t="16287"/>
          <a:stretch/>
        </p:blipFill>
        <p:spPr>
          <a:xfrm>
            <a:off x="4437945" y="4384107"/>
            <a:ext cx="2189500" cy="16201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340" y="4264132"/>
            <a:ext cx="1860115" cy="1860115"/>
          </a:xfrm>
          <a:prstGeom prst="rect">
            <a:avLst/>
          </a:prstGeom>
        </p:spPr>
      </p:pic>
    </p:spTree>
    <p:extLst>
      <p:ext uri="{BB962C8B-B14F-4D97-AF65-F5344CB8AC3E}">
        <p14:creationId xmlns:p14="http://schemas.microsoft.com/office/powerpoint/2010/main" val="316450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GB" dirty="0"/>
              <a:t>Task</a:t>
            </a:r>
          </a:p>
        </p:txBody>
      </p:sp>
      <p:sp>
        <p:nvSpPr>
          <p:cNvPr id="3" name="Content Placeholder 2"/>
          <p:cNvSpPr>
            <a:spLocks noGrp="1"/>
          </p:cNvSpPr>
          <p:nvPr>
            <p:ph idx="1"/>
          </p:nvPr>
        </p:nvSpPr>
        <p:spPr>
          <a:ln>
            <a:solidFill>
              <a:schemeClr val="tx1"/>
            </a:solidFill>
          </a:ln>
        </p:spPr>
        <p:txBody>
          <a:bodyPr/>
          <a:lstStyle/>
          <a:p>
            <a:r>
              <a:rPr lang="en-GB" dirty="0"/>
              <a:t>Investigate one type of change. </a:t>
            </a:r>
          </a:p>
          <a:p>
            <a:r>
              <a:rPr lang="en-GB" dirty="0"/>
              <a:t>Create a poster for the rest of the class to gain information from.</a:t>
            </a:r>
          </a:p>
          <a:p>
            <a:endParaRPr lang="en-GB" dirty="0"/>
          </a:p>
          <a:p>
            <a:pPr marL="0" marR="0" indent="0" algn="ctr">
              <a:lnSpc>
                <a:spcPct val="119000"/>
              </a:lnSpc>
              <a:spcBef>
                <a:spcPts val="0"/>
              </a:spcBef>
              <a:spcAft>
                <a:spcPts val="0"/>
              </a:spcAft>
            </a:pPr>
            <a:r>
              <a:rPr lang="en-GB" sz="1800" b="1" kern="1400" dirty="0">
                <a:ln>
                  <a:noFill/>
                </a:ln>
                <a:solidFill>
                  <a:srgbClr val="000000"/>
                </a:solidFill>
                <a:effectLst/>
                <a:latin typeface="Leelawadee" panose="020B0502040204020203" pitchFamily="34" charset="-34"/>
              </a:rPr>
              <a:t>Identify the type of change and the impact of future disruptive change</a:t>
            </a:r>
          </a:p>
          <a:p>
            <a:pPr marL="0" marR="0" indent="0" algn="ctr">
              <a:lnSpc>
                <a:spcPct val="119000"/>
              </a:lnSpc>
              <a:spcBef>
                <a:spcPts val="0"/>
              </a:spcBef>
              <a:spcAft>
                <a:spcPts val="0"/>
              </a:spcAft>
            </a:pPr>
            <a:r>
              <a:rPr lang="en-GB" sz="1800" b="1" kern="1400" dirty="0">
                <a:ln>
                  <a:noFill/>
                </a:ln>
                <a:solidFill>
                  <a:srgbClr val="000000"/>
                </a:solidFill>
                <a:effectLst/>
                <a:latin typeface="Leelawadee" panose="020B0502040204020203" pitchFamily="34" charset="-34"/>
              </a:rPr>
              <a:t>Explain what each type of change means</a:t>
            </a:r>
          </a:p>
          <a:p>
            <a:pPr marL="0" indent="0" algn="ctr">
              <a:lnSpc>
                <a:spcPct val="119000"/>
              </a:lnSpc>
              <a:spcBef>
                <a:spcPts val="0"/>
              </a:spcBef>
            </a:pPr>
            <a:r>
              <a:rPr lang="en-GB" sz="1800" b="1" kern="1400">
                <a:ln>
                  <a:noFill/>
                </a:ln>
                <a:solidFill>
                  <a:srgbClr val="000000"/>
                </a:solidFill>
                <a:effectLst/>
                <a:latin typeface="Leelawadee" panose="020B0502040204020203" pitchFamily="34" charset="-34"/>
              </a:rPr>
              <a:t>Provide at least one example of this type of change and analyse the impact this has had on the business world</a:t>
            </a:r>
            <a:endParaRPr lang="en-GB" sz="1800" kern="1400">
              <a:ln>
                <a:noFill/>
              </a:ln>
              <a:solidFill>
                <a:srgbClr val="000000"/>
              </a:solidFill>
              <a:effectLst/>
              <a:latin typeface="Calibri" panose="020F0502020204030204" pitchFamily="34" charset="0"/>
            </a:endParaRPr>
          </a:p>
          <a:p>
            <a:pPr marL="0" marR="0" indent="0" algn="ctr">
              <a:lnSpc>
                <a:spcPct val="119000"/>
              </a:lnSpc>
              <a:spcBef>
                <a:spcPts val="0"/>
              </a:spcBef>
              <a:spcAft>
                <a:spcPts val="0"/>
              </a:spcAft>
              <a:buNone/>
            </a:pPr>
            <a:endParaRPr lang="en-GB" sz="1800" kern="1400" dirty="0">
              <a:ln>
                <a:noFill/>
              </a:ln>
              <a:solidFill>
                <a:srgbClr val="000000"/>
              </a:solidFill>
              <a:effectLst/>
              <a:latin typeface="Calibri" panose="020F0502020204030204" pitchFamily="34" charset="0"/>
            </a:endParaRPr>
          </a:p>
          <a:p>
            <a:pPr marL="0" marR="0" indent="0" algn="l">
              <a:lnSpc>
                <a:spcPct val="119000"/>
              </a:lnSpc>
              <a:spcBef>
                <a:spcPts val="0"/>
              </a:spcBef>
              <a:spcAft>
                <a:spcPts val="600"/>
              </a:spcAft>
              <a:buNone/>
            </a:pPr>
            <a:endParaRPr lang="en-GB" sz="1800" kern="1400" dirty="0">
              <a:ln>
                <a:noFill/>
              </a:ln>
              <a:solidFill>
                <a:srgbClr val="000000"/>
              </a:solidFill>
              <a:effectLst/>
              <a:latin typeface="Calibri" panose="020F0502020204030204" pitchFamily="34" charset="0"/>
            </a:endParaRPr>
          </a:p>
          <a:p>
            <a:pPr marL="0" marR="0" indent="0" algn="ctr">
              <a:lnSpc>
                <a:spcPct val="119000"/>
              </a:lnSpc>
              <a:spcBef>
                <a:spcPts val="0"/>
              </a:spcBef>
              <a:spcAft>
                <a:spcPts val="0"/>
              </a:spcAft>
            </a:pPr>
            <a:endParaRPr lang="en-GB" sz="1800" kern="1400" dirty="0">
              <a:ln>
                <a:noFill/>
              </a:ln>
              <a:solidFill>
                <a:srgbClr val="000000"/>
              </a:solidFill>
              <a:effectLst/>
              <a:latin typeface="Calibri" panose="020F0502020204030204" pitchFamily="34" charset="0"/>
            </a:endParaRPr>
          </a:p>
          <a:p>
            <a:pPr marL="0" marR="0" indent="0" algn="l">
              <a:lnSpc>
                <a:spcPct val="119000"/>
              </a:lnSpc>
              <a:spcBef>
                <a:spcPts val="0"/>
              </a:spcBef>
              <a:spcAft>
                <a:spcPts val="600"/>
              </a:spcAft>
              <a:buNone/>
            </a:pPr>
            <a:endParaRPr lang="en-GB" sz="1800" kern="1400" dirty="0">
              <a:ln>
                <a:noFill/>
              </a:ln>
              <a:solidFill>
                <a:srgbClr val="000000"/>
              </a:solidFill>
              <a:effectLst/>
              <a:latin typeface="Calibri" panose="020F0502020204030204" pitchFamily="34" charset="0"/>
            </a:endParaRPr>
          </a:p>
          <a:p>
            <a:endParaRPr lang="en-GB" dirty="0"/>
          </a:p>
        </p:txBody>
      </p:sp>
    </p:spTree>
    <p:extLst>
      <p:ext uri="{BB962C8B-B14F-4D97-AF65-F5344CB8AC3E}">
        <p14:creationId xmlns:p14="http://schemas.microsoft.com/office/powerpoint/2010/main" val="2359254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a:ln>
            <a:solidFill>
              <a:schemeClr val="tx1"/>
            </a:solidFill>
          </a:ln>
        </p:spPr>
        <p:txBody>
          <a:bodyPr/>
          <a:lstStyle/>
          <a:p>
            <a:r>
              <a:rPr lang="en-GB" dirty="0"/>
              <a:t>Internet and Change</a:t>
            </a:r>
          </a:p>
        </p:txBody>
      </p:sp>
      <p:sp>
        <p:nvSpPr>
          <p:cNvPr id="3" name="Content Placeholder 2"/>
          <p:cNvSpPr>
            <a:spLocks noGrp="1"/>
          </p:cNvSpPr>
          <p:nvPr>
            <p:ph idx="1"/>
          </p:nvPr>
        </p:nvSpPr>
        <p:spPr>
          <a:ln>
            <a:solidFill>
              <a:schemeClr val="tx1"/>
            </a:solidFill>
          </a:ln>
        </p:spPr>
        <p:txBody>
          <a:bodyPr>
            <a:normAutofit lnSpcReduction="10000"/>
          </a:bodyPr>
          <a:lstStyle/>
          <a:p>
            <a:r>
              <a:rPr lang="en-GB" dirty="0"/>
              <a:t>An analyst from the firm Gartner says that by 2022 there will be over 26 billion connected devices</a:t>
            </a:r>
          </a:p>
          <a:p>
            <a:r>
              <a:rPr lang="en-GB" dirty="0"/>
              <a:t>This could mean…</a:t>
            </a:r>
          </a:p>
          <a:p>
            <a:pPr lvl="1"/>
            <a:r>
              <a:rPr lang="en-GB" dirty="0"/>
              <a:t>Your printer will know when it is running out of ink and reorder for you</a:t>
            </a:r>
          </a:p>
          <a:p>
            <a:pPr lvl="1"/>
            <a:r>
              <a:rPr lang="en-GB" dirty="0"/>
              <a:t>You car might know it is due a service</a:t>
            </a:r>
          </a:p>
          <a:p>
            <a:pPr lvl="1"/>
            <a:r>
              <a:rPr lang="en-GB" dirty="0"/>
              <a:t>Your heating systems knows to change the temperature</a:t>
            </a:r>
          </a:p>
          <a:p>
            <a:pPr lvl="1"/>
            <a:r>
              <a:rPr lang="en-GB" dirty="0"/>
              <a:t>Billboards could change their adverts as you drive past</a:t>
            </a:r>
          </a:p>
          <a:p>
            <a:pPr lvl="1"/>
            <a:r>
              <a:rPr lang="en-GB" dirty="0"/>
              <a:t>Your TV will recommend what you should be watching and automatically record things you might like</a:t>
            </a:r>
          </a:p>
        </p:txBody>
      </p:sp>
    </p:spTree>
    <p:extLst>
      <p:ext uri="{BB962C8B-B14F-4D97-AF65-F5344CB8AC3E}">
        <p14:creationId xmlns:p14="http://schemas.microsoft.com/office/powerpoint/2010/main" val="2718879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2715799" cy="3129636"/>
          </a:xfrm>
          <a:solidFill>
            <a:schemeClr val="accent1">
              <a:lumMod val="20000"/>
              <a:lumOff val="80000"/>
            </a:schemeClr>
          </a:solidFill>
          <a:ln>
            <a:solidFill>
              <a:schemeClr val="tx1"/>
            </a:solidFill>
          </a:ln>
        </p:spPr>
        <p:txBody>
          <a:bodyPr>
            <a:normAutofit/>
          </a:bodyPr>
          <a:lstStyle/>
          <a:p>
            <a:r>
              <a:rPr lang="en-GB" dirty="0"/>
              <a:t>Internet and Change – Imagine!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9214170"/>
              </p:ext>
            </p:extLst>
          </p:nvPr>
        </p:nvGraphicFramePr>
        <p:xfrm>
          <a:off x="3559740" y="184759"/>
          <a:ext cx="6523712" cy="6620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94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26055"/>
            <a:ext cx="7886700" cy="1325563"/>
          </a:xfrm>
        </p:spPr>
        <p:txBody>
          <a:bodyPr/>
          <a:lstStyle/>
          <a:p>
            <a:r>
              <a:rPr lang="en-GB" dirty="0"/>
              <a:t>Lewin’s Force Field Analysis Model of Change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035" y="1451618"/>
            <a:ext cx="7237927" cy="3129566"/>
          </a:xfrm>
        </p:spPr>
      </p:pic>
      <p:sp>
        <p:nvSpPr>
          <p:cNvPr id="3" name="Rectangle 2"/>
          <p:cNvSpPr/>
          <p:nvPr/>
        </p:nvSpPr>
        <p:spPr>
          <a:xfrm>
            <a:off x="246993" y="4766826"/>
            <a:ext cx="4572000" cy="2031325"/>
          </a:xfrm>
          <a:prstGeom prst="rect">
            <a:avLst/>
          </a:prstGeom>
        </p:spPr>
        <p:txBody>
          <a:bodyPr>
            <a:spAutoFit/>
          </a:bodyPr>
          <a:lstStyle/>
          <a:p>
            <a:pPr algn="ctr"/>
            <a:r>
              <a:rPr lang="en-GB" b="1" dirty="0"/>
              <a:t>Force-field analysis is a development in social science. It provides a framework for looking at the factors that influence a situation, originally social situations. It looks at forces that are either driving movement toward a goal or blocking movement toward a goal.</a:t>
            </a:r>
          </a:p>
        </p:txBody>
      </p:sp>
    </p:spTree>
    <p:extLst>
      <p:ext uri="{BB962C8B-B14F-4D97-AF65-F5344CB8AC3E}">
        <p14:creationId xmlns:p14="http://schemas.microsoft.com/office/powerpoint/2010/main" val="2177712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X9ujAtYAfqU"/>
          <p:cNvPicPr>
            <a:picLocks noGrp="1" noRot="1" noChangeAspect="1"/>
          </p:cNvPicPr>
          <p:nvPr>
            <p:ph idx="1"/>
            <a:videoFile r:link="rId1"/>
          </p:nvPr>
        </p:nvPicPr>
        <p:blipFill>
          <a:blip r:embed="rId3"/>
          <a:stretch>
            <a:fillRect/>
          </a:stretch>
        </p:blipFill>
        <p:spPr>
          <a:xfrm>
            <a:off x="204952" y="896335"/>
            <a:ext cx="8720666" cy="4905375"/>
          </a:xfrm>
          <a:prstGeom prst="rect">
            <a:avLst/>
          </a:prstGeom>
        </p:spPr>
      </p:pic>
    </p:spTree>
    <p:extLst>
      <p:ext uri="{BB962C8B-B14F-4D97-AF65-F5344CB8AC3E}">
        <p14:creationId xmlns:p14="http://schemas.microsoft.com/office/powerpoint/2010/main" val="180301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a:ln>
            <a:solidFill>
              <a:schemeClr val="tx1"/>
            </a:solidFill>
          </a:ln>
        </p:spPr>
        <p:txBody>
          <a:bodyPr/>
          <a:lstStyle/>
          <a:p>
            <a:r>
              <a:rPr lang="en-GB" dirty="0"/>
              <a:t>Managing Change</a:t>
            </a:r>
          </a:p>
        </p:txBody>
      </p:sp>
      <p:sp>
        <p:nvSpPr>
          <p:cNvPr id="3" name="Content Placeholder 2"/>
          <p:cNvSpPr>
            <a:spLocks noGrp="1"/>
          </p:cNvSpPr>
          <p:nvPr>
            <p:ph idx="1"/>
          </p:nvPr>
        </p:nvSpPr>
        <p:spPr>
          <a:ln>
            <a:solidFill>
              <a:schemeClr val="tx1"/>
            </a:solidFill>
          </a:ln>
        </p:spPr>
        <p:txBody>
          <a:bodyPr/>
          <a:lstStyle/>
          <a:p>
            <a:r>
              <a:rPr lang="en-GB" dirty="0"/>
              <a:t>Businesses operate in an ever changing environment</a:t>
            </a:r>
          </a:p>
          <a:p>
            <a:r>
              <a:rPr lang="en-GB" dirty="0"/>
              <a:t>Change can come from outside the business or from within</a:t>
            </a:r>
          </a:p>
          <a:p>
            <a:endParaRPr lang="en-GB" dirty="0"/>
          </a:p>
          <a:p>
            <a:r>
              <a:rPr lang="en-GB" b="1" dirty="0"/>
              <a:t>The ability to anticipate, prepare for and respond to change is essential for a business to remain competitive</a:t>
            </a:r>
          </a:p>
        </p:txBody>
      </p:sp>
    </p:spTree>
    <p:extLst>
      <p:ext uri="{BB962C8B-B14F-4D97-AF65-F5344CB8AC3E}">
        <p14:creationId xmlns:p14="http://schemas.microsoft.com/office/powerpoint/2010/main" val="4196894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a:ln>
            <a:solidFill>
              <a:schemeClr val="tx1"/>
            </a:solidFill>
          </a:ln>
        </p:spPr>
        <p:txBody>
          <a:bodyPr/>
          <a:lstStyle/>
          <a:p>
            <a:r>
              <a:rPr lang="en-GB" dirty="0">
                <a:solidFill>
                  <a:srgbClr val="FFFF00"/>
                </a:solidFill>
              </a:rPr>
              <a:t>Change Management</a:t>
            </a:r>
          </a:p>
        </p:txBody>
      </p:sp>
      <p:sp>
        <p:nvSpPr>
          <p:cNvPr id="3" name="Content Placeholder 2"/>
          <p:cNvSpPr>
            <a:spLocks noGrp="1"/>
          </p:cNvSpPr>
          <p:nvPr>
            <p:ph idx="1"/>
          </p:nvPr>
        </p:nvSpPr>
        <p:spPr>
          <a:ln>
            <a:solidFill>
              <a:schemeClr val="tx1"/>
            </a:solidFill>
          </a:ln>
        </p:spPr>
        <p:txBody>
          <a:bodyPr/>
          <a:lstStyle/>
          <a:p>
            <a:r>
              <a:rPr lang="en-GB" dirty="0"/>
              <a:t>Managers should be constantly monitoring the changes that are relevant to their industry, as well as facing internal pressures for change such as employees wanting to implement new plans</a:t>
            </a:r>
          </a:p>
          <a:p>
            <a:r>
              <a:rPr lang="en-GB" dirty="0"/>
              <a:t>However, managers are often too busy with their day job to appreciate exactly what is happening and just because there are pressures to do something does not mean it will automatically happen – e.g. how long have they been talking about a new runway at Heathrow?!</a:t>
            </a:r>
          </a:p>
        </p:txBody>
      </p:sp>
    </p:spTree>
    <p:extLst>
      <p:ext uri="{BB962C8B-B14F-4D97-AF65-F5344CB8AC3E}">
        <p14:creationId xmlns:p14="http://schemas.microsoft.com/office/powerpoint/2010/main" val="44046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a:ln>
            <a:solidFill>
              <a:schemeClr val="tx1"/>
            </a:solidFill>
          </a:ln>
        </p:spPr>
        <p:txBody>
          <a:bodyPr/>
          <a:lstStyle/>
          <a:p>
            <a:r>
              <a:rPr lang="en-GB" dirty="0">
                <a:solidFill>
                  <a:srgbClr val="00B0F0"/>
                </a:solidFill>
              </a:rPr>
              <a:t>The Push for Change</a:t>
            </a:r>
          </a:p>
        </p:txBody>
      </p:sp>
      <p:sp>
        <p:nvSpPr>
          <p:cNvPr id="3" name="Content Placeholder 2"/>
          <p:cNvSpPr>
            <a:spLocks noGrp="1"/>
          </p:cNvSpPr>
          <p:nvPr>
            <p:ph idx="1"/>
          </p:nvPr>
        </p:nvSpPr>
        <p:spPr>
          <a:ln>
            <a:solidFill>
              <a:schemeClr val="tx1"/>
            </a:solidFill>
          </a:ln>
        </p:spPr>
        <p:txBody>
          <a:bodyPr/>
          <a:lstStyle/>
          <a:p>
            <a:r>
              <a:rPr lang="en-GB" sz="3600" dirty="0"/>
              <a:t>This is because whilst some forces may be </a:t>
            </a:r>
            <a:r>
              <a:rPr lang="en-GB" sz="3600" b="1" dirty="0"/>
              <a:t>pushing for change</a:t>
            </a:r>
            <a:r>
              <a:rPr lang="en-GB" sz="3600" dirty="0"/>
              <a:t>, other forces will be </a:t>
            </a:r>
            <a:r>
              <a:rPr lang="en-GB" sz="3600" b="1" dirty="0"/>
              <a:t>pushing back</a:t>
            </a:r>
            <a:r>
              <a:rPr lang="en-GB" sz="3600" dirty="0"/>
              <a:t> to keep things as they are</a:t>
            </a:r>
          </a:p>
          <a:p>
            <a:endParaRPr lang="en-GB" sz="3600" dirty="0"/>
          </a:p>
          <a:p>
            <a:r>
              <a:rPr lang="en-GB" dirty="0"/>
              <a:t>At any moment a business is likely to be in a position of equilibrium – staying as it is</a:t>
            </a:r>
          </a:p>
        </p:txBody>
      </p:sp>
    </p:spTree>
    <p:extLst>
      <p:ext uri="{BB962C8B-B14F-4D97-AF65-F5344CB8AC3E}">
        <p14:creationId xmlns:p14="http://schemas.microsoft.com/office/powerpoint/2010/main" val="318357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a:ln>
            <a:solidFill>
              <a:schemeClr val="tx1"/>
            </a:solidFill>
          </a:ln>
        </p:spPr>
        <p:txBody>
          <a:bodyPr/>
          <a:lstStyle/>
          <a:p>
            <a:r>
              <a:rPr lang="en-GB" dirty="0">
                <a:solidFill>
                  <a:srgbClr val="FF0000"/>
                </a:solidFill>
              </a:rPr>
              <a:t>Why Change?</a:t>
            </a:r>
          </a:p>
        </p:txBody>
      </p:sp>
      <p:sp>
        <p:nvSpPr>
          <p:cNvPr id="3" name="Content Placeholder 2"/>
          <p:cNvSpPr>
            <a:spLocks noGrp="1"/>
          </p:cNvSpPr>
          <p:nvPr>
            <p:ph idx="1"/>
          </p:nvPr>
        </p:nvSpPr>
        <p:spPr>
          <a:ln>
            <a:solidFill>
              <a:schemeClr val="tx1"/>
            </a:solidFill>
          </a:ln>
        </p:spPr>
        <p:txBody>
          <a:bodyPr>
            <a:normAutofit lnSpcReduction="10000"/>
          </a:bodyPr>
          <a:lstStyle/>
          <a:p>
            <a:r>
              <a:rPr lang="en-GB" sz="3300" b="1" dirty="0">
                <a:solidFill>
                  <a:srgbClr val="FF0000"/>
                </a:solidFill>
              </a:rPr>
              <a:t>Remember that:</a:t>
            </a:r>
          </a:p>
          <a:p>
            <a:pPr lvl="1"/>
            <a:r>
              <a:rPr lang="en-GB" dirty="0"/>
              <a:t>Change is the result of dissatisfaction with present strategies (performance, failure to meet objectives </a:t>
            </a:r>
            <a:r>
              <a:rPr lang="en-GB" dirty="0" err="1"/>
              <a:t>etc</a:t>
            </a:r>
            <a:r>
              <a:rPr lang="en-GB" dirty="0"/>
              <a:t>)</a:t>
            </a:r>
          </a:p>
          <a:p>
            <a:pPr lvl="1"/>
            <a:r>
              <a:rPr lang="en-GB" dirty="0"/>
              <a:t>Change doesn't happen by itself - it is essential to develop a</a:t>
            </a:r>
            <a:r>
              <a:rPr lang="en-GB" b="1" dirty="0"/>
              <a:t> vision</a:t>
            </a:r>
            <a:r>
              <a:rPr lang="en-GB" dirty="0"/>
              <a:t> for a better alternative</a:t>
            </a:r>
          </a:p>
          <a:p>
            <a:pPr lvl="1"/>
            <a:r>
              <a:rPr lang="en-GB" dirty="0"/>
              <a:t>Management have to develop strategies to </a:t>
            </a:r>
            <a:r>
              <a:rPr lang="en-GB" b="1" dirty="0"/>
              <a:t>implement change</a:t>
            </a:r>
            <a:endParaRPr lang="en-GB" dirty="0"/>
          </a:p>
          <a:p>
            <a:pPr lvl="1"/>
            <a:r>
              <a:rPr lang="en-GB" dirty="0"/>
              <a:t>There will be </a:t>
            </a:r>
            <a:r>
              <a:rPr lang="en-GB" b="1" dirty="0"/>
              <a:t>resistance </a:t>
            </a:r>
            <a:r>
              <a:rPr lang="en-GB" dirty="0"/>
              <a:t>to change - it is inevitable, but not impossible to overcome</a:t>
            </a:r>
          </a:p>
          <a:p>
            <a:r>
              <a:rPr lang="en-GB" dirty="0"/>
              <a:t>Many factors drive change in a business. In his model </a:t>
            </a:r>
            <a:r>
              <a:rPr lang="en-GB" b="1" dirty="0"/>
              <a:t>Lewin</a:t>
            </a:r>
            <a:r>
              <a:rPr lang="en-GB" dirty="0"/>
              <a:t> identified four forces.</a:t>
            </a:r>
          </a:p>
        </p:txBody>
      </p:sp>
    </p:spTree>
    <p:extLst>
      <p:ext uri="{BB962C8B-B14F-4D97-AF65-F5344CB8AC3E}">
        <p14:creationId xmlns:p14="http://schemas.microsoft.com/office/powerpoint/2010/main" val="1086885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a:ln>
            <a:solidFill>
              <a:schemeClr val="tx1"/>
            </a:solidFill>
          </a:ln>
        </p:spPr>
        <p:txBody>
          <a:bodyPr/>
          <a:lstStyle/>
          <a:p>
            <a:r>
              <a:rPr lang="en-GB" dirty="0">
                <a:solidFill>
                  <a:schemeClr val="bg1"/>
                </a:solidFill>
              </a:rPr>
              <a:t>Lewin’s Force Field Analysis Model</a:t>
            </a:r>
          </a:p>
        </p:txBody>
      </p:sp>
      <p:sp>
        <p:nvSpPr>
          <p:cNvPr id="3" name="Content Placeholder 2"/>
          <p:cNvSpPr>
            <a:spLocks noGrp="1"/>
          </p:cNvSpPr>
          <p:nvPr>
            <p:ph idx="1"/>
          </p:nvPr>
        </p:nvSpPr>
        <p:spPr>
          <a:ln>
            <a:solidFill>
              <a:schemeClr val="tx1"/>
            </a:solidFill>
          </a:ln>
        </p:spPr>
        <p:txBody>
          <a:bodyPr/>
          <a:lstStyle/>
          <a:p>
            <a:r>
              <a:rPr lang="en-GB" dirty="0"/>
              <a:t>Force field analysis provides an overview of the change problems that need to be tackled by a business, splitting factors into forces for and against change</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233" y="3806890"/>
            <a:ext cx="4377188" cy="1892627"/>
          </a:xfrm>
          <a:prstGeom prst="rect">
            <a:avLst/>
          </a:prstGeom>
        </p:spPr>
      </p:pic>
      <p:sp>
        <p:nvSpPr>
          <p:cNvPr id="5" name="TextBox 4"/>
          <p:cNvSpPr txBox="1"/>
          <p:nvPr/>
        </p:nvSpPr>
        <p:spPr>
          <a:xfrm rot="16200000">
            <a:off x="3420497" y="4316952"/>
            <a:ext cx="1659328" cy="369332"/>
          </a:xfrm>
          <a:prstGeom prst="rect">
            <a:avLst/>
          </a:prstGeom>
          <a:noFill/>
        </p:spPr>
        <p:txBody>
          <a:bodyPr wrap="square" rtlCol="0">
            <a:spAutoFit/>
          </a:bodyPr>
          <a:lstStyle/>
          <a:p>
            <a:r>
              <a:rPr lang="en-GB" b="1" dirty="0"/>
              <a:t>Current State</a:t>
            </a:r>
          </a:p>
        </p:txBody>
      </p:sp>
    </p:spTree>
    <p:extLst>
      <p:ext uri="{BB962C8B-B14F-4D97-AF65-F5344CB8AC3E}">
        <p14:creationId xmlns:p14="http://schemas.microsoft.com/office/powerpoint/2010/main" val="3497543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a:ln>
            <a:solidFill>
              <a:schemeClr val="tx1"/>
            </a:solidFill>
          </a:ln>
        </p:spPr>
        <p:txBody>
          <a:bodyPr/>
          <a:lstStyle/>
          <a:p>
            <a:r>
              <a:rPr lang="en-GB" dirty="0"/>
              <a:t>Task</a:t>
            </a:r>
          </a:p>
        </p:txBody>
      </p:sp>
      <p:sp>
        <p:nvSpPr>
          <p:cNvPr id="3" name="Content Placeholder 2"/>
          <p:cNvSpPr>
            <a:spLocks noGrp="1"/>
          </p:cNvSpPr>
          <p:nvPr>
            <p:ph idx="1"/>
          </p:nvPr>
        </p:nvSpPr>
        <p:spPr>
          <a:ln>
            <a:solidFill>
              <a:schemeClr val="tx1"/>
            </a:solidFill>
          </a:ln>
        </p:spPr>
        <p:txBody>
          <a:bodyPr/>
          <a:lstStyle/>
          <a:p>
            <a:r>
              <a:rPr lang="en-GB" dirty="0"/>
              <a:t>What do you think?</a:t>
            </a:r>
          </a:p>
          <a:p>
            <a:endParaRPr lang="en-GB" dirty="0"/>
          </a:p>
          <a:p>
            <a:r>
              <a:rPr lang="en-GB" dirty="0"/>
              <a:t>Decide two forces pushing for change and two forces that could be resisting change</a:t>
            </a:r>
          </a:p>
        </p:txBody>
      </p:sp>
    </p:spTree>
    <p:extLst>
      <p:ext uri="{BB962C8B-B14F-4D97-AF65-F5344CB8AC3E}">
        <p14:creationId xmlns:p14="http://schemas.microsoft.com/office/powerpoint/2010/main" val="301555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a:ln>
            <a:solidFill>
              <a:schemeClr val="tx1"/>
            </a:solidFill>
          </a:ln>
        </p:spPr>
        <p:txBody>
          <a:bodyPr/>
          <a:lstStyle/>
          <a:p>
            <a:r>
              <a:rPr lang="en-GB" dirty="0"/>
              <a:t>Forces for Change - Internal</a:t>
            </a:r>
          </a:p>
        </p:txBody>
      </p:sp>
      <p:sp>
        <p:nvSpPr>
          <p:cNvPr id="3" name="Content Placeholder 2"/>
          <p:cNvSpPr>
            <a:spLocks noGrp="1"/>
          </p:cNvSpPr>
          <p:nvPr>
            <p:ph idx="1"/>
          </p:nvPr>
        </p:nvSpPr>
        <p:spPr>
          <a:ln>
            <a:solidFill>
              <a:schemeClr val="tx1"/>
            </a:solidFill>
          </a:ln>
        </p:spPr>
        <p:txBody>
          <a:bodyPr>
            <a:normAutofit fontScale="77500" lnSpcReduction="20000"/>
          </a:bodyPr>
          <a:lstStyle/>
          <a:p>
            <a:r>
              <a:rPr lang="en-GB" b="1" dirty="0"/>
              <a:t>Internal forces for change (from within the business or organisation)</a:t>
            </a:r>
            <a:endParaRPr lang="en-GB" dirty="0"/>
          </a:p>
          <a:p>
            <a:r>
              <a:rPr lang="en-GB" dirty="0"/>
              <a:t>A general sense that the business could "do better"</a:t>
            </a:r>
          </a:p>
          <a:p>
            <a:r>
              <a:rPr lang="en-GB" dirty="0"/>
              <a:t>Need for higher profits</a:t>
            </a:r>
          </a:p>
          <a:p>
            <a:r>
              <a:rPr lang="en-GB" dirty="0"/>
              <a:t>Poor efficiency and competitiveness</a:t>
            </a:r>
          </a:p>
          <a:p>
            <a:r>
              <a:rPr lang="en-GB" dirty="0"/>
              <a:t>Lack of innovation</a:t>
            </a:r>
          </a:p>
          <a:p>
            <a:r>
              <a:rPr lang="en-GB" dirty="0"/>
              <a:t>Natural ageing and decline in a business (e.g. machinery, products)</a:t>
            </a:r>
          </a:p>
          <a:p>
            <a:r>
              <a:rPr lang="en-GB" dirty="0"/>
              <a:t>Conflict between departments</a:t>
            </a:r>
          </a:p>
          <a:p>
            <a:r>
              <a:rPr lang="en-GB" dirty="0"/>
              <a:t>The need for greater flexibility in organisational structures</a:t>
            </a:r>
          </a:p>
          <a:p>
            <a:r>
              <a:rPr lang="en-GB" dirty="0"/>
              <a:t>Concerns about ineffective communication, de-motivation or poor business relationships</a:t>
            </a:r>
          </a:p>
          <a:p>
            <a:endParaRPr lang="en-GB" dirty="0"/>
          </a:p>
        </p:txBody>
      </p:sp>
    </p:spTree>
    <p:extLst>
      <p:ext uri="{BB962C8B-B14F-4D97-AF65-F5344CB8AC3E}">
        <p14:creationId xmlns:p14="http://schemas.microsoft.com/office/powerpoint/2010/main" val="4286967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solidFill>
              <a:schemeClr val="tx1"/>
            </a:solidFill>
          </a:ln>
        </p:spPr>
        <p:txBody>
          <a:bodyPr/>
          <a:lstStyle/>
          <a:p>
            <a:r>
              <a:rPr lang="en-GB" dirty="0"/>
              <a:t>Forces for Change - External</a:t>
            </a:r>
          </a:p>
        </p:txBody>
      </p:sp>
      <p:sp>
        <p:nvSpPr>
          <p:cNvPr id="3" name="Content Placeholder 2"/>
          <p:cNvSpPr>
            <a:spLocks noGrp="1"/>
          </p:cNvSpPr>
          <p:nvPr>
            <p:ph idx="1"/>
          </p:nvPr>
        </p:nvSpPr>
        <p:spPr>
          <a:ln>
            <a:solidFill>
              <a:schemeClr val="tx1"/>
            </a:solidFill>
          </a:ln>
        </p:spPr>
        <p:txBody>
          <a:bodyPr>
            <a:normAutofit fontScale="92500" lnSpcReduction="20000"/>
          </a:bodyPr>
          <a:lstStyle/>
          <a:p>
            <a:r>
              <a:rPr lang="en-GB" b="1" dirty="0"/>
              <a:t>External forces for change (outside the control of the business / organisation)</a:t>
            </a:r>
            <a:endParaRPr lang="en-GB" dirty="0"/>
          </a:p>
          <a:p>
            <a:pPr lvl="1"/>
            <a:r>
              <a:rPr lang="en-GB" dirty="0"/>
              <a:t>Increased demands for higher quality and levels of customer service</a:t>
            </a:r>
          </a:p>
          <a:p>
            <a:pPr lvl="1"/>
            <a:r>
              <a:rPr lang="en-GB" dirty="0"/>
              <a:t>Uncertain economic conditions</a:t>
            </a:r>
          </a:p>
          <a:p>
            <a:pPr lvl="1"/>
            <a:r>
              <a:rPr lang="en-GB" dirty="0"/>
              <a:t>Greater competition</a:t>
            </a:r>
          </a:p>
          <a:p>
            <a:pPr lvl="1"/>
            <a:r>
              <a:rPr lang="en-GB" dirty="0"/>
              <a:t>Higher cost of inputs</a:t>
            </a:r>
          </a:p>
          <a:p>
            <a:pPr lvl="1"/>
            <a:r>
              <a:rPr lang="en-GB" dirty="0"/>
              <a:t>Legislation &amp; taxes</a:t>
            </a:r>
          </a:p>
          <a:p>
            <a:pPr lvl="1"/>
            <a:r>
              <a:rPr lang="en-GB" dirty="0"/>
              <a:t>Political interests</a:t>
            </a:r>
          </a:p>
          <a:p>
            <a:pPr lvl="1"/>
            <a:r>
              <a:rPr lang="en-GB" dirty="0"/>
              <a:t>Ethics &amp; social values</a:t>
            </a:r>
          </a:p>
          <a:p>
            <a:pPr lvl="1"/>
            <a:r>
              <a:rPr lang="en-GB" dirty="0"/>
              <a:t>Technological change</a:t>
            </a:r>
          </a:p>
          <a:p>
            <a:pPr lvl="1"/>
            <a:r>
              <a:rPr lang="en-GB" dirty="0"/>
              <a:t>Globalisation</a:t>
            </a:r>
          </a:p>
          <a:p>
            <a:pPr lvl="1"/>
            <a:r>
              <a:rPr lang="en-GB" dirty="0"/>
              <a:t>Scarcity of natural resources</a:t>
            </a:r>
          </a:p>
          <a:p>
            <a:pPr lvl="1"/>
            <a:r>
              <a:rPr lang="en-GB" dirty="0"/>
              <a:t>Changing nature and composition of the workforce</a:t>
            </a:r>
          </a:p>
          <a:p>
            <a:endParaRPr lang="en-GB" dirty="0"/>
          </a:p>
        </p:txBody>
      </p:sp>
    </p:spTree>
    <p:extLst>
      <p:ext uri="{BB962C8B-B14F-4D97-AF65-F5344CB8AC3E}">
        <p14:creationId xmlns:p14="http://schemas.microsoft.com/office/powerpoint/2010/main" val="2974569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a:ln>
            <a:solidFill>
              <a:schemeClr val="tx1"/>
            </a:solidFill>
          </a:ln>
        </p:spPr>
        <p:txBody>
          <a:bodyPr/>
          <a:lstStyle/>
          <a:p>
            <a:r>
              <a:rPr lang="en-GB" dirty="0"/>
              <a:t>Restraining Forces</a:t>
            </a:r>
          </a:p>
        </p:txBody>
      </p:sp>
      <p:sp>
        <p:nvSpPr>
          <p:cNvPr id="3" name="Content Placeholder 2"/>
          <p:cNvSpPr>
            <a:spLocks noGrp="1"/>
          </p:cNvSpPr>
          <p:nvPr>
            <p:ph idx="1"/>
          </p:nvPr>
        </p:nvSpPr>
        <p:spPr>
          <a:ln>
            <a:solidFill>
              <a:schemeClr val="tx1"/>
            </a:solidFill>
          </a:ln>
        </p:spPr>
        <p:txBody>
          <a:bodyPr>
            <a:normAutofit fontScale="92500" lnSpcReduction="20000"/>
          </a:bodyPr>
          <a:lstStyle/>
          <a:p>
            <a:r>
              <a:rPr lang="en-GB" b="1" i="1" dirty="0"/>
              <a:t>Parochial self interest</a:t>
            </a:r>
            <a:endParaRPr lang="en-GB" dirty="0"/>
          </a:p>
          <a:p>
            <a:pPr lvl="1"/>
            <a:r>
              <a:rPr lang="en-GB" dirty="0"/>
              <a:t>Individuals are concerned with the implications for themselves; their view is often biased by their perception of a particular situation</a:t>
            </a:r>
          </a:p>
          <a:p>
            <a:r>
              <a:rPr lang="en-GB" b="1" i="1" dirty="0"/>
              <a:t>Habit</a:t>
            </a:r>
            <a:endParaRPr lang="en-GB" dirty="0"/>
          </a:p>
          <a:p>
            <a:pPr lvl="1"/>
            <a:r>
              <a:rPr lang="en-GB" dirty="0"/>
              <a:t>Habit provides both comfort and security</a:t>
            </a:r>
          </a:p>
          <a:p>
            <a:pPr lvl="1"/>
            <a:r>
              <a:rPr lang="en-GB" dirty="0"/>
              <a:t>Habits are often well-established and difficult to change</a:t>
            </a:r>
          </a:p>
          <a:p>
            <a:r>
              <a:rPr lang="en-GB" b="1" i="1" dirty="0"/>
              <a:t>Misunderstanding of the need for or purpose of change</a:t>
            </a:r>
            <a:endParaRPr lang="en-GB" dirty="0"/>
          </a:p>
          <a:p>
            <a:pPr lvl="1"/>
            <a:r>
              <a:rPr lang="en-GB" dirty="0"/>
              <a:t>Communications problems</a:t>
            </a:r>
          </a:p>
          <a:p>
            <a:pPr lvl="1"/>
            <a:r>
              <a:rPr lang="en-GB" dirty="0"/>
              <a:t>Inadequate information</a:t>
            </a:r>
          </a:p>
          <a:p>
            <a:r>
              <a:rPr lang="en-GB" b="1" i="1" dirty="0"/>
              <a:t>Low tolerance of change</a:t>
            </a:r>
            <a:endParaRPr lang="en-GB" dirty="0"/>
          </a:p>
          <a:p>
            <a:pPr lvl="1"/>
            <a:r>
              <a:rPr lang="en-GB" dirty="0"/>
              <a:t>Sense of insecurity</a:t>
            </a:r>
          </a:p>
          <a:p>
            <a:endParaRPr lang="en-GB" dirty="0"/>
          </a:p>
        </p:txBody>
      </p:sp>
    </p:spTree>
    <p:extLst>
      <p:ext uri="{BB962C8B-B14F-4D97-AF65-F5344CB8AC3E}">
        <p14:creationId xmlns:p14="http://schemas.microsoft.com/office/powerpoint/2010/main" val="3577305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a:ln>
            <a:solidFill>
              <a:schemeClr val="tx1"/>
            </a:solidFill>
          </a:ln>
        </p:spPr>
        <p:txBody>
          <a:bodyPr/>
          <a:lstStyle/>
          <a:p>
            <a:r>
              <a:rPr lang="en-GB" dirty="0"/>
              <a:t>Restraining Forces 2</a:t>
            </a:r>
          </a:p>
        </p:txBody>
      </p:sp>
      <p:sp>
        <p:nvSpPr>
          <p:cNvPr id="3" name="Content Placeholder 2"/>
          <p:cNvSpPr>
            <a:spLocks noGrp="1"/>
          </p:cNvSpPr>
          <p:nvPr>
            <p:ph idx="1"/>
          </p:nvPr>
        </p:nvSpPr>
        <p:spPr>
          <a:ln>
            <a:solidFill>
              <a:schemeClr val="tx1"/>
            </a:solidFill>
          </a:ln>
        </p:spPr>
        <p:txBody>
          <a:bodyPr>
            <a:normAutofit fontScale="92500" lnSpcReduction="20000"/>
          </a:bodyPr>
          <a:lstStyle/>
          <a:p>
            <a:r>
              <a:rPr lang="en-GB" b="1" i="1" dirty="0"/>
              <a:t>Different assessment of the situation</a:t>
            </a:r>
            <a:endParaRPr lang="en-GB" dirty="0"/>
          </a:p>
          <a:p>
            <a:pPr lvl="1"/>
            <a:r>
              <a:rPr lang="en-GB" dirty="0"/>
              <a:t>Disagreement over the need for change</a:t>
            </a:r>
          </a:p>
          <a:p>
            <a:pPr lvl="1"/>
            <a:r>
              <a:rPr lang="en-GB" dirty="0"/>
              <a:t>Disagreement over the advantages and disadvantages</a:t>
            </a:r>
          </a:p>
          <a:p>
            <a:r>
              <a:rPr lang="en-GB" b="1" i="1" dirty="0"/>
              <a:t>Economic implications</a:t>
            </a:r>
            <a:endParaRPr lang="en-GB" dirty="0"/>
          </a:p>
          <a:p>
            <a:pPr lvl="1"/>
            <a:r>
              <a:rPr lang="en-GB" dirty="0"/>
              <a:t>Employees are likely to resist change which is perceived as affecting their pay or other rewards</a:t>
            </a:r>
          </a:p>
          <a:p>
            <a:pPr lvl="1"/>
            <a:r>
              <a:rPr lang="en-GB" dirty="0"/>
              <a:t>Established patterns of working and reward create a vested interest in maintaining the status quo</a:t>
            </a:r>
          </a:p>
          <a:p>
            <a:r>
              <a:rPr lang="en-GB" b="1" i="1" dirty="0"/>
              <a:t>Fear of the unknown</a:t>
            </a:r>
            <a:endParaRPr lang="en-GB" dirty="0"/>
          </a:p>
          <a:p>
            <a:pPr lvl="1"/>
            <a:r>
              <a:rPr lang="en-GB" dirty="0"/>
              <a:t>Proposed changes which confront people tend to generate fear and anxiety</a:t>
            </a:r>
          </a:p>
          <a:p>
            <a:pPr lvl="1"/>
            <a:r>
              <a:rPr lang="en-GB" dirty="0"/>
              <a:t>Introducing new technology or working practices creates uncertainty</a:t>
            </a:r>
          </a:p>
          <a:p>
            <a:endParaRPr lang="en-GB" dirty="0"/>
          </a:p>
        </p:txBody>
      </p:sp>
    </p:spTree>
    <p:extLst>
      <p:ext uri="{BB962C8B-B14F-4D97-AF65-F5344CB8AC3E}">
        <p14:creationId xmlns:p14="http://schemas.microsoft.com/office/powerpoint/2010/main" val="384244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chemeClr val="tx1"/>
            </a:solidFill>
          </a:ln>
        </p:spPr>
        <p:txBody>
          <a:bodyPr/>
          <a:lstStyle/>
          <a:p>
            <a:r>
              <a:rPr lang="en-GB" dirty="0"/>
              <a:t>Organisational Restraining Forces</a:t>
            </a:r>
          </a:p>
        </p:txBody>
      </p:sp>
      <p:sp>
        <p:nvSpPr>
          <p:cNvPr id="3" name="Content Placeholder 2"/>
          <p:cNvSpPr>
            <a:spLocks noGrp="1"/>
          </p:cNvSpPr>
          <p:nvPr>
            <p:ph idx="1"/>
          </p:nvPr>
        </p:nvSpPr>
        <p:spPr>
          <a:ln>
            <a:solidFill>
              <a:schemeClr val="tx1"/>
            </a:solidFill>
          </a:ln>
        </p:spPr>
        <p:txBody>
          <a:bodyPr/>
          <a:lstStyle/>
          <a:p>
            <a:r>
              <a:rPr lang="en-GB" dirty="0"/>
              <a:t>Structural inertia</a:t>
            </a:r>
          </a:p>
          <a:p>
            <a:r>
              <a:rPr lang="en-GB" dirty="0"/>
              <a:t>Existing power structures</a:t>
            </a:r>
          </a:p>
          <a:p>
            <a:r>
              <a:rPr lang="en-GB" dirty="0"/>
              <a:t>Resistance from work groups</a:t>
            </a:r>
          </a:p>
          <a:p>
            <a:r>
              <a:rPr lang="en-GB" dirty="0"/>
              <a:t>Failure of previous change initiatives</a:t>
            </a:r>
          </a:p>
          <a:p>
            <a:endParaRPr lang="en-GB" dirty="0"/>
          </a:p>
        </p:txBody>
      </p:sp>
    </p:spTree>
    <p:extLst>
      <p:ext uri="{BB962C8B-B14F-4D97-AF65-F5344CB8AC3E}">
        <p14:creationId xmlns:p14="http://schemas.microsoft.com/office/powerpoint/2010/main" val="355213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a:ln>
            <a:solidFill>
              <a:schemeClr val="tx1"/>
            </a:solidFill>
          </a:ln>
        </p:spPr>
        <p:txBody>
          <a:bodyPr/>
          <a:lstStyle/>
          <a:p>
            <a:r>
              <a:rPr lang="en-GB" dirty="0">
                <a:solidFill>
                  <a:schemeClr val="bg1"/>
                </a:solidFill>
              </a:rPr>
              <a:t>Change</a:t>
            </a:r>
          </a:p>
        </p:txBody>
      </p:sp>
      <p:sp>
        <p:nvSpPr>
          <p:cNvPr id="3" name="Content Placeholder 2"/>
          <p:cNvSpPr>
            <a:spLocks noGrp="1"/>
          </p:cNvSpPr>
          <p:nvPr>
            <p:ph idx="1"/>
          </p:nvPr>
        </p:nvSpPr>
        <p:spPr>
          <a:ln>
            <a:solidFill>
              <a:schemeClr val="tx1"/>
            </a:solidFill>
          </a:ln>
        </p:spPr>
        <p:txBody>
          <a:bodyPr/>
          <a:lstStyle/>
          <a:p>
            <a:r>
              <a:rPr lang="en-GB" dirty="0"/>
              <a:t>There are four main types of change:</a:t>
            </a:r>
          </a:p>
          <a:p>
            <a:pPr lvl="1"/>
            <a:r>
              <a:rPr lang="en-GB" dirty="0"/>
              <a:t>Rapid and unexpected</a:t>
            </a:r>
          </a:p>
          <a:p>
            <a:pPr lvl="1"/>
            <a:r>
              <a:rPr lang="en-GB" dirty="0"/>
              <a:t>Long term</a:t>
            </a:r>
          </a:p>
          <a:p>
            <a:pPr lvl="1"/>
            <a:r>
              <a:rPr lang="en-GB" dirty="0"/>
              <a:t>Incremental</a:t>
            </a:r>
          </a:p>
          <a:p>
            <a:pPr lvl="1"/>
            <a:r>
              <a:rPr lang="en-GB" dirty="0"/>
              <a:t>Disruptive</a:t>
            </a:r>
          </a:p>
          <a:p>
            <a:pPr lvl="1"/>
            <a:endParaRPr lang="en-GB" dirty="0"/>
          </a:p>
          <a:p>
            <a:r>
              <a:rPr lang="en-GB" dirty="0"/>
              <a:t>There are also predictions of further future disruptive change</a:t>
            </a:r>
          </a:p>
          <a:p>
            <a:pPr marL="0" indent="0">
              <a:buNone/>
            </a:pPr>
            <a:endParaRPr lang="en-GB" dirty="0"/>
          </a:p>
        </p:txBody>
      </p:sp>
    </p:spTree>
    <p:extLst>
      <p:ext uri="{BB962C8B-B14F-4D97-AF65-F5344CB8AC3E}">
        <p14:creationId xmlns:p14="http://schemas.microsoft.com/office/powerpoint/2010/main" val="4156030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solidFill>
              <a:schemeClr val="tx1"/>
            </a:solidFill>
          </a:ln>
        </p:spPr>
        <p:txBody>
          <a:bodyPr/>
          <a:lstStyle/>
          <a:p>
            <a:r>
              <a:rPr lang="en-GB" dirty="0"/>
              <a:t>Is Poor Management a Restraining Force?</a:t>
            </a:r>
          </a:p>
        </p:txBody>
      </p:sp>
      <p:sp>
        <p:nvSpPr>
          <p:cNvPr id="3" name="Content Placeholder 2"/>
          <p:cNvSpPr>
            <a:spLocks noGrp="1"/>
          </p:cNvSpPr>
          <p:nvPr>
            <p:ph idx="1"/>
          </p:nvPr>
        </p:nvSpPr>
        <p:spPr>
          <a:ln>
            <a:solidFill>
              <a:schemeClr val="tx1"/>
            </a:solidFill>
          </a:ln>
        </p:spPr>
        <p:txBody>
          <a:bodyPr>
            <a:normAutofit fontScale="85000" lnSpcReduction="20000"/>
          </a:bodyPr>
          <a:lstStyle/>
          <a:p>
            <a:r>
              <a:rPr lang="en-GB" dirty="0"/>
              <a:t>Change can also resisted because of the poor way in which change is managed!</a:t>
            </a:r>
            <a:br>
              <a:rPr lang="en-GB" dirty="0"/>
            </a:br>
            <a:endParaRPr lang="en-GB" dirty="0"/>
          </a:p>
          <a:p>
            <a:r>
              <a:rPr lang="en-GB" dirty="0"/>
              <a:t>For example, a failure by management responsible for the change to:</a:t>
            </a:r>
          </a:p>
          <a:p>
            <a:pPr lvl="1"/>
            <a:r>
              <a:rPr lang="en-GB" dirty="0"/>
              <a:t>Explain the need for change</a:t>
            </a:r>
          </a:p>
          <a:p>
            <a:pPr lvl="1"/>
            <a:r>
              <a:rPr lang="en-GB" dirty="0"/>
              <a:t>Provide information</a:t>
            </a:r>
          </a:p>
          <a:p>
            <a:pPr lvl="1"/>
            <a:r>
              <a:rPr lang="en-GB" dirty="0"/>
              <a:t>Consult, negotiate and offer support and training</a:t>
            </a:r>
          </a:p>
          <a:p>
            <a:pPr lvl="1"/>
            <a:r>
              <a:rPr lang="en-GB" dirty="0"/>
              <a:t>Involve people in the process</a:t>
            </a:r>
          </a:p>
          <a:p>
            <a:pPr lvl="1"/>
            <a:r>
              <a:rPr lang="en-GB" dirty="0"/>
              <a:t>Build trust and sense of security</a:t>
            </a:r>
          </a:p>
          <a:p>
            <a:pPr lvl="1"/>
            <a:r>
              <a:rPr lang="en-GB" dirty="0"/>
              <a:t>Build employee relations</a:t>
            </a:r>
          </a:p>
          <a:p>
            <a:r>
              <a:rPr lang="en-GB" dirty="0"/>
              <a:t>As a result of change resistance and poorly managed change projects, many of them ultimately fail to achieve their objectives.</a:t>
            </a:r>
          </a:p>
          <a:p>
            <a:endParaRPr lang="en-GB" dirty="0"/>
          </a:p>
        </p:txBody>
      </p:sp>
    </p:spTree>
    <p:extLst>
      <p:ext uri="{BB962C8B-B14F-4D97-AF65-F5344CB8AC3E}">
        <p14:creationId xmlns:p14="http://schemas.microsoft.com/office/powerpoint/2010/main" val="499253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a:ln>
            <a:solidFill>
              <a:schemeClr val="tx1"/>
            </a:solidFill>
          </a:ln>
        </p:spPr>
        <p:txBody>
          <a:bodyPr/>
          <a:lstStyle/>
          <a:p>
            <a:r>
              <a:rPr lang="en-GB" dirty="0"/>
              <a:t>Uses of Lewin’s Force Field Analysis</a:t>
            </a:r>
          </a:p>
        </p:txBody>
      </p:sp>
      <p:sp>
        <p:nvSpPr>
          <p:cNvPr id="3" name="Content Placeholder 2"/>
          <p:cNvSpPr>
            <a:spLocks noGrp="1"/>
          </p:cNvSpPr>
          <p:nvPr>
            <p:ph idx="1"/>
          </p:nvPr>
        </p:nvSpPr>
        <p:spPr>
          <a:ln>
            <a:solidFill>
              <a:schemeClr val="tx1"/>
            </a:solidFill>
          </a:ln>
        </p:spPr>
        <p:txBody>
          <a:bodyPr/>
          <a:lstStyle/>
          <a:p>
            <a:r>
              <a:rPr lang="en-GB" dirty="0"/>
              <a:t>Lewin's analysis can be used to:</a:t>
            </a:r>
          </a:p>
          <a:p>
            <a:pPr lvl="1"/>
            <a:r>
              <a:rPr lang="en-GB" dirty="0"/>
              <a:t>Investigate the balance of power involved in an issue</a:t>
            </a:r>
          </a:p>
          <a:p>
            <a:pPr lvl="1"/>
            <a:r>
              <a:rPr lang="en-GB" dirty="0"/>
              <a:t>Identify the key stakeholders on the issue</a:t>
            </a:r>
          </a:p>
          <a:p>
            <a:pPr lvl="1"/>
            <a:r>
              <a:rPr lang="en-GB" dirty="0"/>
              <a:t>Identify opponents and allies</a:t>
            </a:r>
          </a:p>
          <a:p>
            <a:pPr lvl="1"/>
            <a:r>
              <a:rPr lang="en-GB" dirty="0"/>
              <a:t>Identify how to influence the target groups </a:t>
            </a:r>
          </a:p>
          <a:p>
            <a:endParaRPr lang="en-GB" dirty="0"/>
          </a:p>
        </p:txBody>
      </p:sp>
    </p:spTree>
    <p:extLst>
      <p:ext uri="{BB962C8B-B14F-4D97-AF65-F5344CB8AC3E}">
        <p14:creationId xmlns:p14="http://schemas.microsoft.com/office/powerpoint/2010/main" val="2974588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a:t>
            </a:r>
          </a:p>
        </p:txBody>
      </p:sp>
      <p:sp>
        <p:nvSpPr>
          <p:cNvPr id="3" name="Content Placeholder 2"/>
          <p:cNvSpPr>
            <a:spLocks noGrp="1"/>
          </p:cNvSpPr>
          <p:nvPr>
            <p:ph idx="1"/>
          </p:nvPr>
        </p:nvSpPr>
        <p:spPr/>
        <p:txBody>
          <a:bodyPr/>
          <a:lstStyle/>
          <a:p>
            <a:r>
              <a:rPr lang="en-GB" dirty="0"/>
              <a:t>Complete the following table with your thoughts regarding the value of change, the value of a flexible organisation and the value of managing information and knowledge</a:t>
            </a:r>
          </a:p>
        </p:txBody>
      </p:sp>
      <p:graphicFrame>
        <p:nvGraphicFramePr>
          <p:cNvPr id="4" name="Table 3"/>
          <p:cNvGraphicFramePr>
            <a:graphicFrameLocks noGrp="1"/>
          </p:cNvGraphicFramePr>
          <p:nvPr>
            <p:extLst>
              <p:ext uri="{D42A27DB-BD31-4B8C-83A1-F6EECF244321}">
                <p14:modId xmlns:p14="http://schemas.microsoft.com/office/powerpoint/2010/main" val="4066504310"/>
              </p:ext>
            </p:extLst>
          </p:nvPr>
        </p:nvGraphicFramePr>
        <p:xfrm>
          <a:off x="893378" y="3530600"/>
          <a:ext cx="7189077" cy="2951523"/>
        </p:xfrm>
        <a:graphic>
          <a:graphicData uri="http://schemas.openxmlformats.org/drawingml/2006/table">
            <a:tbl>
              <a:tblPr firstRow="1" bandRow="1">
                <a:tableStyleId>{5940675A-B579-460E-94D1-54222C63F5DA}</a:tableStyleId>
              </a:tblPr>
              <a:tblGrid>
                <a:gridCol w="2396359">
                  <a:extLst>
                    <a:ext uri="{9D8B030D-6E8A-4147-A177-3AD203B41FA5}">
                      <a16:colId xmlns:a16="http://schemas.microsoft.com/office/drawing/2014/main" val="2538206710"/>
                    </a:ext>
                  </a:extLst>
                </a:gridCol>
                <a:gridCol w="2396359">
                  <a:extLst>
                    <a:ext uri="{9D8B030D-6E8A-4147-A177-3AD203B41FA5}">
                      <a16:colId xmlns:a16="http://schemas.microsoft.com/office/drawing/2014/main" val="2673600112"/>
                    </a:ext>
                  </a:extLst>
                </a:gridCol>
                <a:gridCol w="2396359">
                  <a:extLst>
                    <a:ext uri="{9D8B030D-6E8A-4147-A177-3AD203B41FA5}">
                      <a16:colId xmlns:a16="http://schemas.microsoft.com/office/drawing/2014/main" val="3069188560"/>
                    </a:ext>
                  </a:extLst>
                </a:gridCol>
              </a:tblGrid>
              <a:tr h="473841">
                <a:tc>
                  <a:txBody>
                    <a:bodyPr/>
                    <a:lstStyle/>
                    <a:p>
                      <a:pPr algn="ctr"/>
                      <a:r>
                        <a:rPr lang="en-GB" sz="1400" b="1" dirty="0"/>
                        <a:t>Value of Change</a:t>
                      </a:r>
                    </a:p>
                  </a:txBody>
                  <a:tcPr>
                    <a:solidFill>
                      <a:schemeClr val="bg1">
                        <a:lumMod val="85000"/>
                      </a:schemeClr>
                    </a:solidFill>
                  </a:tcPr>
                </a:tc>
                <a:tc>
                  <a:txBody>
                    <a:bodyPr/>
                    <a:lstStyle/>
                    <a:p>
                      <a:pPr algn="ctr"/>
                      <a:r>
                        <a:rPr lang="en-GB" sz="1400" b="1" dirty="0"/>
                        <a:t>Value of a Flexible Organisation </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dirty="0"/>
                        <a:t>Value of Managing Information and Knowledge</a:t>
                      </a:r>
                    </a:p>
                    <a:p>
                      <a:pPr algn="ctr"/>
                      <a:endParaRPr lang="en-GB" sz="1400" b="1" dirty="0"/>
                    </a:p>
                  </a:txBody>
                  <a:tcPr>
                    <a:solidFill>
                      <a:schemeClr val="bg1">
                        <a:lumMod val="85000"/>
                      </a:schemeClr>
                    </a:solidFill>
                  </a:tcPr>
                </a:tc>
                <a:extLst>
                  <a:ext uri="{0D108BD9-81ED-4DB2-BD59-A6C34878D82A}">
                    <a16:rowId xmlns:a16="http://schemas.microsoft.com/office/drawing/2014/main" val="3816323552"/>
                  </a:ext>
                </a:extLst>
              </a:tr>
              <a:tr h="2220003">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853699572"/>
                  </a:ext>
                </a:extLst>
              </a:tr>
            </a:tbl>
          </a:graphicData>
        </a:graphic>
      </p:graphicFrame>
    </p:spTree>
    <p:extLst>
      <p:ext uri="{BB962C8B-B14F-4D97-AF65-F5344CB8AC3E}">
        <p14:creationId xmlns:p14="http://schemas.microsoft.com/office/powerpoint/2010/main" val="3607157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solidFill>
              <a:schemeClr val="tx1"/>
            </a:solidFill>
          </a:ln>
        </p:spPr>
        <p:txBody>
          <a:bodyPr/>
          <a:lstStyle/>
          <a:p>
            <a:r>
              <a:rPr lang="en-GB" dirty="0"/>
              <a:t>Value of Change</a:t>
            </a:r>
          </a:p>
        </p:txBody>
      </p:sp>
      <p:sp>
        <p:nvSpPr>
          <p:cNvPr id="3" name="Content Placeholder 2"/>
          <p:cNvSpPr>
            <a:spLocks noGrp="1"/>
          </p:cNvSpPr>
          <p:nvPr>
            <p:ph idx="1"/>
          </p:nvPr>
        </p:nvSpPr>
        <p:spPr>
          <a:ln>
            <a:solidFill>
              <a:schemeClr val="tx1"/>
            </a:solidFill>
          </a:ln>
        </p:spPr>
        <p:txBody>
          <a:bodyPr/>
          <a:lstStyle/>
          <a:p>
            <a:r>
              <a:rPr lang="en-GB" dirty="0"/>
              <a:t>Some change can be positive for individuals and organisations:</a:t>
            </a:r>
          </a:p>
          <a:p>
            <a:pPr lvl="1"/>
            <a:r>
              <a:rPr lang="en-GB" dirty="0"/>
              <a:t>Some change can bring positive benefits – e.g. economic recovery means higher levels of customer confidence and higher spending</a:t>
            </a:r>
          </a:p>
          <a:p>
            <a:pPr lvl="1"/>
            <a:r>
              <a:rPr lang="en-GB" dirty="0"/>
              <a:t>Some change may be foreseeable and therefore managers can prepare for it – e.g. the ageing population creating new opportunities</a:t>
            </a:r>
          </a:p>
          <a:p>
            <a:pPr lvl="1"/>
            <a:r>
              <a:rPr lang="en-GB" dirty="0"/>
              <a:t>Some businesses may lead change. Companies such as Uber and Dyson deliberately try to change the types of products we use and the way we work – change creates new possibilities</a:t>
            </a:r>
          </a:p>
        </p:txBody>
      </p:sp>
    </p:spTree>
    <p:extLst>
      <p:ext uri="{BB962C8B-B14F-4D97-AF65-F5344CB8AC3E}">
        <p14:creationId xmlns:p14="http://schemas.microsoft.com/office/powerpoint/2010/main" val="2226823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a:ln>
            <a:solidFill>
              <a:schemeClr val="tx1"/>
            </a:solidFill>
          </a:ln>
        </p:spPr>
        <p:txBody>
          <a:bodyPr/>
          <a:lstStyle/>
          <a:p>
            <a:r>
              <a:rPr lang="en-GB" dirty="0"/>
              <a:t>Successful and Unsuccessful Change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5299649"/>
              </p:ext>
            </p:extLst>
          </p:nvPr>
        </p:nvGraphicFramePr>
        <p:xfrm>
          <a:off x="628650" y="1888684"/>
          <a:ext cx="7886700" cy="3603363"/>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524061031"/>
                    </a:ext>
                  </a:extLst>
                </a:gridCol>
                <a:gridCol w="3943350">
                  <a:extLst>
                    <a:ext uri="{9D8B030D-6E8A-4147-A177-3AD203B41FA5}">
                      <a16:colId xmlns:a16="http://schemas.microsoft.com/office/drawing/2014/main" val="1745305887"/>
                    </a:ext>
                  </a:extLst>
                </a:gridCol>
              </a:tblGrid>
              <a:tr h="318488">
                <a:tc>
                  <a:txBody>
                    <a:bodyPr/>
                    <a:lstStyle/>
                    <a:p>
                      <a:r>
                        <a:rPr lang="en-GB" dirty="0"/>
                        <a:t>Successful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GB" dirty="0"/>
                        <a:t>Unsuccessful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90379317"/>
                  </a:ext>
                </a:extLst>
              </a:tr>
              <a:tr h="3237603">
                <a:tc>
                  <a:txBody>
                    <a:bodyPr/>
                    <a:lstStyle/>
                    <a:p>
                      <a:endParaRPr lang="en-GB" dirty="0">
                        <a:solidFill>
                          <a:schemeClr val="accent1">
                            <a:lumMod val="75000"/>
                          </a:schemeClr>
                        </a:solidFill>
                      </a:endParaRPr>
                    </a:p>
                    <a:p>
                      <a:endParaRPr lang="en-GB" dirty="0">
                        <a:solidFill>
                          <a:schemeClr val="accent1">
                            <a:lumMod val="75000"/>
                          </a:schemeClr>
                        </a:solidFill>
                      </a:endParaRPr>
                    </a:p>
                    <a:p>
                      <a:endParaRPr lang="en-GB" dirty="0">
                        <a:solidFill>
                          <a:schemeClr val="accent1">
                            <a:lumMod val="75000"/>
                          </a:schemeClr>
                        </a:solidFill>
                      </a:endParaRPr>
                    </a:p>
                    <a:p>
                      <a:endParaRPr lang="en-GB" dirty="0">
                        <a:solidFill>
                          <a:schemeClr val="accent1">
                            <a:lumMod val="75000"/>
                          </a:schemeClr>
                        </a:solidFill>
                      </a:endParaRPr>
                    </a:p>
                    <a:p>
                      <a:endParaRPr lang="en-GB" dirty="0">
                        <a:solidFill>
                          <a:schemeClr val="accent1">
                            <a:lumMod val="75000"/>
                          </a:schemeClr>
                        </a:solidFill>
                      </a:endParaRPr>
                    </a:p>
                    <a:p>
                      <a:r>
                        <a:rPr lang="en-GB" dirty="0">
                          <a:solidFill>
                            <a:schemeClr val="accent1">
                              <a:lumMod val="75000"/>
                            </a:schemeClr>
                          </a:solidFill>
                        </a:rPr>
                        <a:t>Whitbread succeeded</a:t>
                      </a:r>
                      <a:r>
                        <a:rPr lang="en-GB" baseline="0" dirty="0">
                          <a:solidFill>
                            <a:schemeClr val="accent1">
                              <a:lumMod val="75000"/>
                            </a:schemeClr>
                          </a:solidFill>
                        </a:rPr>
                        <a:t> by realising that beer may not always be attractive long term and therefore moved into Costa Coffee and Premier Inn, building on its strengths in the service industry.</a:t>
                      </a:r>
                      <a:endParaRPr lang="en-GB"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accent1">
                            <a:lumMod val="75000"/>
                          </a:schemeClr>
                        </a:solidFill>
                      </a:endParaRPr>
                    </a:p>
                    <a:p>
                      <a:endParaRPr lang="en-GB" dirty="0">
                        <a:solidFill>
                          <a:schemeClr val="accent1">
                            <a:lumMod val="75000"/>
                          </a:schemeClr>
                        </a:solidFill>
                      </a:endParaRPr>
                    </a:p>
                    <a:p>
                      <a:endParaRPr lang="en-GB" dirty="0">
                        <a:solidFill>
                          <a:schemeClr val="accent1">
                            <a:lumMod val="75000"/>
                          </a:schemeClr>
                        </a:solidFill>
                      </a:endParaRPr>
                    </a:p>
                    <a:p>
                      <a:endParaRPr lang="en-GB" dirty="0">
                        <a:solidFill>
                          <a:schemeClr val="accent1">
                            <a:lumMod val="75000"/>
                          </a:schemeClr>
                        </a:solidFill>
                      </a:endParaRPr>
                    </a:p>
                    <a:p>
                      <a:endParaRPr lang="en-GB" dirty="0">
                        <a:solidFill>
                          <a:schemeClr val="accent1">
                            <a:lumMod val="75000"/>
                          </a:schemeClr>
                        </a:solidFill>
                      </a:endParaRPr>
                    </a:p>
                    <a:p>
                      <a:r>
                        <a:rPr lang="en-GB" dirty="0">
                          <a:solidFill>
                            <a:schemeClr val="accent1">
                              <a:lumMod val="75000"/>
                            </a:schemeClr>
                          </a:solidFill>
                        </a:rPr>
                        <a:t>Kodak and Nokia both</a:t>
                      </a:r>
                      <a:r>
                        <a:rPr lang="en-GB" baseline="0" dirty="0">
                          <a:solidFill>
                            <a:schemeClr val="accent1">
                              <a:lumMod val="75000"/>
                            </a:schemeClr>
                          </a:solidFill>
                        </a:rPr>
                        <a:t> failed to manage change well as they missed the big changes in their markets.</a:t>
                      </a:r>
                      <a:endParaRPr lang="en-GB"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8114416"/>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160" y="2346106"/>
            <a:ext cx="1164447" cy="659853"/>
          </a:xfrm>
          <a:prstGeom prst="rect">
            <a:avLst/>
          </a:prstGeom>
        </p:spPr>
      </p:pic>
      <p:pic>
        <p:nvPicPr>
          <p:cNvPr id="7" name="Picture 6"/>
          <p:cNvPicPr>
            <a:picLocks noChangeAspect="1"/>
          </p:cNvPicPr>
          <p:nvPr/>
        </p:nvPicPr>
        <p:blipFill rotWithShape="1">
          <a:blip r:embed="rId3"/>
          <a:srcRect l="19307" t="5312" r="19292" b="53786"/>
          <a:stretch/>
        </p:blipFill>
        <p:spPr>
          <a:xfrm>
            <a:off x="1923551" y="2346106"/>
            <a:ext cx="2603779" cy="97565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0024" y="2344153"/>
            <a:ext cx="1944414" cy="977608"/>
          </a:xfrm>
          <a:prstGeom prst="rect">
            <a:avLst/>
          </a:prstGeom>
        </p:spPr>
      </p:pic>
      <p:pic>
        <p:nvPicPr>
          <p:cNvPr id="9" name="Picture 8"/>
          <p:cNvPicPr>
            <a:picLocks noChangeAspect="1"/>
          </p:cNvPicPr>
          <p:nvPr/>
        </p:nvPicPr>
        <p:blipFill>
          <a:blip r:embed="rId5"/>
          <a:stretch>
            <a:fillRect/>
          </a:stretch>
        </p:blipFill>
        <p:spPr>
          <a:xfrm>
            <a:off x="7217980" y="2344153"/>
            <a:ext cx="1116724" cy="1116724"/>
          </a:xfrm>
          <a:prstGeom prst="rect">
            <a:avLst/>
          </a:prstGeom>
        </p:spPr>
      </p:pic>
    </p:spTree>
    <p:extLst>
      <p:ext uri="{BB962C8B-B14F-4D97-AF65-F5344CB8AC3E}">
        <p14:creationId xmlns:p14="http://schemas.microsoft.com/office/powerpoint/2010/main" val="3805526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a:ln>
            <a:solidFill>
              <a:schemeClr val="tx1"/>
            </a:solidFill>
          </a:ln>
        </p:spPr>
        <p:txBody>
          <a:bodyPr/>
          <a:lstStyle/>
          <a:p>
            <a:r>
              <a:rPr lang="en-GB" dirty="0"/>
              <a:t>Value of a Flexible Organisation</a:t>
            </a:r>
          </a:p>
        </p:txBody>
      </p:sp>
      <p:sp>
        <p:nvSpPr>
          <p:cNvPr id="3" name="Content Placeholder 2"/>
          <p:cNvSpPr>
            <a:spLocks noGrp="1"/>
          </p:cNvSpPr>
          <p:nvPr>
            <p:ph idx="1"/>
          </p:nvPr>
        </p:nvSpPr>
        <p:spPr>
          <a:ln>
            <a:solidFill>
              <a:schemeClr val="tx1"/>
            </a:solidFill>
          </a:ln>
        </p:spPr>
        <p:txBody>
          <a:bodyPr>
            <a:normAutofit/>
          </a:bodyPr>
          <a:lstStyle/>
          <a:p>
            <a:r>
              <a:rPr lang="en-GB" dirty="0"/>
              <a:t>The ability to prepare for or respond to change depends on the flexibility of the organisation.</a:t>
            </a:r>
          </a:p>
          <a:p>
            <a:r>
              <a:rPr lang="en-GB" dirty="0"/>
              <a:t>Managers seek to build a business that is agile and can adapt and reshape to internal or external change.</a:t>
            </a:r>
          </a:p>
          <a:p>
            <a:endParaRPr lang="en-GB" dirty="0"/>
          </a:p>
          <a:p>
            <a:r>
              <a:rPr lang="en-GB" dirty="0"/>
              <a:t>But how?</a:t>
            </a:r>
          </a:p>
          <a:p>
            <a:pPr lvl="1"/>
            <a:r>
              <a:rPr lang="en-GB" dirty="0"/>
              <a:t>Restructuring</a:t>
            </a:r>
          </a:p>
          <a:p>
            <a:pPr lvl="1"/>
            <a:r>
              <a:rPr lang="en-GB" dirty="0"/>
              <a:t>Delayering</a:t>
            </a:r>
          </a:p>
          <a:p>
            <a:pPr lvl="1"/>
            <a:r>
              <a:rPr lang="en-GB" dirty="0"/>
              <a:t>Using flexible </a:t>
            </a:r>
            <a:r>
              <a:rPr lang="en-GB"/>
              <a:t>employment contracts</a:t>
            </a:r>
            <a:endParaRPr lang="en-GB" dirty="0"/>
          </a:p>
        </p:txBody>
      </p:sp>
    </p:spTree>
    <p:extLst>
      <p:ext uri="{BB962C8B-B14F-4D97-AF65-F5344CB8AC3E}">
        <p14:creationId xmlns:p14="http://schemas.microsoft.com/office/powerpoint/2010/main" val="207701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a:ln>
            <a:solidFill>
              <a:schemeClr val="tx1"/>
            </a:solidFill>
          </a:ln>
        </p:spPr>
        <p:txBody>
          <a:bodyPr/>
          <a:lstStyle/>
          <a:p>
            <a:r>
              <a:rPr lang="en-GB" dirty="0"/>
              <a:t>Restructuring</a:t>
            </a:r>
          </a:p>
        </p:txBody>
      </p:sp>
      <p:sp>
        <p:nvSpPr>
          <p:cNvPr id="3" name="Content Placeholder 2"/>
          <p:cNvSpPr>
            <a:spLocks noGrp="1"/>
          </p:cNvSpPr>
          <p:nvPr>
            <p:ph idx="1"/>
          </p:nvPr>
        </p:nvSpPr>
        <p:spPr>
          <a:ln>
            <a:solidFill>
              <a:schemeClr val="tx1"/>
            </a:solidFill>
          </a:ln>
        </p:spPr>
        <p:txBody>
          <a:bodyPr/>
          <a:lstStyle/>
          <a:p>
            <a:r>
              <a:rPr lang="en-GB" dirty="0"/>
              <a:t>It may be that an organisation is initially organise on functional areas, e.g. marketing, finance, operations. However, as the organisation expands internationally it may be more logical and appropriate to reorganise and base the structure on different geographical regions.</a:t>
            </a:r>
          </a:p>
          <a:p>
            <a:r>
              <a:rPr lang="en-GB" dirty="0"/>
              <a:t>Why?</a:t>
            </a:r>
          </a:p>
          <a:p>
            <a:r>
              <a:rPr lang="en-GB" dirty="0"/>
              <a:t>By doing this the regional managers can focus on and respond more quickly to local changes and demand, making the business more flexible.</a:t>
            </a:r>
          </a:p>
        </p:txBody>
      </p:sp>
    </p:spTree>
    <p:extLst>
      <p:ext uri="{BB962C8B-B14F-4D97-AF65-F5344CB8AC3E}">
        <p14:creationId xmlns:p14="http://schemas.microsoft.com/office/powerpoint/2010/main" val="99840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solidFill>
              <a:schemeClr val="tx1"/>
            </a:solidFill>
          </a:ln>
        </p:spPr>
        <p:txBody>
          <a:bodyPr/>
          <a:lstStyle/>
          <a:p>
            <a:r>
              <a:rPr lang="en-GB" dirty="0"/>
              <a:t>Delayering</a:t>
            </a:r>
          </a:p>
        </p:txBody>
      </p:sp>
      <p:sp>
        <p:nvSpPr>
          <p:cNvPr id="3" name="Content Placeholder 2"/>
          <p:cNvSpPr>
            <a:spLocks noGrp="1"/>
          </p:cNvSpPr>
          <p:nvPr>
            <p:ph idx="1"/>
          </p:nvPr>
        </p:nvSpPr>
        <p:spPr>
          <a:ln>
            <a:solidFill>
              <a:schemeClr val="tx1"/>
            </a:solidFill>
          </a:ln>
        </p:spPr>
        <p:txBody>
          <a:bodyPr/>
          <a:lstStyle/>
          <a:p>
            <a:r>
              <a:rPr lang="en-GB" dirty="0"/>
              <a:t>If layers of hierarchy exist it may be that a business needs to remove levels of hierarchy if costs need to be cut and if it needs to reduce the distance from the top to the bottom of the organisation</a:t>
            </a:r>
          </a:p>
        </p:txBody>
      </p:sp>
    </p:spTree>
    <p:extLst>
      <p:ext uri="{BB962C8B-B14F-4D97-AF65-F5344CB8AC3E}">
        <p14:creationId xmlns:p14="http://schemas.microsoft.com/office/powerpoint/2010/main" val="1677275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a:ln>
            <a:solidFill>
              <a:schemeClr val="tx1"/>
            </a:solidFill>
          </a:ln>
        </p:spPr>
        <p:txBody>
          <a:bodyPr/>
          <a:lstStyle/>
          <a:p>
            <a:r>
              <a:rPr lang="en-GB" dirty="0">
                <a:solidFill>
                  <a:schemeClr val="bg1"/>
                </a:solidFill>
              </a:rPr>
              <a:t>Delayering</a:t>
            </a:r>
          </a:p>
        </p:txBody>
      </p:sp>
      <p:sp>
        <p:nvSpPr>
          <p:cNvPr id="3" name="Content Placeholder 2"/>
          <p:cNvSpPr>
            <a:spLocks noGrp="1"/>
          </p:cNvSpPr>
          <p:nvPr>
            <p:ph idx="1"/>
          </p:nvPr>
        </p:nvSpPr>
        <p:spPr>
          <a:ln>
            <a:solidFill>
              <a:schemeClr val="tx1"/>
            </a:solidFill>
          </a:ln>
        </p:spPr>
        <p:txBody>
          <a:bodyPr>
            <a:normAutofit lnSpcReduction="10000"/>
          </a:bodyPr>
          <a:lstStyle/>
          <a:p>
            <a:r>
              <a:rPr lang="en-GB" dirty="0"/>
              <a:t>Harriet Green delayered when she took over Thomas Cook in 2012</a:t>
            </a:r>
          </a:p>
          <a:p>
            <a:r>
              <a:rPr lang="en-GB" dirty="0"/>
              <a:t>She felt the communication between customers and senior managers had to go through too many levels of hierarchy</a:t>
            </a:r>
          </a:p>
          <a:p>
            <a:r>
              <a:rPr lang="en-GB" dirty="0"/>
              <a:t>This cut management costs but, importantly, could lead to faster decision making and more decision making by those who are closer to their customers</a:t>
            </a:r>
          </a:p>
          <a:p>
            <a:r>
              <a:rPr lang="en-GB" dirty="0"/>
              <a:t>Why might this be important now that more changes have happened in the market?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4138" t="9879" r="32759" b="9770"/>
          <a:stretch/>
        </p:blipFill>
        <p:spPr>
          <a:xfrm>
            <a:off x="7725102" y="5208314"/>
            <a:ext cx="630621" cy="803604"/>
          </a:xfrm>
          <a:prstGeom prst="rect">
            <a:avLst/>
          </a:prstGeom>
        </p:spPr>
      </p:pic>
    </p:spTree>
    <p:extLst>
      <p:ext uri="{BB962C8B-B14F-4D97-AF65-F5344CB8AC3E}">
        <p14:creationId xmlns:p14="http://schemas.microsoft.com/office/powerpoint/2010/main" val="654038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a:ln>
            <a:solidFill>
              <a:schemeClr val="tx1"/>
            </a:solidFill>
          </a:ln>
        </p:spPr>
        <p:txBody>
          <a:bodyPr/>
          <a:lstStyle/>
          <a:p>
            <a:r>
              <a:rPr lang="en-GB" dirty="0"/>
              <a:t>Flexible Employment Contracts</a:t>
            </a:r>
          </a:p>
        </p:txBody>
      </p:sp>
      <p:sp>
        <p:nvSpPr>
          <p:cNvPr id="3" name="Content Placeholder 2"/>
          <p:cNvSpPr>
            <a:spLocks noGrp="1"/>
          </p:cNvSpPr>
          <p:nvPr>
            <p:ph idx="1"/>
          </p:nvPr>
        </p:nvSpPr>
        <p:spPr>
          <a:ln>
            <a:solidFill>
              <a:schemeClr val="tx1"/>
            </a:solidFill>
          </a:ln>
        </p:spPr>
        <p:txBody>
          <a:bodyPr/>
          <a:lstStyle/>
          <a:p>
            <a:r>
              <a:rPr lang="en-GB" dirty="0"/>
              <a:t>Flexibility can be helped by having broadly defined employment contracts rather than defining very precisely what an employee has to do</a:t>
            </a:r>
          </a:p>
          <a:p>
            <a:r>
              <a:rPr lang="en-GB" dirty="0"/>
              <a:t>This enables the business to move employees around as and when they are needed</a:t>
            </a:r>
          </a:p>
          <a:p>
            <a:r>
              <a:rPr lang="en-GB" dirty="0"/>
              <a:t>They can be switched from one task to another</a:t>
            </a:r>
          </a:p>
          <a:p>
            <a:r>
              <a:rPr lang="en-GB" dirty="0"/>
              <a:t>They can be moved from one location to another as demand patterns change or as requirements change</a:t>
            </a:r>
          </a:p>
        </p:txBody>
      </p:sp>
    </p:spTree>
    <p:extLst>
      <p:ext uri="{BB962C8B-B14F-4D97-AF65-F5344CB8AC3E}">
        <p14:creationId xmlns:p14="http://schemas.microsoft.com/office/powerpoint/2010/main" val="273708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a:ln>
            <a:solidFill>
              <a:schemeClr val="tx1"/>
            </a:solidFill>
          </a:ln>
        </p:spPr>
        <p:txBody>
          <a:bodyPr/>
          <a:lstStyle/>
          <a:p>
            <a:r>
              <a:rPr lang="en-GB" dirty="0"/>
              <a:t>Change – Rapid and Unexpected</a:t>
            </a:r>
          </a:p>
        </p:txBody>
      </p:sp>
      <p:sp>
        <p:nvSpPr>
          <p:cNvPr id="3" name="Content Placeholder 2"/>
          <p:cNvSpPr>
            <a:spLocks noGrp="1"/>
          </p:cNvSpPr>
          <p:nvPr>
            <p:ph idx="1"/>
          </p:nvPr>
        </p:nvSpPr>
        <p:spPr>
          <a:ln>
            <a:solidFill>
              <a:schemeClr val="tx1"/>
            </a:solidFill>
          </a:ln>
        </p:spPr>
        <p:txBody>
          <a:bodyPr>
            <a:normAutofit/>
          </a:bodyPr>
          <a:lstStyle/>
          <a:p>
            <a:r>
              <a:rPr lang="en-GB" dirty="0"/>
              <a:t>Change may be </a:t>
            </a:r>
            <a:r>
              <a:rPr lang="en-GB" b="1" dirty="0">
                <a:solidFill>
                  <a:srgbClr val="00B0F0"/>
                </a:solidFill>
              </a:rPr>
              <a:t>rapid and unexpected</a:t>
            </a:r>
            <a:endParaRPr lang="en-GB" dirty="0"/>
          </a:p>
          <a:p>
            <a:r>
              <a:rPr lang="en-GB" dirty="0"/>
              <a:t>For example, sudden bad weather conditions affecting supply</a:t>
            </a:r>
          </a:p>
          <a:p>
            <a:r>
              <a:rPr lang="en-GB" dirty="0"/>
              <a:t>This could affect agricultural products such as coffee or fruit and veg</a:t>
            </a:r>
          </a:p>
        </p:txBody>
      </p:sp>
    </p:spTree>
    <p:extLst>
      <p:ext uri="{BB962C8B-B14F-4D97-AF65-F5344CB8AC3E}">
        <p14:creationId xmlns:p14="http://schemas.microsoft.com/office/powerpoint/2010/main" val="3869570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solidFill>
              <a:schemeClr val="tx1"/>
            </a:solidFill>
          </a:ln>
        </p:spPr>
        <p:txBody>
          <a:bodyPr/>
          <a:lstStyle/>
          <a:p>
            <a:r>
              <a:rPr lang="en-GB" dirty="0"/>
              <a:t>Flexible Employment Contracts</a:t>
            </a:r>
          </a:p>
        </p:txBody>
      </p:sp>
      <p:sp>
        <p:nvSpPr>
          <p:cNvPr id="3" name="Content Placeholder 2"/>
          <p:cNvSpPr>
            <a:spLocks noGrp="1"/>
          </p:cNvSpPr>
          <p:nvPr>
            <p:ph idx="1"/>
          </p:nvPr>
        </p:nvSpPr>
        <p:spPr>
          <a:ln>
            <a:solidFill>
              <a:schemeClr val="tx1"/>
            </a:solidFill>
          </a:ln>
        </p:spPr>
        <p:txBody>
          <a:bodyPr/>
          <a:lstStyle/>
          <a:p>
            <a:r>
              <a:rPr lang="en-GB" dirty="0"/>
              <a:t>If contracts are tightly defined it can be difficult for managers to adjust to different situations as employees can argue “that’s not my job”</a:t>
            </a:r>
          </a:p>
        </p:txBody>
      </p:sp>
    </p:spTree>
    <p:extLst>
      <p:ext uri="{BB962C8B-B14F-4D97-AF65-F5344CB8AC3E}">
        <p14:creationId xmlns:p14="http://schemas.microsoft.com/office/powerpoint/2010/main" val="2209655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a:ln>
            <a:solidFill>
              <a:schemeClr val="tx1"/>
            </a:solidFill>
          </a:ln>
        </p:spPr>
        <p:txBody>
          <a:bodyPr/>
          <a:lstStyle/>
          <a:p>
            <a:r>
              <a:rPr lang="en-GB" dirty="0"/>
              <a:t>Flexible Employment Contracts</a:t>
            </a:r>
          </a:p>
        </p:txBody>
      </p:sp>
      <p:sp>
        <p:nvSpPr>
          <p:cNvPr id="3" name="Content Placeholder 2"/>
          <p:cNvSpPr>
            <a:spLocks noGrp="1"/>
          </p:cNvSpPr>
          <p:nvPr>
            <p:ph idx="1"/>
          </p:nvPr>
        </p:nvSpPr>
        <p:spPr>
          <a:ln>
            <a:solidFill>
              <a:schemeClr val="tx1"/>
            </a:solidFill>
          </a:ln>
        </p:spPr>
        <p:txBody>
          <a:bodyPr/>
          <a:lstStyle/>
          <a:p>
            <a:r>
              <a:rPr lang="en-GB" dirty="0"/>
              <a:t>This can also include the use of temporary employees or agency workers</a:t>
            </a:r>
          </a:p>
          <a:p>
            <a:r>
              <a:rPr lang="en-GB" dirty="0"/>
              <a:t>This enables a business to increase or decrease its labour workforce when needed</a:t>
            </a:r>
          </a:p>
          <a:p>
            <a:r>
              <a:rPr lang="en-GB" dirty="0"/>
              <a:t>Zero hour contracts can help with this</a:t>
            </a:r>
          </a:p>
          <a:p>
            <a:pPr marL="0" indent="0">
              <a:buNone/>
            </a:pP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5792" y="4001294"/>
            <a:ext cx="2449303" cy="2048740"/>
          </a:xfrm>
          <a:prstGeom prst="rect">
            <a:avLst/>
          </a:prstGeom>
        </p:spPr>
      </p:pic>
    </p:spTree>
    <p:extLst>
      <p:ext uri="{BB962C8B-B14F-4D97-AF65-F5344CB8AC3E}">
        <p14:creationId xmlns:p14="http://schemas.microsoft.com/office/powerpoint/2010/main" val="92305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a:ln>
            <a:solidFill>
              <a:schemeClr val="tx1"/>
            </a:solidFill>
          </a:ln>
        </p:spPr>
        <p:txBody>
          <a:bodyPr/>
          <a:lstStyle/>
          <a:p>
            <a:r>
              <a:rPr lang="en-GB" dirty="0"/>
              <a:t>Flexible Working</a:t>
            </a:r>
          </a:p>
        </p:txBody>
      </p:sp>
      <p:sp>
        <p:nvSpPr>
          <p:cNvPr id="3" name="Content Placeholder 2"/>
          <p:cNvSpPr>
            <a:spLocks noGrp="1"/>
          </p:cNvSpPr>
          <p:nvPr>
            <p:ph idx="1"/>
          </p:nvPr>
        </p:nvSpPr>
        <p:spPr>
          <a:ln>
            <a:solidFill>
              <a:schemeClr val="tx1"/>
            </a:solidFill>
          </a:ln>
        </p:spPr>
        <p:txBody>
          <a:bodyPr/>
          <a:lstStyle/>
          <a:p>
            <a:r>
              <a:rPr lang="en-GB" dirty="0"/>
              <a:t>Flexible working is becoming more popular where employees can choose their own working hours.</a:t>
            </a:r>
          </a:p>
          <a:p>
            <a:r>
              <a:rPr lang="en-GB" dirty="0"/>
              <a:t>This has been said to increased motivation and productivity</a:t>
            </a:r>
          </a:p>
          <a:p>
            <a:endParaRPr lang="en-GB" dirty="0"/>
          </a:p>
          <a:p>
            <a:r>
              <a:rPr lang="en-GB" dirty="0"/>
              <a:t>In America some companies offer unlimited holiday! Why? </a:t>
            </a:r>
          </a:p>
          <a:p>
            <a:pPr marL="0" indent="0">
              <a:buNone/>
            </a:pPr>
            <a:endParaRPr lang="en-GB" dirty="0"/>
          </a:p>
        </p:txBody>
      </p:sp>
    </p:spTree>
    <p:extLst>
      <p:ext uri="{BB962C8B-B14F-4D97-AF65-F5344CB8AC3E}">
        <p14:creationId xmlns:p14="http://schemas.microsoft.com/office/powerpoint/2010/main" val="294806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34509" y="250935"/>
            <a:ext cx="6195849" cy="6527769"/>
          </a:xfrm>
          <a:prstGeom prst="rect">
            <a:avLst/>
          </a:prstGeom>
        </p:spPr>
      </p:pic>
    </p:spTree>
    <p:extLst>
      <p:ext uri="{BB962C8B-B14F-4D97-AF65-F5344CB8AC3E}">
        <p14:creationId xmlns:p14="http://schemas.microsoft.com/office/powerpoint/2010/main" val="418112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solidFill>
              <a:schemeClr val="tx1"/>
            </a:solidFill>
          </a:ln>
        </p:spPr>
        <p:txBody>
          <a:bodyPr/>
          <a:lstStyle/>
          <a:p>
            <a:r>
              <a:rPr lang="en-GB" dirty="0"/>
              <a:t>Example of Flexible Working</a:t>
            </a:r>
          </a:p>
        </p:txBody>
      </p:sp>
      <p:sp>
        <p:nvSpPr>
          <p:cNvPr id="3" name="Content Placeholder 2"/>
          <p:cNvSpPr>
            <a:spLocks noGrp="1"/>
          </p:cNvSpPr>
          <p:nvPr>
            <p:ph idx="1"/>
          </p:nvPr>
        </p:nvSpPr>
        <p:spPr>
          <a:ln>
            <a:solidFill>
              <a:schemeClr val="tx1"/>
            </a:solidFill>
          </a:ln>
        </p:spPr>
        <p:txBody>
          <a:bodyPr/>
          <a:lstStyle/>
          <a:p>
            <a:r>
              <a:rPr lang="en-GB" b="1" dirty="0"/>
              <a:t>Pursuit Marketing – Glasgow</a:t>
            </a:r>
          </a:p>
          <a:p>
            <a:endParaRPr lang="en-GB" b="1" dirty="0"/>
          </a:p>
          <a:p>
            <a:endParaRPr lang="en-GB" b="1" dirty="0"/>
          </a:p>
          <a:p>
            <a:endParaRPr lang="en-GB" b="1" dirty="0"/>
          </a:p>
          <a:p>
            <a:endParaRPr lang="en-GB" b="1" dirty="0"/>
          </a:p>
          <a:p>
            <a:endParaRPr lang="en-GB" b="1" dirty="0"/>
          </a:p>
          <a:p>
            <a:endParaRPr lang="en-GB" b="1" dirty="0"/>
          </a:p>
          <a:p>
            <a:r>
              <a:rPr lang="en-GB" dirty="0">
                <a:hlinkClick r:id="rId2"/>
              </a:rPr>
              <a:t>http://www.bbc.co.uk/news/business-42739681</a:t>
            </a:r>
            <a:endParaRPr lang="en-GB" dirty="0"/>
          </a:p>
          <a:p>
            <a:endParaRPr lang="en-GB" b="1" dirty="0"/>
          </a:p>
        </p:txBody>
      </p:sp>
      <p:pic>
        <p:nvPicPr>
          <p:cNvPr id="4" name="Picture 3"/>
          <p:cNvPicPr>
            <a:picLocks noChangeAspect="1"/>
          </p:cNvPicPr>
          <p:nvPr/>
        </p:nvPicPr>
        <p:blipFill>
          <a:blip r:embed="rId3"/>
          <a:stretch>
            <a:fillRect/>
          </a:stretch>
        </p:blipFill>
        <p:spPr>
          <a:xfrm>
            <a:off x="1765553" y="2442357"/>
            <a:ext cx="5173994" cy="2622568"/>
          </a:xfrm>
          <a:prstGeom prst="rect">
            <a:avLst/>
          </a:prstGeom>
        </p:spPr>
      </p:pic>
    </p:spTree>
    <p:extLst>
      <p:ext uri="{BB962C8B-B14F-4D97-AF65-F5344CB8AC3E}">
        <p14:creationId xmlns:p14="http://schemas.microsoft.com/office/powerpoint/2010/main" val="850450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a:ln>
            <a:solidFill>
              <a:schemeClr val="tx1"/>
            </a:solidFill>
          </a:ln>
        </p:spPr>
        <p:txBody>
          <a:bodyPr/>
          <a:lstStyle/>
          <a:p>
            <a:r>
              <a:rPr lang="en-GB" dirty="0"/>
              <a:t>Value of Managing Information and Knowledge</a:t>
            </a:r>
          </a:p>
        </p:txBody>
      </p:sp>
      <p:sp>
        <p:nvSpPr>
          <p:cNvPr id="3" name="Content Placeholder 2"/>
          <p:cNvSpPr>
            <a:spLocks noGrp="1"/>
          </p:cNvSpPr>
          <p:nvPr>
            <p:ph idx="1"/>
          </p:nvPr>
        </p:nvSpPr>
        <p:spPr>
          <a:ln>
            <a:solidFill>
              <a:schemeClr val="tx1"/>
            </a:solidFill>
          </a:ln>
        </p:spPr>
        <p:txBody>
          <a:bodyPr/>
          <a:lstStyle/>
          <a:p>
            <a:r>
              <a:rPr lang="en-GB" dirty="0"/>
              <a:t>Information is a key resource these days. Developments in technology have made it easier to collect data</a:t>
            </a:r>
          </a:p>
        </p:txBody>
      </p:sp>
      <p:pic>
        <p:nvPicPr>
          <p:cNvPr id="4" name="Picture 3"/>
          <p:cNvPicPr>
            <a:picLocks noChangeAspect="1"/>
          </p:cNvPicPr>
          <p:nvPr/>
        </p:nvPicPr>
        <p:blipFill>
          <a:blip r:embed="rId2"/>
          <a:stretch>
            <a:fillRect/>
          </a:stretch>
        </p:blipFill>
        <p:spPr>
          <a:xfrm>
            <a:off x="735722" y="2967876"/>
            <a:ext cx="3697671" cy="31102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294" y="4876800"/>
            <a:ext cx="1201300" cy="1201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382" y="3132083"/>
            <a:ext cx="1263212" cy="1263212"/>
          </a:xfrm>
          <a:prstGeom prst="rect">
            <a:avLst/>
          </a:prstGeom>
        </p:spPr>
      </p:pic>
      <p:sp>
        <p:nvSpPr>
          <p:cNvPr id="7" name="TextBox 6"/>
          <p:cNvSpPr txBox="1"/>
          <p:nvPr/>
        </p:nvSpPr>
        <p:spPr>
          <a:xfrm>
            <a:off x="5307724" y="4395295"/>
            <a:ext cx="662152" cy="369332"/>
          </a:xfrm>
          <a:prstGeom prst="rect">
            <a:avLst/>
          </a:prstGeom>
          <a:noFill/>
        </p:spPr>
        <p:txBody>
          <a:bodyPr wrap="square" rtlCol="0">
            <a:spAutoFit/>
          </a:bodyPr>
          <a:lstStyle/>
          <a:p>
            <a:r>
              <a:rPr lang="en-GB" dirty="0"/>
              <a:t>to</a:t>
            </a: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4031" y="4061588"/>
            <a:ext cx="2455814" cy="1036746"/>
          </a:xfrm>
          <a:prstGeom prst="rect">
            <a:avLst/>
          </a:prstGeom>
        </p:spPr>
      </p:pic>
    </p:spTree>
    <p:extLst>
      <p:ext uri="{BB962C8B-B14F-4D97-AF65-F5344CB8AC3E}">
        <p14:creationId xmlns:p14="http://schemas.microsoft.com/office/powerpoint/2010/main" val="208062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solidFill>
              <a:schemeClr val="tx1"/>
            </a:solidFill>
          </a:ln>
        </p:spPr>
        <p:txBody>
          <a:bodyPr/>
          <a:lstStyle/>
          <a:p>
            <a:r>
              <a:rPr lang="en-GB" dirty="0"/>
              <a:t>Value of Managing Information and Knowledge</a:t>
            </a:r>
          </a:p>
        </p:txBody>
      </p:sp>
      <p:sp>
        <p:nvSpPr>
          <p:cNvPr id="3" name="Content Placeholder 2"/>
          <p:cNvSpPr>
            <a:spLocks noGrp="1"/>
          </p:cNvSpPr>
          <p:nvPr>
            <p:ph idx="1"/>
          </p:nvPr>
        </p:nvSpPr>
        <p:spPr>
          <a:ln>
            <a:solidFill>
              <a:schemeClr val="tx1"/>
            </a:solidFill>
          </a:ln>
        </p:spPr>
        <p:txBody>
          <a:bodyPr/>
          <a:lstStyle/>
          <a:p>
            <a:r>
              <a:rPr lang="en-GB" dirty="0"/>
              <a:t>They also have access to vast amounts of data external to the business such as economy, companies, population patterns, market patterns etc.</a:t>
            </a:r>
          </a:p>
        </p:txBody>
      </p:sp>
    </p:spTree>
    <p:extLst>
      <p:ext uri="{BB962C8B-B14F-4D97-AF65-F5344CB8AC3E}">
        <p14:creationId xmlns:p14="http://schemas.microsoft.com/office/powerpoint/2010/main" val="3532876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a:ln>
            <a:solidFill>
              <a:schemeClr val="tx1"/>
            </a:solidFill>
          </a:ln>
        </p:spPr>
        <p:txBody>
          <a:bodyPr/>
          <a:lstStyle/>
          <a:p>
            <a:r>
              <a:rPr lang="en-GB" dirty="0">
                <a:solidFill>
                  <a:schemeClr val="bg1"/>
                </a:solidFill>
              </a:rPr>
              <a:t>Value of Managing Information and Knowledge</a:t>
            </a:r>
          </a:p>
        </p:txBody>
      </p:sp>
      <p:sp>
        <p:nvSpPr>
          <p:cNvPr id="3" name="Content Placeholder 2"/>
          <p:cNvSpPr>
            <a:spLocks noGrp="1"/>
          </p:cNvSpPr>
          <p:nvPr>
            <p:ph idx="1"/>
          </p:nvPr>
        </p:nvSpPr>
        <p:spPr>
          <a:ln>
            <a:solidFill>
              <a:schemeClr val="tx1"/>
            </a:solidFill>
          </a:ln>
        </p:spPr>
        <p:txBody>
          <a:bodyPr/>
          <a:lstStyle/>
          <a:p>
            <a:r>
              <a:rPr lang="en-GB" dirty="0"/>
              <a:t>This means that they can:</a:t>
            </a:r>
          </a:p>
          <a:p>
            <a:pPr lvl="1"/>
            <a:r>
              <a:rPr lang="en-GB" dirty="0"/>
              <a:t>Identify changes before or as they happen</a:t>
            </a:r>
          </a:p>
          <a:p>
            <a:pPr lvl="1"/>
            <a:r>
              <a:rPr lang="en-GB" dirty="0"/>
              <a:t>Develop suitable strategies to respond or to prepare</a:t>
            </a:r>
          </a:p>
          <a:p>
            <a:pPr lvl="1"/>
            <a:r>
              <a:rPr lang="en-GB" dirty="0"/>
              <a:t>Evaluate the effectiveness of their strategies</a:t>
            </a:r>
          </a:p>
        </p:txBody>
      </p:sp>
    </p:spTree>
    <p:extLst>
      <p:ext uri="{BB962C8B-B14F-4D97-AF65-F5344CB8AC3E}">
        <p14:creationId xmlns:p14="http://schemas.microsoft.com/office/powerpoint/2010/main" val="2632633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66"/>
          </a:solidFill>
          <a:ln>
            <a:solidFill>
              <a:schemeClr val="tx1"/>
            </a:solidFill>
          </a:ln>
        </p:spPr>
        <p:txBody>
          <a:bodyPr/>
          <a:lstStyle/>
          <a:p>
            <a:r>
              <a:rPr lang="en-GB" dirty="0"/>
              <a:t>Kotter and Schlesinger</a:t>
            </a:r>
          </a:p>
        </p:txBody>
      </p:sp>
      <p:sp>
        <p:nvSpPr>
          <p:cNvPr id="3" name="Content Placeholder 2"/>
          <p:cNvSpPr>
            <a:spLocks noGrp="1"/>
          </p:cNvSpPr>
          <p:nvPr>
            <p:ph idx="1"/>
          </p:nvPr>
        </p:nvSpPr>
        <p:spPr>
          <a:ln>
            <a:solidFill>
              <a:schemeClr val="tx1"/>
            </a:solidFill>
          </a:ln>
        </p:spPr>
        <p:txBody>
          <a:bodyPr/>
          <a:lstStyle/>
          <a:p>
            <a:r>
              <a:rPr lang="en-GB" dirty="0"/>
              <a:t>Whilst some employees may welcome change, others will almost inevitably resist</a:t>
            </a:r>
          </a:p>
          <a:p>
            <a:r>
              <a:rPr lang="en-GB" dirty="0"/>
              <a:t>Kotter and Schlesinger have two theories where they outline:</a:t>
            </a:r>
          </a:p>
          <a:p>
            <a:pPr lvl="1"/>
            <a:r>
              <a:rPr lang="en-GB" dirty="0"/>
              <a:t>Reasons for Resistance to Change</a:t>
            </a:r>
          </a:p>
          <a:p>
            <a:pPr lvl="1"/>
            <a:r>
              <a:rPr lang="en-GB" dirty="0"/>
              <a:t>Overcoming Resistance to Change</a:t>
            </a:r>
          </a:p>
        </p:txBody>
      </p:sp>
    </p:spTree>
    <p:extLst>
      <p:ext uri="{BB962C8B-B14F-4D97-AF65-F5344CB8AC3E}">
        <p14:creationId xmlns:p14="http://schemas.microsoft.com/office/powerpoint/2010/main" val="978470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Kotter and Schlesinger</a:t>
            </a:r>
          </a:p>
        </p:txBody>
      </p:sp>
      <p:sp>
        <p:nvSpPr>
          <p:cNvPr id="3" name="Content Placeholder 2"/>
          <p:cNvSpPr>
            <a:spLocks noGrp="1"/>
          </p:cNvSpPr>
          <p:nvPr>
            <p:ph idx="1"/>
          </p:nvPr>
        </p:nvSpPr>
        <p:spPr/>
        <p:txBody>
          <a:bodyPr/>
          <a:lstStyle/>
          <a:p>
            <a:r>
              <a:rPr lang="en-GB" dirty="0"/>
              <a:t>Resistance to Change</a:t>
            </a:r>
          </a:p>
        </p:txBody>
      </p:sp>
      <p:graphicFrame>
        <p:nvGraphicFramePr>
          <p:cNvPr id="4" name="Diagram 3"/>
          <p:cNvGraphicFramePr/>
          <p:nvPr>
            <p:extLst>
              <p:ext uri="{D42A27DB-BD31-4B8C-83A1-F6EECF244321}">
                <p14:modId xmlns:p14="http://schemas.microsoft.com/office/powerpoint/2010/main" val="1682596508"/>
              </p:ext>
            </p:extLst>
          </p:nvPr>
        </p:nvGraphicFramePr>
        <p:xfrm>
          <a:off x="1524000" y="2247899"/>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967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a:ln>
            <a:solidFill>
              <a:schemeClr val="tx1"/>
            </a:solidFill>
          </a:ln>
        </p:spPr>
        <p:txBody>
          <a:bodyPr/>
          <a:lstStyle/>
          <a:p>
            <a:r>
              <a:rPr lang="en-GB" dirty="0"/>
              <a:t>Change – Rapid and Unexpected</a:t>
            </a:r>
          </a:p>
        </p:txBody>
      </p:sp>
      <p:sp>
        <p:nvSpPr>
          <p:cNvPr id="3" name="Content Placeholder 2"/>
          <p:cNvSpPr>
            <a:spLocks noGrp="1"/>
          </p:cNvSpPr>
          <p:nvPr>
            <p:ph idx="1"/>
          </p:nvPr>
        </p:nvSpPr>
        <p:spPr>
          <a:ln>
            <a:solidFill>
              <a:schemeClr val="tx1"/>
            </a:solidFill>
          </a:ln>
        </p:spPr>
        <p:txBody>
          <a:bodyPr>
            <a:normAutofit/>
          </a:bodyPr>
          <a:lstStyle/>
          <a:p>
            <a:endParaRPr lang="en-GB" dirty="0"/>
          </a:p>
        </p:txBody>
      </p:sp>
      <p:pic>
        <p:nvPicPr>
          <p:cNvPr id="4" name="Picture 3"/>
          <p:cNvPicPr>
            <a:picLocks noChangeAspect="1"/>
          </p:cNvPicPr>
          <p:nvPr/>
        </p:nvPicPr>
        <p:blipFill rotWithShape="1">
          <a:blip r:embed="rId2"/>
          <a:srcRect l="4853" t="5987" r="6644" b="14780"/>
          <a:stretch/>
        </p:blipFill>
        <p:spPr>
          <a:xfrm>
            <a:off x="628649" y="1825624"/>
            <a:ext cx="8131935" cy="4550123"/>
          </a:xfrm>
          <a:prstGeom prst="rect">
            <a:avLst/>
          </a:prstGeom>
        </p:spPr>
      </p:pic>
    </p:spTree>
    <p:extLst>
      <p:ext uri="{BB962C8B-B14F-4D97-AF65-F5344CB8AC3E}">
        <p14:creationId xmlns:p14="http://schemas.microsoft.com/office/powerpoint/2010/main" val="4029154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Kotter and Schlesinger</a:t>
            </a:r>
          </a:p>
        </p:txBody>
      </p:sp>
      <p:sp>
        <p:nvSpPr>
          <p:cNvPr id="3" name="Content Placeholder 2"/>
          <p:cNvSpPr>
            <a:spLocks noGrp="1"/>
          </p:cNvSpPr>
          <p:nvPr>
            <p:ph idx="1"/>
          </p:nvPr>
        </p:nvSpPr>
        <p:spPr/>
        <p:txBody>
          <a:bodyPr/>
          <a:lstStyle/>
          <a:p>
            <a:r>
              <a:rPr lang="en-GB" dirty="0"/>
              <a:t>Overcoming Resistance to Change</a:t>
            </a:r>
          </a:p>
        </p:txBody>
      </p:sp>
      <p:graphicFrame>
        <p:nvGraphicFramePr>
          <p:cNvPr id="4" name="Diagram 3"/>
          <p:cNvGraphicFramePr/>
          <p:nvPr>
            <p:extLst>
              <p:ext uri="{D42A27DB-BD31-4B8C-83A1-F6EECF244321}">
                <p14:modId xmlns:p14="http://schemas.microsoft.com/office/powerpoint/2010/main" val="2605919869"/>
              </p:ext>
            </p:extLst>
          </p:nvPr>
        </p:nvGraphicFramePr>
        <p:xfrm>
          <a:off x="1524000" y="2247899"/>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00570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61912" y="252412"/>
            <a:ext cx="9020175" cy="6353175"/>
          </a:xfrm>
          <a:prstGeom prst="rect">
            <a:avLst/>
          </a:prstGeom>
        </p:spPr>
      </p:pic>
    </p:spTree>
    <p:extLst>
      <p:ext uri="{BB962C8B-B14F-4D97-AF65-F5344CB8AC3E}">
        <p14:creationId xmlns:p14="http://schemas.microsoft.com/office/powerpoint/2010/main" val="92584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solidFill>
              <a:schemeClr val="tx1"/>
            </a:solidFill>
          </a:ln>
        </p:spPr>
        <p:txBody>
          <a:bodyPr/>
          <a:lstStyle/>
          <a:p>
            <a:r>
              <a:rPr lang="en-GB" dirty="0"/>
              <a:t>Change – Long Term</a:t>
            </a:r>
          </a:p>
        </p:txBody>
      </p:sp>
      <p:sp>
        <p:nvSpPr>
          <p:cNvPr id="3" name="Content Placeholder 2"/>
          <p:cNvSpPr>
            <a:spLocks noGrp="1"/>
          </p:cNvSpPr>
          <p:nvPr>
            <p:ph idx="1"/>
          </p:nvPr>
        </p:nvSpPr>
        <p:spPr>
          <a:ln>
            <a:solidFill>
              <a:schemeClr val="tx1"/>
            </a:solidFill>
          </a:ln>
        </p:spPr>
        <p:txBody>
          <a:bodyPr>
            <a:normAutofit/>
          </a:bodyPr>
          <a:lstStyle/>
          <a:p>
            <a:r>
              <a:rPr lang="en-GB" dirty="0"/>
              <a:t>Change may be long term</a:t>
            </a:r>
          </a:p>
          <a:p>
            <a:r>
              <a:rPr lang="en-GB" dirty="0"/>
              <a:t>This could include the shift in economic power towards economies in Indi and China</a:t>
            </a:r>
          </a:p>
          <a:p>
            <a:r>
              <a:rPr lang="en-GB" dirty="0"/>
              <a:t> Or this could include ageing populations in the UK and Japan</a:t>
            </a:r>
          </a:p>
          <a:p>
            <a:r>
              <a:rPr lang="en-GB" dirty="0"/>
              <a:t>These are shifts that are predictable in terms of how they are developing and therefore managers have more time to prepare</a:t>
            </a:r>
          </a:p>
        </p:txBody>
      </p:sp>
    </p:spTree>
    <p:extLst>
      <p:ext uri="{BB962C8B-B14F-4D97-AF65-F5344CB8AC3E}">
        <p14:creationId xmlns:p14="http://schemas.microsoft.com/office/powerpoint/2010/main" val="34855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solidFill>
              <a:schemeClr val="tx1"/>
            </a:solidFill>
          </a:ln>
        </p:spPr>
        <p:txBody>
          <a:bodyPr/>
          <a:lstStyle/>
          <a:p>
            <a:r>
              <a:rPr lang="en-GB" dirty="0"/>
              <a:t>Change – Long Term</a:t>
            </a:r>
          </a:p>
        </p:txBody>
      </p:sp>
      <p:sp>
        <p:nvSpPr>
          <p:cNvPr id="3" name="Content Placeholder 2"/>
          <p:cNvSpPr>
            <a:spLocks noGrp="1"/>
          </p:cNvSpPr>
          <p:nvPr>
            <p:ph idx="1"/>
          </p:nvPr>
        </p:nvSpPr>
        <p:spPr>
          <a:ln>
            <a:solidFill>
              <a:schemeClr val="tx1"/>
            </a:solidFill>
          </a:ln>
        </p:spPr>
        <p:txBody>
          <a:bodyPr>
            <a:normAutofit lnSpcReduction="10000"/>
          </a:bodyPr>
          <a:lstStyle/>
          <a:p>
            <a:pPr marL="0" indent="0">
              <a:buNone/>
            </a:pPr>
            <a:r>
              <a:rPr lang="en-GB" dirty="0"/>
              <a:t>Example of changing UK population</a:t>
            </a:r>
          </a:p>
          <a:p>
            <a:pPr marL="0" indent="0">
              <a:buNone/>
            </a:pPr>
            <a:r>
              <a:rPr lang="en-GB" dirty="0"/>
              <a:t>Office of National Statistics:</a:t>
            </a:r>
          </a:p>
          <a:p>
            <a:pPr lvl="1"/>
            <a:r>
              <a:rPr lang="en-GB" dirty="0"/>
              <a:t>“16% of UK population is over 65”</a:t>
            </a:r>
          </a:p>
          <a:p>
            <a:pPr lvl="1"/>
            <a:r>
              <a:rPr lang="en-GB" dirty="0"/>
              <a:t>“When we consider those who reach over 85 years old, the proportion of this population is smaller. In 1996 there were no local authorities with more than 3% of their population aged 85 and over. In 2006, most authorities had 2% to 3% of their local population aged 85 and over. In 2016 over half of local authorities had over 3% of their population aged 85 and over. This is projected to continue increasing, with very few authorities below 3% in 2026 and below 4% in 2036.”</a:t>
            </a:r>
          </a:p>
        </p:txBody>
      </p:sp>
      <p:pic>
        <p:nvPicPr>
          <p:cNvPr id="1026" name="Picture 2" descr="Image result for elderly">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94" y="1863203"/>
            <a:ext cx="1268304" cy="1268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5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a:ln>
            <a:solidFill>
              <a:schemeClr val="tx1"/>
            </a:solidFill>
          </a:ln>
        </p:spPr>
        <p:txBody>
          <a:bodyPr/>
          <a:lstStyle/>
          <a:p>
            <a:r>
              <a:rPr lang="en-GB" dirty="0"/>
              <a:t>Change – Incremental</a:t>
            </a:r>
          </a:p>
        </p:txBody>
      </p:sp>
      <p:sp>
        <p:nvSpPr>
          <p:cNvPr id="3" name="Content Placeholder 2"/>
          <p:cNvSpPr>
            <a:spLocks noGrp="1"/>
          </p:cNvSpPr>
          <p:nvPr>
            <p:ph idx="1"/>
          </p:nvPr>
        </p:nvSpPr>
        <p:spPr>
          <a:ln>
            <a:solidFill>
              <a:schemeClr val="tx1"/>
            </a:solidFill>
          </a:ln>
        </p:spPr>
        <p:txBody>
          <a:bodyPr>
            <a:normAutofit/>
          </a:bodyPr>
          <a:lstStyle/>
          <a:p>
            <a:r>
              <a:rPr lang="en-GB" dirty="0"/>
              <a:t>Change may be incremental – i.e. step by step change. Most businesses will gradually improve their processes over time. </a:t>
            </a:r>
          </a:p>
          <a:p>
            <a:r>
              <a:rPr lang="en-GB" dirty="0"/>
              <a:t>Staff or customers will have small suggestions for change and can incrementally build and improve the business over time.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0951" y="4171166"/>
            <a:ext cx="2845706" cy="1822231"/>
          </a:xfrm>
          <a:prstGeom prst="rect">
            <a:avLst/>
          </a:prstGeom>
        </p:spPr>
      </p:pic>
    </p:spTree>
    <p:extLst>
      <p:ext uri="{BB962C8B-B14F-4D97-AF65-F5344CB8AC3E}">
        <p14:creationId xmlns:p14="http://schemas.microsoft.com/office/powerpoint/2010/main" val="269544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a:ln>
            <a:solidFill>
              <a:schemeClr val="tx1"/>
            </a:solidFill>
          </a:ln>
        </p:spPr>
        <p:txBody>
          <a:bodyPr/>
          <a:lstStyle/>
          <a:p>
            <a:r>
              <a:rPr lang="en-GB" dirty="0"/>
              <a:t>Change – Incremental</a:t>
            </a:r>
          </a:p>
        </p:txBody>
      </p:sp>
      <p:sp>
        <p:nvSpPr>
          <p:cNvPr id="3" name="Content Placeholder 2"/>
          <p:cNvSpPr>
            <a:spLocks noGrp="1"/>
          </p:cNvSpPr>
          <p:nvPr>
            <p:ph idx="1"/>
          </p:nvPr>
        </p:nvSpPr>
        <p:spPr>
          <a:ln>
            <a:solidFill>
              <a:schemeClr val="tx1"/>
            </a:solidFill>
          </a:ln>
        </p:spPr>
        <p:txBody>
          <a:bodyPr>
            <a:normAutofit/>
          </a:bodyPr>
          <a:lstStyle/>
          <a:p>
            <a:r>
              <a:rPr lang="en-GB" dirty="0"/>
              <a:t>Think about Kaizen groups, quality circles and Toyota.</a:t>
            </a:r>
          </a:p>
          <a:p>
            <a:r>
              <a:rPr lang="en-GB" dirty="0"/>
              <a:t>Also consider customer feedback, sales patterns and identifying trends.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3655" y="4249181"/>
            <a:ext cx="1944419" cy="1689484"/>
          </a:xfrm>
          <a:prstGeom prst="rect">
            <a:avLst/>
          </a:prstGeom>
        </p:spPr>
      </p:pic>
    </p:spTree>
    <p:extLst>
      <p:ext uri="{BB962C8B-B14F-4D97-AF65-F5344CB8AC3E}">
        <p14:creationId xmlns:p14="http://schemas.microsoft.com/office/powerpoint/2010/main" val="3321807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Berlin Sans FB"/>
        <a:ea typeface=""/>
        <a:cs typeface=""/>
      </a:majorFont>
      <a:minorFont>
        <a:latin typeface="Candar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80855ED7A37F4C91D9E20FC93BA26D" ma:contentTypeVersion="4" ma:contentTypeDescription="Create a new document." ma:contentTypeScope="" ma:versionID="e9c7f38603b2ad915dbad9dfbe070702">
  <xsd:schema xmlns:xsd="http://www.w3.org/2001/XMLSchema" xmlns:xs="http://www.w3.org/2001/XMLSchema" xmlns:p="http://schemas.microsoft.com/office/2006/metadata/properties" xmlns:ns2="70d8260a-5751-4610-a4f9-c1477abd5355" targetNamespace="http://schemas.microsoft.com/office/2006/metadata/properties" ma:root="true" ma:fieldsID="2c3d7828fa19cfd24e9db0d08af2e85d" ns2:_="">
    <xsd:import namespace="70d8260a-5751-4610-a4f9-c1477abd535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8260a-5751-4610-a4f9-c1477abd5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A1A635-FE96-491A-B9D2-DE079728244B}"/>
</file>

<file path=customXml/itemProps2.xml><?xml version="1.0" encoding="utf-8"?>
<ds:datastoreItem xmlns:ds="http://schemas.openxmlformats.org/officeDocument/2006/customXml" ds:itemID="{2CE0566D-DE24-4334-B7C3-E701B3EF7731}"/>
</file>

<file path=customXml/itemProps3.xml><?xml version="1.0" encoding="utf-8"?>
<ds:datastoreItem xmlns:ds="http://schemas.openxmlformats.org/officeDocument/2006/customXml" ds:itemID="{3DDA766C-815F-443F-89FD-AAF437FE4552}"/>
</file>

<file path=docProps/app.xml><?xml version="1.0" encoding="utf-8"?>
<Properties xmlns="http://schemas.openxmlformats.org/officeDocument/2006/extended-properties" xmlns:vt="http://schemas.openxmlformats.org/officeDocument/2006/docPropsVTypes">
  <Template>Office Theme</Template>
  <TotalTime>1930</TotalTime>
  <Words>2406</Words>
  <Application>Microsoft Office PowerPoint</Application>
  <PresentationFormat>On-screen Show (4:3)</PresentationFormat>
  <Paragraphs>263</Paragraphs>
  <Slides>51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Berlin Sans FB</vt:lpstr>
      <vt:lpstr>Calibri</vt:lpstr>
      <vt:lpstr>Candara</vt:lpstr>
      <vt:lpstr>Leelawadee</vt:lpstr>
      <vt:lpstr>Office Theme</vt:lpstr>
      <vt:lpstr>Managing Change</vt:lpstr>
      <vt:lpstr>Managing Change</vt:lpstr>
      <vt:lpstr>Change</vt:lpstr>
      <vt:lpstr>Change – Rapid and Unexpected</vt:lpstr>
      <vt:lpstr>Change – Rapid and Unexpected</vt:lpstr>
      <vt:lpstr>Change – Long Term</vt:lpstr>
      <vt:lpstr>Change – Long Term</vt:lpstr>
      <vt:lpstr>Change – Incremental</vt:lpstr>
      <vt:lpstr>Change – Incremental</vt:lpstr>
      <vt:lpstr>Change – Disruptive</vt:lpstr>
      <vt:lpstr>Change – Disruptive</vt:lpstr>
      <vt:lpstr>Future Disruptive Change?</vt:lpstr>
      <vt:lpstr>Future Disruptive Change?</vt:lpstr>
      <vt:lpstr>Future Disruptive Change?</vt:lpstr>
      <vt:lpstr>Task</vt:lpstr>
      <vt:lpstr>Internet and Change</vt:lpstr>
      <vt:lpstr>Internet and Change – Imagine!</vt:lpstr>
      <vt:lpstr>Lewin’s Force Field Analysis Model of Change</vt:lpstr>
      <vt:lpstr>PowerPoint Presentation</vt:lpstr>
      <vt:lpstr>Change Management</vt:lpstr>
      <vt:lpstr>The Push for Change</vt:lpstr>
      <vt:lpstr>Why Change?</vt:lpstr>
      <vt:lpstr>Lewin’s Force Field Analysis Model</vt:lpstr>
      <vt:lpstr>Task</vt:lpstr>
      <vt:lpstr>Forces for Change - Internal</vt:lpstr>
      <vt:lpstr>Forces for Change - External</vt:lpstr>
      <vt:lpstr>Restraining Forces</vt:lpstr>
      <vt:lpstr>Restraining Forces 2</vt:lpstr>
      <vt:lpstr>Organisational Restraining Forces</vt:lpstr>
      <vt:lpstr>Is Poor Management a Restraining Force?</vt:lpstr>
      <vt:lpstr>Uses of Lewin’s Force Field Analysis</vt:lpstr>
      <vt:lpstr>Activity</vt:lpstr>
      <vt:lpstr>Value of Change</vt:lpstr>
      <vt:lpstr>Successful and Unsuccessful Change</vt:lpstr>
      <vt:lpstr>Value of a Flexible Organisation</vt:lpstr>
      <vt:lpstr>Restructuring</vt:lpstr>
      <vt:lpstr>Delayering</vt:lpstr>
      <vt:lpstr>Delayering</vt:lpstr>
      <vt:lpstr>Flexible Employment Contracts</vt:lpstr>
      <vt:lpstr>Flexible Employment Contracts</vt:lpstr>
      <vt:lpstr>Flexible Employment Contracts</vt:lpstr>
      <vt:lpstr>Flexible Working</vt:lpstr>
      <vt:lpstr>PowerPoint Presentation</vt:lpstr>
      <vt:lpstr>Example of Flexible Working</vt:lpstr>
      <vt:lpstr>Value of Managing Information and Knowledge</vt:lpstr>
      <vt:lpstr>Value of Managing Information and Knowledge</vt:lpstr>
      <vt:lpstr>Value of Managing Information and Knowledge</vt:lpstr>
      <vt:lpstr>Kotter and Schlesinger</vt:lpstr>
      <vt:lpstr>Kotter and Schlesinger</vt:lpstr>
      <vt:lpstr>Kotter and Schlesinger</vt:lpstr>
      <vt:lpstr>PowerPoint Presentation</vt:lpstr>
    </vt:vector>
  </TitlesOfParts>
  <Company>Monkseaton High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Starter</dc:title>
  <dc:creator>Kim McCaughey</dc:creator>
  <cp:lastModifiedBy>Abbie Taplin</cp:lastModifiedBy>
  <cp:revision>66</cp:revision>
  <cp:lastPrinted>2018-01-23T08:35:11Z</cp:lastPrinted>
  <dcterms:created xsi:type="dcterms:W3CDTF">2018-01-22T19:19:24Z</dcterms:created>
  <dcterms:modified xsi:type="dcterms:W3CDTF">2023-10-31T12:18:22Z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0x0101006B80855ED7A37F4C91D9E20FC93BA26D</vt:lpwstr>
  </property>
</Properties>
</file>