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notesMasterIdLst>
    <p:notesMasterId r:id="rId7"/>
  </p:notesMasterIdLst>
  <p:sldIdLst>
    <p:sldId id="256"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4289" autoAdjust="0"/>
  </p:normalViewPr>
  <p:slideViewPr>
    <p:cSldViewPr snapToGrid="0">
      <p:cViewPr varScale="1">
        <p:scale>
          <a:sx n="62" d="100"/>
          <a:sy n="62" d="100"/>
        </p:scale>
        <p:origin x="2412" y="60"/>
      </p:cViewPr>
      <p:guideLst/>
    </p:cSldViewPr>
  </p:slideViewPr>
  <p:notesTextViewPr>
    <p:cViewPr>
      <p:scale>
        <a:sx n="1" d="1"/>
        <a:sy n="1" d="1"/>
      </p:scale>
      <p:origin x="0" y="-184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E5D97-0A0A-464C-A08B-4AF6AEC615ED}" type="datetimeFigureOut">
              <a:rPr lang="en-GB" smtClean="0"/>
              <a:t>13/09/2023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13885-4E5F-4B70-85BC-1199C6581961}" type="slidenum">
              <a:rPr lang="en-GB" smtClean="0"/>
              <a:t>‹#›</a:t>
            </a:fld>
            <a:endParaRPr lang="en-GB" dirty="0"/>
          </a:p>
        </p:txBody>
      </p:sp>
    </p:spTree>
    <p:extLst>
      <p:ext uri="{BB962C8B-B14F-4D97-AF65-F5344CB8AC3E}">
        <p14:creationId xmlns:p14="http://schemas.microsoft.com/office/powerpoint/2010/main" val="3736654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Types of Work Experience:</a:t>
            </a:r>
          </a:p>
          <a:p>
            <a:endParaRPr lang="en-GB" dirty="0"/>
          </a:p>
          <a:p>
            <a:r>
              <a:rPr lang="en-GB" b="1" u="sng" dirty="0"/>
              <a:t>Work Shadowing:</a:t>
            </a:r>
          </a:p>
          <a:p>
            <a:endParaRPr lang="en-GB" b="1" u="sng" dirty="0"/>
          </a:p>
          <a:p>
            <a:r>
              <a:rPr lang="en-GB" b="0" u="none" dirty="0"/>
              <a:t>This type of work experience is when you observe people doing a job so you can actively learn about how to do the job. Work Shadowing isn’t working actively it is when you observe how someone does the job for example a university student in their last year of medical school will observe a surgeon or doctor depending in what field they want to pursue </a:t>
            </a:r>
          </a:p>
          <a:p>
            <a:endParaRPr lang="en-GB" b="0" u="none" dirty="0"/>
          </a:p>
          <a:p>
            <a:endParaRPr lang="en-GB" b="0" u="none" dirty="0"/>
          </a:p>
          <a:p>
            <a:r>
              <a:rPr lang="en-GB" b="1" u="sng" dirty="0"/>
              <a:t>Voluntary:</a:t>
            </a:r>
          </a:p>
          <a:p>
            <a:endParaRPr lang="en-GB" b="1" u="sng" dirty="0"/>
          </a:p>
          <a:p>
            <a:r>
              <a:rPr lang="en-GB" b="0" u="none" dirty="0"/>
              <a:t>Voluntary work, or volunteering, is the act of contributing one's time and skills to support a cause or organization without financial gain. It's a selfless endeavour driven by a desire to make a positive impact, fostering civic responsibility and social connections while addressing societal challenges.</a:t>
            </a:r>
          </a:p>
          <a:p>
            <a:endParaRPr lang="en-GB" b="1" u="sng" dirty="0"/>
          </a:p>
          <a:p>
            <a:endParaRPr lang="en-GB" b="1" u="sng" dirty="0"/>
          </a:p>
          <a:p>
            <a:r>
              <a:rPr lang="en-GB" b="1" u="sng" dirty="0"/>
              <a:t>Part Time Work:</a:t>
            </a:r>
          </a:p>
          <a:p>
            <a:endParaRPr lang="en-GB" b="1" u="sng" dirty="0"/>
          </a:p>
          <a:p>
            <a:r>
              <a:rPr lang="en-GB" b="0" u="none" dirty="0"/>
              <a:t>Part-time work means working fewer hours than a full-time job, often less than 30-35 hours per week. For instance, a college student might work part-time as a fast-food worker, putting in 20 hours a week while attending classes.</a:t>
            </a:r>
          </a:p>
          <a:p>
            <a:endParaRPr lang="en-GB" b="0" u="none" dirty="0"/>
          </a:p>
          <a:p>
            <a:endParaRPr lang="en-GB" b="0" u="none" dirty="0"/>
          </a:p>
          <a:p>
            <a:r>
              <a:rPr lang="en-GB" b="1" u="sng" dirty="0"/>
              <a:t>Work Experience:</a:t>
            </a:r>
          </a:p>
          <a:p>
            <a:endParaRPr lang="en-GB" b="1" u="sng" dirty="0"/>
          </a:p>
          <a:p>
            <a:r>
              <a:rPr lang="en-GB" b="0" i="0" dirty="0">
                <a:solidFill>
                  <a:srgbClr val="D1D5DB"/>
                </a:solidFill>
                <a:effectLst/>
                <a:latin typeface="Söhne"/>
              </a:rPr>
              <a:t>Work experience, often called a "placement" in the UK, involves gaining practical knowledge in a professional setting. It allows students or newcomers to apply their learning, acquire skills, and gain insights into their chosen field. For example, a UK secondary school student might spend a week at an engineering company, observing and assisting engineers, which helps them make informed career choices and build a foundation for their future in engineering.</a:t>
            </a:r>
            <a:endParaRPr lang="en-GB" b="1" u="sng" dirty="0"/>
          </a:p>
          <a:p>
            <a:endParaRPr lang="en-GB" b="1" u="sng" dirty="0"/>
          </a:p>
          <a:p>
            <a:endParaRPr lang="en-GB" b="1" u="sng" dirty="0"/>
          </a:p>
          <a:p>
            <a:endParaRPr lang="en-GB" b="1" u="sng" dirty="0"/>
          </a:p>
          <a:p>
            <a:endParaRPr lang="en-GB" b="1" u="sng" dirty="0"/>
          </a:p>
          <a:p>
            <a:endParaRPr lang="en-GB" b="0" u="none" dirty="0"/>
          </a:p>
        </p:txBody>
      </p:sp>
      <p:sp>
        <p:nvSpPr>
          <p:cNvPr id="4" name="Slide Number Placeholder 3"/>
          <p:cNvSpPr>
            <a:spLocks noGrp="1"/>
          </p:cNvSpPr>
          <p:nvPr>
            <p:ph type="sldNum" sz="quarter" idx="5"/>
          </p:nvPr>
        </p:nvSpPr>
        <p:spPr/>
        <p:txBody>
          <a:bodyPr/>
          <a:lstStyle/>
          <a:p>
            <a:fld id="{41713885-4E5F-4B70-85BC-1199C6581961}" type="slidenum">
              <a:rPr lang="en-GB" smtClean="0"/>
              <a:t>1</a:t>
            </a:fld>
            <a:endParaRPr lang="en-GB" dirty="0"/>
          </a:p>
        </p:txBody>
      </p:sp>
    </p:spTree>
    <p:extLst>
      <p:ext uri="{BB962C8B-B14F-4D97-AF65-F5344CB8AC3E}">
        <p14:creationId xmlns:p14="http://schemas.microsoft.com/office/powerpoint/2010/main" val="851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Types of preparations for different types of work experience:</a:t>
            </a:r>
          </a:p>
          <a:p>
            <a:endParaRPr lang="en-GB" dirty="0"/>
          </a:p>
          <a:p>
            <a:r>
              <a:rPr lang="en-GB" b="1" u="sng" dirty="0"/>
              <a:t>Work Experience:</a:t>
            </a:r>
          </a:p>
          <a:p>
            <a:endParaRPr lang="en-GB" b="1" u="sng" dirty="0"/>
          </a:p>
          <a:p>
            <a:endParaRPr lang="en-GB" dirty="0"/>
          </a:p>
          <a:p>
            <a:r>
              <a:rPr lang="en-GB" sz="1600" b="0" u="none" baseline="0" dirty="0"/>
              <a:t>General Preparations: Personally, I would prepare by making sure I change my attitude for the day and make sure I act professional in the workplace such as changing my slang to more professional work talk Another thing I would do is prepare for to research my travel options what trains and buses I would have to take how long it takes for each bus to arrive etc I would then research the company’s dress code to make sure I look professional on the day I show up to my workplace next I would make sure I have a lunch or some sort or money to allow me to buy lunch so I won’t go hungry before I go to bed the day before I would make sure to put my phone on charge and all my electronics before heading to work in the morning to make sure they are all fully charged for the next day I would also do some general hygiene such as shaving and polish my shoes etc for work experience specifics you may need to take notes to allow you to learn about the workplace experience I would also be prepared to ask questions and allow for feedback on how I am doing in the workplace to allow me to learn about working in the place I choose </a:t>
            </a:r>
          </a:p>
          <a:p>
            <a:endParaRPr lang="en-GB" sz="1600" b="0" u="none" baseline="0" dirty="0"/>
          </a:p>
          <a:p>
            <a:r>
              <a:rPr lang="en-GB" sz="1600" b="1" u="sng" baseline="0" dirty="0"/>
              <a:t>Voluntary:</a:t>
            </a:r>
          </a:p>
          <a:p>
            <a:endParaRPr lang="en-GB" sz="1600" b="1" u="sng"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u="none" baseline="0" dirty="0"/>
              <a:t>General Preparations: Personally, I would prepare by making sure I change my attitude for the day and make sure I act professional in the workplace such as changing my slang to more professional work talk Another thing I would do is prepare for to research my travel options what trains and buses I would have to take how long it takes for each bus to arrive etc I would then research the company’s dress code to make sure I look professional on the day I show up to my workplace next I would make sure I have a lunch or some sort or money to allow me to buy lunch so I won’t go hungry before I go to bed the day before I would make sure to put my phone on charge and all my electronics before heading to work in the morning to make sure they are all fully charged for the next day I would also do some general hygiene such as shaving and polish my shoes etc. Specifics for voluntary work would include having a passport so you can do work overseas in 3</a:t>
            </a:r>
            <a:r>
              <a:rPr lang="en-GB" sz="1600" b="0" u="none" baseline="30000" dirty="0"/>
              <a:t>rd</a:t>
            </a:r>
            <a:r>
              <a:rPr lang="en-GB" sz="1600" b="0" u="none" baseline="0" dirty="0"/>
              <a:t> world countries and you would need to apply for a visa to enter the country that you are going to you would also need a vaccines that are required by the country you are going to and would also need to pay for a DBS to be conducted on you to make sure you don’t have any background issues that would prevent you working for the company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sng" baseline="0" dirty="0"/>
              <a:t>Part-Time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u="sng"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u="none" baseline="0" dirty="0"/>
              <a:t>General Preparations: Personally, I would prepare by making sure I change my attitude for the day and make sure I act professional in the workplace such as changing my slang to more professional work talk Another thing I would do is prepare for to research my travel options what trains and buses I would have to take how long it takes for each bus to arrive etc I would then research the company’s dress code to make sure I look professional on the day I show up to my workplace next I would make sure I have a lunch or some sort or money to allow me to buy lunch so I won’t go hungry before I go to bed the day before I would make sure to put my phone on charge and all my electronics before heading to work in the morning to make sure they are all fully charged for the next day I would also do some general hygiene such as shaving and polish my shoes etc</a:t>
            </a:r>
            <a:r>
              <a:rPr lang="en-GB" sz="1600" b="1" u="none" baseline="0" dirty="0"/>
              <a:t>. </a:t>
            </a:r>
            <a:r>
              <a:rPr lang="en-GB" sz="1600" b="0" u="none" baseline="0" dirty="0"/>
              <a:t>more specific things you would need for a part time job is a bank account for the money you will get paid as this is the only work example were you will take home a </a:t>
            </a:r>
            <a:r>
              <a:rPr lang="en-GB" sz="1600" b="0" u="none" baseline="0" dirty="0" err="1"/>
              <a:t>paycheck</a:t>
            </a:r>
            <a:r>
              <a:rPr lang="en-GB" sz="1600" b="0" u="none" baseline="0" dirty="0"/>
              <a:t> home you may or may not need a uniform depending if your workplace has a dress code you will have to prepare to purchase the uniform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sng" baseline="0" dirty="0"/>
              <a:t>Work Shadowing: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u="sng"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u="sng"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u="none" baseline="0" dirty="0"/>
              <a:t>General Preparations: Personally, I would prepare by making sure I change my attitude for the day and make sure I act professional in the workplace such as changing my slang to more professional work talk Another thing I would do is prepare for to research my travel options what trains and buses I would have to take how long it takes for each bus to arrive etc I would then research the company’s dress code to make sure I look professional on the day I show up to my workplace next I would make sure I have a lunch or some sort or money to allow me to buy lunch so I won’t go hungry before I go to bed the day before I would make sure to put my phone on charge and all my electronics before heading to work in the morning to make sure they are all fully charged for the next day I would also do some general hygiene such as shaving and polish my shoes etc. specific preparations for work shadowing would be to take notes for your studies and for when you actually start working as for example a surgeon they would work shadow the surgeon for a couple of months before they are allowed to do the job themselves or have to take a test on what they have learnt while </a:t>
            </a:r>
            <a:r>
              <a:rPr lang="en-GB" sz="1600" b="0" u="none" baseline="0" dirty="0" err="1"/>
              <a:t>workshadowing</a:t>
            </a:r>
            <a:r>
              <a:rPr lang="en-GB" sz="1600" b="0" u="none" baseline="0"/>
              <a:t> </a:t>
            </a:r>
            <a:endParaRPr lang="en-GB" sz="1600" b="1" u="sng"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u="sng" baseline="0" dirty="0"/>
          </a:p>
        </p:txBody>
      </p:sp>
      <p:sp>
        <p:nvSpPr>
          <p:cNvPr id="4" name="Slide Number Placeholder 3"/>
          <p:cNvSpPr>
            <a:spLocks noGrp="1"/>
          </p:cNvSpPr>
          <p:nvPr>
            <p:ph type="sldNum" sz="quarter" idx="5"/>
          </p:nvPr>
        </p:nvSpPr>
        <p:spPr/>
        <p:txBody>
          <a:bodyPr/>
          <a:lstStyle/>
          <a:p>
            <a:fld id="{41713885-4E5F-4B70-85BC-1199C6581961}" type="slidenum">
              <a:rPr lang="en-GB" smtClean="0"/>
              <a:t>2</a:t>
            </a:fld>
            <a:endParaRPr lang="en-GB" dirty="0"/>
          </a:p>
        </p:txBody>
      </p:sp>
    </p:spTree>
    <p:extLst>
      <p:ext uri="{BB962C8B-B14F-4D97-AF65-F5344CB8AC3E}">
        <p14:creationId xmlns:p14="http://schemas.microsoft.com/office/powerpoint/2010/main" val="416712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9/13/2023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77397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9/13/2023</a:t>
            </a:fld>
            <a:endParaRPr lang="en-US" dirty="0"/>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885960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9/13/2023</a:t>
            </a:fld>
            <a:endParaRPr lang="en-US" dirty="0"/>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87160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9/13/2023</a:t>
            </a:fld>
            <a:endParaRPr lang="en-US" dirty="0"/>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85593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9/13/2023</a:t>
            </a:fld>
            <a:endParaRPr lang="en-US" dirty="0"/>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82490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9/13/2023</a:t>
            </a:fld>
            <a:endParaRPr lang="en-US" dirty="0"/>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0284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9/13/2023</a:t>
            </a:fld>
            <a:endParaRPr lang="en-US" dirty="0"/>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26185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9/13/2023</a:t>
            </a:fld>
            <a:endParaRPr lang="en-US" dirty="0"/>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61350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9/13/2023</a:t>
            </a:fld>
            <a:endParaRPr lang="en-US" dirty="0"/>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8459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9/13/2023</a:t>
            </a:fld>
            <a:endParaRPr lang="en-US" dirty="0"/>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14410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9/13/2023</a:t>
            </a:fld>
            <a:endParaRPr lang="en-US" dirty="0"/>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80017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9/13/2023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3401623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10">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3">
            <a:extLst>
              <a:ext uri="{FF2B5EF4-FFF2-40B4-BE49-F238E27FC236}">
                <a16:creationId xmlns:a16="http://schemas.microsoft.com/office/drawing/2014/main" id="{115B786D-B4AB-740A-0DFD-511882D98068}"/>
              </a:ext>
            </a:extLst>
          </p:cNvPr>
          <p:cNvPicPr>
            <a:picLocks noChangeAspect="1"/>
          </p:cNvPicPr>
          <p:nvPr/>
        </p:nvPicPr>
        <p:blipFill rotWithShape="1">
          <a:blip r:embed="rId3">
            <a:alphaModFix amt="70000"/>
          </a:blip>
          <a:srcRect t="7732" r="-1" b="1901"/>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16" name="Freeform: Shape 15">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19" name="Freeform: Shape 18">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dirty="0"/>
            </a:p>
          </p:txBody>
        </p:sp>
        <p:grpSp>
          <p:nvGrpSpPr>
            <p:cNvPr id="21"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4" name="Freeform: Shape 33">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dirty="0"/>
              </a:p>
            </p:txBody>
          </p:sp>
          <p:sp>
            <p:nvSpPr>
              <p:cNvPr id="35" name="Freeform: Shape 3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dirty="0"/>
              </a:p>
            </p:txBody>
          </p:sp>
          <p:sp>
            <p:nvSpPr>
              <p:cNvPr id="36" name="Freeform: Shape 3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dirty="0"/>
              </a:p>
            </p:txBody>
          </p:sp>
          <p:sp>
            <p:nvSpPr>
              <p:cNvPr id="37" name="Freeform: Shape 3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38" name="Freeform: Shape 3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39" name="Freeform: Shape 38">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dirty="0"/>
              </a:p>
            </p:txBody>
          </p:sp>
        </p:grpSp>
        <p:sp>
          <p:nvSpPr>
            <p:cNvPr id="22" name="Freeform: Shape 21">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dirty="0"/>
            </a:p>
          </p:txBody>
        </p:sp>
        <p:sp>
          <p:nvSpPr>
            <p:cNvPr id="25" name="Freeform: Shape 24">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dirty="0"/>
            </a:p>
          </p:txBody>
        </p:sp>
        <p:sp>
          <p:nvSpPr>
            <p:cNvPr id="26" name="Freeform: Shape 25">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dirty="0"/>
            </a:p>
          </p:txBody>
        </p:sp>
        <p:sp>
          <p:nvSpPr>
            <p:cNvPr id="27" name="Freeform: Shape 26">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29" name="Freeform: Shape 28">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30" name="Freeform: Shape 29">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31" name="Freeform: Shape 30">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33" name="Freeform: Shape 32">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dirty="0"/>
            </a:p>
          </p:txBody>
        </p:sp>
      </p:grpSp>
      <p:grpSp>
        <p:nvGrpSpPr>
          <p:cNvPr id="41"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45" name="Freeform: Shape 44">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46" name="Freeform: Shape 45">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47" name="Freeform: Shape 46">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48" name="Freeform: Shape 47">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49" name="Freeform: Shape 48">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50" name="Freeform: Shape 49">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43" name="Freeform: Shape 42">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909A61F-1681-CF63-9BD8-F6E9F4F39850}"/>
              </a:ext>
            </a:extLst>
          </p:cNvPr>
          <p:cNvSpPr>
            <a:spLocks noGrp="1"/>
          </p:cNvSpPr>
          <p:nvPr>
            <p:ph type="ctrTitle"/>
          </p:nvPr>
        </p:nvSpPr>
        <p:spPr>
          <a:xfrm>
            <a:off x="4000500" y="740211"/>
            <a:ext cx="7530685" cy="3163864"/>
          </a:xfrm>
        </p:spPr>
        <p:txBody>
          <a:bodyPr>
            <a:normAutofit/>
          </a:bodyPr>
          <a:lstStyle/>
          <a:p>
            <a:pPr algn="l"/>
            <a:r>
              <a:rPr lang="en-GB" sz="5400" dirty="0">
                <a:solidFill>
                  <a:srgbClr val="FFFFFF"/>
                </a:solidFill>
              </a:rPr>
              <a:t>Work Experience</a:t>
            </a:r>
          </a:p>
        </p:txBody>
      </p:sp>
      <p:sp>
        <p:nvSpPr>
          <p:cNvPr id="3" name="Subtitle 2">
            <a:extLst>
              <a:ext uri="{FF2B5EF4-FFF2-40B4-BE49-F238E27FC236}">
                <a16:creationId xmlns:a16="http://schemas.microsoft.com/office/drawing/2014/main" id="{B944A580-6C55-BB9B-A5B4-66FFAD9B16BB}"/>
              </a:ext>
            </a:extLst>
          </p:cNvPr>
          <p:cNvSpPr>
            <a:spLocks noGrp="1"/>
          </p:cNvSpPr>
          <p:nvPr>
            <p:ph type="subTitle" idx="1"/>
          </p:nvPr>
        </p:nvSpPr>
        <p:spPr>
          <a:xfrm>
            <a:off x="4000193" y="4074515"/>
            <a:ext cx="7583133" cy="1279124"/>
          </a:xfrm>
        </p:spPr>
        <p:txBody>
          <a:bodyPr>
            <a:normAutofit/>
          </a:bodyPr>
          <a:lstStyle/>
          <a:p>
            <a:pPr algn="l"/>
            <a:r>
              <a:rPr lang="en-GB" sz="2200" dirty="0">
                <a:solidFill>
                  <a:srgbClr val="FFFFFF"/>
                </a:solidFill>
              </a:rPr>
              <a:t>Maison Roberts</a:t>
            </a:r>
          </a:p>
        </p:txBody>
      </p:sp>
      <p:grpSp>
        <p:nvGrpSpPr>
          <p:cNvPr id="52"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3" name="Straight Connector 52">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93424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 name="Freeform: Shape 8">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1" name="Freeform: Shape 10">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5" name="Freeform: Shape 24">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3" name="Rectangle 32">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7"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39" name="Left Left">
            <a:extLst>
              <a:ext uri="{FF2B5EF4-FFF2-40B4-BE49-F238E27FC236}">
                <a16:creationId xmlns:a16="http://schemas.microsoft.com/office/drawing/2014/main" id="{8537CE76-9FE9-4102-99A9-DDF75FFBB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40" name="Freeform: Shape 39">
              <a:extLst>
                <a:ext uri="{FF2B5EF4-FFF2-40B4-BE49-F238E27FC236}">
                  <a16:creationId xmlns:a16="http://schemas.microsoft.com/office/drawing/2014/main" id="{B8290FD7-BD78-4F93-95F4-04E90AAAE8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2AC51136-0D73-4393-9E3A-5DC3BCE9B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F97C916B-9ECC-4507-BB37-8E8EC90DE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4A55BEC3-ED67-47A9-8B6C-1ADC78977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455BA6E-D7A7-4CE3-8021-DAC5525E2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C1982F18-8AD7-4AC9-AA4E-DF02E4248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1DF022E9-BB42-4B40-8D21-526490319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20A41D9-190B-4ECE-9AAF-326AFB1F7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AD210F1D-9ADF-414C-A17C-AB79923C7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BE86BDC4-2999-4C29-B7FC-1C0BD5FF4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0B516199-FDCE-4EE0-B33C-E2F1CC575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90977889-42DF-485A-AD50-8AA766DBF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E5E58B9D-EEFE-4A2A-B6C8-E2FEC0E99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6E222EF5-289A-4258-B83D-D12632FCC7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30F7805C-EAB3-456D-8438-881EB6A85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5983AD33-ADA4-45F1-9B3D-D6506B623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DFDFF4B0-571B-4024-BE54-B11D022B8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2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1AAFCF65-2460-413A-ACF0-C1FC44DE6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25000"/>
                </a:schemeClr>
              </a:solidFill>
              <a:prstDash val="lgDash"/>
              <a:round/>
            </a:ln>
          </p:spPr>
          <p:txBody>
            <a:bodyPr rtlCol="0" anchor="ctr"/>
            <a:lstStyle/>
            <a:p>
              <a:endParaRPr lang="en-US"/>
            </a:p>
          </p:txBody>
        </p:sp>
      </p:grpSp>
      <p:grpSp>
        <p:nvGrpSpPr>
          <p:cNvPr id="59" name="Bottom Right">
            <a:extLst>
              <a:ext uri="{FF2B5EF4-FFF2-40B4-BE49-F238E27FC236}">
                <a16:creationId xmlns:a16="http://schemas.microsoft.com/office/drawing/2014/main" id="{2FD3C428-0CD4-4982-9FCB-A1DA31DAB7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0" name="Freeform: Shape 59">
              <a:extLst>
                <a:ext uri="{FF2B5EF4-FFF2-40B4-BE49-F238E27FC236}">
                  <a16:creationId xmlns:a16="http://schemas.microsoft.com/office/drawing/2014/main" id="{D926B860-509A-462C-939D-122880741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1" name="Graphic 157">
              <a:extLst>
                <a:ext uri="{FF2B5EF4-FFF2-40B4-BE49-F238E27FC236}">
                  <a16:creationId xmlns:a16="http://schemas.microsoft.com/office/drawing/2014/main" id="{E8DA9A1C-0C32-4D32-B495-C7AFE9BD22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3" name="Freeform: Shape 62">
                <a:extLst>
                  <a:ext uri="{FF2B5EF4-FFF2-40B4-BE49-F238E27FC236}">
                    <a16:creationId xmlns:a16="http://schemas.microsoft.com/office/drawing/2014/main" id="{3B2027C5-4FDA-4FA3-AE84-FCDB27EA1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D5FFE10-65B2-4214-AAB1-C642EC1EA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3F092169-0764-4241-A73B-244F103AC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8B2323AE-8E74-4F8F-8E7D-B28A29562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C2810E87-7FB1-4229-A073-8F7FCDA85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812C3670-50A3-4FBC-B4CF-9AB9CEBD2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8370B855-82B3-40F2-ACC4-A1B51AF10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2" name="Freeform: Shape 61">
              <a:extLst>
                <a:ext uri="{FF2B5EF4-FFF2-40B4-BE49-F238E27FC236}">
                  <a16:creationId xmlns:a16="http://schemas.microsoft.com/office/drawing/2014/main" id="{B2C32237-68B1-4203-BA12-AEAC01EC1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79FC902-2205-75F8-AC49-8CF233DC2B83}"/>
              </a:ext>
            </a:extLst>
          </p:cNvPr>
          <p:cNvSpPr>
            <a:spLocks noGrp="1"/>
          </p:cNvSpPr>
          <p:nvPr>
            <p:ph type="title"/>
          </p:nvPr>
        </p:nvSpPr>
        <p:spPr>
          <a:xfrm>
            <a:off x="994404" y="2946490"/>
            <a:ext cx="10191942" cy="3173034"/>
          </a:xfrm>
        </p:spPr>
        <p:txBody>
          <a:bodyPr vert="horz" lIns="91440" tIns="45720" rIns="91440" bIns="45720" rtlCol="0" anchor="t">
            <a:normAutofit/>
          </a:bodyPr>
          <a:lstStyle/>
          <a:p>
            <a:pPr algn="ctr"/>
            <a:r>
              <a:rPr lang="en-US" sz="6600" kern="1200" dirty="0">
                <a:solidFill>
                  <a:schemeClr val="tx2"/>
                </a:solidFill>
                <a:latin typeface="+mj-lt"/>
                <a:ea typeface="+mj-ea"/>
                <a:cs typeface="+mj-cs"/>
              </a:rPr>
              <a:t>Preparation</a:t>
            </a:r>
          </a:p>
        </p:txBody>
      </p:sp>
      <p:grpSp>
        <p:nvGrpSpPr>
          <p:cNvPr id="71"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2851863"/>
            <a:ext cx="118872" cy="118872"/>
            <a:chOff x="1175347" y="3733800"/>
            <a:chExt cx="118872" cy="118872"/>
          </a:xfrm>
        </p:grpSpPr>
        <p:cxnSp>
          <p:nvCxnSpPr>
            <p:cNvPr id="72" name="Straight Connector 71">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831766663"/>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A1E2F"/>
      </a:dk2>
      <a:lt2>
        <a:srgbClr val="F0F3F2"/>
      </a:lt2>
      <a:accent1>
        <a:srgbClr val="C34D88"/>
      </a:accent1>
      <a:accent2>
        <a:srgbClr val="B13BA7"/>
      </a:accent2>
      <a:accent3>
        <a:srgbClr val="9C4DC3"/>
      </a:accent3>
      <a:accent4>
        <a:srgbClr val="593BB1"/>
      </a:accent4>
      <a:accent5>
        <a:srgbClr val="4D60C3"/>
      </a:accent5>
      <a:accent6>
        <a:srgbClr val="3B80B1"/>
      </a:accent6>
      <a:hlink>
        <a:srgbClr val="5E5EC9"/>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0159ebc-b653-4b3c-955e-ff43d06d7e3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C7C2B679E8814F8AD7FC9E9933C721" ma:contentTypeVersion="4" ma:contentTypeDescription="Create a new document." ma:contentTypeScope="" ma:versionID="a9d673f2afcf6333e28c7fcd1a552c4c">
  <xsd:schema xmlns:xsd="http://www.w3.org/2001/XMLSchema" xmlns:xs="http://www.w3.org/2001/XMLSchema" xmlns:p="http://schemas.microsoft.com/office/2006/metadata/properties" xmlns:ns3="40159ebc-b653-4b3c-955e-ff43d06d7e38" targetNamespace="http://schemas.microsoft.com/office/2006/metadata/properties" ma:root="true" ma:fieldsID="f64348788a28f64af7c3c5c22b3e39ae" ns3:_="">
    <xsd:import namespace="40159ebc-b653-4b3c-955e-ff43d06d7e38"/>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59ebc-b653-4b3c-955e-ff43d06d7e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C539CE-2A41-4BFC-8352-BB72DF2106EE}">
  <ds:schemaRefs>
    <ds:schemaRef ds:uri="http://schemas.microsoft.com/office/2006/metadata/properties"/>
    <ds:schemaRef ds:uri="40159ebc-b653-4b3c-955e-ff43d06d7e38"/>
    <ds:schemaRef ds:uri="http://schemas.microsoft.com/office/infopath/2007/PartnerControls"/>
    <ds:schemaRef ds:uri="http://www.w3.org/XML/1998/namespace"/>
    <ds:schemaRef ds:uri="http://purl.org/dc/dcmitype/"/>
    <ds:schemaRef ds:uri="http://schemas.openxmlformats.org/package/2006/metadata/core-properties"/>
    <ds:schemaRef ds:uri="http://schemas.microsoft.com/office/2006/documentManagement/types"/>
    <ds:schemaRef ds:uri="http://purl.org/dc/elements/1.1/"/>
    <ds:schemaRef ds:uri="http://purl.org/dc/terms/"/>
  </ds:schemaRefs>
</ds:datastoreItem>
</file>

<file path=customXml/itemProps2.xml><?xml version="1.0" encoding="utf-8"?>
<ds:datastoreItem xmlns:ds="http://schemas.openxmlformats.org/officeDocument/2006/customXml" ds:itemID="{31839714-BD47-4597-888C-0761E8963E79}">
  <ds:schemaRefs>
    <ds:schemaRef ds:uri="http://schemas.microsoft.com/sharepoint/v3/contenttype/forms"/>
  </ds:schemaRefs>
</ds:datastoreItem>
</file>

<file path=customXml/itemProps3.xml><?xml version="1.0" encoding="utf-8"?>
<ds:datastoreItem xmlns:ds="http://schemas.openxmlformats.org/officeDocument/2006/customXml" ds:itemID="{98CDB13A-6D8E-4277-B114-9CB4CDE91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159ebc-b653-4b3c-955e-ff43d06d7e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89</TotalTime>
  <Words>1238</Words>
  <Application>Microsoft Office PowerPoint</Application>
  <PresentationFormat>Widescreen</PresentationFormat>
  <Paragraphs>50</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Avenir Next LT Pro</vt:lpstr>
      <vt:lpstr>AvenirNext LT Pro Medium</vt:lpstr>
      <vt:lpstr>Calibri</vt:lpstr>
      <vt:lpstr>Rockwell</vt:lpstr>
      <vt:lpstr>Segoe UI</vt:lpstr>
      <vt:lpstr>Segoe UI Semilight</vt:lpstr>
      <vt:lpstr>Söhne</vt:lpstr>
      <vt:lpstr>ExploreVTI</vt:lpstr>
      <vt:lpstr>Work Experience</vt:lpstr>
      <vt:lpstr>Preparation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Experience</dc:title>
  <dc:creator>Maison Roberts</dc:creator>
  <cp:lastModifiedBy>Maison Roberts</cp:lastModifiedBy>
  <cp:revision>5</cp:revision>
  <dcterms:created xsi:type="dcterms:W3CDTF">2023-09-08T11:24:35Z</dcterms:created>
  <dcterms:modified xsi:type="dcterms:W3CDTF">2023-09-13T10:03:29Z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0x01010014C7C2B679E8814F8AD7FC9E9933C721</vt:lpwstr>
  </property>
</Properties>
</file>