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01" r:id="rId5"/>
  </p:sldMasterIdLst>
  <p:notesMasterIdLst>
    <p:notesMasterId r:id="rId25"/>
  </p:notesMasterIdLst>
  <p:sldIdLst>
    <p:sldId id="267" r:id="rId6"/>
    <p:sldId id="285" r:id="rId7"/>
    <p:sldId id="257" r:id="rId8"/>
    <p:sldId id="258" r:id="rId9"/>
    <p:sldId id="259" r:id="rId10"/>
    <p:sldId id="274" r:id="rId11"/>
    <p:sldId id="260" r:id="rId12"/>
    <p:sldId id="261" r:id="rId13"/>
    <p:sldId id="273" r:id="rId14"/>
    <p:sldId id="263" r:id="rId15"/>
    <p:sldId id="268" r:id="rId16"/>
    <p:sldId id="275" r:id="rId17"/>
    <p:sldId id="276" r:id="rId18"/>
    <p:sldId id="278" r:id="rId19"/>
    <p:sldId id="272" r:id="rId20"/>
    <p:sldId id="279" r:id="rId21"/>
    <p:sldId id="281" r:id="rId22"/>
    <p:sldId id="280" r:id="rId23"/>
    <p:sldId id="282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A5802-E035-47B0-9943-3DEB6D41D1BC}" v="14" dt="2023-10-02T10:37:40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ie Taplin" userId="3963a33e-ba39-4e93-96bc-fb594a53d40d" providerId="ADAL" clId="{E58AF4BC-5337-4C37-B35C-865F3B4CDD7A}"/>
    <pc:docChg chg="custSel addSld modSld">
      <pc:chgData name="Abbie Taplin" userId="3963a33e-ba39-4e93-96bc-fb594a53d40d" providerId="ADAL" clId="{E58AF4BC-5337-4C37-B35C-865F3B4CDD7A}" dt="2021-09-27T08:43:12.165" v="22" actId="1076"/>
      <pc:docMkLst>
        <pc:docMk/>
      </pc:docMkLst>
      <pc:sldChg chg="modSp mod">
        <pc:chgData name="Abbie Taplin" userId="3963a33e-ba39-4e93-96bc-fb594a53d40d" providerId="ADAL" clId="{E58AF4BC-5337-4C37-B35C-865F3B4CDD7A}" dt="2021-09-27T08:42:12.846" v="5" actId="1076"/>
        <pc:sldMkLst>
          <pc:docMk/>
          <pc:sldMk cId="1036101189" sldId="258"/>
        </pc:sldMkLst>
        <pc:spChg chg="mod">
          <ac:chgData name="Abbie Taplin" userId="3963a33e-ba39-4e93-96bc-fb594a53d40d" providerId="ADAL" clId="{E58AF4BC-5337-4C37-B35C-865F3B4CDD7A}" dt="2021-09-27T08:42:12.846" v="5" actId="1076"/>
          <ac:spMkLst>
            <pc:docMk/>
            <pc:sldMk cId="1036101189" sldId="258"/>
            <ac:spMk id="3" creationId="{00000000-0000-0000-0000-000000000000}"/>
          </ac:spMkLst>
        </pc:spChg>
      </pc:sldChg>
      <pc:sldChg chg="modSp mod">
        <pc:chgData name="Abbie Taplin" userId="3963a33e-ba39-4e93-96bc-fb594a53d40d" providerId="ADAL" clId="{E58AF4BC-5337-4C37-B35C-865F3B4CDD7A}" dt="2021-09-27T08:42:30.777" v="10" actId="1076"/>
        <pc:sldMkLst>
          <pc:docMk/>
          <pc:sldMk cId="70696062" sldId="261"/>
        </pc:sldMkLst>
        <pc:spChg chg="mod">
          <ac:chgData name="Abbie Taplin" userId="3963a33e-ba39-4e93-96bc-fb594a53d40d" providerId="ADAL" clId="{E58AF4BC-5337-4C37-B35C-865F3B4CDD7A}" dt="2021-09-27T08:42:30.777" v="10" actId="1076"/>
          <ac:spMkLst>
            <pc:docMk/>
            <pc:sldMk cId="70696062" sldId="261"/>
            <ac:spMk id="3" creationId="{00000000-0000-0000-0000-000000000000}"/>
          </ac:spMkLst>
        </pc:spChg>
      </pc:sldChg>
      <pc:sldChg chg="modSp mod">
        <pc:chgData name="Abbie Taplin" userId="3963a33e-ba39-4e93-96bc-fb594a53d40d" providerId="ADAL" clId="{E58AF4BC-5337-4C37-B35C-865F3B4CDD7A}" dt="2021-09-26T17:17:04.671" v="2" actId="207"/>
        <pc:sldMkLst>
          <pc:docMk/>
          <pc:sldMk cId="356879736" sldId="279"/>
        </pc:sldMkLst>
        <pc:spChg chg="mod">
          <ac:chgData name="Abbie Taplin" userId="3963a33e-ba39-4e93-96bc-fb594a53d40d" providerId="ADAL" clId="{E58AF4BC-5337-4C37-B35C-865F3B4CDD7A}" dt="2021-09-26T17:16:51.505" v="0" actId="1076"/>
          <ac:spMkLst>
            <pc:docMk/>
            <pc:sldMk cId="356879736" sldId="279"/>
            <ac:spMk id="7" creationId="{00000000-0000-0000-0000-000000000000}"/>
          </ac:spMkLst>
        </pc:spChg>
        <pc:graphicFrameChg chg="mod modGraphic">
          <ac:chgData name="Abbie Taplin" userId="3963a33e-ba39-4e93-96bc-fb594a53d40d" providerId="ADAL" clId="{E58AF4BC-5337-4C37-B35C-865F3B4CDD7A}" dt="2021-09-26T17:17:04.671" v="2" actId="207"/>
          <ac:graphicFrameMkLst>
            <pc:docMk/>
            <pc:sldMk cId="356879736" sldId="279"/>
            <ac:graphicFrameMk id="5" creationId="{00000000-0000-0000-0000-000000000000}"/>
          </ac:graphicFrameMkLst>
        </pc:graphicFrameChg>
      </pc:sldChg>
      <pc:sldChg chg="addSp delSp modSp mod delAnim">
        <pc:chgData name="Abbie Taplin" userId="3963a33e-ba39-4e93-96bc-fb594a53d40d" providerId="ADAL" clId="{E58AF4BC-5337-4C37-B35C-865F3B4CDD7A}" dt="2021-09-26T17:17:13.941" v="4" actId="478"/>
        <pc:sldMkLst>
          <pc:docMk/>
          <pc:sldMk cId="2159946955" sldId="280"/>
        </pc:sldMkLst>
        <pc:spChg chg="del">
          <ac:chgData name="Abbie Taplin" userId="3963a33e-ba39-4e93-96bc-fb594a53d40d" providerId="ADAL" clId="{E58AF4BC-5337-4C37-B35C-865F3B4CDD7A}" dt="2021-09-26T17:17:11.032" v="3" actId="478"/>
          <ac:spMkLst>
            <pc:docMk/>
            <pc:sldMk cId="2159946955" sldId="280"/>
            <ac:spMk id="2" creationId="{00000000-0000-0000-0000-000000000000}"/>
          </ac:spMkLst>
        </pc:spChg>
        <pc:spChg chg="add del mod">
          <ac:chgData name="Abbie Taplin" userId="3963a33e-ba39-4e93-96bc-fb594a53d40d" providerId="ADAL" clId="{E58AF4BC-5337-4C37-B35C-865F3B4CDD7A}" dt="2021-09-26T17:17:13.941" v="4" actId="478"/>
          <ac:spMkLst>
            <pc:docMk/>
            <pc:sldMk cId="2159946955" sldId="280"/>
            <ac:spMk id="5" creationId="{A075247F-7566-4B0D-ADDA-D99E0B3FB89C}"/>
          </ac:spMkLst>
        </pc:spChg>
      </pc:sldChg>
      <pc:sldChg chg="addSp delSp modSp new mod">
        <pc:chgData name="Abbie Taplin" userId="3963a33e-ba39-4e93-96bc-fb594a53d40d" providerId="ADAL" clId="{E58AF4BC-5337-4C37-B35C-865F3B4CDD7A}" dt="2021-09-27T08:43:12.165" v="22" actId="1076"/>
        <pc:sldMkLst>
          <pc:docMk/>
          <pc:sldMk cId="4148699114" sldId="282"/>
        </pc:sldMkLst>
        <pc:spChg chg="del">
          <ac:chgData name="Abbie Taplin" userId="3963a33e-ba39-4e93-96bc-fb594a53d40d" providerId="ADAL" clId="{E58AF4BC-5337-4C37-B35C-865F3B4CDD7A}" dt="2021-09-27T08:42:20.389" v="7" actId="478"/>
          <ac:spMkLst>
            <pc:docMk/>
            <pc:sldMk cId="4148699114" sldId="282"/>
            <ac:spMk id="2" creationId="{C40AD3FF-F645-46E7-B684-93AD3CB20AF1}"/>
          </ac:spMkLst>
        </pc:spChg>
        <pc:spChg chg="del">
          <ac:chgData name="Abbie Taplin" userId="3963a33e-ba39-4e93-96bc-fb594a53d40d" providerId="ADAL" clId="{E58AF4BC-5337-4C37-B35C-865F3B4CDD7A}" dt="2021-09-27T08:42:22.634" v="8" actId="478"/>
          <ac:spMkLst>
            <pc:docMk/>
            <pc:sldMk cId="4148699114" sldId="282"/>
            <ac:spMk id="3" creationId="{0104D9C1-36FD-4E38-A67C-9803D694759B}"/>
          </ac:spMkLst>
        </pc:spChg>
        <pc:spChg chg="add mod">
          <ac:chgData name="Abbie Taplin" userId="3963a33e-ba39-4e93-96bc-fb594a53d40d" providerId="ADAL" clId="{E58AF4BC-5337-4C37-B35C-865F3B4CDD7A}" dt="2021-09-27T08:42:41.830" v="13" actId="1076"/>
          <ac:spMkLst>
            <pc:docMk/>
            <pc:sldMk cId="4148699114" sldId="282"/>
            <ac:spMk id="4" creationId="{9ED68E96-B0A9-4CE4-84F9-288DB16D4635}"/>
          </ac:spMkLst>
        </pc:spChg>
        <pc:spChg chg="add mod">
          <ac:chgData name="Abbie Taplin" userId="3963a33e-ba39-4e93-96bc-fb594a53d40d" providerId="ADAL" clId="{E58AF4BC-5337-4C37-B35C-865F3B4CDD7A}" dt="2021-09-27T08:42:47.143" v="14" actId="1076"/>
          <ac:spMkLst>
            <pc:docMk/>
            <pc:sldMk cId="4148699114" sldId="282"/>
            <ac:spMk id="5" creationId="{0E65CFA4-0E01-48E3-89AA-BCF37BB6D775}"/>
          </ac:spMkLst>
        </pc:spChg>
        <pc:spChg chg="add mod">
          <ac:chgData name="Abbie Taplin" userId="3963a33e-ba39-4e93-96bc-fb594a53d40d" providerId="ADAL" clId="{E58AF4BC-5337-4C37-B35C-865F3B4CDD7A}" dt="2021-09-27T08:43:12.165" v="22" actId="1076"/>
          <ac:spMkLst>
            <pc:docMk/>
            <pc:sldMk cId="4148699114" sldId="282"/>
            <ac:spMk id="6" creationId="{D988B852-AE4C-41C5-B6ED-806DB3670340}"/>
          </ac:spMkLst>
        </pc:spChg>
      </pc:sldChg>
    </pc:docChg>
  </pc:docChgLst>
  <pc:docChgLst>
    <pc:chgData name="Abbie Taplin" userId="e281ab89-f170-4300-8c77-16a542ac9282" providerId="ADAL" clId="{C0FB8EEF-8509-4685-82BD-F8869179BC1E}"/>
    <pc:docChg chg="custSel addSld modSld sldOrd">
      <pc:chgData name="Abbie Taplin" userId="e281ab89-f170-4300-8c77-16a542ac9282" providerId="ADAL" clId="{C0FB8EEF-8509-4685-82BD-F8869179BC1E}" dt="2022-10-06T07:45:02.906" v="1316" actId="20577"/>
      <pc:docMkLst>
        <pc:docMk/>
      </pc:docMkLst>
      <pc:sldChg chg="modSp mod modAnim">
        <pc:chgData name="Abbie Taplin" userId="e281ab89-f170-4300-8c77-16a542ac9282" providerId="ADAL" clId="{C0FB8EEF-8509-4685-82BD-F8869179BC1E}" dt="2022-10-05T21:49:34.032" v="9" actId="1076"/>
        <pc:sldMkLst>
          <pc:docMk/>
          <pc:sldMk cId="1036101189" sldId="258"/>
        </pc:sldMkLst>
        <pc:spChg chg="mod">
          <ac:chgData name="Abbie Taplin" userId="e281ab89-f170-4300-8c77-16a542ac9282" providerId="ADAL" clId="{C0FB8EEF-8509-4685-82BD-F8869179BC1E}" dt="2022-10-05T21:49:12.964" v="8" actId="1076"/>
          <ac:spMkLst>
            <pc:docMk/>
            <pc:sldMk cId="1036101189" sldId="258"/>
            <ac:spMk id="2" creationId="{00000000-0000-0000-0000-000000000000}"/>
          </ac:spMkLst>
        </pc:spChg>
        <pc:spChg chg="mod">
          <ac:chgData name="Abbie Taplin" userId="e281ab89-f170-4300-8c77-16a542ac9282" providerId="ADAL" clId="{C0FB8EEF-8509-4685-82BD-F8869179BC1E}" dt="2022-10-05T21:48:57.708" v="2" actId="27636"/>
          <ac:spMkLst>
            <pc:docMk/>
            <pc:sldMk cId="1036101189" sldId="258"/>
            <ac:spMk id="3" creationId="{00000000-0000-0000-0000-000000000000}"/>
          </ac:spMkLst>
        </pc:spChg>
        <pc:spChg chg="mod">
          <ac:chgData name="Abbie Taplin" userId="e281ab89-f170-4300-8c77-16a542ac9282" providerId="ADAL" clId="{C0FB8EEF-8509-4685-82BD-F8869179BC1E}" dt="2022-10-05T21:49:34.032" v="9" actId="1076"/>
          <ac:spMkLst>
            <pc:docMk/>
            <pc:sldMk cId="1036101189" sldId="258"/>
            <ac:spMk id="7" creationId="{00000000-0000-0000-0000-000000000000}"/>
          </ac:spMkLst>
        </pc:spChg>
        <pc:picChg chg="mod">
          <ac:chgData name="Abbie Taplin" userId="e281ab89-f170-4300-8c77-16a542ac9282" providerId="ADAL" clId="{C0FB8EEF-8509-4685-82BD-F8869179BC1E}" dt="2022-10-05T21:49:02.296" v="7" actId="14100"/>
          <ac:picMkLst>
            <pc:docMk/>
            <pc:sldMk cId="1036101189" sldId="258"/>
            <ac:picMk id="6" creationId="{00000000-0000-0000-0000-000000000000}"/>
          </ac:picMkLst>
        </pc:picChg>
      </pc:sldChg>
      <pc:sldChg chg="delSp modSp mod modAnim">
        <pc:chgData name="Abbie Taplin" userId="e281ab89-f170-4300-8c77-16a542ac9282" providerId="ADAL" clId="{C0FB8EEF-8509-4685-82BD-F8869179BC1E}" dt="2022-10-05T21:50:04.205" v="15" actId="14100"/>
        <pc:sldMkLst>
          <pc:docMk/>
          <pc:sldMk cId="1370192279" sldId="259"/>
        </pc:sldMkLst>
        <pc:spChg chg="mod">
          <ac:chgData name="Abbie Taplin" userId="e281ab89-f170-4300-8c77-16a542ac9282" providerId="ADAL" clId="{C0FB8EEF-8509-4685-82BD-F8869179BC1E}" dt="2022-10-05T21:50:04.205" v="15" actId="14100"/>
          <ac:spMkLst>
            <pc:docMk/>
            <pc:sldMk cId="1370192279" sldId="259"/>
            <ac:spMk id="5" creationId="{00000000-0000-0000-0000-000000000000}"/>
          </ac:spMkLst>
        </pc:spChg>
        <pc:spChg chg="mod">
          <ac:chgData name="Abbie Taplin" userId="e281ab89-f170-4300-8c77-16a542ac9282" providerId="ADAL" clId="{C0FB8EEF-8509-4685-82BD-F8869179BC1E}" dt="2022-10-05T21:49:50.896" v="12" actId="14100"/>
          <ac:spMkLst>
            <pc:docMk/>
            <pc:sldMk cId="1370192279" sldId="259"/>
            <ac:spMk id="8" creationId="{00000000-0000-0000-0000-000000000000}"/>
          </ac:spMkLst>
        </pc:spChg>
        <pc:picChg chg="del mod">
          <ac:chgData name="Abbie Taplin" userId="e281ab89-f170-4300-8c77-16a542ac9282" providerId="ADAL" clId="{C0FB8EEF-8509-4685-82BD-F8869179BC1E}" dt="2022-10-05T21:49:46.643" v="11" actId="478"/>
          <ac:picMkLst>
            <pc:docMk/>
            <pc:sldMk cId="1370192279" sldId="259"/>
            <ac:picMk id="7" creationId="{00000000-0000-0000-0000-000000000000}"/>
          </ac:picMkLst>
        </pc:picChg>
      </pc:sldChg>
      <pc:sldChg chg="modAnim">
        <pc:chgData name="Abbie Taplin" userId="e281ab89-f170-4300-8c77-16a542ac9282" providerId="ADAL" clId="{C0FB8EEF-8509-4685-82BD-F8869179BC1E}" dt="2022-10-05T22:01:11.240" v="18"/>
        <pc:sldMkLst>
          <pc:docMk/>
          <pc:sldMk cId="70696062" sldId="261"/>
        </pc:sldMkLst>
      </pc:sldChg>
      <pc:sldChg chg="modSp mod ord">
        <pc:chgData name="Abbie Taplin" userId="e281ab89-f170-4300-8c77-16a542ac9282" providerId="ADAL" clId="{C0FB8EEF-8509-4685-82BD-F8869179BC1E}" dt="2022-10-06T07:19:41.670" v="1092"/>
        <pc:sldMkLst>
          <pc:docMk/>
          <pc:sldMk cId="1680927251" sldId="267"/>
        </pc:sldMkLst>
        <pc:spChg chg="mod">
          <ac:chgData name="Abbie Taplin" userId="e281ab89-f170-4300-8c77-16a542ac9282" providerId="ADAL" clId="{C0FB8EEF-8509-4685-82BD-F8869179BC1E}" dt="2022-10-05T21:48:57.759" v="6" actId="27636"/>
          <ac:spMkLst>
            <pc:docMk/>
            <pc:sldMk cId="1680927251" sldId="267"/>
            <ac:spMk id="3" creationId="{00000000-0000-0000-0000-000000000000}"/>
          </ac:spMkLst>
        </pc:spChg>
      </pc:sldChg>
      <pc:sldChg chg="modSp mod modAnim">
        <pc:chgData name="Abbie Taplin" userId="e281ab89-f170-4300-8c77-16a542ac9282" providerId="ADAL" clId="{C0FB8EEF-8509-4685-82BD-F8869179BC1E}" dt="2022-10-05T22:01:36.656" v="19"/>
        <pc:sldMkLst>
          <pc:docMk/>
          <pc:sldMk cId="4095694579" sldId="268"/>
        </pc:sldMkLst>
        <pc:spChg chg="mod">
          <ac:chgData name="Abbie Taplin" userId="e281ab89-f170-4300-8c77-16a542ac9282" providerId="ADAL" clId="{C0FB8EEF-8509-4685-82BD-F8869179BC1E}" dt="2022-10-05T21:48:57.736" v="3" actId="27636"/>
          <ac:spMkLst>
            <pc:docMk/>
            <pc:sldMk cId="4095694579" sldId="268"/>
            <ac:spMk id="3" creationId="{00000000-0000-0000-0000-000000000000}"/>
          </ac:spMkLst>
        </pc:spChg>
      </pc:sldChg>
      <pc:sldChg chg="modAnim">
        <pc:chgData name="Abbie Taplin" userId="e281ab89-f170-4300-8c77-16a542ac9282" providerId="ADAL" clId="{C0FB8EEF-8509-4685-82BD-F8869179BC1E}" dt="2022-10-05T21:50:11.965" v="16"/>
        <pc:sldMkLst>
          <pc:docMk/>
          <pc:sldMk cId="3033467265" sldId="274"/>
        </pc:sldMkLst>
      </pc:sldChg>
      <pc:sldChg chg="modSp mod">
        <pc:chgData name="Abbie Taplin" userId="e281ab89-f170-4300-8c77-16a542ac9282" providerId="ADAL" clId="{C0FB8EEF-8509-4685-82BD-F8869179BC1E}" dt="2022-10-05T21:48:57.745" v="4" actId="27636"/>
        <pc:sldMkLst>
          <pc:docMk/>
          <pc:sldMk cId="2610338692" sldId="281"/>
        </pc:sldMkLst>
        <pc:spChg chg="mod">
          <ac:chgData name="Abbie Taplin" userId="e281ab89-f170-4300-8c77-16a542ac9282" providerId="ADAL" clId="{C0FB8EEF-8509-4685-82BD-F8869179BC1E}" dt="2022-10-05T21:48:57.745" v="4" actId="27636"/>
          <ac:spMkLst>
            <pc:docMk/>
            <pc:sldMk cId="2610338692" sldId="281"/>
            <ac:spMk id="2" creationId="{00000000-0000-0000-0000-000000000000}"/>
          </ac:spMkLst>
        </pc:spChg>
      </pc:sldChg>
      <pc:sldChg chg="modSp mod">
        <pc:chgData name="Abbie Taplin" userId="e281ab89-f170-4300-8c77-16a542ac9282" providerId="ADAL" clId="{C0FB8EEF-8509-4685-82BD-F8869179BC1E}" dt="2022-10-05T21:48:57.751" v="5" actId="27636"/>
        <pc:sldMkLst>
          <pc:docMk/>
          <pc:sldMk cId="4148699114" sldId="282"/>
        </pc:sldMkLst>
        <pc:spChg chg="mod">
          <ac:chgData name="Abbie Taplin" userId="e281ab89-f170-4300-8c77-16a542ac9282" providerId="ADAL" clId="{C0FB8EEF-8509-4685-82BD-F8869179BC1E}" dt="2022-10-05T21:48:57.751" v="5" actId="27636"/>
          <ac:spMkLst>
            <pc:docMk/>
            <pc:sldMk cId="4148699114" sldId="282"/>
            <ac:spMk id="4" creationId="{9ED68E96-B0A9-4CE4-84F9-288DB16D4635}"/>
          </ac:spMkLst>
        </pc:spChg>
      </pc:sldChg>
      <pc:sldChg chg="modSp new mod">
        <pc:chgData name="Abbie Taplin" userId="e281ab89-f170-4300-8c77-16a542ac9282" providerId="ADAL" clId="{C0FB8EEF-8509-4685-82BD-F8869179BC1E}" dt="2022-10-05T22:22:03.053" v="540" actId="20577"/>
        <pc:sldMkLst>
          <pc:docMk/>
          <pc:sldMk cId="3601950067" sldId="283"/>
        </pc:sldMkLst>
        <pc:spChg chg="mod">
          <ac:chgData name="Abbie Taplin" userId="e281ab89-f170-4300-8c77-16a542ac9282" providerId="ADAL" clId="{C0FB8EEF-8509-4685-82BD-F8869179BC1E}" dt="2022-10-05T22:19:05.668" v="49" actId="20577"/>
          <ac:spMkLst>
            <pc:docMk/>
            <pc:sldMk cId="3601950067" sldId="283"/>
            <ac:spMk id="2" creationId="{FD7ED12E-1712-B159-7397-8863E9107241}"/>
          </ac:spMkLst>
        </pc:spChg>
        <pc:spChg chg="mod">
          <ac:chgData name="Abbie Taplin" userId="e281ab89-f170-4300-8c77-16a542ac9282" providerId="ADAL" clId="{C0FB8EEF-8509-4685-82BD-F8869179BC1E}" dt="2022-10-05T22:22:03.053" v="540" actId="20577"/>
          <ac:spMkLst>
            <pc:docMk/>
            <pc:sldMk cId="3601950067" sldId="283"/>
            <ac:spMk id="3" creationId="{463174A8-AC57-8696-AB59-CCA32F47B09D}"/>
          </ac:spMkLst>
        </pc:spChg>
      </pc:sldChg>
      <pc:sldChg chg="modSp new mod">
        <pc:chgData name="Abbie Taplin" userId="e281ab89-f170-4300-8c77-16a542ac9282" providerId="ADAL" clId="{C0FB8EEF-8509-4685-82BD-F8869179BC1E}" dt="2022-10-05T22:27:41.623" v="919" actId="20577"/>
        <pc:sldMkLst>
          <pc:docMk/>
          <pc:sldMk cId="1205914729" sldId="284"/>
        </pc:sldMkLst>
        <pc:spChg chg="mod">
          <ac:chgData name="Abbie Taplin" userId="e281ab89-f170-4300-8c77-16a542ac9282" providerId="ADAL" clId="{C0FB8EEF-8509-4685-82BD-F8869179BC1E}" dt="2022-10-05T22:22:09.111" v="554" actId="20577"/>
          <ac:spMkLst>
            <pc:docMk/>
            <pc:sldMk cId="1205914729" sldId="284"/>
            <ac:spMk id="2" creationId="{2B58C1AC-0BE9-1148-BB73-4546FA82E80F}"/>
          </ac:spMkLst>
        </pc:spChg>
        <pc:spChg chg="mod">
          <ac:chgData name="Abbie Taplin" userId="e281ab89-f170-4300-8c77-16a542ac9282" providerId="ADAL" clId="{C0FB8EEF-8509-4685-82BD-F8869179BC1E}" dt="2022-10-05T22:27:41.623" v="919" actId="20577"/>
          <ac:spMkLst>
            <pc:docMk/>
            <pc:sldMk cId="1205914729" sldId="284"/>
            <ac:spMk id="3" creationId="{2BE6382B-8F46-4F17-10A3-95A7BA90412F}"/>
          </ac:spMkLst>
        </pc:spChg>
      </pc:sldChg>
      <pc:sldChg chg="modSp mod">
        <pc:chgData name="Abbie Taplin" userId="e281ab89-f170-4300-8c77-16a542ac9282" providerId="ADAL" clId="{C0FB8EEF-8509-4685-82BD-F8869179BC1E}" dt="2022-10-06T07:45:02.906" v="1316" actId="20577"/>
        <pc:sldMkLst>
          <pc:docMk/>
          <pc:sldMk cId="322204781" sldId="285"/>
        </pc:sldMkLst>
        <pc:spChg chg="mod">
          <ac:chgData name="Abbie Taplin" userId="e281ab89-f170-4300-8c77-16a542ac9282" providerId="ADAL" clId="{C0FB8EEF-8509-4685-82BD-F8869179BC1E}" dt="2022-10-06T07:45:02.906" v="1316" actId="20577"/>
          <ac:spMkLst>
            <pc:docMk/>
            <pc:sldMk cId="322204781" sldId="285"/>
            <ac:spMk id="2" creationId="{00000000-0000-0000-0000-000000000000}"/>
          </ac:spMkLst>
        </pc:spChg>
        <pc:spChg chg="mod">
          <ac:chgData name="Abbie Taplin" userId="e281ab89-f170-4300-8c77-16a542ac9282" providerId="ADAL" clId="{C0FB8EEF-8509-4685-82BD-F8869179BC1E}" dt="2022-10-06T07:20:07.620" v="1103" actId="255"/>
          <ac:spMkLst>
            <pc:docMk/>
            <pc:sldMk cId="322204781" sldId="285"/>
            <ac:spMk id="3" creationId="{848F2C8C-ABB1-A207-6976-B967833BF76F}"/>
          </ac:spMkLst>
        </pc:spChg>
        <pc:spChg chg="mod">
          <ac:chgData name="Abbie Taplin" userId="e281ab89-f170-4300-8c77-16a542ac9282" providerId="ADAL" clId="{C0FB8EEF-8509-4685-82BD-F8869179BC1E}" dt="2022-10-06T07:13:21.950" v="987" actId="1076"/>
          <ac:spMkLst>
            <pc:docMk/>
            <pc:sldMk cId="322204781" sldId="285"/>
            <ac:spMk id="4" creationId="{00000000-0000-0000-0000-000000000000}"/>
          </ac:spMkLst>
        </pc:spChg>
        <pc:spChg chg="mod">
          <ac:chgData name="Abbie Taplin" userId="e281ab89-f170-4300-8c77-16a542ac9282" providerId="ADAL" clId="{C0FB8EEF-8509-4685-82BD-F8869179BC1E}" dt="2022-10-06T07:15:43.640" v="1003" actId="20577"/>
          <ac:spMkLst>
            <pc:docMk/>
            <pc:sldMk cId="322204781" sldId="285"/>
            <ac:spMk id="5" creationId="{00000000-0000-0000-0000-000000000000}"/>
          </ac:spMkLst>
        </pc:spChg>
        <pc:spChg chg="mod">
          <ac:chgData name="Abbie Taplin" userId="e281ab89-f170-4300-8c77-16a542ac9282" providerId="ADAL" clId="{C0FB8EEF-8509-4685-82BD-F8869179BC1E}" dt="2022-10-06T07:19:37.455" v="1090" actId="20577"/>
          <ac:spMkLst>
            <pc:docMk/>
            <pc:sldMk cId="322204781" sldId="285"/>
            <ac:spMk id="6" creationId="{00000000-0000-0000-0000-000000000000}"/>
          </ac:spMkLst>
        </pc:spChg>
        <pc:spChg chg="mod">
          <ac:chgData name="Abbie Taplin" userId="e281ab89-f170-4300-8c77-16a542ac9282" providerId="ADAL" clId="{C0FB8EEF-8509-4685-82BD-F8869179BC1E}" dt="2022-10-06T07:13:25.494" v="988" actId="1076"/>
          <ac:spMkLst>
            <pc:docMk/>
            <pc:sldMk cId="322204781" sldId="285"/>
            <ac:spMk id="7" creationId="{00000000-0000-0000-0000-000000000000}"/>
          </ac:spMkLst>
        </pc:spChg>
      </pc:sldChg>
    </pc:docChg>
  </pc:docChgLst>
  <pc:docChgLst>
    <pc:chgData name="Abbie Taplin" userId="e281ab89-f170-4300-8c77-16a542ac9282" providerId="ADAL" clId="{D1BA5802-E035-47B0-9943-3DEB6D41D1BC}"/>
    <pc:docChg chg="delSld modSld sldOrd">
      <pc:chgData name="Abbie Taplin" userId="e281ab89-f170-4300-8c77-16a542ac9282" providerId="ADAL" clId="{D1BA5802-E035-47B0-9943-3DEB6D41D1BC}" dt="2023-10-02T10:51:25.440" v="17"/>
      <pc:docMkLst>
        <pc:docMk/>
      </pc:docMkLst>
      <pc:sldChg chg="modSp">
        <pc:chgData name="Abbie Taplin" userId="e281ab89-f170-4300-8c77-16a542ac9282" providerId="ADAL" clId="{D1BA5802-E035-47B0-9943-3DEB6D41D1BC}" dt="2023-10-02T10:29:56.048" v="10" actId="20577"/>
        <pc:sldMkLst>
          <pc:docMk/>
          <pc:sldMk cId="1362745235" sldId="260"/>
        </pc:sldMkLst>
        <pc:spChg chg="mod">
          <ac:chgData name="Abbie Taplin" userId="e281ab89-f170-4300-8c77-16a542ac9282" providerId="ADAL" clId="{D1BA5802-E035-47B0-9943-3DEB6D41D1BC}" dt="2023-10-02T10:29:56.048" v="10" actId="20577"/>
          <ac:spMkLst>
            <pc:docMk/>
            <pc:sldMk cId="1362745235" sldId="260"/>
            <ac:spMk id="10" creationId="{00000000-0000-0000-0000-000000000000}"/>
          </ac:spMkLst>
        </pc:spChg>
      </pc:sldChg>
      <pc:sldChg chg="modSp">
        <pc:chgData name="Abbie Taplin" userId="e281ab89-f170-4300-8c77-16a542ac9282" providerId="ADAL" clId="{D1BA5802-E035-47B0-9943-3DEB6D41D1BC}" dt="2023-10-02T10:37:40.686" v="15" actId="20577"/>
        <pc:sldMkLst>
          <pc:docMk/>
          <pc:sldMk cId="70696062" sldId="261"/>
        </pc:sldMkLst>
        <pc:spChg chg="mod">
          <ac:chgData name="Abbie Taplin" userId="e281ab89-f170-4300-8c77-16a542ac9282" providerId="ADAL" clId="{D1BA5802-E035-47B0-9943-3DEB6D41D1BC}" dt="2023-10-02T10:37:40.686" v="15" actId="20577"/>
          <ac:spMkLst>
            <pc:docMk/>
            <pc:sldMk cId="70696062" sldId="261"/>
            <ac:spMk id="6" creationId="{00000000-0000-0000-0000-000000000000}"/>
          </ac:spMkLst>
        </pc:spChg>
      </pc:sldChg>
      <pc:sldChg chg="ord">
        <pc:chgData name="Abbie Taplin" userId="e281ab89-f170-4300-8c77-16a542ac9282" providerId="ADAL" clId="{D1BA5802-E035-47B0-9943-3DEB6D41D1BC}" dt="2023-10-02T10:51:25.440" v="17"/>
        <pc:sldMkLst>
          <pc:docMk/>
          <pc:sldMk cId="2610338692" sldId="281"/>
        </pc:sldMkLst>
      </pc:sldChg>
      <pc:sldChg chg="del">
        <pc:chgData name="Abbie Taplin" userId="e281ab89-f170-4300-8c77-16a542ac9282" providerId="ADAL" clId="{D1BA5802-E035-47B0-9943-3DEB6D41D1BC}" dt="2023-10-02T10:31:37.013" v="11" actId="2696"/>
        <pc:sldMkLst>
          <pc:docMk/>
          <pc:sldMk cId="3601950067" sldId="283"/>
        </pc:sldMkLst>
      </pc:sldChg>
      <pc:sldChg chg="del">
        <pc:chgData name="Abbie Taplin" userId="e281ab89-f170-4300-8c77-16a542ac9282" providerId="ADAL" clId="{D1BA5802-E035-47B0-9943-3DEB6D41D1BC}" dt="2023-10-02T10:31:39.051" v="12" actId="2696"/>
        <pc:sldMkLst>
          <pc:docMk/>
          <pc:sldMk cId="1205914729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67194-C61E-4581-924F-07A0FC27A469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AE92E-BECC-475E-9130-0301EEB13D2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03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1191-4515-081D-2187-F30E1631A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C544A-10BF-0904-A60F-FE5CF32B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39B81-82C5-3847-DBC7-6AF7AADD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72CF-6310-B656-7E33-1575920A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50DB-89E7-FC04-3A81-2339D1AE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3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A9B0-5A91-A9DA-2783-D0DC64F40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BF665-8FFB-AD50-5145-A3DAB339D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9EB5B-1753-07C4-28F8-42E953E4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668C-30C5-EC65-1BC3-03C6D4B8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31B7D-638A-8ED8-9F7D-1B1E343A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22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47254-6C5F-4A47-403A-48AEA5043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300BA-35C0-7BCD-2C8D-B40DF97D5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D0A7-15D1-863B-C1A2-1199592C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894AE-3800-ECFE-FAAC-FDC592BF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CC622-B7A0-43AF-3667-F910B2FB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27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142" y="308207"/>
            <a:ext cx="1317539" cy="365125"/>
          </a:xfrm>
        </p:spPr>
        <p:txBody>
          <a:bodyPr/>
          <a:lstStyle/>
          <a:p>
            <a:r>
              <a:rPr lang="en-GB" dirty="0"/>
              <a:t>Thursday, 09 May 2019</a:t>
            </a:r>
          </a:p>
        </p:txBody>
      </p:sp>
    </p:spTree>
    <p:extLst>
      <p:ext uri="{BB962C8B-B14F-4D97-AF65-F5344CB8AC3E}">
        <p14:creationId xmlns:p14="http://schemas.microsoft.com/office/powerpoint/2010/main" val="259697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CDA9-2DFF-3035-B815-81D6FBDC7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A1A6-1092-D2FE-D256-791B27FF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D65EB-4F11-F842-E61C-5837BD35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C997-C9A1-EC07-4BB2-9EC6232D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A6338-25B0-E53B-3768-651049C2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18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6982-B382-3C20-03B6-AC8B25F3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497FC-55EF-3E8E-9410-F1EEF0784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3150-3D20-4B75-206B-48DCCAAD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859AE-9A31-3379-B312-FB87E48F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0985-C5BC-207B-5991-4324EE901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20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7F8F-064B-0336-047D-B69AD4C6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1C54-6081-9FC6-3C85-18D5EA0ED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81CF8-0CE6-2C7B-D335-BF54B7A99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93C11-C221-0F6C-B8CF-C63E9AC6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C0E19-AD12-6738-19E5-C35B34F5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7BBEA-98B4-97E7-CD94-52D895EC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977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3559-19E8-60FC-A110-D8C11EE8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E7557-0AA5-5C72-8CC6-B4D8A866E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328B0-EB61-615B-2FE8-4F49C6B2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EC90-1124-A5AE-D7FF-1DC7D4424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97E61-530A-71AE-2343-2ED8252EF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457BB-B13C-7BA3-7300-63081A17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5E9EC-61FC-D124-1750-83AF37E8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0F7C9-A220-ED71-30F7-30B249EA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779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A58A-1699-EF8A-3B87-9E3B2DE2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E3D13-E53D-E7AB-936B-B509F289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BF950-6AD1-FB7D-08D7-5E0122FA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7AFD0-7EDF-C3BB-B122-646BED03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50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820EE-731D-BDC1-4DE8-EBDE9F27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232D2-CDF1-1041-BD5D-9C8553D2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ABE14-1BEA-AA59-9468-0CEFC096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22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CD67-F8B9-3CB6-225B-F86763B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E27D-1A9C-0BC8-A2D2-AA93B9AA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313D-0CD5-F063-39AE-79FC8970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4A4B1-B641-8EEB-0A78-C0B0C97B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083E7-2A02-60C1-242F-C805C842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AA854-DBB4-76C0-64F6-1E444F4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1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5F55-B49D-FD2B-A6F6-FAA91CB9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8AAA6-5685-0511-4FF7-96B0FE5F8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A78AF-2BDA-D73D-1017-0226DF27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1A863-9E7E-5FDE-E038-79D639E0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8F8DA-F972-3BA9-4D8C-EA0D0BB4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0A5DA-132B-B266-9C29-DAF9B327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00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84047D-48F9-7BA1-6590-EC375DE7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3BD25-3365-BFC5-1693-A6E5E46C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A145-BE3F-475A-8A67-8A72197F8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4CDA-8CCE-4DC0-B306-F4FC5137A762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F28BA-A371-6928-6CB6-8047FF31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D83F-9952-3FA1-8582-1962D9AD6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69EE1-8D29-42A3-AFE0-96DDC5804C3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75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73539-D67B-4EB3-89E2-EFE512C9C16E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DCCDB-4751-4E22-89B7-0EA0A5B4B8A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549" y="185739"/>
            <a:ext cx="960203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1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8640" y="1657904"/>
            <a:ext cx="8458200" cy="1470025"/>
          </a:xfrm>
        </p:spPr>
        <p:txBody>
          <a:bodyPr>
            <a:noAutofit/>
          </a:bodyPr>
          <a:lstStyle/>
          <a:p>
            <a:r>
              <a:rPr lang="en-GB" sz="5400" dirty="0"/>
              <a:t>Measuring workforce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3245346"/>
            <a:ext cx="6444208" cy="465166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GB" sz="2100" b="1" u="sng" dirty="0">
                <a:solidFill>
                  <a:schemeClr val="bg1"/>
                </a:solidFill>
              </a:rPr>
              <a:t>Learning </a:t>
            </a:r>
            <a:r>
              <a:rPr lang="en-GB" sz="2100" b="1" u="sng" dirty="0">
                <a:solidFill>
                  <a:schemeClr val="tx1"/>
                </a:solidFill>
              </a:rPr>
              <a:t>Objective</a:t>
            </a:r>
            <a:r>
              <a:rPr lang="en-GB" sz="2100" b="1" dirty="0">
                <a:solidFill>
                  <a:schemeClr val="tx1"/>
                </a:solidFill>
              </a:rPr>
              <a:t>: To understand the different methods of measuring workforce performance</a:t>
            </a:r>
            <a:r>
              <a:rPr lang="en-GB" sz="1600" b="1" dirty="0">
                <a:solidFill>
                  <a:schemeClr val="bg1"/>
                </a:solidFill>
              </a:rPr>
              <a:t>.</a:t>
            </a:r>
            <a:endParaRPr lang="en-GB" altLang="en-US" sz="1600" b="1" dirty="0">
              <a:solidFill>
                <a:schemeClr val="bg1"/>
              </a:solidFill>
            </a:endParaRPr>
          </a:p>
          <a:p>
            <a:pPr algn="ctr"/>
            <a:endParaRPr lang="en-GB" sz="900" dirty="0"/>
          </a:p>
        </p:txBody>
      </p:sp>
      <p:sp>
        <p:nvSpPr>
          <p:cNvPr id="5" name="Rectangle 4"/>
          <p:cNvSpPr/>
          <p:nvPr/>
        </p:nvSpPr>
        <p:spPr>
          <a:xfrm>
            <a:off x="5436096" y="4293096"/>
            <a:ext cx="3384376" cy="22322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u="sng" dirty="0">
                <a:solidFill>
                  <a:schemeClr val="tx1"/>
                </a:solidFill>
              </a:rPr>
              <a:t>Key words:</a:t>
            </a:r>
          </a:p>
          <a:p>
            <a:pPr algn="ctr"/>
            <a:endParaRPr lang="en-GB" sz="2400" dirty="0">
              <a:solidFill>
                <a:schemeClr val="tx1"/>
              </a:solidFill>
            </a:endParaRP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Labour productivity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Labour turnover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Absenteeism</a:t>
            </a:r>
          </a:p>
        </p:txBody>
      </p:sp>
    </p:spTree>
    <p:extLst>
      <p:ext uri="{BB962C8B-B14F-4D97-AF65-F5344CB8AC3E}">
        <p14:creationId xmlns:p14="http://schemas.microsoft.com/office/powerpoint/2010/main" val="168092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622" y="1412776"/>
            <a:ext cx="8229600" cy="5161760"/>
          </a:xfrm>
        </p:spPr>
        <p:txBody>
          <a:bodyPr/>
          <a:lstStyle/>
          <a:p>
            <a:pPr marL="109728" indent="0">
              <a:buNone/>
            </a:pPr>
            <a:r>
              <a:rPr lang="en-GB" sz="2400" dirty="0"/>
              <a:t>Although managers don’t want high levels of staff turnover, a small level of staff turnover would bring new ideas into a business</a:t>
            </a:r>
            <a:r>
              <a:rPr lang="en-GB" dirty="0"/>
              <a:t>. 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54868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u="sng" dirty="0"/>
              <a:t>Some labour turnover is inevitable: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7" t="29775" r="47597" b="37967"/>
          <a:stretch/>
        </p:blipFill>
        <p:spPr bwMode="auto">
          <a:xfrm>
            <a:off x="251520" y="2863681"/>
            <a:ext cx="2592288" cy="318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03848" y="3354526"/>
            <a:ext cx="54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Therefore, managers should balance labour turnover.</a:t>
            </a:r>
          </a:p>
        </p:txBody>
      </p:sp>
    </p:spTree>
    <p:extLst>
      <p:ext uri="{BB962C8B-B14F-4D97-AF65-F5344CB8AC3E}">
        <p14:creationId xmlns:p14="http://schemas.microsoft.com/office/powerpoint/2010/main" val="1869733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en-GB" u="sng" dirty="0"/>
              <a:t>Absenteeism: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65512"/>
            <a:ext cx="8435280" cy="384380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200" b="1" u="sng" dirty="0"/>
              <a:t>Formula:</a:t>
            </a:r>
          </a:p>
          <a:p>
            <a:pPr marL="109728" indent="0">
              <a:buNone/>
            </a:pPr>
            <a:endParaRPr lang="en-GB" sz="2200" b="1" u="sng" dirty="0"/>
          </a:p>
          <a:p>
            <a:pPr marL="109728" indent="0">
              <a:buNone/>
            </a:pPr>
            <a:r>
              <a:rPr lang="en-GB" sz="2200" b="1" dirty="0"/>
              <a:t>Absenteeism= </a:t>
            </a:r>
            <a:r>
              <a:rPr lang="en-GB" sz="2200" b="1" u="sng" dirty="0"/>
              <a:t>number of staff absent (on one day)x100</a:t>
            </a:r>
          </a:p>
          <a:p>
            <a:pPr marL="109728" indent="0">
              <a:buNone/>
            </a:pPr>
            <a:r>
              <a:rPr lang="en-GB" sz="2200" b="1" dirty="0"/>
              <a:t>                                                total number of staff</a:t>
            </a:r>
          </a:p>
          <a:p>
            <a:pPr marL="109728" indent="0">
              <a:buNone/>
            </a:pPr>
            <a:endParaRPr lang="en-GB" sz="200" b="1" dirty="0"/>
          </a:p>
          <a:p>
            <a:r>
              <a:rPr lang="en-GB" sz="2000" dirty="0"/>
              <a:t>Absenteeism occurs for a variety of reasons.</a:t>
            </a:r>
          </a:p>
          <a:p>
            <a:r>
              <a:rPr lang="en-GB" sz="2000" dirty="0"/>
              <a:t>The term is frequently used to describe a situation where an employee is absent from work frequently and without good reason. So it may be used as a measure of the morale and motivation of a workforce. </a:t>
            </a:r>
          </a:p>
          <a:p>
            <a:r>
              <a:rPr lang="en-GB" sz="2000" dirty="0"/>
              <a:t>High levels of absenteeism can dramatically increase a business’s costs.</a:t>
            </a:r>
          </a:p>
          <a:p>
            <a:pPr marL="109728" indent="0">
              <a:buNone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2656"/>
            <a:ext cx="3816424" cy="26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9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GB" u="sng" dirty="0"/>
              <a:t>Absenteeism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pPr marL="109728" indent="0">
              <a:buNone/>
            </a:pPr>
            <a:r>
              <a:rPr lang="en-GB" dirty="0"/>
              <a:t>Asda employs 50 people, and on Thursday 7</a:t>
            </a:r>
            <a:r>
              <a:rPr lang="en-GB" baseline="30000" dirty="0"/>
              <a:t>th</a:t>
            </a:r>
            <a:r>
              <a:rPr lang="en-GB" dirty="0"/>
              <a:t> July,  4 are absent. What will be the absentee rate for that day?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1907704" y="3284984"/>
            <a:ext cx="5472608" cy="1384995"/>
            <a:chOff x="1907704" y="3284984"/>
            <a:chExt cx="5472608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2051720" y="3284984"/>
              <a:ext cx="53285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4</a:t>
              </a:r>
              <a:r>
                <a:rPr lang="en-GB" sz="2800" u="sng" dirty="0"/>
                <a:t> </a:t>
              </a:r>
            </a:p>
            <a:p>
              <a:r>
                <a:rPr lang="en-GB" sz="2800" dirty="0"/>
                <a:t>		x100 = 8%</a:t>
              </a:r>
              <a:r>
                <a:rPr lang="en-GB" sz="2800" u="sng" dirty="0"/>
                <a:t> </a:t>
              </a:r>
            </a:p>
            <a:p>
              <a:r>
                <a:rPr lang="en-GB" sz="2800" dirty="0"/>
                <a:t>50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907704" y="393305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57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64704"/>
            <a:ext cx="3312368" cy="5688632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GB" b="1" u="sng" dirty="0"/>
              <a:t>Costs of absenteeism:</a:t>
            </a:r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Lost production </a:t>
            </a:r>
            <a:r>
              <a:rPr lang="en-GB" sz="2200" dirty="0">
                <a:solidFill>
                  <a:srgbClr val="FF0000"/>
                </a:solidFill>
              </a:rPr>
              <a:t>– </a:t>
            </a:r>
            <a:r>
              <a:rPr lang="en-GB" sz="2200" dirty="0"/>
              <a:t>work lost forever no matter what the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Extra overtime </a:t>
            </a:r>
            <a:r>
              <a:rPr lang="en-GB" sz="2200" dirty="0">
                <a:solidFill>
                  <a:srgbClr val="FF0000"/>
                </a:solidFill>
              </a:rPr>
              <a:t>– </a:t>
            </a:r>
            <a:r>
              <a:rPr lang="en-GB" sz="2200" dirty="0"/>
              <a:t>needed to meet deadlines to cover for absent colleagues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Increased levels of absenteeism -</a:t>
            </a:r>
            <a:r>
              <a:rPr lang="en-GB" sz="2200" dirty="0"/>
              <a:t>(culture spreads through the firm)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749139"/>
            <a:ext cx="367240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u="sng" dirty="0"/>
              <a:t>How to reduce absenteeism:</a:t>
            </a:r>
          </a:p>
          <a:p>
            <a:pPr algn="ctr"/>
            <a:endParaRPr lang="en-GB" sz="28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Flexitime – </a:t>
            </a:r>
            <a:r>
              <a:rPr lang="en-GB" sz="2200" dirty="0"/>
              <a:t>relieves pressure of childcare or transport.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Job enrichment </a:t>
            </a:r>
            <a:r>
              <a:rPr lang="en-GB" sz="2200" dirty="0"/>
              <a:t>– a satisfying challenging job that will make workers want to come to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Improved working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FF0000"/>
                </a:solidFill>
              </a:rPr>
              <a:t>Improved human relations – </a:t>
            </a:r>
            <a:r>
              <a:rPr lang="en-GB" sz="2200" dirty="0"/>
              <a:t>make workers feel valued.</a:t>
            </a:r>
          </a:p>
          <a:p>
            <a:pPr algn="ctr"/>
            <a:endParaRPr lang="en-GB" sz="2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27984" y="898151"/>
            <a:ext cx="0" cy="548817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979712" y="1988840"/>
            <a:ext cx="4176464" cy="288032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Implications of absenteeism on a business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48680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Mind map:</a:t>
            </a:r>
            <a:endParaRPr lang="en-GB" sz="2000" u="sng" dirty="0"/>
          </a:p>
        </p:txBody>
      </p:sp>
    </p:spTree>
    <p:extLst>
      <p:ext uri="{BB962C8B-B14F-4D97-AF65-F5344CB8AC3E}">
        <p14:creationId xmlns:p14="http://schemas.microsoft.com/office/powerpoint/2010/main" val="229831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260648"/>
            <a:ext cx="8229600" cy="1066800"/>
          </a:xfrm>
        </p:spPr>
        <p:txBody>
          <a:bodyPr>
            <a:normAutofit/>
          </a:bodyPr>
          <a:lstStyle/>
          <a:p>
            <a:r>
              <a:rPr lang="en-GB" sz="3200" u="sng" dirty="0"/>
              <a:t>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089752"/>
          </a:xfrm>
        </p:spPr>
        <p:txBody>
          <a:bodyPr/>
          <a:lstStyle/>
          <a:p>
            <a:pPr marL="109728" lvl="0" indent="0">
              <a:buNone/>
            </a:pPr>
            <a:r>
              <a:rPr lang="en-GB" sz="2400" dirty="0"/>
              <a:t>1) Explain what labour turnover is and why it happens? 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endParaRPr lang="en-GB" dirty="0"/>
          </a:p>
          <a:p>
            <a:pPr marL="109728" lvl="0" indent="0">
              <a:buNone/>
            </a:pPr>
            <a:endParaRPr lang="en-GB" dirty="0"/>
          </a:p>
          <a:p>
            <a:pPr marL="109728" lvl="0" indent="0">
              <a:buNone/>
            </a:pPr>
            <a:r>
              <a:rPr lang="en-GB" sz="2400" dirty="0"/>
              <a:t>2) State 3 reasons as to why an employee may want to leave a business?</a:t>
            </a:r>
          </a:p>
          <a:p>
            <a:pPr marL="109728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842129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Answer=Labour turnover (or “staff turnover” as it is sometimes called) is all about employee retention - i.e. the ability of a business to convince its employees to remain with the business. 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Labour turnover is defined as the </a:t>
            </a:r>
            <a:r>
              <a:rPr lang="en-GB" sz="1600" b="1" dirty="0">
                <a:solidFill>
                  <a:srgbClr val="FF0000"/>
                </a:solidFill>
              </a:rPr>
              <a:t>proportion of a firm’s workforce that leaves during the course of a year. 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365104"/>
            <a:ext cx="75608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- Retirement / Maternity / Death / Long-term Illness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- Unsuitability for the job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- Work politics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- Changes in capacity - e.g. a decision to reduce output by closing a shift</a:t>
            </a:r>
            <a:br>
              <a:rPr lang="en-GB" sz="1600" dirty="0">
                <a:solidFill>
                  <a:srgbClr val="FF0000"/>
                </a:solidFill>
              </a:rPr>
            </a:br>
            <a:r>
              <a:rPr lang="en-GB" sz="1600" dirty="0">
                <a:solidFill>
                  <a:srgbClr val="FF0000"/>
                </a:solidFill>
              </a:rPr>
              <a:t>- Work pressure by higher members of staff</a:t>
            </a:r>
          </a:p>
          <a:p>
            <a:r>
              <a:rPr lang="en-GB" sz="1600" dirty="0">
                <a:solidFill>
                  <a:srgbClr val="FF0000"/>
                </a:solidFill>
              </a:rPr>
              <a:t>- No opportunity for promotion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5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8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154911"/>
              </p:ext>
            </p:extLst>
          </p:nvPr>
        </p:nvGraphicFramePr>
        <p:xfrm>
          <a:off x="-9127" y="1386431"/>
          <a:ext cx="8229600" cy="3986785"/>
        </p:xfrm>
        <a:graphic>
          <a:graphicData uri="http://schemas.openxmlformats.org/drawingml/2006/table">
            <a:tbl>
              <a:tblPr/>
              <a:tblGrid>
                <a:gridCol w="317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 Output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6,700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6,800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6,900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Average number of employees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Number of employees leaving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Number of working days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 number of days lost due to absence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735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 number of days lost due to health and safety reasons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accent2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358133" y="5373216"/>
            <a:ext cx="82809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400" b="1" dirty="0">
                <a:latin typeface="Arial" charset="0"/>
              </a:rPr>
              <a:t>Using the data provided, calculate the following measures for each of the 3 years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GB" altLang="en-US" sz="1400" b="1" dirty="0">
                <a:latin typeface="Arial" charset="0"/>
              </a:rPr>
              <a:t>Labour productivity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GB" altLang="en-US" sz="1400" b="1">
                <a:latin typeface="Arial" charset="0"/>
              </a:rPr>
              <a:t>Labour turnover</a:t>
            </a:r>
            <a:endParaRPr lang="en-GB" altLang="en-US" sz="1400" b="1" dirty="0"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2048" y="332656"/>
            <a:ext cx="5904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/>
              <a:t>Activity: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87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368" y="548680"/>
            <a:ext cx="8229600" cy="1066800"/>
          </a:xfrm>
        </p:spPr>
        <p:txBody>
          <a:bodyPr>
            <a:normAutofit/>
          </a:bodyPr>
          <a:lstStyle/>
          <a:p>
            <a:r>
              <a:rPr lang="en-GB" u="sng" dirty="0"/>
              <a:t>Questions: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77784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GB" dirty="0"/>
              <a:t>1)	State three ways of measuring the performance of a business’s workforce.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2)	A business has a workforce of 800 employees and last year had a labour turnover figure of 13 percent. How many people left the business during the year?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3)	A sports car manufacturer produces 840 cars each year with a workforce of 42 employees. Calculate its labour productivity in terms of cars produced per employee per year.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4)	What is absenteeism?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McDonald’s restaurants are renowned for a high turnover of staff.</a:t>
            </a:r>
          </a:p>
          <a:p>
            <a:pPr marL="109728" indent="0">
              <a:buNone/>
            </a:pPr>
            <a:r>
              <a:rPr lang="en-GB" dirty="0"/>
              <a:t>1)	Why might this be?</a:t>
            </a:r>
          </a:p>
          <a:p>
            <a:pPr marL="109728" indent="0">
              <a:buNone/>
            </a:pPr>
            <a:r>
              <a:rPr lang="en-GB" dirty="0"/>
              <a:t>2)	What problems might such a company face?</a:t>
            </a:r>
          </a:p>
          <a:p>
            <a:pPr marL="109728" indent="0">
              <a:buNone/>
            </a:pPr>
            <a:r>
              <a:rPr lang="en-GB" dirty="0"/>
              <a:t>3)	How might they overcome the problems?</a:t>
            </a:r>
          </a:p>
          <a:p>
            <a:pPr marL="109728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33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1700808"/>
            <a:ext cx="5976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>
                <a:solidFill>
                  <a:srgbClr val="FF0000"/>
                </a:solidFill>
              </a:rPr>
              <a:t>What is the formula for labour productivity?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FF0000"/>
                </a:solidFill>
              </a:rPr>
              <a:t>What is one benefit of productive workers?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FF0000"/>
                </a:solidFill>
              </a:rPr>
              <a:t>What does labour productivity depend on?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31640" y="2606676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>
                <a:solidFill>
                  <a:srgbClr val="0070C0"/>
                </a:solidFill>
              </a:rPr>
              <a:t>What is the formula for labour turnover?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70C0"/>
                </a:solidFill>
              </a:rPr>
              <a:t>Name two causes of high labour turnover.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70C0"/>
                </a:solidFill>
              </a:rPr>
              <a:t>Why is high labour turnover bad for a business?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70C0"/>
                </a:solidFill>
              </a:rPr>
              <a:t>Name on advantage of low labour turnover.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1760" y="3933056"/>
            <a:ext cx="5688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>
                <a:solidFill>
                  <a:srgbClr val="00B050"/>
                </a:solidFill>
              </a:rPr>
              <a:t>What is the formula for absenteeism?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B050"/>
                </a:solidFill>
              </a:rPr>
              <a:t>What does absenteeism mean?</a:t>
            </a:r>
          </a:p>
          <a:p>
            <a:pPr marL="342900" indent="-342900">
              <a:buAutoNum type="arabicParenR"/>
            </a:pPr>
            <a:r>
              <a:rPr lang="en-GB" dirty="0">
                <a:solidFill>
                  <a:srgbClr val="00B050"/>
                </a:solidFill>
              </a:rPr>
              <a:t>Why are high levels of absenteeism bad for a business?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635896" y="5157192"/>
            <a:ext cx="5040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rgbClr val="D59A25"/>
                </a:solidFill>
              </a:rPr>
              <a:t>Calculate:</a:t>
            </a:r>
          </a:p>
          <a:p>
            <a:r>
              <a:rPr lang="en-GB" dirty="0">
                <a:solidFill>
                  <a:srgbClr val="D59A25"/>
                </a:solidFill>
              </a:rPr>
              <a:t>Cavendish School employs 90 teachers, and on Monday 3</a:t>
            </a:r>
            <a:r>
              <a:rPr lang="en-GB" baseline="30000" dirty="0">
                <a:solidFill>
                  <a:srgbClr val="D59A25"/>
                </a:solidFill>
              </a:rPr>
              <a:t>rd</a:t>
            </a:r>
            <a:r>
              <a:rPr lang="en-GB" dirty="0">
                <a:solidFill>
                  <a:srgbClr val="D59A25"/>
                </a:solidFill>
              </a:rPr>
              <a:t> February,  14 are absent. What will be the absentee rate for that day?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994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D68E96-B0A9-4CE4-84F9-288DB16D4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63" y="21298"/>
            <a:ext cx="8229600" cy="1368152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sz="2600" b="1" u="sng" dirty="0"/>
              <a:t>Formula: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600" b="1" dirty="0"/>
              <a:t>Labour productivity= </a:t>
            </a:r>
            <a:r>
              <a:rPr lang="en-GB" sz="2600" b="1" u="sng" dirty="0"/>
              <a:t>          output per period           </a:t>
            </a:r>
            <a:r>
              <a:rPr lang="en-GB" sz="2600" b="1" dirty="0">
                <a:solidFill>
                  <a:schemeClr val="bg1"/>
                </a:solidFill>
              </a:rPr>
              <a:t>.</a:t>
            </a:r>
          </a:p>
          <a:p>
            <a:pPr marL="109728" indent="0">
              <a:buNone/>
            </a:pPr>
            <a:r>
              <a:rPr lang="en-GB" sz="2600" b="1" dirty="0"/>
              <a:t>                                         number of employees at work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65CFA4-0E01-48E3-89AA-BCF37BB6D775}"/>
              </a:ext>
            </a:extLst>
          </p:cNvPr>
          <p:cNvSpPr txBox="1">
            <a:spLocks/>
          </p:cNvSpPr>
          <p:nvPr/>
        </p:nvSpPr>
        <p:spPr>
          <a:xfrm>
            <a:off x="218863" y="1556792"/>
            <a:ext cx="864096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Wingdings 3" charset="2"/>
              <a:buNone/>
            </a:pPr>
            <a:r>
              <a:rPr lang="en-GB" sz="2200" b="1" u="sng" dirty="0"/>
              <a:t>Formula:</a:t>
            </a:r>
          </a:p>
          <a:p>
            <a:pPr marL="109728" indent="0">
              <a:buFont typeface="Wingdings 3" charset="2"/>
              <a:buNone/>
            </a:pPr>
            <a:endParaRPr lang="en-GB" b="1" u="sng" dirty="0"/>
          </a:p>
          <a:p>
            <a:pPr marL="109728" indent="0">
              <a:buFont typeface="Wingdings 3" charset="2"/>
              <a:buNone/>
            </a:pPr>
            <a:r>
              <a:rPr lang="en-GB" sz="2200" b="1" dirty="0"/>
              <a:t>Turnover= </a:t>
            </a:r>
            <a:r>
              <a:rPr lang="en-GB" sz="2200" b="1" u="sng" dirty="0"/>
              <a:t>number of staff leaving during the year x 100</a:t>
            </a:r>
          </a:p>
          <a:p>
            <a:pPr marL="109728" indent="0">
              <a:buFont typeface="Wingdings 3" charset="2"/>
              <a:buNone/>
            </a:pPr>
            <a:r>
              <a:rPr lang="en-GB" sz="2200" b="1" dirty="0"/>
              <a:t>                                             Average number of staff</a:t>
            </a:r>
          </a:p>
          <a:p>
            <a:pPr marL="109728" indent="0">
              <a:buFont typeface="Wingdings 3" charset="2"/>
              <a:buNone/>
            </a:pPr>
            <a:endParaRPr lang="en-GB" sz="2400" dirty="0"/>
          </a:p>
          <a:p>
            <a:pPr marL="109728" indent="0">
              <a:buFont typeface="Wingdings 3" charset="2"/>
              <a:buNone/>
            </a:pPr>
            <a:endParaRPr lang="en-GB" sz="2400" dirty="0"/>
          </a:p>
          <a:p>
            <a:pPr marL="109728" indent="0">
              <a:buFont typeface="Wingdings 3" charset="2"/>
              <a:buNone/>
            </a:pPr>
            <a:endParaRPr lang="en-GB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88B852-AE4C-41C5-B6ED-806DB3670340}"/>
              </a:ext>
            </a:extLst>
          </p:cNvPr>
          <p:cNvSpPr txBox="1">
            <a:spLocks/>
          </p:cNvSpPr>
          <p:nvPr/>
        </p:nvSpPr>
        <p:spPr>
          <a:xfrm>
            <a:off x="354360" y="4005064"/>
            <a:ext cx="8435280" cy="384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Wingdings 3" charset="2"/>
              <a:buNone/>
            </a:pPr>
            <a:r>
              <a:rPr lang="en-GB" sz="2200" b="1" u="sng" dirty="0"/>
              <a:t>Formula:</a:t>
            </a:r>
          </a:p>
          <a:p>
            <a:pPr marL="109728" indent="0">
              <a:buFont typeface="Wingdings 3" charset="2"/>
              <a:buNone/>
            </a:pPr>
            <a:endParaRPr lang="en-GB" sz="2200" b="1" u="sng" dirty="0"/>
          </a:p>
          <a:p>
            <a:pPr marL="109728" indent="0">
              <a:buFont typeface="Wingdings 3" charset="2"/>
              <a:buNone/>
            </a:pPr>
            <a:r>
              <a:rPr lang="en-GB" sz="2200" b="1" dirty="0"/>
              <a:t>Absenteeism= </a:t>
            </a:r>
            <a:r>
              <a:rPr lang="en-GB" sz="2200" b="1" u="sng" dirty="0"/>
              <a:t>number of staff absent (on one day)x100</a:t>
            </a:r>
          </a:p>
          <a:p>
            <a:pPr marL="109728" indent="0">
              <a:buFont typeface="Wingdings 3" charset="2"/>
              <a:buNone/>
            </a:pPr>
            <a:r>
              <a:rPr lang="en-GB" sz="2200" b="1" dirty="0"/>
              <a:t>                                                total number of staff</a:t>
            </a:r>
          </a:p>
          <a:p>
            <a:pPr marL="109728" indent="0">
              <a:buFont typeface="Wingdings 3" charset="2"/>
              <a:buNone/>
            </a:pPr>
            <a:endParaRPr lang="en-GB" sz="200" b="1" dirty="0"/>
          </a:p>
          <a:p>
            <a:pPr marL="109728" indent="0">
              <a:buFont typeface="Wingdings 3" charset="2"/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4869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4813" y="224338"/>
            <a:ext cx="1693890" cy="273844"/>
          </a:xfrm>
        </p:spPr>
        <p:txBody>
          <a:bodyPr/>
          <a:lstStyle/>
          <a:p>
            <a:pPr defTabSz="685800">
              <a:defRPr/>
            </a:pPr>
            <a:fld id="{E808A9D4-A5AF-4E4E-87A3-45054F231E57}" type="datetime2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Monday, October 2, 2023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04113"/>
            <a:ext cx="932582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GB" b="1" dirty="0">
                <a:solidFill>
                  <a:prstClr val="black"/>
                </a:solidFill>
                <a:latin typeface="Gill Sans MT" panose="020B0502020104020203" pitchFamily="34" charset="0"/>
              </a:rPr>
              <a:t>Learning objective: </a:t>
            </a:r>
            <a:r>
              <a:rPr lang="en-GB" dirty="0">
                <a:solidFill>
                  <a:schemeClr val="tx1"/>
                </a:solidFill>
                <a:latin typeface="Gill Sans MT" panose="020B0502020104020203" pitchFamily="34" charset="0"/>
              </a:rPr>
              <a:t>To understand the different methods of measuring workforce performance</a:t>
            </a:r>
            <a:endParaRPr lang="en-GB" altLang="en-US" sz="1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28577"/>
            <a:ext cx="8714546" cy="646331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GB" b="1" dirty="0">
                <a:solidFill>
                  <a:srgbClr val="7030A0"/>
                </a:solidFill>
                <a:latin typeface="Gill Sans MT" panose="020B0502020104020203" pitchFamily="34" charset="0"/>
              </a:rPr>
              <a:t>Challenge objective: </a:t>
            </a:r>
            <a:r>
              <a:rPr lang="en-GB" dirty="0">
                <a:solidFill>
                  <a:srgbClr val="7030A0"/>
                </a:solidFill>
                <a:latin typeface="Gill Sans MT" panose="020B0502020104020203" pitchFamily="34" charset="0"/>
              </a:rPr>
              <a:t>To calculate and analyse the impact of workforce performance indicators for a given business.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1680" y="686211"/>
            <a:ext cx="666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2400" u="sng" dirty="0">
                <a:solidFill>
                  <a:prstClr val="black"/>
                </a:solidFill>
                <a:latin typeface="Calibri" panose="020F0502020204030204"/>
              </a:rPr>
              <a:t>LA C: Measuring Workforce Performance</a:t>
            </a:r>
            <a:endParaRPr lang="en-GB" sz="2400" u="sng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210752" y="2474908"/>
            <a:ext cx="6161448" cy="4266460"/>
          </a:xfrm>
          <a:prstGeom prst="wedgeRectCallout">
            <a:avLst>
              <a:gd name="adj1" fmla="val -3614"/>
              <a:gd name="adj2" fmla="val 58298"/>
            </a:avLst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GB" sz="2400" u="sng" dirty="0">
                <a:solidFill>
                  <a:prstClr val="black"/>
                </a:solidFill>
                <a:latin typeface="Calibri" panose="020F0502020204030204"/>
              </a:rPr>
              <a:t>Do now task</a:t>
            </a:r>
          </a:p>
          <a:p>
            <a:pPr defTabSz="685800">
              <a:defRPr/>
            </a:pPr>
            <a:endParaRPr lang="en-GB" sz="24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Name and explain 3 leadership styles.</a:t>
            </a:r>
          </a:p>
          <a:p>
            <a:pPr defTabSz="685800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Give the advs/dis advs for one of your selected styles</a:t>
            </a:r>
          </a:p>
          <a:p>
            <a:pPr defTabSz="685800">
              <a:defRPr/>
            </a:pPr>
            <a:endParaRPr lang="en-GB" sz="24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Name the six functions of management.</a:t>
            </a:r>
          </a:p>
          <a:p>
            <a:pPr defTabSz="685800">
              <a:defRPr/>
            </a:pPr>
            <a:endParaRPr lang="en-GB" sz="2400" dirty="0">
              <a:solidFill>
                <a:prstClr val="black"/>
              </a:solidFill>
              <a:latin typeface="Calibri" panose="020F0502020204030204"/>
            </a:endParaRPr>
          </a:p>
          <a:p>
            <a:pPr defTabSz="685800">
              <a:defRPr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Define the term ‘HRP’ and explain its importance.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F2C8C-ABB1-A207-6976-B967833BF76F}"/>
              </a:ext>
            </a:extLst>
          </p:cNvPr>
          <p:cNvSpPr txBox="1"/>
          <p:nvPr/>
        </p:nvSpPr>
        <p:spPr>
          <a:xfrm>
            <a:off x="7052868" y="2722374"/>
            <a:ext cx="201999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GB" sz="1400" dirty="0">
                <a:solidFill>
                  <a:prstClr val="black"/>
                </a:solidFill>
                <a:latin typeface="Comic Sans MS" panose="030F0702030302020204" pitchFamily="66" charset="0"/>
              </a:rPr>
              <a:t>Language for Learning</a:t>
            </a:r>
          </a:p>
          <a:p>
            <a:pPr defTabSz="685800">
              <a:defRPr/>
            </a:pPr>
            <a:endParaRPr lang="en-GB" sz="140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defTabSz="685800">
              <a:defRPr/>
            </a:pPr>
            <a:r>
              <a:rPr lang="en-GB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Labour productivity</a:t>
            </a:r>
          </a:p>
          <a:p>
            <a:pPr defTabSz="685800">
              <a:defRPr/>
            </a:pPr>
            <a:r>
              <a:rPr lang="en-GB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Labour turnover</a:t>
            </a:r>
          </a:p>
          <a:p>
            <a:pPr defTabSz="685800">
              <a:defRPr/>
            </a:pPr>
            <a:r>
              <a:rPr lang="en-GB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Absenteeism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D3CF9A-E7C7-9585-1026-DCC6D0907CC7}"/>
              </a:ext>
            </a:extLst>
          </p:cNvPr>
          <p:cNvSpPr txBox="1"/>
          <p:nvPr/>
        </p:nvSpPr>
        <p:spPr>
          <a:xfrm>
            <a:off x="7052868" y="4049038"/>
            <a:ext cx="2019994" cy="11310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GB" sz="1350" dirty="0">
                <a:solidFill>
                  <a:prstClr val="black"/>
                </a:solidFill>
                <a:latin typeface="Comic Sans MS" panose="030F0702030302020204" pitchFamily="66" charset="0"/>
              </a:rPr>
              <a:t>Skills for Learning</a:t>
            </a:r>
          </a:p>
          <a:p>
            <a:pPr defTabSz="685800">
              <a:defRPr/>
            </a:pPr>
            <a:endParaRPr lang="en-GB" sz="1350" dirty="0">
              <a:solidFill>
                <a:prstClr val="black"/>
              </a:solidFill>
              <a:latin typeface="Comic Sans MS" panose="030F0702030302020204" pitchFamily="66" charset="0"/>
            </a:endParaRPr>
          </a:p>
          <a:p>
            <a:pPr defTabSz="685800">
              <a:defRPr/>
            </a:pPr>
            <a:r>
              <a:rPr lang="en-GB" sz="1350" dirty="0">
                <a:solidFill>
                  <a:prstClr val="black"/>
                </a:solidFill>
                <a:latin typeface="Comic Sans MS" panose="030F0702030302020204" pitchFamily="66" charset="0"/>
              </a:rPr>
              <a:t>Analysis</a:t>
            </a:r>
          </a:p>
          <a:p>
            <a:pPr defTabSz="685800">
              <a:defRPr/>
            </a:pPr>
            <a:r>
              <a:rPr lang="en-GB" sz="1350" dirty="0">
                <a:solidFill>
                  <a:prstClr val="black"/>
                </a:solidFill>
                <a:latin typeface="Comic Sans MS" panose="030F0702030302020204" pitchFamily="66" charset="0"/>
              </a:rPr>
              <a:t>Justification</a:t>
            </a:r>
          </a:p>
          <a:p>
            <a:pPr defTabSz="685800">
              <a:defRPr/>
            </a:pPr>
            <a:r>
              <a:rPr lang="en-GB" sz="1350" dirty="0">
                <a:solidFill>
                  <a:prstClr val="black"/>
                </a:solidFill>
                <a:latin typeface="Comic Sans MS" panose="030F0702030302020204" pitchFamily="66" charset="0"/>
              </a:rPr>
              <a:t>Logical reasoning</a:t>
            </a:r>
          </a:p>
        </p:txBody>
      </p:sp>
    </p:spTree>
    <p:extLst>
      <p:ext uri="{BB962C8B-B14F-4D97-AF65-F5344CB8AC3E}">
        <p14:creationId xmlns:p14="http://schemas.microsoft.com/office/powerpoint/2010/main" val="32220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229600" cy="1066800"/>
          </a:xfrm>
        </p:spPr>
        <p:txBody>
          <a:bodyPr/>
          <a:lstStyle/>
          <a:p>
            <a:r>
              <a:rPr lang="en-GB" u="sng" dirty="0"/>
              <a:t>Workforce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759496"/>
            <a:ext cx="7264325" cy="4801720"/>
          </a:xfrm>
        </p:spPr>
        <p:txBody>
          <a:bodyPr/>
          <a:lstStyle/>
          <a:p>
            <a:pPr marL="109728" indent="0">
              <a:buNone/>
            </a:pPr>
            <a:r>
              <a:rPr lang="en-GB" altLang="en-US" sz="2400" dirty="0"/>
              <a:t>Before any changes are made to the workforce through recruitment and training, the business must assess the performance of the current workforce.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01008"/>
            <a:ext cx="3515441" cy="23084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378904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There are a number of methods available to managers to measure the performance of employees.</a:t>
            </a:r>
          </a:p>
        </p:txBody>
      </p:sp>
    </p:spTree>
    <p:extLst>
      <p:ext uri="{BB962C8B-B14F-4D97-AF65-F5344CB8AC3E}">
        <p14:creationId xmlns:p14="http://schemas.microsoft.com/office/powerpoint/2010/main" val="186973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1969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36" y="172988"/>
            <a:ext cx="8229600" cy="1066800"/>
          </a:xfrm>
        </p:spPr>
        <p:txBody>
          <a:bodyPr/>
          <a:lstStyle/>
          <a:p>
            <a:r>
              <a:rPr lang="en-GB" u="sng" dirty="0"/>
              <a:t>Labour Productivity: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52" y="1412776"/>
            <a:ext cx="8229600" cy="1368152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GB" sz="2600" b="1" u="sng" dirty="0"/>
              <a:t>Formula: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r>
              <a:rPr lang="en-GB" sz="2600" b="1" dirty="0"/>
              <a:t>Labour productivity= </a:t>
            </a:r>
            <a:r>
              <a:rPr lang="en-GB" sz="2600" b="1" u="sng" dirty="0"/>
              <a:t>          output per period           </a:t>
            </a:r>
            <a:r>
              <a:rPr lang="en-GB" sz="2600" b="1" dirty="0">
                <a:solidFill>
                  <a:schemeClr val="bg1"/>
                </a:solidFill>
              </a:rPr>
              <a:t>.</a:t>
            </a:r>
          </a:p>
          <a:p>
            <a:pPr marL="109728" indent="0">
              <a:buNone/>
            </a:pPr>
            <a:r>
              <a:rPr lang="en-GB" sz="2600" b="1" dirty="0"/>
              <a:t>                                         number of employees at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5436" y="3212976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This is the most important indicator of the performance of a group of employees and has implications for a businesses costs and hence the prices that it can charge.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5436" y="4845059"/>
            <a:ext cx="7062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Productive workers produce larger quantities of output per worker per time period, and this is a measure that is easy to calculate.</a:t>
            </a:r>
          </a:p>
        </p:txBody>
      </p:sp>
    </p:spTree>
    <p:extLst>
      <p:ext uri="{BB962C8B-B14F-4D97-AF65-F5344CB8AC3E}">
        <p14:creationId xmlns:p14="http://schemas.microsoft.com/office/powerpoint/2010/main" val="103610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953848"/>
          </a:xfrm>
        </p:spPr>
        <p:txBody>
          <a:bodyPr/>
          <a:lstStyle/>
          <a:p>
            <a:pPr marL="109728" indent="0">
              <a:buNone/>
            </a:pPr>
            <a:r>
              <a:rPr lang="en-GB" u="sng" dirty="0"/>
              <a:t>Labour productivity depends on:</a:t>
            </a:r>
          </a:p>
          <a:p>
            <a:pPr marL="109728" indent="0">
              <a:buNone/>
            </a:pPr>
            <a:endParaRPr lang="en-GB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744327"/>
            <a:ext cx="3546043" cy="29427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016" y="4437112"/>
            <a:ext cx="4104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So…. managers can and should take some responsibility for improving labour productivity figures.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4666" y="1772816"/>
            <a:ext cx="6135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Quality of capital equipment available to employees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0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37019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GB" u="sng" dirty="0"/>
              <a:t>So what does it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160240"/>
          </a:xfrm>
        </p:spPr>
        <p:txBody>
          <a:bodyPr/>
          <a:lstStyle/>
          <a:p>
            <a:r>
              <a:rPr lang="en-GB" dirty="0"/>
              <a:t>Higher productivity = better the performance.</a:t>
            </a:r>
          </a:p>
          <a:p>
            <a:endParaRPr lang="en-GB" dirty="0"/>
          </a:p>
          <a:p>
            <a:r>
              <a:rPr lang="en-GB" dirty="0"/>
              <a:t>Increase in productivity suggests an improvement in efficiency.</a:t>
            </a:r>
          </a:p>
          <a:p>
            <a:pPr marL="109728" indent="0">
              <a:buNone/>
            </a:pPr>
            <a:endParaRPr lang="en-GB" dirty="0"/>
          </a:p>
        </p:txBody>
      </p:sp>
      <p:pic>
        <p:nvPicPr>
          <p:cNvPr id="4" name="Picture 2" descr="http://www.newslettercartoons.com/catalog/gifs/5689-w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9186" y="3573016"/>
            <a:ext cx="3002106" cy="30021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34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91680" y="2204864"/>
            <a:ext cx="5256584" cy="18722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You are a manager of a fast food restaurant. You want to improve the productivity of your workforce. What could you do to improve this?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652120" y="1700808"/>
            <a:ext cx="36004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76156" y="149922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Rewards tracker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339752" y="1683886"/>
            <a:ext cx="288032" cy="5209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9593" y="1176053"/>
            <a:ext cx="294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Training programmes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652120" y="4077072"/>
            <a:ext cx="576064" cy="525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52120" y="450912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attainable goals so staff are clear of what is expected of them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051720" y="4057158"/>
            <a:ext cx="432048" cy="6679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15616" y="46022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praise and recognition</a:t>
            </a:r>
          </a:p>
        </p:txBody>
      </p:sp>
    </p:spTree>
    <p:extLst>
      <p:ext uri="{BB962C8B-B14F-4D97-AF65-F5344CB8AC3E}">
        <p14:creationId xmlns:p14="http://schemas.microsoft.com/office/powerpoint/2010/main" val="136274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  <p:bldP spid="14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066800"/>
          </a:xfrm>
        </p:spPr>
        <p:txBody>
          <a:bodyPr/>
          <a:lstStyle/>
          <a:p>
            <a:r>
              <a:rPr lang="en-GB" u="sng" dirty="0"/>
              <a:t>Labour Turnover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46798"/>
            <a:ext cx="8640960" cy="1872208"/>
          </a:xfrm>
        </p:spPr>
        <p:txBody>
          <a:bodyPr/>
          <a:lstStyle/>
          <a:p>
            <a:pPr marL="109728" indent="0">
              <a:buNone/>
            </a:pPr>
            <a:r>
              <a:rPr lang="en-GB" sz="2200" b="1" u="sng" dirty="0"/>
              <a:t>Formula:</a:t>
            </a:r>
          </a:p>
          <a:p>
            <a:pPr marL="109728" indent="0">
              <a:buNone/>
            </a:pPr>
            <a:endParaRPr lang="en-GB" b="1" u="sng" dirty="0"/>
          </a:p>
          <a:p>
            <a:pPr marL="109728" indent="0">
              <a:buNone/>
            </a:pPr>
            <a:r>
              <a:rPr lang="en-GB" sz="2200" b="1" dirty="0"/>
              <a:t>Turnover= </a:t>
            </a:r>
            <a:r>
              <a:rPr lang="en-GB" sz="2200" b="1" u="sng" dirty="0"/>
              <a:t>number of staff leaving during the year x 100</a:t>
            </a:r>
          </a:p>
          <a:p>
            <a:pPr marL="109728" indent="0">
              <a:buNone/>
            </a:pPr>
            <a:r>
              <a:rPr lang="en-GB" sz="2200" b="1" dirty="0"/>
              <a:t>                                             Average number of staff</a:t>
            </a:r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/>
          </a:p>
          <a:p>
            <a:pPr marL="109728" indent="0">
              <a:buNone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2906"/>
            <a:ext cx="3672830" cy="20141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3429000"/>
            <a:ext cx="8281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ratio measures the proportion of a workforce leaving their employment at a business over a period of time, usually one year. </a:t>
            </a:r>
          </a:p>
          <a:p>
            <a:endParaRPr lang="en-GB" dirty="0"/>
          </a:p>
          <a:p>
            <a:r>
              <a:rPr lang="en-GB" u="sng" dirty="0"/>
              <a:t>Causes of high staff turnover could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wages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Inadequate training(leads to poor morale)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Ineffective recruitment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chances for promotion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328084" y="4275098"/>
            <a:ext cx="3312790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High labour turnover=business is doing something wrong</a:t>
            </a:r>
          </a:p>
        </p:txBody>
      </p:sp>
    </p:spTree>
    <p:extLst>
      <p:ext uri="{BB962C8B-B14F-4D97-AF65-F5344CB8AC3E}">
        <p14:creationId xmlns:p14="http://schemas.microsoft.com/office/powerpoint/2010/main" val="706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n-GB" u="sng" dirty="0"/>
              <a:t>Example: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25285" t="24093" r="32021" b="44818"/>
          <a:stretch/>
        </p:blipFill>
        <p:spPr bwMode="auto">
          <a:xfrm>
            <a:off x="971600" y="1772816"/>
            <a:ext cx="7344816" cy="4104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7639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80855ED7A37F4C91D9E20FC93BA26D" ma:contentTypeVersion="4" ma:contentTypeDescription="Create a new document." ma:contentTypeScope="" ma:versionID="e9c7f38603b2ad915dbad9dfbe070702">
  <xsd:schema xmlns:xsd="http://www.w3.org/2001/XMLSchema" xmlns:xs="http://www.w3.org/2001/XMLSchema" xmlns:p="http://schemas.microsoft.com/office/2006/metadata/properties" xmlns:ns2="70d8260a-5751-4610-a4f9-c1477abd5355" targetNamespace="http://schemas.microsoft.com/office/2006/metadata/properties" ma:root="true" ma:fieldsID="2c3d7828fa19cfd24e9db0d08af2e85d" ns2:_="">
    <xsd:import namespace="70d8260a-5751-4610-a4f9-c1477abd53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8260a-5751-4610-a4f9-c1477abd53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1FDA6E-150A-435F-A0B6-FDAB5D97E0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7E6344-150C-44FA-A6C8-0007888FE576}"/>
</file>

<file path=customXml/itemProps3.xml><?xml version="1.0" encoding="utf-8"?>
<ds:datastoreItem xmlns:ds="http://schemas.openxmlformats.org/officeDocument/2006/customXml" ds:itemID="{C1C62879-8A74-4158-AC05-05EB8DD7D78A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6f35e28c-3931-4f99-91d6-718a976de052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1163</Words>
  <Application>Microsoft Office PowerPoint</Application>
  <PresentationFormat>On-screen Show (4:3)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Comic Sans MS</vt:lpstr>
      <vt:lpstr>Gill Sans MT</vt:lpstr>
      <vt:lpstr>Wingdings</vt:lpstr>
      <vt:lpstr>Wingdings 3</vt:lpstr>
      <vt:lpstr>Office Theme</vt:lpstr>
      <vt:lpstr>1_Office Theme</vt:lpstr>
      <vt:lpstr>Measuring workforce performance</vt:lpstr>
      <vt:lpstr>PowerPoint Presentation</vt:lpstr>
      <vt:lpstr>Workforce performance</vt:lpstr>
      <vt:lpstr>Labour Productivity:</vt:lpstr>
      <vt:lpstr>PowerPoint Presentation</vt:lpstr>
      <vt:lpstr>So what does it mean?</vt:lpstr>
      <vt:lpstr>PowerPoint Presentation</vt:lpstr>
      <vt:lpstr>Labour Turnover</vt:lpstr>
      <vt:lpstr>Example:</vt:lpstr>
      <vt:lpstr>PowerPoint Presentation</vt:lpstr>
      <vt:lpstr>Absenteeism:</vt:lpstr>
      <vt:lpstr>Absenteeism example:</vt:lpstr>
      <vt:lpstr>PowerPoint Presentation</vt:lpstr>
      <vt:lpstr>PowerPoint Presentation</vt:lpstr>
      <vt:lpstr>Questions:</vt:lpstr>
      <vt:lpstr>PowerPoint Presentation</vt:lpstr>
      <vt:lpstr>Questions: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workforce performance</dc:title>
  <dc:creator>Business Studies</dc:creator>
  <cp:lastModifiedBy>Abbie Taplin</cp:lastModifiedBy>
  <cp:revision>41</cp:revision>
  <dcterms:created xsi:type="dcterms:W3CDTF">2014-01-29T09:43:47Z</dcterms:created>
  <dcterms:modified xsi:type="dcterms:W3CDTF">2023-10-02T10:51:34Z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0x0101006B80855ED7A37F4C91D9E20FC93BA26D</vt:lpwstr>
  </property>
</Properties>
</file>