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3F214-BEC3-2F47-027C-20B59BABB791}" v="1" dt="2024-10-02T18:32:30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ie Taplin" userId="e281ab89-f170-4300-8c77-16a542ac9282" providerId="ADAL" clId="{D1CDD751-DA24-49EF-856E-600AAC11345E}"/>
    <pc:docChg chg="modSld">
      <pc:chgData name="Abbie Taplin" userId="e281ab89-f170-4300-8c77-16a542ac9282" providerId="ADAL" clId="{D1CDD751-DA24-49EF-856E-600AAC11345E}" dt="2022-10-11T10:20:09.110" v="0" actId="478"/>
      <pc:docMkLst>
        <pc:docMk/>
      </pc:docMkLst>
      <pc:sldChg chg="delSp">
        <pc:chgData name="Abbie Taplin" userId="e281ab89-f170-4300-8c77-16a542ac9282" providerId="ADAL" clId="{D1CDD751-DA24-49EF-856E-600AAC11345E}" dt="2022-10-11T10:20:09.110" v="0" actId="478"/>
        <pc:sldMkLst>
          <pc:docMk/>
          <pc:sldMk cId="3995353498" sldId="264"/>
        </pc:sldMkLst>
        <pc:picChg chg="del">
          <ac:chgData name="Abbie Taplin" userId="e281ab89-f170-4300-8c77-16a542ac9282" providerId="ADAL" clId="{D1CDD751-DA24-49EF-856E-600AAC11345E}" dt="2022-10-11T10:20:09.110" v="0" actId="478"/>
          <ac:picMkLst>
            <pc:docMk/>
            <pc:sldMk cId="3995353498" sldId="264"/>
            <ac:picMk id="14343" creationId="{00000000-0000-0000-0000-000000000000}"/>
          </ac:picMkLst>
        </pc:picChg>
      </pc:sldChg>
    </pc:docChg>
  </pc:docChgLst>
  <pc:docChgLst>
    <pc:chgData name="Abbie Taplin" userId="e281ab89-f170-4300-8c77-16a542ac9282" providerId="ADAL" clId="{4E7DFA22-5F80-4839-A0CA-77805AC8CD83}"/>
    <pc:docChg chg="modSld">
      <pc:chgData name="Abbie Taplin" userId="e281ab89-f170-4300-8c77-16a542ac9282" providerId="ADAL" clId="{4E7DFA22-5F80-4839-A0CA-77805AC8CD83}" dt="2023-10-03T08:14:37.514" v="6" actId="14100"/>
      <pc:docMkLst>
        <pc:docMk/>
      </pc:docMkLst>
      <pc:sldChg chg="modSp mod">
        <pc:chgData name="Abbie Taplin" userId="e281ab89-f170-4300-8c77-16a542ac9282" providerId="ADAL" clId="{4E7DFA22-5F80-4839-A0CA-77805AC8CD83}" dt="2023-10-03T08:07:51.330" v="0" actId="20577"/>
        <pc:sldMkLst>
          <pc:docMk/>
          <pc:sldMk cId="3950990148" sldId="256"/>
        </pc:sldMkLst>
        <pc:spChg chg="mod">
          <ac:chgData name="Abbie Taplin" userId="e281ab89-f170-4300-8c77-16a542ac9282" providerId="ADAL" clId="{4E7DFA22-5F80-4839-A0CA-77805AC8CD83}" dt="2023-10-03T08:07:51.330" v="0" actId="20577"/>
          <ac:spMkLst>
            <pc:docMk/>
            <pc:sldMk cId="3950990148" sldId="256"/>
            <ac:spMk id="3" creationId="{00000000-0000-0000-0000-000000000000}"/>
          </ac:spMkLst>
        </pc:spChg>
      </pc:sldChg>
      <pc:sldChg chg="addSp modSp mod">
        <pc:chgData name="Abbie Taplin" userId="e281ab89-f170-4300-8c77-16a542ac9282" providerId="ADAL" clId="{4E7DFA22-5F80-4839-A0CA-77805AC8CD83}" dt="2023-10-03T08:14:37.514" v="6" actId="14100"/>
        <pc:sldMkLst>
          <pc:docMk/>
          <pc:sldMk cId="2021559367" sldId="261"/>
        </pc:sldMkLst>
        <pc:spChg chg="add mod">
          <ac:chgData name="Abbie Taplin" userId="e281ab89-f170-4300-8c77-16a542ac9282" providerId="ADAL" clId="{4E7DFA22-5F80-4839-A0CA-77805AC8CD83}" dt="2023-10-03T08:14:37.514" v="6" actId="14100"/>
          <ac:spMkLst>
            <pc:docMk/>
            <pc:sldMk cId="2021559367" sldId="261"/>
            <ac:spMk id="2" creationId="{C94B7119-5C2D-A8EA-920B-432E4976F254}"/>
          </ac:spMkLst>
        </pc:spChg>
      </pc:sldChg>
    </pc:docChg>
  </pc:docChgLst>
  <pc:docChgLst>
    <pc:chgData name="Muna Ali (13D1)" userId="S::18mali@leavalley.edact.org.uk::5482557f-d64b-43d8-b8f0-bb928eb52d50" providerId="AD" clId="Web-{2FE3F214-BEC3-2F47-027C-20B59BABB791}"/>
    <pc:docChg chg="modSld">
      <pc:chgData name="Muna Ali (13D1)" userId="S::18mali@leavalley.edact.org.uk::5482557f-d64b-43d8-b8f0-bb928eb52d50" providerId="AD" clId="Web-{2FE3F214-BEC3-2F47-027C-20B59BABB791}" dt="2024-10-02T18:32:30.087" v="0" actId="1076"/>
      <pc:docMkLst>
        <pc:docMk/>
      </pc:docMkLst>
      <pc:sldChg chg="modSp">
        <pc:chgData name="Muna Ali (13D1)" userId="S::18mali@leavalley.edact.org.uk::5482557f-d64b-43d8-b8f0-bb928eb52d50" providerId="AD" clId="Web-{2FE3F214-BEC3-2F47-027C-20B59BABB791}" dt="2024-10-02T18:32:30.087" v="0" actId="1076"/>
        <pc:sldMkLst>
          <pc:docMk/>
          <pc:sldMk cId="1341861369" sldId="263"/>
        </pc:sldMkLst>
        <pc:picChg chg="mod">
          <ac:chgData name="Muna Ali (13D1)" userId="S::18mali@leavalley.edact.org.uk::5482557f-d64b-43d8-b8f0-bb928eb52d50" providerId="AD" clId="Web-{2FE3F214-BEC3-2F47-027C-20B59BABB791}" dt="2024-10-02T18:32:30.087" v="0" actId="1076"/>
          <ac:picMkLst>
            <pc:docMk/>
            <pc:sldMk cId="1341861369" sldId="263"/>
            <ac:picMk id="717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B7ADD-A476-4E24-A4E0-DF3D2E5761A0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ED073-00D0-44A1-A934-99B9B03EB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30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4B31C-3D0B-495F-A5B8-276DB7F68EB2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16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7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8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2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7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3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94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7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2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2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1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80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99B49-9659-4AF1-A8C2-81DEE326017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6EC61-6D0F-405C-806B-2ED304FA3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5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Learning Aim 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Factors influencing management, motivation and</a:t>
            </a:r>
          </a:p>
          <a:p>
            <a:r>
              <a:rPr lang="en-GB" b="1" dirty="0"/>
              <a:t>performance of the workforce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9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28354" r="6081" b="30083"/>
          <a:stretch>
            <a:fillRect/>
          </a:stretch>
        </p:blipFill>
        <p:spPr bwMode="auto">
          <a:xfrm>
            <a:off x="1524000" y="1628775"/>
            <a:ext cx="9144000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532062" y="632921"/>
            <a:ext cx="7127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Herzberg’s Two Factor Theory</a:t>
            </a:r>
          </a:p>
        </p:txBody>
      </p:sp>
    </p:spTree>
    <p:extLst>
      <p:ext uri="{BB962C8B-B14F-4D97-AF65-F5344CB8AC3E}">
        <p14:creationId xmlns:p14="http://schemas.microsoft.com/office/powerpoint/2010/main" val="2012320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t="33917" r="8060" b="15022"/>
          <a:stretch>
            <a:fillRect/>
          </a:stretch>
        </p:blipFill>
        <p:spPr bwMode="auto">
          <a:xfrm>
            <a:off x="2351089" y="1048956"/>
            <a:ext cx="7559675" cy="475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351089" y="188913"/>
            <a:ext cx="727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Herzberg Motivators V Hygiene Factors</a:t>
            </a:r>
          </a:p>
        </p:txBody>
      </p:sp>
    </p:spTree>
    <p:extLst>
      <p:ext uri="{BB962C8B-B14F-4D97-AF65-F5344CB8AC3E}">
        <p14:creationId xmlns:p14="http://schemas.microsoft.com/office/powerpoint/2010/main" val="3792008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19833" r="7278" b="17209"/>
          <a:stretch>
            <a:fillRect/>
          </a:stretch>
        </p:blipFill>
        <p:spPr bwMode="auto">
          <a:xfrm>
            <a:off x="1919288" y="1268414"/>
            <a:ext cx="8748712" cy="558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424113" y="549276"/>
            <a:ext cx="7993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The implications of Herzberg’s Theory</a:t>
            </a:r>
          </a:p>
        </p:txBody>
      </p:sp>
    </p:spTree>
    <p:extLst>
      <p:ext uri="{BB962C8B-B14F-4D97-AF65-F5344CB8AC3E}">
        <p14:creationId xmlns:p14="http://schemas.microsoft.com/office/powerpoint/2010/main" val="383483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t="19771" r="2162" b="15042"/>
          <a:stretch>
            <a:fillRect/>
          </a:stretch>
        </p:blipFill>
        <p:spPr bwMode="auto">
          <a:xfrm>
            <a:off x="1524001" y="1341439"/>
            <a:ext cx="8532813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08214" y="333376"/>
            <a:ext cx="7127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McGregor’s Theory X and Theory Y</a:t>
            </a:r>
          </a:p>
        </p:txBody>
      </p:sp>
    </p:spTree>
    <p:extLst>
      <p:ext uri="{BB962C8B-B14F-4D97-AF65-F5344CB8AC3E}">
        <p14:creationId xmlns:p14="http://schemas.microsoft.com/office/powerpoint/2010/main" val="1233482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20042" r="4518" b="34604"/>
          <a:stretch>
            <a:fillRect/>
          </a:stretch>
        </p:blipFill>
        <p:spPr bwMode="auto">
          <a:xfrm>
            <a:off x="966355" y="1916113"/>
            <a:ext cx="9306359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1659515" y="635340"/>
            <a:ext cx="792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How Useful Is McGregor’s Theory?</a:t>
            </a:r>
          </a:p>
        </p:txBody>
      </p:sp>
    </p:spTree>
    <p:extLst>
      <p:ext uri="{BB962C8B-B14F-4D97-AF65-F5344CB8AC3E}">
        <p14:creationId xmlns:p14="http://schemas.microsoft.com/office/powerpoint/2010/main" val="180476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 in the workplace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workforce comprised of motivated employees is much more likely to result in a successful business. Motivated employees are more likely to respond to change and buy into the business ethos. </a:t>
            </a:r>
          </a:p>
          <a:p>
            <a:pPr marL="0" indent="0">
              <a:buNone/>
            </a:pPr>
            <a:r>
              <a:rPr lang="en-GB" dirty="0"/>
              <a:t>Motivation is generated by a positive business culture with an effective and efficient workforce.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25" t="44848" r="24318" b="19697"/>
          <a:stretch/>
        </p:blipFill>
        <p:spPr>
          <a:xfrm>
            <a:off x="3761509" y="4270663"/>
            <a:ext cx="3828891" cy="190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1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27312" r="3125" b="9811"/>
          <a:stretch>
            <a:fillRect/>
          </a:stretch>
        </p:blipFill>
        <p:spPr bwMode="auto">
          <a:xfrm>
            <a:off x="1524001" y="1268413"/>
            <a:ext cx="88931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216275" y="692151"/>
            <a:ext cx="5329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000" b="1">
                <a:solidFill>
                  <a:schemeClr val="accent2"/>
                </a:solidFill>
              </a:rPr>
              <a:t>Motivation in Theory</a:t>
            </a:r>
          </a:p>
        </p:txBody>
      </p:sp>
    </p:spTree>
    <p:extLst>
      <p:ext uri="{BB962C8B-B14F-4D97-AF65-F5344CB8AC3E}">
        <p14:creationId xmlns:p14="http://schemas.microsoft.com/office/powerpoint/2010/main" val="133405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27365" r="6445" b="9636"/>
          <a:stretch>
            <a:fillRect/>
          </a:stretch>
        </p:blipFill>
        <p:spPr bwMode="auto">
          <a:xfrm>
            <a:off x="1774826" y="1341438"/>
            <a:ext cx="85693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640014" y="620714"/>
            <a:ext cx="70564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Taylor’s Scientific Theory</a:t>
            </a:r>
          </a:p>
        </p:txBody>
      </p:sp>
    </p:spTree>
    <p:extLst>
      <p:ext uri="{BB962C8B-B14F-4D97-AF65-F5344CB8AC3E}">
        <p14:creationId xmlns:p14="http://schemas.microsoft.com/office/powerpoint/2010/main" val="157084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5" t="27365" r="6445" b="9636"/>
          <a:stretch>
            <a:fillRect/>
          </a:stretch>
        </p:blipFill>
        <p:spPr bwMode="auto">
          <a:xfrm>
            <a:off x="1847850" y="1773238"/>
            <a:ext cx="84963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443085" y="727514"/>
            <a:ext cx="72739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Are Taylor’s Ideas Valid?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4B7119-5C2D-A8EA-920B-432E4976F254}"/>
              </a:ext>
            </a:extLst>
          </p:cNvPr>
          <p:cNvSpPr/>
          <p:nvPr/>
        </p:nvSpPr>
        <p:spPr>
          <a:xfrm>
            <a:off x="7540487" y="4572000"/>
            <a:ext cx="2146852" cy="1908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27365" r="4964" b="9636"/>
          <a:stretch>
            <a:fillRect/>
          </a:stretch>
        </p:blipFill>
        <p:spPr bwMode="auto">
          <a:xfrm>
            <a:off x="1774825" y="1773238"/>
            <a:ext cx="871378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424114" y="404813"/>
            <a:ext cx="7272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Mayo’s Human Relation School</a:t>
            </a:r>
          </a:p>
        </p:txBody>
      </p:sp>
    </p:spTree>
    <p:extLst>
      <p:ext uri="{BB962C8B-B14F-4D97-AF65-F5344CB8AC3E}">
        <p14:creationId xmlns:p14="http://schemas.microsoft.com/office/powerpoint/2010/main" val="142069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t="27365" r="3125" b="9636"/>
          <a:stretch>
            <a:fillRect/>
          </a:stretch>
        </p:blipFill>
        <p:spPr bwMode="auto">
          <a:xfrm>
            <a:off x="1649434" y="1483871"/>
            <a:ext cx="889317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51088" y="620714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Maslow’s Hierarchy of Needs</a:t>
            </a:r>
          </a:p>
        </p:txBody>
      </p:sp>
    </p:spTree>
    <p:extLst>
      <p:ext uri="{BB962C8B-B14F-4D97-AF65-F5344CB8AC3E}">
        <p14:creationId xmlns:p14="http://schemas.microsoft.com/office/powerpoint/2010/main" val="134186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 descr="Maslow's Hierarchy of Needs"/>
          <p:cNvSpPr>
            <a:spLocks noChangeArrowheads="1"/>
          </p:cNvSpPr>
          <p:nvPr/>
        </p:nvSpPr>
        <p:spPr bwMode="auto">
          <a:xfrm>
            <a:off x="2271713" y="1916114"/>
            <a:ext cx="80010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 altLang="en-US" b="1"/>
          </a:p>
          <a:p>
            <a:r>
              <a:rPr lang="en-GB" altLang="en-US" sz="2000" b="1"/>
              <a:t>Maslow’s level</a:t>
            </a:r>
            <a:r>
              <a:rPr lang="en-GB" altLang="en-US" sz="2000"/>
              <a:t>			</a:t>
            </a:r>
            <a:r>
              <a:rPr lang="en-GB" altLang="en-US" sz="2000" b="1"/>
              <a:t>What the organisation could</a:t>
            </a:r>
            <a:r>
              <a:rPr lang="en-GB" altLang="en-US" sz="2000"/>
              <a:t> </a:t>
            </a:r>
            <a:r>
              <a:rPr lang="en-GB" altLang="en-US" sz="2000" b="1"/>
              <a:t>do</a:t>
            </a:r>
            <a:endParaRPr lang="en-GB" altLang="en-US" sz="2000"/>
          </a:p>
          <a:p>
            <a:endParaRPr lang="en-GB" altLang="en-US"/>
          </a:p>
          <a:p>
            <a:r>
              <a:rPr lang="en-GB" altLang="en-US" sz="2000"/>
              <a:t>Physiological 			Competitive salary</a:t>
            </a:r>
          </a:p>
          <a:p>
            <a:endParaRPr lang="en-GB" altLang="en-US" sz="2000"/>
          </a:p>
          <a:p>
            <a:r>
              <a:rPr lang="en-GB" altLang="en-US" sz="2000"/>
              <a:t>Safety				Safe working condition</a:t>
            </a:r>
          </a:p>
          <a:p>
            <a:endParaRPr lang="en-GB" altLang="en-US" sz="2000"/>
          </a:p>
          <a:p>
            <a:r>
              <a:rPr lang="en-GB" altLang="en-US" sz="2000"/>
              <a:t>Social				Work social events</a:t>
            </a:r>
          </a:p>
          <a:p>
            <a:endParaRPr lang="en-GB" altLang="en-US" sz="2000"/>
          </a:p>
          <a:p>
            <a:r>
              <a:rPr lang="en-GB" altLang="en-US" sz="2000"/>
              <a:t>Esteem				Feedback via appraisal, generally 					praising staff</a:t>
            </a:r>
          </a:p>
          <a:p>
            <a:endParaRPr lang="en-GB" altLang="en-US" sz="2000"/>
          </a:p>
          <a:p>
            <a:r>
              <a:rPr lang="en-GB" altLang="en-US" sz="2000"/>
              <a:t>Self actualisation			Allocating more challenging and 					stimulating responsibilities</a:t>
            </a:r>
          </a:p>
          <a:p>
            <a:endParaRPr lang="en-GB" altLang="en-US" sz="2000"/>
          </a:p>
          <a:p>
            <a:endParaRPr lang="en-GB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4549775" y="3141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549775" y="37893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549775" y="44370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4549775" y="50847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4549775" y="5949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224338" y="333376"/>
            <a:ext cx="457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en-US" b="1"/>
          </a:p>
          <a:p>
            <a:pPr algn="ctr">
              <a:spcBef>
                <a:spcPct val="50000"/>
              </a:spcBef>
            </a:pPr>
            <a:r>
              <a:rPr lang="en-GB" altLang="en-US" b="1"/>
              <a:t>Application of Maslow within the workplace</a:t>
            </a:r>
          </a:p>
          <a:p>
            <a:pPr algn="ctr">
              <a:spcBef>
                <a:spcPct val="50000"/>
              </a:spcBef>
            </a:pPr>
            <a:endParaRPr lang="en-GB" altLang="en-US" b="1"/>
          </a:p>
        </p:txBody>
      </p:sp>
    </p:spTree>
    <p:extLst>
      <p:ext uri="{BB962C8B-B14F-4D97-AF65-F5344CB8AC3E}">
        <p14:creationId xmlns:p14="http://schemas.microsoft.com/office/powerpoint/2010/main" val="399535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" t="27365" r="4964" b="9636"/>
          <a:stretch>
            <a:fillRect/>
          </a:stretch>
        </p:blipFill>
        <p:spPr bwMode="auto">
          <a:xfrm>
            <a:off x="1919289" y="1773238"/>
            <a:ext cx="8569325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171701" y="711748"/>
            <a:ext cx="8064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400" b="1" dirty="0">
                <a:solidFill>
                  <a:schemeClr val="accent2"/>
                </a:solidFill>
              </a:rPr>
              <a:t>Problems with Maslow’s Theory</a:t>
            </a:r>
          </a:p>
        </p:txBody>
      </p:sp>
    </p:spTree>
    <p:extLst>
      <p:ext uri="{BB962C8B-B14F-4D97-AF65-F5344CB8AC3E}">
        <p14:creationId xmlns:p14="http://schemas.microsoft.com/office/powerpoint/2010/main" val="55003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855ED7A37F4C91D9E20FC93BA26D" ma:contentTypeVersion="4" ma:contentTypeDescription="Create a new document." ma:contentTypeScope="" ma:versionID="e9c7f38603b2ad915dbad9dfbe070702">
  <xsd:schema xmlns:xsd="http://www.w3.org/2001/XMLSchema" xmlns:xs="http://www.w3.org/2001/XMLSchema" xmlns:p="http://schemas.microsoft.com/office/2006/metadata/properties" xmlns:ns2="70d8260a-5751-4610-a4f9-c1477abd5355" targetNamespace="http://schemas.microsoft.com/office/2006/metadata/properties" ma:root="true" ma:fieldsID="2c3d7828fa19cfd24e9db0d08af2e85d" ns2:_="">
    <xsd:import namespace="70d8260a-5751-4610-a4f9-c1477abd5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8260a-5751-4610-a4f9-c1477abd5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818F7C-C38B-45D5-BEA7-9BFEB69151B7}"/>
</file>

<file path=customXml/itemProps2.xml><?xml version="1.0" encoding="utf-8"?>
<ds:datastoreItem xmlns:ds="http://schemas.openxmlformats.org/officeDocument/2006/customXml" ds:itemID="{DA743DFE-28EF-470A-8AE4-580375704B35}">
  <ds:schemaRefs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6f35e28c-3931-4f99-91d6-718a976de052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BBEBDB-5EB3-45C1-A83E-CA8E8F3331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186</Words>
  <Application>Microsoft Office PowerPoint</Application>
  <PresentationFormat>Widescreen</PresentationFormat>
  <Paragraphs>32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Learning Aim D</vt:lpstr>
      <vt:lpstr>Motivation in the workplace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Lea Valley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Aim D</dc:title>
  <dc:creator>Shadei Rabeie</dc:creator>
  <cp:lastModifiedBy>Abbie Taplin</cp:lastModifiedBy>
  <cp:revision>4</cp:revision>
  <dcterms:created xsi:type="dcterms:W3CDTF">2018-10-29T08:10:41Z</dcterms:created>
  <dcterms:modified xsi:type="dcterms:W3CDTF">2024-10-02T18:32:30Z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0x0101006B80855ED7A37F4C91D9E20FC93BA26D</vt:lpwstr>
  </property>
</Properties>
</file>