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sldIdLst>
    <p:sldId id="256" r:id="rId5"/>
    <p:sldId id="261" r:id="rId6"/>
    <p:sldId id="257" r:id="rId7"/>
    <p:sldId id="258" r:id="rId8"/>
    <p:sldId id="262" r:id="rId9"/>
    <p:sldId id="260" r:id="rId10"/>
    <p:sldId id="263" r:id="rId11"/>
    <p:sldId id="264" r:id="rId12"/>
    <p:sldId id="266" r:id="rId13"/>
    <p:sldId id="267" r:id="rId14"/>
    <p:sldId id="265" r:id="rId15"/>
    <p:sldId id="268" r:id="rId16"/>
    <p:sldId id="270" r:id="rId17"/>
    <p:sldId id="269" r:id="rId18"/>
    <p:sldId id="271" r:id="rId19"/>
    <p:sldId id="272" r:id="rId20"/>
    <p:sldId id="274"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49003-02A4-496E-925B-41647258DC8A}" v="1" dt="2024-11-27T14:17:24.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met Sanci (13B)" userId="S::18msanci@leavalley.edact.org.uk::0fb67628-2940-4450-ba84-76849109c7be" providerId="AD" clId="Web-{30649003-02A4-496E-925B-41647258DC8A}"/>
    <pc:docChg chg="modSld">
      <pc:chgData name="Mehmet Sanci (13B)" userId="S::18msanci@leavalley.edact.org.uk::0fb67628-2940-4450-ba84-76849109c7be" providerId="AD" clId="Web-{30649003-02A4-496E-925B-41647258DC8A}" dt="2024-11-27T14:17:24.303" v="0" actId="1076"/>
      <pc:docMkLst>
        <pc:docMk/>
      </pc:docMkLst>
      <pc:sldChg chg="modSp">
        <pc:chgData name="Mehmet Sanci (13B)" userId="S::18msanci@leavalley.edact.org.uk::0fb67628-2940-4450-ba84-76849109c7be" providerId="AD" clId="Web-{30649003-02A4-496E-925B-41647258DC8A}" dt="2024-11-27T14:17:24.303" v="0" actId="1076"/>
        <pc:sldMkLst>
          <pc:docMk/>
          <pc:sldMk cId="169578982" sldId="261"/>
        </pc:sldMkLst>
        <pc:spChg chg="mod">
          <ac:chgData name="Mehmet Sanci (13B)" userId="S::18msanci@leavalley.edact.org.uk::0fb67628-2940-4450-ba84-76849109c7be" providerId="AD" clId="Web-{30649003-02A4-496E-925B-41647258DC8A}" dt="2024-11-27T14:17:24.303" v="0" actId="1076"/>
          <ac:spMkLst>
            <pc:docMk/>
            <pc:sldMk cId="169578982" sldId="261"/>
            <ac:spMk id="3" creationId="{00000000-0000-0000-0000-000000000000}"/>
          </ac:spMkLst>
        </pc:spChg>
      </pc:sldChg>
    </pc:docChg>
  </pc:docChgLst>
  <pc:docChgLst>
    <pc:chgData name="Abbie Taplin" userId="e281ab89-f170-4300-8c77-16a542ac9282" providerId="ADAL" clId="{EB85EAEB-7866-4EDC-B111-1BF7B194EACF}"/>
    <pc:docChg chg="modSld">
      <pc:chgData name="Abbie Taplin" userId="e281ab89-f170-4300-8c77-16a542ac9282" providerId="ADAL" clId="{EB85EAEB-7866-4EDC-B111-1BF7B194EACF}" dt="2023-11-06T12:29:17.943" v="21"/>
      <pc:docMkLst>
        <pc:docMk/>
      </pc:docMkLst>
      <pc:sldChg chg="modAnim">
        <pc:chgData name="Abbie Taplin" userId="e281ab89-f170-4300-8c77-16a542ac9282" providerId="ADAL" clId="{EB85EAEB-7866-4EDC-B111-1BF7B194EACF}" dt="2023-11-06T12:28:18.454" v="1"/>
        <pc:sldMkLst>
          <pc:docMk/>
          <pc:sldMk cId="2925093520" sldId="257"/>
        </pc:sldMkLst>
      </pc:sldChg>
      <pc:sldChg chg="modAnim">
        <pc:chgData name="Abbie Taplin" userId="e281ab89-f170-4300-8c77-16a542ac9282" providerId="ADAL" clId="{EB85EAEB-7866-4EDC-B111-1BF7B194EACF}" dt="2023-11-06T12:28:20.396" v="2"/>
        <pc:sldMkLst>
          <pc:docMk/>
          <pc:sldMk cId="125934987" sldId="258"/>
        </pc:sldMkLst>
      </pc:sldChg>
      <pc:sldChg chg="modAnim">
        <pc:chgData name="Abbie Taplin" userId="e281ab89-f170-4300-8c77-16a542ac9282" providerId="ADAL" clId="{EB85EAEB-7866-4EDC-B111-1BF7B194EACF}" dt="2023-11-06T12:28:28.095" v="4"/>
        <pc:sldMkLst>
          <pc:docMk/>
          <pc:sldMk cId="2005456787" sldId="260"/>
        </pc:sldMkLst>
      </pc:sldChg>
      <pc:sldChg chg="modAnim">
        <pc:chgData name="Abbie Taplin" userId="e281ab89-f170-4300-8c77-16a542ac9282" providerId="ADAL" clId="{EB85EAEB-7866-4EDC-B111-1BF7B194EACF}" dt="2023-11-06T12:28:15.271" v="0"/>
        <pc:sldMkLst>
          <pc:docMk/>
          <pc:sldMk cId="169578982" sldId="261"/>
        </pc:sldMkLst>
      </pc:sldChg>
      <pc:sldChg chg="modAnim">
        <pc:chgData name="Abbie Taplin" userId="e281ab89-f170-4300-8c77-16a542ac9282" providerId="ADAL" clId="{EB85EAEB-7866-4EDC-B111-1BF7B194EACF}" dt="2023-11-06T12:28:32.403" v="6"/>
        <pc:sldMkLst>
          <pc:docMk/>
          <pc:sldMk cId="1992157922" sldId="263"/>
        </pc:sldMkLst>
      </pc:sldChg>
      <pc:sldChg chg="modAnim">
        <pc:chgData name="Abbie Taplin" userId="e281ab89-f170-4300-8c77-16a542ac9282" providerId="ADAL" clId="{EB85EAEB-7866-4EDC-B111-1BF7B194EACF}" dt="2023-11-06T12:28:36.619" v="7"/>
        <pc:sldMkLst>
          <pc:docMk/>
          <pc:sldMk cId="963981173" sldId="264"/>
        </pc:sldMkLst>
      </pc:sldChg>
      <pc:sldChg chg="modAnim">
        <pc:chgData name="Abbie Taplin" userId="e281ab89-f170-4300-8c77-16a542ac9282" providerId="ADAL" clId="{EB85EAEB-7866-4EDC-B111-1BF7B194EACF}" dt="2023-11-06T12:28:46.138" v="10"/>
        <pc:sldMkLst>
          <pc:docMk/>
          <pc:sldMk cId="1885304969" sldId="265"/>
        </pc:sldMkLst>
      </pc:sldChg>
      <pc:sldChg chg="modAnim">
        <pc:chgData name="Abbie Taplin" userId="e281ab89-f170-4300-8c77-16a542ac9282" providerId="ADAL" clId="{EB85EAEB-7866-4EDC-B111-1BF7B194EACF}" dt="2023-11-06T12:28:40.236" v="8"/>
        <pc:sldMkLst>
          <pc:docMk/>
          <pc:sldMk cId="1284003203" sldId="266"/>
        </pc:sldMkLst>
      </pc:sldChg>
      <pc:sldChg chg="modAnim">
        <pc:chgData name="Abbie Taplin" userId="e281ab89-f170-4300-8c77-16a542ac9282" providerId="ADAL" clId="{EB85EAEB-7866-4EDC-B111-1BF7B194EACF}" dt="2023-11-06T12:28:43.508" v="9"/>
        <pc:sldMkLst>
          <pc:docMk/>
          <pc:sldMk cId="535843980" sldId="267"/>
        </pc:sldMkLst>
      </pc:sldChg>
      <pc:sldChg chg="modAnim">
        <pc:chgData name="Abbie Taplin" userId="e281ab89-f170-4300-8c77-16a542ac9282" providerId="ADAL" clId="{EB85EAEB-7866-4EDC-B111-1BF7B194EACF}" dt="2023-11-06T12:28:49.095" v="11"/>
        <pc:sldMkLst>
          <pc:docMk/>
          <pc:sldMk cId="1536838850" sldId="268"/>
        </pc:sldMkLst>
      </pc:sldChg>
      <pc:sldChg chg="modAnim">
        <pc:chgData name="Abbie Taplin" userId="e281ab89-f170-4300-8c77-16a542ac9282" providerId="ADAL" clId="{EB85EAEB-7866-4EDC-B111-1BF7B194EACF}" dt="2023-11-06T12:29:00.276" v="15"/>
        <pc:sldMkLst>
          <pc:docMk/>
          <pc:sldMk cId="2686377569" sldId="269"/>
        </pc:sldMkLst>
      </pc:sldChg>
      <pc:sldChg chg="modAnim">
        <pc:chgData name="Abbie Taplin" userId="e281ab89-f170-4300-8c77-16a542ac9282" providerId="ADAL" clId="{EB85EAEB-7866-4EDC-B111-1BF7B194EACF}" dt="2023-11-06T12:28:56.629" v="14"/>
        <pc:sldMkLst>
          <pc:docMk/>
          <pc:sldMk cId="526589813" sldId="270"/>
        </pc:sldMkLst>
      </pc:sldChg>
      <pc:sldChg chg="modAnim">
        <pc:chgData name="Abbie Taplin" userId="e281ab89-f170-4300-8c77-16a542ac9282" providerId="ADAL" clId="{EB85EAEB-7866-4EDC-B111-1BF7B194EACF}" dt="2023-11-06T12:29:08.129" v="18"/>
        <pc:sldMkLst>
          <pc:docMk/>
          <pc:sldMk cId="3442811797" sldId="271"/>
        </pc:sldMkLst>
      </pc:sldChg>
      <pc:sldChg chg="modAnim">
        <pc:chgData name="Abbie Taplin" userId="e281ab89-f170-4300-8c77-16a542ac9282" providerId="ADAL" clId="{EB85EAEB-7866-4EDC-B111-1BF7B194EACF}" dt="2023-11-06T12:29:10.342" v="19"/>
        <pc:sldMkLst>
          <pc:docMk/>
          <pc:sldMk cId="4179490149" sldId="272"/>
        </pc:sldMkLst>
      </pc:sldChg>
      <pc:sldChg chg="modAnim">
        <pc:chgData name="Abbie Taplin" userId="e281ab89-f170-4300-8c77-16a542ac9282" providerId="ADAL" clId="{EB85EAEB-7866-4EDC-B111-1BF7B194EACF}" dt="2023-11-06T12:29:17.943" v="21"/>
        <pc:sldMkLst>
          <pc:docMk/>
          <pc:sldMk cId="800785989" sldId="273"/>
        </pc:sldMkLst>
      </pc:sldChg>
      <pc:sldChg chg="modAnim">
        <pc:chgData name="Abbie Taplin" userId="e281ab89-f170-4300-8c77-16a542ac9282" providerId="ADAL" clId="{EB85EAEB-7866-4EDC-B111-1BF7B194EACF}" dt="2023-11-06T12:29:15.816" v="20"/>
        <pc:sldMkLst>
          <pc:docMk/>
          <pc:sldMk cId="3646845658"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754261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28953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868589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551775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0137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054269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430362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986768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110394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80869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62887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916679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pPr/>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95135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5711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8730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94403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6207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88761521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Learning Aim F</a:t>
            </a:r>
          </a:p>
        </p:txBody>
      </p:sp>
      <p:sp>
        <p:nvSpPr>
          <p:cNvPr id="3" name="Subtitle 2"/>
          <p:cNvSpPr>
            <a:spLocks noGrp="1"/>
          </p:cNvSpPr>
          <p:nvPr>
            <p:ph type="subTitle" idx="1"/>
          </p:nvPr>
        </p:nvSpPr>
        <p:spPr/>
        <p:txBody>
          <a:bodyPr>
            <a:normAutofit/>
          </a:bodyPr>
          <a:lstStyle/>
          <a:p>
            <a:r>
              <a:rPr lang="en-GB" sz="2400"/>
              <a:t>Quality Management</a:t>
            </a:r>
          </a:p>
        </p:txBody>
      </p:sp>
    </p:spTree>
    <p:extLst>
      <p:ext uri="{BB962C8B-B14F-4D97-AF65-F5344CB8AC3E}">
        <p14:creationId xmlns:p14="http://schemas.microsoft.com/office/powerpoint/2010/main" val="56148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630" y="241111"/>
            <a:ext cx="8596668" cy="1320800"/>
          </a:xfrm>
        </p:spPr>
        <p:txBody>
          <a:bodyPr/>
          <a:lstStyle/>
          <a:p>
            <a:r>
              <a:rPr lang="en-GB"/>
              <a:t>Developing a quality culture  </a:t>
            </a:r>
          </a:p>
        </p:txBody>
      </p:sp>
      <p:sp>
        <p:nvSpPr>
          <p:cNvPr id="3" name="Content Placeholder 2"/>
          <p:cNvSpPr>
            <a:spLocks noGrp="1"/>
          </p:cNvSpPr>
          <p:nvPr>
            <p:ph sz="quarter" idx="13"/>
          </p:nvPr>
        </p:nvSpPr>
        <p:spPr>
          <a:xfrm>
            <a:off x="504967" y="1146412"/>
            <a:ext cx="10772633" cy="4644787"/>
          </a:xfrm>
        </p:spPr>
        <p:txBody>
          <a:bodyPr/>
          <a:lstStyle/>
          <a:p>
            <a:pPr marL="0" indent="0">
              <a:buNone/>
            </a:pPr>
            <a:r>
              <a:rPr lang="en-GB" b="1"/>
              <a:t>Transparent and open communication</a:t>
            </a:r>
          </a:p>
          <a:p>
            <a:pPr marL="0" indent="0">
              <a:buNone/>
            </a:pPr>
            <a:r>
              <a:rPr lang="en-GB"/>
              <a:t>For example, encouraging staff to own up to mistakes so that improvements can be made and to avoid any culture of blame and deceit</a:t>
            </a:r>
          </a:p>
          <a:p>
            <a:pPr marL="0" indent="0">
              <a:buNone/>
            </a:pPr>
            <a:r>
              <a:rPr lang="en-GB"/>
              <a:t>Used in Google and HP</a:t>
            </a:r>
          </a:p>
          <a:p>
            <a:pPr marL="0" indent="0">
              <a:buNone/>
            </a:pPr>
            <a:endParaRPr lang="en-GB"/>
          </a:p>
          <a:p>
            <a:pPr marL="0" indent="0">
              <a:buNone/>
            </a:pPr>
            <a:r>
              <a:rPr lang="en-GB"/>
              <a:t>The police rely on this to provide their service – they now have a Police National Database so all information is shared across regions. </a:t>
            </a:r>
          </a:p>
        </p:txBody>
      </p:sp>
    </p:spTree>
    <p:extLst>
      <p:ext uri="{BB962C8B-B14F-4D97-AF65-F5344CB8AC3E}">
        <p14:creationId xmlns:p14="http://schemas.microsoft.com/office/powerpoint/2010/main" val="53584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6" y="241111"/>
            <a:ext cx="10795380" cy="1320800"/>
          </a:xfrm>
        </p:spPr>
        <p:txBody>
          <a:bodyPr/>
          <a:lstStyle/>
          <a:p>
            <a:r>
              <a:rPr lang="en-GB"/>
              <a:t>The Techniques and Tools of Quality Management</a:t>
            </a:r>
          </a:p>
        </p:txBody>
      </p:sp>
      <p:sp>
        <p:nvSpPr>
          <p:cNvPr id="3" name="Content Placeholder 2"/>
          <p:cNvSpPr>
            <a:spLocks noGrp="1"/>
          </p:cNvSpPr>
          <p:nvPr>
            <p:ph sz="quarter" idx="13"/>
          </p:nvPr>
        </p:nvSpPr>
        <p:spPr>
          <a:xfrm>
            <a:off x="518614" y="1050878"/>
            <a:ext cx="10772633" cy="6155140"/>
          </a:xfrm>
        </p:spPr>
        <p:txBody>
          <a:bodyPr>
            <a:normAutofit/>
          </a:bodyPr>
          <a:lstStyle/>
          <a:p>
            <a:pPr marL="0" indent="0">
              <a:buNone/>
            </a:pPr>
            <a:r>
              <a:rPr lang="en-GB" b="1"/>
              <a:t>Quality Control</a:t>
            </a:r>
          </a:p>
          <a:p>
            <a:pPr marL="0" indent="0">
              <a:buNone/>
            </a:pPr>
            <a:r>
              <a:rPr lang="en-GB"/>
              <a:t>Concerned with ensuring that all products and services are an acceptable quality standard.</a:t>
            </a:r>
          </a:p>
          <a:p>
            <a:pPr marL="0" indent="0">
              <a:buNone/>
            </a:pPr>
            <a:r>
              <a:rPr lang="en-GB"/>
              <a:t>USA vehicle industry in the 1940s had whole quality departments dedicated to just one component of the car</a:t>
            </a:r>
          </a:p>
          <a:p>
            <a:pPr marL="0" indent="0">
              <a:buNone/>
            </a:pPr>
            <a:r>
              <a:rPr lang="en-GB"/>
              <a:t>Japanese market for cars has showed its competitive and quality nature and was possibly instrumental in changing the way industry viewed quality</a:t>
            </a:r>
          </a:p>
          <a:p>
            <a:pPr marL="0" indent="0">
              <a:buNone/>
            </a:pPr>
            <a:endParaRPr lang="en-GB"/>
          </a:p>
        </p:txBody>
      </p:sp>
    </p:spTree>
    <p:extLst>
      <p:ext uri="{BB962C8B-B14F-4D97-AF65-F5344CB8AC3E}">
        <p14:creationId xmlns:p14="http://schemas.microsoft.com/office/powerpoint/2010/main" val="188530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6" y="241111"/>
            <a:ext cx="10795380" cy="1320800"/>
          </a:xfrm>
        </p:spPr>
        <p:txBody>
          <a:bodyPr/>
          <a:lstStyle/>
          <a:p>
            <a:r>
              <a:rPr lang="en-GB"/>
              <a:t>The Techniques and Tools of Quality Management</a:t>
            </a:r>
          </a:p>
        </p:txBody>
      </p:sp>
      <p:sp>
        <p:nvSpPr>
          <p:cNvPr id="3" name="Content Placeholder 2"/>
          <p:cNvSpPr>
            <a:spLocks noGrp="1"/>
          </p:cNvSpPr>
          <p:nvPr>
            <p:ph sz="quarter" idx="13"/>
          </p:nvPr>
        </p:nvSpPr>
        <p:spPr>
          <a:xfrm>
            <a:off x="518615" y="1255594"/>
            <a:ext cx="9335070" cy="6155140"/>
          </a:xfrm>
        </p:spPr>
        <p:txBody>
          <a:bodyPr>
            <a:normAutofit/>
          </a:bodyPr>
          <a:lstStyle/>
          <a:p>
            <a:pPr marL="0" indent="0">
              <a:buNone/>
            </a:pPr>
            <a:r>
              <a:rPr lang="en-GB" b="1"/>
              <a:t>Lean Manufacturing</a:t>
            </a:r>
          </a:p>
          <a:p>
            <a:pPr marL="0" indent="0">
              <a:buNone/>
            </a:pPr>
            <a:r>
              <a:rPr lang="en-GB"/>
              <a:t>Ensures maximum value for minimum waste – Toyota in mid 1980s</a:t>
            </a:r>
          </a:p>
          <a:p>
            <a:r>
              <a:rPr lang="en-GB"/>
              <a:t>Purpose: what customer problems will the enterprise solve to achieve its own purpose of prospering?</a:t>
            </a:r>
          </a:p>
          <a:p>
            <a:r>
              <a:rPr lang="en-GB"/>
              <a:t>Process: how will the organisation assess each major value stream to make sure each step is valuable, capable, available, adequate, flexible, and that all steps are linked by flow, pull, and levelling?</a:t>
            </a:r>
          </a:p>
          <a:p>
            <a:r>
              <a:rPr lang="en-GB"/>
              <a:t>People: how can the organisation ensure that every important process has someone responsible for continually evaluating that value stream in terms of business purpose and lean process? How can everyone touching the value steam be actively engaged in operating it correctly and continually improving it?</a:t>
            </a:r>
          </a:p>
          <a:p>
            <a:pPr marL="0" indent="0">
              <a:buNone/>
            </a:pPr>
            <a:endParaRPr lang="en-GB"/>
          </a:p>
        </p:txBody>
      </p:sp>
    </p:spTree>
    <p:extLst>
      <p:ext uri="{BB962C8B-B14F-4D97-AF65-F5344CB8AC3E}">
        <p14:creationId xmlns:p14="http://schemas.microsoft.com/office/powerpoint/2010/main" val="153683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6" y="241111"/>
            <a:ext cx="10795380" cy="1320800"/>
          </a:xfrm>
        </p:spPr>
        <p:txBody>
          <a:bodyPr/>
          <a:lstStyle/>
          <a:p>
            <a:r>
              <a:rPr lang="en-GB"/>
              <a:t>The Techniques and Tools of Quality Management</a:t>
            </a:r>
          </a:p>
        </p:txBody>
      </p:sp>
      <p:sp>
        <p:nvSpPr>
          <p:cNvPr id="3" name="Content Placeholder 2"/>
          <p:cNvSpPr>
            <a:spLocks noGrp="1"/>
          </p:cNvSpPr>
          <p:nvPr>
            <p:ph sz="quarter" idx="13"/>
          </p:nvPr>
        </p:nvSpPr>
        <p:spPr>
          <a:xfrm>
            <a:off x="518615" y="1255594"/>
            <a:ext cx="9335070" cy="6155140"/>
          </a:xfrm>
        </p:spPr>
        <p:txBody>
          <a:bodyPr>
            <a:normAutofit/>
          </a:bodyPr>
          <a:lstStyle/>
          <a:p>
            <a:pPr marL="0" indent="0">
              <a:buNone/>
            </a:pPr>
            <a:r>
              <a:rPr lang="en-GB" b="1"/>
              <a:t>Six Sigma</a:t>
            </a:r>
          </a:p>
          <a:p>
            <a:pPr marL="0" indent="0">
              <a:buNone/>
            </a:pPr>
            <a:r>
              <a:rPr lang="en-GB"/>
              <a:t>Quality techniques and tools for process improvement </a:t>
            </a:r>
          </a:p>
          <a:p>
            <a:pPr marL="0" indent="0">
              <a:buNone/>
            </a:pPr>
            <a:r>
              <a:rPr lang="en-GB"/>
              <a:t>Data driven approach and methodology for eliminating defects</a:t>
            </a:r>
          </a:p>
          <a:p>
            <a:pPr marL="0" indent="0">
              <a:buNone/>
            </a:pPr>
            <a:r>
              <a:rPr lang="en-GB"/>
              <a:t>Quality framework that a business with progress through, with the intention of reducing wasted time</a:t>
            </a:r>
          </a:p>
          <a:p>
            <a:pPr marL="0" indent="0">
              <a:buNone/>
            </a:pPr>
            <a:endParaRPr lang="en-GB" b="1"/>
          </a:p>
        </p:txBody>
      </p:sp>
      <p:pic>
        <p:nvPicPr>
          <p:cNvPr id="2050" name="Picture 2" descr="Lean Six Sigma is Omnipresent! | Acude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868" y="3143694"/>
            <a:ext cx="9492017" cy="349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58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 calcmode="lin" valueType="num">
                                      <p:cBhvr additive="base">
                                        <p:cTn id="31" dur="500" fill="hold"/>
                                        <p:tgtEl>
                                          <p:spTgt spid="2050"/>
                                        </p:tgtEl>
                                        <p:attrNameLst>
                                          <p:attrName>ppt_x</p:attrName>
                                        </p:attrNameLst>
                                      </p:cBhvr>
                                      <p:tavLst>
                                        <p:tav tm="0">
                                          <p:val>
                                            <p:strVal val="#ppt_x"/>
                                          </p:val>
                                        </p:tav>
                                        <p:tav tm="100000">
                                          <p:val>
                                            <p:strVal val="#ppt_x"/>
                                          </p:val>
                                        </p:tav>
                                      </p:tavLst>
                                    </p:anim>
                                    <p:anim calcmode="lin" valueType="num">
                                      <p:cBhvr additive="base">
                                        <p:cTn id="3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8" y="350293"/>
            <a:ext cx="11196218" cy="1320800"/>
          </a:xfrm>
        </p:spPr>
        <p:txBody>
          <a:bodyPr/>
          <a:lstStyle/>
          <a:p>
            <a:r>
              <a:rPr lang="en-GB"/>
              <a:t>The Importance and Benefits of Quality Management</a:t>
            </a:r>
          </a:p>
        </p:txBody>
      </p:sp>
      <p:sp>
        <p:nvSpPr>
          <p:cNvPr id="3" name="Content Placeholder 2"/>
          <p:cNvSpPr>
            <a:spLocks noGrp="1"/>
          </p:cNvSpPr>
          <p:nvPr>
            <p:ph sz="quarter" idx="13"/>
          </p:nvPr>
        </p:nvSpPr>
        <p:spPr>
          <a:xfrm>
            <a:off x="436102" y="1466339"/>
            <a:ext cx="10363826" cy="4579619"/>
          </a:xfrm>
        </p:spPr>
        <p:txBody>
          <a:bodyPr>
            <a:normAutofit/>
          </a:bodyPr>
          <a:lstStyle/>
          <a:p>
            <a:pPr marL="0" indent="0">
              <a:buNone/>
            </a:pPr>
            <a:r>
              <a:rPr lang="en-GB" b="1"/>
              <a:t>Zero Defect Production and Output</a:t>
            </a:r>
          </a:p>
          <a:p>
            <a:pPr marL="0" indent="0">
              <a:buNone/>
            </a:pPr>
            <a:r>
              <a:rPr lang="en-GB"/>
              <a:t>Produce materials with zero defects, stemming from the work of a highly skilled workforce</a:t>
            </a:r>
          </a:p>
          <a:p>
            <a:pPr marL="0" indent="0">
              <a:buNone/>
            </a:pPr>
            <a:r>
              <a:rPr lang="en-GB"/>
              <a:t>Benefits:</a:t>
            </a:r>
          </a:p>
          <a:p>
            <a:r>
              <a:rPr lang="en-GB"/>
              <a:t>Maximum profit</a:t>
            </a:r>
          </a:p>
          <a:p>
            <a:r>
              <a:rPr lang="en-GB"/>
              <a:t>Customer satisfaction</a:t>
            </a:r>
          </a:p>
          <a:p>
            <a:r>
              <a:rPr lang="en-GB"/>
              <a:t>Rapid production</a:t>
            </a:r>
          </a:p>
          <a:p>
            <a:r>
              <a:rPr lang="en-GB"/>
              <a:t>Deadlines being met</a:t>
            </a:r>
          </a:p>
          <a:p>
            <a:endParaRPr lang="en-GB"/>
          </a:p>
          <a:p>
            <a:pPr marL="0" indent="0">
              <a:buNone/>
            </a:pPr>
            <a:r>
              <a:rPr lang="en-GB"/>
              <a:t>To achieve this, every member of the workforce needs to understand the part they play and that they are responsible for their contribution</a:t>
            </a:r>
          </a:p>
        </p:txBody>
      </p:sp>
    </p:spTree>
    <p:extLst>
      <p:ext uri="{BB962C8B-B14F-4D97-AF65-F5344CB8AC3E}">
        <p14:creationId xmlns:p14="http://schemas.microsoft.com/office/powerpoint/2010/main" val="268637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8" y="350293"/>
            <a:ext cx="11196218" cy="1320800"/>
          </a:xfrm>
        </p:spPr>
        <p:txBody>
          <a:bodyPr/>
          <a:lstStyle/>
          <a:p>
            <a:r>
              <a:rPr lang="en-GB"/>
              <a:t>The Importance and Benefits of Quality Management</a:t>
            </a:r>
          </a:p>
        </p:txBody>
      </p:sp>
      <p:sp>
        <p:nvSpPr>
          <p:cNvPr id="3" name="Content Placeholder 2"/>
          <p:cNvSpPr>
            <a:spLocks noGrp="1"/>
          </p:cNvSpPr>
          <p:nvPr>
            <p:ph sz="quarter" idx="13"/>
          </p:nvPr>
        </p:nvSpPr>
        <p:spPr>
          <a:xfrm>
            <a:off x="436102" y="1466339"/>
            <a:ext cx="10363826" cy="4579619"/>
          </a:xfrm>
        </p:spPr>
        <p:txBody>
          <a:bodyPr>
            <a:normAutofit/>
          </a:bodyPr>
          <a:lstStyle/>
          <a:p>
            <a:pPr marL="0" indent="0">
              <a:buNone/>
            </a:pPr>
            <a:r>
              <a:rPr lang="en-GB" b="1"/>
              <a:t>Continuous Improvement</a:t>
            </a:r>
          </a:p>
          <a:p>
            <a:pPr marL="0" indent="0">
              <a:buNone/>
            </a:pPr>
            <a:r>
              <a:rPr lang="en-GB"/>
              <a:t>Businesses will continuously monitor, review and evaluate their processes to look for ways to improve</a:t>
            </a:r>
          </a:p>
        </p:txBody>
      </p:sp>
      <p:pic>
        <p:nvPicPr>
          <p:cNvPr id="4" name="Picture 3"/>
          <p:cNvPicPr>
            <a:picLocks noChangeAspect="1"/>
          </p:cNvPicPr>
          <p:nvPr/>
        </p:nvPicPr>
        <p:blipFill>
          <a:blip r:embed="rId2"/>
          <a:stretch>
            <a:fillRect/>
          </a:stretch>
        </p:blipFill>
        <p:spPr>
          <a:xfrm>
            <a:off x="3311765" y="2441670"/>
            <a:ext cx="7697307" cy="4416330"/>
          </a:xfrm>
          <a:prstGeom prst="rect">
            <a:avLst/>
          </a:prstGeom>
        </p:spPr>
      </p:pic>
    </p:spTree>
    <p:extLst>
      <p:ext uri="{BB962C8B-B14F-4D97-AF65-F5344CB8AC3E}">
        <p14:creationId xmlns:p14="http://schemas.microsoft.com/office/powerpoint/2010/main" val="344281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8" y="350293"/>
            <a:ext cx="11196218" cy="1320800"/>
          </a:xfrm>
        </p:spPr>
        <p:txBody>
          <a:bodyPr/>
          <a:lstStyle/>
          <a:p>
            <a:r>
              <a:rPr lang="en-GB"/>
              <a:t>The Importance and Benefits of Quality Management</a:t>
            </a:r>
          </a:p>
        </p:txBody>
      </p:sp>
      <p:sp>
        <p:nvSpPr>
          <p:cNvPr id="3" name="Content Placeholder 2"/>
          <p:cNvSpPr>
            <a:spLocks noGrp="1"/>
          </p:cNvSpPr>
          <p:nvPr>
            <p:ph sz="quarter" idx="13"/>
          </p:nvPr>
        </p:nvSpPr>
        <p:spPr>
          <a:xfrm>
            <a:off x="436102" y="1466339"/>
            <a:ext cx="10363826" cy="4579619"/>
          </a:xfrm>
        </p:spPr>
        <p:txBody>
          <a:bodyPr>
            <a:normAutofit/>
          </a:bodyPr>
          <a:lstStyle/>
          <a:p>
            <a:pPr marL="0" indent="0">
              <a:buNone/>
            </a:pPr>
            <a:r>
              <a:rPr lang="en-GB" b="1"/>
              <a:t>Improved Output Quality</a:t>
            </a:r>
          </a:p>
          <a:p>
            <a:pPr marL="0" indent="0">
              <a:buNone/>
            </a:pPr>
            <a:r>
              <a:rPr lang="en-GB"/>
              <a:t>A benefit of continuous improvement is having products and services of an improved quality.</a:t>
            </a:r>
          </a:p>
          <a:p>
            <a:pPr marL="0" indent="0">
              <a:buNone/>
            </a:pPr>
            <a:endParaRPr lang="en-GB"/>
          </a:p>
          <a:p>
            <a:pPr marL="0" indent="0">
              <a:buNone/>
            </a:pPr>
            <a:r>
              <a:rPr lang="en-GB" b="1"/>
              <a:t>Reduced Inspection Requirements</a:t>
            </a:r>
          </a:p>
          <a:p>
            <a:pPr marL="0" indent="0">
              <a:buNone/>
            </a:pPr>
            <a:r>
              <a:rPr lang="en-GB"/>
              <a:t>Businesses who are able to demonstrate their ongoing commitment to continuous improvement are likely to experience fewer external inspections from regulators e.g. </a:t>
            </a:r>
            <a:r>
              <a:rPr lang="en-GB" err="1"/>
              <a:t>Iip</a:t>
            </a:r>
            <a:r>
              <a:rPr lang="en-GB"/>
              <a:t>, BSI, ISO, Ofsted</a:t>
            </a:r>
          </a:p>
          <a:p>
            <a:pPr marL="0" indent="0">
              <a:buNone/>
            </a:pPr>
            <a:r>
              <a:rPr lang="en-GB"/>
              <a:t>Regulators need to be satisfied that the business has a consistent track record of improvement </a:t>
            </a:r>
          </a:p>
          <a:p>
            <a:pPr marL="0" indent="0">
              <a:buNone/>
            </a:pPr>
            <a:endParaRPr lang="en-GB"/>
          </a:p>
          <a:p>
            <a:pPr marL="0" indent="0">
              <a:buNone/>
            </a:pPr>
            <a:r>
              <a:rPr lang="en-GB" b="1"/>
              <a:t>Supplier Engagement Satisfaction</a:t>
            </a:r>
          </a:p>
          <a:p>
            <a:pPr marL="0" indent="0">
              <a:buNone/>
            </a:pPr>
            <a:r>
              <a:rPr lang="en-GB"/>
              <a:t>Engaging with suppliers requires a strategy which leads to supplier satisfaction – Supply Chain Management</a:t>
            </a:r>
          </a:p>
          <a:p>
            <a:pPr marL="0" indent="0">
              <a:buNone/>
            </a:pPr>
            <a:r>
              <a:rPr lang="en-GB"/>
              <a:t>If the business does not have reliable suppliers, it either fails or has to find a better alternative.</a:t>
            </a:r>
          </a:p>
          <a:p>
            <a:pPr marL="0" indent="0">
              <a:buNone/>
            </a:pPr>
            <a:endParaRPr lang="en-GB" b="1"/>
          </a:p>
        </p:txBody>
      </p:sp>
    </p:spTree>
    <p:extLst>
      <p:ext uri="{BB962C8B-B14F-4D97-AF65-F5344CB8AC3E}">
        <p14:creationId xmlns:p14="http://schemas.microsoft.com/office/powerpoint/2010/main" val="417949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8" y="541324"/>
            <a:ext cx="11196218" cy="1320800"/>
          </a:xfrm>
        </p:spPr>
        <p:txBody>
          <a:bodyPr/>
          <a:lstStyle/>
          <a:p>
            <a:r>
              <a:rPr lang="en-GB"/>
              <a:t>The Importance and Benefits of Quality Management</a:t>
            </a:r>
          </a:p>
        </p:txBody>
      </p:sp>
      <p:sp>
        <p:nvSpPr>
          <p:cNvPr id="3" name="Content Placeholder 2"/>
          <p:cNvSpPr>
            <a:spLocks noGrp="1"/>
          </p:cNvSpPr>
          <p:nvPr>
            <p:ph sz="quarter" idx="13"/>
          </p:nvPr>
        </p:nvSpPr>
        <p:spPr>
          <a:xfrm>
            <a:off x="436102" y="1862124"/>
            <a:ext cx="10363826" cy="5391661"/>
          </a:xfrm>
        </p:spPr>
        <p:txBody>
          <a:bodyPr>
            <a:normAutofit/>
          </a:bodyPr>
          <a:lstStyle/>
          <a:p>
            <a:pPr marL="0" indent="0">
              <a:buNone/>
            </a:pPr>
            <a:r>
              <a:rPr lang="en-GB" b="1"/>
              <a:t>Customer Involvement Satisfaction</a:t>
            </a:r>
          </a:p>
          <a:p>
            <a:pPr marL="0" indent="0">
              <a:buNone/>
            </a:pPr>
            <a:r>
              <a:rPr lang="en-GB"/>
              <a:t>Beneficial for businesses and more likely to lead to customer satisfaction</a:t>
            </a:r>
          </a:p>
          <a:p>
            <a:pPr marL="0" indent="0">
              <a:buNone/>
            </a:pPr>
            <a:r>
              <a:rPr lang="en-GB"/>
              <a:t>The use of social media is important here, particularly Facebook and Twitter which invite customers to be involved and make recommendations</a:t>
            </a:r>
          </a:p>
          <a:p>
            <a:pPr marL="0" indent="0">
              <a:buNone/>
            </a:pPr>
            <a:r>
              <a:rPr lang="en-GB"/>
              <a:t>Customers are now informed of improvements to the business</a:t>
            </a:r>
          </a:p>
          <a:p>
            <a:pPr marL="0" indent="0">
              <a:buNone/>
            </a:pPr>
            <a:r>
              <a:rPr lang="en-GB"/>
              <a:t>Businesses often use customer feedback as part of a continuous improvement, taking on feedback from a variety of sources e.g. feedback cards, online reviews, focus groups etc.</a:t>
            </a:r>
          </a:p>
          <a:p>
            <a:pPr marL="0" indent="0">
              <a:buNone/>
            </a:pPr>
            <a:endParaRPr lang="en-GB" b="1"/>
          </a:p>
          <a:p>
            <a:pPr marL="0" indent="0">
              <a:buNone/>
            </a:pPr>
            <a:endParaRPr lang="en-GB"/>
          </a:p>
        </p:txBody>
      </p:sp>
    </p:spTree>
    <p:extLst>
      <p:ext uri="{BB962C8B-B14F-4D97-AF65-F5344CB8AC3E}">
        <p14:creationId xmlns:p14="http://schemas.microsoft.com/office/powerpoint/2010/main" val="364684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1100684" cy="1320800"/>
          </a:xfrm>
        </p:spPr>
        <p:txBody>
          <a:bodyPr/>
          <a:lstStyle/>
          <a:p>
            <a:r>
              <a:rPr lang="en-GB"/>
              <a:t>The Importance and Benefits of Quality Management</a:t>
            </a:r>
          </a:p>
        </p:txBody>
      </p:sp>
      <p:sp>
        <p:nvSpPr>
          <p:cNvPr id="3" name="Content Placeholder 2"/>
          <p:cNvSpPr>
            <a:spLocks noGrp="1"/>
          </p:cNvSpPr>
          <p:nvPr>
            <p:ph sz="quarter" idx="13"/>
          </p:nvPr>
        </p:nvSpPr>
        <p:spPr/>
        <p:txBody>
          <a:bodyPr/>
          <a:lstStyle/>
          <a:p>
            <a:pPr marL="0" indent="0">
              <a:buNone/>
            </a:pPr>
            <a:r>
              <a:rPr lang="en-GB" b="1"/>
              <a:t>Improved Efficiency and Profitability</a:t>
            </a:r>
          </a:p>
          <a:p>
            <a:pPr marL="0" indent="0">
              <a:buNone/>
            </a:pPr>
            <a:r>
              <a:rPr lang="en-GB"/>
              <a:t>Quality systems can generate complaints from employees where they are not understood or not well planned, so place a burden on the workforce.</a:t>
            </a:r>
          </a:p>
          <a:p>
            <a:pPr marL="0" indent="0">
              <a:buNone/>
            </a:pPr>
            <a:r>
              <a:rPr lang="en-GB"/>
              <a:t>Systems are not all about paperwork, but some is essential to track what is happening in an organisation</a:t>
            </a:r>
          </a:p>
          <a:p>
            <a:pPr marL="0" indent="0">
              <a:buNone/>
            </a:pPr>
            <a:r>
              <a:rPr lang="en-GB"/>
              <a:t>Overall aim and benefit from quality management are improved efficiency and profitability.</a:t>
            </a:r>
          </a:p>
          <a:p>
            <a:pPr marL="0" indent="0">
              <a:buNone/>
            </a:pPr>
            <a:r>
              <a:rPr lang="en-GB"/>
              <a:t>Businesses that operate without clear guidance from management about the processes workers should follow are likely to fail.</a:t>
            </a:r>
          </a:p>
        </p:txBody>
      </p:sp>
    </p:spTree>
    <p:extLst>
      <p:ext uri="{BB962C8B-B14F-4D97-AF65-F5344CB8AC3E}">
        <p14:creationId xmlns:p14="http://schemas.microsoft.com/office/powerpoint/2010/main" val="80078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Quality Management</a:t>
            </a:r>
          </a:p>
        </p:txBody>
      </p:sp>
      <p:sp>
        <p:nvSpPr>
          <p:cNvPr id="3" name="Content Placeholder 2"/>
          <p:cNvSpPr>
            <a:spLocks noGrp="1"/>
          </p:cNvSpPr>
          <p:nvPr>
            <p:ph idx="1"/>
          </p:nvPr>
        </p:nvSpPr>
        <p:spPr>
          <a:xfrm>
            <a:off x="2589523" y="2146212"/>
            <a:ext cx="8596668" cy="3880773"/>
          </a:xfrm>
        </p:spPr>
        <p:txBody>
          <a:bodyPr/>
          <a:lstStyle/>
          <a:p>
            <a:r>
              <a:rPr lang="en-GB"/>
              <a:t>The process where businesses put systems in place to ensure the quality of their product or service is consistent.</a:t>
            </a:r>
          </a:p>
          <a:p>
            <a:endParaRPr lang="en-GB"/>
          </a:p>
          <a:p>
            <a:r>
              <a:rPr lang="en-GB"/>
              <a:t>There are regulated quality standards, such as BS 7850-1:1992 and ISO 9000:2015</a:t>
            </a:r>
          </a:p>
        </p:txBody>
      </p:sp>
    </p:spTree>
    <p:extLst>
      <p:ext uri="{BB962C8B-B14F-4D97-AF65-F5344CB8AC3E}">
        <p14:creationId xmlns:p14="http://schemas.microsoft.com/office/powerpoint/2010/main" val="16957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British Standards Institution standard BS 7850-1:1992</a:t>
            </a:r>
          </a:p>
        </p:txBody>
      </p:sp>
      <p:sp>
        <p:nvSpPr>
          <p:cNvPr id="3" name="Content Placeholder 2"/>
          <p:cNvSpPr>
            <a:spLocks noGrp="1"/>
          </p:cNvSpPr>
          <p:nvPr>
            <p:ph sz="quarter" idx="13"/>
          </p:nvPr>
        </p:nvSpPr>
        <p:spPr>
          <a:xfrm>
            <a:off x="913774" y="1930400"/>
            <a:ext cx="8682171" cy="3860799"/>
          </a:xfrm>
        </p:spPr>
        <p:txBody>
          <a:bodyPr>
            <a:normAutofit lnSpcReduction="10000"/>
          </a:bodyPr>
          <a:lstStyle/>
          <a:p>
            <a:pPr marL="0" indent="0">
              <a:buNone/>
            </a:pPr>
            <a:endParaRPr lang="en-GB" b="1"/>
          </a:p>
          <a:p>
            <a:pPr marL="0" indent="0">
              <a:buNone/>
            </a:pPr>
            <a:r>
              <a:rPr lang="en-GB"/>
              <a:t>The standard known as BS 7850-1 is a guide for management principles on how to organise the business structure. </a:t>
            </a:r>
          </a:p>
          <a:p>
            <a:pPr marL="0" indent="0">
              <a:buNone/>
            </a:pPr>
            <a:endParaRPr lang="en-GB" b="1"/>
          </a:p>
          <a:p>
            <a:pPr marL="0" indent="0">
              <a:buNone/>
            </a:pPr>
            <a:r>
              <a:rPr lang="en-GB" b="1"/>
              <a:t>TQM (Total Quality Management) </a:t>
            </a:r>
            <a:r>
              <a:rPr lang="en-GB"/>
              <a:t>is designed to involve the whole company in evaluating what works well and what they need to improve. </a:t>
            </a:r>
          </a:p>
          <a:p>
            <a:pPr marL="0" indent="0">
              <a:buNone/>
            </a:pPr>
            <a:r>
              <a:rPr lang="en-GB"/>
              <a:t>TQM aims to makes best use of the company’s resources, including the workforce, to meet business objectives.</a:t>
            </a:r>
          </a:p>
          <a:p>
            <a:pPr marL="0" indent="0">
              <a:buNone/>
            </a:pPr>
            <a:endParaRPr lang="en-GB"/>
          </a:p>
          <a:p>
            <a:pPr marL="0" indent="0">
              <a:buNone/>
            </a:pPr>
            <a:r>
              <a:rPr lang="en-GB"/>
              <a:t>e.g. Finance check the budget and order materials, production check the workforce have the capacity, operations check that this work does not affect other deadlines, transport check they can deliver</a:t>
            </a:r>
          </a:p>
        </p:txBody>
      </p:sp>
    </p:spTree>
    <p:extLst>
      <p:ext uri="{BB962C8B-B14F-4D97-AF65-F5344CB8AC3E}">
        <p14:creationId xmlns:p14="http://schemas.microsoft.com/office/powerpoint/2010/main" val="292509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a:t>International Organization for Standardization standard ISO 9000:2015</a:t>
            </a:r>
          </a:p>
        </p:txBody>
      </p:sp>
      <p:sp>
        <p:nvSpPr>
          <p:cNvPr id="3" name="Content Placeholder 2"/>
          <p:cNvSpPr>
            <a:spLocks noGrp="1"/>
          </p:cNvSpPr>
          <p:nvPr>
            <p:ph sz="quarter" idx="13"/>
          </p:nvPr>
        </p:nvSpPr>
        <p:spPr>
          <a:xfrm>
            <a:off x="472340" y="2367092"/>
            <a:ext cx="10363826" cy="3424107"/>
          </a:xfrm>
        </p:spPr>
        <p:txBody>
          <a:bodyPr/>
          <a:lstStyle/>
          <a:p>
            <a:pPr marL="0" indent="0">
              <a:buNone/>
            </a:pPr>
            <a:r>
              <a:rPr lang="en-GB"/>
              <a:t>Internationally recognised for both quality management and quality assurance.</a:t>
            </a:r>
          </a:p>
          <a:p>
            <a:pPr marL="0" indent="0">
              <a:buNone/>
            </a:pPr>
            <a:endParaRPr lang="en-GB" b="1"/>
          </a:p>
          <a:p>
            <a:pPr marL="0" indent="0">
              <a:buNone/>
            </a:pPr>
            <a:r>
              <a:rPr lang="en-GB"/>
              <a:t>There are many parts to the ISO standards and these are mainly concerned about assuring statutory laws and regulations are being met. </a:t>
            </a:r>
          </a:p>
          <a:p>
            <a:pPr marL="0" indent="0">
              <a:buNone/>
            </a:pPr>
            <a:endParaRPr lang="en-GB"/>
          </a:p>
          <a:p>
            <a:pPr marL="0" indent="0">
              <a:buNone/>
            </a:pPr>
            <a:r>
              <a:rPr lang="en-GB"/>
              <a:t>It is the most widely used quality standard internationally but like most quality systems is often blamed for being overly-bureaucratic and costly.</a:t>
            </a:r>
          </a:p>
        </p:txBody>
      </p:sp>
    </p:spTree>
    <p:extLst>
      <p:ext uri="{BB962C8B-B14F-4D97-AF65-F5344CB8AC3E}">
        <p14:creationId xmlns:p14="http://schemas.microsoft.com/office/powerpoint/2010/main" val="1259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vestors in People | Make Work Better | Accredi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3043"/>
            <a:ext cx="6988013" cy="28100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7338138" y="696037"/>
            <a:ext cx="4362384" cy="5162266"/>
          </a:xfrm>
          <a:prstGeom prst="rect">
            <a:avLst/>
          </a:prstGeom>
        </p:spPr>
      </p:pic>
    </p:spTree>
    <p:extLst>
      <p:ext uri="{BB962C8B-B14F-4D97-AF65-F5344CB8AC3E}">
        <p14:creationId xmlns:p14="http://schemas.microsoft.com/office/powerpoint/2010/main" val="155840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687" y="159224"/>
            <a:ext cx="8596668" cy="1320800"/>
          </a:xfrm>
        </p:spPr>
        <p:txBody>
          <a:bodyPr/>
          <a:lstStyle/>
          <a:p>
            <a:r>
              <a:rPr lang="en-GB" b="1"/>
              <a:t>Developing a quality culture</a:t>
            </a:r>
            <a:endParaRPr lang="en-GB"/>
          </a:p>
        </p:txBody>
      </p:sp>
      <p:sp>
        <p:nvSpPr>
          <p:cNvPr id="3" name="Content Placeholder 2"/>
          <p:cNvSpPr>
            <a:spLocks noGrp="1"/>
          </p:cNvSpPr>
          <p:nvPr>
            <p:ph sz="quarter" idx="13"/>
          </p:nvPr>
        </p:nvSpPr>
        <p:spPr>
          <a:xfrm>
            <a:off x="381511" y="1132764"/>
            <a:ext cx="10363826" cy="5725236"/>
          </a:xfrm>
        </p:spPr>
        <p:txBody>
          <a:bodyPr>
            <a:normAutofit/>
          </a:bodyPr>
          <a:lstStyle/>
          <a:p>
            <a:pPr marL="0" indent="0">
              <a:buNone/>
            </a:pPr>
            <a:r>
              <a:rPr lang="en-GB" sz="2200" b="1"/>
              <a:t>The impact of a quality system should improve business practice and not generate a paper-work overload.</a:t>
            </a:r>
          </a:p>
          <a:p>
            <a:pPr lvl="1"/>
            <a:r>
              <a:rPr lang="en-GB" sz="2000"/>
              <a:t>Criticised for too much bureaucracy</a:t>
            </a:r>
          </a:p>
          <a:p>
            <a:pPr lvl="1"/>
            <a:r>
              <a:rPr lang="en-GB" sz="2000"/>
              <a:t>Requires employees to be diligent and conscientious of following the procedures</a:t>
            </a:r>
          </a:p>
          <a:p>
            <a:endParaRPr lang="en-GB" b="1"/>
          </a:p>
          <a:p>
            <a:endParaRPr lang="en-GB" b="1"/>
          </a:p>
          <a:p>
            <a:pPr marL="0" indent="0">
              <a:buNone/>
            </a:pPr>
            <a:r>
              <a:rPr lang="en-GB" sz="2200" b="1"/>
              <a:t>Setting quality standards – based on quality control (QC) and quality assurance (QA) </a:t>
            </a:r>
          </a:p>
          <a:p>
            <a:pPr lvl="1"/>
            <a:r>
              <a:rPr lang="en-GB" sz="2000"/>
              <a:t>QC processes occur between input and output, and before the production process begins (</a:t>
            </a:r>
            <a:r>
              <a:rPr lang="en-GB" sz="2000" err="1"/>
              <a:t>i.e</a:t>
            </a:r>
            <a:r>
              <a:rPr lang="en-GB" sz="2000"/>
              <a:t> planning stage) </a:t>
            </a:r>
          </a:p>
          <a:p>
            <a:pPr lvl="1"/>
            <a:r>
              <a:rPr lang="en-GB" sz="2000"/>
              <a:t>QA relates to all those planned and systemic actions needs to provide confidence that they will meet the requirements for quality</a:t>
            </a:r>
          </a:p>
          <a:p>
            <a:endParaRPr lang="en-GB"/>
          </a:p>
        </p:txBody>
      </p:sp>
    </p:spTree>
    <p:extLst>
      <p:ext uri="{BB962C8B-B14F-4D97-AF65-F5344CB8AC3E}">
        <p14:creationId xmlns:p14="http://schemas.microsoft.com/office/powerpoint/2010/main" val="200545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95702"/>
            <a:ext cx="8596668" cy="1320800"/>
          </a:xfrm>
        </p:spPr>
        <p:txBody>
          <a:bodyPr/>
          <a:lstStyle/>
          <a:p>
            <a:r>
              <a:rPr lang="en-GB"/>
              <a:t>Developing a quality culture</a:t>
            </a:r>
          </a:p>
        </p:txBody>
      </p:sp>
      <p:sp>
        <p:nvSpPr>
          <p:cNvPr id="3" name="Content Placeholder 2"/>
          <p:cNvSpPr>
            <a:spLocks noGrp="1"/>
          </p:cNvSpPr>
          <p:nvPr>
            <p:ph sz="quarter" idx="13"/>
          </p:nvPr>
        </p:nvSpPr>
        <p:spPr>
          <a:xfrm>
            <a:off x="326210" y="1179774"/>
            <a:ext cx="9771796" cy="5678226"/>
          </a:xfrm>
        </p:spPr>
        <p:txBody>
          <a:bodyPr>
            <a:normAutofit fontScale="92500" lnSpcReduction="10000"/>
          </a:bodyPr>
          <a:lstStyle/>
          <a:p>
            <a:pPr marL="0" indent="0">
              <a:buNone/>
            </a:pPr>
            <a:r>
              <a:rPr lang="en-GB"/>
              <a:t>The change in the way employees work will impact the culture and it might be the reason why a business is now seeking a quality management accreditation</a:t>
            </a:r>
          </a:p>
          <a:p>
            <a:r>
              <a:rPr lang="en-GB"/>
              <a:t>If the business is not cost effective</a:t>
            </a:r>
          </a:p>
          <a:p>
            <a:r>
              <a:rPr lang="en-GB"/>
              <a:t>There is too much waste</a:t>
            </a:r>
          </a:p>
          <a:p>
            <a:r>
              <a:rPr lang="en-GB"/>
              <a:t>Customer complaints are high</a:t>
            </a:r>
          </a:p>
          <a:p>
            <a:r>
              <a:rPr lang="en-GB"/>
              <a:t>Inefficient workforce practices</a:t>
            </a:r>
          </a:p>
          <a:p>
            <a:endParaRPr lang="en-GB"/>
          </a:p>
          <a:p>
            <a:pPr marL="0" indent="0">
              <a:buNone/>
            </a:pPr>
            <a:r>
              <a:rPr lang="en-GB"/>
              <a:t>A framework is provided to guide businesses in all aspects of business operations:</a:t>
            </a:r>
          </a:p>
          <a:p>
            <a:r>
              <a:rPr lang="en-GB"/>
              <a:t>Instructions for every operation of the business</a:t>
            </a:r>
          </a:p>
          <a:p>
            <a:r>
              <a:rPr lang="en-GB"/>
              <a:t>Complaints and grievances</a:t>
            </a:r>
          </a:p>
          <a:p>
            <a:r>
              <a:rPr lang="en-GB"/>
              <a:t>Recruitment and selection</a:t>
            </a:r>
          </a:p>
          <a:p>
            <a:r>
              <a:rPr lang="en-GB"/>
              <a:t>How each operation is monitored and reviewed</a:t>
            </a:r>
          </a:p>
          <a:p>
            <a:r>
              <a:rPr lang="en-GB"/>
              <a:t>Finance operations</a:t>
            </a:r>
          </a:p>
          <a:p>
            <a:pPr marL="0" indent="0">
              <a:buNone/>
            </a:pPr>
            <a:endParaRPr lang="en-GB"/>
          </a:p>
          <a:p>
            <a:pPr marL="0" indent="0">
              <a:buNone/>
            </a:pPr>
            <a:r>
              <a:rPr lang="en-GB"/>
              <a:t>Each business will tailor their quality framework and standards depending on several factors, including type of business, where they operate etc.</a:t>
            </a:r>
          </a:p>
        </p:txBody>
      </p:sp>
    </p:spTree>
    <p:extLst>
      <p:ext uri="{BB962C8B-B14F-4D97-AF65-F5344CB8AC3E}">
        <p14:creationId xmlns:p14="http://schemas.microsoft.com/office/powerpoint/2010/main" val="199215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 calcmode="lin" valueType="num">
                                      <p:cBhvr additive="base">
                                        <p:cTn id="7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630" y="241111"/>
            <a:ext cx="8596668" cy="1320800"/>
          </a:xfrm>
        </p:spPr>
        <p:txBody>
          <a:bodyPr/>
          <a:lstStyle/>
          <a:p>
            <a:r>
              <a:rPr lang="en-GB"/>
              <a:t>Developing a quality culture  </a:t>
            </a:r>
          </a:p>
        </p:txBody>
      </p:sp>
      <p:sp>
        <p:nvSpPr>
          <p:cNvPr id="3" name="Content Placeholder 2"/>
          <p:cNvSpPr>
            <a:spLocks noGrp="1"/>
          </p:cNvSpPr>
          <p:nvPr>
            <p:ph sz="quarter" idx="13"/>
          </p:nvPr>
        </p:nvSpPr>
        <p:spPr>
          <a:xfrm>
            <a:off x="504967" y="1146412"/>
            <a:ext cx="10772633" cy="5595582"/>
          </a:xfrm>
        </p:spPr>
        <p:txBody>
          <a:bodyPr>
            <a:normAutofit/>
          </a:bodyPr>
          <a:lstStyle/>
          <a:p>
            <a:pPr marL="0" indent="0">
              <a:buNone/>
            </a:pPr>
            <a:r>
              <a:rPr lang="en-GB" sz="2000" b="1"/>
              <a:t>Managerial commitment and staff buy-in</a:t>
            </a:r>
          </a:p>
          <a:p>
            <a:pPr marL="0" indent="0">
              <a:buNone/>
            </a:pPr>
            <a:r>
              <a:rPr lang="en-GB" sz="2000"/>
              <a:t>Staff need to not resist change, and be willing and committed to the business’ objectives in order for managers to be able to implement the change</a:t>
            </a:r>
          </a:p>
          <a:p>
            <a:pPr marL="0" indent="0">
              <a:buNone/>
            </a:pPr>
            <a:r>
              <a:rPr lang="en-GB" sz="2000"/>
              <a:t>Managers need to show commitment as they are the ones who are responsible for deciding on the quality standard and how to implement them.</a:t>
            </a:r>
          </a:p>
          <a:p>
            <a:pPr marL="0" indent="0">
              <a:buNone/>
            </a:pPr>
            <a:endParaRPr lang="en-GB" sz="2000"/>
          </a:p>
          <a:p>
            <a:pPr marL="0" indent="0">
              <a:buNone/>
            </a:pPr>
            <a:r>
              <a:rPr lang="en-GB" sz="2000" b="1"/>
              <a:t>Quality circles</a:t>
            </a:r>
          </a:p>
          <a:p>
            <a:pPr marL="0" indent="0">
              <a:buNone/>
            </a:pPr>
            <a:r>
              <a:rPr lang="en-GB" sz="2000"/>
              <a:t>A way of involving employees, usually in the same department or who have similar job roles, with problem-solving and resolutions. </a:t>
            </a:r>
          </a:p>
          <a:p>
            <a:pPr marL="0" indent="0">
              <a:buNone/>
            </a:pPr>
            <a:r>
              <a:rPr lang="en-GB" sz="2000"/>
              <a:t>Effective and efficient way of getting to the bottom of the problem by listening to those most closely related, as managers are often too far removed from day-to-day operations</a:t>
            </a:r>
          </a:p>
        </p:txBody>
      </p:sp>
    </p:spTree>
    <p:extLst>
      <p:ext uri="{BB962C8B-B14F-4D97-AF65-F5344CB8AC3E}">
        <p14:creationId xmlns:p14="http://schemas.microsoft.com/office/powerpoint/2010/main" val="96398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630" y="241111"/>
            <a:ext cx="8596668" cy="1320800"/>
          </a:xfrm>
        </p:spPr>
        <p:txBody>
          <a:bodyPr/>
          <a:lstStyle/>
          <a:p>
            <a:r>
              <a:rPr lang="en-GB"/>
              <a:t>Developing a quality culture  </a:t>
            </a:r>
          </a:p>
        </p:txBody>
      </p:sp>
      <p:sp>
        <p:nvSpPr>
          <p:cNvPr id="3" name="Content Placeholder 2"/>
          <p:cNvSpPr>
            <a:spLocks noGrp="1"/>
          </p:cNvSpPr>
          <p:nvPr>
            <p:ph sz="quarter" idx="13"/>
          </p:nvPr>
        </p:nvSpPr>
        <p:spPr>
          <a:xfrm>
            <a:off x="504967" y="1146411"/>
            <a:ext cx="10772633" cy="5991367"/>
          </a:xfrm>
        </p:spPr>
        <p:txBody>
          <a:bodyPr>
            <a:normAutofit/>
          </a:bodyPr>
          <a:lstStyle/>
          <a:p>
            <a:pPr marL="0" indent="0">
              <a:buNone/>
            </a:pPr>
            <a:r>
              <a:rPr lang="en-GB" b="1"/>
              <a:t>Partnership working with suppliers and customers</a:t>
            </a:r>
          </a:p>
          <a:p>
            <a:pPr marL="0" indent="0">
              <a:buNone/>
            </a:pPr>
            <a:r>
              <a:rPr lang="en-GB"/>
              <a:t>Government are keen to encourage partnership working and it continues to feature in their directives to businesses.</a:t>
            </a:r>
          </a:p>
          <a:p>
            <a:pPr marL="0" indent="0">
              <a:buNone/>
            </a:pPr>
            <a:endParaRPr lang="en-GB"/>
          </a:p>
          <a:p>
            <a:pPr marL="0" indent="0">
              <a:buNone/>
            </a:pPr>
            <a:r>
              <a:rPr lang="en-GB"/>
              <a:t>Benefits:</a:t>
            </a:r>
          </a:p>
          <a:p>
            <a:r>
              <a:rPr lang="en-GB"/>
              <a:t>Stakeholders feeling listened to concerning what they want and expect</a:t>
            </a:r>
          </a:p>
          <a:p>
            <a:r>
              <a:rPr lang="en-GB"/>
              <a:t>Learning from mistakes and looking for ways to improve</a:t>
            </a:r>
          </a:p>
          <a:p>
            <a:r>
              <a:rPr lang="en-GB"/>
              <a:t>Gaining trust from stakeholders</a:t>
            </a:r>
          </a:p>
          <a:p>
            <a:r>
              <a:rPr lang="en-GB"/>
              <a:t>Gaining in competitiveness on a wider scale</a:t>
            </a:r>
          </a:p>
          <a:p>
            <a:r>
              <a:rPr lang="en-GB"/>
              <a:t>Learning new ways to put things right</a:t>
            </a:r>
          </a:p>
          <a:p>
            <a:r>
              <a:rPr lang="en-GB"/>
              <a:t>Being able to outsource specialist operations</a:t>
            </a:r>
          </a:p>
          <a:p>
            <a:r>
              <a:rPr lang="en-GB"/>
              <a:t>Diversifying products and services</a:t>
            </a:r>
          </a:p>
          <a:p>
            <a:r>
              <a:rPr lang="en-GB"/>
              <a:t>Contributing to the economy on a global scale</a:t>
            </a:r>
          </a:p>
          <a:p>
            <a:r>
              <a:rPr lang="en-GB"/>
              <a:t>Ensuring sustainability</a:t>
            </a:r>
          </a:p>
        </p:txBody>
      </p:sp>
    </p:spTree>
    <p:extLst>
      <p:ext uri="{BB962C8B-B14F-4D97-AF65-F5344CB8AC3E}">
        <p14:creationId xmlns:p14="http://schemas.microsoft.com/office/powerpoint/2010/main" val="128400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80855ED7A37F4C91D9E20FC93BA26D" ma:contentTypeVersion="4" ma:contentTypeDescription="Create a new document." ma:contentTypeScope="" ma:versionID="e9c7f38603b2ad915dbad9dfbe070702">
  <xsd:schema xmlns:xsd="http://www.w3.org/2001/XMLSchema" xmlns:xs="http://www.w3.org/2001/XMLSchema" xmlns:p="http://schemas.microsoft.com/office/2006/metadata/properties" xmlns:ns2="70d8260a-5751-4610-a4f9-c1477abd5355" targetNamespace="http://schemas.microsoft.com/office/2006/metadata/properties" ma:root="true" ma:fieldsID="2c3d7828fa19cfd24e9db0d08af2e85d" ns2:_="">
    <xsd:import namespace="70d8260a-5751-4610-a4f9-c1477abd535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d8260a-5751-4610-a4f9-c1477abd53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38AA3A-144D-4C09-BAA2-08B0702B4DA8}">
  <ds:schemaRefs>
    <ds:schemaRef ds:uri="6f35e28c-3931-4f99-91d6-718a976de05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FE27F97-C8DE-4AA8-B10A-926D7AA67BB5}">
  <ds:schemaRefs>
    <ds:schemaRef ds:uri="http://schemas.microsoft.com/sharepoint/v3/contenttype/forms"/>
  </ds:schemaRefs>
</ds:datastoreItem>
</file>

<file path=customXml/itemProps3.xml><?xml version="1.0" encoding="utf-8"?>
<ds:datastoreItem xmlns:ds="http://schemas.openxmlformats.org/officeDocument/2006/customXml" ds:itemID="{0CF8BA59-A17C-4AFB-88C1-878DD1E9C835}">
  <ds:schemaRefs>
    <ds:schemaRef ds:uri="70d8260a-5751-4610-a4f9-c1477abd535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Learning Aim F</vt:lpstr>
      <vt:lpstr>Quality Management</vt:lpstr>
      <vt:lpstr>British Standards Institution standard BS 7850-1:1992</vt:lpstr>
      <vt:lpstr>International Organization for Standardization standard ISO 9000:2015</vt:lpstr>
      <vt:lpstr>PowerPoint Presentation</vt:lpstr>
      <vt:lpstr>Developing a quality culture</vt:lpstr>
      <vt:lpstr>Developing a quality culture</vt:lpstr>
      <vt:lpstr>Developing a quality culture  </vt:lpstr>
      <vt:lpstr>Developing a quality culture  </vt:lpstr>
      <vt:lpstr>Developing a quality culture  </vt:lpstr>
      <vt:lpstr>The Techniques and Tools of Quality Management</vt:lpstr>
      <vt:lpstr>The Techniques and Tools of Quality Management</vt:lpstr>
      <vt:lpstr>The Techniques and Tools of Quality Management</vt:lpstr>
      <vt:lpstr>The Importance and Benefits of Quality Management</vt:lpstr>
      <vt:lpstr>The Importance and Benefits of Quality Management</vt:lpstr>
      <vt:lpstr>The Importance and Benefits of Quality Management</vt:lpstr>
      <vt:lpstr>The Importance and Benefits of Quality Management</vt:lpstr>
      <vt:lpstr>The Importance and Benefits of Quality Management</vt:lpstr>
    </vt:vector>
  </TitlesOfParts>
  <Company>Lea Valley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aim F</dc:title>
  <dc:creator>Shadei Rabeie</dc:creator>
  <cp:revision>1</cp:revision>
  <dcterms:created xsi:type="dcterms:W3CDTF">2018-11-19T12:04:35Z</dcterms:created>
  <dcterms:modified xsi:type="dcterms:W3CDTF">2024-11-27T14:17:27Z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0x0101006B80855ED7A37F4C91D9E20FC93BA26D</vt:lpwstr>
  </property>
</Properties>
</file>