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9" r:id="rId2"/>
    <p:sldId id="323" r:id="rId3"/>
    <p:sldId id="326" r:id="rId4"/>
    <p:sldId id="325" r:id="rId5"/>
    <p:sldId id="327" r:id="rId6"/>
    <p:sldId id="330" r:id="rId7"/>
    <p:sldId id="328" r:id="rId8"/>
    <p:sldId id="324" r:id="rId9"/>
    <p:sldId id="331" r:id="rId10"/>
    <p:sldId id="332" r:id="rId11"/>
    <p:sldId id="376" r:id="rId12"/>
    <p:sldId id="377" r:id="rId13"/>
    <p:sldId id="347" r:id="rId14"/>
    <p:sldId id="333" r:id="rId15"/>
    <p:sldId id="334" r:id="rId16"/>
    <p:sldId id="378" r:id="rId17"/>
    <p:sldId id="379" r:id="rId18"/>
    <p:sldId id="335" r:id="rId19"/>
    <p:sldId id="380" r:id="rId20"/>
    <p:sldId id="337" r:id="rId21"/>
    <p:sldId id="381" r:id="rId22"/>
    <p:sldId id="339" r:id="rId23"/>
    <p:sldId id="340" r:id="rId24"/>
    <p:sldId id="341" r:id="rId25"/>
    <p:sldId id="342" r:id="rId26"/>
    <p:sldId id="343" r:id="rId27"/>
    <p:sldId id="382" r:id="rId28"/>
    <p:sldId id="383" r:id="rId29"/>
    <p:sldId id="344" r:id="rId30"/>
    <p:sldId id="345" r:id="rId31"/>
    <p:sldId id="346" r:id="rId32"/>
    <p:sldId id="348" r:id="rId33"/>
    <p:sldId id="384" r:id="rId34"/>
    <p:sldId id="385" r:id="rId35"/>
    <p:sldId id="386" r:id="rId36"/>
    <p:sldId id="349" r:id="rId37"/>
    <p:sldId id="350" r:id="rId38"/>
    <p:sldId id="387" r:id="rId39"/>
    <p:sldId id="351" r:id="rId40"/>
    <p:sldId id="352" r:id="rId41"/>
    <p:sldId id="353" r:id="rId42"/>
    <p:sldId id="388" r:id="rId43"/>
    <p:sldId id="389" r:id="rId44"/>
    <p:sldId id="390" r:id="rId45"/>
    <p:sldId id="391" r:id="rId46"/>
    <p:sldId id="404" r:id="rId47"/>
    <p:sldId id="354" r:id="rId48"/>
    <p:sldId id="392" r:id="rId49"/>
    <p:sldId id="393" r:id="rId50"/>
    <p:sldId id="355" r:id="rId51"/>
    <p:sldId id="356" r:id="rId52"/>
    <p:sldId id="318" r:id="rId53"/>
    <p:sldId id="322" r:id="rId54"/>
    <p:sldId id="320" r:id="rId55"/>
    <p:sldId id="321" r:id="rId56"/>
    <p:sldId id="357" r:id="rId57"/>
    <p:sldId id="358" r:id="rId58"/>
    <p:sldId id="406" r:id="rId59"/>
    <p:sldId id="359" r:id="rId60"/>
    <p:sldId id="360" r:id="rId61"/>
    <p:sldId id="361" r:id="rId62"/>
    <p:sldId id="362" r:id="rId63"/>
    <p:sldId id="363" r:id="rId64"/>
    <p:sldId id="365" r:id="rId65"/>
    <p:sldId id="364" r:id="rId66"/>
    <p:sldId id="408" r:id="rId67"/>
    <p:sldId id="366" r:id="rId68"/>
    <p:sldId id="367" r:id="rId69"/>
    <p:sldId id="368" r:id="rId70"/>
    <p:sldId id="369" r:id="rId71"/>
    <p:sldId id="370" r:id="rId72"/>
    <p:sldId id="371" r:id="rId73"/>
    <p:sldId id="372" r:id="rId74"/>
    <p:sldId id="373" r:id="rId75"/>
    <p:sldId id="374" r:id="rId76"/>
    <p:sldId id="407" r:id="rId77"/>
    <p:sldId id="405" r:id="rId78"/>
    <p:sldId id="394" r:id="rId79"/>
    <p:sldId id="395" r:id="rId80"/>
    <p:sldId id="399" r:id="rId81"/>
    <p:sldId id="401" r:id="rId82"/>
    <p:sldId id="396" r:id="rId83"/>
    <p:sldId id="398" r:id="rId84"/>
    <p:sldId id="403" r:id="rId85"/>
    <p:sldId id="402" r:id="rId86"/>
    <p:sldId id="37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AF9C-0401-4FD7-B885-BC7AC684518C}" v="1" dt="2021-11-16T13:41:09.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92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shteh Shafieian" userId="e5ab9243-b4c9-475e-8bb7-d0377de2c269" providerId="ADAL" clId="{4E89AF9C-0401-4FD7-B885-BC7AC684518C}"/>
    <pc:docChg chg="custSel modSld">
      <pc:chgData name="Freshteh Shafieian" userId="e5ab9243-b4c9-475e-8bb7-d0377de2c269" providerId="ADAL" clId="{4E89AF9C-0401-4FD7-B885-BC7AC684518C}" dt="2021-11-16T13:41:23.335" v="4" actId="1076"/>
      <pc:docMkLst>
        <pc:docMk/>
      </pc:docMkLst>
      <pc:sldChg chg="addSp delSp modSp mod">
        <pc:chgData name="Freshteh Shafieian" userId="e5ab9243-b4c9-475e-8bb7-d0377de2c269" providerId="ADAL" clId="{4E89AF9C-0401-4FD7-B885-BC7AC684518C}" dt="2021-11-16T13:41:23.335" v="4" actId="1076"/>
        <pc:sldMkLst>
          <pc:docMk/>
          <pc:sldMk cId="2210424602" sldId="386"/>
        </pc:sldMkLst>
        <pc:graphicFrameChg chg="add del mod">
          <ac:chgData name="Freshteh Shafieian" userId="e5ab9243-b4c9-475e-8bb7-d0377de2c269" providerId="ADAL" clId="{4E89AF9C-0401-4FD7-B885-BC7AC684518C}" dt="2021-11-16T13:41:20.705" v="3" actId="478"/>
          <ac:graphicFrameMkLst>
            <pc:docMk/>
            <pc:sldMk cId="2210424602" sldId="386"/>
            <ac:graphicFrameMk id="4" creationId="{74E803CD-0F55-44C0-8FE6-7009539F766A}"/>
          </ac:graphicFrameMkLst>
        </pc:graphicFrameChg>
        <pc:picChg chg="mod">
          <ac:chgData name="Freshteh Shafieian" userId="e5ab9243-b4c9-475e-8bb7-d0377de2c269" providerId="ADAL" clId="{4E89AF9C-0401-4FD7-B885-BC7AC684518C}" dt="2021-11-16T13:41:23.335" v="4" actId="1076"/>
          <ac:picMkLst>
            <pc:docMk/>
            <pc:sldMk cId="2210424602" sldId="386"/>
            <ac:picMk id="6" creationId="{E42FA621-44DF-4034-9E6B-E9153581DD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5802-03FD-4947-9FB9-77C0F225C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49CE66-11A7-496B-92CD-4F974F1CE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F1B3F-4647-46CA-9715-8C05841D307D}"/>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CE825D60-7F54-4019-901F-4B647DC5E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B9F43-0F30-44EF-A86E-1F5213B293B9}"/>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62406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2D43-71EA-47CF-9A79-971F0EACF7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1A7D92-DE1B-4685-A6E9-96C103377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534957-D994-4E09-847E-7601558DC8AF}"/>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74F49680-690C-4348-8E3F-BA0FE7F344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9274A-1654-4142-9152-6C90A4292786}"/>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52329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E2B9B-8E1F-4651-8727-80DECC9960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0BEC71-34E9-447A-A932-80E70FF3A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DDAE2-6289-4E7D-A31E-1932CA31367A}"/>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1971291A-A545-47FF-BFB8-90126A9D5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23C9A4-11B7-499F-BD1B-E3473AE7F882}"/>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08778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A47D-254A-4773-8704-FB2824A5AC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2D97F3-D856-4964-81E2-B59FD1019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0E365C-FD46-41CC-A7EF-D018CA545EB1}"/>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6A0CA28E-BD7C-4726-B890-F96A6AB687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8753606-945F-4554-9300-F562A904AD49}"/>
              </a:ext>
            </a:extLst>
          </p:cNvPr>
          <p:cNvSpPr>
            <a:spLocks noGrp="1"/>
          </p:cNvSpPr>
          <p:nvPr>
            <p:ph type="sldNum" sz="quarter" idx="12"/>
          </p:nvPr>
        </p:nvSpPr>
        <p:spPr/>
        <p:txBody>
          <a:bodyPr/>
          <a:lstStyle/>
          <a:p>
            <a:fld id="{22F7E222-3DD0-462E-8297-E569E892583D}" type="slidenum">
              <a:rPr lang="en-GB" smtClean="0"/>
              <a:t>‹#›</a:t>
            </a:fld>
            <a:endParaRPr lang="en-GB"/>
          </a:p>
        </p:txBody>
      </p:sp>
      <p:pic>
        <p:nvPicPr>
          <p:cNvPr id="8" name="Picture 7">
            <a:extLst>
              <a:ext uri="{FF2B5EF4-FFF2-40B4-BE49-F238E27FC236}">
                <a16:creationId xmlns:a16="http://schemas.microsoft.com/office/drawing/2014/main" id="{770DA7BB-10A5-4A22-B895-454E417F56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3007" y="6453776"/>
            <a:ext cx="1205986" cy="281397"/>
          </a:xfrm>
          <a:prstGeom prst="rect">
            <a:avLst/>
          </a:prstGeom>
        </p:spPr>
      </p:pic>
      <p:sp>
        <p:nvSpPr>
          <p:cNvPr id="7" name="Rectangle 6">
            <a:extLst>
              <a:ext uri="{FF2B5EF4-FFF2-40B4-BE49-F238E27FC236}">
                <a16:creationId xmlns:a16="http://schemas.microsoft.com/office/drawing/2014/main" id="{2EFC3271-8547-4CDA-B0C4-B724F92603E8}"/>
              </a:ext>
            </a:extLst>
          </p:cNvPr>
          <p:cNvSpPr/>
          <p:nvPr userDrawn="1"/>
        </p:nvSpPr>
        <p:spPr>
          <a:xfrm>
            <a:off x="0" y="1"/>
            <a:ext cx="12192000" cy="1857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OCR GCSE Computer Science – Unit 2.1 Algorithms (J277) </a:t>
            </a:r>
          </a:p>
        </p:txBody>
      </p:sp>
    </p:spTree>
    <p:extLst>
      <p:ext uri="{BB962C8B-B14F-4D97-AF65-F5344CB8AC3E}">
        <p14:creationId xmlns:p14="http://schemas.microsoft.com/office/powerpoint/2010/main" val="349709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957-A564-428C-9D9C-3D9978E2C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37DE2D-726F-468C-87A2-D8008CB3E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250A2-D498-47B1-9768-4B716FC074E4}"/>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92DE9ED4-9F55-4E40-B674-E69AB33840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3BB382-8E64-4DD1-AF4C-00565F4F9324}"/>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8118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C474-E68E-4F3F-BBDB-4DD0FD82C0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E3D376-FCA7-4E29-B0E9-3AF022B85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740861-B687-4630-9E28-F00D3D11E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32C1F1-3159-4A46-88E2-6BA1C06E6A94}"/>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6" name="Footer Placeholder 5">
            <a:extLst>
              <a:ext uri="{FF2B5EF4-FFF2-40B4-BE49-F238E27FC236}">
                <a16:creationId xmlns:a16="http://schemas.microsoft.com/office/drawing/2014/main" id="{6CB4339C-2C73-4D89-8E34-DC62F5A90B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E16C2A-B89E-423D-9A23-4DE4E7C1F457}"/>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14241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C182-C8DC-4565-8D02-CE1F1E656D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108643-2439-409D-82E2-32BEB9988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642F6-5406-47A7-881E-9F8ACBE6F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AD620B-CA9E-49E8-861E-EFD31CC86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4CD5D-53DD-4F52-B99B-F4811054F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6B71DE9-D411-497F-94EE-8B5C8D8B9D30}"/>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8" name="Footer Placeholder 7">
            <a:extLst>
              <a:ext uri="{FF2B5EF4-FFF2-40B4-BE49-F238E27FC236}">
                <a16:creationId xmlns:a16="http://schemas.microsoft.com/office/drawing/2014/main" id="{B5BEC2F2-D505-49F0-B8C2-7A71395CD3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1C180A-EC75-45A4-970C-A0E669D25725}"/>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09946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A4BC-A171-4A82-8DC6-D08460B232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54EE5C-AC13-4D91-A400-45E0CC374525}"/>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4" name="Footer Placeholder 3">
            <a:extLst>
              <a:ext uri="{FF2B5EF4-FFF2-40B4-BE49-F238E27FC236}">
                <a16:creationId xmlns:a16="http://schemas.microsoft.com/office/drawing/2014/main" id="{5D7F51A0-4001-412B-8146-DAD2059B82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D45F2F-D1FC-43DC-8819-2F1EC2168F9D}"/>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17911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BBF27-BCA1-4638-8B7B-A51507B6BE67}"/>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3" name="Footer Placeholder 2">
            <a:extLst>
              <a:ext uri="{FF2B5EF4-FFF2-40B4-BE49-F238E27FC236}">
                <a16:creationId xmlns:a16="http://schemas.microsoft.com/office/drawing/2014/main" id="{178E5455-BA7F-4F0D-BE57-C244782611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92947C-14BC-4338-8C9E-F15270F131A0}"/>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06765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99B5-51BE-448C-8133-C09B460CC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95CBF0-8F35-4C75-900B-02C5D4053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D4062A-3EDF-4E8F-908C-05B4F9E8F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0595D-3779-4AFC-8184-82F37996148B}"/>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6" name="Footer Placeholder 5">
            <a:extLst>
              <a:ext uri="{FF2B5EF4-FFF2-40B4-BE49-F238E27FC236}">
                <a16:creationId xmlns:a16="http://schemas.microsoft.com/office/drawing/2014/main" id="{4A25ADE3-579F-47F3-87D1-3A51015C2F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53D408-989E-4591-8D6E-FC9885ACB51B}"/>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3392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E150-0433-49ED-9B3F-B18FF44D7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AA5196-B6E8-469D-BFFC-2F91D06D1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9CF6DE-2982-4DC3-965D-7A860993E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CCDF0-CB47-4110-9A1D-75B9BE5A8C4B}"/>
              </a:ext>
            </a:extLst>
          </p:cNvPr>
          <p:cNvSpPr>
            <a:spLocks noGrp="1"/>
          </p:cNvSpPr>
          <p:nvPr>
            <p:ph type="dt" sz="half" idx="10"/>
          </p:nvPr>
        </p:nvSpPr>
        <p:spPr/>
        <p:txBody>
          <a:bodyPr/>
          <a:lstStyle/>
          <a:p>
            <a:fld id="{7998315B-5053-4F19-B22E-EE98742F8AA4}" type="datetimeFigureOut">
              <a:rPr lang="en-GB" smtClean="0"/>
              <a:t>16/11/2021</a:t>
            </a:fld>
            <a:endParaRPr lang="en-GB"/>
          </a:p>
        </p:txBody>
      </p:sp>
      <p:sp>
        <p:nvSpPr>
          <p:cNvPr id="6" name="Footer Placeholder 5">
            <a:extLst>
              <a:ext uri="{FF2B5EF4-FFF2-40B4-BE49-F238E27FC236}">
                <a16:creationId xmlns:a16="http://schemas.microsoft.com/office/drawing/2014/main" id="{72286830-C061-4F32-B064-35E9FBD3A3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B0C429-333E-424E-82F8-398737EF49F6}"/>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14663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52736-CBB2-4907-BBFA-621E9BB98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1A313F-ADBC-4F3F-AF99-C54B7EFD4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3D5B5E-7AA7-4030-AF60-5CB3A41A1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8315B-5053-4F19-B22E-EE98742F8AA4}" type="datetimeFigureOut">
              <a:rPr lang="en-GB" smtClean="0"/>
              <a:t>16/11/2021</a:t>
            </a:fld>
            <a:endParaRPr lang="en-GB"/>
          </a:p>
        </p:txBody>
      </p:sp>
      <p:sp>
        <p:nvSpPr>
          <p:cNvPr id="5" name="Footer Placeholder 4">
            <a:extLst>
              <a:ext uri="{FF2B5EF4-FFF2-40B4-BE49-F238E27FC236}">
                <a16:creationId xmlns:a16="http://schemas.microsoft.com/office/drawing/2014/main" id="{7979B651-1B2B-4C57-B21A-97A8C751F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5DC9C5C-82AE-469C-9271-1D2C87E13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7E222-3DD0-462E-8297-E569E892583D}" type="slidenum">
              <a:rPr lang="en-GB" smtClean="0"/>
              <a:t>‹#›</a:t>
            </a:fld>
            <a:endParaRPr lang="en-GB"/>
          </a:p>
        </p:txBody>
      </p:sp>
    </p:spTree>
    <p:extLst>
      <p:ext uri="{BB962C8B-B14F-4D97-AF65-F5344CB8AC3E}">
        <p14:creationId xmlns:p14="http://schemas.microsoft.com/office/powerpoint/2010/main" val="242026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ondergressive.com/science-says-smart-people-are-idiots/"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ixabay.com/en/searching-search-icon-clipart-2339723/"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5713-8E99-4B8B-AAFF-31243BEF65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9CB9493-F2BD-428C-959A-979A627EE13C}"/>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5976983-0557-43B3-998A-4790B0FFC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2003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516835" y="1357417"/>
            <a:ext cx="9170504" cy="5135457"/>
          </a:xfrm>
        </p:spPr>
        <p:txBody>
          <a:bodyPr>
            <a:normAutofit/>
          </a:bodyPr>
          <a:lstStyle/>
          <a:p>
            <a:pPr marL="0" indent="0" algn="ctr">
              <a:buNone/>
            </a:pPr>
            <a:r>
              <a:rPr lang="en-GB" sz="3600" b="1" dirty="0"/>
              <a:t>Algorithmic Thinking</a:t>
            </a:r>
          </a:p>
          <a:p>
            <a:pPr marL="0" indent="0">
              <a:buNone/>
            </a:pPr>
            <a:r>
              <a:rPr lang="en-GB" sz="3200" dirty="0"/>
              <a:t>Algorithmic thinking means adopting a step by step approach to solving complex problems.  It is crucial that these steps are followed carefully and in a logical order. Algorithmic thinking is essential if you are going to write an algorithm that solves a problem.</a:t>
            </a:r>
          </a:p>
          <a:p>
            <a:pPr marL="0" indent="0">
              <a:buNone/>
            </a:pPr>
            <a:r>
              <a:rPr lang="en-GB" sz="3200" dirty="0"/>
              <a:t>For example, if you program a robot to make a pizza, but you forget to include the step that involves heating the pizza in an oven, then the robot may have made a pizza, but would you eat it? </a:t>
            </a:r>
            <a:endParaRPr lang="en-GB" sz="3600" dirty="0"/>
          </a:p>
        </p:txBody>
      </p:sp>
      <p:pic>
        <p:nvPicPr>
          <p:cNvPr id="2050" name="Picture 2" descr="Image result for robot prepare a drink">
            <a:extLst>
              <a:ext uri="{FF2B5EF4-FFF2-40B4-BE49-F238E27FC236}">
                <a16:creationId xmlns:a16="http://schemas.microsoft.com/office/drawing/2014/main" id="{1E610ECB-F5DB-4CAC-8004-36B918124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338" y="1955143"/>
            <a:ext cx="2504661" cy="411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6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C19-A8D0-4DDB-977F-F0BE55053076}"/>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EC0C5A1-FD8E-4058-A04B-9261C6025AA0}"/>
              </a:ext>
            </a:extLst>
          </p:cNvPr>
          <p:cNvSpPr>
            <a:spLocks noGrp="1"/>
          </p:cNvSpPr>
          <p:nvPr>
            <p:ph idx="1"/>
          </p:nvPr>
        </p:nvSpPr>
        <p:spPr/>
        <p:txBody>
          <a:bodyPr/>
          <a:lstStyle/>
          <a:p>
            <a:pPr marL="514350" indent="-514350">
              <a:buAutoNum type="arabicPeriod"/>
            </a:pPr>
            <a:r>
              <a:rPr lang="en-GB" sz="3200" dirty="0"/>
              <a:t>What is an algorithm?</a:t>
            </a:r>
          </a:p>
          <a:p>
            <a:pPr marL="514350" indent="-514350">
              <a:buAutoNum type="arabicPeriod"/>
            </a:pPr>
            <a:r>
              <a:rPr lang="en-GB" sz="3200" dirty="0"/>
              <a:t>In computer science, what is meant by decomposition?</a:t>
            </a:r>
          </a:p>
          <a:p>
            <a:pPr marL="514350" indent="-514350">
              <a:buFont typeface="Arial" panose="020B0604020202020204" pitchFamily="34" charset="0"/>
              <a:buAutoNum type="arabicPeriod"/>
            </a:pPr>
            <a:r>
              <a:rPr lang="en-GB" sz="3200" dirty="0"/>
              <a:t>In computer science, what is meant by abstraction?</a:t>
            </a:r>
          </a:p>
          <a:p>
            <a:pPr marL="514350" indent="-514350">
              <a:buFont typeface="Arial" panose="020B0604020202020204" pitchFamily="34" charset="0"/>
              <a:buAutoNum type="arabicPeriod"/>
            </a:pPr>
            <a:r>
              <a:rPr lang="en-GB" sz="3200" dirty="0"/>
              <a:t>What is meant by algorithmic thinking?</a:t>
            </a:r>
          </a:p>
          <a:p>
            <a:pPr marL="514350" indent="-514350">
              <a:buAutoNum type="arabicPeriod"/>
            </a:pPr>
            <a:endParaRPr lang="en-GB" dirty="0"/>
          </a:p>
        </p:txBody>
      </p:sp>
    </p:spTree>
    <p:extLst>
      <p:ext uri="{BB962C8B-B14F-4D97-AF65-F5344CB8AC3E}">
        <p14:creationId xmlns:p14="http://schemas.microsoft.com/office/powerpoint/2010/main" val="357925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C19-A8D0-4DDB-977F-F0BE55053076}"/>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EC0C5A1-FD8E-4058-A04B-9261C6025AA0}"/>
              </a:ext>
            </a:extLst>
          </p:cNvPr>
          <p:cNvSpPr>
            <a:spLocks noGrp="1"/>
          </p:cNvSpPr>
          <p:nvPr>
            <p:ph idx="1"/>
          </p:nvPr>
        </p:nvSpPr>
        <p:spPr>
          <a:xfrm>
            <a:off x="233289" y="1417662"/>
            <a:ext cx="11808656" cy="5440338"/>
          </a:xfrm>
        </p:spPr>
        <p:txBody>
          <a:bodyPr>
            <a:normAutofit fontScale="92500" lnSpcReduction="20000"/>
          </a:bodyPr>
          <a:lstStyle/>
          <a:p>
            <a:pPr marL="514350" indent="-514350">
              <a:buAutoNum type="arabicPeriod"/>
            </a:pPr>
            <a:r>
              <a:rPr lang="en-GB" sz="3200" dirty="0"/>
              <a:t>What is an algorithm?</a:t>
            </a:r>
          </a:p>
          <a:p>
            <a:pPr marL="0" indent="0">
              <a:buNone/>
            </a:pPr>
            <a:r>
              <a:rPr lang="en-GB" sz="3200" b="1" dirty="0"/>
              <a:t>An algorithm is a step by step set of instructions for solving problems. The order in which you carry out the steps in this process  is very important.</a:t>
            </a:r>
          </a:p>
          <a:p>
            <a:pPr marL="0" indent="0">
              <a:buNone/>
            </a:pPr>
            <a:r>
              <a:rPr lang="en-GB" sz="3200" dirty="0"/>
              <a:t>2. In computer science, what is meant by decomposition?</a:t>
            </a:r>
          </a:p>
          <a:p>
            <a:pPr marL="0" indent="0">
              <a:buNone/>
            </a:pPr>
            <a:r>
              <a:rPr lang="en-GB" sz="3200" b="1" dirty="0"/>
              <a:t>Decomposition consists of breaking down a complex problem into smaller problems that are more manageable and easier to understand.</a:t>
            </a:r>
          </a:p>
          <a:p>
            <a:pPr marL="0" indent="0">
              <a:buNone/>
            </a:pPr>
            <a:r>
              <a:rPr lang="en-GB" sz="3200" dirty="0"/>
              <a:t>3. In computer science, what is meant by abstraction?</a:t>
            </a:r>
          </a:p>
          <a:p>
            <a:pPr marL="0" indent="0">
              <a:buNone/>
            </a:pPr>
            <a:r>
              <a:rPr lang="en-GB" sz="3200" b="1" dirty="0"/>
              <a:t>Focussing on information that is relevant to solving the problem and filtering out information that we do not require is called abstraction.</a:t>
            </a:r>
          </a:p>
          <a:p>
            <a:pPr marL="0" indent="0">
              <a:buNone/>
            </a:pPr>
            <a:r>
              <a:rPr lang="en-GB" sz="3200" dirty="0"/>
              <a:t>4. What is meant by algorithmic thinking?</a:t>
            </a:r>
          </a:p>
          <a:p>
            <a:pPr marL="0" indent="0">
              <a:buNone/>
            </a:pPr>
            <a:r>
              <a:rPr lang="en-GB" sz="3200" b="1" dirty="0"/>
              <a:t>Algorithmic thinking means adopting a step by step approach to solving complex problems.</a:t>
            </a:r>
          </a:p>
          <a:p>
            <a:pPr marL="514350" indent="-514350">
              <a:buAutoNum type="arabicPeriod"/>
            </a:pPr>
            <a:endParaRPr lang="en-GB" dirty="0"/>
          </a:p>
        </p:txBody>
      </p:sp>
    </p:spTree>
    <p:extLst>
      <p:ext uri="{BB962C8B-B14F-4D97-AF65-F5344CB8AC3E}">
        <p14:creationId xmlns:p14="http://schemas.microsoft.com/office/powerpoint/2010/main" val="13494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C75-AF3C-4175-9AD6-13BA867725F0}"/>
              </a:ext>
            </a:extLst>
          </p:cNvPr>
          <p:cNvSpPr>
            <a:spLocks noGrp="1"/>
          </p:cNvSpPr>
          <p:nvPr>
            <p:ph type="title"/>
          </p:nvPr>
        </p:nvSpPr>
        <p:spPr/>
        <p:txBody>
          <a:bodyPr/>
          <a:lstStyle/>
          <a:p>
            <a:pPr algn="ctr"/>
            <a:r>
              <a:rPr lang="en-GB" b="1" dirty="0"/>
              <a:t>Input – Process - Output</a:t>
            </a:r>
          </a:p>
        </p:txBody>
      </p:sp>
      <p:pic>
        <p:nvPicPr>
          <p:cNvPr id="4" name="Picture 3">
            <a:extLst>
              <a:ext uri="{FF2B5EF4-FFF2-40B4-BE49-F238E27FC236}">
                <a16:creationId xmlns:a16="http://schemas.microsoft.com/office/drawing/2014/main" id="{DF46B7F7-714B-4A38-BABC-D0DE37FDAFE4}"/>
              </a:ext>
            </a:extLst>
          </p:cNvPr>
          <p:cNvPicPr>
            <a:picLocks noChangeAspect="1"/>
          </p:cNvPicPr>
          <p:nvPr/>
        </p:nvPicPr>
        <p:blipFill rotWithShape="1">
          <a:blip r:embed="rId2">
            <a:extLst>
              <a:ext uri="{28A0092B-C50C-407E-A947-70E740481C1C}">
                <a14:useLocalDpi xmlns:a14="http://schemas.microsoft.com/office/drawing/2010/main" val="0"/>
              </a:ext>
            </a:extLst>
          </a:blip>
          <a:srcRect l="3697" t="31728" r="11739" b="2586"/>
          <a:stretch/>
        </p:blipFill>
        <p:spPr>
          <a:xfrm>
            <a:off x="838200" y="1690688"/>
            <a:ext cx="10310191" cy="4502564"/>
          </a:xfrm>
          <a:prstGeom prst="rect">
            <a:avLst/>
          </a:prstGeom>
        </p:spPr>
      </p:pic>
    </p:spTree>
    <p:extLst>
      <p:ext uri="{BB962C8B-B14F-4D97-AF65-F5344CB8AC3E}">
        <p14:creationId xmlns:p14="http://schemas.microsoft.com/office/powerpoint/2010/main" val="228104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Input</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444305" y="1464908"/>
            <a:ext cx="11414760" cy="5393092"/>
          </a:xfrm>
        </p:spPr>
        <p:txBody>
          <a:bodyPr/>
          <a:lstStyle/>
          <a:p>
            <a:pPr marL="0" indent="0">
              <a:buNone/>
            </a:pPr>
            <a:r>
              <a:rPr lang="en-GB" sz="3200" dirty="0"/>
              <a:t>When a problem that you want to solve is complicated, it’s hard to know how, or where, to get started. A good starting point is to make use of </a:t>
            </a:r>
            <a:r>
              <a:rPr lang="en-GB" sz="3200" b="1" dirty="0"/>
              <a:t>decomposition</a:t>
            </a:r>
            <a:r>
              <a:rPr lang="en-GB" sz="3200" dirty="0"/>
              <a:t> and </a:t>
            </a:r>
            <a:r>
              <a:rPr lang="en-GB" sz="3200" b="1" dirty="0"/>
              <a:t>abstraction</a:t>
            </a:r>
            <a:r>
              <a:rPr lang="en-GB" sz="3200" dirty="0"/>
              <a:t> to give you a clearer idea of what the problem consists of. </a:t>
            </a:r>
          </a:p>
          <a:p>
            <a:pPr marL="0" indent="0">
              <a:buNone/>
            </a:pPr>
            <a:r>
              <a:rPr lang="en-GB" sz="3200" dirty="0"/>
              <a:t>The next stage is to </a:t>
            </a:r>
            <a:r>
              <a:rPr lang="en-GB" sz="3200" b="1" dirty="0"/>
              <a:t>identify the inputs </a:t>
            </a:r>
            <a:r>
              <a:rPr lang="en-GB" sz="3200" dirty="0"/>
              <a:t>– What information do you need to feed into your algorithm. </a:t>
            </a:r>
          </a:p>
          <a:p>
            <a:pPr marL="0" indent="0">
              <a:buNone/>
            </a:pPr>
            <a:r>
              <a:rPr lang="en-GB" sz="3200" dirty="0"/>
              <a:t>E.g. If your algorithm is going to find the square of a number, you’re going to need to know the number.</a:t>
            </a:r>
          </a:p>
          <a:p>
            <a:pPr marL="0" indent="0" algn="ctr">
              <a:buNone/>
            </a:pPr>
            <a:r>
              <a:rPr lang="en-GB" sz="3200" b="1" dirty="0">
                <a:solidFill>
                  <a:srgbClr val="002060"/>
                </a:solidFill>
              </a:rPr>
              <a:t>x=int(input(“What is your number”))</a:t>
            </a:r>
          </a:p>
          <a:p>
            <a:pPr marL="0" indent="0">
              <a:buNone/>
            </a:pPr>
            <a:endParaRPr lang="en-GB" dirty="0"/>
          </a:p>
        </p:txBody>
      </p:sp>
    </p:spTree>
    <p:extLst>
      <p:ext uri="{BB962C8B-B14F-4D97-AF65-F5344CB8AC3E}">
        <p14:creationId xmlns:p14="http://schemas.microsoft.com/office/powerpoint/2010/main" val="247846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Process</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397566" y="1505158"/>
            <a:ext cx="11436626" cy="5167312"/>
          </a:xfrm>
        </p:spPr>
        <p:txBody>
          <a:bodyPr>
            <a:normAutofit/>
          </a:bodyPr>
          <a:lstStyle/>
          <a:p>
            <a:pPr marL="0" indent="0">
              <a:buNone/>
            </a:pPr>
            <a:r>
              <a:rPr lang="en-GB" sz="3200" dirty="0"/>
              <a:t>The next stage is to </a:t>
            </a:r>
            <a:r>
              <a:rPr lang="en-GB" sz="3200" b="1" dirty="0"/>
              <a:t>Identify the process  </a:t>
            </a:r>
            <a:r>
              <a:rPr lang="en-GB" sz="3200" dirty="0"/>
              <a:t>– What will  your program do when it receives an input? </a:t>
            </a:r>
          </a:p>
          <a:p>
            <a:pPr marL="0" indent="0">
              <a:buNone/>
            </a:pPr>
            <a:r>
              <a:rPr lang="en-GB" sz="3200" dirty="0"/>
              <a:t>E.g. In the case of the algorithm mentioned on the previous slide, the process is to </a:t>
            </a:r>
            <a:r>
              <a:rPr lang="en-GB" sz="3200" b="1" dirty="0"/>
              <a:t>square the input number</a:t>
            </a:r>
            <a:r>
              <a:rPr lang="en-GB" sz="3200" dirty="0"/>
              <a:t>.</a:t>
            </a:r>
          </a:p>
          <a:p>
            <a:pPr marL="0" indent="0" algn="ctr">
              <a:buNone/>
            </a:pPr>
            <a:r>
              <a:rPr lang="en-GB" sz="3600" b="1" dirty="0">
                <a:solidFill>
                  <a:srgbClr val="002060"/>
                </a:solidFill>
              </a:rPr>
              <a:t>y=x^2 </a:t>
            </a:r>
          </a:p>
          <a:p>
            <a:pPr marL="0" indent="0" algn="ctr">
              <a:buNone/>
            </a:pPr>
            <a:r>
              <a:rPr lang="en-GB" sz="3600" b="1" dirty="0">
                <a:solidFill>
                  <a:srgbClr val="002060"/>
                </a:solidFill>
              </a:rPr>
              <a:t>or in Python </a:t>
            </a:r>
          </a:p>
          <a:p>
            <a:pPr marL="0" indent="0" algn="ctr">
              <a:buNone/>
            </a:pPr>
            <a:r>
              <a:rPr lang="en-GB" sz="3600" b="1" dirty="0">
                <a:solidFill>
                  <a:srgbClr val="002060"/>
                </a:solidFill>
              </a:rPr>
              <a:t>y=x**2</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1891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Output</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397566" y="1505158"/>
            <a:ext cx="11436626" cy="3868700"/>
          </a:xfrm>
        </p:spPr>
        <p:txBody>
          <a:bodyPr>
            <a:normAutofit/>
          </a:bodyPr>
          <a:lstStyle/>
          <a:p>
            <a:pPr marL="0" indent="0">
              <a:buNone/>
            </a:pPr>
            <a:r>
              <a:rPr lang="en-GB" sz="3200" dirty="0"/>
              <a:t>The next stage is to </a:t>
            </a:r>
            <a:r>
              <a:rPr lang="en-GB" sz="3200" b="1" dirty="0"/>
              <a:t>Identify the output  </a:t>
            </a:r>
            <a:r>
              <a:rPr lang="en-GB" sz="3200" dirty="0"/>
              <a:t>– What will  your program do when it processes the input, what will the output be? </a:t>
            </a:r>
          </a:p>
          <a:p>
            <a:pPr marL="0" indent="0">
              <a:buNone/>
            </a:pPr>
            <a:r>
              <a:rPr lang="en-GB" sz="3200" dirty="0"/>
              <a:t>E.g. In the case of the algorithm mentioned on the previous slide, the process of squaring the input number would be to produce an </a:t>
            </a:r>
            <a:r>
              <a:rPr lang="en-GB" sz="3200" b="1" dirty="0"/>
              <a:t>output number</a:t>
            </a:r>
            <a:r>
              <a:rPr lang="en-GB" sz="3200" dirty="0"/>
              <a:t>.</a:t>
            </a:r>
          </a:p>
          <a:p>
            <a:pPr marL="0" indent="0" algn="ctr">
              <a:buNone/>
            </a:pPr>
            <a:r>
              <a:rPr lang="en-GB" sz="3200" b="1" dirty="0">
                <a:solidFill>
                  <a:srgbClr val="002060"/>
                </a:solidFill>
              </a:rPr>
              <a:t>For example if x=4 then 4</a:t>
            </a:r>
            <a:r>
              <a:rPr lang="en-GB" sz="3200" b="1" baseline="30000" dirty="0">
                <a:solidFill>
                  <a:srgbClr val="002060"/>
                </a:solidFill>
              </a:rPr>
              <a:t>2 </a:t>
            </a:r>
            <a:r>
              <a:rPr lang="en-GB" sz="3200" b="1" dirty="0">
                <a:solidFill>
                  <a:srgbClr val="002060"/>
                </a:solidFill>
              </a:rPr>
              <a:t>= 16</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8945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a:t>
            </a:r>
          </a:p>
        </p:txBody>
      </p:sp>
      <p:pic>
        <p:nvPicPr>
          <p:cNvPr id="5" name="Picture 4">
            <a:extLst>
              <a:ext uri="{FF2B5EF4-FFF2-40B4-BE49-F238E27FC236}">
                <a16:creationId xmlns:a16="http://schemas.microsoft.com/office/drawing/2014/main" id="{2E576210-E953-42EC-973B-E277C4F6F54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2229" t="12905" r="51299" b="80117"/>
          <a:stretch/>
        </p:blipFill>
        <p:spPr>
          <a:xfrm>
            <a:off x="0" y="2619227"/>
            <a:ext cx="11943470" cy="1284643"/>
          </a:xfrm>
          <a:prstGeom prst="rect">
            <a:avLst/>
          </a:prstGeom>
        </p:spPr>
      </p:pic>
      <p:sp>
        <p:nvSpPr>
          <p:cNvPr id="7" name="Callout: Line 6">
            <a:extLst>
              <a:ext uri="{FF2B5EF4-FFF2-40B4-BE49-F238E27FC236}">
                <a16:creationId xmlns:a16="http://schemas.microsoft.com/office/drawing/2014/main" id="{0DAD3B99-9DE2-4C34-A84A-46879B3FB235}"/>
              </a:ext>
            </a:extLst>
          </p:cNvPr>
          <p:cNvSpPr/>
          <p:nvPr/>
        </p:nvSpPr>
        <p:spPr>
          <a:xfrm>
            <a:off x="4178105" y="1880637"/>
            <a:ext cx="1589649" cy="548640"/>
          </a:xfrm>
          <a:prstGeom prst="borderCallout1">
            <a:avLst>
              <a:gd name="adj1" fmla="val 18750"/>
              <a:gd name="adj2" fmla="val -8333"/>
              <a:gd name="adj3" fmla="val 133013"/>
              <a:gd name="adj4" fmla="val -15337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Input</a:t>
            </a:r>
          </a:p>
        </p:txBody>
      </p:sp>
      <p:sp>
        <p:nvSpPr>
          <p:cNvPr id="8" name="Callout: Line 7">
            <a:extLst>
              <a:ext uri="{FF2B5EF4-FFF2-40B4-BE49-F238E27FC236}">
                <a16:creationId xmlns:a16="http://schemas.microsoft.com/office/drawing/2014/main" id="{AAFBEEDA-FD05-4BD7-BCA8-E0E83502E324}"/>
              </a:ext>
            </a:extLst>
          </p:cNvPr>
          <p:cNvSpPr/>
          <p:nvPr/>
        </p:nvSpPr>
        <p:spPr>
          <a:xfrm>
            <a:off x="7326923" y="3154680"/>
            <a:ext cx="1718603" cy="548640"/>
          </a:xfrm>
          <a:prstGeom prst="borderCallout1">
            <a:avLst>
              <a:gd name="adj1" fmla="val 18750"/>
              <a:gd name="adj2" fmla="val -8333"/>
              <a:gd name="adj3" fmla="val 38141"/>
              <a:gd name="adj4" fmla="val -35160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Process</a:t>
            </a:r>
          </a:p>
        </p:txBody>
      </p:sp>
      <p:sp>
        <p:nvSpPr>
          <p:cNvPr id="9" name="Callout: Line 8">
            <a:extLst>
              <a:ext uri="{FF2B5EF4-FFF2-40B4-BE49-F238E27FC236}">
                <a16:creationId xmlns:a16="http://schemas.microsoft.com/office/drawing/2014/main" id="{2731E880-32CC-4B6B-B474-BA1913131C51}"/>
              </a:ext>
            </a:extLst>
          </p:cNvPr>
          <p:cNvSpPr/>
          <p:nvPr/>
        </p:nvSpPr>
        <p:spPr>
          <a:xfrm>
            <a:off x="4506351" y="4558089"/>
            <a:ext cx="1589649" cy="548640"/>
          </a:xfrm>
          <a:prstGeom prst="borderCallout1">
            <a:avLst>
              <a:gd name="adj1" fmla="val 18750"/>
              <a:gd name="adj2" fmla="val -8333"/>
              <a:gd name="adj3" fmla="val -141346"/>
              <a:gd name="adj4" fmla="val -222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Output</a:t>
            </a:r>
          </a:p>
        </p:txBody>
      </p:sp>
    </p:spTree>
    <p:extLst>
      <p:ext uri="{BB962C8B-B14F-4D97-AF65-F5344CB8AC3E}">
        <p14:creationId xmlns:p14="http://schemas.microsoft.com/office/powerpoint/2010/main" val="241020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C9CE-AA0B-4947-85EF-DCDBEE5B9843}"/>
              </a:ext>
            </a:extLst>
          </p:cNvPr>
          <p:cNvSpPr>
            <a:spLocks noGrp="1"/>
          </p:cNvSpPr>
          <p:nvPr>
            <p:ph type="title"/>
          </p:nvPr>
        </p:nvSpPr>
        <p:spPr/>
        <p:txBody>
          <a:bodyPr/>
          <a:lstStyle/>
          <a:p>
            <a:pPr algn="ctr"/>
            <a:r>
              <a:rPr lang="en-GB" b="1" dirty="0"/>
              <a:t>Structure Diagrams</a:t>
            </a:r>
          </a:p>
        </p:txBody>
      </p:sp>
      <p:sp>
        <p:nvSpPr>
          <p:cNvPr id="3" name="Content Placeholder 2">
            <a:extLst>
              <a:ext uri="{FF2B5EF4-FFF2-40B4-BE49-F238E27FC236}">
                <a16:creationId xmlns:a16="http://schemas.microsoft.com/office/drawing/2014/main" id="{3F052CF3-46EF-459A-906A-72F822FB6C1F}"/>
              </a:ext>
            </a:extLst>
          </p:cNvPr>
          <p:cNvSpPr>
            <a:spLocks noGrp="1"/>
          </p:cNvSpPr>
          <p:nvPr>
            <p:ph idx="1"/>
          </p:nvPr>
        </p:nvSpPr>
        <p:spPr>
          <a:xfrm>
            <a:off x="248479" y="1493739"/>
            <a:ext cx="11427706" cy="5364261"/>
          </a:xfrm>
        </p:spPr>
        <p:txBody>
          <a:bodyPr>
            <a:normAutofit/>
          </a:bodyPr>
          <a:lstStyle/>
          <a:p>
            <a:pPr marL="0" indent="0">
              <a:buNone/>
            </a:pPr>
            <a:r>
              <a:rPr lang="en-GB" sz="3200" dirty="0"/>
              <a:t>A structure diagram is used to help understand what is required to solve a problem</a:t>
            </a:r>
            <a:r>
              <a:rPr lang="en-GB" dirty="0"/>
              <a:t>.  </a:t>
            </a:r>
          </a:p>
          <a:p>
            <a:pPr marL="0" indent="0">
              <a:buNone/>
            </a:pPr>
            <a:r>
              <a:rPr lang="en-GB" sz="3200" dirty="0"/>
              <a:t>The diagram includes the decomposed sub-sections of the problem and how these sub-sections are linked, especially in relation to input, process, output.</a:t>
            </a:r>
          </a:p>
          <a:p>
            <a:pPr marL="0" indent="0">
              <a:buNone/>
            </a:pPr>
            <a:r>
              <a:rPr lang="en-GB" sz="3200" dirty="0"/>
              <a:t>If you are going to produce a structure diagram start by thinking:</a:t>
            </a:r>
          </a:p>
          <a:p>
            <a:r>
              <a:rPr lang="en-GB" sz="3200" dirty="0"/>
              <a:t>What information will I need (Input). </a:t>
            </a:r>
          </a:p>
          <a:p>
            <a:r>
              <a:rPr lang="en-GB" sz="3200" dirty="0"/>
              <a:t>What will my algorithm do with this information?(Process). </a:t>
            </a:r>
          </a:p>
          <a:p>
            <a:r>
              <a:rPr lang="en-GB" sz="3200" dirty="0"/>
              <a:t>What will I do with this information once it has been processed? (Output)</a:t>
            </a:r>
          </a:p>
          <a:p>
            <a:pPr marL="0" indent="0">
              <a:buNone/>
            </a:pPr>
            <a:endParaRPr lang="en-GB" sz="3200" dirty="0"/>
          </a:p>
        </p:txBody>
      </p:sp>
    </p:spTree>
    <p:extLst>
      <p:ext uri="{BB962C8B-B14F-4D97-AF65-F5344CB8AC3E}">
        <p14:creationId xmlns:p14="http://schemas.microsoft.com/office/powerpoint/2010/main" val="413155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C9CE-AA0B-4947-85EF-DCDBEE5B9843}"/>
              </a:ext>
            </a:extLst>
          </p:cNvPr>
          <p:cNvSpPr>
            <a:spLocks noGrp="1"/>
          </p:cNvSpPr>
          <p:nvPr>
            <p:ph type="title"/>
          </p:nvPr>
        </p:nvSpPr>
        <p:spPr/>
        <p:txBody>
          <a:bodyPr/>
          <a:lstStyle/>
          <a:p>
            <a:pPr algn="ctr"/>
            <a:r>
              <a:rPr lang="en-GB" b="1" dirty="0"/>
              <a:t>Structure Diagrams</a:t>
            </a:r>
          </a:p>
        </p:txBody>
      </p:sp>
      <p:sp>
        <p:nvSpPr>
          <p:cNvPr id="3" name="Content Placeholder 2">
            <a:extLst>
              <a:ext uri="{FF2B5EF4-FFF2-40B4-BE49-F238E27FC236}">
                <a16:creationId xmlns:a16="http://schemas.microsoft.com/office/drawing/2014/main" id="{3F052CF3-46EF-459A-906A-72F822FB6C1F}"/>
              </a:ext>
            </a:extLst>
          </p:cNvPr>
          <p:cNvSpPr>
            <a:spLocks noGrp="1"/>
          </p:cNvSpPr>
          <p:nvPr>
            <p:ph idx="1"/>
          </p:nvPr>
        </p:nvSpPr>
        <p:spPr>
          <a:xfrm>
            <a:off x="248479" y="1296793"/>
            <a:ext cx="11943521" cy="813362"/>
          </a:xfrm>
        </p:spPr>
        <p:txBody>
          <a:bodyPr>
            <a:normAutofit lnSpcReduction="10000"/>
          </a:bodyPr>
          <a:lstStyle/>
          <a:p>
            <a:pPr marL="0" indent="0">
              <a:buNone/>
            </a:pPr>
            <a:r>
              <a:rPr lang="en-GB" dirty="0"/>
              <a:t>This structure diagram was used in a school that wanted to create a detention database to store and search for information about detentions.  </a:t>
            </a:r>
            <a:endParaRPr lang="en-GB" sz="2400" dirty="0"/>
          </a:p>
        </p:txBody>
      </p:sp>
      <p:pic>
        <p:nvPicPr>
          <p:cNvPr id="4" name="Picture 3">
            <a:extLst>
              <a:ext uri="{FF2B5EF4-FFF2-40B4-BE49-F238E27FC236}">
                <a16:creationId xmlns:a16="http://schemas.microsoft.com/office/drawing/2014/main" id="{704612F1-77AE-494D-8472-AD8924220D3C}"/>
              </a:ext>
            </a:extLst>
          </p:cNvPr>
          <p:cNvPicPr/>
          <p:nvPr/>
        </p:nvPicPr>
        <p:blipFill rotWithShape="1">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264321" y="2110155"/>
            <a:ext cx="9663357" cy="4622225"/>
          </a:xfrm>
          <a:prstGeom prst="rect">
            <a:avLst/>
          </a:prstGeom>
        </p:spPr>
      </p:pic>
    </p:spTree>
    <p:extLst>
      <p:ext uri="{BB962C8B-B14F-4D97-AF65-F5344CB8AC3E}">
        <p14:creationId xmlns:p14="http://schemas.microsoft.com/office/powerpoint/2010/main" val="288764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dirty="0"/>
              <a:t>What will we learn in Unit 2.1?</a:t>
            </a:r>
          </a:p>
        </p:txBody>
      </p:sp>
      <p:pic>
        <p:nvPicPr>
          <p:cNvPr id="4" name="Picture 3">
            <a:extLst>
              <a:ext uri="{FF2B5EF4-FFF2-40B4-BE49-F238E27FC236}">
                <a16:creationId xmlns:a16="http://schemas.microsoft.com/office/drawing/2014/main" id="{E1528633-CFF4-44A4-ABFB-E5C18ECF27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49287" y="928048"/>
            <a:ext cx="8693426" cy="5929952"/>
          </a:xfrm>
          <a:prstGeom prst="rect">
            <a:avLst/>
          </a:prstGeom>
        </p:spPr>
      </p:pic>
    </p:spTree>
    <p:extLst>
      <p:ext uri="{BB962C8B-B14F-4D97-AF65-F5344CB8AC3E}">
        <p14:creationId xmlns:p14="http://schemas.microsoft.com/office/powerpoint/2010/main" val="1951732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9AA8-1F1F-45F3-B26A-BB704CA93787}"/>
              </a:ext>
            </a:extLst>
          </p:cNvPr>
          <p:cNvSpPr>
            <a:spLocks noGrp="1"/>
          </p:cNvSpPr>
          <p:nvPr>
            <p:ph type="title"/>
          </p:nvPr>
        </p:nvSpPr>
        <p:spPr/>
        <p:txBody>
          <a:bodyPr/>
          <a:lstStyle/>
          <a:p>
            <a:pPr algn="ctr"/>
            <a:r>
              <a:rPr lang="en-GB" b="1" dirty="0"/>
              <a:t>Pseudocode</a:t>
            </a:r>
          </a:p>
        </p:txBody>
      </p:sp>
      <p:sp>
        <p:nvSpPr>
          <p:cNvPr id="3" name="Content Placeholder 2">
            <a:extLst>
              <a:ext uri="{FF2B5EF4-FFF2-40B4-BE49-F238E27FC236}">
                <a16:creationId xmlns:a16="http://schemas.microsoft.com/office/drawing/2014/main" id="{FBD2716D-DA5E-4C79-B906-147D3312083A}"/>
              </a:ext>
            </a:extLst>
          </p:cNvPr>
          <p:cNvSpPr>
            <a:spLocks noGrp="1"/>
          </p:cNvSpPr>
          <p:nvPr>
            <p:ph idx="1"/>
          </p:nvPr>
        </p:nvSpPr>
        <p:spPr>
          <a:xfrm>
            <a:off x="679173" y="1460500"/>
            <a:ext cx="11168270" cy="5298109"/>
          </a:xfrm>
        </p:spPr>
        <p:txBody>
          <a:bodyPr>
            <a:normAutofit/>
          </a:bodyPr>
          <a:lstStyle/>
          <a:p>
            <a:pPr marL="0" indent="0">
              <a:buNone/>
            </a:pPr>
            <a:r>
              <a:rPr lang="en-GB" sz="3200" dirty="0"/>
              <a:t>Once you have a clear idea about what you want your algorithm to do and you understand how this can be implemented using algorithmic thinking. </a:t>
            </a:r>
          </a:p>
          <a:p>
            <a:pPr marL="0" indent="0">
              <a:buNone/>
            </a:pPr>
            <a:r>
              <a:rPr lang="en-GB" sz="3200" dirty="0"/>
              <a:t>The next step could be to write your algorithm in pseudocode (There are alternative methods, such as flowcharts). </a:t>
            </a:r>
          </a:p>
          <a:p>
            <a:pPr marL="0" indent="0">
              <a:buNone/>
            </a:pPr>
            <a:r>
              <a:rPr lang="en-GB" sz="3200" dirty="0"/>
              <a:t>Pseudocode is an algorithm, written in a language close to English and uses common programming terms, but it is designed to be understood by humans and not computers. </a:t>
            </a:r>
          </a:p>
        </p:txBody>
      </p:sp>
    </p:spTree>
    <p:extLst>
      <p:ext uri="{BB962C8B-B14F-4D97-AF65-F5344CB8AC3E}">
        <p14:creationId xmlns:p14="http://schemas.microsoft.com/office/powerpoint/2010/main" val="109555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9AA8-1F1F-45F3-B26A-BB704CA93787}"/>
              </a:ext>
            </a:extLst>
          </p:cNvPr>
          <p:cNvSpPr>
            <a:spLocks noGrp="1"/>
          </p:cNvSpPr>
          <p:nvPr>
            <p:ph type="title"/>
          </p:nvPr>
        </p:nvSpPr>
        <p:spPr/>
        <p:txBody>
          <a:bodyPr/>
          <a:lstStyle/>
          <a:p>
            <a:pPr algn="ctr"/>
            <a:r>
              <a:rPr lang="en-GB" b="1" dirty="0"/>
              <a:t>Pseudocode</a:t>
            </a:r>
          </a:p>
        </p:txBody>
      </p:sp>
      <p:sp>
        <p:nvSpPr>
          <p:cNvPr id="3" name="Content Placeholder 2">
            <a:extLst>
              <a:ext uri="{FF2B5EF4-FFF2-40B4-BE49-F238E27FC236}">
                <a16:creationId xmlns:a16="http://schemas.microsoft.com/office/drawing/2014/main" id="{FBD2716D-DA5E-4C79-B906-147D3312083A}"/>
              </a:ext>
            </a:extLst>
          </p:cNvPr>
          <p:cNvSpPr>
            <a:spLocks noGrp="1"/>
          </p:cNvSpPr>
          <p:nvPr>
            <p:ph idx="1"/>
          </p:nvPr>
        </p:nvSpPr>
        <p:spPr>
          <a:xfrm>
            <a:off x="185530" y="1362026"/>
            <a:ext cx="11701670" cy="5298109"/>
          </a:xfrm>
        </p:spPr>
        <p:txBody>
          <a:bodyPr>
            <a:normAutofit/>
          </a:bodyPr>
          <a:lstStyle/>
          <a:p>
            <a:pPr marL="0" indent="0">
              <a:buNone/>
            </a:pPr>
            <a:r>
              <a:rPr lang="en-GB" sz="3200" dirty="0"/>
              <a:t>Once a problem has been solved logically using pseudocode, it can then be coded using a programming language of your choice.</a:t>
            </a:r>
          </a:p>
          <a:p>
            <a:pPr marL="0" indent="0">
              <a:buNone/>
            </a:pPr>
            <a:r>
              <a:rPr lang="en-GB" sz="3200" dirty="0"/>
              <a:t>Pseudocode:</a:t>
            </a:r>
          </a:p>
          <a:p>
            <a:pPr marL="0" indent="0">
              <a:buNone/>
            </a:pPr>
            <a:r>
              <a:rPr lang="en-GB" sz="2400" b="1" dirty="0"/>
              <a:t>x=input(“What number do you want to find the square of?”)</a:t>
            </a:r>
          </a:p>
          <a:p>
            <a:pPr marL="0" indent="0">
              <a:buNone/>
            </a:pPr>
            <a:r>
              <a:rPr lang="en-GB" sz="2400" b="1" dirty="0"/>
              <a:t>y=x^2</a:t>
            </a:r>
          </a:p>
          <a:p>
            <a:pPr marL="0" indent="0">
              <a:buNone/>
            </a:pPr>
            <a:r>
              <a:rPr lang="en-GB" sz="2400" b="1" dirty="0"/>
              <a:t>print(</a:t>
            </a:r>
            <a:r>
              <a:rPr lang="en-GB" sz="2400" b="1" dirty="0" err="1"/>
              <a:t>x,”squared</a:t>
            </a:r>
            <a:r>
              <a:rPr lang="en-GB" sz="2400" b="1" dirty="0"/>
              <a:t> </a:t>
            </a:r>
            <a:r>
              <a:rPr lang="en-GB" sz="2400" b="1" dirty="0" err="1"/>
              <a:t>is”,y</a:t>
            </a:r>
            <a:r>
              <a:rPr lang="en-GB" sz="2400" b="1" dirty="0"/>
              <a:t>)</a:t>
            </a:r>
          </a:p>
          <a:p>
            <a:pPr marL="0" indent="0">
              <a:buNone/>
            </a:pPr>
            <a:r>
              <a:rPr lang="en-GB" sz="3200" dirty="0"/>
              <a:t>Python:</a:t>
            </a:r>
          </a:p>
          <a:p>
            <a:pPr marL="0" indent="0">
              <a:buNone/>
            </a:pPr>
            <a:endParaRPr lang="en-GB" sz="3200" dirty="0"/>
          </a:p>
          <a:p>
            <a:pPr marL="0" indent="0">
              <a:buNone/>
            </a:pPr>
            <a:endParaRPr lang="en-GB" sz="3200" dirty="0"/>
          </a:p>
        </p:txBody>
      </p:sp>
      <p:pic>
        <p:nvPicPr>
          <p:cNvPr id="4" name="Picture 3">
            <a:extLst>
              <a:ext uri="{FF2B5EF4-FFF2-40B4-BE49-F238E27FC236}">
                <a16:creationId xmlns:a16="http://schemas.microsoft.com/office/drawing/2014/main" id="{238A0020-FB25-4598-8567-3C1A811E9B6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2229" t="12905" r="51299" b="80117"/>
          <a:stretch/>
        </p:blipFill>
        <p:spPr>
          <a:xfrm>
            <a:off x="124265" y="5052938"/>
            <a:ext cx="11943470" cy="1284643"/>
          </a:xfrm>
          <a:prstGeom prst="rect">
            <a:avLst/>
          </a:prstGeom>
        </p:spPr>
      </p:pic>
    </p:spTree>
    <p:extLst>
      <p:ext uri="{BB962C8B-B14F-4D97-AF65-F5344CB8AC3E}">
        <p14:creationId xmlns:p14="http://schemas.microsoft.com/office/powerpoint/2010/main" val="213140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B91D-6488-497A-875A-1486C14B80BA}"/>
              </a:ext>
            </a:extLst>
          </p:cNvPr>
          <p:cNvSpPr>
            <a:spLocks noGrp="1"/>
          </p:cNvSpPr>
          <p:nvPr>
            <p:ph type="title"/>
          </p:nvPr>
        </p:nvSpPr>
        <p:spPr/>
        <p:txBody>
          <a:bodyPr/>
          <a:lstStyle/>
          <a:p>
            <a:pPr algn="ctr"/>
            <a:r>
              <a:rPr lang="en-GB" b="1" dirty="0"/>
              <a:t>Flowcharts </a:t>
            </a:r>
          </a:p>
        </p:txBody>
      </p:sp>
      <p:sp>
        <p:nvSpPr>
          <p:cNvPr id="3" name="Content Placeholder 2">
            <a:extLst>
              <a:ext uri="{FF2B5EF4-FFF2-40B4-BE49-F238E27FC236}">
                <a16:creationId xmlns:a16="http://schemas.microsoft.com/office/drawing/2014/main" id="{14241F71-C665-46FB-B824-30A42BE1154F}"/>
              </a:ext>
            </a:extLst>
          </p:cNvPr>
          <p:cNvSpPr>
            <a:spLocks noGrp="1"/>
          </p:cNvSpPr>
          <p:nvPr>
            <p:ph idx="1"/>
          </p:nvPr>
        </p:nvSpPr>
        <p:spPr>
          <a:xfrm>
            <a:off x="533399" y="1467817"/>
            <a:ext cx="11247783" cy="1010340"/>
          </a:xfrm>
        </p:spPr>
        <p:txBody>
          <a:bodyPr>
            <a:normAutofit/>
          </a:bodyPr>
          <a:lstStyle/>
          <a:p>
            <a:pPr marL="0" indent="0">
              <a:buNone/>
            </a:pPr>
            <a:r>
              <a:rPr lang="en-GB" sz="3200" dirty="0"/>
              <a:t>As an alternative, or addition, to pseudocode, algorithms can also be written in the form of a flowchart using the following symbols. </a:t>
            </a:r>
          </a:p>
        </p:txBody>
      </p:sp>
      <p:pic>
        <p:nvPicPr>
          <p:cNvPr id="4" name="Picture 3">
            <a:extLst>
              <a:ext uri="{FF2B5EF4-FFF2-40B4-BE49-F238E27FC236}">
                <a16:creationId xmlns:a16="http://schemas.microsoft.com/office/drawing/2014/main" id="{C508E248-605F-44EF-80D5-47F9F70726C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47530" y="2478157"/>
            <a:ext cx="10296939" cy="3803374"/>
          </a:xfrm>
          <a:prstGeom prst="rect">
            <a:avLst/>
          </a:prstGeom>
        </p:spPr>
      </p:pic>
    </p:spTree>
    <p:extLst>
      <p:ext uri="{BB962C8B-B14F-4D97-AF65-F5344CB8AC3E}">
        <p14:creationId xmlns:p14="http://schemas.microsoft.com/office/powerpoint/2010/main" val="27541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949A-8408-405E-AB50-E221A8694AD2}"/>
              </a:ext>
            </a:extLst>
          </p:cNvPr>
          <p:cNvSpPr>
            <a:spLocks noGrp="1"/>
          </p:cNvSpPr>
          <p:nvPr>
            <p:ph type="title"/>
          </p:nvPr>
        </p:nvSpPr>
        <p:spPr/>
        <p:txBody>
          <a:bodyPr/>
          <a:lstStyle/>
          <a:p>
            <a:pPr algn="ctr"/>
            <a:r>
              <a:rPr lang="en-GB" b="1" dirty="0"/>
              <a:t>Flowchart Example</a:t>
            </a:r>
          </a:p>
        </p:txBody>
      </p:sp>
      <p:pic>
        <p:nvPicPr>
          <p:cNvPr id="16" name="Picture 15">
            <a:extLst>
              <a:ext uri="{FF2B5EF4-FFF2-40B4-BE49-F238E27FC236}">
                <a16:creationId xmlns:a16="http://schemas.microsoft.com/office/drawing/2014/main" id="{53CC8123-33DF-4CE0-BD65-B987E8EF9F67}"/>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3591339" y="1311966"/>
            <a:ext cx="5247862" cy="5049078"/>
          </a:xfrm>
          <a:prstGeom prst="rect">
            <a:avLst/>
          </a:prstGeom>
        </p:spPr>
      </p:pic>
    </p:spTree>
    <p:extLst>
      <p:ext uri="{BB962C8B-B14F-4D97-AF65-F5344CB8AC3E}">
        <p14:creationId xmlns:p14="http://schemas.microsoft.com/office/powerpoint/2010/main" val="286730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E404-F726-41E5-927F-E3B0AE4941B0}"/>
              </a:ext>
            </a:extLst>
          </p:cNvPr>
          <p:cNvSpPr>
            <a:spLocks noGrp="1"/>
          </p:cNvSpPr>
          <p:nvPr>
            <p:ph type="title"/>
          </p:nvPr>
        </p:nvSpPr>
        <p:spPr/>
        <p:txBody>
          <a:bodyPr/>
          <a:lstStyle/>
          <a:p>
            <a:pPr algn="ctr"/>
            <a:r>
              <a:rPr lang="en-GB" b="1" dirty="0"/>
              <a:t>OCR Reference Language</a:t>
            </a:r>
          </a:p>
        </p:txBody>
      </p:sp>
      <p:sp>
        <p:nvSpPr>
          <p:cNvPr id="3" name="Content Placeholder 2">
            <a:extLst>
              <a:ext uri="{FF2B5EF4-FFF2-40B4-BE49-F238E27FC236}">
                <a16:creationId xmlns:a16="http://schemas.microsoft.com/office/drawing/2014/main" id="{105461E0-72F4-401F-B0B1-B6634A9AEF68}"/>
              </a:ext>
            </a:extLst>
          </p:cNvPr>
          <p:cNvSpPr>
            <a:spLocks noGrp="1"/>
          </p:cNvSpPr>
          <p:nvPr>
            <p:ph idx="1"/>
          </p:nvPr>
        </p:nvSpPr>
        <p:spPr>
          <a:xfrm>
            <a:off x="546651" y="1441312"/>
            <a:ext cx="11380305" cy="4654688"/>
          </a:xfrm>
        </p:spPr>
        <p:txBody>
          <a:bodyPr>
            <a:normAutofit/>
          </a:bodyPr>
          <a:lstStyle/>
          <a:p>
            <a:pPr marL="0" indent="0">
              <a:buNone/>
            </a:pPr>
            <a:r>
              <a:rPr lang="en-GB" sz="3200" dirty="0"/>
              <a:t>OCR Exam Reference Language is a formally defined language. </a:t>
            </a:r>
          </a:p>
          <a:p>
            <a:pPr marL="0" indent="0">
              <a:buNone/>
            </a:pPr>
            <a:r>
              <a:rPr lang="en-GB" sz="3200" dirty="0"/>
              <a:t>All examination questions will be written in this language for clarity and consistency.</a:t>
            </a:r>
          </a:p>
          <a:p>
            <a:pPr marL="0" indent="0">
              <a:buNone/>
            </a:pPr>
            <a:r>
              <a:rPr lang="en-GB" sz="3200" dirty="0"/>
              <a:t>It is possible to write algorithms using reference language.</a:t>
            </a:r>
          </a:p>
          <a:p>
            <a:pPr marL="0" indent="0">
              <a:buNone/>
            </a:pPr>
            <a:r>
              <a:rPr lang="en-GB" sz="3200" dirty="0"/>
              <a:t>If you do this it may make it easier when it comes to interpreting exam questions. There are also many similarities between OCR reference language and the Python programming language – but they are NOT identical.</a:t>
            </a:r>
          </a:p>
          <a:p>
            <a:pPr marL="0" indent="0">
              <a:buNone/>
            </a:pPr>
            <a:endParaRPr lang="en-GB" sz="3200" dirty="0"/>
          </a:p>
          <a:p>
            <a:endParaRPr lang="en-GB" dirty="0"/>
          </a:p>
        </p:txBody>
      </p:sp>
    </p:spTree>
    <p:extLst>
      <p:ext uri="{BB962C8B-B14F-4D97-AF65-F5344CB8AC3E}">
        <p14:creationId xmlns:p14="http://schemas.microsoft.com/office/powerpoint/2010/main" val="2126950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86D0-43B7-4E2E-BECA-1C0FC44D6E8B}"/>
              </a:ext>
            </a:extLst>
          </p:cNvPr>
          <p:cNvSpPr>
            <a:spLocks noGrp="1"/>
          </p:cNvSpPr>
          <p:nvPr>
            <p:ph type="title"/>
          </p:nvPr>
        </p:nvSpPr>
        <p:spPr/>
        <p:txBody>
          <a:bodyPr/>
          <a:lstStyle/>
          <a:p>
            <a:pPr algn="ctr"/>
            <a:r>
              <a:rPr lang="en-GB" b="1" dirty="0"/>
              <a:t>High Level Programming Language - Python</a:t>
            </a:r>
          </a:p>
        </p:txBody>
      </p:sp>
      <p:sp>
        <p:nvSpPr>
          <p:cNvPr id="3" name="Content Placeholder 2">
            <a:extLst>
              <a:ext uri="{FF2B5EF4-FFF2-40B4-BE49-F238E27FC236}">
                <a16:creationId xmlns:a16="http://schemas.microsoft.com/office/drawing/2014/main" id="{A104C076-3A0C-4D6F-B620-69C6901620E2}"/>
              </a:ext>
            </a:extLst>
          </p:cNvPr>
          <p:cNvSpPr>
            <a:spLocks noGrp="1"/>
          </p:cNvSpPr>
          <p:nvPr>
            <p:ph idx="1"/>
          </p:nvPr>
        </p:nvSpPr>
        <p:spPr>
          <a:xfrm>
            <a:off x="838200" y="1825624"/>
            <a:ext cx="11075504" cy="5032375"/>
          </a:xfrm>
        </p:spPr>
        <p:txBody>
          <a:bodyPr/>
          <a:lstStyle/>
          <a:p>
            <a:pPr marL="0" indent="0">
              <a:buNone/>
            </a:pPr>
            <a:r>
              <a:rPr lang="en-GB" dirty="0"/>
              <a:t>Pseudocode, flowcharts and the OCR reference language can be used to help understand a problem, but ultimately the program will need to be written using a programming language, so that it can be interpreted by a computer. </a:t>
            </a:r>
          </a:p>
          <a:p>
            <a:pPr marL="0" indent="0">
              <a:buNone/>
            </a:pPr>
            <a:r>
              <a:rPr lang="en-GB" dirty="0"/>
              <a:t>High level programming languages are used for this, as it enables a programmer to write programs in a language that is fairly close to English and is independent of a particular type of computer. </a:t>
            </a:r>
          </a:p>
          <a:p>
            <a:pPr marL="0" indent="0">
              <a:buNone/>
            </a:pPr>
            <a:r>
              <a:rPr lang="en-GB" dirty="0"/>
              <a:t>There are many programming languages to choose from, but in these presentations we will be using a high level programming language called Python. </a:t>
            </a:r>
          </a:p>
          <a:p>
            <a:pPr marL="0" indent="0">
              <a:buNone/>
            </a:pPr>
            <a:endParaRPr lang="en-GB" dirty="0"/>
          </a:p>
        </p:txBody>
      </p:sp>
    </p:spTree>
    <p:extLst>
      <p:ext uri="{BB962C8B-B14F-4D97-AF65-F5344CB8AC3E}">
        <p14:creationId xmlns:p14="http://schemas.microsoft.com/office/powerpoint/2010/main" val="3346650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2DE8-8F6B-4604-99D4-33FAF245D9D2}"/>
              </a:ext>
            </a:extLst>
          </p:cNvPr>
          <p:cNvSpPr>
            <a:spLocks noGrp="1"/>
          </p:cNvSpPr>
          <p:nvPr>
            <p:ph type="title"/>
          </p:nvPr>
        </p:nvSpPr>
        <p:spPr/>
        <p:txBody>
          <a:bodyPr/>
          <a:lstStyle/>
          <a:p>
            <a:pPr algn="ctr"/>
            <a:r>
              <a:rPr lang="en-GB" dirty="0"/>
              <a:t>Python Example</a:t>
            </a:r>
          </a:p>
        </p:txBody>
      </p:sp>
      <p:pic>
        <p:nvPicPr>
          <p:cNvPr id="4" name="Picture 3">
            <a:extLst>
              <a:ext uri="{FF2B5EF4-FFF2-40B4-BE49-F238E27FC236}">
                <a16:creationId xmlns:a16="http://schemas.microsoft.com/office/drawing/2014/main" id="{BE2A0A4C-0538-4DAD-B098-D3A2737009C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85528" y="1980251"/>
            <a:ext cx="11514678" cy="1219200"/>
          </a:xfrm>
          <a:prstGeom prst="rect">
            <a:avLst/>
          </a:prstGeom>
          <a:ln>
            <a:solidFill>
              <a:schemeClr val="tx1"/>
            </a:solidFill>
          </a:ln>
        </p:spPr>
      </p:pic>
      <p:sp>
        <p:nvSpPr>
          <p:cNvPr id="5" name="TextBox 4">
            <a:extLst>
              <a:ext uri="{FF2B5EF4-FFF2-40B4-BE49-F238E27FC236}">
                <a16:creationId xmlns:a16="http://schemas.microsoft.com/office/drawing/2014/main" id="{226FB773-80CF-466D-8202-98C6943358E3}"/>
              </a:ext>
            </a:extLst>
          </p:cNvPr>
          <p:cNvSpPr txBox="1"/>
          <p:nvPr/>
        </p:nvSpPr>
        <p:spPr>
          <a:xfrm>
            <a:off x="185529" y="1429078"/>
            <a:ext cx="2600520" cy="523220"/>
          </a:xfrm>
          <a:prstGeom prst="rect">
            <a:avLst/>
          </a:prstGeom>
          <a:noFill/>
        </p:spPr>
        <p:txBody>
          <a:bodyPr wrap="none" rtlCol="0">
            <a:spAutoFit/>
          </a:bodyPr>
          <a:lstStyle/>
          <a:p>
            <a:r>
              <a:rPr lang="en-GB" sz="2800" b="1" dirty="0"/>
              <a:t>Python Program</a:t>
            </a:r>
          </a:p>
        </p:txBody>
      </p:sp>
      <p:pic>
        <p:nvPicPr>
          <p:cNvPr id="7" name="Picture 6">
            <a:extLst>
              <a:ext uri="{FF2B5EF4-FFF2-40B4-BE49-F238E27FC236}">
                <a16:creationId xmlns:a16="http://schemas.microsoft.com/office/drawing/2014/main" id="{0208FC7C-2F79-4773-AFE8-83217951912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646"/>
          <a:stretch/>
        </p:blipFill>
        <p:spPr>
          <a:xfrm>
            <a:off x="185528" y="4127811"/>
            <a:ext cx="9501913" cy="1373758"/>
          </a:xfrm>
          <a:prstGeom prst="rect">
            <a:avLst/>
          </a:prstGeom>
          <a:ln>
            <a:solidFill>
              <a:schemeClr val="tx1"/>
            </a:solidFill>
          </a:ln>
        </p:spPr>
      </p:pic>
      <p:sp>
        <p:nvSpPr>
          <p:cNvPr id="8" name="Rectangle 7">
            <a:extLst>
              <a:ext uri="{FF2B5EF4-FFF2-40B4-BE49-F238E27FC236}">
                <a16:creationId xmlns:a16="http://schemas.microsoft.com/office/drawing/2014/main" id="{772D3EC3-8FE7-464F-B001-8A9EEE72A31F}"/>
              </a:ext>
            </a:extLst>
          </p:cNvPr>
          <p:cNvSpPr/>
          <p:nvPr/>
        </p:nvSpPr>
        <p:spPr>
          <a:xfrm>
            <a:off x="185528" y="3364241"/>
            <a:ext cx="5194855" cy="523220"/>
          </a:xfrm>
          <a:prstGeom prst="rect">
            <a:avLst/>
          </a:prstGeom>
        </p:spPr>
        <p:txBody>
          <a:bodyPr wrap="square">
            <a:spAutoFit/>
          </a:bodyPr>
          <a:lstStyle/>
          <a:p>
            <a:r>
              <a:rPr lang="en-GB" sz="2800" b="1" dirty="0"/>
              <a:t>Output when the program is run.</a:t>
            </a:r>
          </a:p>
        </p:txBody>
      </p:sp>
    </p:spTree>
    <p:extLst>
      <p:ext uri="{BB962C8B-B14F-4D97-AF65-F5344CB8AC3E}">
        <p14:creationId xmlns:p14="http://schemas.microsoft.com/office/powerpoint/2010/main" val="999463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7BB5-6AE7-4496-A4A2-09B61E501252}"/>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000FD90-72F0-4BA0-991C-16BDC6456A3B}"/>
              </a:ext>
            </a:extLst>
          </p:cNvPr>
          <p:cNvSpPr>
            <a:spLocks noGrp="1"/>
          </p:cNvSpPr>
          <p:nvPr>
            <p:ph idx="1"/>
          </p:nvPr>
        </p:nvSpPr>
        <p:spPr/>
        <p:txBody>
          <a:bodyPr>
            <a:normAutofit/>
          </a:bodyPr>
          <a:lstStyle/>
          <a:p>
            <a:pPr marL="514350" indent="-514350">
              <a:buAutoNum type="arabicPeriod"/>
            </a:pPr>
            <a:r>
              <a:rPr lang="en-GB" sz="3200" dirty="0"/>
              <a:t>What is a structure diagram?</a:t>
            </a:r>
          </a:p>
          <a:p>
            <a:pPr marL="514350" indent="-514350">
              <a:buAutoNum type="arabicPeriod"/>
            </a:pPr>
            <a:r>
              <a:rPr lang="en-GB" sz="3200" dirty="0"/>
              <a:t>What is pseudocode?</a:t>
            </a:r>
          </a:p>
          <a:p>
            <a:pPr marL="514350" indent="-514350">
              <a:buAutoNum type="arabicPeriod"/>
            </a:pPr>
            <a:r>
              <a:rPr lang="en-GB" sz="3200" dirty="0"/>
              <a:t>What is OCR Reference Language?</a:t>
            </a:r>
          </a:p>
          <a:p>
            <a:pPr marL="514350" indent="-514350">
              <a:buAutoNum type="arabicPeriod"/>
            </a:pPr>
            <a:r>
              <a:rPr lang="en-GB" sz="3200" dirty="0"/>
              <a:t>What is a flowchart</a:t>
            </a:r>
          </a:p>
          <a:p>
            <a:pPr marL="514350" indent="-514350">
              <a:buAutoNum type="arabicPeriod"/>
            </a:pPr>
            <a:r>
              <a:rPr lang="en-GB" sz="3200" dirty="0"/>
              <a:t>Give three examples of high level programming languages. </a:t>
            </a:r>
          </a:p>
        </p:txBody>
      </p:sp>
    </p:spTree>
    <p:extLst>
      <p:ext uri="{BB962C8B-B14F-4D97-AF65-F5344CB8AC3E}">
        <p14:creationId xmlns:p14="http://schemas.microsoft.com/office/powerpoint/2010/main" val="87863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7BB5-6AE7-4496-A4A2-09B61E501252}"/>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000FD90-72F0-4BA0-991C-16BDC6456A3B}"/>
              </a:ext>
            </a:extLst>
          </p:cNvPr>
          <p:cNvSpPr>
            <a:spLocks noGrp="1"/>
          </p:cNvSpPr>
          <p:nvPr>
            <p:ph idx="1"/>
          </p:nvPr>
        </p:nvSpPr>
        <p:spPr>
          <a:xfrm>
            <a:off x="289560" y="1253330"/>
            <a:ext cx="11794588" cy="5604669"/>
          </a:xfrm>
        </p:spPr>
        <p:txBody>
          <a:bodyPr>
            <a:normAutofit fontScale="92500"/>
          </a:bodyPr>
          <a:lstStyle/>
          <a:p>
            <a:pPr marL="0" indent="0">
              <a:buNone/>
            </a:pPr>
            <a:r>
              <a:rPr lang="en-GB" sz="3200" dirty="0"/>
              <a:t>1. What is a structure diagram? </a:t>
            </a:r>
            <a:r>
              <a:rPr lang="en-GB" sz="3200" b="1" dirty="0"/>
              <a:t>This is used to help understand what is required to solve a problem and includes decomposed sub-sections and how these are linked in relation to input, process and output.    </a:t>
            </a:r>
          </a:p>
          <a:p>
            <a:pPr marL="0" indent="0">
              <a:buNone/>
            </a:pPr>
            <a:r>
              <a:rPr lang="en-GB" sz="3200" dirty="0"/>
              <a:t>2. What is pseudocode? </a:t>
            </a:r>
            <a:r>
              <a:rPr lang="en-GB" sz="3200" b="1" dirty="0"/>
              <a:t>This is an algorithm, written in a language close to English and uses common programming terms, but it is designed to be understood by humans and not computers. </a:t>
            </a:r>
          </a:p>
          <a:p>
            <a:pPr marL="0" indent="0">
              <a:buNone/>
            </a:pPr>
            <a:r>
              <a:rPr lang="en-GB" sz="3200" dirty="0"/>
              <a:t>3. What is OCR Reference Language?  </a:t>
            </a:r>
            <a:r>
              <a:rPr lang="en-GB" sz="3200" b="1" dirty="0"/>
              <a:t>It is a formally defined language similar to pseudocode that OCR exam questions will be written in. </a:t>
            </a:r>
          </a:p>
          <a:p>
            <a:pPr marL="0" indent="0">
              <a:buNone/>
            </a:pPr>
            <a:r>
              <a:rPr lang="en-GB" sz="3200" dirty="0"/>
              <a:t>4. What is a flowchart? </a:t>
            </a:r>
            <a:r>
              <a:rPr lang="en-GB" sz="3200" b="1" dirty="0"/>
              <a:t>A flow chart is a diagrammatic representation of an algorithm. </a:t>
            </a:r>
          </a:p>
          <a:p>
            <a:pPr marL="0" indent="0">
              <a:buNone/>
            </a:pPr>
            <a:r>
              <a:rPr lang="en-GB" sz="3200" dirty="0"/>
              <a:t>5. Give three examples of high level programming languages. </a:t>
            </a:r>
            <a:r>
              <a:rPr lang="en-GB" sz="3200" b="1" dirty="0"/>
              <a:t>Python, Java, Ruby</a:t>
            </a:r>
          </a:p>
        </p:txBody>
      </p:sp>
    </p:spTree>
    <p:extLst>
      <p:ext uri="{BB962C8B-B14F-4D97-AF65-F5344CB8AC3E}">
        <p14:creationId xmlns:p14="http://schemas.microsoft.com/office/powerpoint/2010/main" val="22729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214A-505D-4A6A-B620-65D086339637}"/>
              </a:ext>
            </a:extLst>
          </p:cNvPr>
          <p:cNvSpPr>
            <a:spLocks noGrp="1"/>
          </p:cNvSpPr>
          <p:nvPr>
            <p:ph type="title"/>
          </p:nvPr>
        </p:nvSpPr>
        <p:spPr/>
        <p:txBody>
          <a:bodyPr/>
          <a:lstStyle/>
          <a:p>
            <a:pPr algn="ctr"/>
            <a:r>
              <a:rPr lang="en-GB" b="1" dirty="0"/>
              <a:t>Identify Common Errors</a:t>
            </a:r>
          </a:p>
        </p:txBody>
      </p:sp>
      <p:sp>
        <p:nvSpPr>
          <p:cNvPr id="3" name="Content Placeholder 2">
            <a:extLst>
              <a:ext uri="{FF2B5EF4-FFF2-40B4-BE49-F238E27FC236}">
                <a16:creationId xmlns:a16="http://schemas.microsoft.com/office/drawing/2014/main" id="{21873C29-7AA6-4789-9178-61766DCBDF11}"/>
              </a:ext>
            </a:extLst>
          </p:cNvPr>
          <p:cNvSpPr>
            <a:spLocks noGrp="1"/>
          </p:cNvSpPr>
          <p:nvPr>
            <p:ph idx="1"/>
          </p:nvPr>
        </p:nvSpPr>
        <p:spPr/>
        <p:txBody>
          <a:bodyPr/>
          <a:lstStyle/>
          <a:p>
            <a:pPr marL="0" indent="0">
              <a:buNone/>
            </a:pPr>
            <a:r>
              <a:rPr lang="en-GB" sz="3200" dirty="0"/>
              <a:t>When you write an algorithm/computer program you may make an error. </a:t>
            </a:r>
          </a:p>
          <a:p>
            <a:pPr marL="0" indent="0">
              <a:buNone/>
            </a:pPr>
            <a:r>
              <a:rPr lang="en-GB" sz="3200" dirty="0"/>
              <a:t>There are two main types of error:</a:t>
            </a:r>
          </a:p>
          <a:p>
            <a:pPr marL="0" indent="0">
              <a:buNone/>
            </a:pPr>
            <a:endParaRPr lang="en-GB" sz="3200" dirty="0"/>
          </a:p>
          <a:p>
            <a:pPr lvl="1"/>
            <a:r>
              <a:rPr lang="en-GB" sz="3600" dirty="0"/>
              <a:t>Syntax Errors</a:t>
            </a:r>
          </a:p>
          <a:p>
            <a:pPr lvl="1"/>
            <a:r>
              <a:rPr lang="en-GB" sz="3600" dirty="0"/>
              <a:t>Logic Errors</a:t>
            </a:r>
          </a:p>
          <a:p>
            <a:pPr marL="0" indent="0">
              <a:buNone/>
            </a:pPr>
            <a:endParaRPr lang="en-GB" sz="3200" dirty="0"/>
          </a:p>
          <a:p>
            <a:pPr marL="0" indent="0">
              <a:buNone/>
            </a:pPr>
            <a:endParaRPr lang="en-GB" dirty="0"/>
          </a:p>
        </p:txBody>
      </p:sp>
    </p:spTree>
    <p:extLst>
      <p:ext uri="{BB962C8B-B14F-4D97-AF65-F5344CB8AC3E}">
        <p14:creationId xmlns:p14="http://schemas.microsoft.com/office/powerpoint/2010/main" val="40971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A933-41AE-4949-B1F4-4F28BC152A3E}"/>
              </a:ext>
            </a:extLst>
          </p:cNvPr>
          <p:cNvSpPr>
            <a:spLocks noGrp="1"/>
          </p:cNvSpPr>
          <p:nvPr>
            <p:ph type="title"/>
          </p:nvPr>
        </p:nvSpPr>
        <p:spPr/>
        <p:txBody>
          <a:bodyPr/>
          <a:lstStyle/>
          <a:p>
            <a:pPr algn="ctr"/>
            <a:r>
              <a:rPr lang="en-GB" b="1" dirty="0"/>
              <a:t>What is an Algorithm?</a:t>
            </a:r>
          </a:p>
        </p:txBody>
      </p:sp>
      <p:sp>
        <p:nvSpPr>
          <p:cNvPr id="3" name="Content Placeholder 2">
            <a:extLst>
              <a:ext uri="{FF2B5EF4-FFF2-40B4-BE49-F238E27FC236}">
                <a16:creationId xmlns:a16="http://schemas.microsoft.com/office/drawing/2014/main" id="{8CA57B79-D700-4734-ACEF-D422CA355093}"/>
              </a:ext>
            </a:extLst>
          </p:cNvPr>
          <p:cNvSpPr>
            <a:spLocks noGrp="1"/>
          </p:cNvSpPr>
          <p:nvPr>
            <p:ph idx="1"/>
          </p:nvPr>
        </p:nvSpPr>
        <p:spPr>
          <a:xfrm>
            <a:off x="838200" y="4241041"/>
            <a:ext cx="10515600" cy="1563757"/>
          </a:xfrm>
        </p:spPr>
        <p:txBody>
          <a:bodyPr>
            <a:normAutofit/>
          </a:bodyPr>
          <a:lstStyle/>
          <a:p>
            <a:pPr marL="0" indent="0">
              <a:buNone/>
            </a:pPr>
            <a:r>
              <a:rPr lang="en-GB" sz="3200" dirty="0"/>
              <a:t>An algorithm is a step by step set of instructions for solving problems. The order in which you carry out the steps in this process  is very important.</a:t>
            </a:r>
          </a:p>
          <a:p>
            <a:endParaRPr lang="en-GB" dirty="0"/>
          </a:p>
        </p:txBody>
      </p:sp>
      <p:pic>
        <p:nvPicPr>
          <p:cNvPr id="5" name="Picture 4">
            <a:extLst>
              <a:ext uri="{FF2B5EF4-FFF2-40B4-BE49-F238E27FC236}">
                <a16:creationId xmlns:a16="http://schemas.microsoft.com/office/drawing/2014/main" id="{5B2E8772-8B15-40D8-91BF-0F6B0BFEB8A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3530"/>
          <a:stretch/>
        </p:blipFill>
        <p:spPr>
          <a:xfrm>
            <a:off x="4464350" y="1326426"/>
            <a:ext cx="3263300" cy="2735193"/>
          </a:xfrm>
          <a:prstGeom prst="rect">
            <a:avLst/>
          </a:prstGeom>
        </p:spPr>
      </p:pic>
      <p:sp>
        <p:nvSpPr>
          <p:cNvPr id="6" name="TextBox 5">
            <a:extLst>
              <a:ext uri="{FF2B5EF4-FFF2-40B4-BE49-F238E27FC236}">
                <a16:creationId xmlns:a16="http://schemas.microsoft.com/office/drawing/2014/main" id="{12ED3271-29EF-4465-9486-2FF3D21336AD}"/>
              </a:ext>
            </a:extLst>
          </p:cNvPr>
          <p:cNvSpPr txBox="1"/>
          <p:nvPr/>
        </p:nvSpPr>
        <p:spPr>
          <a:xfrm>
            <a:off x="704850" y="6432550"/>
            <a:ext cx="10782300" cy="230832"/>
          </a:xfrm>
          <a:prstGeom prst="rect">
            <a:avLst/>
          </a:prstGeom>
          <a:noFill/>
        </p:spPr>
        <p:txBody>
          <a:bodyPr wrap="square" rtlCol="0">
            <a:spAutoFit/>
          </a:bodyPr>
          <a:lstStyle/>
          <a:p>
            <a:r>
              <a:rPr lang="en-GB" sz="900">
                <a:hlinkClick r:id="rId3" tooltip="http://wondergressive.com/science-says-smart-people-are-idiot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23493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214A-505D-4A6A-B620-65D086339637}"/>
              </a:ext>
            </a:extLst>
          </p:cNvPr>
          <p:cNvSpPr>
            <a:spLocks noGrp="1"/>
          </p:cNvSpPr>
          <p:nvPr>
            <p:ph type="title"/>
          </p:nvPr>
        </p:nvSpPr>
        <p:spPr/>
        <p:txBody>
          <a:bodyPr/>
          <a:lstStyle/>
          <a:p>
            <a:pPr algn="ctr"/>
            <a:r>
              <a:rPr lang="en-GB" b="1" dirty="0"/>
              <a:t>Identify Common Errors</a:t>
            </a:r>
          </a:p>
        </p:txBody>
      </p:sp>
      <p:sp>
        <p:nvSpPr>
          <p:cNvPr id="3" name="Content Placeholder 2">
            <a:extLst>
              <a:ext uri="{FF2B5EF4-FFF2-40B4-BE49-F238E27FC236}">
                <a16:creationId xmlns:a16="http://schemas.microsoft.com/office/drawing/2014/main" id="{21873C29-7AA6-4789-9178-61766DCBDF11}"/>
              </a:ext>
            </a:extLst>
          </p:cNvPr>
          <p:cNvSpPr>
            <a:spLocks noGrp="1"/>
          </p:cNvSpPr>
          <p:nvPr>
            <p:ph idx="1"/>
          </p:nvPr>
        </p:nvSpPr>
        <p:spPr>
          <a:xfrm>
            <a:off x="745435" y="1494320"/>
            <a:ext cx="10515600" cy="5363679"/>
          </a:xfrm>
        </p:spPr>
        <p:txBody>
          <a:bodyPr/>
          <a:lstStyle/>
          <a:p>
            <a:pPr marL="0" indent="0" algn="ctr">
              <a:buNone/>
            </a:pPr>
            <a:r>
              <a:rPr lang="en-GB" sz="3600" b="1" dirty="0"/>
              <a:t>Syntax Errors </a:t>
            </a:r>
          </a:p>
          <a:p>
            <a:pPr marL="0" indent="0">
              <a:buNone/>
            </a:pPr>
            <a:r>
              <a:rPr lang="en-GB" sz="3200" dirty="0"/>
              <a:t>Syntax errors occur once you have written your program using a higher level programming language. </a:t>
            </a:r>
          </a:p>
          <a:p>
            <a:pPr marL="0" indent="0">
              <a:buNone/>
            </a:pPr>
            <a:r>
              <a:rPr lang="en-GB" sz="3200" dirty="0"/>
              <a:t>The programming language has many rules that you must follow. If you fail to follow the rules of the language then when you try to run the program you will get an error message. </a:t>
            </a:r>
          </a:p>
          <a:p>
            <a:pPr marL="0" indent="0">
              <a:buNone/>
            </a:pPr>
            <a:r>
              <a:rPr lang="en-GB" sz="3200" dirty="0"/>
              <a:t>For example in Python the word </a:t>
            </a:r>
            <a:r>
              <a:rPr lang="en-GB" sz="3200" b="1" dirty="0"/>
              <a:t>print</a:t>
            </a:r>
            <a:r>
              <a:rPr lang="en-GB" sz="3200" dirty="0"/>
              <a:t> must not have a capital </a:t>
            </a:r>
            <a:r>
              <a:rPr lang="en-GB" sz="3200" b="1" dirty="0"/>
              <a:t>P</a:t>
            </a:r>
            <a:r>
              <a:rPr lang="en-GB" sz="3200" dirty="0"/>
              <a:t>. If you write </a:t>
            </a:r>
            <a:r>
              <a:rPr lang="en-GB" sz="3200" b="1" dirty="0"/>
              <a:t>Print</a:t>
            </a:r>
            <a:r>
              <a:rPr lang="en-GB" sz="3200" dirty="0"/>
              <a:t>, instead of </a:t>
            </a:r>
            <a:r>
              <a:rPr lang="en-GB" sz="3200" b="1" dirty="0"/>
              <a:t>print</a:t>
            </a:r>
            <a:r>
              <a:rPr lang="en-GB" sz="3200" dirty="0"/>
              <a:t>,</a:t>
            </a:r>
            <a:r>
              <a:rPr lang="en-GB" sz="3200" b="1" dirty="0"/>
              <a:t> </a:t>
            </a:r>
            <a:r>
              <a:rPr lang="en-GB" sz="3200" dirty="0"/>
              <a:t>you will get an error message when you run the program.  </a:t>
            </a:r>
          </a:p>
          <a:p>
            <a:pPr marL="0" indent="0">
              <a:buNone/>
            </a:pPr>
            <a:endParaRPr lang="en-GB" sz="3200" dirty="0"/>
          </a:p>
          <a:p>
            <a:pPr marL="0" indent="0">
              <a:buNone/>
            </a:pPr>
            <a:endParaRPr lang="en-GB" dirty="0"/>
          </a:p>
        </p:txBody>
      </p:sp>
    </p:spTree>
    <p:extLst>
      <p:ext uri="{BB962C8B-B14F-4D97-AF65-F5344CB8AC3E}">
        <p14:creationId xmlns:p14="http://schemas.microsoft.com/office/powerpoint/2010/main" val="427413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FDB5-5222-43C2-BE26-E1284798BB39}"/>
              </a:ext>
            </a:extLst>
          </p:cNvPr>
          <p:cNvSpPr>
            <a:spLocks noGrp="1"/>
          </p:cNvSpPr>
          <p:nvPr>
            <p:ph type="title"/>
          </p:nvPr>
        </p:nvSpPr>
        <p:spPr/>
        <p:txBody>
          <a:bodyPr/>
          <a:lstStyle/>
          <a:p>
            <a:pPr algn="ctr"/>
            <a:r>
              <a:rPr lang="en-GB" b="1" dirty="0"/>
              <a:t>Identify Common Errors</a:t>
            </a:r>
            <a:endParaRPr lang="en-GB" dirty="0"/>
          </a:p>
        </p:txBody>
      </p:sp>
      <p:sp>
        <p:nvSpPr>
          <p:cNvPr id="3" name="Content Placeholder 2">
            <a:extLst>
              <a:ext uri="{FF2B5EF4-FFF2-40B4-BE49-F238E27FC236}">
                <a16:creationId xmlns:a16="http://schemas.microsoft.com/office/drawing/2014/main" id="{87AEC764-35BA-4B05-AE9F-52E4735FD079}"/>
              </a:ext>
            </a:extLst>
          </p:cNvPr>
          <p:cNvSpPr>
            <a:spLocks noGrp="1"/>
          </p:cNvSpPr>
          <p:nvPr>
            <p:ph idx="1"/>
          </p:nvPr>
        </p:nvSpPr>
        <p:spPr>
          <a:xfrm>
            <a:off x="364435" y="1267308"/>
            <a:ext cx="11463130" cy="3437214"/>
          </a:xfrm>
        </p:spPr>
        <p:txBody>
          <a:bodyPr>
            <a:normAutofit lnSpcReduction="10000"/>
          </a:bodyPr>
          <a:lstStyle/>
          <a:p>
            <a:pPr marL="0" indent="0" algn="ctr">
              <a:buNone/>
            </a:pPr>
            <a:r>
              <a:rPr lang="en-GB" sz="3600" b="1" dirty="0"/>
              <a:t>Logic errors</a:t>
            </a:r>
          </a:p>
          <a:p>
            <a:pPr marL="0" indent="0">
              <a:buNone/>
            </a:pPr>
            <a:r>
              <a:rPr lang="en-GB" sz="3200" dirty="0"/>
              <a:t>These can occur in pseudocode, reference language and in flow charts. With this type of error the algorithm/program often works, but gives you an unexpected output.</a:t>
            </a:r>
          </a:p>
          <a:p>
            <a:pPr marL="0" indent="0">
              <a:buNone/>
            </a:pPr>
            <a:r>
              <a:rPr lang="en-GB" sz="3200" dirty="0"/>
              <a:t>For example, in this Python program, the program thinks that “2” is text rather than a number. When you run the program you get the output The total is </a:t>
            </a:r>
            <a:r>
              <a:rPr lang="en-GB" sz="3200" b="1" dirty="0"/>
              <a:t>22</a:t>
            </a:r>
            <a:r>
              <a:rPr lang="en-GB" sz="3200" dirty="0"/>
              <a:t>, rather than The total is </a:t>
            </a:r>
            <a:r>
              <a:rPr lang="en-GB" sz="3200" b="1" dirty="0"/>
              <a:t>4</a:t>
            </a:r>
            <a:r>
              <a:rPr lang="en-GB" sz="3200" dirty="0"/>
              <a:t>.   </a:t>
            </a:r>
          </a:p>
        </p:txBody>
      </p:sp>
      <p:pic>
        <p:nvPicPr>
          <p:cNvPr id="4" name="Picture 3">
            <a:extLst>
              <a:ext uri="{FF2B5EF4-FFF2-40B4-BE49-F238E27FC236}">
                <a16:creationId xmlns:a16="http://schemas.microsoft.com/office/drawing/2014/main" id="{468DCF98-9854-47FF-8E6A-0732125F1FE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115" t="6303" r="84930" b="89574"/>
          <a:stretch/>
        </p:blipFill>
        <p:spPr>
          <a:xfrm>
            <a:off x="2348315" y="4568684"/>
            <a:ext cx="7495369" cy="1789047"/>
          </a:xfrm>
          <a:prstGeom prst="rect">
            <a:avLst/>
          </a:prstGeom>
        </p:spPr>
      </p:pic>
    </p:spTree>
    <p:extLst>
      <p:ext uri="{BB962C8B-B14F-4D97-AF65-F5344CB8AC3E}">
        <p14:creationId xmlns:p14="http://schemas.microsoft.com/office/powerpoint/2010/main" val="265250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A6AB-73B3-477E-9ABC-9F957D4FC0F3}"/>
              </a:ext>
            </a:extLst>
          </p:cNvPr>
          <p:cNvSpPr>
            <a:spLocks noGrp="1"/>
          </p:cNvSpPr>
          <p:nvPr>
            <p:ph type="title"/>
          </p:nvPr>
        </p:nvSpPr>
        <p:spPr/>
        <p:txBody>
          <a:bodyPr/>
          <a:lstStyle/>
          <a:p>
            <a:pPr algn="ctr"/>
            <a:r>
              <a:rPr lang="en-GB" b="1" dirty="0"/>
              <a:t>Trace Tables</a:t>
            </a:r>
          </a:p>
        </p:txBody>
      </p:sp>
      <p:sp>
        <p:nvSpPr>
          <p:cNvPr id="3" name="Content Placeholder 2">
            <a:extLst>
              <a:ext uri="{FF2B5EF4-FFF2-40B4-BE49-F238E27FC236}">
                <a16:creationId xmlns:a16="http://schemas.microsoft.com/office/drawing/2014/main" id="{60F67C78-28EC-48E5-BD13-2CB5BFAE75F3}"/>
              </a:ext>
            </a:extLst>
          </p:cNvPr>
          <p:cNvSpPr>
            <a:spLocks noGrp="1"/>
          </p:cNvSpPr>
          <p:nvPr>
            <p:ph idx="1"/>
          </p:nvPr>
        </p:nvSpPr>
        <p:spPr>
          <a:xfrm>
            <a:off x="480391" y="1428059"/>
            <a:ext cx="7669696" cy="4866723"/>
          </a:xfrm>
        </p:spPr>
        <p:txBody>
          <a:bodyPr>
            <a:normAutofit lnSpcReduction="10000"/>
          </a:bodyPr>
          <a:lstStyle/>
          <a:p>
            <a:pPr marL="0" indent="0">
              <a:buNone/>
            </a:pPr>
            <a:r>
              <a:rPr lang="en-GB" sz="3200" dirty="0"/>
              <a:t>One method of spotting a logic error is to use a trace table. The trace table can be used to trace the value of each variable as the program is being run. </a:t>
            </a:r>
          </a:p>
          <a:p>
            <a:pPr marL="0" indent="0">
              <a:buNone/>
            </a:pPr>
            <a:r>
              <a:rPr lang="en-GB" sz="3200" dirty="0"/>
              <a:t>In the program shown there are two variables x and y. Before we run the program x=0 and y=1. The next line of code is a </a:t>
            </a:r>
            <a:r>
              <a:rPr lang="en-GB" sz="3200" b="1" dirty="0"/>
              <a:t>for </a:t>
            </a:r>
            <a:r>
              <a:rPr lang="en-GB" sz="3200" dirty="0"/>
              <a:t>loop (we will look at these in more detail later on in the course). </a:t>
            </a:r>
          </a:p>
          <a:p>
            <a:pPr marL="0" indent="0">
              <a:buNone/>
            </a:pPr>
            <a:r>
              <a:rPr lang="en-GB" sz="3200" dirty="0"/>
              <a:t>This loop repeats x=</a:t>
            </a:r>
            <a:r>
              <a:rPr lang="en-GB" sz="3200" dirty="0" err="1"/>
              <a:t>x+y</a:t>
            </a:r>
            <a:r>
              <a:rPr lang="en-GB" sz="3200" dirty="0"/>
              <a:t> ten times. Each time it repeats it uses the new values for x and y. </a:t>
            </a:r>
          </a:p>
        </p:txBody>
      </p:sp>
      <p:pic>
        <p:nvPicPr>
          <p:cNvPr id="4" name="Picture 3">
            <a:extLst>
              <a:ext uri="{FF2B5EF4-FFF2-40B4-BE49-F238E27FC236}">
                <a16:creationId xmlns:a16="http://schemas.microsoft.com/office/drawing/2014/main" id="{6C3E89EF-E78A-4E1A-87C8-9F2401596233}"/>
              </a:ext>
            </a:extLst>
          </p:cNvPr>
          <p:cNvPicPr>
            <a:picLocks noChangeAspect="1"/>
          </p:cNvPicPr>
          <p:nvPr/>
        </p:nvPicPr>
        <p:blipFill rotWithShape="1">
          <a:blip r:embed="rId2">
            <a:extLst>
              <a:ext uri="{28A0092B-C50C-407E-A947-70E740481C1C}">
                <a14:useLocalDpi xmlns:a14="http://schemas.microsoft.com/office/drawing/2010/main" val="0"/>
              </a:ext>
            </a:extLst>
          </a:blip>
          <a:srcRect t="5707"/>
          <a:stretch/>
        </p:blipFill>
        <p:spPr>
          <a:xfrm>
            <a:off x="8298875" y="1428059"/>
            <a:ext cx="3707595" cy="1793980"/>
          </a:xfrm>
          <a:prstGeom prst="rect">
            <a:avLst/>
          </a:prstGeom>
        </p:spPr>
      </p:pic>
      <p:pic>
        <p:nvPicPr>
          <p:cNvPr id="5" name="Picture 4">
            <a:extLst>
              <a:ext uri="{FF2B5EF4-FFF2-40B4-BE49-F238E27FC236}">
                <a16:creationId xmlns:a16="http://schemas.microsoft.com/office/drawing/2014/main" id="{2056CFB4-5487-4F7B-8030-10DD821485DF}"/>
              </a:ext>
            </a:extLst>
          </p:cNvPr>
          <p:cNvPicPr>
            <a:picLocks noChangeAspect="1"/>
          </p:cNvPicPr>
          <p:nvPr/>
        </p:nvPicPr>
        <p:blipFill rotWithShape="1">
          <a:blip r:embed="rId3"/>
          <a:srcRect l="40979" t="20809" r="42064" b="38739"/>
          <a:stretch/>
        </p:blipFill>
        <p:spPr>
          <a:xfrm>
            <a:off x="8655176" y="3151198"/>
            <a:ext cx="2491409" cy="3341677"/>
          </a:xfrm>
          <a:prstGeom prst="rect">
            <a:avLst/>
          </a:prstGeom>
        </p:spPr>
      </p:pic>
    </p:spTree>
    <p:extLst>
      <p:ext uri="{BB962C8B-B14F-4D97-AF65-F5344CB8AC3E}">
        <p14:creationId xmlns:p14="http://schemas.microsoft.com/office/powerpoint/2010/main" val="2138412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A702-56F9-4642-B5F8-4B10A8DDE557}"/>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38956AB4-A2B3-48A6-97D5-A421F780FA06}"/>
              </a:ext>
            </a:extLst>
          </p:cNvPr>
          <p:cNvSpPr>
            <a:spLocks noGrp="1"/>
          </p:cNvSpPr>
          <p:nvPr>
            <p:ph idx="1"/>
          </p:nvPr>
        </p:nvSpPr>
        <p:spPr>
          <a:xfrm>
            <a:off x="294861" y="1253331"/>
            <a:ext cx="10515600" cy="1688652"/>
          </a:xfrm>
        </p:spPr>
        <p:txBody>
          <a:bodyPr/>
          <a:lstStyle/>
          <a:p>
            <a:pPr marL="514350" indent="-514350">
              <a:buAutoNum type="arabicPeriod"/>
            </a:pPr>
            <a:r>
              <a:rPr lang="en-GB" dirty="0"/>
              <a:t>Using an example, explain syntax error.</a:t>
            </a:r>
          </a:p>
          <a:p>
            <a:pPr marL="514350" indent="-514350">
              <a:buAutoNum type="arabicPeriod"/>
            </a:pPr>
            <a:r>
              <a:rPr lang="en-GB" dirty="0"/>
              <a:t>Using an example, explain logic error.</a:t>
            </a:r>
          </a:p>
          <a:p>
            <a:pPr marL="514350" indent="-514350">
              <a:buAutoNum type="arabicPeriod"/>
            </a:pPr>
            <a:r>
              <a:rPr lang="en-GB" dirty="0"/>
              <a:t>Create a trace table based on the program shown below:</a:t>
            </a:r>
          </a:p>
          <a:p>
            <a:pPr marL="514350" indent="-514350">
              <a:buAutoNum type="arabicPeriod"/>
            </a:pPr>
            <a:endParaRPr lang="en-GB" dirty="0"/>
          </a:p>
        </p:txBody>
      </p:sp>
      <p:pic>
        <p:nvPicPr>
          <p:cNvPr id="4" name="Picture 3">
            <a:extLst>
              <a:ext uri="{FF2B5EF4-FFF2-40B4-BE49-F238E27FC236}">
                <a16:creationId xmlns:a16="http://schemas.microsoft.com/office/drawing/2014/main" id="{21D0CE9C-D116-4E55-9719-D982C4A8274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8200" y="3429000"/>
            <a:ext cx="4227444" cy="1990992"/>
          </a:xfrm>
          <a:prstGeom prst="rect">
            <a:avLst/>
          </a:prstGeom>
          <a:ln>
            <a:solidFill>
              <a:schemeClr val="tx1"/>
            </a:solidFill>
          </a:ln>
        </p:spPr>
      </p:pic>
      <p:pic>
        <p:nvPicPr>
          <p:cNvPr id="5" name="Picture 4">
            <a:extLst>
              <a:ext uri="{FF2B5EF4-FFF2-40B4-BE49-F238E27FC236}">
                <a16:creationId xmlns:a16="http://schemas.microsoft.com/office/drawing/2014/main" id="{174C348E-8526-4523-827D-20C0138F8AC2}"/>
              </a:ext>
            </a:extLst>
          </p:cNvPr>
          <p:cNvPicPr>
            <a:picLocks noChangeAspect="1"/>
          </p:cNvPicPr>
          <p:nvPr/>
        </p:nvPicPr>
        <p:blipFill rotWithShape="1">
          <a:blip r:embed="rId3"/>
          <a:srcRect l="27283" t="19503" r="56413" b="42411"/>
          <a:stretch/>
        </p:blipFill>
        <p:spPr>
          <a:xfrm>
            <a:off x="6268279" y="2768062"/>
            <a:ext cx="2716696" cy="3567927"/>
          </a:xfrm>
          <a:prstGeom prst="rect">
            <a:avLst/>
          </a:prstGeom>
        </p:spPr>
      </p:pic>
    </p:spTree>
    <p:extLst>
      <p:ext uri="{BB962C8B-B14F-4D97-AF65-F5344CB8AC3E}">
        <p14:creationId xmlns:p14="http://schemas.microsoft.com/office/powerpoint/2010/main" val="3312923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A702-56F9-4642-B5F8-4B10A8DDE557}"/>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38956AB4-A2B3-48A6-97D5-A421F780FA06}"/>
              </a:ext>
            </a:extLst>
          </p:cNvPr>
          <p:cNvSpPr>
            <a:spLocks noGrp="1"/>
          </p:cNvSpPr>
          <p:nvPr>
            <p:ph idx="1"/>
          </p:nvPr>
        </p:nvSpPr>
        <p:spPr>
          <a:xfrm>
            <a:off x="294860" y="1253330"/>
            <a:ext cx="11897139" cy="5604669"/>
          </a:xfrm>
        </p:spPr>
        <p:txBody>
          <a:bodyPr>
            <a:normAutofit/>
          </a:bodyPr>
          <a:lstStyle/>
          <a:p>
            <a:pPr marL="514350" indent="-514350">
              <a:buAutoNum type="arabicPeriod"/>
            </a:pPr>
            <a:r>
              <a:rPr lang="en-GB" dirty="0"/>
              <a:t>Using an example, explain syntax error.</a:t>
            </a:r>
          </a:p>
          <a:p>
            <a:pPr marL="0" indent="0">
              <a:buNone/>
            </a:pPr>
            <a:r>
              <a:rPr lang="en-GB" b="1" dirty="0"/>
              <a:t>A syntax error is an error caused by not following the rules of the computer language you are using. E.g. If you write Input rather than input you will get a syntax error message.</a:t>
            </a:r>
          </a:p>
          <a:p>
            <a:pPr marL="0" indent="0">
              <a:buNone/>
            </a:pPr>
            <a:r>
              <a:rPr lang="en-GB" dirty="0"/>
              <a:t>2. Using an example, explain logic error.</a:t>
            </a:r>
          </a:p>
          <a:p>
            <a:pPr marL="0" indent="0">
              <a:buNone/>
            </a:pPr>
            <a:r>
              <a:rPr lang="en-GB" b="1" dirty="0"/>
              <a:t>A logic error is caused by creating an algorithm that produces output that is different from the output that you are expecting.  The output from this program is 18 – which is not the average. </a:t>
            </a:r>
          </a:p>
          <a:p>
            <a:pPr marL="0" indent="0">
              <a:buNone/>
            </a:pPr>
            <a:endParaRPr lang="en-GB" dirty="0"/>
          </a:p>
          <a:p>
            <a:pPr marL="0" indent="0">
              <a:buNone/>
            </a:pPr>
            <a:endParaRPr lang="en-GB" dirty="0"/>
          </a:p>
          <a:p>
            <a:pPr marL="0" indent="0">
              <a:buNone/>
            </a:pPr>
            <a:r>
              <a:rPr lang="en-GB" dirty="0"/>
              <a:t> </a:t>
            </a:r>
          </a:p>
          <a:p>
            <a:pPr marL="0" indent="0">
              <a:buNone/>
            </a:pPr>
            <a:endParaRPr lang="en-GB" dirty="0"/>
          </a:p>
        </p:txBody>
      </p:sp>
      <p:pic>
        <p:nvPicPr>
          <p:cNvPr id="7" name="Picture 6">
            <a:extLst>
              <a:ext uri="{FF2B5EF4-FFF2-40B4-BE49-F238E27FC236}">
                <a16:creationId xmlns:a16="http://schemas.microsoft.com/office/drawing/2014/main" id="{FE69394E-05FF-4AD5-825F-40941A87C67D}"/>
              </a:ext>
            </a:extLst>
          </p:cNvPr>
          <p:cNvPicPr>
            <a:picLocks noChangeAspect="1"/>
          </p:cNvPicPr>
          <p:nvPr/>
        </p:nvPicPr>
        <p:blipFill rotWithShape="1">
          <a:blip r:embed="rId2"/>
          <a:srcRect l="25870" t="29942" r="52609" b="58845"/>
          <a:stretch/>
        </p:blipFill>
        <p:spPr>
          <a:xfrm>
            <a:off x="3235570" y="4800935"/>
            <a:ext cx="5487572" cy="1607469"/>
          </a:xfrm>
          <a:prstGeom prst="rect">
            <a:avLst/>
          </a:prstGeom>
        </p:spPr>
      </p:pic>
    </p:spTree>
    <p:extLst>
      <p:ext uri="{BB962C8B-B14F-4D97-AF65-F5344CB8AC3E}">
        <p14:creationId xmlns:p14="http://schemas.microsoft.com/office/powerpoint/2010/main" val="4255578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A702-56F9-4642-B5F8-4B10A8DDE557}"/>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38956AB4-A2B3-48A6-97D5-A421F780FA06}"/>
              </a:ext>
            </a:extLst>
          </p:cNvPr>
          <p:cNvSpPr>
            <a:spLocks noGrp="1"/>
          </p:cNvSpPr>
          <p:nvPr>
            <p:ph idx="1"/>
          </p:nvPr>
        </p:nvSpPr>
        <p:spPr>
          <a:xfrm>
            <a:off x="294861" y="1253330"/>
            <a:ext cx="10515600" cy="5604669"/>
          </a:xfrm>
        </p:spPr>
        <p:txBody>
          <a:bodyPr>
            <a:normAutofit/>
          </a:bodyPr>
          <a:lstStyle/>
          <a:p>
            <a:pPr marL="0" indent="0">
              <a:buNone/>
            </a:pPr>
            <a:r>
              <a:rPr lang="en-GB" dirty="0"/>
              <a:t>3. Create a trace table based on the program shown below:</a:t>
            </a:r>
          </a:p>
          <a:p>
            <a:pPr marL="514350" indent="-514350">
              <a:buAutoNum type="arabicPeriod"/>
            </a:pPr>
            <a:endParaRPr lang="en-GB" dirty="0"/>
          </a:p>
        </p:txBody>
      </p:sp>
      <p:pic>
        <p:nvPicPr>
          <p:cNvPr id="6" name="Picture 5">
            <a:extLst>
              <a:ext uri="{FF2B5EF4-FFF2-40B4-BE49-F238E27FC236}">
                <a16:creationId xmlns:a16="http://schemas.microsoft.com/office/drawing/2014/main" id="{E42FA621-44DF-4034-9E6B-E9153581DD09}"/>
              </a:ext>
            </a:extLst>
          </p:cNvPr>
          <p:cNvPicPr>
            <a:picLocks noChangeAspect="1"/>
          </p:cNvPicPr>
          <p:nvPr/>
        </p:nvPicPr>
        <p:blipFill rotWithShape="1">
          <a:blip r:embed="rId2"/>
          <a:srcRect l="27174" t="15056" r="56413" b="45892"/>
          <a:stretch/>
        </p:blipFill>
        <p:spPr>
          <a:xfrm>
            <a:off x="7550426" y="2077430"/>
            <a:ext cx="3260035" cy="4361102"/>
          </a:xfrm>
          <a:prstGeom prst="rect">
            <a:avLst/>
          </a:prstGeom>
        </p:spPr>
      </p:pic>
      <p:pic>
        <p:nvPicPr>
          <p:cNvPr id="5" name="Picture 4">
            <a:extLst>
              <a:ext uri="{FF2B5EF4-FFF2-40B4-BE49-F238E27FC236}">
                <a16:creationId xmlns:a16="http://schemas.microsoft.com/office/drawing/2014/main" id="{8D51A4DA-E64C-4B47-80EE-89B4AEE55ED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20993" y="2753955"/>
            <a:ext cx="4227444" cy="1990992"/>
          </a:xfrm>
          <a:prstGeom prst="rect">
            <a:avLst/>
          </a:prstGeom>
          <a:ln>
            <a:solidFill>
              <a:schemeClr val="tx1"/>
            </a:solidFill>
          </a:ln>
        </p:spPr>
      </p:pic>
    </p:spTree>
    <p:extLst>
      <p:ext uri="{BB962C8B-B14F-4D97-AF65-F5344CB8AC3E}">
        <p14:creationId xmlns:p14="http://schemas.microsoft.com/office/powerpoint/2010/main" val="2210424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18BD-E313-4426-A86B-7143537194C4}"/>
              </a:ext>
            </a:extLst>
          </p:cNvPr>
          <p:cNvSpPr>
            <a:spLocks noGrp="1"/>
          </p:cNvSpPr>
          <p:nvPr>
            <p:ph type="title"/>
          </p:nvPr>
        </p:nvSpPr>
        <p:spPr>
          <a:xfrm>
            <a:off x="0" y="365125"/>
            <a:ext cx="12192000" cy="1158875"/>
          </a:xfrm>
        </p:spPr>
        <p:txBody>
          <a:bodyPr>
            <a:normAutofit fontScale="90000"/>
          </a:bodyPr>
          <a:lstStyle/>
          <a:p>
            <a:pPr algn="ctr"/>
            <a:r>
              <a:rPr lang="en-GB" b="1" dirty="0"/>
              <a:t>What is the difference between Searching and Sorting?</a:t>
            </a:r>
            <a:br>
              <a:rPr lang="en-GB" dirty="0"/>
            </a:br>
            <a:endParaRPr lang="en-GB" b="1" dirty="0"/>
          </a:p>
        </p:txBody>
      </p:sp>
      <p:sp>
        <p:nvSpPr>
          <p:cNvPr id="3" name="Content Placeholder 2">
            <a:extLst>
              <a:ext uri="{FF2B5EF4-FFF2-40B4-BE49-F238E27FC236}">
                <a16:creationId xmlns:a16="http://schemas.microsoft.com/office/drawing/2014/main" id="{B1A43D02-FC7F-4685-83F7-6D71B9A2B84A}"/>
              </a:ext>
            </a:extLst>
          </p:cNvPr>
          <p:cNvSpPr>
            <a:spLocks noGrp="1"/>
          </p:cNvSpPr>
          <p:nvPr>
            <p:ph idx="1"/>
          </p:nvPr>
        </p:nvSpPr>
        <p:spPr>
          <a:xfrm>
            <a:off x="838200" y="1389527"/>
            <a:ext cx="10515600" cy="3263210"/>
          </a:xfrm>
        </p:spPr>
        <p:txBody>
          <a:bodyPr/>
          <a:lstStyle/>
          <a:p>
            <a:pPr algn="just">
              <a:buNone/>
            </a:pPr>
            <a:r>
              <a:rPr lang="en-GB" sz="3200" b="1" dirty="0"/>
              <a:t>Searching</a:t>
            </a:r>
          </a:p>
          <a:p>
            <a:pPr algn="just">
              <a:buNone/>
            </a:pPr>
            <a:r>
              <a:rPr lang="en-GB" sz="3200" dirty="0"/>
              <a:t>Looking through a list of items until you finding the item you are looking for.</a:t>
            </a:r>
          </a:p>
          <a:p>
            <a:pPr algn="just">
              <a:buNone/>
            </a:pPr>
            <a:r>
              <a:rPr lang="en-GB" sz="3200" b="1" dirty="0"/>
              <a:t>Sorting</a:t>
            </a:r>
          </a:p>
          <a:p>
            <a:pPr algn="just">
              <a:buNone/>
            </a:pPr>
            <a:r>
              <a:rPr lang="en-GB" sz="3200" dirty="0"/>
              <a:t>Moving items in a list so that they are in a particular order. E.g. alphabetical order or numerical order.</a:t>
            </a:r>
          </a:p>
          <a:p>
            <a:endParaRPr lang="en-GB" dirty="0"/>
          </a:p>
        </p:txBody>
      </p:sp>
      <p:pic>
        <p:nvPicPr>
          <p:cNvPr id="8" name="Picture 7">
            <a:extLst>
              <a:ext uri="{FF2B5EF4-FFF2-40B4-BE49-F238E27FC236}">
                <a16:creationId xmlns:a16="http://schemas.microsoft.com/office/drawing/2014/main" id="{DB9EFF2C-E3A2-4750-85AC-C5B214759D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11726" y="4191683"/>
            <a:ext cx="2383302" cy="2383302"/>
          </a:xfrm>
          <a:prstGeom prst="rect">
            <a:avLst/>
          </a:prstGeom>
        </p:spPr>
      </p:pic>
    </p:spTree>
    <p:extLst>
      <p:ext uri="{BB962C8B-B14F-4D97-AF65-F5344CB8AC3E}">
        <p14:creationId xmlns:p14="http://schemas.microsoft.com/office/powerpoint/2010/main" val="346480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F4DF-35F3-41DA-8E17-B38FF535150E}"/>
              </a:ext>
            </a:extLst>
          </p:cNvPr>
          <p:cNvSpPr>
            <a:spLocks noGrp="1"/>
          </p:cNvSpPr>
          <p:nvPr>
            <p:ph type="title"/>
          </p:nvPr>
        </p:nvSpPr>
        <p:spPr/>
        <p:txBody>
          <a:bodyPr/>
          <a:lstStyle/>
          <a:p>
            <a:pPr algn="ctr"/>
            <a:r>
              <a:rPr lang="en-GB" b="1" dirty="0"/>
              <a:t>Searching Algorithms: Linear Search</a:t>
            </a:r>
          </a:p>
        </p:txBody>
      </p:sp>
      <p:sp>
        <p:nvSpPr>
          <p:cNvPr id="3" name="Content Placeholder 2">
            <a:extLst>
              <a:ext uri="{FF2B5EF4-FFF2-40B4-BE49-F238E27FC236}">
                <a16:creationId xmlns:a16="http://schemas.microsoft.com/office/drawing/2014/main" id="{7E3A596B-5C75-46FD-89F4-8D397871B7C0}"/>
              </a:ext>
            </a:extLst>
          </p:cNvPr>
          <p:cNvSpPr>
            <a:spLocks noGrp="1"/>
          </p:cNvSpPr>
          <p:nvPr>
            <p:ph idx="1"/>
          </p:nvPr>
        </p:nvSpPr>
        <p:spPr>
          <a:xfrm>
            <a:off x="493644" y="1534076"/>
            <a:ext cx="11247782" cy="3642835"/>
          </a:xfrm>
        </p:spPr>
        <p:txBody>
          <a:bodyPr>
            <a:normAutofit/>
          </a:bodyPr>
          <a:lstStyle/>
          <a:p>
            <a:pPr marL="0" indent="0">
              <a:buNone/>
            </a:pPr>
            <a:r>
              <a:rPr lang="en-US" sz="3200" dirty="0"/>
              <a:t>A linear search is a very simple search algorithm. It starts at the beginning of a list of items and moves through the items, sequentially, until it finds the item it is looking or reaches the end of the list without finding the item it is looking for.</a:t>
            </a:r>
          </a:p>
          <a:p>
            <a:pPr marL="0" indent="0">
              <a:buNone/>
            </a:pPr>
            <a:r>
              <a:rPr lang="en-US" sz="3200" dirty="0"/>
              <a:t>The advantages of this type of search: </a:t>
            </a:r>
          </a:p>
          <a:p>
            <a:r>
              <a:rPr lang="en-US" sz="3200" dirty="0"/>
              <a:t>It is simple to code</a:t>
            </a:r>
          </a:p>
          <a:p>
            <a:r>
              <a:rPr lang="en-US" sz="3200" dirty="0"/>
              <a:t>The list doesn’t need to be sorted before you start the search. </a:t>
            </a:r>
          </a:p>
          <a:p>
            <a:endParaRPr lang="en-GB" dirty="0"/>
          </a:p>
        </p:txBody>
      </p:sp>
      <p:graphicFrame>
        <p:nvGraphicFramePr>
          <p:cNvPr id="4" name="Table 4">
            <a:extLst>
              <a:ext uri="{FF2B5EF4-FFF2-40B4-BE49-F238E27FC236}">
                <a16:creationId xmlns:a16="http://schemas.microsoft.com/office/drawing/2014/main" id="{B91574FB-E119-4640-B355-4E6D61A3D814}"/>
              </a:ext>
            </a:extLst>
          </p:cNvPr>
          <p:cNvGraphicFramePr>
            <a:graphicFrameLocks noGrp="1"/>
          </p:cNvGraphicFramePr>
          <p:nvPr>
            <p:extLst>
              <p:ext uri="{D42A27DB-BD31-4B8C-83A1-F6EECF244321}">
                <p14:modId xmlns:p14="http://schemas.microsoft.com/office/powerpoint/2010/main" val="2376661652"/>
              </p:ext>
            </p:extLst>
          </p:nvPr>
        </p:nvGraphicFramePr>
        <p:xfrm>
          <a:off x="1259841" y="5430067"/>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Tree>
    <p:extLst>
      <p:ext uri="{BB962C8B-B14F-4D97-AF65-F5344CB8AC3E}">
        <p14:creationId xmlns:p14="http://schemas.microsoft.com/office/powerpoint/2010/main" val="333074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F4DF-35F3-41DA-8E17-B38FF535150E}"/>
              </a:ext>
            </a:extLst>
          </p:cNvPr>
          <p:cNvSpPr>
            <a:spLocks noGrp="1"/>
          </p:cNvSpPr>
          <p:nvPr>
            <p:ph type="title"/>
          </p:nvPr>
        </p:nvSpPr>
        <p:spPr/>
        <p:txBody>
          <a:bodyPr/>
          <a:lstStyle/>
          <a:p>
            <a:pPr algn="ctr"/>
            <a:r>
              <a:rPr lang="en-GB" b="1" dirty="0"/>
              <a:t>Searching Algorithms: Linear Search</a:t>
            </a:r>
          </a:p>
        </p:txBody>
      </p:sp>
      <p:sp>
        <p:nvSpPr>
          <p:cNvPr id="3" name="Content Placeholder 2">
            <a:extLst>
              <a:ext uri="{FF2B5EF4-FFF2-40B4-BE49-F238E27FC236}">
                <a16:creationId xmlns:a16="http://schemas.microsoft.com/office/drawing/2014/main" id="{7E3A596B-5C75-46FD-89F4-8D397871B7C0}"/>
              </a:ext>
            </a:extLst>
          </p:cNvPr>
          <p:cNvSpPr>
            <a:spLocks noGrp="1"/>
          </p:cNvSpPr>
          <p:nvPr>
            <p:ph idx="1"/>
          </p:nvPr>
        </p:nvSpPr>
        <p:spPr>
          <a:xfrm>
            <a:off x="493644" y="1534077"/>
            <a:ext cx="11247782" cy="4958798"/>
          </a:xfrm>
        </p:spPr>
        <p:txBody>
          <a:bodyPr>
            <a:normAutofit/>
          </a:bodyPr>
          <a:lstStyle/>
          <a:p>
            <a:pPr marL="0" indent="0">
              <a:buNone/>
            </a:pPr>
            <a:r>
              <a:rPr lang="en-US" sz="3200" dirty="0"/>
              <a:t>The disadvantages of this type of search: </a:t>
            </a:r>
          </a:p>
          <a:p>
            <a:r>
              <a:rPr lang="en-US" sz="3200" dirty="0"/>
              <a:t>The longer the list, the slower this method usually is. </a:t>
            </a:r>
          </a:p>
          <a:p>
            <a:pPr marL="0" indent="0">
              <a:buNone/>
            </a:pPr>
            <a:r>
              <a:rPr lang="en-US" sz="3200" dirty="0"/>
              <a:t>For example:</a:t>
            </a:r>
          </a:p>
          <a:p>
            <a:pPr marL="0" indent="0">
              <a:buNone/>
            </a:pPr>
            <a:r>
              <a:rPr lang="en-US" sz="3200" dirty="0"/>
              <a:t>if you were searching for a UK Citizen and the list you were searching contained the name of every UK citizen, it might take a very long time before you were able to find a match.  Of course, if the person you were looking for was near the beginning of the list, it would be a quick search but this is unlikely.</a:t>
            </a:r>
          </a:p>
          <a:p>
            <a:endParaRPr lang="en-GB" dirty="0"/>
          </a:p>
        </p:txBody>
      </p:sp>
    </p:spTree>
    <p:extLst>
      <p:ext uri="{BB962C8B-B14F-4D97-AF65-F5344CB8AC3E}">
        <p14:creationId xmlns:p14="http://schemas.microsoft.com/office/powerpoint/2010/main" val="511596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6F6-8482-4889-A8F8-FFF70DE35BD9}"/>
              </a:ext>
            </a:extLst>
          </p:cNvPr>
          <p:cNvSpPr>
            <a:spLocks noGrp="1"/>
          </p:cNvSpPr>
          <p:nvPr>
            <p:ph type="title"/>
          </p:nvPr>
        </p:nvSpPr>
        <p:spPr/>
        <p:txBody>
          <a:bodyPr/>
          <a:lstStyle/>
          <a:p>
            <a:pPr algn="ctr"/>
            <a:r>
              <a:rPr lang="en-GB" b="1" dirty="0"/>
              <a:t>Linear Search Algorithm</a:t>
            </a:r>
          </a:p>
        </p:txBody>
      </p:sp>
      <p:sp>
        <p:nvSpPr>
          <p:cNvPr id="3" name="Content Placeholder 2">
            <a:extLst>
              <a:ext uri="{FF2B5EF4-FFF2-40B4-BE49-F238E27FC236}">
                <a16:creationId xmlns:a16="http://schemas.microsoft.com/office/drawing/2014/main" id="{BB836E18-C91E-411A-BD8E-87800D3B2CB0}"/>
              </a:ext>
            </a:extLst>
          </p:cNvPr>
          <p:cNvSpPr>
            <a:spLocks noGrp="1"/>
          </p:cNvSpPr>
          <p:nvPr>
            <p:ph idx="1"/>
          </p:nvPr>
        </p:nvSpPr>
        <p:spPr>
          <a:xfrm>
            <a:off x="705678" y="1388304"/>
            <a:ext cx="10515600" cy="5104571"/>
          </a:xfrm>
        </p:spPr>
        <p:txBody>
          <a:bodyPr>
            <a:normAutofit/>
          </a:bodyPr>
          <a:lstStyle/>
          <a:p>
            <a:pPr marL="514350" indent="-514350">
              <a:buFont typeface="+mj-lt"/>
              <a:buAutoNum type="arabicPeriod"/>
            </a:pPr>
            <a:r>
              <a:rPr lang="en-US" sz="3200" dirty="0"/>
              <a:t>Which item are you searching for?</a:t>
            </a:r>
          </a:p>
          <a:p>
            <a:pPr marL="514350" indent="-514350">
              <a:buFont typeface="+mj-lt"/>
              <a:buAutoNum type="arabicPeriod"/>
            </a:pPr>
            <a:r>
              <a:rPr lang="en-US" sz="3200" dirty="0"/>
              <a:t>Start at the first item in the list </a:t>
            </a:r>
          </a:p>
          <a:p>
            <a:pPr marL="514350" indent="-514350">
              <a:buFont typeface="+mj-lt"/>
              <a:buAutoNum type="arabicPeriod"/>
            </a:pPr>
            <a:r>
              <a:rPr lang="en-US" sz="3200" dirty="0"/>
              <a:t>Does it match the item you are searching for?</a:t>
            </a:r>
          </a:p>
          <a:p>
            <a:pPr marL="514350" indent="-514350">
              <a:buFont typeface="+mj-lt"/>
              <a:buAutoNum type="arabicPeriod"/>
            </a:pPr>
            <a:r>
              <a:rPr lang="en-US" sz="3200" dirty="0"/>
              <a:t>If  the answer is </a:t>
            </a:r>
            <a:r>
              <a:rPr lang="en-US" sz="3200" b="1" dirty="0"/>
              <a:t>YES</a:t>
            </a:r>
            <a:r>
              <a:rPr lang="en-US" sz="3200" dirty="0"/>
              <a:t> then stop or if the answer is </a:t>
            </a:r>
            <a:r>
              <a:rPr lang="en-US" sz="3200" b="1" dirty="0"/>
              <a:t>NO</a:t>
            </a:r>
            <a:r>
              <a:rPr lang="en-US" sz="3200" dirty="0"/>
              <a:t> then move to the next item. </a:t>
            </a:r>
          </a:p>
          <a:p>
            <a:pPr marL="514350" indent="-514350">
              <a:buFont typeface="+mj-lt"/>
              <a:buAutoNum type="arabicPeriod"/>
            </a:pPr>
            <a:r>
              <a:rPr lang="en-US" sz="3200" dirty="0"/>
              <a:t>Repeat steps 3 and 4 until then end of the list is reached.</a:t>
            </a:r>
          </a:p>
          <a:p>
            <a:pPr marL="0" indent="0">
              <a:buNone/>
            </a:pPr>
            <a:endParaRPr lang="en-US" sz="3200" dirty="0"/>
          </a:p>
          <a:p>
            <a:pPr marL="0" indent="0">
              <a:buNone/>
            </a:pPr>
            <a:endParaRPr lang="en-US" sz="3200" dirty="0"/>
          </a:p>
          <a:p>
            <a:endParaRPr lang="en-GB" dirty="0"/>
          </a:p>
        </p:txBody>
      </p:sp>
      <p:graphicFrame>
        <p:nvGraphicFramePr>
          <p:cNvPr id="4" name="Table 4">
            <a:extLst>
              <a:ext uri="{FF2B5EF4-FFF2-40B4-BE49-F238E27FC236}">
                <a16:creationId xmlns:a16="http://schemas.microsoft.com/office/drawing/2014/main" id="{B97E7E0C-2C1B-4323-BD23-D73835FD6192}"/>
              </a:ext>
            </a:extLst>
          </p:cNvPr>
          <p:cNvGraphicFramePr>
            <a:graphicFrameLocks noGrp="1"/>
          </p:cNvGraphicFramePr>
          <p:nvPr>
            <p:extLst>
              <p:ext uri="{D42A27DB-BD31-4B8C-83A1-F6EECF244321}">
                <p14:modId xmlns:p14="http://schemas.microsoft.com/office/powerpoint/2010/main" val="3080401295"/>
              </p:ext>
            </p:extLst>
          </p:nvPr>
        </p:nvGraphicFramePr>
        <p:xfrm>
          <a:off x="1259841" y="5212612"/>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Tree>
    <p:extLst>
      <p:ext uri="{BB962C8B-B14F-4D97-AF65-F5344CB8AC3E}">
        <p14:creationId xmlns:p14="http://schemas.microsoft.com/office/powerpoint/2010/main" val="20239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FFD6-246A-4E3B-A01B-F1D03DA44849}"/>
              </a:ext>
            </a:extLst>
          </p:cNvPr>
          <p:cNvSpPr>
            <a:spLocks noGrp="1"/>
          </p:cNvSpPr>
          <p:nvPr>
            <p:ph type="title"/>
          </p:nvPr>
        </p:nvSpPr>
        <p:spPr/>
        <p:txBody>
          <a:bodyPr/>
          <a:lstStyle/>
          <a:p>
            <a:pPr algn="ctr"/>
            <a:r>
              <a:rPr lang="en-GB" b="1" dirty="0"/>
              <a:t>Who Uses Algorithms?</a:t>
            </a:r>
          </a:p>
        </p:txBody>
      </p:sp>
      <p:sp>
        <p:nvSpPr>
          <p:cNvPr id="3" name="Content Placeholder 2">
            <a:extLst>
              <a:ext uri="{FF2B5EF4-FFF2-40B4-BE49-F238E27FC236}">
                <a16:creationId xmlns:a16="http://schemas.microsoft.com/office/drawing/2014/main" id="{331D6FFC-27F2-46E4-944D-93288DC626E7}"/>
              </a:ext>
            </a:extLst>
          </p:cNvPr>
          <p:cNvSpPr>
            <a:spLocks noGrp="1"/>
          </p:cNvSpPr>
          <p:nvPr>
            <p:ph idx="1"/>
          </p:nvPr>
        </p:nvSpPr>
        <p:spPr>
          <a:xfrm>
            <a:off x="745435" y="1454563"/>
            <a:ext cx="10515600" cy="4747453"/>
          </a:xfrm>
        </p:spPr>
        <p:txBody>
          <a:bodyPr>
            <a:normAutofit/>
          </a:bodyPr>
          <a:lstStyle/>
          <a:p>
            <a:r>
              <a:rPr lang="en-GB" sz="3200" dirty="0"/>
              <a:t>Search engines e.g. Google</a:t>
            </a:r>
          </a:p>
          <a:p>
            <a:r>
              <a:rPr lang="en-GB" sz="3200" dirty="0"/>
              <a:t>Financial services e.g. Buying and selling shares</a:t>
            </a:r>
          </a:p>
          <a:p>
            <a:r>
              <a:rPr lang="en-GB" sz="3200" dirty="0"/>
              <a:t>Game makers e.g. GTA</a:t>
            </a:r>
          </a:p>
          <a:p>
            <a:r>
              <a:rPr lang="en-GB" sz="3200" dirty="0"/>
              <a:t>School timetabling e.g. SIMS</a:t>
            </a:r>
          </a:p>
          <a:p>
            <a:r>
              <a:rPr lang="en-GB" sz="3200" dirty="0"/>
              <a:t>Self driving cars</a:t>
            </a:r>
          </a:p>
          <a:p>
            <a:r>
              <a:rPr lang="en-GB" sz="3200" dirty="0"/>
              <a:t>Apps e.g. Instagram</a:t>
            </a:r>
          </a:p>
          <a:p>
            <a:r>
              <a:rPr lang="en-GB" sz="3200" dirty="0"/>
              <a:t>Chefs – e.g. Recipes</a:t>
            </a:r>
          </a:p>
          <a:p>
            <a:r>
              <a:rPr lang="en-GB" sz="3200" dirty="0"/>
              <a:t>Doctors e.g. Making a diagnosis</a:t>
            </a:r>
          </a:p>
          <a:p>
            <a:endParaRPr lang="en-GB" dirty="0"/>
          </a:p>
        </p:txBody>
      </p:sp>
    </p:spTree>
    <p:extLst>
      <p:ext uri="{BB962C8B-B14F-4D97-AF65-F5344CB8AC3E}">
        <p14:creationId xmlns:p14="http://schemas.microsoft.com/office/powerpoint/2010/main" val="138186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012C-CCB7-4720-B610-9C69B494FC44}"/>
              </a:ext>
            </a:extLst>
          </p:cNvPr>
          <p:cNvSpPr>
            <a:spLocks noGrp="1"/>
          </p:cNvSpPr>
          <p:nvPr>
            <p:ph type="title"/>
          </p:nvPr>
        </p:nvSpPr>
        <p:spPr/>
        <p:txBody>
          <a:bodyPr/>
          <a:lstStyle/>
          <a:p>
            <a:pPr algn="ctr"/>
            <a:r>
              <a:rPr lang="en-GB" b="1" dirty="0"/>
              <a:t>Linear Search Algorithm in Python</a:t>
            </a:r>
          </a:p>
        </p:txBody>
      </p:sp>
      <p:pic>
        <p:nvPicPr>
          <p:cNvPr id="3" name="Picture 2">
            <a:extLst>
              <a:ext uri="{FF2B5EF4-FFF2-40B4-BE49-F238E27FC236}">
                <a16:creationId xmlns:a16="http://schemas.microsoft.com/office/drawing/2014/main" id="{7E3783CA-96AE-4AEF-A886-72115F472A0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371061" y="1690688"/>
            <a:ext cx="10825736" cy="3093347"/>
          </a:xfrm>
          <a:prstGeom prst="rect">
            <a:avLst/>
          </a:prstGeom>
        </p:spPr>
      </p:pic>
    </p:spTree>
    <p:extLst>
      <p:ext uri="{BB962C8B-B14F-4D97-AF65-F5344CB8AC3E}">
        <p14:creationId xmlns:p14="http://schemas.microsoft.com/office/powerpoint/2010/main" val="3107556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510F-F985-4D5D-AAC8-065C89EC8A5C}"/>
              </a:ext>
            </a:extLst>
          </p:cNvPr>
          <p:cNvSpPr>
            <a:spLocks noGrp="1"/>
          </p:cNvSpPr>
          <p:nvPr>
            <p:ph type="title"/>
          </p:nvPr>
        </p:nvSpPr>
        <p:spPr/>
        <p:txBody>
          <a:bodyPr/>
          <a:lstStyle/>
          <a:p>
            <a:pPr algn="ctr"/>
            <a:r>
              <a:rPr lang="en-GB" b="1" dirty="0"/>
              <a:t>Searching Algorithms: Binary Search</a:t>
            </a:r>
            <a:endParaRPr lang="en-GB" dirty="0"/>
          </a:p>
        </p:txBody>
      </p:sp>
      <p:sp>
        <p:nvSpPr>
          <p:cNvPr id="3" name="Content Placeholder 2">
            <a:extLst>
              <a:ext uri="{FF2B5EF4-FFF2-40B4-BE49-F238E27FC236}">
                <a16:creationId xmlns:a16="http://schemas.microsoft.com/office/drawing/2014/main" id="{39D301D7-53F5-4D32-84E4-1791E20FF36E}"/>
              </a:ext>
            </a:extLst>
          </p:cNvPr>
          <p:cNvSpPr>
            <a:spLocks noGrp="1"/>
          </p:cNvSpPr>
          <p:nvPr>
            <p:ph idx="1"/>
          </p:nvPr>
        </p:nvSpPr>
        <p:spPr>
          <a:xfrm>
            <a:off x="652669" y="1467816"/>
            <a:ext cx="11022495" cy="1447016"/>
          </a:xfrm>
        </p:spPr>
        <p:txBody>
          <a:bodyPr>
            <a:normAutofit/>
          </a:bodyPr>
          <a:lstStyle/>
          <a:p>
            <a:pPr marL="0" indent="0">
              <a:buNone/>
            </a:pPr>
            <a:r>
              <a:rPr lang="en-US" sz="3200" dirty="0"/>
              <a:t>The binary search algorithm can only be used on a list that has already been sorted, but if this is the case it is usually a lot faster than the linear search algorithm.</a:t>
            </a:r>
          </a:p>
          <a:p>
            <a:pPr marL="0" indent="0">
              <a:buNone/>
            </a:pPr>
            <a:endParaRPr lang="en-GB" dirty="0"/>
          </a:p>
        </p:txBody>
      </p:sp>
      <p:graphicFrame>
        <p:nvGraphicFramePr>
          <p:cNvPr id="5" name="Table 4">
            <a:extLst>
              <a:ext uri="{FF2B5EF4-FFF2-40B4-BE49-F238E27FC236}">
                <a16:creationId xmlns:a16="http://schemas.microsoft.com/office/drawing/2014/main" id="{382C9B5E-121A-4275-B330-85316F7FA393}"/>
              </a:ext>
            </a:extLst>
          </p:cNvPr>
          <p:cNvGraphicFramePr>
            <a:graphicFrameLocks noGrp="1"/>
          </p:cNvGraphicFramePr>
          <p:nvPr>
            <p:extLst>
              <p:ext uri="{D42A27DB-BD31-4B8C-83A1-F6EECF244321}">
                <p14:modId xmlns:p14="http://schemas.microsoft.com/office/powerpoint/2010/main" val="3942894376"/>
              </p:ext>
            </p:extLst>
          </p:nvPr>
        </p:nvGraphicFramePr>
        <p:xfrm>
          <a:off x="1259841" y="5390184"/>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Boris</a:t>
                      </a:r>
                    </a:p>
                  </a:txBody>
                  <a:tcPr>
                    <a:solidFill>
                      <a:srgbClr val="C00000"/>
                    </a:solidFill>
                  </a:tcPr>
                </a:tc>
                <a:tc>
                  <a:txBody>
                    <a:bodyPr/>
                    <a:lstStyle/>
                    <a:p>
                      <a:pPr algn="ctr"/>
                      <a:r>
                        <a:rPr lang="en-GB" sz="2400" dirty="0"/>
                        <a:t>Callum</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Gaza</a:t>
                      </a:r>
                    </a:p>
                  </a:txBody>
                  <a:tcPr>
                    <a:solidFill>
                      <a:srgbClr val="FFFF00"/>
                    </a:solidFill>
                  </a:tcPr>
                </a:tc>
                <a:tc>
                  <a:txBody>
                    <a:bodyPr/>
                    <a:lstStyle/>
                    <a:p>
                      <a:pPr algn="ctr"/>
                      <a:r>
                        <a:rPr lang="en-GB" sz="2400" dirty="0"/>
                        <a:t>Joe</a:t>
                      </a:r>
                    </a:p>
                  </a:txBody>
                  <a:tcPr>
                    <a:solidFill>
                      <a:srgbClr val="92D050"/>
                    </a:solidFill>
                  </a:tcPr>
                </a:tc>
                <a:tc>
                  <a:txBody>
                    <a:bodyPr/>
                    <a:lstStyle/>
                    <a:p>
                      <a:pPr algn="ctr"/>
                      <a:r>
                        <a:rPr lang="en-GB" sz="2400" dirty="0"/>
                        <a:t>Kate</a:t>
                      </a:r>
                    </a:p>
                  </a:txBody>
                  <a:tcPr/>
                </a:tc>
                <a:tc>
                  <a:txBody>
                    <a:bodyPr/>
                    <a:lstStyle/>
                    <a:p>
                      <a:pPr algn="ctr"/>
                      <a:r>
                        <a:rPr lang="en-GB" sz="2400" dirty="0"/>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graphicFrame>
        <p:nvGraphicFramePr>
          <p:cNvPr id="7" name="Table 4">
            <a:extLst>
              <a:ext uri="{FF2B5EF4-FFF2-40B4-BE49-F238E27FC236}">
                <a16:creationId xmlns:a16="http://schemas.microsoft.com/office/drawing/2014/main" id="{785F84F8-8006-4DBA-8CF4-A5D8A623614C}"/>
              </a:ext>
            </a:extLst>
          </p:cNvPr>
          <p:cNvGraphicFramePr>
            <a:graphicFrameLocks noGrp="1"/>
          </p:cNvGraphicFramePr>
          <p:nvPr>
            <p:extLst>
              <p:ext uri="{D42A27DB-BD31-4B8C-83A1-F6EECF244321}">
                <p14:modId xmlns:p14="http://schemas.microsoft.com/office/powerpoint/2010/main" val="3373618165"/>
              </p:ext>
            </p:extLst>
          </p:nvPr>
        </p:nvGraphicFramePr>
        <p:xfrm>
          <a:off x="1259841" y="3895424"/>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
        <p:nvSpPr>
          <p:cNvPr id="8" name="TextBox 7">
            <a:extLst>
              <a:ext uri="{FF2B5EF4-FFF2-40B4-BE49-F238E27FC236}">
                <a16:creationId xmlns:a16="http://schemas.microsoft.com/office/drawing/2014/main" id="{1E3101EF-731B-4334-B52F-1799B3FCB76F}"/>
              </a:ext>
            </a:extLst>
          </p:cNvPr>
          <p:cNvSpPr txBox="1"/>
          <p:nvPr/>
        </p:nvSpPr>
        <p:spPr>
          <a:xfrm>
            <a:off x="1259841" y="3367678"/>
            <a:ext cx="2154372" cy="523220"/>
          </a:xfrm>
          <a:prstGeom prst="rect">
            <a:avLst/>
          </a:prstGeom>
          <a:noFill/>
        </p:spPr>
        <p:txBody>
          <a:bodyPr wrap="none" rtlCol="0">
            <a:spAutoFit/>
          </a:bodyPr>
          <a:lstStyle/>
          <a:p>
            <a:r>
              <a:rPr lang="en-GB" sz="2800" b="1" dirty="0"/>
              <a:t>Unsorted List</a:t>
            </a:r>
          </a:p>
        </p:txBody>
      </p:sp>
      <p:sp>
        <p:nvSpPr>
          <p:cNvPr id="9" name="TextBox 8">
            <a:extLst>
              <a:ext uri="{FF2B5EF4-FFF2-40B4-BE49-F238E27FC236}">
                <a16:creationId xmlns:a16="http://schemas.microsoft.com/office/drawing/2014/main" id="{16A4993E-7758-49C2-BF70-DF62BA02E6DD}"/>
              </a:ext>
            </a:extLst>
          </p:cNvPr>
          <p:cNvSpPr txBox="1"/>
          <p:nvPr/>
        </p:nvSpPr>
        <p:spPr>
          <a:xfrm>
            <a:off x="1259841" y="4879721"/>
            <a:ext cx="1755224" cy="523220"/>
          </a:xfrm>
          <a:prstGeom prst="rect">
            <a:avLst/>
          </a:prstGeom>
          <a:noFill/>
        </p:spPr>
        <p:txBody>
          <a:bodyPr wrap="none" rtlCol="0">
            <a:spAutoFit/>
          </a:bodyPr>
          <a:lstStyle/>
          <a:p>
            <a:r>
              <a:rPr lang="en-GB" sz="2800" b="1" dirty="0"/>
              <a:t>Sorted List</a:t>
            </a:r>
          </a:p>
        </p:txBody>
      </p:sp>
      <p:pic>
        <p:nvPicPr>
          <p:cNvPr id="10" name="Picture 9">
            <a:extLst>
              <a:ext uri="{FF2B5EF4-FFF2-40B4-BE49-F238E27FC236}">
                <a16:creationId xmlns:a16="http://schemas.microsoft.com/office/drawing/2014/main" id="{E3608193-DD5A-4022-84B1-6C499F58DAC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072446" y="5402941"/>
            <a:ext cx="562707" cy="514168"/>
          </a:xfrm>
          <a:prstGeom prst="rect">
            <a:avLst/>
          </a:prstGeom>
        </p:spPr>
      </p:pic>
      <p:pic>
        <p:nvPicPr>
          <p:cNvPr id="11" name="Picture 10">
            <a:extLst>
              <a:ext uri="{FF2B5EF4-FFF2-40B4-BE49-F238E27FC236}">
                <a16:creationId xmlns:a16="http://schemas.microsoft.com/office/drawing/2014/main" id="{8B9D05E6-44D8-4B61-832C-0398CF7DD73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072446" y="3948563"/>
            <a:ext cx="464234" cy="363502"/>
          </a:xfrm>
          <a:prstGeom prst="rect">
            <a:avLst/>
          </a:prstGeom>
        </p:spPr>
      </p:pic>
    </p:spTree>
    <p:extLst>
      <p:ext uri="{BB962C8B-B14F-4D97-AF65-F5344CB8AC3E}">
        <p14:creationId xmlns:p14="http://schemas.microsoft.com/office/powerpoint/2010/main" val="2598552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510F-F985-4D5D-AAC8-065C89EC8A5C}"/>
              </a:ext>
            </a:extLst>
          </p:cNvPr>
          <p:cNvSpPr>
            <a:spLocks noGrp="1"/>
          </p:cNvSpPr>
          <p:nvPr>
            <p:ph type="title"/>
          </p:nvPr>
        </p:nvSpPr>
        <p:spPr/>
        <p:txBody>
          <a:bodyPr/>
          <a:lstStyle/>
          <a:p>
            <a:pPr algn="ctr"/>
            <a:r>
              <a:rPr lang="en-GB" b="1" dirty="0"/>
              <a:t>Searching Algorithms: Binary Search</a:t>
            </a:r>
            <a:endParaRPr lang="en-GB" dirty="0"/>
          </a:p>
        </p:txBody>
      </p:sp>
      <p:sp>
        <p:nvSpPr>
          <p:cNvPr id="3" name="Content Placeholder 2">
            <a:extLst>
              <a:ext uri="{FF2B5EF4-FFF2-40B4-BE49-F238E27FC236}">
                <a16:creationId xmlns:a16="http://schemas.microsoft.com/office/drawing/2014/main" id="{39D301D7-53F5-4D32-84E4-1791E20FF36E}"/>
              </a:ext>
            </a:extLst>
          </p:cNvPr>
          <p:cNvSpPr>
            <a:spLocks noGrp="1"/>
          </p:cNvSpPr>
          <p:nvPr>
            <p:ph idx="1"/>
          </p:nvPr>
        </p:nvSpPr>
        <p:spPr>
          <a:xfrm>
            <a:off x="652669" y="1467816"/>
            <a:ext cx="11022495" cy="5025059"/>
          </a:xfrm>
        </p:spPr>
        <p:txBody>
          <a:bodyPr>
            <a:normAutofit/>
          </a:bodyPr>
          <a:lstStyle/>
          <a:p>
            <a:pPr marL="514350" indent="-514350">
              <a:buAutoNum type="arabicPeriod"/>
            </a:pPr>
            <a:r>
              <a:rPr lang="en-US" sz="3200" dirty="0"/>
              <a:t>Which item are you searching for?</a:t>
            </a:r>
          </a:p>
          <a:p>
            <a:pPr marL="514350" indent="-514350">
              <a:buFont typeface="Arial" panose="020B0604020202020204" pitchFamily="34" charset="0"/>
              <a:buAutoNum type="arabicPeriod"/>
            </a:pPr>
            <a:r>
              <a:rPr lang="en-US" sz="3200" dirty="0"/>
              <a:t>Select the </a:t>
            </a:r>
            <a:r>
              <a:rPr lang="en-US" sz="3200" b="1" dirty="0"/>
              <a:t>middle item </a:t>
            </a:r>
            <a:r>
              <a:rPr lang="en-US" sz="3200" dirty="0"/>
              <a:t>in the list</a:t>
            </a:r>
          </a:p>
          <a:p>
            <a:pPr marL="514350" indent="-514350">
              <a:buFont typeface="Arial" panose="020B0604020202020204" pitchFamily="34" charset="0"/>
              <a:buAutoNum type="arabicPeriod"/>
            </a:pPr>
            <a:r>
              <a:rPr lang="en-US" sz="3200" dirty="0"/>
              <a:t>Compare the item you are search for with this item. If this item is </a:t>
            </a:r>
            <a:r>
              <a:rPr lang="en-US" sz="3200" b="1" dirty="0"/>
              <a:t>equal to </a:t>
            </a:r>
            <a:r>
              <a:rPr lang="en-US" sz="3200" dirty="0"/>
              <a:t>the item you are searching for then stop.</a:t>
            </a:r>
          </a:p>
          <a:p>
            <a:pPr marL="514350" indent="-514350">
              <a:buFont typeface="Arial" panose="020B0604020202020204" pitchFamily="34" charset="0"/>
              <a:buAutoNum type="arabicPeriod"/>
            </a:pPr>
            <a:r>
              <a:rPr lang="en-US" sz="3200" dirty="0"/>
              <a:t>If the item you are searching for is </a:t>
            </a:r>
            <a:r>
              <a:rPr lang="en-US" sz="3200" b="1" dirty="0"/>
              <a:t>lower</a:t>
            </a:r>
            <a:r>
              <a:rPr lang="en-US" sz="3200" dirty="0"/>
              <a:t> than the middle item in the list, then repeat 2-4 with the left-hand side of the list; If the item you are searching for is </a:t>
            </a:r>
            <a:r>
              <a:rPr lang="en-US" sz="3200" b="1" dirty="0"/>
              <a:t>higher</a:t>
            </a:r>
            <a:r>
              <a:rPr lang="en-US" sz="3200" dirty="0"/>
              <a:t> than the middle item in the list, then repeat 2-4 with the right-hand side of the list.</a:t>
            </a:r>
          </a:p>
          <a:p>
            <a:endParaRPr lang="en-GB" dirty="0"/>
          </a:p>
        </p:txBody>
      </p:sp>
    </p:spTree>
    <p:extLst>
      <p:ext uri="{BB962C8B-B14F-4D97-AF65-F5344CB8AC3E}">
        <p14:creationId xmlns:p14="http://schemas.microsoft.com/office/powerpoint/2010/main" val="534831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838200" y="1825625"/>
            <a:ext cx="10515600" cy="1297403"/>
          </a:xfrm>
        </p:spPr>
        <p:txBody>
          <a:bodyPr/>
          <a:lstStyle/>
          <a:p>
            <a:pPr marL="0" indent="0">
              <a:buNone/>
            </a:pPr>
            <a:r>
              <a:rPr lang="en-US" sz="3200" dirty="0"/>
              <a:t>Which item are you searching for? </a:t>
            </a:r>
            <a:r>
              <a:rPr lang="en-US" sz="3200" b="1" dirty="0"/>
              <a:t>Kate</a:t>
            </a:r>
          </a:p>
          <a:p>
            <a:pPr marL="0" indent="0">
              <a:buNone/>
            </a:pPr>
            <a:r>
              <a:rPr lang="en-US" sz="3200" dirty="0"/>
              <a:t>Select the </a:t>
            </a:r>
            <a:r>
              <a:rPr lang="en-US" sz="3200" b="1" dirty="0"/>
              <a:t>middle item </a:t>
            </a:r>
            <a:r>
              <a:rPr lang="en-US" sz="3200" dirty="0"/>
              <a:t>in the list.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1202777921"/>
              </p:ext>
            </p:extLst>
          </p:nvPr>
        </p:nvGraphicFramePr>
        <p:xfrm>
          <a:off x="1259841" y="3848808"/>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Boris</a:t>
                      </a:r>
                    </a:p>
                  </a:txBody>
                  <a:tcPr>
                    <a:solidFill>
                      <a:srgbClr val="C00000"/>
                    </a:solidFill>
                  </a:tcPr>
                </a:tc>
                <a:tc>
                  <a:txBody>
                    <a:bodyPr/>
                    <a:lstStyle/>
                    <a:p>
                      <a:pPr algn="ctr"/>
                      <a:r>
                        <a:rPr lang="en-GB" sz="2400" dirty="0"/>
                        <a:t>Callum</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Gaza</a:t>
                      </a:r>
                    </a:p>
                  </a:txBody>
                  <a:tcPr>
                    <a:solidFill>
                      <a:srgbClr val="FFFF00"/>
                    </a:solidFill>
                  </a:tcPr>
                </a:tc>
                <a:tc>
                  <a:txBody>
                    <a:bodyPr/>
                    <a:lstStyle/>
                    <a:p>
                      <a:pPr algn="ctr"/>
                      <a:r>
                        <a:rPr lang="en-GB" sz="2400" dirty="0">
                          <a:solidFill>
                            <a:srgbClr val="FF0000"/>
                          </a:solidFill>
                        </a:rPr>
                        <a:t>Joe</a:t>
                      </a:r>
                    </a:p>
                  </a:txBody>
                  <a:tcPr>
                    <a:solidFill>
                      <a:srgbClr val="92D050"/>
                    </a:solidFill>
                  </a:tcPr>
                </a:tc>
                <a:tc>
                  <a:txBody>
                    <a:bodyPr/>
                    <a:lstStyle/>
                    <a:p>
                      <a:pPr algn="ctr"/>
                      <a:r>
                        <a:rPr lang="en-GB" sz="2400" dirty="0"/>
                        <a:t>Kate</a:t>
                      </a:r>
                    </a:p>
                  </a:txBody>
                  <a:tcPr/>
                </a:tc>
                <a:tc>
                  <a:txBody>
                    <a:bodyPr/>
                    <a:lstStyle/>
                    <a:p>
                      <a:pPr algn="ctr"/>
                      <a:r>
                        <a:rPr lang="en-GB" sz="2400" dirty="0"/>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838092" y="312302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030A973-D5C0-4A33-977B-0B68A553BE2C}"/>
              </a:ext>
            </a:extLst>
          </p:cNvPr>
          <p:cNvSpPr txBox="1"/>
          <p:nvPr/>
        </p:nvSpPr>
        <p:spPr>
          <a:xfrm>
            <a:off x="458372" y="4439651"/>
            <a:ext cx="11049000" cy="2554545"/>
          </a:xfrm>
          <a:prstGeom prst="rect">
            <a:avLst/>
          </a:prstGeom>
          <a:noFill/>
        </p:spPr>
        <p:txBody>
          <a:bodyPr wrap="square" rtlCol="0">
            <a:spAutoFit/>
          </a:bodyPr>
          <a:lstStyle/>
          <a:p>
            <a:r>
              <a:rPr lang="en-GB" sz="3200" dirty="0"/>
              <a:t>If the middle item (Joe) is lower than the search item (Kate)  then split the list and remove the left hand half.</a:t>
            </a:r>
          </a:p>
          <a:p>
            <a:r>
              <a:rPr lang="en-GB" sz="3200" dirty="0"/>
              <a:t>If the middle item (Joe) is higher than the search item (Kate)  then split the list and remove the right hand half.</a:t>
            </a:r>
          </a:p>
          <a:p>
            <a:endParaRPr lang="en-GB" sz="3200" dirty="0"/>
          </a:p>
        </p:txBody>
      </p:sp>
    </p:spTree>
    <p:extLst>
      <p:ext uri="{BB962C8B-B14F-4D97-AF65-F5344CB8AC3E}">
        <p14:creationId xmlns:p14="http://schemas.microsoft.com/office/powerpoint/2010/main" val="1066598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763844" y="1361318"/>
            <a:ext cx="10515600" cy="1297403"/>
          </a:xfrm>
        </p:spPr>
        <p:txBody>
          <a:bodyPr>
            <a:normAutofit lnSpcReduction="10000"/>
          </a:bodyPr>
          <a:lstStyle/>
          <a:p>
            <a:pPr marL="0" indent="0">
              <a:buNone/>
            </a:pPr>
            <a:r>
              <a:rPr lang="en-US" sz="3200" dirty="0"/>
              <a:t>Select the </a:t>
            </a:r>
            <a:r>
              <a:rPr lang="en-US" sz="3200" b="1" dirty="0"/>
              <a:t>middle item </a:t>
            </a:r>
            <a:r>
              <a:rPr lang="en-US" sz="3200" dirty="0"/>
              <a:t>in the list (if the list is an even number choose the item to the left - Paul).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72097709"/>
              </p:ext>
            </p:extLst>
          </p:nvPr>
        </p:nvGraphicFramePr>
        <p:xfrm>
          <a:off x="3946596" y="3139107"/>
          <a:ext cx="429880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Kate</a:t>
                      </a:r>
                    </a:p>
                  </a:txBody>
                  <a:tcPr/>
                </a:tc>
                <a:tc>
                  <a:txBody>
                    <a:bodyPr/>
                    <a:lstStyle/>
                    <a:p>
                      <a:pPr algn="ctr"/>
                      <a:r>
                        <a:rPr lang="en-GB" sz="2400" dirty="0">
                          <a:solidFill>
                            <a:srgbClr val="FF0000"/>
                          </a:solidFill>
                        </a:rPr>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304192" y="242815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030A973-D5C0-4A33-977B-0B68A553BE2C}"/>
              </a:ext>
            </a:extLst>
          </p:cNvPr>
          <p:cNvSpPr txBox="1"/>
          <p:nvPr/>
        </p:nvSpPr>
        <p:spPr>
          <a:xfrm>
            <a:off x="423202" y="4133661"/>
            <a:ext cx="11379592" cy="2062103"/>
          </a:xfrm>
          <a:prstGeom prst="rect">
            <a:avLst/>
          </a:prstGeom>
          <a:noFill/>
        </p:spPr>
        <p:txBody>
          <a:bodyPr wrap="square" rtlCol="0">
            <a:spAutoFit/>
          </a:bodyPr>
          <a:lstStyle/>
          <a:p>
            <a:r>
              <a:rPr lang="en-GB" sz="3200" dirty="0"/>
              <a:t>If the middle item (Paul) is lower than the search item (Kate)  then split the list and remove the left hand half.</a:t>
            </a:r>
          </a:p>
          <a:p>
            <a:r>
              <a:rPr lang="en-GB" sz="3200" dirty="0"/>
              <a:t>If the middle item (Paul) is higher than the search item (Kate)  then split the list and remove the right hand half.</a:t>
            </a:r>
          </a:p>
        </p:txBody>
      </p:sp>
    </p:spTree>
    <p:extLst>
      <p:ext uri="{BB962C8B-B14F-4D97-AF65-F5344CB8AC3E}">
        <p14:creationId xmlns:p14="http://schemas.microsoft.com/office/powerpoint/2010/main" val="231070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763844" y="1361318"/>
            <a:ext cx="10515600" cy="1297403"/>
          </a:xfrm>
        </p:spPr>
        <p:txBody>
          <a:bodyPr>
            <a:normAutofit/>
          </a:bodyPr>
          <a:lstStyle/>
          <a:p>
            <a:pPr marL="0" indent="0">
              <a:buNone/>
            </a:pPr>
            <a:r>
              <a:rPr lang="en-US" sz="3200" dirty="0"/>
              <a:t>Select the </a:t>
            </a:r>
            <a:r>
              <a:rPr lang="en-US" sz="3200" b="1" dirty="0"/>
              <a:t>middle item </a:t>
            </a:r>
            <a:r>
              <a:rPr lang="en-US" sz="3200" dirty="0"/>
              <a:t>in the list (if the list is an even number choose the item to the left).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817588520"/>
              </p:ext>
            </p:extLst>
          </p:nvPr>
        </p:nvGraphicFramePr>
        <p:xfrm>
          <a:off x="5069296" y="3139107"/>
          <a:ext cx="1074702"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3168778214"/>
                    </a:ext>
                  </a:extLst>
                </a:gridCol>
              </a:tblGrid>
              <a:tr h="514168">
                <a:tc>
                  <a:txBody>
                    <a:bodyPr/>
                    <a:lstStyle/>
                    <a:p>
                      <a:pPr algn="ctr"/>
                      <a:r>
                        <a:rPr lang="en-GB" sz="2400" dirty="0">
                          <a:solidFill>
                            <a:srgbClr val="FF0000"/>
                          </a:solidFill>
                        </a:rPr>
                        <a:t>Kate</a:t>
                      </a:r>
                    </a:p>
                  </a:txBody>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304192" y="242815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4407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BB7E-6FF7-4761-9FD9-D93A3EDD374F}"/>
              </a:ext>
            </a:extLst>
          </p:cNvPr>
          <p:cNvSpPr>
            <a:spLocks noGrp="1"/>
          </p:cNvSpPr>
          <p:nvPr>
            <p:ph type="title"/>
          </p:nvPr>
        </p:nvSpPr>
        <p:spPr/>
        <p:txBody>
          <a:bodyPr/>
          <a:lstStyle/>
          <a:p>
            <a:pPr algn="ctr"/>
            <a:r>
              <a:rPr lang="en-GB" b="1" dirty="0"/>
              <a:t>Binary Search Algorithm in Python</a:t>
            </a:r>
          </a:p>
        </p:txBody>
      </p:sp>
      <p:pic>
        <p:nvPicPr>
          <p:cNvPr id="4" name="Picture 3">
            <a:extLst>
              <a:ext uri="{FF2B5EF4-FFF2-40B4-BE49-F238E27FC236}">
                <a16:creationId xmlns:a16="http://schemas.microsoft.com/office/drawing/2014/main" id="{CDA33713-50B4-40E7-BA61-700F6B0122E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33061" y="1376127"/>
            <a:ext cx="9695849" cy="4998170"/>
          </a:xfrm>
          <a:prstGeom prst="rect">
            <a:avLst/>
          </a:prstGeom>
        </p:spPr>
      </p:pic>
    </p:spTree>
    <p:extLst>
      <p:ext uri="{BB962C8B-B14F-4D97-AF65-F5344CB8AC3E}">
        <p14:creationId xmlns:p14="http://schemas.microsoft.com/office/powerpoint/2010/main" val="2456274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8D09-477D-4FA2-B6E8-4AE82A42C77C}"/>
              </a:ext>
            </a:extLst>
          </p:cNvPr>
          <p:cNvSpPr>
            <a:spLocks noGrp="1"/>
          </p:cNvSpPr>
          <p:nvPr>
            <p:ph type="title"/>
          </p:nvPr>
        </p:nvSpPr>
        <p:spPr/>
        <p:txBody>
          <a:bodyPr/>
          <a:lstStyle/>
          <a:p>
            <a:pPr algn="ctr"/>
            <a:r>
              <a:rPr lang="en-GB" b="1" dirty="0"/>
              <a:t>Linear Search V Binary Search</a:t>
            </a:r>
          </a:p>
        </p:txBody>
      </p:sp>
      <p:sp>
        <p:nvSpPr>
          <p:cNvPr id="3" name="Content Placeholder 2">
            <a:extLst>
              <a:ext uri="{FF2B5EF4-FFF2-40B4-BE49-F238E27FC236}">
                <a16:creationId xmlns:a16="http://schemas.microsoft.com/office/drawing/2014/main" id="{C3A5AC93-F2D3-48A3-9424-A3504C17DEE2}"/>
              </a:ext>
            </a:extLst>
          </p:cNvPr>
          <p:cNvSpPr>
            <a:spLocks noGrp="1"/>
          </p:cNvSpPr>
          <p:nvPr>
            <p:ph idx="1"/>
          </p:nvPr>
        </p:nvSpPr>
        <p:spPr>
          <a:xfrm>
            <a:off x="308111" y="1477963"/>
            <a:ext cx="11618845" cy="5014912"/>
          </a:xfrm>
        </p:spPr>
        <p:txBody>
          <a:bodyPr>
            <a:normAutofit fontScale="92500" lnSpcReduction="20000"/>
          </a:bodyPr>
          <a:lstStyle/>
          <a:p>
            <a:pPr marL="0" indent="0">
              <a:buNone/>
            </a:pPr>
            <a:r>
              <a:rPr lang="en-US" dirty="0"/>
              <a:t>A sorted list of 100 numbers .</a:t>
            </a:r>
          </a:p>
          <a:p>
            <a:pPr marL="0" indent="0">
              <a:buNone/>
            </a:pPr>
            <a:r>
              <a:rPr lang="en-US" b="1" dirty="0"/>
              <a:t>Linear Search </a:t>
            </a:r>
          </a:p>
          <a:p>
            <a:pPr marL="0" indent="0">
              <a:buNone/>
            </a:pPr>
            <a:r>
              <a:rPr lang="en-US" u="sng" dirty="0"/>
              <a:t>Best case </a:t>
            </a:r>
            <a:r>
              <a:rPr lang="en-US" dirty="0"/>
              <a:t>– The number you are looking for is the first number in the list. </a:t>
            </a:r>
          </a:p>
          <a:p>
            <a:pPr marL="0" indent="0">
              <a:buNone/>
            </a:pPr>
            <a:r>
              <a:rPr lang="en-US" dirty="0"/>
              <a:t>Number of searches:</a:t>
            </a:r>
            <a:r>
              <a:rPr lang="en-US" b="1" dirty="0"/>
              <a:t>1</a:t>
            </a:r>
            <a:r>
              <a:rPr lang="en-US" dirty="0"/>
              <a:t> </a:t>
            </a:r>
          </a:p>
          <a:p>
            <a:pPr marL="0" indent="0">
              <a:buNone/>
            </a:pPr>
            <a:r>
              <a:rPr lang="en-US" u="sng" dirty="0"/>
              <a:t>Worst Case </a:t>
            </a:r>
            <a:r>
              <a:rPr lang="en-US" dirty="0"/>
              <a:t>- The number you are looking for is the last number in the list. </a:t>
            </a:r>
          </a:p>
          <a:p>
            <a:pPr marL="0" indent="0">
              <a:buNone/>
            </a:pPr>
            <a:r>
              <a:rPr lang="en-US" dirty="0"/>
              <a:t>Number of searches:</a:t>
            </a:r>
            <a:r>
              <a:rPr lang="en-US" b="1" dirty="0"/>
              <a:t>100</a:t>
            </a:r>
          </a:p>
          <a:p>
            <a:pPr marL="0" indent="0">
              <a:buNone/>
            </a:pPr>
            <a:r>
              <a:rPr lang="en-US" b="1" dirty="0"/>
              <a:t>Binary Search</a:t>
            </a:r>
          </a:p>
          <a:p>
            <a:pPr marL="0" indent="0">
              <a:buNone/>
            </a:pPr>
            <a:r>
              <a:rPr lang="en-US" u="sng" dirty="0"/>
              <a:t>Best case </a:t>
            </a:r>
            <a:r>
              <a:rPr lang="en-US" dirty="0"/>
              <a:t>- The number you are looking for is the middle number in the list. </a:t>
            </a:r>
          </a:p>
          <a:p>
            <a:pPr marL="0" indent="0">
              <a:buNone/>
            </a:pPr>
            <a:r>
              <a:rPr lang="en-US" dirty="0"/>
              <a:t>Number of searches:</a:t>
            </a:r>
            <a:r>
              <a:rPr lang="en-US" b="1" dirty="0"/>
              <a:t>1</a:t>
            </a:r>
            <a:r>
              <a:rPr lang="en-US" dirty="0"/>
              <a:t> </a:t>
            </a:r>
          </a:p>
          <a:p>
            <a:pPr marL="0" indent="0">
              <a:buNone/>
            </a:pPr>
            <a:r>
              <a:rPr lang="en-US" u="sng" dirty="0"/>
              <a:t>Worst case </a:t>
            </a:r>
            <a:r>
              <a:rPr lang="en-US" dirty="0"/>
              <a:t>– The number would be located at the median of the last possible division. </a:t>
            </a:r>
          </a:p>
          <a:p>
            <a:pPr marL="0" indent="0">
              <a:buNone/>
            </a:pPr>
            <a:r>
              <a:rPr lang="en-US" dirty="0"/>
              <a:t>Number of searches: </a:t>
            </a:r>
            <a:r>
              <a:rPr lang="en-US" b="1" dirty="0"/>
              <a:t>7</a:t>
            </a:r>
          </a:p>
          <a:p>
            <a:endParaRPr lang="en-GB" dirty="0"/>
          </a:p>
        </p:txBody>
      </p:sp>
    </p:spTree>
    <p:extLst>
      <p:ext uri="{BB962C8B-B14F-4D97-AF65-F5344CB8AC3E}">
        <p14:creationId xmlns:p14="http://schemas.microsoft.com/office/powerpoint/2010/main" val="3709439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C540-A634-4253-99B3-E9D2D9B126A4}"/>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8E090AB-4201-4C5A-8D9E-2E2F061E2DC0}"/>
              </a:ext>
            </a:extLst>
          </p:cNvPr>
          <p:cNvSpPr>
            <a:spLocks noGrp="1"/>
          </p:cNvSpPr>
          <p:nvPr>
            <p:ph idx="1"/>
          </p:nvPr>
        </p:nvSpPr>
        <p:spPr/>
        <p:txBody>
          <a:bodyPr>
            <a:normAutofit/>
          </a:bodyPr>
          <a:lstStyle/>
          <a:p>
            <a:pPr marL="514350" indent="-514350">
              <a:buAutoNum type="arabicPeriod"/>
            </a:pPr>
            <a:r>
              <a:rPr lang="en-GB" sz="3200" dirty="0"/>
              <a:t>What is the difference between searching and sorting?</a:t>
            </a:r>
          </a:p>
          <a:p>
            <a:pPr marL="514350" indent="-514350">
              <a:buAutoNum type="arabicPeriod"/>
            </a:pPr>
            <a:r>
              <a:rPr lang="en-GB" sz="3200" dirty="0"/>
              <a:t>What is a linear search?</a:t>
            </a:r>
          </a:p>
          <a:p>
            <a:pPr marL="514350" indent="-514350">
              <a:buAutoNum type="arabicPeriod"/>
            </a:pPr>
            <a:r>
              <a:rPr lang="en-GB" sz="3200" dirty="0"/>
              <a:t>What is a binary search?</a:t>
            </a:r>
          </a:p>
        </p:txBody>
      </p:sp>
    </p:spTree>
    <p:extLst>
      <p:ext uri="{BB962C8B-B14F-4D97-AF65-F5344CB8AC3E}">
        <p14:creationId xmlns:p14="http://schemas.microsoft.com/office/powerpoint/2010/main" val="799140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C540-A634-4253-99B3-E9D2D9B126A4}"/>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8E090AB-4201-4C5A-8D9E-2E2F061E2DC0}"/>
              </a:ext>
            </a:extLst>
          </p:cNvPr>
          <p:cNvSpPr>
            <a:spLocks noGrp="1"/>
          </p:cNvSpPr>
          <p:nvPr>
            <p:ph idx="1"/>
          </p:nvPr>
        </p:nvSpPr>
        <p:spPr>
          <a:xfrm>
            <a:off x="458372" y="1445796"/>
            <a:ext cx="11611707" cy="5412203"/>
          </a:xfrm>
        </p:spPr>
        <p:txBody>
          <a:bodyPr>
            <a:normAutofit/>
          </a:bodyPr>
          <a:lstStyle/>
          <a:p>
            <a:pPr marL="514350" indent="-514350">
              <a:buAutoNum type="arabicPeriod"/>
            </a:pPr>
            <a:r>
              <a:rPr lang="en-GB" sz="3200" dirty="0"/>
              <a:t>What is the difference between searching and sorting? </a:t>
            </a:r>
            <a:r>
              <a:rPr lang="en-GB" sz="3200" b="1" dirty="0"/>
              <a:t>Searching is looking through a list of items until you finding the item you are looking for.  Sorting is moving items in a list so that they are in a particular order. </a:t>
            </a:r>
            <a:endParaRPr lang="en-GB" sz="3200" dirty="0"/>
          </a:p>
          <a:p>
            <a:pPr marL="514350" indent="-514350">
              <a:buAutoNum type="arabicPeriod"/>
            </a:pPr>
            <a:r>
              <a:rPr lang="en-GB" sz="3200" dirty="0"/>
              <a:t>What is a linear search? </a:t>
            </a:r>
            <a:r>
              <a:rPr lang="en-GB" sz="3200" b="1" dirty="0"/>
              <a:t>Starting at the first item and then moving to the next item until you find the item you are looking for.</a:t>
            </a:r>
          </a:p>
          <a:p>
            <a:pPr marL="514350" indent="-514350">
              <a:buAutoNum type="arabicPeriod"/>
            </a:pPr>
            <a:r>
              <a:rPr lang="en-GB" sz="3200" dirty="0"/>
              <a:t>What is a binary search? </a:t>
            </a:r>
            <a:r>
              <a:rPr lang="en-GB" sz="3200" b="1" dirty="0"/>
              <a:t>This involves continually splitting a list into two lists and identifying which side of the list the item is found on.  You can then discard the items in the other half of the list.  </a:t>
            </a:r>
          </a:p>
        </p:txBody>
      </p:sp>
    </p:spTree>
    <p:extLst>
      <p:ext uri="{BB962C8B-B14F-4D97-AF65-F5344CB8AC3E}">
        <p14:creationId xmlns:p14="http://schemas.microsoft.com/office/powerpoint/2010/main" val="240155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791818" y="1751359"/>
            <a:ext cx="5754756" cy="4351338"/>
          </a:xfrm>
        </p:spPr>
        <p:txBody>
          <a:bodyPr>
            <a:normAutofit/>
          </a:bodyPr>
          <a:lstStyle/>
          <a:p>
            <a:pPr marL="0" indent="0">
              <a:buNone/>
            </a:pPr>
            <a:r>
              <a:rPr lang="en-GB" sz="3200" dirty="0"/>
              <a:t>Here is a simple algorithm for cleaning your teeth.  We know it is an algorithm because it is a series of steps used to solve a problem. </a:t>
            </a:r>
          </a:p>
          <a:p>
            <a:pPr marL="0" indent="0">
              <a:buNone/>
            </a:pPr>
            <a:endParaRPr lang="en-GB" sz="3200" dirty="0"/>
          </a:p>
          <a:p>
            <a:pPr marL="0" indent="0">
              <a:buNone/>
            </a:pPr>
            <a:r>
              <a:rPr lang="en-GB" sz="3200" dirty="0"/>
              <a:t>Can this algorithm be improved?</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extLst>
              <p:ext uri="{D42A27DB-BD31-4B8C-83A1-F6EECF244321}">
                <p14:modId xmlns:p14="http://schemas.microsoft.com/office/powerpoint/2010/main" val="3262681929"/>
              </p:ext>
            </p:extLst>
          </p:nvPr>
        </p:nvGraphicFramePr>
        <p:xfrm>
          <a:off x="6874510" y="1751359"/>
          <a:ext cx="4840412" cy="4425600"/>
        </p:xfrm>
        <a:graphic>
          <a:graphicData uri="http://schemas.openxmlformats.org/drawingml/2006/table">
            <a:tbl>
              <a:tblPr firstRow="1" firstCol="1" bandRow="1">
                <a:tableStyleId>{073A0DAA-6AF3-43AB-8588-CEC1D06C72B9}</a:tableStyleId>
              </a:tblPr>
              <a:tblGrid>
                <a:gridCol w="4840412">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effectLst/>
                        </a:rPr>
                        <a:t>Clean teeth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7445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B57-81FE-41F6-A952-C1D96B161786}"/>
              </a:ext>
            </a:extLst>
          </p:cNvPr>
          <p:cNvSpPr>
            <a:spLocks noGrp="1"/>
          </p:cNvSpPr>
          <p:nvPr>
            <p:ph type="title"/>
          </p:nvPr>
        </p:nvSpPr>
        <p:spPr/>
        <p:txBody>
          <a:bodyPr/>
          <a:lstStyle/>
          <a:p>
            <a:pPr algn="ctr"/>
            <a:r>
              <a:rPr lang="en-GB" b="1" dirty="0"/>
              <a:t>Sorting Algorithms</a:t>
            </a:r>
          </a:p>
        </p:txBody>
      </p:sp>
      <p:sp>
        <p:nvSpPr>
          <p:cNvPr id="3" name="Content Placeholder 2">
            <a:extLst>
              <a:ext uri="{FF2B5EF4-FFF2-40B4-BE49-F238E27FC236}">
                <a16:creationId xmlns:a16="http://schemas.microsoft.com/office/drawing/2014/main" id="{5C6333AC-D6B6-48EC-A863-04D7AFBD42F8}"/>
              </a:ext>
            </a:extLst>
          </p:cNvPr>
          <p:cNvSpPr>
            <a:spLocks noGrp="1"/>
          </p:cNvSpPr>
          <p:nvPr>
            <p:ph idx="1"/>
          </p:nvPr>
        </p:nvSpPr>
        <p:spPr>
          <a:xfrm>
            <a:off x="665921" y="1428059"/>
            <a:ext cx="10995992" cy="4906479"/>
          </a:xfrm>
        </p:spPr>
        <p:txBody>
          <a:bodyPr>
            <a:normAutofit/>
          </a:bodyPr>
          <a:lstStyle/>
          <a:p>
            <a:pPr marL="0" indent="0">
              <a:buNone/>
            </a:pPr>
            <a:r>
              <a:rPr lang="en-GB" sz="3200" dirty="0"/>
              <a:t>There are lots of algorithms that can be used to sort data. This course requires that you understand three sorting algorithms:</a:t>
            </a:r>
          </a:p>
          <a:p>
            <a:r>
              <a:rPr lang="en-GB" sz="3200" b="1" dirty="0"/>
              <a:t>Bubble Sort </a:t>
            </a:r>
            <a:r>
              <a:rPr lang="en-GB" sz="3200" dirty="0"/>
              <a:t>– This is used to sort a list by comparing items that are next to each other.</a:t>
            </a:r>
          </a:p>
          <a:p>
            <a:r>
              <a:rPr lang="en-GB" sz="3200" b="1" dirty="0"/>
              <a:t>Merge Sort </a:t>
            </a:r>
            <a:r>
              <a:rPr lang="en-GB" sz="3200" dirty="0"/>
              <a:t>– This is used to sort a list by repeatedly dividing the list into two smaller lists until the size of each list becomes one. The process is then reversed, but this time the lists are reordered.</a:t>
            </a:r>
          </a:p>
          <a:p>
            <a:r>
              <a:rPr lang="en-GB" sz="3200" b="1" dirty="0"/>
              <a:t>Insertion Sort </a:t>
            </a:r>
            <a:r>
              <a:rPr lang="en-GB" sz="3200" dirty="0"/>
              <a:t>- This is used to sort a list by looking at each item in turn and inserting the item into its correct position in the list. </a:t>
            </a:r>
          </a:p>
        </p:txBody>
      </p:sp>
    </p:spTree>
    <p:extLst>
      <p:ext uri="{BB962C8B-B14F-4D97-AF65-F5344CB8AC3E}">
        <p14:creationId xmlns:p14="http://schemas.microsoft.com/office/powerpoint/2010/main" val="918288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FCE-FED1-412B-9C40-C3C035069A75}"/>
              </a:ext>
            </a:extLst>
          </p:cNvPr>
          <p:cNvSpPr>
            <a:spLocks noGrp="1"/>
          </p:cNvSpPr>
          <p:nvPr>
            <p:ph type="title"/>
          </p:nvPr>
        </p:nvSpPr>
        <p:spPr/>
        <p:txBody>
          <a:bodyPr/>
          <a:lstStyle/>
          <a:p>
            <a:pPr algn="ctr"/>
            <a:r>
              <a:rPr lang="en-GB" b="1" dirty="0"/>
              <a:t>Bubble Sort Algorithm</a:t>
            </a:r>
          </a:p>
        </p:txBody>
      </p:sp>
      <p:sp>
        <p:nvSpPr>
          <p:cNvPr id="3" name="Content Placeholder 2">
            <a:extLst>
              <a:ext uri="{FF2B5EF4-FFF2-40B4-BE49-F238E27FC236}">
                <a16:creationId xmlns:a16="http://schemas.microsoft.com/office/drawing/2014/main" id="{E0451EEB-D80F-40EC-B76F-F054C07A8BDF}"/>
              </a:ext>
            </a:extLst>
          </p:cNvPr>
          <p:cNvSpPr>
            <a:spLocks noGrp="1"/>
          </p:cNvSpPr>
          <p:nvPr>
            <p:ph idx="1"/>
          </p:nvPr>
        </p:nvSpPr>
        <p:spPr>
          <a:xfrm>
            <a:off x="692425" y="1481068"/>
            <a:ext cx="11155017" cy="4906480"/>
          </a:xfrm>
        </p:spPr>
        <p:txBody>
          <a:bodyPr>
            <a:normAutofit fontScale="77500" lnSpcReduction="20000"/>
          </a:bodyPr>
          <a:lstStyle/>
          <a:p>
            <a:pPr marL="457200" indent="-457200">
              <a:lnSpc>
                <a:spcPct val="120000"/>
              </a:lnSpc>
              <a:spcBef>
                <a:spcPts val="600"/>
              </a:spcBef>
              <a:buClr>
                <a:schemeClr val="accent3">
                  <a:lumMod val="50000"/>
                </a:schemeClr>
              </a:buClr>
              <a:buSzPct val="73000"/>
              <a:buFont typeface="+mj-lt"/>
              <a:buAutoNum type="arabicPeriod"/>
              <a:defRPr/>
            </a:pPr>
            <a:r>
              <a:rPr lang="en-GB" sz="4100" dirty="0"/>
              <a:t>Start at the first item in the list.</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Compare this item with the item to its right. </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If this item is smaller than the item to its right then leave them; if not, swap them.</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Move to the next item in the list</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Repeat 2 - 4 until you reach the end of the list</a:t>
            </a:r>
          </a:p>
          <a:p>
            <a:pPr marL="457200" indent="-457200">
              <a:lnSpc>
                <a:spcPct val="120000"/>
              </a:lnSpc>
              <a:spcBef>
                <a:spcPts val="600"/>
              </a:spcBef>
              <a:buClr>
                <a:schemeClr val="accent3">
                  <a:lumMod val="50000"/>
                </a:schemeClr>
              </a:buClr>
              <a:buSzPct val="73000"/>
              <a:buFont typeface="+mj-lt"/>
              <a:buAutoNum type="arabicPeriod"/>
            </a:pPr>
            <a:r>
              <a:rPr lang="en-GB" sz="4100" dirty="0"/>
              <a:t>Go through the list of values for a second time, a third time and so on, repeating steps 1- 5 until there are no more swaps to be made.</a:t>
            </a:r>
          </a:p>
          <a:p>
            <a:endParaRPr lang="en-GB" dirty="0"/>
          </a:p>
        </p:txBody>
      </p:sp>
    </p:spTree>
    <p:extLst>
      <p:ext uri="{BB962C8B-B14F-4D97-AF65-F5344CB8AC3E}">
        <p14:creationId xmlns:p14="http://schemas.microsoft.com/office/powerpoint/2010/main" val="3229217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645631" y="3015951"/>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29807" y="3015951"/>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3061455" y="3015951"/>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813983" y="3034494"/>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3" name="Rectangle 2">
            <a:extLst>
              <a:ext uri="{FF2B5EF4-FFF2-40B4-BE49-F238E27FC236}">
                <a16:creationId xmlns:a16="http://schemas.microsoft.com/office/drawing/2014/main" id="{F1C09A19-DB01-46AD-8486-F99743CC7646}"/>
              </a:ext>
            </a:extLst>
          </p:cNvPr>
          <p:cNvSpPr/>
          <p:nvPr/>
        </p:nvSpPr>
        <p:spPr>
          <a:xfrm>
            <a:off x="2907230" y="1929791"/>
            <a:ext cx="5389039" cy="643894"/>
          </a:xfrm>
          <a:prstGeom prst="rect">
            <a:avLst/>
          </a:prstGeom>
        </p:spPr>
        <p:txBody>
          <a:bodyPr wrap="none">
            <a:spAutoFit/>
          </a:bodyPr>
          <a:lstStyle/>
          <a:p>
            <a:pPr>
              <a:lnSpc>
                <a:spcPct val="120000"/>
              </a:lnSpc>
              <a:spcBef>
                <a:spcPts val="600"/>
              </a:spcBef>
              <a:buClr>
                <a:schemeClr val="accent3">
                  <a:lumMod val="50000"/>
                </a:schemeClr>
              </a:buClr>
              <a:buSzPct val="73000"/>
              <a:defRPr/>
            </a:pPr>
            <a:r>
              <a:rPr lang="en-GB" sz="3200" dirty="0"/>
              <a:t>Start at the first item in the list.</a:t>
            </a:r>
          </a:p>
        </p:txBody>
      </p:sp>
    </p:spTree>
    <p:extLst>
      <p:ext uri="{BB962C8B-B14F-4D97-AF65-F5344CB8AC3E}">
        <p14:creationId xmlns:p14="http://schemas.microsoft.com/office/powerpoint/2010/main" val="223400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511824" y="319276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096000" y="3192765"/>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2927648" y="319276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680176" y="3211308"/>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8" name="Arc 7"/>
          <p:cNvSpPr/>
          <p:nvPr/>
        </p:nvSpPr>
        <p:spPr>
          <a:xfrm>
            <a:off x="3071664" y="2760717"/>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01D8F4AA-0486-4B77-96B8-1F8A5C4F32F1}"/>
              </a:ext>
            </a:extLst>
          </p:cNvPr>
          <p:cNvSpPr/>
          <p:nvPr/>
        </p:nvSpPr>
        <p:spPr>
          <a:xfrm>
            <a:off x="2801503" y="2008811"/>
            <a:ext cx="7786491" cy="643894"/>
          </a:xfrm>
          <a:prstGeom prst="rect">
            <a:avLst/>
          </a:prstGeom>
        </p:spPr>
        <p:txBody>
          <a:bodyPr wrap="none">
            <a:spAutoFit/>
          </a:bodyPr>
          <a:lstStyle/>
          <a:p>
            <a:pPr>
              <a:lnSpc>
                <a:spcPct val="120000"/>
              </a:lnSpc>
              <a:spcBef>
                <a:spcPts val="600"/>
              </a:spcBef>
              <a:buClr>
                <a:schemeClr val="accent3">
                  <a:lumMod val="50000"/>
                </a:schemeClr>
              </a:buClr>
              <a:buSzPct val="74000"/>
              <a:defRPr/>
            </a:pPr>
            <a:r>
              <a:rPr lang="en-GB" sz="3200" dirty="0"/>
              <a:t>Compare this item with the item to its right. </a:t>
            </a:r>
          </a:p>
        </p:txBody>
      </p:sp>
    </p:spTree>
    <p:extLst>
      <p:ext uri="{BB962C8B-B14F-4D97-AF65-F5344CB8AC3E}">
        <p14:creationId xmlns:p14="http://schemas.microsoft.com/office/powerpoint/2010/main" val="109420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511824" y="311483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096000" y="3114835"/>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2927648" y="311483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680176" y="3133378"/>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3" name="Curved Up Arrow 2"/>
          <p:cNvSpPr/>
          <p:nvPr/>
        </p:nvSpPr>
        <p:spPr>
          <a:xfrm>
            <a:off x="3755740" y="4812357"/>
            <a:ext cx="1512168"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ctangle 8">
            <a:extLst>
              <a:ext uri="{FF2B5EF4-FFF2-40B4-BE49-F238E27FC236}">
                <a16:creationId xmlns:a16="http://schemas.microsoft.com/office/drawing/2014/main" id="{DD826958-6480-4B45-B3F2-7AF5FEE84122}"/>
              </a:ext>
            </a:extLst>
          </p:cNvPr>
          <p:cNvSpPr/>
          <p:nvPr/>
        </p:nvSpPr>
        <p:spPr>
          <a:xfrm>
            <a:off x="2040835" y="1469579"/>
            <a:ext cx="9994539" cy="1311769"/>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If this item is smaller than the item to its right leave them; </a:t>
            </a:r>
          </a:p>
          <a:p>
            <a:pPr>
              <a:lnSpc>
                <a:spcPct val="120000"/>
              </a:lnSpc>
              <a:spcBef>
                <a:spcPts val="600"/>
              </a:spcBef>
              <a:buClr>
                <a:schemeClr val="accent3">
                  <a:lumMod val="50000"/>
                </a:schemeClr>
              </a:buClr>
              <a:buSzPct val="74000"/>
              <a:defRPr/>
            </a:pPr>
            <a:r>
              <a:rPr lang="en-GB" sz="3200" dirty="0"/>
              <a:t>if not, swap them.</a:t>
            </a:r>
          </a:p>
        </p:txBody>
      </p:sp>
    </p:spTree>
    <p:extLst>
      <p:ext uri="{BB962C8B-B14F-4D97-AF65-F5344CB8AC3E}">
        <p14:creationId xmlns:p14="http://schemas.microsoft.com/office/powerpoint/2010/main" val="120742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2818086" y="3427792"/>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5978015" y="3429000"/>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4398050" y="3427792"/>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562191" y="3447543"/>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8" name="Arc 7"/>
          <p:cNvSpPr/>
          <p:nvPr/>
        </p:nvSpPr>
        <p:spPr>
          <a:xfrm>
            <a:off x="4825887" y="3022719"/>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95C2FF9F-327F-4CBC-8C35-6ED21EC45FF6}"/>
              </a:ext>
            </a:extLst>
          </p:cNvPr>
          <p:cNvSpPr/>
          <p:nvPr/>
        </p:nvSpPr>
        <p:spPr>
          <a:xfrm>
            <a:off x="206950" y="724559"/>
            <a:ext cx="11985050" cy="2406172"/>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Move to the next item in the list</a:t>
            </a:r>
          </a:p>
          <a:p>
            <a:pPr>
              <a:lnSpc>
                <a:spcPct val="120000"/>
              </a:lnSpc>
              <a:spcBef>
                <a:spcPts val="600"/>
              </a:spcBef>
              <a:buClr>
                <a:schemeClr val="accent3">
                  <a:lumMod val="50000"/>
                </a:schemeClr>
              </a:buClr>
              <a:buSzPct val="74000"/>
              <a:defRPr/>
            </a:pPr>
            <a:r>
              <a:rPr lang="en-GB" sz="3200" dirty="0"/>
              <a:t>Compare this item with the item to its right. </a:t>
            </a:r>
          </a:p>
          <a:p>
            <a:pPr>
              <a:lnSpc>
                <a:spcPct val="120000"/>
              </a:lnSpc>
              <a:spcBef>
                <a:spcPts val="600"/>
              </a:spcBef>
              <a:buClr>
                <a:schemeClr val="accent3">
                  <a:lumMod val="50000"/>
                </a:schemeClr>
              </a:buClr>
              <a:buSzPct val="74000"/>
              <a:defRPr/>
            </a:pPr>
            <a:r>
              <a:rPr lang="en-GB" sz="3200" dirty="0"/>
              <a:t>If this item is smaller than the next item leave them; if not, swap them.</a:t>
            </a:r>
          </a:p>
          <a:p>
            <a:pPr>
              <a:lnSpc>
                <a:spcPct val="120000"/>
              </a:lnSpc>
              <a:spcBef>
                <a:spcPts val="600"/>
              </a:spcBef>
              <a:buClr>
                <a:schemeClr val="accent3">
                  <a:lumMod val="50000"/>
                </a:schemeClr>
              </a:buClr>
              <a:buSzPct val="74000"/>
              <a:defRPr/>
            </a:pPr>
            <a:endParaRPr lang="en-GB" dirty="0"/>
          </a:p>
        </p:txBody>
      </p:sp>
    </p:spTree>
    <p:extLst>
      <p:ext uri="{BB962C8B-B14F-4D97-AF65-F5344CB8AC3E}">
        <p14:creationId xmlns:p14="http://schemas.microsoft.com/office/powerpoint/2010/main" val="17630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3043373" y="3584587"/>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03302" y="358579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6" name="Rectangle 5"/>
          <p:cNvSpPr/>
          <p:nvPr/>
        </p:nvSpPr>
        <p:spPr>
          <a:xfrm>
            <a:off x="4623337" y="3584587"/>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7" name="Rectangle 6"/>
          <p:cNvSpPr/>
          <p:nvPr/>
        </p:nvSpPr>
        <p:spPr>
          <a:xfrm>
            <a:off x="7787478" y="3604338"/>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10" name="Rectangle 9">
            <a:extLst>
              <a:ext uri="{FF2B5EF4-FFF2-40B4-BE49-F238E27FC236}">
                <a16:creationId xmlns:a16="http://schemas.microsoft.com/office/drawing/2014/main" id="{C27EAAA8-F973-4B43-B80C-F03927295B1D}"/>
              </a:ext>
            </a:extLst>
          </p:cNvPr>
          <p:cNvSpPr/>
          <p:nvPr/>
        </p:nvSpPr>
        <p:spPr>
          <a:xfrm>
            <a:off x="317482" y="858425"/>
            <a:ext cx="11755248" cy="2570575"/>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Move to the next item in the list</a:t>
            </a:r>
          </a:p>
          <a:p>
            <a:pPr>
              <a:lnSpc>
                <a:spcPct val="120000"/>
              </a:lnSpc>
              <a:spcBef>
                <a:spcPts val="600"/>
              </a:spcBef>
              <a:buClr>
                <a:schemeClr val="accent3">
                  <a:lumMod val="50000"/>
                </a:schemeClr>
              </a:buClr>
              <a:buSzPct val="74000"/>
              <a:defRPr/>
            </a:pPr>
            <a:r>
              <a:rPr lang="en-GB" sz="3200" dirty="0"/>
              <a:t>Compare this item with the item to its right. </a:t>
            </a:r>
          </a:p>
          <a:p>
            <a:pPr>
              <a:lnSpc>
                <a:spcPct val="120000"/>
              </a:lnSpc>
              <a:spcBef>
                <a:spcPts val="600"/>
              </a:spcBef>
              <a:buClr>
                <a:schemeClr val="accent3">
                  <a:lumMod val="50000"/>
                </a:schemeClr>
              </a:buClr>
              <a:buSzPct val="74000"/>
              <a:defRPr/>
            </a:pPr>
            <a:r>
              <a:rPr lang="en-GB" sz="3200" dirty="0"/>
              <a:t>If this item is smaller than the item to its right leave them; if not, swap them.</a:t>
            </a:r>
          </a:p>
        </p:txBody>
      </p:sp>
      <p:sp>
        <p:nvSpPr>
          <p:cNvPr id="11" name="Arc 10">
            <a:extLst>
              <a:ext uri="{FF2B5EF4-FFF2-40B4-BE49-F238E27FC236}">
                <a16:creationId xmlns:a16="http://schemas.microsoft.com/office/drawing/2014/main" id="{C64945B2-637A-4749-99EC-4116275C611B}"/>
              </a:ext>
            </a:extLst>
          </p:cNvPr>
          <p:cNvSpPr/>
          <p:nvPr/>
        </p:nvSpPr>
        <p:spPr>
          <a:xfrm>
            <a:off x="6588427" y="3192633"/>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3971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a:t>
            </a:r>
          </a:p>
        </p:txBody>
      </p:sp>
      <p:sp>
        <p:nvSpPr>
          <p:cNvPr id="4" name="Rectangle 3"/>
          <p:cNvSpPr/>
          <p:nvPr/>
        </p:nvSpPr>
        <p:spPr>
          <a:xfrm>
            <a:off x="3043373" y="3584587"/>
            <a:ext cx="1296144" cy="1440160"/>
          </a:xfrm>
          <a:prstGeom prst="rect">
            <a:avLst/>
          </a:prstGeom>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03302" y="3585795"/>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6" name="Rectangle 5"/>
          <p:cNvSpPr/>
          <p:nvPr/>
        </p:nvSpPr>
        <p:spPr>
          <a:xfrm>
            <a:off x="4623337" y="3584587"/>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7" name="Rectangle 6"/>
          <p:cNvSpPr/>
          <p:nvPr/>
        </p:nvSpPr>
        <p:spPr>
          <a:xfrm>
            <a:off x="7787478" y="3604338"/>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10" name="Rectangle 9">
            <a:extLst>
              <a:ext uri="{FF2B5EF4-FFF2-40B4-BE49-F238E27FC236}">
                <a16:creationId xmlns:a16="http://schemas.microsoft.com/office/drawing/2014/main" id="{C27EAAA8-F973-4B43-B80C-F03927295B1D}"/>
              </a:ext>
            </a:extLst>
          </p:cNvPr>
          <p:cNvSpPr/>
          <p:nvPr/>
        </p:nvSpPr>
        <p:spPr>
          <a:xfrm>
            <a:off x="317482" y="858425"/>
            <a:ext cx="11755248" cy="2493631"/>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In this case the list has been sorted. For longer lists you would need to go through the list of values for a second time, a third time and so on, you would repeat this until there were no more swaps to be made.</a:t>
            </a:r>
          </a:p>
          <a:p>
            <a:pPr>
              <a:lnSpc>
                <a:spcPct val="120000"/>
              </a:lnSpc>
              <a:spcBef>
                <a:spcPts val="600"/>
              </a:spcBef>
              <a:buClr>
                <a:schemeClr val="accent3">
                  <a:lumMod val="50000"/>
                </a:schemeClr>
              </a:buClr>
              <a:buSzPct val="74000"/>
              <a:defRPr/>
            </a:pPr>
            <a:r>
              <a:rPr lang="en-GB" sz="3200" dirty="0"/>
              <a:t> </a:t>
            </a:r>
          </a:p>
        </p:txBody>
      </p:sp>
    </p:spTree>
    <p:extLst>
      <p:ext uri="{BB962C8B-B14F-4D97-AF65-F5344CB8AC3E}">
        <p14:creationId xmlns:p14="http://schemas.microsoft.com/office/powerpoint/2010/main" val="61843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6EA-FCBF-43E9-A64D-551623BAF07F}"/>
              </a:ext>
            </a:extLst>
          </p:cNvPr>
          <p:cNvSpPr>
            <a:spLocks noGrp="1"/>
          </p:cNvSpPr>
          <p:nvPr>
            <p:ph type="title"/>
          </p:nvPr>
        </p:nvSpPr>
        <p:spPr/>
        <p:txBody>
          <a:bodyPr/>
          <a:lstStyle/>
          <a:p>
            <a:pPr algn="ctr"/>
            <a:r>
              <a:rPr lang="en-GB" dirty="0"/>
              <a:t>Bubble Sort Program in Python</a:t>
            </a:r>
          </a:p>
        </p:txBody>
      </p:sp>
      <p:pic>
        <p:nvPicPr>
          <p:cNvPr id="4" name="Picture 3">
            <a:extLst>
              <a:ext uri="{FF2B5EF4-FFF2-40B4-BE49-F238E27FC236}">
                <a16:creationId xmlns:a16="http://schemas.microsoft.com/office/drawing/2014/main" id="{714E7A6A-A5E8-4774-8FF1-4DF90A83E8CF}"/>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708" t="3492"/>
          <a:stretch/>
        </p:blipFill>
        <p:spPr>
          <a:xfrm>
            <a:off x="318053" y="1531661"/>
            <a:ext cx="11452821" cy="4325800"/>
          </a:xfrm>
          <a:prstGeom prst="rect">
            <a:avLst/>
          </a:prstGeom>
        </p:spPr>
      </p:pic>
    </p:spTree>
    <p:extLst>
      <p:ext uri="{BB962C8B-B14F-4D97-AF65-F5344CB8AC3E}">
        <p14:creationId xmlns:p14="http://schemas.microsoft.com/office/powerpoint/2010/main" val="447758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22C-0D97-47A9-BF83-A2CA228A2E37}"/>
              </a:ext>
            </a:extLst>
          </p:cNvPr>
          <p:cNvSpPr>
            <a:spLocks noGrp="1"/>
          </p:cNvSpPr>
          <p:nvPr>
            <p:ph type="title"/>
          </p:nvPr>
        </p:nvSpPr>
        <p:spPr/>
        <p:txBody>
          <a:bodyPr/>
          <a:lstStyle/>
          <a:p>
            <a:pPr algn="ctr"/>
            <a:r>
              <a:rPr lang="en-GB" b="1" dirty="0"/>
              <a:t>Merge Sort</a:t>
            </a:r>
          </a:p>
        </p:txBody>
      </p:sp>
      <p:sp>
        <p:nvSpPr>
          <p:cNvPr id="3" name="Content Placeholder 2">
            <a:extLst>
              <a:ext uri="{FF2B5EF4-FFF2-40B4-BE49-F238E27FC236}">
                <a16:creationId xmlns:a16="http://schemas.microsoft.com/office/drawing/2014/main" id="{980AB7CF-BA7F-49D3-968A-2A199797F519}"/>
              </a:ext>
            </a:extLst>
          </p:cNvPr>
          <p:cNvSpPr>
            <a:spLocks noGrp="1"/>
          </p:cNvSpPr>
          <p:nvPr>
            <p:ph idx="1"/>
          </p:nvPr>
        </p:nvSpPr>
        <p:spPr>
          <a:xfrm>
            <a:off x="801757" y="1253331"/>
            <a:ext cx="11088756" cy="4351338"/>
          </a:xfrm>
        </p:spPr>
        <p:txBody>
          <a:bodyPr>
            <a:normAutofit/>
          </a:bodyPr>
          <a:lstStyle/>
          <a:p>
            <a:pPr marL="0" indent="0">
              <a:buNone/>
            </a:pPr>
            <a:r>
              <a:rPr lang="en-US" sz="3200" dirty="0"/>
              <a:t>The </a:t>
            </a:r>
            <a:r>
              <a:rPr lang="en-US" sz="3200" b="1" dirty="0"/>
              <a:t>Merge Sort </a:t>
            </a:r>
            <a:r>
              <a:rPr lang="en-US" sz="3200" dirty="0"/>
              <a:t>algorithm is used to sort a list by first dividing the list in half and then dividing each of these list in half and then dividing each of these lists in half. This continues until the size of each list becomes one. </a:t>
            </a:r>
          </a:p>
          <a:p>
            <a:pPr marL="0" indent="0">
              <a:buNone/>
            </a:pPr>
            <a:r>
              <a:rPr lang="en-US" sz="3200" dirty="0"/>
              <a:t>This process is then reversed with items merged into longer and longer lists, but as they are merged the items are put in the correct order.</a:t>
            </a:r>
          </a:p>
          <a:p>
            <a:pPr marL="0" indent="0">
              <a:buNone/>
            </a:pPr>
            <a:r>
              <a:rPr lang="en-US" sz="3200" dirty="0"/>
              <a:t>This is sometimes called the </a:t>
            </a:r>
            <a:r>
              <a:rPr lang="en-US" sz="3200" b="1" dirty="0"/>
              <a:t>Divide and Conquer </a:t>
            </a:r>
            <a:r>
              <a:rPr lang="en-US" sz="3200" dirty="0"/>
              <a:t>algorithm. </a:t>
            </a:r>
          </a:p>
          <a:p>
            <a:endParaRPr lang="en-GB" dirty="0"/>
          </a:p>
        </p:txBody>
      </p:sp>
    </p:spTree>
    <p:extLst>
      <p:ext uri="{BB962C8B-B14F-4D97-AF65-F5344CB8AC3E}">
        <p14:creationId xmlns:p14="http://schemas.microsoft.com/office/powerpoint/2010/main" val="289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791818" y="1751359"/>
            <a:ext cx="5754756" cy="2449580"/>
          </a:xfrm>
        </p:spPr>
        <p:txBody>
          <a:bodyPr>
            <a:normAutofit/>
          </a:bodyPr>
          <a:lstStyle/>
          <a:p>
            <a:pPr marL="0" indent="0">
              <a:buNone/>
            </a:pPr>
            <a:r>
              <a:rPr lang="en-GB" sz="3200" dirty="0"/>
              <a:t>One step shown is “Clean teeth”.</a:t>
            </a:r>
          </a:p>
          <a:p>
            <a:pPr marL="0" indent="0">
              <a:buNone/>
            </a:pPr>
            <a:r>
              <a:rPr lang="en-GB" sz="3200" dirty="0"/>
              <a:t>Could we develop our algorithm by including more steps to show what happens when you are actually cleaning your teeth? </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nvGraphicFramePr>
        <p:xfrm>
          <a:off x="6874510" y="1751359"/>
          <a:ext cx="4840412" cy="4425600"/>
        </p:xfrm>
        <a:graphic>
          <a:graphicData uri="http://schemas.openxmlformats.org/drawingml/2006/table">
            <a:tbl>
              <a:tblPr firstRow="1" firstCol="1" bandRow="1">
                <a:tableStyleId>{073A0DAA-6AF3-43AB-8588-CEC1D06C72B9}</a:tableStyleId>
              </a:tblPr>
              <a:tblGrid>
                <a:gridCol w="4840412">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effectLst/>
                        </a:rPr>
                        <a:t>Clean teeth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4" name="Speech Bubble: Rectangle 3">
            <a:extLst>
              <a:ext uri="{FF2B5EF4-FFF2-40B4-BE49-F238E27FC236}">
                <a16:creationId xmlns:a16="http://schemas.microsoft.com/office/drawing/2014/main" id="{3FC41BFC-F167-45DE-9B6D-8C8671A3DE4F}"/>
              </a:ext>
            </a:extLst>
          </p:cNvPr>
          <p:cNvSpPr/>
          <p:nvPr/>
        </p:nvSpPr>
        <p:spPr>
          <a:xfrm>
            <a:off x="689914" y="4757531"/>
            <a:ext cx="4013752" cy="821634"/>
          </a:xfrm>
          <a:prstGeom prst="wedgeRectCallout">
            <a:avLst>
              <a:gd name="adj1" fmla="val 104699"/>
              <a:gd name="adj2" fmla="val -647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What steps do you take when you are cleaning your teeth?</a:t>
            </a:r>
          </a:p>
        </p:txBody>
      </p:sp>
    </p:spTree>
    <p:extLst>
      <p:ext uri="{BB962C8B-B14F-4D97-AF65-F5344CB8AC3E}">
        <p14:creationId xmlns:p14="http://schemas.microsoft.com/office/powerpoint/2010/main" val="2944345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22C-0D97-47A9-BF83-A2CA228A2E37}"/>
              </a:ext>
            </a:extLst>
          </p:cNvPr>
          <p:cNvSpPr>
            <a:spLocks noGrp="1"/>
          </p:cNvSpPr>
          <p:nvPr>
            <p:ph type="title"/>
          </p:nvPr>
        </p:nvSpPr>
        <p:spPr/>
        <p:txBody>
          <a:bodyPr/>
          <a:lstStyle/>
          <a:p>
            <a:pPr algn="ctr"/>
            <a:r>
              <a:rPr lang="en-GB" b="1" dirty="0"/>
              <a:t>Merge Sort Algorithm</a:t>
            </a:r>
          </a:p>
        </p:txBody>
      </p:sp>
      <p:sp>
        <p:nvSpPr>
          <p:cNvPr id="3" name="Content Placeholder 2">
            <a:extLst>
              <a:ext uri="{FF2B5EF4-FFF2-40B4-BE49-F238E27FC236}">
                <a16:creationId xmlns:a16="http://schemas.microsoft.com/office/drawing/2014/main" id="{980AB7CF-BA7F-49D3-968A-2A199797F519}"/>
              </a:ext>
            </a:extLst>
          </p:cNvPr>
          <p:cNvSpPr>
            <a:spLocks noGrp="1"/>
          </p:cNvSpPr>
          <p:nvPr>
            <p:ph idx="1"/>
          </p:nvPr>
        </p:nvSpPr>
        <p:spPr/>
        <p:txBody>
          <a:bodyPr>
            <a:normAutofit/>
          </a:bodyPr>
          <a:lstStyle/>
          <a:p>
            <a:pPr marL="0" indent="0">
              <a:buNone/>
            </a:pPr>
            <a:r>
              <a:rPr lang="en-US" sz="3200" dirty="0"/>
              <a:t>1. If there is only one item in the list then stop.</a:t>
            </a:r>
          </a:p>
          <a:p>
            <a:pPr marL="0" indent="0">
              <a:buNone/>
            </a:pPr>
            <a:r>
              <a:rPr lang="en-US" sz="3200" dirty="0"/>
              <a:t>2. Divide the list into two parts.</a:t>
            </a:r>
          </a:p>
          <a:p>
            <a:pPr marL="0" indent="0">
              <a:buNone/>
            </a:pPr>
            <a:r>
              <a:rPr lang="en-US" sz="3200" dirty="0"/>
              <a:t>3. Repeat step 2 until there is only one item in each list.</a:t>
            </a:r>
          </a:p>
          <a:p>
            <a:pPr marL="0" indent="0">
              <a:buNone/>
            </a:pPr>
            <a:r>
              <a:rPr lang="en-US" sz="3200" dirty="0"/>
              <a:t>4. Merge one list with another list and place the items in the new merged list in the correct order.</a:t>
            </a:r>
          </a:p>
          <a:p>
            <a:pPr marL="0" indent="0">
              <a:buNone/>
            </a:pPr>
            <a:r>
              <a:rPr lang="en-US" sz="3200" dirty="0"/>
              <a:t>5. Repeat step 4 until all of the lists have been merged together into a single list.</a:t>
            </a:r>
          </a:p>
          <a:p>
            <a:pPr marL="0" indent="0">
              <a:buNone/>
            </a:pPr>
            <a:endParaRPr lang="en-US" dirty="0"/>
          </a:p>
          <a:p>
            <a:endParaRPr lang="en-GB" dirty="0"/>
          </a:p>
        </p:txBody>
      </p:sp>
    </p:spTree>
    <p:extLst>
      <p:ext uri="{BB962C8B-B14F-4D97-AF65-F5344CB8AC3E}">
        <p14:creationId xmlns:p14="http://schemas.microsoft.com/office/powerpoint/2010/main" val="608647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400079"/>
            <a:ext cx="10515600" cy="1689513"/>
          </a:xfrm>
        </p:spPr>
        <p:txBody>
          <a:bodyPr>
            <a:normAutofit/>
          </a:bodyPr>
          <a:lstStyle/>
          <a:p>
            <a:pPr marL="0" indent="0">
              <a:buNone/>
            </a:pPr>
            <a:r>
              <a:rPr lang="en-GB" sz="3200" dirty="0"/>
              <a:t>You have been asked to sort the following list into ascending order: 59328417 </a:t>
            </a:r>
          </a:p>
          <a:p>
            <a:pPr marL="0" indent="0">
              <a:buNone/>
            </a:pPr>
            <a:r>
              <a:rPr lang="en-GB" sz="3200" dirty="0"/>
              <a:t>First divide the list into two lists</a:t>
            </a:r>
          </a:p>
          <a:p>
            <a:pPr marL="0" indent="0">
              <a:buNone/>
            </a:pPr>
            <a:endParaRPr lang="en-GB" sz="3200" dirty="0"/>
          </a:p>
          <a:p>
            <a:pPr marL="0" indent="0">
              <a:buNone/>
            </a:pPr>
            <a:endParaRPr lang="en-GB" sz="3200" dirty="0"/>
          </a:p>
          <a:p>
            <a:pPr marL="0" indent="0">
              <a:buNone/>
            </a:pPr>
            <a:endParaRPr lang="en-GB" sz="3200" dirty="0"/>
          </a:p>
        </p:txBody>
      </p:sp>
      <p:sp>
        <p:nvSpPr>
          <p:cNvPr id="4" name="Rectangle 3">
            <a:extLst>
              <a:ext uri="{FF2B5EF4-FFF2-40B4-BE49-F238E27FC236}">
                <a16:creationId xmlns:a16="http://schemas.microsoft.com/office/drawing/2014/main" id="{FE5DE660-0193-4C8F-BC37-B23BD6ABF5D2}"/>
              </a:ext>
            </a:extLst>
          </p:cNvPr>
          <p:cNvSpPr/>
          <p:nvPr/>
        </p:nvSpPr>
        <p:spPr>
          <a:xfrm>
            <a:off x="3929270"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7AFF85AA-7770-49BC-9D32-72CFE5ACA667}"/>
              </a:ext>
            </a:extLst>
          </p:cNvPr>
          <p:cNvSpPr/>
          <p:nvPr/>
        </p:nvSpPr>
        <p:spPr>
          <a:xfrm>
            <a:off x="4883428"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6F3F86F0-7CE3-4F92-84CC-FC4F21CD2127}"/>
              </a:ext>
            </a:extLst>
          </p:cNvPr>
          <p:cNvSpPr/>
          <p:nvPr/>
        </p:nvSpPr>
        <p:spPr>
          <a:xfrm>
            <a:off x="4406349" y="321034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1CC4F22-565F-4793-BD68-37C4A956833D}"/>
              </a:ext>
            </a:extLst>
          </p:cNvPr>
          <p:cNvSpPr/>
          <p:nvPr/>
        </p:nvSpPr>
        <p:spPr>
          <a:xfrm>
            <a:off x="5857463"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26ECBA26-87A6-4074-AAA2-4EC733F5FD6F}"/>
              </a:ext>
            </a:extLst>
          </p:cNvPr>
          <p:cNvSpPr/>
          <p:nvPr/>
        </p:nvSpPr>
        <p:spPr>
          <a:xfrm>
            <a:off x="6808310"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F4FA96A1-90B2-42D9-84AD-515EED49F1C1}"/>
              </a:ext>
            </a:extLst>
          </p:cNvPr>
          <p:cNvSpPr/>
          <p:nvPr/>
        </p:nvSpPr>
        <p:spPr>
          <a:xfrm>
            <a:off x="5383695"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9359DBC5-5A70-48A0-A572-30695EE727CA}"/>
              </a:ext>
            </a:extLst>
          </p:cNvPr>
          <p:cNvSpPr/>
          <p:nvPr/>
        </p:nvSpPr>
        <p:spPr>
          <a:xfrm>
            <a:off x="6334542"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85FCF04E-19FF-432B-9432-5F665CBA1789}"/>
              </a:ext>
            </a:extLst>
          </p:cNvPr>
          <p:cNvSpPr/>
          <p:nvPr/>
        </p:nvSpPr>
        <p:spPr>
          <a:xfrm>
            <a:off x="7285389"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3" name="Rectangle 12">
            <a:extLst>
              <a:ext uri="{FF2B5EF4-FFF2-40B4-BE49-F238E27FC236}">
                <a16:creationId xmlns:a16="http://schemas.microsoft.com/office/drawing/2014/main" id="{EBA5F754-8492-4AEF-A0A6-8887DC606BA4}"/>
              </a:ext>
            </a:extLst>
          </p:cNvPr>
          <p:cNvSpPr/>
          <p:nvPr/>
        </p:nvSpPr>
        <p:spPr>
          <a:xfrm>
            <a:off x="2951924"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906082"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3429003" y="467258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811621"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7762468"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4406349"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7288700"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8239547"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2" name="Straight Arrow Connector 21">
            <a:extLst>
              <a:ext uri="{FF2B5EF4-FFF2-40B4-BE49-F238E27FC236}">
                <a16:creationId xmlns:a16="http://schemas.microsoft.com/office/drawing/2014/main" id="{5A82C852-1668-4184-9A58-3D83117000AF}"/>
              </a:ext>
            </a:extLst>
          </p:cNvPr>
          <p:cNvCxnSpPr>
            <a:cxnSpLocks/>
          </p:cNvCxnSpPr>
          <p:nvPr/>
        </p:nvCxnSpPr>
        <p:spPr>
          <a:xfrm flipH="1">
            <a:off x="3929270" y="3792391"/>
            <a:ext cx="954158" cy="7227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a:off x="6879544" y="3814397"/>
            <a:ext cx="811689" cy="7331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5480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758545"/>
          </a:xfrm>
        </p:spPr>
        <p:txBody>
          <a:bodyPr>
            <a:normAutofit/>
          </a:bodyPr>
          <a:lstStyle/>
          <a:p>
            <a:pPr marL="0" indent="0">
              <a:buNone/>
            </a:pPr>
            <a:r>
              <a:rPr lang="en-GB" sz="3200" dirty="0"/>
              <a:t>Now divide these lists again.</a:t>
            </a:r>
          </a:p>
          <a:p>
            <a:pPr marL="0" indent="0">
              <a:buNone/>
            </a:pPr>
            <a:endParaRPr lang="en-GB" sz="3200" dirty="0"/>
          </a:p>
          <a:p>
            <a:pPr marL="0" indent="0">
              <a:buNone/>
            </a:pPr>
            <a:endParaRPr lang="en-GB" sz="3200" dirty="0"/>
          </a:p>
        </p:txBody>
      </p:sp>
      <p:sp>
        <p:nvSpPr>
          <p:cNvPr id="12" name="Content Placeholder 2">
            <a:extLst>
              <a:ext uri="{FF2B5EF4-FFF2-40B4-BE49-F238E27FC236}">
                <a16:creationId xmlns:a16="http://schemas.microsoft.com/office/drawing/2014/main" id="{712C712A-05A5-44D8-99B6-BCEC4AF92980}"/>
              </a:ext>
            </a:extLst>
          </p:cNvPr>
          <p:cNvSpPr txBox="1">
            <a:spLocks/>
          </p:cNvSpPr>
          <p:nvPr/>
        </p:nvSpPr>
        <p:spPr>
          <a:xfrm>
            <a:off x="785194" y="5337176"/>
            <a:ext cx="10515600" cy="75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dirty="0"/>
              <a:t>Divide them again until each item is in a list of one.</a:t>
            </a:r>
          </a:p>
          <a:p>
            <a:pPr marL="0" indent="0">
              <a:buFont typeface="Arial" panose="020B0604020202020204" pitchFamily="34" charset="0"/>
              <a:buNone/>
            </a:pPr>
            <a:endParaRPr lang="en-GB" sz="3200" dirty="0"/>
          </a:p>
        </p:txBody>
      </p:sp>
      <p:sp>
        <p:nvSpPr>
          <p:cNvPr id="13" name="Rectangle 12">
            <a:extLst>
              <a:ext uri="{FF2B5EF4-FFF2-40B4-BE49-F238E27FC236}">
                <a16:creationId xmlns:a16="http://schemas.microsoft.com/office/drawing/2014/main" id="{EBA5F754-8492-4AEF-A0A6-8887DC606BA4}"/>
              </a:ext>
            </a:extLst>
          </p:cNvPr>
          <p:cNvSpPr/>
          <p:nvPr/>
        </p:nvSpPr>
        <p:spPr>
          <a:xfrm>
            <a:off x="2183297"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137455"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2660376" y="225499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042994"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6993841"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3637722"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6520073"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7470920"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flipH="1">
            <a:off x="2736474" y="280086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A1F1E53-E3BA-48BD-90DC-E67DD5BBEAE7}"/>
              </a:ext>
            </a:extLst>
          </p:cNvPr>
          <p:cNvSpPr/>
          <p:nvPr/>
        </p:nvSpPr>
        <p:spPr>
          <a:xfrm>
            <a:off x="1689644"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25" name="Rectangle 24">
            <a:extLst>
              <a:ext uri="{FF2B5EF4-FFF2-40B4-BE49-F238E27FC236}">
                <a16:creationId xmlns:a16="http://schemas.microsoft.com/office/drawing/2014/main" id="{8C3BBAA8-5C2B-498D-B1C4-A2C572985B90}"/>
              </a:ext>
            </a:extLst>
          </p:cNvPr>
          <p:cNvSpPr/>
          <p:nvPr/>
        </p:nvSpPr>
        <p:spPr>
          <a:xfrm>
            <a:off x="3637722" y="333980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26" name="Rectangle 25">
            <a:extLst>
              <a:ext uri="{FF2B5EF4-FFF2-40B4-BE49-F238E27FC236}">
                <a16:creationId xmlns:a16="http://schemas.microsoft.com/office/drawing/2014/main" id="{A392D7F8-9AD6-4B60-8C33-F829A0C5BDC8}"/>
              </a:ext>
            </a:extLst>
          </p:cNvPr>
          <p:cNvSpPr/>
          <p:nvPr/>
        </p:nvSpPr>
        <p:spPr>
          <a:xfrm>
            <a:off x="2176662"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27" name="Rectangle 26">
            <a:extLst>
              <a:ext uri="{FF2B5EF4-FFF2-40B4-BE49-F238E27FC236}">
                <a16:creationId xmlns:a16="http://schemas.microsoft.com/office/drawing/2014/main" id="{8644ACC7-9539-4021-9BF0-699115B70FBA}"/>
              </a:ext>
            </a:extLst>
          </p:cNvPr>
          <p:cNvSpPr/>
          <p:nvPr/>
        </p:nvSpPr>
        <p:spPr>
          <a:xfrm>
            <a:off x="5582493"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28" name="Rectangle 27">
            <a:extLst>
              <a:ext uri="{FF2B5EF4-FFF2-40B4-BE49-F238E27FC236}">
                <a16:creationId xmlns:a16="http://schemas.microsoft.com/office/drawing/2014/main" id="{2AEBB02C-93F8-4E77-AFC9-70B5E09FF856}"/>
              </a:ext>
            </a:extLst>
          </p:cNvPr>
          <p:cNvSpPr/>
          <p:nvPr/>
        </p:nvSpPr>
        <p:spPr>
          <a:xfrm>
            <a:off x="748418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29" name="Rectangle 28">
            <a:extLst>
              <a:ext uri="{FF2B5EF4-FFF2-40B4-BE49-F238E27FC236}">
                <a16:creationId xmlns:a16="http://schemas.microsoft.com/office/drawing/2014/main" id="{BEC0792B-3F16-4F8B-8812-282590CD6E0F}"/>
              </a:ext>
            </a:extLst>
          </p:cNvPr>
          <p:cNvSpPr/>
          <p:nvPr/>
        </p:nvSpPr>
        <p:spPr>
          <a:xfrm>
            <a:off x="406841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0" name="Rectangle 29">
            <a:extLst>
              <a:ext uri="{FF2B5EF4-FFF2-40B4-BE49-F238E27FC236}">
                <a16:creationId xmlns:a16="http://schemas.microsoft.com/office/drawing/2014/main" id="{CEE1C3C2-147D-41A0-A808-14D0E897A58A}"/>
              </a:ext>
            </a:extLst>
          </p:cNvPr>
          <p:cNvSpPr/>
          <p:nvPr/>
        </p:nvSpPr>
        <p:spPr>
          <a:xfrm>
            <a:off x="6059572"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1" name="Rectangle 30">
            <a:extLst>
              <a:ext uri="{FF2B5EF4-FFF2-40B4-BE49-F238E27FC236}">
                <a16:creationId xmlns:a16="http://schemas.microsoft.com/office/drawing/2014/main" id="{547C0B6E-9604-412C-8CD9-B21FF9C7145B}"/>
              </a:ext>
            </a:extLst>
          </p:cNvPr>
          <p:cNvSpPr/>
          <p:nvPr/>
        </p:nvSpPr>
        <p:spPr>
          <a:xfrm>
            <a:off x="7961267"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2" name="Rectangle 31">
            <a:extLst>
              <a:ext uri="{FF2B5EF4-FFF2-40B4-BE49-F238E27FC236}">
                <a16:creationId xmlns:a16="http://schemas.microsoft.com/office/drawing/2014/main" id="{CC20802E-0C33-4F86-89CF-49059970BE08}"/>
              </a:ext>
            </a:extLst>
          </p:cNvPr>
          <p:cNvSpPr/>
          <p:nvPr/>
        </p:nvSpPr>
        <p:spPr>
          <a:xfrm>
            <a:off x="1505351"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3" name="Rectangle 32">
            <a:extLst>
              <a:ext uri="{FF2B5EF4-FFF2-40B4-BE49-F238E27FC236}">
                <a16:creationId xmlns:a16="http://schemas.microsoft.com/office/drawing/2014/main" id="{B27E3E71-A6DE-4A05-ABD3-F3DD2848606D}"/>
              </a:ext>
            </a:extLst>
          </p:cNvPr>
          <p:cNvSpPr/>
          <p:nvPr/>
        </p:nvSpPr>
        <p:spPr>
          <a:xfrm>
            <a:off x="3340362"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4" name="Rectangle 33">
            <a:extLst>
              <a:ext uri="{FF2B5EF4-FFF2-40B4-BE49-F238E27FC236}">
                <a16:creationId xmlns:a16="http://schemas.microsoft.com/office/drawing/2014/main" id="{E76F8DCB-F764-4F10-9379-21693AD5F378}"/>
              </a:ext>
            </a:extLst>
          </p:cNvPr>
          <p:cNvSpPr/>
          <p:nvPr/>
        </p:nvSpPr>
        <p:spPr>
          <a:xfrm>
            <a:off x="2473804"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5" name="Rectangle 34">
            <a:extLst>
              <a:ext uri="{FF2B5EF4-FFF2-40B4-BE49-F238E27FC236}">
                <a16:creationId xmlns:a16="http://schemas.microsoft.com/office/drawing/2014/main" id="{5E10C05E-E4FF-447D-9E2B-A2046A810495}"/>
              </a:ext>
            </a:extLst>
          </p:cNvPr>
          <p:cNvSpPr/>
          <p:nvPr/>
        </p:nvSpPr>
        <p:spPr>
          <a:xfrm>
            <a:off x="5343953"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36" name="Rectangle 35">
            <a:extLst>
              <a:ext uri="{FF2B5EF4-FFF2-40B4-BE49-F238E27FC236}">
                <a16:creationId xmlns:a16="http://schemas.microsoft.com/office/drawing/2014/main" id="{A63590A7-7248-4320-BF63-15FB1D5B4A86}"/>
              </a:ext>
            </a:extLst>
          </p:cNvPr>
          <p:cNvSpPr/>
          <p:nvPr/>
        </p:nvSpPr>
        <p:spPr>
          <a:xfrm>
            <a:off x="7245648"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7" name="Rectangle 36">
            <a:extLst>
              <a:ext uri="{FF2B5EF4-FFF2-40B4-BE49-F238E27FC236}">
                <a16:creationId xmlns:a16="http://schemas.microsoft.com/office/drawing/2014/main" id="{2F4BD42D-B121-430F-A86E-FB401A1F3B52}"/>
              </a:ext>
            </a:extLst>
          </p:cNvPr>
          <p:cNvSpPr/>
          <p:nvPr/>
        </p:nvSpPr>
        <p:spPr>
          <a:xfrm>
            <a:off x="4323111" y="441122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8" name="Rectangle 37">
            <a:extLst>
              <a:ext uri="{FF2B5EF4-FFF2-40B4-BE49-F238E27FC236}">
                <a16:creationId xmlns:a16="http://schemas.microsoft.com/office/drawing/2014/main" id="{908956D3-FA7D-45D8-9DC5-F7560C72E8D7}"/>
              </a:ext>
            </a:extLst>
          </p:cNvPr>
          <p:cNvSpPr/>
          <p:nvPr/>
        </p:nvSpPr>
        <p:spPr>
          <a:xfrm>
            <a:off x="6364795" y="441212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9" name="Rectangle 38">
            <a:extLst>
              <a:ext uri="{FF2B5EF4-FFF2-40B4-BE49-F238E27FC236}">
                <a16:creationId xmlns:a16="http://schemas.microsoft.com/office/drawing/2014/main" id="{C2E4F821-C7B5-470F-8FB6-4788D1B7F136}"/>
              </a:ext>
            </a:extLst>
          </p:cNvPr>
          <p:cNvSpPr/>
          <p:nvPr/>
        </p:nvSpPr>
        <p:spPr>
          <a:xfrm>
            <a:off x="8266490"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42" name="Straight Arrow Connector 41">
            <a:extLst>
              <a:ext uri="{FF2B5EF4-FFF2-40B4-BE49-F238E27FC236}">
                <a16:creationId xmlns:a16="http://schemas.microsoft.com/office/drawing/2014/main" id="{B1F04AD9-6937-4B4C-99F8-57F2F8BDBD40}"/>
              </a:ext>
            </a:extLst>
          </p:cNvPr>
          <p:cNvCxnSpPr>
            <a:cxnSpLocks/>
          </p:cNvCxnSpPr>
          <p:nvPr/>
        </p:nvCxnSpPr>
        <p:spPr>
          <a:xfrm>
            <a:off x="3235898" y="279910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59DEE8-52CD-4972-8663-DD8AF5EDF861}"/>
              </a:ext>
            </a:extLst>
          </p:cNvPr>
          <p:cNvCxnSpPr>
            <a:cxnSpLocks/>
          </p:cNvCxnSpPr>
          <p:nvPr/>
        </p:nvCxnSpPr>
        <p:spPr>
          <a:xfrm flipH="1">
            <a:off x="6546577" y="2796422"/>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8B7BF2B-D0C4-4637-A93B-6675D0D52AAF}"/>
              </a:ext>
            </a:extLst>
          </p:cNvPr>
          <p:cNvCxnSpPr>
            <a:cxnSpLocks/>
          </p:cNvCxnSpPr>
          <p:nvPr/>
        </p:nvCxnSpPr>
        <p:spPr>
          <a:xfrm>
            <a:off x="7046001" y="2794659"/>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429D5-21A3-4A3F-8792-270F58841635}"/>
              </a:ext>
            </a:extLst>
          </p:cNvPr>
          <p:cNvCxnSpPr>
            <a:cxnSpLocks/>
          </p:cNvCxnSpPr>
          <p:nvPr/>
        </p:nvCxnSpPr>
        <p:spPr>
          <a:xfrm flipH="1">
            <a:off x="1722663" y="387908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B43A589-B5CF-4BE3-9D9F-7F9F5DC466EC}"/>
              </a:ext>
            </a:extLst>
          </p:cNvPr>
          <p:cNvCxnSpPr>
            <a:cxnSpLocks/>
          </p:cNvCxnSpPr>
          <p:nvPr/>
        </p:nvCxnSpPr>
        <p:spPr>
          <a:xfrm>
            <a:off x="2222087" y="387732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02249A7-1104-4AA9-B23E-06A007979DBC}"/>
              </a:ext>
            </a:extLst>
          </p:cNvPr>
          <p:cNvCxnSpPr>
            <a:cxnSpLocks/>
          </p:cNvCxnSpPr>
          <p:nvPr/>
        </p:nvCxnSpPr>
        <p:spPr>
          <a:xfrm flipH="1">
            <a:off x="3611208"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175F32C-AA95-492D-80DE-C84D4EB1D813}"/>
              </a:ext>
            </a:extLst>
          </p:cNvPr>
          <p:cNvCxnSpPr>
            <a:cxnSpLocks/>
          </p:cNvCxnSpPr>
          <p:nvPr/>
        </p:nvCxnSpPr>
        <p:spPr>
          <a:xfrm>
            <a:off x="4110632"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49850EB-28F1-47E3-9FE2-81D4E89F6B13}"/>
              </a:ext>
            </a:extLst>
          </p:cNvPr>
          <p:cNvCxnSpPr>
            <a:cxnSpLocks/>
          </p:cNvCxnSpPr>
          <p:nvPr/>
        </p:nvCxnSpPr>
        <p:spPr>
          <a:xfrm flipH="1">
            <a:off x="5605687"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929A7F1-C7E2-475A-BF3F-A9E7299832D7}"/>
              </a:ext>
            </a:extLst>
          </p:cNvPr>
          <p:cNvCxnSpPr>
            <a:cxnSpLocks/>
          </p:cNvCxnSpPr>
          <p:nvPr/>
        </p:nvCxnSpPr>
        <p:spPr>
          <a:xfrm>
            <a:off x="6105111"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28C478F-92A4-417A-AF3A-9FBACAAC4223}"/>
              </a:ext>
            </a:extLst>
          </p:cNvPr>
          <p:cNvCxnSpPr>
            <a:cxnSpLocks/>
          </p:cNvCxnSpPr>
          <p:nvPr/>
        </p:nvCxnSpPr>
        <p:spPr>
          <a:xfrm flipH="1">
            <a:off x="7497523" y="385226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D3349D1-71AC-4A4A-8AA3-EEAA26389195}"/>
              </a:ext>
            </a:extLst>
          </p:cNvPr>
          <p:cNvCxnSpPr>
            <a:cxnSpLocks/>
          </p:cNvCxnSpPr>
          <p:nvPr/>
        </p:nvCxnSpPr>
        <p:spPr>
          <a:xfrm>
            <a:off x="7996947" y="385050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7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1169367"/>
          </a:xfrm>
        </p:spPr>
        <p:txBody>
          <a:bodyPr>
            <a:normAutofit/>
          </a:bodyPr>
          <a:lstStyle/>
          <a:p>
            <a:pPr marL="0" indent="0">
              <a:buNone/>
            </a:pPr>
            <a:r>
              <a:rPr lang="en-GB" sz="3500" dirty="0"/>
              <a:t>Now merge the individual items into lists of two items. Put these items in the correct order.</a:t>
            </a:r>
          </a:p>
          <a:p>
            <a:pPr marL="0" indent="0">
              <a:buNone/>
            </a:pPr>
            <a:endParaRPr lang="en-GB" sz="3200" dirty="0"/>
          </a:p>
          <a:p>
            <a:pPr marL="0" indent="0">
              <a:buNone/>
            </a:pPr>
            <a:endParaRPr lang="en-GB" sz="3200" dirty="0"/>
          </a:p>
        </p:txBody>
      </p:sp>
      <p:sp>
        <p:nvSpPr>
          <p:cNvPr id="41" name="Rectangle 40">
            <a:extLst>
              <a:ext uri="{FF2B5EF4-FFF2-40B4-BE49-F238E27FC236}">
                <a16:creationId xmlns:a16="http://schemas.microsoft.com/office/drawing/2014/main" id="{34D6EAC4-AB28-429F-B14B-C9B473CBF401}"/>
              </a:ext>
            </a:extLst>
          </p:cNvPr>
          <p:cNvSpPr/>
          <p:nvPr/>
        </p:nvSpPr>
        <p:spPr>
          <a:xfrm>
            <a:off x="1982429"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43" name="Rectangle 42">
            <a:extLst>
              <a:ext uri="{FF2B5EF4-FFF2-40B4-BE49-F238E27FC236}">
                <a16:creationId xmlns:a16="http://schemas.microsoft.com/office/drawing/2014/main" id="{7D724CDD-C0B3-4F6D-923C-77491E495F23}"/>
              </a:ext>
            </a:extLst>
          </p:cNvPr>
          <p:cNvSpPr/>
          <p:nvPr/>
        </p:nvSpPr>
        <p:spPr>
          <a:xfrm>
            <a:off x="3817440"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44" name="Rectangle 43">
            <a:extLst>
              <a:ext uri="{FF2B5EF4-FFF2-40B4-BE49-F238E27FC236}">
                <a16:creationId xmlns:a16="http://schemas.microsoft.com/office/drawing/2014/main" id="{E1DF799A-A502-4B1D-88A0-192E4F2A460E}"/>
              </a:ext>
            </a:extLst>
          </p:cNvPr>
          <p:cNvSpPr/>
          <p:nvPr/>
        </p:nvSpPr>
        <p:spPr>
          <a:xfrm>
            <a:off x="2950882"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45" name="Rectangle 44">
            <a:extLst>
              <a:ext uri="{FF2B5EF4-FFF2-40B4-BE49-F238E27FC236}">
                <a16:creationId xmlns:a16="http://schemas.microsoft.com/office/drawing/2014/main" id="{E198E167-9ADC-4807-AF1A-9F41213B2B84}"/>
              </a:ext>
            </a:extLst>
          </p:cNvPr>
          <p:cNvSpPr/>
          <p:nvPr/>
        </p:nvSpPr>
        <p:spPr>
          <a:xfrm>
            <a:off x="5821031"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56" name="Rectangle 55">
            <a:extLst>
              <a:ext uri="{FF2B5EF4-FFF2-40B4-BE49-F238E27FC236}">
                <a16:creationId xmlns:a16="http://schemas.microsoft.com/office/drawing/2014/main" id="{A3A9BF52-FF2C-41F4-B591-774F71E97101}"/>
              </a:ext>
            </a:extLst>
          </p:cNvPr>
          <p:cNvSpPr/>
          <p:nvPr/>
        </p:nvSpPr>
        <p:spPr>
          <a:xfrm>
            <a:off x="7722726"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57" name="Rectangle 56">
            <a:extLst>
              <a:ext uri="{FF2B5EF4-FFF2-40B4-BE49-F238E27FC236}">
                <a16:creationId xmlns:a16="http://schemas.microsoft.com/office/drawing/2014/main" id="{1F0A4274-3F46-474B-B97D-29CE9BC96809}"/>
              </a:ext>
            </a:extLst>
          </p:cNvPr>
          <p:cNvSpPr/>
          <p:nvPr/>
        </p:nvSpPr>
        <p:spPr>
          <a:xfrm>
            <a:off x="4800189" y="2697756"/>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8" name="Rectangle 57">
            <a:extLst>
              <a:ext uri="{FF2B5EF4-FFF2-40B4-BE49-F238E27FC236}">
                <a16:creationId xmlns:a16="http://schemas.microsoft.com/office/drawing/2014/main" id="{22A14A86-FD36-4268-93B3-176D4933237C}"/>
              </a:ext>
            </a:extLst>
          </p:cNvPr>
          <p:cNvSpPr/>
          <p:nvPr/>
        </p:nvSpPr>
        <p:spPr>
          <a:xfrm>
            <a:off x="6841873" y="269865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59" name="Rectangle 58">
            <a:extLst>
              <a:ext uri="{FF2B5EF4-FFF2-40B4-BE49-F238E27FC236}">
                <a16:creationId xmlns:a16="http://schemas.microsoft.com/office/drawing/2014/main" id="{836A47B9-5864-4710-8E90-E64A42FCD455}"/>
              </a:ext>
            </a:extLst>
          </p:cNvPr>
          <p:cNvSpPr/>
          <p:nvPr/>
        </p:nvSpPr>
        <p:spPr>
          <a:xfrm>
            <a:off x="8743568"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60" name="Rectangle 59">
            <a:extLst>
              <a:ext uri="{FF2B5EF4-FFF2-40B4-BE49-F238E27FC236}">
                <a16:creationId xmlns:a16="http://schemas.microsoft.com/office/drawing/2014/main" id="{75F2DDFB-CEBD-4442-9C9A-C77F31B0060B}"/>
              </a:ext>
            </a:extLst>
          </p:cNvPr>
          <p:cNvSpPr/>
          <p:nvPr/>
        </p:nvSpPr>
        <p:spPr>
          <a:xfrm>
            <a:off x="2225324" y="368969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1" name="Rectangle 60">
            <a:extLst>
              <a:ext uri="{FF2B5EF4-FFF2-40B4-BE49-F238E27FC236}">
                <a16:creationId xmlns:a16="http://schemas.microsoft.com/office/drawing/2014/main" id="{565835AD-9FC3-43A7-A906-06C85C99E644}"/>
              </a:ext>
            </a:extLst>
          </p:cNvPr>
          <p:cNvSpPr/>
          <p:nvPr/>
        </p:nvSpPr>
        <p:spPr>
          <a:xfrm>
            <a:off x="4173402" y="36854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62" name="Rectangle 61">
            <a:extLst>
              <a:ext uri="{FF2B5EF4-FFF2-40B4-BE49-F238E27FC236}">
                <a16:creationId xmlns:a16="http://schemas.microsoft.com/office/drawing/2014/main" id="{B8AA87F2-C474-4579-8870-B9696D808CE5}"/>
              </a:ext>
            </a:extLst>
          </p:cNvPr>
          <p:cNvSpPr/>
          <p:nvPr/>
        </p:nvSpPr>
        <p:spPr>
          <a:xfrm>
            <a:off x="2712342" y="368969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3" name="Rectangle 62">
            <a:extLst>
              <a:ext uri="{FF2B5EF4-FFF2-40B4-BE49-F238E27FC236}">
                <a16:creationId xmlns:a16="http://schemas.microsoft.com/office/drawing/2014/main" id="{5D4B0E29-170D-4E9B-988F-5D93F7B3FDD7}"/>
              </a:ext>
            </a:extLst>
          </p:cNvPr>
          <p:cNvSpPr/>
          <p:nvPr/>
        </p:nvSpPr>
        <p:spPr>
          <a:xfrm>
            <a:off x="6118173" y="368994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4" name="Rectangle 63">
            <a:extLst>
              <a:ext uri="{FF2B5EF4-FFF2-40B4-BE49-F238E27FC236}">
                <a16:creationId xmlns:a16="http://schemas.microsoft.com/office/drawing/2014/main" id="{20C7880E-0E1D-4C6E-AD98-E9148B2F1493}"/>
              </a:ext>
            </a:extLst>
          </p:cNvPr>
          <p:cNvSpPr/>
          <p:nvPr/>
        </p:nvSpPr>
        <p:spPr>
          <a:xfrm>
            <a:off x="8019868"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65" name="Rectangle 64">
            <a:extLst>
              <a:ext uri="{FF2B5EF4-FFF2-40B4-BE49-F238E27FC236}">
                <a16:creationId xmlns:a16="http://schemas.microsoft.com/office/drawing/2014/main" id="{C2DBCC8B-FCD9-4FEE-9C75-DBC97A43C698}"/>
              </a:ext>
            </a:extLst>
          </p:cNvPr>
          <p:cNvSpPr/>
          <p:nvPr/>
        </p:nvSpPr>
        <p:spPr>
          <a:xfrm>
            <a:off x="4604098"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6" name="Rectangle 65">
            <a:extLst>
              <a:ext uri="{FF2B5EF4-FFF2-40B4-BE49-F238E27FC236}">
                <a16:creationId xmlns:a16="http://schemas.microsoft.com/office/drawing/2014/main" id="{414CBEBF-E604-4924-9F5D-D117421E7C99}"/>
              </a:ext>
            </a:extLst>
          </p:cNvPr>
          <p:cNvSpPr/>
          <p:nvPr/>
        </p:nvSpPr>
        <p:spPr>
          <a:xfrm>
            <a:off x="6595252" y="368994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67" name="Rectangle 66">
            <a:extLst>
              <a:ext uri="{FF2B5EF4-FFF2-40B4-BE49-F238E27FC236}">
                <a16:creationId xmlns:a16="http://schemas.microsoft.com/office/drawing/2014/main" id="{1C02C1AC-920F-4AD4-9795-B3D35361C7C4}"/>
              </a:ext>
            </a:extLst>
          </p:cNvPr>
          <p:cNvSpPr/>
          <p:nvPr/>
        </p:nvSpPr>
        <p:spPr>
          <a:xfrm>
            <a:off x="8496947"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5" name="Straight Arrow Connector 4">
            <a:extLst>
              <a:ext uri="{FF2B5EF4-FFF2-40B4-BE49-F238E27FC236}">
                <a16:creationId xmlns:a16="http://schemas.microsoft.com/office/drawing/2014/main" id="{82E16866-83CA-46B4-A6A2-3F2370B7F651}"/>
              </a:ext>
            </a:extLst>
          </p:cNvPr>
          <p:cNvCxnSpPr/>
          <p:nvPr/>
        </p:nvCxnSpPr>
        <p:spPr>
          <a:xfrm>
            <a:off x="2225324" y="3233530"/>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925E8F5-C5EB-4BE8-84CF-1CCB3EB0B69D}"/>
              </a:ext>
            </a:extLst>
          </p:cNvPr>
          <p:cNvCxnSpPr>
            <a:cxnSpLocks/>
          </p:cNvCxnSpPr>
          <p:nvPr/>
        </p:nvCxnSpPr>
        <p:spPr>
          <a:xfrm flipH="1">
            <a:off x="2761775" y="3233529"/>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803F76E-5F91-42D8-A94E-E3B2FF8CECA0}"/>
              </a:ext>
            </a:extLst>
          </p:cNvPr>
          <p:cNvCxnSpPr/>
          <p:nvPr/>
        </p:nvCxnSpPr>
        <p:spPr>
          <a:xfrm>
            <a:off x="4170437" y="3248124"/>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AE57CF2-1F9A-48EE-89DA-81071119185E}"/>
              </a:ext>
            </a:extLst>
          </p:cNvPr>
          <p:cNvCxnSpPr>
            <a:cxnSpLocks/>
          </p:cNvCxnSpPr>
          <p:nvPr/>
        </p:nvCxnSpPr>
        <p:spPr>
          <a:xfrm flipH="1">
            <a:off x="4706888" y="3248123"/>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38EDC56-785A-4DA7-84C9-3A329BD69462}"/>
              </a:ext>
            </a:extLst>
          </p:cNvPr>
          <p:cNvCxnSpPr/>
          <p:nvPr/>
        </p:nvCxnSpPr>
        <p:spPr>
          <a:xfrm>
            <a:off x="6131663" y="3263347"/>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7F8F29F-D3DB-4720-8272-5AC32782D368}"/>
              </a:ext>
            </a:extLst>
          </p:cNvPr>
          <p:cNvCxnSpPr>
            <a:cxnSpLocks/>
          </p:cNvCxnSpPr>
          <p:nvPr/>
        </p:nvCxnSpPr>
        <p:spPr>
          <a:xfrm flipH="1">
            <a:off x="6668114" y="3263346"/>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4845DF4-65D0-4930-8582-860C1E1260FF}"/>
              </a:ext>
            </a:extLst>
          </p:cNvPr>
          <p:cNvCxnSpPr/>
          <p:nvPr/>
        </p:nvCxnSpPr>
        <p:spPr>
          <a:xfrm>
            <a:off x="7994672" y="3239531"/>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92B43E62-28EC-4433-9F7A-F72E623C97AB}"/>
              </a:ext>
            </a:extLst>
          </p:cNvPr>
          <p:cNvCxnSpPr>
            <a:cxnSpLocks/>
          </p:cNvCxnSpPr>
          <p:nvPr/>
        </p:nvCxnSpPr>
        <p:spPr>
          <a:xfrm flipH="1">
            <a:off x="8531123" y="3239530"/>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4138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262167"/>
            <a:ext cx="10515600" cy="1325563"/>
          </a:xfrm>
        </p:spPr>
        <p:txBody>
          <a:bodyPr>
            <a:normAutofit fontScale="92500"/>
          </a:bodyPr>
          <a:lstStyle/>
          <a:p>
            <a:pPr marL="0" indent="0">
              <a:buNone/>
            </a:pPr>
            <a:r>
              <a:rPr lang="en-GB" sz="3500" dirty="0"/>
              <a:t>Now merge the items again. Put these items in the correct order. Repeat this process until you have a single list.</a:t>
            </a:r>
          </a:p>
          <a:p>
            <a:pPr marL="0" indent="0">
              <a:buNone/>
            </a:pPr>
            <a:endParaRPr lang="en-GB" sz="3200" dirty="0"/>
          </a:p>
          <a:p>
            <a:pPr marL="0" indent="0">
              <a:buNone/>
            </a:pPr>
            <a:endParaRPr lang="en-GB" sz="3200" dirty="0"/>
          </a:p>
        </p:txBody>
      </p:sp>
      <p:sp>
        <p:nvSpPr>
          <p:cNvPr id="60" name="Rectangle 59">
            <a:extLst>
              <a:ext uri="{FF2B5EF4-FFF2-40B4-BE49-F238E27FC236}">
                <a16:creationId xmlns:a16="http://schemas.microsoft.com/office/drawing/2014/main" id="{75F2DDFB-CEBD-4442-9C9A-C77F31B0060B}"/>
              </a:ext>
            </a:extLst>
          </p:cNvPr>
          <p:cNvSpPr/>
          <p:nvPr/>
        </p:nvSpPr>
        <p:spPr>
          <a:xfrm>
            <a:off x="2225324" y="255309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1" name="Rectangle 60">
            <a:extLst>
              <a:ext uri="{FF2B5EF4-FFF2-40B4-BE49-F238E27FC236}">
                <a16:creationId xmlns:a16="http://schemas.microsoft.com/office/drawing/2014/main" id="{565835AD-9FC3-43A7-A906-06C85C99E644}"/>
              </a:ext>
            </a:extLst>
          </p:cNvPr>
          <p:cNvSpPr/>
          <p:nvPr/>
        </p:nvSpPr>
        <p:spPr>
          <a:xfrm>
            <a:off x="4173402" y="254884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62" name="Rectangle 61">
            <a:extLst>
              <a:ext uri="{FF2B5EF4-FFF2-40B4-BE49-F238E27FC236}">
                <a16:creationId xmlns:a16="http://schemas.microsoft.com/office/drawing/2014/main" id="{B8AA87F2-C474-4579-8870-B9696D808CE5}"/>
              </a:ext>
            </a:extLst>
          </p:cNvPr>
          <p:cNvSpPr/>
          <p:nvPr/>
        </p:nvSpPr>
        <p:spPr>
          <a:xfrm>
            <a:off x="2712342" y="255309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3" name="Rectangle 62">
            <a:extLst>
              <a:ext uri="{FF2B5EF4-FFF2-40B4-BE49-F238E27FC236}">
                <a16:creationId xmlns:a16="http://schemas.microsoft.com/office/drawing/2014/main" id="{5D4B0E29-170D-4E9B-988F-5D93F7B3FDD7}"/>
              </a:ext>
            </a:extLst>
          </p:cNvPr>
          <p:cNvSpPr/>
          <p:nvPr/>
        </p:nvSpPr>
        <p:spPr>
          <a:xfrm>
            <a:off x="6118173" y="25533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4" name="Rectangle 63">
            <a:extLst>
              <a:ext uri="{FF2B5EF4-FFF2-40B4-BE49-F238E27FC236}">
                <a16:creationId xmlns:a16="http://schemas.microsoft.com/office/drawing/2014/main" id="{20C7880E-0E1D-4C6E-AD98-E9148B2F1493}"/>
              </a:ext>
            </a:extLst>
          </p:cNvPr>
          <p:cNvSpPr/>
          <p:nvPr/>
        </p:nvSpPr>
        <p:spPr>
          <a:xfrm>
            <a:off x="8019868"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65" name="Rectangle 64">
            <a:extLst>
              <a:ext uri="{FF2B5EF4-FFF2-40B4-BE49-F238E27FC236}">
                <a16:creationId xmlns:a16="http://schemas.microsoft.com/office/drawing/2014/main" id="{C2DBCC8B-FCD9-4FEE-9C75-DBC97A43C698}"/>
              </a:ext>
            </a:extLst>
          </p:cNvPr>
          <p:cNvSpPr/>
          <p:nvPr/>
        </p:nvSpPr>
        <p:spPr>
          <a:xfrm>
            <a:off x="4604098"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6" name="Rectangle 65">
            <a:extLst>
              <a:ext uri="{FF2B5EF4-FFF2-40B4-BE49-F238E27FC236}">
                <a16:creationId xmlns:a16="http://schemas.microsoft.com/office/drawing/2014/main" id="{414CBEBF-E604-4924-9F5D-D117421E7C99}"/>
              </a:ext>
            </a:extLst>
          </p:cNvPr>
          <p:cNvSpPr/>
          <p:nvPr/>
        </p:nvSpPr>
        <p:spPr>
          <a:xfrm>
            <a:off x="6595252" y="25533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67" name="Rectangle 66">
            <a:extLst>
              <a:ext uri="{FF2B5EF4-FFF2-40B4-BE49-F238E27FC236}">
                <a16:creationId xmlns:a16="http://schemas.microsoft.com/office/drawing/2014/main" id="{1C02C1AC-920F-4AD4-9795-B3D35361C7C4}"/>
              </a:ext>
            </a:extLst>
          </p:cNvPr>
          <p:cNvSpPr/>
          <p:nvPr/>
        </p:nvSpPr>
        <p:spPr>
          <a:xfrm>
            <a:off x="8496947"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5" name="Straight Arrow Connector 4">
            <a:extLst>
              <a:ext uri="{FF2B5EF4-FFF2-40B4-BE49-F238E27FC236}">
                <a16:creationId xmlns:a16="http://schemas.microsoft.com/office/drawing/2014/main" id="{82E16866-83CA-46B4-A6A2-3F2370B7F651}"/>
              </a:ext>
            </a:extLst>
          </p:cNvPr>
          <p:cNvCxnSpPr/>
          <p:nvPr/>
        </p:nvCxnSpPr>
        <p:spPr>
          <a:xfrm>
            <a:off x="3283263" y="3239425"/>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925E8F5-C5EB-4BE8-84CF-1CCB3EB0B69D}"/>
              </a:ext>
            </a:extLst>
          </p:cNvPr>
          <p:cNvCxnSpPr>
            <a:cxnSpLocks/>
          </p:cNvCxnSpPr>
          <p:nvPr/>
        </p:nvCxnSpPr>
        <p:spPr>
          <a:xfrm flipH="1">
            <a:off x="3819714" y="3239424"/>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38EDC56-785A-4DA7-84C9-3A329BD69462}"/>
              </a:ext>
            </a:extLst>
          </p:cNvPr>
          <p:cNvCxnSpPr/>
          <p:nvPr/>
        </p:nvCxnSpPr>
        <p:spPr>
          <a:xfrm>
            <a:off x="7098221" y="3162923"/>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7F8F29F-D3DB-4720-8272-5AC32782D368}"/>
              </a:ext>
            </a:extLst>
          </p:cNvPr>
          <p:cNvCxnSpPr>
            <a:cxnSpLocks/>
          </p:cNvCxnSpPr>
          <p:nvPr/>
        </p:nvCxnSpPr>
        <p:spPr>
          <a:xfrm flipH="1">
            <a:off x="7634672" y="3162922"/>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738538C-6C3B-4A12-B2BD-D71C0D7C3AFF}"/>
              </a:ext>
            </a:extLst>
          </p:cNvPr>
          <p:cNvSpPr/>
          <p:nvPr/>
        </p:nvSpPr>
        <p:spPr>
          <a:xfrm>
            <a:off x="2712342"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29" name="Rectangle 28">
            <a:extLst>
              <a:ext uri="{FF2B5EF4-FFF2-40B4-BE49-F238E27FC236}">
                <a16:creationId xmlns:a16="http://schemas.microsoft.com/office/drawing/2014/main" id="{AAB3C7E4-0777-4F95-93E3-EC370994222B}"/>
              </a:ext>
            </a:extLst>
          </p:cNvPr>
          <p:cNvSpPr/>
          <p:nvPr/>
        </p:nvSpPr>
        <p:spPr>
          <a:xfrm>
            <a:off x="3666500"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0" name="Rectangle 29">
            <a:extLst>
              <a:ext uri="{FF2B5EF4-FFF2-40B4-BE49-F238E27FC236}">
                <a16:creationId xmlns:a16="http://schemas.microsoft.com/office/drawing/2014/main" id="{AD043DD5-5F52-49C3-B2EA-AB82B09F1CC0}"/>
              </a:ext>
            </a:extLst>
          </p:cNvPr>
          <p:cNvSpPr/>
          <p:nvPr/>
        </p:nvSpPr>
        <p:spPr>
          <a:xfrm>
            <a:off x="3189421" y="374738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1" name="Rectangle 30">
            <a:extLst>
              <a:ext uri="{FF2B5EF4-FFF2-40B4-BE49-F238E27FC236}">
                <a16:creationId xmlns:a16="http://schemas.microsoft.com/office/drawing/2014/main" id="{0457AB3C-4DED-4068-990A-8C10B7A31777}"/>
              </a:ext>
            </a:extLst>
          </p:cNvPr>
          <p:cNvSpPr/>
          <p:nvPr/>
        </p:nvSpPr>
        <p:spPr>
          <a:xfrm>
            <a:off x="6572039"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2" name="Rectangle 31">
            <a:extLst>
              <a:ext uri="{FF2B5EF4-FFF2-40B4-BE49-F238E27FC236}">
                <a16:creationId xmlns:a16="http://schemas.microsoft.com/office/drawing/2014/main" id="{5E9646B9-3383-4699-8FC5-2CE6C39F4D88}"/>
              </a:ext>
            </a:extLst>
          </p:cNvPr>
          <p:cNvSpPr/>
          <p:nvPr/>
        </p:nvSpPr>
        <p:spPr>
          <a:xfrm>
            <a:off x="7522886"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3" name="Rectangle 32">
            <a:extLst>
              <a:ext uri="{FF2B5EF4-FFF2-40B4-BE49-F238E27FC236}">
                <a16:creationId xmlns:a16="http://schemas.microsoft.com/office/drawing/2014/main" id="{8E397FD0-DB4A-4B93-BF04-D93972D9A383}"/>
              </a:ext>
            </a:extLst>
          </p:cNvPr>
          <p:cNvSpPr/>
          <p:nvPr/>
        </p:nvSpPr>
        <p:spPr>
          <a:xfrm>
            <a:off x="4166767"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4" name="Rectangle 33">
            <a:extLst>
              <a:ext uri="{FF2B5EF4-FFF2-40B4-BE49-F238E27FC236}">
                <a16:creationId xmlns:a16="http://schemas.microsoft.com/office/drawing/2014/main" id="{BA0981F1-CBF6-4D43-B0C4-8349CF6C3649}"/>
              </a:ext>
            </a:extLst>
          </p:cNvPr>
          <p:cNvSpPr/>
          <p:nvPr/>
        </p:nvSpPr>
        <p:spPr>
          <a:xfrm>
            <a:off x="7049118"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5" name="Rectangle 34">
            <a:extLst>
              <a:ext uri="{FF2B5EF4-FFF2-40B4-BE49-F238E27FC236}">
                <a16:creationId xmlns:a16="http://schemas.microsoft.com/office/drawing/2014/main" id="{038C9584-4179-4DE0-A240-B30DB6EAEDAF}"/>
              </a:ext>
            </a:extLst>
          </p:cNvPr>
          <p:cNvSpPr/>
          <p:nvPr/>
        </p:nvSpPr>
        <p:spPr>
          <a:xfrm>
            <a:off x="7999965"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cxnSp>
        <p:nvCxnSpPr>
          <p:cNvPr id="36" name="Straight Arrow Connector 35">
            <a:extLst>
              <a:ext uri="{FF2B5EF4-FFF2-40B4-BE49-F238E27FC236}">
                <a16:creationId xmlns:a16="http://schemas.microsoft.com/office/drawing/2014/main" id="{6A1ECDF2-2DEF-443D-AFE4-73ED0E9E25E1}"/>
              </a:ext>
            </a:extLst>
          </p:cNvPr>
          <p:cNvCxnSpPr>
            <a:cxnSpLocks/>
          </p:cNvCxnSpPr>
          <p:nvPr/>
        </p:nvCxnSpPr>
        <p:spPr>
          <a:xfrm>
            <a:off x="4757530" y="4055165"/>
            <a:ext cx="720019" cy="7026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B0400C3-A67D-4754-8CBA-C6395E09F838}"/>
              </a:ext>
            </a:extLst>
          </p:cNvPr>
          <p:cNvCxnSpPr>
            <a:cxnSpLocks/>
          </p:cNvCxnSpPr>
          <p:nvPr/>
        </p:nvCxnSpPr>
        <p:spPr>
          <a:xfrm flipH="1">
            <a:off x="5655150" y="4055165"/>
            <a:ext cx="720000" cy="7025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2424E753-915A-4A18-B24B-176BC5E57C29}"/>
              </a:ext>
            </a:extLst>
          </p:cNvPr>
          <p:cNvSpPr/>
          <p:nvPr/>
        </p:nvSpPr>
        <p:spPr>
          <a:xfrm>
            <a:off x="3801474"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42" name="Rectangle 41">
            <a:extLst>
              <a:ext uri="{FF2B5EF4-FFF2-40B4-BE49-F238E27FC236}">
                <a16:creationId xmlns:a16="http://schemas.microsoft.com/office/drawing/2014/main" id="{FD24819D-2623-46C2-B804-FD5D31D806C9}"/>
              </a:ext>
            </a:extLst>
          </p:cNvPr>
          <p:cNvSpPr/>
          <p:nvPr/>
        </p:nvSpPr>
        <p:spPr>
          <a:xfrm>
            <a:off x="4755632"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46" name="Rectangle 45">
            <a:extLst>
              <a:ext uri="{FF2B5EF4-FFF2-40B4-BE49-F238E27FC236}">
                <a16:creationId xmlns:a16="http://schemas.microsoft.com/office/drawing/2014/main" id="{EFC6FB0E-3802-494A-818A-AA459EB8F589}"/>
              </a:ext>
            </a:extLst>
          </p:cNvPr>
          <p:cNvSpPr/>
          <p:nvPr/>
        </p:nvSpPr>
        <p:spPr>
          <a:xfrm>
            <a:off x="4278553" y="503954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47" name="Rectangle 46">
            <a:extLst>
              <a:ext uri="{FF2B5EF4-FFF2-40B4-BE49-F238E27FC236}">
                <a16:creationId xmlns:a16="http://schemas.microsoft.com/office/drawing/2014/main" id="{BED2CBC5-583B-4B7C-BED2-0FEAA075A9E1}"/>
              </a:ext>
            </a:extLst>
          </p:cNvPr>
          <p:cNvSpPr/>
          <p:nvPr/>
        </p:nvSpPr>
        <p:spPr>
          <a:xfrm>
            <a:off x="5729667"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48" name="Rectangle 47">
            <a:extLst>
              <a:ext uri="{FF2B5EF4-FFF2-40B4-BE49-F238E27FC236}">
                <a16:creationId xmlns:a16="http://schemas.microsoft.com/office/drawing/2014/main" id="{55766B05-09CA-40C5-8014-610BF5238875}"/>
              </a:ext>
            </a:extLst>
          </p:cNvPr>
          <p:cNvSpPr/>
          <p:nvPr/>
        </p:nvSpPr>
        <p:spPr>
          <a:xfrm>
            <a:off x="6680514"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49" name="Rectangle 48">
            <a:extLst>
              <a:ext uri="{FF2B5EF4-FFF2-40B4-BE49-F238E27FC236}">
                <a16:creationId xmlns:a16="http://schemas.microsoft.com/office/drawing/2014/main" id="{734A77A2-5B50-4B1E-B324-3030571FACB7}"/>
              </a:ext>
            </a:extLst>
          </p:cNvPr>
          <p:cNvSpPr/>
          <p:nvPr/>
        </p:nvSpPr>
        <p:spPr>
          <a:xfrm>
            <a:off x="5255899"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50" name="Rectangle 49">
            <a:extLst>
              <a:ext uri="{FF2B5EF4-FFF2-40B4-BE49-F238E27FC236}">
                <a16:creationId xmlns:a16="http://schemas.microsoft.com/office/drawing/2014/main" id="{137F6ADA-525E-4CC5-A510-BB2EFD8486CF}"/>
              </a:ext>
            </a:extLst>
          </p:cNvPr>
          <p:cNvSpPr/>
          <p:nvPr/>
        </p:nvSpPr>
        <p:spPr>
          <a:xfrm>
            <a:off x="6206746"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51" name="Rectangle 50">
            <a:extLst>
              <a:ext uri="{FF2B5EF4-FFF2-40B4-BE49-F238E27FC236}">
                <a16:creationId xmlns:a16="http://schemas.microsoft.com/office/drawing/2014/main" id="{1E84A58B-EC26-4DA2-99D2-5C4B3CF9692A}"/>
              </a:ext>
            </a:extLst>
          </p:cNvPr>
          <p:cNvSpPr/>
          <p:nvPr/>
        </p:nvSpPr>
        <p:spPr>
          <a:xfrm>
            <a:off x="7157593"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Tree>
    <p:extLst>
      <p:ext uri="{BB962C8B-B14F-4D97-AF65-F5344CB8AC3E}">
        <p14:creationId xmlns:p14="http://schemas.microsoft.com/office/powerpoint/2010/main" val="3336887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758545"/>
          </a:xfrm>
        </p:spPr>
        <p:txBody>
          <a:bodyPr>
            <a:normAutofit fontScale="92500" lnSpcReduction="20000"/>
          </a:bodyPr>
          <a:lstStyle/>
          <a:p>
            <a:pPr marL="0" indent="0">
              <a:buNone/>
            </a:pPr>
            <a:r>
              <a:rPr lang="en-GB" sz="3200" dirty="0"/>
              <a:t>Now merge the individual items into lists of two items. Put these items in the correct order.</a:t>
            </a:r>
          </a:p>
          <a:p>
            <a:pPr marL="0" indent="0">
              <a:buNone/>
            </a:pPr>
            <a:endParaRPr lang="en-GB" sz="3200" dirty="0"/>
          </a:p>
          <a:p>
            <a:pPr marL="0" indent="0">
              <a:buNone/>
            </a:pPr>
            <a:endParaRPr lang="en-GB" sz="3200" dirty="0"/>
          </a:p>
        </p:txBody>
      </p:sp>
      <p:sp>
        <p:nvSpPr>
          <p:cNvPr id="12" name="Content Placeholder 2">
            <a:extLst>
              <a:ext uri="{FF2B5EF4-FFF2-40B4-BE49-F238E27FC236}">
                <a16:creationId xmlns:a16="http://schemas.microsoft.com/office/drawing/2014/main" id="{712C712A-05A5-44D8-99B6-BCEC4AF92980}"/>
              </a:ext>
            </a:extLst>
          </p:cNvPr>
          <p:cNvSpPr txBox="1">
            <a:spLocks/>
          </p:cNvSpPr>
          <p:nvPr/>
        </p:nvSpPr>
        <p:spPr>
          <a:xfrm>
            <a:off x="785194" y="5337176"/>
            <a:ext cx="10515600" cy="75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dirty="0"/>
              <a:t>Divide them again until each item is in a list of one.</a:t>
            </a:r>
          </a:p>
          <a:p>
            <a:pPr marL="0" indent="0">
              <a:buFont typeface="Arial" panose="020B0604020202020204" pitchFamily="34" charset="0"/>
              <a:buNone/>
            </a:pPr>
            <a:endParaRPr lang="en-GB" sz="3200" dirty="0"/>
          </a:p>
        </p:txBody>
      </p:sp>
      <p:sp>
        <p:nvSpPr>
          <p:cNvPr id="13" name="Rectangle 12">
            <a:extLst>
              <a:ext uri="{FF2B5EF4-FFF2-40B4-BE49-F238E27FC236}">
                <a16:creationId xmlns:a16="http://schemas.microsoft.com/office/drawing/2014/main" id="{EBA5F754-8492-4AEF-A0A6-8887DC606BA4}"/>
              </a:ext>
            </a:extLst>
          </p:cNvPr>
          <p:cNvSpPr/>
          <p:nvPr/>
        </p:nvSpPr>
        <p:spPr>
          <a:xfrm>
            <a:off x="2183297"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137455"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2660376" y="225499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042994"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6993841"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3637722"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6520073"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7470920"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flipH="1">
            <a:off x="2736474" y="280086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A1F1E53-E3BA-48BD-90DC-E67DD5BBEAE7}"/>
              </a:ext>
            </a:extLst>
          </p:cNvPr>
          <p:cNvSpPr/>
          <p:nvPr/>
        </p:nvSpPr>
        <p:spPr>
          <a:xfrm>
            <a:off x="1689644"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25" name="Rectangle 24">
            <a:extLst>
              <a:ext uri="{FF2B5EF4-FFF2-40B4-BE49-F238E27FC236}">
                <a16:creationId xmlns:a16="http://schemas.microsoft.com/office/drawing/2014/main" id="{8C3BBAA8-5C2B-498D-B1C4-A2C572985B90}"/>
              </a:ext>
            </a:extLst>
          </p:cNvPr>
          <p:cNvSpPr/>
          <p:nvPr/>
        </p:nvSpPr>
        <p:spPr>
          <a:xfrm>
            <a:off x="3637722" y="333980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26" name="Rectangle 25">
            <a:extLst>
              <a:ext uri="{FF2B5EF4-FFF2-40B4-BE49-F238E27FC236}">
                <a16:creationId xmlns:a16="http://schemas.microsoft.com/office/drawing/2014/main" id="{A392D7F8-9AD6-4B60-8C33-F829A0C5BDC8}"/>
              </a:ext>
            </a:extLst>
          </p:cNvPr>
          <p:cNvSpPr/>
          <p:nvPr/>
        </p:nvSpPr>
        <p:spPr>
          <a:xfrm>
            <a:off x="2176662"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27" name="Rectangle 26">
            <a:extLst>
              <a:ext uri="{FF2B5EF4-FFF2-40B4-BE49-F238E27FC236}">
                <a16:creationId xmlns:a16="http://schemas.microsoft.com/office/drawing/2014/main" id="{8644ACC7-9539-4021-9BF0-699115B70FBA}"/>
              </a:ext>
            </a:extLst>
          </p:cNvPr>
          <p:cNvSpPr/>
          <p:nvPr/>
        </p:nvSpPr>
        <p:spPr>
          <a:xfrm>
            <a:off x="5582493"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28" name="Rectangle 27">
            <a:extLst>
              <a:ext uri="{FF2B5EF4-FFF2-40B4-BE49-F238E27FC236}">
                <a16:creationId xmlns:a16="http://schemas.microsoft.com/office/drawing/2014/main" id="{2AEBB02C-93F8-4E77-AFC9-70B5E09FF856}"/>
              </a:ext>
            </a:extLst>
          </p:cNvPr>
          <p:cNvSpPr/>
          <p:nvPr/>
        </p:nvSpPr>
        <p:spPr>
          <a:xfrm>
            <a:off x="748418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29" name="Rectangle 28">
            <a:extLst>
              <a:ext uri="{FF2B5EF4-FFF2-40B4-BE49-F238E27FC236}">
                <a16:creationId xmlns:a16="http://schemas.microsoft.com/office/drawing/2014/main" id="{BEC0792B-3F16-4F8B-8812-282590CD6E0F}"/>
              </a:ext>
            </a:extLst>
          </p:cNvPr>
          <p:cNvSpPr/>
          <p:nvPr/>
        </p:nvSpPr>
        <p:spPr>
          <a:xfrm>
            <a:off x="406841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0" name="Rectangle 29">
            <a:extLst>
              <a:ext uri="{FF2B5EF4-FFF2-40B4-BE49-F238E27FC236}">
                <a16:creationId xmlns:a16="http://schemas.microsoft.com/office/drawing/2014/main" id="{CEE1C3C2-147D-41A0-A808-14D0E897A58A}"/>
              </a:ext>
            </a:extLst>
          </p:cNvPr>
          <p:cNvSpPr/>
          <p:nvPr/>
        </p:nvSpPr>
        <p:spPr>
          <a:xfrm>
            <a:off x="6059572"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1" name="Rectangle 30">
            <a:extLst>
              <a:ext uri="{FF2B5EF4-FFF2-40B4-BE49-F238E27FC236}">
                <a16:creationId xmlns:a16="http://schemas.microsoft.com/office/drawing/2014/main" id="{547C0B6E-9604-412C-8CD9-B21FF9C7145B}"/>
              </a:ext>
            </a:extLst>
          </p:cNvPr>
          <p:cNvSpPr/>
          <p:nvPr/>
        </p:nvSpPr>
        <p:spPr>
          <a:xfrm>
            <a:off x="7961267"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2" name="Rectangle 31">
            <a:extLst>
              <a:ext uri="{FF2B5EF4-FFF2-40B4-BE49-F238E27FC236}">
                <a16:creationId xmlns:a16="http://schemas.microsoft.com/office/drawing/2014/main" id="{CC20802E-0C33-4F86-89CF-49059970BE08}"/>
              </a:ext>
            </a:extLst>
          </p:cNvPr>
          <p:cNvSpPr/>
          <p:nvPr/>
        </p:nvSpPr>
        <p:spPr>
          <a:xfrm>
            <a:off x="1505351"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3" name="Rectangle 32">
            <a:extLst>
              <a:ext uri="{FF2B5EF4-FFF2-40B4-BE49-F238E27FC236}">
                <a16:creationId xmlns:a16="http://schemas.microsoft.com/office/drawing/2014/main" id="{B27E3E71-A6DE-4A05-ABD3-F3DD2848606D}"/>
              </a:ext>
            </a:extLst>
          </p:cNvPr>
          <p:cNvSpPr/>
          <p:nvPr/>
        </p:nvSpPr>
        <p:spPr>
          <a:xfrm>
            <a:off x="3340362"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4" name="Rectangle 33">
            <a:extLst>
              <a:ext uri="{FF2B5EF4-FFF2-40B4-BE49-F238E27FC236}">
                <a16:creationId xmlns:a16="http://schemas.microsoft.com/office/drawing/2014/main" id="{E76F8DCB-F764-4F10-9379-21693AD5F378}"/>
              </a:ext>
            </a:extLst>
          </p:cNvPr>
          <p:cNvSpPr/>
          <p:nvPr/>
        </p:nvSpPr>
        <p:spPr>
          <a:xfrm>
            <a:off x="2473804"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5" name="Rectangle 34">
            <a:extLst>
              <a:ext uri="{FF2B5EF4-FFF2-40B4-BE49-F238E27FC236}">
                <a16:creationId xmlns:a16="http://schemas.microsoft.com/office/drawing/2014/main" id="{5E10C05E-E4FF-447D-9E2B-A2046A810495}"/>
              </a:ext>
            </a:extLst>
          </p:cNvPr>
          <p:cNvSpPr/>
          <p:nvPr/>
        </p:nvSpPr>
        <p:spPr>
          <a:xfrm>
            <a:off x="5343953"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36" name="Rectangle 35">
            <a:extLst>
              <a:ext uri="{FF2B5EF4-FFF2-40B4-BE49-F238E27FC236}">
                <a16:creationId xmlns:a16="http://schemas.microsoft.com/office/drawing/2014/main" id="{A63590A7-7248-4320-BF63-15FB1D5B4A86}"/>
              </a:ext>
            </a:extLst>
          </p:cNvPr>
          <p:cNvSpPr/>
          <p:nvPr/>
        </p:nvSpPr>
        <p:spPr>
          <a:xfrm>
            <a:off x="7245648"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7" name="Rectangle 36">
            <a:extLst>
              <a:ext uri="{FF2B5EF4-FFF2-40B4-BE49-F238E27FC236}">
                <a16:creationId xmlns:a16="http://schemas.microsoft.com/office/drawing/2014/main" id="{2F4BD42D-B121-430F-A86E-FB401A1F3B52}"/>
              </a:ext>
            </a:extLst>
          </p:cNvPr>
          <p:cNvSpPr/>
          <p:nvPr/>
        </p:nvSpPr>
        <p:spPr>
          <a:xfrm>
            <a:off x="4323111" y="441122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8" name="Rectangle 37">
            <a:extLst>
              <a:ext uri="{FF2B5EF4-FFF2-40B4-BE49-F238E27FC236}">
                <a16:creationId xmlns:a16="http://schemas.microsoft.com/office/drawing/2014/main" id="{908956D3-FA7D-45D8-9DC5-F7560C72E8D7}"/>
              </a:ext>
            </a:extLst>
          </p:cNvPr>
          <p:cNvSpPr/>
          <p:nvPr/>
        </p:nvSpPr>
        <p:spPr>
          <a:xfrm>
            <a:off x="6364795" y="441212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9" name="Rectangle 38">
            <a:extLst>
              <a:ext uri="{FF2B5EF4-FFF2-40B4-BE49-F238E27FC236}">
                <a16:creationId xmlns:a16="http://schemas.microsoft.com/office/drawing/2014/main" id="{C2E4F821-C7B5-470F-8FB6-4788D1B7F136}"/>
              </a:ext>
            </a:extLst>
          </p:cNvPr>
          <p:cNvSpPr/>
          <p:nvPr/>
        </p:nvSpPr>
        <p:spPr>
          <a:xfrm>
            <a:off x="8266490"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42" name="Straight Arrow Connector 41">
            <a:extLst>
              <a:ext uri="{FF2B5EF4-FFF2-40B4-BE49-F238E27FC236}">
                <a16:creationId xmlns:a16="http://schemas.microsoft.com/office/drawing/2014/main" id="{B1F04AD9-6937-4B4C-99F8-57F2F8BDBD40}"/>
              </a:ext>
            </a:extLst>
          </p:cNvPr>
          <p:cNvCxnSpPr>
            <a:cxnSpLocks/>
          </p:cNvCxnSpPr>
          <p:nvPr/>
        </p:nvCxnSpPr>
        <p:spPr>
          <a:xfrm>
            <a:off x="3235898" y="279910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59DEE8-52CD-4972-8663-DD8AF5EDF861}"/>
              </a:ext>
            </a:extLst>
          </p:cNvPr>
          <p:cNvCxnSpPr>
            <a:cxnSpLocks/>
          </p:cNvCxnSpPr>
          <p:nvPr/>
        </p:nvCxnSpPr>
        <p:spPr>
          <a:xfrm flipH="1">
            <a:off x="6546577" y="2796422"/>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8B7BF2B-D0C4-4637-A93B-6675D0D52AAF}"/>
              </a:ext>
            </a:extLst>
          </p:cNvPr>
          <p:cNvCxnSpPr>
            <a:cxnSpLocks/>
          </p:cNvCxnSpPr>
          <p:nvPr/>
        </p:nvCxnSpPr>
        <p:spPr>
          <a:xfrm>
            <a:off x="7046001" y="2794659"/>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429D5-21A3-4A3F-8792-270F58841635}"/>
              </a:ext>
            </a:extLst>
          </p:cNvPr>
          <p:cNvCxnSpPr>
            <a:cxnSpLocks/>
          </p:cNvCxnSpPr>
          <p:nvPr/>
        </p:nvCxnSpPr>
        <p:spPr>
          <a:xfrm flipH="1">
            <a:off x="1722663" y="387908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B43A589-B5CF-4BE3-9D9F-7F9F5DC466EC}"/>
              </a:ext>
            </a:extLst>
          </p:cNvPr>
          <p:cNvCxnSpPr>
            <a:cxnSpLocks/>
          </p:cNvCxnSpPr>
          <p:nvPr/>
        </p:nvCxnSpPr>
        <p:spPr>
          <a:xfrm>
            <a:off x="2222087" y="387732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02249A7-1104-4AA9-B23E-06A007979DBC}"/>
              </a:ext>
            </a:extLst>
          </p:cNvPr>
          <p:cNvCxnSpPr>
            <a:cxnSpLocks/>
          </p:cNvCxnSpPr>
          <p:nvPr/>
        </p:nvCxnSpPr>
        <p:spPr>
          <a:xfrm flipH="1">
            <a:off x="3611208"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175F32C-AA95-492D-80DE-C84D4EB1D813}"/>
              </a:ext>
            </a:extLst>
          </p:cNvPr>
          <p:cNvCxnSpPr>
            <a:cxnSpLocks/>
          </p:cNvCxnSpPr>
          <p:nvPr/>
        </p:nvCxnSpPr>
        <p:spPr>
          <a:xfrm>
            <a:off x="4110632"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49850EB-28F1-47E3-9FE2-81D4E89F6B13}"/>
              </a:ext>
            </a:extLst>
          </p:cNvPr>
          <p:cNvCxnSpPr>
            <a:cxnSpLocks/>
          </p:cNvCxnSpPr>
          <p:nvPr/>
        </p:nvCxnSpPr>
        <p:spPr>
          <a:xfrm flipH="1">
            <a:off x="5605687"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929A7F1-C7E2-475A-BF3F-A9E7299832D7}"/>
              </a:ext>
            </a:extLst>
          </p:cNvPr>
          <p:cNvCxnSpPr>
            <a:cxnSpLocks/>
          </p:cNvCxnSpPr>
          <p:nvPr/>
        </p:nvCxnSpPr>
        <p:spPr>
          <a:xfrm>
            <a:off x="6105111"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28C478F-92A4-417A-AF3A-9FBACAAC4223}"/>
              </a:ext>
            </a:extLst>
          </p:cNvPr>
          <p:cNvCxnSpPr>
            <a:cxnSpLocks/>
          </p:cNvCxnSpPr>
          <p:nvPr/>
        </p:nvCxnSpPr>
        <p:spPr>
          <a:xfrm flipH="1">
            <a:off x="7497523" y="385226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D3349D1-71AC-4A4A-8AA3-EEAA26389195}"/>
              </a:ext>
            </a:extLst>
          </p:cNvPr>
          <p:cNvCxnSpPr>
            <a:cxnSpLocks/>
          </p:cNvCxnSpPr>
          <p:nvPr/>
        </p:nvCxnSpPr>
        <p:spPr>
          <a:xfrm>
            <a:off x="7996947" y="385050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56599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0D2-0FD5-4820-A2A8-F1637B9D638E}"/>
              </a:ext>
            </a:extLst>
          </p:cNvPr>
          <p:cNvSpPr>
            <a:spLocks noGrp="1"/>
          </p:cNvSpPr>
          <p:nvPr>
            <p:ph type="title"/>
          </p:nvPr>
        </p:nvSpPr>
        <p:spPr/>
        <p:txBody>
          <a:bodyPr/>
          <a:lstStyle/>
          <a:p>
            <a:pPr algn="ctr"/>
            <a:r>
              <a:rPr lang="en-GB" b="1" dirty="0"/>
              <a:t>Merge Sort Algorithm in Python</a:t>
            </a:r>
          </a:p>
        </p:txBody>
      </p:sp>
      <p:pic>
        <p:nvPicPr>
          <p:cNvPr id="4" name="Picture 3">
            <a:extLst>
              <a:ext uri="{FF2B5EF4-FFF2-40B4-BE49-F238E27FC236}">
                <a16:creationId xmlns:a16="http://schemas.microsoft.com/office/drawing/2014/main" id="{C8B63407-016E-466F-81F3-D99EA562E80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3710609" y="1298713"/>
            <a:ext cx="5035826" cy="5446305"/>
          </a:xfrm>
          <a:prstGeom prst="rect">
            <a:avLst/>
          </a:prstGeom>
        </p:spPr>
      </p:pic>
    </p:spTree>
    <p:extLst>
      <p:ext uri="{BB962C8B-B14F-4D97-AF65-F5344CB8AC3E}">
        <p14:creationId xmlns:p14="http://schemas.microsoft.com/office/powerpoint/2010/main" val="1285735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7861-A1C8-4AB5-A4B9-712CD4D200C0}"/>
              </a:ext>
            </a:extLst>
          </p:cNvPr>
          <p:cNvSpPr>
            <a:spLocks noGrp="1"/>
          </p:cNvSpPr>
          <p:nvPr>
            <p:ph type="title"/>
          </p:nvPr>
        </p:nvSpPr>
        <p:spPr/>
        <p:txBody>
          <a:bodyPr/>
          <a:lstStyle/>
          <a:p>
            <a:pPr algn="ctr"/>
            <a:r>
              <a:rPr lang="en-GB" b="1" dirty="0"/>
              <a:t>Insertion Sort</a:t>
            </a:r>
          </a:p>
        </p:txBody>
      </p:sp>
      <p:sp>
        <p:nvSpPr>
          <p:cNvPr id="3" name="Content Placeholder 2">
            <a:extLst>
              <a:ext uri="{FF2B5EF4-FFF2-40B4-BE49-F238E27FC236}">
                <a16:creationId xmlns:a16="http://schemas.microsoft.com/office/drawing/2014/main" id="{A619280B-F442-48AE-B7C8-2AE98DCD4DE3}"/>
              </a:ext>
            </a:extLst>
          </p:cNvPr>
          <p:cNvSpPr>
            <a:spLocks noGrp="1"/>
          </p:cNvSpPr>
          <p:nvPr>
            <p:ph idx="1"/>
          </p:nvPr>
        </p:nvSpPr>
        <p:spPr/>
        <p:txBody>
          <a:bodyPr>
            <a:normAutofit/>
          </a:bodyPr>
          <a:lstStyle/>
          <a:p>
            <a:pPr marL="0" indent="0">
              <a:buNone/>
            </a:pPr>
            <a:r>
              <a:rPr lang="en-US" sz="3000" dirty="0"/>
              <a:t>The Insertion Sort algorithm is used to sort a list by looking at each item in turn and inserting this item in the correct position in the list.  </a:t>
            </a:r>
          </a:p>
          <a:p>
            <a:pPr marL="0" indent="0">
              <a:buNone/>
            </a:pPr>
            <a:r>
              <a:rPr lang="en-US" sz="3000" dirty="0"/>
              <a:t>It does this by performing a comparison with the item to its left and continues doing this until it arrives at its correct position in the list.</a:t>
            </a:r>
          </a:p>
          <a:p>
            <a:pPr marL="0" indent="0">
              <a:buNone/>
            </a:pPr>
            <a:r>
              <a:rPr lang="en-US" sz="3000" dirty="0"/>
              <a:t> </a:t>
            </a:r>
          </a:p>
        </p:txBody>
      </p:sp>
    </p:spTree>
    <p:extLst>
      <p:ext uri="{BB962C8B-B14F-4D97-AF65-F5344CB8AC3E}">
        <p14:creationId xmlns:p14="http://schemas.microsoft.com/office/powerpoint/2010/main" val="3041475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7861-A1C8-4AB5-A4B9-712CD4D200C0}"/>
              </a:ext>
            </a:extLst>
          </p:cNvPr>
          <p:cNvSpPr>
            <a:spLocks noGrp="1"/>
          </p:cNvSpPr>
          <p:nvPr>
            <p:ph type="title"/>
          </p:nvPr>
        </p:nvSpPr>
        <p:spPr/>
        <p:txBody>
          <a:bodyPr/>
          <a:lstStyle/>
          <a:p>
            <a:pPr algn="ctr"/>
            <a:r>
              <a:rPr lang="en-GB" b="1" dirty="0"/>
              <a:t>Insertion Sort</a:t>
            </a:r>
          </a:p>
        </p:txBody>
      </p:sp>
      <p:sp>
        <p:nvSpPr>
          <p:cNvPr id="3" name="Content Placeholder 2">
            <a:extLst>
              <a:ext uri="{FF2B5EF4-FFF2-40B4-BE49-F238E27FC236}">
                <a16:creationId xmlns:a16="http://schemas.microsoft.com/office/drawing/2014/main" id="{A619280B-F442-48AE-B7C8-2AE98DCD4DE3}"/>
              </a:ext>
            </a:extLst>
          </p:cNvPr>
          <p:cNvSpPr>
            <a:spLocks noGrp="1"/>
          </p:cNvSpPr>
          <p:nvPr>
            <p:ph idx="1"/>
          </p:nvPr>
        </p:nvSpPr>
        <p:spPr>
          <a:xfrm>
            <a:off x="480391" y="1414806"/>
            <a:ext cx="11353799" cy="5443193"/>
          </a:xfrm>
        </p:spPr>
        <p:txBody>
          <a:bodyPr>
            <a:normAutofit/>
          </a:bodyPr>
          <a:lstStyle/>
          <a:p>
            <a:pPr marL="0" indent="0">
              <a:buNone/>
            </a:pPr>
            <a:r>
              <a:rPr lang="en-US" dirty="0"/>
              <a:t>1. Start with the second item in the list and compare this item with the first item in the list.</a:t>
            </a:r>
          </a:p>
          <a:p>
            <a:pPr marL="0" indent="0">
              <a:buNone/>
            </a:pPr>
            <a:r>
              <a:rPr lang="en-US" dirty="0"/>
              <a:t>2. If second item in the list is larger than the first item in the list then leave them in their positions, but if the second item is smaller then swap the two numbers.</a:t>
            </a:r>
          </a:p>
          <a:p>
            <a:pPr marL="0" indent="0">
              <a:buNone/>
            </a:pPr>
            <a:r>
              <a:rPr lang="en-US" dirty="0"/>
              <a:t>3. Now examine the third number in the list. If the third item is smaller than the second item in the list, then compare it with the first item on the list. If it is smaller than the first item in the list, insert it in this location by moving the first two numbers along.</a:t>
            </a:r>
          </a:p>
          <a:p>
            <a:pPr marL="0" indent="0">
              <a:buNone/>
            </a:pPr>
            <a:r>
              <a:rPr lang="en-US" dirty="0"/>
              <a:t>4. Repeat this process by comparing each number with the numbers to its left until a smaller number is found. When it is, then insert the number in the correct position and move the other numbers along.</a:t>
            </a:r>
          </a:p>
          <a:p>
            <a:endParaRPr lang="en-GB" dirty="0"/>
          </a:p>
        </p:txBody>
      </p:sp>
    </p:spTree>
    <p:extLst>
      <p:ext uri="{BB962C8B-B14F-4D97-AF65-F5344CB8AC3E}">
        <p14:creationId xmlns:p14="http://schemas.microsoft.com/office/powerpoint/2010/main" val="2396038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3199399"/>
          </a:xfrm>
        </p:spPr>
        <p:txBody>
          <a:bodyPr/>
          <a:lstStyle/>
          <a:p>
            <a:pPr marL="0" indent="0">
              <a:buNone/>
            </a:pPr>
            <a:r>
              <a:rPr lang="en-GB" dirty="0"/>
              <a:t>You have been asked to sort the following list into ascending order: 59328417 </a:t>
            </a:r>
          </a:p>
          <a:p>
            <a:pPr marL="0" indent="0">
              <a:buNone/>
            </a:pPr>
            <a:r>
              <a:rPr lang="en-US" dirty="0"/>
              <a:t>Start with the second item in the list and compare this item with the first item in the list.</a:t>
            </a:r>
          </a:p>
          <a:p>
            <a:pPr marL="0" indent="0">
              <a:buNone/>
            </a:pPr>
            <a:r>
              <a:rPr lang="en-US" dirty="0"/>
              <a:t>If the second item in the list is larger than the first item in the list then leave them in their positions, but if the second item is smaller then swap the two numbers.</a:t>
            </a:r>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902765"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CC935490-63C2-4C0A-AA18-475E987043B8}"/>
              </a:ext>
            </a:extLst>
          </p:cNvPr>
          <p:cNvSpPr/>
          <p:nvPr/>
        </p:nvSpPr>
        <p:spPr>
          <a:xfrm>
            <a:off x="4856923"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379844" y="4707837"/>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507A68F-F54B-42FB-8D08-DDDB15CE5431}"/>
              </a:ext>
            </a:extLst>
          </p:cNvPr>
          <p:cNvSpPr/>
          <p:nvPr/>
        </p:nvSpPr>
        <p:spPr>
          <a:xfrm>
            <a:off x="5830958"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781805"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357190"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308037"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258884"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902765"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3" name="Rectangle 12">
            <a:extLst>
              <a:ext uri="{FF2B5EF4-FFF2-40B4-BE49-F238E27FC236}">
                <a16:creationId xmlns:a16="http://schemas.microsoft.com/office/drawing/2014/main" id="{108D5EE5-855E-43B9-9405-D8987F1ADB93}"/>
              </a:ext>
            </a:extLst>
          </p:cNvPr>
          <p:cNvSpPr/>
          <p:nvPr/>
        </p:nvSpPr>
        <p:spPr>
          <a:xfrm>
            <a:off x="4856923"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379844" y="5604671"/>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5" name="Rectangle 14">
            <a:extLst>
              <a:ext uri="{FF2B5EF4-FFF2-40B4-BE49-F238E27FC236}">
                <a16:creationId xmlns:a16="http://schemas.microsoft.com/office/drawing/2014/main" id="{85679365-73F0-449F-A9EF-064B807D9C8C}"/>
              </a:ext>
            </a:extLst>
          </p:cNvPr>
          <p:cNvSpPr/>
          <p:nvPr/>
        </p:nvSpPr>
        <p:spPr>
          <a:xfrm>
            <a:off x="5830958"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781805"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357190"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8" name="Rectangle 17">
            <a:extLst>
              <a:ext uri="{FF2B5EF4-FFF2-40B4-BE49-F238E27FC236}">
                <a16:creationId xmlns:a16="http://schemas.microsoft.com/office/drawing/2014/main" id="{5F8025C5-9972-4294-8E70-AF9D37000CE0}"/>
              </a:ext>
            </a:extLst>
          </p:cNvPr>
          <p:cNvSpPr/>
          <p:nvPr/>
        </p:nvSpPr>
        <p:spPr>
          <a:xfrm>
            <a:off x="6308037"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258884"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Tree>
    <p:extLst>
      <p:ext uri="{BB962C8B-B14F-4D97-AF65-F5344CB8AC3E}">
        <p14:creationId xmlns:p14="http://schemas.microsoft.com/office/powerpoint/2010/main" val="6578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a:xfrm>
            <a:off x="838200" y="365126"/>
            <a:ext cx="10515600" cy="913710"/>
          </a:xfrm>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221916" y="1285808"/>
            <a:ext cx="11585049" cy="1124338"/>
          </a:xfrm>
        </p:spPr>
        <p:txBody>
          <a:bodyPr>
            <a:normAutofit/>
          </a:bodyPr>
          <a:lstStyle/>
          <a:p>
            <a:pPr marL="0" indent="0">
              <a:buNone/>
            </a:pPr>
            <a:r>
              <a:rPr lang="en-GB" sz="3200" dirty="0"/>
              <a:t>Breaking down one step in an algorithm into many steps is an example of </a:t>
            </a:r>
            <a:r>
              <a:rPr lang="en-GB" sz="3200" b="1" dirty="0"/>
              <a:t>decomposition</a:t>
            </a:r>
            <a:r>
              <a:rPr lang="en-GB" sz="3200" dirty="0"/>
              <a:t>.</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extLst>
              <p:ext uri="{D42A27DB-BD31-4B8C-83A1-F6EECF244321}">
                <p14:modId xmlns:p14="http://schemas.microsoft.com/office/powerpoint/2010/main" val="1476636419"/>
              </p:ext>
            </p:extLst>
          </p:nvPr>
        </p:nvGraphicFramePr>
        <p:xfrm>
          <a:off x="221917" y="2403173"/>
          <a:ext cx="4005525" cy="4425600"/>
        </p:xfrm>
        <a:graphic>
          <a:graphicData uri="http://schemas.openxmlformats.org/drawingml/2006/table">
            <a:tbl>
              <a:tblPr firstRow="1" firstCol="1" bandRow="1">
                <a:tableStyleId>{073A0DAA-6AF3-43AB-8588-CEC1D06C72B9}</a:tableStyleId>
              </a:tblPr>
              <a:tblGrid>
                <a:gridCol w="4005525">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solidFill>
                            <a:srgbClr val="FFFF00"/>
                          </a:solidFill>
                          <a:effectLst/>
                        </a:rPr>
                        <a:t>Clean teeth</a:t>
                      </a:r>
                      <a:endParaRPr lang="en-GB" sz="1100" dirty="0">
                        <a:solidFill>
                          <a:srgbClr val="FFFF00"/>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6" name="Table 5">
            <a:extLst>
              <a:ext uri="{FF2B5EF4-FFF2-40B4-BE49-F238E27FC236}">
                <a16:creationId xmlns:a16="http://schemas.microsoft.com/office/drawing/2014/main" id="{49DDAD75-7B62-4166-8342-386FDCB3DC02}"/>
              </a:ext>
            </a:extLst>
          </p:cNvPr>
          <p:cNvGraphicFramePr>
            <a:graphicFrameLocks noGrp="1"/>
          </p:cNvGraphicFramePr>
          <p:nvPr>
            <p:extLst>
              <p:ext uri="{D42A27DB-BD31-4B8C-83A1-F6EECF244321}">
                <p14:modId xmlns:p14="http://schemas.microsoft.com/office/powerpoint/2010/main" val="326575686"/>
              </p:ext>
            </p:extLst>
          </p:nvPr>
        </p:nvGraphicFramePr>
        <p:xfrm>
          <a:off x="6851373" y="2410145"/>
          <a:ext cx="4955593" cy="4123944"/>
        </p:xfrm>
        <a:graphic>
          <a:graphicData uri="http://schemas.openxmlformats.org/drawingml/2006/table">
            <a:tbl>
              <a:tblPr firstRow="1" firstCol="1" bandRow="1">
                <a:tableStyleId>{073A0DAA-6AF3-43AB-8588-CEC1D06C72B9}</a:tableStyleId>
              </a:tblPr>
              <a:tblGrid>
                <a:gridCol w="4955593">
                  <a:extLst>
                    <a:ext uri="{9D8B030D-6E8A-4147-A177-3AD203B41FA5}">
                      <a16:colId xmlns:a16="http://schemas.microsoft.com/office/drawing/2014/main" val="20000"/>
                    </a:ext>
                  </a:extLst>
                </a:gridCol>
              </a:tblGrid>
              <a:tr h="930817">
                <a:tc>
                  <a:txBody>
                    <a:bodyPr/>
                    <a:lstStyle/>
                    <a:p>
                      <a:pPr>
                        <a:lnSpc>
                          <a:spcPct val="115000"/>
                        </a:lnSpc>
                        <a:spcAft>
                          <a:spcPts val="0"/>
                        </a:spcAft>
                      </a:pPr>
                      <a:r>
                        <a:rPr lang="en-GB" sz="2000" dirty="0">
                          <a:solidFill>
                            <a:srgbClr val="FFFF00"/>
                          </a:solidFill>
                          <a:effectLst/>
                        </a:rPr>
                        <a:t>Move brush at an angle of 90 degrees (in relation to the surface of the tooth) to the  bottom right tooth (back molar)</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0"/>
                  </a:ext>
                </a:extLst>
              </a:tr>
              <a:tr h="635608">
                <a:tc>
                  <a:txBody>
                    <a:bodyPr/>
                    <a:lstStyle/>
                    <a:p>
                      <a:pPr>
                        <a:lnSpc>
                          <a:spcPct val="115000"/>
                        </a:lnSpc>
                        <a:spcAft>
                          <a:spcPts val="0"/>
                        </a:spcAft>
                      </a:pPr>
                      <a:r>
                        <a:rPr lang="en-GB" sz="2000" dirty="0">
                          <a:solidFill>
                            <a:srgbClr val="FFFF00"/>
                          </a:solidFill>
                          <a:effectLst/>
                        </a:rPr>
                        <a:t>Move the brush in a circular motion against the tooth (circles of radius 0.4 cm)</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1"/>
                  </a:ext>
                </a:extLst>
              </a:tr>
              <a:tr h="1067792">
                <a:tc>
                  <a:txBody>
                    <a:bodyPr/>
                    <a:lstStyle/>
                    <a:p>
                      <a:pPr>
                        <a:lnSpc>
                          <a:spcPct val="115000"/>
                        </a:lnSpc>
                        <a:spcAft>
                          <a:spcPts val="0"/>
                        </a:spcAft>
                      </a:pPr>
                      <a:r>
                        <a:rPr lang="en-GB" sz="2000" dirty="0">
                          <a:solidFill>
                            <a:srgbClr val="FFFF00"/>
                          </a:solidFill>
                          <a:effectLst/>
                        </a:rPr>
                        <a:t>After 3 seconds move the brush one tooth along towards the centre of the mouth. (repeat this until you reach the bottom left molar tooth)</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2"/>
                  </a:ext>
                </a:extLst>
              </a:tr>
              <a:tr h="930817">
                <a:tc>
                  <a:txBody>
                    <a:bodyPr/>
                    <a:lstStyle/>
                    <a:p>
                      <a:pPr>
                        <a:lnSpc>
                          <a:spcPct val="115000"/>
                        </a:lnSpc>
                        <a:spcAft>
                          <a:spcPts val="0"/>
                        </a:spcAft>
                      </a:pPr>
                      <a:r>
                        <a:rPr lang="en-GB" sz="2000" dirty="0">
                          <a:solidFill>
                            <a:srgbClr val="FFFF00"/>
                          </a:solidFill>
                          <a:effectLst/>
                        </a:rPr>
                        <a:t>Move brush at an angle of 90 degrees (in relation to the surface of the tooth) to the  top right tooth (back molar)</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3"/>
                  </a:ext>
                </a:extLst>
              </a:tr>
            </a:tbl>
          </a:graphicData>
        </a:graphic>
      </p:graphicFrame>
      <p:sp>
        <p:nvSpPr>
          <p:cNvPr id="7" name="Arrow: Right 6">
            <a:extLst>
              <a:ext uri="{FF2B5EF4-FFF2-40B4-BE49-F238E27FC236}">
                <a16:creationId xmlns:a16="http://schemas.microsoft.com/office/drawing/2014/main" id="{8A0CC167-302E-41A4-877F-15452DD634C8}"/>
              </a:ext>
            </a:extLst>
          </p:cNvPr>
          <p:cNvSpPr/>
          <p:nvPr/>
        </p:nvSpPr>
        <p:spPr>
          <a:xfrm>
            <a:off x="4291618" y="5066477"/>
            <a:ext cx="2400729" cy="344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37276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3199399"/>
          </a:xfrm>
        </p:spPr>
        <p:txBody>
          <a:bodyPr/>
          <a:lstStyle/>
          <a:p>
            <a:pPr marL="0" indent="0">
              <a:buNone/>
            </a:pPr>
            <a:r>
              <a:rPr lang="en-US" dirty="0"/>
              <a:t>Now examine the third number in the list. If the third item is smaller than the second item in the list, then compare it with the first item on the list. If it is smaller than the first item in the list, insert it in this location by moving the first two numbers along.</a:t>
            </a:r>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4532243" y="5141843"/>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0170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forth number in the list. Compare this number with the number to its left until a smaller number is found or no smaller number is found. i.e. compare it with 9 (2 is smaller than 9) and then 5 (2 is smaller than 5)  and then 3 (2 is smaller than 3)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4697897" y="5154095"/>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96610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fifth number in the list. Compare this number with the number to its left until a smaller number is found or no smaller number is found. i.e. compare it with 9 (8 is smaller than 9) and then 5 (8 is not smaller than 5)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5466523" y="5127590"/>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690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sixth number in the list. Compare this number with the number to its left until a smaller number is found or no smaller number is found. i.e. compare it with 9 (4 is smaller than 9) and then 8 (4 is smaller than 8) etc.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5264425" y="5207103"/>
            <a:ext cx="1424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2148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seventh number in the list. Compare this number with the number to its left until a smaller number is found or no smaller number is found. i.e. compare it with 9 (1 is smaller than 9) and then 8 (1 is smaller than 8) etc.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4525618" y="5207103"/>
            <a:ext cx="21634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565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last number in the list. Compare this number with the number to its left until a smaller number is found or no smaller number is found. i.e. compare it with 9 (7 is smaller than 9) and then 8 (7 is smaller than 8) etc. then insert the number in the correct position by moving the other numbers along. The list is now in ascending order</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6816590" y="5114338"/>
            <a:ext cx="69905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2854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C78C-AA2C-4E4A-B321-9A111CC95EAD}"/>
              </a:ext>
            </a:extLst>
          </p:cNvPr>
          <p:cNvSpPr>
            <a:spLocks noGrp="1"/>
          </p:cNvSpPr>
          <p:nvPr>
            <p:ph type="title"/>
          </p:nvPr>
        </p:nvSpPr>
        <p:spPr/>
        <p:txBody>
          <a:bodyPr/>
          <a:lstStyle/>
          <a:p>
            <a:pPr algn="ctr"/>
            <a:r>
              <a:rPr lang="en-GB" b="1" dirty="0"/>
              <a:t>Insertion Sort Algorithm in Python</a:t>
            </a:r>
          </a:p>
        </p:txBody>
      </p:sp>
      <p:pic>
        <p:nvPicPr>
          <p:cNvPr id="5" name="Picture 4">
            <a:extLst>
              <a:ext uri="{FF2B5EF4-FFF2-40B4-BE49-F238E27FC236}">
                <a16:creationId xmlns:a16="http://schemas.microsoft.com/office/drawing/2014/main" id="{F16FEA6A-7E48-4A04-B377-6020A543EE5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9660" y="1802296"/>
            <a:ext cx="10627334" cy="3408294"/>
          </a:xfrm>
          <a:prstGeom prst="rect">
            <a:avLst/>
          </a:prstGeom>
        </p:spPr>
      </p:pic>
    </p:spTree>
    <p:extLst>
      <p:ext uri="{BB962C8B-B14F-4D97-AF65-F5344CB8AC3E}">
        <p14:creationId xmlns:p14="http://schemas.microsoft.com/office/powerpoint/2010/main" val="473966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27D-1B6B-4022-8892-FA8F3B0EB5C6}"/>
              </a:ext>
            </a:extLst>
          </p:cNvPr>
          <p:cNvSpPr>
            <a:spLocks noGrp="1"/>
          </p:cNvSpPr>
          <p:nvPr>
            <p:ph type="title"/>
          </p:nvPr>
        </p:nvSpPr>
        <p:spPr/>
        <p:txBody>
          <a:bodyPr/>
          <a:lstStyle/>
          <a:p>
            <a:pPr algn="ctr"/>
            <a:r>
              <a:rPr lang="en-GB" b="1" dirty="0"/>
              <a:t>Advantages and Disadvantages of Each Sort</a:t>
            </a:r>
          </a:p>
        </p:txBody>
      </p:sp>
      <p:pic>
        <p:nvPicPr>
          <p:cNvPr id="4" name="Picture 3">
            <a:extLst>
              <a:ext uri="{FF2B5EF4-FFF2-40B4-BE49-F238E27FC236}">
                <a16:creationId xmlns:a16="http://schemas.microsoft.com/office/drawing/2014/main" id="{7C05842C-07C0-46D0-8EF9-E0CB5650CE8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86746" y="1431235"/>
            <a:ext cx="11018508" cy="4611756"/>
          </a:xfrm>
          <a:prstGeom prst="rect">
            <a:avLst/>
          </a:prstGeom>
        </p:spPr>
      </p:pic>
    </p:spTree>
    <p:extLst>
      <p:ext uri="{BB962C8B-B14F-4D97-AF65-F5344CB8AC3E}">
        <p14:creationId xmlns:p14="http://schemas.microsoft.com/office/powerpoint/2010/main" val="29149287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78F2-E1FB-4261-BB8C-B3EC94703CA9}"/>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F72E345-D587-44D8-B711-EE7A188418BD}"/>
              </a:ext>
            </a:extLst>
          </p:cNvPr>
          <p:cNvSpPr>
            <a:spLocks noGrp="1"/>
          </p:cNvSpPr>
          <p:nvPr>
            <p:ph idx="1"/>
          </p:nvPr>
        </p:nvSpPr>
        <p:spPr/>
        <p:txBody>
          <a:bodyPr/>
          <a:lstStyle/>
          <a:p>
            <a:pPr marL="0" indent="0">
              <a:buNone/>
            </a:pPr>
            <a:r>
              <a:rPr lang="en-GB" sz="3200" dirty="0"/>
              <a:t>1. Describe the main features of each of the sort algorithms shown below:</a:t>
            </a:r>
          </a:p>
          <a:p>
            <a:pPr marL="514350" indent="-514350">
              <a:buAutoNum type="alphaLcParenBoth"/>
            </a:pPr>
            <a:r>
              <a:rPr lang="en-GB" sz="3200" dirty="0"/>
              <a:t>Bubble Sort</a:t>
            </a:r>
          </a:p>
          <a:p>
            <a:pPr marL="514350" indent="-514350">
              <a:buAutoNum type="alphaLcParenBoth"/>
            </a:pPr>
            <a:r>
              <a:rPr lang="en-GB" sz="3200" dirty="0"/>
              <a:t>Merge Sort</a:t>
            </a:r>
          </a:p>
          <a:p>
            <a:pPr marL="514350" indent="-514350">
              <a:buAutoNum type="alphaLcParenBoth"/>
            </a:pPr>
            <a:r>
              <a:rPr lang="en-GB" sz="3200" dirty="0"/>
              <a:t>Insertion Sort</a:t>
            </a:r>
          </a:p>
          <a:p>
            <a:endParaRPr lang="en-GB" dirty="0"/>
          </a:p>
        </p:txBody>
      </p:sp>
    </p:spTree>
    <p:extLst>
      <p:ext uri="{BB962C8B-B14F-4D97-AF65-F5344CB8AC3E}">
        <p14:creationId xmlns:p14="http://schemas.microsoft.com/office/powerpoint/2010/main" val="1808746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78F2-E1FB-4261-BB8C-B3EC94703CA9}"/>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F72E345-D587-44D8-B711-EE7A188418BD}"/>
              </a:ext>
            </a:extLst>
          </p:cNvPr>
          <p:cNvSpPr>
            <a:spLocks noGrp="1"/>
          </p:cNvSpPr>
          <p:nvPr>
            <p:ph idx="1"/>
          </p:nvPr>
        </p:nvSpPr>
        <p:spPr>
          <a:xfrm>
            <a:off x="359899" y="1403594"/>
            <a:ext cx="11499166" cy="5454406"/>
          </a:xfrm>
        </p:spPr>
        <p:txBody>
          <a:bodyPr>
            <a:normAutofit/>
          </a:bodyPr>
          <a:lstStyle/>
          <a:p>
            <a:pPr marL="0" indent="0">
              <a:buNone/>
            </a:pPr>
            <a:r>
              <a:rPr lang="en-GB" sz="3200" dirty="0"/>
              <a:t>1. Describe the main features of each of the sort algorithms shown below:</a:t>
            </a:r>
          </a:p>
          <a:p>
            <a:pPr marL="514350" indent="-514350">
              <a:buAutoNum type="alphaLcParenBoth"/>
            </a:pPr>
            <a:r>
              <a:rPr lang="en-GB" sz="3200" dirty="0"/>
              <a:t>Bubble Sort - </a:t>
            </a:r>
            <a:r>
              <a:rPr lang="en-GB" sz="3200" b="1" dirty="0"/>
              <a:t>This is used to sort a list by comparing items that are next to each other.</a:t>
            </a:r>
          </a:p>
          <a:p>
            <a:pPr marL="514350" indent="-514350">
              <a:buFont typeface="Arial" panose="020B0604020202020204" pitchFamily="34" charset="0"/>
              <a:buAutoNum type="alphaLcParenBoth"/>
            </a:pPr>
            <a:r>
              <a:rPr lang="en-GB" sz="3200" dirty="0"/>
              <a:t>Merge Sort - </a:t>
            </a:r>
            <a:r>
              <a:rPr lang="en-GB" sz="3200" b="1" dirty="0"/>
              <a:t>This is used to sort a list by repeatedly dividing the list into two smaller lists until the size of each list becomes one. The process is then reversed, but this time the lists are reordered.</a:t>
            </a:r>
          </a:p>
          <a:p>
            <a:pPr marL="514350" indent="-514350">
              <a:buFont typeface="Arial" panose="020B0604020202020204" pitchFamily="34" charset="0"/>
              <a:buAutoNum type="alphaLcParenBoth"/>
            </a:pPr>
            <a:r>
              <a:rPr lang="en-GB" sz="3200" dirty="0"/>
              <a:t>Insertion Sort - </a:t>
            </a:r>
            <a:r>
              <a:rPr lang="en-GB" sz="3200" b="1" dirty="0"/>
              <a:t>This is used to sort a list by looking at each item in turn and inserting the item into its correct position in the list. </a:t>
            </a:r>
          </a:p>
          <a:p>
            <a:pPr marL="514350" indent="-514350">
              <a:buAutoNum type="alphaLcParenBoth"/>
            </a:pPr>
            <a:endParaRPr lang="en-GB" sz="3200" dirty="0"/>
          </a:p>
          <a:p>
            <a:pPr marL="514350" indent="-514350">
              <a:buAutoNum type="alphaLcParenBoth"/>
            </a:pPr>
            <a:endParaRPr lang="en-GB" sz="3200" dirty="0"/>
          </a:p>
          <a:p>
            <a:pPr marL="514350" indent="-514350">
              <a:buAutoNum type="alphaLcParenBoth"/>
            </a:pPr>
            <a:endParaRPr lang="en-GB" sz="3200" dirty="0"/>
          </a:p>
          <a:p>
            <a:endParaRPr lang="en-GB" dirty="0"/>
          </a:p>
        </p:txBody>
      </p:sp>
    </p:spTree>
    <p:extLst>
      <p:ext uri="{BB962C8B-B14F-4D97-AF65-F5344CB8AC3E}">
        <p14:creationId xmlns:p14="http://schemas.microsoft.com/office/powerpoint/2010/main" val="104945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838200" y="1534077"/>
            <a:ext cx="10515600" cy="2587349"/>
          </a:xfrm>
        </p:spPr>
        <p:txBody>
          <a:bodyPr>
            <a:normAutofit/>
          </a:bodyPr>
          <a:lstStyle/>
          <a:p>
            <a:pPr marL="0" indent="0" algn="ctr">
              <a:buNone/>
            </a:pPr>
            <a:r>
              <a:rPr lang="en-GB" sz="3600" b="1" dirty="0"/>
              <a:t>Decomposition</a:t>
            </a:r>
          </a:p>
          <a:p>
            <a:pPr marL="0" indent="0">
              <a:buNone/>
            </a:pPr>
            <a:r>
              <a:rPr lang="en-GB" sz="3200" dirty="0"/>
              <a:t>Decomposition consists of breaking down a complex problem into smaller problems that are more manageable and easier to understand. The smaller problems can then be solved more easily as they are simpler to work with.</a:t>
            </a:r>
          </a:p>
        </p:txBody>
      </p:sp>
      <p:pic>
        <p:nvPicPr>
          <p:cNvPr id="10" name="Picture 9">
            <a:extLst>
              <a:ext uri="{FF2B5EF4-FFF2-40B4-BE49-F238E27FC236}">
                <a16:creationId xmlns:a16="http://schemas.microsoft.com/office/drawing/2014/main" id="{1E4EEC72-BD15-4C54-A3D7-29EAF271C0C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80661" y="4015409"/>
            <a:ext cx="9872870" cy="2372139"/>
          </a:xfrm>
          <a:prstGeom prst="rect">
            <a:avLst/>
          </a:prstGeom>
        </p:spPr>
      </p:pic>
    </p:spTree>
    <p:extLst>
      <p:ext uri="{BB962C8B-B14F-4D97-AF65-F5344CB8AC3E}">
        <p14:creationId xmlns:p14="http://schemas.microsoft.com/office/powerpoint/2010/main" val="452112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422056" y="1488235"/>
            <a:ext cx="11347887" cy="658617"/>
          </a:xfrm>
        </p:spPr>
        <p:txBody>
          <a:bodyPr>
            <a:normAutofit/>
          </a:bodyPr>
          <a:lstStyle/>
          <a:p>
            <a:pPr marL="0" indent="0">
              <a:buNone/>
            </a:pPr>
            <a:r>
              <a:rPr lang="en-GB" b="1" dirty="0"/>
              <a:t>Complete this BUBBLE sort. 6,8,23,1,43,17,5,10. You will need 3 passes</a:t>
            </a:r>
          </a:p>
          <a:p>
            <a:pPr marL="0" indent="0">
              <a:buNone/>
            </a:pPr>
            <a:endParaRPr lang="en-GB" b="1" dirty="0"/>
          </a:p>
          <a:p>
            <a:endParaRPr lang="en-GB" dirty="0"/>
          </a:p>
        </p:txBody>
      </p:sp>
      <p:pic>
        <p:nvPicPr>
          <p:cNvPr id="4" name="Picture 3">
            <a:extLst>
              <a:ext uri="{FF2B5EF4-FFF2-40B4-BE49-F238E27FC236}">
                <a16:creationId xmlns:a16="http://schemas.microsoft.com/office/drawing/2014/main" id="{FC66432E-DC63-4A34-A283-9FF02C3028AE}"/>
              </a:ext>
            </a:extLst>
          </p:cNvPr>
          <p:cNvPicPr>
            <a:picLocks noChangeAspect="1"/>
          </p:cNvPicPr>
          <p:nvPr/>
        </p:nvPicPr>
        <p:blipFill rotWithShape="1">
          <a:blip r:embed="rId2"/>
          <a:srcRect l="29348" t="30522" r="43913" b="21339"/>
          <a:stretch/>
        </p:blipFill>
        <p:spPr>
          <a:xfrm>
            <a:off x="3962399" y="2146852"/>
            <a:ext cx="4081670" cy="4131446"/>
          </a:xfrm>
          <a:prstGeom prst="rect">
            <a:avLst/>
          </a:prstGeom>
        </p:spPr>
      </p:pic>
    </p:spTree>
    <p:extLst>
      <p:ext uri="{BB962C8B-B14F-4D97-AF65-F5344CB8AC3E}">
        <p14:creationId xmlns:p14="http://schemas.microsoft.com/office/powerpoint/2010/main" val="39874306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387626" y="1369840"/>
            <a:ext cx="10515600" cy="641695"/>
          </a:xfrm>
        </p:spPr>
        <p:txBody>
          <a:bodyPr>
            <a:normAutofit/>
          </a:bodyPr>
          <a:lstStyle/>
          <a:p>
            <a:pPr marL="0" indent="0">
              <a:buNone/>
            </a:pPr>
            <a:r>
              <a:rPr lang="en-GB" b="1" dirty="0"/>
              <a:t>Complete this BUBBLE sort. 6,8,23,1,43,17</a:t>
            </a:r>
          </a:p>
          <a:p>
            <a:pPr marL="0" indent="0">
              <a:buNone/>
            </a:pPr>
            <a:endParaRPr lang="en-GB" b="1" dirty="0"/>
          </a:p>
          <a:p>
            <a:endParaRPr lang="en-GB" dirty="0"/>
          </a:p>
        </p:txBody>
      </p:sp>
      <p:pic>
        <p:nvPicPr>
          <p:cNvPr id="5" name="Picture 4">
            <a:extLst>
              <a:ext uri="{FF2B5EF4-FFF2-40B4-BE49-F238E27FC236}">
                <a16:creationId xmlns:a16="http://schemas.microsoft.com/office/drawing/2014/main" id="{C35B9931-F6F8-45BF-B3E3-7A2BF7CFF2F3}"/>
              </a:ext>
            </a:extLst>
          </p:cNvPr>
          <p:cNvPicPr>
            <a:picLocks noChangeAspect="1"/>
          </p:cNvPicPr>
          <p:nvPr/>
        </p:nvPicPr>
        <p:blipFill rotWithShape="1">
          <a:blip r:embed="rId2"/>
          <a:srcRect l="29239" t="10609" r="43805" b="15732"/>
          <a:stretch/>
        </p:blipFill>
        <p:spPr>
          <a:xfrm>
            <a:off x="7682076" y="262477"/>
            <a:ext cx="4122298" cy="6333045"/>
          </a:xfrm>
          <a:prstGeom prst="rect">
            <a:avLst/>
          </a:prstGeom>
        </p:spPr>
      </p:pic>
    </p:spTree>
    <p:extLst>
      <p:ext uri="{BB962C8B-B14F-4D97-AF65-F5344CB8AC3E}">
        <p14:creationId xmlns:p14="http://schemas.microsoft.com/office/powerpoint/2010/main" val="395302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582-4383-498D-B98E-364E26627E78}"/>
              </a:ext>
            </a:extLst>
          </p:cNvPr>
          <p:cNvSpPr>
            <a:spLocks noGrp="1"/>
          </p:cNvSpPr>
          <p:nvPr>
            <p:ph type="title"/>
          </p:nvPr>
        </p:nvSpPr>
        <p:spPr/>
        <p:txBody>
          <a:bodyPr/>
          <a:lstStyle/>
          <a:p>
            <a:pPr algn="ctr"/>
            <a:r>
              <a:rPr lang="en-GB" b="1" dirty="0"/>
              <a:t>CHECKPOINT </a:t>
            </a:r>
          </a:p>
        </p:txBody>
      </p:sp>
      <p:sp>
        <p:nvSpPr>
          <p:cNvPr id="3" name="Content Placeholder 2">
            <a:extLst>
              <a:ext uri="{FF2B5EF4-FFF2-40B4-BE49-F238E27FC236}">
                <a16:creationId xmlns:a16="http://schemas.microsoft.com/office/drawing/2014/main" id="{94C938A8-4B58-4D08-985A-3543F6FCD4A5}"/>
              </a:ext>
            </a:extLst>
          </p:cNvPr>
          <p:cNvSpPr>
            <a:spLocks noGrp="1"/>
          </p:cNvSpPr>
          <p:nvPr>
            <p:ph idx="1"/>
          </p:nvPr>
        </p:nvSpPr>
        <p:spPr>
          <a:xfrm>
            <a:off x="732183" y="1417431"/>
            <a:ext cx="10515600" cy="546514"/>
          </a:xfrm>
        </p:spPr>
        <p:txBody>
          <a:bodyPr>
            <a:normAutofit/>
          </a:bodyPr>
          <a:lstStyle/>
          <a:p>
            <a:pPr marL="0" indent="0">
              <a:buNone/>
            </a:pPr>
            <a:r>
              <a:rPr lang="en-GB" sz="3200" b="1" dirty="0"/>
              <a:t>Complete this MERGE sort.</a:t>
            </a:r>
          </a:p>
        </p:txBody>
      </p:sp>
      <p:pic>
        <p:nvPicPr>
          <p:cNvPr id="6" name="Picture 5">
            <a:extLst>
              <a:ext uri="{FF2B5EF4-FFF2-40B4-BE49-F238E27FC236}">
                <a16:creationId xmlns:a16="http://schemas.microsoft.com/office/drawing/2014/main" id="{BAE656BE-EF5D-48A2-8156-037FD742A06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930755" y="2007705"/>
            <a:ext cx="9423045" cy="4155384"/>
          </a:xfrm>
          <a:prstGeom prst="rect">
            <a:avLst/>
          </a:prstGeom>
        </p:spPr>
      </p:pic>
    </p:spTree>
    <p:extLst>
      <p:ext uri="{BB962C8B-B14F-4D97-AF65-F5344CB8AC3E}">
        <p14:creationId xmlns:p14="http://schemas.microsoft.com/office/powerpoint/2010/main" val="33211712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582-4383-498D-B98E-364E26627E78}"/>
              </a:ext>
            </a:extLst>
          </p:cNvPr>
          <p:cNvSpPr>
            <a:spLocks noGrp="1"/>
          </p:cNvSpPr>
          <p:nvPr>
            <p:ph type="title"/>
          </p:nvPr>
        </p:nvSpPr>
        <p:spPr/>
        <p:txBody>
          <a:bodyPr/>
          <a:lstStyle/>
          <a:p>
            <a:pPr algn="ctr"/>
            <a:r>
              <a:rPr lang="en-GB" b="1" dirty="0"/>
              <a:t>CHECKPOINT </a:t>
            </a:r>
          </a:p>
        </p:txBody>
      </p:sp>
      <p:sp>
        <p:nvSpPr>
          <p:cNvPr id="3" name="Content Placeholder 2">
            <a:extLst>
              <a:ext uri="{FF2B5EF4-FFF2-40B4-BE49-F238E27FC236}">
                <a16:creationId xmlns:a16="http://schemas.microsoft.com/office/drawing/2014/main" id="{94C938A8-4B58-4D08-985A-3543F6FCD4A5}"/>
              </a:ext>
            </a:extLst>
          </p:cNvPr>
          <p:cNvSpPr>
            <a:spLocks noGrp="1"/>
          </p:cNvSpPr>
          <p:nvPr>
            <p:ph idx="1"/>
          </p:nvPr>
        </p:nvSpPr>
        <p:spPr>
          <a:xfrm>
            <a:off x="732183" y="1417431"/>
            <a:ext cx="10515600" cy="546514"/>
          </a:xfrm>
        </p:spPr>
        <p:txBody>
          <a:bodyPr>
            <a:normAutofit/>
          </a:bodyPr>
          <a:lstStyle/>
          <a:p>
            <a:pPr marL="0" indent="0">
              <a:buNone/>
            </a:pPr>
            <a:r>
              <a:rPr lang="en-GB" sz="3200" b="1" dirty="0"/>
              <a:t>Complete this MERGE sort.</a:t>
            </a:r>
          </a:p>
        </p:txBody>
      </p:sp>
      <p:pic>
        <p:nvPicPr>
          <p:cNvPr id="4" name="Picture 3">
            <a:extLst>
              <a:ext uri="{FF2B5EF4-FFF2-40B4-BE49-F238E27FC236}">
                <a16:creationId xmlns:a16="http://schemas.microsoft.com/office/drawing/2014/main" id="{07599727-D440-4CA2-BBC2-F4193C63946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9930" y="1963945"/>
            <a:ext cx="9992139" cy="4443741"/>
          </a:xfrm>
          <a:prstGeom prst="rect">
            <a:avLst/>
          </a:prstGeom>
        </p:spPr>
      </p:pic>
    </p:spTree>
    <p:extLst>
      <p:ext uri="{BB962C8B-B14F-4D97-AF65-F5344CB8AC3E}">
        <p14:creationId xmlns:p14="http://schemas.microsoft.com/office/powerpoint/2010/main" val="33073150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387626" y="1369840"/>
            <a:ext cx="10515600" cy="641695"/>
          </a:xfrm>
        </p:spPr>
        <p:txBody>
          <a:bodyPr>
            <a:normAutofit/>
          </a:bodyPr>
          <a:lstStyle/>
          <a:p>
            <a:pPr marL="0" indent="0">
              <a:buNone/>
            </a:pPr>
            <a:r>
              <a:rPr lang="en-GB" b="1" dirty="0"/>
              <a:t>Complete this INSERTION sort. 6,8,23,1,43,17</a:t>
            </a:r>
          </a:p>
          <a:p>
            <a:pPr marL="0" indent="0">
              <a:buNone/>
            </a:pPr>
            <a:endParaRPr lang="en-GB" b="1" dirty="0"/>
          </a:p>
          <a:p>
            <a:endParaRPr lang="en-GB" dirty="0"/>
          </a:p>
        </p:txBody>
      </p:sp>
      <p:pic>
        <p:nvPicPr>
          <p:cNvPr id="5" name="Picture 4">
            <a:extLst>
              <a:ext uri="{FF2B5EF4-FFF2-40B4-BE49-F238E27FC236}">
                <a16:creationId xmlns:a16="http://schemas.microsoft.com/office/drawing/2014/main" id="{1559A315-6648-4BCF-ABF0-E1F51078963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89991" y="2108287"/>
            <a:ext cx="9686717" cy="3166078"/>
          </a:xfrm>
          <a:prstGeom prst="rect">
            <a:avLst/>
          </a:prstGeom>
        </p:spPr>
      </p:pic>
    </p:spTree>
    <p:extLst>
      <p:ext uri="{BB962C8B-B14F-4D97-AF65-F5344CB8AC3E}">
        <p14:creationId xmlns:p14="http://schemas.microsoft.com/office/powerpoint/2010/main" val="37198182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387626" y="1369840"/>
            <a:ext cx="10515600" cy="641695"/>
          </a:xfrm>
        </p:spPr>
        <p:txBody>
          <a:bodyPr>
            <a:normAutofit/>
          </a:bodyPr>
          <a:lstStyle/>
          <a:p>
            <a:pPr marL="0" indent="0">
              <a:buNone/>
            </a:pPr>
            <a:r>
              <a:rPr lang="en-GB" b="1" dirty="0"/>
              <a:t>Complete this INSERTION sort. 6,8,23,1,43,17</a:t>
            </a:r>
          </a:p>
          <a:p>
            <a:pPr marL="0" indent="0">
              <a:buNone/>
            </a:pPr>
            <a:endParaRPr lang="en-GB" b="1" dirty="0"/>
          </a:p>
          <a:p>
            <a:endParaRPr lang="en-GB" dirty="0"/>
          </a:p>
        </p:txBody>
      </p:sp>
      <p:pic>
        <p:nvPicPr>
          <p:cNvPr id="4" name="Picture 3">
            <a:extLst>
              <a:ext uri="{FF2B5EF4-FFF2-40B4-BE49-F238E27FC236}">
                <a16:creationId xmlns:a16="http://schemas.microsoft.com/office/drawing/2014/main" id="{15B203D1-9959-4CA8-89E7-788D2D232B2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8200" y="2190595"/>
            <a:ext cx="9791600" cy="3297565"/>
          </a:xfrm>
          <a:prstGeom prst="rect">
            <a:avLst/>
          </a:prstGeom>
        </p:spPr>
      </p:pic>
    </p:spTree>
    <p:extLst>
      <p:ext uri="{BB962C8B-B14F-4D97-AF65-F5344CB8AC3E}">
        <p14:creationId xmlns:p14="http://schemas.microsoft.com/office/powerpoint/2010/main" val="2299544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dirty="0"/>
              <a:t>What have we learnt in Unit 2.1?</a:t>
            </a:r>
          </a:p>
        </p:txBody>
      </p:sp>
      <p:pic>
        <p:nvPicPr>
          <p:cNvPr id="4" name="Picture 3">
            <a:extLst>
              <a:ext uri="{FF2B5EF4-FFF2-40B4-BE49-F238E27FC236}">
                <a16:creationId xmlns:a16="http://schemas.microsoft.com/office/drawing/2014/main" id="{E1528633-CFF4-44A4-ABFB-E5C18ECF27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49287" y="928048"/>
            <a:ext cx="8693426" cy="5929952"/>
          </a:xfrm>
          <a:prstGeom prst="rect">
            <a:avLst/>
          </a:prstGeom>
        </p:spPr>
      </p:pic>
    </p:spTree>
    <p:extLst>
      <p:ext uri="{BB962C8B-B14F-4D97-AF65-F5344CB8AC3E}">
        <p14:creationId xmlns:p14="http://schemas.microsoft.com/office/powerpoint/2010/main" val="111569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516835" y="1357418"/>
            <a:ext cx="11423374" cy="2971662"/>
          </a:xfrm>
        </p:spPr>
        <p:txBody>
          <a:bodyPr>
            <a:normAutofit/>
          </a:bodyPr>
          <a:lstStyle/>
          <a:p>
            <a:pPr marL="0" indent="0" algn="ctr">
              <a:buNone/>
            </a:pPr>
            <a:r>
              <a:rPr lang="en-GB" sz="3600" b="1" dirty="0"/>
              <a:t>Abstraction</a:t>
            </a:r>
          </a:p>
          <a:p>
            <a:pPr marL="0" indent="0">
              <a:buNone/>
            </a:pPr>
            <a:r>
              <a:rPr lang="en-GB" sz="3200" dirty="0"/>
              <a:t>Complex problems contain a lot of detail, and not all of this detail is relevant, in terms of solving the problem. Focussing on information that is relevant to solving the problem and filtering out information that we do not require is called abstraction. </a:t>
            </a:r>
            <a:endParaRPr lang="en-GB" sz="3600" dirty="0"/>
          </a:p>
        </p:txBody>
      </p:sp>
      <p:pic>
        <p:nvPicPr>
          <p:cNvPr id="9" name="Picture 8">
            <a:extLst>
              <a:ext uri="{FF2B5EF4-FFF2-40B4-BE49-F238E27FC236}">
                <a16:creationId xmlns:a16="http://schemas.microsoft.com/office/drawing/2014/main" id="{BCD38263-AEC0-45E8-86A5-337005D4E87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9270" y="3884664"/>
            <a:ext cx="11966713" cy="2608211"/>
          </a:xfrm>
          <a:prstGeom prst="rect">
            <a:avLst/>
          </a:prstGeom>
        </p:spPr>
      </p:pic>
    </p:spTree>
    <p:extLst>
      <p:ext uri="{BB962C8B-B14F-4D97-AF65-F5344CB8AC3E}">
        <p14:creationId xmlns:p14="http://schemas.microsoft.com/office/powerpoint/2010/main" val="269627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6345</TotalTime>
  <Words>4937</Words>
  <Application>Microsoft Office PowerPoint</Application>
  <PresentationFormat>Widescreen</PresentationFormat>
  <Paragraphs>649</Paragraphs>
  <Slides>86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Calibri Light</vt:lpstr>
      <vt:lpstr>Office Theme</vt:lpstr>
      <vt:lpstr>PowerPoint Presentation</vt:lpstr>
      <vt:lpstr>What will we learn in Unit 2.1?</vt:lpstr>
      <vt:lpstr>What is an Algorithm?</vt:lpstr>
      <vt:lpstr>Who Uses Algorithms?</vt:lpstr>
      <vt:lpstr>Algorithm for cleaning teeth</vt:lpstr>
      <vt:lpstr>Algorithm for cleaning teeth</vt:lpstr>
      <vt:lpstr>Algorithm for cleaning teeth</vt:lpstr>
      <vt:lpstr>Principles of Computational Thinking</vt:lpstr>
      <vt:lpstr>Principles of Computational Thinking</vt:lpstr>
      <vt:lpstr>Principles of Computational Thinking</vt:lpstr>
      <vt:lpstr>CHECKPOINT</vt:lpstr>
      <vt:lpstr>CHECKPOINT</vt:lpstr>
      <vt:lpstr>Input – Process - Output</vt:lpstr>
      <vt:lpstr>Designing and Creating an Algorithm: Input</vt:lpstr>
      <vt:lpstr>Designing and Creating an Algorithm: Process</vt:lpstr>
      <vt:lpstr>Designing and Creating an Algorithm: Output</vt:lpstr>
      <vt:lpstr>Designing and Creating an Algorithm</vt:lpstr>
      <vt:lpstr>Structure Diagrams</vt:lpstr>
      <vt:lpstr>Structure Diagrams</vt:lpstr>
      <vt:lpstr>Pseudocode</vt:lpstr>
      <vt:lpstr>Pseudocode</vt:lpstr>
      <vt:lpstr>Flowcharts </vt:lpstr>
      <vt:lpstr>Flowchart Example</vt:lpstr>
      <vt:lpstr>OCR Reference Language</vt:lpstr>
      <vt:lpstr>High Level Programming Language - Python</vt:lpstr>
      <vt:lpstr>Python Example</vt:lpstr>
      <vt:lpstr>CHECKPOINT</vt:lpstr>
      <vt:lpstr>CHECKPOINT</vt:lpstr>
      <vt:lpstr>Identify Common Errors</vt:lpstr>
      <vt:lpstr>Identify Common Errors</vt:lpstr>
      <vt:lpstr>Identify Common Errors</vt:lpstr>
      <vt:lpstr>Trace Tables</vt:lpstr>
      <vt:lpstr>CHECKPOINT</vt:lpstr>
      <vt:lpstr>CHECKPOINT</vt:lpstr>
      <vt:lpstr>CHECKPOINT</vt:lpstr>
      <vt:lpstr>What is the difference between Searching and Sorting? </vt:lpstr>
      <vt:lpstr>Searching Algorithms: Linear Search</vt:lpstr>
      <vt:lpstr>Searching Algorithms: Linear Search</vt:lpstr>
      <vt:lpstr>Linear Search Algorithm</vt:lpstr>
      <vt:lpstr>Linear Search Algorithm in Python</vt:lpstr>
      <vt:lpstr>Searching Algorithms: Binary Search</vt:lpstr>
      <vt:lpstr>Searching Algorithms: Binary Search</vt:lpstr>
      <vt:lpstr>Binary Search Example</vt:lpstr>
      <vt:lpstr>Binary Search Example</vt:lpstr>
      <vt:lpstr>Binary Search Example</vt:lpstr>
      <vt:lpstr>Binary Search Algorithm in Python</vt:lpstr>
      <vt:lpstr>Linear Search V Binary Search</vt:lpstr>
      <vt:lpstr>CHECKPOINT</vt:lpstr>
      <vt:lpstr>CHECKPOINT</vt:lpstr>
      <vt:lpstr>Sorting Algorithms</vt:lpstr>
      <vt:lpstr>Bubble Sort Algorithm</vt:lpstr>
      <vt:lpstr>Bubble Sort Example</vt:lpstr>
      <vt:lpstr>Bubble Sort Example</vt:lpstr>
      <vt:lpstr>Bubble Sort Example</vt:lpstr>
      <vt:lpstr>Bubble Sort Example</vt:lpstr>
      <vt:lpstr>Bubble Sort Example</vt:lpstr>
      <vt:lpstr>Bubble Sort</vt:lpstr>
      <vt:lpstr>Bubble Sort Program in Python</vt:lpstr>
      <vt:lpstr>Merge Sort</vt:lpstr>
      <vt:lpstr>Merge Sort Algorithm</vt:lpstr>
      <vt:lpstr>Merge Sort Example</vt:lpstr>
      <vt:lpstr>Merge Sort Example</vt:lpstr>
      <vt:lpstr>Merge Sort Example</vt:lpstr>
      <vt:lpstr>Merge Sort Example</vt:lpstr>
      <vt:lpstr>Merge Sort Example</vt:lpstr>
      <vt:lpstr>Merge Sort Algorithm in Python</vt:lpstr>
      <vt:lpstr>Insertion Sort</vt:lpstr>
      <vt:lpstr>Insertion Sort</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Algorithm in Python</vt:lpstr>
      <vt:lpstr>Advantages and Disadvantages of Each Sort</vt:lpstr>
      <vt:lpstr>CHECKPOINT</vt:lpstr>
      <vt:lpstr>CHECKPOINT</vt:lpstr>
      <vt:lpstr>CHECKPOINT</vt:lpstr>
      <vt:lpstr>CHECKPOINT</vt:lpstr>
      <vt:lpstr>CHECKPOINT </vt:lpstr>
      <vt:lpstr>CHECKPOINT </vt:lpstr>
      <vt:lpstr>CHECKPOINT</vt:lpstr>
      <vt:lpstr>CHECKPOINT</vt:lpstr>
      <vt:lpstr>What have we learnt in Unit 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Bryant</dc:creator>
  <cp:lastModifiedBy>Freshteh Shafieian</cp:lastModifiedBy>
  <cp:revision>180</cp:revision>
  <dcterms:created xsi:type="dcterms:W3CDTF">2019-08-22T09:47:35Z</dcterms:created>
  <dcterms:modified xsi:type="dcterms:W3CDTF">2021-11-16T13:41:53Z</dcterms:modified>
</cp:coreProperties>
</file>