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sldIdLst>
    <p:sldId id="260" r:id="rId2"/>
    <p:sldId id="261" r:id="rId3"/>
    <p:sldId id="324" r:id="rId4"/>
    <p:sldId id="345" r:id="rId5"/>
    <p:sldId id="322" r:id="rId6"/>
    <p:sldId id="327" r:id="rId7"/>
    <p:sldId id="323" r:id="rId8"/>
    <p:sldId id="346" r:id="rId9"/>
    <p:sldId id="347" r:id="rId10"/>
    <p:sldId id="349" r:id="rId11"/>
    <p:sldId id="333" r:id="rId12"/>
    <p:sldId id="356" r:id="rId13"/>
    <p:sldId id="350" r:id="rId14"/>
    <p:sldId id="351" r:id="rId15"/>
    <p:sldId id="352" r:id="rId16"/>
    <p:sldId id="353" r:id="rId17"/>
    <p:sldId id="337" r:id="rId18"/>
    <p:sldId id="354" r:id="rId19"/>
    <p:sldId id="355" r:id="rId20"/>
    <p:sldId id="343" r:id="rId21"/>
  </p:sldIdLst>
  <p:sldSz cx="9144000" cy="6858000" type="screen4x3"/>
  <p:notesSz cx="6858000" cy="9144000"/>
  <p:embeddedFontLst>
    <p:embeddedFont>
      <p:font typeface="Museo 900" panose="02000000000000000000" charset="0"/>
      <p:bold r:id="rId23"/>
    </p:embeddedFont>
    <p:embeddedFont>
      <p:font typeface="Museo 100" panose="02000000000000000000" charset="0"/>
      <p:regular r:id="rId24"/>
    </p:embeddedFont>
    <p:embeddedFont>
      <p:font typeface="Consolas" panose="020B0609020204030204" pitchFamily="49"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Museo900-Regular" panose="02000000000000000000" charset="0"/>
      <p:bold r:id="rId33"/>
    </p:embeddedFont>
    <p:embeddedFont>
      <p:font typeface="Museo 700" panose="02000000000000000000" charset="0"/>
      <p:bold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Heathcote" initials="PH" lastIdx="3" clrIdx="0">
    <p:extLst>
      <p:ext uri="{19B8F6BF-5375-455C-9EA6-DF929625EA0E}">
        <p15:presenceInfo xmlns:p15="http://schemas.microsoft.com/office/powerpoint/2012/main" userId="f91a954299b6cd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5A56A"/>
    <a:srgbClr val="54999C"/>
    <a:srgbClr val="4C4D21"/>
    <a:srgbClr val="D96D1D"/>
    <a:srgbClr val="ED0775"/>
    <a:srgbClr val="F29AC1"/>
    <a:srgbClr val="F27EC1"/>
    <a:srgbClr val="F200C1"/>
    <a:srgbClr val="7BA7D8"/>
    <a:srgbClr val="2E62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4" autoAdjust="0"/>
    <p:restoredTop sz="95109" autoAdjust="0"/>
  </p:normalViewPr>
  <p:slideViewPr>
    <p:cSldViewPr snapToGrid="0" snapToObjects="1" showGuides="1">
      <p:cViewPr varScale="1">
        <p:scale>
          <a:sx n="107" d="100"/>
          <a:sy n="107" d="100"/>
        </p:scale>
        <p:origin x="1302" y="-210"/>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06/09/2017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155593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12004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82762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12326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60528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56928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03938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10687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4751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7297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778628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6611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7839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7303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1882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04728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44897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ED0775"/>
                </a:solidFill>
                <a:latin typeface="Arial"/>
                <a:cs typeface="Arial"/>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sp>
        <p:nvSpPr>
          <p:cNvPr id="12" name="Text Placeholder 6"/>
          <p:cNvSpPr>
            <a:spLocks noGrp="1"/>
          </p:cNvSpPr>
          <p:nvPr>
            <p:ph type="body" sz="quarter" idx="13" hasCustomPrompt="1"/>
          </p:nvPr>
        </p:nvSpPr>
        <p:spPr>
          <a:xfrm>
            <a:off x="1040400" y="4327200"/>
            <a:ext cx="972000" cy="972000"/>
          </a:xfrm>
          <a:prstGeom prst="rect">
            <a:avLst/>
          </a:prstGeom>
          <a:ln w="114300">
            <a:solidFill>
              <a:srgbClr val="4C4D21"/>
            </a:solidFill>
            <a:miter lim="800000"/>
          </a:ln>
        </p:spPr>
        <p:txBody>
          <a:bodyPr anchor="ctr"/>
          <a:lstStyle>
            <a:lvl1pPr marL="0" indent="0" algn="ctr">
              <a:buNone/>
              <a:defRPr sz="4500" b="1">
                <a:latin typeface="Arial" panose="020B0604020202020204" pitchFamily="34" charset="0"/>
                <a:cs typeface="Arial" panose="020B0604020202020204" pitchFamily="34" charset="0"/>
              </a:defRPr>
            </a:lvl1pPr>
          </a:lstStyle>
          <a:p>
            <a:r>
              <a:rPr lang="en-US" dirty="0">
                <a:solidFill>
                  <a:srgbClr val="4C4D21"/>
                </a:solidFill>
              </a:rPr>
              <a:t>1</a:t>
            </a: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1877162"/>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264800" y="6307200"/>
            <a:ext cx="1435913" cy="339242"/>
          </a:xfrm>
          <a:prstGeom prst="rect">
            <a:avLst/>
          </a:prstGeom>
        </p:spPr>
      </p:pic>
      <p:pic>
        <p:nvPicPr>
          <p:cNvPr id="10" name="Picture 9"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pic>
        <p:nvPicPr>
          <p:cNvPr id="7" name="Picture 6"/>
          <p:cNvPicPr>
            <a:picLocks noChangeAspect="1"/>
          </p:cNvPicPr>
          <p:nvPr userDrawn="1"/>
        </p:nvPicPr>
        <p:blipFill rotWithShape="1">
          <a:blip r:embed="rId4"/>
          <a:srcRect b="90232"/>
          <a:stretch/>
        </p:blipFill>
        <p:spPr>
          <a:xfrm>
            <a:off x="0" y="-1"/>
            <a:ext cx="9144000" cy="669835"/>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Fundamentals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Practical programming skills in Python</a:t>
            </a:r>
          </a:p>
        </p:txBody>
      </p:sp>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Preparation: Regular expressions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Tackling Controlled Assessment in Python</a:t>
            </a:r>
          </a:p>
        </p:txBody>
      </p:sp>
      <p:pic>
        <p:nvPicPr>
          <p:cNvPr id="9" name="Picture 8"/>
          <p:cNvPicPr>
            <a:picLocks noChangeAspect="1"/>
          </p:cNvPicPr>
          <p:nvPr userDrawn="1"/>
        </p:nvPicPr>
        <p:blipFill rotWithShape="1">
          <a:blip r:embed="rId2"/>
          <a:srcRect b="90232"/>
          <a:stretch/>
        </p:blipFill>
        <p:spPr>
          <a:xfrm>
            <a:off x="0" y="0"/>
            <a:ext cx="9144000" cy="669835"/>
          </a:xfrm>
          <a:prstGeom prst="rect">
            <a:avLst/>
          </a:prstGeom>
        </p:spPr>
      </p:pic>
      <p:sp>
        <p:nvSpPr>
          <p:cNvPr id="10" name="TextBox 9"/>
          <p:cNvSpPr txBox="1"/>
          <p:nvPr userDrawn="1"/>
        </p:nvSpPr>
        <p:spPr>
          <a:xfrm>
            <a:off x="752495" y="156701"/>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Fundamentals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Practical programming skills in Python</a:t>
            </a:r>
          </a:p>
        </p:txBody>
      </p:sp>
      <p:pic>
        <p:nvPicPr>
          <p:cNvPr id="7" name="Picture 6"/>
          <p:cNvPicPr>
            <a:picLocks noChangeAspect="1"/>
          </p:cNvPicPr>
          <p:nvPr userDrawn="1"/>
        </p:nvPicPr>
        <p:blipFill>
          <a:blip r:embed="rId3"/>
          <a:stretch>
            <a:fillRect/>
          </a:stretch>
        </p:blipFill>
        <p:spPr>
          <a:xfrm>
            <a:off x="7264800" y="6307200"/>
            <a:ext cx="1435913" cy="339242"/>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9" name="Picture 8"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10" name="TextBox 9"/>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Preparation: Regular expressions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Tackling Controlled Assessment in Python</a:t>
            </a:r>
          </a:p>
        </p:txBody>
      </p:sp>
      <p:pic>
        <p:nvPicPr>
          <p:cNvPr id="11" name="Picture 10"/>
          <p:cNvPicPr>
            <a:picLocks noChangeAspect="1"/>
          </p:cNvPicPr>
          <p:nvPr userDrawn="1"/>
        </p:nvPicPr>
        <p:blipFill rotWithShape="1">
          <a:blip r:embed="rId3"/>
          <a:srcRect b="90232"/>
          <a:stretch/>
        </p:blipFill>
        <p:spPr>
          <a:xfrm>
            <a:off x="0" y="0"/>
            <a:ext cx="9144000" cy="669835"/>
          </a:xfrm>
          <a:prstGeom prst="rect">
            <a:avLst/>
          </a:prstGeom>
        </p:spPr>
      </p:pic>
      <p:sp>
        <p:nvSpPr>
          <p:cNvPr id="12" name="TextBox 11"/>
          <p:cNvSpPr txBox="1"/>
          <p:nvPr userDrawn="1"/>
        </p:nvSpPr>
        <p:spPr>
          <a:xfrm>
            <a:off x="752495" y="156701"/>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Fundamentals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Practical programming skills in Python</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7" name="TextBox 6"/>
          <p:cNvSpPr txBox="1"/>
          <p:nvPr userDrawn="1"/>
        </p:nvSpPr>
        <p:spPr>
          <a:xfrm>
            <a:off x="752495" y="156700"/>
            <a:ext cx="8067635" cy="452432"/>
          </a:xfrm>
          <a:prstGeom prst="rect">
            <a:avLst/>
          </a:prstGeom>
          <a:noFill/>
        </p:spPr>
        <p:txBody>
          <a:bodyPr wrap="square" lIns="0" tIns="0" rIns="0" rtlCol="0">
            <a:noAutofit/>
          </a:bodyPr>
          <a:lstStyle/>
          <a:p>
            <a:pPr marL="0" marR="0" indent="0" algn="l" defTabSz="457200" rtl="0" eaLnBrk="1" fontAlgn="auto" latinLnBrk="0" hangingPunct="1">
              <a:lnSpc>
                <a:spcPct val="100000"/>
              </a:lnSpc>
              <a:spcBef>
                <a:spcPts val="288"/>
              </a:spcBef>
              <a:spcAft>
                <a:spcPts val="0"/>
              </a:spcAft>
              <a:buClrTx/>
              <a:buSzTx/>
              <a:buFontTx/>
              <a:buNone/>
              <a:tabLst/>
              <a:defRPr/>
            </a:pPr>
            <a:r>
              <a:rPr lang="en-US" sz="1200" b="1" dirty="0">
                <a:solidFill>
                  <a:srgbClr val="FFFFFF"/>
                </a:solidFill>
                <a:latin typeface="Arial"/>
                <a:cs typeface="Arial"/>
              </a:rPr>
              <a:t>Preparation: Regular expressions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Tackling Controlled Assessment in Python</a:t>
            </a:r>
          </a:p>
        </p:txBody>
      </p:sp>
      <p:pic>
        <p:nvPicPr>
          <p:cNvPr id="8" name="Picture 7"/>
          <p:cNvPicPr>
            <a:picLocks noChangeAspect="1"/>
          </p:cNvPicPr>
          <p:nvPr userDrawn="1"/>
        </p:nvPicPr>
        <p:blipFill rotWithShape="1">
          <a:blip r:embed="rId2"/>
          <a:srcRect b="90232"/>
          <a:stretch/>
        </p:blipFill>
        <p:spPr>
          <a:xfrm>
            <a:off x="0" y="0"/>
            <a:ext cx="9144000" cy="669835"/>
          </a:xfrm>
          <a:prstGeom prst="rect">
            <a:avLst/>
          </a:prstGeom>
        </p:spPr>
      </p:pic>
      <p:sp>
        <p:nvSpPr>
          <p:cNvPr id="9" name="TextBox 8"/>
          <p:cNvSpPr txBox="1"/>
          <p:nvPr userDrawn="1"/>
        </p:nvSpPr>
        <p:spPr>
          <a:xfrm>
            <a:off x="752495" y="156701"/>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Fundamentals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61851"/>
            <a:ext cx="8229600" cy="882973"/>
          </a:xfrm>
          <a:prstGeom prst="rect">
            <a:avLst/>
          </a:prstGeom>
        </p:spPr>
        <p:txBody>
          <a:bodyPr/>
          <a:lstStyle>
            <a:lvl1pPr algn="l">
              <a:defRPr b="1"/>
            </a:lvl1pPr>
          </a:lstStyle>
          <a:p>
            <a:r>
              <a:rPr lang="en-US"/>
              <a:t>Click to edit Master title style</a:t>
            </a:r>
            <a:endParaRPr lang="en-GB"/>
          </a:p>
        </p:txBody>
      </p:sp>
      <p:sp>
        <p:nvSpPr>
          <p:cNvPr id="3" name="Content Placeholder 2"/>
          <p:cNvSpPr>
            <a:spLocks noGrp="1"/>
          </p:cNvSpPr>
          <p:nvPr>
            <p:ph idx="1"/>
          </p:nvPr>
        </p:nvSpPr>
        <p:spPr>
          <a:xfrm>
            <a:off x="457200" y="1844824"/>
            <a:ext cx="8229600" cy="416592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7572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Fundamentals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mn-lt"/>
                <a:ea typeface="+mn-ea"/>
                <a:cs typeface="Arial"/>
              </a:rPr>
              <a:t>Practical programming skills in Python</a:t>
            </a:r>
          </a:p>
        </p:txBody>
      </p:sp>
      <p:pic>
        <p:nvPicPr>
          <p:cNvPr id="3" name="Picture 2"/>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277976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 id="2147483666"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latin typeface="Museo 700" panose="02000000000000000000" pitchFamily="50" charset="0"/>
              </a:rPr>
              <a:t>GCSE</a:t>
            </a:r>
            <a:endParaRPr lang="en-US" b="0" dirty="0">
              <a:latin typeface="Museo900-Regular"/>
              <a:cs typeface="Museo900-Regular"/>
            </a:endParaRPr>
          </a:p>
          <a:p>
            <a:pPr lvl="3">
              <a:spcBef>
                <a:spcPts val="1200"/>
              </a:spcBef>
            </a:pPr>
            <a:r>
              <a:rPr lang="en-GB" sz="2500" dirty="0">
                <a:solidFill>
                  <a:schemeClr val="bg1"/>
                </a:solidFill>
                <a:latin typeface="Museo 100" panose="02000000000000000000" pitchFamily="50" charset="0"/>
              </a:rPr>
              <a:t>Practical programming skills in Python</a:t>
            </a:r>
          </a:p>
        </p:txBody>
      </p:sp>
      <p:sp>
        <p:nvSpPr>
          <p:cNvPr id="6" name="Text Placeholder 5"/>
          <p:cNvSpPr>
            <a:spLocks noGrp="1"/>
          </p:cNvSpPr>
          <p:nvPr>
            <p:ph type="body" sz="quarter" idx="11"/>
          </p:nvPr>
        </p:nvSpPr>
        <p:spPr>
          <a:xfrm>
            <a:off x="4800600" y="1841231"/>
            <a:ext cx="2768600" cy="1410629"/>
          </a:xfrm>
        </p:spPr>
        <p:txBody>
          <a:bodyPr/>
          <a:lstStyle/>
          <a:p>
            <a:pPr>
              <a:lnSpc>
                <a:spcPts val="2600"/>
              </a:lnSpc>
            </a:pPr>
            <a:r>
              <a:rPr lang="en-US" sz="2600" dirty="0">
                <a:latin typeface="Museo 900" panose="02000000000000000000" pitchFamily="50" charset="0"/>
              </a:rPr>
              <a:t>Fundamentals</a:t>
            </a:r>
          </a:p>
        </p:txBody>
      </p:sp>
      <p:sp>
        <p:nvSpPr>
          <p:cNvPr id="11" name="Text Placeholder 6"/>
          <p:cNvSpPr>
            <a:spLocks noGrp="1"/>
          </p:cNvSpPr>
          <p:nvPr>
            <p:ph type="body" sz="quarter" idx="13" hasCustomPrompt="1"/>
          </p:nvPr>
        </p:nvSpPr>
        <p:spPr>
          <a:xfrm>
            <a:off x="1040400" y="4327200"/>
            <a:ext cx="972000" cy="972000"/>
          </a:xfrm>
          <a:prstGeom prst="rect">
            <a:avLst/>
          </a:prstGeom>
          <a:ln w="114300">
            <a:solidFill>
              <a:srgbClr val="4C4D21"/>
            </a:solidFill>
            <a:miter lim="800000"/>
          </a:ln>
        </p:spPr>
        <p:txBody>
          <a:bodyPr anchor="ctr"/>
          <a:lstStyle>
            <a:lvl1pPr marL="0" indent="0" algn="ctr">
              <a:buNone/>
              <a:defRPr sz="4500" b="1">
                <a:latin typeface="Arial" panose="020B0604020202020204" pitchFamily="34" charset="0"/>
                <a:cs typeface="Arial" panose="020B0604020202020204" pitchFamily="34" charset="0"/>
              </a:defRPr>
            </a:lvl1pPr>
          </a:lstStyle>
          <a:p>
            <a:r>
              <a:rPr lang="en-US" dirty="0">
                <a:solidFill>
                  <a:srgbClr val="4C4D21"/>
                </a:solidFill>
              </a:rPr>
              <a:t>1</a:t>
            </a:r>
          </a:p>
        </p:txBody>
      </p:sp>
      <p:sp>
        <p:nvSpPr>
          <p:cNvPr id="12" name="Text Placeholder 5"/>
          <p:cNvSpPr txBox="1">
            <a:spLocks/>
          </p:cNvSpPr>
          <p:nvPr/>
        </p:nvSpPr>
        <p:spPr>
          <a:xfrm>
            <a:off x="4800600" y="3317133"/>
            <a:ext cx="2768600" cy="433006"/>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dirty="0">
                <a:latin typeface="Museo 100" panose="02000000000000000000" pitchFamily="50" charset="0"/>
              </a:rPr>
              <a:t>Topic 1</a:t>
            </a:r>
            <a:endParaRPr lang="en-US" dirty="0">
              <a:latin typeface="Museo 100" panose="02000000000000000000" pitchFamily="50" charset="0"/>
            </a:endParaRP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Inputs and outputs</a:t>
            </a:r>
          </a:p>
        </p:txBody>
      </p:sp>
      <p:sp>
        <p:nvSpPr>
          <p:cNvPr id="2" name="Text Placeholder 1"/>
          <p:cNvSpPr>
            <a:spLocks noGrp="1"/>
          </p:cNvSpPr>
          <p:nvPr>
            <p:ph type="body" sz="quarter" idx="14"/>
          </p:nvPr>
        </p:nvSpPr>
        <p:spPr>
          <a:xfrm>
            <a:off x="724280" y="1704179"/>
            <a:ext cx="7797230" cy="4410871"/>
          </a:xfrm>
        </p:spPr>
        <p:txBody>
          <a:bodyPr/>
          <a:lstStyle/>
          <a:p>
            <a:pPr>
              <a:spcAft>
                <a:spcPts val="800"/>
              </a:spcAft>
            </a:pPr>
            <a:r>
              <a:rPr lang="en-GB" dirty="0"/>
              <a:t>If your input is a number then you need to change the input statement to make the data type clear</a:t>
            </a:r>
            <a:br>
              <a:rPr lang="en-GB" dirty="0"/>
            </a:br>
            <a:r>
              <a:rPr lang="en-GB" dirty="0"/>
              <a:t/>
            </a:r>
            <a:br>
              <a:rPr lang="en-GB" dirty="0"/>
            </a:br>
            <a:r>
              <a:rPr lang="en-GB" dirty="0"/>
              <a:t>	</a:t>
            </a:r>
            <a:r>
              <a:rPr lang="en-GB" dirty="0">
                <a:latin typeface="Consolas" charset="0"/>
                <a:ea typeface="Consolas" charset="0"/>
                <a:cs typeface="Consolas" charset="0"/>
              </a:rPr>
              <a:t>name = </a:t>
            </a:r>
            <a:r>
              <a:rPr lang="en-GB" dirty="0">
                <a:solidFill>
                  <a:srgbClr val="660066"/>
                </a:solidFill>
                <a:latin typeface="Consolas" charset="0"/>
                <a:ea typeface="Consolas" charset="0"/>
                <a:cs typeface="Consolas" charset="0"/>
              </a:rPr>
              <a:t>input</a:t>
            </a:r>
            <a:r>
              <a:rPr lang="en-GB" dirty="0">
                <a:latin typeface="Consolas" charset="0"/>
                <a:ea typeface="Consolas" charset="0"/>
                <a:cs typeface="Consolas" charset="0"/>
              </a:rPr>
              <a:t>(</a:t>
            </a:r>
            <a:r>
              <a:rPr lang="en-GB" dirty="0">
                <a:solidFill>
                  <a:srgbClr val="008000"/>
                </a:solidFill>
                <a:latin typeface="Consolas" charset="0"/>
                <a:ea typeface="Consolas" charset="0"/>
                <a:cs typeface="Consolas" charset="0"/>
              </a:rPr>
              <a:t>"Enter employee name: "</a:t>
            </a:r>
            <a:r>
              <a:rPr lang="en-GB" dirty="0">
                <a:latin typeface="Consolas" charset="0"/>
                <a:ea typeface="Consolas" charset="0"/>
                <a:cs typeface="Consolas" charset="0"/>
              </a:rPr>
              <a:t>)</a:t>
            </a:r>
            <a:br>
              <a:rPr lang="en-GB" dirty="0">
                <a:latin typeface="Consolas" charset="0"/>
                <a:ea typeface="Consolas" charset="0"/>
                <a:cs typeface="Consolas" charset="0"/>
              </a:rPr>
            </a:br>
            <a:r>
              <a:rPr lang="en-GB" dirty="0">
                <a:latin typeface="Consolas" charset="0"/>
                <a:ea typeface="Consolas" charset="0"/>
                <a:cs typeface="Consolas" charset="0"/>
              </a:rPr>
              <a:t>	age = </a:t>
            </a:r>
            <a:r>
              <a:rPr lang="en-GB" dirty="0" err="1">
                <a:solidFill>
                  <a:srgbClr val="660066"/>
                </a:solidFill>
                <a:latin typeface="Consolas" charset="0"/>
                <a:ea typeface="Consolas" charset="0"/>
                <a:cs typeface="Consolas" charset="0"/>
              </a:rPr>
              <a:t>int</a:t>
            </a:r>
            <a:r>
              <a:rPr lang="en-GB" dirty="0">
                <a:latin typeface="Consolas" charset="0"/>
                <a:ea typeface="Consolas" charset="0"/>
                <a:cs typeface="Consolas" charset="0"/>
              </a:rPr>
              <a:t>(</a:t>
            </a:r>
            <a:r>
              <a:rPr lang="en-GB" dirty="0">
                <a:solidFill>
                  <a:srgbClr val="660066"/>
                </a:solidFill>
                <a:latin typeface="Consolas" charset="0"/>
                <a:ea typeface="Consolas" charset="0"/>
                <a:cs typeface="Consolas" charset="0"/>
              </a:rPr>
              <a:t>input</a:t>
            </a:r>
            <a:r>
              <a:rPr lang="en-GB" dirty="0">
                <a:latin typeface="Consolas" charset="0"/>
                <a:ea typeface="Consolas" charset="0"/>
                <a:cs typeface="Consolas" charset="0"/>
              </a:rPr>
              <a:t>(</a:t>
            </a:r>
            <a:r>
              <a:rPr lang="en-GB" dirty="0">
                <a:solidFill>
                  <a:srgbClr val="008000"/>
                </a:solidFill>
                <a:latin typeface="Consolas" charset="0"/>
                <a:ea typeface="Consolas" charset="0"/>
                <a:cs typeface="Consolas" charset="0"/>
              </a:rPr>
              <a:t>"Enter their age: "</a:t>
            </a:r>
            <a:r>
              <a:rPr lang="en-GB" dirty="0">
                <a:latin typeface="Consolas" charset="0"/>
                <a:ea typeface="Consolas" charset="0"/>
                <a:cs typeface="Consolas" charset="0"/>
              </a:rPr>
              <a:t>))</a:t>
            </a:r>
            <a:br>
              <a:rPr lang="en-GB" dirty="0">
                <a:latin typeface="Consolas" charset="0"/>
                <a:ea typeface="Consolas" charset="0"/>
                <a:cs typeface="Consolas" charset="0"/>
              </a:rPr>
            </a:br>
            <a:r>
              <a:rPr lang="en-GB" dirty="0">
                <a:latin typeface="Consolas" charset="0"/>
                <a:ea typeface="Consolas" charset="0"/>
                <a:cs typeface="Consolas" charset="0"/>
              </a:rPr>
              <a:t>	wage = </a:t>
            </a:r>
            <a:r>
              <a:rPr lang="en-GB" dirty="0">
                <a:solidFill>
                  <a:srgbClr val="660066"/>
                </a:solidFill>
                <a:latin typeface="Consolas" charset="0"/>
                <a:ea typeface="Consolas" charset="0"/>
                <a:cs typeface="Consolas" charset="0"/>
              </a:rPr>
              <a:t>float</a:t>
            </a:r>
            <a:r>
              <a:rPr lang="en-GB" dirty="0">
                <a:latin typeface="Consolas" charset="0"/>
                <a:ea typeface="Consolas" charset="0"/>
                <a:cs typeface="Consolas" charset="0"/>
              </a:rPr>
              <a:t>(</a:t>
            </a:r>
            <a:r>
              <a:rPr lang="en-GB" dirty="0">
                <a:solidFill>
                  <a:srgbClr val="660066"/>
                </a:solidFill>
                <a:latin typeface="Consolas" charset="0"/>
                <a:ea typeface="Consolas" charset="0"/>
                <a:cs typeface="Consolas" charset="0"/>
              </a:rPr>
              <a:t>input</a:t>
            </a:r>
            <a:r>
              <a:rPr lang="en-GB" dirty="0">
                <a:latin typeface="Consolas" charset="0"/>
                <a:ea typeface="Consolas" charset="0"/>
                <a:cs typeface="Consolas" charset="0"/>
              </a:rPr>
              <a:t>(</a:t>
            </a:r>
            <a:r>
              <a:rPr lang="en-GB" dirty="0">
                <a:solidFill>
                  <a:srgbClr val="008000"/>
                </a:solidFill>
                <a:latin typeface="Consolas" charset="0"/>
                <a:ea typeface="Consolas" charset="0"/>
                <a:cs typeface="Consolas" charset="0"/>
              </a:rPr>
              <a:t>"Hourly wage: "</a:t>
            </a:r>
            <a:r>
              <a:rPr lang="en-GB" dirty="0">
                <a:latin typeface="Consolas" charset="0"/>
                <a:ea typeface="Consolas" charset="0"/>
                <a:cs typeface="Consolas" charset="0"/>
              </a:rPr>
              <a:t>))</a:t>
            </a:r>
          </a:p>
        </p:txBody>
      </p:sp>
    </p:spTree>
    <p:extLst>
      <p:ext uri="{BB962C8B-B14F-4D97-AF65-F5344CB8AC3E}">
        <p14:creationId xmlns:p14="http://schemas.microsoft.com/office/powerpoint/2010/main" val="180169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Data Types and casting</a:t>
            </a:r>
          </a:p>
        </p:txBody>
      </p:sp>
      <p:sp>
        <p:nvSpPr>
          <p:cNvPr id="2" name="Text Placeholder 1"/>
          <p:cNvSpPr>
            <a:spLocks noGrp="1"/>
          </p:cNvSpPr>
          <p:nvPr>
            <p:ph type="body" sz="quarter" idx="14"/>
          </p:nvPr>
        </p:nvSpPr>
        <p:spPr/>
        <p:txBody>
          <a:bodyPr/>
          <a:lstStyle/>
          <a:p>
            <a:r>
              <a:rPr lang="en-GB" altLang="en-US" dirty="0"/>
              <a:t>In Python you only need to know four data types:</a:t>
            </a:r>
          </a:p>
          <a:p>
            <a:pPr marL="0" indent="0">
              <a:buNone/>
            </a:pPr>
            <a:r>
              <a:rPr lang="en-GB" altLang="en-US" dirty="0"/>
              <a:t>	</a:t>
            </a:r>
            <a:r>
              <a:rPr lang="en-GB" altLang="en-US" dirty="0">
                <a:latin typeface="Consolas" panose="020B0609020204030204" pitchFamily="49" charset="0"/>
                <a:cs typeface="Consolas" panose="020B0609020204030204" pitchFamily="49" charset="0"/>
              </a:rPr>
              <a:t>String</a:t>
            </a:r>
            <a:r>
              <a:rPr lang="en-GB" altLang="en-US" dirty="0"/>
              <a:t>	  	– 	A piece of text</a:t>
            </a:r>
            <a:br>
              <a:rPr lang="en-GB" altLang="en-US" dirty="0"/>
            </a:br>
            <a:r>
              <a:rPr lang="en-GB" altLang="en-US" dirty="0"/>
              <a:t>	</a:t>
            </a:r>
            <a:r>
              <a:rPr lang="en-GB" altLang="en-US" dirty="0" err="1">
                <a:solidFill>
                  <a:srgbClr val="660066"/>
                </a:solidFill>
                <a:latin typeface="Consolas" charset="0"/>
                <a:ea typeface="Consolas" charset="0"/>
                <a:cs typeface="Consolas" charset="0"/>
              </a:rPr>
              <a:t>str</a:t>
            </a:r>
            <a:r>
              <a:rPr lang="en-GB" altLang="en-US" dirty="0">
                <a:latin typeface="Consolas" charset="0"/>
                <a:ea typeface="Consolas" charset="0"/>
                <a:cs typeface="Consolas" charset="0"/>
              </a:rPr>
              <a:t>()	</a:t>
            </a:r>
            <a:r>
              <a:rPr lang="en-GB" altLang="en-US" dirty="0"/>
              <a:t>			</a:t>
            </a:r>
            <a:r>
              <a:rPr lang="en-GB" altLang="en-US" i="1" dirty="0"/>
              <a:t>or a mixture of letters and numbers</a:t>
            </a:r>
          </a:p>
          <a:p>
            <a:pPr marL="0" indent="0">
              <a:buNone/>
            </a:pPr>
            <a:r>
              <a:rPr lang="en-GB" altLang="en-US" dirty="0"/>
              <a:t>	</a:t>
            </a:r>
            <a:r>
              <a:rPr lang="en-GB" altLang="en-US" dirty="0">
                <a:latin typeface="Consolas" panose="020B0609020204030204" pitchFamily="49" charset="0"/>
                <a:cs typeface="Consolas" panose="020B0609020204030204" pitchFamily="49" charset="0"/>
              </a:rPr>
              <a:t>Integer</a:t>
            </a:r>
            <a:r>
              <a:rPr lang="en-GB" altLang="en-US" dirty="0"/>
              <a:t>	  	– 	A whole number</a:t>
            </a:r>
            <a:br>
              <a:rPr lang="en-GB" altLang="en-US" dirty="0"/>
            </a:br>
            <a:r>
              <a:rPr lang="en-GB" altLang="en-US" dirty="0"/>
              <a:t>	</a:t>
            </a:r>
            <a:r>
              <a:rPr lang="en-GB" altLang="en-US" dirty="0" err="1">
                <a:solidFill>
                  <a:srgbClr val="660066"/>
                </a:solidFill>
                <a:latin typeface="Consolas" charset="0"/>
                <a:ea typeface="Consolas" charset="0"/>
                <a:cs typeface="Consolas" charset="0"/>
              </a:rPr>
              <a:t>int</a:t>
            </a:r>
            <a:r>
              <a:rPr lang="en-GB" altLang="en-US" dirty="0">
                <a:latin typeface="Consolas" charset="0"/>
                <a:ea typeface="Consolas" charset="0"/>
                <a:cs typeface="Consolas" charset="0"/>
              </a:rPr>
              <a:t>() </a:t>
            </a:r>
          </a:p>
          <a:p>
            <a:pPr marL="0" indent="0">
              <a:buNone/>
            </a:pPr>
            <a:r>
              <a:rPr lang="en-GB" altLang="en-US" dirty="0"/>
              <a:t>	</a:t>
            </a:r>
            <a:r>
              <a:rPr lang="en-GB" altLang="en-US" dirty="0">
                <a:latin typeface="Consolas" panose="020B0609020204030204" pitchFamily="49" charset="0"/>
                <a:cs typeface="Consolas" panose="020B0609020204030204" pitchFamily="49" charset="0"/>
              </a:rPr>
              <a:t>Float</a:t>
            </a:r>
            <a:r>
              <a:rPr lang="en-GB" altLang="en-US" dirty="0"/>
              <a:t>	  		– 	A number with a decimal point</a:t>
            </a:r>
            <a:br>
              <a:rPr lang="en-GB" altLang="en-US" dirty="0"/>
            </a:br>
            <a:r>
              <a:rPr lang="en-GB" altLang="en-US" dirty="0"/>
              <a:t>	</a:t>
            </a:r>
            <a:r>
              <a:rPr lang="en-GB" altLang="en-US" dirty="0">
                <a:solidFill>
                  <a:srgbClr val="660066"/>
                </a:solidFill>
                <a:latin typeface="Consolas" charset="0"/>
                <a:ea typeface="Consolas" charset="0"/>
                <a:cs typeface="Consolas" charset="0"/>
              </a:rPr>
              <a:t>float</a:t>
            </a:r>
            <a:r>
              <a:rPr lang="en-GB" altLang="en-US" dirty="0">
                <a:latin typeface="Consolas" charset="0"/>
                <a:ea typeface="Consolas" charset="0"/>
                <a:cs typeface="Consolas" charset="0"/>
              </a:rPr>
              <a:t>()</a:t>
            </a:r>
            <a:r>
              <a:rPr lang="en-GB" altLang="en-US" dirty="0"/>
              <a:t>			</a:t>
            </a:r>
            <a:r>
              <a:rPr lang="en-GB" altLang="en-US" i="1" dirty="0"/>
              <a:t>known as Real in some languages</a:t>
            </a:r>
          </a:p>
          <a:p>
            <a:pPr marL="0" indent="0">
              <a:buNone/>
            </a:pPr>
            <a:r>
              <a:rPr lang="en-GB" altLang="en-US" dirty="0"/>
              <a:t> 	</a:t>
            </a:r>
            <a:r>
              <a:rPr lang="en-GB" altLang="en-US" dirty="0">
                <a:latin typeface="Consolas" panose="020B0609020204030204" pitchFamily="49" charset="0"/>
                <a:cs typeface="Consolas" panose="020B0609020204030204" pitchFamily="49" charset="0"/>
              </a:rPr>
              <a:t>Boolean	</a:t>
            </a:r>
            <a:r>
              <a:rPr lang="en-GB" altLang="en-US" dirty="0"/>
              <a:t>	– 	True or False</a:t>
            </a:r>
            <a:br>
              <a:rPr lang="en-GB" altLang="en-US" dirty="0"/>
            </a:br>
            <a:r>
              <a:rPr lang="en-GB" altLang="en-US" dirty="0"/>
              <a:t>	</a:t>
            </a:r>
            <a:r>
              <a:rPr lang="en-GB" altLang="en-US" dirty="0">
                <a:solidFill>
                  <a:srgbClr val="660066"/>
                </a:solidFill>
                <a:latin typeface="Consolas" charset="0"/>
                <a:ea typeface="Consolas" charset="0"/>
                <a:cs typeface="Consolas" charset="0"/>
              </a:rPr>
              <a:t>bool</a:t>
            </a:r>
            <a:r>
              <a:rPr lang="en-GB" altLang="en-US" dirty="0">
                <a:latin typeface="Consolas" charset="0"/>
                <a:ea typeface="Consolas" charset="0"/>
                <a:cs typeface="Consolas" charset="0"/>
              </a:rPr>
              <a:t>() </a:t>
            </a:r>
            <a:r>
              <a:rPr lang="en-GB" altLang="en-US" dirty="0"/>
              <a:t>			</a:t>
            </a:r>
            <a:r>
              <a:rPr lang="en-GB" altLang="en-US" i="1" dirty="0"/>
              <a:t>Note the capital letters</a:t>
            </a:r>
            <a:endParaRPr lang="en-GB" altLang="en-US" dirty="0"/>
          </a:p>
        </p:txBody>
      </p:sp>
    </p:spTree>
    <p:extLst>
      <p:ext uri="{BB962C8B-B14F-4D97-AF65-F5344CB8AC3E}">
        <p14:creationId xmlns:p14="http://schemas.microsoft.com/office/powerpoint/2010/main" val="337049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1</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 2</a:t>
            </a:r>
          </a:p>
        </p:txBody>
      </p:sp>
    </p:spTree>
    <p:extLst>
      <p:ext uri="{BB962C8B-B14F-4D97-AF65-F5344CB8AC3E}">
        <p14:creationId xmlns:p14="http://schemas.microsoft.com/office/powerpoint/2010/main" val="112852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Arithmetic</a:t>
            </a:r>
            <a:endParaRPr lang="en-GB" altLang="en-US" dirty="0"/>
          </a:p>
        </p:txBody>
      </p:sp>
      <p:sp>
        <p:nvSpPr>
          <p:cNvPr id="2" name="Text Placeholder 1"/>
          <p:cNvSpPr>
            <a:spLocks noGrp="1"/>
          </p:cNvSpPr>
          <p:nvPr>
            <p:ph type="body" sz="quarter" idx="14"/>
          </p:nvPr>
        </p:nvSpPr>
        <p:spPr>
          <a:xfrm>
            <a:off x="724280" y="1704179"/>
            <a:ext cx="7797230" cy="3800509"/>
          </a:xfrm>
        </p:spPr>
        <p:txBody>
          <a:bodyPr/>
          <a:lstStyle/>
          <a:p>
            <a:r>
              <a:rPr lang="en-GB" altLang="en-US" dirty="0"/>
              <a:t>The main arithmetic operators are straightforward</a:t>
            </a:r>
          </a:p>
          <a:p>
            <a:pPr marL="0" indent="0">
              <a:buNone/>
            </a:pPr>
            <a:r>
              <a:rPr lang="en-GB" altLang="en-US" dirty="0">
                <a:latin typeface="Consolas" panose="020B0609020204030204" pitchFamily="49" charset="0"/>
              </a:rPr>
              <a:t>	num1 = 9</a:t>
            </a:r>
            <a:br>
              <a:rPr lang="en-GB" altLang="en-US" dirty="0">
                <a:latin typeface="Consolas" panose="020B0609020204030204" pitchFamily="49" charset="0"/>
              </a:rPr>
            </a:br>
            <a:r>
              <a:rPr lang="en-GB" altLang="en-US" dirty="0">
                <a:latin typeface="Consolas" panose="020B0609020204030204" pitchFamily="49" charset="0"/>
              </a:rPr>
              <a:t>	num2 = 3</a:t>
            </a:r>
            <a:br>
              <a:rPr lang="en-GB" altLang="en-US" dirty="0">
                <a:latin typeface="Consolas" panose="020B0609020204030204" pitchFamily="49" charset="0"/>
              </a:rPr>
            </a:br>
            <a:r>
              <a:rPr lang="en-GB" altLang="en-US" dirty="0">
                <a:latin typeface="Consolas" panose="020B0609020204030204" pitchFamily="49" charset="0"/>
              </a:rPr>
              <a:t>	</a:t>
            </a:r>
            <a:r>
              <a:rPr lang="en-GB" altLang="en-US" dirty="0">
                <a:solidFill>
                  <a:srgbClr val="660066"/>
                </a:solidFill>
                <a:latin typeface="Consolas" panose="020B0609020204030204" pitchFamily="49" charset="0"/>
                <a:ea typeface="Consolas" charset="0"/>
                <a:cs typeface="Consolas" charset="0"/>
              </a:rPr>
              <a:t>print</a:t>
            </a:r>
            <a:r>
              <a:rPr lang="en-GB" altLang="en-US" dirty="0">
                <a:latin typeface="Consolas" panose="020B0609020204030204" pitchFamily="49" charset="0"/>
                <a:ea typeface="Consolas" charset="0"/>
                <a:cs typeface="Consolas" charset="0"/>
              </a:rPr>
              <a:t>(num1 + num2)					12</a:t>
            </a:r>
            <a:br>
              <a:rPr lang="en-GB" altLang="en-US" dirty="0">
                <a:latin typeface="Consolas" panose="020B0609020204030204" pitchFamily="49" charset="0"/>
                <a:ea typeface="Consolas" charset="0"/>
                <a:cs typeface="Consolas" charset="0"/>
              </a:rPr>
            </a:br>
            <a:r>
              <a:rPr lang="en-GB" altLang="en-US" dirty="0">
                <a:latin typeface="Consolas" panose="020B0609020204030204" pitchFamily="49" charset="0"/>
                <a:ea typeface="Consolas" charset="0"/>
                <a:cs typeface="Consolas" charset="0"/>
              </a:rPr>
              <a:t>	</a:t>
            </a:r>
            <a:r>
              <a:rPr lang="en-GB" altLang="en-US" dirty="0">
                <a:solidFill>
                  <a:srgbClr val="660066"/>
                </a:solidFill>
                <a:latin typeface="Consolas" panose="020B0609020204030204" pitchFamily="49" charset="0"/>
                <a:ea typeface="Consolas" charset="0"/>
                <a:cs typeface="Consolas" charset="0"/>
              </a:rPr>
              <a:t>print</a:t>
            </a:r>
            <a:r>
              <a:rPr lang="en-GB" altLang="en-US" dirty="0">
                <a:latin typeface="Consolas" panose="020B0609020204030204" pitchFamily="49" charset="0"/>
                <a:ea typeface="Consolas" charset="0"/>
                <a:cs typeface="Consolas" charset="0"/>
              </a:rPr>
              <a:t>(num1 - num2)					6</a:t>
            </a:r>
            <a:br>
              <a:rPr lang="en-GB" altLang="en-US" dirty="0">
                <a:latin typeface="Consolas" panose="020B0609020204030204" pitchFamily="49" charset="0"/>
                <a:ea typeface="Consolas" charset="0"/>
                <a:cs typeface="Consolas" charset="0"/>
              </a:rPr>
            </a:br>
            <a:r>
              <a:rPr lang="en-GB" altLang="en-US" dirty="0">
                <a:latin typeface="Consolas" panose="020B0609020204030204" pitchFamily="49" charset="0"/>
                <a:ea typeface="Consolas" charset="0"/>
                <a:cs typeface="Consolas" charset="0"/>
              </a:rPr>
              <a:t>	</a:t>
            </a:r>
            <a:r>
              <a:rPr lang="en-GB" altLang="en-US" dirty="0">
                <a:solidFill>
                  <a:srgbClr val="660066"/>
                </a:solidFill>
                <a:latin typeface="Consolas" panose="020B0609020204030204" pitchFamily="49" charset="0"/>
                <a:ea typeface="Consolas" charset="0"/>
                <a:cs typeface="Consolas" charset="0"/>
              </a:rPr>
              <a:t>print</a:t>
            </a:r>
            <a:r>
              <a:rPr lang="en-GB" altLang="en-US" dirty="0">
                <a:latin typeface="Consolas" panose="020B0609020204030204" pitchFamily="49" charset="0"/>
                <a:ea typeface="Consolas" charset="0"/>
                <a:cs typeface="Consolas" charset="0"/>
              </a:rPr>
              <a:t>(num1 * num2)					27</a:t>
            </a:r>
            <a:br>
              <a:rPr lang="en-GB" altLang="en-US" dirty="0">
                <a:latin typeface="Consolas" panose="020B0609020204030204" pitchFamily="49" charset="0"/>
                <a:ea typeface="Consolas" charset="0"/>
                <a:cs typeface="Consolas" charset="0"/>
              </a:rPr>
            </a:br>
            <a:r>
              <a:rPr lang="en-GB" altLang="en-US" dirty="0">
                <a:latin typeface="Consolas" panose="020B0609020204030204" pitchFamily="49" charset="0"/>
                <a:ea typeface="Consolas" charset="0"/>
                <a:cs typeface="Consolas" charset="0"/>
              </a:rPr>
              <a:t>	</a:t>
            </a:r>
            <a:r>
              <a:rPr lang="en-GB" altLang="en-US" dirty="0">
                <a:solidFill>
                  <a:srgbClr val="660066"/>
                </a:solidFill>
                <a:latin typeface="Consolas" panose="020B0609020204030204" pitchFamily="49" charset="0"/>
                <a:ea typeface="Consolas" charset="0"/>
                <a:cs typeface="Consolas" charset="0"/>
              </a:rPr>
              <a:t>print</a:t>
            </a:r>
            <a:r>
              <a:rPr lang="en-GB" altLang="en-US" dirty="0">
                <a:latin typeface="Consolas" panose="020B0609020204030204" pitchFamily="49" charset="0"/>
                <a:ea typeface="Consolas" charset="0"/>
                <a:cs typeface="Consolas" charset="0"/>
              </a:rPr>
              <a:t>(num1 / num2)					3.0</a:t>
            </a:r>
            <a:r>
              <a:rPr lang="en-GB" altLang="en-US" dirty="0">
                <a:latin typeface="Consolas" charset="0"/>
                <a:ea typeface="Consolas" charset="0"/>
                <a:cs typeface="Consolas" charset="0"/>
              </a:rPr>
              <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sz="2000" dirty="0">
                <a:solidFill>
                  <a:srgbClr val="B5A56A"/>
                </a:solidFill>
              </a:rPr>
              <a:t>Dividing two numbers always gives a float</a:t>
            </a:r>
            <a:r>
              <a:rPr lang="en-GB" altLang="en-US" dirty="0"/>
              <a:t/>
            </a:r>
            <a:br>
              <a:rPr lang="en-GB" altLang="en-US" dirty="0"/>
            </a:br>
            <a:r>
              <a:rPr lang="en-GB" altLang="en-US" dirty="0">
                <a:latin typeface="Consolas" charset="0"/>
                <a:ea typeface="Consolas" charset="0"/>
                <a:cs typeface="Consolas" charset="0"/>
              </a:rPr>
              <a:t>	</a:t>
            </a:r>
            <a:endParaRPr lang="en-GB" altLang="en-US" dirty="0"/>
          </a:p>
        </p:txBody>
      </p:sp>
    </p:spTree>
    <p:extLst>
      <p:ext uri="{BB962C8B-B14F-4D97-AF65-F5344CB8AC3E}">
        <p14:creationId xmlns:p14="http://schemas.microsoft.com/office/powerpoint/2010/main" val="136443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Arithmetic rules</a:t>
            </a:r>
          </a:p>
        </p:txBody>
      </p:sp>
      <p:sp>
        <p:nvSpPr>
          <p:cNvPr id="2" name="Text Placeholder 1"/>
          <p:cNvSpPr>
            <a:spLocks noGrp="1"/>
          </p:cNvSpPr>
          <p:nvPr>
            <p:ph type="body" sz="quarter" idx="14"/>
          </p:nvPr>
        </p:nvSpPr>
        <p:spPr/>
        <p:txBody>
          <a:bodyPr/>
          <a:lstStyle/>
          <a:p>
            <a:r>
              <a:rPr lang="en-GB" altLang="en-US" dirty="0"/>
              <a:t>BIDMAS/BODMAS rules still apply</a:t>
            </a:r>
          </a:p>
          <a:p>
            <a:pPr marL="0" indent="0">
              <a:buNone/>
            </a:pPr>
            <a:r>
              <a:rPr lang="en-GB" altLang="en-US" dirty="0"/>
              <a:t>	</a:t>
            </a:r>
            <a:r>
              <a:rPr lang="en-GB" altLang="en-US" dirty="0">
                <a:latin typeface="Consolas" panose="020B0609020204030204" pitchFamily="49" charset="0"/>
              </a:rPr>
              <a:t>num1 = 9</a:t>
            </a:r>
          </a:p>
          <a:p>
            <a:pPr marL="0" indent="0">
              <a:buNone/>
            </a:pPr>
            <a:r>
              <a:rPr lang="en-GB" altLang="en-US" dirty="0">
                <a:latin typeface="Consolas" panose="020B0609020204030204" pitchFamily="49" charset="0"/>
              </a:rPr>
              <a:t>	num2 = 3</a:t>
            </a:r>
          </a:p>
          <a:p>
            <a:pPr marL="0" indent="0">
              <a:buNone/>
            </a:pPr>
            <a:r>
              <a:rPr lang="en-GB" altLang="en-US" dirty="0">
                <a:latin typeface="Consolas" panose="020B0609020204030204" pitchFamily="49" charset="0"/>
              </a:rPr>
              <a:t>	answer = num1 + num2 * num2</a:t>
            </a:r>
          </a:p>
          <a:p>
            <a:pPr marL="0" indent="0">
              <a:buNone/>
            </a:pPr>
            <a:r>
              <a:rPr lang="en-GB" altLang="en-US" dirty="0">
                <a:latin typeface="Consolas" panose="020B0609020204030204" pitchFamily="49" charset="0"/>
              </a:rPr>
              <a:t>	</a:t>
            </a:r>
            <a:r>
              <a:rPr lang="en-GB" altLang="en-US" dirty="0">
                <a:solidFill>
                  <a:srgbClr val="660066"/>
                </a:solidFill>
                <a:latin typeface="Consolas" panose="020B0609020204030204" pitchFamily="49" charset="0"/>
                <a:ea typeface="Consolas" charset="0"/>
                <a:cs typeface="Consolas" charset="0"/>
              </a:rPr>
              <a:t>print</a:t>
            </a:r>
            <a:r>
              <a:rPr lang="en-GB" altLang="en-US" dirty="0">
                <a:latin typeface="Consolas" panose="020B0609020204030204" pitchFamily="49" charset="0"/>
                <a:ea typeface="Consolas" charset="0"/>
                <a:cs typeface="Consolas" charset="0"/>
              </a:rPr>
              <a:t>(answer)							18</a:t>
            </a:r>
            <a:br>
              <a:rPr lang="en-GB" altLang="en-US" dirty="0">
                <a:latin typeface="Consolas" panose="020B0609020204030204" pitchFamily="49" charset="0"/>
                <a:ea typeface="Consolas" charset="0"/>
                <a:cs typeface="Consolas" charset="0"/>
              </a:rPr>
            </a:br>
            <a:r>
              <a:rPr lang="en-GB" altLang="en-US" dirty="0">
                <a:latin typeface="Consolas" panose="020B0609020204030204" pitchFamily="49" charset="0"/>
                <a:ea typeface="Consolas" charset="0"/>
                <a:cs typeface="Consolas" charset="0"/>
              </a:rPr>
              <a:t/>
            </a:r>
            <a:br>
              <a:rPr lang="en-GB" altLang="en-US" dirty="0">
                <a:latin typeface="Consolas" panose="020B0609020204030204" pitchFamily="49" charset="0"/>
                <a:ea typeface="Consolas" charset="0"/>
                <a:cs typeface="Consolas" charset="0"/>
              </a:rPr>
            </a:br>
            <a:r>
              <a:rPr lang="en-GB" altLang="en-US" dirty="0">
                <a:latin typeface="Consolas" panose="020B0609020204030204" pitchFamily="49" charset="0"/>
                <a:ea typeface="Consolas" charset="0"/>
                <a:cs typeface="Consolas" charset="0"/>
              </a:rPr>
              <a:t>	</a:t>
            </a:r>
            <a:r>
              <a:rPr lang="en-GB" altLang="en-US" dirty="0">
                <a:latin typeface="Consolas" panose="020B0609020204030204" pitchFamily="49" charset="0"/>
              </a:rPr>
              <a:t>answer = (num1 + num2) * num2</a:t>
            </a:r>
          </a:p>
          <a:p>
            <a:pPr marL="0" indent="0">
              <a:buNone/>
            </a:pPr>
            <a:r>
              <a:rPr lang="en-GB" altLang="en-US" dirty="0">
                <a:latin typeface="Consolas" panose="020B0609020204030204" pitchFamily="49" charset="0"/>
              </a:rPr>
              <a:t>	</a:t>
            </a:r>
            <a:r>
              <a:rPr lang="en-GB" altLang="en-US" dirty="0">
                <a:solidFill>
                  <a:srgbClr val="660066"/>
                </a:solidFill>
                <a:latin typeface="Consolas" panose="020B0609020204030204" pitchFamily="49" charset="0"/>
                <a:ea typeface="Consolas" charset="0"/>
                <a:cs typeface="Consolas" charset="0"/>
              </a:rPr>
              <a:t>print</a:t>
            </a:r>
            <a:r>
              <a:rPr lang="en-GB" altLang="en-US" dirty="0">
                <a:latin typeface="Consolas" panose="020B0609020204030204" pitchFamily="49" charset="0"/>
                <a:ea typeface="Consolas" charset="0"/>
                <a:cs typeface="Consolas" charset="0"/>
              </a:rPr>
              <a:t>(answer)							36</a:t>
            </a:r>
            <a:endParaRPr lang="en-GB" altLang="en-US" dirty="0">
              <a:latin typeface="Consolas" panose="020B0609020204030204" pitchFamily="49" charset="0"/>
            </a:endParaRPr>
          </a:p>
          <a:p>
            <a:pPr marL="0" indent="0">
              <a:buNone/>
            </a:pPr>
            <a:endParaRPr lang="en-GB" altLang="en-US" dirty="0"/>
          </a:p>
        </p:txBody>
      </p:sp>
    </p:spTree>
    <p:extLst>
      <p:ext uri="{BB962C8B-B14F-4D97-AF65-F5344CB8AC3E}">
        <p14:creationId xmlns:p14="http://schemas.microsoft.com/office/powerpoint/2010/main" val="178649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Arithmetic functions</a:t>
            </a:r>
          </a:p>
        </p:txBody>
      </p:sp>
      <p:sp>
        <p:nvSpPr>
          <p:cNvPr id="2" name="Text Placeholder 1"/>
          <p:cNvSpPr>
            <a:spLocks noGrp="1"/>
          </p:cNvSpPr>
          <p:nvPr>
            <p:ph type="body" sz="quarter" idx="14"/>
          </p:nvPr>
        </p:nvSpPr>
        <p:spPr/>
        <p:txBody>
          <a:bodyPr/>
          <a:lstStyle/>
          <a:p>
            <a:r>
              <a:rPr lang="en-GB" altLang="en-US" dirty="0"/>
              <a:t>There are several useful functions:</a:t>
            </a:r>
          </a:p>
          <a:p>
            <a:pPr marL="0" indent="0">
              <a:buNone/>
            </a:pPr>
            <a:r>
              <a:rPr lang="en-GB" altLang="en-US" dirty="0"/>
              <a:t>	</a:t>
            </a:r>
            <a:r>
              <a:rPr lang="en-GB" altLang="en-US" dirty="0">
                <a:latin typeface="Consolas" charset="0"/>
                <a:ea typeface="Consolas" charset="0"/>
                <a:cs typeface="Consolas" charset="0"/>
              </a:rPr>
              <a:t>pi = 3.1415927</a:t>
            </a:r>
          </a:p>
          <a:p>
            <a:pPr marL="0" indent="0">
              <a:buNone/>
            </a:pPr>
            <a:r>
              <a:rPr lang="en-GB" altLang="en-US" dirty="0">
                <a:latin typeface="Consolas" charset="0"/>
                <a:ea typeface="Consolas" charset="0"/>
                <a:cs typeface="Consolas" charset="0"/>
              </a:rPr>
              <a:t>	num1 = </a:t>
            </a:r>
            <a:r>
              <a:rPr lang="en-GB" altLang="en-US" dirty="0">
                <a:solidFill>
                  <a:srgbClr val="660066"/>
                </a:solidFill>
                <a:latin typeface="Consolas" charset="0"/>
                <a:ea typeface="Consolas" charset="0"/>
                <a:cs typeface="Consolas" charset="0"/>
              </a:rPr>
              <a:t>round</a:t>
            </a:r>
            <a:r>
              <a:rPr lang="en-GB" altLang="en-US" dirty="0">
                <a:latin typeface="Consolas" charset="0"/>
                <a:ea typeface="Consolas" charset="0"/>
                <a:cs typeface="Consolas" charset="0"/>
              </a:rPr>
              <a:t>(pi)						3</a:t>
            </a:r>
          </a:p>
          <a:p>
            <a:pPr marL="0" indent="0">
              <a:buNone/>
            </a:pPr>
            <a:r>
              <a:rPr lang="en-GB" altLang="en-US" dirty="0">
                <a:latin typeface="Consolas" charset="0"/>
                <a:ea typeface="Consolas" charset="0"/>
                <a:cs typeface="Consolas" charset="0"/>
              </a:rPr>
              <a:t>	num2 = </a:t>
            </a:r>
            <a:r>
              <a:rPr lang="en-GB" altLang="en-US" dirty="0">
                <a:solidFill>
                  <a:srgbClr val="660066"/>
                </a:solidFill>
                <a:latin typeface="Consolas" charset="0"/>
                <a:ea typeface="Consolas" charset="0"/>
                <a:cs typeface="Consolas" charset="0"/>
              </a:rPr>
              <a:t>round</a:t>
            </a:r>
            <a:r>
              <a:rPr lang="en-GB" altLang="en-US" dirty="0">
                <a:latin typeface="Consolas" charset="0"/>
                <a:ea typeface="Consolas" charset="0"/>
                <a:cs typeface="Consolas" charset="0"/>
              </a:rPr>
              <a:t>(pi, 3)					3.142</a:t>
            </a:r>
          </a:p>
          <a:p>
            <a:pPr marL="0" indent="0">
              <a:buNone/>
            </a:pPr>
            <a:r>
              <a:rPr lang="en-GB" altLang="en-US" dirty="0">
                <a:latin typeface="Consolas" charset="0"/>
                <a:ea typeface="Consolas" charset="0"/>
                <a:cs typeface="Consolas" charset="0"/>
              </a:rPr>
              <a:t>	</a:t>
            </a:r>
            <a:r>
              <a:rPr lang="en-GB" altLang="en-US" dirty="0">
                <a:solidFill>
                  <a:srgbClr val="FF0000"/>
                </a:solidFill>
                <a:latin typeface="Consolas" charset="0"/>
                <a:ea typeface="Consolas" charset="0"/>
                <a:cs typeface="Consolas" charset="0"/>
              </a:rPr>
              <a:t># Given that 7 / 2 = 3.5</a:t>
            </a:r>
          </a:p>
          <a:p>
            <a:pPr marL="0" indent="0">
              <a:buNone/>
            </a:pPr>
            <a:r>
              <a:rPr lang="en-GB" altLang="en-US" dirty="0">
                <a:latin typeface="Consolas" charset="0"/>
                <a:ea typeface="Consolas" charset="0"/>
                <a:cs typeface="Consolas" charset="0"/>
              </a:rPr>
              <a:t>	7 // 2 </a:t>
            </a:r>
            <a:r>
              <a:rPr lang="en-GB" altLang="en-US" dirty="0">
                <a:solidFill>
                  <a:srgbClr val="FF0000"/>
                </a:solidFill>
                <a:latin typeface="Consolas" charset="0"/>
                <a:ea typeface="Consolas" charset="0"/>
                <a:cs typeface="Consolas" charset="0"/>
              </a:rPr>
              <a:t># floor division</a:t>
            </a:r>
            <a:r>
              <a:rPr lang="en-GB" altLang="en-US" dirty="0">
                <a:latin typeface="Consolas" charset="0"/>
                <a:ea typeface="Consolas" charset="0"/>
                <a:cs typeface="Consolas" charset="0"/>
              </a:rPr>
              <a:t>				3</a:t>
            </a:r>
          </a:p>
          <a:p>
            <a:pPr marL="0" indent="0">
              <a:buNone/>
            </a:pPr>
            <a:r>
              <a:rPr lang="en-GB" altLang="en-US" dirty="0">
                <a:latin typeface="Consolas" charset="0"/>
                <a:ea typeface="Consolas" charset="0"/>
                <a:cs typeface="Consolas" charset="0"/>
              </a:rPr>
              <a:t>	7 % 2 </a:t>
            </a:r>
            <a:r>
              <a:rPr lang="en-GB" altLang="en-US" dirty="0">
                <a:solidFill>
                  <a:srgbClr val="FF0000"/>
                </a:solidFill>
                <a:latin typeface="Consolas" charset="0"/>
                <a:ea typeface="Consolas" charset="0"/>
                <a:cs typeface="Consolas" charset="0"/>
              </a:rPr>
              <a:t># modulo (remainder)</a:t>
            </a:r>
            <a:r>
              <a:rPr lang="en-GB" altLang="en-US" dirty="0">
                <a:latin typeface="Consolas" charset="0"/>
                <a:ea typeface="Consolas" charset="0"/>
                <a:cs typeface="Consolas" charset="0"/>
              </a:rPr>
              <a:t>			1		</a:t>
            </a:r>
            <a:r>
              <a:rPr lang="en-GB" altLang="en-US" dirty="0"/>
              <a:t>		</a:t>
            </a:r>
            <a:br>
              <a:rPr lang="en-GB" altLang="en-US" dirty="0"/>
            </a:br>
            <a:endParaRPr lang="en-GB" altLang="en-US" dirty="0"/>
          </a:p>
        </p:txBody>
      </p:sp>
    </p:spTree>
    <p:extLst>
      <p:ext uri="{BB962C8B-B14F-4D97-AF65-F5344CB8AC3E}">
        <p14:creationId xmlns:p14="http://schemas.microsoft.com/office/powerpoint/2010/main" val="943837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Roots and powers</a:t>
            </a:r>
          </a:p>
        </p:txBody>
      </p:sp>
      <p:sp>
        <p:nvSpPr>
          <p:cNvPr id="2" name="Text Placeholder 1"/>
          <p:cNvSpPr>
            <a:spLocks noGrp="1"/>
          </p:cNvSpPr>
          <p:nvPr>
            <p:ph type="body" sz="quarter" idx="14"/>
          </p:nvPr>
        </p:nvSpPr>
        <p:spPr>
          <a:xfrm>
            <a:off x="724280" y="1704179"/>
            <a:ext cx="7797230" cy="4610896"/>
          </a:xfrm>
        </p:spPr>
        <p:txBody>
          <a:bodyPr/>
          <a:lstStyle/>
          <a:p>
            <a:r>
              <a:rPr lang="en-GB" altLang="en-US" dirty="0"/>
              <a:t>Examples of roots and powers include:</a:t>
            </a:r>
          </a:p>
          <a:p>
            <a:pPr marL="0" indent="0">
              <a:buNone/>
            </a:pPr>
            <a:r>
              <a:rPr lang="en-GB" altLang="en-US" dirty="0"/>
              <a:t>	</a:t>
            </a:r>
            <a:r>
              <a:rPr lang="en-GB" altLang="en-US" dirty="0">
                <a:solidFill>
                  <a:srgbClr val="FF0000"/>
                </a:solidFill>
                <a:latin typeface="Consolas" charset="0"/>
                <a:ea typeface="Consolas" charset="0"/>
                <a:cs typeface="Consolas" charset="0"/>
              </a:rPr>
              <a:t># Powers</a:t>
            </a:r>
            <a:endParaRPr lang="en-GB" altLang="en-US" dirty="0">
              <a:latin typeface="Consolas" charset="0"/>
              <a:ea typeface="Consolas" charset="0"/>
              <a:cs typeface="Consolas" charset="0"/>
            </a:endParaRPr>
          </a:p>
          <a:p>
            <a:pPr marL="0" indent="0">
              <a:buNone/>
            </a:pPr>
            <a:r>
              <a:rPr lang="en-GB" altLang="en-US" dirty="0">
                <a:latin typeface="Consolas" charset="0"/>
                <a:ea typeface="Consolas" charset="0"/>
                <a:cs typeface="Consolas" charset="0"/>
              </a:rPr>
              <a:t>	5 ** 2 </a:t>
            </a:r>
            <a:r>
              <a:rPr lang="en-GB" altLang="en-US" dirty="0">
                <a:solidFill>
                  <a:srgbClr val="FF0000"/>
                </a:solidFill>
                <a:latin typeface="Consolas" charset="0"/>
                <a:ea typeface="Consolas" charset="0"/>
                <a:cs typeface="Consolas" charset="0"/>
              </a:rPr>
              <a:t># 5</a:t>
            </a:r>
            <a:r>
              <a:rPr lang="en-GB" altLang="en-US" baseline="30000" dirty="0">
                <a:solidFill>
                  <a:srgbClr val="FF0000"/>
                </a:solidFill>
                <a:latin typeface="Consolas" charset="0"/>
                <a:ea typeface="Consolas" charset="0"/>
                <a:cs typeface="Consolas" charset="0"/>
              </a:rPr>
              <a:t>2</a:t>
            </a:r>
            <a:r>
              <a:rPr lang="en-GB" altLang="en-US" dirty="0">
                <a:solidFill>
                  <a:srgbClr val="FF0000"/>
                </a:solidFill>
                <a:latin typeface="Consolas" charset="0"/>
                <a:ea typeface="Consolas" charset="0"/>
                <a:cs typeface="Consolas" charset="0"/>
              </a:rPr>
              <a:t>								</a:t>
            </a:r>
            <a:r>
              <a:rPr lang="en-GB" altLang="en-US" dirty="0">
                <a:latin typeface="Consolas" charset="0"/>
                <a:ea typeface="Consolas" charset="0"/>
                <a:cs typeface="Consolas" charset="0"/>
              </a:rPr>
              <a:t>25</a:t>
            </a:r>
          </a:p>
          <a:p>
            <a:pPr marL="0" indent="0">
              <a:buNone/>
            </a:pPr>
            <a:r>
              <a:rPr lang="en-GB" altLang="en-US" dirty="0">
                <a:latin typeface="Consolas" charset="0"/>
                <a:ea typeface="Consolas" charset="0"/>
                <a:cs typeface="Consolas" charset="0"/>
              </a:rPr>
              <a:t>	5 ** 3 </a:t>
            </a:r>
            <a:r>
              <a:rPr lang="en-GB" altLang="en-US" dirty="0">
                <a:solidFill>
                  <a:srgbClr val="FF0000"/>
                </a:solidFill>
                <a:latin typeface="Consolas" charset="0"/>
                <a:ea typeface="Consolas" charset="0"/>
                <a:cs typeface="Consolas" charset="0"/>
              </a:rPr>
              <a:t># 5</a:t>
            </a:r>
            <a:r>
              <a:rPr lang="en-GB" altLang="en-US" baseline="30000" dirty="0">
                <a:solidFill>
                  <a:srgbClr val="FF0000"/>
                </a:solidFill>
                <a:latin typeface="Consolas" charset="0"/>
                <a:ea typeface="Consolas" charset="0"/>
                <a:cs typeface="Consolas" charset="0"/>
              </a:rPr>
              <a:t>3</a:t>
            </a:r>
            <a:r>
              <a:rPr lang="en-GB" altLang="en-US" dirty="0">
                <a:solidFill>
                  <a:srgbClr val="FF0000"/>
                </a:solidFill>
                <a:latin typeface="Consolas" charset="0"/>
                <a:ea typeface="Consolas" charset="0"/>
                <a:cs typeface="Consolas" charset="0"/>
              </a:rPr>
              <a:t>								</a:t>
            </a:r>
            <a:r>
              <a:rPr lang="en-GB" altLang="en-US" dirty="0">
                <a:latin typeface="Consolas" charset="0"/>
                <a:ea typeface="Consolas" charset="0"/>
                <a:cs typeface="Consolas" charset="0"/>
              </a:rPr>
              <a:t>125</a:t>
            </a:r>
          </a:p>
          <a:p>
            <a:pPr marL="0" indent="0">
              <a:buNone/>
            </a:pPr>
            <a:r>
              <a:rPr lang="en-GB" altLang="en-US" dirty="0">
                <a:latin typeface="Consolas" charset="0"/>
                <a:ea typeface="Consolas" charset="0"/>
                <a:cs typeface="Consolas" charset="0"/>
              </a:rPr>
              <a:t>	</a:t>
            </a:r>
            <a:r>
              <a:rPr lang="en-GB" altLang="en-US" dirty="0">
                <a:solidFill>
                  <a:srgbClr val="FF0000"/>
                </a:solidFill>
                <a:latin typeface="Consolas" charset="0"/>
                <a:ea typeface="Consolas" charset="0"/>
                <a:cs typeface="Consolas" charset="0"/>
              </a:rPr>
              <a:t># Roots</a:t>
            </a:r>
            <a:endParaRPr lang="en-GB" altLang="en-US" dirty="0">
              <a:latin typeface="Consolas" charset="0"/>
              <a:ea typeface="Consolas" charset="0"/>
              <a:cs typeface="Consolas" charset="0"/>
            </a:endParaRPr>
          </a:p>
          <a:p>
            <a:pPr marL="0" indent="0">
              <a:buNone/>
            </a:pPr>
            <a:r>
              <a:rPr lang="en-GB" altLang="en-US" dirty="0">
                <a:latin typeface="Consolas" charset="0"/>
                <a:ea typeface="Consolas" charset="0"/>
                <a:cs typeface="Consolas" charset="0"/>
              </a:rPr>
              <a:t>	25 ** (1/2) </a:t>
            </a:r>
            <a:r>
              <a:rPr lang="en-GB" altLang="en-US" dirty="0">
                <a:solidFill>
                  <a:srgbClr val="FF0000"/>
                </a:solidFill>
                <a:latin typeface="Consolas" charset="0"/>
                <a:ea typeface="Consolas" charset="0"/>
                <a:cs typeface="Consolas" charset="0"/>
              </a:rPr>
              <a:t># square root			</a:t>
            </a:r>
            <a:r>
              <a:rPr lang="en-GB" altLang="en-US" dirty="0">
                <a:latin typeface="Consolas" charset="0"/>
                <a:ea typeface="Consolas" charset="0"/>
                <a:cs typeface="Consolas" charset="0"/>
              </a:rPr>
              <a:t>5</a:t>
            </a:r>
          </a:p>
          <a:p>
            <a:pPr marL="0" indent="0">
              <a:buNone/>
            </a:pPr>
            <a:r>
              <a:rPr lang="en-GB" altLang="en-US" dirty="0">
                <a:latin typeface="Consolas" charset="0"/>
                <a:ea typeface="Consolas" charset="0"/>
                <a:cs typeface="Consolas" charset="0"/>
              </a:rPr>
              <a:t>	125 ** (1/3) </a:t>
            </a:r>
            <a:r>
              <a:rPr lang="en-GB" altLang="en-US" dirty="0">
                <a:solidFill>
                  <a:srgbClr val="FF0000"/>
                </a:solidFill>
                <a:latin typeface="Consolas" charset="0"/>
                <a:ea typeface="Consolas" charset="0"/>
                <a:cs typeface="Consolas" charset="0"/>
              </a:rPr>
              <a:t># cube root </a:t>
            </a:r>
            <a:r>
              <a:rPr lang="en-GB" altLang="en-US" baseline="30000" dirty="0">
                <a:solidFill>
                  <a:srgbClr val="FF0000"/>
                </a:solidFill>
                <a:latin typeface="Consolas" charset="0"/>
                <a:ea typeface="Consolas" charset="0"/>
                <a:cs typeface="Consolas" charset="0"/>
              </a:rPr>
              <a:t>3</a:t>
            </a:r>
            <a:r>
              <a:rPr lang="en-GB" altLang="en-US" dirty="0">
                <a:solidFill>
                  <a:srgbClr val="FF0000"/>
                </a:solidFill>
                <a:latin typeface="Consolas" charset="0"/>
                <a:ea typeface="Consolas" charset="0"/>
                <a:cs typeface="Consolas" charset="0"/>
              </a:rPr>
              <a:t>√125	</a:t>
            </a:r>
            <a:r>
              <a:rPr lang="en-GB" altLang="en-US" dirty="0">
                <a:latin typeface="Consolas" charset="0"/>
                <a:ea typeface="Consolas" charset="0"/>
                <a:cs typeface="Consolas" charset="0"/>
              </a:rPr>
              <a:t>5</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656573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dirty="0"/>
              <a:t>Worksheet 1</a:t>
            </a:r>
            <a:endParaRPr lang="en-GB" altLang="en-US" dirty="0"/>
          </a:p>
        </p:txBody>
      </p:sp>
      <p:sp>
        <p:nvSpPr>
          <p:cNvPr id="2" name="Text Placeholder 1"/>
          <p:cNvSpPr>
            <a:spLocks noGrp="1"/>
          </p:cNvSpPr>
          <p:nvPr>
            <p:ph type="body" sz="quarter" idx="14"/>
          </p:nvPr>
        </p:nvSpPr>
        <p:spPr>
          <a:xfrm>
            <a:off x="724279" y="1704179"/>
            <a:ext cx="8139502" cy="3453607"/>
          </a:xfrm>
        </p:spPr>
        <p:txBody>
          <a:bodyPr/>
          <a:lstStyle/>
          <a:p>
            <a:r>
              <a:rPr lang="en-GB" altLang="en-US" dirty="0"/>
              <a:t>Complete </a:t>
            </a:r>
            <a:r>
              <a:rPr lang="en-GB" altLang="en-US" b="1" dirty="0"/>
              <a:t>Questions 3 and 4</a:t>
            </a:r>
          </a:p>
        </p:txBody>
      </p:sp>
    </p:spTree>
    <p:extLst>
      <p:ext uri="{BB962C8B-B14F-4D97-AF65-F5344CB8AC3E}">
        <p14:creationId xmlns:p14="http://schemas.microsoft.com/office/powerpoint/2010/main" val="216742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a:t>
            </a:r>
            <a:endParaRPr lang="en-GB" altLang="en-US" dirty="0"/>
          </a:p>
        </p:txBody>
      </p:sp>
      <p:sp>
        <p:nvSpPr>
          <p:cNvPr id="3" name="Text Placeholder 2"/>
          <p:cNvSpPr>
            <a:spLocks noGrp="1"/>
          </p:cNvSpPr>
          <p:nvPr>
            <p:ph type="body" sz="quarter" idx="14"/>
          </p:nvPr>
        </p:nvSpPr>
        <p:spPr/>
        <p:txBody>
          <a:bodyPr/>
          <a:lstStyle/>
          <a:p>
            <a:r>
              <a:rPr lang="en-GB" dirty="0"/>
              <a:t>Find 8 errors in the following code:</a:t>
            </a:r>
          </a:p>
        </p:txBody>
      </p:sp>
      <p:sp>
        <p:nvSpPr>
          <p:cNvPr id="7" name="Content Placeholder 2"/>
          <p:cNvSpPr txBox="1">
            <a:spLocks/>
          </p:cNvSpPr>
          <p:nvPr/>
        </p:nvSpPr>
        <p:spPr>
          <a:xfrm>
            <a:off x="467297" y="2219896"/>
            <a:ext cx="8171736" cy="407916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defRPr/>
            </a:pPr>
            <a:r>
              <a:rPr lang="en-GB" sz="2200" dirty="0">
                <a:solidFill>
                  <a:srgbClr val="7030A0"/>
                </a:solidFill>
                <a:latin typeface="Consolas" pitchFamily="49" charset="0"/>
                <a:cs typeface="Consolas" pitchFamily="49" charset="0"/>
              </a:rPr>
              <a:t>   </a:t>
            </a:r>
            <a:r>
              <a:rPr lang="en-GB" sz="2200" dirty="0">
                <a:latin typeface="Consolas" pitchFamily="49" charset="0"/>
                <a:cs typeface="Consolas" pitchFamily="49" charset="0"/>
              </a:rPr>
              <a:t>max = 10</a:t>
            </a:r>
          </a:p>
          <a:p>
            <a:pPr marL="0" indent="0">
              <a:spcBef>
                <a:spcPts val="0"/>
              </a:spcBef>
              <a:buNone/>
              <a:defRPr/>
            </a:pPr>
            <a:r>
              <a:rPr lang="en-GB" sz="2200" dirty="0">
                <a:latin typeface="Consolas" pitchFamily="49" charset="0"/>
                <a:cs typeface="Consolas" pitchFamily="49" charset="0"/>
              </a:rPr>
              <a:t>   valid = True</a:t>
            </a:r>
            <a:br>
              <a:rPr lang="en-GB" sz="2200" dirty="0">
                <a:latin typeface="Consolas" pitchFamily="49" charset="0"/>
                <a:cs typeface="Consolas" pitchFamily="49" charset="0"/>
              </a:rPr>
            </a:br>
            <a:r>
              <a:rPr lang="en-GB" sz="2200" dirty="0">
                <a:latin typeface="Consolas" pitchFamily="49" charset="0"/>
                <a:cs typeface="Consolas" pitchFamily="49" charset="0"/>
              </a:rPr>
              <a:t>   </a:t>
            </a:r>
            <a:r>
              <a:rPr lang="en-GB" sz="2200" dirty="0" err="1">
                <a:latin typeface="Consolas" pitchFamily="49" charset="0"/>
                <a:cs typeface="Consolas" pitchFamily="49" charset="0"/>
              </a:rPr>
              <a:t>mynum</a:t>
            </a:r>
            <a:r>
              <a:rPr lang="en-GB" sz="2200" dirty="0">
                <a:latin typeface="Consolas" pitchFamily="49" charset="0"/>
                <a:cs typeface="Consolas" pitchFamily="49" charset="0"/>
              </a:rPr>
              <a:t>= </a:t>
            </a:r>
            <a:r>
              <a:rPr lang="en-GB" sz="2200" dirty="0">
                <a:solidFill>
                  <a:srgbClr val="660066"/>
                </a:solidFill>
                <a:latin typeface="Consolas" pitchFamily="49" charset="0"/>
                <a:cs typeface="Consolas" pitchFamily="49" charset="0"/>
              </a:rPr>
              <a:t>input</a:t>
            </a:r>
            <a:r>
              <a:rPr lang="en-GB" sz="2200" dirty="0">
                <a:latin typeface="Consolas" pitchFamily="49" charset="0"/>
                <a:cs typeface="Consolas" pitchFamily="49" charset="0"/>
              </a:rPr>
              <a:t>(</a:t>
            </a:r>
            <a:r>
              <a:rPr lang="en-GB" sz="2200" dirty="0">
                <a:solidFill>
                  <a:srgbClr val="008000"/>
                </a:solidFill>
                <a:latin typeface="Consolas" pitchFamily="49" charset="0"/>
                <a:cs typeface="Consolas" pitchFamily="49" charset="0"/>
              </a:rPr>
              <a:t>"Pick a number up to"</a:t>
            </a:r>
            <a:r>
              <a:rPr lang="en-GB" sz="2200" dirty="0">
                <a:latin typeface="Consolas" pitchFamily="49" charset="0"/>
                <a:cs typeface="Consolas" pitchFamily="49" charset="0"/>
              </a:rPr>
              <a:t> max)</a:t>
            </a:r>
            <a:br>
              <a:rPr lang="en-GB" sz="2200" dirty="0">
                <a:latin typeface="Consolas" pitchFamily="49" charset="0"/>
                <a:cs typeface="Consolas" pitchFamily="49" charset="0"/>
              </a:rPr>
            </a:br>
            <a:r>
              <a:rPr lang="en-GB" sz="2200" dirty="0">
                <a:latin typeface="Consolas" pitchFamily="49" charset="0"/>
                <a:cs typeface="Consolas" pitchFamily="49" charset="0"/>
              </a:rPr>
              <a:t>   </a:t>
            </a:r>
            <a:r>
              <a:rPr lang="en-GB" sz="2200" dirty="0">
                <a:solidFill>
                  <a:srgbClr val="FF6600"/>
                </a:solidFill>
                <a:latin typeface="Consolas" pitchFamily="49" charset="0"/>
                <a:cs typeface="Consolas" pitchFamily="49" charset="0"/>
              </a:rPr>
              <a:t>if</a:t>
            </a:r>
            <a:r>
              <a:rPr lang="en-GB" sz="2200" dirty="0">
                <a:latin typeface="Consolas" pitchFamily="49" charset="0"/>
                <a:cs typeface="Consolas" pitchFamily="49" charset="0"/>
              </a:rPr>
              <a:t> </a:t>
            </a:r>
            <a:r>
              <a:rPr lang="en-GB" sz="2200" dirty="0" err="1">
                <a:latin typeface="Consolas" pitchFamily="49" charset="0"/>
                <a:cs typeface="Consolas" pitchFamily="49" charset="0"/>
              </a:rPr>
              <a:t>mynum</a:t>
            </a:r>
            <a:r>
              <a:rPr lang="en-GB" sz="2200" dirty="0">
                <a:latin typeface="Consolas" pitchFamily="49" charset="0"/>
                <a:cs typeface="Consolas" pitchFamily="49" charset="0"/>
              </a:rPr>
              <a:t> &lt; Max:</a:t>
            </a:r>
            <a:br>
              <a:rPr lang="en-GB" sz="2200" dirty="0">
                <a:latin typeface="Consolas" pitchFamily="49" charset="0"/>
                <a:cs typeface="Consolas" pitchFamily="49" charset="0"/>
              </a:rPr>
            </a:br>
            <a:r>
              <a:rPr lang="en-GB" sz="2200" dirty="0">
                <a:latin typeface="Consolas" pitchFamily="49" charset="0"/>
                <a:cs typeface="Consolas" pitchFamily="49" charset="0"/>
              </a:rPr>
              <a:t>      valid =</a:t>
            </a:r>
            <a:r>
              <a:rPr lang="en-GB" sz="2200" dirty="0">
                <a:solidFill>
                  <a:srgbClr val="FF6600"/>
                </a:solidFill>
                <a:latin typeface="Consolas" pitchFamily="49" charset="0"/>
                <a:cs typeface="Consolas" pitchFamily="49" charset="0"/>
              </a:rPr>
              <a:t> False </a:t>
            </a:r>
            <a:br>
              <a:rPr lang="en-GB" sz="2200" dirty="0">
                <a:solidFill>
                  <a:srgbClr val="FF6600"/>
                </a:solidFill>
                <a:latin typeface="Consolas" pitchFamily="49" charset="0"/>
                <a:cs typeface="Consolas" pitchFamily="49" charset="0"/>
              </a:rPr>
            </a:br>
            <a:r>
              <a:rPr lang="en-GB" sz="2200" dirty="0">
                <a:solidFill>
                  <a:srgbClr val="FF6600"/>
                </a:solidFill>
                <a:latin typeface="Consolas" pitchFamily="49" charset="0"/>
                <a:cs typeface="Consolas" pitchFamily="49" charset="0"/>
              </a:rPr>
              <a:t>   if </a:t>
            </a:r>
            <a:r>
              <a:rPr lang="en-GB" sz="2200" dirty="0">
                <a:latin typeface="Consolas" pitchFamily="49" charset="0"/>
                <a:cs typeface="Consolas" pitchFamily="49" charset="0"/>
              </a:rPr>
              <a:t>valid != </a:t>
            </a:r>
            <a:r>
              <a:rPr lang="en-GB" sz="2200" dirty="0">
                <a:solidFill>
                  <a:srgbClr val="008000"/>
                </a:solidFill>
                <a:latin typeface="Consolas" pitchFamily="49" charset="0"/>
                <a:cs typeface="Consolas" pitchFamily="49" charset="0"/>
              </a:rPr>
              <a:t>"false"</a:t>
            </a:r>
            <a:r>
              <a:rPr lang="en-GB" sz="2200" dirty="0">
                <a:latin typeface="Consolas" pitchFamily="49" charset="0"/>
                <a:cs typeface="Consolas" pitchFamily="49" charset="0"/>
              </a:rPr>
              <a:t>:</a:t>
            </a:r>
            <a:br>
              <a:rPr lang="en-GB" sz="2200" dirty="0">
                <a:latin typeface="Consolas" pitchFamily="49" charset="0"/>
                <a:cs typeface="Consolas" pitchFamily="49" charset="0"/>
              </a:rPr>
            </a:br>
            <a:r>
              <a:rPr lang="en-GB" sz="2200" dirty="0">
                <a:latin typeface="Consolas" pitchFamily="49" charset="0"/>
                <a:cs typeface="Consolas" pitchFamily="49" charset="0"/>
              </a:rPr>
              <a:t>      result = </a:t>
            </a:r>
            <a:r>
              <a:rPr lang="en-GB" sz="2200" dirty="0" err="1">
                <a:latin typeface="Consolas" pitchFamily="49" charset="0"/>
                <a:cs typeface="Consolas" pitchFamily="49" charset="0"/>
              </a:rPr>
              <a:t>mynum</a:t>
            </a:r>
            <a:r>
              <a:rPr lang="en-GB" sz="2200" dirty="0">
                <a:latin typeface="Consolas" pitchFamily="49" charset="0"/>
                <a:cs typeface="Consolas" pitchFamily="49" charset="0"/>
              </a:rPr>
              <a:t> * 3</a:t>
            </a:r>
            <a:br>
              <a:rPr lang="en-GB" sz="2200" dirty="0">
                <a:latin typeface="Consolas" pitchFamily="49" charset="0"/>
                <a:cs typeface="Consolas" pitchFamily="49" charset="0"/>
              </a:rPr>
            </a:br>
            <a:r>
              <a:rPr lang="en-GB" sz="2200" dirty="0">
                <a:latin typeface="Consolas" pitchFamily="49" charset="0"/>
                <a:cs typeface="Consolas" pitchFamily="49" charset="0"/>
              </a:rPr>
              <a:t>      </a:t>
            </a:r>
            <a:r>
              <a:rPr lang="en-GB" sz="2200" dirty="0">
                <a:solidFill>
                  <a:srgbClr val="660066"/>
                </a:solidFill>
                <a:latin typeface="Consolas" pitchFamily="49" charset="0"/>
                <a:cs typeface="Consolas" pitchFamily="49" charset="0"/>
              </a:rPr>
              <a:t>print</a:t>
            </a:r>
            <a:r>
              <a:rPr lang="en-GB" sz="2200" dirty="0">
                <a:latin typeface="Consolas" pitchFamily="49" charset="0"/>
                <a:cs typeface="Consolas" pitchFamily="49" charset="0"/>
              </a:rPr>
              <a:t>(</a:t>
            </a:r>
            <a:r>
              <a:rPr lang="en-GB" sz="2200" dirty="0" err="1">
                <a:solidFill>
                  <a:srgbClr val="660066"/>
                </a:solidFill>
                <a:latin typeface="Consolas" pitchFamily="49" charset="0"/>
                <a:cs typeface="Consolas" pitchFamily="49" charset="0"/>
              </a:rPr>
              <a:t>str</a:t>
            </a:r>
            <a:r>
              <a:rPr lang="en-GB" sz="2200" dirty="0">
                <a:latin typeface="Consolas" pitchFamily="49" charset="0"/>
                <a:cs typeface="Consolas" pitchFamily="49" charset="0"/>
              </a:rPr>
              <a:t>(</a:t>
            </a:r>
            <a:r>
              <a:rPr lang="en-GB" sz="2200" dirty="0" err="1">
                <a:latin typeface="Consolas" pitchFamily="49" charset="0"/>
                <a:cs typeface="Consolas" pitchFamily="49" charset="0"/>
              </a:rPr>
              <a:t>mynum</a:t>
            </a:r>
            <a:r>
              <a:rPr lang="en-GB" sz="2200" dirty="0">
                <a:latin typeface="Consolas" pitchFamily="49" charset="0"/>
                <a:cs typeface="Consolas" pitchFamily="49" charset="0"/>
              </a:rPr>
              <a:t>)+</a:t>
            </a:r>
            <a:r>
              <a:rPr lang="en-GB" sz="2200" dirty="0">
                <a:solidFill>
                  <a:srgbClr val="008000"/>
                </a:solidFill>
                <a:latin typeface="Consolas" pitchFamily="49" charset="0"/>
                <a:cs typeface="Consolas" pitchFamily="49" charset="0"/>
              </a:rPr>
              <a:t>" cubed = " </a:t>
            </a:r>
            <a:r>
              <a:rPr lang="en-GB" sz="2200" dirty="0">
                <a:latin typeface="Consolas" pitchFamily="49" charset="0"/>
                <a:cs typeface="Consolas" pitchFamily="49" charset="0"/>
              </a:rPr>
              <a:t>+ </a:t>
            </a:r>
            <a:r>
              <a:rPr lang="en-GB" sz="2200" dirty="0" err="1">
                <a:solidFill>
                  <a:srgbClr val="660066"/>
                </a:solidFill>
                <a:latin typeface="Consolas" pitchFamily="49" charset="0"/>
                <a:cs typeface="Consolas" pitchFamily="49" charset="0"/>
              </a:rPr>
              <a:t>int</a:t>
            </a:r>
            <a:r>
              <a:rPr lang="en-GB" sz="2200" dirty="0">
                <a:latin typeface="Consolas" pitchFamily="49" charset="0"/>
                <a:cs typeface="Consolas" pitchFamily="49" charset="0"/>
              </a:rPr>
              <a:t>(result))</a:t>
            </a:r>
            <a:br>
              <a:rPr lang="en-GB" sz="2200" dirty="0">
                <a:latin typeface="Consolas" pitchFamily="49" charset="0"/>
                <a:cs typeface="Consolas" pitchFamily="49" charset="0"/>
              </a:rPr>
            </a:br>
            <a:r>
              <a:rPr lang="en-GB" sz="2200" dirty="0">
                <a:latin typeface="Consolas" pitchFamily="49" charset="0"/>
                <a:cs typeface="Consolas" pitchFamily="49" charset="0"/>
              </a:rPr>
              <a:t>   </a:t>
            </a:r>
            <a:r>
              <a:rPr lang="en-GB" sz="2200" dirty="0">
                <a:solidFill>
                  <a:srgbClr val="FF6600"/>
                </a:solidFill>
                <a:latin typeface="Consolas" pitchFamily="49" charset="0"/>
                <a:cs typeface="Consolas" pitchFamily="49" charset="0"/>
              </a:rPr>
              <a:t>else</a:t>
            </a:r>
            <a:r>
              <a:rPr lang="en-GB" sz="2200" dirty="0">
                <a:latin typeface="Consolas" pitchFamily="49" charset="0"/>
                <a:cs typeface="Consolas" pitchFamily="49" charset="0"/>
              </a:rPr>
              <a:t/>
            </a:r>
            <a:br>
              <a:rPr lang="en-GB" sz="2200" dirty="0">
                <a:latin typeface="Consolas" pitchFamily="49" charset="0"/>
                <a:cs typeface="Consolas" pitchFamily="49" charset="0"/>
              </a:rPr>
            </a:br>
            <a:r>
              <a:rPr lang="en-GB" sz="2200" dirty="0">
                <a:latin typeface="Consolas" pitchFamily="49" charset="0"/>
                <a:cs typeface="Consolas" pitchFamily="49" charset="0"/>
              </a:rPr>
              <a:t>      </a:t>
            </a:r>
            <a:r>
              <a:rPr lang="en-GB" sz="2200" dirty="0">
                <a:solidFill>
                  <a:srgbClr val="660066"/>
                </a:solidFill>
                <a:latin typeface="Consolas" pitchFamily="49" charset="0"/>
                <a:cs typeface="Consolas" pitchFamily="49" charset="0"/>
              </a:rPr>
              <a:t>print</a:t>
            </a:r>
            <a:r>
              <a:rPr lang="en-GB" sz="2200" dirty="0">
                <a:latin typeface="Consolas" pitchFamily="49" charset="0"/>
                <a:cs typeface="Consolas" pitchFamily="49" charset="0"/>
              </a:rPr>
              <a:t>(</a:t>
            </a:r>
            <a:r>
              <a:rPr lang="en-GB" sz="2200" dirty="0">
                <a:solidFill>
                  <a:srgbClr val="008000"/>
                </a:solidFill>
                <a:latin typeface="Consolas" pitchFamily="49" charset="0"/>
                <a:cs typeface="Consolas" pitchFamily="49" charset="0"/>
              </a:rPr>
              <a:t>"Error, too big"</a:t>
            </a:r>
            <a:r>
              <a:rPr lang="en-GB" sz="2200" dirty="0">
                <a:latin typeface="Consolas" pitchFamily="49" charset="0"/>
                <a:cs typeface="Consolas" pitchFamily="49" charset="0"/>
              </a:rPr>
              <a:t>)</a:t>
            </a:r>
            <a:endParaRPr lang="en-GB" sz="2200" dirty="0">
              <a:solidFill>
                <a:srgbClr val="FF6600"/>
              </a:solidFill>
              <a:latin typeface="Consolas" pitchFamily="49" charset="0"/>
              <a:cs typeface="Consolas" pitchFamily="49" charset="0"/>
            </a:endParaRPr>
          </a:p>
        </p:txBody>
      </p:sp>
    </p:spTree>
    <p:extLst>
      <p:ext uri="{BB962C8B-B14F-4D97-AF65-F5344CB8AC3E}">
        <p14:creationId xmlns:p14="http://schemas.microsoft.com/office/powerpoint/2010/main" val="1087956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 </a:t>
            </a:r>
            <a:r>
              <a:rPr lang="en-GB" dirty="0">
                <a:solidFill>
                  <a:srgbClr val="FF0000"/>
                </a:solidFill>
              </a:rPr>
              <a:t>Answers</a:t>
            </a:r>
            <a:endParaRPr lang="en-GB" altLang="en-US" dirty="0">
              <a:solidFill>
                <a:srgbClr val="FF0000"/>
              </a:solidFill>
            </a:endParaRPr>
          </a:p>
        </p:txBody>
      </p:sp>
      <p:sp>
        <p:nvSpPr>
          <p:cNvPr id="8" name="Text Placeholder 2"/>
          <p:cNvSpPr>
            <a:spLocks noGrp="1"/>
          </p:cNvSpPr>
          <p:nvPr>
            <p:ph type="body" sz="quarter" idx="14"/>
          </p:nvPr>
        </p:nvSpPr>
        <p:spPr/>
        <p:txBody>
          <a:bodyPr/>
          <a:lstStyle/>
          <a:p>
            <a:r>
              <a:rPr lang="en-GB" dirty="0"/>
              <a:t>Find 8 errors in the following code: </a:t>
            </a:r>
          </a:p>
        </p:txBody>
      </p:sp>
      <p:sp>
        <p:nvSpPr>
          <p:cNvPr id="7" name="Content Placeholder 2"/>
          <p:cNvSpPr txBox="1">
            <a:spLocks/>
          </p:cNvSpPr>
          <p:nvPr/>
        </p:nvSpPr>
        <p:spPr>
          <a:xfrm>
            <a:off x="660781" y="2219896"/>
            <a:ext cx="7860730" cy="386340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8288" indent="0">
              <a:spcBef>
                <a:spcPts val="0"/>
              </a:spcBef>
              <a:buNone/>
              <a:defRPr/>
            </a:pPr>
            <a:r>
              <a:rPr lang="en-GB" sz="2200" dirty="0">
                <a:latin typeface="Consolas" pitchFamily="49" charset="0"/>
                <a:cs typeface="Consolas" pitchFamily="49" charset="0"/>
              </a:rPr>
              <a:t>max = 10</a:t>
            </a:r>
          </a:p>
          <a:p>
            <a:pPr marL="268288" indent="0">
              <a:spcBef>
                <a:spcPts val="0"/>
              </a:spcBef>
              <a:buNone/>
              <a:defRPr/>
            </a:pPr>
            <a:r>
              <a:rPr lang="en-GB" sz="2200" dirty="0">
                <a:solidFill>
                  <a:srgbClr val="FF0000"/>
                </a:solidFill>
                <a:latin typeface="Consolas" pitchFamily="49" charset="0"/>
                <a:cs typeface="Consolas" pitchFamily="49" charset="0"/>
              </a:rPr>
              <a:t>valid = True</a:t>
            </a:r>
            <a:r>
              <a:rPr lang="en-GB" sz="2200" dirty="0">
                <a:latin typeface="Consolas" pitchFamily="49" charset="0"/>
                <a:cs typeface="Consolas" pitchFamily="49" charset="0"/>
              </a:rPr>
              <a:t/>
            </a:r>
            <a:br>
              <a:rPr lang="en-GB" sz="2200" dirty="0">
                <a:latin typeface="Consolas" pitchFamily="49" charset="0"/>
                <a:cs typeface="Consolas" pitchFamily="49" charset="0"/>
              </a:rPr>
            </a:br>
            <a:r>
              <a:rPr lang="en-GB" sz="2200" dirty="0" err="1">
                <a:latin typeface="Consolas" pitchFamily="49" charset="0"/>
                <a:cs typeface="Consolas" pitchFamily="49" charset="0"/>
              </a:rPr>
              <a:t>mynum</a:t>
            </a:r>
            <a:r>
              <a:rPr lang="en-GB" sz="2200" dirty="0">
                <a:latin typeface="Consolas" pitchFamily="49" charset="0"/>
                <a:cs typeface="Consolas" pitchFamily="49" charset="0"/>
              </a:rPr>
              <a:t> = </a:t>
            </a:r>
            <a:r>
              <a:rPr lang="en-GB" sz="2200" dirty="0" err="1">
                <a:solidFill>
                  <a:srgbClr val="FF0000"/>
                </a:solidFill>
                <a:latin typeface="Consolas" pitchFamily="49" charset="0"/>
                <a:cs typeface="Consolas" pitchFamily="49" charset="0"/>
              </a:rPr>
              <a:t>int</a:t>
            </a:r>
            <a:r>
              <a:rPr lang="en-GB" sz="2200" dirty="0">
                <a:solidFill>
                  <a:srgbClr val="FF0000"/>
                </a:solidFill>
                <a:latin typeface="Consolas" pitchFamily="49" charset="0"/>
                <a:cs typeface="Consolas" pitchFamily="49" charset="0"/>
              </a:rPr>
              <a:t>(</a:t>
            </a:r>
            <a:r>
              <a:rPr lang="en-GB" sz="2200" dirty="0">
                <a:solidFill>
                  <a:srgbClr val="660066"/>
                </a:solidFill>
                <a:latin typeface="Consolas" pitchFamily="49" charset="0"/>
                <a:cs typeface="Consolas" pitchFamily="49" charset="0"/>
              </a:rPr>
              <a:t>input</a:t>
            </a:r>
            <a:r>
              <a:rPr lang="en-GB" sz="2200" dirty="0">
                <a:latin typeface="Consolas" pitchFamily="49" charset="0"/>
                <a:cs typeface="Consolas" pitchFamily="49" charset="0"/>
              </a:rPr>
              <a:t>(</a:t>
            </a:r>
            <a:r>
              <a:rPr lang="en-GB" sz="2200" dirty="0">
                <a:solidFill>
                  <a:srgbClr val="008000"/>
                </a:solidFill>
                <a:latin typeface="Consolas" pitchFamily="49" charset="0"/>
                <a:cs typeface="Consolas" pitchFamily="49" charset="0"/>
              </a:rPr>
              <a:t>"Pick a number up to" </a:t>
            </a:r>
            <a:br>
              <a:rPr lang="en-GB" sz="2200" dirty="0">
                <a:solidFill>
                  <a:srgbClr val="008000"/>
                </a:solidFill>
                <a:latin typeface="Consolas" pitchFamily="49" charset="0"/>
                <a:cs typeface="Consolas" pitchFamily="49" charset="0"/>
              </a:rPr>
            </a:br>
            <a:r>
              <a:rPr lang="en-GB" sz="2200" dirty="0">
                <a:solidFill>
                  <a:srgbClr val="FF0000"/>
                </a:solidFill>
                <a:latin typeface="Consolas" pitchFamily="49" charset="0"/>
                <a:cs typeface="Consolas" pitchFamily="49" charset="0"/>
              </a:rPr>
              <a:t>+</a:t>
            </a:r>
            <a:r>
              <a:rPr lang="en-GB" sz="2200" dirty="0">
                <a:latin typeface="Consolas" pitchFamily="49" charset="0"/>
                <a:cs typeface="Consolas" pitchFamily="49" charset="0"/>
              </a:rPr>
              <a:t> </a:t>
            </a:r>
            <a:r>
              <a:rPr lang="en-GB" sz="2200" dirty="0" err="1">
                <a:latin typeface="Consolas" pitchFamily="49" charset="0"/>
                <a:cs typeface="Consolas" pitchFamily="49" charset="0"/>
              </a:rPr>
              <a:t>str</a:t>
            </a:r>
            <a:r>
              <a:rPr lang="en-GB" sz="2200" dirty="0">
                <a:latin typeface="Consolas" pitchFamily="49" charset="0"/>
                <a:cs typeface="Consolas" pitchFamily="49" charset="0"/>
              </a:rPr>
              <a:t>(max) </a:t>
            </a:r>
            <a:r>
              <a:rPr lang="en-GB" sz="2200" dirty="0">
                <a:solidFill>
                  <a:srgbClr val="FF0000"/>
                </a:solidFill>
                <a:latin typeface="Consolas" pitchFamily="49" charset="0"/>
                <a:cs typeface="Consolas" pitchFamily="49" charset="0"/>
              </a:rPr>
              <a:t>+</a:t>
            </a:r>
            <a:r>
              <a:rPr lang="en-GB" sz="2200" dirty="0">
                <a:latin typeface="Consolas" pitchFamily="49" charset="0"/>
                <a:cs typeface="Consolas" pitchFamily="49" charset="0"/>
              </a:rPr>
              <a:t> </a:t>
            </a:r>
            <a:r>
              <a:rPr lang="en-GB" sz="2200" dirty="0">
                <a:solidFill>
                  <a:srgbClr val="008000"/>
                </a:solidFill>
                <a:latin typeface="Consolas" pitchFamily="49" charset="0"/>
                <a:cs typeface="Consolas" pitchFamily="49" charset="0"/>
              </a:rPr>
              <a:t>":</a:t>
            </a:r>
            <a:r>
              <a:rPr lang="en-GB" sz="2200" dirty="0">
                <a:latin typeface="Consolas" pitchFamily="49" charset="0"/>
                <a:cs typeface="Consolas" pitchFamily="49" charset="0"/>
              </a:rPr>
              <a:t> </a:t>
            </a:r>
            <a:r>
              <a:rPr lang="en-GB" sz="2200" dirty="0">
                <a:solidFill>
                  <a:srgbClr val="008000"/>
                </a:solidFill>
                <a:latin typeface="Consolas" pitchFamily="49" charset="0"/>
                <a:cs typeface="Consolas" pitchFamily="49" charset="0"/>
              </a:rPr>
              <a:t>"</a:t>
            </a:r>
            <a:r>
              <a:rPr lang="en-GB" sz="2200" dirty="0">
                <a:solidFill>
                  <a:srgbClr val="FF0000"/>
                </a:solidFill>
                <a:latin typeface="Consolas" pitchFamily="49" charset="0"/>
                <a:cs typeface="Consolas" pitchFamily="49" charset="0"/>
              </a:rPr>
              <a:t>))</a:t>
            </a:r>
            <a:r>
              <a:rPr lang="en-GB" sz="2200" dirty="0">
                <a:latin typeface="Consolas" pitchFamily="49" charset="0"/>
                <a:cs typeface="Consolas" pitchFamily="49" charset="0"/>
              </a:rPr>
              <a:t/>
            </a:r>
            <a:br>
              <a:rPr lang="en-GB" sz="2200" dirty="0">
                <a:latin typeface="Consolas" pitchFamily="49" charset="0"/>
                <a:cs typeface="Consolas" pitchFamily="49" charset="0"/>
              </a:rPr>
            </a:br>
            <a:r>
              <a:rPr lang="en-GB" sz="2200" dirty="0">
                <a:solidFill>
                  <a:srgbClr val="FF6600"/>
                </a:solidFill>
                <a:latin typeface="Consolas" pitchFamily="49" charset="0"/>
                <a:cs typeface="Consolas" pitchFamily="49" charset="0"/>
              </a:rPr>
              <a:t>if</a:t>
            </a:r>
            <a:r>
              <a:rPr lang="en-GB" sz="2200" dirty="0">
                <a:latin typeface="Consolas" pitchFamily="49" charset="0"/>
                <a:cs typeface="Consolas" pitchFamily="49" charset="0"/>
              </a:rPr>
              <a:t> </a:t>
            </a:r>
            <a:r>
              <a:rPr lang="en-GB" sz="2200" dirty="0" err="1">
                <a:latin typeface="Consolas" pitchFamily="49" charset="0"/>
                <a:cs typeface="Consolas" pitchFamily="49" charset="0"/>
              </a:rPr>
              <a:t>mynum</a:t>
            </a:r>
            <a:r>
              <a:rPr lang="en-GB" sz="2200" dirty="0">
                <a:latin typeface="Consolas" pitchFamily="49" charset="0"/>
                <a:cs typeface="Consolas" pitchFamily="49" charset="0"/>
              </a:rPr>
              <a:t> </a:t>
            </a:r>
            <a:r>
              <a:rPr lang="en-GB" sz="2200" dirty="0">
                <a:solidFill>
                  <a:srgbClr val="FF0000"/>
                </a:solidFill>
                <a:latin typeface="Consolas" pitchFamily="49" charset="0"/>
                <a:cs typeface="Consolas" pitchFamily="49" charset="0"/>
              </a:rPr>
              <a:t>&gt; m</a:t>
            </a:r>
            <a:r>
              <a:rPr lang="en-GB" sz="2200" dirty="0">
                <a:latin typeface="Consolas" pitchFamily="49" charset="0"/>
                <a:cs typeface="Consolas" pitchFamily="49" charset="0"/>
              </a:rPr>
              <a:t>ax:</a:t>
            </a:r>
            <a:br>
              <a:rPr lang="en-GB" sz="2200" dirty="0">
                <a:latin typeface="Consolas" pitchFamily="49" charset="0"/>
                <a:cs typeface="Consolas" pitchFamily="49" charset="0"/>
              </a:rPr>
            </a:br>
            <a:r>
              <a:rPr lang="en-GB" sz="2200" dirty="0">
                <a:latin typeface="Consolas" pitchFamily="49" charset="0"/>
                <a:cs typeface="Consolas" pitchFamily="49" charset="0"/>
              </a:rPr>
              <a:t>  valid =</a:t>
            </a:r>
            <a:r>
              <a:rPr lang="en-GB" sz="2200" dirty="0">
                <a:solidFill>
                  <a:srgbClr val="FF6600"/>
                </a:solidFill>
                <a:latin typeface="Consolas" pitchFamily="49" charset="0"/>
                <a:cs typeface="Consolas" pitchFamily="49" charset="0"/>
              </a:rPr>
              <a:t> False </a:t>
            </a:r>
            <a:r>
              <a:rPr lang="en-GB" sz="2200" dirty="0">
                <a:latin typeface="Consolas" pitchFamily="49" charset="0"/>
                <a:cs typeface="Consolas" pitchFamily="49" charset="0"/>
              </a:rPr>
              <a:t>    </a:t>
            </a:r>
            <a:r>
              <a:rPr lang="en-GB" sz="2200" dirty="0">
                <a:solidFill>
                  <a:srgbClr val="FF6600"/>
                </a:solidFill>
                <a:latin typeface="Consolas" pitchFamily="49" charset="0"/>
                <a:cs typeface="Consolas" pitchFamily="49" charset="0"/>
              </a:rPr>
              <a:t/>
            </a:r>
            <a:br>
              <a:rPr lang="en-GB" sz="2200" dirty="0">
                <a:solidFill>
                  <a:srgbClr val="FF6600"/>
                </a:solidFill>
                <a:latin typeface="Consolas" pitchFamily="49" charset="0"/>
                <a:cs typeface="Consolas" pitchFamily="49" charset="0"/>
              </a:rPr>
            </a:br>
            <a:r>
              <a:rPr lang="en-GB" sz="2200" dirty="0">
                <a:solidFill>
                  <a:srgbClr val="FF6600"/>
                </a:solidFill>
                <a:latin typeface="Consolas" pitchFamily="49" charset="0"/>
                <a:cs typeface="Consolas" pitchFamily="49" charset="0"/>
              </a:rPr>
              <a:t>if </a:t>
            </a:r>
            <a:r>
              <a:rPr lang="en-GB" sz="2200" dirty="0">
                <a:latin typeface="Consolas" pitchFamily="49" charset="0"/>
                <a:cs typeface="Consolas" pitchFamily="49" charset="0"/>
              </a:rPr>
              <a:t>valid != </a:t>
            </a:r>
            <a:r>
              <a:rPr lang="en-GB" sz="2200" dirty="0">
                <a:solidFill>
                  <a:srgbClr val="FF0000"/>
                </a:solidFill>
                <a:latin typeface="Consolas" pitchFamily="49" charset="0"/>
                <a:cs typeface="Consolas" pitchFamily="49" charset="0"/>
              </a:rPr>
              <a:t>False</a:t>
            </a:r>
            <a:r>
              <a:rPr lang="en-GB" sz="2200" dirty="0">
                <a:latin typeface="Consolas" pitchFamily="49" charset="0"/>
                <a:cs typeface="Consolas" pitchFamily="49" charset="0"/>
              </a:rPr>
              <a:t>:</a:t>
            </a:r>
            <a:br>
              <a:rPr lang="en-GB" sz="2200" dirty="0">
                <a:latin typeface="Consolas" pitchFamily="49" charset="0"/>
                <a:cs typeface="Consolas" pitchFamily="49" charset="0"/>
              </a:rPr>
            </a:br>
            <a:r>
              <a:rPr lang="en-GB" sz="2200" dirty="0">
                <a:latin typeface="Consolas" pitchFamily="49" charset="0"/>
                <a:cs typeface="Consolas" pitchFamily="49" charset="0"/>
              </a:rPr>
              <a:t>  result = </a:t>
            </a:r>
            <a:r>
              <a:rPr lang="en-GB" sz="2200" dirty="0" err="1">
                <a:latin typeface="Consolas" pitchFamily="49" charset="0"/>
                <a:cs typeface="Consolas" pitchFamily="49" charset="0"/>
              </a:rPr>
              <a:t>mynum</a:t>
            </a:r>
            <a:r>
              <a:rPr lang="en-GB" sz="2200" dirty="0">
                <a:latin typeface="Consolas" pitchFamily="49" charset="0"/>
                <a:cs typeface="Consolas" pitchFamily="49" charset="0"/>
              </a:rPr>
              <a:t> </a:t>
            </a:r>
            <a:r>
              <a:rPr lang="en-GB" sz="2200" dirty="0">
                <a:solidFill>
                  <a:srgbClr val="FF0000"/>
                </a:solidFill>
                <a:latin typeface="Consolas" pitchFamily="49" charset="0"/>
                <a:cs typeface="Consolas" pitchFamily="49" charset="0"/>
              </a:rPr>
              <a:t>**</a:t>
            </a:r>
            <a:r>
              <a:rPr lang="en-GB" sz="2200" dirty="0">
                <a:latin typeface="Consolas" pitchFamily="49" charset="0"/>
                <a:cs typeface="Consolas" pitchFamily="49" charset="0"/>
              </a:rPr>
              <a:t> 3</a:t>
            </a:r>
            <a:br>
              <a:rPr lang="en-GB" sz="2200" dirty="0">
                <a:latin typeface="Consolas" pitchFamily="49" charset="0"/>
                <a:cs typeface="Consolas" pitchFamily="49" charset="0"/>
              </a:rPr>
            </a:br>
            <a:r>
              <a:rPr lang="en-GB" sz="2200" dirty="0">
                <a:latin typeface="Consolas" pitchFamily="49" charset="0"/>
                <a:cs typeface="Consolas" pitchFamily="49" charset="0"/>
              </a:rPr>
              <a:t>  </a:t>
            </a:r>
            <a:r>
              <a:rPr lang="en-GB" sz="2200" dirty="0">
                <a:solidFill>
                  <a:srgbClr val="660066"/>
                </a:solidFill>
                <a:latin typeface="Consolas" pitchFamily="49" charset="0"/>
                <a:cs typeface="Consolas" pitchFamily="49" charset="0"/>
              </a:rPr>
              <a:t>print</a:t>
            </a:r>
            <a:r>
              <a:rPr lang="en-GB" sz="2200" dirty="0">
                <a:latin typeface="Consolas" pitchFamily="49" charset="0"/>
                <a:cs typeface="Consolas" pitchFamily="49" charset="0"/>
              </a:rPr>
              <a:t>(</a:t>
            </a:r>
            <a:r>
              <a:rPr lang="en-GB" sz="2200" dirty="0" err="1">
                <a:solidFill>
                  <a:srgbClr val="660066"/>
                </a:solidFill>
                <a:latin typeface="Consolas" pitchFamily="49" charset="0"/>
                <a:cs typeface="Consolas" pitchFamily="49" charset="0"/>
              </a:rPr>
              <a:t>str</a:t>
            </a:r>
            <a:r>
              <a:rPr lang="en-GB" sz="2200" dirty="0">
                <a:latin typeface="Consolas" pitchFamily="49" charset="0"/>
                <a:cs typeface="Consolas" pitchFamily="49" charset="0"/>
              </a:rPr>
              <a:t>(</a:t>
            </a:r>
            <a:r>
              <a:rPr lang="en-GB" sz="2200" dirty="0" err="1">
                <a:latin typeface="Consolas" pitchFamily="49" charset="0"/>
                <a:cs typeface="Consolas" pitchFamily="49" charset="0"/>
              </a:rPr>
              <a:t>mynum</a:t>
            </a:r>
            <a:r>
              <a:rPr lang="en-GB" sz="2200" dirty="0">
                <a:latin typeface="Consolas" pitchFamily="49" charset="0"/>
                <a:cs typeface="Consolas" pitchFamily="49" charset="0"/>
              </a:rPr>
              <a:t>) + </a:t>
            </a:r>
            <a:r>
              <a:rPr lang="en-GB" sz="2200" dirty="0">
                <a:solidFill>
                  <a:srgbClr val="008000"/>
                </a:solidFill>
                <a:latin typeface="Consolas" pitchFamily="49" charset="0"/>
                <a:cs typeface="Consolas" pitchFamily="49" charset="0"/>
              </a:rPr>
              <a:t>" cubed = "</a:t>
            </a:r>
            <a:r>
              <a:rPr lang="en-GB" sz="2200" dirty="0">
                <a:latin typeface="Consolas" pitchFamily="49" charset="0"/>
                <a:cs typeface="Consolas" pitchFamily="49" charset="0"/>
              </a:rPr>
              <a:t> + </a:t>
            </a:r>
            <a:r>
              <a:rPr lang="en-GB" sz="2200" dirty="0" err="1">
                <a:solidFill>
                  <a:srgbClr val="FF0000"/>
                </a:solidFill>
                <a:latin typeface="Consolas" pitchFamily="49" charset="0"/>
                <a:cs typeface="Consolas" pitchFamily="49" charset="0"/>
              </a:rPr>
              <a:t>str</a:t>
            </a:r>
            <a:r>
              <a:rPr lang="en-GB" sz="2200" dirty="0">
                <a:latin typeface="Consolas" pitchFamily="49" charset="0"/>
                <a:cs typeface="Consolas" pitchFamily="49" charset="0"/>
              </a:rPr>
              <a:t>(result))</a:t>
            </a:r>
            <a:br>
              <a:rPr lang="en-GB" sz="2200" dirty="0">
                <a:latin typeface="Consolas" pitchFamily="49" charset="0"/>
                <a:cs typeface="Consolas" pitchFamily="49" charset="0"/>
              </a:rPr>
            </a:br>
            <a:r>
              <a:rPr lang="en-GB" sz="2200" dirty="0">
                <a:solidFill>
                  <a:srgbClr val="FF6600"/>
                </a:solidFill>
                <a:latin typeface="Consolas" pitchFamily="49" charset="0"/>
                <a:cs typeface="Consolas" pitchFamily="49" charset="0"/>
              </a:rPr>
              <a:t>else</a:t>
            </a:r>
            <a:r>
              <a:rPr lang="en-GB" sz="2200" dirty="0">
                <a:solidFill>
                  <a:srgbClr val="FF0000"/>
                </a:solidFill>
                <a:latin typeface="Consolas" pitchFamily="49" charset="0"/>
                <a:cs typeface="Consolas" pitchFamily="49" charset="0"/>
              </a:rPr>
              <a:t>:</a:t>
            </a:r>
            <a:r>
              <a:rPr lang="en-GB" sz="2200" dirty="0">
                <a:latin typeface="Consolas" pitchFamily="49" charset="0"/>
                <a:cs typeface="Consolas" pitchFamily="49" charset="0"/>
              </a:rPr>
              <a:t/>
            </a:r>
            <a:br>
              <a:rPr lang="en-GB" sz="2200" dirty="0">
                <a:latin typeface="Consolas" pitchFamily="49" charset="0"/>
                <a:cs typeface="Consolas" pitchFamily="49" charset="0"/>
              </a:rPr>
            </a:br>
            <a:r>
              <a:rPr lang="en-GB" sz="2200" dirty="0">
                <a:latin typeface="Consolas" pitchFamily="49" charset="0"/>
                <a:cs typeface="Consolas" pitchFamily="49" charset="0"/>
              </a:rPr>
              <a:t>  </a:t>
            </a:r>
            <a:r>
              <a:rPr lang="en-GB" sz="2200" dirty="0">
                <a:solidFill>
                  <a:srgbClr val="660066"/>
                </a:solidFill>
                <a:latin typeface="Consolas" pitchFamily="49" charset="0"/>
                <a:cs typeface="Consolas" pitchFamily="49" charset="0"/>
              </a:rPr>
              <a:t>print</a:t>
            </a:r>
            <a:r>
              <a:rPr lang="en-GB" sz="2200" dirty="0">
                <a:latin typeface="Consolas" pitchFamily="49" charset="0"/>
                <a:cs typeface="Consolas" pitchFamily="49" charset="0"/>
              </a:rPr>
              <a:t>(</a:t>
            </a:r>
            <a:r>
              <a:rPr lang="en-GB" sz="2200" dirty="0">
                <a:solidFill>
                  <a:srgbClr val="008000"/>
                </a:solidFill>
                <a:latin typeface="Consolas" pitchFamily="49" charset="0"/>
                <a:cs typeface="Consolas" pitchFamily="49" charset="0"/>
              </a:rPr>
              <a:t>"Error, too big"</a:t>
            </a:r>
            <a:r>
              <a:rPr lang="en-GB" sz="2200" dirty="0">
                <a:latin typeface="Consolas" pitchFamily="49" charset="0"/>
                <a:cs typeface="Consolas" pitchFamily="49" charset="0"/>
              </a:rPr>
              <a:t>)</a:t>
            </a:r>
            <a:endParaRPr lang="en-GB" sz="2200" dirty="0">
              <a:solidFill>
                <a:srgbClr val="FF6600"/>
              </a:solidFill>
              <a:latin typeface="Consolas" pitchFamily="49" charset="0"/>
              <a:cs typeface="Consolas" pitchFamily="49" charset="0"/>
            </a:endParaRPr>
          </a:p>
        </p:txBody>
      </p:sp>
    </p:spTree>
    <p:extLst>
      <p:ext uri="{BB962C8B-B14F-4D97-AF65-F5344CB8AC3E}">
        <p14:creationId xmlns:p14="http://schemas.microsoft.com/office/powerpoint/2010/main" val="186903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Be able to identify and correct common errors in computer programs</a:t>
            </a:r>
          </a:p>
          <a:p>
            <a:r>
              <a:rPr lang="en-GB" sz="2800" dirty="0"/>
              <a:t>Be able to use inputs, outputs, arithmetic and string handling</a:t>
            </a:r>
            <a:endParaRPr lang="en-GB" sz="2800" dirty="0">
              <a:solidFill>
                <a:schemeClr val="bg1"/>
              </a:solidFill>
            </a:endParaRPr>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6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Starter activity</a:t>
            </a:r>
            <a:endParaRPr lang="en-GB" altLang="en-US" dirty="0"/>
          </a:p>
        </p:txBody>
      </p:sp>
      <p:sp>
        <p:nvSpPr>
          <p:cNvPr id="3" name="Text Placeholder 2"/>
          <p:cNvSpPr>
            <a:spLocks noGrp="1"/>
          </p:cNvSpPr>
          <p:nvPr>
            <p:ph type="body" sz="quarter" idx="14"/>
          </p:nvPr>
        </p:nvSpPr>
        <p:spPr/>
        <p:txBody>
          <a:bodyPr/>
          <a:lstStyle/>
          <a:p>
            <a:r>
              <a:rPr lang="en-GB" dirty="0"/>
              <a:t>Find 8 errors in the following code:</a:t>
            </a:r>
          </a:p>
        </p:txBody>
      </p:sp>
      <p:sp>
        <p:nvSpPr>
          <p:cNvPr id="7" name="Content Placeholder 2"/>
          <p:cNvSpPr txBox="1">
            <a:spLocks/>
          </p:cNvSpPr>
          <p:nvPr/>
        </p:nvSpPr>
        <p:spPr>
          <a:xfrm>
            <a:off x="162497" y="2308936"/>
            <a:ext cx="8229600" cy="453650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en-GB" sz="2500" dirty="0">
                <a:solidFill>
                  <a:srgbClr val="7030A0"/>
                </a:solidFill>
                <a:latin typeface="Consolas" pitchFamily="49" charset="0"/>
                <a:cs typeface="Consolas" pitchFamily="49" charset="0"/>
              </a:rPr>
              <a:t>	</a:t>
            </a:r>
            <a:r>
              <a:rPr lang="en-GB" dirty="0">
                <a:latin typeface="Consolas" pitchFamily="49" charset="0"/>
                <a:cs typeface="Consolas" pitchFamily="49" charset="0"/>
              </a:rPr>
              <a:t>age = </a:t>
            </a:r>
            <a:r>
              <a:rPr lang="en-GB" dirty="0">
                <a:solidFill>
                  <a:srgbClr val="660066"/>
                </a:solidFill>
                <a:latin typeface="Consolas" pitchFamily="49" charset="0"/>
                <a:cs typeface="Consolas" pitchFamily="49" charset="0"/>
              </a:rPr>
              <a:t>input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"Enter your age: "</a:t>
            </a:r>
            <a:r>
              <a:rPr lang="en-GB" dirty="0">
                <a:solidFill>
                  <a:srgbClr val="000000"/>
                </a:solidFill>
                <a:latin typeface="Consolas" pitchFamily="49" charset="0"/>
                <a:cs typeface="Consolas" pitchFamily="49" charset="0"/>
              </a:rPr>
              <a:t>)</a:t>
            </a:r>
          </a:p>
          <a:p>
            <a:pPr marL="0" indent="0">
              <a:spcBef>
                <a:spcPts val="1200"/>
              </a:spcBef>
              <a:spcAft>
                <a:spcPts val="1200"/>
              </a:spcAft>
              <a:buNone/>
              <a:defRPr/>
            </a:pPr>
            <a:r>
              <a:rPr lang="en-GB" dirty="0">
                <a:latin typeface="Consolas" pitchFamily="49" charset="0"/>
                <a:cs typeface="Consolas" pitchFamily="49" charset="0"/>
              </a:rPr>
              <a:t>	</a:t>
            </a:r>
            <a:r>
              <a:rPr lang="en-GB" dirty="0">
                <a:solidFill>
                  <a:srgbClr val="FF6600"/>
                </a:solidFill>
                <a:latin typeface="Consolas" pitchFamily="49" charset="0"/>
                <a:cs typeface="Consolas" pitchFamily="49" charset="0"/>
              </a:rPr>
              <a:t>If</a:t>
            </a:r>
            <a:r>
              <a:rPr lang="en-GB" dirty="0">
                <a:latin typeface="Consolas" pitchFamily="49" charset="0"/>
                <a:cs typeface="Consolas" pitchFamily="49" charset="0"/>
              </a:rPr>
              <a:t> age = 18:</a:t>
            </a:r>
            <a:br>
              <a:rPr lang="en-GB" dirty="0">
                <a:latin typeface="Consolas" pitchFamily="49" charset="0"/>
                <a:cs typeface="Consolas" pitchFamily="49" charset="0"/>
              </a:rPr>
            </a:br>
            <a:r>
              <a:rPr lang="en-GB" dirty="0">
                <a:latin typeface="Consolas" pitchFamily="49" charset="0"/>
                <a:cs typeface="Consolas" pitchFamily="49" charset="0"/>
              </a:rPr>
              <a:t>	   </a:t>
            </a: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"You are just an adult"</a:t>
            </a:r>
            <a:r>
              <a:rPr lang="en-GB" dirty="0">
                <a:latin typeface="Consolas" pitchFamily="49" charset="0"/>
                <a:cs typeface="Consolas" pitchFamily="49" charset="0"/>
              </a:rPr>
              <a:t/>
            </a:r>
            <a:br>
              <a:rPr lang="en-GB" dirty="0">
                <a:latin typeface="Consolas" pitchFamily="49" charset="0"/>
                <a:cs typeface="Consolas" pitchFamily="49" charset="0"/>
              </a:rPr>
            </a:br>
            <a:r>
              <a:rPr lang="en-GB" dirty="0">
                <a:latin typeface="Consolas" pitchFamily="49" charset="0"/>
                <a:cs typeface="Consolas" pitchFamily="49" charset="0"/>
              </a:rPr>
              <a:t>	</a:t>
            </a:r>
            <a:r>
              <a:rPr lang="en-GB" dirty="0">
                <a:solidFill>
                  <a:srgbClr val="FF6600"/>
                </a:solidFill>
                <a:latin typeface="Consolas" pitchFamily="49" charset="0"/>
                <a:cs typeface="Consolas" pitchFamily="49" charset="0"/>
              </a:rPr>
              <a:t>else if</a:t>
            </a:r>
            <a:r>
              <a:rPr lang="en-GB" dirty="0">
                <a:latin typeface="Consolas" pitchFamily="49" charset="0"/>
                <a:cs typeface="Consolas" pitchFamily="49" charset="0"/>
              </a:rPr>
              <a:t> age &lt; 18:</a:t>
            </a:r>
            <a:br>
              <a:rPr lang="en-GB" dirty="0">
                <a:latin typeface="Consolas" pitchFamily="49" charset="0"/>
                <a:cs typeface="Consolas" pitchFamily="49" charset="0"/>
              </a:rPr>
            </a:br>
            <a:r>
              <a:rPr lang="en-GB" dirty="0">
                <a:latin typeface="Consolas" pitchFamily="49" charset="0"/>
                <a:cs typeface="Consolas" pitchFamily="49" charset="0"/>
              </a:rPr>
              <a:t>	   </a:t>
            </a: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"You are an adult"</a:t>
            </a:r>
            <a:r>
              <a:rPr lang="en-GB" dirty="0">
                <a:latin typeface="Consolas" pitchFamily="49" charset="0"/>
                <a:cs typeface="Consolas" pitchFamily="49" charset="0"/>
              </a:rPr>
              <a:t>)</a:t>
            </a:r>
            <a:r>
              <a:rPr lang="en-GB" dirty="0"/>
              <a:t/>
            </a:r>
            <a:br>
              <a:rPr lang="en-GB" dirty="0"/>
            </a:br>
            <a:r>
              <a:rPr lang="en-GB" dirty="0"/>
              <a:t>	</a:t>
            </a:r>
            <a:r>
              <a:rPr lang="en-GB" dirty="0">
                <a:solidFill>
                  <a:srgbClr val="FF6600"/>
                </a:solidFill>
                <a:latin typeface="Consolas" pitchFamily="49" charset="0"/>
                <a:cs typeface="Consolas" pitchFamily="49" charset="0"/>
              </a:rPr>
              <a:t>else</a:t>
            </a:r>
            <a:r>
              <a:rPr lang="en-GB" dirty="0">
                <a:latin typeface="Consolas" pitchFamily="49" charset="0"/>
                <a:cs typeface="Consolas" pitchFamily="49" charset="0"/>
              </a:rPr>
              <a:t/>
            </a:r>
            <a:br>
              <a:rPr lang="en-GB" dirty="0">
                <a:latin typeface="Consolas" pitchFamily="49" charset="0"/>
                <a:cs typeface="Consolas" pitchFamily="49" charset="0"/>
              </a:rPr>
            </a:br>
            <a:r>
              <a:rPr lang="en-GB" dirty="0">
                <a:latin typeface="Consolas" pitchFamily="49" charset="0"/>
                <a:cs typeface="Consolas" pitchFamily="49" charset="0"/>
              </a:rPr>
              <a:t>	   </a:t>
            </a: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"You are not an adult</a:t>
            </a:r>
            <a:r>
              <a:rPr lang="en-GB" dirty="0">
                <a:latin typeface="Consolas" pitchFamily="49" charset="0"/>
                <a:cs typeface="Consolas" pitchFamily="49" charset="0"/>
              </a:rPr>
              <a:t>)</a:t>
            </a:r>
            <a:endParaRPr lang="en-GB" dirty="0"/>
          </a:p>
          <a:p>
            <a:pPr marL="0" indent="0">
              <a:spcBef>
                <a:spcPts val="1200"/>
              </a:spcBef>
              <a:spcAft>
                <a:spcPts val="1200"/>
              </a:spcAft>
              <a:buNone/>
              <a:defRPr/>
            </a:pPr>
            <a:endParaRPr lang="en-GB" dirty="0">
              <a:latin typeface="Consolas" pitchFamily="49" charset="0"/>
              <a:cs typeface="Consolas" pitchFamily="49" charset="0"/>
            </a:endParaRPr>
          </a:p>
        </p:txBody>
      </p:sp>
    </p:spTree>
    <p:extLst>
      <p:ext uri="{BB962C8B-B14F-4D97-AF65-F5344CB8AC3E}">
        <p14:creationId xmlns:p14="http://schemas.microsoft.com/office/powerpoint/2010/main" val="2659819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Starter activity </a:t>
            </a:r>
            <a:r>
              <a:rPr lang="en-GB" dirty="0">
                <a:solidFill>
                  <a:srgbClr val="FF0000"/>
                </a:solidFill>
              </a:rPr>
              <a:t>Answers</a:t>
            </a:r>
            <a:endParaRPr lang="en-GB" altLang="en-US" dirty="0">
              <a:solidFill>
                <a:srgbClr val="FF0000"/>
              </a:solidFill>
            </a:endParaRPr>
          </a:p>
        </p:txBody>
      </p:sp>
      <p:sp>
        <p:nvSpPr>
          <p:cNvPr id="3" name="Text Placeholder 2"/>
          <p:cNvSpPr>
            <a:spLocks noGrp="1"/>
          </p:cNvSpPr>
          <p:nvPr>
            <p:ph type="body" sz="quarter" idx="14"/>
          </p:nvPr>
        </p:nvSpPr>
        <p:spPr/>
        <p:txBody>
          <a:bodyPr/>
          <a:lstStyle/>
          <a:p>
            <a:r>
              <a:rPr lang="en-GB" dirty="0"/>
              <a:t>Find 8 errors in the following code:</a:t>
            </a:r>
          </a:p>
        </p:txBody>
      </p:sp>
      <p:sp>
        <p:nvSpPr>
          <p:cNvPr id="7" name="Content Placeholder 2"/>
          <p:cNvSpPr txBox="1">
            <a:spLocks/>
          </p:cNvSpPr>
          <p:nvPr/>
        </p:nvSpPr>
        <p:spPr>
          <a:xfrm>
            <a:off x="162497" y="2308936"/>
            <a:ext cx="8229600" cy="453650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en-GB" sz="2500"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age = </a:t>
            </a:r>
            <a:r>
              <a:rPr lang="en-GB" sz="2500" dirty="0" err="1">
                <a:solidFill>
                  <a:srgbClr val="FF0000"/>
                </a:solidFill>
                <a:latin typeface="Consolas" pitchFamily="49" charset="0"/>
                <a:cs typeface="Consolas" pitchFamily="49" charset="0"/>
              </a:rPr>
              <a:t>int</a:t>
            </a:r>
            <a:r>
              <a:rPr lang="en-GB" sz="2500" dirty="0">
                <a:solidFill>
                  <a:srgbClr val="FF0000"/>
                </a:solidFill>
                <a:latin typeface="Consolas" pitchFamily="49" charset="0"/>
                <a:cs typeface="Consolas" pitchFamily="49" charset="0"/>
              </a:rPr>
              <a:t>(</a:t>
            </a:r>
            <a:r>
              <a:rPr lang="en-GB" sz="2500" dirty="0">
                <a:solidFill>
                  <a:srgbClr val="660066"/>
                </a:solidFill>
                <a:latin typeface="Consolas" pitchFamily="49" charset="0"/>
                <a:cs typeface="Consolas" pitchFamily="49" charset="0"/>
              </a:rPr>
              <a:t>input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"Enter your age: "</a:t>
            </a:r>
            <a:r>
              <a:rPr lang="en-GB" sz="2500" dirty="0">
                <a:solidFill>
                  <a:srgbClr val="000000"/>
                </a:solidFill>
                <a:latin typeface="Consolas" pitchFamily="49" charset="0"/>
                <a:cs typeface="Consolas" pitchFamily="49" charset="0"/>
              </a:rPr>
              <a:t>)</a:t>
            </a:r>
            <a:r>
              <a:rPr lang="en-GB" sz="2500" dirty="0">
                <a:solidFill>
                  <a:srgbClr val="FF0000"/>
                </a:solidFill>
                <a:latin typeface="Consolas" pitchFamily="49" charset="0"/>
                <a:cs typeface="Consolas" pitchFamily="49" charset="0"/>
              </a:rPr>
              <a:t>)</a:t>
            </a:r>
          </a:p>
          <a:p>
            <a:pPr marL="0" indent="0">
              <a:spcBef>
                <a:spcPts val="1200"/>
              </a:spcBef>
              <a:spcAft>
                <a:spcPts val="1200"/>
              </a:spcAft>
              <a:buNone/>
              <a:defRPr/>
            </a:pPr>
            <a:r>
              <a:rPr lang="en-GB" sz="2500" dirty="0">
                <a:latin typeface="Consolas" pitchFamily="49" charset="0"/>
                <a:cs typeface="Consolas" pitchFamily="49" charset="0"/>
              </a:rPr>
              <a:t>	</a:t>
            </a:r>
            <a:r>
              <a:rPr lang="en-GB" sz="2500" dirty="0">
                <a:solidFill>
                  <a:srgbClr val="FF0000"/>
                </a:solidFill>
                <a:latin typeface="Consolas" pitchFamily="49" charset="0"/>
                <a:cs typeface="Consolas" pitchFamily="49" charset="0"/>
              </a:rPr>
              <a:t>if</a:t>
            </a:r>
            <a:r>
              <a:rPr lang="en-GB" sz="2500" dirty="0">
                <a:latin typeface="Consolas" pitchFamily="49" charset="0"/>
                <a:cs typeface="Consolas" pitchFamily="49" charset="0"/>
              </a:rPr>
              <a:t> age </a:t>
            </a:r>
            <a:r>
              <a:rPr lang="en-GB" sz="2500" dirty="0">
                <a:solidFill>
                  <a:srgbClr val="FF0000"/>
                </a:solidFill>
                <a:latin typeface="Consolas" pitchFamily="49" charset="0"/>
                <a:cs typeface="Consolas" pitchFamily="49" charset="0"/>
              </a:rPr>
              <a:t>==</a:t>
            </a:r>
            <a:r>
              <a:rPr lang="en-GB" sz="2500" dirty="0">
                <a:latin typeface="Consolas" pitchFamily="49" charset="0"/>
                <a:cs typeface="Consolas" pitchFamily="49" charset="0"/>
              </a:rPr>
              <a:t> 18:</a:t>
            </a:r>
            <a:br>
              <a:rPr lang="en-GB" sz="2500" dirty="0">
                <a:latin typeface="Consolas" pitchFamily="49" charset="0"/>
                <a:cs typeface="Consolas" pitchFamily="49" charset="0"/>
              </a:rPr>
            </a:b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"You are just an adult"</a:t>
            </a:r>
            <a:r>
              <a:rPr lang="en-GB" sz="2500" dirty="0">
                <a:solidFill>
                  <a:srgbClr val="FF0000"/>
                </a:solidFill>
                <a:latin typeface="Consolas" pitchFamily="49" charset="0"/>
                <a:cs typeface="Consolas" pitchFamily="49" charset="0"/>
              </a:rPr>
              <a:t>)</a:t>
            </a:r>
            <a:r>
              <a:rPr lang="en-GB" sz="2500" dirty="0">
                <a:latin typeface="Consolas" pitchFamily="49" charset="0"/>
                <a:cs typeface="Consolas" pitchFamily="49" charset="0"/>
              </a:rPr>
              <a:t/>
            </a:r>
            <a:br>
              <a:rPr lang="en-GB" sz="2500" dirty="0">
                <a:latin typeface="Consolas" pitchFamily="49" charset="0"/>
                <a:cs typeface="Consolas" pitchFamily="49" charset="0"/>
              </a:rPr>
            </a:br>
            <a:r>
              <a:rPr lang="en-GB" sz="2500" dirty="0">
                <a:latin typeface="Consolas" pitchFamily="49" charset="0"/>
                <a:cs typeface="Consolas" pitchFamily="49" charset="0"/>
              </a:rPr>
              <a:t>	</a:t>
            </a:r>
            <a:r>
              <a:rPr lang="en-GB" sz="2500" dirty="0" err="1">
                <a:solidFill>
                  <a:srgbClr val="FF0000"/>
                </a:solidFill>
                <a:latin typeface="Consolas" pitchFamily="49" charset="0"/>
                <a:cs typeface="Consolas" pitchFamily="49" charset="0"/>
              </a:rPr>
              <a:t>elif</a:t>
            </a:r>
            <a:r>
              <a:rPr lang="en-GB" sz="2500" dirty="0">
                <a:latin typeface="Consolas" pitchFamily="49" charset="0"/>
                <a:cs typeface="Consolas" pitchFamily="49" charset="0"/>
              </a:rPr>
              <a:t> age </a:t>
            </a:r>
            <a:r>
              <a:rPr lang="en-GB" sz="2500" dirty="0">
                <a:solidFill>
                  <a:srgbClr val="FF0000"/>
                </a:solidFill>
                <a:latin typeface="Consolas" pitchFamily="49" charset="0"/>
                <a:cs typeface="Consolas" pitchFamily="49" charset="0"/>
              </a:rPr>
              <a:t>&gt;</a:t>
            </a:r>
            <a:r>
              <a:rPr lang="en-GB" sz="2500" dirty="0">
                <a:latin typeface="Consolas" pitchFamily="49" charset="0"/>
                <a:cs typeface="Consolas" pitchFamily="49" charset="0"/>
              </a:rPr>
              <a:t> 18:</a:t>
            </a:r>
            <a:br>
              <a:rPr lang="en-GB" sz="2500" dirty="0">
                <a:latin typeface="Consolas" pitchFamily="49" charset="0"/>
                <a:cs typeface="Consolas" pitchFamily="49" charset="0"/>
              </a:rPr>
            </a:b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"You are an adult"</a:t>
            </a:r>
            <a:r>
              <a:rPr lang="en-GB" sz="2500" dirty="0">
                <a:latin typeface="Consolas" pitchFamily="49" charset="0"/>
                <a:cs typeface="Consolas" pitchFamily="49" charset="0"/>
              </a:rPr>
              <a:t>)</a:t>
            </a:r>
            <a:r>
              <a:rPr lang="en-GB" sz="2500" dirty="0"/>
              <a:t/>
            </a:r>
            <a:br>
              <a:rPr lang="en-GB" sz="2500" dirty="0"/>
            </a:br>
            <a:r>
              <a:rPr lang="en-GB" sz="2500" dirty="0"/>
              <a:t>	</a:t>
            </a:r>
            <a:r>
              <a:rPr lang="en-GB" sz="2500" dirty="0">
                <a:solidFill>
                  <a:srgbClr val="FF6600"/>
                </a:solidFill>
                <a:latin typeface="Consolas" pitchFamily="49" charset="0"/>
                <a:cs typeface="Consolas" pitchFamily="49" charset="0"/>
              </a:rPr>
              <a:t>else</a:t>
            </a:r>
            <a:r>
              <a:rPr lang="en-GB" sz="2500" dirty="0">
                <a:solidFill>
                  <a:srgbClr val="FF0000"/>
                </a:solidFill>
                <a:latin typeface="Consolas" pitchFamily="49" charset="0"/>
                <a:cs typeface="Consolas" pitchFamily="49" charset="0"/>
              </a:rPr>
              <a:t>:</a:t>
            </a:r>
            <a:r>
              <a:rPr lang="en-GB" sz="2500" dirty="0">
                <a:latin typeface="Consolas" pitchFamily="49" charset="0"/>
                <a:cs typeface="Consolas" pitchFamily="49" charset="0"/>
              </a:rPr>
              <a:t/>
            </a:r>
            <a:br>
              <a:rPr lang="en-GB" sz="2500" dirty="0">
                <a:latin typeface="Consolas" pitchFamily="49" charset="0"/>
                <a:cs typeface="Consolas" pitchFamily="49" charset="0"/>
              </a:rPr>
            </a:b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"You are not an adult</a:t>
            </a:r>
            <a:r>
              <a:rPr lang="en-GB" sz="2500" dirty="0">
                <a:solidFill>
                  <a:srgbClr val="FF0000"/>
                </a:solidFill>
                <a:latin typeface="Consolas" pitchFamily="49" charset="0"/>
                <a:cs typeface="Consolas" pitchFamily="49" charset="0"/>
              </a:rPr>
              <a:t>"</a:t>
            </a:r>
            <a:r>
              <a:rPr lang="en-GB" sz="2500" dirty="0">
                <a:latin typeface="Consolas" pitchFamily="49" charset="0"/>
                <a:cs typeface="Consolas" pitchFamily="49" charset="0"/>
              </a:rPr>
              <a:t>)</a:t>
            </a:r>
            <a:endParaRPr lang="en-GB" sz="2500" dirty="0"/>
          </a:p>
          <a:p>
            <a:pPr marL="0" indent="0">
              <a:spcBef>
                <a:spcPts val="1200"/>
              </a:spcBef>
              <a:spcAft>
                <a:spcPts val="1200"/>
              </a:spcAft>
              <a:buNone/>
              <a:defRPr/>
            </a:pPr>
            <a:endParaRPr lang="en-GB" sz="2500" dirty="0">
              <a:latin typeface="Consolas" pitchFamily="49" charset="0"/>
              <a:cs typeface="Consolas" pitchFamily="49" charset="0"/>
            </a:endParaRPr>
          </a:p>
        </p:txBody>
      </p:sp>
    </p:spTree>
    <p:extLst>
      <p:ext uri="{BB962C8B-B14F-4D97-AF65-F5344CB8AC3E}">
        <p14:creationId xmlns:p14="http://schemas.microsoft.com/office/powerpoint/2010/main" val="1914599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Debugging</a:t>
            </a:r>
            <a:endParaRPr lang="en-GB" altLang="en-US" b="0" dirty="0"/>
          </a:p>
        </p:txBody>
      </p:sp>
      <p:sp>
        <p:nvSpPr>
          <p:cNvPr id="2" name="Text Placeholder 1"/>
          <p:cNvSpPr>
            <a:spLocks noGrp="1"/>
          </p:cNvSpPr>
          <p:nvPr>
            <p:ph type="body" sz="quarter" idx="14"/>
          </p:nvPr>
        </p:nvSpPr>
        <p:spPr/>
        <p:txBody>
          <a:bodyPr/>
          <a:lstStyle/>
          <a:p>
            <a:r>
              <a:rPr lang="en-GB" altLang="en-US" b="1" dirty="0"/>
              <a:t>Debugging </a:t>
            </a:r>
            <a:r>
              <a:rPr lang="en-GB" altLang="en-US" dirty="0"/>
              <a:t>is the process of removing bugs from your programs</a:t>
            </a:r>
          </a:p>
          <a:p>
            <a:r>
              <a:rPr lang="en-GB" altLang="en-US" dirty="0"/>
              <a:t>There are three main types of error:</a:t>
            </a:r>
          </a:p>
          <a:p>
            <a:pPr lvl="1"/>
            <a:r>
              <a:rPr lang="en-GB" altLang="en-US" sz="2400" dirty="0"/>
              <a:t>Syntax error: e.g. </a:t>
            </a:r>
            <a:r>
              <a:rPr lang="en-GB" altLang="en-US" sz="2400" dirty="0">
                <a:solidFill>
                  <a:srgbClr val="FF0000"/>
                </a:solidFill>
                <a:latin typeface="Consolas" pitchFamily="49" charset="0"/>
                <a:cs typeface="Consolas" pitchFamily="49" charset="0"/>
              </a:rPr>
              <a:t>I</a:t>
            </a:r>
            <a:r>
              <a:rPr lang="en-GB" sz="2400" dirty="0">
                <a:solidFill>
                  <a:srgbClr val="FF6600"/>
                </a:solidFill>
                <a:latin typeface="Consolas" pitchFamily="49" charset="0"/>
                <a:cs typeface="Consolas" pitchFamily="49" charset="0"/>
              </a:rPr>
              <a:t>f</a:t>
            </a:r>
            <a:r>
              <a:rPr lang="en-GB" altLang="en-US" sz="2400" dirty="0">
                <a:latin typeface="Consolas" charset="0"/>
                <a:ea typeface="Consolas" charset="0"/>
                <a:cs typeface="Consolas" charset="0"/>
              </a:rPr>
              <a:t> </a:t>
            </a:r>
            <a:r>
              <a:rPr lang="en-GB" altLang="en-US" sz="2400" dirty="0">
                <a:solidFill>
                  <a:schemeClr val="tx1"/>
                </a:solidFill>
                <a:latin typeface="Consolas" charset="0"/>
                <a:ea typeface="Consolas" charset="0"/>
                <a:cs typeface="Consolas" charset="0"/>
              </a:rPr>
              <a:t>age = 18</a:t>
            </a:r>
          </a:p>
          <a:p>
            <a:pPr lvl="1"/>
            <a:r>
              <a:rPr lang="en-GB" altLang="en-US" sz="2400" dirty="0"/>
              <a:t>Logic error, e.g. </a:t>
            </a:r>
            <a:r>
              <a:rPr lang="en-GB" sz="2400" dirty="0">
                <a:solidFill>
                  <a:srgbClr val="FF6600"/>
                </a:solidFill>
                <a:latin typeface="Consolas" pitchFamily="49" charset="0"/>
                <a:cs typeface="Consolas" pitchFamily="49" charset="0"/>
              </a:rPr>
              <a:t>if </a:t>
            </a:r>
            <a:r>
              <a:rPr lang="en-GB" altLang="en-US" sz="2400" dirty="0">
                <a:solidFill>
                  <a:schemeClr val="tx1"/>
                </a:solidFill>
                <a:latin typeface="Consolas" charset="0"/>
                <a:ea typeface="Consolas" charset="0"/>
                <a:cs typeface="Consolas" charset="0"/>
              </a:rPr>
              <a:t>age &lt; 18:</a:t>
            </a:r>
            <a:br>
              <a:rPr lang="en-GB" altLang="en-US" sz="2400" dirty="0">
                <a:solidFill>
                  <a:schemeClr val="tx1"/>
                </a:solidFill>
                <a:latin typeface="Consolas" charset="0"/>
                <a:ea typeface="Consolas" charset="0"/>
                <a:cs typeface="Consolas" charset="0"/>
              </a:rPr>
            </a:br>
            <a:r>
              <a:rPr lang="en-GB" altLang="en-US" sz="2400" dirty="0">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sz="2400" dirty="0">
                <a:solidFill>
                  <a:schemeClr val="tx1"/>
                </a:solidFill>
                <a:latin typeface="Consolas" pitchFamily="49" charset="0"/>
                <a:cs typeface="Consolas" pitchFamily="49" charset="0"/>
              </a:rPr>
              <a:t>(</a:t>
            </a:r>
            <a:r>
              <a:rPr lang="en-GB" sz="2400" dirty="0">
                <a:solidFill>
                  <a:srgbClr val="008000"/>
                </a:solidFill>
                <a:latin typeface="Consolas" pitchFamily="49" charset="0"/>
                <a:cs typeface="Consolas" pitchFamily="49" charset="0"/>
              </a:rPr>
              <a:t>"You are an adult"</a:t>
            </a:r>
            <a:r>
              <a:rPr lang="en-GB" sz="2400" dirty="0">
                <a:solidFill>
                  <a:srgbClr val="000000"/>
                </a:solidFill>
                <a:latin typeface="Consolas" pitchFamily="49" charset="0"/>
                <a:cs typeface="Consolas" pitchFamily="49" charset="0"/>
              </a:rPr>
              <a:t>)</a:t>
            </a:r>
            <a:endParaRPr lang="en-GB" altLang="en-US" sz="2400" dirty="0">
              <a:latin typeface="Consolas" charset="0"/>
              <a:ea typeface="Consolas" charset="0"/>
              <a:cs typeface="Consolas" charset="0"/>
            </a:endParaRPr>
          </a:p>
          <a:p>
            <a:pPr lvl="1"/>
            <a:r>
              <a:rPr lang="en-GB" altLang="en-US" sz="2400" dirty="0"/>
              <a:t>Runtime error:</a:t>
            </a:r>
            <a:br>
              <a:rPr lang="en-GB" altLang="en-US" sz="2400" dirty="0"/>
            </a:br>
            <a:r>
              <a:rPr lang="en-GB" altLang="en-US" sz="2400" dirty="0"/>
              <a:t>e.g. </a:t>
            </a:r>
            <a:r>
              <a:rPr lang="en-GB" sz="2400" dirty="0">
                <a:solidFill>
                  <a:schemeClr val="tx1"/>
                </a:solidFill>
                <a:latin typeface="Consolas" pitchFamily="49" charset="0"/>
                <a:cs typeface="Consolas" pitchFamily="49" charset="0"/>
              </a:rPr>
              <a:t>age = </a:t>
            </a:r>
            <a:r>
              <a:rPr lang="en-GB" sz="2400" dirty="0" err="1">
                <a:solidFill>
                  <a:srgbClr val="660066"/>
                </a:solidFill>
                <a:latin typeface="Consolas" pitchFamily="49" charset="0"/>
                <a:cs typeface="Consolas" pitchFamily="49" charset="0"/>
              </a:rPr>
              <a:t>int</a:t>
            </a:r>
            <a:r>
              <a:rPr lang="en-GB" sz="2400" dirty="0">
                <a:solidFill>
                  <a:schemeClr val="tx1"/>
                </a:solidFill>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solidFill>
                  <a:schemeClr val="tx1"/>
                </a:solidFill>
                <a:latin typeface="Consolas" pitchFamily="49" charset="0"/>
                <a:cs typeface="Consolas" pitchFamily="49" charset="0"/>
              </a:rPr>
              <a:t>(</a:t>
            </a:r>
            <a:r>
              <a:rPr lang="en-GB" sz="2400" dirty="0">
                <a:solidFill>
                  <a:srgbClr val="008000"/>
                </a:solidFill>
                <a:latin typeface="Consolas" pitchFamily="49" charset="0"/>
                <a:cs typeface="Consolas" pitchFamily="49" charset="0"/>
              </a:rPr>
              <a:t>"Enter your age: "</a:t>
            </a:r>
            <a:r>
              <a:rPr lang="en-GB" sz="2400" dirty="0">
                <a:solidFill>
                  <a:srgbClr val="000000"/>
                </a:solidFill>
                <a:latin typeface="Consolas" pitchFamily="49" charset="0"/>
                <a:cs typeface="Consolas" pitchFamily="49" charset="0"/>
              </a:rPr>
              <a:t>)) </a:t>
            </a:r>
            <a:r>
              <a:rPr lang="en-GB" altLang="en-US" sz="2400" dirty="0"/>
              <a:t/>
            </a:r>
            <a:br>
              <a:rPr lang="en-GB" altLang="en-US" sz="2400" dirty="0"/>
            </a:br>
            <a:r>
              <a:rPr lang="en-GB" altLang="en-US" sz="2400" dirty="0"/>
              <a:t>then entering text instead of an integer</a:t>
            </a:r>
          </a:p>
          <a:p>
            <a:endParaRPr lang="en-GB" dirty="0"/>
          </a:p>
        </p:txBody>
      </p:sp>
    </p:spTree>
    <p:extLst>
      <p:ext uri="{BB962C8B-B14F-4D97-AF65-F5344CB8AC3E}">
        <p14:creationId xmlns:p14="http://schemas.microsoft.com/office/powerpoint/2010/main" val="2185789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1</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 1</a:t>
            </a:r>
          </a:p>
        </p:txBody>
      </p:sp>
    </p:spTree>
    <p:extLst>
      <p:ext uri="{BB962C8B-B14F-4D97-AF65-F5344CB8AC3E}">
        <p14:creationId xmlns:p14="http://schemas.microsoft.com/office/powerpoint/2010/main" val="246286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Inputs and outputs</a:t>
            </a:r>
          </a:p>
        </p:txBody>
      </p:sp>
      <p:sp>
        <p:nvSpPr>
          <p:cNvPr id="2" name="Text Placeholder 1"/>
          <p:cNvSpPr>
            <a:spLocks noGrp="1"/>
          </p:cNvSpPr>
          <p:nvPr>
            <p:ph type="body" sz="quarter" idx="14"/>
          </p:nvPr>
        </p:nvSpPr>
        <p:spPr>
          <a:xfrm>
            <a:off x="724280" y="1704179"/>
            <a:ext cx="7797230" cy="4410871"/>
          </a:xfrm>
        </p:spPr>
        <p:txBody>
          <a:bodyPr/>
          <a:lstStyle/>
          <a:p>
            <a:r>
              <a:rPr lang="en-GB" dirty="0"/>
              <a:t>Printing a message to the screen in Python is pretty straightforward</a:t>
            </a:r>
            <a:br>
              <a:rPr lang="en-GB" dirty="0"/>
            </a:br>
            <a:r>
              <a:rPr lang="en-GB" dirty="0"/>
              <a:t/>
            </a:r>
            <a:br>
              <a:rPr lang="en-GB" dirty="0"/>
            </a:br>
            <a:r>
              <a:rPr lang="en-GB" dirty="0"/>
              <a:t>		</a:t>
            </a: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"Hello, world!"</a:t>
            </a:r>
            <a:r>
              <a:rPr lang="en-GB" dirty="0">
                <a:latin typeface="Consolas" pitchFamily="49" charset="0"/>
                <a:cs typeface="Consolas" pitchFamily="49" charset="0"/>
              </a:rPr>
              <a:t>)</a:t>
            </a:r>
            <a:br>
              <a:rPr lang="en-GB" dirty="0">
                <a:latin typeface="Consolas" pitchFamily="49" charset="0"/>
                <a:cs typeface="Consolas" pitchFamily="49" charset="0"/>
              </a:rPr>
            </a:br>
            <a:endParaRPr lang="en-GB" dirty="0">
              <a:latin typeface="Consolas" pitchFamily="49" charset="0"/>
              <a:cs typeface="Consolas" pitchFamily="49" charset="0"/>
            </a:endParaRPr>
          </a:p>
          <a:p>
            <a:r>
              <a:rPr lang="en-GB" dirty="0"/>
              <a:t>Quite often you will need to print a </a:t>
            </a:r>
            <a:r>
              <a:rPr lang="en-GB" dirty="0">
                <a:solidFill>
                  <a:srgbClr val="008000"/>
                </a:solidFill>
                <a:latin typeface="Consolas" pitchFamily="49" charset="0"/>
                <a:cs typeface="Consolas" pitchFamily="49" charset="0"/>
              </a:rPr>
              <a:t>"string literal" </a:t>
            </a:r>
            <a:r>
              <a:rPr lang="en-GB" dirty="0"/>
              <a:t>and the value of a variable together</a:t>
            </a:r>
            <a:br>
              <a:rPr lang="en-GB" dirty="0"/>
            </a:br>
            <a:r>
              <a:rPr lang="en-GB" dirty="0"/>
              <a:t/>
            </a:r>
            <a:br>
              <a:rPr lang="en-GB" dirty="0"/>
            </a:br>
            <a:r>
              <a:rPr lang="en-GB" dirty="0"/>
              <a:t>		</a:t>
            </a: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"Hello" </a:t>
            </a:r>
            <a:r>
              <a:rPr lang="en-GB" dirty="0">
                <a:latin typeface="Consolas" pitchFamily="49" charset="0"/>
                <a:cs typeface="Consolas" pitchFamily="49" charset="0"/>
              </a:rPr>
              <a:t>, name)</a:t>
            </a:r>
            <a:br>
              <a:rPr lang="en-GB" dirty="0">
                <a:latin typeface="Consolas" pitchFamily="49" charset="0"/>
                <a:cs typeface="Consolas" pitchFamily="49" charset="0"/>
              </a:rPr>
            </a:br>
            <a:r>
              <a:rPr lang="en-GB" dirty="0">
                <a:latin typeface="Consolas" pitchFamily="49" charset="0"/>
                <a:cs typeface="Consolas" pitchFamily="49" charset="0"/>
              </a:rPr>
              <a:t>		</a:t>
            </a: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"Hello " </a:t>
            </a:r>
            <a:r>
              <a:rPr lang="en-GB" dirty="0">
                <a:latin typeface="Consolas" pitchFamily="49" charset="0"/>
                <a:cs typeface="Consolas" pitchFamily="49" charset="0"/>
              </a:rPr>
              <a:t>+ name)</a:t>
            </a:r>
            <a:br>
              <a:rPr lang="en-GB" dirty="0">
                <a:latin typeface="Consolas" pitchFamily="49" charset="0"/>
                <a:cs typeface="Consolas" pitchFamily="49" charset="0"/>
              </a:rPr>
            </a:br>
            <a:r>
              <a:rPr lang="en-GB" dirty="0"/>
              <a:t/>
            </a:r>
            <a:br>
              <a:rPr lang="en-GB" dirty="0"/>
            </a:br>
            <a:endParaRPr lang="en-GB" dirty="0"/>
          </a:p>
        </p:txBody>
      </p:sp>
    </p:spTree>
    <p:extLst>
      <p:ext uri="{BB962C8B-B14F-4D97-AF65-F5344CB8AC3E}">
        <p14:creationId xmlns:p14="http://schemas.microsoft.com/office/powerpoint/2010/main" val="2514109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Inputs and outputs</a:t>
            </a:r>
          </a:p>
        </p:txBody>
      </p:sp>
      <p:sp>
        <p:nvSpPr>
          <p:cNvPr id="2" name="Text Placeholder 1"/>
          <p:cNvSpPr>
            <a:spLocks noGrp="1"/>
          </p:cNvSpPr>
          <p:nvPr>
            <p:ph type="body" sz="quarter" idx="14"/>
          </p:nvPr>
        </p:nvSpPr>
        <p:spPr>
          <a:xfrm>
            <a:off x="724280" y="1704179"/>
            <a:ext cx="7797230" cy="4410871"/>
          </a:xfrm>
        </p:spPr>
        <p:txBody>
          <a:bodyPr/>
          <a:lstStyle/>
          <a:p>
            <a:r>
              <a:rPr lang="en-GB" dirty="0"/>
              <a:t>If you use a comma then you don’t need to worry about data types </a:t>
            </a:r>
            <a:r>
              <a:rPr lang="en-GB" b="1" dirty="0"/>
              <a:t>BUT</a:t>
            </a:r>
            <a:r>
              <a:rPr lang="en-GB" dirty="0"/>
              <a:t> you can’t control the spacing </a:t>
            </a:r>
            <a:br>
              <a:rPr lang="en-GB" dirty="0"/>
            </a:br>
            <a:r>
              <a:rPr lang="en-GB" dirty="0"/>
              <a:t/>
            </a:r>
            <a:br>
              <a:rPr lang="en-GB" dirty="0"/>
            </a:br>
            <a:r>
              <a:rPr lang="en-GB" dirty="0"/>
              <a:t>		</a:t>
            </a:r>
            <a:r>
              <a:rPr lang="en-GB" dirty="0">
                <a:solidFill>
                  <a:srgbClr val="660066"/>
                </a:solidFill>
                <a:latin typeface="Consolas" pitchFamily="49" charset="0"/>
                <a:cs typeface="Consolas" pitchFamily="49" charset="0"/>
              </a:rPr>
              <a:t>print</a:t>
            </a:r>
            <a:r>
              <a:rPr lang="en-GB" dirty="0">
                <a:latin typeface="Consolas" charset="0"/>
                <a:ea typeface="Consolas" charset="0"/>
                <a:cs typeface="Consolas" charset="0"/>
              </a:rPr>
              <a:t>(name, </a:t>
            </a:r>
            <a:r>
              <a:rPr lang="en-GB" dirty="0">
                <a:solidFill>
                  <a:srgbClr val="008000"/>
                </a:solidFill>
                <a:latin typeface="Consolas" pitchFamily="49" charset="0"/>
                <a:cs typeface="Consolas" pitchFamily="49" charset="0"/>
              </a:rPr>
              <a:t>"owes £"</a:t>
            </a:r>
            <a:r>
              <a:rPr lang="en-GB" dirty="0">
                <a:latin typeface="Consolas" charset="0"/>
                <a:ea typeface="Consolas" charset="0"/>
                <a:cs typeface="Consolas" charset="0"/>
              </a:rPr>
              <a:t>, amount)</a:t>
            </a:r>
            <a:br>
              <a:rPr lang="en-GB" dirty="0">
                <a:latin typeface="Consolas" charset="0"/>
                <a:ea typeface="Consolas" charset="0"/>
                <a:cs typeface="Consolas" charset="0"/>
              </a:rPr>
            </a:br>
            <a:r>
              <a:rPr lang="en-GB" dirty="0">
                <a:latin typeface="Consolas" charset="0"/>
                <a:ea typeface="Consolas" charset="0"/>
                <a:cs typeface="Consolas" charset="0"/>
              </a:rPr>
              <a:t>		&gt;&gt;&gt; </a:t>
            </a:r>
            <a:r>
              <a:rPr lang="en-GB" dirty="0">
                <a:solidFill>
                  <a:srgbClr val="0070C0"/>
                </a:solidFill>
                <a:latin typeface="Consolas" charset="0"/>
                <a:ea typeface="Consolas" charset="0"/>
                <a:cs typeface="Consolas" charset="0"/>
              </a:rPr>
              <a:t>Dave owes £ 3.75</a:t>
            </a:r>
          </a:p>
          <a:p>
            <a:r>
              <a:rPr lang="en-GB" dirty="0"/>
              <a:t>If you use a plus sign then you </a:t>
            </a:r>
            <a:r>
              <a:rPr lang="en-GB" b="1" dirty="0"/>
              <a:t>do</a:t>
            </a:r>
            <a:r>
              <a:rPr lang="en-GB" dirty="0"/>
              <a:t> need to worry about data types </a:t>
            </a:r>
            <a:r>
              <a:rPr lang="en-GB" b="1" dirty="0"/>
              <a:t>BUT</a:t>
            </a:r>
            <a:r>
              <a:rPr lang="en-GB" dirty="0"/>
              <a:t> you </a:t>
            </a:r>
            <a:r>
              <a:rPr lang="en-GB" b="1" dirty="0"/>
              <a:t>can</a:t>
            </a:r>
            <a:r>
              <a:rPr lang="en-GB" dirty="0"/>
              <a:t> control the spacing</a:t>
            </a:r>
            <a:br>
              <a:rPr lang="en-GB" dirty="0"/>
            </a:br>
            <a:r>
              <a:rPr lang="en-GB" dirty="0"/>
              <a:t/>
            </a:r>
            <a:br>
              <a:rPr lang="en-GB" dirty="0"/>
            </a:br>
            <a:r>
              <a:rPr lang="en-GB" dirty="0"/>
              <a:t>		</a:t>
            </a:r>
            <a:r>
              <a:rPr lang="en-GB" dirty="0">
                <a:solidFill>
                  <a:srgbClr val="660066"/>
                </a:solidFill>
                <a:latin typeface="Consolas" pitchFamily="49" charset="0"/>
                <a:cs typeface="Consolas" pitchFamily="49" charset="0"/>
              </a:rPr>
              <a:t>print</a:t>
            </a:r>
            <a:r>
              <a:rPr lang="en-GB" dirty="0">
                <a:latin typeface="Consolas" charset="0"/>
                <a:ea typeface="Consolas" charset="0"/>
                <a:cs typeface="Consolas" charset="0"/>
              </a:rPr>
              <a:t>(name + </a:t>
            </a:r>
            <a:r>
              <a:rPr lang="en-GB" dirty="0">
                <a:solidFill>
                  <a:srgbClr val="008000"/>
                </a:solidFill>
                <a:latin typeface="Consolas" pitchFamily="49" charset="0"/>
                <a:cs typeface="Consolas" pitchFamily="49" charset="0"/>
              </a:rPr>
              <a:t>" owes £"</a:t>
            </a:r>
            <a:r>
              <a:rPr lang="en-GB" dirty="0">
                <a:latin typeface="Consolas" charset="0"/>
                <a:ea typeface="Consolas" charset="0"/>
                <a:cs typeface="Consolas" charset="0"/>
              </a:rPr>
              <a:t> + </a:t>
            </a:r>
            <a:r>
              <a:rPr lang="en-GB" dirty="0" err="1">
                <a:solidFill>
                  <a:srgbClr val="660066"/>
                </a:solidFill>
                <a:latin typeface="Consolas" pitchFamily="49" charset="0"/>
                <a:cs typeface="Consolas" pitchFamily="49" charset="0"/>
              </a:rPr>
              <a:t>str</a:t>
            </a:r>
            <a:r>
              <a:rPr lang="en-GB" dirty="0">
                <a:latin typeface="Consolas" charset="0"/>
                <a:ea typeface="Consolas" charset="0"/>
                <a:cs typeface="Consolas" charset="0"/>
              </a:rPr>
              <a:t>(amount))</a:t>
            </a:r>
            <a:br>
              <a:rPr lang="en-GB" dirty="0">
                <a:latin typeface="Consolas" charset="0"/>
                <a:ea typeface="Consolas" charset="0"/>
                <a:cs typeface="Consolas" charset="0"/>
              </a:rPr>
            </a:br>
            <a:r>
              <a:rPr lang="en-GB" dirty="0">
                <a:latin typeface="Consolas" charset="0"/>
                <a:ea typeface="Consolas" charset="0"/>
                <a:cs typeface="Consolas" charset="0"/>
              </a:rPr>
              <a:t>		&gt;&gt;&gt; </a:t>
            </a:r>
            <a:r>
              <a:rPr lang="en-GB" dirty="0">
                <a:solidFill>
                  <a:srgbClr val="0070C0"/>
                </a:solidFill>
                <a:latin typeface="Consolas" charset="0"/>
                <a:ea typeface="Consolas" charset="0"/>
                <a:cs typeface="Consolas" charset="0"/>
              </a:rPr>
              <a:t>Dave owes £3.75 </a:t>
            </a:r>
            <a:r>
              <a:rPr lang="en-GB" dirty="0">
                <a:latin typeface="Consolas" pitchFamily="49" charset="0"/>
                <a:cs typeface="Consolas" pitchFamily="49" charset="0"/>
              </a:rPr>
              <a:t/>
            </a:r>
            <a:br>
              <a:rPr lang="en-GB" dirty="0">
                <a:latin typeface="Consolas" pitchFamily="49" charset="0"/>
                <a:cs typeface="Consolas" pitchFamily="49" charset="0"/>
              </a:rPr>
            </a:br>
            <a:r>
              <a:rPr lang="en-GB" dirty="0"/>
              <a:t/>
            </a:r>
            <a:br>
              <a:rPr lang="en-GB" dirty="0"/>
            </a:br>
            <a:endParaRPr lang="en-GB" dirty="0"/>
          </a:p>
        </p:txBody>
      </p:sp>
    </p:spTree>
    <p:extLst>
      <p:ext uri="{BB962C8B-B14F-4D97-AF65-F5344CB8AC3E}">
        <p14:creationId xmlns:p14="http://schemas.microsoft.com/office/powerpoint/2010/main" val="105370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Inputs and outputs</a:t>
            </a:r>
          </a:p>
        </p:txBody>
      </p:sp>
      <p:sp>
        <p:nvSpPr>
          <p:cNvPr id="2" name="Text Placeholder 1"/>
          <p:cNvSpPr>
            <a:spLocks noGrp="1"/>
          </p:cNvSpPr>
          <p:nvPr>
            <p:ph type="body" sz="quarter" idx="14"/>
          </p:nvPr>
        </p:nvSpPr>
        <p:spPr>
          <a:xfrm>
            <a:off x="724279" y="1704179"/>
            <a:ext cx="7816471" cy="4871719"/>
          </a:xfrm>
        </p:spPr>
        <p:txBody>
          <a:bodyPr/>
          <a:lstStyle/>
          <a:p>
            <a:pPr>
              <a:spcBef>
                <a:spcPts val="600"/>
              </a:spcBef>
              <a:spcAft>
                <a:spcPts val="800"/>
              </a:spcAft>
            </a:pPr>
            <a:r>
              <a:rPr lang="en-GB" dirty="0"/>
              <a:t>You can’t use commas in an input, so there are two possible solutions:</a:t>
            </a:r>
          </a:p>
          <a:p>
            <a:pPr marL="273050" indent="0">
              <a:spcBef>
                <a:spcPts val="600"/>
              </a:spcBef>
              <a:spcAft>
                <a:spcPts val="800"/>
              </a:spcAft>
              <a:buNone/>
            </a:pP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"When did you turn"</a:t>
            </a:r>
            <a:r>
              <a:rPr lang="en-GB" dirty="0">
                <a:latin typeface="Consolas" pitchFamily="49" charset="0"/>
                <a:cs typeface="Consolas" pitchFamily="49" charset="0"/>
              </a:rPr>
              <a:t>, age)</a:t>
            </a:r>
            <a:r>
              <a:rPr lang="en-GB" dirty="0">
                <a:solidFill>
                  <a:srgbClr val="008000"/>
                </a:solidFill>
                <a:latin typeface="Consolas" pitchFamily="49" charset="0"/>
                <a:cs typeface="Consolas" pitchFamily="49" charset="0"/>
              </a:rPr>
              <a:t/>
            </a:r>
            <a:br>
              <a:rPr lang="en-GB" dirty="0">
                <a:solidFill>
                  <a:srgbClr val="008000"/>
                </a:solidFill>
                <a:latin typeface="Consolas" pitchFamily="49" charset="0"/>
                <a:cs typeface="Consolas" pitchFamily="49" charset="0"/>
              </a:rPr>
            </a:br>
            <a:r>
              <a:rPr lang="en-GB" dirty="0">
                <a:latin typeface="Consolas" pitchFamily="49" charset="0"/>
                <a:cs typeface="Consolas" pitchFamily="49" charset="0"/>
              </a:rPr>
              <a:t>date =</a:t>
            </a:r>
            <a:r>
              <a:rPr lang="en-GB" dirty="0">
                <a:solidFill>
                  <a:srgbClr val="008000"/>
                </a:solidFill>
                <a:latin typeface="Consolas" pitchFamily="49" charset="0"/>
                <a:cs typeface="Consolas" pitchFamily="49" charset="0"/>
              </a:rPr>
              <a:t> </a:t>
            </a:r>
            <a:r>
              <a:rPr lang="en-GB" dirty="0">
                <a:solidFill>
                  <a:srgbClr val="660066"/>
                </a:solidFill>
                <a:latin typeface="Consolas" pitchFamily="49" charset="0"/>
                <a:cs typeface="Consolas" pitchFamily="49" charset="0"/>
              </a:rPr>
              <a:t>input</a:t>
            </a:r>
            <a:r>
              <a:rPr lang="en-GB" dirty="0">
                <a:latin typeface="Consolas" pitchFamily="49" charset="0"/>
                <a:cs typeface="Consolas" pitchFamily="49" charset="0"/>
              </a:rPr>
              <a:t>()</a:t>
            </a:r>
            <a:br>
              <a:rPr lang="en-GB" dirty="0">
                <a:latin typeface="Consolas" pitchFamily="49" charset="0"/>
                <a:cs typeface="Consolas" pitchFamily="49" charset="0"/>
              </a:rPr>
            </a:br>
            <a:r>
              <a:rPr lang="en-GB" sz="1000" dirty="0">
                <a:latin typeface="Consolas" pitchFamily="49" charset="0"/>
                <a:cs typeface="Consolas" pitchFamily="49" charset="0"/>
              </a:rPr>
              <a:t/>
            </a:r>
            <a:br>
              <a:rPr lang="en-GB" sz="1000" dirty="0">
                <a:latin typeface="Consolas" pitchFamily="49" charset="0"/>
                <a:cs typeface="Consolas" pitchFamily="49" charset="0"/>
              </a:rPr>
            </a:br>
            <a:r>
              <a:rPr lang="en-GB" dirty="0">
                <a:solidFill>
                  <a:srgbClr val="0070C0"/>
                </a:solidFill>
                <a:latin typeface="Consolas" charset="0"/>
                <a:ea typeface="Consolas" charset="0"/>
                <a:cs typeface="Consolas" charset="0"/>
              </a:rPr>
              <a:t>When did you turn 18</a:t>
            </a:r>
            <a:br>
              <a:rPr lang="en-GB" dirty="0">
                <a:solidFill>
                  <a:srgbClr val="0070C0"/>
                </a:solidFill>
                <a:latin typeface="Consolas" charset="0"/>
                <a:ea typeface="Consolas" charset="0"/>
                <a:cs typeface="Consolas" charset="0"/>
              </a:rPr>
            </a:br>
            <a:r>
              <a:rPr lang="en-GB" dirty="0">
                <a:latin typeface="Consolas" charset="0"/>
                <a:ea typeface="Consolas" charset="0"/>
                <a:cs typeface="Consolas" charset="0"/>
              </a:rPr>
              <a:t>May</a:t>
            </a:r>
            <a:br>
              <a:rPr lang="en-GB" dirty="0">
                <a:latin typeface="Consolas" charset="0"/>
                <a:ea typeface="Consolas" charset="0"/>
                <a:cs typeface="Consolas" charset="0"/>
              </a:rPr>
            </a:br>
            <a:endParaRPr lang="en-GB" sz="1000" dirty="0">
              <a:latin typeface="Consolas" charset="0"/>
              <a:ea typeface="Consolas" charset="0"/>
              <a:cs typeface="Consolas" charset="0"/>
            </a:endParaRPr>
          </a:p>
          <a:p>
            <a:pPr>
              <a:spcAft>
                <a:spcPts val="800"/>
              </a:spcAft>
              <a:tabLst>
                <a:tab pos="273050" algn="l"/>
              </a:tabLst>
            </a:pPr>
            <a:r>
              <a:rPr lang="en-GB" dirty="0"/>
              <a:t>	</a:t>
            </a:r>
            <a:r>
              <a:rPr lang="en-GB" i="1" dirty="0"/>
              <a:t>or</a:t>
            </a:r>
            <a:r>
              <a:rPr lang="en-GB" dirty="0">
                <a:latin typeface="Consolas" charset="0"/>
                <a:ea typeface="Consolas" charset="0"/>
                <a:cs typeface="Consolas" charset="0"/>
              </a:rPr>
              <a:t/>
            </a:r>
            <a:br>
              <a:rPr lang="en-GB" dirty="0">
                <a:latin typeface="Consolas" charset="0"/>
                <a:ea typeface="Consolas" charset="0"/>
                <a:cs typeface="Consolas" charset="0"/>
              </a:rPr>
            </a:br>
            <a:r>
              <a:rPr lang="en-GB" sz="1000" dirty="0">
                <a:latin typeface="Consolas" charset="0"/>
                <a:ea typeface="Consolas" charset="0"/>
                <a:cs typeface="Consolas" charset="0"/>
              </a:rPr>
              <a:t/>
            </a:r>
            <a:br>
              <a:rPr lang="en-GB" sz="1000" dirty="0">
                <a:latin typeface="Consolas" charset="0"/>
                <a:ea typeface="Consolas" charset="0"/>
                <a:cs typeface="Consolas" charset="0"/>
              </a:rPr>
            </a:br>
            <a:r>
              <a:rPr lang="en-GB" dirty="0">
                <a:latin typeface="Consolas" charset="0"/>
                <a:ea typeface="Consolas" charset="0"/>
                <a:cs typeface="Consolas" charset="0"/>
              </a:rPr>
              <a:t>date = </a:t>
            </a:r>
            <a:r>
              <a:rPr lang="en-GB" dirty="0">
                <a:solidFill>
                  <a:srgbClr val="660066"/>
                </a:solidFill>
                <a:latin typeface="Consolas" charset="0"/>
                <a:ea typeface="Consolas" charset="0"/>
                <a:cs typeface="Consolas" charset="0"/>
              </a:rPr>
              <a:t>input</a:t>
            </a:r>
            <a:r>
              <a:rPr lang="en-GB" dirty="0">
                <a:latin typeface="Consolas" charset="0"/>
                <a:ea typeface="Consolas" charset="0"/>
                <a:cs typeface="Consolas" charset="0"/>
              </a:rPr>
              <a:t>(</a:t>
            </a:r>
            <a:r>
              <a:rPr lang="en-GB" dirty="0">
                <a:solidFill>
                  <a:srgbClr val="008000"/>
                </a:solidFill>
                <a:latin typeface="Consolas" charset="0"/>
                <a:ea typeface="Consolas" charset="0"/>
                <a:cs typeface="Consolas" charset="0"/>
              </a:rPr>
              <a:t>"When did you turn " + </a:t>
            </a:r>
            <a:r>
              <a:rPr lang="en-GB" dirty="0" err="1">
                <a:solidFill>
                  <a:srgbClr val="660066"/>
                </a:solidFill>
                <a:latin typeface="Consolas" charset="0"/>
                <a:ea typeface="Consolas" charset="0"/>
                <a:cs typeface="Consolas" charset="0"/>
              </a:rPr>
              <a:t>str</a:t>
            </a:r>
            <a:r>
              <a:rPr lang="en-GB" dirty="0">
                <a:latin typeface="Consolas" charset="0"/>
                <a:ea typeface="Consolas" charset="0"/>
                <a:cs typeface="Consolas" charset="0"/>
              </a:rPr>
              <a:t>(age) + </a:t>
            </a:r>
            <a:r>
              <a:rPr lang="en-GB" dirty="0">
                <a:solidFill>
                  <a:srgbClr val="008000"/>
                </a:solidFill>
                <a:latin typeface="Consolas" charset="0"/>
                <a:ea typeface="Consolas" charset="0"/>
                <a:cs typeface="Consolas" charset="0"/>
              </a:rPr>
              <a:t>"</a:t>
            </a:r>
            <a:r>
              <a:rPr lang="en-GB" dirty="0">
                <a:latin typeface="Consolas" charset="0"/>
                <a:ea typeface="Consolas" charset="0"/>
                <a:cs typeface="Consolas" charset="0"/>
              </a:rPr>
              <a:t> </a:t>
            </a:r>
            <a:r>
              <a:rPr lang="en-GB" dirty="0">
                <a:solidFill>
                  <a:srgbClr val="008000"/>
                </a:solidFill>
                <a:latin typeface="Consolas" charset="0"/>
                <a:ea typeface="Consolas" charset="0"/>
                <a:cs typeface="Consolas" charset="0"/>
              </a:rPr>
              <a:t>"</a:t>
            </a:r>
            <a:r>
              <a:rPr lang="en-GB" dirty="0">
                <a:latin typeface="Consolas" charset="0"/>
                <a:ea typeface="Consolas" charset="0"/>
                <a:cs typeface="Consolas" charset="0"/>
              </a:rPr>
              <a:t>)</a:t>
            </a:r>
          </a:p>
          <a:p>
            <a:pPr marL="273050" indent="-273050">
              <a:spcAft>
                <a:spcPts val="800"/>
              </a:spcAft>
              <a:buNone/>
            </a:pPr>
            <a:r>
              <a:rPr lang="en-GB" dirty="0">
                <a:solidFill>
                  <a:srgbClr val="0070C0"/>
                </a:solidFill>
                <a:latin typeface="Consolas" charset="0"/>
                <a:ea typeface="Consolas" charset="0"/>
                <a:cs typeface="Consolas" charset="0"/>
              </a:rPr>
              <a:t>	When did you turn 18 </a:t>
            </a:r>
            <a:r>
              <a:rPr lang="en-GB" dirty="0">
                <a:latin typeface="Consolas" charset="0"/>
                <a:ea typeface="Consolas" charset="0"/>
                <a:cs typeface="Consolas" charset="0"/>
              </a:rPr>
              <a:t>May</a:t>
            </a:r>
          </a:p>
        </p:txBody>
      </p:sp>
    </p:spTree>
    <p:extLst>
      <p:ext uri="{BB962C8B-B14F-4D97-AF65-F5344CB8AC3E}">
        <p14:creationId xmlns:p14="http://schemas.microsoft.com/office/powerpoint/2010/main" val="73140083"/>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2682</TotalTime>
  <Words>276</Words>
  <Application>Microsoft Office PowerPoint</Application>
  <PresentationFormat>On-screen Show (4:3)</PresentationFormat>
  <Paragraphs>82</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Museo 900</vt:lpstr>
      <vt:lpstr>Museo 100</vt:lpstr>
      <vt:lpstr>Consolas</vt:lpstr>
      <vt:lpstr>Arial</vt:lpstr>
      <vt:lpstr>Calibri</vt:lpstr>
      <vt:lpstr>Museo900-Regular</vt:lpstr>
      <vt:lpstr>Museo 700</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Davies, D</cp:lastModifiedBy>
  <cp:revision>117</cp:revision>
  <dcterms:created xsi:type="dcterms:W3CDTF">2014-11-17T09:21:48Z</dcterms:created>
  <dcterms:modified xsi:type="dcterms:W3CDTF">2017-09-06T08:47:04Z</dcterms:modified>
</cp:coreProperties>
</file>