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0"/>
  </p:notesMasterIdLst>
  <p:sldIdLst>
    <p:sldId id="260" r:id="rId2"/>
    <p:sldId id="261" r:id="rId3"/>
    <p:sldId id="386" r:id="rId4"/>
    <p:sldId id="408" r:id="rId5"/>
    <p:sldId id="324" r:id="rId6"/>
    <p:sldId id="409" r:id="rId7"/>
    <p:sldId id="418" r:id="rId8"/>
    <p:sldId id="404" r:id="rId9"/>
    <p:sldId id="417" r:id="rId10"/>
    <p:sldId id="410" r:id="rId11"/>
    <p:sldId id="411" r:id="rId12"/>
    <p:sldId id="434" r:id="rId13"/>
    <p:sldId id="413" r:id="rId14"/>
    <p:sldId id="420" r:id="rId15"/>
    <p:sldId id="421" r:id="rId16"/>
    <p:sldId id="422" r:id="rId17"/>
    <p:sldId id="423" r:id="rId18"/>
    <p:sldId id="424" r:id="rId19"/>
    <p:sldId id="425" r:id="rId20"/>
    <p:sldId id="427" r:id="rId21"/>
    <p:sldId id="426" r:id="rId22"/>
    <p:sldId id="428" r:id="rId23"/>
    <p:sldId id="429" r:id="rId24"/>
    <p:sldId id="431" r:id="rId25"/>
    <p:sldId id="432" r:id="rId26"/>
    <p:sldId id="354" r:id="rId27"/>
    <p:sldId id="433" r:id="rId28"/>
    <p:sldId id="343" r:id="rId29"/>
  </p:sldIdLst>
  <p:sldSz cx="9144000" cy="6858000" type="screen4x3"/>
  <p:notesSz cx="6858000" cy="9144000"/>
  <p:embeddedFontLst>
    <p:embeddedFont>
      <p:font typeface="Consolas" panose="020B0609020204030204" pitchFamily="49" charset="0"/>
      <p:regular r:id="rId31"/>
      <p:bold r:id="rId32"/>
      <p:italic r:id="rId33"/>
      <p:boldItalic r:id="rId34"/>
    </p:embeddedFont>
    <p:embeddedFont>
      <p:font typeface="Calibri" panose="020F0502020204030204" pitchFamily="34" charset="0"/>
      <p:regular r:id="rId35"/>
      <p:bold r:id="rId36"/>
      <p:italic r:id="rId37"/>
      <p:boldItalic r:id="rId38"/>
    </p:embeddedFont>
    <p:embeddedFont>
      <p:font typeface="Museo 700" panose="02000000000000000000" pitchFamily="2" charset="0"/>
      <p:bold r:id="rId39"/>
    </p:embeddedFont>
    <p:embeddedFont>
      <p:font typeface="Museo 900" panose="02000000000000000000" pitchFamily="2" charset="0"/>
      <p:bold r:id="rId40"/>
    </p:embeddedFont>
    <p:embeddedFont>
      <p:font typeface="Museo900-Regular" panose="02000000000000000000" pitchFamily="2" charset="0"/>
      <p:bold r:id="rId41"/>
    </p:embeddedFont>
    <p:embeddedFont>
      <p:font typeface="Museo 100" panose="02000000000000000000" pitchFamily="2" charset="0"/>
      <p:regular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Heathcote" initials="PH" lastIdx="3" clrIdx="0">
    <p:extLst>
      <p:ext uri="{19B8F6BF-5375-455C-9EA6-DF929625EA0E}">
        <p15:presenceInfo xmlns:p15="http://schemas.microsoft.com/office/powerpoint/2012/main" userId="f91a954299b6cd1a" providerId="Windows Live"/>
      </p:ext>
    </p:extLst>
  </p:cmAuthor>
  <p:cmAuthor id="2" name="Rob Heathcote" initials="RH" lastIdx="1" clrIdx="1">
    <p:extLst>
      <p:ext uri="{19B8F6BF-5375-455C-9EA6-DF929625EA0E}">
        <p15:presenceInfo xmlns:p15="http://schemas.microsoft.com/office/powerpoint/2012/main" userId="147c6ab5d955da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ED0775"/>
    <a:srgbClr val="54999C"/>
    <a:srgbClr val="F0A622"/>
    <a:srgbClr val="B5A56A"/>
    <a:srgbClr val="7BA7D8"/>
    <a:srgbClr val="D96D1D"/>
    <a:srgbClr val="F29AC1"/>
    <a:srgbClr val="F27EC1"/>
    <a:srgbClr val="F200C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75" autoAdjust="0"/>
    <p:restoredTop sz="95082" autoAdjust="0"/>
  </p:normalViewPr>
  <p:slideViewPr>
    <p:cSldViewPr snapToGrid="0" snapToObjects="1" showGuides="1">
      <p:cViewPr varScale="1">
        <p:scale>
          <a:sx n="105" d="100"/>
          <a:sy n="105" d="100"/>
        </p:scale>
        <p:origin x="1542" y="108"/>
      </p:cViewPr>
      <p:guideLst>
        <p:guide orient="horz" pos="1245"/>
        <p:guide orient="horz" pos="3232"/>
        <p:guide orient="horz" pos="1912"/>
        <p:guide pos="5380"/>
        <p:guide pos="2959"/>
        <p:guide orient="horz" pos="322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commentAuthors" Target="commentAuthors.xml"/><Relationship Id="rId4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07/06/2017</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927670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1870811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9061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70311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94073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4284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57121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14534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321240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7447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24693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847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96829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942929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40504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51461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10687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9779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1133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72975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39081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6322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16663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61891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9085894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196342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Programming techniques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64800" y="6307200"/>
            <a:ext cx="1435911" cy="339242"/>
          </a:xfrm>
          <a:prstGeom prst="rect">
            <a:avLst/>
          </a:prstGeom>
        </p:spPr>
      </p:pic>
      <p:pic>
        <p:nvPicPr>
          <p:cNvPr id="12" name="Picture 11" descr="Untitled-1.png"/>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Programming techniques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Programming techniques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descr="Untitled-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44000" cy="669835"/>
          </a:xfrm>
          <a:prstGeom prst="rect">
            <a:avLst/>
          </a:prstGeom>
        </p:spPr>
      </p:pic>
      <p:sp>
        <p:nvSpPr>
          <p:cNvPr id="9" name="TextBox 8"/>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Programming techniques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Programming techniques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277976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6"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txBox="1">
            <a:spLocks/>
          </p:cNvSpPr>
          <p:nvPr/>
        </p:nvSpPr>
        <p:spPr>
          <a:xfrm>
            <a:off x="1803400" y="1841231"/>
            <a:ext cx="2527300" cy="2201863"/>
          </a:xfrm>
          <a:prstGeom prst="rect">
            <a:avLst/>
          </a:prstGeom>
        </p:spPr>
        <p:txBody>
          <a:bodyPr vert="horz" lIns="0"/>
          <a:lstStyle>
            <a:lvl1pPr marL="0" indent="0" algn="l" defTabSz="457200" rtl="0" eaLnBrk="1" latinLnBrk="0" hangingPunct="1">
              <a:lnSpc>
                <a:spcPts val="4800"/>
              </a:lnSpc>
              <a:spcBef>
                <a:spcPts val="0"/>
              </a:spcBef>
              <a:buFont typeface="Arial"/>
              <a:buNone/>
              <a:defRPr sz="4500" b="1" kern="0" spc="-14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2500" kern="0" spc="-140">
                <a:solidFill>
                  <a:schemeClr val="bg1"/>
                </a:solidFill>
                <a:latin typeface="Arial"/>
                <a:ea typeface="+mn-ea"/>
                <a:cs typeface="Arial"/>
              </a:defRPr>
            </a:lvl2pPr>
            <a:lvl3pPr marL="0" indent="0" algn="l" defTabSz="457200" rtl="0" eaLnBrk="1" latinLnBrk="0" hangingPunct="1">
              <a:lnSpc>
                <a:spcPts val="4800"/>
              </a:lnSpc>
              <a:spcBef>
                <a:spcPts val="0"/>
              </a:spcBef>
              <a:buFont typeface="Arial"/>
              <a:buNone/>
              <a:defRPr sz="4500" kern="1200">
                <a:solidFill>
                  <a:schemeClr val="bg1"/>
                </a:solidFill>
                <a:latin typeface="Arial"/>
                <a:ea typeface="+mn-ea"/>
                <a:cs typeface="Arial"/>
              </a:defRPr>
            </a:lvl3pPr>
            <a:lvl4pPr marL="0" indent="0" algn="l" defTabSz="457200" rtl="0" eaLnBrk="1" latinLnBrk="0" hangingPunct="1">
              <a:lnSpc>
                <a:spcPts val="2600"/>
              </a:lnSpc>
              <a:spcBef>
                <a:spcPts val="0"/>
              </a:spcBef>
              <a:buFont typeface="Arial"/>
              <a:buNone/>
              <a:defRPr sz="3000" kern="1200">
                <a:solidFill>
                  <a:srgbClr val="ED0775"/>
                </a:solidFill>
                <a:latin typeface="Arial"/>
                <a:ea typeface="+mn-ea"/>
                <a:cs typeface="Arial"/>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ts val="4800"/>
              </a:lnSpc>
              <a:spcBef>
                <a:spcPts val="0"/>
              </a:spcBef>
              <a:spcAft>
                <a:spcPts val="0"/>
              </a:spcAft>
              <a:buClrTx/>
              <a:buSzTx/>
              <a:buFont typeface="Arial"/>
              <a:buNone/>
              <a:tabLst/>
              <a:defRPr/>
            </a:pPr>
            <a:r>
              <a:rPr kumimoji="0" lang="en-US" sz="4500" b="1" i="0" u="none" strike="noStrike" kern="0" cap="none" spc="-140" normalizeH="0" baseline="0" noProof="0" dirty="0">
                <a:ln>
                  <a:noFill/>
                </a:ln>
                <a:solidFill>
                  <a:sysClr val="window" lastClr="FFFFFF"/>
                </a:solidFill>
                <a:effectLst/>
                <a:uLnTx/>
                <a:uFillTx/>
                <a:latin typeface="Museo 700" panose="02000000000000000000" pitchFamily="50" charset="0"/>
                <a:ea typeface="+mn-ea"/>
                <a:cs typeface="Arial"/>
              </a:rPr>
              <a:t>GCSE</a:t>
            </a:r>
            <a:endParaRPr kumimoji="0" lang="en-US" sz="4500" b="0" i="0" u="none" strike="noStrike" kern="0" cap="none" spc="-140" normalizeH="0" baseline="0" noProof="0" dirty="0">
              <a:ln>
                <a:noFill/>
              </a:ln>
              <a:solidFill>
                <a:sysClr val="window" lastClr="FFFFFF"/>
              </a:solidFill>
              <a:effectLst/>
              <a:uLnTx/>
              <a:uFillTx/>
              <a:latin typeface="Museo900-Regular"/>
              <a:ea typeface="+mn-ea"/>
              <a:cs typeface="Museo900-Regular"/>
            </a:endParaRPr>
          </a:p>
          <a:p>
            <a:pPr marL="0" marR="0" lvl="3" indent="0" algn="l" defTabSz="457200" rtl="0" eaLnBrk="1" fontAlgn="auto" latinLnBrk="0" hangingPunct="1">
              <a:lnSpc>
                <a:spcPts val="2600"/>
              </a:lnSpc>
              <a:spcBef>
                <a:spcPts val="1200"/>
              </a:spcBef>
              <a:spcAft>
                <a:spcPts val="0"/>
              </a:spcAft>
              <a:buClrTx/>
              <a:buSzTx/>
              <a:buFont typeface="Arial"/>
              <a:buNone/>
              <a:tabLst/>
              <a:defRPr/>
            </a:pPr>
            <a:r>
              <a:rPr kumimoji="0" lang="en-GB" sz="2500" b="0" i="0" u="none" strike="noStrike" kern="1200" cap="none" spc="0" normalizeH="0" baseline="0" noProof="0" dirty="0">
                <a:ln>
                  <a:noFill/>
                </a:ln>
                <a:solidFill>
                  <a:sysClr val="window" lastClr="FFFFFF"/>
                </a:solidFill>
                <a:effectLst/>
                <a:uLnTx/>
                <a:uFillTx/>
                <a:latin typeface="Museo 100" panose="02000000000000000000" pitchFamily="50" charset="0"/>
                <a:ea typeface="+mn-ea"/>
                <a:cs typeface="Arial"/>
              </a:rPr>
              <a:t>Practical programming skills in Python</a:t>
            </a:r>
          </a:p>
        </p:txBody>
      </p:sp>
      <p:sp>
        <p:nvSpPr>
          <p:cNvPr id="9" name="Text Placeholder 5"/>
          <p:cNvSpPr txBox="1">
            <a:spLocks/>
          </p:cNvSpPr>
          <p:nvPr/>
        </p:nvSpPr>
        <p:spPr>
          <a:xfrm>
            <a:off x="4800600" y="1841231"/>
            <a:ext cx="2768600" cy="1410629"/>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Museo 900" panose="02000000000000000000" pitchFamily="50" charset="0"/>
              </a:rPr>
              <a:t>Programming techniques</a:t>
            </a:r>
          </a:p>
        </p:txBody>
      </p:sp>
      <p:sp>
        <p:nvSpPr>
          <p:cNvPr id="10" name="Text Placeholder 6"/>
          <p:cNvSpPr txBox="1">
            <a:spLocks/>
          </p:cNvSpPr>
          <p:nvPr/>
        </p:nvSpPr>
        <p:spPr>
          <a:xfrm>
            <a:off x="1040400" y="4327200"/>
            <a:ext cx="972000" cy="972000"/>
          </a:xfrm>
          <a:prstGeom prst="rect">
            <a:avLst/>
          </a:prstGeom>
          <a:ln w="114300">
            <a:solidFill>
              <a:srgbClr val="4C4D21"/>
            </a:solidFill>
            <a:miter lim="800000"/>
          </a:ln>
        </p:spPr>
        <p:txBody>
          <a:bodyPr anchor="ctr"/>
          <a:lstStyle>
            <a:lvl1pPr marL="0" indent="0" algn="ctr" defTabSz="457200" rtl="0" eaLnBrk="1" latinLnBrk="0" hangingPunct="1">
              <a:spcBef>
                <a:spcPct val="20000"/>
              </a:spcBef>
              <a:buFont typeface="Arial"/>
              <a:buNone/>
              <a:defRPr sz="4500" b="1"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4500" b="1" i="0" u="none" strike="noStrike" kern="1200" cap="none" spc="0" normalizeH="0" baseline="0" noProof="0" dirty="0">
                <a:ln>
                  <a:noFill/>
                </a:ln>
                <a:solidFill>
                  <a:srgbClr val="4C4D21"/>
                </a:solidFill>
                <a:effectLst/>
                <a:uLnTx/>
                <a:uFillTx/>
                <a:latin typeface="Arial" panose="020B0604020202020204" pitchFamily="34" charset="0"/>
                <a:ea typeface="+mn-ea"/>
                <a:cs typeface="Arial" panose="020B0604020202020204" pitchFamily="34" charset="0"/>
              </a:rPr>
              <a:t>10</a:t>
            </a:r>
          </a:p>
        </p:txBody>
      </p:sp>
      <p:sp>
        <p:nvSpPr>
          <p:cNvPr id="11" name="Text Placeholder 5"/>
          <p:cNvSpPr txBox="1">
            <a:spLocks/>
          </p:cNvSpPr>
          <p:nvPr/>
        </p:nvSpPr>
        <p:spPr>
          <a:xfrm>
            <a:off x="4800600" y="3317133"/>
            <a:ext cx="2768600" cy="433006"/>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dirty="0">
                <a:solidFill>
                  <a:prstClr val="white"/>
                </a:solidFill>
                <a:latin typeface="Museo 100" panose="02000000000000000000" pitchFamily="50" charset="0"/>
              </a:rPr>
              <a:t>Topic 10</a:t>
            </a:r>
            <a:endParaRPr lang="en-US" dirty="0">
              <a:solidFill>
                <a:prstClr val="white"/>
              </a:solidFill>
              <a:latin typeface="Museo 100" panose="02000000000000000000" pitchFamily="50" charset="0"/>
            </a:endParaRP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Writing efficient code</a:t>
            </a:r>
            <a:endParaRPr lang="en-GB" altLang="en-US" dirty="0"/>
          </a:p>
        </p:txBody>
      </p:sp>
      <p:sp>
        <p:nvSpPr>
          <p:cNvPr id="3" name="Text Placeholder 2"/>
          <p:cNvSpPr>
            <a:spLocks noGrp="1"/>
          </p:cNvSpPr>
          <p:nvPr>
            <p:ph type="body" sz="quarter" idx="14"/>
          </p:nvPr>
        </p:nvSpPr>
        <p:spPr/>
        <p:txBody>
          <a:bodyPr/>
          <a:lstStyle/>
          <a:p>
            <a:r>
              <a:rPr lang="en-GB" dirty="0"/>
              <a:t>Printing out the result for each step is inefficient</a:t>
            </a:r>
          </a:p>
          <a:p>
            <a:endParaRPr lang="en-GB" dirty="0">
              <a:latin typeface="Arial" charset="0"/>
              <a:ea typeface="Arial" charset="0"/>
              <a:cs typeface="Arial" charset="0"/>
            </a:endParaRPr>
          </a:p>
          <a:p>
            <a:endParaRPr lang="en-GB" dirty="0">
              <a:latin typeface="Arial" charset="0"/>
              <a:ea typeface="Arial" charset="0"/>
              <a:cs typeface="Arial" charset="0"/>
            </a:endParaRPr>
          </a:p>
          <a:p>
            <a:endParaRPr lang="en-GB" dirty="0">
              <a:latin typeface="Arial" charset="0"/>
              <a:ea typeface="Arial" charset="0"/>
              <a:cs typeface="Arial" charset="0"/>
            </a:endParaRPr>
          </a:p>
          <a:p>
            <a:endParaRPr lang="en-GB" dirty="0">
              <a:latin typeface="Arial" charset="0"/>
              <a:ea typeface="Arial" charset="0"/>
              <a:cs typeface="Arial" charset="0"/>
            </a:endParaRPr>
          </a:p>
          <a:p>
            <a:endParaRPr lang="en-GB" dirty="0">
              <a:latin typeface="Arial" charset="0"/>
              <a:ea typeface="Arial" charset="0"/>
              <a:cs typeface="Arial" charset="0"/>
            </a:endParaRPr>
          </a:p>
          <a:p>
            <a:endParaRPr lang="en-GB" dirty="0">
              <a:latin typeface="Arial" charset="0"/>
              <a:ea typeface="Arial" charset="0"/>
              <a:cs typeface="Arial" charset="0"/>
            </a:endParaRPr>
          </a:p>
          <a:p>
            <a:r>
              <a:rPr lang="en-GB" dirty="0">
                <a:latin typeface="Arial" charset="0"/>
                <a:ea typeface="Arial" charset="0"/>
                <a:cs typeface="Arial" charset="0"/>
              </a:rPr>
              <a:t>Can you rewrite the loop more efficiently?</a:t>
            </a:r>
          </a:p>
        </p:txBody>
      </p:sp>
      <p:sp>
        <p:nvSpPr>
          <p:cNvPr id="5" name="Rectangle 4"/>
          <p:cNvSpPr/>
          <p:nvPr/>
        </p:nvSpPr>
        <p:spPr>
          <a:xfrm>
            <a:off x="938545" y="2532803"/>
            <a:ext cx="7235912" cy="2739211"/>
          </a:xfrm>
          <a:prstGeom prst="rect">
            <a:avLst/>
          </a:prstGeom>
        </p:spPr>
        <p:txBody>
          <a:bodyPr wrap="square">
            <a:spAutoFit/>
          </a:bodyPr>
          <a:lstStyle/>
          <a:p>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 = [12, 17, 42, 56, 68]</a:t>
            </a:r>
            <a:br>
              <a:rPr lang="en-GB" sz="2400" dirty="0">
                <a:latin typeface="Consolas" charset="0"/>
                <a:ea typeface="Consolas" charset="0"/>
                <a:cs typeface="Consolas" charset="0"/>
              </a:rPr>
            </a:br>
            <a:r>
              <a:rPr lang="en-GB" sz="2500" dirty="0">
                <a:solidFill>
                  <a:srgbClr val="FF6600"/>
                </a:solidFill>
                <a:latin typeface="Consolas" pitchFamily="49" charset="0"/>
                <a:cs typeface="Consolas" pitchFamily="49" charset="0"/>
              </a:rPr>
              <a:t>for</a:t>
            </a:r>
            <a:r>
              <a:rPr lang="en-GB" sz="2400" dirty="0">
                <a:latin typeface="Consolas" charset="0"/>
                <a:ea typeface="Consolas" charset="0"/>
                <a:cs typeface="Consolas" charset="0"/>
              </a:rPr>
              <a:t> i </a:t>
            </a:r>
            <a:r>
              <a:rPr lang="en-GB" sz="2500" dirty="0">
                <a:solidFill>
                  <a:srgbClr val="FF6600"/>
                </a:solidFill>
                <a:latin typeface="Consolas" pitchFamily="49" charset="0"/>
                <a:cs typeface="Consolas" pitchFamily="49" charset="0"/>
              </a:rPr>
              <a:t>in</a:t>
            </a:r>
            <a:r>
              <a:rPr lang="en-GB" sz="2400" dirty="0">
                <a:latin typeface="Consolas" charset="0"/>
                <a:ea typeface="Consolas" charset="0"/>
                <a:cs typeface="Consolas" charset="0"/>
              </a:rPr>
              <a:t> </a:t>
            </a:r>
            <a:r>
              <a:rPr lang="en-GB" sz="2400" dirty="0">
                <a:solidFill>
                  <a:srgbClr val="660066"/>
                </a:solidFill>
                <a:latin typeface="Consolas" pitchFamily="49" charset="0"/>
                <a:cs typeface="Consolas" pitchFamily="49" charset="0"/>
              </a:rPr>
              <a:t>range</a:t>
            </a:r>
            <a:r>
              <a:rPr lang="en-GB" sz="2400" dirty="0">
                <a:latin typeface="Consolas" charset="0"/>
                <a:ea typeface="Consolas" charset="0"/>
                <a:cs typeface="Consolas" charset="0"/>
              </a:rPr>
              <a:t>(</a:t>
            </a:r>
            <a:r>
              <a:rPr lang="en-GB" sz="2400" dirty="0">
                <a:solidFill>
                  <a:srgbClr val="660066"/>
                </a:solidFill>
                <a:latin typeface="Consolas" pitchFamily="49" charset="0"/>
                <a:cs typeface="Consolas" pitchFamily="49" charset="0"/>
              </a:rPr>
              <a:t>len</a:t>
            </a:r>
            <a:r>
              <a:rPr lang="en-GB" sz="2400" dirty="0">
                <a:latin typeface="Consolas" charset="0"/>
                <a:ea typeface="Consolas" charset="0"/>
                <a:cs typeface="Consolas" charset="0"/>
              </a:rPr>
              <a:t>(</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)-1):</a:t>
            </a:r>
          </a:p>
          <a:p>
            <a:r>
              <a:rPr lang="en-GB" sz="2400" dirty="0">
                <a:solidFill>
                  <a:srgbClr val="00B050"/>
                </a:solidFill>
                <a:latin typeface="Consolas" charset="0"/>
                <a:ea typeface="Consolas" charset="0"/>
                <a:cs typeface="Consolas" charset="0"/>
              </a:rPr>
              <a:t>   </a:t>
            </a:r>
            <a:r>
              <a:rPr lang="en-GB" sz="2500" dirty="0">
                <a:solidFill>
                  <a:srgbClr val="FF6600"/>
                </a:solidFill>
                <a:latin typeface="Consolas" pitchFamily="49" charset="0"/>
                <a:cs typeface="Consolas" pitchFamily="49" charset="0"/>
              </a:rPr>
              <a:t>if</a:t>
            </a:r>
            <a:r>
              <a:rPr lang="en-GB" sz="2400" dirty="0">
                <a:latin typeface="Consolas" charset="0"/>
                <a:ea typeface="Consolas" charset="0"/>
                <a:cs typeface="Consolas" charset="0"/>
              </a:rPr>
              <a:t> </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[i] &lt; </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[i+1]:</a:t>
            </a:r>
          </a:p>
          <a:p>
            <a:r>
              <a:rPr lang="en-GB" sz="2400" dirty="0">
                <a:solidFill>
                  <a:srgbClr val="00B050"/>
                </a:solidFill>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a:solidFill>
                  <a:srgbClr val="008000"/>
                </a:solidFill>
                <a:latin typeface="Consolas" pitchFamily="49" charset="0"/>
                <a:cs typeface="Consolas" pitchFamily="49" charset="0"/>
              </a:rPr>
              <a:t>"OK so far"</a:t>
            </a:r>
            <a:r>
              <a:rPr lang="en-GB" sz="2400" dirty="0">
                <a:latin typeface="Consolas" charset="0"/>
                <a:ea typeface="Consolas" charset="0"/>
                <a:cs typeface="Consolas" charset="0"/>
              </a:rPr>
              <a:t>)</a:t>
            </a:r>
          </a:p>
          <a:p>
            <a:r>
              <a:rPr lang="en-GB" sz="2400" dirty="0">
                <a:solidFill>
                  <a:srgbClr val="00B050"/>
                </a:solidFill>
                <a:latin typeface="Consolas" charset="0"/>
                <a:ea typeface="Consolas" charset="0"/>
                <a:cs typeface="Consolas" charset="0"/>
              </a:rPr>
              <a:t>	</a:t>
            </a:r>
            <a:r>
              <a:rPr lang="en-GB" sz="2500" dirty="0">
                <a:solidFill>
                  <a:srgbClr val="FF6600"/>
                </a:solidFill>
                <a:latin typeface="Consolas" pitchFamily="49" charset="0"/>
                <a:cs typeface="Consolas" pitchFamily="49" charset="0"/>
              </a:rPr>
              <a:t>else</a:t>
            </a:r>
            <a:r>
              <a:rPr lang="en-GB" sz="2400" dirty="0">
                <a:latin typeface="Consolas" charset="0"/>
                <a:ea typeface="Consolas" charset="0"/>
                <a:cs typeface="Consolas" charset="0"/>
              </a:rPr>
              <a:t>:</a:t>
            </a:r>
          </a:p>
          <a:p>
            <a:r>
              <a:rPr lang="en-GB" sz="2400" dirty="0">
                <a:solidFill>
                  <a:srgbClr val="00B050"/>
                </a:solidFill>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a:solidFill>
                  <a:srgbClr val="008000"/>
                </a:solidFill>
                <a:latin typeface="Consolas" pitchFamily="49" charset="0"/>
                <a:cs typeface="Consolas" pitchFamily="49" charset="0"/>
              </a:rPr>
              <a:t>"Wrong order"</a:t>
            </a:r>
            <a:r>
              <a:rPr lang="en-GB" sz="2400" dirty="0">
                <a:latin typeface="Consolas" charset="0"/>
                <a:ea typeface="Consolas" charset="0"/>
                <a:cs typeface="Consolas" charset="0"/>
              </a:rPr>
              <a:t>)</a:t>
            </a:r>
          </a:p>
          <a:p>
            <a:r>
              <a:rPr lang="en-GB" sz="2400" dirty="0">
                <a:solidFill>
                  <a:srgbClr val="00B050"/>
                </a:solidFill>
                <a:latin typeface="Consolas" charset="0"/>
                <a:ea typeface="Consolas" charset="0"/>
                <a:cs typeface="Consolas" charset="0"/>
              </a:rPr>
              <a:t>		</a:t>
            </a:r>
            <a:r>
              <a:rPr lang="en-GB" sz="2500" dirty="0">
                <a:solidFill>
                  <a:srgbClr val="FF6600"/>
                </a:solidFill>
                <a:latin typeface="Consolas" pitchFamily="49" charset="0"/>
                <a:cs typeface="Consolas" pitchFamily="49" charset="0"/>
              </a:rPr>
              <a:t>break</a:t>
            </a:r>
            <a:endParaRPr lang="en-US" sz="2400" dirty="0"/>
          </a:p>
        </p:txBody>
      </p:sp>
    </p:spTree>
    <p:extLst>
      <p:ext uri="{BB962C8B-B14F-4D97-AF65-F5344CB8AC3E}">
        <p14:creationId xmlns:p14="http://schemas.microsoft.com/office/powerpoint/2010/main" val="87152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Writing efficient code</a:t>
            </a:r>
            <a:endParaRPr lang="en-GB" altLang="en-US" dirty="0"/>
          </a:p>
        </p:txBody>
      </p:sp>
      <p:sp>
        <p:nvSpPr>
          <p:cNvPr id="3" name="Text Placeholder 2"/>
          <p:cNvSpPr>
            <a:spLocks noGrp="1"/>
          </p:cNvSpPr>
          <p:nvPr>
            <p:ph type="body" sz="quarter" idx="14"/>
          </p:nvPr>
        </p:nvSpPr>
        <p:spPr/>
        <p:txBody>
          <a:bodyPr/>
          <a:lstStyle/>
          <a:p>
            <a:r>
              <a:rPr lang="en-GB" dirty="0"/>
              <a:t>Rewrite the </a:t>
            </a:r>
            <a:r>
              <a:rPr lang="en-GB" dirty="0">
                <a:solidFill>
                  <a:srgbClr val="FF6600"/>
                </a:solidFill>
                <a:latin typeface="Consolas" pitchFamily="49" charset="0"/>
                <a:cs typeface="Consolas" pitchFamily="49" charset="0"/>
              </a:rPr>
              <a:t>if</a:t>
            </a:r>
            <a:r>
              <a:rPr lang="en-GB" dirty="0"/>
              <a:t> statement:</a:t>
            </a:r>
            <a:endParaRPr lang="en-GB" dirty="0">
              <a:latin typeface="Arial" charset="0"/>
              <a:ea typeface="Arial" charset="0"/>
              <a:cs typeface="Arial" charset="0"/>
            </a:endParaRPr>
          </a:p>
        </p:txBody>
      </p:sp>
      <p:sp>
        <p:nvSpPr>
          <p:cNvPr id="5" name="Rectangle 4"/>
          <p:cNvSpPr/>
          <p:nvPr/>
        </p:nvSpPr>
        <p:spPr>
          <a:xfrm>
            <a:off x="929401" y="2523659"/>
            <a:ext cx="7235912" cy="3108543"/>
          </a:xfrm>
          <a:prstGeom prst="rect">
            <a:avLst/>
          </a:prstGeom>
        </p:spPr>
        <p:txBody>
          <a:bodyPr wrap="square">
            <a:spAutoFit/>
          </a:bodyPr>
          <a:lstStyle/>
          <a:p>
            <a:r>
              <a:rPr lang="en-GB" sz="2400" dirty="0">
                <a:latin typeface="Consolas" charset="0"/>
                <a:ea typeface="Consolas" charset="0"/>
                <a:cs typeface="Consolas" charset="0"/>
              </a:rPr>
              <a:t>valid = </a:t>
            </a:r>
            <a:r>
              <a:rPr lang="en-GB" sz="2500" dirty="0">
                <a:solidFill>
                  <a:srgbClr val="FF6600"/>
                </a:solidFill>
                <a:latin typeface="Consolas" pitchFamily="49" charset="0"/>
                <a:cs typeface="Consolas" pitchFamily="49" charset="0"/>
              </a:rPr>
              <a:t>True </a:t>
            </a:r>
            <a:r>
              <a:rPr lang="en-GB" sz="2500" dirty="0">
                <a:solidFill>
                  <a:srgbClr val="FF0000"/>
                </a:solidFill>
                <a:latin typeface="Consolas" pitchFamily="49" charset="0"/>
                <a:cs typeface="Consolas" pitchFamily="49" charset="0"/>
              </a:rPr>
              <a:t># assume list is valid</a:t>
            </a:r>
            <a:br>
              <a:rPr lang="en-GB" sz="2400" dirty="0">
                <a:latin typeface="Consolas" charset="0"/>
                <a:ea typeface="Consolas" charset="0"/>
                <a:cs typeface="Consolas" charset="0"/>
              </a:rPr>
            </a:b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 = [12, 17, 42, 56, 68]</a:t>
            </a:r>
            <a:br>
              <a:rPr lang="en-GB" sz="2400" dirty="0">
                <a:latin typeface="Consolas" charset="0"/>
                <a:ea typeface="Consolas" charset="0"/>
                <a:cs typeface="Consolas" charset="0"/>
              </a:rPr>
            </a:br>
            <a:r>
              <a:rPr lang="en-GB" sz="2500" dirty="0">
                <a:solidFill>
                  <a:srgbClr val="FF6600"/>
                </a:solidFill>
                <a:latin typeface="Consolas" pitchFamily="49" charset="0"/>
                <a:cs typeface="Consolas" pitchFamily="49" charset="0"/>
              </a:rPr>
              <a:t>for</a:t>
            </a:r>
            <a:r>
              <a:rPr lang="en-GB" sz="2400" dirty="0">
                <a:latin typeface="Consolas" charset="0"/>
                <a:ea typeface="Consolas" charset="0"/>
                <a:cs typeface="Consolas" charset="0"/>
              </a:rPr>
              <a:t> i </a:t>
            </a:r>
            <a:r>
              <a:rPr lang="en-GB" sz="2500" dirty="0">
                <a:solidFill>
                  <a:srgbClr val="FF6600"/>
                </a:solidFill>
                <a:latin typeface="Consolas" pitchFamily="49" charset="0"/>
                <a:cs typeface="Consolas" pitchFamily="49" charset="0"/>
              </a:rPr>
              <a:t>in</a:t>
            </a:r>
            <a:r>
              <a:rPr lang="en-GB" sz="2400" dirty="0">
                <a:latin typeface="Consolas" charset="0"/>
                <a:ea typeface="Consolas" charset="0"/>
                <a:cs typeface="Consolas" charset="0"/>
              </a:rPr>
              <a:t> </a:t>
            </a:r>
            <a:r>
              <a:rPr lang="en-GB" sz="2400" dirty="0">
                <a:solidFill>
                  <a:srgbClr val="660066"/>
                </a:solidFill>
                <a:latin typeface="Consolas" pitchFamily="49" charset="0"/>
                <a:cs typeface="Consolas" pitchFamily="49" charset="0"/>
              </a:rPr>
              <a:t>range</a:t>
            </a:r>
            <a:r>
              <a:rPr lang="en-GB" sz="2400" dirty="0">
                <a:latin typeface="Consolas" charset="0"/>
                <a:ea typeface="Consolas" charset="0"/>
                <a:cs typeface="Consolas" charset="0"/>
              </a:rPr>
              <a:t>(</a:t>
            </a:r>
            <a:r>
              <a:rPr lang="en-GB" sz="2400" dirty="0">
                <a:solidFill>
                  <a:srgbClr val="660066"/>
                </a:solidFill>
                <a:latin typeface="Consolas" pitchFamily="49" charset="0"/>
                <a:cs typeface="Consolas" pitchFamily="49" charset="0"/>
              </a:rPr>
              <a:t>len</a:t>
            </a:r>
            <a:r>
              <a:rPr lang="en-GB" sz="2400" dirty="0">
                <a:latin typeface="Consolas" charset="0"/>
                <a:ea typeface="Consolas" charset="0"/>
                <a:cs typeface="Consolas" charset="0"/>
              </a:rPr>
              <a:t>(</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)-1):</a:t>
            </a:r>
          </a:p>
          <a:p>
            <a:r>
              <a:rPr lang="en-GB" sz="2400" dirty="0">
                <a:solidFill>
                  <a:srgbClr val="00B050"/>
                </a:solidFill>
                <a:latin typeface="Consolas" charset="0"/>
                <a:ea typeface="Consolas" charset="0"/>
                <a:cs typeface="Consolas" charset="0"/>
              </a:rPr>
              <a:t>   </a:t>
            </a:r>
            <a:r>
              <a:rPr lang="en-GB" sz="2500" dirty="0">
                <a:solidFill>
                  <a:srgbClr val="FF6600"/>
                </a:solidFill>
                <a:latin typeface="Consolas" pitchFamily="49" charset="0"/>
                <a:cs typeface="Consolas" pitchFamily="49" charset="0"/>
              </a:rPr>
              <a:t>if</a:t>
            </a:r>
            <a:r>
              <a:rPr lang="en-GB" sz="2400" dirty="0">
                <a:latin typeface="Consolas" charset="0"/>
                <a:ea typeface="Consolas" charset="0"/>
                <a:cs typeface="Consolas" charset="0"/>
              </a:rPr>
              <a:t> </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[i] &gt; </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[i+1]:</a:t>
            </a:r>
          </a:p>
          <a:p>
            <a:r>
              <a:rPr lang="en-GB" sz="2400" dirty="0">
                <a:solidFill>
                  <a:srgbClr val="00B050"/>
                </a:solidFill>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a:solidFill>
                  <a:srgbClr val="008000"/>
                </a:solidFill>
                <a:latin typeface="Consolas" pitchFamily="49" charset="0"/>
                <a:cs typeface="Consolas" pitchFamily="49" charset="0"/>
              </a:rPr>
              <a:t>"Wrong order"</a:t>
            </a:r>
            <a:r>
              <a:rPr lang="en-GB" sz="2400" dirty="0">
                <a:latin typeface="Consolas" charset="0"/>
                <a:ea typeface="Consolas" charset="0"/>
                <a:cs typeface="Consolas" charset="0"/>
              </a:rPr>
              <a:t>)</a:t>
            </a:r>
          </a:p>
          <a:p>
            <a:r>
              <a:rPr lang="en-GB" sz="2400" dirty="0">
                <a:latin typeface="Consolas" charset="0"/>
                <a:ea typeface="Consolas" charset="0"/>
                <a:cs typeface="Consolas" charset="0"/>
              </a:rPr>
              <a:t>		valid = </a:t>
            </a:r>
            <a:r>
              <a:rPr lang="en-GB" sz="2500" dirty="0">
                <a:solidFill>
                  <a:srgbClr val="FF6600"/>
                </a:solidFill>
                <a:latin typeface="Consolas" pitchFamily="49" charset="0"/>
                <a:cs typeface="Consolas" pitchFamily="49" charset="0"/>
              </a:rPr>
              <a:t>False</a:t>
            </a:r>
          </a:p>
          <a:p>
            <a:r>
              <a:rPr lang="en-GB" sz="2400" dirty="0">
                <a:solidFill>
                  <a:srgbClr val="00B050"/>
                </a:solidFill>
                <a:latin typeface="Consolas" charset="0"/>
                <a:ea typeface="Consolas" charset="0"/>
                <a:cs typeface="Consolas" charset="0"/>
              </a:rPr>
              <a:t>		</a:t>
            </a:r>
            <a:r>
              <a:rPr lang="en-GB" sz="2500" dirty="0">
                <a:solidFill>
                  <a:srgbClr val="FF6600"/>
                </a:solidFill>
                <a:latin typeface="Consolas" pitchFamily="49" charset="0"/>
                <a:cs typeface="Consolas" pitchFamily="49" charset="0"/>
              </a:rPr>
              <a:t>break</a:t>
            </a:r>
            <a:br>
              <a:rPr lang="en-GB" sz="2400" dirty="0">
                <a:solidFill>
                  <a:srgbClr val="00B050"/>
                </a:solidFill>
                <a:latin typeface="Consolas" charset="0"/>
                <a:ea typeface="Consolas" charset="0"/>
                <a:cs typeface="Consolas" charset="0"/>
              </a:rPr>
            </a:br>
            <a:endParaRPr lang="en-US" sz="2400" dirty="0"/>
          </a:p>
        </p:txBody>
      </p:sp>
    </p:spTree>
    <p:extLst>
      <p:ext uri="{BB962C8B-B14F-4D97-AF65-F5344CB8AC3E}">
        <p14:creationId xmlns:p14="http://schemas.microsoft.com/office/powerpoint/2010/main" val="1203737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Using a flag and a while loop</a:t>
            </a:r>
            <a:endParaRPr lang="en-GB" altLang="en-US" dirty="0"/>
          </a:p>
        </p:txBody>
      </p:sp>
      <p:sp>
        <p:nvSpPr>
          <p:cNvPr id="3" name="Text Placeholder 2"/>
          <p:cNvSpPr>
            <a:spLocks noGrp="1"/>
          </p:cNvSpPr>
          <p:nvPr>
            <p:ph type="body" sz="quarter" idx="14"/>
          </p:nvPr>
        </p:nvSpPr>
        <p:spPr/>
        <p:txBody>
          <a:bodyPr/>
          <a:lstStyle/>
          <a:p>
            <a:r>
              <a:rPr lang="en-GB" dirty="0"/>
              <a:t>Using the </a:t>
            </a:r>
            <a:r>
              <a:rPr lang="en-GB" dirty="0">
                <a:solidFill>
                  <a:srgbClr val="FF6600"/>
                </a:solidFill>
                <a:latin typeface="Consolas" pitchFamily="49" charset="0"/>
                <a:cs typeface="Consolas" pitchFamily="49" charset="0"/>
              </a:rPr>
              <a:t>break</a:t>
            </a:r>
            <a:r>
              <a:rPr lang="en-GB" dirty="0"/>
              <a:t> statement is not considered good practice.</a:t>
            </a:r>
          </a:p>
          <a:p>
            <a:r>
              <a:rPr lang="en-GB" dirty="0"/>
              <a:t>Instead, you can use a flag and a </a:t>
            </a:r>
            <a:r>
              <a:rPr lang="en-GB" dirty="0">
                <a:solidFill>
                  <a:srgbClr val="FF6600"/>
                </a:solidFill>
                <a:latin typeface="Consolas" pitchFamily="49" charset="0"/>
                <a:cs typeface="Consolas" pitchFamily="49" charset="0"/>
              </a:rPr>
              <a:t>while</a:t>
            </a:r>
            <a:r>
              <a:rPr lang="en-GB" dirty="0"/>
              <a:t> loop</a:t>
            </a:r>
          </a:p>
          <a:p>
            <a:endParaRPr lang="en-GB" dirty="0">
              <a:latin typeface="Arial" charset="0"/>
              <a:ea typeface="Arial" charset="0"/>
              <a:cs typeface="Arial" charset="0"/>
            </a:endParaRPr>
          </a:p>
        </p:txBody>
      </p:sp>
      <p:sp>
        <p:nvSpPr>
          <p:cNvPr id="5" name="Rectangle 4"/>
          <p:cNvSpPr/>
          <p:nvPr/>
        </p:nvSpPr>
        <p:spPr>
          <a:xfrm>
            <a:off x="911112" y="3239970"/>
            <a:ext cx="7404847" cy="2831544"/>
          </a:xfrm>
          <a:prstGeom prst="rect">
            <a:avLst/>
          </a:prstGeom>
        </p:spPr>
        <p:txBody>
          <a:bodyPr wrap="square">
            <a:spAutoFit/>
          </a:bodyPr>
          <a:lstStyle/>
          <a:p>
            <a:r>
              <a:rPr lang="en-GB" sz="2400" dirty="0">
                <a:latin typeface="Consolas" charset="0"/>
                <a:ea typeface="Consolas" charset="0"/>
                <a:cs typeface="Consolas" charset="0"/>
              </a:rPr>
              <a:t>valid = </a:t>
            </a:r>
            <a:r>
              <a:rPr lang="en-GB" sz="2500" dirty="0">
                <a:solidFill>
                  <a:srgbClr val="FF6600"/>
                </a:solidFill>
                <a:latin typeface="Consolas" pitchFamily="49" charset="0"/>
                <a:cs typeface="Consolas" pitchFamily="49" charset="0"/>
              </a:rPr>
              <a:t>True </a:t>
            </a:r>
            <a:r>
              <a:rPr lang="en-GB" sz="2500" dirty="0">
                <a:solidFill>
                  <a:srgbClr val="FF0000"/>
                </a:solidFill>
                <a:latin typeface="Consolas" pitchFamily="49" charset="0"/>
                <a:cs typeface="Consolas" pitchFamily="49" charset="0"/>
              </a:rPr>
              <a:t># assume list is valid</a:t>
            </a:r>
            <a:br>
              <a:rPr lang="en-GB" sz="2400" dirty="0">
                <a:latin typeface="Consolas" charset="0"/>
                <a:ea typeface="Consolas" charset="0"/>
                <a:cs typeface="Consolas" charset="0"/>
              </a:rPr>
            </a:b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 = [12, 17, 42, 56, 68]</a:t>
            </a:r>
          </a:p>
          <a:p>
            <a:r>
              <a:rPr lang="en-GB" sz="2400" dirty="0">
                <a:latin typeface="Consolas" charset="0"/>
                <a:ea typeface="Consolas" charset="0"/>
                <a:cs typeface="Consolas" charset="0"/>
              </a:rPr>
              <a:t>i = 0</a:t>
            </a:r>
          </a:p>
          <a:p>
            <a:r>
              <a:rPr lang="en-GB" sz="2400" dirty="0">
                <a:latin typeface="Consolas" charset="0"/>
                <a:ea typeface="Consolas" charset="0"/>
                <a:cs typeface="Consolas" charset="0"/>
              </a:rPr>
              <a:t>while valid == True and i &lt; len(</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)-1:</a:t>
            </a:r>
            <a:br>
              <a:rPr lang="en-GB" sz="2400" dirty="0">
                <a:latin typeface="Consolas" charset="0"/>
                <a:ea typeface="Consolas" charset="0"/>
                <a:cs typeface="Consolas" charset="0"/>
              </a:rPr>
            </a:br>
            <a:r>
              <a:rPr lang="en-GB" sz="2500" i="1" dirty="0">
                <a:solidFill>
                  <a:srgbClr val="FF0000"/>
                </a:solidFill>
                <a:latin typeface="Consolas" pitchFamily="49" charset="0"/>
                <a:cs typeface="Consolas" pitchFamily="49" charset="0"/>
              </a:rPr>
              <a:t>(complete the code to print either</a:t>
            </a:r>
          </a:p>
          <a:p>
            <a:r>
              <a:rPr lang="en-GB" sz="2800" dirty="0">
                <a:solidFill>
                  <a:srgbClr val="ED0775"/>
                </a:solidFill>
                <a:latin typeface="Consolas" pitchFamily="49" charset="0"/>
                <a:cs typeface="Consolas" pitchFamily="49" charset="0"/>
              </a:rPr>
              <a:t>"</a:t>
            </a:r>
            <a:r>
              <a:rPr lang="en-US" sz="2500" i="1" dirty="0">
                <a:solidFill>
                  <a:srgbClr val="FF0000"/>
                </a:solidFill>
                <a:latin typeface="Consolas" pitchFamily="49" charset="0"/>
                <a:cs typeface="Consolas" pitchFamily="49" charset="0"/>
              </a:rPr>
              <a:t>List is unsorted</a:t>
            </a:r>
            <a:r>
              <a:rPr lang="en-GB" sz="2400" dirty="0">
                <a:solidFill>
                  <a:srgbClr val="ED0775"/>
                </a:solidFill>
                <a:latin typeface="Consolas" pitchFamily="49" charset="0"/>
                <a:cs typeface="Consolas" pitchFamily="49" charset="0"/>
              </a:rPr>
              <a:t>"</a:t>
            </a:r>
            <a:r>
              <a:rPr lang="en-US" sz="2500" i="1" dirty="0">
                <a:solidFill>
                  <a:srgbClr val="FF0000"/>
                </a:solidFill>
                <a:latin typeface="Consolas" pitchFamily="49" charset="0"/>
                <a:cs typeface="Consolas" pitchFamily="49" charset="0"/>
              </a:rPr>
              <a:t> or </a:t>
            </a:r>
          </a:p>
          <a:p>
            <a:r>
              <a:rPr lang="en-GB" sz="2400" dirty="0">
                <a:solidFill>
                  <a:srgbClr val="ED0775"/>
                </a:solidFill>
                <a:latin typeface="Consolas" pitchFamily="49" charset="0"/>
                <a:cs typeface="Consolas" pitchFamily="49" charset="0"/>
              </a:rPr>
              <a:t>"</a:t>
            </a:r>
            <a:r>
              <a:rPr lang="en-US" sz="2500" i="1" dirty="0">
                <a:solidFill>
                  <a:srgbClr val="FF0000"/>
                </a:solidFill>
                <a:latin typeface="Consolas" pitchFamily="49" charset="0"/>
                <a:cs typeface="Consolas" pitchFamily="49" charset="0"/>
              </a:rPr>
              <a:t>List is in ascending order</a:t>
            </a:r>
            <a:r>
              <a:rPr lang="en-GB" sz="2400" dirty="0">
                <a:solidFill>
                  <a:srgbClr val="ED0775"/>
                </a:solidFill>
                <a:latin typeface="Consolas" pitchFamily="49" charset="0"/>
                <a:cs typeface="Consolas" pitchFamily="49" charset="0"/>
              </a:rPr>
              <a:t>"</a:t>
            </a:r>
            <a:r>
              <a:rPr lang="en-US" sz="2500" i="1" dirty="0">
                <a:solidFill>
                  <a:srgbClr val="FF0000"/>
                </a:solidFill>
                <a:latin typeface="Consolas" pitchFamily="49" charset="0"/>
                <a:cs typeface="Consolas" pitchFamily="49" charset="0"/>
              </a:rPr>
              <a:t>)</a:t>
            </a:r>
            <a:r>
              <a:rPr lang="en-US" sz="2500" dirty="0">
                <a:solidFill>
                  <a:srgbClr val="FF0000"/>
                </a:solidFill>
                <a:latin typeface="Consolas" pitchFamily="49" charset="0"/>
                <a:cs typeface="Consolas" pitchFamily="49" charset="0"/>
              </a:rPr>
              <a:t>	</a:t>
            </a:r>
          </a:p>
        </p:txBody>
      </p:sp>
    </p:spTree>
    <p:extLst>
      <p:ext uri="{BB962C8B-B14F-4D97-AF65-F5344CB8AC3E}">
        <p14:creationId xmlns:p14="http://schemas.microsoft.com/office/powerpoint/2010/main" val="343374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Using a flag</a:t>
            </a:r>
            <a:endParaRPr lang="en-GB" altLang="en-US" dirty="0"/>
          </a:p>
        </p:txBody>
      </p:sp>
      <p:sp>
        <p:nvSpPr>
          <p:cNvPr id="5" name="Rectangle 4"/>
          <p:cNvSpPr/>
          <p:nvPr/>
        </p:nvSpPr>
        <p:spPr>
          <a:xfrm>
            <a:off x="724280" y="1858210"/>
            <a:ext cx="7505320" cy="4678204"/>
          </a:xfrm>
          <a:prstGeom prst="rect">
            <a:avLst/>
          </a:prstGeom>
        </p:spPr>
        <p:txBody>
          <a:bodyPr wrap="square">
            <a:spAutoFit/>
          </a:bodyPr>
          <a:lstStyle/>
          <a:p>
            <a:r>
              <a:rPr lang="en-GB" sz="2400" dirty="0">
                <a:latin typeface="Consolas" charset="0"/>
                <a:ea typeface="Consolas" charset="0"/>
                <a:cs typeface="Consolas" charset="0"/>
              </a:rPr>
              <a:t>valid = </a:t>
            </a:r>
            <a:r>
              <a:rPr lang="en-GB" sz="2500" dirty="0">
                <a:solidFill>
                  <a:srgbClr val="FF6600"/>
                </a:solidFill>
                <a:latin typeface="Consolas" pitchFamily="49" charset="0"/>
                <a:cs typeface="Consolas" pitchFamily="49" charset="0"/>
              </a:rPr>
              <a:t>True </a:t>
            </a:r>
            <a:r>
              <a:rPr lang="en-GB" sz="2500" dirty="0">
                <a:solidFill>
                  <a:srgbClr val="FF0000"/>
                </a:solidFill>
                <a:latin typeface="Consolas" pitchFamily="49" charset="0"/>
                <a:cs typeface="Consolas" pitchFamily="49" charset="0"/>
              </a:rPr>
              <a:t># assume list is valid</a:t>
            </a:r>
            <a:br>
              <a:rPr lang="en-GB" sz="2400" dirty="0">
                <a:latin typeface="Consolas" charset="0"/>
                <a:ea typeface="Consolas" charset="0"/>
                <a:cs typeface="Consolas" charset="0"/>
              </a:rPr>
            </a:b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 = [12, 17, 42, 56, 68]</a:t>
            </a:r>
          </a:p>
          <a:p>
            <a:r>
              <a:rPr lang="en-GB" sz="2400" dirty="0">
                <a:latin typeface="Consolas" charset="0"/>
                <a:ea typeface="Consolas" charset="0"/>
                <a:cs typeface="Consolas" charset="0"/>
              </a:rPr>
              <a:t>i = 0</a:t>
            </a:r>
          </a:p>
          <a:p>
            <a:r>
              <a:rPr lang="en-GB" sz="2500" dirty="0">
                <a:solidFill>
                  <a:srgbClr val="FF6600"/>
                </a:solidFill>
                <a:latin typeface="Consolas" pitchFamily="49" charset="0"/>
                <a:cs typeface="Consolas" pitchFamily="49" charset="0"/>
              </a:rPr>
              <a:t>while</a:t>
            </a:r>
            <a:r>
              <a:rPr lang="en-GB" sz="2400" dirty="0">
                <a:latin typeface="Consolas" charset="0"/>
                <a:ea typeface="Consolas" charset="0"/>
                <a:cs typeface="Consolas" charset="0"/>
              </a:rPr>
              <a:t> valid == True and i &lt; len(</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)-1:</a:t>
            </a:r>
            <a:br>
              <a:rPr lang="en-GB" sz="2400" dirty="0">
                <a:latin typeface="Consolas" charset="0"/>
                <a:ea typeface="Consolas" charset="0"/>
                <a:cs typeface="Consolas" charset="0"/>
              </a:rPr>
            </a:br>
            <a:r>
              <a:rPr lang="en-GB" sz="2400" dirty="0">
                <a:latin typeface="Consolas" charset="0"/>
                <a:ea typeface="Consolas" charset="0"/>
                <a:cs typeface="Consolas" charset="0"/>
              </a:rPr>
              <a:t>	</a:t>
            </a:r>
            <a:r>
              <a:rPr lang="en-GB" sz="2500" dirty="0">
                <a:solidFill>
                  <a:srgbClr val="FF6600"/>
                </a:solidFill>
                <a:latin typeface="Consolas" pitchFamily="49" charset="0"/>
                <a:cs typeface="Consolas" pitchFamily="49" charset="0"/>
              </a:rPr>
              <a:t>if</a:t>
            </a:r>
            <a:r>
              <a:rPr lang="en-GB" sz="2400" dirty="0">
                <a:latin typeface="Consolas" charset="0"/>
                <a:ea typeface="Consolas" charset="0"/>
                <a:cs typeface="Consolas" charset="0"/>
              </a:rPr>
              <a:t> </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[i] &gt; </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[i+1]:</a:t>
            </a:r>
          </a:p>
          <a:p>
            <a:r>
              <a:rPr lang="en-GB" sz="2400" dirty="0">
                <a:solidFill>
                  <a:srgbClr val="00B050"/>
                </a:solidFill>
                <a:latin typeface="Consolas" charset="0"/>
                <a:ea typeface="Consolas" charset="0"/>
                <a:cs typeface="Consolas" charset="0"/>
              </a:rPr>
              <a:t>		</a:t>
            </a:r>
            <a:r>
              <a:rPr lang="en-GB" sz="2400" dirty="0">
                <a:latin typeface="Consolas" pitchFamily="49" charset="0"/>
                <a:cs typeface="Consolas" pitchFamily="49" charset="0"/>
              </a:rPr>
              <a:t>valid = </a:t>
            </a:r>
            <a:r>
              <a:rPr lang="en-GB" sz="2500" dirty="0">
                <a:solidFill>
                  <a:srgbClr val="FF6600"/>
                </a:solidFill>
                <a:latin typeface="Consolas" pitchFamily="49" charset="0"/>
                <a:cs typeface="Consolas" pitchFamily="49" charset="0"/>
              </a:rPr>
              <a:t>False</a:t>
            </a:r>
            <a:endParaRPr lang="en-GB" sz="2500" dirty="0">
              <a:solidFill>
                <a:srgbClr val="FF0000"/>
              </a:solidFill>
              <a:latin typeface="Consolas" pitchFamily="49" charset="0"/>
              <a:cs typeface="Consolas" pitchFamily="49" charset="0"/>
            </a:endParaRPr>
          </a:p>
          <a:p>
            <a:r>
              <a:rPr lang="en-US" sz="2500" dirty="0">
                <a:latin typeface="Consolas" pitchFamily="49" charset="0"/>
                <a:cs typeface="Consolas" pitchFamily="49" charset="0"/>
              </a:rPr>
              <a:t>		print(</a:t>
            </a:r>
            <a:r>
              <a:rPr lang="en-GB" sz="2400" dirty="0">
                <a:solidFill>
                  <a:srgbClr val="008000"/>
                </a:solidFill>
                <a:latin typeface="Consolas" pitchFamily="49" charset="0"/>
                <a:cs typeface="Consolas" pitchFamily="49" charset="0"/>
              </a:rPr>
              <a:t>"</a:t>
            </a:r>
            <a:r>
              <a:rPr lang="en-US" sz="2400" dirty="0">
                <a:solidFill>
                  <a:srgbClr val="008000"/>
                </a:solidFill>
                <a:latin typeface="Consolas" pitchFamily="49" charset="0"/>
                <a:cs typeface="Consolas" pitchFamily="49" charset="0"/>
              </a:rPr>
              <a:t>List is unsorted</a:t>
            </a:r>
            <a:r>
              <a:rPr lang="en-GB" sz="2400" dirty="0">
                <a:solidFill>
                  <a:srgbClr val="008000"/>
                </a:solidFill>
                <a:latin typeface="Consolas" pitchFamily="49" charset="0"/>
                <a:cs typeface="Consolas" pitchFamily="49" charset="0"/>
              </a:rPr>
              <a:t>"</a:t>
            </a:r>
            <a:r>
              <a:rPr lang="en-US" sz="2500" dirty="0">
                <a:latin typeface="Consolas" pitchFamily="49" charset="0"/>
                <a:cs typeface="Consolas" pitchFamily="49" charset="0"/>
              </a:rPr>
              <a:t>)</a:t>
            </a:r>
          </a:p>
          <a:p>
            <a:r>
              <a:rPr lang="en-US" sz="2500" dirty="0">
                <a:latin typeface="Consolas" pitchFamily="49" charset="0"/>
                <a:cs typeface="Consolas" pitchFamily="49" charset="0"/>
              </a:rPr>
              <a:t>	</a:t>
            </a:r>
            <a:r>
              <a:rPr lang="en-US" sz="2500" dirty="0">
                <a:solidFill>
                  <a:srgbClr val="FF6600"/>
                </a:solidFill>
                <a:latin typeface="Consolas" pitchFamily="49" charset="0"/>
                <a:cs typeface="Consolas" pitchFamily="49" charset="0"/>
              </a:rPr>
              <a:t>else</a:t>
            </a:r>
            <a:r>
              <a:rPr lang="en-US" sz="2500" dirty="0">
                <a:latin typeface="Consolas" pitchFamily="49" charset="0"/>
                <a:cs typeface="Consolas" pitchFamily="49" charset="0"/>
              </a:rPr>
              <a:t>:</a:t>
            </a:r>
          </a:p>
          <a:p>
            <a:r>
              <a:rPr lang="en-US" sz="2500" dirty="0">
                <a:latin typeface="Consolas" pitchFamily="49" charset="0"/>
                <a:cs typeface="Consolas" pitchFamily="49" charset="0"/>
              </a:rPr>
              <a:t>		i = i + 1</a:t>
            </a:r>
          </a:p>
          <a:p>
            <a:r>
              <a:rPr lang="en-US" sz="2500" dirty="0">
                <a:solidFill>
                  <a:srgbClr val="FF6600"/>
                </a:solidFill>
                <a:latin typeface="Consolas" pitchFamily="49" charset="0"/>
                <a:cs typeface="Consolas" pitchFamily="49" charset="0"/>
              </a:rPr>
              <a:t>if</a:t>
            </a:r>
            <a:r>
              <a:rPr lang="en-US" sz="2500" dirty="0">
                <a:latin typeface="Consolas" pitchFamily="49" charset="0"/>
                <a:cs typeface="Consolas" pitchFamily="49" charset="0"/>
              </a:rPr>
              <a:t> valid == </a:t>
            </a:r>
            <a:r>
              <a:rPr lang="en-US" sz="2500" dirty="0">
                <a:solidFill>
                  <a:srgbClr val="FF6600"/>
                </a:solidFill>
                <a:latin typeface="Consolas" pitchFamily="49" charset="0"/>
                <a:cs typeface="Consolas" pitchFamily="49" charset="0"/>
              </a:rPr>
              <a:t>True</a:t>
            </a:r>
            <a:r>
              <a:rPr lang="en-US" sz="2500" dirty="0">
                <a:latin typeface="Consolas" pitchFamily="49" charset="0"/>
                <a:cs typeface="Consolas" pitchFamily="49" charset="0"/>
              </a:rPr>
              <a:t>:</a:t>
            </a:r>
          </a:p>
          <a:p>
            <a:r>
              <a:rPr lang="en-US" sz="2500" dirty="0">
                <a:latin typeface="Consolas" pitchFamily="49" charset="0"/>
                <a:cs typeface="Consolas" pitchFamily="49" charset="0"/>
              </a:rPr>
              <a:t>		print(</a:t>
            </a:r>
            <a:r>
              <a:rPr lang="en-GB" sz="2400" dirty="0">
                <a:solidFill>
                  <a:srgbClr val="008000"/>
                </a:solidFill>
                <a:latin typeface="Consolas" pitchFamily="49" charset="0"/>
                <a:cs typeface="Consolas" pitchFamily="49" charset="0"/>
              </a:rPr>
              <a:t>"</a:t>
            </a:r>
            <a:r>
              <a:rPr lang="en-US" sz="2400" dirty="0">
                <a:solidFill>
                  <a:srgbClr val="008000"/>
                </a:solidFill>
                <a:latin typeface="Consolas" pitchFamily="49" charset="0"/>
                <a:cs typeface="Consolas" pitchFamily="49" charset="0"/>
              </a:rPr>
              <a:t>List is in ascending order</a:t>
            </a:r>
            <a:r>
              <a:rPr lang="en-GB" sz="2400" dirty="0">
                <a:solidFill>
                  <a:srgbClr val="008000"/>
                </a:solidFill>
                <a:latin typeface="Consolas" pitchFamily="49" charset="0"/>
                <a:cs typeface="Consolas" pitchFamily="49" charset="0"/>
              </a:rPr>
              <a:t>"</a:t>
            </a:r>
            <a:r>
              <a:rPr lang="en-US" sz="2500" dirty="0">
                <a:latin typeface="Consolas" pitchFamily="49" charset="0"/>
                <a:cs typeface="Consolas" pitchFamily="49" charset="0"/>
              </a:rPr>
              <a:t>) </a:t>
            </a:r>
          </a:p>
          <a:p>
            <a:r>
              <a:rPr lang="en-US" sz="2500" dirty="0">
                <a:solidFill>
                  <a:srgbClr val="FF0000"/>
                </a:solidFill>
                <a:latin typeface="Consolas" pitchFamily="49" charset="0"/>
                <a:cs typeface="Consolas" pitchFamily="49" charset="0"/>
              </a:rPr>
              <a:t>	</a:t>
            </a:r>
          </a:p>
        </p:txBody>
      </p:sp>
    </p:spTree>
    <p:extLst>
      <p:ext uri="{BB962C8B-B14F-4D97-AF65-F5344CB8AC3E}">
        <p14:creationId xmlns:p14="http://schemas.microsoft.com/office/powerpoint/2010/main" val="24379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Validation</a:t>
            </a:r>
            <a:endParaRPr lang="en-GB" altLang="en-US" dirty="0"/>
          </a:p>
        </p:txBody>
      </p:sp>
      <p:sp>
        <p:nvSpPr>
          <p:cNvPr id="3" name="Text Placeholder 2"/>
          <p:cNvSpPr>
            <a:spLocks noGrp="1"/>
          </p:cNvSpPr>
          <p:nvPr>
            <p:ph type="body" sz="quarter" idx="14"/>
          </p:nvPr>
        </p:nvSpPr>
        <p:spPr/>
        <p:txBody>
          <a:bodyPr/>
          <a:lstStyle/>
          <a:p>
            <a:r>
              <a:rPr lang="en-GB" dirty="0"/>
              <a:t>Try the following code:</a:t>
            </a:r>
            <a:endParaRPr lang="en-GB" dirty="0">
              <a:latin typeface="Arial" charset="0"/>
              <a:ea typeface="Arial" charset="0"/>
              <a:cs typeface="Arial" charset="0"/>
            </a:endParaRPr>
          </a:p>
        </p:txBody>
      </p:sp>
      <p:sp>
        <p:nvSpPr>
          <p:cNvPr id="5" name="Rectangle 4"/>
          <p:cNvSpPr/>
          <p:nvPr/>
        </p:nvSpPr>
        <p:spPr>
          <a:xfrm>
            <a:off x="866174" y="2556518"/>
            <a:ext cx="6989354" cy="3416320"/>
          </a:xfrm>
          <a:prstGeom prst="rect">
            <a:avLst/>
          </a:prstGeom>
        </p:spPr>
        <p:txBody>
          <a:bodyPr wrap="square">
            <a:spAutoFit/>
          </a:bodyPr>
          <a:lstStyle/>
          <a:p>
            <a:r>
              <a:rPr lang="en-GB" sz="2400" dirty="0">
                <a:latin typeface="Consolas" charset="0"/>
                <a:ea typeface="Consolas" charset="0"/>
                <a:cs typeface="Consolas" charset="0"/>
              </a:rPr>
              <a:t>choice = </a:t>
            </a:r>
            <a:r>
              <a:rPr lang="en-GB" sz="2400" dirty="0">
                <a:solidFill>
                  <a:srgbClr val="008000"/>
                </a:solidFill>
                <a:latin typeface="Consolas" pitchFamily="49" charset="0"/>
                <a:cs typeface="Consolas" pitchFamily="49" charset="0"/>
              </a:rPr>
              <a:t>""</a:t>
            </a:r>
            <a:br>
              <a:rPr lang="en-GB" sz="2400" dirty="0">
                <a:latin typeface="Consolas" charset="0"/>
                <a:ea typeface="Consolas" charset="0"/>
                <a:cs typeface="Consolas" charset="0"/>
              </a:rPr>
            </a:br>
            <a:r>
              <a:rPr lang="en-GB" sz="2400" dirty="0">
                <a:solidFill>
                  <a:srgbClr val="FF6600"/>
                </a:solidFill>
                <a:latin typeface="Consolas" pitchFamily="49" charset="0"/>
                <a:cs typeface="Consolas" pitchFamily="49" charset="0"/>
              </a:rPr>
              <a:t>while </a:t>
            </a:r>
            <a:r>
              <a:rPr lang="en-GB" sz="2400" dirty="0">
                <a:latin typeface="Consolas" charset="0"/>
                <a:ea typeface="Consolas" charset="0"/>
                <a:cs typeface="Consolas" charset="0"/>
              </a:rPr>
              <a:t>choice != </a:t>
            </a:r>
            <a:r>
              <a:rPr lang="en-GB" sz="2400" dirty="0">
                <a:solidFill>
                  <a:srgbClr val="008000"/>
                </a:solidFill>
                <a:latin typeface="Consolas" pitchFamily="49" charset="0"/>
                <a:cs typeface="Consolas" pitchFamily="49" charset="0"/>
              </a:rPr>
              <a:t>"y" </a:t>
            </a:r>
            <a:r>
              <a:rPr lang="en-GB" sz="2400" dirty="0">
                <a:solidFill>
                  <a:srgbClr val="FF6600"/>
                </a:solidFill>
                <a:latin typeface="Consolas" pitchFamily="49" charset="0"/>
                <a:cs typeface="Consolas" pitchFamily="49" charset="0"/>
              </a:rPr>
              <a:t>and</a:t>
            </a:r>
            <a:r>
              <a:rPr lang="en-GB" sz="2400" dirty="0">
                <a:solidFill>
                  <a:srgbClr val="008000"/>
                </a:solidFill>
                <a:latin typeface="Consolas" pitchFamily="49" charset="0"/>
                <a:cs typeface="Consolas" pitchFamily="49" charset="0"/>
              </a:rPr>
              <a:t> </a:t>
            </a:r>
            <a:r>
              <a:rPr lang="en-GB" sz="2400" dirty="0">
                <a:latin typeface="Consolas" pitchFamily="49" charset="0"/>
                <a:cs typeface="Consolas" pitchFamily="49" charset="0"/>
              </a:rPr>
              <a:t>choice != </a:t>
            </a:r>
            <a:r>
              <a:rPr lang="en-GB" sz="2400" dirty="0">
                <a:solidFill>
                  <a:srgbClr val="008000"/>
                </a:solidFill>
                <a:latin typeface="Consolas" pitchFamily="49" charset="0"/>
                <a:cs typeface="Consolas" pitchFamily="49" charset="0"/>
              </a:rPr>
              <a:t>"n"</a:t>
            </a:r>
            <a:r>
              <a:rPr lang="en-GB" sz="2400" dirty="0">
                <a:latin typeface="Consolas" charset="0"/>
                <a:ea typeface="Consolas" charset="0"/>
                <a:cs typeface="Consolas" charset="0"/>
              </a:rPr>
              <a:t>:</a:t>
            </a:r>
          </a:p>
          <a:p>
            <a:r>
              <a:rPr lang="en-GB" sz="2400" dirty="0">
                <a:latin typeface="Consolas" pitchFamily="49" charset="0"/>
                <a:cs typeface="Consolas" pitchFamily="49" charset="0"/>
              </a:rPr>
              <a:t>	choice = </a:t>
            </a:r>
            <a:r>
              <a:rPr lang="en-GB" sz="2400" dirty="0">
                <a:solidFill>
                  <a:srgbClr val="660066"/>
                </a:solidFill>
                <a:latin typeface="Consolas" pitchFamily="49" charset="0"/>
                <a:cs typeface="Consolas" pitchFamily="49" charset="0"/>
              </a:rPr>
              <a:t>input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"Enter ‘y’ or ‘n’: "</a:t>
            </a:r>
            <a:r>
              <a:rPr lang="en-GB" sz="2400" dirty="0">
                <a:latin typeface="Consolas" pitchFamily="49" charset="0"/>
                <a:cs typeface="Consolas" pitchFamily="49" charset="0"/>
              </a:rPr>
              <a:t>)</a:t>
            </a:r>
            <a:br>
              <a:rPr lang="en-GB" sz="2400" dirty="0">
                <a:solidFill>
                  <a:srgbClr val="FF0000"/>
                </a:solidFill>
                <a:latin typeface="Consolas" pitchFamily="49" charset="0"/>
                <a:cs typeface="Consolas" pitchFamily="49" charset="0"/>
              </a:rPr>
            </a:br>
            <a:br>
              <a:rPr lang="en-GB" sz="2400" dirty="0">
                <a:solidFill>
                  <a:srgbClr val="FF0000"/>
                </a:solidFill>
                <a:latin typeface="Consolas" pitchFamily="49" charset="0"/>
                <a:cs typeface="Consolas" pitchFamily="49" charset="0"/>
              </a:rPr>
            </a:br>
            <a:r>
              <a:rPr lang="en-GB" sz="2400" dirty="0">
                <a:solidFill>
                  <a:srgbClr val="FF6600"/>
                </a:solidFill>
                <a:latin typeface="Consolas" pitchFamily="49" charset="0"/>
                <a:cs typeface="Consolas" pitchFamily="49" charset="0"/>
              </a:rPr>
              <a:t>if </a:t>
            </a:r>
            <a:r>
              <a:rPr lang="en-GB" sz="2400" dirty="0">
                <a:latin typeface="Consolas" pitchFamily="49" charset="0"/>
                <a:cs typeface="Consolas" pitchFamily="49" charset="0"/>
              </a:rPr>
              <a:t>choice == </a:t>
            </a:r>
            <a:r>
              <a:rPr lang="en-GB" sz="2400" dirty="0">
                <a:solidFill>
                  <a:srgbClr val="008000"/>
                </a:solidFill>
                <a:latin typeface="Consolas" pitchFamily="49" charset="0"/>
                <a:cs typeface="Consolas" pitchFamily="49" charset="0"/>
              </a:rPr>
              <a:t>"y" </a:t>
            </a:r>
            <a:r>
              <a:rPr lang="en-GB" sz="2400" dirty="0">
                <a:latin typeface="Consolas" pitchFamily="49" charset="0"/>
                <a:cs typeface="Consolas" pitchFamily="49" charset="0"/>
              </a:rPr>
              <a:t>:</a:t>
            </a:r>
            <a:br>
              <a:rPr lang="en-GB" sz="2400" dirty="0">
                <a:solidFill>
                  <a:srgbClr val="FF0000"/>
                </a:solidFill>
                <a:latin typeface="Consolas" pitchFamily="49" charset="0"/>
                <a:cs typeface="Consolas" pitchFamily="49" charset="0"/>
              </a:rPr>
            </a:br>
            <a:r>
              <a:rPr lang="en-GB" sz="2400" dirty="0">
                <a:solidFill>
                  <a:srgbClr val="FF0000"/>
                </a:solidFill>
                <a:latin typeface="Consolas" pitchFamily="49" charset="0"/>
                <a:cs typeface="Consolas" pitchFamily="49" charset="0"/>
              </a:rPr>
              <a:t>	</a:t>
            </a:r>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"You chose ‘yes’"</a:t>
            </a:r>
            <a:r>
              <a:rPr lang="en-GB" sz="2400" dirty="0">
                <a:latin typeface="Consolas" pitchFamily="49" charset="0"/>
                <a:cs typeface="Consolas" pitchFamily="49" charset="0"/>
              </a:rPr>
              <a:t>)</a:t>
            </a:r>
          </a:p>
          <a:p>
            <a:r>
              <a:rPr lang="en-GB" sz="2400" dirty="0">
                <a:solidFill>
                  <a:srgbClr val="FF6600"/>
                </a:solidFill>
                <a:latin typeface="Consolas" pitchFamily="49" charset="0"/>
                <a:cs typeface="Consolas" pitchFamily="49" charset="0"/>
              </a:rPr>
              <a:t>else</a:t>
            </a:r>
            <a:r>
              <a:rPr lang="en-GB" sz="2400" dirty="0">
                <a:latin typeface="Consolas" pitchFamily="49" charset="0"/>
                <a:cs typeface="Consolas" pitchFamily="49" charset="0"/>
              </a:rPr>
              <a:t>:</a:t>
            </a:r>
            <a:br>
              <a:rPr lang="en-GB" sz="2400" dirty="0">
                <a:solidFill>
                  <a:srgbClr val="FF0000"/>
                </a:solidFill>
                <a:latin typeface="Consolas" pitchFamily="49" charset="0"/>
                <a:cs typeface="Consolas" pitchFamily="49" charset="0"/>
              </a:rPr>
            </a:br>
            <a:r>
              <a:rPr lang="en-GB" sz="2400" dirty="0">
                <a:solidFill>
                  <a:srgbClr val="FF0000"/>
                </a:solidFill>
                <a:latin typeface="Consolas" pitchFamily="49" charset="0"/>
                <a:cs typeface="Consolas" pitchFamily="49" charset="0"/>
              </a:rPr>
              <a:t>	</a:t>
            </a:r>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"You chose ‘no’"</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a:p>
            <a:endParaRPr lang="en-US" sz="2400"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1181983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Validation</a:t>
            </a:r>
            <a:endParaRPr lang="en-GB" altLang="en-US" dirty="0"/>
          </a:p>
        </p:txBody>
      </p:sp>
      <p:sp>
        <p:nvSpPr>
          <p:cNvPr id="3" name="Text Placeholder 2"/>
          <p:cNvSpPr>
            <a:spLocks noGrp="1"/>
          </p:cNvSpPr>
          <p:nvPr>
            <p:ph type="body" sz="quarter" idx="14"/>
          </p:nvPr>
        </p:nvSpPr>
        <p:spPr/>
        <p:txBody>
          <a:bodyPr/>
          <a:lstStyle/>
          <a:p>
            <a:r>
              <a:rPr lang="en-GB" dirty="0"/>
              <a:t>Validating an input means checking that the data you have collected is reasonable or possible:</a:t>
            </a:r>
          </a:p>
          <a:p>
            <a:r>
              <a:rPr lang="en-GB" dirty="0">
                <a:latin typeface="Arial" charset="0"/>
                <a:ea typeface="Arial" charset="0"/>
                <a:cs typeface="Arial" charset="0"/>
              </a:rPr>
              <a:t>Shoe shops generally sell shoes between sizes 1-13</a:t>
            </a:r>
          </a:p>
          <a:p>
            <a:r>
              <a:rPr lang="en-GB" dirty="0">
                <a:latin typeface="Arial" charset="0"/>
                <a:ea typeface="Arial" charset="0"/>
                <a:cs typeface="Arial" charset="0"/>
              </a:rPr>
              <a:t>Create a program that will:</a:t>
            </a:r>
          </a:p>
          <a:p>
            <a:pPr lvl="1"/>
            <a:r>
              <a:rPr lang="en-GB" dirty="0">
                <a:solidFill>
                  <a:srgbClr val="54999C"/>
                </a:solidFill>
                <a:latin typeface="Arial" charset="0"/>
                <a:ea typeface="Arial" charset="0"/>
                <a:cs typeface="Arial" charset="0"/>
              </a:rPr>
              <a:t>ask the user for a shoe size</a:t>
            </a:r>
          </a:p>
          <a:p>
            <a:pPr lvl="1"/>
            <a:r>
              <a:rPr lang="en-GB" dirty="0">
                <a:solidFill>
                  <a:srgbClr val="54999C"/>
                </a:solidFill>
                <a:latin typeface="Arial" charset="0"/>
                <a:ea typeface="Arial" charset="0"/>
                <a:cs typeface="Arial" charset="0"/>
              </a:rPr>
              <a:t>give an error if the number entered is invalid</a:t>
            </a:r>
          </a:p>
          <a:p>
            <a:pPr lvl="1"/>
            <a:r>
              <a:rPr lang="en-GB" dirty="0">
                <a:solidFill>
                  <a:srgbClr val="54999C"/>
                </a:solidFill>
                <a:latin typeface="Arial" charset="0"/>
                <a:ea typeface="Arial" charset="0"/>
                <a:cs typeface="Arial" charset="0"/>
              </a:rPr>
              <a:t>allow the user to try again until they enter a valid number</a:t>
            </a:r>
          </a:p>
          <a:p>
            <a:endParaRPr lang="en-GB" dirty="0">
              <a:latin typeface="Arial" charset="0"/>
              <a:ea typeface="Arial" charset="0"/>
              <a:cs typeface="Arial" charset="0"/>
            </a:endParaRPr>
          </a:p>
        </p:txBody>
      </p:sp>
    </p:spTree>
    <p:extLst>
      <p:ext uri="{BB962C8B-B14F-4D97-AF65-F5344CB8AC3E}">
        <p14:creationId xmlns:p14="http://schemas.microsoft.com/office/powerpoint/2010/main" val="1830246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Validation</a:t>
            </a:r>
            <a:endParaRPr lang="en-GB" altLang="en-US" dirty="0"/>
          </a:p>
        </p:txBody>
      </p:sp>
      <p:sp>
        <p:nvSpPr>
          <p:cNvPr id="3" name="Text Placeholder 2"/>
          <p:cNvSpPr>
            <a:spLocks noGrp="1"/>
          </p:cNvSpPr>
          <p:nvPr>
            <p:ph type="body" sz="quarter" idx="14"/>
          </p:nvPr>
        </p:nvSpPr>
        <p:spPr/>
        <p:txBody>
          <a:bodyPr/>
          <a:lstStyle/>
          <a:p>
            <a:r>
              <a:rPr lang="en-GB" dirty="0"/>
              <a:t>Shoe size example:</a:t>
            </a:r>
            <a:endParaRPr lang="en-GB" dirty="0">
              <a:latin typeface="Arial" charset="0"/>
              <a:ea typeface="Arial" charset="0"/>
              <a:cs typeface="Arial" charset="0"/>
            </a:endParaRPr>
          </a:p>
        </p:txBody>
      </p:sp>
      <p:sp>
        <p:nvSpPr>
          <p:cNvPr id="5" name="Rectangle 4"/>
          <p:cNvSpPr/>
          <p:nvPr/>
        </p:nvSpPr>
        <p:spPr>
          <a:xfrm>
            <a:off x="866174" y="2556518"/>
            <a:ext cx="7255362" cy="2308324"/>
          </a:xfrm>
          <a:prstGeom prst="rect">
            <a:avLst/>
          </a:prstGeom>
        </p:spPr>
        <p:txBody>
          <a:bodyPr wrap="square">
            <a:spAutoFit/>
          </a:bodyPr>
          <a:lstStyle/>
          <a:p>
            <a:r>
              <a:rPr lang="en-GB" sz="2400" dirty="0">
                <a:latin typeface="Consolas" charset="0"/>
                <a:ea typeface="Consolas" charset="0"/>
                <a:cs typeface="Consolas" charset="0"/>
              </a:rPr>
              <a:t>size = </a:t>
            </a:r>
            <a:r>
              <a:rPr lang="en-GB" sz="2400" dirty="0">
                <a:latin typeface="Consolas" pitchFamily="49" charset="0"/>
                <a:cs typeface="Consolas" pitchFamily="49" charset="0"/>
              </a:rPr>
              <a:t>0</a:t>
            </a:r>
            <a:br>
              <a:rPr lang="en-GB" sz="2400" dirty="0">
                <a:latin typeface="Consolas" charset="0"/>
                <a:ea typeface="Consolas" charset="0"/>
                <a:cs typeface="Consolas" charset="0"/>
              </a:rPr>
            </a:br>
            <a:r>
              <a:rPr lang="en-GB" sz="2400" dirty="0">
                <a:solidFill>
                  <a:srgbClr val="FF6600"/>
                </a:solidFill>
                <a:latin typeface="Consolas" pitchFamily="49" charset="0"/>
                <a:cs typeface="Consolas" charset="0"/>
              </a:rPr>
              <a:t>while </a:t>
            </a:r>
            <a:r>
              <a:rPr lang="en-GB" sz="2400" dirty="0">
                <a:latin typeface="Consolas" pitchFamily="49" charset="0"/>
                <a:cs typeface="Consolas" pitchFamily="49" charset="0"/>
              </a:rPr>
              <a:t>size &lt; 1 </a:t>
            </a:r>
            <a:r>
              <a:rPr lang="en-GB" sz="2400" dirty="0">
                <a:solidFill>
                  <a:srgbClr val="FF6600"/>
                </a:solidFill>
                <a:latin typeface="Consolas" pitchFamily="49" charset="0"/>
                <a:cs typeface="Consolas" pitchFamily="49" charset="0"/>
              </a:rPr>
              <a:t>or</a:t>
            </a:r>
            <a:r>
              <a:rPr lang="en-GB" sz="2400" dirty="0">
                <a:latin typeface="Consolas" pitchFamily="49" charset="0"/>
                <a:cs typeface="Consolas" pitchFamily="49" charset="0"/>
              </a:rPr>
              <a:t> size &gt; 13:</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size = </a:t>
            </a:r>
            <a:r>
              <a:rPr lang="en-GB" sz="2400" dirty="0" err="1">
                <a:solidFill>
                  <a:srgbClr val="660066"/>
                </a:solidFill>
                <a:latin typeface="Consolas" pitchFamily="49" charset="0"/>
                <a:cs typeface="Consolas" pitchFamily="49" charset="0"/>
              </a:rPr>
              <a:t>int</a:t>
            </a:r>
            <a:r>
              <a:rPr lang="en-GB" sz="2400" dirty="0">
                <a:latin typeface="Consolas" pitchFamily="49" charset="0"/>
                <a:cs typeface="Consolas" pitchFamily="49" charset="0"/>
              </a:rPr>
              <a:t>(</a:t>
            </a:r>
            <a:r>
              <a:rPr lang="en-GB" sz="2400" dirty="0">
                <a:solidFill>
                  <a:srgbClr val="660066"/>
                </a:solidFill>
                <a:latin typeface="Consolas" pitchFamily="49" charset="0"/>
                <a:cs typeface="Consolas" pitchFamily="49" charset="0"/>
              </a:rPr>
              <a:t>input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"Enter a shoe size \</a:t>
            </a:r>
          </a:p>
          <a:p>
            <a:r>
              <a:rPr lang="en-GB" sz="2400" dirty="0">
                <a:solidFill>
                  <a:srgbClr val="008000"/>
                </a:solidFill>
                <a:latin typeface="Consolas" pitchFamily="49" charset="0"/>
                <a:cs typeface="Consolas" pitchFamily="49" charset="0"/>
              </a:rPr>
              <a:t>between 1 and 13: "</a:t>
            </a:r>
            <a:r>
              <a:rPr lang="en-GB" sz="2400" dirty="0">
                <a:latin typeface="Consolas" pitchFamily="49" charset="0"/>
                <a:cs typeface="Consolas" pitchFamily="49" charset="0"/>
              </a:rPr>
              <a:t>))</a:t>
            </a:r>
            <a:br>
              <a:rPr lang="en-GB" sz="2400" dirty="0">
                <a:solidFill>
                  <a:srgbClr val="FF0000"/>
                </a:solidFill>
                <a:latin typeface="Consolas" pitchFamily="49" charset="0"/>
                <a:cs typeface="Consolas" pitchFamily="49" charset="0"/>
              </a:rPr>
            </a:br>
            <a:endParaRPr lang="en-GB" sz="2400" dirty="0">
              <a:solidFill>
                <a:srgbClr val="FF0000"/>
              </a:solidFill>
              <a:latin typeface="Consolas" pitchFamily="49" charset="0"/>
              <a:cs typeface="Consolas" pitchFamily="49" charset="0"/>
            </a:endParaRPr>
          </a:p>
          <a:p>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"Accepted"</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1582733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Validation</a:t>
            </a:r>
            <a:endParaRPr lang="en-GB" altLang="en-US" dirty="0"/>
          </a:p>
        </p:txBody>
      </p:sp>
      <p:sp>
        <p:nvSpPr>
          <p:cNvPr id="3" name="Text Placeholder 2"/>
          <p:cNvSpPr>
            <a:spLocks noGrp="1"/>
          </p:cNvSpPr>
          <p:nvPr>
            <p:ph type="body" sz="quarter" idx="14"/>
          </p:nvPr>
        </p:nvSpPr>
        <p:spPr/>
        <p:txBody>
          <a:bodyPr/>
          <a:lstStyle/>
          <a:p>
            <a:r>
              <a:rPr lang="en-GB" dirty="0"/>
              <a:t>Alternative shoe size example:</a:t>
            </a:r>
            <a:endParaRPr lang="en-GB" dirty="0">
              <a:latin typeface="Arial" charset="0"/>
              <a:ea typeface="Arial" charset="0"/>
              <a:cs typeface="Arial" charset="0"/>
            </a:endParaRPr>
          </a:p>
        </p:txBody>
      </p:sp>
      <p:sp>
        <p:nvSpPr>
          <p:cNvPr id="5" name="Rectangle 4"/>
          <p:cNvSpPr/>
          <p:nvPr/>
        </p:nvSpPr>
        <p:spPr>
          <a:xfrm>
            <a:off x="866173" y="2556518"/>
            <a:ext cx="8697907" cy="1938992"/>
          </a:xfrm>
          <a:prstGeom prst="rect">
            <a:avLst/>
          </a:prstGeom>
        </p:spPr>
        <p:txBody>
          <a:bodyPr wrap="square">
            <a:spAutoFit/>
          </a:bodyPr>
          <a:lstStyle/>
          <a:p>
            <a:r>
              <a:rPr lang="en-GB" sz="2400" dirty="0">
                <a:latin typeface="Consolas" charset="0"/>
                <a:ea typeface="Consolas" charset="0"/>
                <a:cs typeface="Consolas" charset="0"/>
              </a:rPr>
              <a:t>size = </a:t>
            </a:r>
            <a:r>
              <a:rPr lang="en-GB" sz="2400" dirty="0" err="1">
                <a:solidFill>
                  <a:srgbClr val="660066"/>
                </a:solidFill>
                <a:latin typeface="Consolas" pitchFamily="49" charset="0"/>
                <a:cs typeface="Consolas" pitchFamily="49" charset="0"/>
              </a:rPr>
              <a:t>int</a:t>
            </a:r>
            <a:r>
              <a:rPr lang="en-GB" sz="2400" dirty="0">
                <a:latin typeface="Consolas" pitchFamily="49" charset="0"/>
                <a:cs typeface="Consolas" pitchFamily="49" charset="0"/>
              </a:rPr>
              <a:t>(</a:t>
            </a:r>
            <a:r>
              <a:rPr lang="en-GB" sz="2400" dirty="0">
                <a:solidFill>
                  <a:srgbClr val="660066"/>
                </a:solidFill>
                <a:latin typeface="Consolas" pitchFamily="49" charset="0"/>
                <a:cs typeface="Consolas" pitchFamily="49" charset="0"/>
              </a:rPr>
              <a:t>input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"Enter a shoe size:"</a:t>
            </a:r>
            <a:r>
              <a:rPr lang="en-GB" sz="2400" dirty="0">
                <a:latin typeface="Consolas" pitchFamily="49" charset="0"/>
                <a:cs typeface="Consolas" pitchFamily="49" charset="0"/>
              </a:rPr>
              <a:t>)) </a:t>
            </a:r>
            <a:br>
              <a:rPr lang="en-GB" sz="2400" dirty="0">
                <a:latin typeface="Consolas" charset="0"/>
                <a:ea typeface="Consolas" charset="0"/>
                <a:cs typeface="Consolas" charset="0"/>
              </a:rPr>
            </a:br>
            <a:r>
              <a:rPr lang="en-GB" sz="2400" dirty="0">
                <a:solidFill>
                  <a:srgbClr val="FF6600"/>
                </a:solidFill>
                <a:latin typeface="Consolas" pitchFamily="49" charset="0"/>
                <a:cs typeface="Consolas" pitchFamily="49" charset="0"/>
              </a:rPr>
              <a:t>while </a:t>
            </a:r>
            <a:r>
              <a:rPr lang="en-GB" sz="2400" dirty="0">
                <a:latin typeface="Consolas" pitchFamily="49" charset="0"/>
                <a:cs typeface="Consolas" pitchFamily="49" charset="0"/>
              </a:rPr>
              <a:t>size &lt; 1 </a:t>
            </a:r>
            <a:r>
              <a:rPr lang="en-GB" sz="2400" dirty="0">
                <a:solidFill>
                  <a:srgbClr val="FF6600"/>
                </a:solidFill>
                <a:latin typeface="Consolas" pitchFamily="49" charset="0"/>
                <a:cs typeface="Consolas" pitchFamily="49" charset="0"/>
              </a:rPr>
              <a:t>or</a:t>
            </a:r>
            <a:r>
              <a:rPr lang="en-GB" sz="2400" dirty="0">
                <a:latin typeface="Consolas" pitchFamily="49" charset="0"/>
                <a:cs typeface="Consolas" pitchFamily="49" charset="0"/>
              </a:rPr>
              <a:t> size &gt; 13:</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size = </a:t>
            </a:r>
            <a:r>
              <a:rPr lang="en-GB" sz="2400" dirty="0" err="1">
                <a:solidFill>
                  <a:srgbClr val="660066"/>
                </a:solidFill>
                <a:latin typeface="Consolas" pitchFamily="49" charset="0"/>
                <a:cs typeface="Consolas" pitchFamily="49" charset="0"/>
              </a:rPr>
              <a:t>int</a:t>
            </a:r>
            <a:r>
              <a:rPr lang="en-GB" sz="2400" dirty="0">
                <a:latin typeface="Consolas" pitchFamily="49" charset="0"/>
                <a:cs typeface="Consolas" pitchFamily="49" charset="0"/>
              </a:rPr>
              <a:t>(</a:t>
            </a:r>
            <a:r>
              <a:rPr lang="en-GB" sz="2400" dirty="0">
                <a:solidFill>
                  <a:srgbClr val="660066"/>
                </a:solidFill>
                <a:latin typeface="Consolas" pitchFamily="49" charset="0"/>
                <a:cs typeface="Consolas" pitchFamily="49" charset="0"/>
              </a:rPr>
              <a:t>input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"Error, must be 1-13: "</a:t>
            </a:r>
            <a:r>
              <a:rPr lang="en-GB" sz="2400" dirty="0">
                <a:latin typeface="Consolas" pitchFamily="49" charset="0"/>
                <a:cs typeface="Consolas" pitchFamily="49" charset="0"/>
              </a:rPr>
              <a:t>))</a:t>
            </a:r>
            <a:br>
              <a:rPr lang="en-GB" sz="2400" dirty="0">
                <a:solidFill>
                  <a:srgbClr val="FF0000"/>
                </a:solidFill>
                <a:latin typeface="Consolas" pitchFamily="49" charset="0"/>
                <a:cs typeface="Consolas" pitchFamily="49" charset="0"/>
              </a:rPr>
            </a:br>
            <a:endParaRPr lang="en-GB" sz="2400" dirty="0">
              <a:solidFill>
                <a:srgbClr val="FF0000"/>
              </a:solidFill>
              <a:latin typeface="Consolas" pitchFamily="49" charset="0"/>
              <a:cs typeface="Consolas" pitchFamily="49" charset="0"/>
            </a:endParaRPr>
          </a:p>
          <a:p>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"Accepted"</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1061991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Validation</a:t>
            </a:r>
            <a:endParaRPr lang="en-GB" altLang="en-US" dirty="0"/>
          </a:p>
        </p:txBody>
      </p:sp>
      <p:sp>
        <p:nvSpPr>
          <p:cNvPr id="3" name="Text Placeholder 2"/>
          <p:cNvSpPr>
            <a:spLocks noGrp="1"/>
          </p:cNvSpPr>
          <p:nvPr>
            <p:ph type="body" sz="quarter" idx="14"/>
          </p:nvPr>
        </p:nvSpPr>
        <p:spPr/>
        <p:txBody>
          <a:bodyPr/>
          <a:lstStyle/>
          <a:p>
            <a:r>
              <a:rPr lang="en-GB" dirty="0"/>
              <a:t>Common rules for validation:</a:t>
            </a:r>
          </a:p>
          <a:p>
            <a:pPr lvl="1"/>
            <a:r>
              <a:rPr lang="en-GB" dirty="0">
                <a:solidFill>
                  <a:srgbClr val="54999C"/>
                </a:solidFill>
                <a:latin typeface="Arial" charset="0"/>
                <a:ea typeface="Arial" charset="0"/>
                <a:cs typeface="Arial" charset="0"/>
              </a:rPr>
              <a:t>set an empty value or ask for a value first</a:t>
            </a:r>
          </a:p>
          <a:p>
            <a:pPr lvl="1"/>
            <a:r>
              <a:rPr lang="en-GB" dirty="0">
                <a:solidFill>
                  <a:srgbClr val="54999C"/>
                </a:solidFill>
                <a:latin typeface="Arial" charset="0"/>
                <a:ea typeface="Arial" charset="0"/>
                <a:cs typeface="Arial" charset="0"/>
              </a:rPr>
              <a:t>create a while loop that will repeat while the answer is invalid</a:t>
            </a:r>
          </a:p>
          <a:p>
            <a:pPr lvl="1"/>
            <a:r>
              <a:rPr lang="en-GB" dirty="0">
                <a:solidFill>
                  <a:srgbClr val="54999C"/>
                </a:solidFill>
                <a:latin typeface="Arial" charset="0"/>
                <a:ea typeface="Arial" charset="0"/>
                <a:cs typeface="Arial" charset="0"/>
              </a:rPr>
              <a:t>ask for a value </a:t>
            </a:r>
            <a:r>
              <a:rPr lang="en-GB" b="1" dirty="0">
                <a:solidFill>
                  <a:srgbClr val="54999C"/>
                </a:solidFill>
                <a:latin typeface="Arial" charset="0"/>
                <a:ea typeface="Arial" charset="0"/>
                <a:cs typeface="Arial" charset="0"/>
              </a:rPr>
              <a:t>inside </a:t>
            </a:r>
            <a:r>
              <a:rPr lang="en-GB" dirty="0">
                <a:solidFill>
                  <a:srgbClr val="54999C"/>
                </a:solidFill>
                <a:latin typeface="Arial" charset="0"/>
                <a:ea typeface="Arial" charset="0"/>
                <a:cs typeface="Arial" charset="0"/>
              </a:rPr>
              <a:t>the loop as well</a:t>
            </a:r>
          </a:p>
          <a:p>
            <a:endParaRPr lang="en-GB" dirty="0">
              <a:latin typeface="Arial" charset="0"/>
              <a:ea typeface="Arial" charset="0"/>
              <a:cs typeface="Arial" charset="0"/>
            </a:endParaRPr>
          </a:p>
        </p:txBody>
      </p:sp>
    </p:spTree>
    <p:extLst>
      <p:ext uri="{BB962C8B-B14F-4D97-AF65-F5344CB8AC3E}">
        <p14:creationId xmlns:p14="http://schemas.microsoft.com/office/powerpoint/2010/main" val="12112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10b</a:t>
            </a:r>
          </a:p>
        </p:txBody>
      </p:sp>
      <p:sp>
        <p:nvSpPr>
          <p:cNvPr id="2" name="Text Placeholder 1"/>
          <p:cNvSpPr>
            <a:spLocks noGrp="1"/>
          </p:cNvSpPr>
          <p:nvPr>
            <p:ph type="body" sz="quarter" idx="14"/>
          </p:nvPr>
        </p:nvSpPr>
        <p:spPr/>
        <p:txBody>
          <a:bodyPr/>
          <a:lstStyle/>
          <a:p>
            <a:r>
              <a:rPr lang="en-GB" altLang="en-US" dirty="0"/>
              <a:t>Complete </a:t>
            </a:r>
            <a:r>
              <a:rPr lang="en-GB" altLang="en-US" b="1" dirty="0"/>
              <a:t>Worksheet 10b</a:t>
            </a:r>
          </a:p>
        </p:txBody>
      </p:sp>
    </p:spTree>
    <p:extLst>
      <p:ext uri="{BB962C8B-B14F-4D97-AF65-F5344CB8AC3E}">
        <p14:creationId xmlns:p14="http://schemas.microsoft.com/office/powerpoint/2010/main" val="644225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dirty="0"/>
              <a:t>Use programming ’set pieces’ for common problems</a:t>
            </a:r>
          </a:p>
          <a:p>
            <a:pPr marL="630238" indent="-365125"/>
            <a:r>
              <a:rPr lang="en-GB" sz="2000" dirty="0"/>
              <a:t>Use a ‘flag’</a:t>
            </a:r>
          </a:p>
          <a:p>
            <a:pPr marL="630238" lvl="2" indent="-365125">
              <a:spcBef>
                <a:spcPts val="0"/>
              </a:spcBef>
              <a:spcAft>
                <a:spcPts val="1400"/>
              </a:spcAft>
            </a:pPr>
            <a:r>
              <a:rPr lang="en-GB" sz="2000" dirty="0">
                <a:latin typeface="Arial"/>
                <a:cs typeface="Arial"/>
              </a:rPr>
              <a:t>Use a while loop to validate data entry</a:t>
            </a:r>
          </a:p>
          <a:p>
            <a:pPr marL="630238" lvl="2" indent="-365125">
              <a:spcBef>
                <a:spcPts val="0"/>
              </a:spcBef>
              <a:spcAft>
                <a:spcPts val="1400"/>
              </a:spcAft>
            </a:pPr>
            <a:r>
              <a:rPr lang="en-GB" sz="2000" dirty="0">
                <a:latin typeface="Arial"/>
                <a:cs typeface="Arial"/>
              </a:rPr>
              <a:t>Create a menu system</a:t>
            </a:r>
          </a:p>
        </p:txBody>
      </p:sp>
      <p:sp>
        <p:nvSpPr>
          <p:cNvPr id="7171" name="Content Placeholder 1"/>
          <p:cNvSpPr>
            <a:spLocks noGrp="1"/>
          </p:cNvSpPr>
          <p:nvPr>
            <p:ph type="body" sz="quarter" idx="13"/>
          </p:nvPr>
        </p:nvSpPr>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Menu system</a:t>
            </a:r>
            <a:endParaRPr lang="en-GB" altLang="en-US" dirty="0"/>
          </a:p>
        </p:txBody>
      </p:sp>
      <p:sp>
        <p:nvSpPr>
          <p:cNvPr id="3" name="Text Placeholder 2"/>
          <p:cNvSpPr>
            <a:spLocks noGrp="1"/>
          </p:cNvSpPr>
          <p:nvPr>
            <p:ph type="body" sz="quarter" idx="14"/>
          </p:nvPr>
        </p:nvSpPr>
        <p:spPr/>
        <p:txBody>
          <a:bodyPr/>
          <a:lstStyle/>
          <a:p>
            <a:r>
              <a:rPr lang="en-GB" dirty="0"/>
              <a:t>Many programs would benefit from a menu system</a:t>
            </a:r>
          </a:p>
          <a:p>
            <a:r>
              <a:rPr lang="en-GB" dirty="0">
                <a:latin typeface="Arial" charset="0"/>
                <a:ea typeface="Arial" charset="0"/>
                <a:cs typeface="Arial" charset="0"/>
              </a:rPr>
              <a:t>Using subroutines (functions and procedures) and validation together makes this really easy</a:t>
            </a:r>
          </a:p>
          <a:p>
            <a:endParaRPr lang="en-GB" dirty="0">
              <a:latin typeface="Arial" charset="0"/>
              <a:ea typeface="Arial" charset="0"/>
              <a:cs typeface="Arial" charset="0"/>
            </a:endParaRPr>
          </a:p>
        </p:txBody>
      </p:sp>
    </p:spTree>
    <p:extLst>
      <p:ext uri="{BB962C8B-B14F-4D97-AF65-F5344CB8AC3E}">
        <p14:creationId xmlns:p14="http://schemas.microsoft.com/office/powerpoint/2010/main" val="2110169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Menu system</a:t>
            </a:r>
            <a:endParaRPr lang="en-GB" altLang="en-US" dirty="0"/>
          </a:p>
        </p:txBody>
      </p:sp>
      <p:sp>
        <p:nvSpPr>
          <p:cNvPr id="3" name="Text Placeholder 2"/>
          <p:cNvSpPr>
            <a:spLocks noGrp="1"/>
          </p:cNvSpPr>
          <p:nvPr>
            <p:ph type="body" sz="quarter" idx="14"/>
          </p:nvPr>
        </p:nvSpPr>
        <p:spPr/>
        <p:txBody>
          <a:bodyPr/>
          <a:lstStyle/>
          <a:p>
            <a:r>
              <a:rPr lang="en-GB" dirty="0"/>
              <a:t>First, create some empty procedures:</a:t>
            </a:r>
            <a:endParaRPr lang="en-GB" dirty="0">
              <a:latin typeface="Arial" charset="0"/>
              <a:ea typeface="Arial" charset="0"/>
              <a:cs typeface="Arial" charset="0"/>
            </a:endParaRPr>
          </a:p>
        </p:txBody>
      </p:sp>
      <p:sp>
        <p:nvSpPr>
          <p:cNvPr id="5" name="Rectangle 4"/>
          <p:cNvSpPr/>
          <p:nvPr/>
        </p:nvSpPr>
        <p:spPr>
          <a:xfrm>
            <a:off x="866173" y="2556518"/>
            <a:ext cx="8697907" cy="1938992"/>
          </a:xfrm>
          <a:prstGeom prst="rect">
            <a:avLst/>
          </a:prstGeom>
        </p:spPr>
        <p:txBody>
          <a:bodyPr wrap="square">
            <a:spAutoFit/>
          </a:bodyPr>
          <a:lstStyle/>
          <a:p>
            <a:r>
              <a:rPr lang="en-GB" sz="2400" dirty="0" err="1">
                <a:solidFill>
                  <a:srgbClr val="FF6600"/>
                </a:solidFill>
                <a:latin typeface="Consolas" pitchFamily="49" charset="0"/>
                <a:cs typeface="Consolas" pitchFamily="49" charset="0"/>
              </a:rPr>
              <a:t>def</a:t>
            </a:r>
            <a:r>
              <a:rPr lang="en-GB" sz="2400" dirty="0">
                <a:solidFill>
                  <a:srgbClr val="FF6600"/>
                </a:solidFill>
                <a:latin typeface="Consolas" pitchFamily="49" charset="0"/>
                <a:cs typeface="Consolas" pitchFamily="49" charset="0"/>
              </a:rPr>
              <a:t> </a:t>
            </a:r>
            <a:r>
              <a:rPr lang="en-GB" sz="2400" dirty="0">
                <a:solidFill>
                  <a:schemeClr val="tx2"/>
                </a:solidFill>
                <a:latin typeface="Consolas" pitchFamily="49" charset="0"/>
                <a:cs typeface="Consolas" pitchFamily="49" charset="0"/>
              </a:rPr>
              <a:t>option1</a:t>
            </a:r>
            <a:r>
              <a:rPr lang="en-GB" sz="2400" dirty="0">
                <a:latin typeface="Consolas" pitchFamily="49" charset="0"/>
                <a:cs typeface="Consolas" pitchFamily="49" charset="0"/>
              </a:rPr>
              <a:t>():</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"Option 1 run"</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a:p>
            <a:endParaRPr lang="en-GB" sz="2400" dirty="0">
              <a:solidFill>
                <a:srgbClr val="FF0000"/>
              </a:solidFill>
              <a:latin typeface="Consolas" pitchFamily="49" charset="0"/>
              <a:cs typeface="Consolas" pitchFamily="49" charset="0"/>
            </a:endParaRPr>
          </a:p>
          <a:p>
            <a:r>
              <a:rPr lang="en-GB" sz="2400" dirty="0" err="1">
                <a:solidFill>
                  <a:srgbClr val="FF6600"/>
                </a:solidFill>
                <a:latin typeface="Consolas" pitchFamily="49" charset="0"/>
                <a:cs typeface="Consolas" pitchFamily="49" charset="0"/>
              </a:rPr>
              <a:t>def</a:t>
            </a:r>
            <a:r>
              <a:rPr lang="en-GB" sz="2400" dirty="0">
                <a:solidFill>
                  <a:srgbClr val="FF6600"/>
                </a:solidFill>
                <a:latin typeface="Consolas" pitchFamily="49" charset="0"/>
                <a:cs typeface="Consolas" pitchFamily="49" charset="0"/>
              </a:rPr>
              <a:t> </a:t>
            </a:r>
            <a:r>
              <a:rPr lang="en-GB" sz="2400" dirty="0">
                <a:solidFill>
                  <a:schemeClr val="tx2"/>
                </a:solidFill>
                <a:latin typeface="Consolas" pitchFamily="49" charset="0"/>
                <a:cs typeface="Consolas" pitchFamily="49" charset="0"/>
              </a:rPr>
              <a:t>option2</a:t>
            </a:r>
            <a:r>
              <a:rPr lang="en-GB" sz="2400" dirty="0">
                <a:latin typeface="Consolas" pitchFamily="49" charset="0"/>
                <a:cs typeface="Consolas" pitchFamily="49" charset="0"/>
              </a:rPr>
              <a:t>():</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"Option 2 run"</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1599722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Menu system</a:t>
            </a:r>
            <a:endParaRPr lang="en-GB" altLang="en-US" dirty="0"/>
          </a:p>
        </p:txBody>
      </p:sp>
      <p:sp>
        <p:nvSpPr>
          <p:cNvPr id="3" name="Text Placeholder 2"/>
          <p:cNvSpPr>
            <a:spLocks noGrp="1"/>
          </p:cNvSpPr>
          <p:nvPr>
            <p:ph type="body" sz="quarter" idx="14"/>
          </p:nvPr>
        </p:nvSpPr>
        <p:spPr/>
        <p:txBody>
          <a:bodyPr/>
          <a:lstStyle/>
          <a:p>
            <a:r>
              <a:rPr lang="en-GB" dirty="0"/>
              <a:t>Second, print the menu and use a </a:t>
            </a:r>
            <a:r>
              <a:rPr lang="en-GB"/>
              <a:t>selection statement:</a:t>
            </a:r>
            <a:endParaRPr lang="en-GB" dirty="0">
              <a:latin typeface="Arial" charset="0"/>
              <a:ea typeface="Arial" charset="0"/>
              <a:cs typeface="Arial" charset="0"/>
            </a:endParaRPr>
          </a:p>
        </p:txBody>
      </p:sp>
      <p:sp>
        <p:nvSpPr>
          <p:cNvPr id="5" name="Rectangle 4"/>
          <p:cNvSpPr/>
          <p:nvPr/>
        </p:nvSpPr>
        <p:spPr>
          <a:xfrm>
            <a:off x="911893" y="2627520"/>
            <a:ext cx="6997667" cy="3785652"/>
          </a:xfrm>
          <a:prstGeom prst="rect">
            <a:avLst/>
          </a:prstGeom>
        </p:spPr>
        <p:txBody>
          <a:bodyPr wrap="square">
            <a:spAutoFit/>
          </a:bodyPr>
          <a:lstStyle/>
          <a:p>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"Main Menu"</a:t>
            </a:r>
            <a:r>
              <a:rPr lang="en-GB" sz="2400" dirty="0">
                <a:latin typeface="Consolas" pitchFamily="49" charset="0"/>
                <a:cs typeface="Consolas" pitchFamily="49" charset="0"/>
              </a:rPr>
              <a:t>)</a:t>
            </a:r>
            <a:br>
              <a:rPr lang="en-GB" sz="2400" dirty="0">
                <a:latin typeface="Consolas" pitchFamily="49" charset="0"/>
                <a:cs typeface="Consolas" pitchFamily="49" charset="0"/>
              </a:rPr>
            </a:br>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"1. Option 1"</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a:p>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"2. Option 2"</a:t>
            </a:r>
            <a:r>
              <a:rPr lang="en-GB" sz="2400" dirty="0">
                <a:latin typeface="Consolas" pitchFamily="49" charset="0"/>
                <a:cs typeface="Consolas" pitchFamily="49" charset="0"/>
              </a:rPr>
              <a:t>)</a:t>
            </a:r>
          </a:p>
          <a:p>
            <a:r>
              <a:rPr lang="en-GB" sz="2400" dirty="0">
                <a:latin typeface="Consolas" pitchFamily="49" charset="0"/>
                <a:cs typeface="Consolas" pitchFamily="49" charset="0"/>
              </a:rPr>
              <a:t>choice = </a:t>
            </a:r>
            <a:r>
              <a:rPr lang="en-GB" sz="2400" dirty="0" err="1">
                <a:solidFill>
                  <a:srgbClr val="660066"/>
                </a:solidFill>
                <a:latin typeface="Consolas" pitchFamily="49" charset="0"/>
                <a:cs typeface="Consolas" pitchFamily="49" charset="0"/>
              </a:rPr>
              <a:t>int</a:t>
            </a:r>
            <a:r>
              <a:rPr lang="en-GB" sz="2400" dirty="0">
                <a:latin typeface="Consolas" pitchFamily="49" charset="0"/>
                <a:cs typeface="Consolas" pitchFamily="49" charset="0"/>
              </a:rPr>
              <a:t>(</a:t>
            </a:r>
            <a:r>
              <a:rPr lang="en-GB" sz="2400" dirty="0">
                <a:solidFill>
                  <a:srgbClr val="660066"/>
                </a:solidFill>
                <a:latin typeface="Consolas" pitchFamily="49" charset="0"/>
                <a:cs typeface="Consolas" pitchFamily="49" charset="0"/>
              </a:rPr>
              <a:t>input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"Choose an option: "</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a:p>
            <a:endParaRPr lang="en-GB" sz="2400" dirty="0">
              <a:solidFill>
                <a:srgbClr val="FF0000"/>
              </a:solidFill>
              <a:latin typeface="Consolas" pitchFamily="49" charset="0"/>
              <a:cs typeface="Consolas" pitchFamily="49" charset="0"/>
            </a:endParaRPr>
          </a:p>
          <a:p>
            <a:r>
              <a:rPr lang="en-GB" sz="2400" dirty="0">
                <a:solidFill>
                  <a:srgbClr val="FF6600"/>
                </a:solidFill>
                <a:latin typeface="Consolas" pitchFamily="49" charset="0"/>
                <a:cs typeface="Consolas" pitchFamily="49" charset="0"/>
              </a:rPr>
              <a:t>if </a:t>
            </a:r>
            <a:r>
              <a:rPr lang="en-GB" sz="2400" dirty="0">
                <a:latin typeface="Consolas" pitchFamily="49" charset="0"/>
                <a:cs typeface="Consolas" pitchFamily="49" charset="0"/>
              </a:rPr>
              <a:t>choice == 1:</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option1()</a:t>
            </a:r>
          </a:p>
          <a:p>
            <a:r>
              <a:rPr lang="en-GB" sz="2400" dirty="0" err="1">
                <a:solidFill>
                  <a:srgbClr val="FF6600"/>
                </a:solidFill>
                <a:latin typeface="Consolas" pitchFamily="49" charset="0"/>
                <a:cs typeface="Consolas" pitchFamily="49" charset="0"/>
              </a:rPr>
              <a:t>elif</a:t>
            </a:r>
            <a:r>
              <a:rPr lang="en-GB" sz="2400" dirty="0">
                <a:solidFill>
                  <a:srgbClr val="FF6600"/>
                </a:solidFill>
                <a:latin typeface="Consolas" pitchFamily="49" charset="0"/>
                <a:cs typeface="Consolas" pitchFamily="49" charset="0"/>
              </a:rPr>
              <a:t> </a:t>
            </a:r>
            <a:r>
              <a:rPr lang="en-GB" sz="2400" dirty="0">
                <a:latin typeface="Consolas" pitchFamily="49" charset="0"/>
                <a:cs typeface="Consolas" pitchFamily="49" charset="0"/>
              </a:rPr>
              <a:t>choice == 2:</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option2()</a:t>
            </a:r>
            <a:endParaRPr lang="en-US" sz="2400" dirty="0">
              <a:solidFill>
                <a:srgbClr val="FF0000"/>
              </a:solidFill>
              <a:latin typeface="Consolas" pitchFamily="49" charset="0"/>
              <a:cs typeface="Consolas" pitchFamily="49" charset="0"/>
            </a:endParaRPr>
          </a:p>
          <a:p>
            <a:endParaRPr lang="en-US" sz="2400"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187695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Menu system</a:t>
            </a:r>
            <a:endParaRPr lang="en-GB" altLang="en-US" dirty="0"/>
          </a:p>
        </p:txBody>
      </p:sp>
      <p:sp>
        <p:nvSpPr>
          <p:cNvPr id="3" name="Text Placeholder 2"/>
          <p:cNvSpPr>
            <a:spLocks noGrp="1"/>
          </p:cNvSpPr>
          <p:nvPr>
            <p:ph type="body" sz="quarter" idx="14"/>
          </p:nvPr>
        </p:nvSpPr>
        <p:spPr/>
        <p:txBody>
          <a:bodyPr/>
          <a:lstStyle/>
          <a:p>
            <a:r>
              <a:rPr lang="en-GB" dirty="0"/>
              <a:t>Third, add a validation loop:</a:t>
            </a:r>
            <a:endParaRPr lang="en-GB" dirty="0">
              <a:latin typeface="Arial" charset="0"/>
              <a:ea typeface="Arial" charset="0"/>
              <a:cs typeface="Arial" charset="0"/>
            </a:endParaRPr>
          </a:p>
        </p:txBody>
      </p:sp>
      <p:sp>
        <p:nvSpPr>
          <p:cNvPr id="5" name="Rectangle 4"/>
          <p:cNvSpPr/>
          <p:nvPr/>
        </p:nvSpPr>
        <p:spPr>
          <a:xfrm>
            <a:off x="904274" y="2159270"/>
            <a:ext cx="8134952" cy="4093428"/>
          </a:xfrm>
          <a:prstGeom prst="rect">
            <a:avLst/>
          </a:prstGeom>
        </p:spPr>
        <p:txBody>
          <a:bodyPr wrap="square">
            <a:spAutoFit/>
          </a:bodyPr>
          <a:lstStyle/>
          <a:p>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"Main Menu"</a:t>
            </a:r>
            <a:r>
              <a:rPr lang="en-GB" sz="2400" dirty="0">
                <a:latin typeface="Consolas" pitchFamily="49" charset="0"/>
                <a:cs typeface="Consolas" pitchFamily="49" charset="0"/>
              </a:rPr>
              <a:t>)</a:t>
            </a:r>
            <a:br>
              <a:rPr lang="en-GB" sz="2400" dirty="0">
                <a:latin typeface="Consolas" pitchFamily="49" charset="0"/>
                <a:cs typeface="Consolas" pitchFamily="49" charset="0"/>
              </a:rPr>
            </a:br>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"1. Option 1"</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a:p>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"2. Option 2"</a:t>
            </a:r>
            <a:r>
              <a:rPr lang="en-GB" sz="2400" dirty="0">
                <a:latin typeface="Consolas" pitchFamily="49" charset="0"/>
                <a:cs typeface="Consolas" pitchFamily="49" charset="0"/>
              </a:rPr>
              <a:t>)</a:t>
            </a:r>
          </a:p>
          <a:p>
            <a:r>
              <a:rPr lang="en-GB" sz="2400" dirty="0">
                <a:latin typeface="Consolas" pitchFamily="49" charset="0"/>
                <a:cs typeface="Consolas" pitchFamily="49" charset="0"/>
              </a:rPr>
              <a:t>choice = </a:t>
            </a:r>
            <a:r>
              <a:rPr lang="en-GB" sz="2400" dirty="0" err="1">
                <a:solidFill>
                  <a:srgbClr val="660066"/>
                </a:solidFill>
                <a:latin typeface="Consolas" pitchFamily="49" charset="0"/>
                <a:cs typeface="Consolas" pitchFamily="49" charset="0"/>
              </a:rPr>
              <a:t>int</a:t>
            </a:r>
            <a:r>
              <a:rPr lang="en-GB" sz="2400" dirty="0">
                <a:latin typeface="Consolas" pitchFamily="49" charset="0"/>
                <a:cs typeface="Consolas" pitchFamily="49" charset="0"/>
              </a:rPr>
              <a:t>(</a:t>
            </a:r>
            <a:r>
              <a:rPr lang="en-GB" sz="2400" dirty="0">
                <a:solidFill>
                  <a:srgbClr val="660066"/>
                </a:solidFill>
                <a:latin typeface="Consolas" pitchFamily="49" charset="0"/>
                <a:cs typeface="Consolas" pitchFamily="49" charset="0"/>
              </a:rPr>
              <a:t>input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"Choose an option: "</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a:p>
            <a:pPr>
              <a:spcBef>
                <a:spcPts val="1200"/>
              </a:spcBef>
            </a:pPr>
            <a:r>
              <a:rPr lang="en-US" sz="2400" dirty="0">
                <a:solidFill>
                  <a:srgbClr val="FF6600"/>
                </a:solidFill>
                <a:latin typeface="Consolas" pitchFamily="49" charset="0"/>
                <a:cs typeface="Consolas" pitchFamily="49" charset="0"/>
              </a:rPr>
              <a:t>w</a:t>
            </a:r>
            <a:r>
              <a:rPr lang="en-GB" sz="2400" dirty="0" err="1">
                <a:solidFill>
                  <a:srgbClr val="FF6600"/>
                </a:solidFill>
                <a:latin typeface="Consolas" pitchFamily="49" charset="0"/>
                <a:cs typeface="Consolas" pitchFamily="49" charset="0"/>
              </a:rPr>
              <a:t>hile</a:t>
            </a:r>
            <a:r>
              <a:rPr lang="en-GB" sz="2400" dirty="0">
                <a:solidFill>
                  <a:srgbClr val="FF6600"/>
                </a:solidFill>
                <a:latin typeface="Consolas" pitchFamily="49" charset="0"/>
                <a:cs typeface="Consolas" pitchFamily="49" charset="0"/>
              </a:rPr>
              <a:t> </a:t>
            </a:r>
            <a:r>
              <a:rPr lang="en-GB" sz="2400" dirty="0">
                <a:latin typeface="Consolas" pitchFamily="49" charset="0"/>
                <a:cs typeface="Consolas" pitchFamily="49" charset="0"/>
              </a:rPr>
              <a:t>choice != 1 </a:t>
            </a:r>
            <a:r>
              <a:rPr lang="en-GB" sz="2400" dirty="0">
                <a:solidFill>
                  <a:srgbClr val="FF6600"/>
                </a:solidFill>
                <a:latin typeface="Consolas" pitchFamily="49" charset="0"/>
                <a:cs typeface="Consolas" pitchFamily="49" charset="0"/>
              </a:rPr>
              <a:t>and</a:t>
            </a:r>
            <a:r>
              <a:rPr lang="en-GB" sz="2400" dirty="0">
                <a:solidFill>
                  <a:srgbClr val="FF0000"/>
                </a:solidFill>
                <a:latin typeface="Consolas" pitchFamily="49" charset="0"/>
                <a:cs typeface="Consolas" pitchFamily="49" charset="0"/>
              </a:rPr>
              <a:t> </a:t>
            </a:r>
            <a:r>
              <a:rPr lang="en-GB" sz="2400" dirty="0">
                <a:latin typeface="Consolas" pitchFamily="49" charset="0"/>
                <a:cs typeface="Consolas" pitchFamily="49" charset="0"/>
              </a:rPr>
              <a:t>choice != 2:</a:t>
            </a:r>
          </a:p>
          <a:p>
            <a:r>
              <a:rPr lang="en-GB" sz="2400" dirty="0">
                <a:solidFill>
                  <a:srgbClr val="FF0000"/>
                </a:solidFill>
                <a:latin typeface="Consolas" pitchFamily="49" charset="0"/>
                <a:cs typeface="Consolas" pitchFamily="49" charset="0"/>
              </a:rPr>
              <a:t>	</a:t>
            </a:r>
            <a:r>
              <a:rPr lang="en-GB" sz="2400" dirty="0">
                <a:latin typeface="Consolas" pitchFamily="49" charset="0"/>
                <a:cs typeface="Consolas" pitchFamily="49" charset="0"/>
              </a:rPr>
              <a:t>choice = </a:t>
            </a:r>
            <a:r>
              <a:rPr lang="en-GB" sz="2400" dirty="0" err="1">
                <a:solidFill>
                  <a:srgbClr val="660066"/>
                </a:solidFill>
                <a:latin typeface="Consolas" pitchFamily="49" charset="0"/>
                <a:cs typeface="Consolas" pitchFamily="49" charset="0"/>
              </a:rPr>
              <a:t>int</a:t>
            </a:r>
            <a:r>
              <a:rPr lang="en-GB" sz="2400" dirty="0">
                <a:latin typeface="Consolas" pitchFamily="49" charset="0"/>
                <a:cs typeface="Consolas" pitchFamily="49" charset="0"/>
              </a:rPr>
              <a:t>(</a:t>
            </a:r>
            <a:r>
              <a:rPr lang="en-GB" sz="2400" dirty="0">
                <a:solidFill>
                  <a:srgbClr val="660066"/>
                </a:solidFill>
                <a:latin typeface="Consolas" pitchFamily="49" charset="0"/>
                <a:cs typeface="Consolas" pitchFamily="49" charset="0"/>
              </a:rPr>
              <a:t>input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"Error, enter 1 or 2: "</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a:p>
            <a:pPr>
              <a:spcBef>
                <a:spcPts val="1200"/>
              </a:spcBef>
            </a:pPr>
            <a:r>
              <a:rPr lang="en-GB" sz="2400" dirty="0">
                <a:solidFill>
                  <a:srgbClr val="FF6600"/>
                </a:solidFill>
                <a:latin typeface="Consolas" pitchFamily="49" charset="0"/>
                <a:cs typeface="Consolas" pitchFamily="49" charset="0"/>
              </a:rPr>
              <a:t>if </a:t>
            </a:r>
            <a:r>
              <a:rPr lang="en-GB" sz="2400" dirty="0">
                <a:latin typeface="Consolas" pitchFamily="49" charset="0"/>
                <a:cs typeface="Consolas" pitchFamily="49" charset="0"/>
              </a:rPr>
              <a:t>choice == 1:</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option1()</a:t>
            </a:r>
          </a:p>
          <a:p>
            <a:r>
              <a:rPr lang="en-GB" sz="2400" dirty="0" err="1">
                <a:solidFill>
                  <a:srgbClr val="FF6600"/>
                </a:solidFill>
                <a:latin typeface="Consolas" pitchFamily="49" charset="0"/>
                <a:cs typeface="Consolas" pitchFamily="49" charset="0"/>
              </a:rPr>
              <a:t>elif</a:t>
            </a:r>
            <a:r>
              <a:rPr lang="en-GB" sz="2400" dirty="0">
                <a:solidFill>
                  <a:srgbClr val="FF6600"/>
                </a:solidFill>
                <a:latin typeface="Consolas" pitchFamily="49" charset="0"/>
                <a:cs typeface="Consolas" pitchFamily="49" charset="0"/>
              </a:rPr>
              <a:t> </a:t>
            </a:r>
            <a:r>
              <a:rPr lang="en-GB" sz="2400" dirty="0">
                <a:latin typeface="Consolas" pitchFamily="49" charset="0"/>
                <a:cs typeface="Consolas" pitchFamily="49" charset="0"/>
              </a:rPr>
              <a:t>choice == 2:</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option2()</a:t>
            </a:r>
            <a:endParaRPr lang="en-US" sz="2400" dirty="0">
              <a:solidFill>
                <a:srgbClr val="FF0000"/>
              </a:solidFill>
              <a:latin typeface="Consolas" pitchFamily="49" charset="0"/>
              <a:cs typeface="Consolas" pitchFamily="49" charset="0"/>
            </a:endParaRPr>
          </a:p>
        </p:txBody>
      </p:sp>
    </p:spTree>
    <p:extLst>
      <p:ext uri="{BB962C8B-B14F-4D97-AF65-F5344CB8AC3E}">
        <p14:creationId xmlns:p14="http://schemas.microsoft.com/office/powerpoint/2010/main" val="47990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Menu system</a:t>
            </a:r>
            <a:endParaRPr lang="en-GB" altLang="en-US" dirty="0"/>
          </a:p>
        </p:txBody>
      </p:sp>
      <p:sp>
        <p:nvSpPr>
          <p:cNvPr id="3" name="Text Placeholder 2"/>
          <p:cNvSpPr>
            <a:spLocks noGrp="1"/>
          </p:cNvSpPr>
          <p:nvPr>
            <p:ph type="body" sz="quarter" idx="14"/>
          </p:nvPr>
        </p:nvSpPr>
        <p:spPr/>
        <p:txBody>
          <a:bodyPr/>
          <a:lstStyle/>
          <a:p>
            <a:r>
              <a:rPr lang="en-GB" dirty="0"/>
              <a:t>Alternative validation loop (useful for lots of options):</a:t>
            </a:r>
            <a:endParaRPr lang="en-GB" dirty="0">
              <a:latin typeface="Arial" charset="0"/>
              <a:ea typeface="Arial" charset="0"/>
              <a:cs typeface="Arial" charset="0"/>
            </a:endParaRPr>
          </a:p>
        </p:txBody>
      </p:sp>
      <p:sp>
        <p:nvSpPr>
          <p:cNvPr id="5" name="Rectangle 4"/>
          <p:cNvSpPr/>
          <p:nvPr/>
        </p:nvSpPr>
        <p:spPr>
          <a:xfrm>
            <a:off x="913798" y="2121170"/>
            <a:ext cx="7934927" cy="4524315"/>
          </a:xfrm>
          <a:prstGeom prst="rect">
            <a:avLst/>
          </a:prstGeom>
        </p:spPr>
        <p:txBody>
          <a:bodyPr wrap="square">
            <a:spAutoFit/>
          </a:bodyPr>
          <a:lstStyle/>
          <a:p>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"Main Menu"</a:t>
            </a:r>
            <a:r>
              <a:rPr lang="en-GB" sz="2400" dirty="0">
                <a:latin typeface="Consolas" pitchFamily="49" charset="0"/>
                <a:cs typeface="Consolas" pitchFamily="49" charset="0"/>
              </a:rPr>
              <a:t>)</a:t>
            </a:r>
            <a:br>
              <a:rPr lang="en-GB" sz="2400" dirty="0">
                <a:latin typeface="Consolas" pitchFamily="49" charset="0"/>
                <a:cs typeface="Consolas" pitchFamily="49" charset="0"/>
              </a:rPr>
            </a:br>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"1. Option 1"</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a:p>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"2. Option 2"</a:t>
            </a:r>
            <a:r>
              <a:rPr lang="en-GB" sz="2400" dirty="0">
                <a:latin typeface="Consolas" pitchFamily="49" charset="0"/>
                <a:cs typeface="Consolas" pitchFamily="49" charset="0"/>
              </a:rPr>
              <a:t>)</a:t>
            </a:r>
          </a:p>
          <a:p>
            <a:r>
              <a:rPr lang="en-GB" sz="2400" i="1" dirty="0">
                <a:latin typeface="Consolas" pitchFamily="49" charset="0"/>
                <a:cs typeface="Consolas" pitchFamily="49" charset="0"/>
              </a:rPr>
              <a:t>(print more options here)</a:t>
            </a:r>
          </a:p>
          <a:p>
            <a:r>
              <a:rPr lang="en-GB" sz="2400" dirty="0">
                <a:latin typeface="Consolas" pitchFamily="49" charset="0"/>
                <a:cs typeface="Consolas" pitchFamily="49" charset="0"/>
              </a:rPr>
              <a:t>choice = </a:t>
            </a:r>
            <a:r>
              <a:rPr lang="en-GB" sz="2400" dirty="0" err="1">
                <a:solidFill>
                  <a:srgbClr val="660066"/>
                </a:solidFill>
                <a:latin typeface="Consolas" pitchFamily="49" charset="0"/>
                <a:cs typeface="Consolas" pitchFamily="49" charset="0"/>
              </a:rPr>
              <a:t>int</a:t>
            </a:r>
            <a:r>
              <a:rPr lang="en-GB" sz="2400" dirty="0">
                <a:latin typeface="Consolas" pitchFamily="49" charset="0"/>
                <a:cs typeface="Consolas" pitchFamily="49" charset="0"/>
              </a:rPr>
              <a:t>(</a:t>
            </a:r>
            <a:r>
              <a:rPr lang="en-GB" sz="2400" dirty="0">
                <a:solidFill>
                  <a:srgbClr val="660066"/>
                </a:solidFill>
                <a:latin typeface="Consolas" pitchFamily="49" charset="0"/>
                <a:cs typeface="Consolas" pitchFamily="49" charset="0"/>
              </a:rPr>
              <a:t>input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"Choose an option: "</a:t>
            </a:r>
            <a:r>
              <a:rPr lang="en-GB" sz="2400" dirty="0">
                <a:latin typeface="Consolas" pitchFamily="49" charset="0"/>
                <a:cs typeface="Consolas" pitchFamily="49" charset="0"/>
              </a:rPr>
              <a:t>)</a:t>
            </a:r>
            <a:endParaRPr lang="en-US" sz="2400" dirty="0">
              <a:solidFill>
                <a:srgbClr val="FF0000"/>
              </a:solidFill>
              <a:latin typeface="Consolas" pitchFamily="49" charset="0"/>
              <a:cs typeface="Consolas" pitchFamily="49" charset="0"/>
            </a:endParaRPr>
          </a:p>
          <a:p>
            <a:r>
              <a:rPr lang="en-US" sz="2400" dirty="0">
                <a:solidFill>
                  <a:srgbClr val="FF6600"/>
                </a:solidFill>
                <a:latin typeface="Consolas" pitchFamily="49" charset="0"/>
                <a:cs typeface="Consolas" pitchFamily="49" charset="0"/>
              </a:rPr>
              <a:t>w</a:t>
            </a:r>
            <a:r>
              <a:rPr lang="en-GB" sz="2400" dirty="0" err="1">
                <a:solidFill>
                  <a:srgbClr val="FF6600"/>
                </a:solidFill>
                <a:latin typeface="Consolas" pitchFamily="49" charset="0"/>
                <a:cs typeface="Consolas" pitchFamily="49" charset="0"/>
              </a:rPr>
              <a:t>hile</a:t>
            </a:r>
            <a:r>
              <a:rPr lang="en-GB" sz="2400" dirty="0">
                <a:solidFill>
                  <a:srgbClr val="FF6600"/>
                </a:solidFill>
                <a:latin typeface="Consolas" pitchFamily="49" charset="0"/>
                <a:cs typeface="Consolas" pitchFamily="49" charset="0"/>
              </a:rPr>
              <a:t> </a:t>
            </a:r>
            <a:r>
              <a:rPr lang="en-GB" sz="2400" dirty="0">
                <a:latin typeface="Consolas" pitchFamily="49" charset="0"/>
                <a:cs typeface="Consolas" pitchFamily="49" charset="0"/>
              </a:rPr>
              <a:t>choice </a:t>
            </a:r>
            <a:r>
              <a:rPr lang="en-GB" sz="2400" dirty="0">
                <a:solidFill>
                  <a:srgbClr val="FF6600"/>
                </a:solidFill>
                <a:latin typeface="Consolas" pitchFamily="49" charset="0"/>
                <a:cs typeface="Consolas" pitchFamily="49" charset="0"/>
              </a:rPr>
              <a:t>not in </a:t>
            </a:r>
            <a:r>
              <a:rPr lang="en-GB" sz="2400" dirty="0">
                <a:latin typeface="Consolas" pitchFamily="49" charset="0"/>
                <a:cs typeface="Consolas" pitchFamily="49" charset="0"/>
              </a:rPr>
              <a:t>(1,2,3,4,5):</a:t>
            </a:r>
          </a:p>
          <a:p>
            <a:r>
              <a:rPr lang="en-GB" sz="2400" dirty="0">
                <a:solidFill>
                  <a:srgbClr val="FF0000"/>
                </a:solidFill>
                <a:latin typeface="Consolas" pitchFamily="49" charset="0"/>
                <a:cs typeface="Consolas" pitchFamily="49" charset="0"/>
              </a:rPr>
              <a:t>	</a:t>
            </a:r>
            <a:r>
              <a:rPr lang="en-GB" sz="2400" dirty="0">
                <a:latin typeface="Consolas" pitchFamily="49" charset="0"/>
                <a:cs typeface="Consolas" pitchFamily="49" charset="0"/>
              </a:rPr>
              <a:t>choice = </a:t>
            </a:r>
            <a:r>
              <a:rPr lang="en-GB" sz="2400" dirty="0" err="1">
                <a:solidFill>
                  <a:srgbClr val="660066"/>
                </a:solidFill>
                <a:latin typeface="Consolas" pitchFamily="49" charset="0"/>
                <a:cs typeface="Consolas" pitchFamily="49" charset="0"/>
              </a:rPr>
              <a:t>int</a:t>
            </a:r>
            <a:r>
              <a:rPr lang="en-GB" sz="2400" dirty="0">
                <a:latin typeface="Consolas" pitchFamily="49" charset="0"/>
                <a:cs typeface="Consolas" pitchFamily="49" charset="0"/>
              </a:rPr>
              <a:t>(</a:t>
            </a:r>
            <a:r>
              <a:rPr lang="en-GB" sz="2400" dirty="0">
                <a:solidFill>
                  <a:srgbClr val="660066"/>
                </a:solidFill>
                <a:latin typeface="Consolas" pitchFamily="49" charset="0"/>
                <a:cs typeface="Consolas" pitchFamily="49" charset="0"/>
              </a:rPr>
              <a:t>input</a:t>
            </a:r>
            <a:r>
              <a:rPr lang="en-GB" sz="2400" dirty="0">
                <a:latin typeface="Consolas" pitchFamily="49" charset="0"/>
                <a:cs typeface="Consolas" pitchFamily="49" charset="0"/>
              </a:rPr>
              <a:t>(</a:t>
            </a:r>
            <a:r>
              <a:rPr lang="en-GB" sz="2400" dirty="0">
                <a:solidFill>
                  <a:srgbClr val="008000"/>
                </a:solidFill>
                <a:latin typeface="Consolas" pitchFamily="49" charset="0"/>
                <a:cs typeface="Consolas" pitchFamily="49" charset="0"/>
              </a:rPr>
              <a:t>"Error, enter 1 - 5: "</a:t>
            </a:r>
            <a:r>
              <a:rPr lang="en-GB" sz="2400" dirty="0">
                <a:latin typeface="Consolas" pitchFamily="49" charset="0"/>
                <a:cs typeface="Consolas" pitchFamily="49" charset="0"/>
              </a:rPr>
              <a:t>))</a:t>
            </a:r>
            <a:endParaRPr lang="en-GB" sz="2400" dirty="0">
              <a:solidFill>
                <a:srgbClr val="FF0000"/>
              </a:solidFill>
              <a:latin typeface="Consolas" pitchFamily="49" charset="0"/>
              <a:cs typeface="Consolas" pitchFamily="49" charset="0"/>
            </a:endParaRPr>
          </a:p>
          <a:p>
            <a:r>
              <a:rPr lang="en-GB" sz="2400" dirty="0">
                <a:solidFill>
                  <a:srgbClr val="FF6600"/>
                </a:solidFill>
                <a:latin typeface="Consolas" pitchFamily="49" charset="0"/>
                <a:cs typeface="Consolas" pitchFamily="49" charset="0"/>
              </a:rPr>
              <a:t>if </a:t>
            </a:r>
            <a:r>
              <a:rPr lang="en-GB" sz="2400" dirty="0">
                <a:latin typeface="Consolas" pitchFamily="49" charset="0"/>
                <a:cs typeface="Consolas" pitchFamily="49" charset="0"/>
              </a:rPr>
              <a:t>choice == 1:</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option1()</a:t>
            </a:r>
          </a:p>
          <a:p>
            <a:r>
              <a:rPr lang="en-GB" sz="2400" dirty="0" err="1">
                <a:solidFill>
                  <a:srgbClr val="FF6600"/>
                </a:solidFill>
                <a:latin typeface="Consolas" pitchFamily="49" charset="0"/>
                <a:cs typeface="Consolas" pitchFamily="49" charset="0"/>
              </a:rPr>
              <a:t>elif</a:t>
            </a:r>
            <a:r>
              <a:rPr lang="en-GB" sz="2400" dirty="0">
                <a:solidFill>
                  <a:srgbClr val="FF6600"/>
                </a:solidFill>
                <a:latin typeface="Consolas" pitchFamily="49" charset="0"/>
                <a:cs typeface="Consolas" pitchFamily="49" charset="0"/>
              </a:rPr>
              <a:t> </a:t>
            </a:r>
            <a:r>
              <a:rPr lang="en-GB" sz="2400" dirty="0">
                <a:latin typeface="Consolas" pitchFamily="49" charset="0"/>
                <a:cs typeface="Consolas" pitchFamily="49" charset="0"/>
              </a:rPr>
              <a:t>choice == 2:</a:t>
            </a:r>
            <a:endParaRPr lang="en-GB" sz="2400" dirty="0">
              <a:latin typeface="Consolas" charset="0"/>
              <a:ea typeface="Consolas" charset="0"/>
              <a:cs typeface="Consolas" charset="0"/>
            </a:endParaRPr>
          </a:p>
          <a:p>
            <a:r>
              <a:rPr lang="en-GB" sz="2400" dirty="0">
                <a:latin typeface="Consolas" pitchFamily="49" charset="0"/>
                <a:cs typeface="Consolas" pitchFamily="49" charset="0"/>
              </a:rPr>
              <a:t>	option2()</a:t>
            </a:r>
            <a:endParaRPr lang="en-US" sz="2400" dirty="0">
              <a:solidFill>
                <a:srgbClr val="FF0000"/>
              </a:solidFill>
              <a:latin typeface="Consolas" pitchFamily="49" charset="0"/>
              <a:cs typeface="Consolas" pitchFamily="49" charset="0"/>
            </a:endParaRPr>
          </a:p>
          <a:p>
            <a:r>
              <a:rPr lang="en-US" sz="2400" i="1" dirty="0">
                <a:solidFill>
                  <a:srgbClr val="FF6600"/>
                </a:solidFill>
                <a:latin typeface="Consolas" pitchFamily="49" charset="0"/>
                <a:cs typeface="Consolas" pitchFamily="49" charset="0"/>
              </a:rPr>
              <a:t>etc.</a:t>
            </a:r>
          </a:p>
        </p:txBody>
      </p:sp>
    </p:spTree>
    <p:extLst>
      <p:ext uri="{BB962C8B-B14F-4D97-AF65-F5344CB8AC3E}">
        <p14:creationId xmlns:p14="http://schemas.microsoft.com/office/powerpoint/2010/main" val="902571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10c</a:t>
            </a:r>
          </a:p>
        </p:txBody>
      </p:sp>
      <p:sp>
        <p:nvSpPr>
          <p:cNvPr id="2" name="Text Placeholder 1"/>
          <p:cNvSpPr>
            <a:spLocks noGrp="1"/>
          </p:cNvSpPr>
          <p:nvPr>
            <p:ph type="body" sz="quarter" idx="14"/>
          </p:nvPr>
        </p:nvSpPr>
        <p:spPr/>
        <p:txBody>
          <a:bodyPr/>
          <a:lstStyle/>
          <a:p>
            <a:r>
              <a:rPr lang="en-GB" altLang="en-US" dirty="0"/>
              <a:t>Complete </a:t>
            </a:r>
            <a:r>
              <a:rPr lang="en-GB" altLang="en-US" b="1" dirty="0"/>
              <a:t>Worksheet 10c</a:t>
            </a:r>
          </a:p>
        </p:txBody>
      </p:sp>
    </p:spTree>
    <p:extLst>
      <p:ext uri="{BB962C8B-B14F-4D97-AF65-F5344CB8AC3E}">
        <p14:creationId xmlns:p14="http://schemas.microsoft.com/office/powerpoint/2010/main" val="1420151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a:t>
            </a:r>
            <a:endParaRPr lang="en-GB" altLang="en-US" dirty="0"/>
          </a:p>
        </p:txBody>
      </p:sp>
      <p:sp>
        <p:nvSpPr>
          <p:cNvPr id="3" name="Text Placeholder 2"/>
          <p:cNvSpPr>
            <a:spLocks noGrp="1"/>
          </p:cNvSpPr>
          <p:nvPr>
            <p:ph type="body" sz="quarter" idx="14"/>
          </p:nvPr>
        </p:nvSpPr>
        <p:spPr/>
        <p:txBody>
          <a:bodyPr/>
          <a:lstStyle/>
          <a:p>
            <a:r>
              <a:rPr lang="en-GB" dirty="0"/>
              <a:t>Explain the meaning of these terms:</a:t>
            </a:r>
          </a:p>
          <a:p>
            <a:pPr lvl="1"/>
            <a:r>
              <a:rPr lang="en-GB" dirty="0">
                <a:solidFill>
                  <a:srgbClr val="54999C"/>
                </a:solidFill>
              </a:rPr>
              <a:t>Flag</a:t>
            </a:r>
          </a:p>
          <a:p>
            <a:pPr lvl="1"/>
            <a:r>
              <a:rPr lang="en-GB" dirty="0">
                <a:solidFill>
                  <a:srgbClr val="54999C"/>
                </a:solidFill>
              </a:rPr>
              <a:t>Validation</a:t>
            </a:r>
          </a:p>
        </p:txBody>
      </p:sp>
    </p:spTree>
    <p:extLst>
      <p:ext uri="{BB962C8B-B14F-4D97-AF65-F5344CB8AC3E}">
        <p14:creationId xmlns:p14="http://schemas.microsoft.com/office/powerpoint/2010/main" val="1087956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 </a:t>
            </a:r>
            <a:r>
              <a:rPr lang="en-GB" dirty="0">
                <a:solidFill>
                  <a:srgbClr val="FF0000"/>
                </a:solidFill>
              </a:rPr>
              <a:t>Answers</a:t>
            </a:r>
            <a:endParaRPr lang="en-GB" altLang="en-US" dirty="0">
              <a:solidFill>
                <a:srgbClr val="FF0000"/>
              </a:solidFill>
            </a:endParaRPr>
          </a:p>
        </p:txBody>
      </p:sp>
      <p:sp>
        <p:nvSpPr>
          <p:cNvPr id="3" name="Text Placeholder 2"/>
          <p:cNvSpPr>
            <a:spLocks noGrp="1"/>
          </p:cNvSpPr>
          <p:nvPr>
            <p:ph type="body" sz="quarter" idx="14"/>
          </p:nvPr>
        </p:nvSpPr>
        <p:spPr/>
        <p:txBody>
          <a:bodyPr/>
          <a:lstStyle/>
          <a:p>
            <a:r>
              <a:rPr lang="en-GB" dirty="0"/>
              <a:t>Explain the meaning of these terms:</a:t>
            </a:r>
          </a:p>
          <a:p>
            <a:pPr lvl="1"/>
            <a:r>
              <a:rPr lang="en-GB" dirty="0">
                <a:solidFill>
                  <a:srgbClr val="54999C"/>
                </a:solidFill>
              </a:rPr>
              <a:t>Flag</a:t>
            </a:r>
          </a:p>
          <a:p>
            <a:pPr lvl="3"/>
            <a:r>
              <a:rPr lang="en-GB" dirty="0">
                <a:solidFill>
                  <a:srgbClr val="FF0000"/>
                </a:solidFill>
                <a:latin typeface="Arial" panose="020B0604020202020204" pitchFamily="34" charset="0"/>
                <a:cs typeface="Arial" panose="020B0604020202020204" pitchFamily="34" charset="0"/>
              </a:rPr>
              <a:t>A variable (usually a Boolean) is used to check whether something has happened</a:t>
            </a:r>
            <a:br>
              <a:rPr lang="en-GB" dirty="0"/>
            </a:br>
            <a:endParaRPr lang="en-GB" dirty="0"/>
          </a:p>
          <a:p>
            <a:pPr lvl="1"/>
            <a:r>
              <a:rPr lang="en-GB" dirty="0">
                <a:solidFill>
                  <a:srgbClr val="54999C"/>
                </a:solidFill>
              </a:rPr>
              <a:t>Validation</a:t>
            </a:r>
          </a:p>
          <a:p>
            <a:pPr lvl="3"/>
            <a:r>
              <a:rPr lang="en-GB" dirty="0">
                <a:solidFill>
                  <a:srgbClr val="FF0000"/>
                </a:solidFill>
                <a:latin typeface="Arial" panose="020B0604020202020204" pitchFamily="34" charset="0"/>
                <a:cs typeface="Arial" panose="020B0604020202020204" pitchFamily="34" charset="0"/>
              </a:rPr>
              <a:t>A method of checking data input in order to reject data that is obviously wrong</a:t>
            </a:r>
          </a:p>
        </p:txBody>
      </p:sp>
    </p:spTree>
    <p:extLst>
      <p:ext uri="{BB962C8B-B14F-4D97-AF65-F5344CB8AC3E}">
        <p14:creationId xmlns:p14="http://schemas.microsoft.com/office/powerpoint/2010/main" val="770980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46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Starter Activity</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Which of these lists are in ascending order?</a:t>
            </a:r>
          </a:p>
        </p:txBody>
      </p:sp>
      <p:sp>
        <p:nvSpPr>
          <p:cNvPr id="4" name="Rectangle 3"/>
          <p:cNvSpPr/>
          <p:nvPr/>
        </p:nvSpPr>
        <p:spPr>
          <a:xfrm>
            <a:off x="1194298" y="2556518"/>
            <a:ext cx="6578102" cy="1200329"/>
          </a:xfrm>
          <a:prstGeom prst="rect">
            <a:avLst/>
          </a:prstGeom>
        </p:spPr>
        <p:txBody>
          <a:bodyPr wrap="square">
            <a:spAutoFit/>
          </a:bodyPr>
          <a:lstStyle/>
          <a:p>
            <a:r>
              <a:rPr lang="en-GB" sz="2400" dirty="0" err="1">
                <a:latin typeface="Consolas" charset="0"/>
                <a:ea typeface="Consolas" charset="0"/>
                <a:cs typeface="Consolas" charset="0"/>
              </a:rPr>
              <a:t>listA</a:t>
            </a:r>
            <a:r>
              <a:rPr lang="en-GB" sz="2400" dirty="0">
                <a:latin typeface="Consolas" charset="0"/>
                <a:ea typeface="Consolas" charset="0"/>
                <a:cs typeface="Consolas" charset="0"/>
              </a:rPr>
              <a:t> = [12, 17, 42, 56, 68]</a:t>
            </a:r>
            <a:br>
              <a:rPr lang="en-GB" sz="2400" dirty="0">
                <a:latin typeface="Consolas" charset="0"/>
                <a:ea typeface="Consolas" charset="0"/>
                <a:cs typeface="Consolas" charset="0"/>
              </a:rPr>
            </a:br>
            <a:r>
              <a:rPr lang="en-GB" sz="2400" dirty="0" err="1">
                <a:latin typeface="Consolas" charset="0"/>
                <a:ea typeface="Consolas" charset="0"/>
                <a:cs typeface="Consolas" charset="0"/>
              </a:rPr>
              <a:t>listB</a:t>
            </a:r>
            <a:r>
              <a:rPr lang="en-GB" sz="2400" dirty="0">
                <a:latin typeface="Consolas" charset="0"/>
                <a:ea typeface="Consolas" charset="0"/>
                <a:cs typeface="Consolas" charset="0"/>
              </a:rPr>
              <a:t> = [21, 23, 39, 28, 42]</a:t>
            </a:r>
            <a:br>
              <a:rPr lang="en-GB" sz="2400" dirty="0">
                <a:latin typeface="Consolas" charset="0"/>
                <a:ea typeface="Consolas" charset="0"/>
                <a:cs typeface="Consolas" charset="0"/>
              </a:rPr>
            </a:br>
            <a:r>
              <a:rPr lang="en-GB" sz="2400" dirty="0" err="1">
                <a:latin typeface="Consolas" charset="0"/>
                <a:ea typeface="Consolas" charset="0"/>
                <a:cs typeface="Consolas" charset="0"/>
              </a:rPr>
              <a:t>listC</a:t>
            </a:r>
            <a:r>
              <a:rPr lang="en-GB" sz="2400" dirty="0">
                <a:latin typeface="Consolas" charset="0"/>
                <a:ea typeface="Consolas" charset="0"/>
                <a:cs typeface="Consolas" charset="0"/>
              </a:rPr>
              <a:t> = [-12, -3.7, 2.01, 2.23]</a:t>
            </a:r>
            <a:endParaRPr lang="en-US" sz="2400" dirty="0"/>
          </a:p>
        </p:txBody>
      </p:sp>
    </p:spTree>
    <p:extLst>
      <p:ext uri="{BB962C8B-B14F-4D97-AF65-F5344CB8AC3E}">
        <p14:creationId xmlns:p14="http://schemas.microsoft.com/office/powerpoint/2010/main" val="650019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Starter Activity</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Which of these lists are in ascending order?</a:t>
            </a:r>
          </a:p>
        </p:txBody>
      </p:sp>
      <p:sp>
        <p:nvSpPr>
          <p:cNvPr id="4" name="Rectangle 3"/>
          <p:cNvSpPr/>
          <p:nvPr/>
        </p:nvSpPr>
        <p:spPr>
          <a:xfrm>
            <a:off x="1194298" y="2556518"/>
            <a:ext cx="6578102" cy="1200329"/>
          </a:xfrm>
          <a:prstGeom prst="rect">
            <a:avLst/>
          </a:prstGeom>
        </p:spPr>
        <p:txBody>
          <a:bodyPr wrap="square">
            <a:spAutoFit/>
          </a:bodyPr>
          <a:lstStyle/>
          <a:p>
            <a:r>
              <a:rPr lang="en-GB" sz="2400" dirty="0" err="1">
                <a:latin typeface="Consolas" charset="0"/>
                <a:ea typeface="Consolas" charset="0"/>
                <a:cs typeface="Consolas" charset="0"/>
              </a:rPr>
              <a:t>listA</a:t>
            </a:r>
            <a:r>
              <a:rPr lang="en-GB" sz="2400" dirty="0">
                <a:latin typeface="Consolas" charset="0"/>
                <a:ea typeface="Consolas" charset="0"/>
                <a:cs typeface="Consolas" charset="0"/>
              </a:rPr>
              <a:t> = [12, 17, 42, 56, 68] 			</a:t>
            </a:r>
            <a:r>
              <a:rPr lang="en-GB" sz="2400" dirty="0">
                <a:solidFill>
                  <a:srgbClr val="00B050"/>
                </a:solidFill>
                <a:latin typeface="Consolas" charset="0"/>
                <a:ea typeface="Consolas" charset="0"/>
                <a:cs typeface="Consolas" charset="0"/>
              </a:rPr>
              <a:t>√</a:t>
            </a:r>
            <a:br>
              <a:rPr lang="en-GB" sz="2400" dirty="0">
                <a:solidFill>
                  <a:srgbClr val="00B050"/>
                </a:solidFill>
                <a:latin typeface="Consolas" charset="0"/>
                <a:ea typeface="Consolas" charset="0"/>
                <a:cs typeface="Consolas" charset="0"/>
              </a:rPr>
            </a:br>
            <a:r>
              <a:rPr lang="en-GB" sz="2400" dirty="0" err="1">
                <a:latin typeface="Consolas" charset="0"/>
                <a:ea typeface="Consolas" charset="0"/>
                <a:cs typeface="Consolas" charset="0"/>
              </a:rPr>
              <a:t>listB</a:t>
            </a:r>
            <a:r>
              <a:rPr lang="en-GB" sz="2400" dirty="0">
                <a:latin typeface="Consolas" charset="0"/>
                <a:ea typeface="Consolas" charset="0"/>
                <a:cs typeface="Consolas" charset="0"/>
              </a:rPr>
              <a:t> = [21, 23, 39, 28, 42]			</a:t>
            </a:r>
            <a:r>
              <a:rPr lang="en-GB" sz="2400" dirty="0">
                <a:solidFill>
                  <a:srgbClr val="FF0000"/>
                </a:solidFill>
                <a:latin typeface="Consolas" charset="0"/>
                <a:ea typeface="Consolas" charset="0"/>
                <a:cs typeface="Consolas" charset="0"/>
              </a:rPr>
              <a:t>X</a:t>
            </a:r>
            <a:br>
              <a:rPr lang="en-GB" sz="2400" dirty="0">
                <a:latin typeface="Consolas" charset="0"/>
                <a:ea typeface="Consolas" charset="0"/>
                <a:cs typeface="Consolas" charset="0"/>
              </a:rPr>
            </a:br>
            <a:r>
              <a:rPr lang="en-GB" sz="2400" dirty="0" err="1">
                <a:latin typeface="Consolas" charset="0"/>
                <a:ea typeface="Consolas" charset="0"/>
                <a:cs typeface="Consolas" charset="0"/>
              </a:rPr>
              <a:t>listC</a:t>
            </a:r>
            <a:r>
              <a:rPr lang="en-GB" sz="2400" dirty="0">
                <a:latin typeface="Consolas" charset="0"/>
                <a:ea typeface="Consolas" charset="0"/>
                <a:cs typeface="Consolas" charset="0"/>
              </a:rPr>
              <a:t> = [-12, -3.7, 2.01, 2.23]		</a:t>
            </a:r>
            <a:r>
              <a:rPr lang="en-GB" sz="2400" dirty="0">
                <a:solidFill>
                  <a:srgbClr val="00B050"/>
                </a:solidFill>
                <a:latin typeface="Consolas" charset="0"/>
                <a:ea typeface="Consolas" charset="0"/>
                <a:cs typeface="Consolas" charset="0"/>
              </a:rPr>
              <a:t>√</a:t>
            </a:r>
            <a:endParaRPr lang="en-US" sz="2400" dirty="0">
              <a:solidFill>
                <a:srgbClr val="00B050"/>
              </a:solidFill>
            </a:endParaRPr>
          </a:p>
        </p:txBody>
      </p:sp>
    </p:spTree>
    <p:extLst>
      <p:ext uri="{BB962C8B-B14F-4D97-AF65-F5344CB8AC3E}">
        <p14:creationId xmlns:p14="http://schemas.microsoft.com/office/powerpoint/2010/main" val="205085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E28C30-1305-4973-BB2F-6D9A9839000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664503"/>
            <a:ext cx="9142202" cy="6193497"/>
          </a:xfrm>
          <a:prstGeom prst="rect">
            <a:avLst/>
          </a:prstGeom>
        </p:spPr>
      </p:pic>
      <p:sp>
        <p:nvSpPr>
          <p:cNvPr id="13315" name="Content Placeholder 3"/>
          <p:cNvSpPr>
            <a:spLocks noGrp="1"/>
          </p:cNvSpPr>
          <p:nvPr>
            <p:ph type="body" sz="quarter" idx="13"/>
          </p:nvPr>
        </p:nvSpPr>
        <p:spPr/>
        <p:txBody>
          <a:bodyPr/>
          <a:lstStyle/>
          <a:p>
            <a:r>
              <a:rPr lang="en-GB" dirty="0">
                <a:solidFill>
                  <a:schemeClr val="bg1"/>
                </a:solidFill>
              </a:rPr>
              <a:t>Flag</a:t>
            </a:r>
            <a:endParaRPr lang="en-GB" altLang="en-US" dirty="0">
              <a:solidFill>
                <a:schemeClr val="bg1"/>
              </a:solidFill>
            </a:endParaRPr>
          </a:p>
        </p:txBody>
      </p:sp>
      <p:sp>
        <p:nvSpPr>
          <p:cNvPr id="3" name="Text Placeholder 2"/>
          <p:cNvSpPr>
            <a:spLocks noGrp="1"/>
          </p:cNvSpPr>
          <p:nvPr>
            <p:ph type="body" sz="quarter" idx="14"/>
          </p:nvPr>
        </p:nvSpPr>
        <p:spPr>
          <a:xfrm>
            <a:off x="724280" y="1704179"/>
            <a:ext cx="5383912" cy="3453607"/>
          </a:xfrm>
        </p:spPr>
        <p:txBody>
          <a:bodyPr/>
          <a:lstStyle/>
          <a:p>
            <a:r>
              <a:rPr lang="en-GB" dirty="0">
                <a:solidFill>
                  <a:schemeClr val="bg1"/>
                </a:solidFill>
              </a:rPr>
              <a:t>A ’flag’ is a variable that is used to check if </a:t>
            </a:r>
            <a:r>
              <a:rPr lang="en-GB" dirty="0">
                <a:solidFill>
                  <a:schemeClr val="bg1"/>
                </a:solidFill>
                <a:latin typeface="Arial" charset="0"/>
                <a:ea typeface="Arial" charset="0"/>
                <a:cs typeface="Arial" charset="0"/>
              </a:rPr>
              <a:t>something has happened</a:t>
            </a:r>
          </a:p>
          <a:p>
            <a:pPr lvl="1"/>
            <a:r>
              <a:rPr lang="en-GB" dirty="0">
                <a:solidFill>
                  <a:schemeClr val="bg1"/>
                </a:solidFill>
                <a:latin typeface="Arial" charset="0"/>
                <a:ea typeface="Arial" charset="0"/>
                <a:cs typeface="Arial" charset="0"/>
              </a:rPr>
              <a:t>A flag is usually a binary, or Boolean value, e.g. True or False</a:t>
            </a:r>
          </a:p>
        </p:txBody>
      </p:sp>
    </p:spTree>
    <p:extLst>
      <p:ext uri="{BB962C8B-B14F-4D97-AF65-F5344CB8AC3E}">
        <p14:creationId xmlns:p14="http://schemas.microsoft.com/office/powerpoint/2010/main" val="2659819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Flag</a:t>
            </a:r>
            <a:endParaRPr lang="en-GB" altLang="en-US" dirty="0"/>
          </a:p>
        </p:txBody>
      </p:sp>
      <p:sp>
        <p:nvSpPr>
          <p:cNvPr id="3" name="Text Placeholder 2"/>
          <p:cNvSpPr>
            <a:spLocks noGrp="1"/>
          </p:cNvSpPr>
          <p:nvPr>
            <p:ph type="body" sz="quarter" idx="14"/>
          </p:nvPr>
        </p:nvSpPr>
        <p:spPr/>
        <p:txBody>
          <a:bodyPr/>
          <a:lstStyle/>
          <a:p>
            <a:r>
              <a:rPr lang="en-GB" dirty="0"/>
              <a:t>This program will check if an answer is correct</a:t>
            </a:r>
          </a:p>
          <a:p>
            <a:r>
              <a:rPr lang="en-GB" dirty="0"/>
              <a:t>The name of the flag in this example is “</a:t>
            </a:r>
            <a:r>
              <a:rPr lang="en-GB" dirty="0">
                <a:solidFill>
                  <a:srgbClr val="FF6600"/>
                </a:solidFill>
                <a:latin typeface="Consolas" pitchFamily="49" charset="0"/>
                <a:cs typeface="Consolas" pitchFamily="49" charset="0"/>
              </a:rPr>
              <a:t>correct</a:t>
            </a:r>
            <a:r>
              <a:rPr lang="en-GB" dirty="0"/>
              <a:t>”</a:t>
            </a:r>
            <a:r>
              <a:rPr lang="en-GB" sz="2800" dirty="0">
                <a:latin typeface="Consolas" charset="0"/>
                <a:ea typeface="Consolas" charset="0"/>
                <a:cs typeface="Consolas" charset="0"/>
              </a:rPr>
              <a:t> </a:t>
            </a:r>
            <a:endParaRPr lang="en-GB" dirty="0"/>
          </a:p>
          <a:p>
            <a:endParaRPr lang="en-GB" dirty="0">
              <a:latin typeface="Arial" charset="0"/>
              <a:ea typeface="Arial" charset="0"/>
              <a:cs typeface="Arial" charset="0"/>
            </a:endParaRPr>
          </a:p>
          <a:p>
            <a:endParaRPr lang="en-GB" dirty="0">
              <a:latin typeface="Arial" charset="0"/>
              <a:ea typeface="Arial" charset="0"/>
              <a:cs typeface="Arial" charset="0"/>
            </a:endParaRPr>
          </a:p>
        </p:txBody>
      </p:sp>
      <p:sp>
        <p:nvSpPr>
          <p:cNvPr id="5" name="Rectangle 4"/>
          <p:cNvSpPr/>
          <p:nvPr/>
        </p:nvSpPr>
        <p:spPr>
          <a:xfrm>
            <a:off x="865393" y="3064518"/>
            <a:ext cx="7235912" cy="2354491"/>
          </a:xfrm>
          <a:prstGeom prst="rect">
            <a:avLst/>
          </a:prstGeom>
        </p:spPr>
        <p:txBody>
          <a:bodyPr wrap="square">
            <a:spAutoFit/>
          </a:bodyPr>
          <a:lstStyle/>
          <a:p>
            <a:r>
              <a:rPr lang="en-GB" sz="2400" dirty="0">
                <a:latin typeface="Consolas" charset="0"/>
                <a:ea typeface="Consolas" charset="0"/>
                <a:cs typeface="Consolas" charset="0"/>
              </a:rPr>
              <a:t>correct = </a:t>
            </a:r>
            <a:r>
              <a:rPr lang="en-GB" sz="2500" dirty="0">
                <a:solidFill>
                  <a:srgbClr val="FF6600"/>
                </a:solidFill>
                <a:latin typeface="Consolas" pitchFamily="49" charset="0"/>
                <a:cs typeface="Consolas" pitchFamily="49" charset="0"/>
              </a:rPr>
              <a:t>False</a:t>
            </a:r>
          </a:p>
          <a:p>
            <a:r>
              <a:rPr lang="en-GB" sz="2400" dirty="0">
                <a:latin typeface="Consolas" charset="0"/>
                <a:ea typeface="Consolas" charset="0"/>
                <a:cs typeface="Consolas" charset="0"/>
              </a:rPr>
              <a:t>answer = </a:t>
            </a:r>
            <a:r>
              <a:rPr lang="en-GB" sz="2400" dirty="0" err="1">
                <a:solidFill>
                  <a:srgbClr val="660066"/>
                </a:solidFill>
                <a:latin typeface="Consolas" pitchFamily="49" charset="0"/>
                <a:cs typeface="Consolas" pitchFamily="49" charset="0"/>
              </a:rPr>
              <a:t>int</a:t>
            </a:r>
            <a:r>
              <a:rPr lang="en-GB" sz="2400" dirty="0">
                <a:latin typeface="Consolas" charset="0"/>
                <a:ea typeface="Consolas" charset="0"/>
                <a:cs typeface="Consolas" charset="0"/>
              </a:rPr>
              <a:t>(</a:t>
            </a:r>
            <a:r>
              <a:rPr lang="en-GB" sz="2400" dirty="0">
                <a:solidFill>
                  <a:srgbClr val="660066"/>
                </a:solidFill>
                <a:latin typeface="Consolas" pitchFamily="49" charset="0"/>
                <a:cs typeface="Consolas" pitchFamily="49" charset="0"/>
              </a:rPr>
              <a:t>input</a:t>
            </a:r>
            <a:r>
              <a:rPr lang="en-GB" sz="2400" dirty="0">
                <a:latin typeface="Consolas" charset="0"/>
                <a:ea typeface="Consolas" charset="0"/>
                <a:cs typeface="Consolas" charset="0"/>
              </a:rPr>
              <a:t>(</a:t>
            </a:r>
            <a:r>
              <a:rPr lang="en-GB" sz="2400" dirty="0">
                <a:solidFill>
                  <a:srgbClr val="008000"/>
                </a:solidFill>
                <a:latin typeface="Consolas" pitchFamily="49" charset="0"/>
                <a:cs typeface="Consolas" pitchFamily="49" charset="0"/>
              </a:rPr>
              <a:t>"12 x 3? "</a:t>
            </a:r>
            <a:r>
              <a:rPr lang="en-GB" sz="2400" dirty="0">
                <a:latin typeface="Consolas" charset="0"/>
                <a:ea typeface="Consolas" charset="0"/>
                <a:cs typeface="Consolas" charset="0"/>
              </a:rPr>
              <a:t>))</a:t>
            </a:r>
          </a:p>
          <a:p>
            <a:r>
              <a:rPr lang="en-GB" sz="2500" dirty="0">
                <a:solidFill>
                  <a:srgbClr val="FF6600"/>
                </a:solidFill>
                <a:latin typeface="Consolas" pitchFamily="49" charset="0"/>
                <a:cs typeface="Consolas" pitchFamily="49" charset="0"/>
              </a:rPr>
              <a:t>if</a:t>
            </a:r>
            <a:r>
              <a:rPr lang="en-GB" sz="2400" dirty="0">
                <a:latin typeface="Consolas" charset="0"/>
                <a:ea typeface="Consolas" charset="0"/>
                <a:cs typeface="Consolas" charset="0"/>
              </a:rPr>
              <a:t> answer == 36:</a:t>
            </a:r>
          </a:p>
          <a:p>
            <a:r>
              <a:rPr lang="en-GB" sz="2400" dirty="0">
                <a:solidFill>
                  <a:srgbClr val="00B050"/>
                </a:solidFill>
                <a:latin typeface="Consolas" charset="0"/>
                <a:ea typeface="Consolas" charset="0"/>
                <a:cs typeface="Consolas" charset="0"/>
              </a:rPr>
              <a:t>      </a:t>
            </a:r>
            <a:r>
              <a:rPr lang="en-GB" sz="2400" dirty="0">
                <a:latin typeface="Consolas" charset="0"/>
                <a:ea typeface="Consolas" charset="0"/>
                <a:cs typeface="Consolas" charset="0"/>
              </a:rPr>
              <a:t>correct = </a:t>
            </a:r>
            <a:r>
              <a:rPr lang="en-GB" sz="2500" dirty="0">
                <a:solidFill>
                  <a:srgbClr val="FF6600"/>
                </a:solidFill>
                <a:latin typeface="Consolas" pitchFamily="49" charset="0"/>
                <a:cs typeface="Consolas" pitchFamily="49" charset="0"/>
              </a:rPr>
              <a:t>True</a:t>
            </a:r>
          </a:p>
          <a:p>
            <a:br>
              <a:rPr lang="en-GB" sz="2400" dirty="0">
                <a:solidFill>
                  <a:srgbClr val="00B050"/>
                </a:solidFill>
                <a:latin typeface="Consolas" charset="0"/>
                <a:ea typeface="Consolas" charset="0"/>
                <a:cs typeface="Consolas" charset="0"/>
              </a:rPr>
            </a:br>
            <a:endParaRPr lang="en-US" sz="2400" dirty="0"/>
          </a:p>
        </p:txBody>
      </p:sp>
    </p:spTree>
    <p:extLst>
      <p:ext uri="{BB962C8B-B14F-4D97-AF65-F5344CB8AC3E}">
        <p14:creationId xmlns:p14="http://schemas.microsoft.com/office/powerpoint/2010/main" val="169361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Flag</a:t>
            </a:r>
            <a:endParaRPr lang="en-GB" altLang="en-US" dirty="0"/>
          </a:p>
        </p:txBody>
      </p:sp>
      <p:sp>
        <p:nvSpPr>
          <p:cNvPr id="3" name="Text Placeholder 2"/>
          <p:cNvSpPr>
            <a:spLocks noGrp="1"/>
          </p:cNvSpPr>
          <p:nvPr>
            <p:ph type="body" sz="quarter" idx="14"/>
          </p:nvPr>
        </p:nvSpPr>
        <p:spPr/>
        <p:txBody>
          <a:bodyPr/>
          <a:lstStyle/>
          <a:p>
            <a:r>
              <a:rPr lang="en-GB" dirty="0"/>
              <a:t>This flag can be checked later</a:t>
            </a:r>
            <a:endParaRPr lang="en-GB" dirty="0">
              <a:latin typeface="Arial" charset="0"/>
              <a:ea typeface="Arial" charset="0"/>
              <a:cs typeface="Arial" charset="0"/>
            </a:endParaRPr>
          </a:p>
        </p:txBody>
      </p:sp>
      <p:sp>
        <p:nvSpPr>
          <p:cNvPr id="5" name="Rectangle 4"/>
          <p:cNvSpPr/>
          <p:nvPr/>
        </p:nvSpPr>
        <p:spPr>
          <a:xfrm>
            <a:off x="865393" y="2556518"/>
            <a:ext cx="7235912" cy="2339102"/>
          </a:xfrm>
          <a:prstGeom prst="rect">
            <a:avLst/>
          </a:prstGeom>
        </p:spPr>
        <p:txBody>
          <a:bodyPr wrap="square">
            <a:spAutoFit/>
          </a:bodyPr>
          <a:lstStyle/>
          <a:p>
            <a:r>
              <a:rPr lang="en-GB" sz="2500" dirty="0">
                <a:solidFill>
                  <a:srgbClr val="FF6600"/>
                </a:solidFill>
                <a:latin typeface="Consolas" pitchFamily="49" charset="0"/>
                <a:cs typeface="Consolas" pitchFamily="49" charset="0"/>
              </a:rPr>
              <a:t>if</a:t>
            </a:r>
            <a:r>
              <a:rPr lang="en-GB" sz="2400" dirty="0">
                <a:latin typeface="Consolas" charset="0"/>
                <a:ea typeface="Consolas" charset="0"/>
                <a:cs typeface="Consolas" charset="0"/>
              </a:rPr>
              <a:t> correct == </a:t>
            </a:r>
            <a:r>
              <a:rPr lang="en-GB" sz="2400" dirty="0">
                <a:solidFill>
                  <a:srgbClr val="FF6600"/>
                </a:solidFill>
                <a:latin typeface="Consolas" pitchFamily="49" charset="0"/>
                <a:cs typeface="Consolas" pitchFamily="49" charset="0"/>
              </a:rPr>
              <a:t>True</a:t>
            </a:r>
            <a:r>
              <a:rPr lang="en-GB" sz="2400" dirty="0">
                <a:latin typeface="Consolas" charset="0"/>
                <a:ea typeface="Consolas" charset="0"/>
                <a:cs typeface="Consolas" charset="0"/>
              </a:rPr>
              <a:t>:</a:t>
            </a:r>
          </a:p>
          <a:p>
            <a:r>
              <a:rPr lang="en-GB" sz="2400" dirty="0">
                <a:solidFill>
                  <a:srgbClr val="00B050"/>
                </a:solidFill>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a:solidFill>
                  <a:srgbClr val="008000"/>
                </a:solidFill>
                <a:latin typeface="Consolas" pitchFamily="49" charset="0"/>
                <a:cs typeface="Consolas" pitchFamily="49" charset="0"/>
              </a:rPr>
              <a:t>"User was correct"</a:t>
            </a:r>
            <a:r>
              <a:rPr lang="en-GB" sz="2400" dirty="0">
                <a:latin typeface="Consolas" charset="0"/>
                <a:ea typeface="Consolas" charset="0"/>
                <a:cs typeface="Consolas" charset="0"/>
              </a:rPr>
              <a:t>)</a:t>
            </a:r>
          </a:p>
          <a:p>
            <a:r>
              <a:rPr lang="en-GB" sz="2500" dirty="0">
                <a:solidFill>
                  <a:srgbClr val="FF6600"/>
                </a:solidFill>
                <a:latin typeface="Consolas" pitchFamily="49" charset="0"/>
                <a:cs typeface="Consolas" pitchFamily="49" charset="0"/>
              </a:rPr>
              <a:t>else</a:t>
            </a:r>
            <a:r>
              <a:rPr lang="en-GB" sz="2400" dirty="0">
                <a:latin typeface="Consolas" charset="0"/>
                <a:ea typeface="Consolas" charset="0"/>
                <a:cs typeface="Consolas" charset="0"/>
              </a:rPr>
              <a:t>:</a:t>
            </a:r>
          </a:p>
          <a:p>
            <a:r>
              <a:rPr lang="en-GB" sz="2400" dirty="0">
                <a:solidFill>
                  <a:srgbClr val="00B050"/>
                </a:solidFill>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a:solidFill>
                  <a:srgbClr val="008000"/>
                </a:solidFill>
                <a:latin typeface="Consolas" pitchFamily="49" charset="0"/>
                <a:cs typeface="Consolas" pitchFamily="49" charset="0"/>
              </a:rPr>
              <a:t>"User was wrong"</a:t>
            </a:r>
            <a:r>
              <a:rPr lang="en-GB" sz="2400" dirty="0">
                <a:latin typeface="Consolas" charset="0"/>
                <a:ea typeface="Consolas" charset="0"/>
                <a:cs typeface="Consolas" charset="0"/>
              </a:rPr>
              <a:t>)</a:t>
            </a:r>
          </a:p>
          <a:p>
            <a:br>
              <a:rPr lang="en-GB" sz="2400" dirty="0">
                <a:solidFill>
                  <a:srgbClr val="00B050"/>
                </a:solidFill>
                <a:latin typeface="Consolas" charset="0"/>
                <a:ea typeface="Consolas" charset="0"/>
                <a:cs typeface="Consolas" charset="0"/>
              </a:rPr>
            </a:br>
            <a:endParaRPr lang="en-US" sz="2400" dirty="0"/>
          </a:p>
        </p:txBody>
      </p:sp>
    </p:spTree>
    <p:extLst>
      <p:ext uri="{BB962C8B-B14F-4D97-AF65-F5344CB8AC3E}">
        <p14:creationId xmlns:p14="http://schemas.microsoft.com/office/powerpoint/2010/main" val="643029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10a</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Questions 1, 2 </a:t>
            </a:r>
            <a:r>
              <a:rPr lang="en-GB" altLang="en-US" dirty="0"/>
              <a:t>and</a:t>
            </a:r>
            <a:r>
              <a:rPr lang="en-GB" altLang="en-US" b="1" dirty="0"/>
              <a:t> 3</a:t>
            </a:r>
          </a:p>
        </p:txBody>
      </p:sp>
    </p:spTree>
    <p:extLst>
      <p:ext uri="{BB962C8B-B14F-4D97-AF65-F5344CB8AC3E}">
        <p14:creationId xmlns:p14="http://schemas.microsoft.com/office/powerpoint/2010/main" val="1546267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The break statement</a:t>
            </a:r>
            <a:endParaRPr lang="en-GB" altLang="en-US" dirty="0"/>
          </a:p>
        </p:txBody>
      </p:sp>
      <p:sp>
        <p:nvSpPr>
          <p:cNvPr id="3" name="Text Placeholder 2"/>
          <p:cNvSpPr>
            <a:spLocks noGrp="1"/>
          </p:cNvSpPr>
          <p:nvPr>
            <p:ph type="body" sz="quarter" idx="14"/>
          </p:nvPr>
        </p:nvSpPr>
        <p:spPr/>
        <p:txBody>
          <a:bodyPr/>
          <a:lstStyle/>
          <a:p>
            <a:r>
              <a:rPr lang="en-GB" dirty="0"/>
              <a:t>This program checks whether a list is sorted in ascending sequence</a:t>
            </a:r>
          </a:p>
          <a:p>
            <a:endParaRPr lang="en-GB" dirty="0">
              <a:latin typeface="Arial" charset="0"/>
              <a:ea typeface="Arial" charset="0"/>
              <a:cs typeface="Arial" charset="0"/>
            </a:endParaRPr>
          </a:p>
          <a:p>
            <a:endParaRPr lang="en-GB" dirty="0">
              <a:latin typeface="Arial" charset="0"/>
              <a:ea typeface="Arial" charset="0"/>
              <a:cs typeface="Arial" charset="0"/>
            </a:endParaRPr>
          </a:p>
          <a:p>
            <a:endParaRPr lang="en-GB" dirty="0">
              <a:latin typeface="Arial" charset="0"/>
              <a:ea typeface="Arial" charset="0"/>
              <a:cs typeface="Arial" charset="0"/>
            </a:endParaRPr>
          </a:p>
          <a:p>
            <a:endParaRPr lang="en-GB" dirty="0">
              <a:latin typeface="Arial" charset="0"/>
              <a:ea typeface="Arial" charset="0"/>
              <a:cs typeface="Arial" charset="0"/>
            </a:endParaRPr>
          </a:p>
          <a:p>
            <a:endParaRPr lang="en-GB" dirty="0">
              <a:latin typeface="Arial" charset="0"/>
              <a:ea typeface="Arial" charset="0"/>
              <a:cs typeface="Arial" charset="0"/>
            </a:endParaRPr>
          </a:p>
          <a:p>
            <a:r>
              <a:rPr lang="en-GB" dirty="0">
                <a:latin typeface="Arial" charset="0"/>
                <a:ea typeface="Arial" charset="0"/>
                <a:cs typeface="Arial" charset="0"/>
              </a:rPr>
              <a:t>The </a:t>
            </a:r>
            <a:r>
              <a:rPr lang="en-GB" dirty="0">
                <a:solidFill>
                  <a:srgbClr val="FF6600"/>
                </a:solidFill>
                <a:latin typeface="Consolas" pitchFamily="49" charset="0"/>
                <a:cs typeface="Consolas" pitchFamily="49" charset="0"/>
              </a:rPr>
              <a:t>break </a:t>
            </a:r>
            <a:r>
              <a:rPr lang="en-GB" dirty="0">
                <a:latin typeface="Arial" charset="0"/>
                <a:ea typeface="Arial" charset="0"/>
                <a:cs typeface="Arial" charset="0"/>
              </a:rPr>
              <a:t>statement causes control to pass to the next statement after the </a:t>
            </a:r>
            <a:r>
              <a:rPr lang="en-GB" dirty="0">
                <a:solidFill>
                  <a:srgbClr val="FF6600"/>
                </a:solidFill>
                <a:latin typeface="Consolas" pitchFamily="49" charset="0"/>
                <a:cs typeface="Consolas" pitchFamily="49" charset="0"/>
              </a:rPr>
              <a:t>for</a:t>
            </a:r>
            <a:r>
              <a:rPr lang="en-GB" dirty="0">
                <a:latin typeface="Arial" charset="0"/>
                <a:ea typeface="Arial" charset="0"/>
                <a:cs typeface="Arial" charset="0"/>
              </a:rPr>
              <a:t> loop</a:t>
            </a:r>
          </a:p>
        </p:txBody>
      </p:sp>
      <p:sp>
        <p:nvSpPr>
          <p:cNvPr id="5" name="Rectangle 4"/>
          <p:cNvSpPr/>
          <p:nvPr/>
        </p:nvSpPr>
        <p:spPr>
          <a:xfrm>
            <a:off x="865393" y="2545749"/>
            <a:ext cx="7235912" cy="2739211"/>
          </a:xfrm>
          <a:prstGeom prst="rect">
            <a:avLst/>
          </a:prstGeom>
        </p:spPr>
        <p:txBody>
          <a:bodyPr wrap="square">
            <a:spAutoFit/>
          </a:bodyPr>
          <a:lstStyle/>
          <a:p>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 = [12, 17, 42, 56, 68]</a:t>
            </a:r>
            <a:br>
              <a:rPr lang="en-GB" sz="2400" dirty="0">
                <a:latin typeface="Consolas" charset="0"/>
                <a:ea typeface="Consolas" charset="0"/>
                <a:cs typeface="Consolas" charset="0"/>
              </a:rPr>
            </a:br>
            <a:r>
              <a:rPr lang="en-GB" sz="2500" dirty="0">
                <a:solidFill>
                  <a:srgbClr val="FF6600"/>
                </a:solidFill>
                <a:latin typeface="Consolas" pitchFamily="49" charset="0"/>
                <a:cs typeface="Consolas" pitchFamily="49" charset="0"/>
              </a:rPr>
              <a:t>for</a:t>
            </a:r>
            <a:r>
              <a:rPr lang="en-GB" sz="2400" dirty="0">
                <a:latin typeface="Consolas" charset="0"/>
                <a:ea typeface="Consolas" charset="0"/>
                <a:cs typeface="Consolas" charset="0"/>
              </a:rPr>
              <a:t> i </a:t>
            </a:r>
            <a:r>
              <a:rPr lang="en-GB" sz="2500" dirty="0">
                <a:solidFill>
                  <a:srgbClr val="FF6600"/>
                </a:solidFill>
                <a:latin typeface="Consolas" pitchFamily="49" charset="0"/>
                <a:cs typeface="Consolas" pitchFamily="49" charset="0"/>
              </a:rPr>
              <a:t>in</a:t>
            </a:r>
            <a:r>
              <a:rPr lang="en-GB" sz="2400" dirty="0">
                <a:latin typeface="Consolas" charset="0"/>
                <a:ea typeface="Consolas" charset="0"/>
                <a:cs typeface="Consolas" charset="0"/>
              </a:rPr>
              <a:t> </a:t>
            </a:r>
            <a:r>
              <a:rPr lang="en-GB" sz="2400" dirty="0">
                <a:solidFill>
                  <a:srgbClr val="660066"/>
                </a:solidFill>
                <a:latin typeface="Consolas" pitchFamily="49" charset="0"/>
                <a:cs typeface="Consolas" pitchFamily="49" charset="0"/>
              </a:rPr>
              <a:t>range</a:t>
            </a:r>
            <a:r>
              <a:rPr lang="en-GB" sz="2400" dirty="0">
                <a:latin typeface="Consolas" charset="0"/>
                <a:ea typeface="Consolas" charset="0"/>
                <a:cs typeface="Consolas" charset="0"/>
              </a:rPr>
              <a:t>(</a:t>
            </a:r>
            <a:r>
              <a:rPr lang="en-GB" sz="2400" dirty="0">
                <a:solidFill>
                  <a:srgbClr val="660066"/>
                </a:solidFill>
                <a:latin typeface="Consolas" pitchFamily="49" charset="0"/>
                <a:cs typeface="Consolas" pitchFamily="49" charset="0"/>
              </a:rPr>
              <a:t>len</a:t>
            </a:r>
            <a:r>
              <a:rPr lang="en-GB" sz="2400" dirty="0">
                <a:latin typeface="Consolas" charset="0"/>
                <a:ea typeface="Consolas" charset="0"/>
                <a:cs typeface="Consolas" charset="0"/>
              </a:rPr>
              <a:t>(</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)-1):</a:t>
            </a:r>
          </a:p>
          <a:p>
            <a:r>
              <a:rPr lang="en-GB" sz="2400" dirty="0">
                <a:solidFill>
                  <a:srgbClr val="00B050"/>
                </a:solidFill>
                <a:latin typeface="Consolas" charset="0"/>
                <a:ea typeface="Consolas" charset="0"/>
                <a:cs typeface="Consolas" charset="0"/>
              </a:rPr>
              <a:t>   </a:t>
            </a:r>
            <a:r>
              <a:rPr lang="en-GB" sz="2500" dirty="0">
                <a:solidFill>
                  <a:srgbClr val="FF6600"/>
                </a:solidFill>
                <a:latin typeface="Consolas" pitchFamily="49" charset="0"/>
                <a:cs typeface="Consolas" pitchFamily="49" charset="0"/>
              </a:rPr>
              <a:t>if</a:t>
            </a:r>
            <a:r>
              <a:rPr lang="en-GB" sz="2400" dirty="0">
                <a:latin typeface="Consolas" charset="0"/>
                <a:ea typeface="Consolas" charset="0"/>
                <a:cs typeface="Consolas" charset="0"/>
              </a:rPr>
              <a:t> </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[i] &lt; </a:t>
            </a:r>
            <a:r>
              <a:rPr lang="en-GB" sz="2400" dirty="0" err="1">
                <a:latin typeface="Consolas" charset="0"/>
                <a:ea typeface="Consolas" charset="0"/>
                <a:cs typeface="Consolas" charset="0"/>
              </a:rPr>
              <a:t>myList</a:t>
            </a:r>
            <a:r>
              <a:rPr lang="en-GB" sz="2400" dirty="0">
                <a:latin typeface="Consolas" charset="0"/>
                <a:ea typeface="Consolas" charset="0"/>
                <a:cs typeface="Consolas" charset="0"/>
              </a:rPr>
              <a:t>[i+1]:</a:t>
            </a:r>
          </a:p>
          <a:p>
            <a:r>
              <a:rPr lang="en-GB" sz="2400" dirty="0">
                <a:solidFill>
                  <a:srgbClr val="00B050"/>
                </a:solidFill>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a:solidFill>
                  <a:srgbClr val="008000"/>
                </a:solidFill>
                <a:latin typeface="Consolas" pitchFamily="49" charset="0"/>
                <a:cs typeface="Consolas" pitchFamily="49" charset="0"/>
              </a:rPr>
              <a:t>"OK so far"</a:t>
            </a:r>
            <a:r>
              <a:rPr lang="en-GB" sz="2400" dirty="0">
                <a:latin typeface="Consolas" charset="0"/>
                <a:ea typeface="Consolas" charset="0"/>
                <a:cs typeface="Consolas" charset="0"/>
              </a:rPr>
              <a:t>)</a:t>
            </a:r>
          </a:p>
          <a:p>
            <a:r>
              <a:rPr lang="en-GB" sz="2400" dirty="0">
                <a:solidFill>
                  <a:srgbClr val="00B050"/>
                </a:solidFill>
                <a:latin typeface="Consolas" charset="0"/>
                <a:ea typeface="Consolas" charset="0"/>
                <a:cs typeface="Consolas" charset="0"/>
              </a:rPr>
              <a:t>	</a:t>
            </a:r>
            <a:r>
              <a:rPr lang="en-GB" sz="2500" dirty="0">
                <a:solidFill>
                  <a:srgbClr val="FF6600"/>
                </a:solidFill>
                <a:latin typeface="Consolas" pitchFamily="49" charset="0"/>
                <a:cs typeface="Consolas" pitchFamily="49" charset="0"/>
              </a:rPr>
              <a:t>else</a:t>
            </a:r>
            <a:r>
              <a:rPr lang="en-GB" sz="2400" dirty="0">
                <a:latin typeface="Consolas" charset="0"/>
                <a:ea typeface="Consolas" charset="0"/>
                <a:cs typeface="Consolas" charset="0"/>
              </a:rPr>
              <a:t>:</a:t>
            </a:r>
          </a:p>
          <a:p>
            <a:r>
              <a:rPr lang="en-GB" sz="2400" dirty="0">
                <a:solidFill>
                  <a:srgbClr val="00B050"/>
                </a:solidFill>
                <a:latin typeface="Consolas" charset="0"/>
                <a:ea typeface="Consolas" charset="0"/>
                <a:cs typeface="Consolas" charset="0"/>
              </a:rPr>
              <a:t>		</a:t>
            </a:r>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a:solidFill>
                  <a:srgbClr val="008000"/>
                </a:solidFill>
                <a:latin typeface="Consolas" pitchFamily="49" charset="0"/>
                <a:cs typeface="Consolas" pitchFamily="49" charset="0"/>
              </a:rPr>
              <a:t>"Wrong order"</a:t>
            </a:r>
            <a:r>
              <a:rPr lang="en-GB" sz="2400" dirty="0">
                <a:latin typeface="Consolas" charset="0"/>
                <a:ea typeface="Consolas" charset="0"/>
                <a:cs typeface="Consolas" charset="0"/>
              </a:rPr>
              <a:t>)</a:t>
            </a:r>
          </a:p>
          <a:p>
            <a:r>
              <a:rPr lang="en-GB" sz="2400" dirty="0">
                <a:solidFill>
                  <a:srgbClr val="00B050"/>
                </a:solidFill>
                <a:latin typeface="Consolas" charset="0"/>
                <a:ea typeface="Consolas" charset="0"/>
                <a:cs typeface="Consolas" charset="0"/>
              </a:rPr>
              <a:t>		</a:t>
            </a:r>
            <a:r>
              <a:rPr lang="en-GB" sz="2500" dirty="0">
                <a:solidFill>
                  <a:srgbClr val="FF6600"/>
                </a:solidFill>
                <a:latin typeface="Consolas" pitchFamily="49" charset="0"/>
                <a:cs typeface="Consolas" pitchFamily="49" charset="0"/>
              </a:rPr>
              <a:t>break</a:t>
            </a:r>
            <a:endParaRPr lang="en-US" sz="2400" dirty="0"/>
          </a:p>
        </p:txBody>
      </p:sp>
    </p:spTree>
    <p:extLst>
      <p:ext uri="{BB962C8B-B14F-4D97-AF65-F5344CB8AC3E}">
        <p14:creationId xmlns:p14="http://schemas.microsoft.com/office/powerpoint/2010/main" val="1302345167"/>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8</Template>
  <TotalTime>11357</TotalTime>
  <Words>583</Words>
  <Application>Microsoft Office PowerPoint</Application>
  <PresentationFormat>On-screen Show (4:3)</PresentationFormat>
  <Paragraphs>177</Paragraphs>
  <Slides>28</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Consolas</vt:lpstr>
      <vt:lpstr>Calibri</vt:lpstr>
      <vt:lpstr>Museo 700</vt:lpstr>
      <vt:lpstr>Museo 900</vt:lpstr>
      <vt:lpstr>Arial</vt:lpstr>
      <vt:lpstr>Museo900-Regular</vt:lpstr>
      <vt:lpstr>Museo 100</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Rob Heathcote</cp:lastModifiedBy>
  <cp:revision>140</cp:revision>
  <dcterms:created xsi:type="dcterms:W3CDTF">2014-11-17T09:21:48Z</dcterms:created>
  <dcterms:modified xsi:type="dcterms:W3CDTF">2017-06-07T16:02:54Z</dcterms:modified>
</cp:coreProperties>
</file>