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67" r:id="rId1"/>
  </p:sldMasterIdLst>
  <p:notesMasterIdLst>
    <p:notesMasterId r:id="rId42"/>
  </p:notesMasterIdLst>
  <p:sldIdLst>
    <p:sldId id="260" r:id="rId2"/>
    <p:sldId id="261" r:id="rId3"/>
    <p:sldId id="324" r:id="rId4"/>
    <p:sldId id="356" r:id="rId5"/>
    <p:sldId id="390" r:id="rId6"/>
    <p:sldId id="322" r:id="rId7"/>
    <p:sldId id="362" r:id="rId8"/>
    <p:sldId id="363" r:id="rId9"/>
    <p:sldId id="364" r:id="rId10"/>
    <p:sldId id="365" r:id="rId11"/>
    <p:sldId id="366" r:id="rId12"/>
    <p:sldId id="367" r:id="rId13"/>
    <p:sldId id="370" r:id="rId14"/>
    <p:sldId id="368" r:id="rId15"/>
    <p:sldId id="369" r:id="rId16"/>
    <p:sldId id="333" r:id="rId17"/>
    <p:sldId id="327" r:id="rId18"/>
    <p:sldId id="350" r:id="rId19"/>
    <p:sldId id="352" r:id="rId20"/>
    <p:sldId id="371" r:id="rId21"/>
    <p:sldId id="372" r:id="rId22"/>
    <p:sldId id="353" r:id="rId23"/>
    <p:sldId id="373" r:id="rId24"/>
    <p:sldId id="376" r:id="rId25"/>
    <p:sldId id="374" r:id="rId26"/>
    <p:sldId id="375" r:id="rId27"/>
    <p:sldId id="337" r:id="rId28"/>
    <p:sldId id="377" r:id="rId29"/>
    <p:sldId id="380" r:id="rId30"/>
    <p:sldId id="381" r:id="rId31"/>
    <p:sldId id="382" r:id="rId32"/>
    <p:sldId id="383" r:id="rId33"/>
    <p:sldId id="384" r:id="rId34"/>
    <p:sldId id="385" r:id="rId35"/>
    <p:sldId id="386" r:id="rId36"/>
    <p:sldId id="387" r:id="rId37"/>
    <p:sldId id="388" r:id="rId38"/>
    <p:sldId id="354" r:id="rId39"/>
    <p:sldId id="389" r:id="rId40"/>
    <p:sldId id="343" r:id="rId41"/>
  </p:sldIdLst>
  <p:sldSz cx="9144000" cy="6858000" type="screen4x3"/>
  <p:notesSz cx="6858000" cy="9144000"/>
  <p:embeddedFontLst>
    <p:embeddedFont>
      <p:font typeface="Calibri" panose="020F0502020204030204" pitchFamily="34" charset="0"/>
      <p:regular r:id="rId43"/>
      <p:bold r:id="rId44"/>
      <p:italic r:id="rId45"/>
      <p:boldItalic r:id="rId46"/>
    </p:embeddedFont>
    <p:embeddedFont>
      <p:font typeface="Calibri Light" panose="020F0302020204030204" pitchFamily="34" charset="0"/>
      <p:regular r:id="rId47"/>
      <p:italic r:id="rId48"/>
    </p:embeddedFont>
    <p:embeddedFont>
      <p:font typeface="Consolas" panose="020B0609020204030204" pitchFamily="49" charset="0"/>
      <p:regular r:id="rId49"/>
      <p:bold r:id="rId50"/>
      <p:italic r:id="rId51"/>
      <p:boldItalic r:id="rId52"/>
    </p:embeddedFont>
    <p:embeddedFont>
      <p:font typeface="Museo 100" panose="02000000000000000000" charset="0"/>
      <p:regular r:id="rId53"/>
    </p:embeddedFont>
    <p:embeddedFont>
      <p:font typeface="Museo 700" panose="02000000000000000000" charset="0"/>
      <p:bold r:id="rId54"/>
    </p:embeddedFont>
    <p:embeddedFont>
      <p:font typeface="Museo 900" panose="02000000000000000000" charset="0"/>
      <p:bold r:id="rId55"/>
    </p:embeddedFont>
    <p:embeddedFont>
      <p:font typeface="Museo900-Regular" panose="02000000000000000000" charset="0"/>
      <p:bold r:id="rId5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45">
          <p15:clr>
            <a:srgbClr val="A4A3A4"/>
          </p15:clr>
        </p15:guide>
        <p15:guide id="2" orient="horz" pos="3232">
          <p15:clr>
            <a:srgbClr val="A4A3A4"/>
          </p15:clr>
        </p15:guide>
        <p15:guide id="3" orient="horz" pos="1912">
          <p15:clr>
            <a:srgbClr val="A4A3A4"/>
          </p15:clr>
        </p15:guide>
        <p15:guide id="4" pos="5380">
          <p15:clr>
            <a:srgbClr val="A4A3A4"/>
          </p15:clr>
        </p15:guide>
        <p15:guide id="5" pos="2959">
          <p15:clr>
            <a:srgbClr val="A4A3A4"/>
          </p15:clr>
        </p15:guide>
        <p15:guide id="6" orient="horz" pos="322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ia Heathcote" initials="PH" lastIdx="13" clrIdx="0">
    <p:extLst>
      <p:ext uri="{19B8F6BF-5375-455C-9EA6-DF929625EA0E}">
        <p15:presenceInfo xmlns:p15="http://schemas.microsoft.com/office/powerpoint/2012/main" userId="f91a954299b6cd1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A56A"/>
    <a:srgbClr val="54999C"/>
    <a:srgbClr val="4C4D21"/>
    <a:srgbClr val="D96D1D"/>
    <a:srgbClr val="ED0775"/>
    <a:srgbClr val="F29AC1"/>
    <a:srgbClr val="F27EC1"/>
    <a:srgbClr val="F200C1"/>
    <a:srgbClr val="7BA7D8"/>
    <a:srgbClr val="2E62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EF2FA5-6F22-4293-B86C-513D992D3609}" v="2" dt="2022-03-15T08:38:19.4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4" autoAdjust="0"/>
    <p:restoredTop sz="95109" autoAdjust="0"/>
  </p:normalViewPr>
  <p:slideViewPr>
    <p:cSldViewPr snapToGrid="0" snapToObjects="1" showGuides="1">
      <p:cViewPr varScale="1">
        <p:scale>
          <a:sx n="51" d="100"/>
          <a:sy n="51" d="100"/>
        </p:scale>
        <p:origin x="78" y="390"/>
      </p:cViewPr>
      <p:guideLst>
        <p:guide orient="horz" pos="1245"/>
        <p:guide orient="horz" pos="3232"/>
        <p:guide orient="horz" pos="1912"/>
        <p:guide pos="5380"/>
        <p:guide pos="2959"/>
        <p:guide orient="horz" pos="3226"/>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font" Target="fonts/font13.fntdata"/><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2.fntdata"/><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eshteh Shafieian" userId="e5ab9243-b4c9-475e-8bb7-d0377de2c269" providerId="ADAL" clId="{C8EF2FA5-6F22-4293-B86C-513D992D3609}"/>
    <pc:docChg chg="custSel addSld modSld">
      <pc:chgData name="Freshteh Shafieian" userId="e5ab9243-b4c9-475e-8bb7-d0377de2c269" providerId="ADAL" clId="{C8EF2FA5-6F22-4293-B86C-513D992D3609}" dt="2022-03-15T08:38:19.549" v="1" actId="27636"/>
      <pc:docMkLst>
        <pc:docMk/>
      </pc:docMkLst>
      <pc:sldChg chg="modSp add mod">
        <pc:chgData name="Freshteh Shafieian" userId="e5ab9243-b4c9-475e-8bb7-d0377de2c269" providerId="ADAL" clId="{C8EF2FA5-6F22-4293-B86C-513D992D3609}" dt="2022-03-15T08:38:19.549" v="1" actId="27636"/>
        <pc:sldMkLst>
          <pc:docMk/>
          <pc:sldMk cId="2759350444" sldId="390"/>
        </pc:sldMkLst>
        <pc:spChg chg="mod">
          <ac:chgData name="Freshteh Shafieian" userId="e5ab9243-b4c9-475e-8bb7-d0377de2c269" providerId="ADAL" clId="{C8EF2FA5-6F22-4293-B86C-513D992D3609}" dt="2022-03-15T08:38:19.549" v="1" actId="27636"/>
          <ac:spMkLst>
            <pc:docMk/>
            <pc:sldMk cId="2759350444" sldId="390"/>
            <ac:spMk id="2" creationId="{00000000-0000-0000-0000-000000000000}"/>
          </ac:spMkLst>
        </pc:spChg>
      </pc:sldChg>
    </pc:docChg>
  </pc:docChgLst>
  <pc:docChgLst>
    <pc:chgData name="Freshteh Shafieian" userId="e5ab9243-b4c9-475e-8bb7-d0377de2c269" providerId="ADAL" clId="{E7AD0EE4-826D-425C-8BA3-6FC08C58D611}"/>
    <pc:docChg chg="modSld modMainMaster">
      <pc:chgData name="Freshteh Shafieian" userId="e5ab9243-b4c9-475e-8bb7-d0377de2c269" providerId="ADAL" clId="{E7AD0EE4-826D-425C-8BA3-6FC08C58D611}" dt="2021-05-04T07:12:34.639" v="1" actId="207"/>
      <pc:docMkLst>
        <pc:docMk/>
      </pc:docMkLst>
      <pc:sldChg chg="modSp mod">
        <pc:chgData name="Freshteh Shafieian" userId="e5ab9243-b4c9-475e-8bb7-d0377de2c269" providerId="ADAL" clId="{E7AD0EE4-826D-425C-8BA3-6FC08C58D611}" dt="2021-05-04T07:10:12.400" v="0" actId="207"/>
        <pc:sldMkLst>
          <pc:docMk/>
          <pc:sldMk cId="3097358543" sldId="260"/>
        </pc:sldMkLst>
        <pc:spChg chg="mod">
          <ac:chgData name="Freshteh Shafieian" userId="e5ab9243-b4c9-475e-8bb7-d0377de2c269" providerId="ADAL" clId="{E7AD0EE4-826D-425C-8BA3-6FC08C58D611}" dt="2021-05-04T07:10:12.400" v="0" actId="207"/>
          <ac:spMkLst>
            <pc:docMk/>
            <pc:sldMk cId="3097358543" sldId="260"/>
            <ac:spMk id="11" creationId="{00000000-0000-0000-0000-000000000000}"/>
          </ac:spMkLst>
        </pc:spChg>
      </pc:sldChg>
      <pc:sldMasterChg chg="modSldLayout">
        <pc:chgData name="Freshteh Shafieian" userId="e5ab9243-b4c9-475e-8bb7-d0377de2c269" providerId="ADAL" clId="{E7AD0EE4-826D-425C-8BA3-6FC08C58D611}" dt="2021-05-04T07:12:34.639" v="1" actId="207"/>
        <pc:sldMasterMkLst>
          <pc:docMk/>
          <pc:sldMasterMk cId="3259165417" sldId="2147483667"/>
        </pc:sldMasterMkLst>
        <pc:sldLayoutChg chg="modSp mod">
          <pc:chgData name="Freshteh Shafieian" userId="e5ab9243-b4c9-475e-8bb7-d0377de2c269" providerId="ADAL" clId="{E7AD0EE4-826D-425C-8BA3-6FC08C58D611}" dt="2021-05-04T07:12:34.639" v="1" actId="207"/>
          <pc:sldLayoutMkLst>
            <pc:docMk/>
            <pc:sldMasterMk cId="3259165417" sldId="2147483667"/>
            <pc:sldLayoutMk cId="3921274597" sldId="2147483681"/>
          </pc:sldLayoutMkLst>
          <pc:spChg chg="mod">
            <ac:chgData name="Freshteh Shafieian" userId="e5ab9243-b4c9-475e-8bb7-d0377de2c269" providerId="ADAL" clId="{E7AD0EE4-826D-425C-8BA3-6FC08C58D611}" dt="2021-05-04T07:12:34.639" v="1" actId="207"/>
            <ac:spMkLst>
              <pc:docMk/>
              <pc:sldMasterMk cId="3259165417" sldId="2147483667"/>
              <pc:sldLayoutMk cId="3921274597" sldId="2147483681"/>
              <ac:spMk id="10"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56C703-0827-4D98-8015-40DEE3C186A7}" type="datetimeFigureOut">
              <a:rPr lang="en-GB" smtClean="0"/>
              <a:t>15/03/2022</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798D5B-57F4-4A7F-8DDC-A432FF1B0DAA}" type="slidenum">
              <a:rPr lang="en-GB" smtClean="0"/>
              <a:t>‹#›</a:t>
            </a:fld>
            <a:endParaRPr lang="en-GB" dirty="0"/>
          </a:p>
        </p:txBody>
      </p:sp>
    </p:spTree>
    <p:extLst>
      <p:ext uri="{BB962C8B-B14F-4D97-AF65-F5344CB8AC3E}">
        <p14:creationId xmlns:p14="http://schemas.microsoft.com/office/powerpoint/2010/main" val="804381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662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40066371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1103380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18502376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11491937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11760168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1596041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41555931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2378399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11827624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17605280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494360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15729753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9127393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12569286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4847130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1610374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8254012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2201044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13039389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5294825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3632289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801688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11485263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3540580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8384754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16892024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412253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8908415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2401521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1120091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16106879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458557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4155593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2566116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1579709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722249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1935628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1232732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746142" y="308207"/>
            <a:ext cx="1317539" cy="365125"/>
          </a:xfrm>
        </p:spPr>
        <p:txBody>
          <a:bodyPr/>
          <a:lstStyle/>
          <a:p>
            <a:r>
              <a:rPr lang="en-GB" dirty="0"/>
              <a:t>Thursday, 09 May 2019</a:t>
            </a:r>
          </a:p>
        </p:txBody>
      </p:sp>
    </p:spTree>
    <p:extLst>
      <p:ext uri="{BB962C8B-B14F-4D97-AF65-F5344CB8AC3E}">
        <p14:creationId xmlns:p14="http://schemas.microsoft.com/office/powerpoint/2010/main" val="1425625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8B73539-D67B-4EB3-89E2-EFE512C9C16E}" type="datetimeFigureOut">
              <a:rPr lang="en-GB" smtClean="0"/>
              <a:t>15/03/2022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7DCCDB-4751-4E22-89B7-0EA0A5B4B8AF}" type="slidenum">
              <a:rPr lang="en-GB" smtClean="0"/>
              <a:t>‹#›</a:t>
            </a:fld>
            <a:endParaRPr lang="en-GB"/>
          </a:p>
        </p:txBody>
      </p:sp>
    </p:spTree>
    <p:extLst>
      <p:ext uri="{BB962C8B-B14F-4D97-AF65-F5344CB8AC3E}">
        <p14:creationId xmlns:p14="http://schemas.microsoft.com/office/powerpoint/2010/main" val="440021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8B73539-D67B-4EB3-89E2-EFE512C9C16E}" type="datetimeFigureOut">
              <a:rPr lang="en-GB" smtClean="0"/>
              <a:t>15/03/2022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7DCCDB-4751-4E22-89B7-0EA0A5B4B8AF}" type="slidenum">
              <a:rPr lang="en-GB" smtClean="0"/>
              <a:t>‹#›</a:t>
            </a:fld>
            <a:endParaRPr lang="en-GB"/>
          </a:p>
        </p:txBody>
      </p:sp>
    </p:spTree>
    <p:extLst>
      <p:ext uri="{BB962C8B-B14F-4D97-AF65-F5344CB8AC3E}">
        <p14:creationId xmlns:p14="http://schemas.microsoft.com/office/powerpoint/2010/main" val="3688817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stretch>
            <a:fillRect/>
          </a:stretch>
        </p:blipFill>
        <p:spPr>
          <a:xfrm>
            <a:off x="0" y="0"/>
            <a:ext cx="9144000" cy="6858000"/>
          </a:xfrm>
          <a:prstGeom prst="rect">
            <a:avLst/>
          </a:prstGeom>
        </p:spPr>
      </p:pic>
      <p:cxnSp>
        <p:nvCxnSpPr>
          <p:cNvPr id="14" name="Straight Connector 13"/>
          <p:cNvCxnSpPr/>
          <p:nvPr userDrawn="1"/>
        </p:nvCxnSpPr>
        <p:spPr>
          <a:xfrm>
            <a:off x="4559300" y="1905000"/>
            <a:ext cx="0" cy="2551766"/>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0" name="Text Placeholder 19"/>
          <p:cNvSpPr>
            <a:spLocks noGrp="1"/>
          </p:cNvSpPr>
          <p:nvPr>
            <p:ph type="body" sz="quarter" idx="10"/>
          </p:nvPr>
        </p:nvSpPr>
        <p:spPr>
          <a:xfrm>
            <a:off x="1803400" y="1841231"/>
            <a:ext cx="2527300" cy="2201863"/>
          </a:xfrm>
          <a:prstGeom prst="rect">
            <a:avLst/>
          </a:prstGeom>
        </p:spPr>
        <p:txBody>
          <a:bodyPr vert="horz" lIns="0"/>
          <a:lstStyle>
            <a:lvl1pPr marL="0" indent="0">
              <a:lnSpc>
                <a:spcPts val="4800"/>
              </a:lnSpc>
              <a:spcBef>
                <a:spcPts val="0"/>
              </a:spcBef>
              <a:buNone/>
              <a:defRPr sz="4500" b="1" kern="0" spc="-140">
                <a:solidFill>
                  <a:schemeClr val="bg1"/>
                </a:solidFill>
                <a:latin typeface="Arial"/>
                <a:cs typeface="Arial"/>
              </a:defRPr>
            </a:lvl1pPr>
            <a:lvl2pPr marL="0" indent="0">
              <a:lnSpc>
                <a:spcPts val="2500"/>
              </a:lnSpc>
              <a:spcBef>
                <a:spcPts val="0"/>
              </a:spcBef>
              <a:buNone/>
              <a:defRPr sz="2500" kern="0" spc="-140">
                <a:solidFill>
                  <a:schemeClr val="bg1"/>
                </a:solidFill>
                <a:latin typeface="Arial"/>
                <a:cs typeface="Arial"/>
              </a:defRPr>
            </a:lvl2pPr>
            <a:lvl3pPr marL="0" indent="0">
              <a:lnSpc>
                <a:spcPts val="4800"/>
              </a:lnSpc>
              <a:spcBef>
                <a:spcPts val="0"/>
              </a:spcBef>
              <a:buNone/>
              <a:defRPr sz="4500">
                <a:solidFill>
                  <a:schemeClr val="bg1"/>
                </a:solidFill>
                <a:latin typeface="Arial"/>
                <a:cs typeface="Arial"/>
              </a:defRPr>
            </a:lvl3pPr>
            <a:lvl4pPr marL="0" indent="0">
              <a:lnSpc>
                <a:spcPts val="2600"/>
              </a:lnSpc>
              <a:spcBef>
                <a:spcPts val="0"/>
              </a:spcBef>
              <a:buNone/>
              <a:defRPr sz="3000">
                <a:solidFill>
                  <a:srgbClr val="ED0775"/>
                </a:solidFill>
                <a:latin typeface="Arial"/>
                <a:cs typeface="Arial"/>
              </a:defRPr>
            </a:lvl4pPr>
            <a:lvl5pPr marL="1828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1" name="Text Placeholder 19"/>
          <p:cNvSpPr>
            <a:spLocks noGrp="1"/>
          </p:cNvSpPr>
          <p:nvPr>
            <p:ph type="body" sz="quarter" idx="11"/>
          </p:nvPr>
        </p:nvSpPr>
        <p:spPr>
          <a:xfrm>
            <a:off x="4800600" y="1841231"/>
            <a:ext cx="2768600" cy="2201863"/>
          </a:xfrm>
          <a:prstGeom prst="rect">
            <a:avLst/>
          </a:prstGeom>
        </p:spPr>
        <p:txBody>
          <a:bodyPr vert="horz" lIns="0"/>
          <a:lstStyle>
            <a:lvl1pPr marL="0" indent="0">
              <a:lnSpc>
                <a:spcPts val="2600"/>
              </a:lnSpc>
              <a:spcBef>
                <a:spcPts val="0"/>
              </a:spcBef>
              <a:buNone/>
              <a:defRPr sz="2600" b="1" kern="0" spc="-60">
                <a:solidFill>
                  <a:schemeClr val="bg1"/>
                </a:solidFill>
                <a:latin typeface="Arial"/>
                <a:cs typeface="Arial"/>
              </a:defRPr>
            </a:lvl1pPr>
            <a:lvl2pPr marL="0" indent="0">
              <a:lnSpc>
                <a:spcPts val="2000"/>
              </a:lnSpc>
              <a:spcBef>
                <a:spcPts val="500"/>
              </a:spcBef>
              <a:buNone/>
              <a:defRPr sz="1800">
                <a:solidFill>
                  <a:schemeClr val="bg1"/>
                </a:solidFill>
                <a:latin typeface="Arial"/>
                <a:cs typeface="Arial"/>
              </a:defRPr>
            </a:lvl2pPr>
            <a:lvl3pPr marL="0" indent="0">
              <a:buNone/>
              <a:defRPr sz="3000">
                <a:solidFill>
                  <a:srgbClr val="ECCC7B"/>
                </a:solidFill>
                <a:latin typeface="Arial"/>
                <a:cs typeface="Arial"/>
              </a:defRPr>
            </a:lvl3pPr>
            <a:lvl4pPr marL="1371600" indent="0">
              <a:buNone/>
              <a:defRPr/>
            </a:lvl4pPr>
            <a:lvl5pPr marL="1828800" indent="0">
              <a:buNone/>
              <a:defRPr/>
            </a:lvl5pPr>
          </a:lstStyle>
          <a:p>
            <a:pPr lvl="0"/>
            <a:r>
              <a:rPr lang="en-US"/>
              <a:t>Click to edit Master text styles</a:t>
            </a:r>
          </a:p>
          <a:p>
            <a:pPr lvl="1"/>
            <a:r>
              <a:rPr lang="en-US"/>
              <a:t>Second level</a:t>
            </a:r>
          </a:p>
        </p:txBody>
      </p:sp>
      <p:sp>
        <p:nvSpPr>
          <p:cNvPr id="24" name="Text Placeholder 23"/>
          <p:cNvSpPr>
            <a:spLocks noGrp="1"/>
          </p:cNvSpPr>
          <p:nvPr>
            <p:ph type="body" sz="quarter" idx="12"/>
          </p:nvPr>
        </p:nvSpPr>
        <p:spPr>
          <a:xfrm>
            <a:off x="1040400" y="4327200"/>
            <a:ext cx="972000" cy="972000"/>
          </a:xfrm>
          <a:prstGeom prst="rect">
            <a:avLst/>
          </a:prstGeom>
          <a:ln w="114300" cmpd="sng">
            <a:solidFill>
              <a:srgbClr val="ED0775"/>
            </a:solidFill>
            <a:miter lim="800000"/>
          </a:ln>
        </p:spPr>
        <p:txBody>
          <a:bodyPr vert="horz" lIns="0" tIns="0" rIns="0" bIns="0" anchor="ctr" anchorCtr="0"/>
          <a:lstStyle>
            <a:lvl1pPr marL="0" indent="0" algn="ctr">
              <a:buNone/>
              <a:defRPr sz="4500" b="1">
                <a:solidFill>
                  <a:srgbClr val="ED0775"/>
                </a:solidFill>
                <a:latin typeface="Arial"/>
                <a:cs typeface="Arial"/>
              </a:defRPr>
            </a:lvl1pPr>
          </a:lstStyle>
          <a:p>
            <a:pPr lvl="0"/>
            <a:r>
              <a:rPr lang="en-US"/>
              <a:t>Click to edit Master text styles</a:t>
            </a:r>
          </a:p>
        </p:txBody>
      </p:sp>
    </p:spTree>
    <p:extLst>
      <p:ext uri="{BB962C8B-B14F-4D97-AF65-F5344CB8AC3E}">
        <p14:creationId xmlns:p14="http://schemas.microsoft.com/office/powerpoint/2010/main" val="17869497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Custom Layout">
    <p:bg>
      <p:bgPr>
        <a:solidFill>
          <a:srgbClr val="54999C"/>
        </a:solidFill>
        <a:effectLst/>
      </p:bgPr>
    </p:bg>
    <p:spTree>
      <p:nvGrpSpPr>
        <p:cNvPr id="1" name=""/>
        <p:cNvGrpSpPr/>
        <p:nvPr/>
      </p:nvGrpSpPr>
      <p:grpSpPr>
        <a:xfrm>
          <a:off x="0" y="0"/>
          <a:ext cx="0" cy="0"/>
          <a:chOff x="0" y="0"/>
          <a:chExt cx="0" cy="0"/>
        </a:xfrm>
      </p:grpSpPr>
      <p:cxnSp>
        <p:nvCxnSpPr>
          <p:cNvPr id="8" name="Straight Connector 7"/>
          <p:cNvCxnSpPr>
            <a:cxnSpLocks/>
          </p:cNvCxnSpPr>
          <p:nvPr userDrawn="1"/>
        </p:nvCxnSpPr>
        <p:spPr>
          <a:xfrm>
            <a:off x="584200" y="1702800"/>
            <a:ext cx="0" cy="2351615"/>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11"/>
          <p:cNvSpPr>
            <a:spLocks noGrp="1"/>
          </p:cNvSpPr>
          <p:nvPr>
            <p:ph type="body" sz="quarter" idx="14"/>
          </p:nvPr>
        </p:nvSpPr>
        <p:spPr>
          <a:xfrm>
            <a:off x="723600" y="1702799"/>
            <a:ext cx="7861300" cy="4918133"/>
          </a:xfrm>
          <a:prstGeom prst="rect">
            <a:avLst/>
          </a:prstGeom>
        </p:spPr>
        <p:txBody>
          <a:bodyPr vert="horz" lIns="0" tIns="0" rIns="0" b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0" indent="0">
              <a:lnSpc>
                <a:spcPts val="2000"/>
              </a:lnSpc>
              <a:buNone/>
              <a:defRPr sz="2000">
                <a:solidFill>
                  <a:srgbClr val="9D9FA2"/>
                </a:solidFill>
                <a:latin typeface="Arial"/>
                <a:cs typeface="Arial"/>
              </a:defRPr>
            </a:lvl2pPr>
          </a:lstStyle>
          <a:p>
            <a:pPr lvl="0"/>
            <a:r>
              <a:rPr lang="en-US"/>
              <a:t>Click to edit Master text styles</a:t>
            </a:r>
          </a:p>
        </p:txBody>
      </p:sp>
      <p:sp>
        <p:nvSpPr>
          <p:cNvPr id="5"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bg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Tree>
    <p:extLst>
      <p:ext uri="{BB962C8B-B14F-4D97-AF65-F5344CB8AC3E}">
        <p14:creationId xmlns:p14="http://schemas.microsoft.com/office/powerpoint/2010/main" val="411079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3"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24"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54999C"/>
                </a:solidFill>
                <a:latin typeface="Arial"/>
                <a:cs typeface="Arial"/>
              </a:defRPr>
            </a:lvl2pPr>
            <a:lvl3pPr marL="723900" indent="-279400">
              <a:lnSpc>
                <a:spcPct val="100000"/>
              </a:lnSpc>
              <a:buFont typeface="Arial"/>
              <a:buChar char="•"/>
              <a:defRPr lang="en-US" sz="2000" kern="1200" baseline="0" dirty="0" smtClean="0">
                <a:solidFill>
                  <a:srgbClr val="B5A56A"/>
                </a:solidFill>
                <a:latin typeface="Arial"/>
                <a:ea typeface="+mn-ea"/>
                <a:cs typeface="Arial"/>
              </a:defRPr>
            </a:lvl3pPr>
          </a:lstStyle>
          <a:p>
            <a:pPr lvl="0"/>
            <a:r>
              <a:rPr lang="en-US" dirty="0"/>
              <a:t>Click to edit Master text styles</a:t>
            </a:r>
          </a:p>
          <a:p>
            <a:pPr lvl="1"/>
            <a:r>
              <a:rPr lang="en-US" dirty="0"/>
              <a:t>Second level</a:t>
            </a:r>
          </a:p>
          <a:p>
            <a:pPr lvl="2"/>
            <a:r>
              <a:rPr lang="en-US" dirty="0"/>
              <a:t>Third level</a:t>
            </a:r>
          </a:p>
        </p:txBody>
      </p:sp>
      <p:sp>
        <p:nvSpPr>
          <p:cNvPr id="10" name="TextBox 9"/>
          <p:cNvSpPr txBox="1"/>
          <p:nvPr userDrawn="1"/>
        </p:nvSpPr>
        <p:spPr>
          <a:xfrm>
            <a:off x="4840228" y="105310"/>
            <a:ext cx="3681282" cy="452432"/>
          </a:xfrm>
          <a:prstGeom prst="rect">
            <a:avLst/>
          </a:prstGeom>
          <a:noFill/>
          <a:effectLst>
            <a:outerShdw blurRad="50800" dist="38100" dir="2700000" algn="tl" rotWithShape="0">
              <a:prstClr val="black">
                <a:alpha val="40000"/>
              </a:prstClr>
            </a:outerShdw>
          </a:effectLst>
        </p:spPr>
        <p:txBody>
          <a:bodyPr wrap="square" lIns="0" tIns="0" rIns="0" rtlCol="0">
            <a:noAutofit/>
          </a:bodyPr>
          <a:lstStyle/>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glow rad="228600">
                    <a:schemeClr val="tx1">
                      <a:alpha val="20000"/>
                    </a:schemeClr>
                  </a:glow>
                </a:effectLst>
                <a:uLnTx/>
                <a:uFillTx/>
                <a:latin typeface="Arial" panose="020B0604020202020204"/>
                <a:ea typeface="+mn-ea"/>
                <a:cs typeface="Arial"/>
              </a:rPr>
              <a:t>Selection and iteration</a:t>
            </a:r>
          </a:p>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glow rad="228600">
                    <a:schemeClr val="tx1">
                      <a:alpha val="20000"/>
                    </a:schemeClr>
                  </a:glow>
                </a:effectLst>
                <a:uLnTx/>
                <a:uFillTx/>
                <a:latin typeface="Arial" panose="020B0604020202020204"/>
                <a:ea typeface="+mn-ea"/>
                <a:cs typeface="Arial"/>
              </a:rPr>
              <a:t>Practical programming skills in Python</a:t>
            </a:r>
          </a:p>
        </p:txBody>
      </p:sp>
      <p:pic>
        <p:nvPicPr>
          <p:cNvPr id="11" name="Picture 10"/>
          <p:cNvPicPr>
            <a:picLocks noChangeAspect="1"/>
          </p:cNvPicPr>
          <p:nvPr userDrawn="1"/>
        </p:nvPicPr>
        <p:blipFill>
          <a:blip r:embed="rId2"/>
          <a:stretch>
            <a:fillRect/>
          </a:stretch>
        </p:blipFill>
        <p:spPr>
          <a:xfrm>
            <a:off x="7264800" y="6307200"/>
            <a:ext cx="1435911" cy="339242"/>
          </a:xfrm>
          <a:prstGeom prst="rect">
            <a:avLst/>
          </a:prstGeom>
        </p:spPr>
      </p:pic>
    </p:spTree>
    <p:extLst>
      <p:ext uri="{BB962C8B-B14F-4D97-AF65-F5344CB8AC3E}">
        <p14:creationId xmlns:p14="http://schemas.microsoft.com/office/powerpoint/2010/main" val="3921274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8_Custom Layout">
    <p:bg>
      <p:bgPr>
        <a:solidFill>
          <a:schemeClr val="tx1"/>
        </a:solidFill>
        <a:effectLst/>
      </p:bgPr>
    </p:bg>
    <p:spTree>
      <p:nvGrpSpPr>
        <p:cNvPr id="1" name=""/>
        <p:cNvGrpSpPr/>
        <p:nvPr/>
      </p:nvGrpSpPr>
      <p:grpSpPr>
        <a:xfrm>
          <a:off x="0" y="0"/>
          <a:ext cx="0" cy="0"/>
          <a:chOff x="0" y="0"/>
          <a:chExt cx="0" cy="0"/>
        </a:xfrm>
      </p:grpSpPr>
      <p:sp>
        <p:nvSpPr>
          <p:cNvPr id="9" name="Rectangle 8"/>
          <p:cNvSpPr/>
          <p:nvPr userDrawn="1"/>
        </p:nvSpPr>
        <p:spPr>
          <a:xfrm>
            <a:off x="676274" y="1701461"/>
            <a:ext cx="7829551" cy="4555093"/>
          </a:xfrm>
          <a:prstGeom prst="rect">
            <a:avLst/>
          </a:prstGeom>
        </p:spPr>
        <p:txBody>
          <a:bodyPr wrap="square">
            <a:spAutoFit/>
          </a:bodyPr>
          <a:lstStyle/>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400" b="1" i="0" u="none" strike="noStrike" kern="1200" cap="none" spc="0" normalizeH="0" baseline="0" noProof="0" dirty="0">
                <a:ln>
                  <a:noFill/>
                </a:ln>
                <a:solidFill>
                  <a:schemeClr val="bg1"/>
                </a:solidFill>
                <a:effectLst/>
                <a:uLnTx/>
                <a:uFillTx/>
                <a:latin typeface="Arial"/>
                <a:ea typeface="+mn-ea"/>
                <a:cs typeface="Arial"/>
              </a:rPr>
              <a:t>Copyright</a:t>
            </a:r>
            <a:endParaRPr kumimoji="0" lang="en-GB" sz="1200" b="1" i="0" u="none" strike="noStrike" kern="1200" cap="none" spc="0" normalizeH="0" baseline="0" noProof="0" dirty="0">
              <a:ln>
                <a:noFill/>
              </a:ln>
              <a:solidFill>
                <a:schemeClr val="bg1"/>
              </a:solidFill>
              <a:effectLst/>
              <a:uLnTx/>
              <a:uFillTx/>
              <a:latin typeface="Arial"/>
              <a:ea typeface="+mn-ea"/>
              <a:cs typeface="Arial"/>
            </a:endParaRP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 2017 PG Online Limited</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The contents of this unit are protected by copyright. </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This unit and all the worksheets, PowerPoint presentations, teaching guides and other associated files distributed with it are supplied to you by PG Online Limited under licence and may be used and copied by you only in accordance with the terms of the licence. Except as expressly permitted by the licence, no part of the materials distributed with this unit may be used, reproduced, stored in a retrieval system, or transmitted, in any form or by any means, electronic or otherwise, without the prior written permission of PG Online Limited.</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400" b="1" i="0" u="none" strike="noStrike" kern="1200" cap="none" spc="0" normalizeH="0" baseline="0" noProof="0" dirty="0">
                <a:ln>
                  <a:noFill/>
                </a:ln>
                <a:solidFill>
                  <a:schemeClr val="bg1"/>
                </a:solidFill>
                <a:effectLst/>
                <a:uLnTx/>
                <a:uFillTx/>
                <a:latin typeface="Arial"/>
                <a:ea typeface="+mn-ea"/>
                <a:cs typeface="Arial"/>
              </a:rPr>
              <a:t>Licence agreement</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This is a legal agreement between you, the end user, and PG Online Limited. This unit and all the worksheets, PowerPoint presentations, teaching guides and other associated files distributed with it is licensed, not sold, to you by PG Online Limited for use under the terms of the licence.</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The materials distributed with this unit may be freely copied and used by members of a single institution on a single site only. You are not permitted to share in any way any of the materials or part of the materials with any third party, including users on another site or individuals who are members of a separate institution. You acknowledge that the materials must remain with you, the licencing institution, and no part of the materials may be transferred to another institution. You also agree not to procure, authorise, encourage, facilitate or enable any third party to reproduce these materials in whole or in part without the prior permission of PG Online Limited.</a:t>
            </a:r>
            <a:endParaRPr lang="en-GB" sz="1200" dirty="0">
              <a:solidFill>
                <a:schemeClr val="bg1"/>
              </a:solidFill>
            </a:endParaRPr>
          </a:p>
        </p:txBody>
      </p:sp>
      <p:pic>
        <p:nvPicPr>
          <p:cNvPr id="6" name="Picture 5"/>
          <p:cNvPicPr>
            <a:picLocks noChangeAspect="1"/>
          </p:cNvPicPr>
          <p:nvPr userDrawn="1"/>
        </p:nvPicPr>
        <p:blipFill rotWithShape="1">
          <a:blip r:embed="rId2"/>
          <a:srcRect b="90232"/>
          <a:stretch/>
        </p:blipFill>
        <p:spPr>
          <a:xfrm>
            <a:off x="0" y="-1"/>
            <a:ext cx="9144000" cy="669835"/>
          </a:xfrm>
          <a:prstGeom prst="rect">
            <a:avLst/>
          </a:prstGeom>
        </p:spPr>
      </p:pic>
      <p:sp>
        <p:nvSpPr>
          <p:cNvPr id="10" name="TextBox 9"/>
          <p:cNvSpPr txBox="1"/>
          <p:nvPr userDrawn="1"/>
        </p:nvSpPr>
        <p:spPr>
          <a:xfrm>
            <a:off x="752495" y="156700"/>
            <a:ext cx="8067635" cy="452432"/>
          </a:xfrm>
          <a:prstGeom prst="rect">
            <a:avLst/>
          </a:prstGeom>
          <a:noFill/>
          <a:effectLst>
            <a:outerShdw blurRad="50800" dist="38100" dir="2700000" algn="tl" rotWithShape="0">
              <a:prstClr val="black">
                <a:alpha val="40000"/>
              </a:prstClr>
            </a:outerShdw>
          </a:effectLst>
        </p:spPr>
        <p:txBody>
          <a:bodyPr wrap="square" lIns="0" tIns="0" rIns="0" rtlCol="0">
            <a:noAutofit/>
          </a:bodyPr>
          <a:lstStyle/>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a:ea typeface="+mn-ea"/>
                <a:cs typeface="Arial"/>
              </a:rPr>
              <a:t>Selection and iteration</a:t>
            </a:r>
          </a:p>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a:ea typeface="+mn-ea"/>
                <a:cs typeface="Arial"/>
              </a:rPr>
              <a:t>Practical programming skills in Python</a:t>
            </a:r>
          </a:p>
        </p:txBody>
      </p:sp>
      <p:pic>
        <p:nvPicPr>
          <p:cNvPr id="12" name="Picture 11"/>
          <p:cNvPicPr>
            <a:picLocks noChangeAspect="1"/>
          </p:cNvPicPr>
          <p:nvPr userDrawn="1"/>
        </p:nvPicPr>
        <p:blipFill>
          <a:blip r:embed="rId3"/>
          <a:stretch>
            <a:fillRect/>
          </a:stretch>
        </p:blipFill>
        <p:spPr>
          <a:xfrm>
            <a:off x="7264800" y="6307200"/>
            <a:ext cx="1435911" cy="339242"/>
          </a:xfrm>
          <a:prstGeom prst="rect">
            <a:avLst/>
          </a:prstGeom>
        </p:spPr>
      </p:pic>
    </p:spTree>
    <p:extLst>
      <p:ext uri="{BB962C8B-B14F-4D97-AF65-F5344CB8AC3E}">
        <p14:creationId xmlns:p14="http://schemas.microsoft.com/office/powerpoint/2010/main" val="7317651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rgbClr val="B5A56A"/>
        </a:solidFill>
        <a:effectLst/>
      </p:bgPr>
    </p:bg>
    <p:spTree>
      <p:nvGrpSpPr>
        <p:cNvPr id="1" name=""/>
        <p:cNvGrpSpPr/>
        <p:nvPr/>
      </p:nvGrpSpPr>
      <p:grpSpPr>
        <a:xfrm>
          <a:off x="0" y="0"/>
          <a:ext cx="0" cy="0"/>
          <a:chOff x="0" y="0"/>
          <a:chExt cx="0" cy="0"/>
        </a:xfrm>
      </p:grpSpPr>
      <p:cxnSp>
        <p:nvCxnSpPr>
          <p:cNvPr id="9" name="Straight Connector 8"/>
          <p:cNvCxnSpPr/>
          <p:nvPr userDrawn="1"/>
        </p:nvCxnSpPr>
        <p:spPr>
          <a:xfrm>
            <a:off x="584200" y="1702800"/>
            <a:ext cx="0" cy="17145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1"/>
          <p:cNvSpPr>
            <a:spLocks noGrp="1"/>
          </p:cNvSpPr>
          <p:nvPr>
            <p:ph type="body" sz="quarter" idx="14"/>
          </p:nvPr>
        </p:nvSpPr>
        <p:spPr>
          <a:xfrm>
            <a:off x="723600" y="1702799"/>
            <a:ext cx="7861300" cy="4918133"/>
          </a:xfrm>
          <a:prstGeom prst="rect">
            <a:avLst/>
          </a:prstGeom>
        </p:spPr>
        <p:txBody>
          <a:bodyPr vert="horz" lIns="0" tIns="0" rIns="0" b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0" indent="0">
              <a:lnSpc>
                <a:spcPts val="2000"/>
              </a:lnSpc>
              <a:buNone/>
              <a:defRPr sz="2000">
                <a:solidFill>
                  <a:srgbClr val="9D9FA2"/>
                </a:solidFill>
                <a:latin typeface="Arial"/>
                <a:cs typeface="Arial"/>
              </a:defRPr>
            </a:lvl2pPr>
          </a:lstStyle>
          <a:p>
            <a:pPr lvl="0"/>
            <a:r>
              <a:rPr lang="en-US"/>
              <a:t>Click to edit Master text styles</a:t>
            </a:r>
          </a:p>
        </p:txBody>
      </p:sp>
      <p:sp>
        <p:nvSpPr>
          <p:cNvPr id="8"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bg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Tree>
    <p:extLst>
      <p:ext uri="{BB962C8B-B14F-4D97-AF65-F5344CB8AC3E}">
        <p14:creationId xmlns:p14="http://schemas.microsoft.com/office/powerpoint/2010/main" val="3939271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srcRect b="90232"/>
          <a:stretch/>
        </p:blipFill>
        <p:spPr>
          <a:xfrm>
            <a:off x="0" y="-1"/>
            <a:ext cx="9144000" cy="669835"/>
          </a:xfrm>
          <a:prstGeom prst="rect">
            <a:avLst/>
          </a:prstGeom>
        </p:spPr>
      </p:pic>
      <p:sp>
        <p:nvSpPr>
          <p:cNvPr id="15"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8" name="Text Placeholder 11"/>
          <p:cNvSpPr>
            <a:spLocks noGrp="1"/>
          </p:cNvSpPr>
          <p:nvPr>
            <p:ph type="body" sz="quarter" idx="14" hasCustomPrompt="1"/>
          </p:nvPr>
        </p:nvSpPr>
        <p:spPr>
          <a:xfrm>
            <a:off x="724280" y="1704179"/>
            <a:ext cx="7797230" cy="3453607"/>
          </a:xfrm>
          <a:prstGeom prst="rect">
            <a:avLst/>
          </a:prstGeom>
          <a:ln>
            <a:solidFill>
              <a:srgbClr val="54999C"/>
            </a:solidFill>
          </a:ln>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54999C"/>
                </a:solidFill>
                <a:latin typeface="Arial"/>
                <a:cs typeface="Arial"/>
              </a:defRPr>
            </a:lvl2pPr>
            <a:lvl3pPr marL="723900" indent="-279400">
              <a:lnSpc>
                <a:spcPct val="100000"/>
              </a:lnSpc>
              <a:buFont typeface="Arial"/>
              <a:buChar char="•"/>
              <a:defRPr lang="en-US" sz="2000" kern="1200" baseline="0" dirty="0" smtClean="0">
                <a:solidFill>
                  <a:srgbClr val="B5A56A"/>
                </a:solidFill>
                <a:latin typeface="Arial"/>
                <a:ea typeface="+mn-ea"/>
                <a:cs typeface="Arial"/>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752495" y="156700"/>
            <a:ext cx="8067635" cy="452432"/>
          </a:xfrm>
          <a:prstGeom prst="rect">
            <a:avLst/>
          </a:prstGeom>
          <a:noFill/>
          <a:effectLst>
            <a:outerShdw blurRad="50800" dist="38100" dir="2700000" algn="tl" rotWithShape="0">
              <a:prstClr val="black">
                <a:alpha val="40000"/>
              </a:prstClr>
            </a:outerShdw>
          </a:effectLst>
        </p:spPr>
        <p:txBody>
          <a:bodyPr wrap="square" lIns="0" tIns="0" rIns="0" rtlCol="0">
            <a:noAutofit/>
          </a:bodyPr>
          <a:lstStyle/>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a:ea typeface="+mn-ea"/>
                <a:cs typeface="Arial"/>
              </a:rPr>
              <a:t>Selection and iteration</a:t>
            </a:r>
          </a:p>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a:ea typeface="+mn-ea"/>
                <a:cs typeface="Arial"/>
              </a:rPr>
              <a:t>Practical programming skills in Python</a:t>
            </a:r>
          </a:p>
        </p:txBody>
      </p:sp>
      <p:pic>
        <p:nvPicPr>
          <p:cNvPr id="10" name="Picture 9"/>
          <p:cNvPicPr>
            <a:picLocks noChangeAspect="1"/>
          </p:cNvPicPr>
          <p:nvPr userDrawn="1"/>
        </p:nvPicPr>
        <p:blipFill>
          <a:blip r:embed="rId3"/>
          <a:stretch>
            <a:fillRect/>
          </a:stretch>
        </p:blipFill>
        <p:spPr>
          <a:xfrm>
            <a:off x="7264800" y="6307200"/>
            <a:ext cx="1435911" cy="339242"/>
          </a:xfrm>
          <a:prstGeom prst="rect">
            <a:avLst/>
          </a:prstGeom>
        </p:spPr>
      </p:pic>
      <p:pic>
        <p:nvPicPr>
          <p:cNvPr id="11" name="Picture 10" descr="Untitled-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016500" y="901700"/>
            <a:ext cx="2979807" cy="3251200"/>
          </a:xfrm>
          <a:prstGeom prst="rect">
            <a:avLst/>
          </a:prstGeom>
        </p:spPr>
      </p:pic>
      <p:pic>
        <p:nvPicPr>
          <p:cNvPr id="12" name="Picture 11"/>
          <p:cNvPicPr>
            <a:picLocks noChangeAspect="1"/>
          </p:cNvPicPr>
          <p:nvPr userDrawn="1"/>
        </p:nvPicPr>
        <p:blipFill>
          <a:blip r:embed="rId5"/>
          <a:stretch>
            <a:fillRect/>
          </a:stretch>
        </p:blipFill>
        <p:spPr>
          <a:xfrm>
            <a:off x="7264800" y="6307200"/>
            <a:ext cx="1435913" cy="339242"/>
          </a:xfrm>
          <a:prstGeom prst="rect">
            <a:avLst/>
          </a:prstGeom>
        </p:spPr>
      </p:pic>
    </p:spTree>
    <p:extLst>
      <p:ext uri="{BB962C8B-B14F-4D97-AF65-F5344CB8AC3E}">
        <p14:creationId xmlns:p14="http://schemas.microsoft.com/office/powerpoint/2010/main" val="28497203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2"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23"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54999C"/>
                </a:solidFill>
                <a:latin typeface="Arial"/>
                <a:cs typeface="Arial"/>
              </a:defRPr>
            </a:lvl2pPr>
            <a:lvl3pPr marL="723900" indent="-279400">
              <a:lnSpc>
                <a:spcPct val="100000"/>
              </a:lnSpc>
              <a:buFont typeface="Arial"/>
              <a:buChar char="•"/>
              <a:defRPr lang="en-US" sz="2000" kern="1200" baseline="0" dirty="0" smtClean="0">
                <a:solidFill>
                  <a:srgbClr val="B5A56A"/>
                </a:solidFill>
                <a:latin typeface="Arial"/>
                <a:ea typeface="+mn-ea"/>
                <a:cs typeface="Arial"/>
              </a:defRPr>
            </a:lvl3pPr>
          </a:lstStyle>
          <a:p>
            <a:pPr lvl="0"/>
            <a:r>
              <a:rPr lang="en-US" dirty="0"/>
              <a:t>Click to edit Master text styles</a:t>
            </a:r>
          </a:p>
          <a:p>
            <a:pPr lvl="1"/>
            <a:r>
              <a:rPr lang="en-US" dirty="0"/>
              <a:t>Second level</a:t>
            </a:r>
          </a:p>
          <a:p>
            <a:pPr lvl="2"/>
            <a:r>
              <a:rPr lang="en-US" dirty="0"/>
              <a:t>Third level</a:t>
            </a:r>
          </a:p>
        </p:txBody>
      </p:sp>
      <p:sp>
        <p:nvSpPr>
          <p:cNvPr id="10" name="TextBox 9"/>
          <p:cNvSpPr txBox="1"/>
          <p:nvPr userDrawn="1"/>
        </p:nvSpPr>
        <p:spPr>
          <a:xfrm>
            <a:off x="4572000" y="156700"/>
            <a:ext cx="4264005" cy="452432"/>
          </a:xfrm>
          <a:prstGeom prst="rect">
            <a:avLst/>
          </a:prstGeom>
          <a:noFill/>
          <a:effectLst>
            <a:outerShdw blurRad="50800" dist="38100" dir="2700000" algn="tl" rotWithShape="0">
              <a:prstClr val="black">
                <a:alpha val="40000"/>
              </a:prstClr>
            </a:outerShdw>
          </a:effectLst>
        </p:spPr>
        <p:txBody>
          <a:bodyPr wrap="square" lIns="0" tIns="0" rIns="0" rtlCol="0">
            <a:noAutofit/>
          </a:bodyPr>
          <a:lstStyle/>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a:ea typeface="+mn-ea"/>
                <a:cs typeface="Arial"/>
              </a:rPr>
              <a:t>Selection and iteration</a:t>
            </a:r>
          </a:p>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a:ea typeface="+mn-ea"/>
                <a:cs typeface="Arial"/>
              </a:rPr>
              <a:t>Practical programming skills in Python</a:t>
            </a:r>
          </a:p>
        </p:txBody>
      </p:sp>
      <p:pic>
        <p:nvPicPr>
          <p:cNvPr id="11" name="Picture 10" descr="Untitled-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16500" y="901700"/>
            <a:ext cx="2979807" cy="3251200"/>
          </a:xfrm>
          <a:prstGeom prst="rect">
            <a:avLst/>
          </a:prstGeom>
        </p:spPr>
      </p:pic>
    </p:spTree>
    <p:extLst>
      <p:ext uri="{BB962C8B-B14F-4D97-AF65-F5344CB8AC3E}">
        <p14:creationId xmlns:p14="http://schemas.microsoft.com/office/powerpoint/2010/main" val="24008606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1"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22"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54999C"/>
                </a:solidFill>
                <a:latin typeface="Arial"/>
                <a:cs typeface="Arial"/>
              </a:defRPr>
            </a:lvl2pPr>
            <a:lvl3pPr marL="723900" indent="-279400">
              <a:lnSpc>
                <a:spcPct val="100000"/>
              </a:lnSpc>
              <a:buFont typeface="Arial"/>
              <a:buChar char="•"/>
              <a:defRPr lang="en-US" sz="2000" kern="1200" baseline="0" dirty="0" smtClean="0">
                <a:solidFill>
                  <a:srgbClr val="B5A56A"/>
                </a:solidFill>
                <a:latin typeface="Arial"/>
                <a:ea typeface="+mn-ea"/>
                <a:cs typeface="Arial"/>
              </a:defRPr>
            </a:lvl3pPr>
          </a:lstStyle>
          <a:p>
            <a:pPr lvl="0"/>
            <a:r>
              <a:rPr lang="en-US" dirty="0"/>
              <a:t>Click to edit Master text styles</a:t>
            </a:r>
          </a:p>
          <a:p>
            <a:pPr lvl="1"/>
            <a:r>
              <a:rPr lang="en-US" dirty="0"/>
              <a:t>Second level</a:t>
            </a:r>
          </a:p>
          <a:p>
            <a:pPr lvl="2"/>
            <a:r>
              <a:rPr lang="en-US" dirty="0"/>
              <a:t>Third level</a:t>
            </a:r>
          </a:p>
        </p:txBody>
      </p:sp>
      <p:sp>
        <p:nvSpPr>
          <p:cNvPr id="7" name="TextBox 6"/>
          <p:cNvSpPr txBox="1"/>
          <p:nvPr userDrawn="1"/>
        </p:nvSpPr>
        <p:spPr>
          <a:xfrm>
            <a:off x="752495" y="156700"/>
            <a:ext cx="8067635" cy="452432"/>
          </a:xfrm>
          <a:prstGeom prst="rect">
            <a:avLst/>
          </a:prstGeom>
          <a:noFill/>
          <a:effectLst>
            <a:outerShdw blurRad="50800" dist="38100" dir="2700000" algn="tl" rotWithShape="0">
              <a:prstClr val="black">
                <a:alpha val="40000"/>
              </a:prstClr>
            </a:outerShdw>
          </a:effectLst>
        </p:spPr>
        <p:txBody>
          <a:bodyPr wrap="square" lIns="0" tIns="0" rIns="0" rtlCol="0">
            <a:noAutofit/>
          </a:bodyPr>
          <a:lstStyle/>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a:ea typeface="+mn-ea"/>
                <a:cs typeface="Arial"/>
              </a:rPr>
              <a:t>Selection and iteration</a:t>
            </a:r>
          </a:p>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a:ea typeface="+mn-ea"/>
                <a:cs typeface="Arial"/>
              </a:rPr>
              <a:t>Practical programming skills in Python</a:t>
            </a:r>
          </a:p>
        </p:txBody>
      </p:sp>
    </p:spTree>
    <p:extLst>
      <p:ext uri="{BB962C8B-B14F-4D97-AF65-F5344CB8AC3E}">
        <p14:creationId xmlns:p14="http://schemas.microsoft.com/office/powerpoint/2010/main" val="3315833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58B73539-D67B-4EB3-89E2-EFE512C9C16E}" type="datetimeFigureOut">
              <a:rPr lang="en-GB" smtClean="0"/>
              <a:t>15/03/2022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7DCCDB-4751-4E22-89B7-0EA0A5B4B8AF}" type="slidenum">
              <a:rPr lang="en-GB" smtClean="0"/>
              <a:t>‹#›</a:t>
            </a:fld>
            <a:endParaRPr lang="en-GB"/>
          </a:p>
        </p:txBody>
      </p:sp>
    </p:spTree>
    <p:extLst>
      <p:ext uri="{BB962C8B-B14F-4D97-AF65-F5344CB8AC3E}">
        <p14:creationId xmlns:p14="http://schemas.microsoft.com/office/powerpoint/2010/main" val="3632182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B73539-D67B-4EB3-89E2-EFE512C9C16E}" type="datetimeFigureOut">
              <a:rPr lang="en-GB" smtClean="0"/>
              <a:t>15/03/2022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C7DCCDB-4751-4E22-89B7-0EA0A5B4B8AF}" type="slidenum">
              <a:rPr lang="en-GB" smtClean="0"/>
              <a:t>‹#›</a:t>
            </a:fld>
            <a:endParaRPr lang="en-GB"/>
          </a:p>
        </p:txBody>
      </p:sp>
    </p:spTree>
    <p:extLst>
      <p:ext uri="{BB962C8B-B14F-4D97-AF65-F5344CB8AC3E}">
        <p14:creationId xmlns:p14="http://schemas.microsoft.com/office/powerpoint/2010/main" val="2968940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58B73539-D67B-4EB3-89E2-EFE512C9C16E}" type="datetimeFigureOut">
              <a:rPr lang="en-GB" smtClean="0"/>
              <a:t>15/03/2022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7DCCDB-4751-4E22-89B7-0EA0A5B4B8AF}" type="slidenum">
              <a:rPr lang="en-GB" smtClean="0"/>
              <a:t>‹#›</a:t>
            </a:fld>
            <a:endParaRPr lang="en-GB"/>
          </a:p>
        </p:txBody>
      </p:sp>
    </p:spTree>
    <p:extLst>
      <p:ext uri="{BB962C8B-B14F-4D97-AF65-F5344CB8AC3E}">
        <p14:creationId xmlns:p14="http://schemas.microsoft.com/office/powerpoint/2010/main" val="387728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58B73539-D67B-4EB3-89E2-EFE512C9C16E}" type="datetimeFigureOut">
              <a:rPr lang="en-GB" smtClean="0"/>
              <a:t>15/03/2022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C7DCCDB-4751-4E22-89B7-0EA0A5B4B8AF}" type="slidenum">
              <a:rPr lang="en-GB" smtClean="0"/>
              <a:t>‹#›</a:t>
            </a:fld>
            <a:endParaRPr lang="en-GB"/>
          </a:p>
        </p:txBody>
      </p:sp>
    </p:spTree>
    <p:extLst>
      <p:ext uri="{BB962C8B-B14F-4D97-AF65-F5344CB8AC3E}">
        <p14:creationId xmlns:p14="http://schemas.microsoft.com/office/powerpoint/2010/main" val="111983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58B73539-D67B-4EB3-89E2-EFE512C9C16E}" type="datetimeFigureOut">
              <a:rPr lang="en-GB" smtClean="0"/>
              <a:t>15/03/2022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C7DCCDB-4751-4E22-89B7-0EA0A5B4B8AF}" type="slidenum">
              <a:rPr lang="en-GB" smtClean="0"/>
              <a:t>‹#›</a:t>
            </a:fld>
            <a:endParaRPr lang="en-GB"/>
          </a:p>
        </p:txBody>
      </p:sp>
    </p:spTree>
    <p:extLst>
      <p:ext uri="{BB962C8B-B14F-4D97-AF65-F5344CB8AC3E}">
        <p14:creationId xmlns:p14="http://schemas.microsoft.com/office/powerpoint/2010/main" val="373067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B73539-D67B-4EB3-89E2-EFE512C9C16E}" type="datetimeFigureOut">
              <a:rPr lang="en-GB" smtClean="0"/>
              <a:t>15/03/2022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C7DCCDB-4751-4E22-89B7-0EA0A5B4B8AF}" type="slidenum">
              <a:rPr lang="en-GB" smtClean="0"/>
              <a:t>‹#›</a:t>
            </a:fld>
            <a:endParaRPr lang="en-GB"/>
          </a:p>
        </p:txBody>
      </p:sp>
    </p:spTree>
    <p:extLst>
      <p:ext uri="{BB962C8B-B14F-4D97-AF65-F5344CB8AC3E}">
        <p14:creationId xmlns:p14="http://schemas.microsoft.com/office/powerpoint/2010/main" val="3279743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8B73539-D67B-4EB3-89E2-EFE512C9C16E}" type="datetimeFigureOut">
              <a:rPr lang="en-GB" smtClean="0"/>
              <a:t>15/03/2022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7DCCDB-4751-4E22-89B7-0EA0A5B4B8AF}" type="slidenum">
              <a:rPr lang="en-GB" smtClean="0"/>
              <a:t>‹#›</a:t>
            </a:fld>
            <a:endParaRPr lang="en-GB"/>
          </a:p>
        </p:txBody>
      </p:sp>
    </p:spTree>
    <p:extLst>
      <p:ext uri="{BB962C8B-B14F-4D97-AF65-F5344CB8AC3E}">
        <p14:creationId xmlns:p14="http://schemas.microsoft.com/office/powerpoint/2010/main" val="4275943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8B73539-D67B-4EB3-89E2-EFE512C9C16E}" type="datetimeFigureOut">
              <a:rPr lang="en-GB" smtClean="0"/>
              <a:t>15/03/2022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C7DCCDB-4751-4E22-89B7-0EA0A5B4B8AF}" type="slidenum">
              <a:rPr lang="en-GB" smtClean="0"/>
              <a:t>‹#›</a:t>
            </a:fld>
            <a:endParaRPr lang="en-GB"/>
          </a:p>
        </p:txBody>
      </p:sp>
    </p:spTree>
    <p:extLst>
      <p:ext uri="{BB962C8B-B14F-4D97-AF65-F5344CB8AC3E}">
        <p14:creationId xmlns:p14="http://schemas.microsoft.com/office/powerpoint/2010/main" val="1855894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8B73539-D67B-4EB3-89E2-EFE512C9C16E}" type="datetimeFigureOut">
              <a:rPr lang="en-GB" smtClean="0"/>
              <a:t>15/03/2022</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C7DCCDB-4751-4E22-89B7-0EA0A5B4B8AF}" type="slidenum">
              <a:rPr lang="en-GB" smtClean="0"/>
              <a:t>‹#›</a:t>
            </a:fld>
            <a:endParaRPr lang="en-GB"/>
          </a:p>
        </p:txBody>
      </p:sp>
      <p:pic>
        <p:nvPicPr>
          <p:cNvPr id="7" name="Picture 6"/>
          <p:cNvPicPr>
            <a:picLocks noChangeAspect="1"/>
          </p:cNvPicPr>
          <p:nvPr/>
        </p:nvPicPr>
        <p:blipFill>
          <a:blip r:embed="rId21"/>
          <a:stretch>
            <a:fillRect/>
          </a:stretch>
        </p:blipFill>
        <p:spPr>
          <a:xfrm>
            <a:off x="148549" y="185739"/>
            <a:ext cx="960203" cy="615749"/>
          </a:xfrm>
          <a:prstGeom prst="rect">
            <a:avLst/>
          </a:prstGeom>
        </p:spPr>
      </p:pic>
    </p:spTree>
    <p:extLst>
      <p:ext uri="{BB962C8B-B14F-4D97-AF65-F5344CB8AC3E}">
        <p14:creationId xmlns:p14="http://schemas.microsoft.com/office/powerpoint/2010/main" val="3259165417"/>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64" r:id="rId16"/>
    <p:sldLayoutId id="2147483652" r:id="rId17"/>
    <p:sldLayoutId id="2147483655" r:id="rId18"/>
    <p:sldLayoutId id="2147483656" r:id="rId19"/>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5"/>
          <p:cNvSpPr txBox="1">
            <a:spLocks/>
          </p:cNvSpPr>
          <p:nvPr/>
        </p:nvSpPr>
        <p:spPr>
          <a:xfrm>
            <a:off x="4800600" y="3347954"/>
            <a:ext cx="2768600" cy="623909"/>
          </a:xfrm>
          <a:prstGeom prst="rect">
            <a:avLst/>
          </a:prstGeom>
        </p:spPr>
        <p:txBody>
          <a:bodyPr vert="horz" lIns="0"/>
          <a:lstStyle>
            <a:lvl1pPr marL="0" indent="0" algn="l" defTabSz="457200" rtl="0" eaLnBrk="1" latinLnBrk="0" hangingPunct="1">
              <a:lnSpc>
                <a:spcPts val="2600"/>
              </a:lnSpc>
              <a:spcBef>
                <a:spcPts val="0"/>
              </a:spcBef>
              <a:buFont typeface="Arial"/>
              <a:buNone/>
              <a:defRPr sz="2600" b="1" kern="0" spc="-60">
                <a:solidFill>
                  <a:schemeClr val="bg1"/>
                </a:solidFill>
                <a:latin typeface="Arial"/>
                <a:ea typeface="+mn-ea"/>
                <a:cs typeface="Arial"/>
              </a:defRPr>
            </a:lvl1pPr>
            <a:lvl2pPr marL="0" indent="0" algn="l" defTabSz="457200" rtl="0" eaLnBrk="1" latinLnBrk="0" hangingPunct="1">
              <a:lnSpc>
                <a:spcPts val="2000"/>
              </a:lnSpc>
              <a:spcBef>
                <a:spcPts val="500"/>
              </a:spcBef>
              <a:buFont typeface="Arial"/>
              <a:buNone/>
              <a:defRPr sz="1800" kern="1200">
                <a:solidFill>
                  <a:schemeClr val="bg1"/>
                </a:solidFill>
                <a:latin typeface="Arial"/>
                <a:ea typeface="+mn-ea"/>
                <a:cs typeface="Arial"/>
              </a:defRPr>
            </a:lvl2pPr>
            <a:lvl3pPr marL="0" indent="0" algn="l" defTabSz="457200" rtl="0" eaLnBrk="1" latinLnBrk="0" hangingPunct="1">
              <a:spcBef>
                <a:spcPct val="20000"/>
              </a:spcBef>
              <a:buFont typeface="Arial"/>
              <a:buNone/>
              <a:defRPr sz="3000" kern="1200">
                <a:solidFill>
                  <a:srgbClr val="ECCC7B"/>
                </a:solidFill>
                <a:latin typeface="Arial"/>
                <a:ea typeface="+mn-ea"/>
                <a:cs typeface="Arial"/>
              </a:defRPr>
            </a:lvl3pPr>
            <a:lvl4pPr marL="1371600" indent="0" algn="l" defTabSz="457200" rtl="0" eaLnBrk="1" latinLnBrk="0" hangingPunct="1">
              <a:spcBef>
                <a:spcPct val="20000"/>
              </a:spcBef>
              <a:buFont typeface="Arial"/>
              <a:buNone/>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GB" dirty="0">
                <a:latin typeface="Museo 100" panose="02000000000000000000" pitchFamily="50" charset="0"/>
              </a:rPr>
              <a:t>Topic 2</a:t>
            </a:r>
            <a:endParaRPr lang="en-US" dirty="0">
              <a:latin typeface="Museo 100" panose="02000000000000000000" pitchFamily="50" charset="0"/>
            </a:endParaRPr>
          </a:p>
        </p:txBody>
      </p:sp>
      <p:sp>
        <p:nvSpPr>
          <p:cNvPr id="7" name="Text Placeholder 4"/>
          <p:cNvSpPr>
            <a:spLocks noGrp="1"/>
          </p:cNvSpPr>
          <p:nvPr>
            <p:ph type="body" sz="quarter" idx="10"/>
          </p:nvPr>
        </p:nvSpPr>
        <p:spPr>
          <a:xfrm>
            <a:off x="1803400" y="1843200"/>
            <a:ext cx="2527300" cy="2201863"/>
          </a:xfrm>
        </p:spPr>
        <p:txBody>
          <a:bodyPr/>
          <a:lstStyle/>
          <a:p>
            <a:r>
              <a:rPr lang="en-US" dirty="0">
                <a:latin typeface="Museo 700" panose="02000000000000000000" pitchFamily="50" charset="0"/>
              </a:rPr>
              <a:t>GCSE</a:t>
            </a:r>
            <a:endParaRPr lang="en-US" b="0" dirty="0">
              <a:latin typeface="Museo900-Regular"/>
              <a:cs typeface="Museo900-Regular"/>
            </a:endParaRPr>
          </a:p>
          <a:p>
            <a:pPr lvl="3">
              <a:spcBef>
                <a:spcPts val="1200"/>
              </a:spcBef>
            </a:pPr>
            <a:r>
              <a:rPr lang="en-GB" sz="2500" dirty="0">
                <a:solidFill>
                  <a:schemeClr val="bg1"/>
                </a:solidFill>
                <a:latin typeface="Museo 100" panose="02000000000000000000" pitchFamily="50" charset="0"/>
              </a:rPr>
              <a:t>Practical programming skills in Python</a:t>
            </a:r>
          </a:p>
        </p:txBody>
      </p:sp>
      <p:sp>
        <p:nvSpPr>
          <p:cNvPr id="11" name="Text Placeholder 5"/>
          <p:cNvSpPr>
            <a:spLocks noGrp="1"/>
          </p:cNvSpPr>
          <p:nvPr>
            <p:ph type="body" sz="quarter" idx="11"/>
          </p:nvPr>
        </p:nvSpPr>
        <p:spPr>
          <a:xfrm>
            <a:off x="4800600" y="1841231"/>
            <a:ext cx="2768600" cy="1410629"/>
          </a:xfrm>
        </p:spPr>
        <p:txBody>
          <a:bodyPr/>
          <a:lstStyle/>
          <a:p>
            <a:pPr>
              <a:lnSpc>
                <a:spcPts val="2600"/>
              </a:lnSpc>
            </a:pPr>
            <a:r>
              <a:rPr lang="en-US" sz="2600" dirty="0">
                <a:solidFill>
                  <a:srgbClr val="FF0000"/>
                </a:solidFill>
                <a:latin typeface="Museo 900" panose="02000000000000000000" pitchFamily="50" charset="0"/>
              </a:rPr>
              <a:t>Selection and iteration</a:t>
            </a:r>
          </a:p>
        </p:txBody>
      </p:sp>
      <p:sp>
        <p:nvSpPr>
          <p:cNvPr id="9" name="Text Placeholder 6"/>
          <p:cNvSpPr>
            <a:spLocks noGrp="1"/>
          </p:cNvSpPr>
          <p:nvPr>
            <p:ph type="body" sz="quarter" idx="12"/>
          </p:nvPr>
        </p:nvSpPr>
        <p:spPr>
          <a:xfrm>
            <a:off x="1040400" y="4327200"/>
            <a:ext cx="972000" cy="972000"/>
          </a:xfrm>
          <a:prstGeom prst="rect">
            <a:avLst/>
          </a:prstGeom>
          <a:ln w="114300">
            <a:solidFill>
              <a:srgbClr val="4C4D21"/>
            </a:solidFill>
            <a:miter lim="800000"/>
          </a:ln>
        </p:spPr>
        <p:txBody>
          <a:bodyPr anchor="ctr"/>
          <a:lstStyle>
            <a:lvl1pPr marL="0" indent="0" algn="ctr">
              <a:buNone/>
              <a:defRPr sz="4500" b="1">
                <a:latin typeface="Arial" panose="020B0604020202020204" pitchFamily="34" charset="0"/>
                <a:cs typeface="Arial" panose="020B0604020202020204" pitchFamily="34" charset="0"/>
              </a:defRPr>
            </a:lvl1pPr>
          </a:lstStyle>
          <a:p>
            <a:r>
              <a:rPr lang="en-US" dirty="0">
                <a:solidFill>
                  <a:srgbClr val="4C4D21"/>
                </a:solidFill>
              </a:rPr>
              <a:t>2</a:t>
            </a:r>
          </a:p>
        </p:txBody>
      </p:sp>
    </p:spTree>
    <p:extLst>
      <p:ext uri="{BB962C8B-B14F-4D97-AF65-F5344CB8AC3E}">
        <p14:creationId xmlns:p14="http://schemas.microsoft.com/office/powerpoint/2010/main" val="3097358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Greater than &gt;</a:t>
            </a:r>
            <a:endParaRPr lang="en-GB" altLang="en-US" b="0" dirty="0"/>
          </a:p>
        </p:txBody>
      </p:sp>
      <p:sp>
        <p:nvSpPr>
          <p:cNvPr id="2" name="Text Placeholder 1"/>
          <p:cNvSpPr>
            <a:spLocks noGrp="1"/>
          </p:cNvSpPr>
          <p:nvPr>
            <p:ph type="body" sz="quarter" idx="14"/>
          </p:nvPr>
        </p:nvSpPr>
        <p:spPr/>
        <p:txBody>
          <a:bodyPr>
            <a:normAutofit fontScale="92500" lnSpcReduction="20000"/>
          </a:bodyPr>
          <a:lstStyle/>
          <a:p>
            <a:r>
              <a:rPr lang="en-GB" altLang="en-US" dirty="0"/>
              <a:t>The ‘greater than’ operator (&gt;) checks if the first item is bigger than the second</a:t>
            </a:r>
          </a:p>
          <a:p>
            <a:r>
              <a:rPr lang="en-GB" altLang="en-US" dirty="0"/>
              <a:t>Try this code:</a:t>
            </a:r>
            <a:br>
              <a:rPr lang="en-GB" altLang="en-US" dirty="0"/>
            </a:br>
            <a:br>
              <a:rPr lang="en-GB" altLang="en-US" dirty="0"/>
            </a:br>
            <a:r>
              <a:rPr lang="en-GB" sz="2000" dirty="0">
                <a:latin typeface="Consolas" pitchFamily="49" charset="0"/>
                <a:cs typeface="Consolas" pitchFamily="49" charset="0"/>
              </a:rPr>
              <a:t>numOne = 12</a:t>
            </a:r>
            <a:br>
              <a:rPr lang="en-GB" sz="2000" dirty="0">
                <a:latin typeface="Consolas" pitchFamily="49" charset="0"/>
                <a:cs typeface="Consolas" pitchFamily="49" charset="0"/>
              </a:rPr>
            </a:br>
            <a:r>
              <a:rPr lang="en-GB" sz="2000" dirty="0">
                <a:latin typeface="Consolas" pitchFamily="49" charset="0"/>
                <a:cs typeface="Consolas" pitchFamily="49" charset="0"/>
              </a:rPr>
              <a:t>numTwo = 5</a:t>
            </a:r>
            <a:br>
              <a:rPr lang="en-GB" sz="2000" dirty="0">
                <a:solidFill>
                  <a:srgbClr val="660066"/>
                </a:solidFill>
                <a:latin typeface="Consolas" pitchFamily="49" charset="0"/>
                <a:cs typeface="Consolas" pitchFamily="49" charset="0"/>
              </a:rPr>
            </a:br>
            <a:br>
              <a:rPr lang="en-GB" sz="2000" dirty="0">
                <a:solidFill>
                  <a:srgbClr val="660066"/>
                </a:solidFill>
                <a:latin typeface="Consolas" pitchFamily="49" charset="0"/>
                <a:cs typeface="Consolas" pitchFamily="49" charset="0"/>
              </a:rPr>
            </a:br>
            <a:r>
              <a:rPr lang="en-GB" sz="2000" dirty="0">
                <a:solidFill>
                  <a:srgbClr val="FF6600"/>
                </a:solidFill>
                <a:latin typeface="Consolas" pitchFamily="49" charset="0"/>
                <a:cs typeface="Consolas" pitchFamily="49" charset="0"/>
              </a:rPr>
              <a:t>if</a:t>
            </a:r>
            <a:r>
              <a:rPr lang="en-GB" sz="2000" dirty="0">
                <a:solidFill>
                  <a:srgbClr val="660066"/>
                </a:solidFill>
                <a:latin typeface="Consolas" pitchFamily="49" charset="0"/>
                <a:cs typeface="Consolas" pitchFamily="49" charset="0"/>
              </a:rPr>
              <a:t> </a:t>
            </a:r>
            <a:r>
              <a:rPr lang="en-GB" sz="2000" dirty="0">
                <a:latin typeface="Consolas" pitchFamily="49" charset="0"/>
                <a:cs typeface="Consolas" pitchFamily="49" charset="0"/>
              </a:rPr>
              <a:t>numOne &gt; numTwo:</a:t>
            </a:r>
            <a:br>
              <a:rPr lang="en-GB" sz="2000" dirty="0">
                <a:latin typeface="Consolas" pitchFamily="49" charset="0"/>
                <a:cs typeface="Consolas" pitchFamily="49" charset="0"/>
              </a:rPr>
            </a:br>
            <a:r>
              <a:rPr lang="en-GB" sz="2000" dirty="0">
                <a:solidFill>
                  <a:srgbClr val="660066"/>
                </a:solidFill>
                <a:latin typeface="Consolas" pitchFamily="49" charset="0"/>
                <a:cs typeface="Consolas" pitchFamily="49" charset="0"/>
              </a:rPr>
              <a:t>    print</a:t>
            </a:r>
            <a:r>
              <a:rPr lang="en-GB" sz="2000" dirty="0">
                <a:latin typeface="Consolas" pitchFamily="49" charset="0"/>
                <a:cs typeface="Consolas" pitchFamily="49" charset="0"/>
              </a:rPr>
              <a:t>(</a:t>
            </a:r>
            <a:r>
              <a:rPr lang="en-GB" sz="2000" dirty="0">
                <a:solidFill>
                  <a:srgbClr val="008000"/>
                </a:solidFill>
                <a:latin typeface="Consolas" pitchFamily="49" charset="0"/>
                <a:cs typeface="Consolas" pitchFamily="49" charset="0"/>
              </a:rPr>
              <a:t>"Number one is bigger"</a:t>
            </a:r>
            <a:r>
              <a:rPr lang="en-GB" sz="2000" dirty="0">
                <a:latin typeface="Consolas" pitchFamily="49" charset="0"/>
                <a:cs typeface="Consolas" pitchFamily="49" charset="0"/>
              </a:rPr>
              <a:t>)</a:t>
            </a:r>
          </a:p>
          <a:p>
            <a:pPr marL="265113" indent="0">
              <a:buNone/>
            </a:pPr>
            <a:r>
              <a:rPr lang="en-GB" altLang="en-US" dirty="0">
                <a:solidFill>
                  <a:srgbClr val="FF0000"/>
                </a:solidFill>
              </a:rPr>
              <a:t>Change the numbers and test the result</a:t>
            </a:r>
          </a:p>
          <a:p>
            <a:pPr marL="265113" indent="0">
              <a:buNone/>
            </a:pPr>
            <a:r>
              <a:rPr lang="en-GB" dirty="0">
                <a:solidFill>
                  <a:srgbClr val="FF0000"/>
                </a:solidFill>
              </a:rPr>
              <a:t>What happens if the numbers are equal?</a:t>
            </a:r>
          </a:p>
        </p:txBody>
      </p:sp>
    </p:spTree>
    <p:extLst>
      <p:ext uri="{BB962C8B-B14F-4D97-AF65-F5344CB8AC3E}">
        <p14:creationId xmlns:p14="http://schemas.microsoft.com/office/powerpoint/2010/main" val="192116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Greater than	or equal &gt;=</a:t>
            </a:r>
            <a:endParaRPr lang="en-GB" altLang="en-US" b="0" dirty="0"/>
          </a:p>
        </p:txBody>
      </p:sp>
      <p:sp>
        <p:nvSpPr>
          <p:cNvPr id="2" name="Text Placeholder 1"/>
          <p:cNvSpPr>
            <a:spLocks noGrp="1"/>
          </p:cNvSpPr>
          <p:nvPr>
            <p:ph type="body" sz="quarter" idx="14"/>
          </p:nvPr>
        </p:nvSpPr>
        <p:spPr/>
        <p:txBody>
          <a:bodyPr>
            <a:normAutofit fontScale="92500" lnSpcReduction="10000"/>
          </a:bodyPr>
          <a:lstStyle/>
          <a:p>
            <a:r>
              <a:rPr lang="en-GB" altLang="en-US" dirty="0"/>
              <a:t>The ‘greater than or equal’ operator (&gt;=) checks if the first item is bigger than </a:t>
            </a:r>
            <a:r>
              <a:rPr lang="en-GB" altLang="en-US" b="1" dirty="0"/>
              <a:t>or equal to </a:t>
            </a:r>
            <a:r>
              <a:rPr lang="en-GB" altLang="en-US" dirty="0"/>
              <a:t>the second</a:t>
            </a:r>
          </a:p>
          <a:p>
            <a:r>
              <a:rPr lang="en-GB" altLang="en-US" dirty="0"/>
              <a:t>Try this code:</a:t>
            </a:r>
            <a:br>
              <a:rPr lang="en-GB" altLang="en-US" dirty="0"/>
            </a:br>
            <a:br>
              <a:rPr lang="en-GB" altLang="en-US" dirty="0"/>
            </a:br>
            <a:r>
              <a:rPr lang="en-GB" sz="2000" dirty="0">
                <a:latin typeface="Consolas" pitchFamily="49" charset="0"/>
                <a:cs typeface="Consolas" pitchFamily="49" charset="0"/>
              </a:rPr>
              <a:t>numOne = 5</a:t>
            </a:r>
            <a:br>
              <a:rPr lang="en-GB" sz="2000" dirty="0">
                <a:latin typeface="Consolas" pitchFamily="49" charset="0"/>
                <a:cs typeface="Consolas" pitchFamily="49" charset="0"/>
              </a:rPr>
            </a:br>
            <a:r>
              <a:rPr lang="en-GB" sz="2000" dirty="0">
                <a:latin typeface="Consolas" pitchFamily="49" charset="0"/>
                <a:cs typeface="Consolas" pitchFamily="49" charset="0"/>
              </a:rPr>
              <a:t>numTwo = 5</a:t>
            </a:r>
            <a:br>
              <a:rPr lang="en-GB" sz="2000" dirty="0">
                <a:solidFill>
                  <a:srgbClr val="660066"/>
                </a:solidFill>
                <a:latin typeface="Consolas" pitchFamily="49" charset="0"/>
                <a:cs typeface="Consolas" pitchFamily="49" charset="0"/>
              </a:rPr>
            </a:br>
            <a:br>
              <a:rPr lang="en-GB" sz="2000" dirty="0">
                <a:solidFill>
                  <a:srgbClr val="660066"/>
                </a:solidFill>
                <a:latin typeface="Consolas" pitchFamily="49" charset="0"/>
                <a:cs typeface="Consolas" pitchFamily="49" charset="0"/>
              </a:rPr>
            </a:br>
            <a:r>
              <a:rPr lang="en-GB" sz="2000" dirty="0">
                <a:solidFill>
                  <a:srgbClr val="FF6600"/>
                </a:solidFill>
                <a:latin typeface="Consolas" pitchFamily="49" charset="0"/>
                <a:cs typeface="Consolas" pitchFamily="49" charset="0"/>
              </a:rPr>
              <a:t>if</a:t>
            </a:r>
            <a:r>
              <a:rPr lang="en-GB" sz="2000" dirty="0">
                <a:solidFill>
                  <a:srgbClr val="660066"/>
                </a:solidFill>
                <a:latin typeface="Consolas" pitchFamily="49" charset="0"/>
                <a:cs typeface="Consolas" pitchFamily="49" charset="0"/>
              </a:rPr>
              <a:t> </a:t>
            </a:r>
            <a:r>
              <a:rPr lang="en-GB" sz="2000" dirty="0">
                <a:latin typeface="Consolas" pitchFamily="49" charset="0"/>
                <a:cs typeface="Consolas" pitchFamily="49" charset="0"/>
              </a:rPr>
              <a:t>numOne &gt;= numTwo:</a:t>
            </a:r>
            <a:br>
              <a:rPr lang="en-GB" sz="2000" dirty="0">
                <a:latin typeface="Consolas" pitchFamily="49" charset="0"/>
                <a:cs typeface="Consolas" pitchFamily="49" charset="0"/>
              </a:rPr>
            </a:br>
            <a:r>
              <a:rPr lang="en-GB" sz="2000" dirty="0">
                <a:solidFill>
                  <a:srgbClr val="660066"/>
                </a:solidFill>
                <a:latin typeface="Consolas" pitchFamily="49" charset="0"/>
                <a:cs typeface="Consolas" pitchFamily="49" charset="0"/>
              </a:rPr>
              <a:t>    print</a:t>
            </a:r>
            <a:r>
              <a:rPr lang="en-GB" sz="2000" dirty="0">
                <a:latin typeface="Consolas" pitchFamily="49" charset="0"/>
                <a:cs typeface="Consolas" pitchFamily="49" charset="0"/>
              </a:rPr>
              <a:t>(</a:t>
            </a:r>
            <a:r>
              <a:rPr lang="en-GB" sz="2000" dirty="0">
                <a:solidFill>
                  <a:srgbClr val="008000"/>
                </a:solidFill>
                <a:latin typeface="Consolas" pitchFamily="49" charset="0"/>
                <a:cs typeface="Consolas" pitchFamily="49" charset="0"/>
              </a:rPr>
              <a:t>"Number one not smaller than Number two"</a:t>
            </a:r>
            <a:r>
              <a:rPr lang="en-GB" sz="2000" dirty="0">
                <a:latin typeface="Consolas" pitchFamily="49" charset="0"/>
                <a:cs typeface="Consolas" pitchFamily="49" charset="0"/>
              </a:rPr>
              <a:t>)</a:t>
            </a:r>
            <a:br>
              <a:rPr lang="en-GB" sz="2000" dirty="0">
                <a:latin typeface="Consolas" pitchFamily="49" charset="0"/>
                <a:cs typeface="Consolas" pitchFamily="49" charset="0"/>
              </a:rPr>
            </a:br>
            <a:br>
              <a:rPr lang="en-GB" sz="2000" dirty="0">
                <a:latin typeface="Consolas" pitchFamily="49" charset="0"/>
                <a:cs typeface="Consolas" pitchFamily="49" charset="0"/>
              </a:rPr>
            </a:br>
            <a:r>
              <a:rPr lang="en-GB" altLang="en-US" dirty="0">
                <a:solidFill>
                  <a:srgbClr val="FF0000"/>
                </a:solidFill>
              </a:rPr>
              <a:t>Change the numbers and test the result</a:t>
            </a:r>
            <a:endParaRPr lang="en-GB" dirty="0">
              <a:solidFill>
                <a:srgbClr val="FF0000"/>
              </a:solidFill>
            </a:endParaRPr>
          </a:p>
        </p:txBody>
      </p:sp>
    </p:spTree>
    <p:extLst>
      <p:ext uri="{BB962C8B-B14F-4D97-AF65-F5344CB8AC3E}">
        <p14:creationId xmlns:p14="http://schemas.microsoft.com/office/powerpoint/2010/main" val="23325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Less than &lt;  (… or equal &lt;=)</a:t>
            </a:r>
            <a:endParaRPr lang="en-GB" altLang="en-US" b="0" dirty="0"/>
          </a:p>
        </p:txBody>
      </p:sp>
      <p:sp>
        <p:nvSpPr>
          <p:cNvPr id="2" name="Text Placeholder 1"/>
          <p:cNvSpPr>
            <a:spLocks noGrp="1"/>
          </p:cNvSpPr>
          <p:nvPr>
            <p:ph type="body" sz="quarter" idx="14"/>
          </p:nvPr>
        </p:nvSpPr>
        <p:spPr/>
        <p:txBody>
          <a:bodyPr>
            <a:normAutofit fontScale="92500" lnSpcReduction="20000"/>
          </a:bodyPr>
          <a:lstStyle/>
          <a:p>
            <a:r>
              <a:rPr lang="en-GB" altLang="en-US" dirty="0"/>
              <a:t>The ‘less than’ operator (&lt;) checks if the first item is less than the second</a:t>
            </a:r>
          </a:p>
          <a:p>
            <a:r>
              <a:rPr lang="en-GB" altLang="en-US" dirty="0"/>
              <a:t>The ‘less than or equal’ operator (&lt;=) checks if the first item is smaller than </a:t>
            </a:r>
            <a:r>
              <a:rPr lang="en-GB" altLang="en-US" b="1" dirty="0"/>
              <a:t>or equal to</a:t>
            </a:r>
            <a:r>
              <a:rPr lang="en-GB" altLang="en-US" dirty="0"/>
              <a:t> the second</a:t>
            </a:r>
          </a:p>
          <a:p>
            <a:r>
              <a:rPr lang="en-GB" altLang="en-US" dirty="0"/>
              <a:t>Try this code:</a:t>
            </a:r>
            <a:br>
              <a:rPr lang="en-GB" altLang="en-US" dirty="0"/>
            </a:br>
            <a:br>
              <a:rPr lang="en-GB" altLang="en-US" dirty="0"/>
            </a:br>
            <a:r>
              <a:rPr lang="en-GB" sz="2000" dirty="0">
                <a:latin typeface="Consolas" pitchFamily="49" charset="0"/>
                <a:cs typeface="Consolas" pitchFamily="49" charset="0"/>
              </a:rPr>
              <a:t>numOne = 3</a:t>
            </a:r>
            <a:br>
              <a:rPr lang="en-GB" sz="2000" dirty="0">
                <a:latin typeface="Consolas" pitchFamily="49" charset="0"/>
                <a:cs typeface="Consolas" pitchFamily="49" charset="0"/>
              </a:rPr>
            </a:br>
            <a:r>
              <a:rPr lang="en-GB" sz="2000" dirty="0">
                <a:latin typeface="Consolas" pitchFamily="49" charset="0"/>
                <a:cs typeface="Consolas" pitchFamily="49" charset="0"/>
              </a:rPr>
              <a:t>numTwo = 5</a:t>
            </a:r>
            <a:br>
              <a:rPr lang="en-GB" sz="2000" dirty="0">
                <a:solidFill>
                  <a:srgbClr val="660066"/>
                </a:solidFill>
                <a:latin typeface="Consolas" pitchFamily="49" charset="0"/>
                <a:cs typeface="Consolas" pitchFamily="49" charset="0"/>
              </a:rPr>
            </a:br>
            <a:br>
              <a:rPr lang="en-GB" sz="2000" dirty="0">
                <a:solidFill>
                  <a:srgbClr val="660066"/>
                </a:solidFill>
                <a:latin typeface="Consolas" pitchFamily="49" charset="0"/>
                <a:cs typeface="Consolas" pitchFamily="49" charset="0"/>
              </a:rPr>
            </a:br>
            <a:r>
              <a:rPr lang="en-GB" sz="2000" dirty="0">
                <a:solidFill>
                  <a:srgbClr val="FF6600"/>
                </a:solidFill>
                <a:latin typeface="Consolas" pitchFamily="49" charset="0"/>
                <a:cs typeface="Consolas" pitchFamily="49" charset="0"/>
              </a:rPr>
              <a:t>if</a:t>
            </a:r>
            <a:r>
              <a:rPr lang="en-GB" sz="2000" dirty="0">
                <a:solidFill>
                  <a:srgbClr val="660066"/>
                </a:solidFill>
                <a:latin typeface="Consolas" pitchFamily="49" charset="0"/>
                <a:cs typeface="Consolas" pitchFamily="49" charset="0"/>
              </a:rPr>
              <a:t> </a:t>
            </a:r>
            <a:r>
              <a:rPr lang="en-GB" sz="2000" dirty="0">
                <a:latin typeface="Consolas" pitchFamily="49" charset="0"/>
                <a:cs typeface="Consolas" pitchFamily="49" charset="0"/>
              </a:rPr>
              <a:t>numOne &lt; numTwo:</a:t>
            </a:r>
            <a:br>
              <a:rPr lang="en-GB" sz="2000" dirty="0">
                <a:latin typeface="Consolas" pitchFamily="49" charset="0"/>
                <a:cs typeface="Consolas" pitchFamily="49" charset="0"/>
              </a:rPr>
            </a:br>
            <a:r>
              <a:rPr lang="en-GB" sz="2000" dirty="0">
                <a:solidFill>
                  <a:srgbClr val="660066"/>
                </a:solidFill>
                <a:latin typeface="Consolas" pitchFamily="49" charset="0"/>
                <a:cs typeface="Consolas" pitchFamily="49" charset="0"/>
              </a:rPr>
              <a:t>    print</a:t>
            </a:r>
            <a:r>
              <a:rPr lang="en-GB" sz="2000" dirty="0">
                <a:latin typeface="Consolas" pitchFamily="49" charset="0"/>
                <a:cs typeface="Consolas" pitchFamily="49" charset="0"/>
              </a:rPr>
              <a:t>(</a:t>
            </a:r>
            <a:r>
              <a:rPr lang="en-GB" sz="2000" dirty="0">
                <a:solidFill>
                  <a:srgbClr val="008000"/>
                </a:solidFill>
                <a:latin typeface="Consolas" pitchFamily="49" charset="0"/>
                <a:cs typeface="Consolas" pitchFamily="49" charset="0"/>
              </a:rPr>
              <a:t>"Number one is smaller"</a:t>
            </a:r>
            <a:r>
              <a:rPr lang="en-GB" sz="2000" dirty="0">
                <a:latin typeface="Consolas" pitchFamily="49" charset="0"/>
                <a:cs typeface="Consolas" pitchFamily="49" charset="0"/>
              </a:rPr>
              <a:t>)</a:t>
            </a:r>
          </a:p>
        </p:txBody>
      </p:sp>
    </p:spTree>
    <p:extLst>
      <p:ext uri="{BB962C8B-B14F-4D97-AF65-F5344CB8AC3E}">
        <p14:creationId xmlns:p14="http://schemas.microsoft.com/office/powerpoint/2010/main" val="648047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Greater than	/ Less than</a:t>
            </a:r>
            <a:endParaRPr lang="en-GB" altLang="en-US" b="0" dirty="0"/>
          </a:p>
        </p:txBody>
      </p:sp>
      <p:sp>
        <p:nvSpPr>
          <p:cNvPr id="2" name="Text Placeholder 1"/>
          <p:cNvSpPr>
            <a:spLocks noGrp="1"/>
          </p:cNvSpPr>
          <p:nvPr>
            <p:ph type="body" sz="quarter" idx="14"/>
          </p:nvPr>
        </p:nvSpPr>
        <p:spPr>
          <a:xfrm>
            <a:off x="724280" y="1704179"/>
            <a:ext cx="7797230" cy="4110834"/>
          </a:xfrm>
        </p:spPr>
        <p:txBody>
          <a:bodyPr/>
          <a:lstStyle/>
          <a:p>
            <a:r>
              <a:rPr lang="en-GB" altLang="en-US" dirty="0"/>
              <a:t>To help remember which is which, read from left to right. If the left side has a bigger opening</a:t>
            </a:r>
            <a:endParaRPr lang="en-GB" altLang="en-US" dirty="0">
              <a:solidFill>
                <a:srgbClr val="FF0000"/>
              </a:solidFill>
            </a:endParaRPr>
          </a:p>
          <a:p>
            <a:pPr lvl="1"/>
            <a:r>
              <a:rPr lang="en-GB" altLang="en-US" dirty="0"/>
              <a:t>12 is greater than 6</a:t>
            </a:r>
          </a:p>
          <a:p>
            <a:pPr lvl="1"/>
            <a:r>
              <a:rPr lang="en-GB" altLang="en-US" dirty="0"/>
              <a:t>12 &gt; 6</a:t>
            </a:r>
          </a:p>
          <a:p>
            <a:pPr lvl="1"/>
            <a:endParaRPr lang="en-GB" altLang="en-US" dirty="0"/>
          </a:p>
          <a:p>
            <a:r>
              <a:rPr lang="en-GB" altLang="en-US" dirty="0"/>
              <a:t>If the left side has a smaller opening</a:t>
            </a:r>
            <a:endParaRPr lang="en-GB" altLang="en-US" dirty="0">
              <a:solidFill>
                <a:srgbClr val="FF0000"/>
              </a:solidFill>
            </a:endParaRPr>
          </a:p>
          <a:p>
            <a:pPr lvl="1"/>
            <a:r>
              <a:rPr lang="en-GB" altLang="en-US" dirty="0"/>
              <a:t>5 &lt; 8</a:t>
            </a:r>
          </a:p>
          <a:p>
            <a:pPr lvl="1"/>
            <a:r>
              <a:rPr lang="en-GB" altLang="en-US" dirty="0"/>
              <a:t>5 is less than 8</a:t>
            </a:r>
          </a:p>
          <a:p>
            <a:pPr lvl="1"/>
            <a:endParaRPr lang="en-GB" altLang="en-US" dirty="0"/>
          </a:p>
        </p:txBody>
      </p:sp>
    </p:spTree>
    <p:extLst>
      <p:ext uri="{BB962C8B-B14F-4D97-AF65-F5344CB8AC3E}">
        <p14:creationId xmlns:p14="http://schemas.microsoft.com/office/powerpoint/2010/main" val="725564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Data types</a:t>
            </a:r>
            <a:endParaRPr lang="en-GB" altLang="en-US" b="0" dirty="0"/>
          </a:p>
        </p:txBody>
      </p:sp>
      <p:sp>
        <p:nvSpPr>
          <p:cNvPr id="2" name="Text Placeholder 1"/>
          <p:cNvSpPr>
            <a:spLocks noGrp="1"/>
          </p:cNvSpPr>
          <p:nvPr>
            <p:ph type="body" sz="quarter" idx="14"/>
          </p:nvPr>
        </p:nvSpPr>
        <p:spPr/>
        <p:txBody>
          <a:bodyPr>
            <a:normAutofit fontScale="92500" lnSpcReduction="10000"/>
          </a:bodyPr>
          <a:lstStyle/>
          <a:p>
            <a:r>
              <a:rPr lang="en-GB" altLang="en-US" dirty="0"/>
              <a:t>When comparing two different data types, the values will always be different</a:t>
            </a:r>
          </a:p>
          <a:p>
            <a:r>
              <a:rPr lang="en-GB" altLang="en-US" dirty="0"/>
              <a:t>Try this code:</a:t>
            </a:r>
            <a:br>
              <a:rPr lang="en-GB" altLang="en-US" dirty="0"/>
            </a:br>
            <a:br>
              <a:rPr lang="en-GB" altLang="en-US" dirty="0"/>
            </a:br>
            <a:r>
              <a:rPr lang="en-GB" sz="2000" dirty="0">
                <a:latin typeface="Consolas" pitchFamily="49" charset="0"/>
                <a:cs typeface="Consolas" pitchFamily="49" charset="0"/>
              </a:rPr>
              <a:t>numOne = 3</a:t>
            </a:r>
            <a:br>
              <a:rPr lang="en-GB" sz="2000" dirty="0">
                <a:latin typeface="Consolas" pitchFamily="49" charset="0"/>
                <a:cs typeface="Consolas" pitchFamily="49" charset="0"/>
              </a:rPr>
            </a:br>
            <a:r>
              <a:rPr lang="en-GB" sz="2000" dirty="0">
                <a:latin typeface="Consolas" pitchFamily="49" charset="0"/>
                <a:cs typeface="Consolas" pitchFamily="49" charset="0"/>
              </a:rPr>
              <a:t>numTwo = </a:t>
            </a:r>
            <a:r>
              <a:rPr lang="en-GB" sz="2000" dirty="0">
                <a:solidFill>
                  <a:srgbClr val="008000"/>
                </a:solidFill>
                <a:latin typeface="Consolas" pitchFamily="49" charset="0"/>
                <a:cs typeface="Consolas" pitchFamily="49" charset="0"/>
              </a:rPr>
              <a:t>"3"</a:t>
            </a:r>
            <a:br>
              <a:rPr lang="en-GB" sz="2000" dirty="0">
                <a:solidFill>
                  <a:srgbClr val="660066"/>
                </a:solidFill>
                <a:latin typeface="Consolas" pitchFamily="49" charset="0"/>
                <a:cs typeface="Consolas" pitchFamily="49" charset="0"/>
              </a:rPr>
            </a:br>
            <a:br>
              <a:rPr lang="en-GB" sz="2000" dirty="0">
                <a:solidFill>
                  <a:srgbClr val="660066"/>
                </a:solidFill>
                <a:latin typeface="Consolas" pitchFamily="49" charset="0"/>
                <a:cs typeface="Consolas" pitchFamily="49" charset="0"/>
              </a:rPr>
            </a:br>
            <a:r>
              <a:rPr lang="en-GB" sz="2000" dirty="0">
                <a:solidFill>
                  <a:srgbClr val="FF6600"/>
                </a:solidFill>
                <a:latin typeface="Consolas" pitchFamily="49" charset="0"/>
                <a:cs typeface="Consolas" pitchFamily="49" charset="0"/>
              </a:rPr>
              <a:t>if</a:t>
            </a:r>
            <a:r>
              <a:rPr lang="en-GB" sz="2000" dirty="0">
                <a:solidFill>
                  <a:srgbClr val="660066"/>
                </a:solidFill>
                <a:latin typeface="Consolas" pitchFamily="49" charset="0"/>
                <a:cs typeface="Consolas" pitchFamily="49" charset="0"/>
              </a:rPr>
              <a:t> </a:t>
            </a:r>
            <a:r>
              <a:rPr lang="en-GB" sz="2000" dirty="0">
                <a:latin typeface="Consolas" pitchFamily="49" charset="0"/>
                <a:cs typeface="Consolas" pitchFamily="49" charset="0"/>
              </a:rPr>
              <a:t>numOne != numTwo:</a:t>
            </a:r>
            <a:br>
              <a:rPr lang="en-GB" sz="2000" dirty="0">
                <a:latin typeface="Consolas" pitchFamily="49" charset="0"/>
                <a:cs typeface="Consolas" pitchFamily="49" charset="0"/>
              </a:rPr>
            </a:br>
            <a:r>
              <a:rPr lang="en-GB" sz="2000" dirty="0">
                <a:solidFill>
                  <a:srgbClr val="660066"/>
                </a:solidFill>
                <a:latin typeface="Consolas" pitchFamily="49" charset="0"/>
                <a:cs typeface="Consolas" pitchFamily="49" charset="0"/>
              </a:rPr>
              <a:t>    print</a:t>
            </a:r>
            <a:r>
              <a:rPr lang="en-GB" sz="2000" dirty="0">
                <a:latin typeface="Consolas" pitchFamily="49" charset="0"/>
                <a:cs typeface="Consolas" pitchFamily="49" charset="0"/>
              </a:rPr>
              <a:t>(</a:t>
            </a:r>
            <a:r>
              <a:rPr lang="en-GB" sz="2000" dirty="0">
                <a:solidFill>
                  <a:srgbClr val="008000"/>
                </a:solidFill>
                <a:latin typeface="Consolas" pitchFamily="49" charset="0"/>
                <a:cs typeface="Consolas" pitchFamily="49" charset="0"/>
              </a:rPr>
              <a:t>"Values are different"</a:t>
            </a:r>
            <a:r>
              <a:rPr lang="en-GB" sz="2000" dirty="0">
                <a:latin typeface="Consolas" pitchFamily="49" charset="0"/>
                <a:cs typeface="Consolas" pitchFamily="49" charset="0"/>
              </a:rPr>
              <a:t>)</a:t>
            </a:r>
            <a:br>
              <a:rPr lang="en-GB" sz="2000" dirty="0">
                <a:latin typeface="Consolas" pitchFamily="49" charset="0"/>
                <a:cs typeface="Consolas" pitchFamily="49" charset="0"/>
              </a:rPr>
            </a:br>
            <a:br>
              <a:rPr lang="en-GB" sz="2000" dirty="0">
                <a:latin typeface="Consolas" pitchFamily="49" charset="0"/>
                <a:cs typeface="Consolas" pitchFamily="49" charset="0"/>
              </a:rPr>
            </a:br>
            <a:endParaRPr lang="en-GB" sz="2000" dirty="0">
              <a:latin typeface="Consolas" pitchFamily="49" charset="0"/>
              <a:cs typeface="Consolas" pitchFamily="49" charset="0"/>
            </a:endParaRPr>
          </a:p>
        </p:txBody>
      </p:sp>
    </p:spTree>
    <p:extLst>
      <p:ext uri="{BB962C8B-B14F-4D97-AF65-F5344CB8AC3E}">
        <p14:creationId xmlns:p14="http://schemas.microsoft.com/office/powerpoint/2010/main" val="1591868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Comparing strings</a:t>
            </a:r>
            <a:endParaRPr lang="en-GB" altLang="en-US" b="0" dirty="0"/>
          </a:p>
        </p:txBody>
      </p:sp>
      <p:sp>
        <p:nvSpPr>
          <p:cNvPr id="2" name="Text Placeholder 1"/>
          <p:cNvSpPr>
            <a:spLocks noGrp="1"/>
          </p:cNvSpPr>
          <p:nvPr>
            <p:ph type="body" sz="quarter" idx="14"/>
          </p:nvPr>
        </p:nvSpPr>
        <p:spPr/>
        <p:txBody>
          <a:bodyPr>
            <a:normAutofit fontScale="92500" lnSpcReduction="10000"/>
          </a:bodyPr>
          <a:lstStyle/>
          <a:p>
            <a:r>
              <a:rPr lang="en-GB" altLang="en-US" dirty="0"/>
              <a:t>Using greater than or less than on strings will compare them alphabetically</a:t>
            </a:r>
          </a:p>
          <a:p>
            <a:r>
              <a:rPr lang="en-GB" altLang="en-US" dirty="0"/>
              <a:t>Try this code:</a:t>
            </a:r>
            <a:br>
              <a:rPr lang="en-GB" altLang="en-US" dirty="0"/>
            </a:br>
            <a:br>
              <a:rPr lang="en-GB" altLang="en-US" dirty="0"/>
            </a:br>
            <a:r>
              <a:rPr lang="en-GB" sz="2000" dirty="0">
                <a:latin typeface="Consolas" pitchFamily="49" charset="0"/>
                <a:cs typeface="Consolas" pitchFamily="49" charset="0"/>
              </a:rPr>
              <a:t>animalOne = </a:t>
            </a:r>
            <a:r>
              <a:rPr lang="en-GB" sz="2000" dirty="0">
                <a:solidFill>
                  <a:srgbClr val="008000"/>
                </a:solidFill>
                <a:latin typeface="Consolas" pitchFamily="49" charset="0"/>
                <a:cs typeface="Consolas" pitchFamily="49" charset="0"/>
              </a:rPr>
              <a:t>"aardvark" </a:t>
            </a:r>
            <a:br>
              <a:rPr lang="en-GB" sz="2000" dirty="0">
                <a:latin typeface="Consolas" pitchFamily="49" charset="0"/>
                <a:cs typeface="Consolas" pitchFamily="49" charset="0"/>
              </a:rPr>
            </a:br>
            <a:r>
              <a:rPr lang="en-GB" sz="2000" dirty="0">
                <a:latin typeface="Consolas" pitchFamily="49" charset="0"/>
                <a:cs typeface="Consolas" pitchFamily="49" charset="0"/>
              </a:rPr>
              <a:t>animalTwo = </a:t>
            </a:r>
            <a:r>
              <a:rPr lang="en-GB" sz="2000" dirty="0">
                <a:solidFill>
                  <a:srgbClr val="008000"/>
                </a:solidFill>
                <a:latin typeface="Consolas" pitchFamily="49" charset="0"/>
                <a:cs typeface="Consolas" pitchFamily="49" charset="0"/>
              </a:rPr>
              <a:t>"bird"</a:t>
            </a:r>
            <a:br>
              <a:rPr lang="en-GB" sz="2000" dirty="0">
                <a:solidFill>
                  <a:srgbClr val="660066"/>
                </a:solidFill>
                <a:latin typeface="Consolas" pitchFamily="49" charset="0"/>
                <a:cs typeface="Consolas" pitchFamily="49" charset="0"/>
              </a:rPr>
            </a:br>
            <a:br>
              <a:rPr lang="en-GB" sz="2000" dirty="0">
                <a:solidFill>
                  <a:srgbClr val="660066"/>
                </a:solidFill>
                <a:latin typeface="Consolas" pitchFamily="49" charset="0"/>
                <a:cs typeface="Consolas" pitchFamily="49" charset="0"/>
              </a:rPr>
            </a:br>
            <a:r>
              <a:rPr lang="en-GB" sz="2000" dirty="0">
                <a:solidFill>
                  <a:srgbClr val="FF6600"/>
                </a:solidFill>
                <a:latin typeface="Consolas" pitchFamily="49" charset="0"/>
                <a:cs typeface="Consolas" pitchFamily="49" charset="0"/>
              </a:rPr>
              <a:t>if</a:t>
            </a:r>
            <a:r>
              <a:rPr lang="en-GB" sz="2000" dirty="0">
                <a:solidFill>
                  <a:srgbClr val="660066"/>
                </a:solidFill>
                <a:latin typeface="Consolas" pitchFamily="49" charset="0"/>
                <a:cs typeface="Consolas" pitchFamily="49" charset="0"/>
              </a:rPr>
              <a:t> </a:t>
            </a:r>
            <a:r>
              <a:rPr lang="en-GB" sz="2000" dirty="0">
                <a:latin typeface="Consolas" pitchFamily="49" charset="0"/>
                <a:cs typeface="Consolas" pitchFamily="49" charset="0"/>
              </a:rPr>
              <a:t>animalOne &lt; animalTwo:</a:t>
            </a:r>
            <a:br>
              <a:rPr lang="en-GB" sz="2000" dirty="0">
                <a:latin typeface="Consolas" pitchFamily="49" charset="0"/>
                <a:cs typeface="Consolas" pitchFamily="49" charset="0"/>
              </a:rPr>
            </a:br>
            <a:r>
              <a:rPr lang="en-GB" sz="2000" dirty="0">
                <a:solidFill>
                  <a:srgbClr val="660066"/>
                </a:solidFill>
                <a:latin typeface="Consolas" pitchFamily="49" charset="0"/>
                <a:cs typeface="Consolas" pitchFamily="49" charset="0"/>
              </a:rPr>
              <a:t>    print</a:t>
            </a:r>
            <a:r>
              <a:rPr lang="en-GB" sz="2000" dirty="0">
                <a:latin typeface="Consolas" pitchFamily="49" charset="0"/>
                <a:cs typeface="Consolas" pitchFamily="49" charset="0"/>
              </a:rPr>
              <a:t>(</a:t>
            </a:r>
            <a:r>
              <a:rPr lang="en-GB" sz="2000" dirty="0">
                <a:solidFill>
                  <a:srgbClr val="008000"/>
                </a:solidFill>
                <a:latin typeface="Consolas" pitchFamily="49" charset="0"/>
                <a:cs typeface="Consolas" pitchFamily="49" charset="0"/>
              </a:rPr>
              <a:t>"Animal one is earlier in the alphabet"</a:t>
            </a:r>
            <a:r>
              <a:rPr lang="en-GB" sz="2000" dirty="0">
                <a:latin typeface="Consolas" pitchFamily="49" charset="0"/>
                <a:cs typeface="Consolas" pitchFamily="49" charset="0"/>
              </a:rPr>
              <a:t>)</a:t>
            </a:r>
            <a:br>
              <a:rPr lang="en-GB" sz="2000" dirty="0">
                <a:latin typeface="Consolas" pitchFamily="49" charset="0"/>
                <a:cs typeface="Consolas" pitchFamily="49" charset="0"/>
              </a:rPr>
            </a:br>
            <a:br>
              <a:rPr lang="en-GB" sz="2000" dirty="0">
                <a:latin typeface="Consolas" pitchFamily="49" charset="0"/>
                <a:cs typeface="Consolas" pitchFamily="49" charset="0"/>
              </a:rPr>
            </a:br>
            <a:endParaRPr lang="en-GB" sz="2000" dirty="0">
              <a:latin typeface="Consolas" pitchFamily="49" charset="0"/>
              <a:cs typeface="Consolas" pitchFamily="49" charset="0"/>
            </a:endParaRPr>
          </a:p>
        </p:txBody>
      </p:sp>
    </p:spTree>
    <p:extLst>
      <p:ext uri="{BB962C8B-B14F-4D97-AF65-F5344CB8AC3E}">
        <p14:creationId xmlns:p14="http://schemas.microsoft.com/office/powerpoint/2010/main" val="1577454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Comparison operators</a:t>
            </a:r>
          </a:p>
        </p:txBody>
      </p:sp>
      <p:sp>
        <p:nvSpPr>
          <p:cNvPr id="2" name="Text Placeholder 1"/>
          <p:cNvSpPr>
            <a:spLocks noGrp="1"/>
          </p:cNvSpPr>
          <p:nvPr>
            <p:ph type="body" sz="quarter" idx="14"/>
          </p:nvPr>
        </p:nvSpPr>
        <p:spPr/>
        <p:txBody>
          <a:bodyPr>
            <a:normAutofit fontScale="92500" lnSpcReduction="10000"/>
          </a:bodyPr>
          <a:lstStyle/>
          <a:p>
            <a:r>
              <a:rPr lang="en-GB" altLang="en-US" dirty="0"/>
              <a:t>Remember the six comparison operators:</a:t>
            </a:r>
          </a:p>
          <a:p>
            <a:pPr marL="0" indent="0">
              <a:buNone/>
            </a:pPr>
            <a:r>
              <a:rPr lang="en-GB" altLang="en-US" dirty="0"/>
              <a:t>	</a:t>
            </a:r>
            <a:r>
              <a:rPr lang="en-GB" altLang="en-US" dirty="0">
                <a:latin typeface="Consolas" panose="020B0609020204030204" pitchFamily="49" charset="0"/>
                <a:cs typeface="Consolas" panose="020B0609020204030204" pitchFamily="49" charset="0"/>
              </a:rPr>
              <a:t>==		</a:t>
            </a:r>
            <a:r>
              <a:rPr lang="en-GB" altLang="en-US" dirty="0"/>
              <a:t>	  	-	Equal to</a:t>
            </a:r>
          </a:p>
          <a:p>
            <a:pPr marL="0" indent="0">
              <a:buNone/>
            </a:pPr>
            <a:r>
              <a:rPr lang="en-GB" altLang="en-US" dirty="0"/>
              <a:t>	!=				-	Not equal to</a:t>
            </a:r>
          </a:p>
          <a:p>
            <a:pPr marL="0" indent="0">
              <a:buNone/>
            </a:pPr>
            <a:r>
              <a:rPr lang="en-GB" altLang="en-US" dirty="0"/>
              <a:t>	&gt;				-	Greater than</a:t>
            </a:r>
          </a:p>
          <a:p>
            <a:pPr marL="0" indent="0">
              <a:buNone/>
            </a:pPr>
            <a:r>
              <a:rPr lang="en-GB" altLang="en-US" dirty="0"/>
              <a:t>	&gt;=				-	Greater than or equal to</a:t>
            </a:r>
          </a:p>
          <a:p>
            <a:pPr marL="0" indent="0">
              <a:buNone/>
            </a:pPr>
            <a:r>
              <a:rPr lang="en-GB" altLang="en-US" dirty="0"/>
              <a:t>	&lt;				- 	Less than</a:t>
            </a:r>
          </a:p>
          <a:p>
            <a:pPr marL="0" indent="0">
              <a:buNone/>
            </a:pPr>
            <a:r>
              <a:rPr lang="en-GB" altLang="en-US" dirty="0"/>
              <a:t>	&lt;=				-	Less than or equal to</a:t>
            </a:r>
          </a:p>
        </p:txBody>
      </p:sp>
    </p:spTree>
    <p:extLst>
      <p:ext uri="{BB962C8B-B14F-4D97-AF65-F5344CB8AC3E}">
        <p14:creationId xmlns:p14="http://schemas.microsoft.com/office/powerpoint/2010/main" val="3370496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Worksheet 2a</a:t>
            </a:r>
          </a:p>
        </p:txBody>
      </p:sp>
      <p:sp>
        <p:nvSpPr>
          <p:cNvPr id="2" name="Text Placeholder 1"/>
          <p:cNvSpPr>
            <a:spLocks noGrp="1"/>
          </p:cNvSpPr>
          <p:nvPr>
            <p:ph type="body" sz="quarter" idx="14"/>
          </p:nvPr>
        </p:nvSpPr>
        <p:spPr>
          <a:ln>
            <a:noFill/>
          </a:ln>
        </p:spPr>
        <p:txBody>
          <a:bodyPr/>
          <a:lstStyle/>
          <a:p>
            <a:r>
              <a:rPr lang="en-GB" altLang="en-US" dirty="0"/>
              <a:t>Complete </a:t>
            </a:r>
            <a:r>
              <a:rPr lang="en-GB" altLang="en-US" b="1" dirty="0"/>
              <a:t>Questions 1 &amp; 2</a:t>
            </a:r>
          </a:p>
        </p:txBody>
      </p:sp>
    </p:spTree>
    <p:extLst>
      <p:ext uri="{BB962C8B-B14F-4D97-AF65-F5344CB8AC3E}">
        <p14:creationId xmlns:p14="http://schemas.microsoft.com/office/powerpoint/2010/main" val="246286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Selection statements</a:t>
            </a:r>
          </a:p>
        </p:txBody>
      </p:sp>
      <p:sp>
        <p:nvSpPr>
          <p:cNvPr id="2" name="Text Placeholder 1"/>
          <p:cNvSpPr>
            <a:spLocks noGrp="1"/>
          </p:cNvSpPr>
          <p:nvPr>
            <p:ph type="body" sz="quarter" idx="14"/>
          </p:nvPr>
        </p:nvSpPr>
        <p:spPr/>
        <p:txBody>
          <a:bodyPr>
            <a:normAutofit fontScale="70000" lnSpcReduction="20000"/>
          </a:bodyPr>
          <a:lstStyle/>
          <a:p>
            <a:r>
              <a:rPr lang="en-GB" altLang="en-US" dirty="0"/>
              <a:t>Selection statements come in three main types:</a:t>
            </a:r>
          </a:p>
          <a:p>
            <a:pPr lvl="1"/>
            <a:r>
              <a:rPr lang="en-GB" altLang="en-US" dirty="0"/>
              <a:t>IF ______ THEN ______</a:t>
            </a:r>
          </a:p>
          <a:p>
            <a:pPr lvl="1"/>
            <a:endParaRPr lang="en-GB" altLang="en-US" dirty="0"/>
          </a:p>
          <a:p>
            <a:pPr lvl="1"/>
            <a:r>
              <a:rPr lang="en-GB" altLang="en-US" dirty="0"/>
              <a:t>IF ______ THEN ______ </a:t>
            </a:r>
            <a:br>
              <a:rPr lang="en-GB" altLang="en-US" dirty="0"/>
            </a:br>
            <a:br>
              <a:rPr lang="en-GB" altLang="en-US" dirty="0"/>
            </a:br>
            <a:r>
              <a:rPr lang="en-GB" altLang="en-US" dirty="0"/>
              <a:t>ELSE ______</a:t>
            </a:r>
          </a:p>
          <a:p>
            <a:pPr lvl="1"/>
            <a:endParaRPr lang="en-GB" altLang="en-US" dirty="0"/>
          </a:p>
          <a:p>
            <a:pPr lvl="1"/>
            <a:r>
              <a:rPr lang="en-GB" altLang="en-US" dirty="0"/>
              <a:t>IF ______ THEN ______</a:t>
            </a:r>
            <a:br>
              <a:rPr lang="en-GB" altLang="en-US" dirty="0"/>
            </a:br>
            <a:br>
              <a:rPr lang="en-GB" altLang="en-US" dirty="0"/>
            </a:br>
            <a:r>
              <a:rPr lang="en-GB" altLang="en-US" dirty="0"/>
              <a:t>ELSE IF ______ THEN ______ </a:t>
            </a:r>
            <a:br>
              <a:rPr lang="en-GB" altLang="en-US" dirty="0"/>
            </a:br>
            <a:br>
              <a:rPr lang="en-GB" altLang="en-US" dirty="0"/>
            </a:br>
            <a:r>
              <a:rPr lang="en-GB" altLang="en-US" dirty="0"/>
              <a:t>ELSE ______</a:t>
            </a:r>
          </a:p>
          <a:p>
            <a:pPr marL="0" indent="0">
              <a:buNone/>
            </a:pPr>
            <a:r>
              <a:rPr lang="en-GB" altLang="en-US" dirty="0"/>
              <a:t>	</a:t>
            </a:r>
          </a:p>
        </p:txBody>
      </p:sp>
    </p:spTree>
    <p:extLst>
      <p:ext uri="{BB962C8B-B14F-4D97-AF65-F5344CB8AC3E}">
        <p14:creationId xmlns:p14="http://schemas.microsoft.com/office/powerpoint/2010/main" val="1364432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if …</a:t>
            </a:r>
          </a:p>
        </p:txBody>
      </p:sp>
      <p:sp>
        <p:nvSpPr>
          <p:cNvPr id="2" name="Text Placeholder 1"/>
          <p:cNvSpPr>
            <a:spLocks noGrp="1"/>
          </p:cNvSpPr>
          <p:nvPr>
            <p:ph type="body" sz="quarter" idx="14"/>
          </p:nvPr>
        </p:nvSpPr>
        <p:spPr/>
        <p:txBody>
          <a:bodyPr>
            <a:normAutofit fontScale="62500" lnSpcReduction="20000"/>
          </a:bodyPr>
          <a:lstStyle/>
          <a:p>
            <a:r>
              <a:rPr lang="en-GB" altLang="en-US" dirty="0"/>
              <a:t>Try this code:</a:t>
            </a:r>
          </a:p>
          <a:p>
            <a:pPr marL="0" indent="0">
              <a:buNone/>
            </a:pPr>
            <a:r>
              <a:rPr lang="en-GB" altLang="en-US" dirty="0"/>
              <a:t>	</a:t>
            </a:r>
            <a:r>
              <a:rPr lang="en-GB" altLang="en-US" dirty="0">
                <a:latin typeface="Consolas" charset="0"/>
                <a:ea typeface="Consolas" charset="0"/>
                <a:cs typeface="Consolas" charset="0"/>
              </a:rPr>
              <a:t>lives = 0</a:t>
            </a:r>
          </a:p>
          <a:p>
            <a:pPr marL="0" indent="0">
              <a:buNone/>
            </a:pPr>
            <a:r>
              <a:rPr lang="en-GB" altLang="en-US" dirty="0">
                <a:latin typeface="Consolas" charset="0"/>
                <a:ea typeface="Consolas" charset="0"/>
                <a:cs typeface="Consolas" charset="0"/>
              </a:rPr>
              <a:t>	</a:t>
            </a:r>
            <a:r>
              <a:rPr lang="en-GB" altLang="en-US" dirty="0">
                <a:solidFill>
                  <a:srgbClr val="FF6600"/>
                </a:solidFill>
                <a:latin typeface="Consolas" pitchFamily="49" charset="0"/>
                <a:cs typeface="Consolas" pitchFamily="49" charset="0"/>
              </a:rPr>
              <a:t>if</a:t>
            </a:r>
            <a:r>
              <a:rPr lang="en-GB" altLang="en-US" dirty="0">
                <a:latin typeface="Consolas" charset="0"/>
                <a:ea typeface="Consolas" charset="0"/>
                <a:cs typeface="Consolas" charset="0"/>
              </a:rPr>
              <a:t> lives &lt; 1:</a:t>
            </a:r>
          </a:p>
          <a:p>
            <a:pPr marL="0" indent="0">
              <a:buNone/>
            </a:pPr>
            <a:r>
              <a:rPr lang="en-GB" altLang="en-US" dirty="0">
                <a:latin typeface="Consolas" charset="0"/>
                <a:ea typeface="Consolas" charset="0"/>
                <a:cs typeface="Consolas" charset="0"/>
              </a:rPr>
              <a:t>	    </a:t>
            </a:r>
            <a:r>
              <a:rPr lang="en-GB" altLang="en-US" dirty="0">
                <a:solidFill>
                  <a:srgbClr val="660066"/>
                </a:solidFill>
                <a:latin typeface="Consolas" charset="0"/>
                <a:ea typeface="Consolas" charset="0"/>
                <a:cs typeface="Consolas" charset="0"/>
              </a:rPr>
              <a:t>print</a:t>
            </a:r>
            <a:r>
              <a:rPr lang="en-GB" altLang="en-US" dirty="0">
                <a:latin typeface="Consolas" charset="0"/>
                <a:ea typeface="Consolas" charset="0"/>
                <a:cs typeface="Consolas" charset="0"/>
              </a:rPr>
              <a:t>(</a:t>
            </a:r>
            <a:r>
              <a:rPr lang="en-GB" dirty="0">
                <a:solidFill>
                  <a:srgbClr val="008000"/>
                </a:solidFill>
                <a:latin typeface="Consolas" pitchFamily="49" charset="0"/>
                <a:cs typeface="Consolas" pitchFamily="49" charset="0"/>
              </a:rPr>
              <a:t>"</a:t>
            </a:r>
            <a:r>
              <a:rPr lang="en-GB" altLang="en-US" dirty="0">
                <a:solidFill>
                  <a:srgbClr val="008000"/>
                </a:solidFill>
                <a:latin typeface="Consolas" pitchFamily="49" charset="0"/>
                <a:cs typeface="Consolas" pitchFamily="49" charset="0"/>
              </a:rPr>
              <a:t>Game Over</a:t>
            </a:r>
            <a:r>
              <a:rPr lang="en-GB" dirty="0">
                <a:solidFill>
                  <a:srgbClr val="008000"/>
                </a:solidFill>
                <a:latin typeface="Consolas" pitchFamily="49" charset="0"/>
                <a:cs typeface="Consolas" pitchFamily="49" charset="0"/>
              </a:rPr>
              <a:t>"</a:t>
            </a:r>
            <a:r>
              <a:rPr lang="en-GB" altLang="en-US" dirty="0">
                <a:latin typeface="Consolas" charset="0"/>
                <a:ea typeface="Consolas" charset="0"/>
                <a:cs typeface="Consolas" charset="0"/>
              </a:rPr>
              <a:t>)</a:t>
            </a:r>
          </a:p>
          <a:p>
            <a:pPr marL="0" indent="0">
              <a:buNone/>
            </a:pPr>
            <a:endParaRPr lang="en-GB" altLang="en-US" dirty="0">
              <a:latin typeface="Consolas" charset="0"/>
              <a:ea typeface="Consolas" charset="0"/>
              <a:cs typeface="Consolas" charset="0"/>
            </a:endParaRPr>
          </a:p>
          <a:p>
            <a:r>
              <a:rPr lang="en-GB" altLang="en-US" dirty="0"/>
              <a:t>Change lives to 1 and test the program</a:t>
            </a:r>
          </a:p>
          <a:p>
            <a:r>
              <a:rPr lang="en-GB" altLang="en-US" dirty="0">
                <a:latin typeface="Arial" charset="0"/>
                <a:ea typeface="Arial" charset="0"/>
                <a:cs typeface="Arial" charset="0"/>
              </a:rPr>
              <a:t>The print statement only runs if lives is less than 1</a:t>
            </a:r>
          </a:p>
          <a:p>
            <a:r>
              <a:rPr lang="en-GB" altLang="en-US" dirty="0">
                <a:latin typeface="Arial" charset="0"/>
                <a:ea typeface="Arial" charset="0"/>
                <a:cs typeface="Arial" charset="0"/>
              </a:rPr>
              <a:t>If the value is bigger then nothing happens</a:t>
            </a:r>
          </a:p>
          <a:p>
            <a:pPr marL="0" indent="0">
              <a:buNone/>
            </a:pPr>
            <a:r>
              <a:rPr lang="en-GB" altLang="en-US" dirty="0">
                <a:latin typeface="Consolas" charset="0"/>
                <a:ea typeface="Consolas" charset="0"/>
                <a:cs typeface="Consolas" charset="0"/>
              </a:rPr>
              <a:t>		</a:t>
            </a:r>
            <a:r>
              <a:rPr lang="en-GB" altLang="en-US" dirty="0"/>
              <a:t>		</a:t>
            </a:r>
            <a:br>
              <a:rPr lang="en-GB" altLang="en-US" dirty="0"/>
            </a:br>
            <a:endParaRPr lang="en-GB" altLang="en-US" dirty="0"/>
          </a:p>
        </p:txBody>
      </p:sp>
    </p:spTree>
    <p:extLst>
      <p:ext uri="{BB962C8B-B14F-4D97-AF65-F5344CB8AC3E}">
        <p14:creationId xmlns:p14="http://schemas.microsoft.com/office/powerpoint/2010/main" val="943837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4999C"/>
        </a:solid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GB" sz="2800" dirty="0"/>
              <a:t>Describe the different comparison operators</a:t>
            </a:r>
          </a:p>
          <a:p>
            <a:r>
              <a:rPr lang="en-GB" sz="2800" dirty="0"/>
              <a:t>Be able to use selection statements</a:t>
            </a:r>
          </a:p>
          <a:p>
            <a:r>
              <a:rPr lang="en-GB" sz="2800" dirty="0"/>
              <a:t>Be able to use counter controlled (for) loops</a:t>
            </a:r>
            <a:endParaRPr lang="en-GB" sz="2800" dirty="0">
              <a:solidFill>
                <a:schemeClr val="bg1"/>
              </a:solidFill>
            </a:endParaRPr>
          </a:p>
          <a:p>
            <a:r>
              <a:rPr lang="en-GB" sz="2800" dirty="0"/>
              <a:t>Be able to use condition controlled (while) loops</a:t>
            </a:r>
          </a:p>
        </p:txBody>
      </p:sp>
      <p:sp>
        <p:nvSpPr>
          <p:cNvPr id="7171" name="Content Placeholder 1"/>
          <p:cNvSpPr>
            <a:spLocks noGrp="1"/>
          </p:cNvSpPr>
          <p:nvPr>
            <p:ph type="body" sz="quarter" idx="13"/>
          </p:nvPr>
        </p:nvSpPr>
        <p:spPr>
          <a:prstGeom prst="rect">
            <a:avLst/>
          </a:prstGeom>
        </p:spPr>
        <p:txBody>
          <a:bodyPr/>
          <a:lstStyle/>
          <a:p>
            <a:r>
              <a:rPr lang="en-GB" altLang="en-US" dirty="0"/>
              <a:t>Objectives</a:t>
            </a:r>
            <a:endParaRPr lang="en-GB" dirty="0"/>
          </a:p>
        </p:txBody>
      </p:sp>
    </p:spTree>
    <p:extLst>
      <p:ext uri="{BB962C8B-B14F-4D97-AF65-F5344CB8AC3E}">
        <p14:creationId xmlns:p14="http://schemas.microsoft.com/office/powerpoint/2010/main" val="2756630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if </a:t>
            </a:r>
            <a:r>
              <a:rPr lang="is-IS" altLang="en-US" dirty="0"/>
              <a:t>…</a:t>
            </a:r>
            <a:r>
              <a:rPr lang="en-GB" altLang="en-US" dirty="0"/>
              <a:t> </a:t>
            </a:r>
            <a:r>
              <a:rPr lang="is-IS" altLang="en-US" dirty="0"/>
              <a:t>else ...</a:t>
            </a:r>
            <a:endParaRPr lang="en-GB" altLang="en-US" dirty="0"/>
          </a:p>
        </p:txBody>
      </p:sp>
      <p:sp>
        <p:nvSpPr>
          <p:cNvPr id="2" name="Text Placeholder 1"/>
          <p:cNvSpPr>
            <a:spLocks noGrp="1"/>
          </p:cNvSpPr>
          <p:nvPr>
            <p:ph type="body" sz="quarter" idx="14"/>
          </p:nvPr>
        </p:nvSpPr>
        <p:spPr/>
        <p:txBody>
          <a:bodyPr>
            <a:normAutofit fontScale="55000" lnSpcReduction="20000"/>
          </a:bodyPr>
          <a:lstStyle/>
          <a:p>
            <a:r>
              <a:rPr lang="en-GB" altLang="en-US" dirty="0"/>
              <a:t>Try this code:</a:t>
            </a:r>
          </a:p>
          <a:p>
            <a:pPr marL="0" indent="0">
              <a:buNone/>
            </a:pPr>
            <a:r>
              <a:rPr lang="en-GB" altLang="en-US" dirty="0"/>
              <a:t>	</a:t>
            </a:r>
            <a:r>
              <a:rPr lang="en-GB" altLang="en-US" dirty="0">
                <a:latin typeface="Consolas" charset="0"/>
                <a:ea typeface="Consolas" charset="0"/>
                <a:cs typeface="Consolas" charset="0"/>
              </a:rPr>
              <a:t>lives = 0</a:t>
            </a:r>
          </a:p>
          <a:p>
            <a:pPr marL="0" indent="0">
              <a:buNone/>
            </a:pPr>
            <a:r>
              <a:rPr lang="en-GB" altLang="en-US" dirty="0">
                <a:latin typeface="Consolas" charset="0"/>
                <a:ea typeface="Consolas" charset="0"/>
                <a:cs typeface="Consolas" charset="0"/>
              </a:rPr>
              <a:t>	</a:t>
            </a:r>
            <a:r>
              <a:rPr lang="en-GB" altLang="en-US" dirty="0">
                <a:solidFill>
                  <a:srgbClr val="FF6600"/>
                </a:solidFill>
                <a:latin typeface="Consolas" pitchFamily="49" charset="0"/>
                <a:cs typeface="Consolas" pitchFamily="49" charset="0"/>
              </a:rPr>
              <a:t>if</a:t>
            </a:r>
            <a:r>
              <a:rPr lang="en-GB" altLang="en-US" dirty="0">
                <a:latin typeface="Consolas" charset="0"/>
                <a:ea typeface="Consolas" charset="0"/>
                <a:cs typeface="Consolas" charset="0"/>
              </a:rPr>
              <a:t> lives &lt; 1:</a:t>
            </a:r>
          </a:p>
          <a:p>
            <a:pPr marL="0" indent="0">
              <a:buNone/>
            </a:pPr>
            <a:r>
              <a:rPr lang="en-GB" altLang="en-US" dirty="0">
                <a:latin typeface="Consolas" charset="0"/>
                <a:ea typeface="Consolas" charset="0"/>
                <a:cs typeface="Consolas" charset="0"/>
              </a:rPr>
              <a:t>	    </a:t>
            </a:r>
            <a:r>
              <a:rPr lang="en-GB" altLang="en-US" dirty="0">
                <a:solidFill>
                  <a:srgbClr val="660066"/>
                </a:solidFill>
                <a:latin typeface="Consolas" charset="0"/>
                <a:ea typeface="Consolas" charset="0"/>
                <a:cs typeface="Consolas" charset="0"/>
              </a:rPr>
              <a:t>print</a:t>
            </a:r>
            <a:r>
              <a:rPr lang="en-GB" altLang="en-US" dirty="0">
                <a:latin typeface="Consolas" charset="0"/>
                <a:ea typeface="Consolas" charset="0"/>
                <a:cs typeface="Consolas" charset="0"/>
              </a:rPr>
              <a:t>(</a:t>
            </a:r>
            <a:r>
              <a:rPr lang="en-GB" dirty="0">
                <a:solidFill>
                  <a:srgbClr val="008000"/>
                </a:solidFill>
                <a:latin typeface="Consolas" pitchFamily="49" charset="0"/>
                <a:cs typeface="Consolas" pitchFamily="49" charset="0"/>
              </a:rPr>
              <a:t>"</a:t>
            </a:r>
            <a:r>
              <a:rPr lang="en-GB" altLang="en-US" dirty="0">
                <a:solidFill>
                  <a:srgbClr val="008000"/>
                </a:solidFill>
                <a:latin typeface="Consolas" pitchFamily="49" charset="0"/>
                <a:cs typeface="Consolas" pitchFamily="49" charset="0"/>
              </a:rPr>
              <a:t>Game Over</a:t>
            </a:r>
            <a:r>
              <a:rPr lang="en-GB" dirty="0">
                <a:solidFill>
                  <a:srgbClr val="008000"/>
                </a:solidFill>
                <a:latin typeface="Consolas" pitchFamily="49" charset="0"/>
                <a:cs typeface="Consolas" pitchFamily="49" charset="0"/>
              </a:rPr>
              <a:t>"</a:t>
            </a:r>
            <a:r>
              <a:rPr lang="en-GB" altLang="en-US" dirty="0">
                <a:latin typeface="Consolas" charset="0"/>
                <a:ea typeface="Consolas" charset="0"/>
                <a:cs typeface="Consolas" charset="0"/>
              </a:rPr>
              <a:t>)</a:t>
            </a:r>
          </a:p>
          <a:p>
            <a:pPr marL="0" indent="0">
              <a:buNone/>
            </a:pPr>
            <a:r>
              <a:rPr lang="en-GB" altLang="en-US" dirty="0">
                <a:latin typeface="Consolas" charset="0"/>
                <a:ea typeface="Consolas" charset="0"/>
                <a:cs typeface="Consolas" charset="0"/>
              </a:rPr>
              <a:t>	</a:t>
            </a:r>
            <a:r>
              <a:rPr lang="en-GB" altLang="en-US" dirty="0">
                <a:solidFill>
                  <a:srgbClr val="FF6600"/>
                </a:solidFill>
                <a:latin typeface="Consolas" pitchFamily="49" charset="0"/>
                <a:cs typeface="Consolas" pitchFamily="49" charset="0"/>
              </a:rPr>
              <a:t>else</a:t>
            </a:r>
            <a:r>
              <a:rPr lang="en-GB" altLang="en-US" dirty="0">
                <a:latin typeface="Consolas" charset="0"/>
                <a:ea typeface="Consolas" charset="0"/>
                <a:cs typeface="Consolas" charset="0"/>
              </a:rPr>
              <a:t>:</a:t>
            </a:r>
          </a:p>
          <a:p>
            <a:pPr marL="0" indent="0">
              <a:buNone/>
            </a:pPr>
            <a:r>
              <a:rPr lang="en-GB" altLang="en-US" dirty="0">
                <a:latin typeface="Consolas" charset="0"/>
                <a:ea typeface="Consolas" charset="0"/>
                <a:cs typeface="Consolas" charset="0"/>
              </a:rPr>
              <a:t>	    </a:t>
            </a:r>
            <a:r>
              <a:rPr lang="en-GB" altLang="en-US" dirty="0">
                <a:solidFill>
                  <a:srgbClr val="660066"/>
                </a:solidFill>
                <a:latin typeface="Consolas" charset="0"/>
                <a:ea typeface="Consolas" charset="0"/>
                <a:cs typeface="Consolas" charset="0"/>
              </a:rPr>
              <a:t>print</a:t>
            </a:r>
            <a:r>
              <a:rPr lang="en-GB" altLang="en-US" dirty="0">
                <a:latin typeface="Consolas" charset="0"/>
                <a:ea typeface="Consolas" charset="0"/>
                <a:cs typeface="Consolas" charset="0"/>
              </a:rPr>
              <a:t>(</a:t>
            </a:r>
            <a:r>
              <a:rPr lang="en-GB" dirty="0">
                <a:solidFill>
                  <a:srgbClr val="008000"/>
                </a:solidFill>
                <a:latin typeface="Consolas" pitchFamily="49" charset="0"/>
                <a:cs typeface="Consolas" pitchFamily="49" charset="0"/>
              </a:rPr>
              <a:t>"</a:t>
            </a:r>
            <a:r>
              <a:rPr lang="en-GB" altLang="en-US" dirty="0">
                <a:solidFill>
                  <a:srgbClr val="008000"/>
                </a:solidFill>
                <a:latin typeface="Consolas" pitchFamily="49" charset="0"/>
                <a:cs typeface="Consolas" pitchFamily="49" charset="0"/>
              </a:rPr>
              <a:t>Carry on</a:t>
            </a:r>
            <a:r>
              <a:rPr lang="en-GB" dirty="0">
                <a:solidFill>
                  <a:srgbClr val="008000"/>
                </a:solidFill>
                <a:latin typeface="Consolas" pitchFamily="49" charset="0"/>
                <a:cs typeface="Consolas" pitchFamily="49" charset="0"/>
              </a:rPr>
              <a:t>"</a:t>
            </a:r>
            <a:r>
              <a:rPr lang="en-GB" altLang="en-US" dirty="0">
                <a:latin typeface="Consolas" charset="0"/>
                <a:ea typeface="Consolas" charset="0"/>
                <a:cs typeface="Consolas" charset="0"/>
              </a:rPr>
              <a:t>)</a:t>
            </a:r>
          </a:p>
          <a:p>
            <a:r>
              <a:rPr lang="en-GB" altLang="en-US" dirty="0">
                <a:latin typeface="Arial" charset="0"/>
                <a:ea typeface="Arial" charset="0"/>
                <a:cs typeface="Arial" charset="0"/>
              </a:rPr>
              <a:t>Now there are two possible outcomes</a:t>
            </a:r>
          </a:p>
          <a:p>
            <a:r>
              <a:rPr lang="en-GB" altLang="en-US" dirty="0">
                <a:latin typeface="Arial" charset="0"/>
                <a:ea typeface="Arial" charset="0"/>
                <a:cs typeface="Arial" charset="0"/>
              </a:rPr>
              <a:t>There is always some response printed to </a:t>
            </a:r>
            <a:br>
              <a:rPr lang="en-GB" altLang="en-US" dirty="0">
                <a:latin typeface="Arial" charset="0"/>
                <a:ea typeface="Arial" charset="0"/>
                <a:cs typeface="Arial" charset="0"/>
              </a:rPr>
            </a:br>
            <a:r>
              <a:rPr lang="en-GB" altLang="en-US" dirty="0">
                <a:latin typeface="Arial" charset="0"/>
                <a:ea typeface="Arial" charset="0"/>
                <a:cs typeface="Arial" charset="0"/>
              </a:rPr>
              <a:t>the screen</a:t>
            </a:r>
          </a:p>
          <a:p>
            <a:pPr marL="0" indent="0">
              <a:buNone/>
            </a:pPr>
            <a:r>
              <a:rPr lang="en-GB" altLang="en-US" dirty="0">
                <a:latin typeface="Consolas" charset="0"/>
                <a:ea typeface="Consolas" charset="0"/>
                <a:cs typeface="Consolas" charset="0"/>
              </a:rPr>
              <a:t>		</a:t>
            </a:r>
            <a:r>
              <a:rPr lang="en-GB" altLang="en-US" dirty="0"/>
              <a:t>		</a:t>
            </a:r>
            <a:br>
              <a:rPr lang="en-GB" altLang="en-US" dirty="0"/>
            </a:br>
            <a:endParaRPr lang="en-GB" altLang="en-US" dirty="0"/>
          </a:p>
        </p:txBody>
      </p:sp>
    </p:spTree>
    <p:extLst>
      <p:ext uri="{BB962C8B-B14F-4D97-AF65-F5344CB8AC3E}">
        <p14:creationId xmlns:p14="http://schemas.microsoft.com/office/powerpoint/2010/main" val="370316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if </a:t>
            </a:r>
            <a:r>
              <a:rPr lang="is-IS" altLang="en-US" dirty="0"/>
              <a:t>…</a:t>
            </a:r>
            <a:r>
              <a:rPr lang="en-GB" altLang="en-US" dirty="0"/>
              <a:t> </a:t>
            </a:r>
            <a:r>
              <a:rPr lang="en-US" altLang="en-US" dirty="0"/>
              <a:t>elif </a:t>
            </a:r>
            <a:r>
              <a:rPr lang="is-IS" altLang="en-US" dirty="0"/>
              <a:t>... else ...</a:t>
            </a:r>
            <a:endParaRPr lang="en-GB" altLang="en-US" dirty="0"/>
          </a:p>
        </p:txBody>
      </p:sp>
      <p:sp>
        <p:nvSpPr>
          <p:cNvPr id="2" name="Text Placeholder 1"/>
          <p:cNvSpPr>
            <a:spLocks noGrp="1"/>
          </p:cNvSpPr>
          <p:nvPr>
            <p:ph type="body" sz="quarter" idx="14"/>
          </p:nvPr>
        </p:nvSpPr>
        <p:spPr/>
        <p:txBody>
          <a:bodyPr>
            <a:normAutofit fontScale="62500" lnSpcReduction="20000"/>
          </a:bodyPr>
          <a:lstStyle/>
          <a:p>
            <a:r>
              <a:rPr lang="en-GB" altLang="en-US" dirty="0"/>
              <a:t>Try this code:</a:t>
            </a:r>
          </a:p>
          <a:p>
            <a:pPr marL="0" indent="0">
              <a:buNone/>
            </a:pPr>
            <a:r>
              <a:rPr lang="en-GB" altLang="en-US" dirty="0"/>
              <a:t>	</a:t>
            </a:r>
            <a:r>
              <a:rPr lang="en-GB" altLang="en-US" dirty="0">
                <a:latin typeface="Consolas" charset="0"/>
                <a:ea typeface="Consolas" charset="0"/>
                <a:cs typeface="Consolas" charset="0"/>
              </a:rPr>
              <a:t>lives = 10</a:t>
            </a:r>
          </a:p>
          <a:p>
            <a:pPr marL="0" indent="0">
              <a:buNone/>
            </a:pPr>
            <a:r>
              <a:rPr lang="en-GB" altLang="en-US" dirty="0">
                <a:latin typeface="Consolas" charset="0"/>
                <a:ea typeface="Consolas" charset="0"/>
                <a:cs typeface="Consolas" charset="0"/>
              </a:rPr>
              <a:t>	</a:t>
            </a:r>
            <a:r>
              <a:rPr lang="en-GB" altLang="en-US" dirty="0">
                <a:solidFill>
                  <a:srgbClr val="FF6600"/>
                </a:solidFill>
                <a:latin typeface="Consolas" pitchFamily="49" charset="0"/>
                <a:cs typeface="Consolas" pitchFamily="49" charset="0"/>
              </a:rPr>
              <a:t>if</a:t>
            </a:r>
            <a:r>
              <a:rPr lang="en-GB" altLang="en-US" dirty="0">
                <a:latin typeface="Consolas" charset="0"/>
                <a:ea typeface="Consolas" charset="0"/>
                <a:cs typeface="Consolas" charset="0"/>
              </a:rPr>
              <a:t> lives &lt; 1:</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	    </a:t>
            </a:r>
            <a:r>
              <a:rPr lang="en-GB" altLang="en-US" dirty="0">
                <a:solidFill>
                  <a:srgbClr val="660066"/>
                </a:solidFill>
                <a:latin typeface="Consolas" charset="0"/>
                <a:ea typeface="Consolas" charset="0"/>
                <a:cs typeface="Consolas" charset="0"/>
              </a:rPr>
              <a:t>print</a:t>
            </a:r>
            <a:r>
              <a:rPr lang="en-GB" altLang="en-US" dirty="0">
                <a:latin typeface="Consolas" charset="0"/>
                <a:ea typeface="Consolas" charset="0"/>
                <a:cs typeface="Consolas" charset="0"/>
              </a:rPr>
              <a:t>(</a:t>
            </a:r>
            <a:r>
              <a:rPr lang="en-GB" dirty="0">
                <a:solidFill>
                  <a:srgbClr val="008000"/>
                </a:solidFill>
                <a:latin typeface="Consolas" pitchFamily="49" charset="0"/>
                <a:cs typeface="Consolas" pitchFamily="49" charset="0"/>
              </a:rPr>
              <a:t>"</a:t>
            </a:r>
            <a:r>
              <a:rPr lang="en-GB" altLang="en-US" dirty="0">
                <a:solidFill>
                  <a:srgbClr val="008000"/>
                </a:solidFill>
                <a:latin typeface="Consolas" pitchFamily="49" charset="0"/>
                <a:cs typeface="Consolas" pitchFamily="49" charset="0"/>
              </a:rPr>
              <a:t>Game Over</a:t>
            </a:r>
            <a:r>
              <a:rPr lang="en-GB" dirty="0">
                <a:solidFill>
                  <a:srgbClr val="008000"/>
                </a:solidFill>
                <a:latin typeface="Consolas" pitchFamily="49" charset="0"/>
                <a:cs typeface="Consolas" pitchFamily="49" charset="0"/>
              </a:rPr>
              <a:t>"</a:t>
            </a:r>
            <a:r>
              <a:rPr lang="en-GB" altLang="en-US" dirty="0">
                <a:latin typeface="Consolas" charset="0"/>
                <a:ea typeface="Consolas" charset="0"/>
                <a:cs typeface="Consolas" charset="0"/>
              </a:rPr>
              <a:t>)</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	</a:t>
            </a:r>
            <a:r>
              <a:rPr lang="en-GB" altLang="en-US" dirty="0">
                <a:solidFill>
                  <a:srgbClr val="FF6600"/>
                </a:solidFill>
                <a:latin typeface="Consolas" pitchFamily="49" charset="0"/>
                <a:cs typeface="Consolas" pitchFamily="49" charset="0"/>
              </a:rPr>
              <a:t>elif </a:t>
            </a:r>
            <a:r>
              <a:rPr lang="en-GB" altLang="en-US" dirty="0">
                <a:latin typeface="Consolas" pitchFamily="49" charset="0"/>
                <a:cs typeface="Consolas" pitchFamily="49" charset="0"/>
              </a:rPr>
              <a:t>lives &gt;= 10</a:t>
            </a:r>
            <a:r>
              <a:rPr lang="en-GB" altLang="en-US" dirty="0">
                <a:latin typeface="Consolas" charset="0"/>
                <a:ea typeface="Consolas" charset="0"/>
                <a:cs typeface="Consolas" charset="0"/>
              </a:rPr>
              <a:t>:</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	    </a:t>
            </a:r>
            <a:r>
              <a:rPr lang="en-GB" altLang="en-US" dirty="0">
                <a:solidFill>
                  <a:srgbClr val="660066"/>
                </a:solidFill>
                <a:latin typeface="Consolas" charset="0"/>
                <a:ea typeface="Consolas" charset="0"/>
                <a:cs typeface="Consolas" charset="0"/>
              </a:rPr>
              <a:t>print</a:t>
            </a:r>
            <a:r>
              <a:rPr lang="en-GB" altLang="en-US" dirty="0">
                <a:latin typeface="Consolas" charset="0"/>
                <a:ea typeface="Consolas" charset="0"/>
                <a:cs typeface="Consolas" charset="0"/>
              </a:rPr>
              <a:t>(</a:t>
            </a:r>
            <a:r>
              <a:rPr lang="en-GB" dirty="0">
                <a:solidFill>
                  <a:srgbClr val="008000"/>
                </a:solidFill>
                <a:latin typeface="Consolas" pitchFamily="49" charset="0"/>
                <a:cs typeface="Consolas" pitchFamily="49" charset="0"/>
              </a:rPr>
              <a:t>"</a:t>
            </a:r>
            <a:r>
              <a:rPr lang="en-GB" altLang="en-US" dirty="0">
                <a:solidFill>
                  <a:srgbClr val="008000"/>
                </a:solidFill>
                <a:latin typeface="Consolas" pitchFamily="49" charset="0"/>
                <a:cs typeface="Consolas" pitchFamily="49" charset="0"/>
              </a:rPr>
              <a:t>Bonus Round!</a:t>
            </a:r>
            <a:r>
              <a:rPr lang="en-GB" dirty="0">
                <a:solidFill>
                  <a:srgbClr val="008000"/>
                </a:solidFill>
                <a:latin typeface="Consolas" pitchFamily="49" charset="0"/>
                <a:cs typeface="Consolas" pitchFamily="49" charset="0"/>
              </a:rPr>
              <a:t>"</a:t>
            </a:r>
            <a:r>
              <a:rPr lang="en-GB" altLang="en-US" dirty="0">
                <a:latin typeface="Consolas" charset="0"/>
                <a:ea typeface="Consolas" charset="0"/>
                <a:cs typeface="Consolas" charset="0"/>
              </a:rPr>
              <a:t>)</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	</a:t>
            </a:r>
            <a:r>
              <a:rPr lang="en-GB" altLang="en-US" dirty="0">
                <a:solidFill>
                  <a:srgbClr val="FF6600"/>
                </a:solidFill>
                <a:latin typeface="Consolas" pitchFamily="49" charset="0"/>
                <a:cs typeface="Consolas" pitchFamily="49" charset="0"/>
              </a:rPr>
              <a:t>else</a:t>
            </a:r>
            <a:r>
              <a:rPr lang="en-GB" altLang="en-US" dirty="0">
                <a:latin typeface="Consolas" charset="0"/>
                <a:ea typeface="Consolas" charset="0"/>
                <a:cs typeface="Consolas" charset="0"/>
              </a:rPr>
              <a:t>:</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	    </a:t>
            </a:r>
            <a:r>
              <a:rPr lang="en-GB" altLang="en-US" dirty="0">
                <a:solidFill>
                  <a:srgbClr val="660066"/>
                </a:solidFill>
                <a:latin typeface="Consolas" charset="0"/>
                <a:ea typeface="Consolas" charset="0"/>
                <a:cs typeface="Consolas" charset="0"/>
              </a:rPr>
              <a:t>print</a:t>
            </a:r>
            <a:r>
              <a:rPr lang="en-GB" altLang="en-US" dirty="0">
                <a:latin typeface="Consolas" charset="0"/>
                <a:ea typeface="Consolas" charset="0"/>
                <a:cs typeface="Consolas" charset="0"/>
              </a:rPr>
              <a:t>(</a:t>
            </a:r>
            <a:r>
              <a:rPr lang="en-GB" dirty="0">
                <a:solidFill>
                  <a:srgbClr val="008000"/>
                </a:solidFill>
                <a:latin typeface="Consolas" pitchFamily="49" charset="0"/>
                <a:cs typeface="Consolas" pitchFamily="49" charset="0"/>
              </a:rPr>
              <a:t>"</a:t>
            </a:r>
            <a:r>
              <a:rPr lang="en-GB" altLang="en-US" dirty="0">
                <a:solidFill>
                  <a:srgbClr val="008000"/>
                </a:solidFill>
                <a:latin typeface="Consolas" pitchFamily="49" charset="0"/>
                <a:cs typeface="Consolas" pitchFamily="49" charset="0"/>
              </a:rPr>
              <a:t>Carry on</a:t>
            </a:r>
            <a:r>
              <a:rPr lang="en-GB" dirty="0">
                <a:solidFill>
                  <a:srgbClr val="008000"/>
                </a:solidFill>
                <a:latin typeface="Consolas" pitchFamily="49" charset="0"/>
                <a:cs typeface="Consolas" pitchFamily="49" charset="0"/>
              </a:rPr>
              <a:t>"</a:t>
            </a:r>
            <a:r>
              <a:rPr lang="en-GB" altLang="en-US" dirty="0">
                <a:latin typeface="Consolas" charset="0"/>
                <a:ea typeface="Consolas" charset="0"/>
                <a:cs typeface="Consolas" charset="0"/>
              </a:rPr>
              <a:t>)</a:t>
            </a:r>
          </a:p>
          <a:p>
            <a:r>
              <a:rPr lang="en-GB" altLang="en-US" dirty="0">
                <a:latin typeface="Arial" charset="0"/>
                <a:ea typeface="Arial" charset="0"/>
                <a:cs typeface="Arial" charset="0"/>
              </a:rPr>
              <a:t>Now there are many possible outcomes</a:t>
            </a:r>
          </a:p>
          <a:p>
            <a:r>
              <a:rPr lang="en-GB" altLang="en-US" dirty="0">
                <a:latin typeface="Arial" charset="0"/>
                <a:ea typeface="Arial" charset="0"/>
                <a:cs typeface="Arial" charset="0"/>
              </a:rPr>
              <a:t>Keep testing different values for </a:t>
            </a:r>
            <a:r>
              <a:rPr lang="en-GB" altLang="en-US" dirty="0">
                <a:latin typeface="Consolas" charset="0"/>
                <a:ea typeface="Consolas" charset="0"/>
                <a:cs typeface="Consolas" charset="0"/>
              </a:rPr>
              <a:t>lives</a:t>
            </a:r>
          </a:p>
          <a:p>
            <a:pPr marL="0" indent="0">
              <a:buNone/>
            </a:pPr>
            <a:r>
              <a:rPr lang="en-GB" altLang="en-US" dirty="0">
                <a:latin typeface="Consolas" charset="0"/>
                <a:ea typeface="Consolas" charset="0"/>
                <a:cs typeface="Consolas" charset="0"/>
              </a:rPr>
              <a:t>		</a:t>
            </a:r>
            <a:r>
              <a:rPr lang="en-GB" altLang="en-US" dirty="0"/>
              <a:t>		</a:t>
            </a:r>
            <a:br>
              <a:rPr lang="en-GB" altLang="en-US" dirty="0"/>
            </a:br>
            <a:endParaRPr lang="en-GB" altLang="en-US" dirty="0"/>
          </a:p>
        </p:txBody>
      </p:sp>
    </p:spTree>
    <p:extLst>
      <p:ext uri="{BB962C8B-B14F-4D97-AF65-F5344CB8AC3E}">
        <p14:creationId xmlns:p14="http://schemas.microsoft.com/office/powerpoint/2010/main" val="3331589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if vs elif</a:t>
            </a:r>
          </a:p>
        </p:txBody>
      </p:sp>
      <p:sp>
        <p:nvSpPr>
          <p:cNvPr id="2" name="Text Placeholder 1"/>
          <p:cNvSpPr>
            <a:spLocks noGrp="1"/>
          </p:cNvSpPr>
          <p:nvPr>
            <p:ph type="body" sz="quarter" idx="14"/>
          </p:nvPr>
        </p:nvSpPr>
        <p:spPr>
          <a:xfrm>
            <a:off x="724280" y="1704179"/>
            <a:ext cx="7797230" cy="3696496"/>
          </a:xfrm>
        </p:spPr>
        <p:txBody>
          <a:bodyPr>
            <a:normAutofit fontScale="92500" lnSpcReduction="20000"/>
          </a:bodyPr>
          <a:lstStyle/>
          <a:p>
            <a:r>
              <a:rPr lang="en-GB" altLang="en-US" dirty="0"/>
              <a:t>Try this code:</a:t>
            </a:r>
          </a:p>
          <a:p>
            <a:pPr marL="0" indent="0">
              <a:buNone/>
            </a:pPr>
            <a:r>
              <a:rPr lang="en-GB" altLang="en-US" dirty="0"/>
              <a:t>	</a:t>
            </a:r>
            <a:r>
              <a:rPr lang="en-GB" altLang="en-US" dirty="0">
                <a:latin typeface="Consolas" charset="0"/>
                <a:ea typeface="Consolas" charset="0"/>
                <a:cs typeface="Consolas" charset="0"/>
              </a:rPr>
              <a:t>score = 92</a:t>
            </a:r>
          </a:p>
          <a:p>
            <a:pPr marL="0" indent="0">
              <a:buNone/>
            </a:pPr>
            <a:r>
              <a:rPr lang="en-GB" altLang="en-US" dirty="0">
                <a:latin typeface="Consolas" charset="0"/>
                <a:ea typeface="Consolas" charset="0"/>
                <a:cs typeface="Consolas" charset="0"/>
              </a:rPr>
              <a:t>	</a:t>
            </a:r>
            <a:r>
              <a:rPr lang="en-GB" altLang="en-US" dirty="0">
                <a:solidFill>
                  <a:srgbClr val="FF6600"/>
                </a:solidFill>
                <a:latin typeface="Consolas" pitchFamily="49" charset="0"/>
                <a:cs typeface="Consolas" pitchFamily="49" charset="0"/>
              </a:rPr>
              <a:t>if</a:t>
            </a:r>
            <a:r>
              <a:rPr lang="en-GB" altLang="en-US" dirty="0">
                <a:latin typeface="Consolas" charset="0"/>
                <a:ea typeface="Consolas" charset="0"/>
                <a:cs typeface="Consolas" charset="0"/>
              </a:rPr>
              <a:t> score &gt;= 90:</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	    </a:t>
            </a:r>
            <a:r>
              <a:rPr lang="en-GB" altLang="en-US" dirty="0">
                <a:solidFill>
                  <a:srgbClr val="660066"/>
                </a:solidFill>
                <a:latin typeface="Consolas" charset="0"/>
                <a:ea typeface="Consolas" charset="0"/>
                <a:cs typeface="Consolas" charset="0"/>
              </a:rPr>
              <a:t>print</a:t>
            </a:r>
            <a:r>
              <a:rPr lang="en-GB" altLang="en-US" dirty="0">
                <a:latin typeface="Consolas" charset="0"/>
                <a:ea typeface="Consolas" charset="0"/>
                <a:cs typeface="Consolas" charset="0"/>
              </a:rPr>
              <a:t>(</a:t>
            </a:r>
            <a:r>
              <a:rPr lang="en-GB" dirty="0">
                <a:solidFill>
                  <a:srgbClr val="008000"/>
                </a:solidFill>
                <a:latin typeface="Consolas" pitchFamily="49" charset="0"/>
                <a:cs typeface="Consolas" pitchFamily="49" charset="0"/>
              </a:rPr>
              <a:t>"</a:t>
            </a:r>
            <a:r>
              <a:rPr lang="en-GB" altLang="en-US" dirty="0">
                <a:solidFill>
                  <a:srgbClr val="008000"/>
                </a:solidFill>
                <a:latin typeface="Consolas" pitchFamily="49" charset="0"/>
                <a:cs typeface="Consolas" pitchFamily="49" charset="0"/>
              </a:rPr>
              <a:t>Grade 8!</a:t>
            </a:r>
            <a:r>
              <a:rPr lang="en-GB" dirty="0">
                <a:solidFill>
                  <a:srgbClr val="008000"/>
                </a:solidFill>
                <a:latin typeface="Consolas" pitchFamily="49" charset="0"/>
                <a:cs typeface="Consolas" pitchFamily="49" charset="0"/>
              </a:rPr>
              <a:t>"</a:t>
            </a:r>
            <a:r>
              <a:rPr lang="en-GB" altLang="en-US" dirty="0">
                <a:latin typeface="Consolas" charset="0"/>
                <a:ea typeface="Consolas" charset="0"/>
                <a:cs typeface="Consolas" charset="0"/>
              </a:rPr>
              <a:t>)</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	</a:t>
            </a:r>
            <a:r>
              <a:rPr lang="en-GB" altLang="en-US" dirty="0">
                <a:solidFill>
                  <a:srgbClr val="FF6600"/>
                </a:solidFill>
                <a:latin typeface="Consolas" pitchFamily="49" charset="0"/>
                <a:cs typeface="Consolas" pitchFamily="49" charset="0"/>
              </a:rPr>
              <a:t>if </a:t>
            </a:r>
            <a:r>
              <a:rPr lang="en-GB" altLang="en-US" dirty="0">
                <a:latin typeface="Consolas" pitchFamily="49" charset="0"/>
                <a:cs typeface="Consolas" pitchFamily="49" charset="0"/>
              </a:rPr>
              <a:t>score &gt;= 80</a:t>
            </a:r>
            <a:r>
              <a:rPr lang="en-GB" altLang="en-US" dirty="0">
                <a:latin typeface="Consolas" charset="0"/>
                <a:ea typeface="Consolas" charset="0"/>
                <a:cs typeface="Consolas" charset="0"/>
              </a:rPr>
              <a:t>:</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	    </a:t>
            </a:r>
            <a:r>
              <a:rPr lang="en-GB" altLang="en-US" dirty="0">
                <a:solidFill>
                  <a:srgbClr val="660066"/>
                </a:solidFill>
                <a:latin typeface="Consolas" charset="0"/>
                <a:ea typeface="Consolas" charset="0"/>
                <a:cs typeface="Consolas" charset="0"/>
              </a:rPr>
              <a:t>print</a:t>
            </a:r>
            <a:r>
              <a:rPr lang="en-GB" altLang="en-US" dirty="0">
                <a:latin typeface="Consolas" charset="0"/>
                <a:ea typeface="Consolas" charset="0"/>
                <a:cs typeface="Consolas" charset="0"/>
              </a:rPr>
              <a:t>(</a:t>
            </a:r>
            <a:r>
              <a:rPr lang="en-GB" dirty="0">
                <a:solidFill>
                  <a:srgbClr val="008000"/>
                </a:solidFill>
                <a:latin typeface="Consolas" pitchFamily="49" charset="0"/>
                <a:cs typeface="Consolas" pitchFamily="49" charset="0"/>
              </a:rPr>
              <a:t>"</a:t>
            </a:r>
            <a:r>
              <a:rPr lang="en-GB" altLang="en-US" dirty="0">
                <a:solidFill>
                  <a:srgbClr val="008000"/>
                </a:solidFill>
                <a:latin typeface="Consolas" pitchFamily="49" charset="0"/>
                <a:cs typeface="Consolas" pitchFamily="49" charset="0"/>
              </a:rPr>
              <a:t>Grade 7!</a:t>
            </a:r>
            <a:r>
              <a:rPr lang="en-GB" dirty="0">
                <a:solidFill>
                  <a:srgbClr val="008000"/>
                </a:solidFill>
                <a:latin typeface="Consolas" pitchFamily="49" charset="0"/>
                <a:cs typeface="Consolas" pitchFamily="49" charset="0"/>
              </a:rPr>
              <a:t>"</a:t>
            </a:r>
            <a:r>
              <a:rPr lang="en-GB" altLang="en-US" dirty="0">
                <a:latin typeface="Consolas" charset="0"/>
                <a:ea typeface="Consolas" charset="0"/>
                <a:cs typeface="Consolas" charset="0"/>
              </a:rPr>
              <a:t>)</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	</a:t>
            </a:r>
            <a:r>
              <a:rPr lang="en-GB" altLang="en-US" dirty="0">
                <a:solidFill>
                  <a:srgbClr val="FF6600"/>
                </a:solidFill>
                <a:latin typeface="Consolas" pitchFamily="49" charset="0"/>
                <a:cs typeface="Consolas" pitchFamily="49" charset="0"/>
              </a:rPr>
              <a:t>if </a:t>
            </a:r>
            <a:r>
              <a:rPr lang="en-GB" altLang="en-US" dirty="0">
                <a:latin typeface="Consolas" pitchFamily="49" charset="0"/>
                <a:cs typeface="Consolas" pitchFamily="49" charset="0"/>
              </a:rPr>
              <a:t>score &gt;= 70</a:t>
            </a:r>
            <a:r>
              <a:rPr lang="en-GB" altLang="en-US" dirty="0">
                <a:latin typeface="Consolas" charset="0"/>
                <a:ea typeface="Consolas" charset="0"/>
                <a:cs typeface="Consolas" charset="0"/>
              </a:rPr>
              <a:t>:</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	    </a:t>
            </a:r>
            <a:r>
              <a:rPr lang="en-GB" altLang="en-US" dirty="0">
                <a:solidFill>
                  <a:srgbClr val="660066"/>
                </a:solidFill>
                <a:latin typeface="Consolas" charset="0"/>
                <a:ea typeface="Consolas" charset="0"/>
                <a:cs typeface="Consolas" charset="0"/>
              </a:rPr>
              <a:t>print</a:t>
            </a:r>
            <a:r>
              <a:rPr lang="en-GB" altLang="en-US" dirty="0">
                <a:latin typeface="Consolas" charset="0"/>
                <a:ea typeface="Consolas" charset="0"/>
                <a:cs typeface="Consolas" charset="0"/>
              </a:rPr>
              <a:t>(</a:t>
            </a:r>
            <a:r>
              <a:rPr lang="en-GB" dirty="0">
                <a:solidFill>
                  <a:srgbClr val="008000"/>
                </a:solidFill>
                <a:latin typeface="Consolas" pitchFamily="49" charset="0"/>
                <a:cs typeface="Consolas" pitchFamily="49" charset="0"/>
              </a:rPr>
              <a:t>"</a:t>
            </a:r>
            <a:r>
              <a:rPr lang="en-GB" altLang="en-US" dirty="0">
                <a:solidFill>
                  <a:srgbClr val="008000"/>
                </a:solidFill>
                <a:latin typeface="Consolas" pitchFamily="49" charset="0"/>
                <a:cs typeface="Consolas" pitchFamily="49" charset="0"/>
              </a:rPr>
              <a:t>Grade 6!</a:t>
            </a:r>
            <a:r>
              <a:rPr lang="en-GB" dirty="0">
                <a:solidFill>
                  <a:srgbClr val="008000"/>
                </a:solidFill>
                <a:latin typeface="Consolas" pitchFamily="49" charset="0"/>
                <a:cs typeface="Consolas" pitchFamily="49" charset="0"/>
              </a:rPr>
              <a:t>"</a:t>
            </a:r>
            <a:r>
              <a:rPr lang="en-GB" altLang="en-US" dirty="0">
                <a:latin typeface="Consolas" charset="0"/>
                <a:ea typeface="Consolas" charset="0"/>
                <a:cs typeface="Consolas" charset="0"/>
              </a:rPr>
              <a:t>)</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	</a:t>
            </a:r>
          </a:p>
          <a:p>
            <a:pPr marL="0" indent="0">
              <a:buNone/>
            </a:pPr>
            <a:r>
              <a:rPr lang="en-GB" altLang="en-US" dirty="0">
                <a:latin typeface="Consolas" charset="0"/>
                <a:ea typeface="Consolas" charset="0"/>
                <a:cs typeface="Consolas" charset="0"/>
              </a:rPr>
              <a:t>	</a:t>
            </a:r>
            <a:r>
              <a:rPr lang="en-GB" altLang="en-US" dirty="0"/>
              <a:t>		</a:t>
            </a:r>
            <a:br>
              <a:rPr lang="en-GB" altLang="en-US" dirty="0"/>
            </a:br>
            <a:endParaRPr lang="en-GB" altLang="en-US" dirty="0"/>
          </a:p>
        </p:txBody>
      </p:sp>
    </p:spTree>
    <p:extLst>
      <p:ext uri="{BB962C8B-B14F-4D97-AF65-F5344CB8AC3E}">
        <p14:creationId xmlns:p14="http://schemas.microsoft.com/office/powerpoint/2010/main" val="656573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if vs elif</a:t>
            </a:r>
          </a:p>
        </p:txBody>
      </p:sp>
      <p:sp>
        <p:nvSpPr>
          <p:cNvPr id="2" name="Text Placeholder 1"/>
          <p:cNvSpPr>
            <a:spLocks noGrp="1"/>
          </p:cNvSpPr>
          <p:nvPr>
            <p:ph type="body" sz="quarter" idx="14"/>
          </p:nvPr>
        </p:nvSpPr>
        <p:spPr>
          <a:xfrm>
            <a:off x="724280" y="1704179"/>
            <a:ext cx="7797230" cy="4610896"/>
          </a:xfrm>
        </p:spPr>
        <p:txBody>
          <a:bodyPr/>
          <a:lstStyle/>
          <a:p>
            <a:r>
              <a:rPr lang="en-GB" altLang="en-US" dirty="0"/>
              <a:t>Try this code:</a:t>
            </a:r>
          </a:p>
          <a:p>
            <a:pPr marL="0" indent="0">
              <a:buNone/>
            </a:pPr>
            <a:r>
              <a:rPr lang="en-GB" altLang="en-US" dirty="0"/>
              <a:t>	</a:t>
            </a:r>
            <a:r>
              <a:rPr lang="en-GB" altLang="en-US" dirty="0">
                <a:latin typeface="Consolas" charset="0"/>
                <a:ea typeface="Consolas" charset="0"/>
                <a:cs typeface="Consolas" charset="0"/>
              </a:rPr>
              <a:t>score = 92</a:t>
            </a:r>
          </a:p>
          <a:p>
            <a:pPr marL="0" indent="0">
              <a:buNone/>
            </a:pPr>
            <a:r>
              <a:rPr lang="en-GB" altLang="en-US" dirty="0">
                <a:latin typeface="Consolas" charset="0"/>
                <a:ea typeface="Consolas" charset="0"/>
                <a:cs typeface="Consolas" charset="0"/>
              </a:rPr>
              <a:t>	</a:t>
            </a:r>
            <a:r>
              <a:rPr lang="en-GB" altLang="en-US" dirty="0">
                <a:solidFill>
                  <a:srgbClr val="FF6600"/>
                </a:solidFill>
                <a:latin typeface="Consolas" pitchFamily="49" charset="0"/>
                <a:cs typeface="Consolas" pitchFamily="49" charset="0"/>
              </a:rPr>
              <a:t>if</a:t>
            </a:r>
            <a:r>
              <a:rPr lang="en-GB" altLang="en-US" dirty="0">
                <a:latin typeface="Consolas" charset="0"/>
                <a:ea typeface="Consolas" charset="0"/>
                <a:cs typeface="Consolas" charset="0"/>
              </a:rPr>
              <a:t> score &gt;= 90:</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	    </a:t>
            </a:r>
            <a:r>
              <a:rPr lang="en-GB" altLang="en-US" dirty="0">
                <a:solidFill>
                  <a:srgbClr val="660066"/>
                </a:solidFill>
                <a:latin typeface="Consolas" charset="0"/>
                <a:ea typeface="Consolas" charset="0"/>
                <a:cs typeface="Consolas" charset="0"/>
              </a:rPr>
              <a:t>print</a:t>
            </a:r>
            <a:r>
              <a:rPr lang="en-GB" altLang="en-US" dirty="0">
                <a:latin typeface="Consolas" charset="0"/>
                <a:ea typeface="Consolas" charset="0"/>
                <a:cs typeface="Consolas" charset="0"/>
              </a:rPr>
              <a:t>(</a:t>
            </a:r>
            <a:r>
              <a:rPr lang="en-GB" dirty="0">
                <a:solidFill>
                  <a:srgbClr val="008000"/>
                </a:solidFill>
                <a:latin typeface="Consolas" pitchFamily="49" charset="0"/>
                <a:cs typeface="Consolas" pitchFamily="49" charset="0"/>
              </a:rPr>
              <a:t>"</a:t>
            </a:r>
            <a:r>
              <a:rPr lang="en-GB" altLang="en-US" dirty="0">
                <a:solidFill>
                  <a:srgbClr val="008000"/>
                </a:solidFill>
                <a:latin typeface="Consolas" pitchFamily="49" charset="0"/>
                <a:cs typeface="Consolas" pitchFamily="49" charset="0"/>
              </a:rPr>
              <a:t>Grade 8!</a:t>
            </a:r>
            <a:r>
              <a:rPr lang="en-GB" dirty="0">
                <a:solidFill>
                  <a:srgbClr val="008000"/>
                </a:solidFill>
                <a:latin typeface="Consolas" pitchFamily="49" charset="0"/>
                <a:cs typeface="Consolas" pitchFamily="49" charset="0"/>
              </a:rPr>
              <a:t>"</a:t>
            </a:r>
            <a:r>
              <a:rPr lang="en-GB" altLang="en-US" dirty="0">
                <a:latin typeface="Consolas" charset="0"/>
                <a:ea typeface="Consolas" charset="0"/>
                <a:cs typeface="Consolas" charset="0"/>
              </a:rPr>
              <a:t>)</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	</a:t>
            </a:r>
            <a:r>
              <a:rPr lang="en-GB" altLang="en-US" dirty="0">
                <a:solidFill>
                  <a:srgbClr val="FF6600"/>
                </a:solidFill>
                <a:latin typeface="Consolas" pitchFamily="49" charset="0"/>
                <a:cs typeface="Consolas" pitchFamily="49" charset="0"/>
              </a:rPr>
              <a:t>if </a:t>
            </a:r>
            <a:r>
              <a:rPr lang="en-GB" altLang="en-US" dirty="0">
                <a:latin typeface="Consolas" pitchFamily="49" charset="0"/>
                <a:cs typeface="Consolas" pitchFamily="49" charset="0"/>
              </a:rPr>
              <a:t>score &gt;= 80</a:t>
            </a:r>
            <a:r>
              <a:rPr lang="en-GB" altLang="en-US" dirty="0">
                <a:latin typeface="Consolas" charset="0"/>
                <a:ea typeface="Consolas" charset="0"/>
                <a:cs typeface="Consolas" charset="0"/>
              </a:rPr>
              <a:t>:</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	    </a:t>
            </a:r>
            <a:r>
              <a:rPr lang="en-GB" altLang="en-US" dirty="0">
                <a:solidFill>
                  <a:srgbClr val="660066"/>
                </a:solidFill>
                <a:latin typeface="Consolas" charset="0"/>
                <a:ea typeface="Consolas" charset="0"/>
                <a:cs typeface="Consolas" charset="0"/>
              </a:rPr>
              <a:t>print</a:t>
            </a:r>
            <a:r>
              <a:rPr lang="en-GB" altLang="en-US" dirty="0">
                <a:latin typeface="Consolas" charset="0"/>
                <a:ea typeface="Consolas" charset="0"/>
                <a:cs typeface="Consolas" charset="0"/>
              </a:rPr>
              <a:t>(</a:t>
            </a:r>
            <a:r>
              <a:rPr lang="en-GB" dirty="0">
                <a:solidFill>
                  <a:srgbClr val="008000"/>
                </a:solidFill>
                <a:latin typeface="Consolas" pitchFamily="49" charset="0"/>
                <a:cs typeface="Consolas" pitchFamily="49" charset="0"/>
              </a:rPr>
              <a:t>"</a:t>
            </a:r>
            <a:r>
              <a:rPr lang="en-GB" altLang="en-US" dirty="0">
                <a:solidFill>
                  <a:srgbClr val="008000"/>
                </a:solidFill>
                <a:latin typeface="Consolas" pitchFamily="49" charset="0"/>
                <a:cs typeface="Consolas" pitchFamily="49" charset="0"/>
              </a:rPr>
              <a:t>Grade 7!</a:t>
            </a:r>
            <a:r>
              <a:rPr lang="en-GB" dirty="0">
                <a:solidFill>
                  <a:srgbClr val="008000"/>
                </a:solidFill>
                <a:latin typeface="Consolas" pitchFamily="49" charset="0"/>
                <a:cs typeface="Consolas" pitchFamily="49" charset="0"/>
              </a:rPr>
              <a:t>"</a:t>
            </a:r>
            <a:r>
              <a:rPr lang="en-GB" altLang="en-US" dirty="0">
                <a:latin typeface="Consolas" charset="0"/>
                <a:ea typeface="Consolas" charset="0"/>
                <a:cs typeface="Consolas" charset="0"/>
              </a:rPr>
              <a:t>)</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	</a:t>
            </a:r>
            <a:r>
              <a:rPr lang="en-GB" altLang="en-US" dirty="0">
                <a:solidFill>
                  <a:srgbClr val="FF6600"/>
                </a:solidFill>
                <a:latin typeface="Consolas" pitchFamily="49" charset="0"/>
                <a:cs typeface="Consolas" pitchFamily="49" charset="0"/>
              </a:rPr>
              <a:t>if </a:t>
            </a:r>
            <a:r>
              <a:rPr lang="en-GB" altLang="en-US" dirty="0">
                <a:latin typeface="Consolas" pitchFamily="49" charset="0"/>
                <a:cs typeface="Consolas" pitchFamily="49" charset="0"/>
              </a:rPr>
              <a:t>score &gt;= 70</a:t>
            </a:r>
            <a:r>
              <a:rPr lang="en-GB" altLang="en-US" dirty="0">
                <a:latin typeface="Consolas" charset="0"/>
                <a:ea typeface="Consolas" charset="0"/>
                <a:cs typeface="Consolas" charset="0"/>
              </a:rPr>
              <a:t>:</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	    </a:t>
            </a:r>
            <a:r>
              <a:rPr lang="en-GB" altLang="en-US" dirty="0">
                <a:solidFill>
                  <a:srgbClr val="660066"/>
                </a:solidFill>
                <a:latin typeface="Consolas" charset="0"/>
                <a:ea typeface="Consolas" charset="0"/>
                <a:cs typeface="Consolas" charset="0"/>
              </a:rPr>
              <a:t>print</a:t>
            </a:r>
            <a:r>
              <a:rPr lang="en-GB" altLang="en-US" dirty="0">
                <a:latin typeface="Consolas" charset="0"/>
                <a:ea typeface="Consolas" charset="0"/>
                <a:cs typeface="Consolas" charset="0"/>
              </a:rPr>
              <a:t>(</a:t>
            </a:r>
            <a:r>
              <a:rPr lang="en-GB" dirty="0">
                <a:solidFill>
                  <a:srgbClr val="008000"/>
                </a:solidFill>
                <a:latin typeface="Consolas" pitchFamily="49" charset="0"/>
                <a:cs typeface="Consolas" pitchFamily="49" charset="0"/>
              </a:rPr>
              <a:t>"</a:t>
            </a:r>
            <a:r>
              <a:rPr lang="en-GB" altLang="en-US" dirty="0">
                <a:solidFill>
                  <a:srgbClr val="008000"/>
                </a:solidFill>
                <a:latin typeface="Consolas" pitchFamily="49" charset="0"/>
                <a:cs typeface="Consolas" pitchFamily="49" charset="0"/>
              </a:rPr>
              <a:t>Grade 6!</a:t>
            </a:r>
            <a:r>
              <a:rPr lang="en-GB" dirty="0">
                <a:solidFill>
                  <a:srgbClr val="008000"/>
                </a:solidFill>
                <a:latin typeface="Consolas" pitchFamily="49" charset="0"/>
                <a:cs typeface="Consolas" pitchFamily="49" charset="0"/>
              </a:rPr>
              <a:t>"</a:t>
            </a:r>
            <a:r>
              <a:rPr lang="en-GB" altLang="en-US" dirty="0">
                <a:latin typeface="Consolas" charset="0"/>
                <a:ea typeface="Consolas" charset="0"/>
                <a:cs typeface="Consolas" charset="0"/>
              </a:rPr>
              <a:t>)</a:t>
            </a:r>
          </a:p>
          <a:p>
            <a:r>
              <a:rPr lang="en-GB" altLang="en-US" dirty="0"/>
              <a:t>The program prints out all three possible grades</a:t>
            </a:r>
          </a:p>
          <a:p>
            <a:pPr lvl="1"/>
            <a:r>
              <a:rPr lang="en-GB" altLang="en-US" dirty="0"/>
              <a:t>Why?</a:t>
            </a:r>
          </a:p>
        </p:txBody>
      </p:sp>
    </p:spTree>
    <p:extLst>
      <p:ext uri="{BB962C8B-B14F-4D97-AF65-F5344CB8AC3E}">
        <p14:creationId xmlns:p14="http://schemas.microsoft.com/office/powerpoint/2010/main" val="1431216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if vs elif</a:t>
            </a:r>
          </a:p>
        </p:txBody>
      </p:sp>
      <p:sp>
        <p:nvSpPr>
          <p:cNvPr id="2" name="Text Placeholder 1"/>
          <p:cNvSpPr>
            <a:spLocks noGrp="1"/>
          </p:cNvSpPr>
          <p:nvPr>
            <p:ph type="body" sz="quarter" idx="14"/>
          </p:nvPr>
        </p:nvSpPr>
        <p:spPr>
          <a:xfrm>
            <a:off x="724280" y="1704179"/>
            <a:ext cx="7797230" cy="4610896"/>
          </a:xfrm>
        </p:spPr>
        <p:txBody>
          <a:bodyPr/>
          <a:lstStyle/>
          <a:p>
            <a:r>
              <a:rPr lang="en-GB" altLang="en-US" dirty="0"/>
              <a:t>Try this code:</a:t>
            </a:r>
          </a:p>
          <a:p>
            <a:pPr marL="0" indent="0">
              <a:buNone/>
            </a:pPr>
            <a:r>
              <a:rPr lang="en-GB" altLang="en-US" dirty="0"/>
              <a:t>	</a:t>
            </a:r>
            <a:r>
              <a:rPr lang="en-GB" altLang="en-US" dirty="0">
                <a:latin typeface="Consolas" charset="0"/>
                <a:ea typeface="Consolas" charset="0"/>
                <a:cs typeface="Consolas" charset="0"/>
              </a:rPr>
              <a:t>score = 92</a:t>
            </a:r>
          </a:p>
          <a:p>
            <a:pPr marL="0" indent="0">
              <a:buNone/>
            </a:pPr>
            <a:r>
              <a:rPr lang="en-GB" altLang="en-US" dirty="0">
                <a:latin typeface="Consolas" charset="0"/>
                <a:ea typeface="Consolas" charset="0"/>
                <a:cs typeface="Consolas" charset="0"/>
              </a:rPr>
              <a:t>	</a:t>
            </a:r>
            <a:r>
              <a:rPr lang="en-GB" altLang="en-US" dirty="0">
                <a:solidFill>
                  <a:srgbClr val="FF6600"/>
                </a:solidFill>
                <a:latin typeface="Consolas" pitchFamily="49" charset="0"/>
                <a:cs typeface="Consolas" pitchFamily="49" charset="0"/>
              </a:rPr>
              <a:t>if</a:t>
            </a:r>
            <a:r>
              <a:rPr lang="en-GB" altLang="en-US" dirty="0">
                <a:latin typeface="Consolas" charset="0"/>
                <a:ea typeface="Consolas" charset="0"/>
                <a:cs typeface="Consolas" charset="0"/>
              </a:rPr>
              <a:t> score &gt;= 90:</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	    </a:t>
            </a:r>
            <a:r>
              <a:rPr lang="en-GB" altLang="en-US" dirty="0">
                <a:solidFill>
                  <a:srgbClr val="660066"/>
                </a:solidFill>
                <a:latin typeface="Consolas" charset="0"/>
                <a:ea typeface="Consolas" charset="0"/>
                <a:cs typeface="Consolas" charset="0"/>
              </a:rPr>
              <a:t>print</a:t>
            </a:r>
            <a:r>
              <a:rPr lang="en-GB" altLang="en-US" dirty="0">
                <a:latin typeface="Consolas" charset="0"/>
                <a:ea typeface="Consolas" charset="0"/>
                <a:cs typeface="Consolas" charset="0"/>
              </a:rPr>
              <a:t>(</a:t>
            </a:r>
            <a:r>
              <a:rPr lang="en-GB" dirty="0">
                <a:solidFill>
                  <a:srgbClr val="008000"/>
                </a:solidFill>
                <a:latin typeface="Consolas" pitchFamily="49" charset="0"/>
                <a:cs typeface="Consolas" pitchFamily="49" charset="0"/>
              </a:rPr>
              <a:t>"</a:t>
            </a:r>
            <a:r>
              <a:rPr lang="en-GB" altLang="en-US" dirty="0">
                <a:solidFill>
                  <a:srgbClr val="008000"/>
                </a:solidFill>
                <a:latin typeface="Consolas" pitchFamily="49" charset="0"/>
                <a:cs typeface="Consolas" pitchFamily="49" charset="0"/>
              </a:rPr>
              <a:t>Grade 8!</a:t>
            </a:r>
            <a:r>
              <a:rPr lang="en-GB" dirty="0">
                <a:solidFill>
                  <a:srgbClr val="008000"/>
                </a:solidFill>
                <a:latin typeface="Consolas" pitchFamily="49" charset="0"/>
                <a:cs typeface="Consolas" pitchFamily="49" charset="0"/>
              </a:rPr>
              <a:t>"</a:t>
            </a:r>
            <a:r>
              <a:rPr lang="en-GB" altLang="en-US" dirty="0">
                <a:latin typeface="Consolas" charset="0"/>
                <a:ea typeface="Consolas" charset="0"/>
                <a:cs typeface="Consolas" charset="0"/>
              </a:rPr>
              <a:t>)</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	</a:t>
            </a:r>
            <a:r>
              <a:rPr lang="en-GB" altLang="en-US" dirty="0">
                <a:solidFill>
                  <a:srgbClr val="FF6600"/>
                </a:solidFill>
                <a:latin typeface="Consolas" pitchFamily="49" charset="0"/>
                <a:cs typeface="Consolas" pitchFamily="49" charset="0"/>
              </a:rPr>
              <a:t>if </a:t>
            </a:r>
            <a:r>
              <a:rPr lang="en-GB" altLang="en-US" dirty="0">
                <a:latin typeface="Consolas" pitchFamily="49" charset="0"/>
                <a:cs typeface="Consolas" pitchFamily="49" charset="0"/>
              </a:rPr>
              <a:t>score &gt;= 80</a:t>
            </a:r>
            <a:r>
              <a:rPr lang="en-GB" altLang="en-US" dirty="0">
                <a:latin typeface="Consolas" charset="0"/>
                <a:ea typeface="Consolas" charset="0"/>
                <a:cs typeface="Consolas" charset="0"/>
              </a:rPr>
              <a:t>:</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	    </a:t>
            </a:r>
            <a:r>
              <a:rPr lang="en-GB" altLang="en-US" dirty="0">
                <a:solidFill>
                  <a:srgbClr val="660066"/>
                </a:solidFill>
                <a:latin typeface="Consolas" charset="0"/>
                <a:ea typeface="Consolas" charset="0"/>
                <a:cs typeface="Consolas" charset="0"/>
              </a:rPr>
              <a:t>print</a:t>
            </a:r>
            <a:r>
              <a:rPr lang="en-GB" altLang="en-US" dirty="0">
                <a:latin typeface="Consolas" charset="0"/>
                <a:ea typeface="Consolas" charset="0"/>
                <a:cs typeface="Consolas" charset="0"/>
              </a:rPr>
              <a:t>(</a:t>
            </a:r>
            <a:r>
              <a:rPr lang="en-GB" dirty="0">
                <a:solidFill>
                  <a:srgbClr val="008000"/>
                </a:solidFill>
                <a:latin typeface="Consolas" pitchFamily="49" charset="0"/>
                <a:cs typeface="Consolas" pitchFamily="49" charset="0"/>
              </a:rPr>
              <a:t>"</a:t>
            </a:r>
            <a:r>
              <a:rPr lang="en-GB" altLang="en-US" dirty="0">
                <a:solidFill>
                  <a:srgbClr val="008000"/>
                </a:solidFill>
                <a:latin typeface="Consolas" pitchFamily="49" charset="0"/>
                <a:cs typeface="Consolas" pitchFamily="49" charset="0"/>
              </a:rPr>
              <a:t>Grade 7!</a:t>
            </a:r>
            <a:r>
              <a:rPr lang="en-GB" dirty="0">
                <a:solidFill>
                  <a:srgbClr val="008000"/>
                </a:solidFill>
                <a:latin typeface="Consolas" pitchFamily="49" charset="0"/>
                <a:cs typeface="Consolas" pitchFamily="49" charset="0"/>
              </a:rPr>
              <a:t>"</a:t>
            </a:r>
            <a:r>
              <a:rPr lang="en-GB" altLang="en-US" dirty="0">
                <a:latin typeface="Consolas" charset="0"/>
                <a:ea typeface="Consolas" charset="0"/>
                <a:cs typeface="Consolas" charset="0"/>
              </a:rPr>
              <a:t>)</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	</a:t>
            </a:r>
            <a:r>
              <a:rPr lang="en-GB" altLang="en-US" dirty="0">
                <a:solidFill>
                  <a:srgbClr val="FF6600"/>
                </a:solidFill>
                <a:latin typeface="Consolas" pitchFamily="49" charset="0"/>
                <a:cs typeface="Consolas" pitchFamily="49" charset="0"/>
              </a:rPr>
              <a:t>if </a:t>
            </a:r>
            <a:r>
              <a:rPr lang="en-GB" altLang="en-US" dirty="0">
                <a:latin typeface="Consolas" pitchFamily="49" charset="0"/>
                <a:cs typeface="Consolas" pitchFamily="49" charset="0"/>
              </a:rPr>
              <a:t>score &gt;= 70</a:t>
            </a:r>
            <a:r>
              <a:rPr lang="en-GB" altLang="en-US" dirty="0">
                <a:latin typeface="Consolas" charset="0"/>
                <a:ea typeface="Consolas" charset="0"/>
                <a:cs typeface="Consolas" charset="0"/>
              </a:rPr>
              <a:t>:</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	    </a:t>
            </a:r>
            <a:r>
              <a:rPr lang="en-GB" altLang="en-US" dirty="0">
                <a:solidFill>
                  <a:srgbClr val="660066"/>
                </a:solidFill>
                <a:latin typeface="Consolas" charset="0"/>
                <a:ea typeface="Consolas" charset="0"/>
                <a:cs typeface="Consolas" charset="0"/>
              </a:rPr>
              <a:t>print</a:t>
            </a:r>
            <a:r>
              <a:rPr lang="en-GB" altLang="en-US" dirty="0">
                <a:latin typeface="Consolas" charset="0"/>
                <a:ea typeface="Consolas" charset="0"/>
                <a:cs typeface="Consolas" charset="0"/>
              </a:rPr>
              <a:t>(</a:t>
            </a:r>
            <a:r>
              <a:rPr lang="en-GB" dirty="0">
                <a:solidFill>
                  <a:srgbClr val="008000"/>
                </a:solidFill>
                <a:latin typeface="Consolas" pitchFamily="49" charset="0"/>
                <a:cs typeface="Consolas" pitchFamily="49" charset="0"/>
              </a:rPr>
              <a:t>"</a:t>
            </a:r>
            <a:r>
              <a:rPr lang="en-GB" altLang="en-US" dirty="0">
                <a:solidFill>
                  <a:srgbClr val="008000"/>
                </a:solidFill>
                <a:latin typeface="Consolas" pitchFamily="49" charset="0"/>
                <a:cs typeface="Consolas" pitchFamily="49" charset="0"/>
              </a:rPr>
              <a:t>Grade 6!</a:t>
            </a:r>
            <a:r>
              <a:rPr lang="en-GB" dirty="0">
                <a:solidFill>
                  <a:srgbClr val="008000"/>
                </a:solidFill>
                <a:latin typeface="Consolas" pitchFamily="49" charset="0"/>
                <a:cs typeface="Consolas" pitchFamily="49" charset="0"/>
              </a:rPr>
              <a:t>"</a:t>
            </a:r>
            <a:r>
              <a:rPr lang="en-GB" altLang="en-US" dirty="0">
                <a:latin typeface="Consolas" charset="0"/>
                <a:ea typeface="Consolas" charset="0"/>
                <a:cs typeface="Consolas" charset="0"/>
              </a:rPr>
              <a:t>)</a:t>
            </a:r>
          </a:p>
          <a:p>
            <a:r>
              <a:rPr lang="en-GB" altLang="en-US" dirty="0"/>
              <a:t>The program prints out all 3 possible grades</a:t>
            </a:r>
          </a:p>
          <a:p>
            <a:pPr lvl="1"/>
            <a:r>
              <a:rPr lang="en-GB" altLang="en-US" dirty="0"/>
              <a:t>Why? </a:t>
            </a:r>
            <a:r>
              <a:rPr lang="en-US" b="1" dirty="0">
                <a:solidFill>
                  <a:srgbClr val="FF0000"/>
                </a:solidFill>
              </a:rPr>
              <a:t>All three if statements are true</a:t>
            </a:r>
          </a:p>
        </p:txBody>
      </p:sp>
    </p:spTree>
    <p:extLst>
      <p:ext uri="{BB962C8B-B14F-4D97-AF65-F5344CB8AC3E}">
        <p14:creationId xmlns:p14="http://schemas.microsoft.com/office/powerpoint/2010/main" val="20713404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if vs elif</a:t>
            </a:r>
          </a:p>
        </p:txBody>
      </p:sp>
      <p:sp>
        <p:nvSpPr>
          <p:cNvPr id="2" name="Text Placeholder 1"/>
          <p:cNvSpPr>
            <a:spLocks noGrp="1"/>
          </p:cNvSpPr>
          <p:nvPr>
            <p:ph type="body" sz="quarter" idx="14"/>
          </p:nvPr>
        </p:nvSpPr>
        <p:spPr>
          <a:xfrm>
            <a:off x="724280" y="1704179"/>
            <a:ext cx="7797230" cy="4610896"/>
          </a:xfrm>
        </p:spPr>
        <p:txBody>
          <a:bodyPr>
            <a:normAutofit fontScale="77500" lnSpcReduction="20000"/>
          </a:bodyPr>
          <a:lstStyle/>
          <a:p>
            <a:r>
              <a:rPr lang="en-GB" altLang="en-US" dirty="0"/>
              <a:t>Try this code:</a:t>
            </a:r>
          </a:p>
          <a:p>
            <a:pPr marL="0" indent="0">
              <a:buNone/>
            </a:pPr>
            <a:r>
              <a:rPr lang="en-GB" altLang="en-US" dirty="0"/>
              <a:t>	</a:t>
            </a:r>
            <a:r>
              <a:rPr lang="en-GB" altLang="en-US" dirty="0">
                <a:latin typeface="Consolas" charset="0"/>
                <a:ea typeface="Consolas" charset="0"/>
                <a:cs typeface="Consolas" charset="0"/>
              </a:rPr>
              <a:t>score = 92</a:t>
            </a:r>
          </a:p>
          <a:p>
            <a:pPr marL="0" indent="0">
              <a:buNone/>
            </a:pPr>
            <a:r>
              <a:rPr lang="en-GB" altLang="en-US" dirty="0">
                <a:latin typeface="Consolas" charset="0"/>
                <a:ea typeface="Consolas" charset="0"/>
                <a:cs typeface="Consolas" charset="0"/>
              </a:rPr>
              <a:t>	</a:t>
            </a:r>
            <a:r>
              <a:rPr lang="en-GB" altLang="en-US" dirty="0">
                <a:solidFill>
                  <a:srgbClr val="FF6600"/>
                </a:solidFill>
                <a:latin typeface="Consolas" pitchFamily="49" charset="0"/>
                <a:cs typeface="Consolas" pitchFamily="49" charset="0"/>
              </a:rPr>
              <a:t>if</a:t>
            </a:r>
            <a:r>
              <a:rPr lang="en-GB" altLang="en-US" dirty="0">
                <a:latin typeface="Consolas" charset="0"/>
                <a:ea typeface="Consolas" charset="0"/>
                <a:cs typeface="Consolas" charset="0"/>
              </a:rPr>
              <a:t> score &gt;= 90:</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	    </a:t>
            </a:r>
            <a:r>
              <a:rPr lang="en-GB" altLang="en-US" dirty="0">
                <a:solidFill>
                  <a:srgbClr val="660066"/>
                </a:solidFill>
                <a:latin typeface="Consolas" charset="0"/>
                <a:ea typeface="Consolas" charset="0"/>
                <a:cs typeface="Consolas" charset="0"/>
              </a:rPr>
              <a:t>print</a:t>
            </a:r>
            <a:r>
              <a:rPr lang="en-GB" altLang="en-US" dirty="0">
                <a:latin typeface="Consolas" charset="0"/>
                <a:ea typeface="Consolas" charset="0"/>
                <a:cs typeface="Consolas" charset="0"/>
              </a:rPr>
              <a:t>(</a:t>
            </a:r>
            <a:r>
              <a:rPr lang="en-GB" dirty="0">
                <a:solidFill>
                  <a:srgbClr val="008000"/>
                </a:solidFill>
                <a:latin typeface="Consolas" pitchFamily="49" charset="0"/>
                <a:cs typeface="Consolas" pitchFamily="49" charset="0"/>
              </a:rPr>
              <a:t>"</a:t>
            </a:r>
            <a:r>
              <a:rPr lang="en-GB" altLang="en-US" dirty="0">
                <a:solidFill>
                  <a:srgbClr val="008000"/>
                </a:solidFill>
                <a:latin typeface="Consolas" pitchFamily="49" charset="0"/>
                <a:cs typeface="Consolas" pitchFamily="49" charset="0"/>
              </a:rPr>
              <a:t>Grade 8!</a:t>
            </a:r>
            <a:r>
              <a:rPr lang="en-GB" dirty="0">
                <a:solidFill>
                  <a:srgbClr val="008000"/>
                </a:solidFill>
                <a:latin typeface="Consolas" pitchFamily="49" charset="0"/>
                <a:cs typeface="Consolas" pitchFamily="49" charset="0"/>
              </a:rPr>
              <a:t>"</a:t>
            </a:r>
            <a:r>
              <a:rPr lang="en-GB" altLang="en-US" dirty="0">
                <a:latin typeface="Consolas" charset="0"/>
                <a:ea typeface="Consolas" charset="0"/>
                <a:cs typeface="Consolas" charset="0"/>
              </a:rPr>
              <a:t>)</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	</a:t>
            </a:r>
            <a:r>
              <a:rPr lang="en-GB" altLang="en-US" dirty="0">
                <a:solidFill>
                  <a:srgbClr val="FF6600"/>
                </a:solidFill>
                <a:latin typeface="Consolas" pitchFamily="49" charset="0"/>
                <a:cs typeface="Consolas" pitchFamily="49" charset="0"/>
              </a:rPr>
              <a:t>elif </a:t>
            </a:r>
            <a:r>
              <a:rPr lang="en-GB" altLang="en-US" dirty="0">
                <a:latin typeface="Consolas" pitchFamily="49" charset="0"/>
                <a:cs typeface="Consolas" pitchFamily="49" charset="0"/>
              </a:rPr>
              <a:t>score &gt;= 80</a:t>
            </a:r>
            <a:r>
              <a:rPr lang="en-GB" altLang="en-US" dirty="0">
                <a:latin typeface="Consolas" charset="0"/>
                <a:ea typeface="Consolas" charset="0"/>
                <a:cs typeface="Consolas" charset="0"/>
              </a:rPr>
              <a:t>:</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	    </a:t>
            </a:r>
            <a:r>
              <a:rPr lang="en-GB" altLang="en-US" dirty="0">
                <a:solidFill>
                  <a:srgbClr val="660066"/>
                </a:solidFill>
                <a:latin typeface="Consolas" charset="0"/>
                <a:ea typeface="Consolas" charset="0"/>
                <a:cs typeface="Consolas" charset="0"/>
              </a:rPr>
              <a:t>print</a:t>
            </a:r>
            <a:r>
              <a:rPr lang="en-GB" altLang="en-US" dirty="0">
                <a:latin typeface="Consolas" charset="0"/>
                <a:ea typeface="Consolas" charset="0"/>
                <a:cs typeface="Consolas" charset="0"/>
              </a:rPr>
              <a:t>(</a:t>
            </a:r>
            <a:r>
              <a:rPr lang="en-GB" dirty="0">
                <a:solidFill>
                  <a:srgbClr val="008000"/>
                </a:solidFill>
                <a:latin typeface="Consolas" pitchFamily="49" charset="0"/>
                <a:cs typeface="Consolas" pitchFamily="49" charset="0"/>
              </a:rPr>
              <a:t>"</a:t>
            </a:r>
            <a:r>
              <a:rPr lang="en-GB" altLang="en-US" dirty="0">
                <a:solidFill>
                  <a:srgbClr val="008000"/>
                </a:solidFill>
                <a:latin typeface="Consolas" pitchFamily="49" charset="0"/>
                <a:cs typeface="Consolas" pitchFamily="49" charset="0"/>
              </a:rPr>
              <a:t>Grade 7!</a:t>
            </a:r>
            <a:r>
              <a:rPr lang="en-GB" dirty="0">
                <a:solidFill>
                  <a:srgbClr val="008000"/>
                </a:solidFill>
                <a:latin typeface="Consolas" pitchFamily="49" charset="0"/>
                <a:cs typeface="Consolas" pitchFamily="49" charset="0"/>
              </a:rPr>
              <a:t>"</a:t>
            </a:r>
            <a:r>
              <a:rPr lang="en-GB" altLang="en-US" dirty="0">
                <a:latin typeface="Consolas" charset="0"/>
                <a:ea typeface="Consolas" charset="0"/>
                <a:cs typeface="Consolas" charset="0"/>
              </a:rPr>
              <a:t>)</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	</a:t>
            </a:r>
            <a:r>
              <a:rPr lang="en-GB" altLang="en-US" dirty="0">
                <a:solidFill>
                  <a:srgbClr val="FF6600"/>
                </a:solidFill>
                <a:latin typeface="Consolas" pitchFamily="49" charset="0"/>
                <a:cs typeface="Consolas" pitchFamily="49" charset="0"/>
              </a:rPr>
              <a:t>elif </a:t>
            </a:r>
            <a:r>
              <a:rPr lang="en-GB" altLang="en-US" dirty="0">
                <a:latin typeface="Consolas" pitchFamily="49" charset="0"/>
                <a:cs typeface="Consolas" pitchFamily="49" charset="0"/>
              </a:rPr>
              <a:t>score &gt;= 70</a:t>
            </a:r>
            <a:r>
              <a:rPr lang="en-GB" altLang="en-US" dirty="0">
                <a:latin typeface="Consolas" charset="0"/>
                <a:ea typeface="Consolas" charset="0"/>
                <a:cs typeface="Consolas" charset="0"/>
              </a:rPr>
              <a:t>:</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	    </a:t>
            </a:r>
            <a:r>
              <a:rPr lang="en-GB" altLang="en-US" dirty="0">
                <a:solidFill>
                  <a:srgbClr val="660066"/>
                </a:solidFill>
                <a:latin typeface="Consolas" charset="0"/>
                <a:ea typeface="Consolas" charset="0"/>
                <a:cs typeface="Consolas" charset="0"/>
              </a:rPr>
              <a:t>print</a:t>
            </a:r>
            <a:r>
              <a:rPr lang="en-GB" altLang="en-US" dirty="0">
                <a:latin typeface="Consolas" charset="0"/>
                <a:ea typeface="Consolas" charset="0"/>
                <a:cs typeface="Consolas" charset="0"/>
              </a:rPr>
              <a:t>(</a:t>
            </a:r>
            <a:r>
              <a:rPr lang="en-GB" dirty="0">
                <a:solidFill>
                  <a:srgbClr val="008000"/>
                </a:solidFill>
                <a:latin typeface="Consolas" pitchFamily="49" charset="0"/>
                <a:cs typeface="Consolas" pitchFamily="49" charset="0"/>
              </a:rPr>
              <a:t>"</a:t>
            </a:r>
            <a:r>
              <a:rPr lang="en-GB" altLang="en-US" dirty="0">
                <a:solidFill>
                  <a:srgbClr val="008000"/>
                </a:solidFill>
                <a:latin typeface="Consolas" pitchFamily="49" charset="0"/>
                <a:cs typeface="Consolas" pitchFamily="49" charset="0"/>
              </a:rPr>
              <a:t>Grade 6!</a:t>
            </a:r>
            <a:r>
              <a:rPr lang="en-GB" dirty="0">
                <a:solidFill>
                  <a:srgbClr val="008000"/>
                </a:solidFill>
                <a:latin typeface="Consolas" pitchFamily="49" charset="0"/>
                <a:cs typeface="Consolas" pitchFamily="49" charset="0"/>
              </a:rPr>
              <a:t>"</a:t>
            </a:r>
            <a:r>
              <a:rPr lang="en-GB" altLang="en-US" dirty="0">
                <a:latin typeface="Consolas" charset="0"/>
                <a:ea typeface="Consolas" charset="0"/>
                <a:cs typeface="Consolas" charset="0"/>
              </a:rPr>
              <a:t>)</a:t>
            </a:r>
            <a:br>
              <a:rPr lang="en-GB" altLang="en-US" dirty="0">
                <a:latin typeface="Consolas" charset="0"/>
                <a:ea typeface="Consolas" charset="0"/>
                <a:cs typeface="Consolas" charset="0"/>
              </a:rPr>
            </a:br>
            <a:endParaRPr lang="en-GB" altLang="en-US" dirty="0">
              <a:latin typeface="Consolas" charset="0"/>
              <a:ea typeface="Consolas" charset="0"/>
              <a:cs typeface="Consolas" charset="0"/>
            </a:endParaRPr>
          </a:p>
          <a:p>
            <a:r>
              <a:rPr lang="en-GB" altLang="en-US" dirty="0"/>
              <a:t>Try different values for </a:t>
            </a:r>
            <a:r>
              <a:rPr lang="en-GB" altLang="en-US" dirty="0">
                <a:latin typeface="Consolas" charset="0"/>
                <a:ea typeface="Consolas" charset="0"/>
                <a:cs typeface="Consolas" charset="0"/>
              </a:rPr>
              <a:t>score</a:t>
            </a:r>
          </a:p>
          <a:p>
            <a:pPr marL="0" indent="0">
              <a:buNone/>
            </a:pPr>
            <a:endParaRPr lang="en-GB" altLang="en-US" dirty="0">
              <a:latin typeface="Consolas" charset="0"/>
              <a:ea typeface="Consolas" charset="0"/>
              <a:cs typeface="Consolas" charset="0"/>
            </a:endParaRPr>
          </a:p>
          <a:p>
            <a:pPr marL="0" indent="0">
              <a:buNone/>
            </a:pPr>
            <a:br>
              <a:rPr lang="en-GB" altLang="en-US" dirty="0">
                <a:latin typeface="Consolas" charset="0"/>
                <a:ea typeface="Consolas" charset="0"/>
                <a:cs typeface="Consolas" charset="0"/>
              </a:rPr>
            </a:br>
            <a:r>
              <a:rPr lang="en-GB" altLang="en-US" dirty="0">
                <a:latin typeface="Consolas" charset="0"/>
                <a:ea typeface="Consolas" charset="0"/>
                <a:cs typeface="Consolas" charset="0"/>
              </a:rPr>
              <a:t>	</a:t>
            </a:r>
          </a:p>
          <a:p>
            <a:pPr marL="0" indent="0">
              <a:buNone/>
            </a:pPr>
            <a:r>
              <a:rPr lang="en-GB" altLang="en-US" dirty="0">
                <a:latin typeface="Consolas" charset="0"/>
                <a:ea typeface="Consolas" charset="0"/>
                <a:cs typeface="Consolas" charset="0"/>
              </a:rPr>
              <a:t>	</a:t>
            </a:r>
            <a:r>
              <a:rPr lang="en-GB" altLang="en-US" dirty="0"/>
              <a:t>		</a:t>
            </a:r>
            <a:br>
              <a:rPr lang="en-GB" altLang="en-US" dirty="0"/>
            </a:br>
            <a:endParaRPr lang="en-GB" altLang="en-US" dirty="0"/>
          </a:p>
        </p:txBody>
      </p:sp>
      <p:sp>
        <p:nvSpPr>
          <p:cNvPr id="3" name="Oval 2"/>
          <p:cNvSpPr/>
          <p:nvPr/>
        </p:nvSpPr>
        <p:spPr>
          <a:xfrm>
            <a:off x="971550" y="3526155"/>
            <a:ext cx="1157288" cy="514350"/>
          </a:xfrm>
          <a:prstGeom prst="ellipse">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Oval 5"/>
          <p:cNvSpPr/>
          <p:nvPr/>
        </p:nvSpPr>
        <p:spPr>
          <a:xfrm>
            <a:off x="971550" y="4292571"/>
            <a:ext cx="1157288" cy="514350"/>
          </a:xfrm>
          <a:prstGeom prst="ellipse">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87131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if vs elif</a:t>
            </a:r>
          </a:p>
        </p:txBody>
      </p:sp>
      <p:sp>
        <p:nvSpPr>
          <p:cNvPr id="2" name="Text Placeholder 1"/>
          <p:cNvSpPr>
            <a:spLocks noGrp="1"/>
          </p:cNvSpPr>
          <p:nvPr>
            <p:ph type="body" sz="quarter" idx="14"/>
          </p:nvPr>
        </p:nvSpPr>
        <p:spPr>
          <a:xfrm>
            <a:off x="724280" y="1704179"/>
            <a:ext cx="7797230" cy="4610896"/>
          </a:xfrm>
        </p:spPr>
        <p:txBody>
          <a:bodyPr/>
          <a:lstStyle/>
          <a:p>
            <a:r>
              <a:rPr lang="en-GB" altLang="en-US" dirty="0"/>
              <a:t>When using </a:t>
            </a:r>
            <a:r>
              <a:rPr lang="en-GB" altLang="en-US" dirty="0">
                <a:latin typeface="Consolas" charset="0"/>
                <a:ea typeface="Consolas" charset="0"/>
                <a:cs typeface="Consolas" charset="0"/>
              </a:rPr>
              <a:t>if </a:t>
            </a:r>
            <a:r>
              <a:rPr lang="is-IS" altLang="en-US" dirty="0">
                <a:latin typeface="Consolas" charset="0"/>
                <a:ea typeface="Consolas" charset="0"/>
                <a:cs typeface="Consolas" charset="0"/>
              </a:rPr>
              <a:t>… elif … </a:t>
            </a:r>
            <a:r>
              <a:rPr lang="en-GB" altLang="en-US" dirty="0"/>
              <a:t>, the selection statement stops checking when it finds a positive match</a:t>
            </a:r>
          </a:p>
          <a:p>
            <a:pPr lvl="1"/>
            <a:r>
              <a:rPr lang="en-GB" altLang="en-US" dirty="0">
                <a:latin typeface="Arial" charset="0"/>
                <a:ea typeface="Arial" charset="0"/>
                <a:cs typeface="Arial" charset="0"/>
              </a:rPr>
              <a:t>This means fewer unnecessary responses</a:t>
            </a:r>
          </a:p>
          <a:p>
            <a:pPr lvl="1"/>
            <a:r>
              <a:rPr lang="en-GB" altLang="en-US" dirty="0">
                <a:latin typeface="Arial" charset="0"/>
                <a:ea typeface="Arial" charset="0"/>
                <a:cs typeface="Arial" charset="0"/>
              </a:rPr>
              <a:t>This also means a faster program (fewer comparisons need to be made)</a:t>
            </a:r>
          </a:p>
          <a:p>
            <a:r>
              <a:rPr lang="en-GB" altLang="en-US" dirty="0">
                <a:latin typeface="Arial" charset="0"/>
                <a:ea typeface="Arial" charset="0"/>
                <a:cs typeface="Arial" charset="0"/>
              </a:rPr>
              <a:t>It is a good habit to always include an </a:t>
            </a:r>
            <a:r>
              <a:rPr lang="en-GB" altLang="en-US" dirty="0">
                <a:latin typeface="Consolas" charset="0"/>
                <a:ea typeface="Consolas" charset="0"/>
                <a:cs typeface="Consolas" charset="0"/>
              </a:rPr>
              <a:t>else</a:t>
            </a:r>
            <a:r>
              <a:rPr lang="en-GB" altLang="en-US" dirty="0">
                <a:latin typeface="Arial" charset="0"/>
                <a:ea typeface="Arial" charset="0"/>
                <a:cs typeface="Arial" charset="0"/>
              </a:rPr>
              <a:t> statement to catch any unexpected results</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	</a:t>
            </a:r>
          </a:p>
          <a:p>
            <a:pPr marL="0" indent="0">
              <a:buNone/>
            </a:pPr>
            <a:r>
              <a:rPr lang="en-GB" altLang="en-US" dirty="0">
                <a:latin typeface="Consolas" charset="0"/>
                <a:ea typeface="Consolas" charset="0"/>
                <a:cs typeface="Consolas" charset="0"/>
              </a:rPr>
              <a:t>	</a:t>
            </a:r>
            <a:r>
              <a:rPr lang="en-GB" altLang="en-US" dirty="0"/>
              <a:t>		</a:t>
            </a:r>
            <a:br>
              <a:rPr lang="en-GB" altLang="en-US" dirty="0"/>
            </a:br>
            <a:endParaRPr lang="en-GB" altLang="en-US" dirty="0"/>
          </a:p>
        </p:txBody>
      </p:sp>
    </p:spTree>
    <p:extLst>
      <p:ext uri="{BB962C8B-B14F-4D97-AF65-F5344CB8AC3E}">
        <p14:creationId xmlns:p14="http://schemas.microsoft.com/office/powerpoint/2010/main" val="20755604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dirty="0"/>
              <a:t>Worksheet 2a</a:t>
            </a:r>
            <a:endParaRPr lang="en-GB" altLang="en-US" dirty="0"/>
          </a:p>
        </p:txBody>
      </p:sp>
      <p:sp>
        <p:nvSpPr>
          <p:cNvPr id="2" name="Text Placeholder 1"/>
          <p:cNvSpPr>
            <a:spLocks noGrp="1"/>
          </p:cNvSpPr>
          <p:nvPr>
            <p:ph type="body" sz="quarter" idx="14"/>
          </p:nvPr>
        </p:nvSpPr>
        <p:spPr>
          <a:xfrm>
            <a:off x="724279" y="1704179"/>
            <a:ext cx="8139502" cy="3453607"/>
          </a:xfrm>
          <a:ln>
            <a:noFill/>
          </a:ln>
        </p:spPr>
        <p:txBody>
          <a:bodyPr/>
          <a:lstStyle/>
          <a:p>
            <a:r>
              <a:rPr lang="en-GB" altLang="en-US" dirty="0"/>
              <a:t>Complete </a:t>
            </a:r>
            <a:r>
              <a:rPr lang="en-GB" altLang="en-US" b="1" dirty="0"/>
              <a:t>Questions 3 and 4</a:t>
            </a:r>
            <a:endParaRPr lang="en-GB" altLang="en-US" dirty="0"/>
          </a:p>
        </p:txBody>
      </p:sp>
    </p:spTree>
    <p:extLst>
      <p:ext uri="{BB962C8B-B14F-4D97-AF65-F5344CB8AC3E}">
        <p14:creationId xmlns:p14="http://schemas.microsoft.com/office/powerpoint/2010/main" val="21674254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Count controlled loops (</a:t>
            </a:r>
            <a:r>
              <a:rPr lang="en-GB" altLang="en-US" b="0" dirty="0">
                <a:latin typeface="Consolas" panose="020B0609020204030204" pitchFamily="49" charset="0"/>
              </a:rPr>
              <a:t>for</a:t>
            </a:r>
            <a:r>
              <a:rPr lang="en-GB" altLang="en-US" dirty="0"/>
              <a:t>)</a:t>
            </a:r>
          </a:p>
        </p:txBody>
      </p:sp>
      <p:sp>
        <p:nvSpPr>
          <p:cNvPr id="2" name="Text Placeholder 1"/>
          <p:cNvSpPr>
            <a:spLocks noGrp="1"/>
          </p:cNvSpPr>
          <p:nvPr>
            <p:ph type="body" sz="quarter" idx="14"/>
          </p:nvPr>
        </p:nvSpPr>
        <p:spPr>
          <a:xfrm>
            <a:off x="724280" y="1704179"/>
            <a:ext cx="7797230" cy="4610896"/>
          </a:xfrm>
        </p:spPr>
        <p:txBody>
          <a:bodyPr/>
          <a:lstStyle/>
          <a:p>
            <a:r>
              <a:rPr lang="en-GB" altLang="en-US" dirty="0"/>
              <a:t>Try this code:</a:t>
            </a:r>
          </a:p>
          <a:p>
            <a:pPr marL="0" indent="0">
              <a:buNone/>
            </a:pPr>
            <a:r>
              <a:rPr lang="en-GB" altLang="en-US" dirty="0"/>
              <a:t>	</a:t>
            </a:r>
            <a:r>
              <a:rPr lang="en-GB" altLang="en-US" dirty="0">
                <a:solidFill>
                  <a:srgbClr val="FF6600"/>
                </a:solidFill>
                <a:latin typeface="Consolas" pitchFamily="49" charset="0"/>
                <a:cs typeface="Consolas" pitchFamily="49" charset="0"/>
              </a:rPr>
              <a:t>for </a:t>
            </a:r>
            <a:r>
              <a:rPr lang="en-GB" altLang="en-US" dirty="0">
                <a:latin typeface="Consolas" charset="0"/>
                <a:ea typeface="Consolas" charset="0"/>
                <a:cs typeface="Consolas" charset="0"/>
              </a:rPr>
              <a:t>count </a:t>
            </a:r>
            <a:r>
              <a:rPr lang="en-GB" altLang="en-US" dirty="0">
                <a:solidFill>
                  <a:srgbClr val="FF6600"/>
                </a:solidFill>
                <a:latin typeface="Consolas" pitchFamily="49" charset="0"/>
                <a:cs typeface="Consolas" pitchFamily="49" charset="0"/>
              </a:rPr>
              <a:t>in </a:t>
            </a:r>
            <a:r>
              <a:rPr lang="en-GB" altLang="en-US" dirty="0">
                <a:solidFill>
                  <a:srgbClr val="7030A0"/>
                </a:solidFill>
                <a:latin typeface="Consolas" pitchFamily="49" charset="0"/>
                <a:cs typeface="Consolas" pitchFamily="49" charset="0"/>
              </a:rPr>
              <a:t>range</a:t>
            </a:r>
            <a:r>
              <a:rPr lang="en-GB" altLang="en-US" dirty="0">
                <a:latin typeface="Consolas" charset="0"/>
                <a:ea typeface="Consolas" charset="0"/>
                <a:cs typeface="Consolas" charset="0"/>
              </a:rPr>
              <a:t>(5):</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	    </a:t>
            </a:r>
            <a:r>
              <a:rPr lang="en-GB" altLang="en-US" dirty="0">
                <a:solidFill>
                  <a:srgbClr val="660066"/>
                </a:solidFill>
                <a:latin typeface="Consolas" charset="0"/>
                <a:ea typeface="Consolas" charset="0"/>
                <a:cs typeface="Consolas" charset="0"/>
              </a:rPr>
              <a:t>print</a:t>
            </a:r>
            <a:r>
              <a:rPr lang="en-GB" altLang="en-US" dirty="0">
                <a:latin typeface="Consolas" charset="0"/>
                <a:ea typeface="Consolas" charset="0"/>
                <a:cs typeface="Consolas" charset="0"/>
              </a:rPr>
              <a:t>(</a:t>
            </a:r>
            <a:r>
              <a:rPr lang="en-GB" dirty="0">
                <a:solidFill>
                  <a:srgbClr val="008000"/>
                </a:solidFill>
                <a:latin typeface="Consolas" pitchFamily="49" charset="0"/>
                <a:cs typeface="Consolas" pitchFamily="49" charset="0"/>
              </a:rPr>
              <a:t>"</a:t>
            </a:r>
            <a:r>
              <a:rPr lang="en-GB" altLang="en-US" dirty="0">
                <a:solidFill>
                  <a:srgbClr val="008000"/>
                </a:solidFill>
                <a:latin typeface="Consolas" pitchFamily="49" charset="0"/>
                <a:cs typeface="Consolas" pitchFamily="49" charset="0"/>
              </a:rPr>
              <a:t>Repeat:</a:t>
            </a:r>
            <a:r>
              <a:rPr lang="en-GB" dirty="0">
                <a:solidFill>
                  <a:srgbClr val="008000"/>
                </a:solidFill>
                <a:latin typeface="Consolas" pitchFamily="49" charset="0"/>
                <a:cs typeface="Consolas" pitchFamily="49" charset="0"/>
              </a:rPr>
              <a:t>"</a:t>
            </a:r>
            <a:r>
              <a:rPr lang="en-GB" dirty="0">
                <a:latin typeface="Consolas" pitchFamily="49" charset="0"/>
                <a:cs typeface="Consolas" pitchFamily="49" charset="0"/>
              </a:rPr>
              <a:t>, count</a:t>
            </a:r>
            <a:r>
              <a:rPr lang="en-GB" altLang="en-US" dirty="0">
                <a:latin typeface="Consolas" charset="0"/>
                <a:ea typeface="Consolas" charset="0"/>
                <a:cs typeface="Consolas" charset="0"/>
              </a:rPr>
              <a:t>)</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	</a:t>
            </a:r>
          </a:p>
          <a:p>
            <a:pPr marL="0" indent="0">
              <a:buNone/>
            </a:pPr>
            <a:endParaRPr lang="en-GB" altLang="en-US" dirty="0">
              <a:latin typeface="Consolas" charset="0"/>
              <a:ea typeface="Consolas" charset="0"/>
              <a:cs typeface="Consolas" charset="0"/>
            </a:endParaRPr>
          </a:p>
          <a:p>
            <a:pPr marL="0" indent="0">
              <a:buNone/>
            </a:pPr>
            <a:br>
              <a:rPr lang="en-GB" altLang="en-US" dirty="0">
                <a:latin typeface="Consolas" charset="0"/>
                <a:ea typeface="Consolas" charset="0"/>
                <a:cs typeface="Consolas" charset="0"/>
              </a:rPr>
            </a:br>
            <a:r>
              <a:rPr lang="en-GB" altLang="en-US" dirty="0">
                <a:latin typeface="Consolas" charset="0"/>
                <a:ea typeface="Consolas" charset="0"/>
                <a:cs typeface="Consolas" charset="0"/>
              </a:rPr>
              <a:t>	</a:t>
            </a:r>
          </a:p>
          <a:p>
            <a:pPr marL="0" indent="0">
              <a:buNone/>
            </a:pPr>
            <a:r>
              <a:rPr lang="en-GB" altLang="en-US" dirty="0">
                <a:latin typeface="Consolas" charset="0"/>
                <a:ea typeface="Consolas" charset="0"/>
                <a:cs typeface="Consolas" charset="0"/>
              </a:rPr>
              <a:t>	</a:t>
            </a:r>
            <a:r>
              <a:rPr lang="en-GB" altLang="en-US" dirty="0"/>
              <a:t>		</a:t>
            </a:r>
            <a:br>
              <a:rPr lang="en-GB" altLang="en-US" dirty="0"/>
            </a:br>
            <a:endParaRPr lang="en-GB" altLang="en-US" dirty="0"/>
          </a:p>
        </p:txBody>
      </p:sp>
    </p:spTree>
    <p:extLst>
      <p:ext uri="{BB962C8B-B14F-4D97-AF65-F5344CB8AC3E}">
        <p14:creationId xmlns:p14="http://schemas.microsoft.com/office/powerpoint/2010/main" val="9437641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Count controlled loops (</a:t>
            </a:r>
            <a:r>
              <a:rPr lang="en-GB" altLang="en-US" b="0" dirty="0">
                <a:latin typeface="Consolas" panose="020B0609020204030204" pitchFamily="49" charset="0"/>
              </a:rPr>
              <a:t>for</a:t>
            </a:r>
            <a:r>
              <a:rPr lang="en-GB" altLang="en-US" dirty="0"/>
              <a:t>)</a:t>
            </a:r>
          </a:p>
        </p:txBody>
      </p:sp>
      <p:sp>
        <p:nvSpPr>
          <p:cNvPr id="2" name="Text Placeholder 1"/>
          <p:cNvSpPr>
            <a:spLocks noGrp="1"/>
          </p:cNvSpPr>
          <p:nvPr>
            <p:ph type="body" sz="quarter" idx="14"/>
          </p:nvPr>
        </p:nvSpPr>
        <p:spPr>
          <a:xfrm>
            <a:off x="724280" y="1704179"/>
            <a:ext cx="7797230" cy="4610896"/>
          </a:xfrm>
        </p:spPr>
        <p:txBody>
          <a:bodyPr/>
          <a:lstStyle/>
          <a:p>
            <a:r>
              <a:rPr lang="en-GB" altLang="en-US" dirty="0"/>
              <a:t>Try this code:</a:t>
            </a:r>
          </a:p>
          <a:p>
            <a:pPr marL="0" indent="0">
              <a:buNone/>
            </a:pPr>
            <a:r>
              <a:rPr lang="en-GB" altLang="en-US" dirty="0"/>
              <a:t>	</a:t>
            </a:r>
            <a:r>
              <a:rPr lang="en-GB" altLang="en-US" dirty="0">
                <a:solidFill>
                  <a:srgbClr val="FF6600"/>
                </a:solidFill>
                <a:latin typeface="Consolas" pitchFamily="49" charset="0"/>
                <a:cs typeface="Consolas" pitchFamily="49" charset="0"/>
              </a:rPr>
              <a:t>for </a:t>
            </a:r>
            <a:r>
              <a:rPr lang="en-GB" altLang="en-US" dirty="0">
                <a:latin typeface="Consolas" charset="0"/>
                <a:ea typeface="Consolas" charset="0"/>
                <a:cs typeface="Consolas" charset="0"/>
              </a:rPr>
              <a:t>count </a:t>
            </a:r>
            <a:r>
              <a:rPr lang="en-GB" altLang="en-US" dirty="0">
                <a:solidFill>
                  <a:srgbClr val="FF6600"/>
                </a:solidFill>
                <a:latin typeface="Consolas" pitchFamily="49" charset="0"/>
                <a:cs typeface="Consolas" pitchFamily="49" charset="0"/>
              </a:rPr>
              <a:t>in </a:t>
            </a:r>
            <a:r>
              <a:rPr lang="en-GB" altLang="en-US" dirty="0">
                <a:solidFill>
                  <a:srgbClr val="7030A0"/>
                </a:solidFill>
                <a:latin typeface="Consolas" pitchFamily="49" charset="0"/>
                <a:cs typeface="Consolas" pitchFamily="49" charset="0"/>
              </a:rPr>
              <a:t>range</a:t>
            </a:r>
            <a:r>
              <a:rPr lang="en-GB" altLang="en-US" dirty="0">
                <a:latin typeface="Consolas" charset="0"/>
                <a:ea typeface="Consolas" charset="0"/>
                <a:cs typeface="Consolas" charset="0"/>
              </a:rPr>
              <a:t>(5):</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	    </a:t>
            </a:r>
            <a:r>
              <a:rPr lang="en-GB" altLang="en-US" dirty="0">
                <a:solidFill>
                  <a:srgbClr val="660066"/>
                </a:solidFill>
                <a:latin typeface="Consolas" charset="0"/>
                <a:ea typeface="Consolas" charset="0"/>
                <a:cs typeface="Consolas" charset="0"/>
              </a:rPr>
              <a:t>print</a:t>
            </a:r>
            <a:r>
              <a:rPr lang="en-GB" altLang="en-US" dirty="0">
                <a:latin typeface="Consolas" charset="0"/>
                <a:ea typeface="Consolas" charset="0"/>
                <a:cs typeface="Consolas" charset="0"/>
              </a:rPr>
              <a:t>(</a:t>
            </a:r>
            <a:r>
              <a:rPr lang="en-GB" dirty="0">
                <a:solidFill>
                  <a:srgbClr val="008000"/>
                </a:solidFill>
                <a:latin typeface="Consolas" pitchFamily="49" charset="0"/>
                <a:cs typeface="Consolas" pitchFamily="49" charset="0"/>
              </a:rPr>
              <a:t>"</a:t>
            </a:r>
            <a:r>
              <a:rPr lang="en-GB" altLang="en-US" dirty="0">
                <a:solidFill>
                  <a:srgbClr val="008000"/>
                </a:solidFill>
                <a:latin typeface="Consolas" pitchFamily="49" charset="0"/>
                <a:cs typeface="Consolas" pitchFamily="49" charset="0"/>
              </a:rPr>
              <a:t>Repeat:</a:t>
            </a:r>
            <a:r>
              <a:rPr lang="en-GB" dirty="0">
                <a:solidFill>
                  <a:srgbClr val="008000"/>
                </a:solidFill>
                <a:latin typeface="Consolas" pitchFamily="49" charset="0"/>
                <a:cs typeface="Consolas" pitchFamily="49" charset="0"/>
              </a:rPr>
              <a:t>"</a:t>
            </a:r>
            <a:r>
              <a:rPr lang="en-GB" dirty="0">
                <a:latin typeface="Consolas" pitchFamily="49" charset="0"/>
                <a:cs typeface="Consolas" pitchFamily="49" charset="0"/>
              </a:rPr>
              <a:t>, count</a:t>
            </a:r>
            <a:r>
              <a:rPr lang="en-GB" altLang="en-US" dirty="0">
                <a:latin typeface="Consolas" charset="0"/>
                <a:ea typeface="Consolas" charset="0"/>
                <a:cs typeface="Consolas" charset="0"/>
              </a:rPr>
              <a:t>)</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	</a:t>
            </a:r>
          </a:p>
          <a:p>
            <a:r>
              <a:rPr lang="en-GB" altLang="en-US" dirty="0">
                <a:solidFill>
                  <a:srgbClr val="FF6600"/>
                </a:solidFill>
                <a:latin typeface="Consolas" pitchFamily="49" charset="0"/>
              </a:rPr>
              <a:t>for</a:t>
            </a:r>
            <a:r>
              <a:rPr lang="en-GB" altLang="en-US" dirty="0"/>
              <a:t> loops are useful when you know how many times you want to repeat a block of code</a:t>
            </a:r>
          </a:p>
          <a:p>
            <a:r>
              <a:rPr lang="en-GB" altLang="en-US" dirty="0">
                <a:latin typeface="Arial" charset="0"/>
                <a:ea typeface="Arial" charset="0"/>
                <a:cs typeface="Arial" charset="0"/>
              </a:rPr>
              <a:t>The number in brackets controls how many repetitions there are</a:t>
            </a:r>
          </a:p>
          <a:p>
            <a:r>
              <a:rPr lang="en-GB" altLang="en-US" dirty="0">
                <a:latin typeface="Consolas" charset="0"/>
                <a:ea typeface="Consolas" charset="0"/>
                <a:cs typeface="Consolas" charset="0"/>
              </a:rPr>
              <a:t>count</a:t>
            </a:r>
            <a:r>
              <a:rPr lang="en-GB" altLang="en-US" dirty="0">
                <a:latin typeface="Arial" charset="0"/>
                <a:ea typeface="Arial" charset="0"/>
                <a:cs typeface="Arial" charset="0"/>
              </a:rPr>
              <a:t> increases from 0 to 4, so the loop is repeated 5 times</a:t>
            </a:r>
            <a:endParaRPr lang="en-GB" altLang="en-US" dirty="0"/>
          </a:p>
        </p:txBody>
      </p:sp>
    </p:spTree>
    <p:extLst>
      <p:ext uri="{BB962C8B-B14F-4D97-AF65-F5344CB8AC3E}">
        <p14:creationId xmlns:p14="http://schemas.microsoft.com/office/powerpoint/2010/main" val="415156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3"/>
          <p:cNvSpPr>
            <a:spLocks noGrp="1"/>
          </p:cNvSpPr>
          <p:nvPr>
            <p:ph type="body" sz="quarter" idx="13"/>
          </p:nvPr>
        </p:nvSpPr>
        <p:spPr>
          <a:xfrm>
            <a:off x="724280" y="756672"/>
            <a:ext cx="7816470" cy="685500"/>
          </a:xfrm>
        </p:spPr>
        <p:txBody>
          <a:bodyPr/>
          <a:lstStyle/>
          <a:p>
            <a:r>
              <a:rPr lang="en-GB" dirty="0"/>
              <a:t>Do now task			</a:t>
            </a:r>
            <a:fld id="{CD17782D-8E0C-42AF-841E-28613CBA3B66}" type="datetime2">
              <a:rPr lang="en-GB" sz="1800" smtClean="0"/>
              <a:t>Tuesday, 15 March 2022</a:t>
            </a:fld>
            <a:endParaRPr lang="en-GB" altLang="en-US" sz="2900" dirty="0"/>
          </a:p>
        </p:txBody>
      </p:sp>
      <p:sp>
        <p:nvSpPr>
          <p:cNvPr id="3" name="Text Placeholder 2"/>
          <p:cNvSpPr>
            <a:spLocks noGrp="1"/>
          </p:cNvSpPr>
          <p:nvPr>
            <p:ph type="body" sz="quarter" idx="14"/>
          </p:nvPr>
        </p:nvSpPr>
        <p:spPr>
          <a:xfrm>
            <a:off x="724280" y="1704179"/>
            <a:ext cx="8058476" cy="4536504"/>
          </a:xfrm>
        </p:spPr>
        <p:txBody>
          <a:bodyPr>
            <a:normAutofit fontScale="92500" lnSpcReduction="10000"/>
          </a:bodyPr>
          <a:lstStyle/>
          <a:p>
            <a:pPr marL="0" indent="0">
              <a:buNone/>
            </a:pPr>
            <a:r>
              <a:rPr lang="en-GB" sz="2600" b="1" dirty="0"/>
              <a:t>True or False ?</a:t>
            </a:r>
          </a:p>
          <a:p>
            <a:pPr lvl="1"/>
            <a:r>
              <a:rPr lang="en-GB" sz="3100" dirty="0">
                <a:solidFill>
                  <a:schemeClr val="tx1"/>
                </a:solidFill>
              </a:rPr>
              <a:t>15 == 12</a:t>
            </a:r>
          </a:p>
          <a:p>
            <a:pPr lvl="1"/>
            <a:r>
              <a:rPr lang="en-GB" sz="3100" dirty="0">
                <a:solidFill>
                  <a:schemeClr val="tx1"/>
                </a:solidFill>
              </a:rPr>
              <a:t>17 != 14</a:t>
            </a:r>
          </a:p>
          <a:p>
            <a:pPr lvl="1"/>
            <a:r>
              <a:rPr lang="en-GB" sz="3100" dirty="0">
                <a:solidFill>
                  <a:schemeClr val="tx1"/>
                </a:solidFill>
              </a:rPr>
              <a:t>12 &lt; 8</a:t>
            </a:r>
          </a:p>
          <a:p>
            <a:pPr lvl="1"/>
            <a:r>
              <a:rPr lang="en-GB" sz="3100" dirty="0">
                <a:solidFill>
                  <a:schemeClr val="tx1"/>
                </a:solidFill>
              </a:rPr>
              <a:t>26 &gt;= 10</a:t>
            </a:r>
          </a:p>
          <a:p>
            <a:pPr lvl="1"/>
            <a:r>
              <a:rPr lang="en-GB" sz="3100" dirty="0">
                <a:solidFill>
                  <a:schemeClr val="tx1"/>
                </a:solidFill>
              </a:rPr>
              <a:t>3 &lt;= 3</a:t>
            </a:r>
          </a:p>
          <a:p>
            <a:pPr lvl="1"/>
            <a:r>
              <a:rPr lang="en-GB" sz="3100" dirty="0">
                <a:solidFill>
                  <a:schemeClr val="tx1"/>
                </a:solidFill>
              </a:rPr>
              <a:t>3 &lt; 3</a:t>
            </a:r>
          </a:p>
          <a:p>
            <a:pPr lvl="1"/>
            <a:r>
              <a:rPr lang="en-GB" sz="3100" dirty="0">
                <a:solidFill>
                  <a:schemeClr val="tx1"/>
                </a:solidFill>
              </a:rPr>
              <a:t>“Five” == 5</a:t>
            </a:r>
          </a:p>
          <a:p>
            <a:pPr lvl="1"/>
            <a:endParaRPr lang="en-GB" dirty="0"/>
          </a:p>
          <a:p>
            <a:endParaRPr lang="en-GB" dirty="0"/>
          </a:p>
          <a:p>
            <a:endParaRPr lang="en-GB" dirty="0"/>
          </a:p>
        </p:txBody>
      </p:sp>
      <p:sp>
        <p:nvSpPr>
          <p:cNvPr id="7" name="Content Placeholder 2"/>
          <p:cNvSpPr txBox="1">
            <a:spLocks/>
          </p:cNvSpPr>
          <p:nvPr/>
        </p:nvSpPr>
        <p:spPr>
          <a:xfrm>
            <a:off x="162497" y="2308936"/>
            <a:ext cx="8229600" cy="453650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spcAft>
                <a:spcPts val="1200"/>
              </a:spcAft>
              <a:buNone/>
              <a:defRPr/>
            </a:pPr>
            <a:endParaRPr lang="en-GB" sz="2500" dirty="0">
              <a:latin typeface="Consolas" pitchFamily="49" charset="0"/>
              <a:cs typeface="Consolas" pitchFamily="49" charset="0"/>
            </a:endParaRPr>
          </a:p>
        </p:txBody>
      </p:sp>
    </p:spTree>
    <p:extLst>
      <p:ext uri="{BB962C8B-B14F-4D97-AF65-F5344CB8AC3E}">
        <p14:creationId xmlns:p14="http://schemas.microsoft.com/office/powerpoint/2010/main" val="26598198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Count controlled loops (</a:t>
            </a:r>
            <a:r>
              <a:rPr lang="en-GB" altLang="en-US" b="0" dirty="0">
                <a:latin typeface="Consolas" panose="020B0609020204030204" pitchFamily="49" charset="0"/>
              </a:rPr>
              <a:t>for</a:t>
            </a:r>
            <a:r>
              <a:rPr lang="en-GB" altLang="en-US" dirty="0"/>
              <a:t>)</a:t>
            </a:r>
          </a:p>
        </p:txBody>
      </p:sp>
      <p:sp>
        <p:nvSpPr>
          <p:cNvPr id="2" name="Text Placeholder 1"/>
          <p:cNvSpPr>
            <a:spLocks noGrp="1"/>
          </p:cNvSpPr>
          <p:nvPr>
            <p:ph type="body" sz="quarter" idx="14"/>
          </p:nvPr>
        </p:nvSpPr>
        <p:spPr>
          <a:xfrm>
            <a:off x="724280" y="1704179"/>
            <a:ext cx="7797230" cy="4610896"/>
          </a:xfrm>
        </p:spPr>
        <p:txBody>
          <a:bodyPr>
            <a:normAutofit fontScale="92500" lnSpcReduction="20000"/>
          </a:bodyPr>
          <a:lstStyle/>
          <a:p>
            <a:r>
              <a:rPr lang="en-GB" altLang="en-US" dirty="0"/>
              <a:t>Try this code:</a:t>
            </a:r>
          </a:p>
          <a:p>
            <a:pPr marL="0" indent="0">
              <a:buNone/>
            </a:pPr>
            <a:r>
              <a:rPr lang="en-GB" altLang="en-US" dirty="0"/>
              <a:t>	</a:t>
            </a:r>
            <a:r>
              <a:rPr lang="en-GB" altLang="en-US" dirty="0">
                <a:solidFill>
                  <a:srgbClr val="FF6600"/>
                </a:solidFill>
                <a:latin typeface="Consolas" pitchFamily="49" charset="0"/>
                <a:cs typeface="Consolas" pitchFamily="49" charset="0"/>
              </a:rPr>
              <a:t>for </a:t>
            </a:r>
            <a:r>
              <a:rPr lang="en-GB" altLang="en-US" dirty="0">
                <a:latin typeface="Consolas" charset="0"/>
                <a:ea typeface="Consolas" charset="0"/>
                <a:cs typeface="Consolas" charset="0"/>
              </a:rPr>
              <a:t>count </a:t>
            </a:r>
            <a:r>
              <a:rPr lang="en-GB" altLang="en-US" dirty="0">
                <a:solidFill>
                  <a:srgbClr val="FF6600"/>
                </a:solidFill>
                <a:latin typeface="Consolas" pitchFamily="49" charset="0"/>
                <a:cs typeface="Consolas" pitchFamily="49" charset="0"/>
              </a:rPr>
              <a:t>in </a:t>
            </a:r>
            <a:r>
              <a:rPr lang="en-GB" altLang="en-US" dirty="0">
                <a:solidFill>
                  <a:srgbClr val="660066"/>
                </a:solidFill>
                <a:latin typeface="Consolas" charset="0"/>
                <a:ea typeface="Consolas" charset="0"/>
                <a:cs typeface="Consolas" charset="0"/>
              </a:rPr>
              <a:t>range</a:t>
            </a:r>
            <a:r>
              <a:rPr lang="en-GB" altLang="en-US" dirty="0">
                <a:latin typeface="Consolas" charset="0"/>
                <a:ea typeface="Consolas" charset="0"/>
                <a:cs typeface="Consolas" charset="0"/>
              </a:rPr>
              <a:t>(1,5):</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	    </a:t>
            </a:r>
            <a:r>
              <a:rPr lang="en-GB" altLang="en-US" dirty="0">
                <a:solidFill>
                  <a:srgbClr val="660066"/>
                </a:solidFill>
                <a:latin typeface="Consolas" charset="0"/>
                <a:ea typeface="Consolas" charset="0"/>
                <a:cs typeface="Consolas" charset="0"/>
              </a:rPr>
              <a:t>print</a:t>
            </a:r>
            <a:r>
              <a:rPr lang="en-GB" altLang="en-US" dirty="0">
                <a:latin typeface="Consolas" charset="0"/>
                <a:ea typeface="Consolas" charset="0"/>
                <a:cs typeface="Consolas" charset="0"/>
              </a:rPr>
              <a:t>(</a:t>
            </a:r>
            <a:r>
              <a:rPr lang="en-GB" dirty="0">
                <a:solidFill>
                  <a:srgbClr val="008000"/>
                </a:solidFill>
                <a:latin typeface="Consolas" pitchFamily="49" charset="0"/>
                <a:cs typeface="Consolas" pitchFamily="49" charset="0"/>
              </a:rPr>
              <a:t>"</a:t>
            </a:r>
            <a:r>
              <a:rPr lang="en-GB" altLang="en-US" dirty="0">
                <a:solidFill>
                  <a:srgbClr val="008000"/>
                </a:solidFill>
                <a:latin typeface="Consolas" pitchFamily="49" charset="0"/>
                <a:cs typeface="Consolas" pitchFamily="49" charset="0"/>
              </a:rPr>
              <a:t>Repeat:</a:t>
            </a:r>
            <a:r>
              <a:rPr lang="en-GB" dirty="0">
                <a:solidFill>
                  <a:srgbClr val="008000"/>
                </a:solidFill>
                <a:latin typeface="Consolas" pitchFamily="49" charset="0"/>
                <a:cs typeface="Consolas" pitchFamily="49" charset="0"/>
              </a:rPr>
              <a:t>"</a:t>
            </a:r>
            <a:r>
              <a:rPr lang="en-GB" dirty="0">
                <a:latin typeface="Consolas" pitchFamily="49" charset="0"/>
                <a:cs typeface="Consolas" pitchFamily="49" charset="0"/>
              </a:rPr>
              <a:t>, count</a:t>
            </a:r>
            <a:r>
              <a:rPr lang="en-GB" altLang="en-US" dirty="0">
                <a:latin typeface="Consolas" charset="0"/>
                <a:ea typeface="Consolas" charset="0"/>
                <a:cs typeface="Consolas" charset="0"/>
              </a:rPr>
              <a:t>)</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	</a:t>
            </a:r>
          </a:p>
          <a:p>
            <a:r>
              <a:rPr lang="en-GB" altLang="en-US" dirty="0">
                <a:latin typeface="Consolas" charset="0"/>
                <a:ea typeface="Consolas" charset="0"/>
                <a:cs typeface="Consolas" charset="0"/>
              </a:rPr>
              <a:t>count</a:t>
            </a:r>
            <a:r>
              <a:rPr lang="en-GB" altLang="en-US" dirty="0"/>
              <a:t> starts at 1 and ends at 4 (not 5)</a:t>
            </a:r>
          </a:p>
          <a:p>
            <a:r>
              <a:rPr lang="en-GB" altLang="en-US" dirty="0"/>
              <a:t>Try:</a:t>
            </a:r>
          </a:p>
          <a:p>
            <a:pPr lvl="1"/>
            <a:r>
              <a:rPr lang="en-GB" altLang="en-US" dirty="0">
                <a:latin typeface="Arial" charset="0"/>
                <a:ea typeface="Arial" charset="0"/>
                <a:cs typeface="Arial" charset="0"/>
              </a:rPr>
              <a:t>Making the loop repeat 8 times</a:t>
            </a:r>
          </a:p>
          <a:p>
            <a:pPr lvl="1"/>
            <a:r>
              <a:rPr lang="en-GB" altLang="en-US" dirty="0">
                <a:latin typeface="Arial" charset="0"/>
                <a:ea typeface="Arial" charset="0"/>
                <a:cs typeface="Arial" charset="0"/>
              </a:rPr>
              <a:t>Displaying the numbers 1 to 8, instead of 0 </a:t>
            </a:r>
            <a:r>
              <a:rPr lang="en-GB" altLang="en-US">
                <a:latin typeface="Arial" charset="0"/>
                <a:ea typeface="Arial" charset="0"/>
                <a:cs typeface="Arial" charset="0"/>
              </a:rPr>
              <a:t>to 7</a:t>
            </a:r>
            <a:endParaRPr lang="en-GB" altLang="en-US" dirty="0">
              <a:latin typeface="Consolas" charset="0"/>
              <a:ea typeface="Consolas" charset="0"/>
              <a:cs typeface="Consolas" charset="0"/>
            </a:endParaRPr>
          </a:p>
          <a:p>
            <a:pPr marL="0" indent="0">
              <a:buNone/>
            </a:pPr>
            <a:br>
              <a:rPr lang="en-GB" altLang="en-US" dirty="0">
                <a:latin typeface="Consolas" charset="0"/>
                <a:ea typeface="Consolas" charset="0"/>
                <a:cs typeface="Consolas" charset="0"/>
              </a:rPr>
            </a:br>
            <a:r>
              <a:rPr lang="en-GB" altLang="en-US" dirty="0">
                <a:latin typeface="Consolas" charset="0"/>
                <a:ea typeface="Consolas" charset="0"/>
                <a:cs typeface="Consolas" charset="0"/>
              </a:rPr>
              <a:t>	</a:t>
            </a:r>
          </a:p>
          <a:p>
            <a:pPr marL="0" indent="0">
              <a:buNone/>
            </a:pPr>
            <a:r>
              <a:rPr lang="en-GB" altLang="en-US" dirty="0">
                <a:latin typeface="Consolas" charset="0"/>
                <a:ea typeface="Consolas" charset="0"/>
                <a:cs typeface="Consolas" charset="0"/>
              </a:rPr>
              <a:t>	</a:t>
            </a:r>
            <a:r>
              <a:rPr lang="en-GB" altLang="en-US" dirty="0"/>
              <a:t>		</a:t>
            </a:r>
            <a:br>
              <a:rPr lang="en-GB" altLang="en-US" dirty="0"/>
            </a:br>
            <a:endParaRPr lang="en-GB" altLang="en-US" dirty="0"/>
          </a:p>
        </p:txBody>
      </p:sp>
    </p:spTree>
    <p:extLst>
      <p:ext uri="{BB962C8B-B14F-4D97-AF65-F5344CB8AC3E}">
        <p14:creationId xmlns:p14="http://schemas.microsoft.com/office/powerpoint/2010/main" val="17888720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Running Total</a:t>
            </a:r>
          </a:p>
        </p:txBody>
      </p:sp>
      <p:sp>
        <p:nvSpPr>
          <p:cNvPr id="2" name="Text Placeholder 1"/>
          <p:cNvSpPr>
            <a:spLocks noGrp="1"/>
          </p:cNvSpPr>
          <p:nvPr>
            <p:ph type="body" sz="quarter" idx="14"/>
          </p:nvPr>
        </p:nvSpPr>
        <p:spPr>
          <a:xfrm>
            <a:off x="724280" y="1704179"/>
            <a:ext cx="7797230" cy="4610896"/>
          </a:xfrm>
        </p:spPr>
        <p:txBody>
          <a:bodyPr>
            <a:normAutofit fontScale="92500"/>
          </a:bodyPr>
          <a:lstStyle/>
          <a:p>
            <a:r>
              <a:rPr lang="en-GB" altLang="en-US" dirty="0"/>
              <a:t>Try this code:</a:t>
            </a:r>
          </a:p>
          <a:p>
            <a:pPr marL="0" indent="0">
              <a:buNone/>
            </a:pPr>
            <a:r>
              <a:rPr lang="en-GB" altLang="en-US" dirty="0"/>
              <a:t>	</a:t>
            </a:r>
            <a:r>
              <a:rPr lang="en-GB" altLang="en-US" dirty="0">
                <a:latin typeface="Consolas" charset="0"/>
                <a:ea typeface="Consolas" charset="0"/>
                <a:cs typeface="Consolas" charset="0"/>
              </a:rPr>
              <a:t>total = 0</a:t>
            </a:r>
            <a:br>
              <a:rPr lang="en-GB" altLang="en-US" dirty="0">
                <a:latin typeface="Consolas" charset="0"/>
                <a:ea typeface="Consolas" charset="0"/>
                <a:cs typeface="Consolas" charset="0"/>
              </a:rPr>
            </a:br>
            <a:r>
              <a:rPr lang="en-GB" altLang="en-US" dirty="0">
                <a:solidFill>
                  <a:srgbClr val="FF6600"/>
                </a:solidFill>
                <a:latin typeface="Consolas" charset="0"/>
                <a:ea typeface="Consolas" charset="0"/>
                <a:cs typeface="Consolas" charset="0"/>
              </a:rPr>
              <a:t>	for </a:t>
            </a:r>
            <a:r>
              <a:rPr lang="en-GB" altLang="en-US" dirty="0">
                <a:latin typeface="Consolas" charset="0"/>
                <a:ea typeface="Consolas" charset="0"/>
                <a:cs typeface="Consolas" charset="0"/>
              </a:rPr>
              <a:t>count </a:t>
            </a:r>
            <a:r>
              <a:rPr lang="en-GB" altLang="en-US" dirty="0">
                <a:solidFill>
                  <a:srgbClr val="FF6600"/>
                </a:solidFill>
                <a:latin typeface="Consolas" charset="0"/>
                <a:ea typeface="Consolas" charset="0"/>
                <a:cs typeface="Consolas" charset="0"/>
              </a:rPr>
              <a:t>in range</a:t>
            </a:r>
            <a:r>
              <a:rPr lang="en-GB" altLang="en-US" dirty="0">
                <a:latin typeface="Consolas" charset="0"/>
                <a:ea typeface="Consolas" charset="0"/>
                <a:cs typeface="Consolas" charset="0"/>
              </a:rPr>
              <a:t>(5):</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	    newValue = </a:t>
            </a:r>
            <a:r>
              <a:rPr lang="en-GB" altLang="en-US" dirty="0">
                <a:solidFill>
                  <a:srgbClr val="660066"/>
                </a:solidFill>
                <a:latin typeface="Consolas" charset="0"/>
                <a:ea typeface="Consolas" charset="0"/>
                <a:cs typeface="Consolas" charset="0"/>
              </a:rPr>
              <a:t>int</a:t>
            </a:r>
            <a:r>
              <a:rPr lang="en-GB" altLang="en-US" dirty="0">
                <a:latin typeface="Consolas" charset="0"/>
                <a:ea typeface="Consolas" charset="0"/>
                <a:cs typeface="Consolas" charset="0"/>
              </a:rPr>
              <a:t>(</a:t>
            </a:r>
            <a:r>
              <a:rPr lang="en-GB" altLang="en-US" dirty="0">
                <a:solidFill>
                  <a:srgbClr val="660066"/>
                </a:solidFill>
                <a:latin typeface="Consolas" charset="0"/>
                <a:ea typeface="Consolas" charset="0"/>
                <a:cs typeface="Consolas" charset="0"/>
              </a:rPr>
              <a:t>input</a:t>
            </a:r>
            <a:r>
              <a:rPr lang="en-GB" altLang="en-US" dirty="0">
                <a:latin typeface="Consolas" charset="0"/>
                <a:ea typeface="Consolas" charset="0"/>
                <a:cs typeface="Consolas" charset="0"/>
              </a:rPr>
              <a:t>(</a:t>
            </a:r>
            <a:r>
              <a:rPr lang="en-GB" dirty="0">
                <a:solidFill>
                  <a:srgbClr val="008000"/>
                </a:solidFill>
                <a:latin typeface="Consolas" pitchFamily="49" charset="0"/>
                <a:cs typeface="Consolas" pitchFamily="49" charset="0"/>
              </a:rPr>
              <a:t>"</a:t>
            </a:r>
            <a:r>
              <a:rPr lang="en-GB" altLang="en-US" dirty="0">
                <a:solidFill>
                  <a:srgbClr val="008000"/>
                </a:solidFill>
                <a:latin typeface="Consolas" pitchFamily="49" charset="0"/>
                <a:cs typeface="Consolas" pitchFamily="49" charset="0"/>
              </a:rPr>
              <a:t>New number: </a:t>
            </a:r>
            <a:r>
              <a:rPr lang="en-GB" dirty="0">
                <a:solidFill>
                  <a:srgbClr val="008000"/>
                </a:solidFill>
                <a:latin typeface="Consolas" pitchFamily="49" charset="0"/>
                <a:cs typeface="Consolas" pitchFamily="49" charset="0"/>
              </a:rPr>
              <a:t>"</a:t>
            </a:r>
            <a:r>
              <a:rPr lang="en-GB" altLang="en-US" dirty="0">
                <a:latin typeface="Consolas" charset="0"/>
                <a:ea typeface="Consolas" charset="0"/>
                <a:cs typeface="Consolas" charset="0"/>
              </a:rPr>
              <a:t>))</a:t>
            </a:r>
            <a:br>
              <a:rPr lang="en-GB" altLang="en-US" dirty="0">
                <a:latin typeface="Consolas" charset="0"/>
                <a:ea typeface="Consolas" charset="0"/>
                <a:cs typeface="Consolas" charset="0"/>
              </a:rPr>
            </a:br>
            <a:r>
              <a:rPr lang="en-GB" altLang="en-US" dirty="0">
                <a:solidFill>
                  <a:srgbClr val="660066"/>
                </a:solidFill>
                <a:latin typeface="Consolas" charset="0"/>
                <a:ea typeface="Consolas" charset="0"/>
                <a:cs typeface="Consolas" charset="0"/>
              </a:rPr>
              <a:t>	    </a:t>
            </a:r>
            <a:r>
              <a:rPr lang="en-GB" altLang="en-US" dirty="0">
                <a:latin typeface="Consolas" charset="0"/>
                <a:ea typeface="Consolas" charset="0"/>
                <a:cs typeface="Consolas" charset="0"/>
              </a:rPr>
              <a:t>total = total + newValue</a:t>
            </a:r>
            <a:br>
              <a:rPr lang="en-GB" altLang="en-US" dirty="0">
                <a:latin typeface="Consolas" charset="0"/>
                <a:ea typeface="Consolas" charset="0"/>
                <a:cs typeface="Consolas" charset="0"/>
              </a:rPr>
            </a:br>
            <a:r>
              <a:rPr lang="en-GB" altLang="en-US" dirty="0">
                <a:solidFill>
                  <a:srgbClr val="660066"/>
                </a:solidFill>
                <a:latin typeface="Consolas" charset="0"/>
                <a:ea typeface="Consolas" charset="0"/>
                <a:cs typeface="Consolas" charset="0"/>
              </a:rPr>
              <a:t>	print</a:t>
            </a:r>
            <a:r>
              <a:rPr lang="en-GB" altLang="en-US" dirty="0">
                <a:latin typeface="Consolas" charset="0"/>
                <a:ea typeface="Consolas" charset="0"/>
                <a:cs typeface="Consolas" charset="0"/>
              </a:rPr>
              <a:t>(</a:t>
            </a:r>
            <a:r>
              <a:rPr lang="en-GB" dirty="0">
                <a:solidFill>
                  <a:srgbClr val="008000"/>
                </a:solidFill>
                <a:latin typeface="Consolas" pitchFamily="49" charset="0"/>
                <a:cs typeface="Consolas" pitchFamily="49" charset="0"/>
              </a:rPr>
              <a:t>"</a:t>
            </a:r>
            <a:r>
              <a:rPr lang="en-GB" altLang="en-US" dirty="0">
                <a:solidFill>
                  <a:srgbClr val="008000"/>
                </a:solidFill>
                <a:latin typeface="Consolas" pitchFamily="49" charset="0"/>
                <a:cs typeface="Consolas" pitchFamily="49" charset="0"/>
              </a:rPr>
              <a:t>Total:</a:t>
            </a:r>
            <a:r>
              <a:rPr lang="en-GB" dirty="0">
                <a:solidFill>
                  <a:srgbClr val="008000"/>
                </a:solidFill>
                <a:latin typeface="Consolas" pitchFamily="49" charset="0"/>
                <a:cs typeface="Consolas" pitchFamily="49" charset="0"/>
              </a:rPr>
              <a:t>"</a:t>
            </a:r>
            <a:r>
              <a:rPr lang="en-GB" altLang="en-US" dirty="0">
                <a:latin typeface="Consolas" charset="0"/>
                <a:ea typeface="Consolas" charset="0"/>
                <a:cs typeface="Consolas" charset="0"/>
              </a:rPr>
              <a:t>, total)</a:t>
            </a:r>
            <a:br>
              <a:rPr lang="en-GB" altLang="en-US" dirty="0">
                <a:latin typeface="Consolas" charset="0"/>
                <a:ea typeface="Consolas" charset="0"/>
                <a:cs typeface="Consolas" charset="0"/>
              </a:rPr>
            </a:br>
            <a:endParaRPr lang="en-GB" altLang="en-US" dirty="0">
              <a:latin typeface="Consolas" charset="0"/>
              <a:ea typeface="Consolas" charset="0"/>
              <a:cs typeface="Consolas" charset="0"/>
            </a:endParaRPr>
          </a:p>
          <a:p>
            <a:r>
              <a:rPr lang="en-GB" altLang="en-US" dirty="0"/>
              <a:t>Notice:</a:t>
            </a:r>
          </a:p>
          <a:p>
            <a:pPr lvl="1"/>
            <a:r>
              <a:rPr lang="en-GB" altLang="en-US" dirty="0"/>
              <a:t>The total must be set </a:t>
            </a:r>
            <a:r>
              <a:rPr lang="en-GB" altLang="en-US" b="1" dirty="0"/>
              <a:t>before </a:t>
            </a:r>
            <a:r>
              <a:rPr lang="en-GB" altLang="en-US" dirty="0"/>
              <a:t>the loop starts </a:t>
            </a:r>
          </a:p>
          <a:p>
            <a:pPr lvl="1"/>
            <a:r>
              <a:rPr lang="en-GB" altLang="en-US" dirty="0"/>
              <a:t>Printing the total happens only </a:t>
            </a:r>
            <a:r>
              <a:rPr lang="en-GB" altLang="en-US" b="1" dirty="0"/>
              <a:t>after</a:t>
            </a:r>
            <a:r>
              <a:rPr lang="en-GB" altLang="en-US" dirty="0"/>
              <a:t> the loop has completed</a:t>
            </a:r>
            <a:br>
              <a:rPr lang="en-GB" altLang="en-US" dirty="0"/>
            </a:br>
            <a:endParaRPr lang="en-GB" altLang="en-US" dirty="0"/>
          </a:p>
        </p:txBody>
      </p:sp>
    </p:spTree>
    <p:extLst>
      <p:ext uri="{BB962C8B-B14F-4D97-AF65-F5344CB8AC3E}">
        <p14:creationId xmlns:p14="http://schemas.microsoft.com/office/powerpoint/2010/main" val="8874057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dirty="0"/>
              <a:t>Worksheet 2b</a:t>
            </a:r>
            <a:endParaRPr lang="en-GB" altLang="en-US" dirty="0"/>
          </a:p>
        </p:txBody>
      </p:sp>
      <p:sp>
        <p:nvSpPr>
          <p:cNvPr id="2" name="Text Placeholder 1"/>
          <p:cNvSpPr>
            <a:spLocks noGrp="1"/>
          </p:cNvSpPr>
          <p:nvPr>
            <p:ph type="body" sz="quarter" idx="14"/>
          </p:nvPr>
        </p:nvSpPr>
        <p:spPr>
          <a:xfrm>
            <a:off x="724279" y="1704179"/>
            <a:ext cx="8139502" cy="3453607"/>
          </a:xfrm>
          <a:ln>
            <a:noFill/>
          </a:ln>
        </p:spPr>
        <p:txBody>
          <a:bodyPr/>
          <a:lstStyle/>
          <a:p>
            <a:r>
              <a:rPr lang="en-GB" altLang="en-US" dirty="0"/>
              <a:t>Complete </a:t>
            </a:r>
            <a:r>
              <a:rPr lang="en-GB" altLang="en-US" b="1" dirty="0"/>
              <a:t>Questions 1 and 2</a:t>
            </a:r>
            <a:endParaRPr lang="en-GB" altLang="en-US" dirty="0">
              <a:highlight>
                <a:srgbClr val="FFFF00"/>
              </a:highlight>
            </a:endParaRPr>
          </a:p>
        </p:txBody>
      </p:sp>
    </p:spTree>
    <p:extLst>
      <p:ext uri="{BB962C8B-B14F-4D97-AF65-F5344CB8AC3E}">
        <p14:creationId xmlns:p14="http://schemas.microsoft.com/office/powerpoint/2010/main" val="19851338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Condition controlled loops (</a:t>
            </a:r>
            <a:r>
              <a:rPr lang="en-GB" altLang="en-US" b="0" dirty="0">
                <a:latin typeface="Consolas" panose="020B0609020204030204" pitchFamily="49" charset="0"/>
              </a:rPr>
              <a:t>while</a:t>
            </a:r>
            <a:r>
              <a:rPr lang="en-GB" altLang="en-US" dirty="0"/>
              <a:t>)</a:t>
            </a:r>
          </a:p>
        </p:txBody>
      </p:sp>
      <p:sp>
        <p:nvSpPr>
          <p:cNvPr id="2" name="Text Placeholder 1"/>
          <p:cNvSpPr>
            <a:spLocks noGrp="1"/>
          </p:cNvSpPr>
          <p:nvPr>
            <p:ph type="body" sz="quarter" idx="14"/>
          </p:nvPr>
        </p:nvSpPr>
        <p:spPr>
          <a:xfrm>
            <a:off x="724280" y="2185988"/>
            <a:ext cx="8076820" cy="4610896"/>
          </a:xfrm>
        </p:spPr>
        <p:txBody>
          <a:bodyPr>
            <a:normAutofit fontScale="85000" lnSpcReduction="20000"/>
          </a:bodyPr>
          <a:lstStyle/>
          <a:p>
            <a:r>
              <a:rPr lang="en-GB" altLang="en-US" dirty="0"/>
              <a:t>Try this code:</a:t>
            </a:r>
          </a:p>
          <a:p>
            <a:pPr marL="0" indent="0">
              <a:buNone/>
            </a:pPr>
            <a:r>
              <a:rPr lang="en-GB" altLang="en-US" dirty="0"/>
              <a:t>	</a:t>
            </a:r>
            <a:r>
              <a:rPr lang="en-GB" altLang="en-US" dirty="0">
                <a:latin typeface="Consolas" charset="0"/>
                <a:ea typeface="Consolas" charset="0"/>
                <a:cs typeface="Consolas" charset="0"/>
              </a:rPr>
              <a:t>target = 8</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	guess = 0</a:t>
            </a:r>
            <a:br>
              <a:rPr lang="en-GB" altLang="en-US" dirty="0">
                <a:latin typeface="Consolas" charset="0"/>
                <a:ea typeface="Consolas" charset="0"/>
                <a:cs typeface="Consolas" charset="0"/>
              </a:rPr>
            </a:br>
            <a:r>
              <a:rPr lang="en-GB" altLang="en-US" dirty="0">
                <a:solidFill>
                  <a:srgbClr val="FF6600"/>
                </a:solidFill>
                <a:latin typeface="Consolas" charset="0"/>
                <a:ea typeface="Consolas" charset="0"/>
                <a:cs typeface="Consolas" charset="0"/>
              </a:rPr>
              <a:t>	while </a:t>
            </a:r>
            <a:r>
              <a:rPr lang="en-GB" altLang="en-US" dirty="0">
                <a:latin typeface="Consolas" charset="0"/>
                <a:ea typeface="Consolas" charset="0"/>
                <a:cs typeface="Consolas" charset="0"/>
              </a:rPr>
              <a:t>guess != target:</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	    guess = </a:t>
            </a:r>
            <a:r>
              <a:rPr lang="en-GB" altLang="en-US" dirty="0">
                <a:solidFill>
                  <a:srgbClr val="660066"/>
                </a:solidFill>
                <a:latin typeface="Consolas" charset="0"/>
                <a:ea typeface="Consolas" charset="0"/>
                <a:cs typeface="Consolas" charset="0"/>
              </a:rPr>
              <a:t>int</a:t>
            </a:r>
            <a:r>
              <a:rPr lang="en-GB" altLang="en-US" dirty="0">
                <a:latin typeface="Consolas" charset="0"/>
                <a:ea typeface="Consolas" charset="0"/>
                <a:cs typeface="Consolas" charset="0"/>
              </a:rPr>
              <a:t>(</a:t>
            </a:r>
            <a:r>
              <a:rPr lang="en-GB" altLang="en-US" dirty="0">
                <a:solidFill>
                  <a:srgbClr val="660066"/>
                </a:solidFill>
                <a:latin typeface="Consolas" charset="0"/>
                <a:ea typeface="Consolas" charset="0"/>
                <a:cs typeface="Consolas" charset="0"/>
              </a:rPr>
              <a:t>input</a:t>
            </a:r>
            <a:r>
              <a:rPr lang="en-GB" altLang="en-US" dirty="0">
                <a:latin typeface="Consolas" charset="0"/>
                <a:ea typeface="Consolas" charset="0"/>
                <a:cs typeface="Consolas" charset="0"/>
              </a:rPr>
              <a:t>(</a:t>
            </a:r>
            <a:r>
              <a:rPr lang="en-GB" dirty="0">
                <a:solidFill>
                  <a:srgbClr val="008000"/>
                </a:solidFill>
                <a:latin typeface="Consolas" charset="0"/>
                <a:ea typeface="Consolas" charset="0"/>
                <a:cs typeface="Consolas" charset="0"/>
              </a:rPr>
              <a:t>"</a:t>
            </a:r>
            <a:r>
              <a:rPr lang="en-GB" altLang="en-US" dirty="0">
                <a:solidFill>
                  <a:srgbClr val="008000"/>
                </a:solidFill>
                <a:latin typeface="Consolas" charset="0"/>
                <a:ea typeface="Consolas" charset="0"/>
                <a:cs typeface="Consolas" charset="0"/>
              </a:rPr>
              <a:t>Guess a number: </a:t>
            </a:r>
            <a:r>
              <a:rPr lang="en-GB" dirty="0">
                <a:solidFill>
                  <a:srgbClr val="008000"/>
                </a:solidFill>
                <a:latin typeface="Consolas" charset="0"/>
                <a:ea typeface="Consolas" charset="0"/>
                <a:cs typeface="Consolas" charset="0"/>
              </a:rPr>
              <a:t>"</a:t>
            </a:r>
            <a:r>
              <a:rPr lang="en-GB" altLang="en-US" dirty="0">
                <a:latin typeface="Consolas" charset="0"/>
                <a:ea typeface="Consolas" charset="0"/>
                <a:cs typeface="Consolas" charset="0"/>
              </a:rPr>
              <a:t>))</a:t>
            </a:r>
            <a:br>
              <a:rPr lang="en-GB" altLang="en-US" dirty="0">
                <a:latin typeface="Consolas" charset="0"/>
                <a:ea typeface="Consolas" charset="0"/>
                <a:cs typeface="Consolas" charset="0"/>
              </a:rPr>
            </a:br>
            <a:r>
              <a:rPr lang="en-GB" altLang="en-US" dirty="0">
                <a:solidFill>
                  <a:srgbClr val="660066"/>
                </a:solidFill>
                <a:latin typeface="Consolas" charset="0"/>
                <a:ea typeface="Consolas" charset="0"/>
                <a:cs typeface="Consolas" charset="0"/>
              </a:rPr>
              <a:t> 	print</a:t>
            </a:r>
            <a:r>
              <a:rPr lang="en-GB" altLang="en-US" dirty="0">
                <a:latin typeface="Consolas" charset="0"/>
                <a:ea typeface="Consolas" charset="0"/>
                <a:cs typeface="Consolas" charset="0"/>
              </a:rPr>
              <a:t>(</a:t>
            </a:r>
            <a:r>
              <a:rPr lang="en-GB" dirty="0">
                <a:solidFill>
                  <a:srgbClr val="008000"/>
                </a:solidFill>
                <a:latin typeface="Consolas" charset="0"/>
                <a:ea typeface="Consolas" charset="0"/>
                <a:cs typeface="Consolas" charset="0"/>
              </a:rPr>
              <a:t>"</a:t>
            </a:r>
            <a:r>
              <a:rPr lang="en-GB" altLang="en-US" dirty="0">
                <a:solidFill>
                  <a:srgbClr val="008000"/>
                </a:solidFill>
                <a:latin typeface="Consolas" charset="0"/>
                <a:ea typeface="Consolas" charset="0"/>
                <a:cs typeface="Consolas" charset="0"/>
              </a:rPr>
              <a:t>You got it right!</a:t>
            </a:r>
            <a:r>
              <a:rPr lang="en-GB" dirty="0">
                <a:solidFill>
                  <a:srgbClr val="008000"/>
                </a:solidFill>
                <a:latin typeface="Consolas" charset="0"/>
                <a:ea typeface="Consolas" charset="0"/>
                <a:cs typeface="Consolas" charset="0"/>
              </a:rPr>
              <a:t>"</a:t>
            </a:r>
            <a:r>
              <a:rPr lang="en-GB" altLang="en-US" dirty="0">
                <a:latin typeface="Consolas" charset="0"/>
                <a:ea typeface="Consolas" charset="0"/>
                <a:cs typeface="Consolas" charset="0"/>
              </a:rPr>
              <a:t>)</a:t>
            </a:r>
          </a:p>
          <a:p>
            <a:r>
              <a:rPr lang="en-GB" altLang="en-US" dirty="0">
                <a:latin typeface="Arial" panose="020B0604020202020204" pitchFamily="34" charset="0"/>
                <a:ea typeface="Consolas" charset="0"/>
                <a:cs typeface="Arial" panose="020B0604020202020204" pitchFamily="34" charset="0"/>
              </a:rPr>
              <a:t>What would happen if </a:t>
            </a:r>
            <a:r>
              <a:rPr lang="en-GB" altLang="en-US" dirty="0">
                <a:latin typeface="Consolas" panose="020B0609020204030204" pitchFamily="49" charset="0"/>
                <a:ea typeface="Consolas" charset="0"/>
                <a:cs typeface="Arial" panose="020B0604020202020204" pitchFamily="34" charset="0"/>
              </a:rPr>
              <a:t>guess</a:t>
            </a:r>
            <a:r>
              <a:rPr lang="en-GB" altLang="en-US" dirty="0">
                <a:latin typeface="Arial" panose="020B0604020202020204" pitchFamily="34" charset="0"/>
                <a:ea typeface="Consolas" charset="0"/>
                <a:cs typeface="Arial" panose="020B0604020202020204" pitchFamily="34" charset="0"/>
              </a:rPr>
              <a:t> was assigned the value </a:t>
            </a:r>
            <a:r>
              <a:rPr lang="en-GB" altLang="en-US" dirty="0">
                <a:latin typeface="Consolas" charset="0"/>
                <a:ea typeface="Consolas" charset="0"/>
                <a:cs typeface="Consolas" charset="0"/>
              </a:rPr>
              <a:t>8 </a:t>
            </a:r>
            <a:r>
              <a:rPr lang="en-GB" altLang="en-US" dirty="0">
                <a:latin typeface="Arial" panose="020B0604020202020204" pitchFamily="34" charset="0"/>
                <a:ea typeface="Consolas" charset="0"/>
                <a:cs typeface="Arial" panose="020B0604020202020204" pitchFamily="34" charset="0"/>
              </a:rPr>
              <a:t>instead of </a:t>
            </a:r>
            <a:r>
              <a:rPr lang="en-GB" altLang="en-US" dirty="0">
                <a:latin typeface="Consolas" charset="0"/>
                <a:ea typeface="Consolas" charset="0"/>
                <a:cs typeface="Consolas" charset="0"/>
              </a:rPr>
              <a:t>0 </a:t>
            </a:r>
            <a:r>
              <a:rPr lang="en-GB" altLang="en-US" dirty="0">
                <a:latin typeface="Arial" panose="020B0604020202020204" pitchFamily="34" charset="0"/>
                <a:ea typeface="Consolas" charset="0"/>
                <a:cs typeface="Arial" panose="020B0604020202020204" pitchFamily="34" charset="0"/>
              </a:rPr>
              <a:t>in the second line?</a:t>
            </a:r>
            <a:br>
              <a:rPr lang="en-GB" altLang="en-US" dirty="0">
                <a:latin typeface="Arial" panose="020B0604020202020204" pitchFamily="34" charset="0"/>
                <a:ea typeface="Consolas" charset="0"/>
                <a:cs typeface="Arial" panose="020B0604020202020204" pitchFamily="34" charset="0"/>
              </a:rPr>
            </a:br>
            <a:r>
              <a:rPr lang="en-GB" altLang="en-US" dirty="0">
                <a:latin typeface="Consolas" charset="0"/>
                <a:ea typeface="Consolas" charset="0"/>
                <a:cs typeface="Consolas" charset="0"/>
              </a:rPr>
              <a:t>	</a:t>
            </a:r>
          </a:p>
          <a:p>
            <a:pPr marL="0" indent="0">
              <a:buNone/>
            </a:pPr>
            <a:endParaRPr lang="en-GB" altLang="en-US" dirty="0">
              <a:latin typeface="Consolas" charset="0"/>
              <a:ea typeface="Consolas" charset="0"/>
              <a:cs typeface="Consolas" charset="0"/>
            </a:endParaRPr>
          </a:p>
          <a:p>
            <a:pPr marL="0" indent="0">
              <a:buNone/>
            </a:pPr>
            <a:br>
              <a:rPr lang="en-GB" altLang="en-US" dirty="0">
                <a:latin typeface="Consolas" charset="0"/>
                <a:ea typeface="Consolas" charset="0"/>
                <a:cs typeface="Consolas" charset="0"/>
              </a:rPr>
            </a:br>
            <a:r>
              <a:rPr lang="en-GB" altLang="en-US" dirty="0">
                <a:latin typeface="Consolas" charset="0"/>
                <a:ea typeface="Consolas" charset="0"/>
                <a:cs typeface="Consolas" charset="0"/>
              </a:rPr>
              <a:t>	</a:t>
            </a:r>
          </a:p>
          <a:p>
            <a:pPr marL="0" indent="0">
              <a:buNone/>
            </a:pPr>
            <a:r>
              <a:rPr lang="en-GB" altLang="en-US" dirty="0">
                <a:latin typeface="Consolas" charset="0"/>
                <a:ea typeface="Consolas" charset="0"/>
                <a:cs typeface="Consolas" charset="0"/>
              </a:rPr>
              <a:t>	</a:t>
            </a:r>
            <a:r>
              <a:rPr lang="en-GB" altLang="en-US" dirty="0"/>
              <a:t>		</a:t>
            </a:r>
            <a:br>
              <a:rPr lang="en-GB" altLang="en-US" dirty="0"/>
            </a:br>
            <a:endParaRPr lang="en-GB" altLang="en-US" dirty="0"/>
          </a:p>
        </p:txBody>
      </p:sp>
    </p:spTree>
    <p:extLst>
      <p:ext uri="{BB962C8B-B14F-4D97-AF65-F5344CB8AC3E}">
        <p14:creationId xmlns:p14="http://schemas.microsoft.com/office/powerpoint/2010/main" val="10860446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Condition controlled loops (</a:t>
            </a:r>
            <a:r>
              <a:rPr lang="en-GB" altLang="en-US" b="0" dirty="0">
                <a:latin typeface="Consolas" panose="020B0609020204030204" pitchFamily="49" charset="0"/>
              </a:rPr>
              <a:t>while</a:t>
            </a:r>
            <a:r>
              <a:rPr lang="en-GB" altLang="en-US" dirty="0"/>
              <a:t>)</a:t>
            </a:r>
          </a:p>
        </p:txBody>
      </p:sp>
      <p:sp>
        <p:nvSpPr>
          <p:cNvPr id="2" name="Text Placeholder 1"/>
          <p:cNvSpPr>
            <a:spLocks noGrp="1"/>
          </p:cNvSpPr>
          <p:nvPr>
            <p:ph type="body" sz="quarter" idx="14"/>
          </p:nvPr>
        </p:nvSpPr>
        <p:spPr>
          <a:xfrm>
            <a:off x="724280" y="2185988"/>
            <a:ext cx="8076820" cy="4610896"/>
          </a:xfrm>
        </p:spPr>
        <p:txBody>
          <a:bodyPr>
            <a:normAutofit fontScale="92500" lnSpcReduction="20000"/>
          </a:bodyPr>
          <a:lstStyle/>
          <a:p>
            <a:r>
              <a:rPr lang="en-GB" altLang="en-US" dirty="0"/>
              <a:t>Try this code:</a:t>
            </a:r>
          </a:p>
          <a:p>
            <a:pPr marL="0" indent="0">
              <a:buNone/>
            </a:pPr>
            <a:r>
              <a:rPr lang="en-GB" altLang="en-US" dirty="0"/>
              <a:t>	</a:t>
            </a:r>
            <a:r>
              <a:rPr lang="en-GB" altLang="en-US" dirty="0">
                <a:latin typeface="Consolas" charset="0"/>
                <a:ea typeface="Consolas" charset="0"/>
                <a:cs typeface="Consolas" charset="0"/>
              </a:rPr>
              <a:t>target = 8</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	guess = 0</a:t>
            </a:r>
            <a:br>
              <a:rPr lang="en-GB" altLang="en-US" dirty="0">
                <a:latin typeface="Consolas" charset="0"/>
                <a:ea typeface="Consolas" charset="0"/>
                <a:cs typeface="Consolas" charset="0"/>
              </a:rPr>
            </a:br>
            <a:r>
              <a:rPr lang="en-GB" altLang="en-US" dirty="0">
                <a:solidFill>
                  <a:srgbClr val="FF6600"/>
                </a:solidFill>
                <a:latin typeface="Consolas" charset="0"/>
                <a:ea typeface="Consolas" charset="0"/>
                <a:cs typeface="Consolas" charset="0"/>
              </a:rPr>
              <a:t>	while </a:t>
            </a:r>
            <a:r>
              <a:rPr lang="en-GB" altLang="en-US" dirty="0">
                <a:latin typeface="Consolas" charset="0"/>
                <a:ea typeface="Consolas" charset="0"/>
                <a:cs typeface="Consolas" charset="0"/>
              </a:rPr>
              <a:t>guess != target:</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	    guess = </a:t>
            </a:r>
            <a:r>
              <a:rPr lang="en-GB" altLang="en-US" dirty="0">
                <a:solidFill>
                  <a:srgbClr val="660066"/>
                </a:solidFill>
                <a:latin typeface="Consolas" charset="0"/>
                <a:ea typeface="Consolas" charset="0"/>
                <a:cs typeface="Consolas" charset="0"/>
              </a:rPr>
              <a:t>int</a:t>
            </a:r>
            <a:r>
              <a:rPr lang="en-GB" altLang="en-US" dirty="0">
                <a:latin typeface="Consolas" charset="0"/>
                <a:ea typeface="Consolas" charset="0"/>
                <a:cs typeface="Consolas" charset="0"/>
              </a:rPr>
              <a:t>(</a:t>
            </a:r>
            <a:r>
              <a:rPr lang="en-GB" altLang="en-US" dirty="0">
                <a:solidFill>
                  <a:srgbClr val="660066"/>
                </a:solidFill>
                <a:latin typeface="Consolas" charset="0"/>
                <a:ea typeface="Consolas" charset="0"/>
                <a:cs typeface="Consolas" charset="0"/>
              </a:rPr>
              <a:t>input</a:t>
            </a:r>
            <a:r>
              <a:rPr lang="en-GB" altLang="en-US" dirty="0">
                <a:latin typeface="Consolas" charset="0"/>
                <a:ea typeface="Consolas" charset="0"/>
                <a:cs typeface="Consolas" charset="0"/>
              </a:rPr>
              <a:t>(</a:t>
            </a:r>
            <a:r>
              <a:rPr lang="en-GB" dirty="0">
                <a:solidFill>
                  <a:srgbClr val="008000"/>
                </a:solidFill>
                <a:latin typeface="Consolas" charset="0"/>
                <a:ea typeface="Consolas" charset="0"/>
                <a:cs typeface="Consolas" charset="0"/>
              </a:rPr>
              <a:t>"</a:t>
            </a:r>
            <a:r>
              <a:rPr lang="en-GB" altLang="en-US" dirty="0">
                <a:solidFill>
                  <a:srgbClr val="008000"/>
                </a:solidFill>
                <a:latin typeface="Consolas" charset="0"/>
                <a:ea typeface="Consolas" charset="0"/>
                <a:cs typeface="Consolas" charset="0"/>
              </a:rPr>
              <a:t>Guess a number: </a:t>
            </a:r>
            <a:r>
              <a:rPr lang="en-GB" dirty="0">
                <a:solidFill>
                  <a:srgbClr val="008000"/>
                </a:solidFill>
                <a:latin typeface="Consolas" charset="0"/>
                <a:ea typeface="Consolas" charset="0"/>
                <a:cs typeface="Consolas" charset="0"/>
              </a:rPr>
              <a:t>"</a:t>
            </a:r>
            <a:r>
              <a:rPr lang="en-GB" altLang="en-US" dirty="0">
                <a:latin typeface="Consolas" charset="0"/>
                <a:ea typeface="Consolas" charset="0"/>
                <a:cs typeface="Consolas" charset="0"/>
              </a:rPr>
              <a:t>))</a:t>
            </a:r>
            <a:br>
              <a:rPr lang="en-GB" altLang="en-US" dirty="0">
                <a:latin typeface="Consolas" charset="0"/>
                <a:ea typeface="Consolas" charset="0"/>
                <a:cs typeface="Consolas" charset="0"/>
              </a:rPr>
            </a:br>
            <a:r>
              <a:rPr lang="en-GB" altLang="en-US" dirty="0">
                <a:solidFill>
                  <a:srgbClr val="660066"/>
                </a:solidFill>
                <a:latin typeface="Consolas" charset="0"/>
                <a:ea typeface="Consolas" charset="0"/>
                <a:cs typeface="Consolas" charset="0"/>
              </a:rPr>
              <a:t> 	print</a:t>
            </a:r>
            <a:r>
              <a:rPr lang="en-GB" altLang="en-US" dirty="0">
                <a:latin typeface="Consolas" charset="0"/>
                <a:ea typeface="Consolas" charset="0"/>
                <a:cs typeface="Consolas" charset="0"/>
              </a:rPr>
              <a:t>(</a:t>
            </a:r>
            <a:r>
              <a:rPr lang="en-GB" dirty="0">
                <a:solidFill>
                  <a:srgbClr val="008000"/>
                </a:solidFill>
                <a:latin typeface="Consolas" charset="0"/>
                <a:ea typeface="Consolas" charset="0"/>
                <a:cs typeface="Consolas" charset="0"/>
              </a:rPr>
              <a:t>"</a:t>
            </a:r>
            <a:r>
              <a:rPr lang="en-GB" altLang="en-US" dirty="0">
                <a:solidFill>
                  <a:srgbClr val="008000"/>
                </a:solidFill>
                <a:latin typeface="Consolas" charset="0"/>
                <a:ea typeface="Consolas" charset="0"/>
                <a:cs typeface="Consolas" charset="0"/>
              </a:rPr>
              <a:t>You got it right!</a:t>
            </a:r>
            <a:r>
              <a:rPr lang="en-GB" dirty="0">
                <a:solidFill>
                  <a:srgbClr val="008000"/>
                </a:solidFill>
                <a:latin typeface="Consolas" charset="0"/>
                <a:ea typeface="Consolas" charset="0"/>
                <a:cs typeface="Consolas" charset="0"/>
              </a:rPr>
              <a:t>"</a:t>
            </a:r>
            <a:r>
              <a:rPr lang="en-GB" altLang="en-US" dirty="0">
                <a:latin typeface="Consolas" charset="0"/>
                <a:ea typeface="Consolas" charset="0"/>
                <a:cs typeface="Consolas" charset="0"/>
              </a:rPr>
              <a:t>)</a:t>
            </a:r>
          </a:p>
          <a:p>
            <a:r>
              <a:rPr lang="en-GB" altLang="en-US" dirty="0">
                <a:latin typeface="Consolas" panose="020B0609020204030204" pitchFamily="49" charset="0"/>
                <a:ea typeface="Arial" charset="0"/>
                <a:cs typeface="Arial" charset="0"/>
              </a:rPr>
              <a:t>While</a:t>
            </a:r>
            <a:r>
              <a:rPr lang="en-GB" altLang="en-US" dirty="0">
                <a:latin typeface="Arial" charset="0"/>
                <a:ea typeface="Arial" charset="0"/>
                <a:cs typeface="Arial" charset="0"/>
              </a:rPr>
              <a:t> loops are useful when you don’t know how many times to repeat a block of code</a:t>
            </a:r>
          </a:p>
          <a:p>
            <a:r>
              <a:rPr lang="en-GB" altLang="en-US" dirty="0">
                <a:latin typeface="Arial" charset="0"/>
                <a:ea typeface="Arial" charset="0"/>
                <a:cs typeface="Arial" charset="0"/>
              </a:rPr>
              <a:t>Set a value so that the loop runs at least once</a:t>
            </a:r>
          </a:p>
          <a:p>
            <a:pPr marL="0" indent="0">
              <a:buNone/>
            </a:pPr>
            <a:br>
              <a:rPr lang="en-GB" altLang="en-US" dirty="0">
                <a:latin typeface="Consolas" charset="0"/>
                <a:ea typeface="Consolas" charset="0"/>
                <a:cs typeface="Consolas" charset="0"/>
              </a:rPr>
            </a:br>
            <a:r>
              <a:rPr lang="en-GB" altLang="en-US" dirty="0">
                <a:latin typeface="Consolas" charset="0"/>
                <a:ea typeface="Consolas" charset="0"/>
                <a:cs typeface="Consolas" charset="0"/>
              </a:rPr>
              <a:t>	</a:t>
            </a:r>
          </a:p>
          <a:p>
            <a:pPr marL="0" indent="0">
              <a:buNone/>
            </a:pPr>
            <a:r>
              <a:rPr lang="en-GB" altLang="en-US" dirty="0">
                <a:latin typeface="Consolas" charset="0"/>
                <a:ea typeface="Consolas" charset="0"/>
                <a:cs typeface="Consolas" charset="0"/>
              </a:rPr>
              <a:t>	</a:t>
            </a:r>
            <a:r>
              <a:rPr lang="en-GB" altLang="en-US" dirty="0"/>
              <a:t>		</a:t>
            </a:r>
            <a:br>
              <a:rPr lang="en-GB" altLang="en-US" dirty="0"/>
            </a:br>
            <a:endParaRPr lang="en-GB" altLang="en-US" dirty="0"/>
          </a:p>
        </p:txBody>
      </p:sp>
    </p:spTree>
    <p:extLst>
      <p:ext uri="{BB962C8B-B14F-4D97-AF65-F5344CB8AC3E}">
        <p14:creationId xmlns:p14="http://schemas.microsoft.com/office/powerpoint/2010/main" val="13540147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Running total</a:t>
            </a:r>
          </a:p>
        </p:txBody>
      </p:sp>
      <p:sp>
        <p:nvSpPr>
          <p:cNvPr id="2" name="Text Placeholder 1"/>
          <p:cNvSpPr>
            <a:spLocks noGrp="1"/>
          </p:cNvSpPr>
          <p:nvPr>
            <p:ph type="body" sz="quarter" idx="14"/>
          </p:nvPr>
        </p:nvSpPr>
        <p:spPr>
          <a:xfrm>
            <a:off x="724280" y="1704179"/>
            <a:ext cx="7797230" cy="4610896"/>
          </a:xfrm>
        </p:spPr>
        <p:txBody>
          <a:bodyPr>
            <a:normAutofit fontScale="92500"/>
          </a:bodyPr>
          <a:lstStyle/>
          <a:p>
            <a:r>
              <a:rPr lang="en-GB" altLang="en-US" dirty="0"/>
              <a:t>Try this code:</a:t>
            </a:r>
          </a:p>
          <a:p>
            <a:pPr marL="0" indent="0">
              <a:buNone/>
            </a:pPr>
            <a:r>
              <a:rPr lang="en-GB" altLang="en-US" dirty="0"/>
              <a:t>	</a:t>
            </a:r>
            <a:r>
              <a:rPr lang="en-GB" altLang="en-US" dirty="0">
                <a:latin typeface="Consolas" charset="0"/>
                <a:ea typeface="Consolas" charset="0"/>
                <a:cs typeface="Consolas" charset="0"/>
              </a:rPr>
              <a:t>total = 0</a:t>
            </a:r>
            <a:br>
              <a:rPr lang="en-GB" altLang="en-US" dirty="0">
                <a:latin typeface="Consolas" charset="0"/>
                <a:ea typeface="Consolas" charset="0"/>
                <a:cs typeface="Consolas" charset="0"/>
              </a:rPr>
            </a:br>
            <a:r>
              <a:rPr lang="en-GB" altLang="en-US" dirty="0">
                <a:solidFill>
                  <a:srgbClr val="FF6600"/>
                </a:solidFill>
                <a:latin typeface="Consolas" charset="0"/>
                <a:ea typeface="Consolas" charset="0"/>
                <a:cs typeface="Consolas" charset="0"/>
              </a:rPr>
              <a:t>	while </a:t>
            </a:r>
            <a:r>
              <a:rPr lang="en-GB" altLang="en-US" dirty="0">
                <a:latin typeface="Consolas" charset="0"/>
                <a:ea typeface="Consolas" charset="0"/>
                <a:cs typeface="Consolas" charset="0"/>
              </a:rPr>
              <a:t>total &lt; 10:</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	    newValue = </a:t>
            </a:r>
            <a:r>
              <a:rPr lang="en-GB" altLang="en-US" dirty="0">
                <a:solidFill>
                  <a:srgbClr val="660066"/>
                </a:solidFill>
                <a:latin typeface="Consolas" charset="0"/>
                <a:ea typeface="Consolas" charset="0"/>
                <a:cs typeface="Consolas" charset="0"/>
              </a:rPr>
              <a:t>int</a:t>
            </a:r>
            <a:r>
              <a:rPr lang="en-GB" altLang="en-US" dirty="0">
                <a:latin typeface="Consolas" charset="0"/>
                <a:ea typeface="Consolas" charset="0"/>
                <a:cs typeface="Consolas" charset="0"/>
              </a:rPr>
              <a:t>(</a:t>
            </a:r>
            <a:r>
              <a:rPr lang="en-GB" altLang="en-US" dirty="0">
                <a:solidFill>
                  <a:srgbClr val="660066"/>
                </a:solidFill>
                <a:latin typeface="Consolas" charset="0"/>
                <a:ea typeface="Consolas" charset="0"/>
                <a:cs typeface="Consolas" charset="0"/>
              </a:rPr>
              <a:t>input</a:t>
            </a:r>
            <a:r>
              <a:rPr lang="en-GB" altLang="en-US" dirty="0">
                <a:latin typeface="Consolas" charset="0"/>
                <a:ea typeface="Consolas" charset="0"/>
                <a:cs typeface="Consolas" charset="0"/>
              </a:rPr>
              <a:t>(</a:t>
            </a:r>
            <a:r>
              <a:rPr lang="en-GB" dirty="0">
                <a:solidFill>
                  <a:srgbClr val="008000"/>
                </a:solidFill>
                <a:latin typeface="Consolas" pitchFamily="49" charset="0"/>
                <a:cs typeface="Consolas" pitchFamily="49" charset="0"/>
              </a:rPr>
              <a:t>"</a:t>
            </a:r>
            <a:r>
              <a:rPr lang="en-GB" altLang="en-US" dirty="0">
                <a:solidFill>
                  <a:srgbClr val="008000"/>
                </a:solidFill>
                <a:latin typeface="Consolas" pitchFamily="49" charset="0"/>
                <a:cs typeface="Consolas" pitchFamily="49" charset="0"/>
              </a:rPr>
              <a:t>New number: </a:t>
            </a:r>
            <a:r>
              <a:rPr lang="en-GB" dirty="0">
                <a:solidFill>
                  <a:srgbClr val="008000"/>
                </a:solidFill>
                <a:latin typeface="Consolas" pitchFamily="49" charset="0"/>
                <a:cs typeface="Consolas" pitchFamily="49" charset="0"/>
              </a:rPr>
              <a:t>"</a:t>
            </a:r>
            <a:r>
              <a:rPr lang="en-GB" altLang="en-US" dirty="0">
                <a:latin typeface="Consolas" charset="0"/>
                <a:ea typeface="Consolas" charset="0"/>
                <a:cs typeface="Consolas" charset="0"/>
              </a:rPr>
              <a:t>))</a:t>
            </a:r>
            <a:br>
              <a:rPr lang="en-GB" altLang="en-US" dirty="0">
                <a:latin typeface="Consolas" charset="0"/>
                <a:ea typeface="Consolas" charset="0"/>
                <a:cs typeface="Consolas" charset="0"/>
              </a:rPr>
            </a:br>
            <a:r>
              <a:rPr lang="en-GB" altLang="en-US" dirty="0">
                <a:solidFill>
                  <a:srgbClr val="660066"/>
                </a:solidFill>
                <a:latin typeface="Consolas" charset="0"/>
                <a:ea typeface="Consolas" charset="0"/>
                <a:cs typeface="Consolas" charset="0"/>
              </a:rPr>
              <a:t>	    </a:t>
            </a:r>
            <a:r>
              <a:rPr lang="en-GB" altLang="en-US" dirty="0">
                <a:latin typeface="Consolas" charset="0"/>
                <a:ea typeface="Consolas" charset="0"/>
                <a:cs typeface="Consolas" charset="0"/>
              </a:rPr>
              <a:t>total = total + newValue</a:t>
            </a:r>
            <a:br>
              <a:rPr lang="en-GB" altLang="en-US" dirty="0">
                <a:latin typeface="Consolas" charset="0"/>
                <a:ea typeface="Consolas" charset="0"/>
                <a:cs typeface="Consolas" charset="0"/>
              </a:rPr>
            </a:br>
            <a:r>
              <a:rPr lang="en-GB" altLang="en-US" dirty="0">
                <a:solidFill>
                  <a:srgbClr val="660066"/>
                </a:solidFill>
                <a:latin typeface="Consolas" charset="0"/>
                <a:ea typeface="Consolas" charset="0"/>
                <a:cs typeface="Consolas" charset="0"/>
              </a:rPr>
              <a:t>	print</a:t>
            </a:r>
            <a:r>
              <a:rPr lang="en-GB" altLang="en-US" dirty="0">
                <a:latin typeface="Consolas" charset="0"/>
                <a:ea typeface="Consolas" charset="0"/>
                <a:cs typeface="Consolas" charset="0"/>
              </a:rPr>
              <a:t>(</a:t>
            </a:r>
            <a:r>
              <a:rPr lang="en-GB" dirty="0">
                <a:solidFill>
                  <a:srgbClr val="008000"/>
                </a:solidFill>
                <a:latin typeface="Consolas" pitchFamily="49" charset="0"/>
                <a:cs typeface="Consolas" pitchFamily="49" charset="0"/>
              </a:rPr>
              <a:t>"</a:t>
            </a:r>
            <a:r>
              <a:rPr lang="en-GB" altLang="en-US" dirty="0">
                <a:solidFill>
                  <a:srgbClr val="008000"/>
                </a:solidFill>
                <a:latin typeface="Consolas" pitchFamily="49" charset="0"/>
                <a:cs typeface="Consolas" pitchFamily="49" charset="0"/>
              </a:rPr>
              <a:t>Total:</a:t>
            </a:r>
            <a:r>
              <a:rPr lang="en-GB" dirty="0">
                <a:solidFill>
                  <a:srgbClr val="008000"/>
                </a:solidFill>
                <a:latin typeface="Consolas" pitchFamily="49" charset="0"/>
                <a:cs typeface="Consolas" pitchFamily="49" charset="0"/>
              </a:rPr>
              <a:t>"</a:t>
            </a:r>
            <a:r>
              <a:rPr lang="en-GB" altLang="en-US" dirty="0">
                <a:latin typeface="Consolas" charset="0"/>
                <a:ea typeface="Consolas" charset="0"/>
                <a:cs typeface="Consolas" charset="0"/>
              </a:rPr>
              <a:t>, total)</a:t>
            </a:r>
            <a:br>
              <a:rPr lang="en-GB" altLang="en-US" dirty="0">
                <a:latin typeface="Consolas" charset="0"/>
                <a:ea typeface="Consolas" charset="0"/>
                <a:cs typeface="Consolas" charset="0"/>
              </a:rPr>
            </a:br>
            <a:endParaRPr lang="en-GB" altLang="en-US" dirty="0">
              <a:latin typeface="Consolas" charset="0"/>
              <a:ea typeface="Consolas" charset="0"/>
              <a:cs typeface="Consolas" charset="0"/>
            </a:endParaRPr>
          </a:p>
          <a:p>
            <a:r>
              <a:rPr lang="en-GB" altLang="en-US" dirty="0"/>
              <a:t>Notice:</a:t>
            </a:r>
          </a:p>
          <a:p>
            <a:pPr lvl="1"/>
            <a:r>
              <a:rPr lang="en-GB" altLang="en-US" dirty="0"/>
              <a:t>Total is set to 0 so the loop will run at least once</a:t>
            </a:r>
          </a:p>
          <a:p>
            <a:pPr lvl="1"/>
            <a:r>
              <a:rPr lang="en-GB" altLang="en-US" dirty="0"/>
              <a:t>Printing the total happens only </a:t>
            </a:r>
            <a:r>
              <a:rPr lang="en-GB" altLang="en-US" b="1" dirty="0"/>
              <a:t>after</a:t>
            </a:r>
            <a:r>
              <a:rPr lang="en-GB" altLang="en-US" dirty="0"/>
              <a:t> the loop has completed</a:t>
            </a:r>
            <a:br>
              <a:rPr lang="en-GB" altLang="en-US" dirty="0"/>
            </a:br>
            <a:endParaRPr lang="en-GB" altLang="en-US" dirty="0"/>
          </a:p>
        </p:txBody>
      </p:sp>
    </p:spTree>
    <p:extLst>
      <p:ext uri="{BB962C8B-B14F-4D97-AF65-F5344CB8AC3E}">
        <p14:creationId xmlns:p14="http://schemas.microsoft.com/office/powerpoint/2010/main" val="5837208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Running total</a:t>
            </a:r>
          </a:p>
        </p:txBody>
      </p:sp>
      <p:sp>
        <p:nvSpPr>
          <p:cNvPr id="2" name="Text Placeholder 1"/>
          <p:cNvSpPr>
            <a:spLocks noGrp="1"/>
          </p:cNvSpPr>
          <p:nvPr>
            <p:ph type="body" sz="quarter" idx="14"/>
          </p:nvPr>
        </p:nvSpPr>
        <p:spPr>
          <a:xfrm>
            <a:off x="724280" y="1704179"/>
            <a:ext cx="7797230" cy="4610896"/>
          </a:xfrm>
        </p:spPr>
        <p:txBody>
          <a:bodyPr>
            <a:normAutofit lnSpcReduction="10000"/>
          </a:bodyPr>
          <a:lstStyle/>
          <a:p>
            <a:r>
              <a:rPr lang="en-GB" altLang="en-US" dirty="0"/>
              <a:t>Try this code:</a:t>
            </a:r>
          </a:p>
          <a:p>
            <a:pPr marL="0" indent="0">
              <a:buNone/>
            </a:pPr>
            <a:r>
              <a:rPr lang="en-GB" altLang="en-US" dirty="0"/>
              <a:t>	</a:t>
            </a:r>
            <a:r>
              <a:rPr lang="en-GB" altLang="en-US" dirty="0">
                <a:latin typeface="Consolas" charset="0"/>
                <a:ea typeface="Consolas" charset="0"/>
                <a:cs typeface="Consolas" charset="0"/>
              </a:rPr>
              <a:t>total = 0</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	newValue = 999</a:t>
            </a:r>
            <a:br>
              <a:rPr lang="en-GB" altLang="en-US" dirty="0">
                <a:latin typeface="Consolas" charset="0"/>
                <a:ea typeface="Consolas" charset="0"/>
                <a:cs typeface="Consolas" charset="0"/>
              </a:rPr>
            </a:br>
            <a:r>
              <a:rPr lang="en-GB" altLang="en-US" dirty="0">
                <a:solidFill>
                  <a:srgbClr val="FF6600"/>
                </a:solidFill>
                <a:latin typeface="Consolas" charset="0"/>
                <a:ea typeface="Consolas" charset="0"/>
                <a:cs typeface="Consolas" charset="0"/>
              </a:rPr>
              <a:t>	while </a:t>
            </a:r>
            <a:r>
              <a:rPr lang="en-GB" altLang="en-US" dirty="0">
                <a:latin typeface="Consolas" charset="0"/>
                <a:ea typeface="Consolas" charset="0"/>
                <a:cs typeface="Consolas" charset="0"/>
              </a:rPr>
              <a:t>newValue != 0:</a:t>
            </a:r>
            <a:br>
              <a:rPr lang="en-GB" altLang="en-US" dirty="0">
                <a:latin typeface="Consolas" charset="0"/>
                <a:ea typeface="Consolas" charset="0"/>
                <a:cs typeface="Consolas" charset="0"/>
              </a:rPr>
            </a:br>
            <a:r>
              <a:rPr lang="en-GB" altLang="en-US" dirty="0">
                <a:latin typeface="Consolas" charset="0"/>
                <a:ea typeface="Consolas" charset="0"/>
                <a:cs typeface="Consolas" charset="0"/>
              </a:rPr>
              <a:t>	    newValue = </a:t>
            </a:r>
            <a:r>
              <a:rPr lang="en-GB" altLang="en-US" dirty="0">
                <a:solidFill>
                  <a:srgbClr val="660066"/>
                </a:solidFill>
                <a:latin typeface="Consolas" charset="0"/>
                <a:ea typeface="Consolas" charset="0"/>
                <a:cs typeface="Consolas" charset="0"/>
              </a:rPr>
              <a:t>int</a:t>
            </a:r>
            <a:r>
              <a:rPr lang="en-GB" altLang="en-US" dirty="0">
                <a:latin typeface="Consolas" charset="0"/>
                <a:ea typeface="Consolas" charset="0"/>
                <a:cs typeface="Consolas" charset="0"/>
              </a:rPr>
              <a:t>(</a:t>
            </a:r>
            <a:r>
              <a:rPr lang="en-GB" altLang="en-US" dirty="0">
                <a:solidFill>
                  <a:srgbClr val="660066"/>
                </a:solidFill>
                <a:latin typeface="Consolas" charset="0"/>
                <a:ea typeface="Consolas" charset="0"/>
                <a:cs typeface="Consolas" charset="0"/>
              </a:rPr>
              <a:t>input</a:t>
            </a:r>
            <a:r>
              <a:rPr lang="en-GB" altLang="en-US" dirty="0">
                <a:latin typeface="Consolas" charset="0"/>
                <a:ea typeface="Consolas" charset="0"/>
                <a:cs typeface="Consolas" charset="0"/>
              </a:rPr>
              <a:t>(</a:t>
            </a:r>
            <a:r>
              <a:rPr lang="en-GB" dirty="0">
                <a:solidFill>
                  <a:srgbClr val="008000"/>
                </a:solidFill>
                <a:latin typeface="Consolas" pitchFamily="49" charset="0"/>
                <a:cs typeface="Consolas" pitchFamily="49" charset="0"/>
              </a:rPr>
              <a:t>"</a:t>
            </a:r>
            <a:r>
              <a:rPr lang="en-GB" altLang="en-US" dirty="0">
                <a:solidFill>
                  <a:srgbClr val="008000"/>
                </a:solidFill>
                <a:latin typeface="Consolas" pitchFamily="49" charset="0"/>
                <a:cs typeface="Consolas" pitchFamily="49" charset="0"/>
              </a:rPr>
              <a:t>New number: </a:t>
            </a:r>
            <a:r>
              <a:rPr lang="en-GB" dirty="0">
                <a:solidFill>
                  <a:srgbClr val="008000"/>
                </a:solidFill>
                <a:latin typeface="Consolas" pitchFamily="49" charset="0"/>
                <a:cs typeface="Consolas" pitchFamily="49" charset="0"/>
              </a:rPr>
              <a:t>"</a:t>
            </a:r>
            <a:r>
              <a:rPr lang="en-GB" altLang="en-US" dirty="0">
                <a:latin typeface="Consolas" charset="0"/>
                <a:ea typeface="Consolas" charset="0"/>
                <a:cs typeface="Consolas" charset="0"/>
              </a:rPr>
              <a:t>))</a:t>
            </a:r>
            <a:br>
              <a:rPr lang="en-GB" altLang="en-US" dirty="0">
                <a:latin typeface="Consolas" charset="0"/>
                <a:ea typeface="Consolas" charset="0"/>
                <a:cs typeface="Consolas" charset="0"/>
              </a:rPr>
            </a:br>
            <a:r>
              <a:rPr lang="en-GB" altLang="en-US" dirty="0">
                <a:solidFill>
                  <a:srgbClr val="660066"/>
                </a:solidFill>
                <a:latin typeface="Consolas" charset="0"/>
                <a:ea typeface="Consolas" charset="0"/>
                <a:cs typeface="Consolas" charset="0"/>
              </a:rPr>
              <a:t>	    </a:t>
            </a:r>
            <a:r>
              <a:rPr lang="en-GB" altLang="en-US" dirty="0">
                <a:latin typeface="Consolas" charset="0"/>
                <a:ea typeface="Consolas" charset="0"/>
                <a:cs typeface="Consolas" charset="0"/>
              </a:rPr>
              <a:t>total = total + newValue</a:t>
            </a:r>
            <a:br>
              <a:rPr lang="en-GB" altLang="en-US" dirty="0">
                <a:latin typeface="Consolas" charset="0"/>
                <a:ea typeface="Consolas" charset="0"/>
                <a:cs typeface="Consolas" charset="0"/>
              </a:rPr>
            </a:br>
            <a:r>
              <a:rPr lang="en-GB" altLang="en-US" dirty="0">
                <a:solidFill>
                  <a:srgbClr val="660066"/>
                </a:solidFill>
                <a:latin typeface="Consolas" charset="0"/>
                <a:ea typeface="Consolas" charset="0"/>
                <a:cs typeface="Consolas" charset="0"/>
              </a:rPr>
              <a:t>	print</a:t>
            </a:r>
            <a:r>
              <a:rPr lang="en-GB" altLang="en-US" dirty="0">
                <a:latin typeface="Consolas" charset="0"/>
                <a:ea typeface="Consolas" charset="0"/>
                <a:cs typeface="Consolas" charset="0"/>
              </a:rPr>
              <a:t>(</a:t>
            </a:r>
            <a:r>
              <a:rPr lang="en-GB" dirty="0">
                <a:solidFill>
                  <a:srgbClr val="008000"/>
                </a:solidFill>
                <a:latin typeface="Consolas" pitchFamily="49" charset="0"/>
                <a:cs typeface="Consolas" pitchFamily="49" charset="0"/>
              </a:rPr>
              <a:t>"</a:t>
            </a:r>
            <a:r>
              <a:rPr lang="en-GB" altLang="en-US" dirty="0">
                <a:solidFill>
                  <a:srgbClr val="008000"/>
                </a:solidFill>
                <a:latin typeface="Consolas" pitchFamily="49" charset="0"/>
                <a:cs typeface="Consolas" pitchFamily="49" charset="0"/>
              </a:rPr>
              <a:t>Total:</a:t>
            </a:r>
            <a:r>
              <a:rPr lang="en-GB" dirty="0">
                <a:solidFill>
                  <a:srgbClr val="008000"/>
                </a:solidFill>
                <a:latin typeface="Consolas" pitchFamily="49" charset="0"/>
                <a:cs typeface="Consolas" pitchFamily="49" charset="0"/>
              </a:rPr>
              <a:t>"</a:t>
            </a:r>
            <a:r>
              <a:rPr lang="en-GB" altLang="en-US" dirty="0">
                <a:latin typeface="Consolas" charset="0"/>
                <a:ea typeface="Consolas" charset="0"/>
                <a:cs typeface="Consolas" charset="0"/>
              </a:rPr>
              <a:t>, total)</a:t>
            </a:r>
            <a:br>
              <a:rPr lang="en-GB" altLang="en-US" dirty="0">
                <a:latin typeface="Consolas" charset="0"/>
                <a:ea typeface="Consolas" charset="0"/>
                <a:cs typeface="Consolas" charset="0"/>
              </a:rPr>
            </a:br>
            <a:endParaRPr lang="en-GB" altLang="en-US" dirty="0">
              <a:latin typeface="Consolas" charset="0"/>
              <a:ea typeface="Consolas" charset="0"/>
              <a:cs typeface="Consolas" charset="0"/>
            </a:endParaRPr>
          </a:p>
          <a:p>
            <a:r>
              <a:rPr lang="en-GB" altLang="en-US" dirty="0"/>
              <a:t>Notice:</a:t>
            </a:r>
          </a:p>
          <a:p>
            <a:pPr lvl="1"/>
            <a:r>
              <a:rPr lang="en-GB" altLang="en-US" sz="2400" dirty="0">
                <a:solidFill>
                  <a:schemeClr val="tx1"/>
                </a:solidFill>
                <a:latin typeface="Consolas" panose="020B0609020204030204" pitchFamily="49" charset="0"/>
              </a:rPr>
              <a:t>newValue</a:t>
            </a:r>
            <a:r>
              <a:rPr lang="en-GB" altLang="en-US" dirty="0"/>
              <a:t> is set to 999 so the loop will run at least once</a:t>
            </a:r>
          </a:p>
        </p:txBody>
      </p:sp>
    </p:spTree>
    <p:extLst>
      <p:ext uri="{BB962C8B-B14F-4D97-AF65-F5344CB8AC3E}">
        <p14:creationId xmlns:p14="http://schemas.microsoft.com/office/powerpoint/2010/main" val="10489042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dirty="0"/>
              <a:t>Worksheet 2b</a:t>
            </a:r>
            <a:endParaRPr lang="en-GB" altLang="en-US" dirty="0"/>
          </a:p>
        </p:txBody>
      </p:sp>
      <p:sp>
        <p:nvSpPr>
          <p:cNvPr id="2" name="Text Placeholder 1"/>
          <p:cNvSpPr>
            <a:spLocks noGrp="1"/>
          </p:cNvSpPr>
          <p:nvPr>
            <p:ph type="body" sz="quarter" idx="14"/>
          </p:nvPr>
        </p:nvSpPr>
        <p:spPr>
          <a:xfrm>
            <a:off x="724279" y="1704179"/>
            <a:ext cx="8139502" cy="3453607"/>
          </a:xfrm>
          <a:ln>
            <a:noFill/>
          </a:ln>
        </p:spPr>
        <p:txBody>
          <a:bodyPr/>
          <a:lstStyle/>
          <a:p>
            <a:r>
              <a:rPr lang="en-GB" altLang="en-US" dirty="0"/>
              <a:t>Complete </a:t>
            </a:r>
            <a:r>
              <a:rPr lang="en-GB" altLang="en-US" b="1" dirty="0"/>
              <a:t>Questions 3 and 4</a:t>
            </a:r>
            <a:endParaRPr lang="en-GB" altLang="en-US" dirty="0"/>
          </a:p>
        </p:txBody>
      </p:sp>
    </p:spTree>
    <p:extLst>
      <p:ext uri="{BB962C8B-B14F-4D97-AF65-F5344CB8AC3E}">
        <p14:creationId xmlns:p14="http://schemas.microsoft.com/office/powerpoint/2010/main" val="5895520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3"/>
          <p:cNvSpPr>
            <a:spLocks noGrp="1"/>
          </p:cNvSpPr>
          <p:nvPr>
            <p:ph type="body" sz="quarter" idx="13"/>
          </p:nvPr>
        </p:nvSpPr>
        <p:spPr/>
        <p:txBody>
          <a:bodyPr/>
          <a:lstStyle/>
          <a:p>
            <a:r>
              <a:rPr lang="en-GB" dirty="0"/>
              <a:t>Plenary</a:t>
            </a:r>
            <a:endParaRPr lang="en-GB" altLang="en-US" dirty="0"/>
          </a:p>
        </p:txBody>
      </p:sp>
      <p:sp>
        <p:nvSpPr>
          <p:cNvPr id="3" name="Text Placeholder 2"/>
          <p:cNvSpPr>
            <a:spLocks noGrp="1"/>
          </p:cNvSpPr>
          <p:nvPr>
            <p:ph type="body" sz="quarter" idx="14"/>
          </p:nvPr>
        </p:nvSpPr>
        <p:spPr/>
        <p:txBody>
          <a:bodyPr/>
          <a:lstStyle/>
          <a:p>
            <a:r>
              <a:rPr lang="en-GB" dirty="0"/>
              <a:t>Identify the right construct for each option:</a:t>
            </a:r>
          </a:p>
          <a:p>
            <a:pPr lvl="1"/>
            <a:r>
              <a:rPr lang="en-GB" dirty="0"/>
              <a:t>Collecting cricket scores (6 balls to an over)</a:t>
            </a:r>
            <a:br>
              <a:rPr lang="en-GB" dirty="0"/>
            </a:br>
            <a:endParaRPr lang="en-GB" dirty="0"/>
          </a:p>
          <a:p>
            <a:pPr lvl="3"/>
            <a:endParaRPr lang="en-GB" dirty="0"/>
          </a:p>
          <a:p>
            <a:pPr lvl="1"/>
            <a:r>
              <a:rPr lang="en-GB" dirty="0"/>
              <a:t>Collecting snooker scores (play until someone wins 3 frames)</a:t>
            </a:r>
            <a:br>
              <a:rPr lang="en-GB" dirty="0"/>
            </a:br>
            <a:endParaRPr lang="en-GB" dirty="0"/>
          </a:p>
          <a:p>
            <a:pPr lvl="3"/>
            <a:endParaRPr lang="en-GB" dirty="0"/>
          </a:p>
          <a:p>
            <a:pPr lvl="1"/>
            <a:r>
              <a:rPr lang="en-GB" dirty="0"/>
              <a:t>Deciding which team has won a match after 90 minutes</a:t>
            </a:r>
            <a:br>
              <a:rPr lang="en-GB" dirty="0"/>
            </a:br>
            <a:endParaRPr lang="en-GB" dirty="0"/>
          </a:p>
        </p:txBody>
      </p:sp>
    </p:spTree>
    <p:extLst>
      <p:ext uri="{BB962C8B-B14F-4D97-AF65-F5344CB8AC3E}">
        <p14:creationId xmlns:p14="http://schemas.microsoft.com/office/powerpoint/2010/main" val="10879565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3"/>
          <p:cNvSpPr>
            <a:spLocks noGrp="1"/>
          </p:cNvSpPr>
          <p:nvPr>
            <p:ph type="body" sz="quarter" idx="13"/>
          </p:nvPr>
        </p:nvSpPr>
        <p:spPr/>
        <p:txBody>
          <a:bodyPr/>
          <a:lstStyle/>
          <a:p>
            <a:r>
              <a:rPr lang="en-GB" dirty="0"/>
              <a:t>Plenary</a:t>
            </a:r>
            <a:endParaRPr lang="en-GB" altLang="en-US" dirty="0"/>
          </a:p>
        </p:txBody>
      </p:sp>
      <p:sp>
        <p:nvSpPr>
          <p:cNvPr id="3" name="Text Placeholder 2"/>
          <p:cNvSpPr>
            <a:spLocks noGrp="1"/>
          </p:cNvSpPr>
          <p:nvPr>
            <p:ph type="body" sz="quarter" idx="14"/>
          </p:nvPr>
        </p:nvSpPr>
        <p:spPr>
          <a:xfrm>
            <a:off x="743520" y="1704179"/>
            <a:ext cx="7797230" cy="3453607"/>
          </a:xfrm>
        </p:spPr>
        <p:txBody>
          <a:bodyPr/>
          <a:lstStyle/>
          <a:p>
            <a:r>
              <a:rPr lang="en-GB" dirty="0"/>
              <a:t>Identify the right construct for each option:</a:t>
            </a:r>
          </a:p>
          <a:p>
            <a:pPr lvl="1"/>
            <a:r>
              <a:rPr lang="en-GB" dirty="0"/>
              <a:t>Collecting cricket scores (6 balls to an over)</a:t>
            </a:r>
          </a:p>
          <a:p>
            <a:pPr lvl="3"/>
            <a:r>
              <a:rPr lang="en-GB" dirty="0">
                <a:solidFill>
                  <a:srgbClr val="FF0000"/>
                </a:solidFill>
                <a:latin typeface="Arial" panose="020B0604020202020204" pitchFamily="34" charset="0"/>
                <a:cs typeface="Arial" panose="020B0604020202020204" pitchFamily="34" charset="0"/>
              </a:rPr>
              <a:t>For loop (must repeat 6 times)</a:t>
            </a:r>
            <a:br>
              <a:rPr lang="en-GB" dirty="0">
                <a:latin typeface="Arial" panose="020B0604020202020204" pitchFamily="34" charset="0"/>
                <a:cs typeface="Arial" panose="020B0604020202020204" pitchFamily="34" charset="0"/>
              </a:rPr>
            </a:br>
            <a:endParaRPr lang="en-GB" dirty="0">
              <a:latin typeface="Arial" panose="020B0604020202020204" pitchFamily="34" charset="0"/>
              <a:cs typeface="Arial" panose="020B0604020202020204" pitchFamily="34" charset="0"/>
            </a:endParaRPr>
          </a:p>
          <a:p>
            <a:pPr lvl="1"/>
            <a:r>
              <a:rPr lang="en-GB" dirty="0">
                <a:latin typeface="Arial" panose="020B0604020202020204" pitchFamily="34" charset="0"/>
                <a:cs typeface="Arial" panose="020B0604020202020204" pitchFamily="34" charset="0"/>
              </a:rPr>
              <a:t>Collecting snooker scores (play until someone wins 3 frames)</a:t>
            </a:r>
          </a:p>
          <a:p>
            <a:pPr lvl="3"/>
            <a:r>
              <a:rPr lang="en-GB" dirty="0">
                <a:solidFill>
                  <a:srgbClr val="FF0000"/>
                </a:solidFill>
                <a:latin typeface="Arial" panose="020B0604020202020204" pitchFamily="34" charset="0"/>
                <a:cs typeface="Arial" panose="020B0604020202020204" pitchFamily="34" charset="0"/>
              </a:rPr>
              <a:t>While loop (repeat while frames won &lt; 3)</a:t>
            </a:r>
            <a:br>
              <a:rPr lang="en-GB" dirty="0">
                <a:solidFill>
                  <a:srgbClr val="FF0000"/>
                </a:solidFill>
                <a:latin typeface="Arial" panose="020B0604020202020204" pitchFamily="34" charset="0"/>
                <a:cs typeface="Arial" panose="020B0604020202020204" pitchFamily="34" charset="0"/>
              </a:rPr>
            </a:br>
            <a:endParaRPr lang="en-GB" dirty="0">
              <a:solidFill>
                <a:srgbClr val="FF0000"/>
              </a:solidFill>
              <a:latin typeface="Arial" panose="020B0604020202020204" pitchFamily="34" charset="0"/>
              <a:cs typeface="Arial" panose="020B0604020202020204" pitchFamily="34" charset="0"/>
            </a:endParaRPr>
          </a:p>
          <a:p>
            <a:pPr lvl="1"/>
            <a:r>
              <a:rPr lang="en-GB" dirty="0">
                <a:latin typeface="Arial" panose="020B0604020202020204" pitchFamily="34" charset="0"/>
                <a:cs typeface="Arial" panose="020B0604020202020204" pitchFamily="34" charset="0"/>
              </a:rPr>
              <a:t>Deciding which team has won a match after 90 minutes</a:t>
            </a:r>
          </a:p>
          <a:p>
            <a:pPr lvl="3"/>
            <a:r>
              <a:rPr lang="en-GB" dirty="0">
                <a:solidFill>
                  <a:srgbClr val="FF0000"/>
                </a:solidFill>
                <a:latin typeface="Arial" panose="020B0604020202020204" pitchFamily="34" charset="0"/>
                <a:cs typeface="Arial" panose="020B0604020202020204" pitchFamily="34" charset="0"/>
              </a:rPr>
              <a:t>If statement (if </a:t>
            </a:r>
            <a:r>
              <a:rPr lang="en-GB" dirty="0" err="1">
                <a:solidFill>
                  <a:srgbClr val="FF0000"/>
                </a:solidFill>
                <a:latin typeface="Arial" panose="020B0604020202020204" pitchFamily="34" charset="0"/>
                <a:cs typeface="Arial" panose="020B0604020202020204" pitchFamily="34" charset="0"/>
              </a:rPr>
              <a:t>teamAScore</a:t>
            </a:r>
            <a:r>
              <a:rPr lang="en-GB" dirty="0">
                <a:solidFill>
                  <a:srgbClr val="FF0000"/>
                </a:solidFill>
                <a:latin typeface="Arial" panose="020B0604020202020204" pitchFamily="34" charset="0"/>
                <a:cs typeface="Arial" panose="020B0604020202020204" pitchFamily="34" charset="0"/>
              </a:rPr>
              <a:t> &gt; </a:t>
            </a:r>
            <a:r>
              <a:rPr lang="en-GB" dirty="0" err="1">
                <a:solidFill>
                  <a:srgbClr val="FF0000"/>
                </a:solidFill>
                <a:latin typeface="Arial" panose="020B0604020202020204" pitchFamily="34" charset="0"/>
                <a:cs typeface="Arial" panose="020B0604020202020204" pitchFamily="34" charset="0"/>
              </a:rPr>
              <a:t>teamBScore</a:t>
            </a:r>
            <a:r>
              <a:rPr lang="en-GB" dirty="0">
                <a:solidFill>
                  <a:srgbClr val="FF0000"/>
                </a:solidFill>
                <a:latin typeface="Arial" panose="020B0604020202020204" pitchFamily="34" charset="0"/>
                <a:cs typeface="Arial" panose="020B0604020202020204" pitchFamily="34" charset="0"/>
              </a:rPr>
              <a:t>)</a:t>
            </a:r>
            <a:br>
              <a:rPr lang="en-GB" dirty="0">
                <a:solidFill>
                  <a:srgbClr val="FF0000"/>
                </a:solidFill>
                <a:latin typeface="Arial" panose="020B0604020202020204" pitchFamily="34" charset="0"/>
                <a:cs typeface="Arial" panose="020B0604020202020204" pitchFamily="34" charset="0"/>
              </a:rPr>
            </a:br>
            <a:endParaRPr lang="en-GB"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5409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3"/>
          <p:cNvSpPr>
            <a:spLocks noGrp="1"/>
          </p:cNvSpPr>
          <p:nvPr>
            <p:ph type="body" sz="quarter" idx="13"/>
          </p:nvPr>
        </p:nvSpPr>
        <p:spPr/>
        <p:txBody>
          <a:bodyPr/>
          <a:lstStyle/>
          <a:p>
            <a:r>
              <a:rPr lang="en-GB" dirty="0"/>
              <a:t>Starter activity </a:t>
            </a:r>
            <a:r>
              <a:rPr lang="en-GB" dirty="0">
                <a:solidFill>
                  <a:srgbClr val="FF0000"/>
                </a:solidFill>
              </a:rPr>
              <a:t>Answers</a:t>
            </a:r>
            <a:endParaRPr lang="en-GB" altLang="en-US" dirty="0">
              <a:solidFill>
                <a:srgbClr val="FF0000"/>
              </a:solidFill>
            </a:endParaRPr>
          </a:p>
        </p:txBody>
      </p:sp>
      <p:sp>
        <p:nvSpPr>
          <p:cNvPr id="3" name="Text Placeholder 2"/>
          <p:cNvSpPr>
            <a:spLocks noGrp="1"/>
          </p:cNvSpPr>
          <p:nvPr>
            <p:ph type="body" sz="quarter" idx="14"/>
          </p:nvPr>
        </p:nvSpPr>
        <p:spPr>
          <a:xfrm>
            <a:off x="724280" y="1704179"/>
            <a:ext cx="7797230" cy="4536504"/>
          </a:xfrm>
        </p:spPr>
        <p:txBody>
          <a:bodyPr>
            <a:normAutofit/>
          </a:bodyPr>
          <a:lstStyle/>
          <a:p>
            <a:r>
              <a:rPr lang="en-GB" dirty="0"/>
              <a:t>Which of these statements are true?</a:t>
            </a:r>
          </a:p>
          <a:p>
            <a:pPr lvl="1"/>
            <a:r>
              <a:rPr lang="en-GB" sz="2400" dirty="0">
                <a:solidFill>
                  <a:schemeClr val="tx1"/>
                </a:solidFill>
              </a:rPr>
              <a:t>15 == 12</a:t>
            </a:r>
          </a:p>
          <a:p>
            <a:pPr lvl="1"/>
            <a:r>
              <a:rPr lang="en-GB" sz="2400" dirty="0">
                <a:solidFill>
                  <a:schemeClr val="tx1"/>
                </a:solidFill>
              </a:rPr>
              <a:t>17 != 14</a:t>
            </a:r>
          </a:p>
          <a:p>
            <a:pPr lvl="1"/>
            <a:r>
              <a:rPr lang="en-GB" sz="2400" dirty="0">
                <a:solidFill>
                  <a:schemeClr val="tx1"/>
                </a:solidFill>
              </a:rPr>
              <a:t>12 &lt; 8</a:t>
            </a:r>
          </a:p>
          <a:p>
            <a:pPr lvl="1"/>
            <a:r>
              <a:rPr lang="en-GB" sz="2400" dirty="0">
                <a:solidFill>
                  <a:schemeClr val="tx1"/>
                </a:solidFill>
              </a:rPr>
              <a:t>26 &gt;= 10</a:t>
            </a:r>
          </a:p>
          <a:p>
            <a:pPr lvl="1"/>
            <a:r>
              <a:rPr lang="en-GB" sz="2400" dirty="0">
                <a:solidFill>
                  <a:schemeClr val="tx1"/>
                </a:solidFill>
              </a:rPr>
              <a:t>3 &lt;= 3</a:t>
            </a:r>
          </a:p>
          <a:p>
            <a:pPr lvl="1"/>
            <a:r>
              <a:rPr lang="en-GB" sz="2400" dirty="0">
                <a:solidFill>
                  <a:schemeClr val="tx1"/>
                </a:solidFill>
              </a:rPr>
              <a:t>3 &lt; 3</a:t>
            </a:r>
          </a:p>
          <a:p>
            <a:pPr lvl="1"/>
            <a:r>
              <a:rPr lang="en-GB" sz="2400" dirty="0">
                <a:solidFill>
                  <a:schemeClr val="tx1"/>
                </a:solidFill>
              </a:rPr>
              <a:t>“Five” == 5</a:t>
            </a:r>
          </a:p>
          <a:p>
            <a:pPr lvl="1"/>
            <a:endParaRPr lang="en-GB" dirty="0"/>
          </a:p>
          <a:p>
            <a:endParaRPr lang="en-GB" dirty="0"/>
          </a:p>
          <a:p>
            <a:endParaRPr lang="en-GB" dirty="0"/>
          </a:p>
        </p:txBody>
      </p:sp>
      <p:sp>
        <p:nvSpPr>
          <p:cNvPr id="7" name="Content Placeholder 2"/>
          <p:cNvSpPr txBox="1">
            <a:spLocks/>
          </p:cNvSpPr>
          <p:nvPr/>
        </p:nvSpPr>
        <p:spPr>
          <a:xfrm>
            <a:off x="162497" y="2308936"/>
            <a:ext cx="8229600" cy="453650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1200"/>
              </a:spcBef>
              <a:spcAft>
                <a:spcPts val="1200"/>
              </a:spcAft>
              <a:buNone/>
              <a:defRPr/>
            </a:pPr>
            <a:endParaRPr lang="en-GB" sz="2500" dirty="0">
              <a:latin typeface="Consolas" pitchFamily="49" charset="0"/>
              <a:cs typeface="Consolas" pitchFamily="49" charset="0"/>
            </a:endParaRPr>
          </a:p>
        </p:txBody>
      </p:sp>
      <p:sp>
        <p:nvSpPr>
          <p:cNvPr id="5" name="Text Placeholder 2"/>
          <p:cNvSpPr txBox="1">
            <a:spLocks/>
          </p:cNvSpPr>
          <p:nvPr/>
        </p:nvSpPr>
        <p:spPr>
          <a:xfrm>
            <a:off x="3385628" y="2267490"/>
            <a:ext cx="2484438" cy="4496596"/>
          </a:xfrm>
          <a:prstGeom prst="rect">
            <a:avLst/>
          </a:prstGeom>
        </p:spPr>
        <p:txBody>
          <a:bodyPr vert="horz" lIns="0" tIns="0"/>
          <a:lstStyle>
            <a:lvl1pPr marL="271463" indent="-271463" algn="l" defTabSz="457200" rtl="0" eaLnBrk="1" latinLnBrk="0" hangingPunct="1">
              <a:lnSpc>
                <a:spcPct val="100000"/>
              </a:lnSpc>
              <a:spcBef>
                <a:spcPts val="0"/>
              </a:spcBef>
              <a:spcAft>
                <a:spcPts val="1400"/>
              </a:spcAft>
              <a:buFont typeface="Arial"/>
              <a:buChar char="•"/>
              <a:defRPr sz="2500" kern="1200">
                <a:solidFill>
                  <a:schemeClr val="tx1"/>
                </a:solidFill>
                <a:latin typeface="Arial"/>
                <a:ea typeface="+mn-ea"/>
                <a:cs typeface="Arial"/>
              </a:defRPr>
            </a:lvl1pPr>
            <a:lvl2pPr marL="723900" indent="-279400" algn="l" defTabSz="457200" rtl="0" eaLnBrk="1" latinLnBrk="0" hangingPunct="1">
              <a:lnSpc>
                <a:spcPct val="100000"/>
              </a:lnSpc>
              <a:spcBef>
                <a:spcPts val="0"/>
              </a:spcBef>
              <a:spcAft>
                <a:spcPts val="1200"/>
              </a:spcAft>
              <a:buFont typeface="Arial"/>
              <a:buChar char="•"/>
              <a:defRPr sz="2000" kern="1200">
                <a:solidFill>
                  <a:srgbClr val="ED0775"/>
                </a:solidFill>
                <a:latin typeface="Arial"/>
                <a:ea typeface="+mn-ea"/>
                <a:cs typeface="Arial"/>
              </a:defRPr>
            </a:lvl2pPr>
            <a:lvl3pPr marL="723900" indent="-279400" algn="l" defTabSz="457200" rtl="0" eaLnBrk="1" latinLnBrk="0" hangingPunct="1">
              <a:lnSpc>
                <a:spcPct val="100000"/>
              </a:lnSpc>
              <a:spcBef>
                <a:spcPct val="20000"/>
              </a:spcBef>
              <a:buFont typeface="Arial"/>
              <a:buChar char="•"/>
              <a:defRPr lang="en-US" sz="2000" kern="1200" baseline="0" dirty="0" smtClean="0">
                <a:solidFill>
                  <a:srgbClr val="F29AC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44500" lvl="1" indent="0">
              <a:buNone/>
            </a:pPr>
            <a:r>
              <a:rPr lang="en-GB" sz="2400" b="1" dirty="0">
                <a:solidFill>
                  <a:srgbClr val="FF0000"/>
                </a:solidFill>
              </a:rPr>
              <a:t>False</a:t>
            </a:r>
          </a:p>
          <a:p>
            <a:pPr marL="444500" lvl="1" indent="0">
              <a:buNone/>
            </a:pPr>
            <a:r>
              <a:rPr lang="en-GB" sz="2400" b="1" dirty="0">
                <a:solidFill>
                  <a:srgbClr val="00B050"/>
                </a:solidFill>
              </a:rPr>
              <a:t>True</a:t>
            </a:r>
          </a:p>
          <a:p>
            <a:pPr marL="444500" lvl="1" indent="0">
              <a:buNone/>
            </a:pPr>
            <a:r>
              <a:rPr lang="en-GB" sz="2400" b="1" dirty="0">
                <a:solidFill>
                  <a:srgbClr val="FF0000"/>
                </a:solidFill>
              </a:rPr>
              <a:t>False</a:t>
            </a:r>
          </a:p>
          <a:p>
            <a:pPr marL="444500" lvl="1" indent="0">
              <a:buNone/>
            </a:pPr>
            <a:r>
              <a:rPr lang="en-GB" sz="2400" b="1" dirty="0">
                <a:solidFill>
                  <a:srgbClr val="00B050"/>
                </a:solidFill>
              </a:rPr>
              <a:t>True</a:t>
            </a:r>
          </a:p>
          <a:p>
            <a:pPr marL="444500" lvl="1" indent="0">
              <a:buNone/>
            </a:pPr>
            <a:r>
              <a:rPr lang="en-GB" sz="2400" b="1" dirty="0">
                <a:solidFill>
                  <a:srgbClr val="00B050"/>
                </a:solidFill>
              </a:rPr>
              <a:t>True</a:t>
            </a:r>
          </a:p>
          <a:p>
            <a:pPr marL="444500" lvl="1" indent="0">
              <a:buNone/>
            </a:pPr>
            <a:r>
              <a:rPr lang="en-GB" sz="2400" b="1" dirty="0">
                <a:solidFill>
                  <a:srgbClr val="FF0000"/>
                </a:solidFill>
              </a:rPr>
              <a:t>False</a:t>
            </a:r>
          </a:p>
          <a:p>
            <a:pPr marL="444500" lvl="1" indent="0">
              <a:buNone/>
            </a:pPr>
            <a:r>
              <a:rPr lang="en-GB" sz="2400" b="1" dirty="0">
                <a:solidFill>
                  <a:srgbClr val="FF0000"/>
                </a:solidFill>
              </a:rPr>
              <a:t>False</a:t>
            </a:r>
            <a:r>
              <a:rPr lang="en-GB" sz="2400" b="1" dirty="0"/>
              <a:t>	</a:t>
            </a:r>
            <a:endParaRPr lang="en-GB" b="1" dirty="0"/>
          </a:p>
        </p:txBody>
      </p:sp>
    </p:spTree>
    <p:extLst>
      <p:ext uri="{BB962C8B-B14F-4D97-AF65-F5344CB8AC3E}">
        <p14:creationId xmlns:p14="http://schemas.microsoft.com/office/powerpoint/2010/main" val="861642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0461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Data Types and casting</a:t>
            </a:r>
          </a:p>
        </p:txBody>
      </p:sp>
      <p:sp>
        <p:nvSpPr>
          <p:cNvPr id="2" name="Text Placeholder 1"/>
          <p:cNvSpPr>
            <a:spLocks noGrp="1"/>
          </p:cNvSpPr>
          <p:nvPr>
            <p:ph type="body" sz="quarter" idx="14"/>
          </p:nvPr>
        </p:nvSpPr>
        <p:spPr/>
        <p:txBody>
          <a:bodyPr>
            <a:normAutofit fontScale="85000" lnSpcReduction="20000"/>
          </a:bodyPr>
          <a:lstStyle/>
          <a:p>
            <a:r>
              <a:rPr lang="en-GB" altLang="en-US" dirty="0"/>
              <a:t>In Python you only need to know four data types:</a:t>
            </a:r>
          </a:p>
          <a:p>
            <a:pPr marL="0" indent="0">
              <a:buNone/>
            </a:pPr>
            <a:r>
              <a:rPr lang="en-GB" altLang="en-US" dirty="0"/>
              <a:t>	</a:t>
            </a:r>
            <a:r>
              <a:rPr lang="en-GB" altLang="en-US" dirty="0">
                <a:latin typeface="Consolas" panose="020B0609020204030204" pitchFamily="49" charset="0"/>
                <a:cs typeface="Consolas" panose="020B0609020204030204" pitchFamily="49" charset="0"/>
              </a:rPr>
              <a:t>String</a:t>
            </a:r>
            <a:r>
              <a:rPr lang="en-GB" altLang="en-US" dirty="0"/>
              <a:t>	  	– 	A piece of text</a:t>
            </a:r>
            <a:br>
              <a:rPr lang="en-GB" altLang="en-US" dirty="0"/>
            </a:br>
            <a:r>
              <a:rPr lang="en-GB" altLang="en-US" dirty="0"/>
              <a:t>	</a:t>
            </a:r>
            <a:r>
              <a:rPr lang="en-GB" altLang="en-US" dirty="0" err="1">
                <a:solidFill>
                  <a:srgbClr val="660066"/>
                </a:solidFill>
                <a:latin typeface="Consolas" charset="0"/>
                <a:ea typeface="Consolas" charset="0"/>
                <a:cs typeface="Consolas" charset="0"/>
              </a:rPr>
              <a:t>str</a:t>
            </a:r>
            <a:r>
              <a:rPr lang="en-GB" altLang="en-US" dirty="0">
                <a:latin typeface="Consolas" charset="0"/>
                <a:ea typeface="Consolas" charset="0"/>
                <a:cs typeface="Consolas" charset="0"/>
              </a:rPr>
              <a:t>()	</a:t>
            </a:r>
            <a:r>
              <a:rPr lang="en-GB" altLang="en-US" dirty="0"/>
              <a:t>			</a:t>
            </a:r>
            <a:r>
              <a:rPr lang="en-GB" altLang="en-US" i="1" dirty="0"/>
              <a:t>or a mixture of letters and numbers</a:t>
            </a:r>
          </a:p>
          <a:p>
            <a:pPr marL="0" indent="0">
              <a:buNone/>
            </a:pPr>
            <a:r>
              <a:rPr lang="en-GB" altLang="en-US" dirty="0"/>
              <a:t>	</a:t>
            </a:r>
            <a:r>
              <a:rPr lang="en-GB" altLang="en-US" dirty="0">
                <a:latin typeface="Consolas" panose="020B0609020204030204" pitchFamily="49" charset="0"/>
                <a:cs typeface="Consolas" panose="020B0609020204030204" pitchFamily="49" charset="0"/>
              </a:rPr>
              <a:t>Integer</a:t>
            </a:r>
            <a:r>
              <a:rPr lang="en-GB" altLang="en-US" dirty="0"/>
              <a:t>	  	– 	A whole number</a:t>
            </a:r>
            <a:br>
              <a:rPr lang="en-GB" altLang="en-US" dirty="0"/>
            </a:br>
            <a:r>
              <a:rPr lang="en-GB" altLang="en-US" dirty="0"/>
              <a:t>	</a:t>
            </a:r>
            <a:r>
              <a:rPr lang="en-GB" altLang="en-US" dirty="0" err="1">
                <a:solidFill>
                  <a:srgbClr val="660066"/>
                </a:solidFill>
                <a:latin typeface="Consolas" charset="0"/>
                <a:ea typeface="Consolas" charset="0"/>
                <a:cs typeface="Consolas" charset="0"/>
              </a:rPr>
              <a:t>int</a:t>
            </a:r>
            <a:r>
              <a:rPr lang="en-GB" altLang="en-US" dirty="0">
                <a:latin typeface="Consolas" charset="0"/>
                <a:ea typeface="Consolas" charset="0"/>
                <a:cs typeface="Consolas" charset="0"/>
              </a:rPr>
              <a:t>() </a:t>
            </a:r>
          </a:p>
          <a:p>
            <a:pPr marL="0" indent="0">
              <a:buNone/>
            </a:pPr>
            <a:r>
              <a:rPr lang="en-GB" altLang="en-US" dirty="0"/>
              <a:t>	</a:t>
            </a:r>
            <a:r>
              <a:rPr lang="en-GB" altLang="en-US" dirty="0">
                <a:latin typeface="Consolas" panose="020B0609020204030204" pitchFamily="49" charset="0"/>
                <a:cs typeface="Consolas" panose="020B0609020204030204" pitchFamily="49" charset="0"/>
              </a:rPr>
              <a:t>Float</a:t>
            </a:r>
            <a:r>
              <a:rPr lang="en-GB" altLang="en-US" dirty="0"/>
              <a:t>	  		– 	A number with a decimal point</a:t>
            </a:r>
            <a:br>
              <a:rPr lang="en-GB" altLang="en-US" dirty="0"/>
            </a:br>
            <a:r>
              <a:rPr lang="en-GB" altLang="en-US" dirty="0"/>
              <a:t>	</a:t>
            </a:r>
            <a:r>
              <a:rPr lang="en-GB" altLang="en-US" dirty="0">
                <a:solidFill>
                  <a:srgbClr val="660066"/>
                </a:solidFill>
                <a:latin typeface="Consolas" charset="0"/>
                <a:ea typeface="Consolas" charset="0"/>
                <a:cs typeface="Consolas" charset="0"/>
              </a:rPr>
              <a:t>float</a:t>
            </a:r>
            <a:r>
              <a:rPr lang="en-GB" altLang="en-US" dirty="0">
                <a:latin typeface="Consolas" charset="0"/>
                <a:ea typeface="Consolas" charset="0"/>
                <a:cs typeface="Consolas" charset="0"/>
              </a:rPr>
              <a:t>()</a:t>
            </a:r>
            <a:r>
              <a:rPr lang="en-GB" altLang="en-US" dirty="0"/>
              <a:t>			</a:t>
            </a:r>
            <a:r>
              <a:rPr lang="en-GB" altLang="en-US" i="1" dirty="0"/>
              <a:t>known as Real in some languages</a:t>
            </a:r>
          </a:p>
          <a:p>
            <a:pPr marL="0" indent="0">
              <a:buNone/>
            </a:pPr>
            <a:r>
              <a:rPr lang="en-GB" altLang="en-US" dirty="0"/>
              <a:t> 	</a:t>
            </a:r>
            <a:r>
              <a:rPr lang="en-GB" altLang="en-US" dirty="0">
                <a:latin typeface="Consolas" panose="020B0609020204030204" pitchFamily="49" charset="0"/>
                <a:cs typeface="Consolas" panose="020B0609020204030204" pitchFamily="49" charset="0"/>
              </a:rPr>
              <a:t>Boolean	</a:t>
            </a:r>
            <a:r>
              <a:rPr lang="en-GB" altLang="en-US" dirty="0"/>
              <a:t>	– 	True or False</a:t>
            </a:r>
            <a:br>
              <a:rPr lang="en-GB" altLang="en-US" dirty="0"/>
            </a:br>
            <a:r>
              <a:rPr lang="en-GB" altLang="en-US" dirty="0"/>
              <a:t>	</a:t>
            </a:r>
            <a:r>
              <a:rPr lang="en-GB" altLang="en-US" dirty="0">
                <a:solidFill>
                  <a:srgbClr val="660066"/>
                </a:solidFill>
                <a:latin typeface="Consolas" charset="0"/>
                <a:ea typeface="Consolas" charset="0"/>
                <a:cs typeface="Consolas" charset="0"/>
              </a:rPr>
              <a:t>bool</a:t>
            </a:r>
            <a:r>
              <a:rPr lang="en-GB" altLang="en-US" dirty="0">
                <a:latin typeface="Consolas" charset="0"/>
                <a:ea typeface="Consolas" charset="0"/>
                <a:cs typeface="Consolas" charset="0"/>
              </a:rPr>
              <a:t>() </a:t>
            </a:r>
            <a:r>
              <a:rPr lang="en-GB" altLang="en-US" dirty="0"/>
              <a:t>			</a:t>
            </a:r>
            <a:r>
              <a:rPr lang="en-GB" altLang="en-US" i="1" dirty="0"/>
              <a:t>Note the capital letters</a:t>
            </a:r>
            <a:endParaRPr lang="en-GB" altLang="en-US" dirty="0"/>
          </a:p>
        </p:txBody>
      </p:sp>
    </p:spTree>
    <p:extLst>
      <p:ext uri="{BB962C8B-B14F-4D97-AF65-F5344CB8AC3E}">
        <p14:creationId xmlns:p14="http://schemas.microsoft.com/office/powerpoint/2010/main" val="2759350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Relational operators</a:t>
            </a:r>
            <a:endParaRPr lang="en-GB" altLang="en-US" b="0" dirty="0"/>
          </a:p>
        </p:txBody>
      </p:sp>
      <p:sp>
        <p:nvSpPr>
          <p:cNvPr id="2" name="Text Placeholder 1"/>
          <p:cNvSpPr>
            <a:spLocks noGrp="1"/>
          </p:cNvSpPr>
          <p:nvPr>
            <p:ph type="body" sz="quarter" idx="14"/>
          </p:nvPr>
        </p:nvSpPr>
        <p:spPr>
          <a:xfrm>
            <a:off x="724280" y="1704179"/>
            <a:ext cx="7797230" cy="4775643"/>
          </a:xfrm>
        </p:spPr>
        <p:txBody>
          <a:bodyPr>
            <a:normAutofit lnSpcReduction="10000"/>
          </a:bodyPr>
          <a:lstStyle/>
          <a:p>
            <a:r>
              <a:rPr lang="en-GB" altLang="en-US" dirty="0"/>
              <a:t>There are six comparison operators commonly used in Python:</a:t>
            </a:r>
          </a:p>
          <a:p>
            <a:pPr lvl="1"/>
            <a:r>
              <a:rPr lang="en-GB" altLang="en-US" sz="3200" dirty="0">
                <a:solidFill>
                  <a:schemeClr val="tx1"/>
                </a:solidFill>
              </a:rPr>
              <a:t>Equal to</a:t>
            </a:r>
          </a:p>
          <a:p>
            <a:pPr lvl="1"/>
            <a:r>
              <a:rPr lang="en-GB" altLang="en-US" sz="3200" dirty="0">
                <a:solidFill>
                  <a:schemeClr val="tx1"/>
                </a:solidFill>
              </a:rPr>
              <a:t>Not equal to</a:t>
            </a:r>
          </a:p>
          <a:p>
            <a:pPr lvl="1"/>
            <a:r>
              <a:rPr lang="en-GB" altLang="en-US" sz="3200" dirty="0">
                <a:solidFill>
                  <a:schemeClr val="tx1"/>
                </a:solidFill>
              </a:rPr>
              <a:t>Less than</a:t>
            </a:r>
          </a:p>
          <a:p>
            <a:pPr lvl="1"/>
            <a:r>
              <a:rPr lang="en-GB" altLang="en-US" sz="3200" dirty="0">
                <a:solidFill>
                  <a:schemeClr val="tx1"/>
                </a:solidFill>
              </a:rPr>
              <a:t>Less than or equal to</a:t>
            </a:r>
          </a:p>
          <a:p>
            <a:pPr lvl="1"/>
            <a:r>
              <a:rPr lang="en-GB" altLang="en-US" sz="3200" dirty="0">
                <a:solidFill>
                  <a:schemeClr val="tx1"/>
                </a:solidFill>
              </a:rPr>
              <a:t>Greater than</a:t>
            </a:r>
          </a:p>
          <a:p>
            <a:pPr lvl="1"/>
            <a:r>
              <a:rPr lang="en-GB" altLang="en-US" sz="3200" dirty="0">
                <a:solidFill>
                  <a:schemeClr val="tx1"/>
                </a:solidFill>
              </a:rPr>
              <a:t>Greater than or equal to</a:t>
            </a:r>
          </a:p>
          <a:p>
            <a:endParaRPr lang="en-GB" dirty="0"/>
          </a:p>
        </p:txBody>
      </p:sp>
    </p:spTree>
    <p:extLst>
      <p:ext uri="{BB962C8B-B14F-4D97-AF65-F5344CB8AC3E}">
        <p14:creationId xmlns:p14="http://schemas.microsoft.com/office/powerpoint/2010/main" val="2185789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Relational operators</a:t>
            </a:r>
            <a:endParaRPr lang="en-GB" altLang="en-US" b="0" dirty="0"/>
          </a:p>
        </p:txBody>
      </p:sp>
      <p:sp>
        <p:nvSpPr>
          <p:cNvPr id="2" name="Text Placeholder 1"/>
          <p:cNvSpPr>
            <a:spLocks noGrp="1"/>
          </p:cNvSpPr>
          <p:nvPr>
            <p:ph type="body" sz="quarter" idx="14"/>
          </p:nvPr>
        </p:nvSpPr>
        <p:spPr>
          <a:xfrm>
            <a:off x="724279" y="1704179"/>
            <a:ext cx="8047187" cy="4786932"/>
          </a:xfrm>
        </p:spPr>
        <p:txBody>
          <a:bodyPr>
            <a:normAutofit fontScale="92500" lnSpcReduction="10000"/>
          </a:bodyPr>
          <a:lstStyle/>
          <a:p>
            <a:r>
              <a:rPr lang="en-GB" altLang="en-US" sz="3100" dirty="0"/>
              <a:t>There are six comparison operators commonly used in Python:</a:t>
            </a:r>
          </a:p>
          <a:p>
            <a:pPr lvl="1">
              <a:lnSpc>
                <a:spcPct val="110000"/>
              </a:lnSpc>
            </a:pPr>
            <a:r>
              <a:rPr lang="en-GB" altLang="en-US" sz="3200" dirty="0">
                <a:solidFill>
                  <a:schemeClr val="tx1"/>
                </a:solidFill>
              </a:rPr>
              <a:t>Equal to					</a:t>
            </a:r>
            <a:r>
              <a:rPr lang="en-GB" altLang="en-US" sz="3200" b="1" dirty="0">
                <a:solidFill>
                  <a:srgbClr val="FF0000"/>
                </a:solidFill>
              </a:rPr>
              <a:t>==</a:t>
            </a:r>
          </a:p>
          <a:p>
            <a:pPr lvl="1">
              <a:lnSpc>
                <a:spcPct val="110000"/>
              </a:lnSpc>
            </a:pPr>
            <a:r>
              <a:rPr lang="en-GB" altLang="en-US" sz="3200" dirty="0">
                <a:solidFill>
                  <a:schemeClr val="tx1"/>
                </a:solidFill>
              </a:rPr>
              <a:t>Not equal to				</a:t>
            </a:r>
            <a:r>
              <a:rPr lang="en-GB" altLang="en-US" sz="3200" b="1" dirty="0">
                <a:solidFill>
                  <a:srgbClr val="FF0000"/>
                </a:solidFill>
              </a:rPr>
              <a:t>!=</a:t>
            </a:r>
          </a:p>
          <a:p>
            <a:pPr lvl="1">
              <a:lnSpc>
                <a:spcPct val="110000"/>
              </a:lnSpc>
            </a:pPr>
            <a:r>
              <a:rPr lang="en-GB" altLang="en-US" sz="3200" dirty="0">
                <a:solidFill>
                  <a:schemeClr val="tx1"/>
                </a:solidFill>
              </a:rPr>
              <a:t>Less than					</a:t>
            </a:r>
            <a:r>
              <a:rPr lang="en-GB" altLang="en-US" sz="3200" b="1" dirty="0">
                <a:solidFill>
                  <a:srgbClr val="FF0000"/>
                </a:solidFill>
              </a:rPr>
              <a:t>&lt;</a:t>
            </a:r>
          </a:p>
          <a:p>
            <a:pPr lvl="1">
              <a:lnSpc>
                <a:spcPct val="110000"/>
              </a:lnSpc>
            </a:pPr>
            <a:r>
              <a:rPr lang="en-GB" altLang="en-US" sz="3200" dirty="0">
                <a:solidFill>
                  <a:schemeClr val="tx1"/>
                </a:solidFill>
              </a:rPr>
              <a:t>Less than or equal to		</a:t>
            </a:r>
            <a:r>
              <a:rPr lang="en-GB" altLang="en-US" sz="3200" b="1" dirty="0">
                <a:solidFill>
                  <a:schemeClr val="tx1"/>
                </a:solidFill>
              </a:rPr>
              <a:t>&lt;=</a:t>
            </a:r>
          </a:p>
          <a:p>
            <a:pPr lvl="1">
              <a:lnSpc>
                <a:spcPct val="110000"/>
              </a:lnSpc>
            </a:pPr>
            <a:r>
              <a:rPr lang="en-GB" altLang="en-US" sz="3200" dirty="0">
                <a:solidFill>
                  <a:schemeClr val="tx1"/>
                </a:solidFill>
              </a:rPr>
              <a:t>Greater than				</a:t>
            </a:r>
            <a:r>
              <a:rPr lang="en-GB" altLang="en-US" sz="3200" b="1" dirty="0">
                <a:solidFill>
                  <a:schemeClr val="tx1"/>
                </a:solidFill>
              </a:rPr>
              <a:t>&gt;</a:t>
            </a:r>
          </a:p>
          <a:p>
            <a:pPr lvl="1">
              <a:lnSpc>
                <a:spcPct val="110000"/>
              </a:lnSpc>
            </a:pPr>
            <a:r>
              <a:rPr lang="en-GB" altLang="en-US" sz="3200" dirty="0">
                <a:solidFill>
                  <a:schemeClr val="tx1"/>
                </a:solidFill>
              </a:rPr>
              <a:t>Greater than or equal to	</a:t>
            </a:r>
            <a:r>
              <a:rPr lang="en-GB" altLang="en-US" sz="1900" dirty="0">
                <a:solidFill>
                  <a:schemeClr val="tx1"/>
                </a:solidFill>
              </a:rPr>
              <a:t> 	</a:t>
            </a:r>
            <a:r>
              <a:rPr lang="en-GB" altLang="en-US" sz="3200" b="1" dirty="0">
                <a:solidFill>
                  <a:schemeClr val="tx1"/>
                </a:solidFill>
              </a:rPr>
              <a:t>&gt;=</a:t>
            </a:r>
          </a:p>
          <a:p>
            <a:endParaRPr lang="en-GB" dirty="0"/>
          </a:p>
        </p:txBody>
      </p:sp>
    </p:spTree>
    <p:extLst>
      <p:ext uri="{BB962C8B-B14F-4D97-AF65-F5344CB8AC3E}">
        <p14:creationId xmlns:p14="http://schemas.microsoft.com/office/powerpoint/2010/main" val="1777163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Equality = / ==</a:t>
            </a:r>
            <a:endParaRPr lang="en-GB" altLang="en-US" b="0" dirty="0"/>
          </a:p>
        </p:txBody>
      </p:sp>
      <p:sp>
        <p:nvSpPr>
          <p:cNvPr id="2" name="Text Placeholder 1"/>
          <p:cNvSpPr>
            <a:spLocks noGrp="1"/>
          </p:cNvSpPr>
          <p:nvPr>
            <p:ph type="body" sz="quarter" idx="14"/>
          </p:nvPr>
        </p:nvSpPr>
        <p:spPr/>
        <p:txBody>
          <a:bodyPr>
            <a:normAutofit fontScale="85000" lnSpcReduction="20000"/>
          </a:bodyPr>
          <a:lstStyle/>
          <a:p>
            <a:r>
              <a:rPr lang="en-GB" altLang="en-US" dirty="0"/>
              <a:t>The ‘assignment’ operator (=) assigns a new value</a:t>
            </a:r>
          </a:p>
          <a:p>
            <a:r>
              <a:rPr lang="en-GB" altLang="en-US" dirty="0"/>
              <a:t>The ‘equals’ operator (==) checks if two items have the same value</a:t>
            </a:r>
          </a:p>
          <a:p>
            <a:r>
              <a:rPr lang="en-GB" altLang="en-US" dirty="0"/>
              <a:t>Try this code:</a:t>
            </a:r>
            <a:br>
              <a:rPr lang="en-GB" altLang="en-US" dirty="0"/>
            </a:br>
            <a:br>
              <a:rPr lang="en-GB" altLang="en-US" dirty="0"/>
            </a:br>
            <a:r>
              <a:rPr lang="en-GB" sz="2000" dirty="0">
                <a:latin typeface="Consolas" pitchFamily="49" charset="0"/>
                <a:cs typeface="Consolas" pitchFamily="49" charset="0"/>
              </a:rPr>
              <a:t>userName = </a:t>
            </a:r>
            <a:r>
              <a:rPr lang="en-GB" sz="2000" dirty="0">
                <a:solidFill>
                  <a:srgbClr val="008000"/>
                </a:solidFill>
                <a:latin typeface="Consolas" pitchFamily="49" charset="0"/>
                <a:cs typeface="Consolas" pitchFamily="49" charset="0"/>
              </a:rPr>
              <a:t>"Dave"</a:t>
            </a:r>
            <a:br>
              <a:rPr lang="en-GB" sz="2000" dirty="0">
                <a:solidFill>
                  <a:srgbClr val="660066"/>
                </a:solidFill>
                <a:latin typeface="Consolas" pitchFamily="49" charset="0"/>
                <a:cs typeface="Consolas" pitchFamily="49" charset="0"/>
              </a:rPr>
            </a:br>
            <a:r>
              <a:rPr lang="en-GB" sz="2000" dirty="0">
                <a:latin typeface="Consolas" pitchFamily="49" charset="0"/>
                <a:cs typeface="Consolas" pitchFamily="49" charset="0"/>
              </a:rPr>
              <a:t>targetName =</a:t>
            </a:r>
            <a:r>
              <a:rPr lang="en-GB" sz="2000" dirty="0">
                <a:solidFill>
                  <a:srgbClr val="660066"/>
                </a:solidFill>
                <a:latin typeface="Consolas" pitchFamily="49" charset="0"/>
                <a:cs typeface="Consolas" pitchFamily="49" charset="0"/>
              </a:rPr>
              <a:t> </a:t>
            </a:r>
            <a:r>
              <a:rPr lang="en-GB" sz="2000" dirty="0">
                <a:solidFill>
                  <a:srgbClr val="008000"/>
                </a:solidFill>
                <a:latin typeface="Consolas" pitchFamily="49" charset="0"/>
                <a:cs typeface="Consolas" pitchFamily="49" charset="0"/>
              </a:rPr>
              <a:t>"Dave"</a:t>
            </a:r>
            <a:br>
              <a:rPr lang="en-GB" sz="2000" dirty="0">
                <a:solidFill>
                  <a:srgbClr val="660066"/>
                </a:solidFill>
                <a:latin typeface="Consolas" pitchFamily="49" charset="0"/>
                <a:cs typeface="Consolas" pitchFamily="49" charset="0"/>
              </a:rPr>
            </a:br>
            <a:br>
              <a:rPr lang="en-GB" sz="2000" dirty="0">
                <a:solidFill>
                  <a:srgbClr val="660066"/>
                </a:solidFill>
                <a:latin typeface="Consolas" pitchFamily="49" charset="0"/>
                <a:cs typeface="Consolas" pitchFamily="49" charset="0"/>
              </a:rPr>
            </a:br>
            <a:r>
              <a:rPr lang="en-GB" sz="2000" dirty="0">
                <a:solidFill>
                  <a:srgbClr val="FF6600"/>
                </a:solidFill>
                <a:latin typeface="Consolas" pitchFamily="49" charset="0"/>
                <a:cs typeface="Consolas" pitchFamily="49" charset="0"/>
              </a:rPr>
              <a:t>if</a:t>
            </a:r>
            <a:r>
              <a:rPr lang="en-GB" sz="2000" dirty="0">
                <a:solidFill>
                  <a:srgbClr val="660066"/>
                </a:solidFill>
                <a:latin typeface="Consolas" pitchFamily="49" charset="0"/>
                <a:cs typeface="Consolas" pitchFamily="49" charset="0"/>
              </a:rPr>
              <a:t> </a:t>
            </a:r>
            <a:r>
              <a:rPr lang="en-GB" sz="2000" dirty="0">
                <a:latin typeface="Consolas" pitchFamily="49" charset="0"/>
                <a:cs typeface="Consolas" pitchFamily="49" charset="0"/>
              </a:rPr>
              <a:t>userName == targetName:</a:t>
            </a:r>
            <a:br>
              <a:rPr lang="en-GB" sz="2000" dirty="0">
                <a:latin typeface="Consolas" pitchFamily="49" charset="0"/>
                <a:cs typeface="Consolas" pitchFamily="49" charset="0"/>
              </a:rPr>
            </a:br>
            <a:r>
              <a:rPr lang="en-GB" sz="2000" dirty="0">
                <a:solidFill>
                  <a:srgbClr val="660066"/>
                </a:solidFill>
                <a:latin typeface="Consolas" pitchFamily="49" charset="0"/>
                <a:cs typeface="Consolas" pitchFamily="49" charset="0"/>
              </a:rPr>
              <a:t>    print</a:t>
            </a:r>
            <a:r>
              <a:rPr lang="en-GB" sz="2000" dirty="0">
                <a:latin typeface="Consolas" pitchFamily="49" charset="0"/>
                <a:cs typeface="Consolas" pitchFamily="49" charset="0"/>
              </a:rPr>
              <a:t>(</a:t>
            </a:r>
            <a:r>
              <a:rPr lang="en-GB" sz="2000" dirty="0">
                <a:solidFill>
                  <a:srgbClr val="008000"/>
                </a:solidFill>
                <a:latin typeface="Consolas" pitchFamily="49" charset="0"/>
                <a:cs typeface="Consolas" pitchFamily="49" charset="0"/>
              </a:rPr>
              <a:t>"Names match"</a:t>
            </a:r>
            <a:r>
              <a:rPr lang="en-GB" sz="2000" dirty="0">
                <a:latin typeface="Consolas" pitchFamily="49" charset="0"/>
                <a:cs typeface="Consolas" pitchFamily="49" charset="0"/>
              </a:rPr>
              <a:t>)</a:t>
            </a:r>
            <a:br>
              <a:rPr lang="en-GB" sz="2000" dirty="0">
                <a:latin typeface="Consolas" pitchFamily="49" charset="0"/>
                <a:cs typeface="Consolas" pitchFamily="49" charset="0"/>
              </a:rPr>
            </a:br>
            <a:br>
              <a:rPr lang="en-GB" sz="2000" dirty="0">
                <a:latin typeface="Consolas" pitchFamily="49" charset="0"/>
                <a:cs typeface="Consolas" pitchFamily="49" charset="0"/>
              </a:rPr>
            </a:br>
            <a:r>
              <a:rPr lang="en-GB" altLang="en-US" dirty="0">
                <a:solidFill>
                  <a:srgbClr val="FF0000"/>
                </a:solidFill>
              </a:rPr>
              <a:t>Change the </a:t>
            </a:r>
            <a:r>
              <a:rPr lang="en-GB" altLang="en-US" dirty="0">
                <a:solidFill>
                  <a:srgbClr val="FF0000"/>
                </a:solidFill>
                <a:latin typeface="Consolas" panose="020B0609020204030204" pitchFamily="49" charset="0"/>
              </a:rPr>
              <a:t>userName</a:t>
            </a:r>
            <a:r>
              <a:rPr lang="en-GB" altLang="en-US" dirty="0">
                <a:solidFill>
                  <a:srgbClr val="FF0000"/>
                </a:solidFill>
              </a:rPr>
              <a:t> and test the result</a:t>
            </a:r>
            <a:endParaRPr lang="en-GB" dirty="0">
              <a:solidFill>
                <a:srgbClr val="FF0000"/>
              </a:solidFill>
            </a:endParaRPr>
          </a:p>
        </p:txBody>
      </p:sp>
    </p:spTree>
    <p:extLst>
      <p:ext uri="{BB962C8B-B14F-4D97-AF65-F5344CB8AC3E}">
        <p14:creationId xmlns:p14="http://schemas.microsoft.com/office/powerpoint/2010/main" val="1862720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Inequality !=</a:t>
            </a:r>
            <a:endParaRPr lang="en-GB" altLang="en-US" b="0" dirty="0"/>
          </a:p>
        </p:txBody>
      </p:sp>
      <p:sp>
        <p:nvSpPr>
          <p:cNvPr id="2" name="Text Placeholder 1"/>
          <p:cNvSpPr>
            <a:spLocks noGrp="1"/>
          </p:cNvSpPr>
          <p:nvPr>
            <p:ph type="body" sz="quarter" idx="14"/>
          </p:nvPr>
        </p:nvSpPr>
        <p:spPr/>
        <p:txBody>
          <a:bodyPr>
            <a:normAutofit fontScale="92500" lnSpcReduction="20000"/>
          </a:bodyPr>
          <a:lstStyle/>
          <a:p>
            <a:r>
              <a:rPr lang="en-GB" altLang="en-US" dirty="0"/>
              <a:t>The ‘not equals’ operator (!=) checks if two items have a different  value</a:t>
            </a:r>
          </a:p>
          <a:p>
            <a:r>
              <a:rPr lang="en-GB" altLang="en-US" dirty="0"/>
              <a:t>Try this code:</a:t>
            </a:r>
            <a:br>
              <a:rPr lang="en-GB" altLang="en-US" dirty="0"/>
            </a:br>
            <a:br>
              <a:rPr lang="en-GB" altLang="en-US" dirty="0"/>
            </a:br>
            <a:r>
              <a:rPr lang="en-GB" sz="2000" dirty="0">
                <a:latin typeface="Consolas" pitchFamily="49" charset="0"/>
                <a:cs typeface="Consolas" pitchFamily="49" charset="0"/>
              </a:rPr>
              <a:t>userName = </a:t>
            </a:r>
            <a:r>
              <a:rPr lang="en-GB" sz="2000" dirty="0">
                <a:solidFill>
                  <a:srgbClr val="008000"/>
                </a:solidFill>
                <a:latin typeface="Consolas" pitchFamily="49" charset="0"/>
                <a:cs typeface="Consolas" pitchFamily="49" charset="0"/>
              </a:rPr>
              <a:t>"Bob"</a:t>
            </a:r>
            <a:br>
              <a:rPr lang="en-GB" sz="2000" dirty="0">
                <a:solidFill>
                  <a:srgbClr val="660066"/>
                </a:solidFill>
                <a:latin typeface="Consolas" pitchFamily="49" charset="0"/>
                <a:cs typeface="Consolas" pitchFamily="49" charset="0"/>
              </a:rPr>
            </a:br>
            <a:r>
              <a:rPr lang="en-GB" sz="2000" dirty="0">
                <a:latin typeface="Consolas" pitchFamily="49" charset="0"/>
                <a:cs typeface="Consolas" pitchFamily="49" charset="0"/>
              </a:rPr>
              <a:t>targetName =</a:t>
            </a:r>
            <a:r>
              <a:rPr lang="en-GB" sz="2000" dirty="0">
                <a:solidFill>
                  <a:srgbClr val="660066"/>
                </a:solidFill>
                <a:latin typeface="Consolas" pitchFamily="49" charset="0"/>
                <a:cs typeface="Consolas" pitchFamily="49" charset="0"/>
              </a:rPr>
              <a:t> </a:t>
            </a:r>
            <a:r>
              <a:rPr lang="en-GB" sz="2000" dirty="0">
                <a:solidFill>
                  <a:srgbClr val="008000"/>
                </a:solidFill>
                <a:latin typeface="Consolas" pitchFamily="49" charset="0"/>
                <a:cs typeface="Consolas" pitchFamily="49" charset="0"/>
              </a:rPr>
              <a:t>"Dave"</a:t>
            </a:r>
            <a:br>
              <a:rPr lang="en-GB" sz="2000" dirty="0">
                <a:solidFill>
                  <a:srgbClr val="660066"/>
                </a:solidFill>
                <a:latin typeface="Consolas" pitchFamily="49" charset="0"/>
                <a:cs typeface="Consolas" pitchFamily="49" charset="0"/>
              </a:rPr>
            </a:br>
            <a:br>
              <a:rPr lang="en-GB" sz="2000" dirty="0">
                <a:solidFill>
                  <a:srgbClr val="660066"/>
                </a:solidFill>
                <a:latin typeface="Consolas" pitchFamily="49" charset="0"/>
                <a:cs typeface="Consolas" pitchFamily="49" charset="0"/>
              </a:rPr>
            </a:br>
            <a:r>
              <a:rPr lang="en-GB" sz="2000" dirty="0">
                <a:solidFill>
                  <a:srgbClr val="FF6600"/>
                </a:solidFill>
                <a:latin typeface="Consolas" pitchFamily="49" charset="0"/>
                <a:cs typeface="Consolas" pitchFamily="49" charset="0"/>
              </a:rPr>
              <a:t>if</a:t>
            </a:r>
            <a:r>
              <a:rPr lang="en-GB" sz="2000" dirty="0">
                <a:solidFill>
                  <a:srgbClr val="660066"/>
                </a:solidFill>
                <a:latin typeface="Consolas" pitchFamily="49" charset="0"/>
                <a:cs typeface="Consolas" pitchFamily="49" charset="0"/>
              </a:rPr>
              <a:t> </a:t>
            </a:r>
            <a:r>
              <a:rPr lang="en-GB" sz="2000" dirty="0">
                <a:latin typeface="Consolas" pitchFamily="49" charset="0"/>
                <a:cs typeface="Consolas" pitchFamily="49" charset="0"/>
              </a:rPr>
              <a:t>userName != targetName:</a:t>
            </a:r>
            <a:br>
              <a:rPr lang="en-GB" sz="2000" dirty="0">
                <a:latin typeface="Consolas" pitchFamily="49" charset="0"/>
                <a:cs typeface="Consolas" pitchFamily="49" charset="0"/>
              </a:rPr>
            </a:br>
            <a:r>
              <a:rPr lang="en-GB" sz="2000" dirty="0">
                <a:solidFill>
                  <a:srgbClr val="660066"/>
                </a:solidFill>
                <a:latin typeface="Consolas" pitchFamily="49" charset="0"/>
                <a:cs typeface="Consolas" pitchFamily="49" charset="0"/>
              </a:rPr>
              <a:t>    print</a:t>
            </a:r>
            <a:r>
              <a:rPr lang="en-GB" sz="2000" dirty="0">
                <a:latin typeface="Consolas" pitchFamily="49" charset="0"/>
                <a:cs typeface="Consolas" pitchFamily="49" charset="0"/>
              </a:rPr>
              <a:t>(</a:t>
            </a:r>
            <a:r>
              <a:rPr lang="en-GB" sz="2000" dirty="0">
                <a:solidFill>
                  <a:srgbClr val="008000"/>
                </a:solidFill>
                <a:latin typeface="Consolas" pitchFamily="49" charset="0"/>
                <a:cs typeface="Consolas" pitchFamily="49" charset="0"/>
              </a:rPr>
              <a:t>"Names don’t match"</a:t>
            </a:r>
            <a:r>
              <a:rPr lang="en-GB" sz="2000" dirty="0">
                <a:latin typeface="Consolas" pitchFamily="49" charset="0"/>
                <a:cs typeface="Consolas" pitchFamily="49" charset="0"/>
              </a:rPr>
              <a:t>)</a:t>
            </a:r>
            <a:br>
              <a:rPr lang="en-GB" sz="2000" dirty="0">
                <a:latin typeface="Consolas" pitchFamily="49" charset="0"/>
                <a:cs typeface="Consolas" pitchFamily="49" charset="0"/>
              </a:rPr>
            </a:br>
            <a:br>
              <a:rPr lang="en-GB" sz="2000" dirty="0">
                <a:latin typeface="Consolas" pitchFamily="49" charset="0"/>
                <a:cs typeface="Consolas" pitchFamily="49" charset="0"/>
              </a:rPr>
            </a:br>
            <a:br>
              <a:rPr lang="en-GB" sz="2000" dirty="0">
                <a:latin typeface="Consolas" pitchFamily="49" charset="0"/>
                <a:cs typeface="Consolas" pitchFamily="49" charset="0"/>
              </a:rPr>
            </a:br>
            <a:r>
              <a:rPr lang="en-GB" altLang="en-US" dirty="0">
                <a:solidFill>
                  <a:srgbClr val="FF0000"/>
                </a:solidFill>
              </a:rPr>
              <a:t>Change the </a:t>
            </a:r>
            <a:r>
              <a:rPr lang="en-GB" altLang="en-US" dirty="0">
                <a:solidFill>
                  <a:srgbClr val="FF0000"/>
                </a:solidFill>
                <a:latin typeface="Consolas" panose="020B0609020204030204" pitchFamily="49" charset="0"/>
              </a:rPr>
              <a:t>userName</a:t>
            </a:r>
            <a:r>
              <a:rPr lang="en-GB" altLang="en-US" dirty="0">
                <a:solidFill>
                  <a:srgbClr val="FF0000"/>
                </a:solidFill>
              </a:rPr>
              <a:t> and test the result</a:t>
            </a:r>
            <a:endParaRPr lang="en-GB" dirty="0">
              <a:solidFill>
                <a:srgbClr val="FF0000"/>
              </a:solidFill>
            </a:endParaRPr>
          </a:p>
          <a:p>
            <a:endParaRPr lang="en-GB" dirty="0"/>
          </a:p>
        </p:txBody>
      </p:sp>
    </p:spTree>
    <p:extLst>
      <p:ext uri="{BB962C8B-B14F-4D97-AF65-F5344CB8AC3E}">
        <p14:creationId xmlns:p14="http://schemas.microsoft.com/office/powerpoint/2010/main" val="1132185443"/>
      </p:ext>
    </p:extLst>
  </p:cSld>
  <p:clrMapOvr>
    <a:masterClrMapping/>
  </p:clrMapOvr>
</p:sld>
</file>

<file path=ppt/theme/theme1.xml><?xml version="1.0" encoding="utf-8"?>
<a:theme xmlns:a="http://schemas.openxmlformats.org/drawingml/2006/main" name="LVA Lesson_A common approach_BLANK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LVA Lesson_A common approach_BLANK TEMPLATE</Template>
  <TotalTime>2344</TotalTime>
  <Words>2105</Words>
  <Application>Microsoft Office PowerPoint</Application>
  <PresentationFormat>On-screen Show (4:3)</PresentationFormat>
  <Paragraphs>241</Paragraphs>
  <Slides>40</Slides>
  <Notes>38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Museo 900</vt:lpstr>
      <vt:lpstr>Museo 100</vt:lpstr>
      <vt:lpstr>Arial</vt:lpstr>
      <vt:lpstr>Museo900-Regular</vt:lpstr>
      <vt:lpstr>Calibri Light</vt:lpstr>
      <vt:lpstr>Museo 700</vt:lpstr>
      <vt:lpstr>Consolas</vt:lpstr>
      <vt:lpstr>Calibri</vt:lpstr>
      <vt:lpstr>LVA Lesson_A common approach_BLANK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PG Online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Heathcote</dc:creator>
  <cp:lastModifiedBy>Freshteh Shafieian</cp:lastModifiedBy>
  <cp:revision>118</cp:revision>
  <dcterms:created xsi:type="dcterms:W3CDTF">2014-11-17T09:21:48Z</dcterms:created>
  <dcterms:modified xsi:type="dcterms:W3CDTF">2022-03-15T08:38:30Z</dcterms:modified>
</cp:coreProperties>
</file>