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2"/>
  </p:notesMasterIdLst>
  <p:sldIdLst>
    <p:sldId id="260" r:id="rId2"/>
    <p:sldId id="261" r:id="rId3"/>
    <p:sldId id="324" r:id="rId4"/>
    <p:sldId id="356" r:id="rId5"/>
    <p:sldId id="322" r:id="rId6"/>
    <p:sldId id="357" r:id="rId7"/>
    <p:sldId id="358" r:id="rId8"/>
    <p:sldId id="327" r:id="rId9"/>
    <p:sldId id="363" r:id="rId10"/>
    <p:sldId id="361" r:id="rId11"/>
    <p:sldId id="362" r:id="rId12"/>
    <p:sldId id="360" r:id="rId13"/>
    <p:sldId id="365" r:id="rId14"/>
    <p:sldId id="383" r:id="rId15"/>
    <p:sldId id="368" r:id="rId16"/>
    <p:sldId id="350" r:id="rId17"/>
    <p:sldId id="367" r:id="rId18"/>
    <p:sldId id="370" r:id="rId19"/>
    <p:sldId id="351" r:id="rId20"/>
    <p:sldId id="384" r:id="rId21"/>
    <p:sldId id="372" r:id="rId22"/>
    <p:sldId id="374" r:id="rId23"/>
    <p:sldId id="375" r:id="rId24"/>
    <p:sldId id="378" r:id="rId25"/>
    <p:sldId id="380" r:id="rId26"/>
    <p:sldId id="379" r:id="rId27"/>
    <p:sldId id="382" r:id="rId28"/>
    <p:sldId id="354" r:id="rId29"/>
    <p:sldId id="376" r:id="rId30"/>
    <p:sldId id="343"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Museo 100" panose="02000000000000000000" charset="0"/>
      <p:regular r:id="rId41"/>
    </p:embeddedFont>
    <p:embeddedFont>
      <p:font typeface="Museo 700" panose="02000000000000000000" charset="0"/>
      <p:bold r:id="rId42"/>
    </p:embeddedFont>
    <p:embeddedFont>
      <p:font typeface="Museo 900" panose="02000000000000000000" charset="0"/>
      <p:bold r:id="rId43"/>
    </p:embeddedFont>
    <p:embeddedFont>
      <p:font typeface="Museo900-Regular" panose="02000000000000000000" charset="0"/>
      <p:bold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Heathcote" initials="PH" lastIdx="6" clrIdx="0">
    <p:extLst>
      <p:ext uri="{19B8F6BF-5375-455C-9EA6-DF929625EA0E}">
        <p15:presenceInfo xmlns:p15="http://schemas.microsoft.com/office/powerpoint/2012/main" userId="f91a954299b6cd1a" providerId="Windows Live"/>
      </p:ext>
    </p:extLst>
  </p:cmAuthor>
  <p:cmAuthor id="2" name="Rob Heathcote" initials="RH" lastIdx="1" clrIdx="1">
    <p:extLst>
      <p:ext uri="{19B8F6BF-5375-455C-9EA6-DF929625EA0E}">
        <p15:presenceInfo xmlns:p15="http://schemas.microsoft.com/office/powerpoint/2012/main" userId="147c6ab5d955da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99C"/>
    <a:srgbClr val="B5A56A"/>
    <a:srgbClr val="D96D1D"/>
    <a:srgbClr val="ED0775"/>
    <a:srgbClr val="F29AC1"/>
    <a:srgbClr val="F27EC1"/>
    <a:srgbClr val="F200C1"/>
    <a:srgbClr val="7BA7D8"/>
    <a:srgbClr val="2E62AE"/>
    <a:srgbClr val="F0A6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3C69B-FE73-4836-AEE5-37C16326E9FA}" v="2" dt="2022-03-11T08:13:52.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4" autoAdjust="0"/>
    <p:restoredTop sz="95109" autoAdjust="0"/>
  </p:normalViewPr>
  <p:slideViewPr>
    <p:cSldViewPr snapToGrid="0" snapToObjects="1" showGuides="1">
      <p:cViewPr varScale="1">
        <p:scale>
          <a:sx n="65" d="100"/>
          <a:sy n="65" d="100"/>
        </p:scale>
        <p:origin x="1248" y="78"/>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shteh Shafieian" userId="e5ab9243-b4c9-475e-8bb7-d0377de2c269" providerId="ADAL" clId="{8403C69B-FE73-4836-AEE5-37C16326E9FA}"/>
    <pc:docChg chg="custSel modSld">
      <pc:chgData name="Freshteh Shafieian" userId="e5ab9243-b4c9-475e-8bb7-d0377de2c269" providerId="ADAL" clId="{8403C69B-FE73-4836-AEE5-37C16326E9FA}" dt="2022-03-11T08:16:55.554" v="67" actId="1076"/>
      <pc:docMkLst>
        <pc:docMk/>
      </pc:docMkLst>
      <pc:sldChg chg="modSp mod">
        <pc:chgData name="Freshteh Shafieian" userId="e5ab9243-b4c9-475e-8bb7-d0377de2c269" providerId="ADAL" clId="{8403C69B-FE73-4836-AEE5-37C16326E9FA}" dt="2022-03-11T08:16:55.554" v="67" actId="1076"/>
        <pc:sldMkLst>
          <pc:docMk/>
          <pc:sldMk cId="396021433" sldId="358"/>
        </pc:sldMkLst>
        <pc:spChg chg="mod">
          <ac:chgData name="Freshteh Shafieian" userId="e5ab9243-b4c9-475e-8bb7-d0377de2c269" providerId="ADAL" clId="{8403C69B-FE73-4836-AEE5-37C16326E9FA}" dt="2022-03-11T08:16:55.554" v="67" actId="1076"/>
          <ac:spMkLst>
            <pc:docMk/>
            <pc:sldMk cId="396021433" sldId="35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10/03/2022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74363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7224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28341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96835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098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82762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66667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77358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12326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46203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72975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34506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5511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11135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41871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83270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944920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8135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10687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0680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51419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661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6116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8040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37839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93865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12006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sp>
        <p:nvSpPr>
          <p:cNvPr id="8" name="Text Placeholder 6"/>
          <p:cNvSpPr>
            <a:spLocks noGrp="1"/>
          </p:cNvSpPr>
          <p:nvPr>
            <p:ph type="body" sz="quarter" idx="13" hasCustomPrompt="1"/>
          </p:nvPr>
        </p:nvSpPr>
        <p:spPr>
          <a:xfrm>
            <a:off x="1192800" y="44796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GB" dirty="0">
                <a:solidFill>
                  <a:srgbClr val="4C4D21"/>
                </a:solidFill>
              </a:rPr>
              <a:t>3</a:t>
            </a:r>
            <a:endParaRPr lang="en-US" dirty="0">
              <a:solidFill>
                <a:srgbClr val="4C4D21"/>
              </a:solidFill>
            </a:endParaRPr>
          </a:p>
        </p:txBody>
      </p:sp>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hasCustomPrompt="1"/>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ED0775"/>
                </a:solidFill>
                <a:latin typeface="Arial"/>
                <a:cs typeface="Arial"/>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244650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11" name="Picture 10"/>
          <p:cNvPicPr>
            <a:picLocks noChangeAspect="1"/>
          </p:cNvPicPr>
          <p:nvPr userDrawn="1"/>
        </p:nvPicPr>
        <p:blipFill rotWithShape="1">
          <a:blip r:embed="rId2"/>
          <a:srcRect b="90232"/>
          <a:stretch/>
        </p:blipFill>
        <p:spPr>
          <a:xfrm>
            <a:off x="0" y="-1"/>
            <a:ext cx="9144000" cy="669835"/>
          </a:xfrm>
          <a:prstGeom prst="rect">
            <a:avLst/>
          </a:prstGeom>
        </p:spPr>
      </p:pic>
      <p:sp>
        <p:nvSpPr>
          <p:cNvPr id="12" name="TextBox 11"/>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Functions </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3" name="Picture 12"/>
          <p:cNvPicPr>
            <a:picLocks noChangeAspect="1"/>
          </p:cNvPicPr>
          <p:nvPr userDrawn="1"/>
        </p:nvPicPr>
        <p:blipFill>
          <a:blip r:embed="rId3"/>
          <a:stretch>
            <a:fillRect/>
          </a:stretch>
        </p:blipFill>
        <p:spPr>
          <a:xfrm>
            <a:off x="7264800" y="6307200"/>
            <a:ext cx="1435911" cy="339242"/>
          </a:xfrm>
          <a:prstGeom prst="rect">
            <a:avLst/>
          </a:prstGeom>
        </p:spPr>
      </p:pic>
      <p:pic>
        <p:nvPicPr>
          <p:cNvPr id="14" name="Picture 13" descr="Untitled-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Functions </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Functions </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Functions </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Functions and procedures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2" name="Picture 11"/>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779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6"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1803400" y="1841231"/>
            <a:ext cx="2527300" cy="2201863"/>
          </a:xfrm>
        </p:spPr>
        <p:txBody>
          <a:bodyPr/>
          <a:lstStyle/>
          <a:p>
            <a:r>
              <a:rPr lang="en-US" dirty="0">
                <a:latin typeface="Museo 700" panose="02000000000000000000" pitchFamily="50" charset="0"/>
              </a:rPr>
              <a:t>GCSE</a:t>
            </a:r>
            <a:endParaRPr lang="en-US" b="0" dirty="0">
              <a:latin typeface="Museo900-Regular"/>
              <a:cs typeface="Museo900-Regular"/>
            </a:endParaRPr>
          </a:p>
          <a:p>
            <a:pPr lvl="3">
              <a:spcBef>
                <a:spcPts val="1200"/>
              </a:spcBef>
            </a:pPr>
            <a:r>
              <a:rPr lang="en-GB" sz="2500" dirty="0">
                <a:solidFill>
                  <a:schemeClr val="bg1"/>
                </a:solidFill>
                <a:latin typeface="Museo 100" panose="02000000000000000000" pitchFamily="50" charset="0"/>
              </a:rPr>
              <a:t>Practical programming skills in Python</a:t>
            </a:r>
          </a:p>
        </p:txBody>
      </p:sp>
      <p:sp>
        <p:nvSpPr>
          <p:cNvPr id="10" name="Text Placeholder 5"/>
          <p:cNvSpPr>
            <a:spLocks noGrp="1"/>
          </p:cNvSpPr>
          <p:nvPr>
            <p:ph type="body" sz="quarter" idx="11"/>
          </p:nvPr>
        </p:nvSpPr>
        <p:spPr>
          <a:xfrm>
            <a:off x="4800600" y="1841231"/>
            <a:ext cx="2768600" cy="1410629"/>
          </a:xfrm>
        </p:spPr>
        <p:txBody>
          <a:bodyPr/>
          <a:lstStyle/>
          <a:p>
            <a:pPr>
              <a:lnSpc>
                <a:spcPts val="2600"/>
              </a:lnSpc>
            </a:pPr>
            <a:r>
              <a:rPr lang="en-US" sz="2600" dirty="0">
                <a:latin typeface="Museo 900" panose="02000000000000000000" pitchFamily="50" charset="0"/>
              </a:rPr>
              <a:t>Functions</a:t>
            </a:r>
          </a:p>
        </p:txBody>
      </p:sp>
      <p:sp>
        <p:nvSpPr>
          <p:cNvPr id="11" name="Text Placeholder 6"/>
          <p:cNvSpPr>
            <a:spLocks noGrp="1"/>
          </p:cNvSpPr>
          <p:nvPr>
            <p:ph type="body" sz="quarter" idx="13" hasCustomPrompt="1"/>
          </p:nvPr>
        </p:nvSpPr>
        <p:spPr>
          <a:xfrm>
            <a:off x="1040400" y="43272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US" dirty="0">
                <a:solidFill>
                  <a:srgbClr val="4C4D21"/>
                </a:solidFill>
              </a:rPr>
              <a:t>3</a:t>
            </a:r>
          </a:p>
        </p:txBody>
      </p:sp>
      <p:sp>
        <p:nvSpPr>
          <p:cNvPr id="12"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latin typeface="Museo 100" panose="02000000000000000000" pitchFamily="50" charset="0"/>
              </a:rPr>
              <a:t>Topic 3</a:t>
            </a:r>
            <a:endParaRPr lang="en-US" dirty="0">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Rock Paper Scissors</a:t>
            </a:r>
            <a:endParaRPr lang="en-GB" altLang="en-US" b="0" dirty="0"/>
          </a:p>
        </p:txBody>
      </p:sp>
      <p:sp>
        <p:nvSpPr>
          <p:cNvPr id="2" name="Text Placeholder 1"/>
          <p:cNvSpPr>
            <a:spLocks noGrp="1"/>
          </p:cNvSpPr>
          <p:nvPr>
            <p:ph type="body" sz="quarter" idx="14"/>
          </p:nvPr>
        </p:nvSpPr>
        <p:spPr/>
        <p:txBody>
          <a:bodyPr/>
          <a:lstStyle/>
          <a:p>
            <a:r>
              <a:rPr lang="en-GB" altLang="en-US" dirty="0"/>
              <a:t>Your answer might look like this:</a:t>
            </a:r>
            <a:br>
              <a:rPr lang="en-GB" altLang="en-US" dirty="0"/>
            </a:br>
            <a:br>
              <a:rPr lang="en-GB" altLang="en-US" dirty="0"/>
            </a:br>
            <a:r>
              <a:rPr lang="en-GB" altLang="en-US" dirty="0">
                <a:latin typeface="Consolas" charset="0"/>
                <a:ea typeface="Consolas" charset="0"/>
                <a:cs typeface="Consolas" charset="0"/>
              </a:rPr>
              <a:t>playerChooses()</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computerChooses()</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checkWhoWon()</a:t>
            </a:r>
          </a:p>
        </p:txBody>
      </p:sp>
    </p:spTree>
    <p:extLst>
      <p:ext uri="{BB962C8B-B14F-4D97-AF65-F5344CB8AC3E}">
        <p14:creationId xmlns:p14="http://schemas.microsoft.com/office/powerpoint/2010/main" val="12539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Rock Paper Scissors</a:t>
            </a:r>
            <a:endParaRPr lang="en-GB" altLang="en-US" b="0" dirty="0"/>
          </a:p>
        </p:txBody>
      </p:sp>
      <p:sp>
        <p:nvSpPr>
          <p:cNvPr id="2" name="Text Placeholder 1"/>
          <p:cNvSpPr>
            <a:spLocks noGrp="1"/>
          </p:cNvSpPr>
          <p:nvPr>
            <p:ph type="body" sz="quarter" idx="14"/>
          </p:nvPr>
        </p:nvSpPr>
        <p:spPr/>
        <p:txBody>
          <a:bodyPr/>
          <a:lstStyle/>
          <a:p>
            <a:r>
              <a:rPr lang="en-GB" altLang="en-US" dirty="0"/>
              <a:t>You could create a flow chart using these steps:</a:t>
            </a:r>
            <a:endParaRPr lang="en-GB" altLang="en-US" dirty="0">
              <a:latin typeface="Consolas" charset="0"/>
              <a:ea typeface="Consolas" charset="0"/>
              <a:cs typeface="Consolas" charset="0"/>
            </a:endParaRPr>
          </a:p>
        </p:txBody>
      </p:sp>
      <p:sp>
        <p:nvSpPr>
          <p:cNvPr id="3" name="Rectangle 2"/>
          <p:cNvSpPr/>
          <p:nvPr/>
        </p:nvSpPr>
        <p:spPr>
          <a:xfrm>
            <a:off x="2810320" y="3086419"/>
            <a:ext cx="3343275" cy="398462"/>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playerChooses()</a:t>
            </a:r>
          </a:p>
        </p:txBody>
      </p:sp>
      <p:sp>
        <p:nvSpPr>
          <p:cNvPr id="5" name="Rectangle 4"/>
          <p:cNvSpPr/>
          <p:nvPr/>
        </p:nvSpPr>
        <p:spPr>
          <a:xfrm>
            <a:off x="2810318" y="3734920"/>
            <a:ext cx="3343275" cy="487360"/>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computerChooses()</a:t>
            </a:r>
          </a:p>
        </p:txBody>
      </p:sp>
      <p:sp>
        <p:nvSpPr>
          <p:cNvPr id="6" name="Rectangle 5"/>
          <p:cNvSpPr/>
          <p:nvPr/>
        </p:nvSpPr>
        <p:spPr>
          <a:xfrm>
            <a:off x="2810318" y="4472319"/>
            <a:ext cx="3343275" cy="428623"/>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checkWhoWon()</a:t>
            </a:r>
          </a:p>
        </p:txBody>
      </p:sp>
      <p:cxnSp>
        <p:nvCxnSpPr>
          <p:cNvPr id="7" name="Straight Arrow Connector 6"/>
          <p:cNvCxnSpPr>
            <a:stCxn id="3" idx="2"/>
            <a:endCxn id="5" idx="0"/>
          </p:cNvCxnSpPr>
          <p:nvPr/>
        </p:nvCxnSpPr>
        <p:spPr>
          <a:xfrm flipH="1">
            <a:off x="4481956" y="3484881"/>
            <a:ext cx="2" cy="250039"/>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2"/>
            <a:endCxn id="6" idx="0"/>
          </p:cNvCxnSpPr>
          <p:nvPr/>
        </p:nvCxnSpPr>
        <p:spPr>
          <a:xfrm>
            <a:off x="4481956" y="4222280"/>
            <a:ext cx="0" cy="250039"/>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4" idx="1"/>
            <a:endCxn id="3" idx="0"/>
          </p:cNvCxnSpPr>
          <p:nvPr/>
        </p:nvCxnSpPr>
        <p:spPr>
          <a:xfrm rot="10800000" flipH="1">
            <a:off x="3621668" y="3086419"/>
            <a:ext cx="860289" cy="2561018"/>
          </a:xfrm>
          <a:prstGeom prst="bentConnector4">
            <a:avLst>
              <a:gd name="adj1" fmla="val -120884"/>
              <a:gd name="adj2" fmla="val 108926"/>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 name="Diamond 3"/>
          <p:cNvSpPr/>
          <p:nvPr/>
        </p:nvSpPr>
        <p:spPr>
          <a:xfrm>
            <a:off x="3621669" y="5200273"/>
            <a:ext cx="1753366" cy="894327"/>
          </a:xfrm>
          <a:prstGeom prst="diamond">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Go again?</a:t>
            </a:r>
          </a:p>
        </p:txBody>
      </p:sp>
      <p:cxnSp>
        <p:nvCxnSpPr>
          <p:cNvPr id="18" name="Straight Arrow Connector 17"/>
          <p:cNvCxnSpPr>
            <a:endCxn id="4" idx="0"/>
          </p:cNvCxnSpPr>
          <p:nvPr/>
        </p:nvCxnSpPr>
        <p:spPr>
          <a:xfrm>
            <a:off x="4498352" y="4903697"/>
            <a:ext cx="0" cy="296576"/>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3827905" y="2440301"/>
            <a:ext cx="1308100" cy="342900"/>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Start</a:t>
            </a:r>
          </a:p>
        </p:txBody>
      </p:sp>
      <p:sp>
        <p:nvSpPr>
          <p:cNvPr id="22" name="Rounded Rectangle 21"/>
          <p:cNvSpPr/>
          <p:nvPr/>
        </p:nvSpPr>
        <p:spPr>
          <a:xfrm>
            <a:off x="6333490" y="5477499"/>
            <a:ext cx="1308100" cy="342900"/>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Stop</a:t>
            </a:r>
          </a:p>
        </p:txBody>
      </p:sp>
      <p:cxnSp>
        <p:nvCxnSpPr>
          <p:cNvPr id="23" name="Elbow Connector 22"/>
          <p:cNvCxnSpPr>
            <a:stCxn id="20" idx="2"/>
            <a:endCxn id="3" idx="0"/>
          </p:cNvCxnSpPr>
          <p:nvPr/>
        </p:nvCxnSpPr>
        <p:spPr>
          <a:xfrm rot="16200000" flipH="1">
            <a:off x="4330347" y="2934808"/>
            <a:ext cx="303218" cy="3"/>
          </a:xfrm>
          <a:prstGeom prst="bentConnector3">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040126" y="5644877"/>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a:t>
            </a:r>
          </a:p>
        </p:txBody>
      </p:sp>
      <p:sp>
        <p:nvSpPr>
          <p:cNvPr id="34" name="TextBox 33"/>
          <p:cNvSpPr txBox="1"/>
          <p:nvPr/>
        </p:nvSpPr>
        <p:spPr>
          <a:xfrm>
            <a:off x="5609459" y="5644877"/>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a:t>
            </a:r>
          </a:p>
        </p:txBody>
      </p:sp>
      <p:cxnSp>
        <p:nvCxnSpPr>
          <p:cNvPr id="21" name="Straight Arrow Connector 20"/>
          <p:cNvCxnSpPr>
            <a:cxnSpLocks/>
          </p:cNvCxnSpPr>
          <p:nvPr/>
        </p:nvCxnSpPr>
        <p:spPr>
          <a:xfrm>
            <a:off x="5317287" y="5638292"/>
            <a:ext cx="1001828" cy="0"/>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84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Tic – Tac – Toe</a:t>
            </a:r>
            <a:endParaRPr lang="en-GB" altLang="en-US" b="0" dirty="0"/>
          </a:p>
        </p:txBody>
      </p:sp>
      <p:sp>
        <p:nvSpPr>
          <p:cNvPr id="2" name="Text Placeholder 1"/>
          <p:cNvSpPr>
            <a:spLocks noGrp="1"/>
          </p:cNvSpPr>
          <p:nvPr>
            <p:ph type="body" sz="quarter" idx="14"/>
          </p:nvPr>
        </p:nvSpPr>
        <p:spPr/>
        <p:txBody>
          <a:bodyPr/>
          <a:lstStyle/>
          <a:p>
            <a:r>
              <a:rPr lang="en-GB" altLang="en-US" dirty="0"/>
              <a:t>You probably also know the rules of Tic-Tac-Toe (otherwise known as Noughts &amp; Crosses)</a:t>
            </a:r>
          </a:p>
          <a:p>
            <a:pPr lvl="1"/>
            <a:r>
              <a:rPr lang="en-GB" altLang="en-US" sz="1900" dirty="0">
                <a:latin typeface="Arial" charset="0"/>
                <a:ea typeface="Arial" charset="0"/>
                <a:cs typeface="Arial" charset="0"/>
              </a:rPr>
              <a:t>What tasks (or </a:t>
            </a:r>
            <a:r>
              <a:rPr lang="en-GB" altLang="en-US" sz="1800" dirty="0"/>
              <a:t>functions </a:t>
            </a:r>
            <a:r>
              <a:rPr lang="en-GB" altLang="en-US" sz="1900" dirty="0">
                <a:latin typeface="Arial" charset="0"/>
                <a:ea typeface="Arial" charset="0"/>
                <a:cs typeface="Arial" charset="0"/>
              </a:rPr>
              <a:t>) would you need to make a game you could play against the computer?</a:t>
            </a:r>
            <a:br>
              <a:rPr lang="en-GB" altLang="en-US" sz="1900" dirty="0">
                <a:latin typeface="Arial" charset="0"/>
                <a:ea typeface="Arial" charset="0"/>
                <a:cs typeface="Arial" charset="0"/>
              </a:rPr>
            </a:br>
            <a:endParaRPr lang="en-GB" altLang="en-US" sz="1900" dirty="0">
              <a:latin typeface="Arial" charset="0"/>
              <a:ea typeface="Arial" charset="0"/>
              <a:cs typeface="Arial" charset="0"/>
            </a:endParaRPr>
          </a:p>
          <a:p>
            <a:r>
              <a:rPr lang="en-GB" altLang="en-US" sz="2400" dirty="0">
                <a:latin typeface="Arial" charset="0"/>
                <a:ea typeface="Arial" charset="0"/>
                <a:cs typeface="Arial" charset="0"/>
              </a:rPr>
              <a:t>Individually, or in pairs, write a list of </a:t>
            </a:r>
            <a:r>
              <a:rPr lang="en-GB" altLang="en-US" sz="2400" dirty="0"/>
              <a:t>functions </a:t>
            </a:r>
            <a:endParaRPr lang="en-GB" altLang="en-US" sz="2400" dirty="0">
              <a:latin typeface="Arial" charset="0"/>
              <a:ea typeface="Arial" charset="0"/>
              <a:cs typeface="Arial" charset="0"/>
            </a:endParaRPr>
          </a:p>
        </p:txBody>
      </p:sp>
    </p:spTree>
    <p:extLst>
      <p:ext uri="{BB962C8B-B14F-4D97-AF65-F5344CB8AC3E}">
        <p14:creationId xmlns:p14="http://schemas.microsoft.com/office/powerpoint/2010/main" val="211142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Tic – Tac – Toe</a:t>
            </a:r>
            <a:endParaRPr lang="en-GB" altLang="en-US" b="0" dirty="0"/>
          </a:p>
        </p:txBody>
      </p:sp>
      <p:sp>
        <p:nvSpPr>
          <p:cNvPr id="2" name="Text Placeholder 1"/>
          <p:cNvSpPr>
            <a:spLocks noGrp="1"/>
          </p:cNvSpPr>
          <p:nvPr>
            <p:ph type="body" sz="quarter" idx="14"/>
          </p:nvPr>
        </p:nvSpPr>
        <p:spPr/>
        <p:txBody>
          <a:bodyPr/>
          <a:lstStyle/>
          <a:p>
            <a:r>
              <a:rPr lang="en-GB" altLang="en-US" dirty="0"/>
              <a:t>Your answer might look like this:</a:t>
            </a:r>
            <a:br>
              <a:rPr lang="en-GB" altLang="en-US" dirty="0"/>
            </a:br>
            <a:br>
              <a:rPr lang="en-GB" altLang="en-US" dirty="0"/>
            </a:br>
            <a:r>
              <a:rPr lang="en-GB" altLang="en-US" dirty="0"/>
              <a:t>drawGrid()</a:t>
            </a:r>
            <a:br>
              <a:rPr lang="en-GB" altLang="en-US" dirty="0"/>
            </a:br>
            <a:r>
              <a:rPr lang="en-GB" altLang="en-US" dirty="0">
                <a:latin typeface="Consolas" charset="0"/>
                <a:ea typeface="Consolas" charset="0"/>
                <a:cs typeface="Consolas" charset="0"/>
              </a:rPr>
              <a:t>playerChooses()</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computerChooses()</a:t>
            </a:r>
            <a:br>
              <a:rPr lang="en-GB" altLang="en-US" dirty="0">
                <a:latin typeface="Consolas" charset="0"/>
                <a:ea typeface="Consolas" charset="0"/>
                <a:cs typeface="Consolas" charset="0"/>
              </a:rPr>
            </a:br>
            <a:r>
              <a:rPr lang="en-GB" altLang="en-US" dirty="0" err="1">
                <a:latin typeface="Consolas" charset="0"/>
                <a:ea typeface="Consolas" charset="0"/>
                <a:cs typeface="Consolas" charset="0"/>
              </a:rPr>
              <a:t>checkIfSomeoneWon</a:t>
            </a:r>
            <a:r>
              <a:rPr lang="en-GB" altLang="en-US" dirty="0">
                <a:latin typeface="Consolas" charset="0"/>
                <a:ea typeface="Consolas" charset="0"/>
                <a:cs typeface="Consolas" charset="0"/>
              </a:rPr>
              <a:t>()</a:t>
            </a:r>
          </a:p>
          <a:p>
            <a:endParaRPr lang="en-GB" altLang="en-US" dirty="0"/>
          </a:p>
          <a:p>
            <a:r>
              <a:rPr lang="en-GB" altLang="en-US" dirty="0"/>
              <a:t>Try creating a flowchart</a:t>
            </a:r>
          </a:p>
        </p:txBody>
      </p:sp>
    </p:spTree>
    <p:extLst>
      <p:ext uri="{BB962C8B-B14F-4D97-AF65-F5344CB8AC3E}">
        <p14:creationId xmlns:p14="http://schemas.microsoft.com/office/powerpoint/2010/main" val="93627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42" name="Straight Connector 12341"/>
          <p:cNvCxnSpPr>
            <a:cxnSpLocks/>
          </p:cNvCxnSpPr>
          <p:nvPr/>
        </p:nvCxnSpPr>
        <p:spPr>
          <a:xfrm>
            <a:off x="5832481" y="5390776"/>
            <a:ext cx="0" cy="783399"/>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291" name="Content Placeholder 2"/>
          <p:cNvSpPr>
            <a:spLocks noGrp="1"/>
          </p:cNvSpPr>
          <p:nvPr>
            <p:ph type="body" sz="quarter" idx="13"/>
          </p:nvPr>
        </p:nvSpPr>
        <p:spPr/>
        <p:txBody>
          <a:bodyPr/>
          <a:lstStyle/>
          <a:p>
            <a:r>
              <a:rPr lang="en-GB" altLang="en-US" dirty="0"/>
              <a:t>Tic – Tac – Toe</a:t>
            </a:r>
            <a:endParaRPr lang="en-GB" altLang="en-US" b="0" dirty="0"/>
          </a:p>
        </p:txBody>
      </p:sp>
      <p:sp>
        <p:nvSpPr>
          <p:cNvPr id="2" name="Text Placeholder 1"/>
          <p:cNvSpPr>
            <a:spLocks noGrp="1"/>
          </p:cNvSpPr>
          <p:nvPr>
            <p:ph type="body" sz="quarter" idx="14"/>
          </p:nvPr>
        </p:nvSpPr>
        <p:spPr/>
        <p:txBody>
          <a:bodyPr/>
          <a:lstStyle/>
          <a:p>
            <a:r>
              <a:rPr lang="en-GB" altLang="en-US" dirty="0"/>
              <a:t>A flowchart might</a:t>
            </a:r>
            <a:br>
              <a:rPr lang="en-GB" altLang="en-US" dirty="0"/>
            </a:br>
            <a:r>
              <a:rPr lang="en-GB" altLang="en-US" dirty="0"/>
              <a:t>look like this:</a:t>
            </a:r>
            <a:endParaRPr lang="en-GB" altLang="en-US" dirty="0">
              <a:latin typeface="Consolas" charset="0"/>
              <a:ea typeface="Consolas" charset="0"/>
              <a:cs typeface="Consolas" charset="0"/>
            </a:endParaRPr>
          </a:p>
        </p:txBody>
      </p:sp>
      <p:sp>
        <p:nvSpPr>
          <p:cNvPr id="3" name="Rectangle 2"/>
          <p:cNvSpPr/>
          <p:nvPr/>
        </p:nvSpPr>
        <p:spPr>
          <a:xfrm>
            <a:off x="4658122" y="1606003"/>
            <a:ext cx="2376495" cy="336352"/>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drawGrid</a:t>
            </a:r>
          </a:p>
        </p:txBody>
      </p:sp>
      <p:sp>
        <p:nvSpPr>
          <p:cNvPr id="5" name="Rectangle 4"/>
          <p:cNvSpPr/>
          <p:nvPr/>
        </p:nvSpPr>
        <p:spPr>
          <a:xfrm>
            <a:off x="4658122" y="2110549"/>
            <a:ext cx="2376495" cy="367111"/>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playerChooses</a:t>
            </a:r>
          </a:p>
        </p:txBody>
      </p:sp>
      <p:cxnSp>
        <p:nvCxnSpPr>
          <p:cNvPr id="7" name="Straight Arrow Connector 6"/>
          <p:cNvCxnSpPr>
            <a:stCxn id="3" idx="2"/>
            <a:endCxn id="5" idx="0"/>
          </p:cNvCxnSpPr>
          <p:nvPr/>
        </p:nvCxnSpPr>
        <p:spPr>
          <a:xfrm>
            <a:off x="5846370" y="1942355"/>
            <a:ext cx="0" cy="168194"/>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2"/>
            <a:endCxn id="26" idx="0"/>
          </p:cNvCxnSpPr>
          <p:nvPr/>
        </p:nvCxnSpPr>
        <p:spPr>
          <a:xfrm flipH="1">
            <a:off x="5844037" y="2477660"/>
            <a:ext cx="2333" cy="144934"/>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632515" y="4141885"/>
            <a:ext cx="2402673" cy="348659"/>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computerChooses</a:t>
            </a:r>
          </a:p>
        </p:txBody>
      </p:sp>
      <p:cxnSp>
        <p:nvCxnSpPr>
          <p:cNvPr id="14" name="Straight Arrow Connector 13"/>
          <p:cNvCxnSpPr>
            <a:endCxn id="26" idx="0"/>
          </p:cNvCxnSpPr>
          <p:nvPr/>
        </p:nvCxnSpPr>
        <p:spPr>
          <a:xfrm flipV="1">
            <a:off x="5726451" y="2622594"/>
            <a:ext cx="117586" cy="271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5196266" y="1018379"/>
            <a:ext cx="1308100" cy="342900"/>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Start</a:t>
            </a:r>
          </a:p>
        </p:txBody>
      </p:sp>
      <p:sp>
        <p:nvSpPr>
          <p:cNvPr id="26" name="Diamond 25"/>
          <p:cNvSpPr/>
          <p:nvPr/>
        </p:nvSpPr>
        <p:spPr>
          <a:xfrm>
            <a:off x="4750645" y="2622594"/>
            <a:ext cx="2186784" cy="882176"/>
          </a:xfrm>
          <a:prstGeom prst="diamond">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Player won?</a:t>
            </a:r>
          </a:p>
        </p:txBody>
      </p:sp>
      <p:sp>
        <p:nvSpPr>
          <p:cNvPr id="27" name="Diamond 26"/>
          <p:cNvSpPr/>
          <p:nvPr/>
        </p:nvSpPr>
        <p:spPr>
          <a:xfrm>
            <a:off x="4597914" y="4653703"/>
            <a:ext cx="2469133" cy="855945"/>
          </a:xfrm>
          <a:prstGeom prst="diamond">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Computer won?</a:t>
            </a:r>
          </a:p>
        </p:txBody>
      </p:sp>
      <p:cxnSp>
        <p:nvCxnSpPr>
          <p:cNvPr id="30" name="Straight Arrow Connector 29"/>
          <p:cNvCxnSpPr>
            <a:stCxn id="26" idx="2"/>
            <a:endCxn id="11" idx="0"/>
          </p:cNvCxnSpPr>
          <p:nvPr/>
        </p:nvCxnSpPr>
        <p:spPr>
          <a:xfrm flipH="1">
            <a:off x="5833852" y="3504770"/>
            <a:ext cx="10185" cy="637115"/>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1" idx="2"/>
            <a:endCxn id="27" idx="0"/>
          </p:cNvCxnSpPr>
          <p:nvPr/>
        </p:nvCxnSpPr>
        <p:spPr>
          <a:xfrm flipH="1">
            <a:off x="5832481" y="4490544"/>
            <a:ext cx="1371" cy="163159"/>
          </a:xfrm>
          <a:prstGeom prst="straightConnector1">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8" name="Rounded Rectangle 47"/>
          <p:cNvSpPr/>
          <p:nvPr/>
        </p:nvSpPr>
        <p:spPr>
          <a:xfrm>
            <a:off x="5182700" y="6178979"/>
            <a:ext cx="1308100" cy="342900"/>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Stop</a:t>
            </a:r>
          </a:p>
        </p:txBody>
      </p:sp>
      <p:cxnSp>
        <p:nvCxnSpPr>
          <p:cNvPr id="56" name="Elbow Connector 55"/>
          <p:cNvCxnSpPr>
            <a:stCxn id="15" idx="2"/>
            <a:endCxn id="3" idx="0"/>
          </p:cNvCxnSpPr>
          <p:nvPr/>
        </p:nvCxnSpPr>
        <p:spPr>
          <a:xfrm rot="5400000">
            <a:off x="5725981" y="1481668"/>
            <a:ext cx="244724" cy="3946"/>
          </a:xfrm>
          <a:prstGeom prst="bentConnector3">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215044" y="3296259"/>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a:t>
            </a:r>
          </a:p>
        </p:txBody>
      </p:sp>
      <p:sp>
        <p:nvSpPr>
          <p:cNvPr id="62" name="TextBox 61"/>
          <p:cNvSpPr txBox="1"/>
          <p:nvPr/>
        </p:nvSpPr>
        <p:spPr>
          <a:xfrm>
            <a:off x="4289012" y="2739453"/>
            <a:ext cx="41474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a:t>
            </a:r>
          </a:p>
        </p:txBody>
      </p:sp>
      <p:sp>
        <p:nvSpPr>
          <p:cNvPr id="63" name="TextBox 62"/>
          <p:cNvSpPr txBox="1"/>
          <p:nvPr/>
        </p:nvSpPr>
        <p:spPr>
          <a:xfrm>
            <a:off x="7261100" y="4747856"/>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a:t>
            </a:r>
          </a:p>
        </p:txBody>
      </p:sp>
      <p:sp>
        <p:nvSpPr>
          <p:cNvPr id="52" name="Rectangle 51"/>
          <p:cNvSpPr/>
          <p:nvPr/>
        </p:nvSpPr>
        <p:spPr>
          <a:xfrm>
            <a:off x="4663438" y="3640108"/>
            <a:ext cx="2376495" cy="336352"/>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drawGrid</a:t>
            </a:r>
          </a:p>
        </p:txBody>
      </p:sp>
      <p:cxnSp>
        <p:nvCxnSpPr>
          <p:cNvPr id="12336" name="Straight Connector 12335"/>
          <p:cNvCxnSpPr>
            <a:cxnSpLocks/>
          </p:cNvCxnSpPr>
          <p:nvPr/>
        </p:nvCxnSpPr>
        <p:spPr>
          <a:xfrm flipH="1">
            <a:off x="3048128" y="3017532"/>
            <a:ext cx="7673" cy="3027695"/>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2" name="Rectangle 101"/>
          <p:cNvSpPr/>
          <p:nvPr/>
        </p:nvSpPr>
        <p:spPr>
          <a:xfrm>
            <a:off x="1844668" y="2901675"/>
            <a:ext cx="2376495" cy="336352"/>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Display message</a:t>
            </a:r>
          </a:p>
        </p:txBody>
      </p:sp>
      <p:cxnSp>
        <p:nvCxnSpPr>
          <p:cNvPr id="12332" name="Straight Connector 12331"/>
          <p:cNvCxnSpPr>
            <a:cxnSpLocks/>
          </p:cNvCxnSpPr>
          <p:nvPr/>
        </p:nvCxnSpPr>
        <p:spPr>
          <a:xfrm flipH="1">
            <a:off x="4221163" y="3063682"/>
            <a:ext cx="550444" cy="0"/>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4646645" y="5634849"/>
            <a:ext cx="2376495" cy="336352"/>
          </a:xfrm>
          <a:prstGeom prst="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Display message</a:t>
            </a:r>
          </a:p>
        </p:txBody>
      </p:sp>
      <p:cxnSp>
        <p:nvCxnSpPr>
          <p:cNvPr id="12344" name="Straight Connector 12343"/>
          <p:cNvCxnSpPr/>
          <p:nvPr/>
        </p:nvCxnSpPr>
        <p:spPr>
          <a:xfrm flipH="1">
            <a:off x="3049370" y="6036083"/>
            <a:ext cx="2799704" cy="0"/>
          </a:xfrm>
          <a:prstGeom prst="line">
            <a:avLst/>
          </a:prstGeom>
          <a:ln>
            <a:solidFill>
              <a:srgbClr val="54999C"/>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351" name="Straight Connector 12350"/>
          <p:cNvCxnSpPr>
            <a:stCxn id="27" idx="3"/>
          </p:cNvCxnSpPr>
          <p:nvPr/>
        </p:nvCxnSpPr>
        <p:spPr>
          <a:xfrm>
            <a:off x="7067047" y="5081676"/>
            <a:ext cx="721119" cy="0"/>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cxnSpLocks/>
          </p:cNvCxnSpPr>
          <p:nvPr/>
        </p:nvCxnSpPr>
        <p:spPr>
          <a:xfrm flipV="1">
            <a:off x="7779022" y="1459943"/>
            <a:ext cx="0" cy="3630876"/>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flipV="1">
            <a:off x="5833852" y="1469925"/>
            <a:ext cx="1954314" cy="11145"/>
          </a:xfrm>
          <a:prstGeom prst="line">
            <a:avLst/>
          </a:prstGeom>
          <a:ln>
            <a:solidFill>
              <a:srgbClr val="54999C"/>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6196115" y="5320945"/>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a:t>
            </a:r>
          </a:p>
        </p:txBody>
      </p:sp>
    </p:spTree>
    <p:extLst>
      <p:ext uri="{BB962C8B-B14F-4D97-AF65-F5344CB8AC3E}">
        <p14:creationId xmlns:p14="http://schemas.microsoft.com/office/powerpoint/2010/main" val="46685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3a</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2 and 3</a:t>
            </a:r>
          </a:p>
        </p:txBody>
      </p:sp>
    </p:spTree>
    <p:extLst>
      <p:ext uri="{BB962C8B-B14F-4D97-AF65-F5344CB8AC3E}">
        <p14:creationId xmlns:p14="http://schemas.microsoft.com/office/powerpoint/2010/main" val="71068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Conversion tables</a:t>
            </a:r>
          </a:p>
        </p:txBody>
      </p:sp>
      <p:sp>
        <p:nvSpPr>
          <p:cNvPr id="2" name="Text Placeholder 1"/>
          <p:cNvSpPr>
            <a:spLocks noGrp="1"/>
          </p:cNvSpPr>
          <p:nvPr>
            <p:ph type="body" sz="quarter" idx="14"/>
          </p:nvPr>
        </p:nvSpPr>
        <p:spPr/>
        <p:txBody>
          <a:bodyPr/>
          <a:lstStyle/>
          <a:p>
            <a:r>
              <a:rPr lang="en-GB" altLang="en-US" dirty="0"/>
              <a:t>Read the LA Times story about the loss of the $125 million Mars Climate Orbiter (</a:t>
            </a:r>
            <a:r>
              <a:rPr lang="en-GB" altLang="en-US" b="1" dirty="0"/>
              <a:t>Worksheet 3b</a:t>
            </a:r>
            <a:r>
              <a:rPr lang="en-GB" altLang="en-US" dirty="0"/>
              <a:t>)</a:t>
            </a:r>
          </a:p>
          <a:p>
            <a:pPr lvl="1"/>
            <a:r>
              <a:rPr lang="en-GB" altLang="en-US" dirty="0"/>
              <a:t>Conversion between metric and imperial units is </a:t>
            </a:r>
            <a:br>
              <a:rPr lang="en-GB" altLang="en-US" dirty="0"/>
            </a:br>
            <a:r>
              <a:rPr lang="en-GB" altLang="en-US" dirty="0"/>
              <a:t>very important!</a:t>
            </a:r>
          </a:p>
          <a:p>
            <a:pPr lvl="1"/>
            <a:r>
              <a:rPr lang="en-GB" altLang="en-US" dirty="0"/>
              <a:t>Write a program that will allow a user to convert between a range of different units</a:t>
            </a:r>
          </a:p>
        </p:txBody>
      </p:sp>
    </p:spTree>
    <p:extLst>
      <p:ext uri="{BB962C8B-B14F-4D97-AF65-F5344CB8AC3E}">
        <p14:creationId xmlns:p14="http://schemas.microsoft.com/office/powerpoint/2010/main" val="136443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Conversion tables</a:t>
            </a:r>
          </a:p>
        </p:txBody>
      </p:sp>
      <p:sp>
        <p:nvSpPr>
          <p:cNvPr id="2" name="Text Placeholder 1"/>
          <p:cNvSpPr>
            <a:spLocks noGrp="1"/>
          </p:cNvSpPr>
          <p:nvPr>
            <p:ph type="body" sz="quarter" idx="14"/>
          </p:nvPr>
        </p:nvSpPr>
        <p:spPr/>
        <p:txBody>
          <a:bodyPr/>
          <a:lstStyle/>
          <a:p>
            <a:r>
              <a:rPr lang="en-GB" altLang="en-US" dirty="0"/>
              <a:t>Start by </a:t>
            </a:r>
            <a:r>
              <a:rPr lang="en-GB" altLang="en-US" b="1" dirty="0"/>
              <a:t>defining</a:t>
            </a:r>
            <a:r>
              <a:rPr lang="en-GB" altLang="en-US" dirty="0"/>
              <a:t> a single function that will:</a:t>
            </a:r>
          </a:p>
          <a:p>
            <a:pPr lvl="1"/>
            <a:r>
              <a:rPr lang="en-GB" altLang="en-US" dirty="0"/>
              <a:t>ask for a measurement in inches</a:t>
            </a:r>
          </a:p>
          <a:p>
            <a:pPr lvl="1"/>
            <a:r>
              <a:rPr lang="en-GB" altLang="en-US" dirty="0"/>
              <a:t>convert this to centimetres (multiply by 2.54)</a:t>
            </a:r>
          </a:p>
          <a:p>
            <a:pPr lvl="1"/>
            <a:r>
              <a:rPr lang="en-GB" altLang="en-US" dirty="0"/>
              <a:t>print out the measurement in centimetres</a:t>
            </a:r>
          </a:p>
          <a:p>
            <a:r>
              <a:rPr lang="en-GB" altLang="en-US" dirty="0"/>
              <a:t>Test this by putting a </a:t>
            </a:r>
            <a:r>
              <a:rPr lang="en-GB" altLang="en-US" b="1" dirty="0"/>
              <a:t>function call </a:t>
            </a:r>
            <a:r>
              <a:rPr lang="en-GB" altLang="en-US" dirty="0"/>
              <a:t>at the bottom of the program</a:t>
            </a:r>
          </a:p>
        </p:txBody>
      </p:sp>
    </p:spTree>
    <p:extLst>
      <p:ext uri="{BB962C8B-B14F-4D97-AF65-F5344CB8AC3E}">
        <p14:creationId xmlns:p14="http://schemas.microsoft.com/office/powerpoint/2010/main" val="120839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3b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1</a:t>
            </a:r>
            <a:endParaRPr lang="en-GB" altLang="en-US" dirty="0"/>
          </a:p>
          <a:p>
            <a:r>
              <a:rPr lang="en-GB" altLang="en-US" dirty="0"/>
              <a:t>Use the conversion table to complete a range of possible conversions</a:t>
            </a:r>
          </a:p>
          <a:p>
            <a:pPr lvl="1"/>
            <a:r>
              <a:rPr lang="en-GB" altLang="en-US" b="1" dirty="0"/>
              <a:t>Extension: </a:t>
            </a:r>
            <a:br>
              <a:rPr lang="en-GB" altLang="en-US" dirty="0"/>
            </a:br>
            <a:r>
              <a:rPr lang="en-GB" altLang="en-US" dirty="0"/>
              <a:t>Add a menu that will prompt the user for the available options </a:t>
            </a:r>
            <a:br>
              <a:rPr lang="en-GB" altLang="en-US" dirty="0"/>
            </a:br>
            <a:r>
              <a:rPr lang="en-GB" altLang="en-US" dirty="0"/>
              <a:t>(this could be a function of its own that would call the relevant conversion procedure)</a:t>
            </a:r>
          </a:p>
          <a:p>
            <a:endParaRPr lang="en-GB" altLang="en-US" b="1" dirty="0"/>
          </a:p>
        </p:txBody>
      </p:sp>
    </p:spTree>
    <p:extLst>
      <p:ext uri="{BB962C8B-B14F-4D97-AF65-F5344CB8AC3E}">
        <p14:creationId xmlns:p14="http://schemas.microsoft.com/office/powerpoint/2010/main" val="110221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Functions</a:t>
            </a:r>
          </a:p>
        </p:txBody>
      </p:sp>
      <p:sp>
        <p:nvSpPr>
          <p:cNvPr id="2" name="Text Placeholder 1"/>
          <p:cNvSpPr>
            <a:spLocks noGrp="1"/>
          </p:cNvSpPr>
          <p:nvPr>
            <p:ph type="body" sz="quarter" idx="14"/>
          </p:nvPr>
        </p:nvSpPr>
        <p:spPr>
          <a:xfrm>
            <a:off x="918833" y="1704179"/>
            <a:ext cx="8011158" cy="4093506"/>
          </a:xfrm>
        </p:spPr>
        <p:txBody>
          <a:bodyPr/>
          <a:lstStyle/>
          <a:p>
            <a:pPr marL="273050" indent="-273050" defTabSz="622300">
              <a:spcAft>
                <a:spcPts val="0"/>
              </a:spcAft>
              <a:tabLst>
                <a:tab pos="544513" algn="l"/>
              </a:tabLst>
            </a:pPr>
            <a:r>
              <a:rPr lang="en-GB" altLang="en-US" dirty="0"/>
              <a:t>A function may return a value</a:t>
            </a:r>
            <a:br>
              <a:rPr lang="en-GB" altLang="en-US" dirty="0"/>
            </a:br>
            <a:br>
              <a:rPr lang="en-GB" altLang="en-US" dirty="0"/>
            </a:br>
            <a:r>
              <a:rPr lang="en-GB" altLang="en-US" dirty="0" err="1">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a:t>
            </a:r>
            <a:r>
              <a:rPr lang="en-GB" altLang="en-US" dirty="0" err="1">
                <a:latin typeface="Consolas" charset="0"/>
                <a:ea typeface="Consolas" charset="0"/>
                <a:cs typeface="Consolas" charset="0"/>
              </a:rPr>
              <a:t>getTotal</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num1 = </a:t>
            </a:r>
            <a:r>
              <a:rPr lang="en-GB" altLang="en-US" dirty="0">
                <a:solidFill>
                  <a:srgbClr val="660066"/>
                </a:solidFill>
                <a:latin typeface="Consolas" pitchFamily="49" charset="0"/>
                <a:cs typeface="Consolas" pitchFamily="49" charset="0"/>
              </a:rPr>
              <a:t>int</a:t>
            </a:r>
            <a:r>
              <a:rPr lang="en-GB" altLang="en-US" dirty="0">
                <a:latin typeface="Consolas" charset="0"/>
                <a:ea typeface="Consolas" charset="0"/>
                <a:cs typeface="Consolas" charset="0"/>
              </a:rPr>
              <a:t>(</a:t>
            </a:r>
            <a:r>
              <a:rPr lang="en-GB" dirty="0">
                <a:solidFill>
                  <a:srgbClr val="660066"/>
                </a:solidFill>
                <a:latin typeface="Consolas" pitchFamily="49" charset="0"/>
                <a:cs typeface="Consolas" pitchFamily="49"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Enter first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num2 = </a:t>
            </a:r>
            <a:r>
              <a:rPr lang="en-GB" altLang="en-US" dirty="0">
                <a:solidFill>
                  <a:srgbClr val="660066"/>
                </a:solidFill>
                <a:latin typeface="Consolas" pitchFamily="49" charset="0"/>
                <a:cs typeface="Consolas" pitchFamily="49" charset="0"/>
              </a:rPr>
              <a:t>int</a:t>
            </a:r>
            <a:r>
              <a:rPr lang="en-GB" altLang="en-US" dirty="0">
                <a:latin typeface="Consolas" charset="0"/>
                <a:ea typeface="Consolas" charset="0"/>
                <a:cs typeface="Consolas" charset="0"/>
              </a:rPr>
              <a:t>(</a:t>
            </a:r>
            <a:r>
              <a:rPr lang="en-GB" dirty="0">
                <a:solidFill>
                  <a:srgbClr val="660066"/>
                </a:solidFill>
                <a:latin typeface="Consolas" pitchFamily="49" charset="0"/>
                <a:cs typeface="Consolas" pitchFamily="49"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Enter second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sum = num1 + num2</a:t>
            </a:r>
          </a:p>
          <a:p>
            <a:pPr marL="273050" indent="-273050" defTabSz="622300">
              <a:spcAft>
                <a:spcPts val="0"/>
              </a:spcAft>
              <a:buNone/>
              <a:tabLst>
                <a:tab pos="544513" algn="l"/>
              </a:tabLst>
            </a:pPr>
            <a:r>
              <a:rPr lang="en-GB" altLang="en-US" dirty="0">
                <a:latin typeface="Consolas" charset="0"/>
                <a:ea typeface="Consolas" charset="0"/>
                <a:cs typeface="Consolas" charset="0"/>
              </a:rPr>
              <a:t>   	return sum</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sum = </a:t>
            </a:r>
            <a:r>
              <a:rPr lang="en-GB" altLang="en-US" dirty="0" err="1">
                <a:latin typeface="Consolas" charset="0"/>
                <a:ea typeface="Consolas" charset="0"/>
                <a:cs typeface="Consolas" charset="0"/>
              </a:rPr>
              <a:t>getTotal</a:t>
            </a:r>
            <a:r>
              <a:rPr lang="en-GB" altLang="en-US" dirty="0">
                <a:latin typeface="Consolas" charset="0"/>
                <a:ea typeface="Consolas" charset="0"/>
                <a:cs typeface="Consolas" charset="0"/>
              </a:rPr>
              <a:t>()</a:t>
            </a:r>
          </a:p>
          <a:p>
            <a:pPr marL="273050" indent="-273050">
              <a:spcAft>
                <a:spcPts val="0"/>
              </a:spcAft>
              <a:buNone/>
            </a:pPr>
            <a:r>
              <a:rPr lang="en-GB" dirty="0">
                <a:solidFill>
                  <a:srgbClr val="660066"/>
                </a:solidFill>
                <a:latin typeface="Consolas" charset="0"/>
                <a:cs typeface="Consolas" pitchFamily="49" charset="0"/>
              </a:rPr>
              <a:t>	</a:t>
            </a:r>
            <a:r>
              <a:rPr lang="en-GB" dirty="0">
                <a:solidFill>
                  <a:srgbClr val="660066"/>
                </a:solidFill>
                <a:latin typeface="Consolas" pitchFamily="49" charset="0"/>
                <a:cs typeface="Consolas" pitchFamily="49"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Total:</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sum)</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p:txBody>
      </p:sp>
    </p:spTree>
    <p:extLst>
      <p:ext uri="{BB962C8B-B14F-4D97-AF65-F5344CB8AC3E}">
        <p14:creationId xmlns:p14="http://schemas.microsoft.com/office/powerpoint/2010/main" val="17864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Be able to use decomposition to help solve a larger problem</a:t>
            </a:r>
          </a:p>
          <a:p>
            <a:r>
              <a:rPr lang="en-GB" sz="2800" dirty="0"/>
              <a:t>Be able to use functions (a type of subroutine) to help make your programs easier to create and more efficient</a:t>
            </a: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The return value</a:t>
            </a:r>
          </a:p>
        </p:txBody>
      </p:sp>
      <p:sp>
        <p:nvSpPr>
          <p:cNvPr id="2" name="Text Placeholder 1"/>
          <p:cNvSpPr>
            <a:spLocks noGrp="1"/>
          </p:cNvSpPr>
          <p:nvPr>
            <p:ph type="body" sz="quarter" idx="14"/>
          </p:nvPr>
        </p:nvSpPr>
        <p:spPr>
          <a:xfrm>
            <a:off x="918833" y="1704179"/>
            <a:ext cx="8011158" cy="4093506"/>
          </a:xfrm>
        </p:spPr>
        <p:txBody>
          <a:bodyPr/>
          <a:lstStyle/>
          <a:p>
            <a:pPr marL="273050" indent="-273050" defTabSz="622300">
              <a:spcAft>
                <a:spcPts val="0"/>
              </a:spcAft>
              <a:tabLst>
                <a:tab pos="544513" algn="l"/>
              </a:tabLst>
            </a:pPr>
            <a:r>
              <a:rPr lang="en-GB" altLang="en-US" dirty="0"/>
              <a:t>A function may return a value</a:t>
            </a:r>
            <a:br>
              <a:rPr lang="en-GB" altLang="en-US" dirty="0"/>
            </a:br>
            <a:br>
              <a:rPr lang="en-GB" altLang="en-US" dirty="0"/>
            </a:br>
            <a:r>
              <a:rPr lang="en-GB" altLang="en-US" dirty="0" err="1">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a:t>
            </a:r>
            <a:r>
              <a:rPr lang="en-GB" altLang="en-US" dirty="0" err="1">
                <a:latin typeface="Consolas" charset="0"/>
                <a:ea typeface="Consolas" charset="0"/>
                <a:cs typeface="Consolas" charset="0"/>
              </a:rPr>
              <a:t>getTotal</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num1 = </a:t>
            </a:r>
            <a:r>
              <a:rPr lang="en-GB" altLang="en-US" dirty="0">
                <a:solidFill>
                  <a:srgbClr val="660066"/>
                </a:solidFill>
                <a:latin typeface="Consolas" pitchFamily="49" charset="0"/>
                <a:cs typeface="Consolas" pitchFamily="49" charset="0"/>
              </a:rPr>
              <a:t>int</a:t>
            </a:r>
            <a:r>
              <a:rPr lang="en-GB" altLang="en-US" dirty="0">
                <a:latin typeface="Consolas" charset="0"/>
                <a:ea typeface="Consolas" charset="0"/>
                <a:cs typeface="Consolas" charset="0"/>
              </a:rPr>
              <a:t>(</a:t>
            </a:r>
            <a:r>
              <a:rPr lang="en-GB" dirty="0">
                <a:solidFill>
                  <a:srgbClr val="660066"/>
                </a:solidFill>
                <a:latin typeface="Consolas" pitchFamily="49" charset="0"/>
                <a:cs typeface="Consolas" pitchFamily="49"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Enter first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num2 = </a:t>
            </a:r>
            <a:r>
              <a:rPr lang="en-GB" altLang="en-US" dirty="0">
                <a:solidFill>
                  <a:srgbClr val="660066"/>
                </a:solidFill>
                <a:latin typeface="Consolas" pitchFamily="49" charset="0"/>
                <a:cs typeface="Consolas" pitchFamily="49" charset="0"/>
              </a:rPr>
              <a:t>int</a:t>
            </a:r>
            <a:r>
              <a:rPr lang="en-GB" altLang="en-US" dirty="0">
                <a:latin typeface="Consolas" charset="0"/>
                <a:ea typeface="Consolas" charset="0"/>
                <a:cs typeface="Consolas" charset="0"/>
              </a:rPr>
              <a:t>(</a:t>
            </a:r>
            <a:r>
              <a:rPr lang="en-GB" dirty="0">
                <a:solidFill>
                  <a:srgbClr val="660066"/>
                </a:solidFill>
                <a:latin typeface="Consolas" pitchFamily="49" charset="0"/>
                <a:cs typeface="Consolas" pitchFamily="49"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Enter second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sum = num1 + num2</a:t>
            </a:r>
          </a:p>
          <a:p>
            <a:pPr marL="273050" indent="-273050" defTabSz="622300">
              <a:spcAft>
                <a:spcPts val="0"/>
              </a:spcAft>
              <a:buNone/>
              <a:tabLst>
                <a:tab pos="544513" algn="l"/>
              </a:tabLst>
            </a:pPr>
            <a:r>
              <a:rPr lang="en-GB" altLang="en-US" dirty="0">
                <a:latin typeface="Consolas" charset="0"/>
                <a:ea typeface="Consolas" charset="0"/>
                <a:cs typeface="Consolas" charset="0"/>
              </a:rPr>
              <a:t>   	return sum</a:t>
            </a:r>
            <a:br>
              <a:rPr lang="en-GB" altLang="en-US" dirty="0">
                <a:latin typeface="Consolas" charset="0"/>
                <a:ea typeface="Consolas" charset="0"/>
                <a:cs typeface="Consolas" charset="0"/>
              </a:rPr>
            </a:br>
            <a:r>
              <a:rPr lang="en-GB" altLang="en-US" dirty="0">
                <a:solidFill>
                  <a:srgbClr val="FF0000"/>
                </a:solidFill>
                <a:latin typeface="Consolas" charset="0"/>
                <a:ea typeface="Consolas" charset="0"/>
                <a:cs typeface="Consolas" charset="0"/>
              </a:rPr>
              <a:t># sum and total refer to the same variable</a:t>
            </a:r>
            <a:br>
              <a:rPr lang="en-GB" altLang="en-US" dirty="0">
                <a:solidFill>
                  <a:srgbClr val="FF0000"/>
                </a:solidFill>
                <a:latin typeface="Consolas" charset="0"/>
                <a:ea typeface="Consolas" charset="0"/>
                <a:cs typeface="Consolas" charset="0"/>
              </a:rPr>
            </a:br>
            <a:r>
              <a:rPr lang="en-GB" altLang="en-US" dirty="0">
                <a:latin typeface="Consolas" charset="0"/>
                <a:ea typeface="Consolas" charset="0"/>
                <a:cs typeface="Consolas" charset="0"/>
              </a:rPr>
              <a:t>total = </a:t>
            </a:r>
            <a:r>
              <a:rPr lang="en-GB" altLang="en-US" dirty="0" err="1">
                <a:latin typeface="Consolas" charset="0"/>
                <a:ea typeface="Consolas" charset="0"/>
                <a:cs typeface="Consolas" charset="0"/>
              </a:rPr>
              <a:t>getTotal</a:t>
            </a:r>
            <a:r>
              <a:rPr lang="en-GB" altLang="en-US" dirty="0">
                <a:latin typeface="Consolas" charset="0"/>
                <a:ea typeface="Consolas" charset="0"/>
                <a:cs typeface="Consolas" charset="0"/>
              </a:rPr>
              <a:t>()</a:t>
            </a:r>
          </a:p>
          <a:p>
            <a:pPr marL="273050" indent="-273050">
              <a:spcAft>
                <a:spcPts val="0"/>
              </a:spcAft>
              <a:buNone/>
            </a:pPr>
            <a:r>
              <a:rPr lang="en-GB" dirty="0">
                <a:solidFill>
                  <a:srgbClr val="660066"/>
                </a:solidFill>
                <a:latin typeface="Consolas" charset="0"/>
                <a:cs typeface="Consolas" pitchFamily="49" charset="0"/>
              </a:rPr>
              <a:t>	</a:t>
            </a:r>
            <a:r>
              <a:rPr lang="en-GB" dirty="0">
                <a:solidFill>
                  <a:srgbClr val="660066"/>
                </a:solidFill>
                <a:latin typeface="Consolas" pitchFamily="49" charset="0"/>
                <a:cs typeface="Consolas" pitchFamily="49"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Total:</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total)</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p:txBody>
      </p:sp>
    </p:spTree>
    <p:extLst>
      <p:ext uri="{BB962C8B-B14F-4D97-AF65-F5344CB8AC3E}">
        <p14:creationId xmlns:p14="http://schemas.microsoft.com/office/powerpoint/2010/main" val="327731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The return value</a:t>
            </a:r>
          </a:p>
        </p:txBody>
      </p:sp>
      <p:sp>
        <p:nvSpPr>
          <p:cNvPr id="2" name="Text Placeholder 1"/>
          <p:cNvSpPr>
            <a:spLocks noGrp="1"/>
          </p:cNvSpPr>
          <p:nvPr>
            <p:ph type="body" sz="quarter" idx="14"/>
          </p:nvPr>
        </p:nvSpPr>
        <p:spPr/>
        <p:txBody>
          <a:bodyPr/>
          <a:lstStyle/>
          <a:p>
            <a:r>
              <a:rPr lang="en-GB" altLang="en-US" dirty="0"/>
              <a:t>Note that a </a:t>
            </a:r>
            <a:r>
              <a:rPr lang="en-GB" altLang="en-US" b="1" dirty="0"/>
              <a:t>function call </a:t>
            </a:r>
            <a:r>
              <a:rPr lang="en-GB" altLang="en-US" dirty="0"/>
              <a:t>needs to store (or assign) the value that has been returned</a:t>
            </a:r>
            <a:br>
              <a:rPr lang="en-GB" altLang="en-US" dirty="0"/>
            </a:br>
            <a:br>
              <a:rPr lang="en-GB" altLang="en-US" dirty="0"/>
            </a:br>
            <a:r>
              <a:rPr lang="en-GB" dirty="0">
                <a:latin typeface="Consolas" charset="0"/>
                <a:ea typeface="Consolas" charset="0"/>
                <a:cs typeface="Consolas" charset="0"/>
              </a:rPr>
              <a:t>total = getTotal()</a:t>
            </a:r>
            <a:endParaRPr lang="en-GB" sz="2800" dirty="0">
              <a:latin typeface="Consolas" pitchFamily="49" charset="0"/>
              <a:cs typeface="Consolas" pitchFamily="49" charset="0"/>
            </a:endParaRPr>
          </a:p>
          <a:p>
            <a:endParaRPr lang="en-GB" altLang="en-US" dirty="0"/>
          </a:p>
          <a:p>
            <a:r>
              <a:rPr lang="en-GB" altLang="en-US" dirty="0"/>
              <a:t>The variable used in the main program doesn’t need to have the same name as the variable in the function (although it can do)</a:t>
            </a:r>
          </a:p>
        </p:txBody>
      </p:sp>
    </p:spTree>
    <p:extLst>
      <p:ext uri="{BB962C8B-B14F-4D97-AF65-F5344CB8AC3E}">
        <p14:creationId xmlns:p14="http://schemas.microsoft.com/office/powerpoint/2010/main" val="7940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Returning more than one value</a:t>
            </a:r>
          </a:p>
        </p:txBody>
      </p:sp>
      <p:sp>
        <p:nvSpPr>
          <p:cNvPr id="2" name="Text Placeholder 1"/>
          <p:cNvSpPr>
            <a:spLocks noGrp="1"/>
          </p:cNvSpPr>
          <p:nvPr>
            <p:ph type="body" sz="quarter" idx="14"/>
          </p:nvPr>
        </p:nvSpPr>
        <p:spPr/>
        <p:txBody>
          <a:bodyPr/>
          <a:lstStyle/>
          <a:p>
            <a:r>
              <a:rPr lang="en-GB" altLang="en-US" dirty="0"/>
              <a:t>A function can return more than one value</a:t>
            </a:r>
            <a:br>
              <a:rPr lang="en-GB" altLang="en-US" dirty="0"/>
            </a:br>
            <a:br>
              <a:rPr lang="en-GB" altLang="en-US" dirty="0"/>
            </a:br>
            <a:r>
              <a:rPr lang="en-GB" altLang="en-US" dirty="0">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convertInchToCm():</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inch = </a:t>
            </a:r>
            <a:r>
              <a:rPr lang="en-GB" altLang="en-US" dirty="0">
                <a:solidFill>
                  <a:srgbClr val="660066"/>
                </a:solidFill>
                <a:latin typeface="Consolas" pitchFamily="49" charset="0"/>
                <a:cs typeface="Consolas" pitchFamily="49" charset="0"/>
              </a:rPr>
              <a:t>int</a:t>
            </a:r>
            <a:r>
              <a:rPr lang="en-GB" altLang="en-US" dirty="0">
                <a:latin typeface="Consolas" charset="0"/>
                <a:ea typeface="Consolas" charset="0"/>
                <a:cs typeface="Consolas" charset="0"/>
              </a:rPr>
              <a:t>(</a:t>
            </a:r>
            <a:r>
              <a:rPr lang="en-GB" dirty="0">
                <a:solidFill>
                  <a:srgbClr val="660066"/>
                </a:solidFill>
                <a:latin typeface="Consolas" pitchFamily="49" charset="0"/>
                <a:cs typeface="Consolas" pitchFamily="49"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Enter inches: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cm = inch * 2.54</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FF6600"/>
                </a:solidFill>
                <a:latin typeface="Consolas" pitchFamily="49" charset="0"/>
                <a:cs typeface="Consolas" pitchFamily="49" charset="0"/>
              </a:rPr>
              <a:t>return</a:t>
            </a:r>
            <a:r>
              <a:rPr lang="en-GB" sz="2800" dirty="0">
                <a:latin typeface="Consolas" pitchFamily="49" charset="0"/>
                <a:cs typeface="Consolas" pitchFamily="49" charset="0"/>
              </a:rPr>
              <a:t> cm, </a:t>
            </a:r>
            <a:r>
              <a:rPr lang="en-GB" sz="2800" dirty="0">
                <a:solidFill>
                  <a:srgbClr val="008000"/>
                </a:solidFill>
                <a:latin typeface="Consolas" pitchFamily="49" charset="0"/>
                <a:cs typeface="Consolas" pitchFamily="49" charset="0"/>
              </a:rPr>
              <a:t>"</a:t>
            </a:r>
            <a:r>
              <a:rPr lang="en-GB" altLang="en-US" sz="2800" dirty="0">
                <a:solidFill>
                  <a:srgbClr val="008000"/>
                </a:solidFill>
                <a:latin typeface="Consolas" pitchFamily="49" charset="0"/>
                <a:cs typeface="Consolas" pitchFamily="49" charset="0"/>
              </a:rPr>
              <a:t>cm</a:t>
            </a:r>
            <a:r>
              <a:rPr lang="en-GB" sz="2800" dirty="0">
                <a:solidFill>
                  <a:srgbClr val="008000"/>
                </a:solidFill>
                <a:latin typeface="Consolas" pitchFamily="49" charset="0"/>
                <a:cs typeface="Consolas" pitchFamily="49" charset="0"/>
              </a:rPr>
              <a:t>"</a:t>
            </a:r>
            <a:r>
              <a:rPr lang="en-GB" sz="2800" dirty="0">
                <a:latin typeface="Consolas" pitchFamily="49" charset="0"/>
                <a:cs typeface="Consolas" pitchFamily="49" charset="0"/>
              </a:rPr>
              <a:t> </a:t>
            </a:r>
            <a:r>
              <a:rPr lang="en-GB" altLang="en-US" sz="2800" dirty="0">
                <a:solidFill>
                  <a:srgbClr val="008000"/>
                </a:solidFill>
                <a:latin typeface="Consolas" pitchFamily="49" charset="0"/>
                <a:cs typeface="Consolas" pitchFamily="49" charset="0"/>
              </a:rPr>
              <a:t> </a:t>
            </a:r>
            <a:br>
              <a:rPr lang="en-GB" dirty="0">
                <a:latin typeface="Consolas" charset="0"/>
                <a:ea typeface="Consolas" charset="0"/>
                <a:cs typeface="Consolas" charset="0"/>
              </a:rPr>
            </a:br>
            <a:br>
              <a:rPr lang="en-GB" dirty="0">
                <a:latin typeface="Consolas" charset="0"/>
                <a:ea typeface="Consolas" charset="0"/>
                <a:cs typeface="Consolas" charset="0"/>
              </a:rPr>
            </a:br>
            <a:r>
              <a:rPr lang="en-GB" dirty="0">
                <a:latin typeface="Consolas" charset="0"/>
                <a:ea typeface="Consolas" charset="0"/>
                <a:cs typeface="Consolas" charset="0"/>
              </a:rPr>
              <a:t>value, unit = convertInchToCm()</a:t>
            </a:r>
            <a:br>
              <a:rPr lang="en-GB" dirty="0">
                <a:latin typeface="Consolas" charset="0"/>
                <a:ea typeface="Consolas" charset="0"/>
                <a:cs typeface="Consolas" charset="0"/>
              </a:rPr>
            </a:br>
            <a:r>
              <a:rPr lang="en-GB"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Conversion =</a:t>
            </a:r>
            <a:r>
              <a:rPr lang="en-GB" dirty="0">
                <a:solidFill>
                  <a:srgbClr val="008000"/>
                </a:solidFill>
                <a:latin typeface="Consolas" pitchFamily="49" charset="0"/>
                <a:cs typeface="Consolas" pitchFamily="49" charset="0"/>
              </a:rPr>
              <a:t>"</a:t>
            </a:r>
            <a:r>
              <a:rPr lang="en-GB" dirty="0">
                <a:latin typeface="Consolas" pitchFamily="49" charset="0"/>
                <a:cs typeface="Consolas" pitchFamily="49" charset="0"/>
              </a:rPr>
              <a:t>, value, unit)</a:t>
            </a:r>
          </a:p>
        </p:txBody>
      </p:sp>
    </p:spTree>
    <p:extLst>
      <p:ext uri="{BB962C8B-B14F-4D97-AF65-F5344CB8AC3E}">
        <p14:creationId xmlns:p14="http://schemas.microsoft.com/office/powerpoint/2010/main" val="129205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3b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2</a:t>
            </a:r>
            <a:endParaRPr lang="en-GB" altLang="en-US" dirty="0"/>
          </a:p>
          <a:p>
            <a:endParaRPr lang="en-GB" altLang="en-US" b="1" dirty="0"/>
          </a:p>
        </p:txBody>
      </p:sp>
    </p:spTree>
    <p:extLst>
      <p:ext uri="{BB962C8B-B14F-4D97-AF65-F5344CB8AC3E}">
        <p14:creationId xmlns:p14="http://schemas.microsoft.com/office/powerpoint/2010/main" val="112156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Parameters</a:t>
            </a:r>
          </a:p>
        </p:txBody>
      </p:sp>
      <p:sp>
        <p:nvSpPr>
          <p:cNvPr id="2" name="Text Placeholder 1"/>
          <p:cNvSpPr>
            <a:spLocks noGrp="1"/>
          </p:cNvSpPr>
          <p:nvPr>
            <p:ph type="body" sz="quarter" idx="14"/>
          </p:nvPr>
        </p:nvSpPr>
        <p:spPr/>
        <p:txBody>
          <a:bodyPr/>
          <a:lstStyle/>
          <a:p>
            <a:r>
              <a:rPr lang="en-GB" altLang="en-US" dirty="0"/>
              <a:t>A function might need a value in order to run:</a:t>
            </a:r>
            <a:br>
              <a:rPr lang="en-GB" altLang="en-US" dirty="0"/>
            </a:br>
            <a:br>
              <a:rPr lang="en-GB" altLang="en-US" dirty="0"/>
            </a:br>
            <a:r>
              <a:rPr lang="en-GB" altLang="en-US" dirty="0">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square():</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number = number ** 2</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FF6600"/>
                </a:solidFill>
                <a:latin typeface="Consolas" pitchFamily="49" charset="0"/>
                <a:cs typeface="Consolas" pitchFamily="49" charset="0"/>
              </a:rPr>
              <a:t>return</a:t>
            </a:r>
            <a:r>
              <a:rPr lang="en-GB" dirty="0">
                <a:latin typeface="Consolas" pitchFamily="49" charset="0"/>
                <a:cs typeface="Consolas" pitchFamily="49" charset="0"/>
              </a:rPr>
              <a:t>(number)</a:t>
            </a:r>
            <a:r>
              <a:rPr lang="en-GB" altLang="en-US" dirty="0">
                <a:solidFill>
                  <a:srgbClr val="008000"/>
                </a:solidFill>
                <a:latin typeface="Consolas" pitchFamily="49" charset="0"/>
                <a:cs typeface="Consolas" pitchFamily="49" charset="0"/>
              </a:rPr>
              <a:t> </a:t>
            </a:r>
            <a:br>
              <a:rPr lang="en-GB" dirty="0">
                <a:latin typeface="Consolas" charset="0"/>
                <a:ea typeface="Consolas" charset="0"/>
                <a:cs typeface="Consolas" charset="0"/>
              </a:rPr>
            </a:br>
            <a:endParaRPr lang="en-GB" dirty="0">
              <a:latin typeface="Consolas" charset="0"/>
              <a:ea typeface="Consolas" charset="0"/>
              <a:cs typeface="Consolas" charset="0"/>
            </a:endParaRPr>
          </a:p>
          <a:p>
            <a:r>
              <a:rPr lang="en-GB" dirty="0">
                <a:solidFill>
                  <a:srgbClr val="FF0000"/>
                </a:solidFill>
                <a:latin typeface="Arial" charset="0"/>
                <a:ea typeface="Arial" charset="0"/>
                <a:cs typeface="Arial" charset="0"/>
              </a:rPr>
              <a:t>The program doesn’t know what </a:t>
            </a:r>
            <a:r>
              <a:rPr lang="en-GB" sz="2800" dirty="0">
                <a:solidFill>
                  <a:srgbClr val="FF0000"/>
                </a:solidFill>
                <a:latin typeface="Consolas" panose="020B0609020204030204" pitchFamily="49" charset="0"/>
                <a:ea typeface="Arial" charset="0"/>
                <a:cs typeface="Arial" charset="0"/>
              </a:rPr>
              <a:t>number</a:t>
            </a:r>
            <a:r>
              <a:rPr lang="en-GB" dirty="0">
                <a:solidFill>
                  <a:srgbClr val="FF0000"/>
                </a:solidFill>
                <a:latin typeface="Arial" charset="0"/>
                <a:ea typeface="Arial" charset="0"/>
                <a:cs typeface="Arial" charset="0"/>
              </a:rPr>
              <a:t> is</a:t>
            </a:r>
          </a:p>
        </p:txBody>
      </p:sp>
    </p:spTree>
    <p:extLst>
      <p:ext uri="{BB962C8B-B14F-4D97-AF65-F5344CB8AC3E}">
        <p14:creationId xmlns:p14="http://schemas.microsoft.com/office/powerpoint/2010/main" val="73772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Parameters</a:t>
            </a:r>
          </a:p>
        </p:txBody>
      </p:sp>
      <p:sp>
        <p:nvSpPr>
          <p:cNvPr id="2" name="Text Placeholder 1"/>
          <p:cNvSpPr>
            <a:spLocks noGrp="1"/>
          </p:cNvSpPr>
          <p:nvPr>
            <p:ph type="body" sz="quarter" idx="14"/>
          </p:nvPr>
        </p:nvSpPr>
        <p:spPr/>
        <p:txBody>
          <a:bodyPr/>
          <a:lstStyle/>
          <a:p>
            <a:r>
              <a:rPr lang="en-GB" altLang="en-US" dirty="0"/>
              <a:t>This function expects to be given a value:</a:t>
            </a:r>
            <a:br>
              <a:rPr lang="en-GB" altLang="en-US" dirty="0"/>
            </a:br>
            <a:br>
              <a:rPr lang="en-GB" altLang="en-US" dirty="0"/>
            </a:br>
            <a:r>
              <a:rPr lang="en-GB" altLang="en-US" dirty="0">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square(</a:t>
            </a:r>
            <a:r>
              <a:rPr lang="en-GB" altLang="en-US" dirty="0">
                <a:solidFill>
                  <a:srgbClr val="FF0000"/>
                </a:solidFill>
                <a:latin typeface="Consolas" charset="0"/>
                <a:ea typeface="Consolas" charset="0"/>
                <a:cs typeface="Consolas" charset="0"/>
              </a:rPr>
              <a:t>number</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sqnumber = number ** 2</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FF6600"/>
                </a:solidFill>
                <a:latin typeface="Consolas" pitchFamily="49" charset="0"/>
                <a:cs typeface="Consolas" pitchFamily="49" charset="0"/>
              </a:rPr>
              <a:t>return</a:t>
            </a:r>
            <a:r>
              <a:rPr lang="en-GB" dirty="0">
                <a:latin typeface="Consolas" pitchFamily="49" charset="0"/>
                <a:cs typeface="Consolas" pitchFamily="49" charset="0"/>
              </a:rPr>
              <a:t>(sqnumber)</a:t>
            </a:r>
            <a:r>
              <a:rPr lang="en-GB" altLang="en-US" dirty="0">
                <a:solidFill>
                  <a:srgbClr val="008000"/>
                </a:solidFill>
                <a:latin typeface="Consolas" pitchFamily="49" charset="0"/>
                <a:cs typeface="Consolas" pitchFamily="49" charset="0"/>
              </a:rPr>
              <a:t> </a:t>
            </a:r>
            <a:br>
              <a:rPr lang="en-GB" dirty="0">
                <a:latin typeface="Consolas" charset="0"/>
                <a:ea typeface="Consolas" charset="0"/>
                <a:cs typeface="Consolas" charset="0"/>
              </a:rPr>
            </a:br>
            <a:endParaRPr lang="en-GB" dirty="0">
              <a:latin typeface="Consolas" charset="0"/>
              <a:ea typeface="Consolas" charset="0"/>
              <a:cs typeface="Consolas" charset="0"/>
            </a:endParaRPr>
          </a:p>
          <a:p>
            <a:r>
              <a:rPr lang="en-GB" dirty="0">
                <a:solidFill>
                  <a:srgbClr val="FF0000"/>
                </a:solidFill>
                <a:latin typeface="Arial" charset="0"/>
                <a:ea typeface="Arial" charset="0"/>
                <a:cs typeface="Arial" charset="0"/>
              </a:rPr>
              <a:t>This is called a </a:t>
            </a:r>
            <a:r>
              <a:rPr lang="en-GB" b="1" dirty="0">
                <a:solidFill>
                  <a:srgbClr val="FF0000"/>
                </a:solidFill>
                <a:latin typeface="Arial" charset="0"/>
                <a:ea typeface="Arial" charset="0"/>
                <a:cs typeface="Arial" charset="0"/>
              </a:rPr>
              <a:t>parameter</a:t>
            </a:r>
            <a:br>
              <a:rPr lang="en-GB" dirty="0">
                <a:latin typeface="Consolas" charset="0"/>
                <a:ea typeface="Consolas" charset="0"/>
                <a:cs typeface="Consolas" charset="0"/>
              </a:rPr>
            </a:br>
            <a:endParaRPr lang="en-GB" dirty="0">
              <a:latin typeface="Consolas" pitchFamily="49" charset="0"/>
              <a:cs typeface="Consolas" pitchFamily="49" charset="0"/>
            </a:endParaRPr>
          </a:p>
        </p:txBody>
      </p:sp>
    </p:spTree>
    <p:extLst>
      <p:ext uri="{BB962C8B-B14F-4D97-AF65-F5344CB8AC3E}">
        <p14:creationId xmlns:p14="http://schemas.microsoft.com/office/powerpoint/2010/main" val="2697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a:xfrm>
            <a:off x="724280" y="964568"/>
            <a:ext cx="7816470" cy="670772"/>
          </a:xfrm>
        </p:spPr>
        <p:txBody>
          <a:bodyPr/>
          <a:lstStyle/>
          <a:p>
            <a:r>
              <a:rPr lang="en-GB" altLang="en-US" dirty="0"/>
              <a:t>Parameters</a:t>
            </a:r>
          </a:p>
        </p:txBody>
      </p:sp>
      <p:sp>
        <p:nvSpPr>
          <p:cNvPr id="2" name="Text Placeholder 1"/>
          <p:cNvSpPr>
            <a:spLocks noGrp="1"/>
          </p:cNvSpPr>
          <p:nvPr>
            <p:ph type="body" sz="quarter" idx="14"/>
          </p:nvPr>
        </p:nvSpPr>
        <p:spPr/>
        <p:txBody>
          <a:bodyPr/>
          <a:lstStyle/>
          <a:p>
            <a:r>
              <a:rPr lang="en-GB" altLang="en-US" dirty="0"/>
              <a:t>The function call needs to include the parameter:</a:t>
            </a:r>
            <a:br>
              <a:rPr lang="en-GB" altLang="en-US" dirty="0"/>
            </a:br>
            <a:br>
              <a:rPr lang="en-GB" altLang="en-US" dirty="0"/>
            </a:br>
            <a:r>
              <a:rPr lang="en-GB" altLang="en-US" dirty="0">
                <a:solidFill>
                  <a:srgbClr val="FF6600"/>
                </a:solidFill>
                <a:latin typeface="Consolas" pitchFamily="49" charset="0"/>
                <a:cs typeface="Consolas" pitchFamily="49" charset="0"/>
              </a:rPr>
              <a:t>def</a:t>
            </a:r>
            <a:r>
              <a:rPr lang="en-GB" altLang="en-US" dirty="0">
                <a:latin typeface="Consolas" charset="0"/>
                <a:ea typeface="Consolas" charset="0"/>
                <a:cs typeface="Consolas" charset="0"/>
              </a:rPr>
              <a:t> square(number):</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sqnumber = number ** 2</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FF6600"/>
                </a:solidFill>
                <a:latin typeface="Consolas" pitchFamily="49" charset="0"/>
                <a:cs typeface="Consolas" pitchFamily="49" charset="0"/>
              </a:rPr>
              <a:t>return</a:t>
            </a:r>
            <a:r>
              <a:rPr lang="en-GB" dirty="0">
                <a:latin typeface="Consolas" pitchFamily="49" charset="0"/>
                <a:cs typeface="Consolas" pitchFamily="49" charset="0"/>
              </a:rPr>
              <a:t>(sqnumber)</a:t>
            </a:r>
            <a:r>
              <a:rPr lang="en-GB" altLang="en-US" dirty="0">
                <a:solidFill>
                  <a:srgbClr val="008000"/>
                </a:solidFill>
                <a:latin typeface="Consolas" pitchFamily="49" charset="0"/>
                <a:cs typeface="Consolas" pitchFamily="49" charset="0"/>
              </a:rPr>
              <a:t> </a:t>
            </a:r>
            <a:br>
              <a:rPr lang="en-GB" dirty="0">
                <a:latin typeface="Consolas" charset="0"/>
                <a:ea typeface="Consolas" charset="0"/>
                <a:cs typeface="Consolas" charset="0"/>
              </a:rPr>
            </a:br>
            <a:br>
              <a:rPr lang="en-GB" dirty="0">
                <a:latin typeface="Consolas" charset="0"/>
                <a:ea typeface="Consolas" charset="0"/>
                <a:cs typeface="Consolas" charset="0"/>
              </a:rPr>
            </a:br>
            <a:r>
              <a:rPr lang="en-GB" dirty="0">
                <a:latin typeface="Consolas" charset="0"/>
                <a:ea typeface="Consolas" charset="0"/>
                <a:cs typeface="Consolas" charset="0"/>
              </a:rPr>
              <a:t>startNum = 12</a:t>
            </a:r>
            <a:br>
              <a:rPr lang="en-GB" dirty="0">
                <a:latin typeface="Consolas" charset="0"/>
                <a:ea typeface="Consolas" charset="0"/>
                <a:cs typeface="Consolas" charset="0"/>
              </a:rPr>
            </a:br>
            <a:r>
              <a:rPr lang="en-GB" dirty="0">
                <a:latin typeface="Consolas" charset="0"/>
                <a:ea typeface="Consolas" charset="0"/>
                <a:cs typeface="Consolas" charset="0"/>
              </a:rPr>
              <a:t>answer = square(</a:t>
            </a:r>
            <a:r>
              <a:rPr lang="en-GB" dirty="0" err="1">
                <a:latin typeface="Consolas" charset="0"/>
                <a:ea typeface="Consolas" charset="0"/>
                <a:cs typeface="Consolas" charset="0"/>
              </a:rPr>
              <a:t>startNum</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(startNum, </a:t>
            </a:r>
            <a:r>
              <a:rPr lang="en-GB" dirty="0">
                <a:solidFill>
                  <a:srgbClr val="008000"/>
                </a:solidFill>
                <a:latin typeface="Consolas" pitchFamily="49" charset="0"/>
                <a:cs typeface="Consolas" pitchFamily="49" charset="0"/>
              </a:rPr>
              <a:t>"squared ="</a:t>
            </a:r>
            <a:r>
              <a:rPr lang="en-GB" dirty="0">
                <a:latin typeface="Consolas" charset="0"/>
                <a:ea typeface="Consolas" charset="0"/>
                <a:cs typeface="Consolas" charset="0"/>
              </a:rPr>
              <a:t>, answer)</a:t>
            </a:r>
          </a:p>
        </p:txBody>
      </p:sp>
    </p:spTree>
    <p:extLst>
      <p:ext uri="{BB962C8B-B14F-4D97-AF65-F5344CB8AC3E}">
        <p14:creationId xmlns:p14="http://schemas.microsoft.com/office/powerpoint/2010/main" val="206211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3b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3 and 4</a:t>
            </a:r>
            <a:endParaRPr lang="en-GB" altLang="en-US" dirty="0"/>
          </a:p>
          <a:p>
            <a:endParaRPr lang="en-GB" altLang="en-US" b="1" dirty="0"/>
          </a:p>
        </p:txBody>
      </p:sp>
    </p:spTree>
    <p:extLst>
      <p:ext uri="{BB962C8B-B14F-4D97-AF65-F5344CB8AC3E}">
        <p14:creationId xmlns:p14="http://schemas.microsoft.com/office/powerpoint/2010/main" val="1533104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2" name="Text Placeholder 1"/>
          <p:cNvSpPr>
            <a:spLocks noGrp="1"/>
          </p:cNvSpPr>
          <p:nvPr>
            <p:ph type="body" sz="quarter" idx="14"/>
          </p:nvPr>
        </p:nvSpPr>
        <p:spPr/>
        <p:txBody>
          <a:bodyPr/>
          <a:lstStyle/>
          <a:p>
            <a:r>
              <a:rPr lang="en-GB" dirty="0"/>
              <a:t>Explain the meaning of these terms:</a:t>
            </a:r>
          </a:p>
          <a:p>
            <a:pPr lvl="1"/>
            <a:r>
              <a:rPr lang="en-GB" dirty="0"/>
              <a:t>Subroutine</a:t>
            </a:r>
            <a:br>
              <a:rPr lang="en-GB" dirty="0"/>
            </a:br>
            <a:endParaRPr lang="en-GB" dirty="0"/>
          </a:p>
          <a:p>
            <a:pPr lvl="1"/>
            <a:r>
              <a:rPr lang="en-GB" dirty="0"/>
              <a:t>Function</a:t>
            </a:r>
            <a:br>
              <a:rPr lang="en-GB" dirty="0"/>
            </a:br>
            <a:endParaRPr lang="en-GB" dirty="0"/>
          </a:p>
          <a:p>
            <a:pPr lvl="1"/>
            <a:r>
              <a:rPr lang="en-GB" dirty="0"/>
              <a:t>Call</a:t>
            </a:r>
            <a:br>
              <a:rPr lang="en-GB" dirty="0"/>
            </a:br>
            <a:endParaRPr lang="en-GB" dirty="0"/>
          </a:p>
          <a:p>
            <a:pPr lvl="1"/>
            <a:r>
              <a:rPr lang="en-GB" dirty="0"/>
              <a:t>Parameter</a:t>
            </a:r>
          </a:p>
        </p:txBody>
      </p:sp>
    </p:spTree>
    <p:extLst>
      <p:ext uri="{BB962C8B-B14F-4D97-AF65-F5344CB8AC3E}">
        <p14:creationId xmlns:p14="http://schemas.microsoft.com/office/powerpoint/2010/main" val="1087956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Explain the meaning of these terms:</a:t>
            </a:r>
          </a:p>
          <a:p>
            <a:pPr lvl="1"/>
            <a:r>
              <a:rPr lang="en-GB" dirty="0"/>
              <a:t>Subroutine</a:t>
            </a:r>
            <a:br>
              <a:rPr lang="en-GB" dirty="0"/>
            </a:br>
            <a:endParaRPr lang="en-GB" dirty="0"/>
          </a:p>
          <a:p>
            <a:pPr lvl="1"/>
            <a:r>
              <a:rPr lang="en-GB" dirty="0"/>
              <a:t>Function</a:t>
            </a:r>
            <a:br>
              <a:rPr lang="en-GB" dirty="0"/>
            </a:br>
            <a:endParaRPr lang="en-GB" dirty="0"/>
          </a:p>
          <a:p>
            <a:pPr lvl="1"/>
            <a:r>
              <a:rPr lang="en-GB" dirty="0"/>
              <a:t>Call</a:t>
            </a:r>
            <a:br>
              <a:rPr lang="en-GB" dirty="0"/>
            </a:br>
            <a:endParaRPr lang="en-GB" dirty="0"/>
          </a:p>
          <a:p>
            <a:pPr lvl="1"/>
            <a:r>
              <a:rPr lang="en-GB" dirty="0"/>
              <a:t>Parameter</a:t>
            </a:r>
          </a:p>
        </p:txBody>
      </p:sp>
      <p:sp>
        <p:nvSpPr>
          <p:cNvPr id="4" name="Text Placeholder 2"/>
          <p:cNvSpPr txBox="1">
            <a:spLocks/>
          </p:cNvSpPr>
          <p:nvPr/>
        </p:nvSpPr>
        <p:spPr>
          <a:xfrm>
            <a:off x="81598" y="2619421"/>
            <a:ext cx="8439912" cy="3735530"/>
          </a:xfrm>
          <a:prstGeom prst="rect">
            <a:avLst/>
          </a:prstGeom>
        </p:spPr>
        <p:txBody>
          <a:bodyPr vert="horz" lIns="0" tIns="0"/>
          <a:lstStyle>
            <a:lvl1pPr marL="271463" indent="-271463" algn="l" defTabSz="457200" rtl="0" eaLnBrk="1" latinLnBrk="0" hangingPunct="1">
              <a:lnSpc>
                <a:spcPct val="100000"/>
              </a:lnSpc>
              <a:spcBef>
                <a:spcPts val="0"/>
              </a:spcBef>
              <a:spcAft>
                <a:spcPts val="1400"/>
              </a:spcAft>
              <a:buFont typeface="Arial"/>
              <a:buChar char="•"/>
              <a:defRPr sz="2500" kern="1200">
                <a:solidFill>
                  <a:schemeClr val="tx1"/>
                </a:solidFill>
                <a:latin typeface="Arial"/>
                <a:ea typeface="+mn-ea"/>
                <a:cs typeface="Arial"/>
              </a:defRPr>
            </a:lvl1pPr>
            <a:lvl2pPr marL="723900" indent="-279400" algn="l" defTabSz="457200" rtl="0" eaLnBrk="1" latinLnBrk="0" hangingPunct="1">
              <a:lnSpc>
                <a:spcPct val="100000"/>
              </a:lnSpc>
              <a:spcBef>
                <a:spcPts val="0"/>
              </a:spcBef>
              <a:spcAft>
                <a:spcPts val="1200"/>
              </a:spcAft>
              <a:buFont typeface="Arial"/>
              <a:buChar char="•"/>
              <a:defRPr sz="2000" kern="1200">
                <a:solidFill>
                  <a:srgbClr val="ED0775"/>
                </a:solidFill>
                <a:latin typeface="Arial"/>
                <a:ea typeface="+mn-ea"/>
                <a:cs typeface="Arial"/>
              </a:defRPr>
            </a:lvl2pPr>
            <a:lvl3pPr marL="723900" indent="-279400" algn="l" defTabSz="457200" rtl="0" eaLnBrk="1" latinLnBrk="0" hangingPunct="1">
              <a:lnSpc>
                <a:spcPct val="100000"/>
              </a:lnSpc>
              <a:spcBef>
                <a:spcPct val="20000"/>
              </a:spcBef>
              <a:buFont typeface="Arial"/>
              <a:buChar char="•"/>
              <a:defRPr lang="en-US" sz="2000" kern="1200" baseline="0" dirty="0" smtClean="0">
                <a:solidFill>
                  <a:srgbClr val="F29AC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3">
              <a:spcBef>
                <a:spcPts val="1200"/>
              </a:spcBef>
            </a:pPr>
            <a:r>
              <a:rPr lang="en-GB" dirty="0">
                <a:solidFill>
                  <a:srgbClr val="FF0000"/>
                </a:solidFill>
                <a:latin typeface="Arial" panose="020B0604020202020204" pitchFamily="34" charset="0"/>
                <a:cs typeface="Arial" panose="020B0604020202020204" pitchFamily="34" charset="0"/>
              </a:rPr>
              <a:t>A separate block of code that can be re-used</a:t>
            </a:r>
          </a:p>
          <a:p>
            <a:pPr lvl="3">
              <a:spcBef>
                <a:spcPts val="1200"/>
              </a:spcBef>
            </a:pPr>
            <a:endParaRPr lang="en-GB" dirty="0">
              <a:solidFill>
                <a:srgbClr val="FF0000"/>
              </a:solidFill>
              <a:latin typeface="Arial" panose="020B0604020202020204" pitchFamily="34" charset="0"/>
              <a:cs typeface="Arial" panose="020B0604020202020204" pitchFamily="34" charset="0"/>
            </a:endParaRPr>
          </a:p>
          <a:p>
            <a:pPr lvl="3">
              <a:spcBef>
                <a:spcPts val="0"/>
              </a:spcBef>
            </a:pPr>
            <a:r>
              <a:rPr lang="en-GB" dirty="0">
                <a:solidFill>
                  <a:srgbClr val="FF0000"/>
                </a:solidFill>
                <a:latin typeface="Arial" panose="020B0604020202020204" pitchFamily="34" charset="0"/>
                <a:cs typeface="Arial" panose="020B0604020202020204" pitchFamily="34" charset="0"/>
              </a:rPr>
              <a:t>A type of subroutine</a:t>
            </a:r>
          </a:p>
          <a:p>
            <a:pPr lvl="3">
              <a:spcBef>
                <a:spcPts val="1200"/>
              </a:spcBef>
            </a:pPr>
            <a:endParaRPr lang="en-GB" dirty="0">
              <a:solidFill>
                <a:srgbClr val="FF0000"/>
              </a:solidFill>
              <a:latin typeface="Arial" panose="020B0604020202020204" pitchFamily="34" charset="0"/>
              <a:cs typeface="Arial" panose="020B0604020202020204" pitchFamily="34" charset="0"/>
            </a:endParaRPr>
          </a:p>
          <a:p>
            <a:pPr lvl="3">
              <a:spcBef>
                <a:spcPts val="0"/>
              </a:spcBef>
            </a:pPr>
            <a:r>
              <a:rPr lang="en-GB" dirty="0">
                <a:solidFill>
                  <a:srgbClr val="FF0000"/>
                </a:solidFill>
                <a:latin typeface="Arial" panose="020B0604020202020204" pitchFamily="34" charset="0"/>
                <a:cs typeface="Arial" panose="020B0604020202020204" pitchFamily="34" charset="0"/>
              </a:rPr>
              <a:t>A line of code that runs a subroutine</a:t>
            </a:r>
            <a:br>
              <a:rPr lang="en-GB" dirty="0">
                <a:solidFill>
                  <a:srgbClr val="FF0000"/>
                </a:solidFill>
              </a:rPr>
            </a:br>
            <a:r>
              <a:rPr lang="en-GB" sz="2600" dirty="0">
                <a:solidFill>
                  <a:srgbClr val="FF0000"/>
                </a:solidFill>
              </a:rPr>
              <a:t> </a:t>
            </a:r>
          </a:p>
          <a:p>
            <a:pPr lvl="3">
              <a:spcBef>
                <a:spcPts val="1200"/>
              </a:spcBef>
            </a:pPr>
            <a:r>
              <a:rPr lang="en-GB" dirty="0">
                <a:solidFill>
                  <a:srgbClr val="FF0000"/>
                </a:solidFill>
                <a:latin typeface="Arial" panose="020B0604020202020204" pitchFamily="34" charset="0"/>
                <a:cs typeface="Arial" panose="020B0604020202020204" pitchFamily="34" charset="0"/>
              </a:rPr>
              <a:t>A value that a subroutine expects to be given when called</a:t>
            </a:r>
          </a:p>
        </p:txBody>
      </p:sp>
    </p:spTree>
    <p:extLst>
      <p:ext uri="{BB962C8B-B14F-4D97-AF65-F5344CB8AC3E}">
        <p14:creationId xmlns:p14="http://schemas.microsoft.com/office/powerpoint/2010/main" val="154127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a:t>
            </a:r>
            <a:endParaRPr lang="en-GB" altLang="en-US" dirty="0"/>
          </a:p>
        </p:txBody>
      </p:sp>
      <p:sp>
        <p:nvSpPr>
          <p:cNvPr id="3" name="Text Placeholder 2"/>
          <p:cNvSpPr>
            <a:spLocks noGrp="1"/>
          </p:cNvSpPr>
          <p:nvPr>
            <p:ph type="body" sz="quarter" idx="14"/>
          </p:nvPr>
        </p:nvSpPr>
        <p:spPr/>
        <p:txBody>
          <a:bodyPr/>
          <a:lstStyle/>
          <a:p>
            <a:r>
              <a:rPr lang="en-GB" dirty="0"/>
              <a:t>In Python, write a list of 4 or 5 activities you do as part of your morning routine</a:t>
            </a:r>
          </a:p>
          <a:p>
            <a:pPr lvl="1"/>
            <a:r>
              <a:rPr lang="en-GB" dirty="0"/>
              <a:t>For example:</a:t>
            </a:r>
          </a:p>
          <a:p>
            <a:pPr marL="0" indent="0">
              <a:buNone/>
            </a:pPr>
            <a:r>
              <a:rPr lang="en-GB" dirty="0">
                <a:latin typeface="Consolas" charset="0"/>
                <a:ea typeface="Consolas" charset="0"/>
                <a:cs typeface="Consolas" charset="0"/>
              </a:rPr>
              <a:t>   	brushYourTeeth()</a:t>
            </a:r>
            <a:br>
              <a:rPr lang="en-GB" dirty="0">
                <a:latin typeface="Consolas" charset="0"/>
                <a:ea typeface="Consolas" charset="0"/>
                <a:cs typeface="Consolas" charset="0"/>
              </a:rPr>
            </a:br>
            <a:r>
              <a:rPr lang="en-GB" dirty="0">
                <a:latin typeface="Consolas" charset="0"/>
                <a:ea typeface="Consolas" charset="0"/>
                <a:cs typeface="Consolas" charset="0"/>
              </a:rPr>
              <a:t>   	getDressed()</a:t>
            </a:r>
          </a:p>
          <a:p>
            <a:r>
              <a:rPr lang="en-GB" dirty="0"/>
              <a:t>Note that Python requires the empty parentheses after the function name, when you call or define the function</a:t>
            </a:r>
          </a:p>
          <a:p>
            <a:pPr lvl="1"/>
            <a:r>
              <a:rPr lang="en-GB" dirty="0"/>
              <a:t>Python does not distinguish between functions and procedures – they are the same thing</a:t>
            </a:r>
          </a:p>
        </p:txBody>
      </p:sp>
    </p:spTree>
    <p:extLst>
      <p:ext uri="{BB962C8B-B14F-4D97-AF65-F5344CB8AC3E}">
        <p14:creationId xmlns:p14="http://schemas.microsoft.com/office/powerpoint/2010/main" val="265981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a:t>
            </a:r>
            <a:endParaRPr lang="en-GB" altLang="en-US" dirty="0"/>
          </a:p>
        </p:txBody>
      </p:sp>
      <p:sp>
        <p:nvSpPr>
          <p:cNvPr id="3" name="Text Placeholder 2"/>
          <p:cNvSpPr>
            <a:spLocks noGrp="1"/>
          </p:cNvSpPr>
          <p:nvPr>
            <p:ph type="body" sz="quarter" idx="14"/>
          </p:nvPr>
        </p:nvSpPr>
        <p:spPr/>
        <p:txBody>
          <a:bodyPr/>
          <a:lstStyle/>
          <a:p>
            <a:r>
              <a:rPr lang="en-GB" dirty="0"/>
              <a:t>Adapt your program to look more like this:</a:t>
            </a:r>
            <a:br>
              <a:rPr lang="en-GB" dirty="0"/>
            </a:br>
            <a:r>
              <a:rPr lang="en-GB" dirty="0"/>
              <a:t>(complete your program for all of your tasks)</a:t>
            </a:r>
            <a:br>
              <a:rPr lang="en-GB" dirty="0"/>
            </a:br>
            <a:br>
              <a:rPr lang="en-GB" dirty="0"/>
            </a:br>
            <a:r>
              <a:rPr lang="en-GB" sz="2400" dirty="0">
                <a:solidFill>
                  <a:srgbClr val="FF6600"/>
                </a:solidFill>
                <a:latin typeface="Consolas" pitchFamily="49" charset="0"/>
                <a:cs typeface="Consolas" pitchFamily="49" charset="0"/>
              </a:rPr>
              <a:t>def</a:t>
            </a:r>
            <a:r>
              <a:rPr lang="en-GB" dirty="0">
                <a:latin typeface="Consolas" charset="0"/>
                <a:ea typeface="Consolas" charset="0"/>
                <a:cs typeface="Consolas" charset="0"/>
              </a:rPr>
              <a:t> brushYourTeeth():</a:t>
            </a:r>
            <a:br>
              <a:rPr lang="en-GB" dirty="0">
                <a:latin typeface="Consolas" charset="0"/>
                <a:ea typeface="Consolas" charset="0"/>
                <a:cs typeface="Consolas" charset="0"/>
              </a:rPr>
            </a:br>
            <a:r>
              <a:rPr lang="en-GB"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a:t>
            </a:r>
            <a:r>
              <a:rPr lang="en-GB" sz="2800" dirty="0">
                <a:solidFill>
                  <a:srgbClr val="008000"/>
                </a:solidFill>
                <a:latin typeface="Consolas" pitchFamily="49" charset="0"/>
                <a:cs typeface="Consolas" pitchFamily="49" charset="0"/>
              </a:rPr>
              <a:t>"</a:t>
            </a:r>
            <a:r>
              <a:rPr lang="en-GB" sz="2400" dirty="0">
                <a:solidFill>
                  <a:srgbClr val="008000"/>
                </a:solidFill>
                <a:latin typeface="Consolas" pitchFamily="49" charset="0"/>
                <a:cs typeface="Consolas" pitchFamily="49" charset="0"/>
              </a:rPr>
              <a:t>Get toothpaste</a:t>
            </a:r>
            <a:r>
              <a:rPr lang="en-GB" sz="2800" dirty="0">
                <a:solidFill>
                  <a:srgbClr val="008000"/>
                </a:solidFill>
                <a:latin typeface="Consolas" pitchFamily="49" charset="0"/>
                <a:cs typeface="Consolas" pitchFamily="49" charset="0"/>
              </a:rPr>
              <a:t>"</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a:t>
            </a:r>
            <a:r>
              <a:rPr lang="en-GB" sz="2800" dirty="0">
                <a:solidFill>
                  <a:srgbClr val="008000"/>
                </a:solidFill>
                <a:latin typeface="Consolas" pitchFamily="49" charset="0"/>
                <a:cs typeface="Consolas" pitchFamily="49" charset="0"/>
              </a:rPr>
              <a:t>"</a:t>
            </a:r>
            <a:r>
              <a:rPr lang="en-GB" sz="2400" dirty="0">
                <a:solidFill>
                  <a:srgbClr val="008000"/>
                </a:solidFill>
                <a:latin typeface="Consolas" pitchFamily="49" charset="0"/>
                <a:cs typeface="Consolas" pitchFamily="49" charset="0"/>
              </a:rPr>
              <a:t>Get toothbrush</a:t>
            </a:r>
            <a:r>
              <a:rPr lang="en-GB" sz="2800" dirty="0">
                <a:solidFill>
                  <a:srgbClr val="008000"/>
                </a:solidFill>
                <a:latin typeface="Consolas" pitchFamily="49" charset="0"/>
                <a:cs typeface="Consolas" pitchFamily="49" charset="0"/>
              </a:rPr>
              <a:t>"</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a:t>
            </a:r>
            <a:r>
              <a:rPr lang="en-GB" sz="2800" dirty="0">
                <a:solidFill>
                  <a:srgbClr val="008000"/>
                </a:solidFill>
                <a:latin typeface="Consolas" pitchFamily="49" charset="0"/>
                <a:cs typeface="Consolas" pitchFamily="49" charset="0"/>
              </a:rPr>
              <a:t>"</a:t>
            </a:r>
            <a:r>
              <a:rPr lang="en-GB" sz="2400" dirty="0">
                <a:solidFill>
                  <a:srgbClr val="008000"/>
                </a:solidFill>
                <a:latin typeface="Consolas" pitchFamily="49" charset="0"/>
                <a:cs typeface="Consolas" pitchFamily="49" charset="0"/>
              </a:rPr>
              <a:t>Put toothpaste on toothbrush</a:t>
            </a:r>
            <a:r>
              <a:rPr lang="en-GB" sz="2800" dirty="0">
                <a:solidFill>
                  <a:srgbClr val="008000"/>
                </a:solidFill>
                <a:latin typeface="Consolas" pitchFamily="49" charset="0"/>
                <a:cs typeface="Consolas" pitchFamily="49" charset="0"/>
              </a:rPr>
              <a:t>"</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latin typeface="Consolas" charset="0"/>
                <a:ea typeface="Consolas" charset="0"/>
                <a:cs typeface="Consolas" charset="0"/>
              </a:rPr>
              <a:t>   </a:t>
            </a:r>
            <a:r>
              <a:rPr lang="en-GB" dirty="0">
                <a:solidFill>
                  <a:srgbClr val="FF0000"/>
                </a:solidFill>
                <a:latin typeface="Consolas" charset="0"/>
                <a:ea typeface="Consolas" charset="0"/>
                <a:cs typeface="Consolas" charset="0"/>
              </a:rPr>
              <a:t># etc.</a:t>
            </a:r>
            <a:br>
              <a:rPr lang="en-GB" dirty="0">
                <a:latin typeface="Consolas" charset="0"/>
                <a:ea typeface="Consolas" charset="0"/>
                <a:cs typeface="Consolas" charset="0"/>
              </a:rPr>
            </a:br>
            <a:r>
              <a:rPr lang="en-GB" dirty="0">
                <a:solidFill>
                  <a:srgbClr val="FF0000"/>
                </a:solidFill>
                <a:latin typeface="Consolas" charset="0"/>
                <a:ea typeface="Consolas" charset="0"/>
                <a:cs typeface="Consolas" charset="0"/>
              </a:rPr>
              <a:t># MAIN PROGRAM</a:t>
            </a:r>
            <a:br>
              <a:rPr lang="en-GB" dirty="0">
                <a:solidFill>
                  <a:srgbClr val="FF0000"/>
                </a:solidFill>
                <a:latin typeface="Consolas" charset="0"/>
                <a:ea typeface="Consolas" charset="0"/>
                <a:cs typeface="Consolas" charset="0"/>
              </a:rPr>
            </a:br>
            <a:r>
              <a:rPr lang="en-GB" dirty="0">
                <a:latin typeface="Consolas" charset="0"/>
                <a:ea typeface="Consolas" charset="0"/>
                <a:cs typeface="Consolas" charset="0"/>
              </a:rPr>
              <a:t>brushYourTeeth()</a:t>
            </a:r>
            <a:br>
              <a:rPr lang="en-GB" dirty="0">
                <a:latin typeface="Consolas" charset="0"/>
                <a:ea typeface="Consolas" charset="0"/>
                <a:cs typeface="Consolas" charset="0"/>
              </a:rPr>
            </a:br>
            <a:r>
              <a:rPr lang="en-GB" dirty="0">
                <a:latin typeface="Consolas" charset="0"/>
                <a:ea typeface="Consolas" charset="0"/>
                <a:cs typeface="Consolas" charset="0"/>
              </a:rPr>
              <a:t>getDressed()</a:t>
            </a:r>
          </a:p>
        </p:txBody>
      </p:sp>
    </p:spTree>
    <p:extLst>
      <p:ext uri="{BB962C8B-B14F-4D97-AF65-F5344CB8AC3E}">
        <p14:creationId xmlns:p14="http://schemas.microsoft.com/office/powerpoint/2010/main" val="10518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Functions</a:t>
            </a:r>
            <a:endParaRPr lang="en-GB" altLang="en-US" b="0" dirty="0"/>
          </a:p>
        </p:txBody>
      </p:sp>
      <p:sp>
        <p:nvSpPr>
          <p:cNvPr id="2" name="Text Placeholder 1"/>
          <p:cNvSpPr>
            <a:spLocks noGrp="1"/>
          </p:cNvSpPr>
          <p:nvPr>
            <p:ph type="body" sz="quarter" idx="14"/>
          </p:nvPr>
        </p:nvSpPr>
        <p:spPr>
          <a:xfrm>
            <a:off x="724280" y="1704179"/>
            <a:ext cx="7797230" cy="4166269"/>
          </a:xfrm>
        </p:spPr>
        <p:txBody>
          <a:bodyPr/>
          <a:lstStyle/>
          <a:p>
            <a:r>
              <a:rPr lang="en-GB" altLang="en-US" dirty="0"/>
              <a:t>A function is a block of code that you can reuse</a:t>
            </a:r>
          </a:p>
          <a:p>
            <a:r>
              <a:rPr lang="en-GB" altLang="en-US" dirty="0"/>
              <a:t>You start by </a:t>
            </a:r>
            <a:r>
              <a:rPr lang="en-GB" altLang="en-US" b="1" dirty="0"/>
              <a:t>defining</a:t>
            </a:r>
            <a:r>
              <a:rPr lang="en-GB" altLang="en-US" dirty="0"/>
              <a:t> the function(</a:t>
            </a:r>
            <a:r>
              <a:rPr lang="en-GB" sz="2400" dirty="0" err="1">
                <a:solidFill>
                  <a:srgbClr val="FF6600"/>
                </a:solidFill>
                <a:latin typeface="Consolas" pitchFamily="49" charset="0"/>
                <a:cs typeface="Consolas" pitchFamily="49" charset="0"/>
              </a:rPr>
              <a:t>def</a:t>
            </a:r>
            <a:r>
              <a:rPr lang="en-GB" altLang="en-US" dirty="0"/>
              <a:t>) </a:t>
            </a:r>
          </a:p>
          <a:p>
            <a:r>
              <a:rPr lang="en-GB" altLang="en-US" dirty="0"/>
              <a:t>You </a:t>
            </a:r>
            <a:r>
              <a:rPr lang="en-GB" altLang="en-US" b="1" dirty="0"/>
              <a:t>call</a:t>
            </a:r>
            <a:r>
              <a:rPr lang="en-GB" altLang="en-US" dirty="0"/>
              <a:t> the function at the bottom</a:t>
            </a:r>
          </a:p>
          <a:p>
            <a:r>
              <a:rPr lang="en-GB" altLang="en-US" sz="2400" dirty="0"/>
              <a:t>This technique is called </a:t>
            </a:r>
            <a:r>
              <a:rPr lang="en-GB" altLang="en-US" sz="2400" b="1" dirty="0"/>
              <a:t>decomposition</a:t>
            </a:r>
          </a:p>
          <a:p>
            <a:r>
              <a:rPr lang="en-GB" altLang="en-US" sz="2400" dirty="0"/>
              <a:t>It’s helpful for </a:t>
            </a:r>
            <a:r>
              <a:rPr lang="en-GB" altLang="en-US" sz="2400" b="1" dirty="0"/>
              <a:t>planning</a:t>
            </a:r>
            <a:endParaRPr lang="en-GB" altLang="en-US" sz="2400" dirty="0"/>
          </a:p>
          <a:p>
            <a:pPr marL="901700" lvl="1" indent="-457200">
              <a:buFont typeface="+mj-lt"/>
              <a:buAutoNum type="arabicPeriod"/>
            </a:pPr>
            <a:r>
              <a:rPr lang="en-GB" altLang="en-US" sz="1900" dirty="0"/>
              <a:t>Take a bigger task (like getting ready in the morning)</a:t>
            </a:r>
          </a:p>
          <a:p>
            <a:pPr marL="901700" lvl="1" indent="-457200">
              <a:buFont typeface="+mj-lt"/>
              <a:buAutoNum type="arabicPeriod"/>
            </a:pPr>
            <a:r>
              <a:rPr lang="en-GB" altLang="en-US" sz="1900" dirty="0"/>
              <a:t>Break it down into small or medium-sized tasks</a:t>
            </a:r>
          </a:p>
          <a:p>
            <a:pPr marL="901700" lvl="1" indent="-457200">
              <a:buFont typeface="+mj-lt"/>
              <a:buAutoNum type="arabicPeriod"/>
            </a:pPr>
            <a:r>
              <a:rPr lang="en-GB" altLang="en-US" sz="1900" dirty="0"/>
              <a:t>Code each task individually as a procedure</a:t>
            </a:r>
          </a:p>
          <a:p>
            <a:endParaRPr lang="en-GB" dirty="0"/>
          </a:p>
        </p:txBody>
      </p:sp>
    </p:spTree>
    <p:extLst>
      <p:ext uri="{BB962C8B-B14F-4D97-AF65-F5344CB8AC3E}">
        <p14:creationId xmlns:p14="http://schemas.microsoft.com/office/powerpoint/2010/main" val="218578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Functions</a:t>
            </a:r>
            <a:endParaRPr lang="en-GB" altLang="en-US" b="0" dirty="0"/>
          </a:p>
        </p:txBody>
      </p:sp>
      <p:sp>
        <p:nvSpPr>
          <p:cNvPr id="2" name="Text Placeholder 1"/>
          <p:cNvSpPr>
            <a:spLocks noGrp="1"/>
          </p:cNvSpPr>
          <p:nvPr>
            <p:ph type="body" sz="quarter" idx="14"/>
          </p:nvPr>
        </p:nvSpPr>
        <p:spPr/>
        <p:txBody>
          <a:bodyPr/>
          <a:lstStyle/>
          <a:p>
            <a:r>
              <a:rPr lang="en-GB" altLang="en-US" dirty="0"/>
              <a:t>By separating the detail from the big picture, you can more easily swap instructions around</a:t>
            </a:r>
          </a:p>
          <a:p>
            <a:pPr lvl="1"/>
            <a:r>
              <a:rPr lang="en-GB" altLang="en-US" sz="1900" dirty="0"/>
              <a:t>Do you normally brush your teeth, then get dressed? Or the other way around?</a:t>
            </a:r>
          </a:p>
          <a:p>
            <a:r>
              <a:rPr lang="en-GB" altLang="en-US" sz="2400" dirty="0"/>
              <a:t>Simply swap the function calls around:</a:t>
            </a:r>
            <a:br>
              <a:rPr lang="en-GB" altLang="en-US" sz="2400" dirty="0"/>
            </a:br>
            <a:br>
              <a:rPr lang="en-GB" altLang="en-US" sz="2400" dirty="0"/>
            </a:br>
            <a:r>
              <a:rPr lang="en-GB" sz="2400" dirty="0">
                <a:latin typeface="Consolas" charset="0"/>
                <a:ea typeface="Consolas" charset="0"/>
                <a:cs typeface="Consolas" charset="0"/>
              </a:rPr>
              <a:t> brushYourTeeth()</a:t>
            </a:r>
            <a:br>
              <a:rPr lang="en-GB" sz="2400" dirty="0">
                <a:latin typeface="Consolas" charset="0"/>
                <a:ea typeface="Consolas" charset="0"/>
                <a:cs typeface="Consolas" charset="0"/>
              </a:rPr>
            </a:br>
            <a:r>
              <a:rPr lang="en-GB" sz="2400" dirty="0">
                <a:latin typeface="Consolas" charset="0"/>
                <a:ea typeface="Consolas" charset="0"/>
                <a:cs typeface="Consolas" charset="0"/>
              </a:rPr>
              <a:t> getDressed()</a:t>
            </a:r>
            <a:br>
              <a:rPr lang="en-GB" sz="2400" dirty="0">
                <a:latin typeface="Consolas" charset="0"/>
                <a:ea typeface="Consolas" charset="0"/>
                <a:cs typeface="Consolas" charset="0"/>
              </a:rPr>
            </a:br>
            <a:br>
              <a:rPr lang="en-GB" sz="2400" dirty="0">
                <a:latin typeface="Consolas" charset="0"/>
                <a:ea typeface="Consolas" charset="0"/>
                <a:cs typeface="Consolas" charset="0"/>
              </a:rPr>
            </a:br>
            <a:r>
              <a:rPr lang="en-GB" sz="2400" dirty="0">
                <a:latin typeface="Consolas" charset="0"/>
                <a:ea typeface="Consolas" charset="0"/>
                <a:cs typeface="Consolas" charset="0"/>
              </a:rPr>
              <a:t> getDressed()</a:t>
            </a:r>
            <a:br>
              <a:rPr lang="en-GB" sz="2400" dirty="0">
                <a:latin typeface="Consolas" charset="0"/>
                <a:ea typeface="Consolas" charset="0"/>
                <a:cs typeface="Consolas" charset="0"/>
              </a:rPr>
            </a:br>
            <a:r>
              <a:rPr lang="en-GB" sz="2400" dirty="0">
                <a:latin typeface="Consolas" charset="0"/>
                <a:ea typeface="Consolas" charset="0"/>
                <a:cs typeface="Consolas" charset="0"/>
              </a:rPr>
              <a:t> brushYourTeeth()</a:t>
            </a:r>
            <a:br>
              <a:rPr lang="en-GB" sz="2400" dirty="0">
                <a:latin typeface="Consolas" charset="0"/>
                <a:ea typeface="Consolas" charset="0"/>
                <a:cs typeface="Consolas" charset="0"/>
              </a:rPr>
            </a:br>
            <a:r>
              <a:rPr lang="en-GB" sz="2400" dirty="0">
                <a:latin typeface="Consolas" charset="0"/>
                <a:ea typeface="Consolas" charset="0"/>
                <a:cs typeface="Consolas" charset="0"/>
              </a:rPr>
              <a:t> </a:t>
            </a:r>
            <a:endParaRPr lang="en-GB" altLang="en-US" sz="2400" dirty="0"/>
          </a:p>
        </p:txBody>
      </p:sp>
      <p:cxnSp>
        <p:nvCxnSpPr>
          <p:cNvPr id="6" name="Straight Arrow Connector 5"/>
          <p:cNvCxnSpPr/>
          <p:nvPr/>
        </p:nvCxnSpPr>
        <p:spPr>
          <a:xfrm>
            <a:off x="2235200" y="4908551"/>
            <a:ext cx="0" cy="317500"/>
          </a:xfrm>
          <a:prstGeom prst="straightConnector1">
            <a:avLst/>
          </a:prstGeom>
          <a:ln>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9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Functions</a:t>
            </a:r>
            <a:endParaRPr lang="en-GB" altLang="en-US" b="0" dirty="0"/>
          </a:p>
        </p:txBody>
      </p:sp>
      <p:sp>
        <p:nvSpPr>
          <p:cNvPr id="2" name="Text Placeholder 1"/>
          <p:cNvSpPr>
            <a:spLocks noGrp="1"/>
          </p:cNvSpPr>
          <p:nvPr>
            <p:ph type="body" sz="quarter" idx="14"/>
          </p:nvPr>
        </p:nvSpPr>
        <p:spPr>
          <a:xfrm>
            <a:off x="743520" y="1629365"/>
            <a:ext cx="7797230" cy="3453607"/>
          </a:xfrm>
        </p:spPr>
        <p:txBody>
          <a:bodyPr/>
          <a:lstStyle/>
          <a:p>
            <a:r>
              <a:rPr lang="en-GB" altLang="en-US" dirty="0"/>
              <a:t>Functions are also really good for code you will repeat often</a:t>
            </a:r>
          </a:p>
          <a:p>
            <a:pPr lvl="2"/>
            <a:r>
              <a:rPr lang="en-GB" altLang="en-US" sz="1900" dirty="0"/>
              <a:t>Think of a task you do often, e.g. check your phone</a:t>
            </a:r>
            <a:br>
              <a:rPr lang="en-GB" altLang="en-US" sz="1900" dirty="0"/>
            </a:br>
            <a:br>
              <a:rPr lang="en-GB" altLang="en-US" sz="1900" dirty="0"/>
            </a:br>
            <a:r>
              <a:rPr lang="en-GB" dirty="0">
                <a:solidFill>
                  <a:srgbClr val="FF6600"/>
                </a:solidFill>
                <a:latin typeface="Consolas" pitchFamily="49" charset="0"/>
                <a:cs typeface="Consolas" pitchFamily="49" charset="0"/>
              </a:rPr>
              <a:t>def</a:t>
            </a:r>
            <a:r>
              <a:rPr lang="en-GB" dirty="0">
                <a:latin typeface="Consolas" charset="0"/>
                <a:ea typeface="Consolas" charset="0"/>
                <a:cs typeface="Consolas" charset="0"/>
              </a:rPr>
              <a:t> </a:t>
            </a:r>
            <a:r>
              <a:rPr lang="en-GB" altLang="en-US" dirty="0">
                <a:solidFill>
                  <a:schemeClr val="tx1"/>
                </a:solidFill>
                <a:latin typeface="Consolas" charset="0"/>
                <a:ea typeface="Consolas" charset="0"/>
                <a:cs typeface="Consolas" charset="0"/>
              </a:rPr>
              <a:t>checkPhone():</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660066"/>
                </a:solidFill>
                <a:latin typeface="Consolas" pitchFamily="49" charset="0"/>
                <a:cs typeface="Consolas" pitchFamily="49" charset="0"/>
              </a:rPr>
              <a:t>print</a:t>
            </a:r>
            <a:r>
              <a:rPr lang="en-GB" altLang="en-US" dirty="0">
                <a:solidFill>
                  <a:schemeClr val="tx1"/>
                </a:solidFill>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Check Email</a:t>
            </a:r>
            <a:r>
              <a:rPr lang="en-GB" dirty="0">
                <a:solidFill>
                  <a:srgbClr val="008000"/>
                </a:solidFill>
                <a:latin typeface="Consolas" pitchFamily="49" charset="0"/>
                <a:cs typeface="Consolas" pitchFamily="49" charset="0"/>
              </a:rPr>
              <a:t>"</a:t>
            </a:r>
            <a:r>
              <a:rPr lang="en-GB" altLang="en-US" dirty="0">
                <a:solidFill>
                  <a:schemeClr val="tx1"/>
                </a:solidFill>
                <a:latin typeface="Consolas" charset="0"/>
                <a:ea typeface="Consolas" charset="0"/>
                <a:cs typeface="Consolas" charset="0"/>
              </a:rPr>
              <a:t>)</a:t>
            </a:r>
            <a:r>
              <a:rPr lang="en-GB" dirty="0">
                <a:solidFill>
                  <a:srgbClr val="660066"/>
                </a:solidFill>
                <a:latin typeface="Consolas" pitchFamily="49" charset="0"/>
                <a:cs typeface="Consolas" pitchFamily="49" charset="0"/>
              </a:rPr>
              <a:t> </a:t>
            </a:r>
          </a:p>
          <a:p>
            <a:pPr marL="444500" lvl="1" indent="0">
              <a:spcAft>
                <a:spcPts val="0"/>
              </a:spcAft>
              <a:buNone/>
            </a:pPr>
            <a:r>
              <a:rPr lang="en-GB" dirty="0">
                <a:solidFill>
                  <a:srgbClr val="660066"/>
                </a:solidFill>
                <a:latin typeface="Consolas" pitchFamily="49" charset="0"/>
                <a:cs typeface="Consolas" pitchFamily="49" charset="0"/>
              </a:rPr>
              <a:t>			print</a:t>
            </a:r>
            <a:r>
              <a:rPr lang="en-GB" altLang="en-US" dirty="0">
                <a:solidFill>
                  <a:schemeClr val="tx1"/>
                </a:solidFill>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Check WhatsApp </a:t>
            </a:r>
            <a:r>
              <a:rPr lang="en-GB" dirty="0">
                <a:solidFill>
                  <a:srgbClr val="008000"/>
                </a:solidFill>
                <a:latin typeface="Consolas" pitchFamily="49" charset="0"/>
                <a:cs typeface="Consolas" pitchFamily="49" charset="0"/>
              </a:rPr>
              <a:t>"</a:t>
            </a:r>
            <a:r>
              <a:rPr lang="en-GB" altLang="en-US" dirty="0">
                <a:solidFill>
                  <a:schemeClr val="tx1"/>
                </a:solidFill>
                <a:latin typeface="Consolas" charset="0"/>
                <a:ea typeface="Consolas" charset="0"/>
                <a:cs typeface="Consolas" charset="0"/>
              </a:rPr>
              <a:t>)</a:t>
            </a:r>
            <a:r>
              <a:rPr lang="en-GB" dirty="0">
                <a:latin typeface="Consolas" charset="0"/>
                <a:ea typeface="Consolas" charset="0"/>
                <a:cs typeface="Consolas" charset="0"/>
              </a:rPr>
              <a:t> </a:t>
            </a:r>
            <a:endParaRPr lang="en-GB" dirty="0">
              <a:solidFill>
                <a:schemeClr val="tx1"/>
              </a:solidFill>
              <a:latin typeface="Consolas" charset="0"/>
              <a:ea typeface="Consolas" charset="0"/>
              <a:cs typeface="Consolas" charset="0"/>
            </a:endParaRPr>
          </a:p>
          <a:p>
            <a:pPr marL="444500" lvl="1" indent="0">
              <a:spcAft>
                <a:spcPts val="0"/>
              </a:spcAft>
              <a:buNone/>
            </a:pPr>
            <a:r>
              <a:rPr lang="en-GB" dirty="0">
                <a:solidFill>
                  <a:schemeClr val="tx1"/>
                </a:solidFill>
                <a:latin typeface="Consolas" charset="0"/>
                <a:cs typeface="Consolas" pitchFamily="49" charset="0"/>
              </a:rPr>
              <a:t>			</a:t>
            </a:r>
            <a:r>
              <a:rPr lang="en-GB" dirty="0">
                <a:solidFill>
                  <a:srgbClr val="660066"/>
                </a:solidFill>
                <a:latin typeface="Consolas" pitchFamily="49" charset="0"/>
                <a:cs typeface="Consolas" pitchFamily="49" charset="0"/>
              </a:rPr>
              <a:t>print</a:t>
            </a:r>
            <a:r>
              <a:rPr lang="en-GB" altLang="en-US" dirty="0">
                <a:solidFill>
                  <a:schemeClr val="tx1"/>
                </a:solidFill>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Check Facebook</a:t>
            </a:r>
            <a:r>
              <a:rPr lang="en-GB" dirty="0">
                <a:solidFill>
                  <a:srgbClr val="008000"/>
                </a:solidFill>
                <a:latin typeface="Consolas" pitchFamily="49" charset="0"/>
                <a:cs typeface="Consolas" pitchFamily="49" charset="0"/>
              </a:rPr>
              <a:t>"</a:t>
            </a:r>
            <a:r>
              <a:rPr lang="en-GB" altLang="en-US" dirty="0">
                <a:solidFill>
                  <a:schemeClr val="tx1"/>
                </a:solidFill>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dirty="0">
                <a:solidFill>
                  <a:srgbClr val="660066"/>
                </a:solidFill>
                <a:latin typeface="Consolas" pitchFamily="49" charset="0"/>
                <a:cs typeface="Consolas" pitchFamily="49" charset="0"/>
              </a:rPr>
              <a:t>print</a:t>
            </a:r>
            <a:r>
              <a:rPr lang="en-GB" altLang="en-US" dirty="0">
                <a:solidFill>
                  <a:schemeClr val="tx1"/>
                </a:solidFill>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Check Instagram</a:t>
            </a:r>
            <a:r>
              <a:rPr lang="en-GB" dirty="0">
                <a:solidFill>
                  <a:srgbClr val="008000"/>
                </a:solidFill>
                <a:latin typeface="Consolas" pitchFamily="49" charset="0"/>
                <a:cs typeface="Consolas" pitchFamily="49" charset="0"/>
              </a:rPr>
              <a:t>"</a:t>
            </a:r>
            <a:r>
              <a:rPr lang="en-GB" altLang="en-US" dirty="0">
                <a:solidFill>
                  <a:schemeClr val="tx1"/>
                </a:solidFill>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endParaRPr lang="en-GB" dirty="0">
              <a:latin typeface="Consolas" charset="0"/>
              <a:ea typeface="Consolas" charset="0"/>
              <a:cs typeface="Consolas" charset="0"/>
            </a:endParaRPr>
          </a:p>
          <a:p>
            <a:r>
              <a:rPr lang="en-GB" altLang="en-US" sz="2400" dirty="0">
                <a:latin typeface="Arial" charset="0"/>
                <a:ea typeface="Arial" charset="0"/>
                <a:cs typeface="Arial" charset="0"/>
              </a:rPr>
              <a:t>You can now insert </a:t>
            </a:r>
            <a:r>
              <a:rPr lang="en-GB" altLang="en-US" sz="2400" dirty="0"/>
              <a:t>function </a:t>
            </a:r>
            <a:r>
              <a:rPr lang="en-GB" altLang="en-US" sz="2400" dirty="0">
                <a:latin typeface="Arial" charset="0"/>
                <a:ea typeface="Arial" charset="0"/>
                <a:cs typeface="Arial" charset="0"/>
              </a:rPr>
              <a:t>calls for this into your program, between each task</a:t>
            </a:r>
          </a:p>
        </p:txBody>
      </p:sp>
    </p:spTree>
    <p:extLst>
      <p:ext uri="{BB962C8B-B14F-4D97-AF65-F5344CB8AC3E}">
        <p14:creationId xmlns:p14="http://schemas.microsoft.com/office/powerpoint/2010/main" val="39602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3a</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1</a:t>
            </a:r>
          </a:p>
        </p:txBody>
      </p:sp>
    </p:spTree>
    <p:extLst>
      <p:ext uri="{BB962C8B-B14F-4D97-AF65-F5344CB8AC3E}">
        <p14:creationId xmlns:p14="http://schemas.microsoft.com/office/powerpoint/2010/main" val="24628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Rock Paper Scissors</a:t>
            </a:r>
            <a:endParaRPr lang="en-GB" altLang="en-US" b="0" dirty="0"/>
          </a:p>
        </p:txBody>
      </p:sp>
      <p:sp>
        <p:nvSpPr>
          <p:cNvPr id="2" name="Text Placeholder 1"/>
          <p:cNvSpPr>
            <a:spLocks noGrp="1"/>
          </p:cNvSpPr>
          <p:nvPr>
            <p:ph type="body" sz="quarter" idx="14"/>
          </p:nvPr>
        </p:nvSpPr>
        <p:spPr/>
        <p:txBody>
          <a:bodyPr/>
          <a:lstStyle/>
          <a:p>
            <a:r>
              <a:rPr lang="en-GB" altLang="en-US" dirty="0"/>
              <a:t>You probably know the rules of Rock Paper Scissors</a:t>
            </a:r>
          </a:p>
          <a:p>
            <a:r>
              <a:rPr lang="en-GB" altLang="en-US" sz="2400" dirty="0">
                <a:latin typeface="Arial" charset="0"/>
                <a:ea typeface="Arial" charset="0"/>
                <a:cs typeface="Arial" charset="0"/>
              </a:rPr>
              <a:t>If you wanted to make a game you could play against the computer – what tasks (or procedures) would </a:t>
            </a:r>
            <a:br>
              <a:rPr lang="en-GB" altLang="en-US" sz="2400" dirty="0">
                <a:latin typeface="Arial" charset="0"/>
                <a:ea typeface="Arial" charset="0"/>
                <a:cs typeface="Arial" charset="0"/>
              </a:rPr>
            </a:br>
            <a:r>
              <a:rPr lang="en-GB" altLang="en-US" sz="2400" dirty="0">
                <a:latin typeface="Arial" charset="0"/>
                <a:ea typeface="Arial" charset="0"/>
                <a:cs typeface="Arial" charset="0"/>
              </a:rPr>
              <a:t>you need?</a:t>
            </a:r>
          </a:p>
          <a:p>
            <a:r>
              <a:rPr lang="en-GB" altLang="en-US" sz="2400" dirty="0">
                <a:latin typeface="Arial" charset="0"/>
                <a:ea typeface="Arial" charset="0"/>
                <a:cs typeface="Arial" charset="0"/>
              </a:rPr>
              <a:t>Individually, or in pairs, try to write a list of them</a:t>
            </a:r>
          </a:p>
          <a:p>
            <a:pPr lvl="1"/>
            <a:r>
              <a:rPr lang="en-GB" altLang="en-US" sz="1900" dirty="0">
                <a:latin typeface="Arial" charset="0"/>
                <a:ea typeface="Arial" charset="0"/>
                <a:cs typeface="Arial" charset="0"/>
              </a:rPr>
              <a:t>Hint: Break it down into three steps</a:t>
            </a:r>
          </a:p>
        </p:txBody>
      </p:sp>
    </p:spTree>
    <p:extLst>
      <p:ext uri="{BB962C8B-B14F-4D97-AF65-F5344CB8AC3E}">
        <p14:creationId xmlns:p14="http://schemas.microsoft.com/office/powerpoint/2010/main" val="235345752"/>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5088</TotalTime>
  <Words>1210</Words>
  <Application>Microsoft Office PowerPoint</Application>
  <PresentationFormat>On-screen Show (4:3)</PresentationFormat>
  <Paragraphs>138</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Museo 100</vt:lpstr>
      <vt:lpstr>Arial</vt:lpstr>
      <vt:lpstr>Museo 900</vt:lpstr>
      <vt:lpstr>Museo900-Regular</vt:lpstr>
      <vt:lpstr>Consolas</vt:lpstr>
      <vt:lpstr>Museo 700</vt:lpstr>
      <vt:lpstr>Calibri</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Freshteh Shafieian</cp:lastModifiedBy>
  <cp:revision>139</cp:revision>
  <dcterms:created xsi:type="dcterms:W3CDTF">2014-11-17T09:21:48Z</dcterms:created>
  <dcterms:modified xsi:type="dcterms:W3CDTF">2022-03-11T08:17:01Z</dcterms:modified>
</cp:coreProperties>
</file>