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3"/>
  </p:notesMasterIdLst>
  <p:sldIdLst>
    <p:sldId id="260" r:id="rId2"/>
    <p:sldId id="261" r:id="rId3"/>
    <p:sldId id="322" r:id="rId4"/>
    <p:sldId id="323" r:id="rId5"/>
    <p:sldId id="324" r:id="rId6"/>
    <p:sldId id="325" r:id="rId7"/>
    <p:sldId id="326" r:id="rId8"/>
    <p:sldId id="329" r:id="rId9"/>
    <p:sldId id="327" r:id="rId10"/>
    <p:sldId id="321" r:id="rId11"/>
    <p:sldId id="340" r:id="rId12"/>
    <p:sldId id="331" r:id="rId13"/>
    <p:sldId id="332" r:id="rId14"/>
    <p:sldId id="333" r:id="rId15"/>
    <p:sldId id="336" r:id="rId16"/>
    <p:sldId id="335" r:id="rId17"/>
    <p:sldId id="337" r:id="rId18"/>
    <p:sldId id="338" r:id="rId19"/>
    <p:sldId id="339" r:id="rId20"/>
    <p:sldId id="342" r:id="rId21"/>
    <p:sldId id="343" r:id="rId22"/>
  </p:sldIdLst>
  <p:sldSz cx="9144000" cy="6858000" type="screen4x3"/>
  <p:notesSz cx="6858000" cy="9144000"/>
  <p:embeddedFontLst>
    <p:embeddedFont>
      <p:font typeface="Museo 900" panose="02000000000000000000" pitchFamily="2" charset="0"/>
      <p:bold r:id="rId24"/>
    </p:embeddedFont>
    <p:embeddedFont>
      <p:font typeface="Calibri" panose="020F050202020403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
      <p:font typeface="Museo900-Regular" panose="02000000000000000000" pitchFamily="2" charset="0"/>
      <p:bold r:id="rId33"/>
    </p:embeddedFont>
    <p:embeddedFont>
      <p:font typeface="Museo 700" panose="02000000000000000000" pitchFamily="2" charset="0"/>
      <p:bold r:id="rId34"/>
    </p:embeddedFont>
    <p:embeddedFont>
      <p:font typeface="Museo 100" panose="02000000000000000000" pitchFamily="2" charset="0"/>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A56A"/>
    <a:srgbClr val="54999C"/>
    <a:srgbClr val="ED0775"/>
    <a:srgbClr val="D96D1D"/>
    <a:srgbClr val="F29AC1"/>
    <a:srgbClr val="F27EC1"/>
    <a:srgbClr val="F200C1"/>
    <a:srgbClr val="7BA7D8"/>
    <a:srgbClr val="2E62AE"/>
    <a:srgbClr val="F0A6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8" autoAdjust="0"/>
    <p:restoredTop sz="96336" autoAdjust="0"/>
  </p:normalViewPr>
  <p:slideViewPr>
    <p:cSldViewPr snapToGrid="0" snapToObjects="1" showGuides="1">
      <p:cViewPr varScale="1">
        <p:scale>
          <a:sx n="72" d="100"/>
          <a:sy n="72" d="100"/>
        </p:scale>
        <p:origin x="84" y="924"/>
      </p:cViewPr>
      <p:guideLst>
        <p:guide orient="horz" pos="1245"/>
        <p:guide orient="horz" pos="3232"/>
        <p:guide orient="horz" pos="1912"/>
        <p:guide pos="5380"/>
        <p:guide pos="2959"/>
        <p:guide orient="horz" pos="322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06/06/2017</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dirty="0"/>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00663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175846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434979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155593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938137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085435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303938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953280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02388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66116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73038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57297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76968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177467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66498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378399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765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715013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54999C"/>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3107325"/>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B5A56A"/>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6" name="Picture 5"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a:blip r:embed="rId3"/>
          <a:stretch>
            <a:fillRect/>
          </a:stretch>
        </p:blipFill>
        <p:spPr>
          <a:xfrm>
            <a:off x="7264800" y="6307200"/>
            <a:ext cx="1435911" cy="339242"/>
          </a:xfrm>
          <a:prstGeom prst="rect">
            <a:avLst/>
          </a:prstGeom>
        </p:spPr>
      </p:pic>
      <p:pic>
        <p:nvPicPr>
          <p:cNvPr id="10" name="Picture 9"/>
          <p:cNvPicPr>
            <a:picLocks noChangeAspect="1"/>
          </p:cNvPicPr>
          <p:nvPr userDrawn="1"/>
        </p:nvPicPr>
        <p:blipFill rotWithShape="1">
          <a:blip r:embed="rId4"/>
          <a:srcRect b="90232"/>
          <a:stretch/>
        </p:blipFill>
        <p:spPr>
          <a:xfrm>
            <a:off x="0" y="-1"/>
            <a:ext cx="9144000" cy="669835"/>
          </a:xfrm>
          <a:prstGeom prst="rect">
            <a:avLst/>
          </a:prstGeom>
        </p:spPr>
      </p:pic>
      <p:sp>
        <p:nvSpPr>
          <p:cNvPr id="11" name="TextBox 10"/>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Regular expressions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4"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a:blip r:embed="rId2"/>
          <a:stretch>
            <a:fillRect/>
          </a:stretch>
        </p:blipFill>
        <p:spPr>
          <a:xfrm>
            <a:off x="7264800" y="6307200"/>
            <a:ext cx="1435911" cy="339242"/>
          </a:xfrm>
          <a:prstGeom prst="rect">
            <a:avLst/>
          </a:prstGeom>
        </p:spPr>
      </p:pic>
      <p:pic>
        <p:nvPicPr>
          <p:cNvPr id="10" name="Picture 9"/>
          <p:cNvPicPr>
            <a:picLocks noChangeAspect="1"/>
          </p:cNvPicPr>
          <p:nvPr userDrawn="1"/>
        </p:nvPicPr>
        <p:blipFill rotWithShape="1">
          <a:blip r:embed="rId3"/>
          <a:srcRect b="90232"/>
          <a:stretch/>
        </p:blipFill>
        <p:spPr>
          <a:xfrm>
            <a:off x="0" y="-1"/>
            <a:ext cx="9144000" cy="669835"/>
          </a:xfrm>
          <a:prstGeom prst="rect">
            <a:avLst/>
          </a:prstGeom>
        </p:spPr>
      </p:pic>
      <p:sp>
        <p:nvSpPr>
          <p:cNvPr id="11" name="TextBox 10"/>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Regular expressions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21" name="Picture 20"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
        <p:nvSpPr>
          <p:cNvPr id="22"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3"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3"/>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Regular expressions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1"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2"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8" name="Picture 7"/>
          <p:cNvPicPr>
            <a:picLocks noChangeAspect="1"/>
          </p:cNvPicPr>
          <p:nvPr userDrawn="1"/>
        </p:nvPicPr>
        <p:blipFill rotWithShape="1">
          <a:blip r:embed="rId2"/>
          <a:srcRect b="90232"/>
          <a:stretch/>
        </p:blipFill>
        <p:spPr>
          <a:xfrm>
            <a:off x="0" y="-1"/>
            <a:ext cx="9144000" cy="669835"/>
          </a:xfrm>
          <a:prstGeom prst="rect">
            <a:avLst/>
          </a:prstGeom>
        </p:spPr>
      </p:pic>
      <p:sp>
        <p:nvSpPr>
          <p:cNvPr id="9" name="TextBox 8"/>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Regular expressions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61851"/>
            <a:ext cx="8229600" cy="882973"/>
          </a:xfrm>
          <a:prstGeom prst="rect">
            <a:avLst/>
          </a:prstGeom>
        </p:spPr>
        <p:txBody>
          <a:bodyPr/>
          <a:lstStyle>
            <a:lvl1pPr algn="l">
              <a:defRPr b="1"/>
            </a:lvl1pPr>
          </a:lstStyle>
          <a:p>
            <a:r>
              <a:rPr lang="en-US"/>
              <a:t>Click to edit Master title style</a:t>
            </a:r>
            <a:endParaRPr lang="en-GB"/>
          </a:p>
        </p:txBody>
      </p:sp>
      <p:sp>
        <p:nvSpPr>
          <p:cNvPr id="3" name="Content Placeholder 2"/>
          <p:cNvSpPr>
            <a:spLocks noGrp="1"/>
          </p:cNvSpPr>
          <p:nvPr>
            <p:ph idx="1"/>
          </p:nvPr>
        </p:nvSpPr>
        <p:spPr>
          <a:xfrm>
            <a:off x="457200" y="1844824"/>
            <a:ext cx="8229600" cy="416592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75722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pic>
        <p:nvPicPr>
          <p:cNvPr id="6" name="Picture 5"/>
          <p:cNvPicPr>
            <a:picLocks noChangeAspect="1"/>
          </p:cNvPicPr>
          <p:nvPr userDrawn="1"/>
        </p:nvPicPr>
        <p:blipFill>
          <a:blip r:embed="rId2"/>
          <a:stretch>
            <a:fillRect/>
          </a:stretch>
        </p:blipFill>
        <p:spPr>
          <a:xfrm>
            <a:off x="7264800" y="6307200"/>
            <a:ext cx="1435911" cy="339242"/>
          </a:xfrm>
          <a:prstGeom prst="rect">
            <a:avLst/>
          </a:prstGeom>
        </p:spPr>
      </p:pic>
      <p:pic>
        <p:nvPicPr>
          <p:cNvPr id="10" name="Picture 9"/>
          <p:cNvPicPr>
            <a:picLocks noChangeAspect="1"/>
          </p:cNvPicPr>
          <p:nvPr userDrawn="1"/>
        </p:nvPicPr>
        <p:blipFill rotWithShape="1">
          <a:blip r:embed="rId3"/>
          <a:srcRect b="90232"/>
          <a:stretch/>
        </p:blipFill>
        <p:spPr>
          <a:xfrm>
            <a:off x="0" y="-1"/>
            <a:ext cx="9144000" cy="669835"/>
          </a:xfrm>
          <a:prstGeom prst="rect">
            <a:avLst/>
          </a:prstGeom>
        </p:spPr>
      </p:pic>
      <p:sp>
        <p:nvSpPr>
          <p:cNvPr id="11" name="TextBox 10"/>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Regular expressions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277976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 id="2147483666"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4"/>
          <p:cNvSpPr txBox="1">
            <a:spLocks/>
          </p:cNvSpPr>
          <p:nvPr/>
        </p:nvSpPr>
        <p:spPr>
          <a:xfrm>
            <a:off x="1809750" y="1859995"/>
            <a:ext cx="2527300" cy="2201863"/>
          </a:xfrm>
          <a:prstGeom prst="rect">
            <a:avLst/>
          </a:prstGeom>
        </p:spPr>
        <p:txBody>
          <a:bodyPr vert="horz" lIns="0"/>
          <a:lstStyle>
            <a:lvl1pPr marL="0" indent="0" algn="l" defTabSz="457200" rtl="0" eaLnBrk="1" latinLnBrk="0" hangingPunct="1">
              <a:lnSpc>
                <a:spcPts val="4800"/>
              </a:lnSpc>
              <a:spcBef>
                <a:spcPts val="0"/>
              </a:spcBef>
              <a:buFont typeface="Arial"/>
              <a:buNone/>
              <a:defRPr sz="4500" b="1" kern="0" spc="-14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2500" kern="0" spc="-140">
                <a:solidFill>
                  <a:schemeClr val="bg1"/>
                </a:solidFill>
                <a:latin typeface="Arial"/>
                <a:ea typeface="+mn-ea"/>
                <a:cs typeface="Arial"/>
              </a:defRPr>
            </a:lvl2pPr>
            <a:lvl3pPr marL="0" indent="0" algn="l" defTabSz="457200" rtl="0" eaLnBrk="1" latinLnBrk="0" hangingPunct="1">
              <a:lnSpc>
                <a:spcPts val="4800"/>
              </a:lnSpc>
              <a:spcBef>
                <a:spcPts val="0"/>
              </a:spcBef>
              <a:buFont typeface="Arial"/>
              <a:buNone/>
              <a:defRPr sz="4500" kern="1200">
                <a:solidFill>
                  <a:schemeClr val="bg1"/>
                </a:solidFill>
                <a:latin typeface="Arial"/>
                <a:ea typeface="+mn-ea"/>
                <a:cs typeface="Arial"/>
              </a:defRPr>
            </a:lvl3pPr>
            <a:lvl4pPr marL="0" indent="0" algn="l" defTabSz="457200" rtl="0" eaLnBrk="1" latinLnBrk="0" hangingPunct="1">
              <a:lnSpc>
                <a:spcPts val="2600"/>
              </a:lnSpc>
              <a:spcBef>
                <a:spcPts val="0"/>
              </a:spcBef>
              <a:buFont typeface="Arial"/>
              <a:buNone/>
              <a:defRPr sz="3000" kern="1200">
                <a:solidFill>
                  <a:srgbClr val="ED0775"/>
                </a:solidFill>
                <a:latin typeface="Arial"/>
                <a:ea typeface="+mn-ea"/>
                <a:cs typeface="Arial"/>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ts val="4800"/>
              </a:lnSpc>
              <a:spcBef>
                <a:spcPts val="0"/>
              </a:spcBef>
              <a:spcAft>
                <a:spcPts val="0"/>
              </a:spcAft>
              <a:buClrTx/>
              <a:buSzTx/>
              <a:buFont typeface="Arial"/>
              <a:buNone/>
              <a:tabLst/>
              <a:defRPr/>
            </a:pPr>
            <a:r>
              <a:rPr kumimoji="0" lang="en-US" sz="4500" b="1" i="0" u="none" strike="noStrike" kern="0" cap="none" spc="-140" normalizeH="0" baseline="0" noProof="0" dirty="0">
                <a:ln>
                  <a:noFill/>
                </a:ln>
                <a:solidFill>
                  <a:sysClr val="window" lastClr="FFFFFF"/>
                </a:solidFill>
                <a:effectLst/>
                <a:uLnTx/>
                <a:uFillTx/>
                <a:latin typeface="Museo 700" panose="02000000000000000000" pitchFamily="50" charset="0"/>
                <a:ea typeface="+mn-ea"/>
                <a:cs typeface="Arial"/>
              </a:rPr>
              <a:t>GCSE</a:t>
            </a:r>
            <a:endParaRPr kumimoji="0" lang="en-US" sz="4500" b="0" i="0" u="none" strike="noStrike" kern="0" cap="none" spc="-140" normalizeH="0" baseline="0" noProof="0" dirty="0">
              <a:ln>
                <a:noFill/>
              </a:ln>
              <a:solidFill>
                <a:sysClr val="window" lastClr="FFFFFF"/>
              </a:solidFill>
              <a:effectLst/>
              <a:uLnTx/>
              <a:uFillTx/>
              <a:latin typeface="Museo900-Regular"/>
              <a:ea typeface="+mn-ea"/>
              <a:cs typeface="Museo900-Regular"/>
            </a:endParaRPr>
          </a:p>
          <a:p>
            <a:pPr marL="0" marR="0" lvl="3" indent="0" algn="l" defTabSz="457200" rtl="0" eaLnBrk="1" fontAlgn="auto" latinLnBrk="0" hangingPunct="1">
              <a:lnSpc>
                <a:spcPts val="2600"/>
              </a:lnSpc>
              <a:spcBef>
                <a:spcPts val="1200"/>
              </a:spcBef>
              <a:spcAft>
                <a:spcPts val="0"/>
              </a:spcAft>
              <a:buClrTx/>
              <a:buSzTx/>
              <a:buFont typeface="Arial"/>
              <a:buNone/>
              <a:tabLst/>
              <a:defRPr/>
            </a:pPr>
            <a:r>
              <a:rPr kumimoji="0" lang="en-GB" sz="2500" b="0" i="0" u="none" strike="noStrike" kern="1200" cap="none" spc="0" normalizeH="0" baseline="0" noProof="0" dirty="0">
                <a:ln>
                  <a:noFill/>
                </a:ln>
                <a:solidFill>
                  <a:sysClr val="window" lastClr="FFFFFF"/>
                </a:solidFill>
                <a:effectLst/>
                <a:uLnTx/>
                <a:uFillTx/>
                <a:latin typeface="Museo 100" panose="02000000000000000000" pitchFamily="50" charset="0"/>
                <a:ea typeface="+mn-ea"/>
                <a:cs typeface="Arial"/>
              </a:rPr>
              <a:t>Practical programming skills in Python</a:t>
            </a:r>
          </a:p>
        </p:txBody>
      </p:sp>
      <p:sp>
        <p:nvSpPr>
          <p:cNvPr id="13" name="Text Placeholder 5"/>
          <p:cNvSpPr txBox="1">
            <a:spLocks/>
          </p:cNvSpPr>
          <p:nvPr/>
        </p:nvSpPr>
        <p:spPr>
          <a:xfrm>
            <a:off x="4806950" y="1859995"/>
            <a:ext cx="2768600" cy="1410629"/>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Museo 900" panose="02000000000000000000" pitchFamily="50" charset="0"/>
              </a:rPr>
              <a:t>Regular expressions</a:t>
            </a:r>
          </a:p>
        </p:txBody>
      </p:sp>
      <p:sp>
        <p:nvSpPr>
          <p:cNvPr id="14" name="Text Placeholder 6"/>
          <p:cNvSpPr txBox="1">
            <a:spLocks/>
          </p:cNvSpPr>
          <p:nvPr/>
        </p:nvSpPr>
        <p:spPr>
          <a:xfrm>
            <a:off x="1046750" y="4345964"/>
            <a:ext cx="972000" cy="972000"/>
          </a:xfrm>
          <a:prstGeom prst="rect">
            <a:avLst/>
          </a:prstGeom>
          <a:ln w="114300">
            <a:solidFill>
              <a:srgbClr val="4C4D21"/>
            </a:solidFill>
            <a:miter lim="800000"/>
          </a:ln>
        </p:spPr>
        <p:txBody>
          <a:bodyPr anchor="ctr"/>
          <a:lstStyle>
            <a:lvl1pPr marL="0" indent="0" algn="ctr" defTabSz="457200" rtl="0" eaLnBrk="1" latinLnBrk="0" hangingPunct="1">
              <a:spcBef>
                <a:spcPct val="20000"/>
              </a:spcBef>
              <a:buFont typeface="Arial"/>
              <a:buNone/>
              <a:defRPr sz="4500" b="1"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4500" b="1" i="0" u="none" strike="noStrike" kern="1200" cap="none" spc="0" normalizeH="0" baseline="0" noProof="0" dirty="0">
                <a:ln>
                  <a:noFill/>
                </a:ln>
                <a:solidFill>
                  <a:srgbClr val="4C4D21"/>
                </a:solidFill>
                <a:effectLst/>
                <a:uLnTx/>
                <a:uFillTx/>
                <a:latin typeface="Arial" panose="020B0604020202020204" pitchFamily="34" charset="0"/>
                <a:ea typeface="+mn-ea"/>
                <a:cs typeface="Arial" panose="020B0604020202020204" pitchFamily="34" charset="0"/>
              </a:rPr>
              <a:t>4</a:t>
            </a:r>
          </a:p>
        </p:txBody>
      </p:sp>
      <p:sp>
        <p:nvSpPr>
          <p:cNvPr id="15" name="Text Placeholder 5"/>
          <p:cNvSpPr txBox="1">
            <a:spLocks/>
          </p:cNvSpPr>
          <p:nvPr/>
        </p:nvSpPr>
        <p:spPr>
          <a:xfrm>
            <a:off x="4806950" y="3329191"/>
            <a:ext cx="2768600" cy="433006"/>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dirty="0">
                <a:solidFill>
                  <a:prstClr val="white"/>
                </a:solidFill>
                <a:latin typeface="Museo 100" panose="02000000000000000000" pitchFamily="50" charset="0"/>
              </a:rPr>
              <a:t>Topic 4</a:t>
            </a:r>
            <a:endParaRPr lang="en-US" dirty="0">
              <a:solidFill>
                <a:prstClr val="white"/>
              </a:solidFill>
              <a:latin typeface="Museo 100" panose="02000000000000000000" pitchFamily="50" charset="0"/>
            </a:endParaRP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en-GB" altLang="en-US" dirty="0"/>
              <a:t>Postcodes</a:t>
            </a:r>
            <a:endParaRPr lang="en-GB" dirty="0"/>
          </a:p>
        </p:txBody>
      </p:sp>
      <p:sp>
        <p:nvSpPr>
          <p:cNvPr id="2" name="Text Placeholder 1"/>
          <p:cNvSpPr>
            <a:spLocks noGrp="1"/>
          </p:cNvSpPr>
          <p:nvPr>
            <p:ph type="body" sz="quarter" idx="14"/>
          </p:nvPr>
        </p:nvSpPr>
        <p:spPr/>
        <p:txBody>
          <a:bodyPr/>
          <a:lstStyle/>
          <a:p>
            <a:r>
              <a:rPr lang="en-GB" dirty="0"/>
              <a:t>Postcodes have to fit a certain pattern</a:t>
            </a:r>
          </a:p>
          <a:p>
            <a:pPr lvl="1"/>
            <a:r>
              <a:rPr lang="en-GB" dirty="0"/>
              <a:t>UK postcodes are between 6 and 8 characters long</a:t>
            </a:r>
          </a:p>
          <a:p>
            <a:pPr lvl="1"/>
            <a:r>
              <a:rPr lang="en-GB" dirty="0"/>
              <a:t>All UK postcodes include letters and numbers</a:t>
            </a:r>
          </a:p>
          <a:p>
            <a:pPr lvl="1"/>
            <a:r>
              <a:rPr lang="en-GB" dirty="0"/>
              <a:t>The first 2 letters indicate the geographical area of </a:t>
            </a:r>
            <a:br>
              <a:rPr lang="en-GB" dirty="0"/>
            </a:br>
            <a:r>
              <a:rPr lang="en-GB" dirty="0"/>
              <a:t>the postcode:</a:t>
            </a:r>
          </a:p>
          <a:p>
            <a:pPr marL="987425" lvl="1" indent="-271463"/>
            <a:r>
              <a:rPr lang="en-GB" dirty="0">
                <a:solidFill>
                  <a:srgbClr val="B5A56A"/>
                </a:solidFill>
              </a:rPr>
              <a:t>W1 8BL is in West London</a:t>
            </a:r>
          </a:p>
          <a:p>
            <a:pPr marL="987425" lvl="1" indent="-271463"/>
            <a:r>
              <a:rPr lang="en-GB" dirty="0">
                <a:solidFill>
                  <a:srgbClr val="B5A56A"/>
                </a:solidFill>
              </a:rPr>
              <a:t>CB7 8LY is in Cambridge</a:t>
            </a:r>
          </a:p>
          <a:p>
            <a:pPr marL="987425" lvl="1" indent="-271463"/>
            <a:r>
              <a:rPr lang="en-GB" dirty="0">
                <a:solidFill>
                  <a:srgbClr val="B5A56A"/>
                </a:solidFill>
              </a:rPr>
              <a:t>NE15 6BN is in Newcastle</a:t>
            </a:r>
          </a:p>
          <a:p>
            <a:r>
              <a:rPr lang="en-GB" dirty="0"/>
              <a:t>What other rules does a postcode follow?</a:t>
            </a:r>
          </a:p>
        </p:txBody>
      </p:sp>
    </p:spTree>
    <p:extLst>
      <p:ext uri="{BB962C8B-B14F-4D97-AF65-F5344CB8AC3E}">
        <p14:creationId xmlns:p14="http://schemas.microsoft.com/office/powerpoint/2010/main" val="1676227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Postcode formats</a:t>
            </a:r>
          </a:p>
        </p:txBody>
      </p:sp>
      <p:sp>
        <p:nvSpPr>
          <p:cNvPr id="3" name="Text Placeholder 2"/>
          <p:cNvSpPr>
            <a:spLocks noGrp="1"/>
          </p:cNvSpPr>
          <p:nvPr>
            <p:ph type="body" sz="quarter" idx="14"/>
          </p:nvPr>
        </p:nvSpPr>
        <p:spPr>
          <a:xfrm>
            <a:off x="724280" y="1704179"/>
            <a:ext cx="7797230" cy="4610896"/>
          </a:xfrm>
        </p:spPr>
        <p:txBody>
          <a:bodyPr/>
          <a:lstStyle/>
          <a:p>
            <a:r>
              <a:rPr lang="en-GB" dirty="0"/>
              <a:t>All postcodes are in one of the following formats:</a:t>
            </a:r>
          </a:p>
          <a:p>
            <a:pPr marL="900113" indent="0">
              <a:buNone/>
              <a:tabLst>
                <a:tab pos="3043238" algn="l"/>
              </a:tabLst>
            </a:pPr>
            <a:r>
              <a:rPr lang="en-GB" b="1" dirty="0">
                <a:solidFill>
                  <a:srgbClr val="54999C"/>
                </a:solidFill>
              </a:rPr>
              <a:t>Format 	Example</a:t>
            </a:r>
          </a:p>
          <a:p>
            <a:pPr marL="900113" indent="0">
              <a:spcAft>
                <a:spcPts val="600"/>
              </a:spcAft>
              <a:buNone/>
              <a:tabLst>
                <a:tab pos="3043238" algn="l"/>
              </a:tabLst>
            </a:pPr>
            <a:r>
              <a:rPr lang="en-GB" b="1" dirty="0">
                <a:solidFill>
                  <a:srgbClr val="B5A56A"/>
                </a:solidFill>
              </a:rPr>
              <a:t>LN NLL </a:t>
            </a:r>
            <a:r>
              <a:rPr lang="en-GB" dirty="0">
                <a:solidFill>
                  <a:srgbClr val="B5A56A"/>
                </a:solidFill>
              </a:rPr>
              <a:t>	M1 1AA</a:t>
            </a:r>
          </a:p>
          <a:p>
            <a:pPr marL="900113" indent="0">
              <a:spcAft>
                <a:spcPts val="600"/>
              </a:spcAft>
              <a:buNone/>
              <a:tabLst>
                <a:tab pos="3043238" algn="l"/>
              </a:tabLst>
            </a:pPr>
            <a:r>
              <a:rPr lang="en-GB" b="1" dirty="0">
                <a:solidFill>
                  <a:srgbClr val="B5A56A"/>
                </a:solidFill>
              </a:rPr>
              <a:t>LNN NLL </a:t>
            </a:r>
            <a:r>
              <a:rPr lang="en-GB" dirty="0">
                <a:solidFill>
                  <a:srgbClr val="B5A56A"/>
                </a:solidFill>
              </a:rPr>
              <a:t>	M60 1NW</a:t>
            </a:r>
          </a:p>
          <a:p>
            <a:pPr marL="900113" indent="0">
              <a:spcAft>
                <a:spcPts val="600"/>
              </a:spcAft>
              <a:buNone/>
              <a:tabLst>
                <a:tab pos="3043238" algn="l"/>
              </a:tabLst>
            </a:pPr>
            <a:r>
              <a:rPr lang="en-GB" b="1" dirty="0">
                <a:solidFill>
                  <a:srgbClr val="B5A56A"/>
                </a:solidFill>
              </a:rPr>
              <a:t>LLN NLL </a:t>
            </a:r>
            <a:r>
              <a:rPr lang="en-GB" dirty="0">
                <a:solidFill>
                  <a:srgbClr val="B5A56A"/>
                </a:solidFill>
              </a:rPr>
              <a:t>	CR2 6XH</a:t>
            </a:r>
          </a:p>
          <a:p>
            <a:pPr marL="900113" indent="0">
              <a:spcAft>
                <a:spcPts val="600"/>
              </a:spcAft>
              <a:buNone/>
              <a:tabLst>
                <a:tab pos="3043238" algn="l"/>
              </a:tabLst>
            </a:pPr>
            <a:r>
              <a:rPr lang="en-GB" b="1" dirty="0">
                <a:solidFill>
                  <a:srgbClr val="B5A56A"/>
                </a:solidFill>
              </a:rPr>
              <a:t>LLNN NLL </a:t>
            </a:r>
            <a:r>
              <a:rPr lang="en-GB" dirty="0">
                <a:solidFill>
                  <a:srgbClr val="B5A56A"/>
                </a:solidFill>
              </a:rPr>
              <a:t>	DN55 1PT</a:t>
            </a:r>
          </a:p>
          <a:p>
            <a:pPr marL="900113" indent="0">
              <a:spcAft>
                <a:spcPts val="600"/>
              </a:spcAft>
              <a:buNone/>
              <a:tabLst>
                <a:tab pos="3043238" algn="l"/>
              </a:tabLst>
            </a:pPr>
            <a:r>
              <a:rPr lang="en-GB" b="1" dirty="0">
                <a:solidFill>
                  <a:srgbClr val="B5A56A"/>
                </a:solidFill>
              </a:rPr>
              <a:t>LNL NLL </a:t>
            </a:r>
            <a:r>
              <a:rPr lang="en-GB" dirty="0">
                <a:solidFill>
                  <a:srgbClr val="B5A56A"/>
                </a:solidFill>
              </a:rPr>
              <a:t>	W1A 1HQ</a:t>
            </a:r>
          </a:p>
          <a:p>
            <a:pPr marL="900113" indent="0">
              <a:spcAft>
                <a:spcPts val="600"/>
              </a:spcAft>
              <a:buNone/>
              <a:tabLst>
                <a:tab pos="3043238" algn="l"/>
              </a:tabLst>
            </a:pPr>
            <a:r>
              <a:rPr lang="en-GB" b="1" dirty="0">
                <a:solidFill>
                  <a:srgbClr val="B5A56A"/>
                </a:solidFill>
              </a:rPr>
              <a:t>LLNL NLL </a:t>
            </a:r>
            <a:r>
              <a:rPr lang="en-GB" dirty="0">
                <a:solidFill>
                  <a:srgbClr val="B5A56A"/>
                </a:solidFill>
              </a:rPr>
              <a:t>	EC1A 1BB</a:t>
            </a:r>
          </a:p>
          <a:p>
            <a:pPr>
              <a:spcBef>
                <a:spcPts val="1200"/>
              </a:spcBef>
              <a:spcAft>
                <a:spcPts val="600"/>
              </a:spcAft>
              <a:tabLst>
                <a:tab pos="3043238" algn="l"/>
              </a:tabLst>
            </a:pPr>
            <a:r>
              <a:rPr lang="en-GB" dirty="0"/>
              <a:t>We will build up our validation rule step by step</a:t>
            </a:r>
          </a:p>
        </p:txBody>
      </p:sp>
    </p:spTree>
    <p:extLst>
      <p:ext uri="{BB962C8B-B14F-4D97-AF65-F5344CB8AC3E}">
        <p14:creationId xmlns:p14="http://schemas.microsoft.com/office/powerpoint/2010/main" val="12869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Matching codes</a:t>
            </a:r>
            <a:endParaRPr lang="en-GB" altLang="en-US" dirty="0"/>
          </a:p>
        </p:txBody>
      </p:sp>
      <p:sp>
        <p:nvSpPr>
          <p:cNvPr id="3" name="Text Placeholder 2"/>
          <p:cNvSpPr>
            <a:spLocks noGrp="1"/>
          </p:cNvSpPr>
          <p:nvPr>
            <p:ph type="body" sz="quarter" idx="14"/>
          </p:nvPr>
        </p:nvSpPr>
        <p:spPr/>
        <p:txBody>
          <a:bodyPr/>
          <a:lstStyle/>
          <a:p>
            <a:r>
              <a:rPr lang="en-GB" altLang="en-US" dirty="0"/>
              <a:t>Try this code:</a:t>
            </a:r>
          </a:p>
          <a:p>
            <a:endParaRPr lang="en-GB" dirty="0"/>
          </a:p>
        </p:txBody>
      </p:sp>
      <p:sp>
        <p:nvSpPr>
          <p:cNvPr id="7" name="Content Placeholder 2"/>
          <p:cNvSpPr txBox="1">
            <a:spLocks/>
          </p:cNvSpPr>
          <p:nvPr/>
        </p:nvSpPr>
        <p:spPr>
          <a:xfrm>
            <a:off x="217361" y="2308936"/>
            <a:ext cx="8229600" cy="4110152"/>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defRPr/>
            </a:pPr>
            <a:r>
              <a:rPr lang="en-GB" dirty="0">
                <a:solidFill>
                  <a:srgbClr val="7030A0"/>
                </a:solidFill>
                <a:latin typeface="Consolas" pitchFamily="49" charset="0"/>
                <a:cs typeface="Consolas" pitchFamily="49" charset="0"/>
              </a:rPr>
              <a:t>	</a:t>
            </a:r>
            <a:r>
              <a:rPr lang="en-GB" dirty="0">
                <a:solidFill>
                  <a:srgbClr val="FF6600"/>
                </a:solidFill>
                <a:latin typeface="Consolas" pitchFamily="49" charset="0"/>
                <a:cs typeface="Consolas" pitchFamily="49" charset="0"/>
              </a:rPr>
              <a:t>import</a:t>
            </a:r>
            <a:r>
              <a:rPr lang="en-GB" dirty="0">
                <a:latin typeface="Consolas" pitchFamily="49" charset="0"/>
                <a:cs typeface="Consolas" pitchFamily="49" charset="0"/>
              </a:rPr>
              <a:t> re</a:t>
            </a:r>
            <a:br>
              <a:rPr lang="en-GB" dirty="0">
                <a:latin typeface="Consolas" pitchFamily="49" charset="0"/>
                <a:cs typeface="Consolas" pitchFamily="49" charset="0"/>
              </a:rPr>
            </a:br>
            <a:r>
              <a:rPr lang="en-GB" dirty="0">
                <a:latin typeface="Consolas" pitchFamily="49" charset="0"/>
                <a:cs typeface="Consolas" pitchFamily="49" charset="0"/>
              </a:rPr>
              <a:t>	code = </a:t>
            </a:r>
            <a:r>
              <a:rPr lang="en-GB" dirty="0">
                <a:solidFill>
                  <a:srgbClr val="660066"/>
                </a:solidFill>
                <a:latin typeface="Consolas" pitchFamily="49" charset="0"/>
                <a:cs typeface="Consolas" pitchFamily="49" charset="0"/>
              </a:rPr>
              <a:t>input</a:t>
            </a:r>
            <a:r>
              <a:rPr lang="en-GB" dirty="0">
                <a:latin typeface="Consolas" pitchFamily="49" charset="0"/>
                <a:cs typeface="Consolas" pitchFamily="49" charset="0"/>
              </a:rPr>
              <a:t>(</a:t>
            </a:r>
            <a:r>
              <a:rPr lang="en-GB" dirty="0">
                <a:solidFill>
                  <a:srgbClr val="008000"/>
                </a:solidFill>
                <a:latin typeface="Consolas" pitchFamily="49" charset="0"/>
                <a:cs typeface="Consolas" pitchFamily="49" charset="0"/>
              </a:rPr>
              <a:t>"Enter your postcode: "</a:t>
            </a:r>
            <a:r>
              <a:rPr lang="en-GB" dirty="0">
                <a:solidFill>
                  <a:srgbClr val="000000"/>
                </a:solidFill>
                <a:latin typeface="Consolas" pitchFamily="49" charset="0"/>
                <a:cs typeface="Consolas" pitchFamily="49" charset="0"/>
              </a:rPr>
              <a:t>)</a:t>
            </a:r>
          </a:p>
          <a:p>
            <a:pPr marL="0" indent="0">
              <a:lnSpc>
                <a:spcPct val="150000"/>
              </a:lnSpc>
              <a:buNone/>
              <a:defRPr/>
            </a:pPr>
            <a:r>
              <a:rPr lang="en-GB" dirty="0">
                <a:latin typeface="Consolas" pitchFamily="49" charset="0"/>
                <a:cs typeface="Consolas" pitchFamily="49" charset="0"/>
              </a:rPr>
              <a:t>	valid = re.match(</a:t>
            </a:r>
            <a:r>
              <a:rPr lang="en-GB" dirty="0">
                <a:solidFill>
                  <a:srgbClr val="008000"/>
                </a:solidFill>
                <a:latin typeface="Consolas" pitchFamily="49" charset="0"/>
                <a:cs typeface="Consolas" pitchFamily="49" charset="0"/>
              </a:rPr>
              <a:t>"[A-Z][A-Z][0-9]"</a:t>
            </a:r>
            <a:r>
              <a:rPr lang="en-GB" dirty="0">
                <a:solidFill>
                  <a:srgbClr val="000000"/>
                </a:solidFill>
                <a:latin typeface="Consolas" pitchFamily="49" charset="0"/>
                <a:cs typeface="Consolas" pitchFamily="49" charset="0"/>
              </a:rPr>
              <a:t>,code</a:t>
            </a:r>
            <a:r>
              <a:rPr lang="en-GB" dirty="0">
                <a:latin typeface="Consolas" pitchFamily="49" charset="0"/>
                <a:cs typeface="Consolas" pitchFamily="49" charset="0"/>
              </a:rPr>
              <a:t>)</a:t>
            </a:r>
          </a:p>
          <a:p>
            <a:pPr marL="0" indent="0">
              <a:lnSpc>
                <a:spcPct val="150000"/>
              </a:lnSpc>
              <a:buNone/>
              <a:defRPr/>
            </a:pPr>
            <a:r>
              <a:rPr lang="en-GB" dirty="0">
                <a:latin typeface="Consolas" pitchFamily="49" charset="0"/>
                <a:cs typeface="Consolas" pitchFamily="49" charset="0"/>
              </a:rPr>
              <a:t>	</a:t>
            </a:r>
            <a:r>
              <a:rPr lang="en-GB" dirty="0">
                <a:solidFill>
                  <a:srgbClr val="FF6600"/>
                </a:solidFill>
                <a:latin typeface="Consolas" pitchFamily="49" charset="0"/>
                <a:cs typeface="Consolas" pitchFamily="49" charset="0"/>
              </a:rPr>
              <a:t>if</a:t>
            </a:r>
            <a:r>
              <a:rPr lang="en-GB" dirty="0">
                <a:latin typeface="Consolas" pitchFamily="49" charset="0"/>
                <a:cs typeface="Consolas" pitchFamily="49" charset="0"/>
              </a:rPr>
              <a:t> valid:</a:t>
            </a:r>
            <a:br>
              <a:rPr lang="en-GB" dirty="0">
                <a:latin typeface="Consolas" pitchFamily="49" charset="0"/>
                <a:cs typeface="Consolas" pitchFamily="49" charset="0"/>
              </a:rPr>
            </a:br>
            <a:r>
              <a:rPr lang="en-GB" dirty="0">
                <a:latin typeface="Consolas" pitchFamily="49" charset="0"/>
                <a:cs typeface="Consolas" pitchFamily="49" charset="0"/>
              </a:rPr>
              <a:t>		</a:t>
            </a:r>
            <a:r>
              <a:rPr lang="en-GB" dirty="0">
                <a:solidFill>
                  <a:srgbClr val="660066"/>
                </a:solidFill>
                <a:latin typeface="Consolas" pitchFamily="49" charset="0"/>
                <a:cs typeface="Consolas" pitchFamily="49" charset="0"/>
              </a:rPr>
              <a:t>print</a:t>
            </a:r>
            <a:r>
              <a:rPr lang="en-GB" dirty="0">
                <a:latin typeface="Consolas" pitchFamily="49" charset="0"/>
                <a:cs typeface="Consolas" pitchFamily="49" charset="0"/>
              </a:rPr>
              <a:t>(</a:t>
            </a:r>
            <a:r>
              <a:rPr lang="en-GB" dirty="0">
                <a:solidFill>
                  <a:srgbClr val="008000"/>
                </a:solidFill>
                <a:latin typeface="Consolas" pitchFamily="49" charset="0"/>
                <a:cs typeface="Consolas" pitchFamily="49" charset="0"/>
              </a:rPr>
              <a:t>"That looks OK"</a:t>
            </a:r>
            <a:r>
              <a:rPr lang="en-GB" dirty="0">
                <a:latin typeface="Consolas" pitchFamily="49" charset="0"/>
                <a:cs typeface="Consolas" pitchFamily="49" charset="0"/>
              </a:rPr>
              <a:t>)</a:t>
            </a:r>
          </a:p>
          <a:p>
            <a:pPr marL="0" indent="0">
              <a:lnSpc>
                <a:spcPct val="150000"/>
              </a:lnSpc>
              <a:buNone/>
              <a:defRPr/>
            </a:pPr>
            <a:r>
              <a:rPr lang="en-GB" dirty="0">
                <a:latin typeface="Consolas" pitchFamily="49" charset="0"/>
                <a:cs typeface="Consolas" pitchFamily="49" charset="0"/>
              </a:rPr>
              <a:t>	</a:t>
            </a:r>
            <a:r>
              <a:rPr lang="en-GB" dirty="0">
                <a:solidFill>
                  <a:srgbClr val="FF6600"/>
                </a:solidFill>
                <a:latin typeface="Consolas" pitchFamily="49" charset="0"/>
                <a:cs typeface="Consolas" pitchFamily="49" charset="0"/>
              </a:rPr>
              <a:t>else</a:t>
            </a:r>
            <a:r>
              <a:rPr lang="en-GB" dirty="0">
                <a:latin typeface="Consolas" pitchFamily="49" charset="0"/>
                <a:cs typeface="Consolas" pitchFamily="49" charset="0"/>
              </a:rPr>
              <a:t>:</a:t>
            </a:r>
          </a:p>
          <a:p>
            <a:pPr marL="0" indent="0">
              <a:lnSpc>
                <a:spcPct val="150000"/>
              </a:lnSpc>
              <a:buNone/>
              <a:defRPr/>
            </a:pPr>
            <a:r>
              <a:rPr lang="en-GB" dirty="0">
                <a:latin typeface="Consolas" pitchFamily="49" charset="0"/>
                <a:cs typeface="Consolas" pitchFamily="49" charset="0"/>
              </a:rPr>
              <a:t>		</a:t>
            </a:r>
            <a:r>
              <a:rPr lang="en-GB" dirty="0">
                <a:solidFill>
                  <a:srgbClr val="660066"/>
                </a:solidFill>
                <a:latin typeface="Consolas" pitchFamily="49" charset="0"/>
                <a:cs typeface="Consolas" pitchFamily="49" charset="0"/>
              </a:rPr>
              <a:t>print</a:t>
            </a:r>
            <a:r>
              <a:rPr lang="en-GB" dirty="0">
                <a:latin typeface="Consolas" pitchFamily="49" charset="0"/>
                <a:cs typeface="Consolas" pitchFamily="49" charset="0"/>
              </a:rPr>
              <a:t>(</a:t>
            </a:r>
            <a:r>
              <a:rPr lang="en-GB" dirty="0">
                <a:solidFill>
                  <a:srgbClr val="008000"/>
                </a:solidFill>
                <a:latin typeface="Consolas" pitchFamily="49" charset="0"/>
                <a:cs typeface="Consolas" pitchFamily="49" charset="0"/>
              </a:rPr>
              <a:t>"Erm, try again!</a:t>
            </a:r>
            <a:r>
              <a:rPr lang="en-GB" dirty="0"/>
              <a:t> </a:t>
            </a:r>
            <a:r>
              <a:rPr lang="en-GB" dirty="0">
                <a:solidFill>
                  <a:srgbClr val="008000"/>
                </a:solidFill>
                <a:latin typeface="Consolas" pitchFamily="49" charset="0"/>
                <a:cs typeface="Consolas" pitchFamily="49" charset="0"/>
              </a:rPr>
              <a:t>"</a:t>
            </a:r>
            <a:r>
              <a:rPr lang="en-GB" dirty="0">
                <a:latin typeface="Consolas" pitchFamily="49" charset="0"/>
                <a:cs typeface="Consolas" pitchFamily="49" charset="0"/>
              </a:rPr>
              <a:t>)</a:t>
            </a:r>
            <a:endParaRPr lang="en-GB" dirty="0"/>
          </a:p>
        </p:txBody>
      </p:sp>
    </p:spTree>
    <p:extLst>
      <p:ext uri="{BB962C8B-B14F-4D97-AF65-F5344CB8AC3E}">
        <p14:creationId xmlns:p14="http://schemas.microsoft.com/office/powerpoint/2010/main" val="171674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Matching codes</a:t>
            </a:r>
          </a:p>
        </p:txBody>
      </p:sp>
      <p:sp>
        <p:nvSpPr>
          <p:cNvPr id="2" name="Text Placeholder 1"/>
          <p:cNvSpPr>
            <a:spLocks noGrp="1"/>
          </p:cNvSpPr>
          <p:nvPr>
            <p:ph type="body" sz="quarter" idx="14"/>
          </p:nvPr>
        </p:nvSpPr>
        <p:spPr/>
        <p:txBody>
          <a:bodyPr/>
          <a:lstStyle/>
          <a:p>
            <a:r>
              <a:rPr lang="en-GB" altLang="en-US" dirty="0"/>
              <a:t>This program will check that the data entered by the user goes Letter-Letter-Number</a:t>
            </a:r>
          </a:p>
          <a:p>
            <a:pPr marL="1171575" indent="0">
              <a:spcBef>
                <a:spcPts val="1200"/>
              </a:spcBef>
              <a:spcAft>
                <a:spcPts val="1800"/>
              </a:spcAft>
              <a:buNone/>
            </a:pPr>
            <a:r>
              <a:rPr lang="en-GB" altLang="en-US" dirty="0"/>
              <a:t>i.e. </a:t>
            </a:r>
            <a:r>
              <a:rPr lang="en-GB" altLang="en-US" dirty="0">
                <a:solidFill>
                  <a:srgbClr val="008000"/>
                </a:solidFill>
                <a:latin typeface="Consolas" panose="020B0609020204030204" pitchFamily="49" charset="0"/>
                <a:cs typeface="Consolas" panose="020B0609020204030204" pitchFamily="49" charset="0"/>
              </a:rPr>
              <a:t>[A-Z][A-Z][0-9]</a:t>
            </a:r>
          </a:p>
          <a:p>
            <a:r>
              <a:rPr lang="en-GB" altLang="en-US" dirty="0"/>
              <a:t>It is important </a:t>
            </a:r>
            <a:r>
              <a:rPr lang="en-GB" altLang="en-US" b="1" dirty="0"/>
              <a:t>not</a:t>
            </a:r>
            <a:r>
              <a:rPr lang="en-GB" altLang="en-US" dirty="0"/>
              <a:t> to add any spaces as the regular expression will try to match the pattern exactly</a:t>
            </a:r>
          </a:p>
          <a:p>
            <a:endParaRPr lang="en-GB" dirty="0"/>
          </a:p>
        </p:txBody>
      </p:sp>
    </p:spTree>
    <p:extLst>
      <p:ext uri="{BB962C8B-B14F-4D97-AF65-F5344CB8AC3E}">
        <p14:creationId xmlns:p14="http://schemas.microsoft.com/office/powerpoint/2010/main" val="129606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Regular expression codes</a:t>
            </a:r>
          </a:p>
        </p:txBody>
      </p:sp>
      <p:sp>
        <p:nvSpPr>
          <p:cNvPr id="2" name="Text Placeholder 1"/>
          <p:cNvSpPr>
            <a:spLocks noGrp="1"/>
          </p:cNvSpPr>
          <p:nvPr>
            <p:ph type="body" sz="quarter" idx="14"/>
          </p:nvPr>
        </p:nvSpPr>
        <p:spPr/>
        <p:txBody>
          <a:bodyPr/>
          <a:lstStyle/>
          <a:p>
            <a:r>
              <a:rPr lang="en-GB" altLang="en-US" dirty="0"/>
              <a:t>We can add more detail to our rule by simply adding more characters.</a:t>
            </a:r>
          </a:p>
          <a:p>
            <a:r>
              <a:rPr lang="en-GB" altLang="en-US" dirty="0"/>
              <a:t>	</a:t>
            </a:r>
            <a:r>
              <a:rPr lang="en-GB" altLang="en-US" dirty="0">
                <a:solidFill>
                  <a:srgbClr val="008000"/>
                </a:solidFill>
                <a:latin typeface="Consolas" panose="020B0609020204030204" pitchFamily="49" charset="0"/>
                <a:cs typeface="Consolas" panose="020B0609020204030204" pitchFamily="49" charset="0"/>
              </a:rPr>
              <a:t>[A-Z] </a:t>
            </a:r>
            <a:r>
              <a:rPr lang="en-GB" altLang="en-US" dirty="0"/>
              <a:t>	  	– 	A capital letter</a:t>
            </a:r>
          </a:p>
          <a:p>
            <a:r>
              <a:rPr lang="en-GB" altLang="en-US" dirty="0"/>
              <a:t>	</a:t>
            </a:r>
            <a:r>
              <a:rPr lang="en-GB" altLang="en-US" dirty="0">
                <a:solidFill>
                  <a:srgbClr val="008000"/>
                </a:solidFill>
                <a:latin typeface="Consolas" panose="020B0609020204030204" pitchFamily="49" charset="0"/>
                <a:cs typeface="Consolas" panose="020B0609020204030204" pitchFamily="49" charset="0"/>
              </a:rPr>
              <a:t>[a-z] </a:t>
            </a:r>
            <a:r>
              <a:rPr lang="en-GB" altLang="en-US" dirty="0"/>
              <a:t>	  	– 	A lower case letter</a:t>
            </a:r>
          </a:p>
          <a:p>
            <a:r>
              <a:rPr lang="en-GB" altLang="en-US" dirty="0"/>
              <a:t>	</a:t>
            </a:r>
            <a:r>
              <a:rPr lang="en-GB" altLang="en-US" dirty="0">
                <a:solidFill>
                  <a:srgbClr val="008000"/>
                </a:solidFill>
                <a:latin typeface="Consolas" panose="020B0609020204030204" pitchFamily="49" charset="0"/>
                <a:cs typeface="Consolas" panose="020B0609020204030204" pitchFamily="49" charset="0"/>
              </a:rPr>
              <a:t>[0-9] </a:t>
            </a:r>
            <a:r>
              <a:rPr lang="en-GB" altLang="en-US" dirty="0"/>
              <a:t>	  	– 	A digit</a:t>
            </a:r>
          </a:p>
          <a:p>
            <a:r>
              <a:rPr lang="en-GB" altLang="en-US" dirty="0"/>
              <a:t>  </a:t>
            </a:r>
            <a:r>
              <a:rPr lang="en-GB" altLang="en-US" dirty="0">
                <a:solidFill>
                  <a:srgbClr val="008000"/>
                </a:solidFill>
                <a:latin typeface="Consolas" panose="020B0609020204030204" pitchFamily="49" charset="0"/>
                <a:cs typeface="Consolas" panose="020B0609020204030204" pitchFamily="49" charset="0"/>
              </a:rPr>
              <a:t>m	</a:t>
            </a:r>
            <a:r>
              <a:rPr lang="en-GB" altLang="en-US" dirty="0"/>
              <a:t>	  		– 	A specific letter (in this case, ‘m’)</a:t>
            </a:r>
          </a:p>
          <a:p>
            <a:r>
              <a:rPr lang="en-GB" altLang="en-US" dirty="0"/>
              <a:t>	</a:t>
            </a:r>
            <a:r>
              <a:rPr lang="en-GB" altLang="en-US" dirty="0">
                <a:solidFill>
                  <a:srgbClr val="008000"/>
                </a:solidFill>
                <a:latin typeface="Consolas" panose="020B0609020204030204" pitchFamily="49" charset="0"/>
                <a:cs typeface="Consolas" panose="020B0609020204030204" pitchFamily="49" charset="0"/>
              </a:rPr>
              <a:t>[a-zA-Z]</a:t>
            </a:r>
            <a:r>
              <a:rPr lang="en-GB" altLang="en-US" dirty="0"/>
              <a:t>	– 	Any letter (upper or lower case)</a:t>
            </a:r>
          </a:p>
          <a:p>
            <a:endParaRPr lang="en-GB" dirty="0"/>
          </a:p>
        </p:txBody>
      </p:sp>
    </p:spTree>
    <p:extLst>
      <p:ext uri="{BB962C8B-B14F-4D97-AF65-F5344CB8AC3E}">
        <p14:creationId xmlns:p14="http://schemas.microsoft.com/office/powerpoint/2010/main" val="3370496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dirty="0"/>
              <a:t>Allowing multiple characters</a:t>
            </a:r>
            <a:endParaRPr lang="en-GB" altLang="en-US" dirty="0"/>
          </a:p>
        </p:txBody>
      </p:sp>
      <p:sp>
        <p:nvSpPr>
          <p:cNvPr id="2" name="Text Placeholder 1"/>
          <p:cNvSpPr>
            <a:spLocks noGrp="1"/>
          </p:cNvSpPr>
          <p:nvPr>
            <p:ph type="body" sz="quarter" idx="14"/>
          </p:nvPr>
        </p:nvSpPr>
        <p:spPr>
          <a:xfrm>
            <a:off x="724280" y="1704179"/>
            <a:ext cx="7797230" cy="4760629"/>
          </a:xfrm>
        </p:spPr>
        <p:txBody>
          <a:bodyPr/>
          <a:lstStyle/>
          <a:p>
            <a:r>
              <a:rPr lang="en-GB" altLang="en-US" dirty="0"/>
              <a:t>Adding a ‘</a:t>
            </a:r>
            <a:r>
              <a:rPr lang="en-GB" altLang="en-US" dirty="0">
                <a:solidFill>
                  <a:srgbClr val="008000"/>
                </a:solidFill>
                <a:latin typeface="Consolas" panose="020B0609020204030204" pitchFamily="49" charset="0"/>
                <a:cs typeface="Consolas" panose="020B0609020204030204" pitchFamily="49" charset="0"/>
              </a:rPr>
              <a:t>+</a:t>
            </a:r>
            <a:r>
              <a:rPr lang="en-GB" altLang="en-US" dirty="0"/>
              <a:t>’ symbol lets you allow multiple instances of that character</a:t>
            </a:r>
          </a:p>
          <a:p>
            <a:pPr>
              <a:spcAft>
                <a:spcPts val="1000"/>
              </a:spcAft>
            </a:pPr>
            <a:r>
              <a:rPr lang="en-GB" altLang="en-US" dirty="0">
                <a:solidFill>
                  <a:srgbClr val="008000"/>
                </a:solidFill>
                <a:latin typeface="Consolas" panose="020B0609020204030204" pitchFamily="49" charset="0"/>
                <a:cs typeface="Consolas" panose="020B0609020204030204" pitchFamily="49" charset="0"/>
              </a:rPr>
              <a:t>[A-Z]+</a:t>
            </a:r>
            <a:r>
              <a:rPr lang="en-GB" altLang="en-US" dirty="0">
                <a:latin typeface="Consolas" panose="020B0609020204030204" pitchFamily="49" charset="0"/>
                <a:cs typeface="Consolas" panose="020B0609020204030204" pitchFamily="49" charset="0"/>
              </a:rPr>
              <a:t> </a:t>
            </a:r>
            <a:r>
              <a:rPr lang="en-GB" altLang="en-US" dirty="0"/>
              <a:t>means at least 1 upper case letter:</a:t>
            </a:r>
          </a:p>
          <a:p>
            <a:pPr marL="800100" lvl="1" indent="0" defTabSz="800100">
              <a:buNone/>
            </a:pPr>
            <a:r>
              <a:rPr lang="en-GB" altLang="en-US" dirty="0"/>
              <a:t>e.g. “A”, “ASDF” or “QWERTYUIOP”</a:t>
            </a:r>
          </a:p>
          <a:p>
            <a:pPr>
              <a:spcAft>
                <a:spcPts val="1000"/>
              </a:spcAft>
            </a:pPr>
            <a:r>
              <a:rPr lang="en-GB" altLang="en-US" dirty="0">
                <a:solidFill>
                  <a:srgbClr val="008000"/>
                </a:solidFill>
                <a:latin typeface="Consolas" panose="020B0609020204030204" pitchFamily="49" charset="0"/>
                <a:cs typeface="Consolas" panose="020B0609020204030204" pitchFamily="49" charset="0"/>
              </a:rPr>
              <a:t>[A-Z]+[0-9] </a:t>
            </a:r>
            <a:r>
              <a:rPr lang="en-GB" altLang="en-US" dirty="0"/>
              <a:t>means at least one letter and then </a:t>
            </a:r>
            <a:br>
              <a:rPr lang="en-GB" altLang="en-US" dirty="0"/>
            </a:br>
            <a:r>
              <a:rPr lang="en-GB" altLang="en-US" dirty="0"/>
              <a:t>a number:</a:t>
            </a:r>
          </a:p>
          <a:p>
            <a:pPr marL="800100" lvl="1" indent="0">
              <a:buNone/>
            </a:pPr>
            <a:r>
              <a:rPr lang="en-GB" altLang="en-US" dirty="0"/>
              <a:t>e.g. “U2” or “SHED7”</a:t>
            </a:r>
          </a:p>
          <a:p>
            <a:pPr>
              <a:spcAft>
                <a:spcPts val="1000"/>
              </a:spcAft>
            </a:pPr>
            <a:r>
              <a:rPr lang="en-GB" altLang="en-US" dirty="0">
                <a:solidFill>
                  <a:srgbClr val="008000"/>
                </a:solidFill>
                <a:latin typeface="Consolas" panose="020B0609020204030204" pitchFamily="49" charset="0"/>
                <a:cs typeface="Consolas" panose="020B0609020204030204" pitchFamily="49" charset="0"/>
              </a:rPr>
              <a:t>[A-Z]+[0-9]+ </a:t>
            </a:r>
            <a:r>
              <a:rPr lang="en-GB" altLang="en-US" dirty="0"/>
              <a:t>means at least one letter and at least one number:</a:t>
            </a:r>
          </a:p>
          <a:p>
            <a:pPr marL="800100" lvl="1" indent="0">
              <a:buNone/>
            </a:pPr>
            <a:r>
              <a:rPr lang="en-GB" altLang="en-US" dirty="0"/>
              <a:t>e.g. “U2”, “SHED7”, “UB40”, “LEVEL42” or “HAIRCUT100”</a:t>
            </a:r>
          </a:p>
          <a:p>
            <a:pPr lvl="1"/>
            <a:endParaRPr lang="en-GB" altLang="en-US" dirty="0"/>
          </a:p>
          <a:p>
            <a:endParaRPr lang="en-GB" dirty="0"/>
          </a:p>
        </p:txBody>
      </p:sp>
    </p:spTree>
    <p:extLst>
      <p:ext uri="{BB962C8B-B14F-4D97-AF65-F5344CB8AC3E}">
        <p14:creationId xmlns:p14="http://schemas.microsoft.com/office/powerpoint/2010/main" val="408447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Allowing multiple characters</a:t>
            </a:r>
            <a:endParaRPr lang="en-GB" altLang="en-US" dirty="0"/>
          </a:p>
        </p:txBody>
      </p:sp>
      <p:sp>
        <p:nvSpPr>
          <p:cNvPr id="3" name="Text Placeholder 2"/>
          <p:cNvSpPr>
            <a:spLocks noGrp="1"/>
          </p:cNvSpPr>
          <p:nvPr>
            <p:ph type="body" sz="quarter" idx="14"/>
          </p:nvPr>
        </p:nvSpPr>
        <p:spPr/>
        <p:txBody>
          <a:bodyPr/>
          <a:lstStyle/>
          <a:p>
            <a:r>
              <a:rPr lang="en-GB" altLang="en-US" dirty="0"/>
              <a:t>Try this code:</a:t>
            </a:r>
          </a:p>
        </p:txBody>
      </p:sp>
      <p:sp>
        <p:nvSpPr>
          <p:cNvPr id="7" name="Content Placeholder 2"/>
          <p:cNvSpPr txBox="1">
            <a:spLocks/>
          </p:cNvSpPr>
          <p:nvPr/>
        </p:nvSpPr>
        <p:spPr>
          <a:xfrm>
            <a:off x="0" y="2090431"/>
            <a:ext cx="8229600" cy="4294526"/>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defRPr/>
            </a:pPr>
            <a:r>
              <a:rPr lang="en-GB" sz="2500" dirty="0">
                <a:solidFill>
                  <a:srgbClr val="7030A0"/>
                </a:solidFill>
                <a:latin typeface="Consolas" pitchFamily="49" charset="0"/>
                <a:cs typeface="Consolas" pitchFamily="49" charset="0"/>
              </a:rPr>
              <a:t>	</a:t>
            </a:r>
            <a:r>
              <a:rPr lang="en-GB" sz="2500" dirty="0">
                <a:solidFill>
                  <a:srgbClr val="FF6600"/>
                </a:solidFill>
                <a:latin typeface="Consolas" pitchFamily="49" charset="0"/>
                <a:cs typeface="Consolas" pitchFamily="49" charset="0"/>
              </a:rPr>
              <a:t>import</a:t>
            </a:r>
            <a:r>
              <a:rPr lang="en-GB" sz="2500" dirty="0">
                <a:latin typeface="Consolas" pitchFamily="49" charset="0"/>
                <a:cs typeface="Consolas" pitchFamily="49" charset="0"/>
              </a:rPr>
              <a:t> re</a:t>
            </a:r>
            <a:br>
              <a:rPr lang="en-GB" sz="2500" dirty="0">
                <a:latin typeface="Consolas" pitchFamily="49" charset="0"/>
                <a:cs typeface="Consolas" pitchFamily="49" charset="0"/>
              </a:rPr>
            </a:br>
            <a:r>
              <a:rPr lang="en-GB" sz="2500" dirty="0">
                <a:latin typeface="Consolas" pitchFamily="49" charset="0"/>
                <a:cs typeface="Consolas" pitchFamily="49" charset="0"/>
              </a:rPr>
              <a:t>	code= </a:t>
            </a:r>
            <a:r>
              <a:rPr lang="en-GB" sz="2500" dirty="0">
                <a:solidFill>
                  <a:srgbClr val="660066"/>
                </a:solidFill>
                <a:latin typeface="Consolas" pitchFamily="49" charset="0"/>
                <a:cs typeface="Consolas" pitchFamily="49" charset="0"/>
              </a:rPr>
              <a:t>input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"Enter your postcode: "</a:t>
            </a:r>
            <a:r>
              <a:rPr lang="en-GB" sz="2500" dirty="0">
                <a:solidFill>
                  <a:srgbClr val="000000"/>
                </a:solidFill>
                <a:latin typeface="Consolas" pitchFamily="49" charset="0"/>
                <a:cs typeface="Consolas" pitchFamily="49" charset="0"/>
              </a:rPr>
              <a:t>)</a:t>
            </a:r>
          </a:p>
          <a:p>
            <a:pPr marL="0" indent="0">
              <a:lnSpc>
                <a:spcPct val="150000"/>
              </a:lnSpc>
              <a:buNone/>
              <a:defRPr/>
            </a:pPr>
            <a:r>
              <a:rPr lang="en-GB" sz="2500" dirty="0">
                <a:latin typeface="Consolas" pitchFamily="49" charset="0"/>
                <a:cs typeface="Consolas" pitchFamily="49" charset="0"/>
              </a:rPr>
              <a:t>	valid = re.match(</a:t>
            </a:r>
            <a:r>
              <a:rPr lang="en-GB" sz="2500" dirty="0">
                <a:solidFill>
                  <a:srgbClr val="008000"/>
                </a:solidFill>
                <a:latin typeface="Consolas" pitchFamily="49" charset="0"/>
                <a:cs typeface="Consolas" pitchFamily="49" charset="0"/>
              </a:rPr>
              <a:t>"[A-Z]+[0-9]"</a:t>
            </a:r>
            <a:r>
              <a:rPr lang="en-GB" sz="2500" dirty="0">
                <a:solidFill>
                  <a:srgbClr val="000000"/>
                </a:solidFill>
                <a:latin typeface="Consolas" pitchFamily="49" charset="0"/>
                <a:cs typeface="Consolas" pitchFamily="49" charset="0"/>
              </a:rPr>
              <a:t>,code</a:t>
            </a:r>
            <a:r>
              <a:rPr lang="en-GB" sz="2500" dirty="0">
                <a:latin typeface="Consolas" pitchFamily="49" charset="0"/>
                <a:cs typeface="Consolas" pitchFamily="49" charset="0"/>
              </a:rPr>
              <a:t>)</a:t>
            </a:r>
          </a:p>
          <a:p>
            <a:pPr marL="0" indent="0">
              <a:lnSpc>
                <a:spcPct val="150000"/>
              </a:lnSpc>
              <a:buNone/>
              <a:defRPr/>
            </a:pPr>
            <a:r>
              <a:rPr lang="en-GB" sz="25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if</a:t>
            </a:r>
            <a:r>
              <a:rPr lang="en-GB" sz="2500" dirty="0">
                <a:latin typeface="Consolas" pitchFamily="49" charset="0"/>
                <a:cs typeface="Consolas" pitchFamily="49" charset="0"/>
              </a:rPr>
              <a:t> valid:</a:t>
            </a:r>
            <a:br>
              <a:rPr lang="en-GB" sz="2500" dirty="0">
                <a:latin typeface="Consolas" pitchFamily="49" charset="0"/>
                <a:cs typeface="Consolas" pitchFamily="49" charset="0"/>
              </a:rPr>
            </a:b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"That looks OK"</a:t>
            </a:r>
            <a:r>
              <a:rPr lang="en-GB" sz="2500" dirty="0">
                <a:latin typeface="Consolas" pitchFamily="49" charset="0"/>
                <a:cs typeface="Consolas" pitchFamily="49" charset="0"/>
              </a:rPr>
              <a:t>)</a:t>
            </a:r>
          </a:p>
          <a:p>
            <a:pPr marL="0" indent="0">
              <a:lnSpc>
                <a:spcPct val="150000"/>
              </a:lnSpc>
              <a:buNone/>
              <a:defRPr/>
            </a:pPr>
            <a:r>
              <a:rPr lang="en-GB" sz="25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else</a:t>
            </a:r>
            <a:r>
              <a:rPr lang="en-GB" sz="2500" dirty="0">
                <a:latin typeface="Consolas" pitchFamily="49" charset="0"/>
                <a:cs typeface="Consolas" pitchFamily="49" charset="0"/>
              </a:rPr>
              <a:t>:</a:t>
            </a:r>
          </a:p>
          <a:p>
            <a:pPr marL="0" indent="0">
              <a:lnSpc>
                <a:spcPct val="150000"/>
              </a:lnSpc>
              <a:buNone/>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"Erm, try again!</a:t>
            </a:r>
            <a:r>
              <a:rPr lang="en-GB" sz="2800" dirty="0"/>
              <a:t> </a:t>
            </a:r>
            <a:r>
              <a:rPr lang="en-GB" sz="2500" dirty="0">
                <a:solidFill>
                  <a:srgbClr val="008000"/>
                </a:solidFill>
                <a:latin typeface="Consolas" pitchFamily="49" charset="0"/>
                <a:cs typeface="Consolas" pitchFamily="49" charset="0"/>
              </a:rPr>
              <a:t>"</a:t>
            </a:r>
            <a:r>
              <a:rPr lang="en-GB" sz="2500" dirty="0">
                <a:latin typeface="Consolas" pitchFamily="49" charset="0"/>
                <a:cs typeface="Consolas" pitchFamily="49" charset="0"/>
              </a:rPr>
              <a:t>)</a:t>
            </a:r>
            <a:endParaRPr lang="en-GB" sz="2500" dirty="0"/>
          </a:p>
        </p:txBody>
      </p:sp>
    </p:spTree>
    <p:extLst>
      <p:ext uri="{BB962C8B-B14F-4D97-AF65-F5344CB8AC3E}">
        <p14:creationId xmlns:p14="http://schemas.microsoft.com/office/powerpoint/2010/main" val="2966285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dirty="0"/>
              <a:t>Worksheet 4</a:t>
            </a:r>
            <a:endParaRPr lang="en-GB" altLang="en-US" dirty="0"/>
          </a:p>
        </p:txBody>
      </p:sp>
      <p:sp>
        <p:nvSpPr>
          <p:cNvPr id="2" name="Text Placeholder 1"/>
          <p:cNvSpPr>
            <a:spLocks noGrp="1"/>
          </p:cNvSpPr>
          <p:nvPr>
            <p:ph type="body" sz="quarter" idx="14"/>
          </p:nvPr>
        </p:nvSpPr>
        <p:spPr>
          <a:xfrm>
            <a:off x="724279" y="1704179"/>
            <a:ext cx="8139502" cy="3453607"/>
          </a:xfrm>
        </p:spPr>
        <p:txBody>
          <a:bodyPr/>
          <a:lstStyle/>
          <a:p>
            <a:r>
              <a:rPr lang="en-GB" altLang="en-US" dirty="0"/>
              <a:t>Complete </a:t>
            </a:r>
            <a:r>
              <a:rPr lang="en-GB" altLang="en-US" b="1" dirty="0"/>
              <a:t>Question 3</a:t>
            </a:r>
            <a:endParaRPr lang="en-GB" altLang="en-US" dirty="0"/>
          </a:p>
        </p:txBody>
      </p:sp>
    </p:spTree>
    <p:extLst>
      <p:ext uri="{BB962C8B-B14F-4D97-AF65-F5344CB8AC3E}">
        <p14:creationId xmlns:p14="http://schemas.microsoft.com/office/powerpoint/2010/main" val="2167425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Plenary</a:t>
            </a:r>
            <a:endParaRPr lang="en-GB" altLang="en-US" dirty="0">
              <a:latin typeface="Courier New"/>
              <a:cs typeface="Courier New"/>
            </a:endParaRPr>
          </a:p>
        </p:txBody>
      </p:sp>
      <p:sp>
        <p:nvSpPr>
          <p:cNvPr id="3" name="Text Placeholder 2"/>
          <p:cNvSpPr>
            <a:spLocks noGrp="1"/>
          </p:cNvSpPr>
          <p:nvPr>
            <p:ph type="body" sz="quarter" idx="14"/>
          </p:nvPr>
        </p:nvSpPr>
        <p:spPr/>
        <p:txBody>
          <a:bodyPr/>
          <a:lstStyle/>
          <a:p>
            <a:r>
              <a:rPr lang="en-GB" altLang="en-US" dirty="0"/>
              <a:t>Which of these postcodes would be allowed with the following rule? </a:t>
            </a:r>
          </a:p>
          <a:p>
            <a:pPr marL="0" indent="0" algn="ctr">
              <a:buNone/>
            </a:pPr>
            <a:r>
              <a:rPr lang="en-GB" altLang="en-US" sz="3200" b="1" dirty="0">
                <a:solidFill>
                  <a:srgbClr val="B5A56A"/>
                </a:solidFill>
                <a:latin typeface="Consolas" panose="020B0609020204030204" pitchFamily="49" charset="0"/>
                <a:cs typeface="Consolas" panose="020B0609020204030204" pitchFamily="49" charset="0"/>
              </a:rPr>
              <a:t>[A-Z]+[0-9]+ [0-9][A-Z]+</a:t>
            </a:r>
            <a:endParaRPr lang="en-GB" dirty="0">
              <a:solidFill>
                <a:srgbClr val="B5A56A"/>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2843356"/>
              </p:ext>
            </p:extLst>
          </p:nvPr>
        </p:nvGraphicFramePr>
        <p:xfrm>
          <a:off x="1192200" y="3354704"/>
          <a:ext cx="6964248" cy="2834640"/>
        </p:xfrm>
        <a:graphic>
          <a:graphicData uri="http://schemas.openxmlformats.org/drawingml/2006/table">
            <a:tbl>
              <a:tblPr firstRow="1" bandRow="1">
                <a:tableStyleId>{5C22544A-7EE6-4342-B048-85BDC9FD1C3A}</a:tableStyleId>
              </a:tblPr>
              <a:tblGrid>
                <a:gridCol w="3206064">
                  <a:extLst>
                    <a:ext uri="{9D8B030D-6E8A-4147-A177-3AD203B41FA5}">
                      <a16:colId xmlns:a16="http://schemas.microsoft.com/office/drawing/2014/main" val="20000"/>
                    </a:ext>
                  </a:extLst>
                </a:gridCol>
                <a:gridCol w="3758184">
                  <a:extLst>
                    <a:ext uri="{9D8B030D-6E8A-4147-A177-3AD203B41FA5}">
                      <a16:colId xmlns:a16="http://schemas.microsoft.com/office/drawing/2014/main" val="20001"/>
                    </a:ext>
                  </a:extLst>
                </a:gridCol>
              </a:tblGrid>
              <a:tr h="432000">
                <a:tc>
                  <a:txBody>
                    <a:bodyPr/>
                    <a:lstStyle/>
                    <a:p>
                      <a:pPr algn="ctr"/>
                      <a:r>
                        <a:rPr lang="en-US" sz="2500" dirty="0">
                          <a:latin typeface="Arial" panose="020B0604020202020204" pitchFamily="34" charset="0"/>
                          <a:cs typeface="Arial" panose="020B0604020202020204" pitchFamily="34" charset="0"/>
                        </a:rPr>
                        <a:t>Postcode</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algn="ctr"/>
                      <a:r>
                        <a:rPr lang="en-US" sz="2500" dirty="0">
                          <a:latin typeface="Arial" panose="020B0604020202020204" pitchFamily="34" charset="0"/>
                          <a:cs typeface="Arial" panose="020B0604020202020204" pitchFamily="34" charset="0"/>
                        </a:rPr>
                        <a:t>Accepted?</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extLst>
                  <a:ext uri="{0D108BD9-81ED-4DB2-BD59-A6C34878D82A}">
                    <a16:rowId xmlns:a16="http://schemas.microsoft.com/office/drawing/2014/main" val="10000"/>
                  </a:ext>
                </a:extLst>
              </a:tr>
              <a:tr h="432000">
                <a:tc>
                  <a:txBody>
                    <a:bodyPr/>
                    <a:lstStyle/>
                    <a:p>
                      <a:pPr algn="ctr"/>
                      <a:r>
                        <a:rPr lang="en-US" sz="2500" dirty="0">
                          <a:latin typeface="Arial" panose="020B0604020202020204" pitchFamily="34" charset="0"/>
                          <a:cs typeface="Arial" panose="020B0604020202020204" pitchFamily="34" charset="0"/>
                        </a:rPr>
                        <a:t>TSB16 1DA</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500" dirty="0">
                        <a:solidFill>
                          <a:srgbClr val="008000"/>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2000">
                <a:tc>
                  <a:txBody>
                    <a:bodyPr/>
                    <a:lstStyle/>
                    <a:p>
                      <a:pPr algn="ctr"/>
                      <a:r>
                        <a:rPr lang="en-US" sz="2500" dirty="0">
                          <a:latin typeface="Arial" panose="020B0604020202020204" pitchFamily="34" charset="0"/>
                          <a:cs typeface="Arial" panose="020B0604020202020204" pitchFamily="34" charset="0"/>
                        </a:rPr>
                        <a:t>Cb23</a:t>
                      </a:r>
                      <a:r>
                        <a:rPr lang="en-US" sz="2500" baseline="0" dirty="0">
                          <a:latin typeface="Arial" panose="020B0604020202020204" pitchFamily="34" charset="0"/>
                          <a:cs typeface="Arial" panose="020B0604020202020204" pitchFamily="34" charset="0"/>
                        </a:rPr>
                        <a:t> 9GF</a:t>
                      </a:r>
                      <a:endParaRPr lang="en-US" sz="25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5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2000">
                <a:tc>
                  <a:txBody>
                    <a:bodyPr/>
                    <a:lstStyle/>
                    <a:p>
                      <a:pPr algn="ctr"/>
                      <a:r>
                        <a:rPr lang="en-US" sz="2500" dirty="0">
                          <a:latin typeface="Arial" panose="020B0604020202020204" pitchFamily="34" charset="0"/>
                          <a:cs typeface="Arial" panose="020B0604020202020204" pitchFamily="34" charset="0"/>
                        </a:rPr>
                        <a:t>W18BL</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5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2000">
                <a:tc>
                  <a:txBody>
                    <a:bodyPr/>
                    <a:lstStyle/>
                    <a:p>
                      <a:pPr algn="ctr"/>
                      <a:r>
                        <a:rPr lang="en-US" sz="2500" dirty="0">
                          <a:latin typeface="Arial" panose="020B0604020202020204" pitchFamily="34" charset="0"/>
                          <a:cs typeface="Arial" panose="020B0604020202020204" pitchFamily="34" charset="0"/>
                        </a:rPr>
                        <a:t>NH54 1QNM</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500" dirty="0">
                        <a:solidFill>
                          <a:srgbClr val="008000"/>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32000">
                <a:tc>
                  <a:txBody>
                    <a:bodyPr/>
                    <a:lstStyle/>
                    <a:p>
                      <a:pPr algn="ctr"/>
                      <a:r>
                        <a:rPr lang="en-US" sz="2500" dirty="0">
                          <a:latin typeface="Arial" panose="020B0604020202020204" pitchFamily="34" charset="0"/>
                          <a:cs typeface="Arial" panose="020B0604020202020204" pitchFamily="34" charset="0"/>
                        </a:rPr>
                        <a:t>T16 S1DA</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500" dirty="0">
                        <a:solidFill>
                          <a:srgbClr val="FF0000"/>
                        </a:solidFill>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79840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Plenary</a:t>
            </a:r>
            <a:endParaRPr lang="en-GB" altLang="en-US" dirty="0">
              <a:latin typeface="Courier New"/>
              <a:cs typeface="Courier New"/>
            </a:endParaRPr>
          </a:p>
        </p:txBody>
      </p:sp>
      <p:sp>
        <p:nvSpPr>
          <p:cNvPr id="3" name="Text Placeholder 2"/>
          <p:cNvSpPr>
            <a:spLocks noGrp="1"/>
          </p:cNvSpPr>
          <p:nvPr>
            <p:ph type="body" sz="quarter" idx="14"/>
          </p:nvPr>
        </p:nvSpPr>
        <p:spPr/>
        <p:txBody>
          <a:bodyPr/>
          <a:lstStyle/>
          <a:p>
            <a:r>
              <a:rPr lang="en-GB" altLang="en-US" dirty="0"/>
              <a:t>Which of these postcodes would be allowed with the following rule? </a:t>
            </a:r>
          </a:p>
          <a:p>
            <a:pPr marL="0" indent="0" algn="ctr">
              <a:buNone/>
            </a:pPr>
            <a:r>
              <a:rPr lang="en-GB" altLang="en-US" sz="3200" b="1" dirty="0">
                <a:solidFill>
                  <a:srgbClr val="B5A56A"/>
                </a:solidFill>
                <a:latin typeface="Consolas" panose="020B0609020204030204" pitchFamily="49" charset="0"/>
                <a:cs typeface="Consolas" panose="020B0609020204030204" pitchFamily="49" charset="0"/>
              </a:rPr>
              <a:t>[A-Z]+[0-9]+ [0-9][A-Z]+</a:t>
            </a:r>
            <a:endParaRPr lang="en-GB" sz="3200" dirty="0">
              <a:solidFill>
                <a:srgbClr val="B5A56A"/>
              </a:solidFill>
            </a:endParaRPr>
          </a:p>
          <a:p>
            <a:endParaRPr lang="en-GB" dirty="0"/>
          </a:p>
        </p:txBody>
      </p:sp>
      <p:graphicFrame>
        <p:nvGraphicFramePr>
          <p:cNvPr id="2" name="Table 1"/>
          <p:cNvGraphicFramePr>
            <a:graphicFrameLocks noGrp="1"/>
          </p:cNvGraphicFramePr>
          <p:nvPr>
            <p:extLst>
              <p:ext uri="{D42A27DB-BD31-4B8C-83A1-F6EECF244321}">
                <p14:modId xmlns:p14="http://schemas.microsoft.com/office/powerpoint/2010/main" val="1124862860"/>
              </p:ext>
            </p:extLst>
          </p:nvPr>
        </p:nvGraphicFramePr>
        <p:xfrm>
          <a:off x="1192200" y="3354704"/>
          <a:ext cx="6964248" cy="2834640"/>
        </p:xfrm>
        <a:graphic>
          <a:graphicData uri="http://schemas.openxmlformats.org/drawingml/2006/table">
            <a:tbl>
              <a:tblPr firstRow="1" bandRow="1">
                <a:tableStyleId>{5C22544A-7EE6-4342-B048-85BDC9FD1C3A}</a:tableStyleId>
              </a:tblPr>
              <a:tblGrid>
                <a:gridCol w="3206064">
                  <a:extLst>
                    <a:ext uri="{9D8B030D-6E8A-4147-A177-3AD203B41FA5}">
                      <a16:colId xmlns:a16="http://schemas.microsoft.com/office/drawing/2014/main" val="20000"/>
                    </a:ext>
                  </a:extLst>
                </a:gridCol>
                <a:gridCol w="3758184">
                  <a:extLst>
                    <a:ext uri="{9D8B030D-6E8A-4147-A177-3AD203B41FA5}">
                      <a16:colId xmlns:a16="http://schemas.microsoft.com/office/drawing/2014/main" val="20001"/>
                    </a:ext>
                  </a:extLst>
                </a:gridCol>
              </a:tblGrid>
              <a:tr h="432000">
                <a:tc>
                  <a:txBody>
                    <a:bodyPr/>
                    <a:lstStyle/>
                    <a:p>
                      <a:pPr algn="ctr"/>
                      <a:r>
                        <a:rPr lang="en-US" sz="2500" dirty="0">
                          <a:latin typeface="Arial" panose="020B0604020202020204" pitchFamily="34" charset="0"/>
                          <a:cs typeface="Arial" panose="020B0604020202020204" pitchFamily="34" charset="0"/>
                        </a:rPr>
                        <a:t>Postcode</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tc>
                  <a:txBody>
                    <a:bodyPr/>
                    <a:lstStyle/>
                    <a:p>
                      <a:pPr algn="ctr"/>
                      <a:r>
                        <a:rPr lang="en-US" sz="2500" dirty="0">
                          <a:latin typeface="Arial" panose="020B0604020202020204" pitchFamily="34" charset="0"/>
                          <a:cs typeface="Arial" panose="020B0604020202020204" pitchFamily="34" charset="0"/>
                        </a:rPr>
                        <a:t>Accepted?</a:t>
                      </a:r>
                    </a:p>
                  </a:txBody>
                  <a:tcPr>
                    <a:lnL w="12700" cmpd="sng">
                      <a:noFill/>
                    </a:lnL>
                    <a:lnR w="12700" cmpd="sng">
                      <a:noFill/>
                    </a:lnR>
                    <a:lnT w="12700" cmpd="sng">
                      <a:noFill/>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solidFill>
                      <a:srgbClr val="54999C"/>
                    </a:solidFill>
                  </a:tcPr>
                </a:tc>
                <a:extLst>
                  <a:ext uri="{0D108BD9-81ED-4DB2-BD59-A6C34878D82A}">
                    <a16:rowId xmlns:a16="http://schemas.microsoft.com/office/drawing/2014/main" val="10000"/>
                  </a:ext>
                </a:extLst>
              </a:tr>
              <a:tr h="432000">
                <a:tc>
                  <a:txBody>
                    <a:bodyPr/>
                    <a:lstStyle/>
                    <a:p>
                      <a:pPr algn="ctr"/>
                      <a:r>
                        <a:rPr lang="en-US" sz="2500" dirty="0">
                          <a:latin typeface="Arial" panose="020B0604020202020204" pitchFamily="34" charset="0"/>
                          <a:cs typeface="Arial" panose="020B0604020202020204" pitchFamily="34" charset="0"/>
                        </a:rPr>
                        <a:t>TSB16 1DA</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500" dirty="0">
                          <a:solidFill>
                            <a:srgbClr val="008000"/>
                          </a:solidFill>
                          <a:latin typeface="Arial" panose="020B0604020202020204" pitchFamily="34" charset="0"/>
                          <a:cs typeface="Arial" panose="020B0604020202020204" pitchFamily="34" charset="0"/>
                        </a:rPr>
                        <a:t>Yes</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32000">
                <a:tc>
                  <a:txBody>
                    <a:bodyPr/>
                    <a:lstStyle/>
                    <a:p>
                      <a:pPr algn="ctr"/>
                      <a:r>
                        <a:rPr lang="en-US" sz="2500" dirty="0">
                          <a:latin typeface="Arial" panose="020B0604020202020204" pitchFamily="34" charset="0"/>
                          <a:cs typeface="Arial" panose="020B0604020202020204" pitchFamily="34" charset="0"/>
                        </a:rPr>
                        <a:t>Cb23</a:t>
                      </a:r>
                      <a:r>
                        <a:rPr lang="en-US" sz="2500" baseline="0" dirty="0">
                          <a:latin typeface="Arial" panose="020B0604020202020204" pitchFamily="34" charset="0"/>
                          <a:cs typeface="Arial" panose="020B0604020202020204" pitchFamily="34" charset="0"/>
                        </a:rPr>
                        <a:t> 9GF</a:t>
                      </a:r>
                      <a:endParaRPr lang="en-US" sz="2500" dirty="0">
                        <a:latin typeface="Arial" panose="020B0604020202020204" pitchFamily="34" charset="0"/>
                        <a:cs typeface="Arial" panose="020B0604020202020204" pitchFamily="34" charset="0"/>
                      </a:endParaRP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rgbClr val="FF0000"/>
                          </a:solidFill>
                          <a:latin typeface="Arial" panose="020B0604020202020204" pitchFamily="34" charset="0"/>
                          <a:cs typeface="Arial" panose="020B0604020202020204" pitchFamily="34" charset="0"/>
                        </a:rPr>
                        <a:t>No: Lower case letter</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2000">
                <a:tc>
                  <a:txBody>
                    <a:bodyPr/>
                    <a:lstStyle/>
                    <a:p>
                      <a:pPr algn="ctr"/>
                      <a:r>
                        <a:rPr lang="en-US" sz="2500" dirty="0">
                          <a:latin typeface="Arial" panose="020B0604020202020204" pitchFamily="34" charset="0"/>
                          <a:cs typeface="Arial" panose="020B0604020202020204" pitchFamily="34" charset="0"/>
                        </a:rPr>
                        <a:t>W18BL</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rgbClr val="FF0000"/>
                          </a:solidFill>
                          <a:latin typeface="Arial" panose="020B0604020202020204" pitchFamily="34" charset="0"/>
                          <a:cs typeface="Arial" panose="020B0604020202020204" pitchFamily="34" charset="0"/>
                        </a:rPr>
                        <a:t>No: No space</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2000">
                <a:tc>
                  <a:txBody>
                    <a:bodyPr/>
                    <a:lstStyle/>
                    <a:p>
                      <a:pPr algn="ctr"/>
                      <a:r>
                        <a:rPr lang="en-US" sz="2500" dirty="0">
                          <a:latin typeface="Arial" panose="020B0604020202020204" pitchFamily="34" charset="0"/>
                          <a:cs typeface="Arial" panose="020B0604020202020204" pitchFamily="34" charset="0"/>
                        </a:rPr>
                        <a:t>NH54 1QNM</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rgbClr val="008000"/>
                          </a:solidFill>
                          <a:latin typeface="Arial" panose="020B0604020202020204" pitchFamily="34" charset="0"/>
                          <a:cs typeface="Arial" panose="020B0604020202020204" pitchFamily="34" charset="0"/>
                        </a:rPr>
                        <a:t>Yes</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32000">
                <a:tc>
                  <a:txBody>
                    <a:bodyPr/>
                    <a:lstStyle/>
                    <a:p>
                      <a:pPr algn="ctr"/>
                      <a:r>
                        <a:rPr lang="en-US" sz="2500" dirty="0">
                          <a:latin typeface="Arial" panose="020B0604020202020204" pitchFamily="34" charset="0"/>
                          <a:cs typeface="Arial" panose="020B0604020202020204" pitchFamily="34" charset="0"/>
                        </a:rPr>
                        <a:t>T16 S1DA</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500" dirty="0">
                          <a:solidFill>
                            <a:srgbClr val="FF0000"/>
                          </a:solidFill>
                          <a:latin typeface="Arial" panose="020B0604020202020204" pitchFamily="34" charset="0"/>
                          <a:cs typeface="Arial" panose="020B0604020202020204" pitchFamily="34" charset="0"/>
                        </a:rPr>
                        <a:t>No: A letter after space</a:t>
                      </a:r>
                    </a:p>
                  </a:txBody>
                  <a:tcPr>
                    <a:lnL w="12700" cmpd="sng">
                      <a:noFill/>
                    </a:lnL>
                    <a:lnR w="12700" cmpd="sng">
                      <a:noFill/>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2419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2800" dirty="0"/>
              <a:t>Review the purpose of </a:t>
            </a:r>
            <a:r>
              <a:rPr lang="en-GB" sz="2800" dirty="0">
                <a:solidFill>
                  <a:schemeClr val="bg1"/>
                </a:solidFill>
              </a:rPr>
              <a:t>validation</a:t>
            </a:r>
            <a:r>
              <a:rPr lang="en-GB" sz="2800" dirty="0"/>
              <a:t>, one of the programming techniques that may be helpful to complete the controlled assessment tasks</a:t>
            </a:r>
          </a:p>
          <a:p>
            <a:r>
              <a:rPr lang="en-GB" sz="2800" dirty="0"/>
              <a:t>Understand the purpose of a </a:t>
            </a:r>
            <a:r>
              <a:rPr lang="en-GB" sz="2800" dirty="0">
                <a:solidFill>
                  <a:schemeClr val="bg1"/>
                </a:solidFill>
              </a:rPr>
              <a:t>regular expression</a:t>
            </a:r>
          </a:p>
          <a:p>
            <a:r>
              <a:rPr lang="en-GB" sz="2800" dirty="0"/>
              <a:t>Be able to use a regular expression to validate an input</a:t>
            </a:r>
          </a:p>
        </p:txBody>
      </p:sp>
      <p:sp>
        <p:nvSpPr>
          <p:cNvPr id="7171" name="Content Placeholder 1"/>
          <p:cNvSpPr>
            <a:spLocks noGrp="1"/>
          </p:cNvSpPr>
          <p:nvPr>
            <p:ph type="body" sz="quarter" idx="13"/>
          </p:nvPr>
        </p:nvSpPr>
        <p:spPr>
          <a:prstGeom prst="rect">
            <a:avLst/>
          </a:prstGeom>
        </p:spPr>
        <p:txBody>
          <a:bodyPr/>
          <a:lstStyle/>
          <a:p>
            <a:r>
              <a:rPr lang="en-GB" altLang="en-US" dirty="0"/>
              <a:t>Objectives</a:t>
            </a:r>
            <a:endParaRPr lang="en-GB" dirty="0"/>
          </a:p>
        </p:txBody>
      </p:sp>
    </p:spTree>
    <p:extLst>
      <p:ext uri="{BB962C8B-B14F-4D97-AF65-F5344CB8AC3E}">
        <p14:creationId xmlns:p14="http://schemas.microsoft.com/office/powerpoint/2010/main" val="275663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dirty="0"/>
              <a:t>Worksheet 4</a:t>
            </a:r>
          </a:p>
        </p:txBody>
      </p:sp>
      <p:sp>
        <p:nvSpPr>
          <p:cNvPr id="5" name="Text Placeholder 4"/>
          <p:cNvSpPr>
            <a:spLocks noGrp="1"/>
          </p:cNvSpPr>
          <p:nvPr>
            <p:ph type="body" sz="quarter" idx="14"/>
          </p:nvPr>
        </p:nvSpPr>
        <p:spPr/>
        <p:txBody>
          <a:bodyPr/>
          <a:lstStyle/>
          <a:p>
            <a:r>
              <a:rPr lang="en-GB" dirty="0"/>
              <a:t>Have a look at the extension activity </a:t>
            </a:r>
            <a:r>
              <a:rPr lang="en-GB" b="1" dirty="0"/>
              <a:t>Question 4</a:t>
            </a:r>
          </a:p>
          <a:p>
            <a:pPr lvl="1"/>
            <a:r>
              <a:rPr lang="en-GB" dirty="0"/>
              <a:t>Write the program to fully test a postcode for validity</a:t>
            </a:r>
          </a:p>
        </p:txBody>
      </p:sp>
    </p:spTree>
    <p:extLst>
      <p:ext uri="{BB962C8B-B14F-4D97-AF65-F5344CB8AC3E}">
        <p14:creationId xmlns:p14="http://schemas.microsoft.com/office/powerpoint/2010/main" val="3797571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46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Validation</a:t>
            </a:r>
          </a:p>
        </p:txBody>
      </p:sp>
      <p:sp>
        <p:nvSpPr>
          <p:cNvPr id="2" name="Text Placeholder 1"/>
          <p:cNvSpPr>
            <a:spLocks noGrp="1"/>
          </p:cNvSpPr>
          <p:nvPr>
            <p:ph type="body" sz="quarter" idx="14"/>
          </p:nvPr>
        </p:nvSpPr>
        <p:spPr/>
        <p:txBody>
          <a:bodyPr/>
          <a:lstStyle/>
          <a:p>
            <a:r>
              <a:rPr lang="en-GB" altLang="en-US" dirty="0"/>
              <a:t>Validation is the process of checking data as it is input to make sure it meets certain rules</a:t>
            </a:r>
          </a:p>
          <a:p>
            <a:r>
              <a:rPr lang="en-GB" altLang="en-US" dirty="0"/>
              <a:t>You’ve probably already done some validation with simple numbers:</a:t>
            </a:r>
          </a:p>
          <a:p>
            <a:pPr lvl="1"/>
            <a:r>
              <a:rPr lang="en-GB" altLang="en-US" dirty="0"/>
              <a:t>e.g. pupil age must be less than 16</a:t>
            </a:r>
          </a:p>
          <a:p>
            <a:pPr lvl="1"/>
            <a:r>
              <a:rPr lang="en-GB" altLang="en-US" dirty="0"/>
              <a:t>e.g. pupil height cannot be more than 2m</a:t>
            </a:r>
          </a:p>
          <a:p>
            <a:endParaRPr lang="en-GB" dirty="0"/>
          </a:p>
        </p:txBody>
      </p:sp>
    </p:spTree>
    <p:extLst>
      <p:ext uri="{BB962C8B-B14F-4D97-AF65-F5344CB8AC3E}">
        <p14:creationId xmlns:p14="http://schemas.microsoft.com/office/powerpoint/2010/main" val="2185789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Validating patterns</a:t>
            </a:r>
          </a:p>
        </p:txBody>
      </p:sp>
      <p:sp>
        <p:nvSpPr>
          <p:cNvPr id="2" name="Text Placeholder 1"/>
          <p:cNvSpPr>
            <a:spLocks noGrp="1"/>
          </p:cNvSpPr>
          <p:nvPr>
            <p:ph type="body" sz="quarter" idx="14"/>
          </p:nvPr>
        </p:nvSpPr>
        <p:spPr>
          <a:xfrm>
            <a:off x="724280" y="1704179"/>
            <a:ext cx="7797230" cy="4410871"/>
          </a:xfrm>
        </p:spPr>
        <p:txBody>
          <a:bodyPr/>
          <a:lstStyle/>
          <a:p>
            <a:r>
              <a:rPr lang="en-GB" altLang="en-US" dirty="0"/>
              <a:t>A</a:t>
            </a:r>
            <a:r>
              <a:rPr lang="en-GB" altLang="en-US" b="1" dirty="0"/>
              <a:t> Regular Expression </a:t>
            </a:r>
            <a:r>
              <a:rPr lang="en-GB" altLang="en-US" dirty="0"/>
              <a:t>is a tool you can use to check that an input from a user matches a particular pattern</a:t>
            </a:r>
          </a:p>
          <a:p>
            <a:pPr lvl="1"/>
            <a:r>
              <a:rPr lang="en-GB" altLang="en-US" sz="2400" dirty="0"/>
              <a:t>e.g. a credit card number must be 16 digits long</a:t>
            </a:r>
          </a:p>
          <a:p>
            <a:pPr lvl="1"/>
            <a:r>
              <a:rPr lang="en-GB" altLang="en-US" sz="2400" dirty="0"/>
              <a:t>e.g. a phone number must start with a 0</a:t>
            </a:r>
          </a:p>
          <a:p>
            <a:pPr lvl="1"/>
            <a:r>
              <a:rPr lang="en-GB" altLang="en-US" sz="2400" dirty="0"/>
              <a:t>e.g. a postcode must go LLNN NLL</a:t>
            </a:r>
            <a:br>
              <a:rPr lang="en-GB" altLang="en-US" sz="2400" dirty="0"/>
            </a:br>
            <a:r>
              <a:rPr lang="en-GB" altLang="en-US" sz="2400" dirty="0"/>
              <a:t>(where L is a letter, N is a number)</a:t>
            </a:r>
          </a:p>
          <a:p>
            <a:r>
              <a:rPr lang="en-GB" dirty="0"/>
              <a:t>Can you think of some other input data that always follows a certain pattern?</a:t>
            </a:r>
          </a:p>
        </p:txBody>
      </p:sp>
    </p:spTree>
    <p:extLst>
      <p:ext uri="{BB962C8B-B14F-4D97-AF65-F5344CB8AC3E}">
        <p14:creationId xmlns:p14="http://schemas.microsoft.com/office/powerpoint/2010/main" val="251410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A simple regular expression</a:t>
            </a:r>
            <a:endParaRPr lang="en-GB" altLang="en-US" dirty="0"/>
          </a:p>
        </p:txBody>
      </p:sp>
      <p:sp>
        <p:nvSpPr>
          <p:cNvPr id="3" name="Text Placeholder 2"/>
          <p:cNvSpPr>
            <a:spLocks noGrp="1"/>
          </p:cNvSpPr>
          <p:nvPr>
            <p:ph type="body" sz="quarter" idx="14"/>
          </p:nvPr>
        </p:nvSpPr>
        <p:spPr/>
        <p:txBody>
          <a:bodyPr/>
          <a:lstStyle/>
          <a:p>
            <a:r>
              <a:rPr lang="en-GB" dirty="0"/>
              <a:t>Try the following code:</a:t>
            </a:r>
          </a:p>
        </p:txBody>
      </p:sp>
      <p:sp>
        <p:nvSpPr>
          <p:cNvPr id="7" name="Content Placeholder 2"/>
          <p:cNvSpPr txBox="1">
            <a:spLocks/>
          </p:cNvSpPr>
          <p:nvPr/>
        </p:nvSpPr>
        <p:spPr>
          <a:xfrm>
            <a:off x="162497" y="2308936"/>
            <a:ext cx="8229600" cy="453650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r>
              <a:rPr lang="en-GB" sz="2500" dirty="0">
                <a:solidFill>
                  <a:srgbClr val="7030A0"/>
                </a:solidFill>
                <a:latin typeface="Consolas" pitchFamily="49" charset="0"/>
                <a:cs typeface="Consolas" pitchFamily="49" charset="0"/>
              </a:rPr>
              <a:t>	</a:t>
            </a:r>
            <a:r>
              <a:rPr lang="en-GB" sz="2500" dirty="0">
                <a:solidFill>
                  <a:srgbClr val="FF6600"/>
                </a:solidFill>
                <a:latin typeface="Consolas" pitchFamily="49" charset="0"/>
                <a:cs typeface="Consolas" pitchFamily="49" charset="0"/>
              </a:rPr>
              <a:t>import</a:t>
            </a:r>
            <a:r>
              <a:rPr lang="en-GB" sz="2500" dirty="0">
                <a:latin typeface="Consolas" pitchFamily="49" charset="0"/>
                <a:cs typeface="Consolas" pitchFamily="49" charset="0"/>
              </a:rPr>
              <a:t> re</a:t>
            </a:r>
            <a:br>
              <a:rPr lang="en-GB" sz="2500" dirty="0">
                <a:latin typeface="Consolas" pitchFamily="49" charset="0"/>
                <a:cs typeface="Consolas" pitchFamily="49" charset="0"/>
              </a:rPr>
            </a:br>
            <a:r>
              <a:rPr lang="en-GB" sz="2500" dirty="0">
                <a:latin typeface="Consolas" pitchFamily="49" charset="0"/>
                <a:cs typeface="Consolas" pitchFamily="49" charset="0"/>
              </a:rPr>
              <a:t>	name = </a:t>
            </a:r>
            <a:r>
              <a:rPr lang="en-GB" sz="2500" dirty="0">
                <a:solidFill>
                  <a:srgbClr val="660066"/>
                </a:solidFill>
                <a:latin typeface="Consolas" pitchFamily="49" charset="0"/>
                <a:cs typeface="Consolas" pitchFamily="49" charset="0"/>
              </a:rPr>
              <a:t>input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"Enter your name: "</a:t>
            </a:r>
            <a:r>
              <a:rPr lang="en-GB" sz="2500" dirty="0">
                <a:solidFill>
                  <a:srgbClr val="000000"/>
                </a:solidFill>
                <a:latin typeface="Consolas" pitchFamily="49" charset="0"/>
                <a:cs typeface="Consolas" pitchFamily="49" charset="0"/>
              </a:rPr>
              <a:t>)</a:t>
            </a:r>
          </a:p>
          <a:p>
            <a:pPr marL="0" indent="0">
              <a:spcBef>
                <a:spcPts val="1200"/>
              </a:spcBef>
              <a:spcAft>
                <a:spcPts val="1200"/>
              </a:spcAft>
              <a:buNone/>
              <a:defRPr/>
            </a:pPr>
            <a:r>
              <a:rPr lang="en-GB" sz="2500" dirty="0">
                <a:latin typeface="Consolas" pitchFamily="49" charset="0"/>
                <a:cs typeface="Consolas" pitchFamily="49" charset="0"/>
              </a:rPr>
              <a:t>	valid = re.match(</a:t>
            </a:r>
            <a:r>
              <a:rPr lang="en-GB" sz="2500" dirty="0">
                <a:solidFill>
                  <a:srgbClr val="008000"/>
                </a:solidFill>
                <a:latin typeface="Consolas" pitchFamily="49" charset="0"/>
                <a:cs typeface="Consolas" pitchFamily="49" charset="0"/>
              </a:rPr>
              <a:t>"[A-Z]"</a:t>
            </a:r>
            <a:r>
              <a:rPr lang="en-GB" sz="2500" dirty="0">
                <a:solidFill>
                  <a:srgbClr val="000000"/>
                </a:solidFill>
                <a:latin typeface="Consolas" pitchFamily="49" charset="0"/>
                <a:cs typeface="Consolas" pitchFamily="49" charset="0"/>
              </a:rPr>
              <a:t>,name</a:t>
            </a:r>
            <a:r>
              <a:rPr lang="en-GB" sz="2500" dirty="0">
                <a:latin typeface="Consolas" pitchFamily="49" charset="0"/>
                <a:cs typeface="Consolas" pitchFamily="49" charset="0"/>
              </a:rPr>
              <a:t>)</a:t>
            </a:r>
          </a:p>
          <a:p>
            <a:pPr marL="900113" indent="0">
              <a:spcBef>
                <a:spcPts val="1200"/>
              </a:spcBef>
              <a:spcAft>
                <a:spcPts val="1200"/>
              </a:spcAft>
              <a:buNone/>
              <a:tabLst>
                <a:tab pos="900113" algn="l"/>
                <a:tab pos="1343025" algn="l"/>
              </a:tabLst>
              <a:defRPr/>
            </a:pPr>
            <a:r>
              <a:rPr lang="en-GB" sz="2500" dirty="0">
                <a:solidFill>
                  <a:srgbClr val="FF6600"/>
                </a:solidFill>
                <a:latin typeface="Consolas" pitchFamily="49" charset="0"/>
                <a:cs typeface="Consolas" pitchFamily="49" charset="0"/>
              </a:rPr>
              <a:t>if</a:t>
            </a:r>
            <a:r>
              <a:rPr lang="en-GB" sz="2500" dirty="0">
                <a:latin typeface="Consolas" pitchFamily="49" charset="0"/>
                <a:cs typeface="Consolas" pitchFamily="49" charset="0"/>
              </a:rPr>
              <a:t> valid:</a:t>
            </a:r>
            <a:br>
              <a:rPr lang="en-GB" sz="2500" dirty="0">
                <a:latin typeface="Consolas" pitchFamily="49" charset="0"/>
                <a:cs typeface="Consolas" pitchFamily="49" charset="0"/>
              </a:rPr>
            </a:b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"That looks OK"</a:t>
            </a:r>
            <a:r>
              <a:rPr lang="en-GB" sz="2500" dirty="0">
                <a:latin typeface="Consolas" pitchFamily="49" charset="0"/>
                <a:cs typeface="Consolas" pitchFamily="49" charset="0"/>
              </a:rPr>
              <a:t>)</a:t>
            </a:r>
          </a:p>
          <a:p>
            <a:pPr marL="900113" indent="0">
              <a:spcBef>
                <a:spcPts val="1200"/>
              </a:spcBef>
              <a:buNone/>
              <a:tabLst>
                <a:tab pos="900113" algn="l"/>
                <a:tab pos="1257300" algn="l"/>
              </a:tabLst>
              <a:defRPr/>
            </a:pPr>
            <a:r>
              <a:rPr lang="en-GB" sz="2500" dirty="0">
                <a:solidFill>
                  <a:srgbClr val="FF6600"/>
                </a:solidFill>
                <a:latin typeface="Consolas" pitchFamily="49" charset="0"/>
                <a:cs typeface="Consolas" pitchFamily="49" charset="0"/>
              </a:rPr>
              <a:t>else</a:t>
            </a:r>
            <a:r>
              <a:rPr lang="en-GB" sz="2500" dirty="0">
                <a:latin typeface="Consolas" pitchFamily="49" charset="0"/>
                <a:cs typeface="Consolas" pitchFamily="49" charset="0"/>
              </a:rPr>
              <a:t>:</a:t>
            </a:r>
          </a:p>
          <a:p>
            <a:pPr marL="900113" indent="0">
              <a:spcBef>
                <a:spcPts val="0"/>
              </a:spcBef>
              <a:spcAft>
                <a:spcPts val="1200"/>
              </a:spcAft>
              <a:buNone/>
              <a:tabLst>
                <a:tab pos="900113" algn="l"/>
                <a:tab pos="1343025" algn="l"/>
              </a:tabLst>
              <a:defRPr/>
            </a:pPr>
            <a:r>
              <a:rPr lang="en-GB" sz="2500" dirty="0">
                <a:latin typeface="Consolas" pitchFamily="49" charset="0"/>
                <a:cs typeface="Consolas" pitchFamily="49" charset="0"/>
              </a:rPr>
              <a:t>	</a:t>
            </a:r>
            <a:r>
              <a:rPr lang="en-GB" sz="2500" dirty="0">
                <a:solidFill>
                  <a:srgbClr val="660066"/>
                </a:solidFill>
                <a:latin typeface="Consolas" pitchFamily="49" charset="0"/>
                <a:cs typeface="Consolas" pitchFamily="49" charset="0"/>
              </a:rPr>
              <a:t>print</a:t>
            </a:r>
            <a:r>
              <a:rPr lang="en-GB" sz="2500" dirty="0">
                <a:latin typeface="Consolas" pitchFamily="49" charset="0"/>
                <a:cs typeface="Consolas" pitchFamily="49" charset="0"/>
              </a:rPr>
              <a:t>(</a:t>
            </a:r>
            <a:r>
              <a:rPr lang="en-GB" sz="2500" dirty="0">
                <a:solidFill>
                  <a:srgbClr val="008000"/>
                </a:solidFill>
                <a:latin typeface="Consolas" pitchFamily="49" charset="0"/>
                <a:cs typeface="Consolas" pitchFamily="49" charset="0"/>
              </a:rPr>
              <a:t>"Invalid, no capital"</a:t>
            </a:r>
            <a:r>
              <a:rPr lang="en-GB" sz="2500" dirty="0">
                <a:latin typeface="Consolas" pitchFamily="49" charset="0"/>
                <a:cs typeface="Consolas" pitchFamily="49" charset="0"/>
              </a:rPr>
              <a:t>)</a:t>
            </a:r>
            <a:endParaRPr lang="en-GB" sz="2500" dirty="0"/>
          </a:p>
        </p:txBody>
      </p:sp>
    </p:spTree>
    <p:extLst>
      <p:ext uri="{BB962C8B-B14F-4D97-AF65-F5344CB8AC3E}">
        <p14:creationId xmlns:p14="http://schemas.microsoft.com/office/powerpoint/2010/main" val="265981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A simple regular expression</a:t>
            </a:r>
          </a:p>
        </p:txBody>
      </p:sp>
      <p:sp>
        <p:nvSpPr>
          <p:cNvPr id="2" name="Text Placeholder 1"/>
          <p:cNvSpPr>
            <a:spLocks noGrp="1"/>
          </p:cNvSpPr>
          <p:nvPr>
            <p:ph type="body" sz="quarter" idx="14"/>
          </p:nvPr>
        </p:nvSpPr>
        <p:spPr/>
        <p:txBody>
          <a:bodyPr/>
          <a:lstStyle/>
          <a:p>
            <a:r>
              <a:rPr lang="en-GB" altLang="en-US" dirty="0"/>
              <a:t>The program on the previous slide will check to see if the name the user entered starts with an uppercase letter (</a:t>
            </a:r>
            <a:r>
              <a:rPr lang="en-GB" altLang="en-US" dirty="0">
                <a:solidFill>
                  <a:srgbClr val="008000"/>
                </a:solidFill>
                <a:latin typeface="Consolas" panose="020B0609020204030204" pitchFamily="49" charset="0"/>
                <a:cs typeface="Consolas" panose="020B0609020204030204" pitchFamily="49" charset="0"/>
              </a:rPr>
              <a:t>[A-Z]</a:t>
            </a:r>
            <a:r>
              <a:rPr lang="en-GB" altLang="en-US" dirty="0"/>
              <a:t>)</a:t>
            </a:r>
          </a:p>
          <a:p>
            <a:r>
              <a:rPr lang="en-GB" altLang="en-US" dirty="0"/>
              <a:t>If the user typed a name that started with a lowercase letter then the user would see the message:</a:t>
            </a:r>
          </a:p>
          <a:p>
            <a:pPr marL="444500" lvl="1" indent="0">
              <a:buNone/>
            </a:pPr>
            <a:r>
              <a:rPr lang="en-GB" altLang="en-US" dirty="0"/>
              <a:t> “</a:t>
            </a:r>
            <a:r>
              <a:rPr lang="en-GB" dirty="0">
                <a:solidFill>
                  <a:srgbClr val="008000"/>
                </a:solidFill>
                <a:latin typeface="Consolas" pitchFamily="49" charset="0"/>
                <a:cs typeface="Consolas" pitchFamily="49" charset="0"/>
              </a:rPr>
              <a:t>Invalid, no capital”</a:t>
            </a:r>
            <a:endParaRPr lang="en-GB" altLang="en-US" dirty="0"/>
          </a:p>
          <a:p>
            <a:endParaRPr lang="en-GB" dirty="0"/>
          </a:p>
        </p:txBody>
      </p:sp>
    </p:spTree>
    <p:extLst>
      <p:ext uri="{BB962C8B-B14F-4D97-AF65-F5344CB8AC3E}">
        <p14:creationId xmlns:p14="http://schemas.microsoft.com/office/powerpoint/2010/main" val="1473839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Regular expression syntax</a:t>
            </a:r>
            <a:endParaRPr lang="en-GB" altLang="en-US" dirty="0"/>
          </a:p>
        </p:txBody>
      </p:sp>
      <p:sp>
        <p:nvSpPr>
          <p:cNvPr id="3" name="Text Placeholder 2"/>
          <p:cNvSpPr>
            <a:spLocks noGrp="1"/>
          </p:cNvSpPr>
          <p:nvPr>
            <p:ph type="body" sz="quarter" idx="14"/>
          </p:nvPr>
        </p:nvSpPr>
        <p:spPr/>
        <p:txBody>
          <a:bodyPr/>
          <a:lstStyle/>
          <a:p>
            <a:r>
              <a:rPr lang="en-GB" altLang="en-US" dirty="0"/>
              <a:t>This line loads the regular expression library:</a:t>
            </a:r>
          </a:p>
          <a:p>
            <a:pPr marL="0" indent="0">
              <a:buNone/>
            </a:pPr>
            <a:r>
              <a:rPr lang="en-GB" dirty="0">
                <a:solidFill>
                  <a:srgbClr val="FF6600"/>
                </a:solidFill>
                <a:latin typeface="Consolas" pitchFamily="49" charset="0"/>
                <a:cs typeface="Consolas" pitchFamily="49" charset="0"/>
              </a:rPr>
              <a:t>	import</a:t>
            </a:r>
            <a:r>
              <a:rPr lang="en-GB" dirty="0">
                <a:latin typeface="Consolas" pitchFamily="49" charset="0"/>
                <a:cs typeface="Consolas" pitchFamily="49" charset="0"/>
              </a:rPr>
              <a:t> re</a:t>
            </a:r>
          </a:p>
          <a:p>
            <a:r>
              <a:rPr lang="en-GB" altLang="en-US" dirty="0"/>
              <a:t>This line checks to see if the first characters of the name matches the pattern (</a:t>
            </a:r>
            <a:r>
              <a:rPr lang="en-GB" altLang="en-US" dirty="0">
                <a:solidFill>
                  <a:srgbClr val="008000"/>
                </a:solidFill>
                <a:latin typeface="Consolas" panose="020B0609020204030204" pitchFamily="49" charset="0"/>
                <a:cs typeface="Consolas" panose="020B0609020204030204" pitchFamily="49" charset="0"/>
              </a:rPr>
              <a:t>[A-Z]</a:t>
            </a:r>
            <a:r>
              <a:rPr lang="en-GB" altLang="en-US" dirty="0"/>
              <a:t>)</a:t>
            </a:r>
          </a:p>
          <a:p>
            <a:pPr marL="0" indent="0">
              <a:buNone/>
            </a:pPr>
            <a:r>
              <a:rPr lang="en-GB" dirty="0">
                <a:solidFill>
                  <a:srgbClr val="000000"/>
                </a:solidFill>
                <a:latin typeface="Consolas" pitchFamily="49" charset="0"/>
                <a:cs typeface="Consolas" pitchFamily="49" charset="0"/>
              </a:rPr>
              <a:t>	valid = re.match("</a:t>
            </a:r>
            <a:r>
              <a:rPr lang="en-GB" dirty="0">
                <a:solidFill>
                  <a:srgbClr val="008000"/>
                </a:solidFill>
                <a:latin typeface="Consolas" pitchFamily="49" charset="0"/>
                <a:cs typeface="Consolas" pitchFamily="49" charset="0"/>
              </a:rPr>
              <a:t>[A-Z]</a:t>
            </a:r>
            <a:r>
              <a:rPr lang="en-GB" dirty="0">
                <a:solidFill>
                  <a:srgbClr val="000000"/>
                </a:solidFill>
                <a:latin typeface="Consolas" pitchFamily="49" charset="0"/>
                <a:cs typeface="Consolas" pitchFamily="49" charset="0"/>
              </a:rPr>
              <a:t>",name)</a:t>
            </a:r>
          </a:p>
          <a:p>
            <a:endParaRPr lang="en-GB" altLang="en-US" dirty="0"/>
          </a:p>
          <a:p>
            <a:endParaRPr lang="en-GB" dirty="0"/>
          </a:p>
        </p:txBody>
      </p:sp>
      <p:sp>
        <p:nvSpPr>
          <p:cNvPr id="7" name="Content Placeholder 2"/>
          <p:cNvSpPr txBox="1">
            <a:spLocks/>
          </p:cNvSpPr>
          <p:nvPr/>
        </p:nvSpPr>
        <p:spPr>
          <a:xfrm>
            <a:off x="519113" y="1577005"/>
            <a:ext cx="8229600" cy="4652345"/>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defRPr/>
            </a:pPr>
            <a:r>
              <a:rPr lang="en-GB" sz="2500" dirty="0">
                <a:solidFill>
                  <a:srgbClr val="7030A0"/>
                </a:solidFill>
                <a:latin typeface="Consolas" pitchFamily="49" charset="0"/>
                <a:cs typeface="Consolas" pitchFamily="49" charset="0"/>
              </a:rPr>
              <a:t>	</a:t>
            </a:r>
            <a:r>
              <a:rPr lang="en-GB" sz="2500" dirty="0">
                <a:latin typeface="Consolas" pitchFamily="49" charset="0"/>
                <a:cs typeface="Consolas" pitchFamily="49" charset="0"/>
              </a:rPr>
              <a:t>		</a:t>
            </a:r>
            <a:endParaRPr lang="en-GB" sz="2500" dirty="0"/>
          </a:p>
        </p:txBody>
      </p:sp>
    </p:spTree>
    <p:extLst>
      <p:ext uri="{BB962C8B-B14F-4D97-AF65-F5344CB8AC3E}">
        <p14:creationId xmlns:p14="http://schemas.microsoft.com/office/powerpoint/2010/main" val="265832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Uppercase and lowercase</a:t>
            </a:r>
          </a:p>
        </p:txBody>
      </p:sp>
      <p:sp>
        <p:nvSpPr>
          <p:cNvPr id="2" name="Text Placeholder 1"/>
          <p:cNvSpPr>
            <a:spLocks noGrp="1"/>
          </p:cNvSpPr>
          <p:nvPr>
            <p:ph type="body" sz="quarter" idx="14"/>
          </p:nvPr>
        </p:nvSpPr>
        <p:spPr/>
        <p:txBody>
          <a:bodyPr/>
          <a:lstStyle/>
          <a:p>
            <a:r>
              <a:rPr lang="en-GB" altLang="en-US" dirty="0"/>
              <a:t>You can check that whatever the user types in should start with a lowercase letter (</a:t>
            </a:r>
            <a:r>
              <a:rPr lang="en-GB" altLang="en-US" dirty="0">
                <a:solidFill>
                  <a:srgbClr val="008000"/>
                </a:solidFill>
                <a:latin typeface="Consolas" panose="020B0609020204030204" pitchFamily="49" charset="0"/>
                <a:cs typeface="Consolas" panose="020B0609020204030204" pitchFamily="49" charset="0"/>
              </a:rPr>
              <a:t>[a-z]</a:t>
            </a:r>
            <a:r>
              <a:rPr lang="en-GB" altLang="en-US" dirty="0"/>
              <a:t> or an uppercase letter </a:t>
            </a:r>
            <a:r>
              <a:rPr lang="en-GB" altLang="en-US" dirty="0">
                <a:solidFill>
                  <a:srgbClr val="008000"/>
                </a:solidFill>
                <a:latin typeface="Consolas" panose="020B0609020204030204" pitchFamily="49" charset="0"/>
                <a:cs typeface="Consolas" panose="020B0609020204030204" pitchFamily="49" charset="0"/>
              </a:rPr>
              <a:t>[A-Z]</a:t>
            </a:r>
            <a:r>
              <a:rPr lang="en-GB" altLang="en-US" dirty="0"/>
              <a:t>)</a:t>
            </a:r>
          </a:p>
          <a:p>
            <a:endParaRPr lang="en-GB" altLang="en-US" dirty="0"/>
          </a:p>
          <a:p>
            <a:r>
              <a:rPr lang="en-GB" altLang="en-US" dirty="0"/>
              <a:t>You can also check for digits using </a:t>
            </a:r>
            <a:r>
              <a:rPr lang="en-GB" altLang="en-US" dirty="0">
                <a:solidFill>
                  <a:srgbClr val="008000"/>
                </a:solidFill>
                <a:latin typeface="Consolas" panose="020B0609020204030204" pitchFamily="49" charset="0"/>
                <a:cs typeface="Consolas" panose="020B0609020204030204" pitchFamily="49" charset="0"/>
              </a:rPr>
              <a:t>[0-9]</a:t>
            </a:r>
            <a:endParaRPr lang="en-GB" altLang="en-US" dirty="0"/>
          </a:p>
          <a:p>
            <a:endParaRPr lang="en-GB" dirty="0"/>
          </a:p>
        </p:txBody>
      </p:sp>
    </p:spTree>
    <p:extLst>
      <p:ext uri="{BB962C8B-B14F-4D97-AF65-F5344CB8AC3E}">
        <p14:creationId xmlns:p14="http://schemas.microsoft.com/office/powerpoint/2010/main" val="188200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4</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Questions 1 </a:t>
            </a:r>
            <a:r>
              <a:rPr lang="en-GB" altLang="en-US" dirty="0"/>
              <a:t>and</a:t>
            </a:r>
            <a:r>
              <a:rPr lang="en-GB" altLang="en-US" b="1" dirty="0"/>
              <a:t> 2</a:t>
            </a:r>
          </a:p>
        </p:txBody>
      </p:sp>
    </p:spTree>
    <p:extLst>
      <p:ext uri="{BB962C8B-B14F-4D97-AF65-F5344CB8AC3E}">
        <p14:creationId xmlns:p14="http://schemas.microsoft.com/office/powerpoint/2010/main" val="246286501"/>
      </p:ext>
    </p:extLst>
  </p:cSld>
  <p:clrMapOvr>
    <a:masterClrMapping/>
  </p:clrMapOvr>
</p:sld>
</file>

<file path=ppt/theme/theme1.xml><?xml version="1.0" encoding="utf-8"?>
<a:theme xmlns:a="http://schemas.openxmlformats.org/drawingml/2006/main" name="Uni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8</Template>
  <TotalTime>1229</TotalTime>
  <Words>566</Words>
  <Application>Microsoft Office PowerPoint</Application>
  <PresentationFormat>On-screen Show (4:3)</PresentationFormat>
  <Paragraphs>125</Paragraphs>
  <Slides>21</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Museo 900</vt:lpstr>
      <vt:lpstr>Calibri</vt:lpstr>
      <vt:lpstr>Consolas</vt:lpstr>
      <vt:lpstr>Arial</vt:lpstr>
      <vt:lpstr>Museo900-Regular</vt:lpstr>
      <vt:lpstr>Museo 700</vt:lpstr>
      <vt:lpstr>Museo 100</vt:lpstr>
      <vt:lpstr>Courier New</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Heathcote</dc:creator>
  <cp:lastModifiedBy>Rob Heathcote</cp:lastModifiedBy>
  <cp:revision>76</cp:revision>
  <dcterms:created xsi:type="dcterms:W3CDTF">2014-11-17T09:21:48Z</dcterms:created>
  <dcterms:modified xsi:type="dcterms:W3CDTF">2017-06-06T08:32:37Z</dcterms:modified>
</cp:coreProperties>
</file>