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4"/>
  </p:notesMasterIdLst>
  <p:sldIdLst>
    <p:sldId id="260" r:id="rId2"/>
    <p:sldId id="261" r:id="rId3"/>
    <p:sldId id="292" r:id="rId4"/>
    <p:sldId id="293" r:id="rId5"/>
    <p:sldId id="294" r:id="rId6"/>
    <p:sldId id="295" r:id="rId7"/>
    <p:sldId id="296" r:id="rId8"/>
    <p:sldId id="297" r:id="rId9"/>
    <p:sldId id="298" r:id="rId10"/>
    <p:sldId id="299" r:id="rId11"/>
    <p:sldId id="300" r:id="rId12"/>
    <p:sldId id="301" r:id="rId13"/>
    <p:sldId id="302" r:id="rId14"/>
    <p:sldId id="308" r:id="rId15"/>
    <p:sldId id="309" r:id="rId16"/>
    <p:sldId id="310" r:id="rId17"/>
    <p:sldId id="303" r:id="rId18"/>
    <p:sldId id="304" r:id="rId19"/>
    <p:sldId id="305" r:id="rId20"/>
    <p:sldId id="306" r:id="rId21"/>
    <p:sldId id="307" r:id="rId22"/>
    <p:sldId id="311" r:id="rId23"/>
  </p:sldIdLst>
  <p:sldSz cx="9144000" cy="6858000" type="screen4x3"/>
  <p:notesSz cx="6858000" cy="9144000"/>
  <p:embeddedFontLst>
    <p:embeddedFont>
      <p:font typeface="Consolas" panose="020B0609020204030204" pitchFamily="49"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Museo 700" panose="02000000000000000000" pitchFamily="2" charset="0"/>
      <p:bold r:id="rId33"/>
    </p:embeddedFont>
    <p:embeddedFont>
      <p:font typeface="Museo 900" panose="02000000000000000000" pitchFamily="2" charset="0"/>
      <p:bold r:id="rId34"/>
    </p:embeddedFont>
    <p:embeddedFont>
      <p:font typeface="Museo900-Regular" panose="02000000000000000000" pitchFamily="2" charset="0"/>
      <p:bold r:id="rId35"/>
    </p:embeddedFont>
    <p:embeddedFont>
      <p:font typeface="Museo 100" panose="02000000000000000000" pitchFamily="2" charset="0"/>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A56A"/>
    <a:srgbClr val="54999C"/>
    <a:srgbClr val="ED0775"/>
    <a:srgbClr val="F200C1"/>
    <a:srgbClr val="F27EC1"/>
    <a:srgbClr val="F29AC1"/>
    <a:srgbClr val="7BA7D8"/>
    <a:srgbClr val="2E62AE"/>
    <a:srgbClr val="F0A622"/>
    <a:srgbClr val="D96D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67" autoAdjust="0"/>
    <p:restoredTop sz="94660"/>
  </p:normalViewPr>
  <p:slideViewPr>
    <p:cSldViewPr snapToGrid="0" snapToObjects="1" showGuides="1">
      <p:cViewPr varScale="1">
        <p:scale>
          <a:sx n="111" d="100"/>
          <a:sy n="111" d="100"/>
        </p:scale>
        <p:origin x="1134" y="96"/>
      </p:cViewPr>
      <p:guideLst>
        <p:guide orient="horz" pos="1245"/>
        <p:guide orient="horz" pos="3232"/>
        <p:guide orient="horz" pos="1912"/>
        <p:guide pos="5380"/>
        <p:guide pos="2959"/>
        <p:guide orient="horz" pos="322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07/06/2017</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dirty="0"/>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491875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569920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20099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70086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264724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469967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582793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79359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06264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30085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721707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60395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2321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11557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911778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80851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210487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ED0775"/>
                </a:solidFill>
                <a:latin typeface="Arial"/>
                <a:cs typeface="Arial"/>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1747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3"/>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Using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2" name="Picture 11"/>
          <p:cNvPicPr>
            <a:picLocks noChangeAspect="1"/>
          </p:cNvPicPr>
          <p:nvPr userDrawn="1"/>
        </p:nvPicPr>
        <p:blipFill>
          <a:blip r:embed="rId4"/>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Using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1" name="Picture 20"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3"/>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Using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8" name="Picture 7"/>
          <p:cNvPicPr>
            <a:picLocks noChangeAspect="1"/>
          </p:cNvPicPr>
          <p:nvPr userDrawn="1"/>
        </p:nvPicPr>
        <p:blipFill rotWithShape="1">
          <a:blip r:embed="rId2"/>
          <a:srcRect b="90232"/>
          <a:stretch/>
        </p:blipFill>
        <p:spPr>
          <a:xfrm>
            <a:off x="0" y="-1"/>
            <a:ext cx="9144000" cy="669835"/>
          </a:xfrm>
          <a:prstGeom prst="rect">
            <a:avLst/>
          </a:prstGeom>
        </p:spPr>
      </p:pic>
      <p:sp>
        <p:nvSpPr>
          <p:cNvPr id="9" name="TextBox 8"/>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Using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Using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322934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0"/>
          </p:nvPr>
        </p:nvSpPr>
        <p:spPr>
          <a:xfrm>
            <a:off x="1803400" y="1841231"/>
            <a:ext cx="2527300" cy="2201863"/>
          </a:xfrm>
        </p:spPr>
        <p:txBody>
          <a:bodyPr/>
          <a:lstStyle/>
          <a:p>
            <a:r>
              <a:rPr lang="en-US" dirty="0">
                <a:latin typeface="Museo 700" panose="02000000000000000000" pitchFamily="50" charset="0"/>
              </a:rPr>
              <a:t>GCSE</a:t>
            </a:r>
            <a:endParaRPr lang="en-US" b="0" dirty="0">
              <a:latin typeface="Museo900-Regular"/>
              <a:cs typeface="Museo900-Regular"/>
            </a:endParaRPr>
          </a:p>
          <a:p>
            <a:pPr lvl="3">
              <a:spcBef>
                <a:spcPts val="1200"/>
              </a:spcBef>
            </a:pPr>
            <a:r>
              <a:rPr lang="en-GB" sz="2500" dirty="0">
                <a:solidFill>
                  <a:schemeClr val="bg1"/>
                </a:solidFill>
                <a:latin typeface="Museo 100" panose="02000000000000000000" pitchFamily="50" charset="0"/>
              </a:rPr>
              <a:t>Practical programming skills in Python</a:t>
            </a:r>
          </a:p>
        </p:txBody>
      </p:sp>
      <p:sp>
        <p:nvSpPr>
          <p:cNvPr id="10" name="Text Placeholder 5"/>
          <p:cNvSpPr>
            <a:spLocks noGrp="1"/>
          </p:cNvSpPr>
          <p:nvPr>
            <p:ph type="body" sz="quarter" idx="11"/>
          </p:nvPr>
        </p:nvSpPr>
        <p:spPr>
          <a:xfrm>
            <a:off x="4800600" y="1841231"/>
            <a:ext cx="2768600" cy="1410629"/>
          </a:xfrm>
        </p:spPr>
        <p:txBody>
          <a:bodyPr/>
          <a:lstStyle/>
          <a:p>
            <a:pPr>
              <a:lnSpc>
                <a:spcPts val="2600"/>
              </a:lnSpc>
            </a:pPr>
            <a:r>
              <a:rPr lang="en-US" sz="2600" dirty="0">
                <a:latin typeface="Museo 900" panose="02000000000000000000" pitchFamily="50" charset="0"/>
              </a:rPr>
              <a:t>Using lists</a:t>
            </a:r>
          </a:p>
        </p:txBody>
      </p:sp>
      <p:sp>
        <p:nvSpPr>
          <p:cNvPr id="11" name="Text Placeholder 6"/>
          <p:cNvSpPr txBox="1">
            <a:spLocks/>
          </p:cNvSpPr>
          <p:nvPr/>
        </p:nvSpPr>
        <p:spPr>
          <a:xfrm>
            <a:off x="1040400" y="4327200"/>
            <a:ext cx="972000" cy="972000"/>
          </a:xfrm>
          <a:prstGeom prst="rect">
            <a:avLst/>
          </a:prstGeom>
          <a:ln w="114300">
            <a:solidFill>
              <a:srgbClr val="4C4D21"/>
            </a:solidFill>
            <a:miter lim="800000"/>
          </a:ln>
        </p:spPr>
        <p:txBody>
          <a:bodyPr anchor="ctr"/>
          <a:lstStyle>
            <a:lvl1pPr marL="0" indent="0" algn="ctr" defTabSz="457200" rtl="0" eaLnBrk="1" latinLnBrk="0" hangingPunct="1">
              <a:spcBef>
                <a:spcPct val="20000"/>
              </a:spcBef>
              <a:buFont typeface="Arial"/>
              <a:buNone/>
              <a:defRPr sz="4500" b="1"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4C4D21"/>
                </a:solidFill>
              </a:rPr>
              <a:t>5</a:t>
            </a:r>
          </a:p>
        </p:txBody>
      </p:sp>
      <p:sp>
        <p:nvSpPr>
          <p:cNvPr id="12" name="Text Placeholder 5"/>
          <p:cNvSpPr txBox="1">
            <a:spLocks/>
          </p:cNvSpPr>
          <p:nvPr/>
        </p:nvSpPr>
        <p:spPr>
          <a:xfrm>
            <a:off x="4800600" y="3317133"/>
            <a:ext cx="2768600" cy="433006"/>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dirty="0">
                <a:latin typeface="Museo 100" panose="02000000000000000000" pitchFamily="50" charset="0"/>
              </a:rPr>
              <a:t>Topic 5</a:t>
            </a:r>
            <a:endParaRPr lang="en-US" dirty="0">
              <a:latin typeface="Museo 100" panose="02000000000000000000" pitchFamily="50" charset="0"/>
            </a:endParaRP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5a</a:t>
            </a:r>
          </a:p>
        </p:txBody>
      </p:sp>
      <p:sp>
        <p:nvSpPr>
          <p:cNvPr id="2" name="Text Placeholder 1"/>
          <p:cNvSpPr>
            <a:spLocks noGrp="1"/>
          </p:cNvSpPr>
          <p:nvPr>
            <p:ph type="body" sz="quarter" idx="14"/>
          </p:nvPr>
        </p:nvSpPr>
        <p:spPr/>
        <p:txBody>
          <a:bodyPr/>
          <a:lstStyle/>
          <a:p>
            <a:r>
              <a:rPr lang="en-GB" altLang="en-US" dirty="0"/>
              <a:t>Now try the questions in </a:t>
            </a:r>
            <a:r>
              <a:rPr lang="en-GB" altLang="en-US" b="1" dirty="0"/>
              <a:t>Task 1</a:t>
            </a:r>
          </a:p>
        </p:txBody>
      </p:sp>
    </p:spTree>
    <p:extLst>
      <p:ext uri="{BB962C8B-B14F-4D97-AF65-F5344CB8AC3E}">
        <p14:creationId xmlns:p14="http://schemas.microsoft.com/office/powerpoint/2010/main" val="395986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Appending a new list element</a:t>
            </a:r>
            <a:endParaRPr lang="en-GB" altLang="en-US" dirty="0"/>
          </a:p>
        </p:txBody>
      </p:sp>
      <p:sp>
        <p:nvSpPr>
          <p:cNvPr id="3" name="Text Placeholder 2"/>
          <p:cNvSpPr>
            <a:spLocks noGrp="1"/>
          </p:cNvSpPr>
          <p:nvPr>
            <p:ph type="body" sz="quarter" idx="14"/>
          </p:nvPr>
        </p:nvSpPr>
        <p:spPr/>
        <p:txBody>
          <a:bodyPr/>
          <a:lstStyle/>
          <a:p>
            <a:r>
              <a:rPr lang="en-GB" altLang="en-US" dirty="0"/>
              <a:t>Try this code:</a:t>
            </a:r>
          </a:p>
          <a:p>
            <a:endParaRPr lang="en-GB" altLang="en-US" dirty="0"/>
          </a:p>
          <a:p>
            <a:endParaRPr lang="en-GB" altLang="en-US" dirty="0"/>
          </a:p>
          <a:p>
            <a:endParaRPr lang="en-GB" altLang="en-US" dirty="0"/>
          </a:p>
          <a:p>
            <a:endParaRPr lang="en-GB" altLang="en-US" dirty="0"/>
          </a:p>
          <a:p>
            <a:r>
              <a:rPr lang="en-GB" altLang="en-US" dirty="0"/>
              <a:t>You should find you get an error!</a:t>
            </a:r>
          </a:p>
          <a:p>
            <a:endParaRPr lang="en-GB" dirty="0"/>
          </a:p>
        </p:txBody>
      </p:sp>
      <p:sp>
        <p:nvSpPr>
          <p:cNvPr id="7" name="Content Placeholder 2"/>
          <p:cNvSpPr txBox="1">
            <a:spLocks/>
          </p:cNvSpPr>
          <p:nvPr/>
        </p:nvSpPr>
        <p:spPr>
          <a:xfrm>
            <a:off x="328647" y="2248460"/>
            <a:ext cx="8588496" cy="21542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friends = [</a:t>
            </a:r>
            <a:r>
              <a:rPr lang="en-GB" sz="2500" dirty="0">
                <a:solidFill>
                  <a:srgbClr val="008000"/>
                </a:solidFill>
                <a:latin typeface="Consolas" pitchFamily="49" charset="0"/>
                <a:cs typeface="Consolas" pitchFamily="49" charset="0"/>
              </a:rPr>
              <a:t>"John"</a:t>
            </a:r>
            <a:r>
              <a:rPr lang="en-GB" sz="2500" dirty="0">
                <a:solidFill>
                  <a:srgbClr val="000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"Paul"</a:t>
            </a:r>
            <a:r>
              <a:rPr lang="en-GB" sz="2500" dirty="0">
                <a:solidFill>
                  <a:srgbClr val="000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"Fred”</a:t>
            </a:r>
            <a:r>
              <a:rPr lang="en-GB" sz="2500" dirty="0">
                <a:solidFill>
                  <a:srgbClr val="000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"Ringo"</a:t>
            </a:r>
            <a:r>
              <a:rPr lang="en-GB" sz="2500" dirty="0">
                <a:latin typeface="Consolas" pitchFamily="49" charset="0"/>
                <a:cs typeface="Consolas" pitchFamily="49" charset="0"/>
              </a:rPr>
              <a:t>]</a:t>
            </a:r>
          </a:p>
          <a:p>
            <a:pPr marL="0" indent="0">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(friends)</a:t>
            </a:r>
          </a:p>
          <a:p>
            <a:pPr marL="0" indent="0">
              <a:buNone/>
              <a:defRPr/>
            </a:pPr>
            <a:r>
              <a:rPr lang="en-GB" sz="2500" dirty="0">
                <a:latin typeface="Consolas" pitchFamily="49" charset="0"/>
                <a:cs typeface="Consolas" pitchFamily="49" charset="0"/>
              </a:rPr>
              <a:t>	friends[4] = </a:t>
            </a:r>
            <a:r>
              <a:rPr lang="en-GB" sz="2500" dirty="0">
                <a:solidFill>
                  <a:srgbClr val="008000"/>
                </a:solidFill>
                <a:latin typeface="Consolas" pitchFamily="49" charset="0"/>
                <a:cs typeface="Consolas" pitchFamily="49" charset="0"/>
              </a:rPr>
              <a:t>"Stuart"</a:t>
            </a:r>
            <a:endParaRPr lang="en-GB" sz="2500" dirty="0">
              <a:latin typeface="Consolas" pitchFamily="49" charset="0"/>
              <a:cs typeface="Consolas" pitchFamily="49" charset="0"/>
            </a:endParaRPr>
          </a:p>
          <a:p>
            <a:pPr marL="0" indent="0">
              <a:buNone/>
              <a:defRPr/>
            </a:pPr>
            <a:r>
              <a:rPr lang="en-GB" sz="2500" dirty="0">
                <a:latin typeface="Consolas" pitchFamily="49" charset="0"/>
                <a:cs typeface="Consolas" pitchFamily="49" charset="0"/>
              </a:rPr>
              <a:t>	print(friends)</a:t>
            </a:r>
          </a:p>
        </p:txBody>
      </p:sp>
    </p:spTree>
    <p:extLst>
      <p:ext uri="{BB962C8B-B14F-4D97-AF65-F5344CB8AC3E}">
        <p14:creationId xmlns:p14="http://schemas.microsoft.com/office/powerpoint/2010/main" val="427859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The append() list method</a:t>
            </a:r>
            <a:endParaRPr lang="en-GB" altLang="en-US" dirty="0"/>
          </a:p>
        </p:txBody>
      </p:sp>
      <p:sp>
        <p:nvSpPr>
          <p:cNvPr id="3" name="Text Placeholder 2"/>
          <p:cNvSpPr>
            <a:spLocks noGrp="1"/>
          </p:cNvSpPr>
          <p:nvPr>
            <p:ph type="body" sz="quarter" idx="14"/>
          </p:nvPr>
        </p:nvSpPr>
        <p:spPr/>
        <p:txBody>
          <a:bodyPr/>
          <a:lstStyle/>
          <a:p>
            <a:r>
              <a:rPr lang="en-GB" altLang="en-US" dirty="0"/>
              <a:t>Now try this code:</a:t>
            </a:r>
          </a:p>
          <a:p>
            <a:pPr marL="0" indent="0">
              <a:buNone/>
            </a:pPr>
            <a:endParaRPr lang="en-GB" altLang="en-US" dirty="0"/>
          </a:p>
          <a:p>
            <a:pPr marL="0" indent="0">
              <a:buNone/>
            </a:pPr>
            <a:endParaRPr lang="en-GB" altLang="en-US" dirty="0"/>
          </a:p>
          <a:p>
            <a:pPr marL="0" indent="0">
              <a:buNone/>
            </a:pPr>
            <a:endParaRPr lang="en-GB" altLang="en-US" dirty="0"/>
          </a:p>
          <a:p>
            <a:endParaRPr lang="en-GB" altLang="en-US" dirty="0"/>
          </a:p>
          <a:p>
            <a:r>
              <a:rPr lang="en-GB" altLang="en-US" dirty="0"/>
              <a:t>It should work! Why?</a:t>
            </a:r>
          </a:p>
          <a:p>
            <a:endParaRPr lang="en-GB" dirty="0"/>
          </a:p>
        </p:txBody>
      </p:sp>
      <p:sp>
        <p:nvSpPr>
          <p:cNvPr id="7" name="Content Placeholder 2"/>
          <p:cNvSpPr txBox="1">
            <a:spLocks/>
          </p:cNvSpPr>
          <p:nvPr/>
        </p:nvSpPr>
        <p:spPr>
          <a:xfrm>
            <a:off x="276044" y="2232111"/>
            <a:ext cx="8383402" cy="2107679"/>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GB" dirty="0">
                <a:solidFill>
                  <a:srgbClr val="7030A0"/>
                </a:solidFill>
                <a:latin typeface="Consolas" pitchFamily="49" charset="0"/>
                <a:cs typeface="Consolas" pitchFamily="49" charset="0"/>
              </a:rPr>
              <a:t>	</a:t>
            </a:r>
            <a:r>
              <a:rPr lang="en-GB" sz="2700" dirty="0">
                <a:latin typeface="Consolas" pitchFamily="49" charset="0"/>
                <a:cs typeface="Consolas" pitchFamily="49" charset="0"/>
              </a:rPr>
              <a:t>friends = [</a:t>
            </a:r>
            <a:r>
              <a:rPr lang="en-GB" sz="2700" dirty="0">
                <a:solidFill>
                  <a:srgbClr val="008000"/>
                </a:solidFill>
                <a:latin typeface="Consolas" pitchFamily="49" charset="0"/>
              </a:rPr>
              <a:t>"</a:t>
            </a:r>
            <a:r>
              <a:rPr lang="en-GB" sz="2700" dirty="0" err="1">
                <a:solidFill>
                  <a:srgbClr val="008000"/>
                </a:solidFill>
                <a:latin typeface="Consolas" pitchFamily="49" charset="0"/>
              </a:rPr>
              <a:t>John","Paul","Fred","Ringo</a:t>
            </a:r>
            <a:r>
              <a:rPr lang="en-GB" sz="2700" dirty="0">
                <a:solidFill>
                  <a:srgbClr val="008000"/>
                </a:solidFill>
                <a:latin typeface="Consolas" pitchFamily="49" charset="0"/>
              </a:rPr>
              <a:t>"</a:t>
            </a:r>
            <a:r>
              <a:rPr lang="en-GB" sz="2700" dirty="0">
                <a:latin typeface="Consolas" pitchFamily="49" charset="0"/>
                <a:cs typeface="Consolas" pitchFamily="49" charset="0"/>
              </a:rPr>
              <a:t>]</a:t>
            </a:r>
          </a:p>
          <a:p>
            <a:pPr marL="0" indent="0">
              <a:buNone/>
              <a:defRPr/>
            </a:pPr>
            <a:r>
              <a:rPr lang="en-GB" sz="2700" dirty="0">
                <a:latin typeface="Consolas" pitchFamily="49" charset="0"/>
                <a:cs typeface="Consolas" pitchFamily="49" charset="0"/>
              </a:rPr>
              <a:t>	</a:t>
            </a:r>
            <a:r>
              <a:rPr lang="en-GB" sz="2700" dirty="0">
                <a:solidFill>
                  <a:srgbClr val="660066"/>
                </a:solidFill>
                <a:latin typeface="Consolas" pitchFamily="49" charset="0"/>
                <a:cs typeface="Consolas" pitchFamily="49" charset="0"/>
              </a:rPr>
              <a:t>print</a:t>
            </a:r>
            <a:r>
              <a:rPr lang="en-GB" sz="2700" dirty="0">
                <a:latin typeface="Consolas" pitchFamily="49" charset="0"/>
                <a:cs typeface="Consolas" pitchFamily="49" charset="0"/>
              </a:rPr>
              <a:t>(friends)</a:t>
            </a:r>
          </a:p>
          <a:p>
            <a:pPr marL="0" indent="0">
              <a:buNone/>
              <a:defRPr/>
            </a:pPr>
            <a:r>
              <a:rPr lang="en-GB" sz="2700" dirty="0">
                <a:latin typeface="Consolas" pitchFamily="49" charset="0"/>
                <a:cs typeface="Consolas" pitchFamily="49" charset="0"/>
              </a:rPr>
              <a:t>	friends.append(</a:t>
            </a:r>
            <a:r>
              <a:rPr lang="en-GB" sz="2700" dirty="0">
                <a:solidFill>
                  <a:srgbClr val="008000"/>
                </a:solidFill>
                <a:latin typeface="Consolas" pitchFamily="49" charset="0"/>
              </a:rPr>
              <a:t>"Stuart"</a:t>
            </a:r>
            <a:r>
              <a:rPr lang="en-GB" sz="2700" dirty="0">
                <a:latin typeface="Consolas" pitchFamily="49" charset="0"/>
                <a:cs typeface="Consolas" pitchFamily="49" charset="0"/>
              </a:rPr>
              <a:t>)</a:t>
            </a:r>
          </a:p>
          <a:p>
            <a:pPr marL="0" indent="0">
              <a:buNone/>
              <a:defRPr/>
            </a:pPr>
            <a:r>
              <a:rPr lang="en-GB" sz="2700" dirty="0">
                <a:latin typeface="Consolas" pitchFamily="49" charset="0"/>
                <a:cs typeface="Consolas" pitchFamily="49" charset="0"/>
              </a:rPr>
              <a:t>	print(friends)</a:t>
            </a:r>
          </a:p>
        </p:txBody>
      </p:sp>
    </p:spTree>
    <p:extLst>
      <p:ext uri="{BB962C8B-B14F-4D97-AF65-F5344CB8AC3E}">
        <p14:creationId xmlns:p14="http://schemas.microsoft.com/office/powerpoint/2010/main" val="410332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Appending to a list</a:t>
            </a:r>
          </a:p>
        </p:txBody>
      </p:sp>
      <p:sp>
        <p:nvSpPr>
          <p:cNvPr id="2" name="Text Placeholder 1"/>
          <p:cNvSpPr>
            <a:spLocks noGrp="1"/>
          </p:cNvSpPr>
          <p:nvPr>
            <p:ph type="body" sz="quarter" idx="14"/>
          </p:nvPr>
        </p:nvSpPr>
        <p:spPr/>
        <p:txBody>
          <a:bodyPr/>
          <a:lstStyle/>
          <a:p>
            <a:r>
              <a:rPr lang="en-GB" altLang="en-US" dirty="0"/>
              <a:t>A list is a fixed size – this one has four values:</a:t>
            </a:r>
          </a:p>
          <a:p>
            <a:pPr marL="0" indent="0">
              <a:buNone/>
            </a:pPr>
            <a:r>
              <a:rPr lang="en-GB" altLang="en-US" dirty="0"/>
              <a:t>	</a:t>
            </a:r>
            <a:r>
              <a:rPr lang="en-GB" altLang="en-US" dirty="0">
                <a:latin typeface="Consolas" panose="020B0609020204030204" pitchFamily="49" charset="0"/>
                <a:cs typeface="Consolas" panose="020B0609020204030204" pitchFamily="49" charset="0"/>
              </a:rPr>
              <a:t>friends[0]</a:t>
            </a:r>
          </a:p>
          <a:p>
            <a:pPr marL="0" indent="0">
              <a:buNone/>
            </a:pPr>
            <a:r>
              <a:rPr lang="en-GB" altLang="en-US" dirty="0">
                <a:latin typeface="Consolas" panose="020B0609020204030204" pitchFamily="49" charset="0"/>
                <a:cs typeface="Consolas" panose="020B0609020204030204" pitchFamily="49" charset="0"/>
              </a:rPr>
              <a:t>	friends[1]</a:t>
            </a:r>
          </a:p>
          <a:p>
            <a:pPr marL="0" indent="0">
              <a:buNone/>
            </a:pPr>
            <a:r>
              <a:rPr lang="en-GB" altLang="en-US" dirty="0">
                <a:latin typeface="Consolas" panose="020B0609020204030204" pitchFamily="49" charset="0"/>
                <a:cs typeface="Consolas" panose="020B0609020204030204" pitchFamily="49" charset="0"/>
              </a:rPr>
              <a:t>	friends[2]</a:t>
            </a:r>
          </a:p>
          <a:p>
            <a:pPr marL="0" indent="0">
              <a:buNone/>
            </a:pPr>
            <a:r>
              <a:rPr lang="en-GB" altLang="en-US" dirty="0">
                <a:latin typeface="Consolas" panose="020B0609020204030204" pitchFamily="49" charset="0"/>
                <a:cs typeface="Consolas" panose="020B0609020204030204" pitchFamily="49" charset="0"/>
              </a:rPr>
              <a:t>	friends[3]</a:t>
            </a:r>
          </a:p>
          <a:p>
            <a:r>
              <a:rPr lang="en-GB" altLang="en-US" dirty="0"/>
              <a:t>To add an extra one you need to append (add) a new value to the end</a:t>
            </a:r>
          </a:p>
          <a:p>
            <a:endParaRPr lang="en-GB" dirty="0"/>
          </a:p>
        </p:txBody>
      </p:sp>
    </p:spTree>
    <p:extLst>
      <p:ext uri="{BB962C8B-B14F-4D97-AF65-F5344CB8AC3E}">
        <p14:creationId xmlns:p14="http://schemas.microsoft.com/office/powerpoint/2010/main" val="68076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Other list methods</a:t>
            </a:r>
          </a:p>
        </p:txBody>
      </p:sp>
      <p:sp>
        <p:nvSpPr>
          <p:cNvPr id="3" name="Text Placeholder 2"/>
          <p:cNvSpPr>
            <a:spLocks noGrp="1"/>
          </p:cNvSpPr>
          <p:nvPr>
            <p:ph type="body" sz="quarter" idx="14"/>
          </p:nvPr>
        </p:nvSpPr>
        <p:spPr>
          <a:xfrm>
            <a:off x="724280" y="1704179"/>
            <a:ext cx="7797230" cy="4518821"/>
          </a:xfrm>
        </p:spPr>
        <p:txBody>
          <a:bodyPr/>
          <a:lstStyle/>
          <a:p>
            <a:r>
              <a:rPr lang="en-GB" dirty="0"/>
              <a:t>city= [“P”,“a”,“r”,“i”,“d”,“s”]</a:t>
            </a:r>
          </a:p>
          <a:p>
            <a:endParaRPr lang="en-GB" dirty="0"/>
          </a:p>
          <a:p>
            <a:endParaRPr lang="en-GB" dirty="0"/>
          </a:p>
          <a:p>
            <a:endParaRPr lang="en-GB" dirty="0"/>
          </a:p>
          <a:p>
            <a:endParaRPr lang="en-GB" dirty="0"/>
          </a:p>
          <a:p>
            <a:r>
              <a:rPr lang="en-GB" dirty="0">
                <a:latin typeface="Consolas" panose="020B0609020204030204" pitchFamily="49" charset="0"/>
                <a:cs typeface="Consolas" panose="020B0609020204030204" pitchFamily="49" charset="0"/>
              </a:rPr>
              <a:t>city.pop(4)</a:t>
            </a:r>
            <a:r>
              <a:rPr lang="en-GB" dirty="0"/>
              <a:t> removes item 4 from the list and returns the value “d”</a:t>
            </a:r>
          </a:p>
          <a:p>
            <a:r>
              <a:rPr lang="en-GB" dirty="0">
                <a:latin typeface="Consolas" panose="020B0609020204030204" pitchFamily="49" charset="0"/>
                <a:cs typeface="Consolas" panose="020B0609020204030204" pitchFamily="49" charset="0"/>
              </a:rPr>
              <a:t>city.pop()</a:t>
            </a:r>
            <a:r>
              <a:rPr lang="en-GB" dirty="0"/>
              <a:t> without a parameter would remove and return the last item “s”</a:t>
            </a:r>
          </a:p>
        </p:txBody>
      </p:sp>
      <p:graphicFrame>
        <p:nvGraphicFramePr>
          <p:cNvPr id="4" name="Table 3"/>
          <p:cNvGraphicFramePr>
            <a:graphicFrameLocks noGrp="1"/>
          </p:cNvGraphicFramePr>
          <p:nvPr>
            <p:extLst>
              <p:ext uri="{D42A27DB-BD31-4B8C-83A1-F6EECF244321}">
                <p14:modId xmlns:p14="http://schemas.microsoft.com/office/powerpoint/2010/main" val="450353257"/>
              </p:ext>
            </p:extLst>
          </p:nvPr>
        </p:nvGraphicFramePr>
        <p:xfrm>
          <a:off x="724280" y="2283971"/>
          <a:ext cx="7573053" cy="2123440"/>
        </p:xfrm>
        <a:graphic>
          <a:graphicData uri="http://schemas.openxmlformats.org/drawingml/2006/table">
            <a:tbl>
              <a:tblPr firstRow="1" bandRow="1">
                <a:tableStyleId>{5C22544A-7EE6-4342-B048-85BDC9FD1C3A}</a:tableStyleId>
              </a:tblPr>
              <a:tblGrid>
                <a:gridCol w="2691130">
                  <a:extLst>
                    <a:ext uri="{9D8B030D-6E8A-4147-A177-3AD203B41FA5}">
                      <a16:colId xmlns:a16="http://schemas.microsoft.com/office/drawing/2014/main" val="20000"/>
                    </a:ext>
                  </a:extLst>
                </a:gridCol>
                <a:gridCol w="4881923">
                  <a:extLst>
                    <a:ext uri="{9D8B030D-6E8A-4147-A177-3AD203B41FA5}">
                      <a16:colId xmlns:a16="http://schemas.microsoft.com/office/drawing/2014/main" val="20001"/>
                    </a:ext>
                  </a:extLst>
                </a:gridCol>
              </a:tblGrid>
              <a:tr h="370840">
                <a:tc>
                  <a:txBody>
                    <a:bodyPr/>
                    <a:lstStyle/>
                    <a:p>
                      <a:r>
                        <a:rPr lang="en-GB" dirty="0">
                          <a:latin typeface="Arial" panose="020B0604020202020204" pitchFamily="34" charset="0"/>
                          <a:cs typeface="Arial" panose="020B0604020202020204" pitchFamily="34" charset="0"/>
                        </a:rPr>
                        <a:t>Method</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r>
                        <a:rPr lang="en-GB" dirty="0">
                          <a:latin typeface="Arial" panose="020B0604020202020204" pitchFamily="34" charset="0"/>
                          <a:cs typeface="Arial" panose="020B0604020202020204" pitchFamily="34" charset="0"/>
                        </a:rPr>
                        <a:t>Description</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latin typeface="Consolas" panose="020B0609020204030204" pitchFamily="49" charset="0"/>
                          <a:cs typeface="Consolas" panose="020B0609020204030204" pitchFamily="49" charset="0"/>
                        </a:rPr>
                        <a:t>append(value)</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dirty="0">
                          <a:latin typeface="Arial" panose="020B0604020202020204" pitchFamily="34" charset="0"/>
                          <a:cs typeface="Arial" panose="020B0604020202020204" pitchFamily="34" charset="0"/>
                        </a:rPr>
                        <a:t>Add a new value to the end of a list</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GB" dirty="0">
                          <a:latin typeface="Consolas" panose="020B0609020204030204" pitchFamily="49" charset="0"/>
                          <a:cs typeface="Consolas" panose="020B0609020204030204" pitchFamily="49" charset="0"/>
                        </a:rPr>
                        <a:t>insert(index,value)</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dirty="0">
                          <a:latin typeface="Arial" panose="020B0604020202020204" pitchFamily="34" charset="0"/>
                          <a:cs typeface="Arial" panose="020B0604020202020204" pitchFamily="34" charset="0"/>
                        </a:rPr>
                        <a:t>Inserts a value at a point in the list and moves other items along one</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latin typeface="Consolas" panose="020B0609020204030204" pitchFamily="49" charset="0"/>
                          <a:cs typeface="Consolas" panose="020B0609020204030204" pitchFamily="49" charset="0"/>
                        </a:rPr>
                        <a:t>pop(index)</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dirty="0">
                          <a:latin typeface="Arial" panose="020B0604020202020204" pitchFamily="34" charset="0"/>
                          <a:cs typeface="Arial" panose="020B0604020202020204" pitchFamily="34" charset="0"/>
                        </a:rPr>
                        <a:t>Removes a particular index value from a list</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latin typeface="Consolas" panose="020B0609020204030204" pitchFamily="49" charset="0"/>
                          <a:cs typeface="Consolas" panose="020B0609020204030204" pitchFamily="49" charset="0"/>
                        </a:rPr>
                        <a:t>remove(value)</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dirty="0">
                          <a:latin typeface="Arial" panose="020B0604020202020204" pitchFamily="34" charset="0"/>
                          <a:cs typeface="Arial" panose="020B0604020202020204" pitchFamily="34" charset="0"/>
                        </a:rPr>
                        <a:t>Removes a given value </a:t>
                      </a:r>
                      <a:r>
                        <a:rPr lang="en-GB" baseline="0" dirty="0">
                          <a:latin typeface="Arial" panose="020B0604020202020204" pitchFamily="34" charset="0"/>
                          <a:cs typeface="Arial" panose="020B0604020202020204" pitchFamily="34" charset="0"/>
                        </a:rPr>
                        <a:t>from</a:t>
                      </a:r>
                      <a:r>
                        <a:rPr lang="en-GB" dirty="0">
                          <a:latin typeface="Arial" panose="020B0604020202020204" pitchFamily="34" charset="0"/>
                          <a:cs typeface="Arial" panose="020B0604020202020204" pitchFamily="34" charset="0"/>
                        </a:rPr>
                        <a:t> a list</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263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Reading list methods</a:t>
            </a:r>
          </a:p>
        </p:txBody>
      </p:sp>
      <p:sp>
        <p:nvSpPr>
          <p:cNvPr id="3" name="Text Placeholder 2"/>
          <p:cNvSpPr>
            <a:spLocks noGrp="1"/>
          </p:cNvSpPr>
          <p:nvPr>
            <p:ph type="body" sz="quarter" idx="14"/>
          </p:nvPr>
        </p:nvSpPr>
        <p:spPr>
          <a:xfrm>
            <a:off x="724280" y="1704179"/>
            <a:ext cx="7797230" cy="4281754"/>
          </a:xfrm>
        </p:spPr>
        <p:txBody>
          <a:bodyPr/>
          <a:lstStyle/>
          <a:p>
            <a:r>
              <a:rPr lang="en-GB" dirty="0"/>
              <a:t>What word will be printed?</a:t>
            </a:r>
          </a:p>
          <a:p>
            <a:pPr marL="0" indent="0">
              <a:spcAft>
                <a:spcPts val="400"/>
              </a:spcAft>
              <a:buNone/>
            </a:pPr>
            <a:r>
              <a:rPr lang="en-GB" sz="2000" dirty="0">
                <a:latin typeface="Consolas" panose="020B0609020204030204" pitchFamily="49" charset="0"/>
                <a:cs typeface="Consolas" panose="020B0609020204030204" pitchFamily="49" charset="0"/>
              </a:rPr>
              <a:t>  </a:t>
            </a:r>
            <a:r>
              <a:rPr lang="en-GB" sz="2000" dirty="0">
                <a:solidFill>
                  <a:srgbClr val="54999C"/>
                </a:solidFill>
                <a:latin typeface="Consolas" panose="020B0609020204030204" pitchFamily="49" charset="0"/>
                <a:cs typeface="Consolas" panose="020B0609020204030204" pitchFamily="49" charset="0"/>
              </a:rPr>
              <a:t>word =["</a:t>
            </a:r>
            <a:r>
              <a:rPr lang="en-GB" sz="2000" dirty="0" err="1">
                <a:solidFill>
                  <a:srgbClr val="54999C"/>
                </a:solidFill>
                <a:latin typeface="Consolas" panose="020B0609020204030204" pitchFamily="49" charset="0"/>
                <a:cs typeface="Consolas" panose="020B0609020204030204" pitchFamily="49" charset="0"/>
              </a:rPr>
              <a:t>c","b","e","g","h","d</a:t>
            </a:r>
            <a:r>
              <a:rPr lang="en-GB" sz="2000" dirty="0">
                <a:solidFill>
                  <a:srgbClr val="54999C"/>
                </a:solidFill>
                <a:latin typeface="Consolas" panose="020B0609020204030204" pitchFamily="49" charset="0"/>
                <a:cs typeface="Consolas" panose="020B0609020204030204" pitchFamily="49" charset="0"/>
              </a:rPr>
              <a:t>"]</a:t>
            </a:r>
          </a:p>
          <a:p>
            <a:pPr marL="0" indent="0">
              <a:spcAft>
                <a:spcPts val="400"/>
              </a:spcAft>
              <a:buNone/>
            </a:pPr>
            <a:r>
              <a:rPr lang="en-GB" sz="2000" dirty="0">
                <a:solidFill>
                  <a:srgbClr val="54999C"/>
                </a:solidFill>
                <a:latin typeface="Consolas" panose="020B0609020204030204" pitchFamily="49" charset="0"/>
                <a:cs typeface="Consolas" panose="020B0609020204030204" pitchFamily="49" charset="0"/>
              </a:rPr>
              <a:t>  word[0] = "e"</a:t>
            </a:r>
          </a:p>
          <a:p>
            <a:pPr marL="0" indent="0">
              <a:spcAft>
                <a:spcPts val="400"/>
              </a:spcAft>
              <a:buNone/>
            </a:pPr>
            <a:r>
              <a:rPr lang="en-GB" sz="2000" dirty="0">
                <a:solidFill>
                  <a:srgbClr val="54999C"/>
                </a:solidFill>
                <a:latin typeface="Consolas" panose="020B0609020204030204" pitchFamily="49" charset="0"/>
                <a:cs typeface="Consolas" panose="020B0609020204030204" pitchFamily="49" charset="0"/>
              </a:rPr>
              <a:t>  word.pop(2)</a:t>
            </a:r>
          </a:p>
          <a:p>
            <a:pPr marL="0" indent="0">
              <a:spcAft>
                <a:spcPts val="400"/>
              </a:spcAft>
              <a:buNone/>
            </a:pPr>
            <a:r>
              <a:rPr lang="en-GB" sz="2000" dirty="0">
                <a:solidFill>
                  <a:srgbClr val="54999C"/>
                </a:solidFill>
                <a:latin typeface="Consolas" panose="020B0609020204030204" pitchFamily="49" charset="0"/>
                <a:cs typeface="Consolas" panose="020B0609020204030204" pitchFamily="49" charset="0"/>
              </a:rPr>
              <a:t>  word.remove("g")</a:t>
            </a:r>
          </a:p>
          <a:p>
            <a:pPr marL="0" indent="0">
              <a:spcAft>
                <a:spcPts val="400"/>
              </a:spcAft>
              <a:buNone/>
            </a:pPr>
            <a:r>
              <a:rPr lang="en-GB" sz="2000" dirty="0">
                <a:solidFill>
                  <a:srgbClr val="54999C"/>
                </a:solidFill>
                <a:latin typeface="Consolas" panose="020B0609020204030204" pitchFamily="49" charset="0"/>
                <a:cs typeface="Consolas" panose="020B0609020204030204" pitchFamily="49" charset="0"/>
              </a:rPr>
              <a:t>  word.insert(0,"z")</a:t>
            </a:r>
          </a:p>
          <a:p>
            <a:pPr marL="0" indent="0">
              <a:spcAft>
                <a:spcPts val="400"/>
              </a:spcAft>
              <a:buNone/>
            </a:pPr>
            <a:r>
              <a:rPr lang="en-GB" sz="2000" dirty="0">
                <a:solidFill>
                  <a:srgbClr val="54999C"/>
                </a:solidFill>
                <a:latin typeface="Consolas" panose="020B0609020204030204" pitchFamily="49" charset="0"/>
                <a:cs typeface="Consolas" panose="020B0609020204030204" pitchFamily="49" charset="0"/>
              </a:rPr>
              <a:t>  word.pop(3)</a:t>
            </a:r>
          </a:p>
          <a:p>
            <a:pPr marL="0" indent="0">
              <a:spcAft>
                <a:spcPts val="400"/>
              </a:spcAft>
              <a:buNone/>
            </a:pPr>
            <a:r>
              <a:rPr lang="en-GB" sz="2000" dirty="0">
                <a:solidFill>
                  <a:srgbClr val="54999C"/>
                </a:solidFill>
                <a:latin typeface="Consolas" panose="020B0609020204030204" pitchFamily="49" charset="0"/>
                <a:cs typeface="Consolas" panose="020B0609020204030204" pitchFamily="49" charset="0"/>
              </a:rPr>
              <a:t>  word.insert(3,"r")</a:t>
            </a:r>
          </a:p>
          <a:p>
            <a:pPr marL="0" indent="0">
              <a:spcAft>
                <a:spcPts val="400"/>
              </a:spcAft>
              <a:buNone/>
            </a:pPr>
            <a:r>
              <a:rPr lang="en-GB" sz="2000" dirty="0">
                <a:solidFill>
                  <a:srgbClr val="54999C"/>
                </a:solidFill>
                <a:latin typeface="Consolas" panose="020B0609020204030204" pitchFamily="49" charset="0"/>
                <a:cs typeface="Consolas" panose="020B0609020204030204" pitchFamily="49" charset="0"/>
              </a:rPr>
              <a:t>  word.pop()</a:t>
            </a:r>
          </a:p>
          <a:p>
            <a:pPr marL="0" indent="0">
              <a:spcAft>
                <a:spcPts val="400"/>
              </a:spcAft>
              <a:buNone/>
            </a:pPr>
            <a:r>
              <a:rPr lang="en-GB" sz="2000" dirty="0">
                <a:solidFill>
                  <a:srgbClr val="54999C"/>
                </a:solidFill>
                <a:latin typeface="Consolas" panose="020B0609020204030204" pitchFamily="49" charset="0"/>
                <a:cs typeface="Consolas" panose="020B0609020204030204" pitchFamily="49" charset="0"/>
              </a:rPr>
              <a:t>  word.append("a")</a:t>
            </a:r>
          </a:p>
          <a:p>
            <a:pPr marL="0" indent="0">
              <a:spcAft>
                <a:spcPts val="400"/>
              </a:spcAft>
              <a:buNone/>
            </a:pPr>
            <a:r>
              <a:rPr lang="en-GB" sz="2000" dirty="0">
                <a:solidFill>
                  <a:srgbClr val="54999C"/>
                </a:solidFill>
                <a:latin typeface="Consolas" panose="020B0609020204030204" pitchFamily="49" charset="0"/>
                <a:cs typeface="Consolas" panose="020B0609020204030204" pitchFamily="49" charset="0"/>
              </a:rPr>
              <a:t>  print(word)</a:t>
            </a:r>
          </a:p>
          <a:p>
            <a:endParaRPr lang="en-GB" dirty="0"/>
          </a:p>
        </p:txBody>
      </p:sp>
    </p:spTree>
    <p:extLst>
      <p:ext uri="{BB962C8B-B14F-4D97-AF65-F5344CB8AC3E}">
        <p14:creationId xmlns:p14="http://schemas.microsoft.com/office/powerpoint/2010/main" val="119483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5a</a:t>
            </a:r>
          </a:p>
        </p:txBody>
      </p:sp>
      <p:sp>
        <p:nvSpPr>
          <p:cNvPr id="2" name="Text Placeholder 1"/>
          <p:cNvSpPr>
            <a:spLocks noGrp="1"/>
          </p:cNvSpPr>
          <p:nvPr>
            <p:ph type="body" sz="quarter" idx="14"/>
          </p:nvPr>
        </p:nvSpPr>
        <p:spPr/>
        <p:txBody>
          <a:bodyPr/>
          <a:lstStyle/>
          <a:p>
            <a:r>
              <a:rPr lang="en-GB" altLang="en-US" dirty="0"/>
              <a:t>Now try </a:t>
            </a:r>
            <a:r>
              <a:rPr lang="en-GB" altLang="en-US" b="1" dirty="0"/>
              <a:t>Task 2</a:t>
            </a:r>
          </a:p>
        </p:txBody>
      </p:sp>
    </p:spTree>
    <p:extLst>
      <p:ext uri="{BB962C8B-B14F-4D97-AF65-F5344CB8AC3E}">
        <p14:creationId xmlns:p14="http://schemas.microsoft.com/office/powerpoint/2010/main" val="919460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Stepping through lists</a:t>
            </a:r>
            <a:endParaRPr lang="en-GB" altLang="en-US" dirty="0"/>
          </a:p>
        </p:txBody>
      </p:sp>
      <p:sp>
        <p:nvSpPr>
          <p:cNvPr id="3" name="Text Placeholder 2"/>
          <p:cNvSpPr>
            <a:spLocks noGrp="1"/>
          </p:cNvSpPr>
          <p:nvPr>
            <p:ph type="body" sz="quarter" idx="14"/>
          </p:nvPr>
        </p:nvSpPr>
        <p:spPr/>
        <p:txBody>
          <a:bodyPr/>
          <a:lstStyle/>
          <a:p>
            <a:pPr marL="0" indent="0">
              <a:buNone/>
            </a:pPr>
            <a:r>
              <a:rPr lang="en-GB" altLang="en-US" dirty="0"/>
              <a:t>Remember FOR loops?</a:t>
            </a:r>
          </a:p>
          <a:p>
            <a:pPr marL="0" indent="0">
              <a:buNone/>
            </a:pPr>
            <a:r>
              <a:rPr lang="en-GB" altLang="en-US" dirty="0"/>
              <a:t>Try this code:</a:t>
            </a:r>
          </a:p>
          <a:p>
            <a:endParaRPr lang="en-GB" dirty="0"/>
          </a:p>
        </p:txBody>
      </p:sp>
      <p:sp>
        <p:nvSpPr>
          <p:cNvPr id="7" name="Content Placeholder 2"/>
          <p:cNvSpPr txBox="1">
            <a:spLocks/>
          </p:cNvSpPr>
          <p:nvPr/>
        </p:nvSpPr>
        <p:spPr>
          <a:xfrm>
            <a:off x="0" y="2961903"/>
            <a:ext cx="9140588" cy="127672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GB" dirty="0">
                <a:solidFill>
                  <a:srgbClr val="7030A0"/>
                </a:solidFill>
                <a:latin typeface="Consolas" pitchFamily="49" charset="0"/>
                <a:cs typeface="Consolas" pitchFamily="49" charset="0"/>
              </a:rPr>
              <a:t>	</a:t>
            </a:r>
            <a:r>
              <a:rPr lang="en-GB" sz="2500" dirty="0">
                <a:solidFill>
                  <a:srgbClr val="FF6600"/>
                </a:solidFill>
                <a:latin typeface="Consolas" pitchFamily="49" charset="0"/>
                <a:cs typeface="Consolas" pitchFamily="49" charset="0"/>
              </a:rPr>
              <a:t>for</a:t>
            </a:r>
            <a:r>
              <a:rPr lang="en-GB" sz="2500" dirty="0">
                <a:latin typeface="Consolas" pitchFamily="49" charset="0"/>
                <a:cs typeface="Consolas" pitchFamily="49" charset="0"/>
              </a:rPr>
              <a:t> loop </a:t>
            </a:r>
            <a:r>
              <a:rPr lang="en-GB" sz="2500" dirty="0">
                <a:solidFill>
                  <a:srgbClr val="FF6600"/>
                </a:solidFill>
                <a:latin typeface="Consolas" pitchFamily="49" charset="0"/>
                <a:cs typeface="Consolas" pitchFamily="49" charset="0"/>
              </a:rPr>
              <a:t>in</a:t>
            </a: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range</a:t>
            </a:r>
            <a:r>
              <a:rPr lang="en-GB" sz="2500" dirty="0">
                <a:latin typeface="Consolas" pitchFamily="49" charset="0"/>
                <a:cs typeface="Consolas" pitchFamily="49" charset="0"/>
              </a:rPr>
              <a:t>(4):</a:t>
            </a:r>
          </a:p>
          <a:p>
            <a:pPr marL="0" indent="0">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(loop)</a:t>
            </a:r>
          </a:p>
        </p:txBody>
      </p:sp>
    </p:spTree>
    <p:extLst>
      <p:ext uri="{BB962C8B-B14F-4D97-AF65-F5344CB8AC3E}">
        <p14:creationId xmlns:p14="http://schemas.microsoft.com/office/powerpoint/2010/main" val="54307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Stepping through lists</a:t>
            </a:r>
            <a:endParaRPr lang="en-GB" altLang="en-US" dirty="0"/>
          </a:p>
        </p:txBody>
      </p:sp>
      <p:sp>
        <p:nvSpPr>
          <p:cNvPr id="3" name="Text Placeholder 2"/>
          <p:cNvSpPr>
            <a:spLocks noGrp="1"/>
          </p:cNvSpPr>
          <p:nvPr>
            <p:ph type="body" sz="quarter" idx="14"/>
          </p:nvPr>
        </p:nvSpPr>
        <p:spPr>
          <a:xfrm>
            <a:off x="724280" y="1704179"/>
            <a:ext cx="7797230" cy="4248946"/>
          </a:xfrm>
        </p:spPr>
        <p:txBody>
          <a:bodyPr/>
          <a:lstStyle/>
          <a:p>
            <a:pPr marL="0" indent="0">
              <a:buNone/>
            </a:pPr>
            <a:r>
              <a:rPr lang="en-GB" altLang="en-US" dirty="0"/>
              <a:t>Try this code:</a:t>
            </a:r>
          </a:p>
          <a:p>
            <a:pPr marL="0" indent="0">
              <a:buNone/>
            </a:pPr>
            <a:endParaRPr lang="en-GB" altLang="en-US" dirty="0"/>
          </a:p>
          <a:p>
            <a:pPr marL="0" indent="0">
              <a:buNone/>
            </a:pPr>
            <a:endParaRPr lang="en-GB" altLang="en-US" dirty="0"/>
          </a:p>
          <a:p>
            <a:pPr marL="0" indent="0">
              <a:buNone/>
            </a:pPr>
            <a:endParaRPr lang="en-GB" altLang="en-US" dirty="0"/>
          </a:p>
          <a:p>
            <a:pPr marL="0" indent="0">
              <a:buNone/>
            </a:pPr>
            <a:endParaRPr lang="en-GB" altLang="en-US" dirty="0"/>
          </a:p>
          <a:p>
            <a:pPr marL="0" indent="0">
              <a:buNone/>
            </a:pPr>
            <a:r>
              <a:rPr lang="en-GB" altLang="en-US" dirty="0"/>
              <a:t>You can use the loop counter to step through each value. First </a:t>
            </a:r>
            <a:r>
              <a:rPr lang="en-GB" altLang="en-US" dirty="0">
                <a:latin typeface="Consolas"/>
                <a:cs typeface="Consolas"/>
              </a:rPr>
              <a:t>friends[0]</a:t>
            </a:r>
            <a:r>
              <a:rPr lang="en-GB" altLang="en-US" dirty="0"/>
              <a:t>, then </a:t>
            </a:r>
            <a:r>
              <a:rPr lang="en-GB" altLang="en-US" dirty="0">
                <a:latin typeface="Consolas"/>
                <a:cs typeface="Consolas"/>
              </a:rPr>
              <a:t>friends[1]</a:t>
            </a:r>
            <a:r>
              <a:rPr lang="en-GB" altLang="en-US" dirty="0">
                <a:latin typeface="Arial" panose="020B0604020202020204" pitchFamily="34" charset="0"/>
                <a:cs typeface="Arial" panose="020B0604020202020204" pitchFamily="34" charset="0"/>
              </a:rPr>
              <a:t> </a:t>
            </a:r>
            <a:r>
              <a:rPr lang="en-GB" altLang="en-US" dirty="0"/>
              <a:t>and so on…</a:t>
            </a:r>
          </a:p>
          <a:p>
            <a:endParaRPr lang="en-GB" dirty="0"/>
          </a:p>
        </p:txBody>
      </p:sp>
      <p:sp>
        <p:nvSpPr>
          <p:cNvPr id="7" name="Content Placeholder 2"/>
          <p:cNvSpPr txBox="1">
            <a:spLocks/>
          </p:cNvSpPr>
          <p:nvPr/>
        </p:nvSpPr>
        <p:spPr>
          <a:xfrm>
            <a:off x="314181" y="2431293"/>
            <a:ext cx="8617428" cy="170255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friends = [</a:t>
            </a:r>
            <a:r>
              <a:rPr lang="en-GB" sz="2500" dirty="0">
                <a:solidFill>
                  <a:srgbClr val="008000"/>
                </a:solidFill>
                <a:latin typeface="Consolas" pitchFamily="49" charset="0"/>
                <a:cs typeface="Consolas" pitchFamily="49" charset="0"/>
              </a:rPr>
              <a:t>"John"</a:t>
            </a:r>
            <a:r>
              <a:rPr lang="en-GB" sz="2500" dirty="0">
                <a:solidFill>
                  <a:srgbClr val="000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"Paul"</a:t>
            </a:r>
            <a:r>
              <a:rPr lang="en-GB" sz="2500" dirty="0">
                <a:solidFill>
                  <a:srgbClr val="000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"Fred"</a:t>
            </a:r>
            <a:r>
              <a:rPr lang="en-GB" sz="2500" dirty="0">
                <a:solidFill>
                  <a:srgbClr val="000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"Ringo"</a:t>
            </a:r>
            <a:r>
              <a:rPr lang="en-GB" sz="2500" dirty="0">
                <a:latin typeface="Consolas" pitchFamily="49" charset="0"/>
                <a:cs typeface="Consolas" pitchFamily="49" charset="0"/>
              </a:rPr>
              <a:t>]</a:t>
            </a:r>
          </a:p>
          <a:p>
            <a:pPr marL="0" indent="0">
              <a:buNone/>
              <a:defRPr/>
            </a:pPr>
            <a:r>
              <a:rPr lang="en-GB" sz="2500" dirty="0">
                <a:latin typeface="Consolas" pitchFamily="49" charset="0"/>
                <a:cs typeface="Consolas" pitchFamily="49" charset="0"/>
              </a:rPr>
              <a:t>	</a:t>
            </a:r>
            <a:r>
              <a:rPr lang="en-GB" sz="2500" dirty="0">
                <a:solidFill>
                  <a:schemeClr val="accent6"/>
                </a:solidFill>
                <a:latin typeface="Consolas" pitchFamily="49" charset="0"/>
                <a:cs typeface="Consolas" pitchFamily="49" charset="0"/>
              </a:rPr>
              <a:t>for </a:t>
            </a:r>
            <a:r>
              <a:rPr lang="en-GB" sz="2500" dirty="0">
                <a:latin typeface="Consolas" pitchFamily="49" charset="0"/>
                <a:cs typeface="Consolas" pitchFamily="49" charset="0"/>
              </a:rPr>
              <a:t>loop</a:t>
            </a:r>
            <a:r>
              <a:rPr lang="en-GB" sz="2500" dirty="0">
                <a:solidFill>
                  <a:srgbClr val="660066"/>
                </a:solidFill>
                <a:latin typeface="Consolas" pitchFamily="49" charset="0"/>
                <a:cs typeface="Consolas" pitchFamily="49" charset="0"/>
              </a:rPr>
              <a:t> </a:t>
            </a:r>
            <a:r>
              <a:rPr lang="en-GB" sz="2500" dirty="0">
                <a:solidFill>
                  <a:srgbClr val="F79646"/>
                </a:solidFill>
                <a:latin typeface="Consolas" pitchFamily="49" charset="0"/>
                <a:cs typeface="Consolas" pitchFamily="49" charset="0"/>
              </a:rPr>
              <a:t>in</a:t>
            </a:r>
            <a:r>
              <a:rPr lang="en-GB" sz="2500" dirty="0">
                <a:solidFill>
                  <a:srgbClr val="660066"/>
                </a:solidFill>
                <a:latin typeface="Consolas" pitchFamily="49" charset="0"/>
                <a:cs typeface="Consolas" pitchFamily="49" charset="0"/>
              </a:rPr>
              <a:t> range</a:t>
            </a:r>
            <a:r>
              <a:rPr lang="en-GB" sz="2500" dirty="0">
                <a:solidFill>
                  <a:srgbClr val="000000"/>
                </a:solidFill>
                <a:latin typeface="Consolas" pitchFamily="49" charset="0"/>
                <a:cs typeface="Consolas" pitchFamily="49" charset="0"/>
              </a:rPr>
              <a:t>(4):</a:t>
            </a:r>
          </a:p>
          <a:p>
            <a:pPr marL="0" indent="0">
              <a:buNone/>
              <a:defRPr/>
            </a:pPr>
            <a:r>
              <a:rPr lang="en-GB" sz="2500" dirty="0">
                <a:solidFill>
                  <a:srgbClr val="660066"/>
                </a:solidFill>
                <a:latin typeface="Consolas" pitchFamily="49" charset="0"/>
                <a:cs typeface="Consolas" pitchFamily="49" charset="0"/>
              </a:rPr>
              <a:t>		print</a:t>
            </a:r>
            <a:r>
              <a:rPr lang="en-GB" sz="2500" dirty="0">
                <a:solidFill>
                  <a:srgbClr val="000000"/>
                </a:solidFill>
                <a:latin typeface="Consolas" pitchFamily="49" charset="0"/>
                <a:cs typeface="Consolas" pitchFamily="49" charset="0"/>
              </a:rPr>
              <a:t>(friends[loop])</a:t>
            </a:r>
          </a:p>
        </p:txBody>
      </p:sp>
    </p:spTree>
    <p:extLst>
      <p:ext uri="{BB962C8B-B14F-4D97-AF65-F5344CB8AC3E}">
        <p14:creationId xmlns:p14="http://schemas.microsoft.com/office/powerpoint/2010/main" val="158890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Interrogating lists</a:t>
            </a:r>
          </a:p>
        </p:txBody>
      </p:sp>
      <p:sp>
        <p:nvSpPr>
          <p:cNvPr id="2" name="Text Placeholder 1"/>
          <p:cNvSpPr>
            <a:spLocks noGrp="1"/>
          </p:cNvSpPr>
          <p:nvPr>
            <p:ph type="body" sz="quarter" idx="14"/>
          </p:nvPr>
        </p:nvSpPr>
        <p:spPr/>
        <p:txBody>
          <a:bodyPr/>
          <a:lstStyle/>
          <a:p>
            <a:r>
              <a:rPr lang="en-GB" altLang="en-US" dirty="0"/>
              <a:t>You can search lists line by line, or you can use a simpler shortcut</a:t>
            </a:r>
          </a:p>
          <a:p>
            <a:r>
              <a:rPr lang="en-GB" altLang="en-US" dirty="0"/>
              <a:t>Try this code:</a:t>
            </a:r>
          </a:p>
          <a:p>
            <a:endParaRPr lang="en-GB" dirty="0"/>
          </a:p>
        </p:txBody>
      </p:sp>
      <p:sp>
        <p:nvSpPr>
          <p:cNvPr id="4" name="Rectangle 3"/>
          <p:cNvSpPr/>
          <p:nvPr/>
        </p:nvSpPr>
        <p:spPr>
          <a:xfrm>
            <a:off x="724281" y="3082267"/>
            <a:ext cx="7703728"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49263">
              <a:lnSpc>
                <a:spcPct val="130000"/>
              </a:lnSpc>
              <a:defRPr/>
            </a:pPr>
            <a:r>
              <a:rPr lang="en-GB" sz="2500" dirty="0">
                <a:solidFill>
                  <a:prstClr val="black"/>
                </a:solidFill>
                <a:latin typeface="Consolas" pitchFamily="49" charset="0"/>
                <a:cs typeface="Consolas" pitchFamily="49" charset="0"/>
              </a:rPr>
              <a:t>	friends = [</a:t>
            </a:r>
            <a:r>
              <a:rPr lang="en-GB" sz="2500" dirty="0">
                <a:solidFill>
                  <a:srgbClr val="008000"/>
                </a:solidFill>
                <a:latin typeface="Consolas" pitchFamily="49" charset="0"/>
                <a:cs typeface="Consolas" pitchFamily="49" charset="0"/>
              </a:rPr>
              <a:t>"John"</a:t>
            </a:r>
            <a:r>
              <a:rPr lang="en-GB" sz="2500" dirty="0">
                <a:solidFill>
                  <a:prstClr val="black"/>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"Paul"</a:t>
            </a:r>
            <a:r>
              <a:rPr lang="en-GB" sz="2500" dirty="0">
                <a:solidFill>
                  <a:prstClr val="black"/>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"Fred"</a:t>
            </a:r>
            <a:r>
              <a:rPr lang="en-GB" sz="2500" dirty="0">
                <a:solidFill>
                  <a:prstClr val="black"/>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"Ringo"</a:t>
            </a:r>
            <a:r>
              <a:rPr lang="en-GB" sz="2500" dirty="0">
                <a:solidFill>
                  <a:prstClr val="black"/>
                </a:solidFill>
                <a:latin typeface="Consolas" pitchFamily="49" charset="0"/>
                <a:cs typeface="Consolas" pitchFamily="49" charset="0"/>
              </a:rPr>
              <a:t>]</a:t>
            </a:r>
          </a:p>
          <a:p>
            <a:pPr marL="449263">
              <a:lnSpc>
                <a:spcPct val="130000"/>
              </a:lnSpc>
              <a:defRPr/>
            </a:pPr>
            <a:r>
              <a:rPr lang="en-GB" sz="2500" dirty="0">
                <a:solidFill>
                  <a:prstClr val="black"/>
                </a:solidFill>
                <a:latin typeface="Consolas" pitchFamily="49" charset="0"/>
                <a:cs typeface="Consolas" pitchFamily="49" charset="0"/>
              </a:rPr>
              <a:t>	</a:t>
            </a:r>
            <a:r>
              <a:rPr lang="en-GB" sz="2500" dirty="0">
                <a:solidFill>
                  <a:schemeClr val="accent6"/>
                </a:solidFill>
                <a:latin typeface="Consolas" pitchFamily="49" charset="0"/>
                <a:cs typeface="Consolas" pitchFamily="49" charset="0"/>
              </a:rPr>
              <a:t>if</a:t>
            </a:r>
            <a:r>
              <a:rPr lang="en-GB" sz="2500" dirty="0">
                <a:solidFill>
                  <a:prstClr val="black"/>
                </a:solidFill>
                <a:latin typeface="Consolas" pitchFamily="49" charset="0"/>
                <a:cs typeface="Consolas" pitchFamily="49" charset="0"/>
              </a:rPr>
              <a:t> </a:t>
            </a:r>
            <a:r>
              <a:rPr lang="en-GB" sz="2500" dirty="0">
                <a:solidFill>
                  <a:srgbClr val="008000"/>
                </a:solidFill>
                <a:latin typeface="Consolas" pitchFamily="49" charset="0"/>
                <a:cs typeface="Consolas" pitchFamily="49" charset="0"/>
              </a:rPr>
              <a:t>"Paul" </a:t>
            </a:r>
            <a:r>
              <a:rPr lang="en-GB" sz="2500" dirty="0">
                <a:solidFill>
                  <a:srgbClr val="F79646"/>
                </a:solidFill>
                <a:latin typeface="Consolas" pitchFamily="49" charset="0"/>
                <a:cs typeface="Consolas" pitchFamily="49" charset="0"/>
              </a:rPr>
              <a:t>in</a:t>
            </a:r>
            <a:r>
              <a:rPr lang="en-GB" sz="2500" dirty="0">
                <a:solidFill>
                  <a:prstClr val="black"/>
                </a:solidFill>
                <a:latin typeface="Consolas" pitchFamily="49" charset="0"/>
                <a:cs typeface="Consolas" pitchFamily="49" charset="0"/>
              </a:rPr>
              <a:t> friends:</a:t>
            </a:r>
          </a:p>
          <a:p>
            <a:pPr marL="449263">
              <a:lnSpc>
                <a:spcPct val="130000"/>
              </a:lnSpc>
              <a:defRPr/>
            </a:pPr>
            <a:r>
              <a:rPr lang="en-GB" sz="2500" dirty="0">
                <a:solidFill>
                  <a:prstClr val="black"/>
                </a:solidFill>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solidFill>
                  <a:prstClr val="black"/>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"Found him"</a:t>
            </a:r>
            <a:r>
              <a:rPr lang="en-GB" sz="2500" dirty="0">
                <a:solidFill>
                  <a:prstClr val="black"/>
                </a:solidFill>
                <a:latin typeface="Consolas" pitchFamily="49" charset="0"/>
                <a:cs typeface="Consolas" pitchFamily="49" charset="0"/>
              </a:rPr>
              <a:t>)</a:t>
            </a:r>
          </a:p>
          <a:p>
            <a:pPr marL="449263">
              <a:lnSpc>
                <a:spcPct val="130000"/>
              </a:lnSpc>
              <a:defRPr/>
            </a:pPr>
            <a:r>
              <a:rPr lang="en-GB" sz="2500" dirty="0">
                <a:solidFill>
                  <a:prstClr val="black"/>
                </a:solidFill>
                <a:latin typeface="Consolas" pitchFamily="49" charset="0"/>
                <a:cs typeface="Consolas" pitchFamily="49" charset="0"/>
              </a:rPr>
              <a:t>	</a:t>
            </a:r>
            <a:r>
              <a:rPr lang="en-GB" sz="2500" dirty="0">
                <a:solidFill>
                  <a:srgbClr val="F79646"/>
                </a:solidFill>
                <a:latin typeface="Consolas" pitchFamily="49" charset="0"/>
                <a:cs typeface="Consolas" pitchFamily="49" charset="0"/>
              </a:rPr>
              <a:t>else</a:t>
            </a:r>
            <a:r>
              <a:rPr lang="en-GB" sz="2500" dirty="0">
                <a:solidFill>
                  <a:prstClr val="black"/>
                </a:solidFill>
                <a:latin typeface="Consolas" pitchFamily="49" charset="0"/>
                <a:cs typeface="Consolas" pitchFamily="49" charset="0"/>
              </a:rPr>
              <a:t>:</a:t>
            </a:r>
          </a:p>
          <a:p>
            <a:pPr marL="449263">
              <a:lnSpc>
                <a:spcPct val="130000"/>
              </a:lnSpc>
              <a:defRPr/>
            </a:pPr>
            <a:r>
              <a:rPr lang="en-GB" sz="2500" dirty="0">
                <a:solidFill>
                  <a:prstClr val="black"/>
                </a:solidFill>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solidFill>
                  <a:prstClr val="black"/>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"Not there"</a:t>
            </a:r>
            <a:r>
              <a:rPr lang="en-GB" sz="2500"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189316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800" dirty="0"/>
              <a:t>Understand why lists and arrays are useful</a:t>
            </a:r>
          </a:p>
          <a:p>
            <a:r>
              <a:rPr lang="en-GB" sz="2800" dirty="0"/>
              <a:t>Be able to read and edit data in a list</a:t>
            </a:r>
          </a:p>
          <a:p>
            <a:r>
              <a:rPr lang="en-GB" sz="2800" dirty="0"/>
              <a:t>Know how to declare and append to a list</a:t>
            </a:r>
          </a:p>
          <a:p>
            <a:endParaRPr lang="en-GB" dirty="0"/>
          </a:p>
        </p:txBody>
      </p:sp>
      <p:sp>
        <p:nvSpPr>
          <p:cNvPr id="7171" name="Content Placeholder 1"/>
          <p:cNvSpPr>
            <a:spLocks noGrp="1"/>
          </p:cNvSpPr>
          <p:nvPr>
            <p:ph type="body" sz="quarter" idx="13"/>
          </p:nvPr>
        </p:nvSpPr>
        <p:spPr>
          <a:prstGeom prst="rect">
            <a:avLst/>
          </a:prstGeom>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Interrogating lists</a:t>
            </a:r>
          </a:p>
        </p:txBody>
      </p:sp>
      <p:sp>
        <p:nvSpPr>
          <p:cNvPr id="2" name="Text Placeholder 1"/>
          <p:cNvSpPr>
            <a:spLocks noGrp="1"/>
          </p:cNvSpPr>
          <p:nvPr>
            <p:ph type="body" sz="quarter" idx="14"/>
          </p:nvPr>
        </p:nvSpPr>
        <p:spPr/>
        <p:txBody>
          <a:bodyPr/>
          <a:lstStyle/>
          <a:p>
            <a:r>
              <a:rPr lang="en-GB" altLang="en-US" dirty="0"/>
              <a:t>And if you know a value is in the list, you can find out where</a:t>
            </a:r>
          </a:p>
          <a:p>
            <a:r>
              <a:rPr lang="en-GB" altLang="en-US" dirty="0"/>
              <a:t>Try this code:</a:t>
            </a:r>
          </a:p>
          <a:p>
            <a:endParaRPr lang="en-GB" dirty="0"/>
          </a:p>
        </p:txBody>
      </p:sp>
      <p:sp>
        <p:nvSpPr>
          <p:cNvPr id="4" name="Rectangle 3"/>
          <p:cNvSpPr/>
          <p:nvPr/>
        </p:nvSpPr>
        <p:spPr>
          <a:xfrm>
            <a:off x="220103" y="3163563"/>
            <a:ext cx="8824823" cy="1304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95350">
              <a:lnSpc>
                <a:spcPct val="130000"/>
              </a:lnSpc>
              <a:defRPr/>
            </a:pPr>
            <a:r>
              <a:rPr lang="en-GB" sz="2500" dirty="0">
                <a:solidFill>
                  <a:prstClr val="black"/>
                </a:solidFill>
                <a:latin typeface="Consolas" pitchFamily="49" charset="0"/>
                <a:cs typeface="Consolas" pitchFamily="49" charset="0"/>
              </a:rPr>
              <a:t>	friends = [</a:t>
            </a:r>
            <a:r>
              <a:rPr lang="en-GB" sz="2500" dirty="0">
                <a:solidFill>
                  <a:srgbClr val="008000"/>
                </a:solidFill>
                <a:latin typeface="Consolas" pitchFamily="49" charset="0"/>
                <a:cs typeface="Consolas" pitchFamily="49" charset="0"/>
              </a:rPr>
              <a:t>"John"</a:t>
            </a:r>
            <a:r>
              <a:rPr lang="en-GB" sz="2500" dirty="0">
                <a:solidFill>
                  <a:prstClr val="black"/>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"Paul"</a:t>
            </a:r>
            <a:r>
              <a:rPr lang="en-GB" sz="2500" dirty="0">
                <a:solidFill>
                  <a:prstClr val="black"/>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"Fred"</a:t>
            </a:r>
            <a:r>
              <a:rPr lang="en-GB" sz="2500" dirty="0">
                <a:solidFill>
                  <a:prstClr val="black"/>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"Ringo"</a:t>
            </a:r>
            <a:r>
              <a:rPr lang="en-GB" sz="2500" dirty="0">
                <a:solidFill>
                  <a:prstClr val="black"/>
                </a:solidFill>
                <a:latin typeface="Consolas" pitchFamily="49" charset="0"/>
                <a:cs typeface="Consolas" pitchFamily="49" charset="0"/>
              </a:rPr>
              <a:t>]</a:t>
            </a:r>
          </a:p>
          <a:p>
            <a:pPr marL="895350">
              <a:lnSpc>
                <a:spcPct val="130000"/>
              </a:lnSpc>
              <a:defRPr/>
            </a:pPr>
            <a:r>
              <a:rPr lang="en-GB" sz="2500" dirty="0">
                <a:solidFill>
                  <a:prstClr val="black"/>
                </a:solidFill>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solidFill>
                  <a:schemeClr val="tx1"/>
                </a:solidFill>
                <a:latin typeface="Consolas" pitchFamily="49" charset="0"/>
                <a:cs typeface="Consolas" pitchFamily="49" charset="0"/>
              </a:rPr>
              <a:t>(friends.index(</a:t>
            </a:r>
            <a:r>
              <a:rPr lang="en-GB" sz="2500" dirty="0">
                <a:solidFill>
                  <a:srgbClr val="008000"/>
                </a:solidFill>
                <a:latin typeface="Consolas" pitchFamily="49" charset="0"/>
                <a:cs typeface="Consolas" pitchFamily="49" charset="0"/>
              </a:rPr>
              <a:t>"Paul"</a:t>
            </a:r>
            <a:r>
              <a:rPr lang="en-GB" sz="2500" dirty="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2833026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5b</a:t>
            </a:r>
          </a:p>
        </p:txBody>
      </p:sp>
      <p:sp>
        <p:nvSpPr>
          <p:cNvPr id="2" name="Text Placeholder 1"/>
          <p:cNvSpPr>
            <a:spLocks noGrp="1"/>
          </p:cNvSpPr>
          <p:nvPr>
            <p:ph type="body" sz="quarter" idx="14"/>
          </p:nvPr>
        </p:nvSpPr>
        <p:spPr/>
        <p:txBody>
          <a:bodyPr/>
          <a:lstStyle/>
          <a:p>
            <a:r>
              <a:rPr lang="en-GB" altLang="en-US" dirty="0"/>
              <a:t>Now try the questions on the worksheet</a:t>
            </a:r>
            <a:endParaRPr lang="en-GB" altLang="en-US" b="1" dirty="0"/>
          </a:p>
          <a:p>
            <a:endParaRPr lang="en-GB" dirty="0"/>
          </a:p>
        </p:txBody>
      </p:sp>
    </p:spTree>
    <p:extLst>
      <p:ext uri="{BB962C8B-B14F-4D97-AF65-F5344CB8AC3E}">
        <p14:creationId xmlns:p14="http://schemas.microsoft.com/office/powerpoint/2010/main" val="169874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9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rtlCol="0">
            <a:normAutofit/>
          </a:bodyPr>
          <a:lstStyle/>
          <a:p>
            <a:pPr>
              <a:defRPr/>
            </a:pPr>
            <a:r>
              <a:rPr lang="en-GB" altLang="en-US" dirty="0"/>
              <a:t>Starter</a:t>
            </a:r>
            <a:endParaRPr lang="en-GB" b="1" dirty="0"/>
          </a:p>
        </p:txBody>
      </p:sp>
      <p:sp>
        <p:nvSpPr>
          <p:cNvPr id="2" name="Text Placeholder 1"/>
          <p:cNvSpPr>
            <a:spLocks noGrp="1"/>
          </p:cNvSpPr>
          <p:nvPr>
            <p:ph type="body" sz="quarter" idx="14"/>
          </p:nvPr>
        </p:nvSpPr>
        <p:spPr/>
        <p:txBody>
          <a:bodyPr/>
          <a:lstStyle/>
          <a:p>
            <a:r>
              <a:rPr lang="en-GB" dirty="0"/>
              <a:t>How many variables do we need to store these names?</a:t>
            </a:r>
          </a:p>
          <a:p>
            <a:endParaRPr lang="en-GB" dirty="0"/>
          </a:p>
        </p:txBody>
      </p:sp>
      <p:sp>
        <p:nvSpPr>
          <p:cNvPr id="4" name="Rounded Rectangle 3"/>
          <p:cNvSpPr/>
          <p:nvPr/>
        </p:nvSpPr>
        <p:spPr>
          <a:xfrm>
            <a:off x="899592" y="2780928"/>
            <a:ext cx="2376264" cy="648072"/>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Friend 1: Ananda</a:t>
            </a:r>
          </a:p>
        </p:txBody>
      </p:sp>
      <p:sp>
        <p:nvSpPr>
          <p:cNvPr id="6" name="Rounded Rectangle 5"/>
          <p:cNvSpPr/>
          <p:nvPr/>
        </p:nvSpPr>
        <p:spPr>
          <a:xfrm>
            <a:off x="5796136" y="2780928"/>
            <a:ext cx="2376264" cy="648072"/>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Friend 3: Kevin</a:t>
            </a:r>
          </a:p>
        </p:txBody>
      </p:sp>
      <p:sp>
        <p:nvSpPr>
          <p:cNvPr id="7" name="Rounded Rectangle 6"/>
          <p:cNvSpPr/>
          <p:nvPr/>
        </p:nvSpPr>
        <p:spPr>
          <a:xfrm>
            <a:off x="899592" y="4725144"/>
            <a:ext cx="2376264" cy="648072"/>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Friend 6: Sarah</a:t>
            </a:r>
          </a:p>
        </p:txBody>
      </p:sp>
      <p:sp>
        <p:nvSpPr>
          <p:cNvPr id="8" name="Rounded Rectangle 7"/>
          <p:cNvSpPr/>
          <p:nvPr/>
        </p:nvSpPr>
        <p:spPr>
          <a:xfrm>
            <a:off x="5796136" y="4725144"/>
            <a:ext cx="2376264" cy="648072"/>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Friend 8: Alison</a:t>
            </a:r>
          </a:p>
        </p:txBody>
      </p:sp>
      <p:sp>
        <p:nvSpPr>
          <p:cNvPr id="9" name="Rounded Rectangle 8"/>
          <p:cNvSpPr/>
          <p:nvPr/>
        </p:nvSpPr>
        <p:spPr>
          <a:xfrm>
            <a:off x="1763688" y="3789040"/>
            <a:ext cx="2376264" cy="648072"/>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Friend 4: Uwais</a:t>
            </a:r>
          </a:p>
        </p:txBody>
      </p:sp>
      <p:sp>
        <p:nvSpPr>
          <p:cNvPr id="10" name="Rounded Rectangle 9"/>
          <p:cNvSpPr/>
          <p:nvPr/>
        </p:nvSpPr>
        <p:spPr>
          <a:xfrm>
            <a:off x="3347864" y="2780928"/>
            <a:ext cx="2376264" cy="648072"/>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Friend 2: Paul</a:t>
            </a:r>
          </a:p>
        </p:txBody>
      </p:sp>
      <p:sp>
        <p:nvSpPr>
          <p:cNvPr id="11" name="Rounded Rectangle 10"/>
          <p:cNvSpPr/>
          <p:nvPr/>
        </p:nvSpPr>
        <p:spPr>
          <a:xfrm>
            <a:off x="4860032" y="3789040"/>
            <a:ext cx="2376264" cy="648072"/>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Friend 5: Diana</a:t>
            </a:r>
          </a:p>
        </p:txBody>
      </p:sp>
      <p:sp>
        <p:nvSpPr>
          <p:cNvPr id="12" name="Rounded Rectangle 11"/>
          <p:cNvSpPr/>
          <p:nvPr/>
        </p:nvSpPr>
        <p:spPr>
          <a:xfrm>
            <a:off x="3347864" y="4725144"/>
            <a:ext cx="2376264" cy="648072"/>
          </a:xfrm>
          <a:prstGeom prst="roundRect">
            <a:avLst/>
          </a:prstGeom>
          <a:solidFill>
            <a:srgbClr val="B5A5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Friend 7: Rob</a:t>
            </a:r>
          </a:p>
        </p:txBody>
      </p:sp>
    </p:spTree>
    <p:extLst>
      <p:ext uri="{BB962C8B-B14F-4D97-AF65-F5344CB8AC3E}">
        <p14:creationId xmlns:p14="http://schemas.microsoft.com/office/powerpoint/2010/main" val="339724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rtlCol="0">
            <a:normAutofit/>
          </a:bodyPr>
          <a:lstStyle/>
          <a:p>
            <a:pPr>
              <a:defRPr/>
            </a:pPr>
            <a:r>
              <a:rPr lang="en-GB" altLang="en-US" dirty="0"/>
              <a:t>Starter</a:t>
            </a:r>
            <a:endParaRPr lang="en-GB" dirty="0"/>
          </a:p>
        </p:txBody>
      </p:sp>
      <p:sp>
        <p:nvSpPr>
          <p:cNvPr id="2" name="Text Placeholder 1"/>
          <p:cNvSpPr>
            <a:spLocks noGrp="1"/>
          </p:cNvSpPr>
          <p:nvPr>
            <p:ph type="body" sz="quarter" idx="14"/>
          </p:nvPr>
        </p:nvSpPr>
        <p:spPr/>
        <p:txBody>
          <a:bodyPr/>
          <a:lstStyle/>
          <a:p>
            <a:pPr>
              <a:defRPr/>
            </a:pPr>
            <a:r>
              <a:rPr lang="en-GB" dirty="0"/>
              <a:t>How many variables do we need?</a:t>
            </a:r>
          </a:p>
          <a:p>
            <a:pPr>
              <a:defRPr/>
            </a:pPr>
            <a:r>
              <a:rPr lang="en-GB" dirty="0"/>
              <a:t>You could use eight variables…</a:t>
            </a:r>
          </a:p>
          <a:p>
            <a:pPr marL="0" indent="0">
              <a:buNone/>
              <a:tabLst>
                <a:tab pos="357188" algn="l"/>
              </a:tabLst>
              <a:defRPr/>
            </a:pPr>
            <a:r>
              <a:rPr lang="en-GB" dirty="0"/>
              <a:t>	…or you could use just one list</a:t>
            </a:r>
          </a:p>
          <a:p>
            <a:endParaRPr lang="en-GB" dirty="0"/>
          </a:p>
        </p:txBody>
      </p:sp>
    </p:spTree>
    <p:extLst>
      <p:ext uri="{BB962C8B-B14F-4D97-AF65-F5344CB8AC3E}">
        <p14:creationId xmlns:p14="http://schemas.microsoft.com/office/powerpoint/2010/main" val="212627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Lists</a:t>
            </a:r>
          </a:p>
        </p:txBody>
      </p:sp>
      <p:sp>
        <p:nvSpPr>
          <p:cNvPr id="2" name="Text Placeholder 1"/>
          <p:cNvSpPr>
            <a:spLocks noGrp="1"/>
          </p:cNvSpPr>
          <p:nvPr>
            <p:ph type="body" sz="quarter" idx="14"/>
          </p:nvPr>
        </p:nvSpPr>
        <p:spPr/>
        <p:txBody>
          <a:bodyPr/>
          <a:lstStyle/>
          <a:p>
            <a:r>
              <a:rPr lang="en-GB" altLang="en-US" dirty="0"/>
              <a:t>A list is just what it sounds like – a single variable with a list of values</a:t>
            </a:r>
          </a:p>
          <a:p>
            <a:pPr marL="361950" indent="0">
              <a:buNone/>
            </a:pPr>
            <a:r>
              <a:rPr lang="en-GB" altLang="en-US" dirty="0"/>
              <a:t>e.g. A list called </a:t>
            </a:r>
            <a:r>
              <a:rPr lang="en-GB" altLang="en-US" dirty="0">
                <a:solidFill>
                  <a:srgbClr val="FF0000"/>
                </a:solidFill>
              </a:rPr>
              <a:t>friends</a:t>
            </a:r>
            <a:r>
              <a:rPr lang="en-GB" altLang="en-US" dirty="0"/>
              <a:t> with four elements:</a:t>
            </a:r>
          </a:p>
          <a:p>
            <a:pPr marL="714375" indent="0">
              <a:buNone/>
            </a:pPr>
            <a:r>
              <a:rPr lang="en-GB" altLang="en-US" dirty="0">
                <a:latin typeface="Consolas" panose="020B0609020204030204" pitchFamily="49" charset="0"/>
                <a:cs typeface="Consolas" panose="020B0609020204030204" pitchFamily="49" charset="0"/>
              </a:rPr>
              <a:t>	friends[0] = </a:t>
            </a:r>
            <a:r>
              <a:rPr lang="en-GB" dirty="0">
                <a:latin typeface="Consolas" pitchFamily="49" charset="0"/>
                <a:cs typeface="Consolas" pitchFamily="49" charset="0"/>
              </a:rPr>
              <a:t>"</a:t>
            </a:r>
            <a:r>
              <a:rPr lang="en-GB" altLang="en-US" dirty="0">
                <a:latin typeface="Consolas" panose="020B0609020204030204" pitchFamily="49" charset="0"/>
                <a:cs typeface="Consolas" panose="020B0609020204030204" pitchFamily="49" charset="0"/>
              </a:rPr>
              <a:t>John</a:t>
            </a:r>
            <a:r>
              <a:rPr lang="en-GB" dirty="0">
                <a:latin typeface="Consolas" pitchFamily="49" charset="0"/>
                <a:cs typeface="Consolas" pitchFamily="49" charset="0"/>
              </a:rPr>
              <a:t>"</a:t>
            </a:r>
            <a:endParaRPr lang="en-GB" altLang="en-US" dirty="0">
              <a:latin typeface="Consolas" panose="020B0609020204030204" pitchFamily="49" charset="0"/>
              <a:cs typeface="Consolas" panose="020B0609020204030204" pitchFamily="49" charset="0"/>
            </a:endParaRPr>
          </a:p>
          <a:p>
            <a:pPr marL="714375" indent="0">
              <a:buNone/>
            </a:pPr>
            <a:r>
              <a:rPr lang="en-GB" altLang="en-US" dirty="0">
                <a:latin typeface="Consolas" panose="020B0609020204030204" pitchFamily="49" charset="0"/>
                <a:cs typeface="Consolas" panose="020B0609020204030204" pitchFamily="49" charset="0"/>
              </a:rPr>
              <a:t>	friends[1] = </a:t>
            </a:r>
            <a:r>
              <a:rPr lang="en-GB" dirty="0">
                <a:latin typeface="Consolas" pitchFamily="49" charset="0"/>
                <a:cs typeface="Consolas" pitchFamily="49" charset="0"/>
              </a:rPr>
              <a:t>"</a:t>
            </a:r>
            <a:r>
              <a:rPr lang="en-GB" altLang="en-US" dirty="0">
                <a:latin typeface="Consolas" panose="020B0609020204030204" pitchFamily="49" charset="0"/>
                <a:cs typeface="Consolas" panose="020B0609020204030204" pitchFamily="49" charset="0"/>
              </a:rPr>
              <a:t>Paul</a:t>
            </a:r>
            <a:r>
              <a:rPr lang="en-GB" dirty="0">
                <a:latin typeface="Consolas" pitchFamily="49" charset="0"/>
                <a:cs typeface="Consolas" pitchFamily="49" charset="0"/>
              </a:rPr>
              <a:t>"</a:t>
            </a:r>
            <a:endParaRPr lang="en-GB" altLang="en-US" dirty="0">
              <a:latin typeface="Consolas" panose="020B0609020204030204" pitchFamily="49" charset="0"/>
              <a:cs typeface="Consolas" panose="020B0609020204030204" pitchFamily="49" charset="0"/>
            </a:endParaRPr>
          </a:p>
          <a:p>
            <a:pPr marL="714375" indent="0">
              <a:buNone/>
            </a:pPr>
            <a:r>
              <a:rPr lang="en-GB" altLang="en-US" dirty="0">
                <a:latin typeface="Consolas" panose="020B0609020204030204" pitchFamily="49" charset="0"/>
                <a:cs typeface="Consolas" panose="020B0609020204030204" pitchFamily="49" charset="0"/>
              </a:rPr>
              <a:t>	friends[2] = </a:t>
            </a:r>
            <a:r>
              <a:rPr lang="en-GB" dirty="0">
                <a:latin typeface="Consolas" pitchFamily="49" charset="0"/>
                <a:cs typeface="Consolas" pitchFamily="49" charset="0"/>
              </a:rPr>
              <a:t>"</a:t>
            </a:r>
            <a:r>
              <a:rPr lang="en-GB" altLang="en-US" dirty="0">
                <a:latin typeface="Consolas" panose="020B0609020204030204" pitchFamily="49" charset="0"/>
                <a:cs typeface="Consolas" panose="020B0609020204030204" pitchFamily="49" charset="0"/>
              </a:rPr>
              <a:t>Fred</a:t>
            </a:r>
            <a:r>
              <a:rPr lang="en-GB" dirty="0">
                <a:latin typeface="Consolas" pitchFamily="49" charset="0"/>
                <a:cs typeface="Consolas" pitchFamily="49" charset="0"/>
              </a:rPr>
              <a:t>"</a:t>
            </a:r>
            <a:endParaRPr lang="en-GB" altLang="en-US" dirty="0">
              <a:latin typeface="Consolas" panose="020B0609020204030204" pitchFamily="49" charset="0"/>
              <a:cs typeface="Consolas" panose="020B0609020204030204" pitchFamily="49" charset="0"/>
            </a:endParaRPr>
          </a:p>
          <a:p>
            <a:pPr marL="714375" indent="0">
              <a:buNone/>
            </a:pPr>
            <a:r>
              <a:rPr lang="en-GB" altLang="en-US" dirty="0">
                <a:latin typeface="Consolas" panose="020B0609020204030204" pitchFamily="49" charset="0"/>
                <a:cs typeface="Consolas" panose="020B0609020204030204" pitchFamily="49" charset="0"/>
              </a:rPr>
              <a:t>	friends[3] = </a:t>
            </a:r>
            <a:r>
              <a:rPr lang="en-GB" dirty="0">
                <a:latin typeface="Consolas" pitchFamily="49" charset="0"/>
                <a:cs typeface="Consolas" pitchFamily="49" charset="0"/>
              </a:rPr>
              <a:t>"</a:t>
            </a:r>
            <a:r>
              <a:rPr lang="en-GB" altLang="en-US" dirty="0">
                <a:latin typeface="Consolas" panose="020B0609020204030204" pitchFamily="49" charset="0"/>
                <a:cs typeface="Consolas" panose="020B0609020204030204" pitchFamily="49" charset="0"/>
              </a:rPr>
              <a:t>Ringo</a:t>
            </a:r>
            <a:r>
              <a:rPr lang="en-GB" dirty="0">
                <a:latin typeface="Consolas" pitchFamily="49" charset="0"/>
                <a:cs typeface="Consolas" pitchFamily="49" charset="0"/>
              </a:rPr>
              <a:t>"</a:t>
            </a:r>
            <a:endParaRPr lang="en-GB" altLang="en-US" dirty="0">
              <a:latin typeface="Consolas" panose="020B0609020204030204" pitchFamily="49" charset="0"/>
              <a:cs typeface="Consolas" panose="020B0609020204030204" pitchFamily="49" charset="0"/>
            </a:endParaRPr>
          </a:p>
          <a:p>
            <a:endParaRPr lang="en-GB" dirty="0"/>
          </a:p>
        </p:txBody>
      </p:sp>
    </p:spTree>
    <p:extLst>
      <p:ext uri="{BB962C8B-B14F-4D97-AF65-F5344CB8AC3E}">
        <p14:creationId xmlns:p14="http://schemas.microsoft.com/office/powerpoint/2010/main" val="140459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Lists</a:t>
            </a:r>
            <a:endParaRPr lang="en-GB" altLang="en-US" dirty="0"/>
          </a:p>
        </p:txBody>
      </p:sp>
      <p:sp>
        <p:nvSpPr>
          <p:cNvPr id="3" name="Text Placeholder 2"/>
          <p:cNvSpPr>
            <a:spLocks noGrp="1"/>
          </p:cNvSpPr>
          <p:nvPr>
            <p:ph type="body" sz="quarter" idx="14"/>
          </p:nvPr>
        </p:nvSpPr>
        <p:spPr/>
        <p:txBody>
          <a:bodyPr/>
          <a:lstStyle/>
          <a:p>
            <a:r>
              <a:rPr lang="en-GB" altLang="en-US" dirty="0"/>
              <a:t>Try this code:</a:t>
            </a:r>
          </a:p>
          <a:p>
            <a:endParaRPr lang="en-GB" dirty="0"/>
          </a:p>
        </p:txBody>
      </p:sp>
      <p:sp>
        <p:nvSpPr>
          <p:cNvPr id="7" name="Content Placeholder 2"/>
          <p:cNvSpPr txBox="1">
            <a:spLocks/>
          </p:cNvSpPr>
          <p:nvPr/>
        </p:nvSpPr>
        <p:spPr>
          <a:xfrm>
            <a:off x="185738" y="2378596"/>
            <a:ext cx="8229600" cy="16409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friends = [</a:t>
            </a:r>
            <a:r>
              <a:rPr lang="en-GB" sz="2500" dirty="0">
                <a:solidFill>
                  <a:srgbClr val="008000"/>
                </a:solidFill>
                <a:latin typeface="Consolas" pitchFamily="49" charset="0"/>
                <a:cs typeface="Consolas" pitchFamily="49" charset="0"/>
              </a:rPr>
              <a:t>"John"</a:t>
            </a:r>
            <a:r>
              <a:rPr lang="en-GB" sz="2500" dirty="0">
                <a:solidFill>
                  <a:srgbClr val="000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"Paul"</a:t>
            </a:r>
            <a:r>
              <a:rPr lang="en-GB" sz="2500" dirty="0">
                <a:solidFill>
                  <a:srgbClr val="000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"Fred"</a:t>
            </a:r>
            <a:r>
              <a:rPr lang="en-GB" sz="2500" dirty="0">
                <a:solidFill>
                  <a:srgbClr val="000000"/>
                </a:solidFill>
                <a:latin typeface="Consolas" pitchFamily="49" charset="0"/>
                <a:cs typeface="Consolas" pitchFamily="49" charset="0"/>
              </a:rPr>
              <a:t>,</a:t>
            </a:r>
            <a:r>
              <a:rPr lang="en-GB" sz="2500" dirty="0">
                <a:solidFill>
                  <a:srgbClr val="008000"/>
                </a:solidFill>
                <a:latin typeface="Consolas" pitchFamily="49" charset="0"/>
                <a:cs typeface="Consolas" pitchFamily="49" charset="0"/>
              </a:rPr>
              <a:t>"Ringo"</a:t>
            </a:r>
            <a:r>
              <a:rPr lang="en-GB" sz="2500" dirty="0">
                <a:latin typeface="Consolas" pitchFamily="49" charset="0"/>
                <a:cs typeface="Consolas" pitchFamily="49" charset="0"/>
              </a:rPr>
              <a:t>]</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(friends)</a:t>
            </a:r>
          </a:p>
        </p:txBody>
      </p:sp>
    </p:spTree>
    <p:extLst>
      <p:ext uri="{BB962C8B-B14F-4D97-AF65-F5344CB8AC3E}">
        <p14:creationId xmlns:p14="http://schemas.microsoft.com/office/powerpoint/2010/main" val="139376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Lists</a:t>
            </a:r>
          </a:p>
        </p:txBody>
      </p:sp>
      <p:sp>
        <p:nvSpPr>
          <p:cNvPr id="2" name="Text Placeholder 1"/>
          <p:cNvSpPr>
            <a:spLocks noGrp="1"/>
          </p:cNvSpPr>
          <p:nvPr>
            <p:ph type="body" sz="quarter" idx="14"/>
          </p:nvPr>
        </p:nvSpPr>
        <p:spPr/>
        <p:txBody>
          <a:bodyPr/>
          <a:lstStyle/>
          <a:p>
            <a:r>
              <a:rPr lang="en-GB" altLang="en-US" dirty="0"/>
              <a:t>You can print an entire list:</a:t>
            </a:r>
          </a:p>
          <a:p>
            <a:pPr marL="0" indent="0">
              <a:buNone/>
            </a:pPr>
            <a:r>
              <a:rPr lang="en-GB" dirty="0">
                <a:solidFill>
                  <a:srgbClr val="660066"/>
                </a:solidFill>
                <a:latin typeface="Consolas" pitchFamily="49" charset="0"/>
                <a:cs typeface="Consolas" pitchFamily="49" charset="0"/>
              </a:rPr>
              <a:t>	print</a:t>
            </a:r>
            <a:r>
              <a:rPr lang="en-GB" dirty="0">
                <a:solidFill>
                  <a:srgbClr val="000000"/>
                </a:solidFill>
                <a:latin typeface="Consolas" pitchFamily="49" charset="0"/>
                <a:cs typeface="Consolas" pitchFamily="49" charset="0"/>
              </a:rPr>
              <a:t>(friends)</a:t>
            </a:r>
            <a:endParaRPr lang="en-GB" dirty="0">
              <a:latin typeface="Consolas" pitchFamily="49" charset="0"/>
              <a:cs typeface="Consolas" pitchFamily="49" charset="0"/>
            </a:endParaRPr>
          </a:p>
          <a:p>
            <a:pPr>
              <a:lnSpc>
                <a:spcPct val="150000"/>
              </a:lnSpc>
            </a:pPr>
            <a:r>
              <a:rPr lang="en-GB" altLang="en-US" dirty="0"/>
              <a:t>Or you can print just one value:</a:t>
            </a:r>
          </a:p>
          <a:p>
            <a:pPr marL="0" indent="0">
              <a:buNone/>
            </a:pPr>
            <a:r>
              <a:rPr lang="en-GB" dirty="0">
                <a:solidFill>
                  <a:srgbClr val="000000"/>
                </a:solidFill>
                <a:latin typeface="Consolas" pitchFamily="49" charset="0"/>
                <a:cs typeface="Consolas" pitchFamily="49" charset="0"/>
              </a:rPr>
              <a:t>	</a:t>
            </a:r>
            <a:r>
              <a:rPr lang="en-GB" dirty="0">
                <a:solidFill>
                  <a:srgbClr val="660066"/>
                </a:solidFill>
                <a:latin typeface="Consolas" pitchFamily="49" charset="0"/>
                <a:cs typeface="Consolas" pitchFamily="49" charset="0"/>
              </a:rPr>
              <a:t>print</a:t>
            </a:r>
            <a:r>
              <a:rPr lang="en-GB" dirty="0">
                <a:solidFill>
                  <a:srgbClr val="000000"/>
                </a:solidFill>
                <a:latin typeface="Consolas" pitchFamily="49" charset="0"/>
                <a:cs typeface="Consolas" pitchFamily="49" charset="0"/>
              </a:rPr>
              <a:t>(friends[0])</a:t>
            </a:r>
            <a:endParaRPr lang="en-GB" dirty="0">
              <a:latin typeface="Consolas" pitchFamily="49" charset="0"/>
              <a:cs typeface="Consolas" pitchFamily="49" charset="0"/>
            </a:endParaRPr>
          </a:p>
          <a:p>
            <a:pPr>
              <a:spcBef>
                <a:spcPts val="1200"/>
              </a:spcBef>
              <a:spcAft>
                <a:spcPts val="1200"/>
              </a:spcAft>
            </a:pPr>
            <a:r>
              <a:rPr lang="en-GB" altLang="en-US" dirty="0"/>
              <a:t>Note that we start counting from </a:t>
            </a:r>
            <a:r>
              <a:rPr lang="en-GB" altLang="en-US" b="1" dirty="0"/>
              <a:t>0</a:t>
            </a:r>
            <a:r>
              <a:rPr lang="en-GB" altLang="en-US" dirty="0"/>
              <a:t>, so if there are 4 values they will be numbered 0,1, 2 and 3</a:t>
            </a:r>
          </a:p>
          <a:p>
            <a:endParaRPr lang="en-GB" dirty="0"/>
          </a:p>
        </p:txBody>
      </p:sp>
    </p:spTree>
    <p:extLst>
      <p:ext uri="{BB962C8B-B14F-4D97-AF65-F5344CB8AC3E}">
        <p14:creationId xmlns:p14="http://schemas.microsoft.com/office/powerpoint/2010/main" val="427552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Changing a value</a:t>
            </a:r>
          </a:p>
        </p:txBody>
      </p:sp>
      <p:sp>
        <p:nvSpPr>
          <p:cNvPr id="2" name="Text Placeholder 1"/>
          <p:cNvSpPr>
            <a:spLocks noGrp="1"/>
          </p:cNvSpPr>
          <p:nvPr>
            <p:ph type="body" sz="quarter" idx="14"/>
          </p:nvPr>
        </p:nvSpPr>
        <p:spPr/>
        <p:txBody>
          <a:bodyPr/>
          <a:lstStyle/>
          <a:p>
            <a:r>
              <a:rPr lang="en-GB" altLang="en-US" dirty="0"/>
              <a:t>As well as reading just one value, you can also change one value at a time</a:t>
            </a:r>
          </a:p>
          <a:p>
            <a:r>
              <a:rPr lang="en-GB" altLang="en-US" dirty="0"/>
              <a:t>Add this code:</a:t>
            </a:r>
          </a:p>
          <a:p>
            <a:pPr marL="719137" indent="0">
              <a:buNone/>
              <a:defRPr/>
            </a:pPr>
            <a:r>
              <a:rPr lang="en-GB" dirty="0">
                <a:solidFill>
                  <a:srgbClr val="660066"/>
                </a:solidFill>
                <a:latin typeface="Consolas" pitchFamily="49" charset="0"/>
                <a:cs typeface="Consolas" pitchFamily="49" charset="0"/>
              </a:rPr>
              <a:t>print</a:t>
            </a:r>
            <a:r>
              <a:rPr lang="en-GB" dirty="0">
                <a:solidFill>
                  <a:srgbClr val="000000"/>
                </a:solidFill>
                <a:latin typeface="Consolas" pitchFamily="49" charset="0"/>
                <a:cs typeface="Consolas" pitchFamily="49" charset="0"/>
              </a:rPr>
              <a:t>(friends)</a:t>
            </a:r>
          </a:p>
          <a:p>
            <a:pPr marL="719137" indent="0">
              <a:buNone/>
              <a:defRPr/>
            </a:pPr>
            <a:r>
              <a:rPr lang="en-GB" dirty="0">
                <a:latin typeface="Consolas" pitchFamily="49" charset="0"/>
                <a:cs typeface="Consolas" pitchFamily="49" charset="0"/>
              </a:rPr>
              <a:t>friends[2] = </a:t>
            </a:r>
            <a:r>
              <a:rPr lang="en-GB" dirty="0">
                <a:solidFill>
                  <a:srgbClr val="008000"/>
                </a:solidFill>
                <a:latin typeface="Consolas" pitchFamily="49" charset="0"/>
                <a:cs typeface="Consolas" pitchFamily="49" charset="0"/>
              </a:rPr>
              <a:t>"George"</a:t>
            </a:r>
          </a:p>
          <a:p>
            <a:pPr marL="719137" indent="0">
              <a:buNone/>
              <a:defRPr/>
            </a:pPr>
            <a:r>
              <a:rPr lang="en-GB" dirty="0">
                <a:solidFill>
                  <a:srgbClr val="660066"/>
                </a:solidFill>
                <a:latin typeface="Consolas" pitchFamily="49" charset="0"/>
                <a:cs typeface="Consolas" pitchFamily="49" charset="0"/>
              </a:rPr>
              <a:t>print</a:t>
            </a:r>
            <a:r>
              <a:rPr lang="en-GB" dirty="0">
                <a:solidFill>
                  <a:srgbClr val="000000"/>
                </a:solidFill>
                <a:latin typeface="Consolas" pitchFamily="49" charset="0"/>
                <a:cs typeface="Consolas" pitchFamily="49" charset="0"/>
              </a:rPr>
              <a:t>(friends)</a:t>
            </a:r>
          </a:p>
          <a:p>
            <a:endParaRPr lang="en-GB" altLang="en-US" dirty="0"/>
          </a:p>
          <a:p>
            <a:endParaRPr lang="en-GB" altLang="en-US" dirty="0"/>
          </a:p>
          <a:p>
            <a:endParaRPr lang="en-GB" dirty="0"/>
          </a:p>
        </p:txBody>
      </p:sp>
    </p:spTree>
    <p:extLst>
      <p:ext uri="{BB962C8B-B14F-4D97-AF65-F5344CB8AC3E}">
        <p14:creationId xmlns:p14="http://schemas.microsoft.com/office/powerpoint/2010/main" val="118000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Creating a blank list</a:t>
            </a:r>
          </a:p>
        </p:txBody>
      </p:sp>
      <p:sp>
        <p:nvSpPr>
          <p:cNvPr id="2" name="Text Placeholder 1"/>
          <p:cNvSpPr>
            <a:spLocks noGrp="1"/>
          </p:cNvSpPr>
          <p:nvPr>
            <p:ph type="body" sz="quarter" idx="14"/>
          </p:nvPr>
        </p:nvSpPr>
        <p:spPr/>
        <p:txBody>
          <a:bodyPr/>
          <a:lstStyle/>
          <a:p>
            <a:r>
              <a:rPr lang="en-GB" altLang="en-US" dirty="0"/>
              <a:t>Sometimes you might want to create an empty list and fill in the values later</a:t>
            </a:r>
          </a:p>
          <a:p>
            <a:r>
              <a:rPr lang="en-GB" altLang="en-US" dirty="0"/>
              <a:t>Try this code:</a:t>
            </a:r>
          </a:p>
          <a:p>
            <a:pPr marL="719137" indent="0">
              <a:buNone/>
              <a:defRPr/>
            </a:pPr>
            <a:r>
              <a:rPr lang="en-GB" dirty="0">
                <a:latin typeface="Consolas" pitchFamily="49" charset="0"/>
                <a:cs typeface="Consolas" pitchFamily="49" charset="0"/>
              </a:rPr>
              <a:t>food = [</a:t>
            </a:r>
            <a:r>
              <a:rPr lang="en-GB" dirty="0">
                <a:solidFill>
                  <a:schemeClr val="accent6"/>
                </a:solidFill>
                <a:latin typeface="Consolas" pitchFamily="49" charset="0"/>
                <a:cs typeface="Consolas" pitchFamily="49" charset="0"/>
              </a:rPr>
              <a:t>None</a:t>
            </a:r>
            <a:r>
              <a:rPr lang="en-GB" dirty="0">
                <a:latin typeface="Consolas" pitchFamily="49" charset="0"/>
                <a:cs typeface="Consolas" pitchFamily="49" charset="0"/>
              </a:rPr>
              <a:t>]*5</a:t>
            </a:r>
          </a:p>
          <a:p>
            <a:pPr marL="719137" indent="0">
              <a:buNone/>
              <a:defRPr/>
            </a:pPr>
            <a:r>
              <a:rPr lang="en-GB" dirty="0">
                <a:solidFill>
                  <a:srgbClr val="660066"/>
                </a:solidFill>
                <a:latin typeface="Consolas" pitchFamily="49" charset="0"/>
                <a:cs typeface="Consolas" pitchFamily="49" charset="0"/>
              </a:rPr>
              <a:t>print</a:t>
            </a:r>
            <a:r>
              <a:rPr lang="en-GB" dirty="0">
                <a:solidFill>
                  <a:srgbClr val="000000"/>
                </a:solidFill>
                <a:latin typeface="Consolas" pitchFamily="49" charset="0"/>
                <a:cs typeface="Consolas" pitchFamily="49" charset="0"/>
              </a:rPr>
              <a:t>(food)</a:t>
            </a:r>
          </a:p>
          <a:p>
            <a:pPr marL="719137" indent="0">
              <a:buNone/>
              <a:defRPr/>
            </a:pPr>
            <a:r>
              <a:rPr lang="en-GB" dirty="0">
                <a:solidFill>
                  <a:srgbClr val="000000"/>
                </a:solidFill>
                <a:latin typeface="Consolas" pitchFamily="49" charset="0"/>
                <a:cs typeface="Consolas" pitchFamily="49" charset="0"/>
              </a:rPr>
              <a:t>food[0] = </a:t>
            </a:r>
            <a:r>
              <a:rPr lang="en-GB" dirty="0">
                <a:solidFill>
                  <a:srgbClr val="008000"/>
                </a:solidFill>
                <a:latin typeface="Consolas" pitchFamily="49" charset="0"/>
                <a:cs typeface="Consolas" pitchFamily="49" charset="0"/>
              </a:rPr>
              <a:t>"Pizza"</a:t>
            </a:r>
          </a:p>
          <a:p>
            <a:pPr marL="719137" indent="0">
              <a:buNone/>
              <a:defRPr/>
            </a:pPr>
            <a:r>
              <a:rPr lang="en-GB" dirty="0">
                <a:solidFill>
                  <a:srgbClr val="660066"/>
                </a:solidFill>
                <a:latin typeface="Consolas" pitchFamily="49" charset="0"/>
                <a:cs typeface="Consolas" pitchFamily="49" charset="0"/>
              </a:rPr>
              <a:t>print</a:t>
            </a:r>
            <a:r>
              <a:rPr lang="en-GB" dirty="0">
                <a:solidFill>
                  <a:srgbClr val="000000"/>
                </a:solidFill>
                <a:latin typeface="Consolas" pitchFamily="49" charset="0"/>
                <a:cs typeface="Consolas" pitchFamily="49" charset="0"/>
              </a:rPr>
              <a:t>(food)</a:t>
            </a:r>
            <a:endParaRPr lang="en-GB" altLang="en-US" dirty="0"/>
          </a:p>
          <a:p>
            <a:endParaRPr lang="en-GB" altLang="en-US" dirty="0"/>
          </a:p>
          <a:p>
            <a:endParaRPr lang="en-GB" dirty="0"/>
          </a:p>
        </p:txBody>
      </p:sp>
    </p:spTree>
    <p:extLst>
      <p:ext uri="{BB962C8B-B14F-4D97-AF65-F5344CB8AC3E}">
        <p14:creationId xmlns:p14="http://schemas.microsoft.com/office/powerpoint/2010/main" val="1158514189"/>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8</Template>
  <TotalTime>1381</TotalTime>
  <Words>588</Words>
  <Application>Microsoft Office PowerPoint</Application>
  <PresentationFormat>On-screen Show (4:3)</PresentationFormat>
  <Paragraphs>147</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Consolas</vt:lpstr>
      <vt:lpstr>Calibri</vt:lpstr>
      <vt:lpstr>Museo 700</vt:lpstr>
      <vt:lpstr>Museo 900</vt:lpstr>
      <vt:lpstr>Arial</vt:lpstr>
      <vt:lpstr>Museo900-Regular</vt:lpstr>
      <vt:lpstr>Museo 100</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Rob Heathcote</cp:lastModifiedBy>
  <cp:revision>47</cp:revision>
  <dcterms:created xsi:type="dcterms:W3CDTF">2014-11-17T09:21:48Z</dcterms:created>
  <dcterms:modified xsi:type="dcterms:W3CDTF">2017-06-07T15:03:15Z</dcterms:modified>
</cp:coreProperties>
</file>