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60" r:id="rId2"/>
    <p:sldId id="261"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Consolas" panose="020B0609020204030204" pitchFamily="49" charset="0"/>
      <p:regular r:id="rId22"/>
      <p:bold r:id="rId23"/>
      <p:italic r:id="rId24"/>
      <p:boldItalic r:id="rId25"/>
    </p:embeddedFont>
    <p:embeddedFont>
      <p:font typeface="Museo 700" panose="02000000000000000000" pitchFamily="2" charset="0"/>
      <p:bold r:id="rId26"/>
    </p:embeddedFont>
    <p:embeddedFont>
      <p:font typeface="Museo 100" panose="02000000000000000000" pitchFamily="2" charset="0"/>
      <p:regular r:id="rId27"/>
    </p:embeddedFont>
    <p:embeddedFont>
      <p:font typeface="Museo900-Regular" panose="02000000000000000000" pitchFamily="2" charset="0"/>
      <p:bold r:id="rId28"/>
    </p:embeddedFont>
    <p:embeddedFont>
      <p:font typeface="Museo 900" panose="02000000000000000000" pitchFamily="2" charset="0"/>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999C"/>
    <a:srgbClr val="B5A56A"/>
    <a:srgbClr val="ED0775"/>
    <a:srgbClr val="F200C1"/>
    <a:srgbClr val="F27EC1"/>
    <a:srgbClr val="F29AC1"/>
    <a:srgbClr val="7BA7D8"/>
    <a:srgbClr val="2E62AE"/>
    <a:srgbClr val="F0A622"/>
    <a:srgbClr val="D96D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67" autoAdjust="0"/>
    <p:restoredTop sz="96336" autoAdjust="0"/>
  </p:normalViewPr>
  <p:slideViewPr>
    <p:cSldViewPr snapToGrid="0" snapToObjects="1" showGuides="1">
      <p:cViewPr varScale="1">
        <p:scale>
          <a:sx n="70" d="100"/>
          <a:sy n="70" d="100"/>
        </p:scale>
        <p:origin x="66" y="876"/>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06/06/2017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7903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9368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1236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37755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34050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3869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0989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71196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9317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4343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61949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80900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ED0775"/>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
        <p:nvSpPr>
          <p:cNvPr id="24" name="Text Placeholder 23"/>
          <p:cNvSpPr>
            <a:spLocks noGrp="1"/>
          </p:cNvSpPr>
          <p:nvPr>
            <p:ph type="body" sz="quarter" idx="12"/>
          </p:nvPr>
        </p:nvSpPr>
        <p:spPr>
          <a:xfrm>
            <a:off x="1040400" y="4327200"/>
            <a:ext cx="972000" cy="972000"/>
          </a:xfrm>
          <a:prstGeom prst="rect">
            <a:avLst/>
          </a:prstGeom>
          <a:ln w="114300" cmpd="sng">
            <a:solidFill>
              <a:srgbClr val="ED0775"/>
            </a:solidFill>
            <a:miter lim="800000"/>
          </a:ln>
        </p:spPr>
        <p:txBody>
          <a:bodyPr vert="horz" lIns="0" tIns="0" rIns="0" bIns="0" anchor="ctr" anchorCtr="0"/>
          <a:lstStyle>
            <a:lvl1pPr marL="0" indent="0" algn="ctr">
              <a:buNone/>
              <a:defRPr sz="4500" b="1">
                <a:solidFill>
                  <a:srgbClr val="ED0775"/>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83403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9" name="TextBox 8"/>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10" name="Picture 9"/>
          <p:cNvPicPr>
            <a:picLocks noChangeAspect="1"/>
          </p:cNvPicPr>
          <p:nvPr userDrawn="1"/>
        </p:nvPicPr>
        <p:blipFill rotWithShape="1">
          <a:blip r:embed="rId3"/>
          <a:srcRect b="90232"/>
          <a:stretch/>
        </p:blipFill>
        <p:spPr>
          <a:xfrm>
            <a:off x="0" y="0"/>
            <a:ext cx="9144000" cy="669835"/>
          </a:xfrm>
          <a:prstGeom prst="rect">
            <a:avLst/>
          </a:prstGeom>
        </p:spPr>
      </p:pic>
      <p:sp>
        <p:nvSpPr>
          <p:cNvPr id="11" name="TextBox 10"/>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Sorting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2" name="Picture 11"/>
          <p:cNvPicPr>
            <a:picLocks noChangeAspect="1"/>
          </p:cNvPicPr>
          <p:nvPr userDrawn="1"/>
        </p:nvPicPr>
        <p:blipFill>
          <a:blip r:embed="rId4"/>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9" name="TextBox 8"/>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10" name="Picture 9"/>
          <p:cNvPicPr>
            <a:picLocks noChangeAspect="1"/>
          </p:cNvPicPr>
          <p:nvPr userDrawn="1"/>
        </p:nvPicPr>
        <p:blipFill rotWithShape="1">
          <a:blip r:embed="rId2"/>
          <a:srcRect b="90232"/>
          <a:stretch/>
        </p:blipFill>
        <p:spPr>
          <a:xfrm>
            <a:off x="0" y="0"/>
            <a:ext cx="9144000" cy="669835"/>
          </a:xfrm>
          <a:prstGeom prst="rect">
            <a:avLst/>
          </a:prstGeom>
        </p:spPr>
      </p:pic>
      <p:sp>
        <p:nvSpPr>
          <p:cNvPr id="11" name="TextBox 10"/>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Sorting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2" name="Picture 11"/>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9" name="TextBox 8"/>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10" name="Picture 9"/>
          <p:cNvPicPr>
            <a:picLocks noChangeAspect="1"/>
          </p:cNvPicPr>
          <p:nvPr userDrawn="1"/>
        </p:nvPicPr>
        <p:blipFill rotWithShape="1">
          <a:blip r:embed="rId3"/>
          <a:srcRect b="90232"/>
          <a:stretch/>
        </p:blipFill>
        <p:spPr>
          <a:xfrm>
            <a:off x="0" y="0"/>
            <a:ext cx="9144000" cy="669835"/>
          </a:xfrm>
          <a:prstGeom prst="rect">
            <a:avLst/>
          </a:prstGeom>
        </p:spPr>
      </p:pic>
      <p:sp>
        <p:nvSpPr>
          <p:cNvPr id="11" name="TextBox 10"/>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Sorting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9" name="Picture 8"/>
          <p:cNvPicPr>
            <a:picLocks noChangeAspect="1"/>
          </p:cNvPicPr>
          <p:nvPr userDrawn="1"/>
        </p:nvPicPr>
        <p:blipFill rotWithShape="1">
          <a:blip r:embed="rId2"/>
          <a:srcRect b="90232"/>
          <a:stretch/>
        </p:blipFill>
        <p:spPr>
          <a:xfrm>
            <a:off x="0" y="0"/>
            <a:ext cx="9144000" cy="669835"/>
          </a:xfrm>
          <a:prstGeom prst="rect">
            <a:avLst/>
          </a:prstGeom>
        </p:spPr>
      </p:pic>
      <p:sp>
        <p:nvSpPr>
          <p:cNvPr id="10" name="TextBox 9"/>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Sorting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61851"/>
            <a:ext cx="8229600" cy="882973"/>
          </a:xfrm>
          <a:prstGeom prst="rect">
            <a:avLst/>
          </a:prstGeom>
        </p:spPr>
        <p:txBody>
          <a:bodyPr/>
          <a:lstStyle>
            <a:lvl1pPr algn="l">
              <a:defRPr b="1"/>
            </a:lvl1pPr>
          </a:lstStyle>
          <a:p>
            <a:r>
              <a:rPr lang="en-US"/>
              <a:t>Click to edit Master title style</a:t>
            </a:r>
            <a:endParaRPr lang="en-GB"/>
          </a:p>
        </p:txBody>
      </p:sp>
      <p:sp>
        <p:nvSpPr>
          <p:cNvPr id="3" name="Content Placeholder 2"/>
          <p:cNvSpPr>
            <a:spLocks noGrp="1"/>
          </p:cNvSpPr>
          <p:nvPr>
            <p:ph idx="1"/>
          </p:nvPr>
        </p:nvSpPr>
        <p:spPr>
          <a:xfrm>
            <a:off x="457200" y="1844824"/>
            <a:ext cx="8229600" cy="416592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757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
        <p:nvSpPr>
          <p:cNvPr id="6" name="TextBox 5"/>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10" name="Picture 9"/>
          <p:cNvPicPr>
            <a:picLocks noChangeAspect="1"/>
          </p:cNvPicPr>
          <p:nvPr userDrawn="1"/>
        </p:nvPicPr>
        <p:blipFill rotWithShape="1">
          <a:blip r:embed="rId2"/>
          <a:srcRect b="90232"/>
          <a:stretch/>
        </p:blipFill>
        <p:spPr>
          <a:xfrm>
            <a:off x="0" y="0"/>
            <a:ext cx="9144000" cy="669835"/>
          </a:xfrm>
          <a:prstGeom prst="rect">
            <a:avLst/>
          </a:prstGeom>
        </p:spPr>
      </p:pic>
      <p:sp>
        <p:nvSpPr>
          <p:cNvPr id="11" name="TextBox 10"/>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Sorting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endPar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endParaRPr>
          </a:p>
        </p:txBody>
      </p:sp>
      <p:pic>
        <p:nvPicPr>
          <p:cNvPr id="14" name="Picture 13"/>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362412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 id="21474836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1803400" y="1841231"/>
            <a:ext cx="2527300" cy="2201863"/>
          </a:xfrm>
        </p:spPr>
        <p:txBody>
          <a:bodyPr/>
          <a:lstStyle/>
          <a:p>
            <a:r>
              <a:rPr lang="en-US" dirty="0">
                <a:latin typeface="Museo 700" panose="02000000000000000000" pitchFamily="50" charset="0"/>
              </a:rPr>
              <a:t>GCSE</a:t>
            </a:r>
            <a:endParaRPr lang="en-US" b="0" dirty="0">
              <a:latin typeface="Museo900-Regular"/>
              <a:cs typeface="Museo900-Regular"/>
            </a:endParaRPr>
          </a:p>
          <a:p>
            <a:pPr lvl="3">
              <a:spcBef>
                <a:spcPts val="1200"/>
              </a:spcBef>
            </a:pPr>
            <a:r>
              <a:rPr lang="en-GB" sz="2500" dirty="0">
                <a:solidFill>
                  <a:schemeClr val="bg1"/>
                </a:solidFill>
                <a:latin typeface="Museo 100" panose="02000000000000000000" pitchFamily="50" charset="0"/>
              </a:rPr>
              <a:t>Practical programming skills in Python</a:t>
            </a:r>
          </a:p>
        </p:txBody>
      </p:sp>
      <p:sp>
        <p:nvSpPr>
          <p:cNvPr id="12" name="Text Placeholder 5"/>
          <p:cNvSpPr>
            <a:spLocks noGrp="1"/>
          </p:cNvSpPr>
          <p:nvPr>
            <p:ph type="body" sz="quarter" idx="11"/>
          </p:nvPr>
        </p:nvSpPr>
        <p:spPr>
          <a:xfrm>
            <a:off x="4800600" y="1841231"/>
            <a:ext cx="2768600" cy="1410629"/>
          </a:xfrm>
        </p:spPr>
        <p:txBody>
          <a:bodyPr/>
          <a:lstStyle/>
          <a:p>
            <a:pPr>
              <a:lnSpc>
                <a:spcPts val="2600"/>
              </a:lnSpc>
            </a:pPr>
            <a:r>
              <a:rPr lang="en-US" sz="2600" dirty="0">
                <a:latin typeface="Museo 900" panose="02000000000000000000" pitchFamily="50" charset="0"/>
              </a:rPr>
              <a:t>Sorting lists</a:t>
            </a:r>
          </a:p>
        </p:txBody>
      </p:sp>
      <p:sp>
        <p:nvSpPr>
          <p:cNvPr id="13" name="Text Placeholder 6"/>
          <p:cNvSpPr>
            <a:spLocks noGrp="1"/>
          </p:cNvSpPr>
          <p:nvPr>
            <p:ph type="body" sz="quarter" idx="4294967295" hasCustomPrompt="1"/>
          </p:nvPr>
        </p:nvSpPr>
        <p:spPr>
          <a:xfrm>
            <a:off x="1040400" y="43272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US" dirty="0">
                <a:solidFill>
                  <a:srgbClr val="4C4D21"/>
                </a:solidFill>
              </a:rPr>
              <a:t>6</a:t>
            </a:r>
          </a:p>
        </p:txBody>
      </p:sp>
      <p:sp>
        <p:nvSpPr>
          <p:cNvPr id="14"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latin typeface="Museo 100" panose="02000000000000000000" pitchFamily="50" charset="0"/>
              </a:rPr>
              <a:t>Topic 6</a:t>
            </a:r>
            <a:endParaRPr lang="en-US" dirty="0">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Sorting simple lists</a:t>
            </a:r>
            <a:endParaRPr lang="en-GB" altLang="en-US" dirty="0"/>
          </a:p>
        </p:txBody>
      </p:sp>
      <p:sp>
        <p:nvSpPr>
          <p:cNvPr id="3" name="Text Placeholder 2"/>
          <p:cNvSpPr>
            <a:spLocks noGrp="1"/>
          </p:cNvSpPr>
          <p:nvPr>
            <p:ph type="body" sz="quarter" idx="14"/>
          </p:nvPr>
        </p:nvSpPr>
        <p:spPr/>
        <p:txBody>
          <a:bodyPr/>
          <a:lstStyle/>
          <a:p>
            <a:r>
              <a:rPr lang="en-GB" altLang="en-US" dirty="0"/>
              <a:t>But you can’t sort lists with mixed data types:</a:t>
            </a:r>
          </a:p>
          <a:p>
            <a:endParaRPr lang="en-GB" dirty="0"/>
          </a:p>
        </p:txBody>
      </p:sp>
      <p:sp>
        <p:nvSpPr>
          <p:cNvPr id="6" name="Rectangle 5"/>
          <p:cNvSpPr/>
          <p:nvPr/>
        </p:nvSpPr>
        <p:spPr>
          <a:xfrm>
            <a:off x="0" y="2310016"/>
            <a:ext cx="9144000" cy="2655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a:p>
        </p:txBody>
      </p:sp>
      <p:sp>
        <p:nvSpPr>
          <p:cNvPr id="7" name="Content Placeholder 2"/>
          <p:cNvSpPr txBox="1">
            <a:spLocks/>
          </p:cNvSpPr>
          <p:nvPr/>
        </p:nvSpPr>
        <p:spPr>
          <a:xfrm>
            <a:off x="189929" y="2241572"/>
            <a:ext cx="8229600" cy="2792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values= [17,12,</a:t>
            </a:r>
            <a:r>
              <a:rPr lang="en-GB" sz="2500" dirty="0">
                <a:solidFill>
                  <a:srgbClr val="008000"/>
                </a:solidFill>
                <a:latin typeface="Consolas" pitchFamily="49" charset="0"/>
                <a:cs typeface="Consolas" pitchFamily="49" charset="0"/>
              </a:rPr>
              <a:t>"Luke"</a:t>
            </a:r>
            <a:r>
              <a:rPr lang="en-GB" sz="2500" dirty="0">
                <a:latin typeface="Consolas" pitchFamily="49" charset="0"/>
                <a:cs typeface="Consolas" pitchFamily="49" charset="0"/>
              </a:rPr>
              <a:t>,31,13]</a:t>
            </a:r>
          </a:p>
          <a:p>
            <a:pPr marL="0" indent="0">
              <a:lnSpc>
                <a:spcPct val="14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 = sorted(values)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281279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Sorting simple lists</a:t>
            </a:r>
          </a:p>
        </p:txBody>
      </p:sp>
      <p:sp>
        <p:nvSpPr>
          <p:cNvPr id="2" name="Text Placeholder 1"/>
          <p:cNvSpPr>
            <a:spLocks noGrp="1"/>
          </p:cNvSpPr>
          <p:nvPr>
            <p:ph type="body" sz="quarter" idx="14"/>
          </p:nvPr>
        </p:nvSpPr>
        <p:spPr/>
        <p:txBody>
          <a:bodyPr/>
          <a:lstStyle/>
          <a:p>
            <a:r>
              <a:rPr lang="en-GB" altLang="en-US" dirty="0"/>
              <a:t>Complete the challenges in </a:t>
            </a:r>
            <a:r>
              <a:rPr lang="en-GB" altLang="en-US" b="1" dirty="0"/>
              <a:t>Task 1</a:t>
            </a:r>
            <a:r>
              <a:rPr lang="en-GB" altLang="en-US" dirty="0"/>
              <a:t> of </a:t>
            </a:r>
            <a:r>
              <a:rPr lang="en-GB" altLang="en-US" b="1" dirty="0"/>
              <a:t>Worksheet 6</a:t>
            </a:r>
          </a:p>
          <a:p>
            <a:endParaRPr lang="en-GB" dirty="0"/>
          </a:p>
        </p:txBody>
      </p:sp>
    </p:spTree>
    <p:extLst>
      <p:ext uri="{BB962C8B-B14F-4D97-AF65-F5344CB8AC3E}">
        <p14:creationId xmlns:p14="http://schemas.microsoft.com/office/powerpoint/2010/main" val="48578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Other functions</a:t>
            </a:r>
            <a:endParaRPr lang="en-GB" altLang="en-US" dirty="0"/>
          </a:p>
        </p:txBody>
      </p:sp>
      <p:sp>
        <p:nvSpPr>
          <p:cNvPr id="3" name="Text Placeholder 2"/>
          <p:cNvSpPr>
            <a:spLocks noGrp="1"/>
          </p:cNvSpPr>
          <p:nvPr>
            <p:ph type="body" sz="quarter" idx="14"/>
          </p:nvPr>
        </p:nvSpPr>
        <p:spPr/>
        <p:txBody>
          <a:bodyPr/>
          <a:lstStyle/>
          <a:p>
            <a:r>
              <a:rPr lang="en-GB" altLang="en-US" dirty="0"/>
              <a:t>As well as sorting, you can use functions, a bit like you can with a spreadsheet:</a:t>
            </a:r>
          </a:p>
          <a:p>
            <a:endParaRPr lang="en-GB" dirty="0"/>
          </a:p>
        </p:txBody>
      </p:sp>
      <p:sp>
        <p:nvSpPr>
          <p:cNvPr id="7" name="Content Placeholder 2"/>
          <p:cNvSpPr txBox="1">
            <a:spLocks/>
          </p:cNvSpPr>
          <p:nvPr/>
        </p:nvSpPr>
        <p:spPr>
          <a:xfrm>
            <a:off x="101790" y="2707776"/>
            <a:ext cx="8419720" cy="319924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values = [17,12,5,9,16,23,4,31,13]</a:t>
            </a:r>
          </a:p>
          <a:p>
            <a:pPr marL="0" indent="0">
              <a:lnSpc>
                <a:spcPct val="140000"/>
              </a:lnSpc>
              <a:buNone/>
              <a:defRPr/>
            </a:pPr>
            <a:r>
              <a:rPr lang="en-GB" sz="2500" dirty="0">
                <a:latin typeface="Consolas" pitchFamily="49" charset="0"/>
                <a:cs typeface="Consolas" pitchFamily="49" charset="0"/>
              </a:rPr>
              <a:t>	largest = </a:t>
            </a:r>
            <a:r>
              <a:rPr lang="en-GB" sz="2500" dirty="0">
                <a:solidFill>
                  <a:srgbClr val="660066"/>
                </a:solidFill>
                <a:latin typeface="Consolas" pitchFamily="49" charset="0"/>
                <a:cs typeface="Consolas" pitchFamily="49" charset="0"/>
              </a:rPr>
              <a:t>max</a:t>
            </a:r>
            <a:r>
              <a:rPr lang="en-GB" sz="2500" dirty="0">
                <a:latin typeface="Consolas" pitchFamily="49" charset="0"/>
                <a:cs typeface="Consolas" pitchFamily="49" charset="0"/>
              </a:rPr>
              <a:t>(values)</a:t>
            </a:r>
          </a:p>
          <a:p>
            <a:pPr marL="0" indent="0">
              <a:lnSpc>
                <a:spcPct val="140000"/>
              </a:lnSpc>
              <a:buNone/>
              <a:defRPr/>
            </a:pPr>
            <a:r>
              <a:rPr lang="en-GB" sz="2500" dirty="0">
                <a:latin typeface="Consolas" pitchFamily="49" charset="0"/>
                <a:cs typeface="Consolas" pitchFamily="49" charset="0"/>
              </a:rPr>
              <a:t>	smallest = </a:t>
            </a:r>
            <a:r>
              <a:rPr lang="en-GB" sz="2500" dirty="0">
                <a:solidFill>
                  <a:srgbClr val="660066"/>
                </a:solidFill>
                <a:latin typeface="Consolas" pitchFamily="49" charset="0"/>
                <a:cs typeface="Consolas" pitchFamily="49" charset="0"/>
              </a:rPr>
              <a:t>min</a:t>
            </a:r>
            <a:r>
              <a:rPr lang="en-GB" sz="2500" dirty="0">
                <a:latin typeface="Consolas" pitchFamily="49" charset="0"/>
                <a:cs typeface="Consolas" pitchFamily="49" charset="0"/>
              </a:rPr>
              <a:t>(values)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largest,smallest</a:t>
            </a:r>
            <a:r>
              <a:rPr lang="en-GB" sz="2500" dirty="0">
                <a:latin typeface="Consolas" pitchFamily="49" charset="0"/>
                <a:cs typeface="Consolas" pitchFamily="49" charset="0"/>
              </a:rPr>
              <a:t>)</a:t>
            </a:r>
          </a:p>
          <a:p>
            <a:pPr marL="0" indent="0">
              <a:lnSpc>
                <a:spcPct val="140000"/>
              </a:lnSpc>
              <a:buNone/>
              <a:defRPr/>
            </a:pPr>
            <a:r>
              <a:rPr lang="en-GB" sz="2500" dirty="0">
                <a:latin typeface="Consolas" pitchFamily="49" charset="0"/>
                <a:cs typeface="Consolas" pitchFamily="49" charset="0"/>
              </a:rPr>
              <a:t>	</a:t>
            </a:r>
          </a:p>
        </p:txBody>
      </p:sp>
    </p:spTree>
    <p:extLst>
      <p:ext uri="{BB962C8B-B14F-4D97-AF65-F5344CB8AC3E}">
        <p14:creationId xmlns:p14="http://schemas.microsoft.com/office/powerpoint/2010/main" val="209101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Finding a list average</a:t>
            </a:r>
            <a:endParaRPr lang="en-GB" altLang="en-US" dirty="0"/>
          </a:p>
        </p:txBody>
      </p:sp>
      <p:sp>
        <p:nvSpPr>
          <p:cNvPr id="3" name="Text Placeholder 2"/>
          <p:cNvSpPr>
            <a:spLocks noGrp="1"/>
          </p:cNvSpPr>
          <p:nvPr>
            <p:ph type="body" sz="quarter" idx="14"/>
          </p:nvPr>
        </p:nvSpPr>
        <p:spPr/>
        <p:txBody>
          <a:bodyPr/>
          <a:lstStyle/>
          <a:p>
            <a:r>
              <a:rPr lang="en-GB" altLang="en-US" dirty="0"/>
              <a:t>Working out the average is a little more tricky:</a:t>
            </a:r>
          </a:p>
        </p:txBody>
      </p:sp>
      <p:sp>
        <p:nvSpPr>
          <p:cNvPr id="6" name="Rectangle 5"/>
          <p:cNvSpPr/>
          <p:nvPr/>
        </p:nvSpPr>
        <p:spPr>
          <a:xfrm>
            <a:off x="-2442" y="2408725"/>
            <a:ext cx="9141887" cy="3284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a:p>
        </p:txBody>
      </p:sp>
      <p:sp>
        <p:nvSpPr>
          <p:cNvPr id="7" name="Content Placeholder 2"/>
          <p:cNvSpPr txBox="1">
            <a:spLocks/>
          </p:cNvSpPr>
          <p:nvPr/>
        </p:nvSpPr>
        <p:spPr>
          <a:xfrm>
            <a:off x="199072" y="2388944"/>
            <a:ext cx="8496871" cy="370096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values = [17,12,5,9,16,23,4,31,13]</a:t>
            </a:r>
          </a:p>
          <a:p>
            <a:pPr marL="0" indent="0">
              <a:lnSpc>
                <a:spcPct val="140000"/>
              </a:lnSpc>
              <a:buNone/>
              <a:defRPr/>
            </a:pPr>
            <a:r>
              <a:rPr lang="en-GB" sz="2500" dirty="0">
                <a:latin typeface="Consolas" pitchFamily="49" charset="0"/>
                <a:cs typeface="Consolas" pitchFamily="49" charset="0"/>
              </a:rPr>
              <a:t>	size = </a:t>
            </a:r>
            <a:r>
              <a:rPr lang="en-GB" sz="2500" dirty="0" err="1">
                <a:solidFill>
                  <a:srgbClr val="660066"/>
                </a:solidFill>
                <a:latin typeface="Consolas" pitchFamily="49" charset="0"/>
                <a:cs typeface="Consolas" pitchFamily="49" charset="0"/>
              </a:rPr>
              <a:t>len</a:t>
            </a:r>
            <a:r>
              <a:rPr lang="en-GB" sz="2500" dirty="0">
                <a:latin typeface="Consolas" pitchFamily="49" charset="0"/>
                <a:cs typeface="Consolas" pitchFamily="49" charset="0"/>
              </a:rPr>
              <a:t>(values) </a:t>
            </a:r>
            <a:r>
              <a:rPr lang="en-GB" sz="2500" dirty="0">
                <a:solidFill>
                  <a:srgbClr val="FF0000"/>
                </a:solidFill>
                <a:latin typeface="Consolas" pitchFamily="49" charset="0"/>
                <a:cs typeface="Consolas" pitchFamily="49" charset="0"/>
              </a:rPr>
              <a:t># Find size of list</a:t>
            </a:r>
          </a:p>
          <a:p>
            <a:pPr marL="0" indent="0">
              <a:lnSpc>
                <a:spcPct val="140000"/>
              </a:lnSpc>
              <a:buNone/>
              <a:defRPr/>
            </a:pPr>
            <a:r>
              <a:rPr lang="en-GB" sz="2500" dirty="0">
                <a:latin typeface="Consolas" pitchFamily="49" charset="0"/>
                <a:cs typeface="Consolas" pitchFamily="49" charset="0"/>
              </a:rPr>
              <a:t>	total = </a:t>
            </a:r>
            <a:r>
              <a:rPr lang="en-GB" sz="2500" dirty="0">
                <a:solidFill>
                  <a:srgbClr val="660066"/>
                </a:solidFill>
                <a:latin typeface="Consolas" pitchFamily="49" charset="0"/>
                <a:cs typeface="Consolas" pitchFamily="49" charset="0"/>
              </a:rPr>
              <a:t>sum</a:t>
            </a:r>
            <a:r>
              <a:rPr lang="en-GB" sz="2500" dirty="0">
                <a:latin typeface="Consolas" pitchFamily="49" charset="0"/>
                <a:cs typeface="Consolas" pitchFamily="49" charset="0"/>
              </a:rPr>
              <a:t>(values) </a:t>
            </a:r>
            <a:r>
              <a:rPr lang="en-GB" sz="2500" dirty="0">
                <a:solidFill>
                  <a:srgbClr val="FF0000"/>
                </a:solidFill>
                <a:latin typeface="Consolas" pitchFamily="49" charset="0"/>
                <a:cs typeface="Consolas" pitchFamily="49" charset="0"/>
              </a:rPr>
              <a:t># Add up all values</a:t>
            </a:r>
          </a:p>
          <a:p>
            <a:pPr marL="0" indent="0">
              <a:lnSpc>
                <a:spcPct val="14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meanAverage</a:t>
            </a:r>
            <a:r>
              <a:rPr lang="en-GB" sz="2500" dirty="0">
                <a:latin typeface="Consolas" pitchFamily="49" charset="0"/>
                <a:cs typeface="Consolas" pitchFamily="49" charset="0"/>
              </a:rPr>
              <a:t> = total / size</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meanAverage</a:t>
            </a:r>
            <a:r>
              <a:rPr lang="en-GB" sz="2500" dirty="0">
                <a:latin typeface="Consolas" pitchFamily="49" charset="0"/>
                <a:cs typeface="Consolas" pitchFamily="49" charset="0"/>
              </a:rPr>
              <a:t>)</a:t>
            </a:r>
          </a:p>
          <a:p>
            <a:pPr marL="0" indent="0">
              <a:lnSpc>
                <a:spcPct val="140000"/>
              </a:lnSpc>
              <a:buNone/>
              <a:defRPr/>
            </a:pPr>
            <a:r>
              <a:rPr lang="en-GB" sz="2500" dirty="0">
                <a:latin typeface="Consolas" pitchFamily="49" charset="0"/>
                <a:cs typeface="Consolas" pitchFamily="49" charset="0"/>
              </a:rPr>
              <a:t>	</a:t>
            </a:r>
          </a:p>
        </p:txBody>
      </p:sp>
    </p:spTree>
    <p:extLst>
      <p:ext uri="{BB962C8B-B14F-4D97-AF65-F5344CB8AC3E}">
        <p14:creationId xmlns:p14="http://schemas.microsoft.com/office/powerpoint/2010/main" val="1701718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Other functions</a:t>
            </a:r>
          </a:p>
        </p:txBody>
      </p:sp>
      <p:sp>
        <p:nvSpPr>
          <p:cNvPr id="2" name="Text Placeholder 1"/>
          <p:cNvSpPr>
            <a:spLocks noGrp="1"/>
          </p:cNvSpPr>
          <p:nvPr>
            <p:ph type="body" sz="quarter" idx="14"/>
          </p:nvPr>
        </p:nvSpPr>
        <p:spPr/>
        <p:txBody>
          <a:bodyPr/>
          <a:lstStyle/>
          <a:p>
            <a:r>
              <a:rPr lang="en-GB" altLang="en-US" dirty="0"/>
              <a:t>Complete the challenges in </a:t>
            </a:r>
            <a:r>
              <a:rPr lang="en-GB" altLang="en-US" b="1" dirty="0"/>
              <a:t>Task 2</a:t>
            </a:r>
            <a:r>
              <a:rPr lang="en-GB" altLang="en-US" dirty="0"/>
              <a:t> of </a:t>
            </a:r>
            <a:r>
              <a:rPr lang="en-GB" altLang="en-US" b="1" dirty="0"/>
              <a:t>Worksheet 6</a:t>
            </a:r>
          </a:p>
          <a:p>
            <a:endParaRPr lang="en-GB" dirty="0"/>
          </a:p>
        </p:txBody>
      </p:sp>
    </p:spTree>
    <p:extLst>
      <p:ext uri="{BB962C8B-B14F-4D97-AF65-F5344CB8AC3E}">
        <p14:creationId xmlns:p14="http://schemas.microsoft.com/office/powerpoint/2010/main" val="417584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5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Understand why you might want to sort a list</a:t>
            </a:r>
          </a:p>
          <a:p>
            <a:r>
              <a:rPr lang="en-GB" sz="2800" dirty="0"/>
              <a:t>Know how to sort a list using Python</a:t>
            </a:r>
          </a:p>
          <a:p>
            <a:r>
              <a:rPr lang="en-GB" sz="2800" dirty="0"/>
              <a:t>Be able to use other functions with lists</a:t>
            </a: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b="1" dirty="0"/>
          </a:p>
        </p:txBody>
      </p:sp>
      <p:sp>
        <p:nvSpPr>
          <p:cNvPr id="4" name="Text Placeholder 3"/>
          <p:cNvSpPr>
            <a:spLocks noGrp="1"/>
          </p:cNvSpPr>
          <p:nvPr>
            <p:ph type="body" sz="quarter" idx="14"/>
          </p:nvPr>
        </p:nvSpPr>
        <p:spPr/>
        <p:txBody>
          <a:bodyPr/>
          <a:lstStyle/>
          <a:p>
            <a:pPr marL="0" indent="0">
              <a:buNone/>
              <a:defRPr/>
            </a:pPr>
            <a:r>
              <a:rPr lang="en-GB" dirty="0"/>
              <a:t>Put these famous people in order by:</a:t>
            </a:r>
          </a:p>
          <a:p>
            <a:pPr>
              <a:defRPr/>
            </a:pPr>
            <a:r>
              <a:rPr lang="en-GB" dirty="0"/>
              <a:t>Product Name (Ascending order)</a:t>
            </a:r>
          </a:p>
          <a:p>
            <a:pPr>
              <a:defRPr/>
            </a:pPr>
            <a:r>
              <a:rPr lang="en-GB" dirty="0"/>
              <a:t>Net Worth (Descending order)</a:t>
            </a:r>
          </a:p>
          <a:p>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956341469"/>
              </p:ext>
            </p:extLst>
          </p:nvPr>
        </p:nvGraphicFramePr>
        <p:xfrm>
          <a:off x="943135" y="3487226"/>
          <a:ext cx="7138420" cy="2225040"/>
        </p:xfrm>
        <a:graphic>
          <a:graphicData uri="http://schemas.openxmlformats.org/drawingml/2006/table">
            <a:tbl>
              <a:tblPr firstRow="1" bandRow="1">
                <a:tableStyleId>{5C22544A-7EE6-4342-B048-85BDC9FD1C3A}</a:tableStyleId>
              </a:tblPr>
              <a:tblGrid>
                <a:gridCol w="2322581">
                  <a:extLst>
                    <a:ext uri="{9D8B030D-6E8A-4147-A177-3AD203B41FA5}">
                      <a16:colId xmlns:a16="http://schemas.microsoft.com/office/drawing/2014/main" val="20000"/>
                    </a:ext>
                  </a:extLst>
                </a:gridCol>
                <a:gridCol w="2153611">
                  <a:extLst>
                    <a:ext uri="{9D8B030D-6E8A-4147-A177-3AD203B41FA5}">
                      <a16:colId xmlns:a16="http://schemas.microsoft.com/office/drawing/2014/main" val="20001"/>
                    </a:ext>
                  </a:extLst>
                </a:gridCol>
                <a:gridCol w="2662228">
                  <a:extLst>
                    <a:ext uri="{9D8B030D-6E8A-4147-A177-3AD203B41FA5}">
                      <a16:colId xmlns:a16="http://schemas.microsoft.com/office/drawing/2014/main" val="20002"/>
                    </a:ext>
                  </a:extLst>
                </a:gridCol>
              </a:tblGrid>
              <a:tr h="370840">
                <a:tc>
                  <a:txBody>
                    <a:bodyPr/>
                    <a:lstStyle/>
                    <a:p>
                      <a:pPr algn="ctr"/>
                      <a:r>
                        <a:rPr lang="en-US" dirty="0">
                          <a:latin typeface="Arial" panose="020B0604020202020204" pitchFamily="34" charset="0"/>
                          <a:cs typeface="Arial" panose="020B0604020202020204" pitchFamily="34" charset="0"/>
                        </a:rPr>
                        <a:t>Person</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Product</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Net Worth (est. 2017)</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cs typeface="Arial" panose="020B0604020202020204" pitchFamily="34" charset="0"/>
                        </a:rPr>
                        <a:t>Sergey </a:t>
                      </a:r>
                      <a:r>
                        <a:rPr lang="en-US" dirty="0" err="1">
                          <a:latin typeface="Arial" panose="020B0604020202020204" pitchFamily="34" charset="0"/>
                          <a:cs typeface="Arial" panose="020B0604020202020204" pitchFamily="34" charset="0"/>
                        </a:rPr>
                        <a:t>Brin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Google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$43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cs typeface="Arial" panose="020B0604020202020204" pitchFamily="34" charset="0"/>
                        </a:rPr>
                        <a:t>Mike Krieger</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Instagram</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$300 Million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cs typeface="Arial" panose="020B0604020202020204" pitchFamily="34" charset="0"/>
                        </a:rPr>
                        <a:t>Gabe Newell</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Valve</a:t>
                      </a:r>
                      <a:r>
                        <a:rPr lang="en-US" baseline="0" dirty="0">
                          <a:latin typeface="Arial" panose="020B0604020202020204" pitchFamily="34" charset="0"/>
                          <a:cs typeface="Arial" panose="020B0604020202020204" pitchFamily="34" charset="0"/>
                        </a:rPr>
                        <a:t> / Steam</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$4.1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atin typeface="Arial" panose="020B0604020202020204" pitchFamily="34" charset="0"/>
                          <a:cs typeface="Arial" panose="020B0604020202020204" pitchFamily="34" charset="0"/>
                        </a:rPr>
                        <a:t>Markus Pearson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latin typeface="Arial" panose="020B0604020202020204" pitchFamily="34" charset="0"/>
                          <a:cs typeface="Arial" panose="020B0604020202020204" pitchFamily="34" charset="0"/>
                        </a:rPr>
                        <a:t>Minecraft</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$1.4</a:t>
                      </a:r>
                      <a:r>
                        <a:rPr lang="en-US" baseline="0" dirty="0">
                          <a:latin typeface="Arial" panose="020B0604020202020204" pitchFamily="34" charset="0"/>
                          <a:cs typeface="Arial" panose="020B0604020202020204" pitchFamily="34" charset="0"/>
                        </a:rPr>
                        <a:t> Billion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dirty="0">
                          <a:latin typeface="Arial" panose="020B0604020202020204" pitchFamily="34" charset="0"/>
                          <a:cs typeface="Arial" panose="020B0604020202020204" pitchFamily="34" charset="0"/>
                        </a:rPr>
                        <a:t>Mark </a:t>
                      </a:r>
                      <a:r>
                        <a:rPr lang="en-US" dirty="0" err="1">
                          <a:latin typeface="Arial" panose="020B0604020202020204" pitchFamily="34" charset="0"/>
                          <a:cs typeface="Arial" panose="020B0604020202020204" pitchFamily="34" charset="0"/>
                        </a:rPr>
                        <a:t>Zuckerberg</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Facebook</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$63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983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altLang="en-US" dirty="0"/>
              <a:t>Starter</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526394616"/>
              </p:ext>
            </p:extLst>
          </p:nvPr>
        </p:nvGraphicFramePr>
        <p:xfrm>
          <a:off x="943135" y="1606169"/>
          <a:ext cx="7138420" cy="2585720"/>
        </p:xfrm>
        <a:graphic>
          <a:graphicData uri="http://schemas.openxmlformats.org/drawingml/2006/table">
            <a:tbl>
              <a:tblPr firstRow="1" bandRow="1">
                <a:tableStyleId>{5C22544A-7EE6-4342-B048-85BDC9FD1C3A}</a:tableStyleId>
              </a:tblPr>
              <a:tblGrid>
                <a:gridCol w="2322581">
                  <a:extLst>
                    <a:ext uri="{9D8B030D-6E8A-4147-A177-3AD203B41FA5}">
                      <a16:colId xmlns:a16="http://schemas.microsoft.com/office/drawing/2014/main" val="20000"/>
                    </a:ext>
                  </a:extLst>
                </a:gridCol>
                <a:gridCol w="2153611">
                  <a:extLst>
                    <a:ext uri="{9D8B030D-6E8A-4147-A177-3AD203B41FA5}">
                      <a16:colId xmlns:a16="http://schemas.microsoft.com/office/drawing/2014/main" val="20001"/>
                    </a:ext>
                  </a:extLst>
                </a:gridCol>
                <a:gridCol w="2662228">
                  <a:extLst>
                    <a:ext uri="{9D8B030D-6E8A-4147-A177-3AD203B41FA5}">
                      <a16:colId xmlns:a16="http://schemas.microsoft.com/office/drawing/2014/main" val="20002"/>
                    </a:ext>
                  </a:extLst>
                </a:gridCol>
              </a:tblGrid>
              <a:tr h="370840">
                <a:tc>
                  <a:txBody>
                    <a:bodyPr/>
                    <a:lstStyle/>
                    <a:p>
                      <a:pPr algn="ctr"/>
                      <a:r>
                        <a:rPr lang="en-US" dirty="0">
                          <a:latin typeface="Arial" panose="020B0604020202020204" pitchFamily="34" charset="0"/>
                          <a:cs typeface="Arial" panose="020B0604020202020204" pitchFamily="34" charset="0"/>
                        </a:rPr>
                        <a:t>Person</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Product</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Net Worth (est. 2017)</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cs typeface="Arial" panose="020B0604020202020204" pitchFamily="34" charset="0"/>
                        </a:rPr>
                        <a:t>Mark </a:t>
                      </a:r>
                      <a:r>
                        <a:rPr lang="en-US" dirty="0" err="1">
                          <a:latin typeface="Arial" panose="020B0604020202020204" pitchFamily="34" charset="0"/>
                          <a:cs typeface="Arial" panose="020B0604020202020204" pitchFamily="34" charset="0"/>
                        </a:rPr>
                        <a:t>Zuckerberg</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Facebook</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$63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cs typeface="Arial" panose="020B0604020202020204" pitchFamily="34" charset="0"/>
                        </a:rPr>
                        <a:t>Sergey </a:t>
                      </a:r>
                      <a:r>
                        <a:rPr lang="en-US" dirty="0" err="1">
                          <a:latin typeface="Arial" panose="020B0604020202020204" pitchFamily="34" charset="0"/>
                          <a:cs typeface="Arial" panose="020B0604020202020204" pitchFamily="34" charset="0"/>
                        </a:rPr>
                        <a:t>Brin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Google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$43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cs typeface="Arial" panose="020B0604020202020204" pitchFamily="34" charset="0"/>
                        </a:rPr>
                        <a:t>Mike Krieger</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Instagram</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$300 Million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atin typeface="Arial" panose="020B0604020202020204" pitchFamily="34" charset="0"/>
                          <a:cs typeface="Arial" panose="020B0604020202020204" pitchFamily="34" charset="0"/>
                        </a:rPr>
                        <a:t>Markus </a:t>
                      </a:r>
                      <a:r>
                        <a:rPr lang="en-US" dirty="0" err="1">
                          <a:latin typeface="Arial" panose="020B0604020202020204" pitchFamily="34" charset="0"/>
                          <a:cs typeface="Arial" panose="020B0604020202020204" pitchFamily="34" charset="0"/>
                        </a:rPr>
                        <a:t>Persson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solidFill>
                            <a:srgbClr val="FF0000"/>
                          </a:solidFill>
                          <a:latin typeface="Arial" panose="020B0604020202020204" pitchFamily="34" charset="0"/>
                          <a:cs typeface="Arial" panose="020B0604020202020204" pitchFamily="34" charset="0"/>
                        </a:rPr>
                        <a:t>Minecraft</a:t>
                      </a:r>
                      <a:endParaRPr lang="en-US"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$1.4</a:t>
                      </a:r>
                      <a:r>
                        <a:rPr lang="en-US" baseline="0" dirty="0">
                          <a:latin typeface="Arial" panose="020B0604020202020204" pitchFamily="34" charset="0"/>
                          <a:cs typeface="Arial" panose="020B0604020202020204" pitchFamily="34" charset="0"/>
                        </a:rPr>
                        <a:t> Billion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5331">
                <a:tc>
                  <a:txBody>
                    <a:bodyPr/>
                    <a:lstStyle/>
                    <a:p>
                      <a:pPr algn="ctr"/>
                      <a:r>
                        <a:rPr lang="en-US" dirty="0">
                          <a:latin typeface="Arial" panose="020B0604020202020204" pitchFamily="34" charset="0"/>
                          <a:cs typeface="Arial" panose="020B0604020202020204" pitchFamily="34" charset="0"/>
                        </a:rPr>
                        <a:t>Gabe Newell</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Valve</a:t>
                      </a:r>
                      <a:r>
                        <a:rPr lang="en-US" baseline="0" dirty="0">
                          <a:solidFill>
                            <a:srgbClr val="FF0000"/>
                          </a:solidFill>
                          <a:latin typeface="Arial" panose="020B0604020202020204" pitchFamily="34" charset="0"/>
                          <a:cs typeface="Arial" panose="020B0604020202020204" pitchFamily="34" charset="0"/>
                        </a:rPr>
                        <a:t> / Steam</a:t>
                      </a:r>
                      <a:endParaRPr lang="en-US"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$4.1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35509">
                <a:tc>
                  <a:txBody>
                    <a:bodyPr/>
                    <a:lstStyle/>
                    <a:p>
                      <a:pPr algn="ct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ED077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ED077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ED077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668056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08612943"/>
              </p:ext>
            </p:extLst>
          </p:nvPr>
        </p:nvGraphicFramePr>
        <p:xfrm>
          <a:off x="943135" y="4009737"/>
          <a:ext cx="7138420" cy="2225040"/>
        </p:xfrm>
        <a:graphic>
          <a:graphicData uri="http://schemas.openxmlformats.org/drawingml/2006/table">
            <a:tbl>
              <a:tblPr firstRow="1" bandRow="1">
                <a:tableStyleId>{5C22544A-7EE6-4342-B048-85BDC9FD1C3A}</a:tableStyleId>
              </a:tblPr>
              <a:tblGrid>
                <a:gridCol w="2322581">
                  <a:extLst>
                    <a:ext uri="{9D8B030D-6E8A-4147-A177-3AD203B41FA5}">
                      <a16:colId xmlns:a16="http://schemas.microsoft.com/office/drawing/2014/main" val="20000"/>
                    </a:ext>
                  </a:extLst>
                </a:gridCol>
                <a:gridCol w="2153611">
                  <a:extLst>
                    <a:ext uri="{9D8B030D-6E8A-4147-A177-3AD203B41FA5}">
                      <a16:colId xmlns:a16="http://schemas.microsoft.com/office/drawing/2014/main" val="20001"/>
                    </a:ext>
                  </a:extLst>
                </a:gridCol>
                <a:gridCol w="2662228">
                  <a:extLst>
                    <a:ext uri="{9D8B030D-6E8A-4147-A177-3AD203B41FA5}">
                      <a16:colId xmlns:a16="http://schemas.microsoft.com/office/drawing/2014/main" val="20002"/>
                    </a:ext>
                  </a:extLst>
                </a:gridCol>
              </a:tblGrid>
              <a:tr h="370840">
                <a:tc>
                  <a:txBody>
                    <a:bodyPr/>
                    <a:lstStyle/>
                    <a:p>
                      <a:pPr algn="ctr"/>
                      <a:r>
                        <a:rPr lang="en-US" dirty="0">
                          <a:latin typeface="Arial" panose="020B0604020202020204" pitchFamily="34" charset="0"/>
                          <a:cs typeface="Arial" panose="020B0604020202020204" pitchFamily="34" charset="0"/>
                        </a:rPr>
                        <a:t>Person</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Product</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dirty="0">
                          <a:latin typeface="Arial" panose="020B0604020202020204" pitchFamily="34" charset="0"/>
                          <a:cs typeface="Arial" panose="020B0604020202020204" pitchFamily="34" charset="0"/>
                        </a:rPr>
                        <a:t>Net Worth (est. 2017)</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cs typeface="Arial" panose="020B0604020202020204" pitchFamily="34" charset="0"/>
                        </a:rPr>
                        <a:t>Mark </a:t>
                      </a:r>
                      <a:r>
                        <a:rPr lang="en-US" dirty="0" err="1">
                          <a:latin typeface="Arial" panose="020B0604020202020204" pitchFamily="34" charset="0"/>
                          <a:cs typeface="Arial" panose="020B0604020202020204" pitchFamily="34" charset="0"/>
                        </a:rPr>
                        <a:t>Zuckerberg</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Facebook</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$63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cs typeface="Arial" panose="020B0604020202020204" pitchFamily="34" charset="0"/>
                        </a:rPr>
                        <a:t>Sergey </a:t>
                      </a:r>
                      <a:r>
                        <a:rPr lang="en-US" dirty="0" err="1">
                          <a:latin typeface="Arial" panose="020B0604020202020204" pitchFamily="34" charset="0"/>
                          <a:cs typeface="Arial" panose="020B0604020202020204" pitchFamily="34" charset="0"/>
                        </a:rPr>
                        <a:t>Brin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Google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$43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cs typeface="Arial" panose="020B0604020202020204" pitchFamily="34" charset="0"/>
                        </a:rPr>
                        <a:t>Gabe Newell</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Valve</a:t>
                      </a:r>
                      <a:r>
                        <a:rPr lang="en-US" baseline="0" dirty="0">
                          <a:latin typeface="Arial" panose="020B0604020202020204" pitchFamily="34" charset="0"/>
                          <a:cs typeface="Arial" panose="020B0604020202020204" pitchFamily="34" charset="0"/>
                        </a:rPr>
                        <a:t> / Steam</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$4.1 Billion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atin typeface="Arial" panose="020B0604020202020204" pitchFamily="34" charset="0"/>
                          <a:cs typeface="Arial" panose="020B0604020202020204" pitchFamily="34" charset="0"/>
                        </a:rPr>
                        <a:t>Markus </a:t>
                      </a:r>
                      <a:r>
                        <a:rPr lang="en-US" dirty="0" err="1">
                          <a:latin typeface="Arial" panose="020B0604020202020204" pitchFamily="34" charset="0"/>
                          <a:cs typeface="Arial" panose="020B0604020202020204" pitchFamily="34" charset="0"/>
                        </a:rPr>
                        <a:t>Persson</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err="1">
                          <a:latin typeface="Arial" panose="020B0604020202020204" pitchFamily="34" charset="0"/>
                          <a:cs typeface="Arial" panose="020B0604020202020204" pitchFamily="34" charset="0"/>
                        </a:rPr>
                        <a:t>Minecraft</a:t>
                      </a:r>
                      <a:endParaRPr lang="en-US"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$1.4</a:t>
                      </a:r>
                      <a:r>
                        <a:rPr lang="en-US" baseline="0" dirty="0">
                          <a:solidFill>
                            <a:srgbClr val="FF0000"/>
                          </a:solidFill>
                          <a:latin typeface="Arial" panose="020B0604020202020204" pitchFamily="34" charset="0"/>
                          <a:cs typeface="Arial" panose="020B0604020202020204" pitchFamily="34" charset="0"/>
                        </a:rPr>
                        <a:t> Billion</a:t>
                      </a:r>
                      <a:endParaRPr lang="en-US"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886824"/>
                  </a:ext>
                </a:extLst>
              </a:tr>
              <a:tr h="370840">
                <a:tc>
                  <a:txBody>
                    <a:bodyPr/>
                    <a:lstStyle/>
                    <a:p>
                      <a:pPr algn="ctr"/>
                      <a:r>
                        <a:rPr lang="en-US" dirty="0">
                          <a:latin typeface="Arial" panose="020B0604020202020204" pitchFamily="34" charset="0"/>
                          <a:cs typeface="Arial" panose="020B0604020202020204" pitchFamily="34" charset="0"/>
                        </a:rPr>
                        <a:t>Mike Krieger</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cs typeface="Arial" panose="020B0604020202020204" pitchFamily="34" charset="0"/>
                        </a:rPr>
                        <a:t>Instagram</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cs typeface="Arial" panose="020B0604020202020204" pitchFamily="34" charset="0"/>
                        </a:rPr>
                        <a:t>$300 Million</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2679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rtlCol="0">
            <a:normAutofit/>
          </a:bodyPr>
          <a:lstStyle/>
          <a:p>
            <a:pPr>
              <a:defRPr/>
            </a:pPr>
            <a:r>
              <a:rPr lang="en-GB" altLang="en-US" dirty="0"/>
              <a:t>Starter</a:t>
            </a:r>
            <a:endParaRPr lang="en-GB" b="1" dirty="0"/>
          </a:p>
        </p:txBody>
      </p:sp>
      <p:sp>
        <p:nvSpPr>
          <p:cNvPr id="2" name="Text Placeholder 1"/>
          <p:cNvSpPr>
            <a:spLocks noGrp="1"/>
          </p:cNvSpPr>
          <p:nvPr>
            <p:ph type="body" sz="quarter" idx="14"/>
          </p:nvPr>
        </p:nvSpPr>
        <p:spPr>
          <a:xfrm>
            <a:off x="724280" y="1704179"/>
            <a:ext cx="6866965" cy="2780735"/>
          </a:xfrm>
        </p:spPr>
        <p:txBody>
          <a:bodyPr/>
          <a:lstStyle/>
          <a:p>
            <a:pPr marL="0" indent="0">
              <a:buNone/>
              <a:defRPr/>
            </a:pPr>
            <a:r>
              <a:rPr lang="en-GB" dirty="0"/>
              <a:t>Why is sorting a useful programming skill?</a:t>
            </a:r>
          </a:p>
          <a:p>
            <a:pPr lvl="1">
              <a:defRPr/>
            </a:pPr>
            <a:r>
              <a:rPr lang="en-GB" dirty="0"/>
              <a:t>It helps us identify the most successful people quickly</a:t>
            </a:r>
          </a:p>
          <a:p>
            <a:pPr lvl="1">
              <a:defRPr/>
            </a:pPr>
            <a:r>
              <a:rPr lang="en-GB" dirty="0"/>
              <a:t>It allows us to put items into a logical order</a:t>
            </a:r>
          </a:p>
          <a:p>
            <a:pPr lvl="1">
              <a:defRPr/>
            </a:pPr>
            <a:r>
              <a:rPr lang="en-GB" dirty="0"/>
              <a:t>It is especially useful with large sets of data</a:t>
            </a:r>
          </a:p>
          <a:p>
            <a:endParaRPr lang="en-GB" dirty="0"/>
          </a:p>
        </p:txBody>
      </p:sp>
    </p:spTree>
    <p:extLst>
      <p:ext uri="{BB962C8B-B14F-4D97-AF65-F5344CB8AC3E}">
        <p14:creationId xmlns:p14="http://schemas.microsoft.com/office/powerpoint/2010/main" val="566493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Sorting simple lists</a:t>
            </a:r>
          </a:p>
          <a:p>
            <a:pPr eaLnBrk="1" hangingPunct="1">
              <a:buNone/>
            </a:pPr>
            <a:endParaRPr lang="en-GB" altLang="en-US" dirty="0"/>
          </a:p>
        </p:txBody>
      </p:sp>
      <p:sp>
        <p:nvSpPr>
          <p:cNvPr id="2" name="Text Placeholder 1"/>
          <p:cNvSpPr>
            <a:spLocks noGrp="1"/>
          </p:cNvSpPr>
          <p:nvPr>
            <p:ph type="body" sz="quarter" idx="14"/>
          </p:nvPr>
        </p:nvSpPr>
        <p:spPr>
          <a:xfrm>
            <a:off x="724280" y="1704179"/>
            <a:ext cx="7816470" cy="3453607"/>
          </a:xfrm>
        </p:spPr>
        <p:txBody>
          <a:bodyPr/>
          <a:lstStyle/>
          <a:p>
            <a:r>
              <a:rPr lang="en-GB" altLang="en-US" dirty="0"/>
              <a:t>Sorting data in a list can be very easy to do in Python – especially if it is a simple list</a:t>
            </a:r>
          </a:p>
          <a:p>
            <a:endParaRPr lang="en-GB" dirty="0"/>
          </a:p>
        </p:txBody>
      </p:sp>
    </p:spTree>
    <p:extLst>
      <p:ext uri="{BB962C8B-B14F-4D97-AF65-F5344CB8AC3E}">
        <p14:creationId xmlns:p14="http://schemas.microsoft.com/office/powerpoint/2010/main" val="41361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Sorting simple lists</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a:p>
            <a:endParaRPr lang="en-GB" dirty="0"/>
          </a:p>
        </p:txBody>
      </p:sp>
      <p:sp>
        <p:nvSpPr>
          <p:cNvPr id="6" name="Rectangle 5"/>
          <p:cNvSpPr/>
          <p:nvPr/>
        </p:nvSpPr>
        <p:spPr>
          <a:xfrm>
            <a:off x="4962" y="2362265"/>
            <a:ext cx="9141887" cy="2584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a:p>
        </p:txBody>
      </p:sp>
      <p:sp>
        <p:nvSpPr>
          <p:cNvPr id="7" name="Content Placeholder 2"/>
          <p:cNvSpPr txBox="1">
            <a:spLocks/>
          </p:cNvSpPr>
          <p:nvPr/>
        </p:nvSpPr>
        <p:spPr>
          <a:xfrm>
            <a:off x="170771" y="2240347"/>
            <a:ext cx="8229600" cy="27920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values= [17,12,5,9,16,23,4,31,13]</a:t>
            </a:r>
          </a:p>
          <a:p>
            <a:pPr marL="0" indent="0">
              <a:lnSpc>
                <a:spcPct val="14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 = sorted(values)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330359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Reversing the sort order</a:t>
            </a:r>
            <a:endParaRPr lang="en-GB" altLang="en-US" dirty="0"/>
          </a:p>
        </p:txBody>
      </p:sp>
      <p:sp>
        <p:nvSpPr>
          <p:cNvPr id="3" name="Text Placeholder 2"/>
          <p:cNvSpPr>
            <a:spLocks noGrp="1"/>
          </p:cNvSpPr>
          <p:nvPr>
            <p:ph type="body" sz="quarter" idx="14"/>
          </p:nvPr>
        </p:nvSpPr>
        <p:spPr>
          <a:xfrm>
            <a:off x="724280" y="1704180"/>
            <a:ext cx="7797230" cy="1219442"/>
          </a:xfrm>
        </p:spPr>
        <p:txBody>
          <a:bodyPr/>
          <a:lstStyle/>
          <a:p>
            <a:r>
              <a:rPr lang="en-GB" altLang="en-US" dirty="0"/>
              <a:t>By default, Python will sort in ascending order</a:t>
            </a:r>
          </a:p>
          <a:p>
            <a:r>
              <a:rPr lang="en-GB" altLang="en-US" dirty="0"/>
              <a:t>Try the following lines of code to change this:</a:t>
            </a:r>
          </a:p>
          <a:p>
            <a:endParaRPr lang="en-GB" dirty="0"/>
          </a:p>
        </p:txBody>
      </p:sp>
      <p:sp>
        <p:nvSpPr>
          <p:cNvPr id="6" name="Rectangle 5"/>
          <p:cNvSpPr/>
          <p:nvPr/>
        </p:nvSpPr>
        <p:spPr>
          <a:xfrm>
            <a:off x="0" y="2923621"/>
            <a:ext cx="9144000" cy="2709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a:p>
        </p:txBody>
      </p:sp>
      <p:sp>
        <p:nvSpPr>
          <p:cNvPr id="7" name="Content Placeholder 2"/>
          <p:cNvSpPr txBox="1">
            <a:spLocks/>
          </p:cNvSpPr>
          <p:nvPr/>
        </p:nvSpPr>
        <p:spPr>
          <a:xfrm>
            <a:off x="61912" y="2849512"/>
            <a:ext cx="8460295" cy="278319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values= [17,12,5,9,16,23,4,31,13]</a:t>
            </a:r>
          </a:p>
          <a:p>
            <a:pPr marL="0" indent="0">
              <a:lnSpc>
                <a:spcPct val="14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 = </a:t>
            </a:r>
            <a:r>
              <a:rPr lang="en-GB" sz="2500" dirty="0">
                <a:solidFill>
                  <a:srgbClr val="660066"/>
                </a:solidFill>
                <a:latin typeface="Consolas" pitchFamily="49" charset="0"/>
                <a:cs typeface="Consolas" pitchFamily="49" charset="0"/>
              </a:rPr>
              <a:t>sorted</a:t>
            </a:r>
            <a:r>
              <a:rPr lang="en-GB" sz="2500" dirty="0">
                <a:latin typeface="Consolas" pitchFamily="49" charset="0"/>
                <a:cs typeface="Consolas" pitchFamily="49" charset="0"/>
              </a:rPr>
              <a:t>(</a:t>
            </a:r>
            <a:r>
              <a:rPr lang="en-GB" sz="2500" dirty="0" err="1">
                <a:latin typeface="Consolas" pitchFamily="49" charset="0"/>
                <a:cs typeface="Consolas" pitchFamily="49" charset="0"/>
              </a:rPr>
              <a:t>values,reverse</a:t>
            </a:r>
            <a:r>
              <a:rPr lang="en-GB" sz="2500" dirty="0">
                <a:latin typeface="Consolas" pitchFamily="49" charset="0"/>
                <a:cs typeface="Consolas" pitchFamily="49" charset="0"/>
              </a:rPr>
              <a:t>=</a:t>
            </a:r>
            <a:r>
              <a:rPr lang="en-GB" sz="2500" dirty="0">
                <a:solidFill>
                  <a:schemeClr val="accent6"/>
                </a:solidFill>
                <a:latin typeface="Consolas" pitchFamily="49" charset="0"/>
                <a:cs typeface="Consolas" pitchFamily="49" charset="0"/>
              </a:rPr>
              <a:t>True</a:t>
            </a:r>
            <a:r>
              <a:rPr lang="en-GB" sz="2500" dirty="0">
                <a:latin typeface="Consolas" pitchFamily="49" charset="0"/>
                <a:cs typeface="Consolas" pitchFamily="49" charset="0"/>
              </a:rPr>
              <a:t>)</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(values)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sortedValues</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260480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Sorting simple lists</a:t>
            </a:r>
            <a:endParaRPr lang="en-GB" altLang="en-US" dirty="0"/>
          </a:p>
        </p:txBody>
      </p:sp>
      <p:sp>
        <p:nvSpPr>
          <p:cNvPr id="3" name="Text Placeholder 2"/>
          <p:cNvSpPr>
            <a:spLocks noGrp="1"/>
          </p:cNvSpPr>
          <p:nvPr>
            <p:ph type="body" sz="quarter" idx="14"/>
          </p:nvPr>
        </p:nvSpPr>
        <p:spPr/>
        <p:txBody>
          <a:bodyPr/>
          <a:lstStyle/>
          <a:p>
            <a:r>
              <a:rPr lang="en-GB" altLang="en-US" dirty="0"/>
              <a:t>You can sort almost any kind of data:</a:t>
            </a:r>
          </a:p>
          <a:p>
            <a:endParaRPr lang="en-GB" dirty="0"/>
          </a:p>
        </p:txBody>
      </p:sp>
      <p:sp>
        <p:nvSpPr>
          <p:cNvPr id="6" name="Rectangle 5"/>
          <p:cNvSpPr/>
          <p:nvPr/>
        </p:nvSpPr>
        <p:spPr>
          <a:xfrm>
            <a:off x="0" y="2273440"/>
            <a:ext cx="9144000" cy="2589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GB"/>
          </a:p>
        </p:txBody>
      </p:sp>
      <p:sp>
        <p:nvSpPr>
          <p:cNvPr id="7" name="Content Placeholder 2"/>
          <p:cNvSpPr txBox="1">
            <a:spLocks/>
          </p:cNvSpPr>
          <p:nvPr/>
        </p:nvSpPr>
        <p:spPr>
          <a:xfrm>
            <a:off x="291910" y="2290846"/>
            <a:ext cx="8229600" cy="255459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40000"/>
              </a:lnSpc>
              <a:buNone/>
              <a:defRPr/>
            </a:pPr>
            <a:r>
              <a:rPr lang="en-GB" sz="2500" dirty="0">
                <a:latin typeface="Consolas" pitchFamily="49" charset="0"/>
                <a:cs typeface="Consolas" pitchFamily="49" charset="0"/>
              </a:rPr>
              <a:t>	names= [</a:t>
            </a:r>
            <a:r>
              <a:rPr lang="en-GB" sz="2500" dirty="0">
                <a:solidFill>
                  <a:srgbClr val="008000"/>
                </a:solidFill>
                <a:latin typeface="Consolas" pitchFamily="49" charset="0"/>
                <a:cs typeface="Consolas" pitchFamily="49" charset="0"/>
              </a:rPr>
              <a:t>"</a:t>
            </a:r>
            <a:r>
              <a:rPr lang="en-GB" sz="2500" dirty="0" err="1">
                <a:solidFill>
                  <a:srgbClr val="008000"/>
                </a:solidFill>
                <a:latin typeface="Consolas" pitchFamily="49" charset="0"/>
                <a:cs typeface="Consolas" pitchFamily="49" charset="0"/>
              </a:rPr>
              <a:t>Luke","Leia","Yoda","Han</a:t>
            </a:r>
            <a:r>
              <a:rPr lang="en-GB" sz="25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p>
          <a:p>
            <a:pPr marL="0" indent="0">
              <a:lnSpc>
                <a:spcPct val="140000"/>
              </a:lnSpc>
              <a:buNone/>
              <a:defRPr/>
            </a:pPr>
            <a:r>
              <a:rPr lang="en-GB" sz="2500" dirty="0">
                <a:latin typeface="Consolas" pitchFamily="49" charset="0"/>
                <a:cs typeface="Consolas" pitchFamily="49" charset="0"/>
              </a:rPr>
              <a:t>	</a:t>
            </a:r>
            <a:r>
              <a:rPr lang="en-GB" sz="2500" dirty="0" err="1">
                <a:latin typeface="Consolas" pitchFamily="49" charset="0"/>
                <a:cs typeface="Consolas" pitchFamily="49" charset="0"/>
              </a:rPr>
              <a:t>sortedNames</a:t>
            </a:r>
            <a:r>
              <a:rPr lang="en-GB" sz="2500" dirty="0">
                <a:latin typeface="Consolas" pitchFamily="49" charset="0"/>
                <a:cs typeface="Consolas" pitchFamily="49" charset="0"/>
              </a:rPr>
              <a:t> = </a:t>
            </a:r>
            <a:r>
              <a:rPr lang="en-GB" sz="2500" dirty="0">
                <a:solidFill>
                  <a:srgbClr val="660066"/>
                </a:solidFill>
                <a:latin typeface="Consolas" pitchFamily="49" charset="0"/>
                <a:cs typeface="Consolas" pitchFamily="49" charset="0"/>
              </a:rPr>
              <a:t>sorted</a:t>
            </a:r>
            <a:r>
              <a:rPr lang="en-GB" sz="2500" dirty="0">
                <a:latin typeface="Consolas" pitchFamily="49" charset="0"/>
                <a:cs typeface="Consolas" pitchFamily="49" charset="0"/>
              </a:rPr>
              <a:t>(names)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(names)</a:t>
            </a:r>
          </a:p>
          <a:p>
            <a:pPr marL="0" indent="0">
              <a:lnSpc>
                <a:spcPct val="14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err="1">
                <a:latin typeface="Consolas" pitchFamily="49" charset="0"/>
                <a:cs typeface="Consolas" pitchFamily="49" charset="0"/>
              </a:rPr>
              <a:t>sortedNames</a:t>
            </a:r>
            <a:r>
              <a:rPr lang="en-GB" sz="2500" dirty="0">
                <a:latin typeface="Consolas" pitchFamily="49" charset="0"/>
                <a:cs typeface="Consolas" pitchFamily="49" charset="0"/>
              </a:rPr>
              <a:t>)</a:t>
            </a:r>
          </a:p>
        </p:txBody>
      </p:sp>
    </p:spTree>
    <p:extLst>
      <p:ext uri="{BB962C8B-B14F-4D97-AF65-F5344CB8AC3E}">
        <p14:creationId xmlns:p14="http://schemas.microsoft.com/office/powerpoint/2010/main" val="2406642722"/>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1321</TotalTime>
  <Words>356</Words>
  <Application>Microsoft Office PowerPoint</Application>
  <PresentationFormat>On-screen Show (4:3)</PresentationFormat>
  <Paragraphs>119</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Consolas</vt:lpstr>
      <vt:lpstr>Museo 700</vt:lpstr>
      <vt:lpstr>Arial</vt:lpstr>
      <vt:lpstr>Museo 100</vt:lpstr>
      <vt:lpstr>Museo900-Regular</vt:lpstr>
      <vt:lpstr>Museo 900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38</cp:revision>
  <dcterms:created xsi:type="dcterms:W3CDTF">2014-11-17T09:21:48Z</dcterms:created>
  <dcterms:modified xsi:type="dcterms:W3CDTF">2017-06-06T08:54:32Z</dcterms:modified>
</cp:coreProperties>
</file>