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2"/>
  </p:notesMasterIdLst>
  <p:sldIdLst>
    <p:sldId id="260" r:id="rId2"/>
    <p:sldId id="261" r:id="rId3"/>
    <p:sldId id="262" r:id="rId4"/>
    <p:sldId id="278"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80" r:id="rId19"/>
    <p:sldId id="277" r:id="rId20"/>
    <p:sldId id="279" r:id="rId21"/>
  </p:sldIdLst>
  <p:sldSz cx="9144000" cy="6858000" type="screen4x3"/>
  <p:notesSz cx="6858000" cy="9144000"/>
  <p:embeddedFontLst>
    <p:embeddedFont>
      <p:font typeface="Consolas" panose="020B0609020204030204" pitchFamily="49"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Museo 700" panose="02000000000000000000" pitchFamily="2" charset="0"/>
      <p:bold r:id="rId31"/>
    </p:embeddedFont>
    <p:embeddedFont>
      <p:font typeface="Museo 900" panose="02000000000000000000" pitchFamily="2" charset="0"/>
      <p:bold r:id="rId32"/>
    </p:embeddedFont>
    <p:embeddedFont>
      <p:font typeface="Museo900-Regular" panose="02000000000000000000" pitchFamily="2" charset="0"/>
      <p:bold r:id="rId33"/>
    </p:embeddedFont>
    <p:embeddedFont>
      <p:font typeface="Museo 100" panose="02000000000000000000" pitchFamily="2" charset="0"/>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guide id="6" orient="horz" pos="32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999C"/>
    <a:srgbClr val="B5A56A"/>
    <a:srgbClr val="ED0775"/>
    <a:srgbClr val="F200C1"/>
    <a:srgbClr val="F27EC1"/>
    <a:srgbClr val="F29AC1"/>
    <a:srgbClr val="7BA7D8"/>
    <a:srgbClr val="2E62AE"/>
    <a:srgbClr val="F0A622"/>
    <a:srgbClr val="D96D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67" autoAdjust="0"/>
    <p:restoredTop sz="94660"/>
  </p:normalViewPr>
  <p:slideViewPr>
    <p:cSldViewPr snapToGrid="0" snapToObjects="1" showGuides="1">
      <p:cViewPr varScale="1">
        <p:scale>
          <a:sx n="111" d="100"/>
          <a:sy n="111" d="100"/>
        </p:scale>
        <p:origin x="1134" y="96"/>
      </p:cViewPr>
      <p:guideLst>
        <p:guide orient="horz" pos="1245"/>
        <p:guide orient="horz" pos="3232"/>
        <p:guide orient="horz" pos="1912"/>
        <p:guide pos="5380"/>
        <p:guide pos="2959"/>
        <p:guide orient="horz" pos="322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07/06/2017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662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006637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193345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168045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972983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853391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880060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881167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783148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725352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688266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765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64899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765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083129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821911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67181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29308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871291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789346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3319370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0"/>
            <a:ext cx="9144000" cy="6858000"/>
          </a:xfrm>
          <a:prstGeom prst="rect">
            <a:avLst/>
          </a:prstGeom>
        </p:spPr>
      </p:pic>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54999C"/>
        </a:solidFill>
        <a:effectLst/>
      </p:bgPr>
    </p:bg>
    <p:spTree>
      <p:nvGrpSpPr>
        <p:cNvPr id="1" name=""/>
        <p:cNvGrpSpPr/>
        <p:nvPr/>
      </p:nvGrpSpPr>
      <p:grpSpPr>
        <a:xfrm>
          <a:off x="0" y="0"/>
          <a:ext cx="0" cy="0"/>
          <a:chOff x="0" y="0"/>
          <a:chExt cx="0" cy="0"/>
        </a:xfrm>
      </p:grpSpPr>
      <p:cxnSp>
        <p:nvCxnSpPr>
          <p:cNvPr id="8" name="Straight Connector 7"/>
          <p:cNvCxnSpPr>
            <a:cxnSpLocks/>
          </p:cNvCxnSpPr>
          <p:nvPr userDrawn="1"/>
        </p:nvCxnSpPr>
        <p:spPr>
          <a:xfrm>
            <a:off x="584200" y="1702800"/>
            <a:ext cx="0" cy="2248098"/>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226542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B5A56A"/>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17145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8"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39392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6" name="Picture 5"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rotWithShape="1">
          <a:blip r:embed="rId3"/>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Reading files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1" name="Picture 10"/>
          <p:cNvPicPr>
            <a:picLocks noChangeAspect="1"/>
          </p:cNvPicPr>
          <p:nvPr userDrawn="1"/>
        </p:nvPicPr>
        <p:blipFill>
          <a:blip r:embed="rId4"/>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4"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rotWithShape="1">
          <a:blip r:embed="rId2"/>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Reading files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1" name="Picture 10"/>
          <p:cNvPicPr>
            <a:picLocks noChangeAspect="1"/>
          </p:cNvPicPr>
          <p:nvPr userDrawn="1"/>
        </p:nvPicPr>
        <p:blipFill>
          <a:blip r:embed="rId3"/>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418077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1" name="Picture 20"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22"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3"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rotWithShape="1">
          <a:blip r:embed="rId3"/>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Reading files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240086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1"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2"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8" name="Picture 7"/>
          <p:cNvPicPr>
            <a:picLocks noChangeAspect="1"/>
          </p:cNvPicPr>
          <p:nvPr userDrawn="1"/>
        </p:nvPicPr>
        <p:blipFill rotWithShape="1">
          <a:blip r:embed="rId2"/>
          <a:srcRect b="90232"/>
          <a:stretch/>
        </p:blipFill>
        <p:spPr>
          <a:xfrm>
            <a:off x="0" y="-1"/>
            <a:ext cx="9144000" cy="669835"/>
          </a:xfrm>
          <a:prstGeom prst="rect">
            <a:avLst/>
          </a:prstGeom>
        </p:spPr>
      </p:pic>
      <p:sp>
        <p:nvSpPr>
          <p:cNvPr id="9" name="TextBox 8"/>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Reading files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331583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sp>
        <p:nvSpPr>
          <p:cNvPr id="9" name="Rectangle 8"/>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2017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pic>
        <p:nvPicPr>
          <p:cNvPr id="6" name="Picture 5"/>
          <p:cNvPicPr>
            <a:picLocks noChangeAspect="1"/>
          </p:cNvPicPr>
          <p:nvPr userDrawn="1"/>
        </p:nvPicPr>
        <p:blipFill rotWithShape="1">
          <a:blip r:embed="rId2"/>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Reading files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1" name="Picture 10"/>
          <p:cNvPicPr>
            <a:picLocks noChangeAspect="1"/>
          </p:cNvPicPr>
          <p:nvPr userDrawn="1"/>
        </p:nvPicPr>
        <p:blipFill>
          <a:blip r:embed="rId3"/>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270848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4" r:id="rId3"/>
    <p:sldLayoutId id="2147483652" r:id="rId4"/>
    <p:sldLayoutId id="2147483653" r:id="rId5"/>
    <p:sldLayoutId id="2147483655" r:id="rId6"/>
    <p:sldLayoutId id="2147483656" r:id="rId7"/>
    <p:sldLayoutId id="21474836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txBox="1">
            <a:spLocks/>
          </p:cNvSpPr>
          <p:nvPr/>
        </p:nvSpPr>
        <p:spPr>
          <a:xfrm>
            <a:off x="1803400" y="1841231"/>
            <a:ext cx="2527300" cy="2201863"/>
          </a:xfrm>
          <a:prstGeom prst="rect">
            <a:avLst/>
          </a:prstGeom>
        </p:spPr>
        <p:txBody>
          <a:bodyPr vert="horz" lIns="0"/>
          <a:lstStyle>
            <a:lvl1pPr marL="0" indent="0" algn="l" defTabSz="457200" rtl="0" eaLnBrk="1" latinLnBrk="0" hangingPunct="1">
              <a:lnSpc>
                <a:spcPts val="4800"/>
              </a:lnSpc>
              <a:spcBef>
                <a:spcPts val="0"/>
              </a:spcBef>
              <a:buFont typeface="Arial"/>
              <a:buNone/>
              <a:defRPr sz="4500" b="1" kern="0" spc="-140">
                <a:solidFill>
                  <a:schemeClr val="bg1"/>
                </a:solidFill>
                <a:latin typeface="Arial"/>
                <a:ea typeface="+mn-ea"/>
                <a:cs typeface="Arial"/>
              </a:defRPr>
            </a:lvl1pPr>
            <a:lvl2pPr marL="0" indent="0" algn="l" defTabSz="457200" rtl="0" eaLnBrk="1" latinLnBrk="0" hangingPunct="1">
              <a:lnSpc>
                <a:spcPts val="2500"/>
              </a:lnSpc>
              <a:spcBef>
                <a:spcPts val="0"/>
              </a:spcBef>
              <a:buFont typeface="Arial"/>
              <a:buNone/>
              <a:defRPr sz="2500" kern="0" spc="-140">
                <a:solidFill>
                  <a:schemeClr val="bg1"/>
                </a:solidFill>
                <a:latin typeface="Arial"/>
                <a:ea typeface="+mn-ea"/>
                <a:cs typeface="Arial"/>
              </a:defRPr>
            </a:lvl2pPr>
            <a:lvl3pPr marL="0" indent="0" algn="l" defTabSz="457200" rtl="0" eaLnBrk="1" latinLnBrk="0" hangingPunct="1">
              <a:lnSpc>
                <a:spcPts val="4800"/>
              </a:lnSpc>
              <a:spcBef>
                <a:spcPts val="0"/>
              </a:spcBef>
              <a:buFont typeface="Arial"/>
              <a:buNone/>
              <a:defRPr sz="4500" kern="1200">
                <a:solidFill>
                  <a:schemeClr val="bg1"/>
                </a:solidFill>
                <a:latin typeface="Arial"/>
                <a:ea typeface="+mn-ea"/>
                <a:cs typeface="Arial"/>
              </a:defRPr>
            </a:lvl3pPr>
            <a:lvl4pPr marL="0" indent="0" algn="l" defTabSz="457200" rtl="0" eaLnBrk="1" latinLnBrk="0" hangingPunct="1">
              <a:lnSpc>
                <a:spcPts val="2600"/>
              </a:lnSpc>
              <a:spcBef>
                <a:spcPts val="0"/>
              </a:spcBef>
              <a:buFont typeface="Arial"/>
              <a:buNone/>
              <a:defRPr sz="3000" kern="1200">
                <a:solidFill>
                  <a:srgbClr val="ED0775"/>
                </a:solidFill>
                <a:latin typeface="Arial"/>
                <a:ea typeface="+mn-ea"/>
                <a:cs typeface="Arial"/>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ts val="4800"/>
              </a:lnSpc>
              <a:spcBef>
                <a:spcPts val="0"/>
              </a:spcBef>
              <a:spcAft>
                <a:spcPts val="0"/>
              </a:spcAft>
              <a:buClrTx/>
              <a:buSzTx/>
              <a:buFont typeface="Arial"/>
              <a:buNone/>
              <a:tabLst/>
              <a:defRPr/>
            </a:pPr>
            <a:r>
              <a:rPr kumimoji="0" lang="en-US" sz="4500" b="1" i="0" u="none" strike="noStrike" kern="0" cap="none" spc="-140" normalizeH="0" baseline="0" noProof="0" dirty="0">
                <a:ln>
                  <a:noFill/>
                </a:ln>
                <a:solidFill>
                  <a:sysClr val="window" lastClr="FFFFFF"/>
                </a:solidFill>
                <a:effectLst/>
                <a:uLnTx/>
                <a:uFillTx/>
                <a:latin typeface="Museo 700" panose="02000000000000000000" pitchFamily="50" charset="0"/>
                <a:ea typeface="+mn-ea"/>
                <a:cs typeface="Arial"/>
              </a:rPr>
              <a:t>GCSE</a:t>
            </a:r>
            <a:endParaRPr kumimoji="0" lang="en-US" sz="4500" b="0" i="0" u="none" strike="noStrike" kern="0" cap="none" spc="-140" normalizeH="0" baseline="0" noProof="0" dirty="0">
              <a:ln>
                <a:noFill/>
              </a:ln>
              <a:solidFill>
                <a:sysClr val="window" lastClr="FFFFFF"/>
              </a:solidFill>
              <a:effectLst/>
              <a:uLnTx/>
              <a:uFillTx/>
              <a:latin typeface="Museo900-Regular"/>
              <a:ea typeface="+mn-ea"/>
              <a:cs typeface="Museo900-Regular"/>
            </a:endParaRPr>
          </a:p>
          <a:p>
            <a:pPr marL="0" marR="0" lvl="3" indent="0" algn="l" defTabSz="457200" rtl="0" eaLnBrk="1" fontAlgn="auto" latinLnBrk="0" hangingPunct="1">
              <a:lnSpc>
                <a:spcPts val="2600"/>
              </a:lnSpc>
              <a:spcBef>
                <a:spcPts val="1200"/>
              </a:spcBef>
              <a:spcAft>
                <a:spcPts val="0"/>
              </a:spcAft>
              <a:buClrTx/>
              <a:buSzTx/>
              <a:buFont typeface="Arial"/>
              <a:buNone/>
              <a:tabLst/>
              <a:defRPr/>
            </a:pPr>
            <a:r>
              <a:rPr kumimoji="0" lang="en-GB" sz="2500" b="0" i="0" u="none" strike="noStrike" kern="1200" cap="none" spc="0" normalizeH="0" baseline="0" noProof="0" dirty="0">
                <a:ln>
                  <a:noFill/>
                </a:ln>
                <a:solidFill>
                  <a:sysClr val="window" lastClr="FFFFFF"/>
                </a:solidFill>
                <a:effectLst/>
                <a:uLnTx/>
                <a:uFillTx/>
                <a:latin typeface="Museo 100" panose="02000000000000000000" pitchFamily="50" charset="0"/>
                <a:ea typeface="+mn-ea"/>
                <a:cs typeface="Arial"/>
              </a:rPr>
              <a:t>Practical programming skills in Python</a:t>
            </a:r>
          </a:p>
        </p:txBody>
      </p:sp>
      <p:sp>
        <p:nvSpPr>
          <p:cNvPr id="17" name="Text Placeholder 5"/>
          <p:cNvSpPr txBox="1">
            <a:spLocks/>
          </p:cNvSpPr>
          <p:nvPr/>
        </p:nvSpPr>
        <p:spPr>
          <a:xfrm>
            <a:off x="4800600" y="1841231"/>
            <a:ext cx="2768600" cy="1410629"/>
          </a:xfrm>
          <a:prstGeom prst="rect">
            <a:avLst/>
          </a:prstGeom>
        </p:spPr>
        <p:txBody>
          <a:bodyPr vert="horz" lIns="0"/>
          <a:lstStyle>
            <a:lvl1pPr marL="0" indent="0" algn="l" defTabSz="457200" rtl="0" eaLnBrk="1" latinLnBrk="0" hangingPunct="1">
              <a:lnSpc>
                <a:spcPts val="2600"/>
              </a:lnSpc>
              <a:spcBef>
                <a:spcPts val="0"/>
              </a:spcBef>
              <a:buFont typeface="Arial"/>
              <a:buNone/>
              <a:defRPr sz="2600" b="1" kern="0" spc="-60">
                <a:solidFill>
                  <a:schemeClr val="bg1"/>
                </a:solidFill>
                <a:latin typeface="Arial"/>
                <a:ea typeface="+mn-ea"/>
                <a:cs typeface="Arial"/>
              </a:defRPr>
            </a:lvl1pPr>
            <a:lvl2pPr marL="0" indent="0" algn="l" defTabSz="457200" rtl="0" eaLnBrk="1" latinLnBrk="0" hangingPunct="1">
              <a:lnSpc>
                <a:spcPts val="2000"/>
              </a:lnSpc>
              <a:spcBef>
                <a:spcPts val="500"/>
              </a:spcBef>
              <a:buFont typeface="Arial"/>
              <a:buNone/>
              <a:defRPr sz="1800" kern="1200">
                <a:solidFill>
                  <a:schemeClr val="bg1"/>
                </a:solidFill>
                <a:latin typeface="Arial"/>
                <a:ea typeface="+mn-ea"/>
                <a:cs typeface="Arial"/>
              </a:defRPr>
            </a:lvl2pPr>
            <a:lvl3pPr marL="0" indent="0" algn="l" defTabSz="457200" rtl="0" eaLnBrk="1" latinLnBrk="0" hangingPunct="1">
              <a:spcBef>
                <a:spcPct val="20000"/>
              </a:spcBef>
              <a:buFont typeface="Arial"/>
              <a:buNone/>
              <a:defRPr sz="3000" kern="1200">
                <a:solidFill>
                  <a:srgbClr val="ECCC7B"/>
                </a:solidFill>
                <a:latin typeface="Arial"/>
                <a:ea typeface="+mn-ea"/>
                <a:cs typeface="Arial"/>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Museo 900" panose="02000000000000000000" pitchFamily="50" charset="0"/>
              </a:rPr>
              <a:t>Reading files</a:t>
            </a:r>
          </a:p>
        </p:txBody>
      </p:sp>
      <p:sp>
        <p:nvSpPr>
          <p:cNvPr id="18" name="Text Placeholder 6"/>
          <p:cNvSpPr txBox="1">
            <a:spLocks/>
          </p:cNvSpPr>
          <p:nvPr/>
        </p:nvSpPr>
        <p:spPr>
          <a:xfrm>
            <a:off x="1040400" y="4327200"/>
            <a:ext cx="972000" cy="972000"/>
          </a:xfrm>
          <a:prstGeom prst="rect">
            <a:avLst/>
          </a:prstGeom>
          <a:ln w="114300">
            <a:solidFill>
              <a:srgbClr val="4C4D21"/>
            </a:solidFill>
            <a:miter lim="800000"/>
          </a:ln>
        </p:spPr>
        <p:txBody>
          <a:bodyPr anchor="ctr"/>
          <a:lstStyle>
            <a:lvl1pPr marL="0" indent="0" algn="ctr" defTabSz="457200" rtl="0" eaLnBrk="1" latinLnBrk="0" hangingPunct="1">
              <a:spcBef>
                <a:spcPct val="20000"/>
              </a:spcBef>
              <a:buFont typeface="Arial"/>
              <a:buNone/>
              <a:defRPr sz="4500" b="1"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4500" b="1" i="0" u="none" strike="noStrike" kern="1200" cap="none" spc="0" normalizeH="0" baseline="0" noProof="0" dirty="0">
                <a:ln>
                  <a:noFill/>
                </a:ln>
                <a:solidFill>
                  <a:srgbClr val="4C4D21"/>
                </a:solidFill>
                <a:effectLst/>
                <a:uLnTx/>
                <a:uFillTx/>
                <a:latin typeface="Arial" panose="020B0604020202020204" pitchFamily="34" charset="0"/>
                <a:ea typeface="+mn-ea"/>
                <a:cs typeface="Arial" panose="020B0604020202020204" pitchFamily="34" charset="0"/>
              </a:rPr>
              <a:t>7</a:t>
            </a:r>
          </a:p>
        </p:txBody>
      </p:sp>
      <p:sp>
        <p:nvSpPr>
          <p:cNvPr id="19" name="Text Placeholder 5"/>
          <p:cNvSpPr txBox="1">
            <a:spLocks/>
          </p:cNvSpPr>
          <p:nvPr/>
        </p:nvSpPr>
        <p:spPr>
          <a:xfrm>
            <a:off x="4800600" y="3317133"/>
            <a:ext cx="2768600" cy="433006"/>
          </a:xfrm>
          <a:prstGeom prst="rect">
            <a:avLst/>
          </a:prstGeom>
        </p:spPr>
        <p:txBody>
          <a:bodyPr vert="horz" lIns="0"/>
          <a:lstStyle>
            <a:lvl1pPr marL="0" indent="0" algn="l" defTabSz="457200" rtl="0" eaLnBrk="1" latinLnBrk="0" hangingPunct="1">
              <a:lnSpc>
                <a:spcPts val="2600"/>
              </a:lnSpc>
              <a:spcBef>
                <a:spcPts val="0"/>
              </a:spcBef>
              <a:buFont typeface="Arial"/>
              <a:buNone/>
              <a:defRPr sz="2600" b="1" kern="0" spc="-60">
                <a:solidFill>
                  <a:schemeClr val="bg1"/>
                </a:solidFill>
                <a:latin typeface="Arial"/>
                <a:ea typeface="+mn-ea"/>
                <a:cs typeface="Arial"/>
              </a:defRPr>
            </a:lvl1pPr>
            <a:lvl2pPr marL="0" indent="0" algn="l" defTabSz="457200" rtl="0" eaLnBrk="1" latinLnBrk="0" hangingPunct="1">
              <a:lnSpc>
                <a:spcPts val="2000"/>
              </a:lnSpc>
              <a:spcBef>
                <a:spcPts val="500"/>
              </a:spcBef>
              <a:buFont typeface="Arial"/>
              <a:buNone/>
              <a:defRPr sz="1800" kern="1200">
                <a:solidFill>
                  <a:schemeClr val="bg1"/>
                </a:solidFill>
                <a:latin typeface="Arial"/>
                <a:ea typeface="+mn-ea"/>
                <a:cs typeface="Arial"/>
              </a:defRPr>
            </a:lvl2pPr>
            <a:lvl3pPr marL="0" indent="0" algn="l" defTabSz="457200" rtl="0" eaLnBrk="1" latinLnBrk="0" hangingPunct="1">
              <a:spcBef>
                <a:spcPct val="20000"/>
              </a:spcBef>
              <a:buFont typeface="Arial"/>
              <a:buNone/>
              <a:defRPr sz="3000" kern="1200">
                <a:solidFill>
                  <a:srgbClr val="ECCC7B"/>
                </a:solidFill>
                <a:latin typeface="Arial"/>
                <a:ea typeface="+mn-ea"/>
                <a:cs typeface="Arial"/>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a:solidFill>
                  <a:prstClr val="white"/>
                </a:solidFill>
                <a:latin typeface="Museo 100" panose="02000000000000000000" pitchFamily="50" charset="0"/>
              </a:rPr>
              <a:t>Topic 7</a:t>
            </a:r>
            <a:endParaRPr lang="en-US" dirty="0">
              <a:solidFill>
                <a:prstClr val="white"/>
              </a:solidFill>
              <a:latin typeface="Museo 100" panose="02000000000000000000" pitchFamily="50" charset="0"/>
            </a:endParaRPr>
          </a:p>
        </p:txBody>
      </p:sp>
    </p:spTree>
    <p:extLst>
      <p:ext uri="{BB962C8B-B14F-4D97-AF65-F5344CB8AC3E}">
        <p14:creationId xmlns:p14="http://schemas.microsoft.com/office/powerpoint/2010/main" val="309735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Reading one line at a time</a:t>
            </a:r>
            <a:endParaRPr lang="en-GB" altLang="en-US" dirty="0"/>
          </a:p>
        </p:txBody>
      </p:sp>
      <p:sp>
        <p:nvSpPr>
          <p:cNvPr id="3" name="Text Placeholder 2"/>
          <p:cNvSpPr>
            <a:spLocks noGrp="1"/>
          </p:cNvSpPr>
          <p:nvPr>
            <p:ph type="body" sz="quarter" idx="14"/>
          </p:nvPr>
        </p:nvSpPr>
        <p:spPr/>
        <p:txBody>
          <a:bodyPr/>
          <a:lstStyle/>
          <a:p>
            <a:r>
              <a:rPr lang="en-GB" dirty="0">
                <a:latin typeface="Arial" panose="020B0604020202020204" pitchFamily="34" charset="0"/>
                <a:cs typeface="Arial" panose="020B0604020202020204" pitchFamily="34" charset="0"/>
              </a:rPr>
              <a:t>Type the following lines in your Python editor:</a:t>
            </a:r>
          </a:p>
          <a:p>
            <a:pPr marL="0" indent="0">
              <a:buNone/>
            </a:pPr>
            <a:endParaRPr lang="en-GB" dirty="0"/>
          </a:p>
        </p:txBody>
      </p:sp>
      <p:sp>
        <p:nvSpPr>
          <p:cNvPr id="7" name="Content Placeholder 2"/>
          <p:cNvSpPr txBox="1">
            <a:spLocks/>
          </p:cNvSpPr>
          <p:nvPr/>
        </p:nvSpPr>
        <p:spPr>
          <a:xfrm>
            <a:off x="85725" y="2220109"/>
            <a:ext cx="6834188" cy="366707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defRPr/>
            </a:pPr>
            <a:r>
              <a:rPr lang="en-GB" dirty="0">
                <a:solidFill>
                  <a:srgbClr val="7030A0"/>
                </a:solidFill>
                <a:latin typeface="Consolas" pitchFamily="49" charset="0"/>
                <a:cs typeface="Consolas" pitchFamily="49" charset="0"/>
              </a:rPr>
              <a:t>	</a:t>
            </a:r>
            <a:r>
              <a:rPr lang="en-GB" sz="2500" dirty="0">
                <a:latin typeface="Consolas" pitchFamily="49" charset="0"/>
                <a:cs typeface="Consolas" pitchFamily="49" charset="0"/>
              </a:rPr>
              <a:t>file = </a:t>
            </a:r>
            <a:r>
              <a:rPr lang="en-GB" sz="2500" dirty="0">
                <a:solidFill>
                  <a:srgbClr val="660066"/>
                </a:solidFill>
                <a:latin typeface="Consolas" pitchFamily="49" charset="0"/>
                <a:cs typeface="Consolas" pitchFamily="49" charset="0"/>
              </a:rPr>
              <a:t>open</a:t>
            </a:r>
            <a:r>
              <a:rPr lang="en-GB" sz="2500" dirty="0">
                <a:latin typeface="Consolas" pitchFamily="49" charset="0"/>
                <a:cs typeface="Consolas" pitchFamily="49" charset="0"/>
              </a:rPr>
              <a:t>(</a:t>
            </a:r>
            <a:r>
              <a:rPr lang="en-GB" sz="2500" dirty="0">
                <a:solidFill>
                  <a:srgbClr val="008000"/>
                </a:solidFill>
                <a:latin typeface="Consolas" pitchFamily="49" charset="0"/>
                <a:cs typeface="Consolas" pitchFamily="49" charset="0"/>
              </a:rPr>
              <a:t>"people.txt", "r"</a:t>
            </a:r>
            <a:r>
              <a:rPr lang="en-GB" sz="2500" dirty="0">
                <a:latin typeface="Consolas" pitchFamily="49" charset="0"/>
                <a:cs typeface="Consolas" pitchFamily="49" charset="0"/>
              </a:rPr>
              <a:t>)</a:t>
            </a:r>
          </a:p>
          <a:p>
            <a:pPr marL="0" indent="0">
              <a:lnSpc>
                <a:spcPct val="130000"/>
              </a:lnSpc>
              <a:buNone/>
              <a:defRPr/>
            </a:pPr>
            <a:r>
              <a:rPr lang="en-GB" sz="2500" dirty="0">
                <a:latin typeface="Consolas" pitchFamily="49" charset="0"/>
                <a:cs typeface="Consolas" pitchFamily="49" charset="0"/>
              </a:rPr>
              <a:t>	line = </a:t>
            </a:r>
            <a:r>
              <a:rPr lang="en-GB" sz="2500" dirty="0" err="1">
                <a:latin typeface="Consolas" pitchFamily="49" charset="0"/>
                <a:cs typeface="Consolas" pitchFamily="49" charset="0"/>
              </a:rPr>
              <a:t>file.readline</a:t>
            </a:r>
            <a:r>
              <a:rPr lang="en-GB" sz="2500" dirty="0">
                <a:latin typeface="Consolas" pitchFamily="49" charset="0"/>
                <a:cs typeface="Consolas" pitchFamily="49" charset="0"/>
              </a:rPr>
              <a:t>()</a:t>
            </a:r>
          </a:p>
          <a:p>
            <a:pPr marL="0" indent="0">
              <a:lnSpc>
                <a:spcPct val="130000"/>
              </a:lnSpc>
              <a:buNone/>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(line)</a:t>
            </a:r>
          </a:p>
          <a:p>
            <a:pPr marL="0" indent="0">
              <a:lnSpc>
                <a:spcPct val="130000"/>
              </a:lnSpc>
              <a:buNone/>
              <a:defRPr/>
            </a:pPr>
            <a:r>
              <a:rPr lang="en-GB" sz="2500" dirty="0">
                <a:latin typeface="Consolas" pitchFamily="49" charset="0"/>
                <a:cs typeface="Consolas" pitchFamily="49" charset="0"/>
              </a:rPr>
              <a:t>	line = </a:t>
            </a:r>
            <a:r>
              <a:rPr lang="en-GB" sz="2500" dirty="0" err="1">
                <a:latin typeface="Consolas" pitchFamily="49" charset="0"/>
                <a:cs typeface="Consolas" pitchFamily="49" charset="0"/>
              </a:rPr>
              <a:t>file.readline</a:t>
            </a:r>
            <a:r>
              <a:rPr lang="en-GB" sz="2500" dirty="0">
                <a:latin typeface="Consolas" pitchFamily="49" charset="0"/>
                <a:cs typeface="Consolas" pitchFamily="49" charset="0"/>
              </a:rPr>
              <a:t>()</a:t>
            </a:r>
          </a:p>
          <a:p>
            <a:pPr marL="0" indent="0">
              <a:lnSpc>
                <a:spcPct val="130000"/>
              </a:lnSpc>
              <a:buNone/>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(line)</a:t>
            </a:r>
          </a:p>
          <a:p>
            <a:pPr marL="0" indent="0">
              <a:lnSpc>
                <a:spcPct val="130000"/>
              </a:lnSpc>
              <a:buNone/>
              <a:defRPr/>
            </a:pPr>
            <a:r>
              <a:rPr lang="en-GB" sz="2500" dirty="0">
                <a:latin typeface="Consolas" pitchFamily="49" charset="0"/>
                <a:cs typeface="Consolas" pitchFamily="49" charset="0"/>
              </a:rPr>
              <a:t>	</a:t>
            </a:r>
            <a:r>
              <a:rPr lang="en-GB" sz="2500" dirty="0" err="1">
                <a:latin typeface="Consolas" pitchFamily="49" charset="0"/>
                <a:cs typeface="Consolas" pitchFamily="49" charset="0"/>
              </a:rPr>
              <a:t>file.close</a:t>
            </a:r>
            <a:r>
              <a:rPr lang="en-GB" sz="2500" dirty="0">
                <a:latin typeface="Consolas" pitchFamily="49" charset="0"/>
                <a:cs typeface="Consolas" pitchFamily="49" charset="0"/>
              </a:rPr>
              <a:t>()</a:t>
            </a:r>
          </a:p>
        </p:txBody>
      </p:sp>
    </p:spTree>
    <p:extLst>
      <p:ext uri="{BB962C8B-B14F-4D97-AF65-F5344CB8AC3E}">
        <p14:creationId xmlns:p14="http://schemas.microsoft.com/office/powerpoint/2010/main" val="143993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a:t>file.readline()</a:t>
            </a:r>
            <a:endParaRPr lang="en-GB" altLang="en-US" dirty="0"/>
          </a:p>
        </p:txBody>
      </p:sp>
      <p:sp>
        <p:nvSpPr>
          <p:cNvPr id="2" name="Text Placeholder 1"/>
          <p:cNvSpPr>
            <a:spLocks noGrp="1"/>
          </p:cNvSpPr>
          <p:nvPr>
            <p:ph type="body" sz="quarter" idx="14"/>
          </p:nvPr>
        </p:nvSpPr>
        <p:spPr/>
        <p:txBody>
          <a:bodyPr/>
          <a:lstStyle/>
          <a:p>
            <a:r>
              <a:rPr lang="en-GB" altLang="en-US" dirty="0"/>
              <a:t>This code will read just one line from the file and store it in the variable “</a:t>
            </a:r>
            <a:r>
              <a:rPr lang="en-GB" altLang="en-US" dirty="0">
                <a:latin typeface="Consolas" panose="020B0609020204030204" pitchFamily="49" charset="0"/>
                <a:cs typeface="Consolas" panose="020B0609020204030204" pitchFamily="49" charset="0"/>
              </a:rPr>
              <a:t>line</a:t>
            </a:r>
            <a:r>
              <a:rPr lang="en-GB" altLang="en-US" dirty="0"/>
              <a:t>”</a:t>
            </a:r>
          </a:p>
          <a:p>
            <a:r>
              <a:rPr lang="en-GB" altLang="en-US" dirty="0"/>
              <a:t>The program will remember where it was up to, so if you use </a:t>
            </a:r>
            <a:r>
              <a:rPr lang="en-GB" altLang="en-US" dirty="0" err="1">
                <a:latin typeface="Consolas" panose="020B0609020204030204" pitchFamily="49" charset="0"/>
                <a:cs typeface="Consolas" panose="020B0609020204030204" pitchFamily="49" charset="0"/>
              </a:rPr>
              <a:t>file.readline</a:t>
            </a:r>
            <a:r>
              <a:rPr lang="en-GB" altLang="en-US" dirty="0">
                <a:latin typeface="Consolas" panose="020B0609020204030204" pitchFamily="49" charset="0"/>
                <a:cs typeface="Consolas" panose="020B0609020204030204" pitchFamily="49" charset="0"/>
              </a:rPr>
              <a:t>()</a:t>
            </a:r>
            <a:r>
              <a:rPr lang="en-GB" altLang="en-US" dirty="0"/>
              <a:t> again it will read the next line instead</a:t>
            </a:r>
          </a:p>
          <a:p>
            <a:pPr marL="0" lvl="0" indent="0">
              <a:buNone/>
            </a:pPr>
            <a:r>
              <a:rPr lang="en-GB" altLang="en-US" dirty="0"/>
              <a:t>	</a:t>
            </a:r>
            <a:r>
              <a:rPr lang="en-GB" dirty="0">
                <a:solidFill>
                  <a:prstClr val="black"/>
                </a:solidFill>
                <a:latin typeface="Consolas" pitchFamily="49" charset="0"/>
                <a:cs typeface="Consolas" pitchFamily="49" charset="0"/>
              </a:rPr>
              <a:t>line = </a:t>
            </a:r>
            <a:r>
              <a:rPr lang="en-GB" dirty="0" err="1">
                <a:solidFill>
                  <a:prstClr val="black"/>
                </a:solidFill>
                <a:latin typeface="Consolas" pitchFamily="49" charset="0"/>
                <a:cs typeface="Consolas" pitchFamily="49" charset="0"/>
              </a:rPr>
              <a:t>file.readline</a:t>
            </a:r>
            <a:r>
              <a:rPr lang="en-GB" dirty="0">
                <a:solidFill>
                  <a:prstClr val="black"/>
                </a:solidFill>
                <a:latin typeface="Consolas" pitchFamily="49" charset="0"/>
                <a:cs typeface="Consolas" pitchFamily="49" charset="0"/>
              </a:rPr>
              <a:t>()</a:t>
            </a:r>
          </a:p>
          <a:p>
            <a:pPr marL="0" lvl="0" indent="0">
              <a:buNone/>
            </a:pPr>
            <a:endParaRPr lang="en-GB" dirty="0">
              <a:solidFill>
                <a:prstClr val="black"/>
              </a:solidFill>
              <a:latin typeface="Consolas" pitchFamily="49" charset="0"/>
              <a:cs typeface="Consolas" pitchFamily="49" charset="0"/>
            </a:endParaRPr>
          </a:p>
          <a:p>
            <a:pPr marL="0" indent="0">
              <a:buNone/>
            </a:pPr>
            <a:endParaRPr lang="en-GB" altLang="en-US" dirty="0"/>
          </a:p>
          <a:p>
            <a:endParaRPr lang="en-GB" dirty="0"/>
          </a:p>
        </p:txBody>
      </p:sp>
    </p:spTree>
    <p:extLst>
      <p:ext uri="{BB962C8B-B14F-4D97-AF65-F5344CB8AC3E}">
        <p14:creationId xmlns:p14="http://schemas.microsoft.com/office/powerpoint/2010/main" val="11047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7a</a:t>
            </a:r>
          </a:p>
        </p:txBody>
      </p:sp>
      <p:sp>
        <p:nvSpPr>
          <p:cNvPr id="2" name="Text Placeholder 1"/>
          <p:cNvSpPr>
            <a:spLocks noGrp="1"/>
          </p:cNvSpPr>
          <p:nvPr>
            <p:ph type="body" sz="quarter" idx="14"/>
          </p:nvPr>
        </p:nvSpPr>
        <p:spPr/>
        <p:txBody>
          <a:bodyPr/>
          <a:lstStyle/>
          <a:p>
            <a:r>
              <a:rPr lang="en-GB" altLang="en-US" dirty="0"/>
              <a:t>Complete the questions on </a:t>
            </a:r>
            <a:r>
              <a:rPr lang="en-GB" altLang="en-US" b="1" dirty="0"/>
              <a:t>Worksheet 7a</a:t>
            </a:r>
          </a:p>
          <a:p>
            <a:endParaRPr lang="en-GB" dirty="0"/>
          </a:p>
        </p:txBody>
      </p:sp>
    </p:spTree>
    <p:extLst>
      <p:ext uri="{BB962C8B-B14F-4D97-AF65-F5344CB8AC3E}">
        <p14:creationId xmlns:p14="http://schemas.microsoft.com/office/powerpoint/2010/main" val="2545059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Splitting data</a:t>
            </a:r>
            <a:endParaRPr lang="en-GB" altLang="en-US" dirty="0"/>
          </a:p>
        </p:txBody>
      </p:sp>
      <p:sp>
        <p:nvSpPr>
          <p:cNvPr id="3" name="Text Placeholder 2"/>
          <p:cNvSpPr>
            <a:spLocks noGrp="1"/>
          </p:cNvSpPr>
          <p:nvPr>
            <p:ph type="body" sz="quarter" idx="14"/>
          </p:nvPr>
        </p:nvSpPr>
        <p:spPr/>
        <p:txBody>
          <a:bodyPr/>
          <a:lstStyle/>
          <a:p>
            <a:r>
              <a:rPr lang="en-GB" altLang="en-US" dirty="0"/>
              <a:t>Try this code:</a:t>
            </a:r>
          </a:p>
          <a:p>
            <a:endParaRPr lang="en-GB" altLang="en-US" dirty="0"/>
          </a:p>
          <a:p>
            <a:endParaRPr lang="en-GB" altLang="en-US" dirty="0"/>
          </a:p>
          <a:p>
            <a:endParaRPr lang="en-GB" altLang="en-US" dirty="0"/>
          </a:p>
          <a:p>
            <a:endParaRPr lang="en-GB" altLang="en-US" dirty="0"/>
          </a:p>
          <a:p>
            <a:endParaRPr lang="en-GB" altLang="en-US" dirty="0"/>
          </a:p>
          <a:p>
            <a:r>
              <a:rPr lang="en-GB" altLang="en-US" dirty="0">
                <a:latin typeface="Consolas" pitchFamily="49" charset="0"/>
              </a:rPr>
              <a:t>data[0]</a:t>
            </a:r>
            <a:r>
              <a:rPr lang="en-GB" altLang="en-US" dirty="0"/>
              <a:t> is the first item in the record</a:t>
            </a:r>
          </a:p>
          <a:p>
            <a:r>
              <a:rPr lang="en-GB" altLang="en-US" dirty="0"/>
              <a:t>How do you refer to the second item?</a:t>
            </a:r>
          </a:p>
        </p:txBody>
      </p:sp>
      <p:sp>
        <p:nvSpPr>
          <p:cNvPr id="7" name="Content Placeholder 2"/>
          <p:cNvSpPr txBox="1">
            <a:spLocks/>
          </p:cNvSpPr>
          <p:nvPr/>
        </p:nvSpPr>
        <p:spPr>
          <a:xfrm>
            <a:off x="176213" y="2217960"/>
            <a:ext cx="8229600" cy="246618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GB" dirty="0">
                <a:solidFill>
                  <a:srgbClr val="7030A0"/>
                </a:solidFill>
                <a:latin typeface="Consolas" pitchFamily="49" charset="0"/>
                <a:cs typeface="Consolas" pitchFamily="49" charset="0"/>
              </a:rPr>
              <a:t>	</a:t>
            </a:r>
            <a:r>
              <a:rPr lang="en-GB" sz="2500" dirty="0">
                <a:latin typeface="Consolas" pitchFamily="49" charset="0"/>
                <a:cs typeface="Consolas" pitchFamily="49" charset="0"/>
              </a:rPr>
              <a:t>file = </a:t>
            </a:r>
            <a:r>
              <a:rPr lang="en-GB" sz="2500" dirty="0">
                <a:solidFill>
                  <a:srgbClr val="660066"/>
                </a:solidFill>
                <a:latin typeface="Consolas" pitchFamily="49" charset="0"/>
                <a:cs typeface="Consolas" pitchFamily="49" charset="0"/>
              </a:rPr>
              <a:t>open</a:t>
            </a:r>
            <a:r>
              <a:rPr lang="en-GB" sz="2500" dirty="0">
                <a:latin typeface="Consolas" pitchFamily="49" charset="0"/>
                <a:cs typeface="Consolas" pitchFamily="49" charset="0"/>
              </a:rPr>
              <a:t>(</a:t>
            </a:r>
            <a:r>
              <a:rPr lang="en-GB" sz="2500" dirty="0">
                <a:solidFill>
                  <a:srgbClr val="008000"/>
                </a:solidFill>
                <a:latin typeface="Consolas" pitchFamily="49" charset="0"/>
                <a:cs typeface="Consolas" pitchFamily="49" charset="0"/>
              </a:rPr>
              <a:t>"people.txt", "r"</a:t>
            </a:r>
            <a:r>
              <a:rPr lang="en-GB" sz="2500" dirty="0">
                <a:latin typeface="Consolas" pitchFamily="49" charset="0"/>
                <a:cs typeface="Consolas" pitchFamily="49" charset="0"/>
              </a:rPr>
              <a:t>)</a:t>
            </a:r>
          </a:p>
          <a:p>
            <a:pPr marL="0" indent="0">
              <a:buNone/>
              <a:defRPr/>
            </a:pPr>
            <a:r>
              <a:rPr lang="en-GB" sz="2500" dirty="0">
                <a:latin typeface="Consolas" pitchFamily="49" charset="0"/>
                <a:cs typeface="Consolas" pitchFamily="49" charset="0"/>
              </a:rPr>
              <a:t>	line = </a:t>
            </a:r>
            <a:r>
              <a:rPr lang="en-GB" sz="2500" dirty="0" err="1">
                <a:latin typeface="Consolas" pitchFamily="49" charset="0"/>
                <a:cs typeface="Consolas" pitchFamily="49" charset="0"/>
              </a:rPr>
              <a:t>file.readline</a:t>
            </a:r>
            <a:r>
              <a:rPr lang="en-GB" sz="2500" dirty="0">
                <a:latin typeface="Consolas" pitchFamily="49" charset="0"/>
                <a:cs typeface="Consolas" pitchFamily="49" charset="0"/>
              </a:rPr>
              <a:t>()</a:t>
            </a:r>
          </a:p>
          <a:p>
            <a:pPr marL="0" indent="0">
              <a:buNone/>
              <a:defRPr/>
            </a:pPr>
            <a:r>
              <a:rPr lang="en-GB" sz="2500" dirty="0">
                <a:latin typeface="Consolas" pitchFamily="49" charset="0"/>
                <a:cs typeface="Consolas" pitchFamily="49" charset="0"/>
              </a:rPr>
              <a:t>	</a:t>
            </a:r>
            <a:r>
              <a:rPr lang="en-GB" sz="2500" dirty="0" err="1">
                <a:latin typeface="Consolas" pitchFamily="49" charset="0"/>
                <a:cs typeface="Consolas" pitchFamily="49" charset="0"/>
              </a:rPr>
              <a:t>file.close</a:t>
            </a:r>
            <a:r>
              <a:rPr lang="en-GB" sz="2500" dirty="0">
                <a:latin typeface="Consolas" pitchFamily="49" charset="0"/>
                <a:cs typeface="Consolas" pitchFamily="49" charset="0"/>
              </a:rPr>
              <a:t>()</a:t>
            </a:r>
          </a:p>
          <a:p>
            <a:pPr marL="0" indent="0">
              <a:buNone/>
              <a:defRPr/>
            </a:pPr>
            <a:r>
              <a:rPr lang="en-GB" sz="2500" dirty="0">
                <a:latin typeface="Consolas" pitchFamily="49" charset="0"/>
                <a:cs typeface="Consolas" pitchFamily="49" charset="0"/>
              </a:rPr>
              <a:t>	data = </a:t>
            </a:r>
            <a:r>
              <a:rPr lang="en-GB" sz="2500" dirty="0" err="1">
                <a:latin typeface="Consolas" pitchFamily="49" charset="0"/>
                <a:cs typeface="Consolas" pitchFamily="49" charset="0"/>
              </a:rPr>
              <a:t>line.split</a:t>
            </a:r>
            <a:r>
              <a:rPr lang="en-GB" sz="2500" dirty="0">
                <a:latin typeface="Consolas" pitchFamily="49" charset="0"/>
                <a:cs typeface="Consolas" pitchFamily="49" charset="0"/>
              </a:rPr>
              <a:t>(</a:t>
            </a:r>
            <a:r>
              <a:rPr lang="en-GB" sz="2500" dirty="0">
                <a:solidFill>
                  <a:srgbClr val="008000"/>
                </a:solidFill>
                <a:latin typeface="Consolas" pitchFamily="49" charset="0"/>
                <a:cs typeface="Consolas" pitchFamily="49" charset="0"/>
              </a:rPr>
              <a:t>","</a:t>
            </a:r>
            <a:r>
              <a:rPr lang="en-GB" sz="2500" dirty="0">
                <a:latin typeface="Consolas" pitchFamily="49" charset="0"/>
                <a:cs typeface="Consolas" pitchFamily="49" charset="0"/>
              </a:rPr>
              <a:t>)</a:t>
            </a:r>
          </a:p>
          <a:p>
            <a:pPr marL="0" indent="0">
              <a:buNone/>
              <a:defRPr/>
            </a:pPr>
            <a:r>
              <a:rPr lang="en-GB" sz="2500" dirty="0">
                <a:latin typeface="Consolas" pitchFamily="49" charset="0"/>
                <a:cs typeface="Consolas" pitchFamily="49" charset="0"/>
              </a:rPr>
              <a:t>	print(data[0])</a:t>
            </a:r>
          </a:p>
        </p:txBody>
      </p:sp>
    </p:spTree>
    <p:extLst>
      <p:ext uri="{BB962C8B-B14F-4D97-AF65-F5344CB8AC3E}">
        <p14:creationId xmlns:p14="http://schemas.microsoft.com/office/powerpoint/2010/main" val="1457881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Splitting data</a:t>
            </a:r>
          </a:p>
        </p:txBody>
      </p:sp>
      <p:sp>
        <p:nvSpPr>
          <p:cNvPr id="2" name="Text Placeholder 1"/>
          <p:cNvSpPr>
            <a:spLocks noGrp="1"/>
          </p:cNvSpPr>
          <p:nvPr>
            <p:ph type="body" sz="quarter" idx="14"/>
          </p:nvPr>
        </p:nvSpPr>
        <p:spPr/>
        <p:txBody>
          <a:bodyPr/>
          <a:lstStyle/>
          <a:p>
            <a:r>
              <a:rPr lang="en-GB" altLang="en-US" dirty="0"/>
              <a:t>Once you’ve read a line from a file you can split it up and store the individual values in a list</a:t>
            </a:r>
          </a:p>
          <a:p>
            <a:r>
              <a:rPr lang="en-GB" altLang="en-US" dirty="0"/>
              <a:t>You can choose any separator you like, although a comma is a very common symbol to use</a:t>
            </a:r>
          </a:p>
          <a:p>
            <a:pPr marL="0" indent="0">
              <a:buNone/>
            </a:pPr>
            <a:r>
              <a:rPr lang="en-GB" altLang="en-US" dirty="0"/>
              <a:t>	</a:t>
            </a:r>
            <a:r>
              <a:rPr lang="en-GB" dirty="0">
                <a:solidFill>
                  <a:prstClr val="black"/>
                </a:solidFill>
                <a:latin typeface="Consolas" pitchFamily="49" charset="0"/>
                <a:cs typeface="Consolas" pitchFamily="49" charset="0"/>
              </a:rPr>
              <a:t> data = </a:t>
            </a:r>
            <a:r>
              <a:rPr lang="en-GB" dirty="0" err="1">
                <a:solidFill>
                  <a:prstClr val="black"/>
                </a:solidFill>
                <a:latin typeface="Consolas" pitchFamily="49" charset="0"/>
                <a:cs typeface="Consolas" pitchFamily="49" charset="0"/>
              </a:rPr>
              <a:t>line.split</a:t>
            </a:r>
            <a:r>
              <a:rPr lang="en-GB" dirty="0">
                <a:solidFill>
                  <a:prstClr val="black"/>
                </a:solidFill>
                <a:latin typeface="Consolas" pitchFamily="49" charset="0"/>
                <a:cs typeface="Consolas" pitchFamily="49" charset="0"/>
              </a:rPr>
              <a:t>(</a:t>
            </a:r>
            <a:r>
              <a:rPr lang="en-GB" dirty="0">
                <a:solidFill>
                  <a:srgbClr val="008000"/>
                </a:solidFill>
                <a:latin typeface="Consolas" pitchFamily="49" charset="0"/>
                <a:cs typeface="Consolas" pitchFamily="49" charset="0"/>
              </a:rPr>
              <a:t>","</a:t>
            </a:r>
            <a:r>
              <a:rPr lang="en-GB" dirty="0">
                <a:solidFill>
                  <a:prstClr val="black"/>
                </a:solidFill>
                <a:latin typeface="Consolas" pitchFamily="49" charset="0"/>
                <a:cs typeface="Consolas" pitchFamily="49" charset="0"/>
              </a:rPr>
              <a:t>)</a:t>
            </a:r>
            <a:endParaRPr lang="en-GB" altLang="en-US" dirty="0"/>
          </a:p>
          <a:p>
            <a:endParaRPr lang="en-GB" dirty="0"/>
          </a:p>
        </p:txBody>
      </p:sp>
    </p:spTree>
    <p:extLst>
      <p:ext uri="{BB962C8B-B14F-4D97-AF65-F5344CB8AC3E}">
        <p14:creationId xmlns:p14="http://schemas.microsoft.com/office/powerpoint/2010/main" val="3908144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Splitting data</a:t>
            </a:r>
          </a:p>
        </p:txBody>
      </p:sp>
      <p:sp>
        <p:nvSpPr>
          <p:cNvPr id="2" name="Text Placeholder 1"/>
          <p:cNvSpPr>
            <a:spLocks noGrp="1"/>
          </p:cNvSpPr>
          <p:nvPr>
            <p:ph type="body" sz="quarter" idx="14"/>
          </p:nvPr>
        </p:nvSpPr>
        <p:spPr/>
        <p:txBody>
          <a:bodyPr/>
          <a:lstStyle/>
          <a:p>
            <a:r>
              <a:rPr lang="en-GB" altLang="en-US" dirty="0"/>
              <a:t>Adapt the previous program so that it prints out the surname instead of the first name</a:t>
            </a:r>
          </a:p>
          <a:p>
            <a:r>
              <a:rPr lang="en-GB" altLang="en-US" dirty="0"/>
              <a:t>Extension: Use a FOR loop to print out </a:t>
            </a:r>
            <a:r>
              <a:rPr lang="en-GB" altLang="en-US" b="1" dirty="0"/>
              <a:t>all</a:t>
            </a:r>
            <a:r>
              <a:rPr lang="en-GB" altLang="en-US" dirty="0"/>
              <a:t> of </a:t>
            </a:r>
            <a:br>
              <a:rPr lang="en-GB" altLang="en-US" dirty="0"/>
            </a:br>
            <a:r>
              <a:rPr lang="en-GB" altLang="en-US" dirty="0"/>
              <a:t>the surnames</a:t>
            </a:r>
          </a:p>
          <a:p>
            <a:endParaRPr lang="en-GB" altLang="en-US" dirty="0"/>
          </a:p>
          <a:p>
            <a:endParaRPr lang="en-GB" dirty="0"/>
          </a:p>
        </p:txBody>
      </p:sp>
    </p:spTree>
    <p:extLst>
      <p:ext uri="{BB962C8B-B14F-4D97-AF65-F5344CB8AC3E}">
        <p14:creationId xmlns:p14="http://schemas.microsoft.com/office/powerpoint/2010/main" val="310369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Interrogating data in a file</a:t>
            </a:r>
            <a:endParaRPr lang="en-GB" altLang="en-US" dirty="0"/>
          </a:p>
        </p:txBody>
      </p:sp>
      <p:sp>
        <p:nvSpPr>
          <p:cNvPr id="3" name="Text Placeholder 2"/>
          <p:cNvSpPr>
            <a:spLocks noGrp="1"/>
          </p:cNvSpPr>
          <p:nvPr>
            <p:ph type="body" sz="quarter" idx="14"/>
          </p:nvPr>
        </p:nvSpPr>
        <p:spPr>
          <a:xfrm>
            <a:off x="724280" y="1704179"/>
            <a:ext cx="7797230" cy="353221"/>
          </a:xfrm>
        </p:spPr>
        <p:txBody>
          <a:bodyPr/>
          <a:lstStyle/>
          <a:p>
            <a:r>
              <a:rPr lang="en-GB" altLang="en-US" dirty="0"/>
              <a:t>Try this code:</a:t>
            </a:r>
          </a:p>
        </p:txBody>
      </p:sp>
      <p:sp>
        <p:nvSpPr>
          <p:cNvPr id="4" name="Content Placeholder 2"/>
          <p:cNvSpPr txBox="1">
            <a:spLocks/>
          </p:cNvSpPr>
          <p:nvPr/>
        </p:nvSpPr>
        <p:spPr>
          <a:xfrm>
            <a:off x="189781" y="2207146"/>
            <a:ext cx="8350970" cy="3860279"/>
          </a:xfrm>
          <a:prstGeom prst="rect">
            <a:avLst/>
          </a:prstGeom>
          <a:solidFill>
            <a:schemeClr val="bg1"/>
          </a:solidFill>
          <a:ln>
            <a:noFill/>
          </a:ln>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spcBef>
                <a:spcPts val="0"/>
              </a:spcBef>
              <a:buNone/>
              <a:defRPr/>
            </a:pPr>
            <a:r>
              <a:rPr lang="en-GB" dirty="0">
                <a:solidFill>
                  <a:srgbClr val="7030A0"/>
                </a:solidFill>
                <a:latin typeface="Consolas" pitchFamily="49" charset="0"/>
                <a:cs typeface="Consolas" pitchFamily="49" charset="0"/>
              </a:rPr>
              <a:t>	</a:t>
            </a:r>
            <a:r>
              <a:rPr lang="en-GB" sz="2500" dirty="0">
                <a:latin typeface="Consolas" pitchFamily="49" charset="0"/>
                <a:cs typeface="Consolas" pitchFamily="49" charset="0"/>
              </a:rPr>
              <a:t>file = </a:t>
            </a:r>
            <a:r>
              <a:rPr lang="en-GB" sz="2500" dirty="0">
                <a:solidFill>
                  <a:srgbClr val="660066"/>
                </a:solidFill>
                <a:latin typeface="Consolas" pitchFamily="49" charset="0"/>
                <a:cs typeface="Consolas" pitchFamily="49" charset="0"/>
              </a:rPr>
              <a:t>open</a:t>
            </a:r>
            <a:r>
              <a:rPr lang="en-GB" sz="2500" dirty="0">
                <a:latin typeface="Consolas" pitchFamily="49" charset="0"/>
                <a:cs typeface="Consolas" pitchFamily="49" charset="0"/>
              </a:rPr>
              <a:t>(</a:t>
            </a:r>
            <a:r>
              <a:rPr lang="en-GB" sz="2500" dirty="0">
                <a:solidFill>
                  <a:srgbClr val="008000"/>
                </a:solidFill>
                <a:latin typeface="Consolas" pitchFamily="49" charset="0"/>
                <a:cs typeface="Consolas" pitchFamily="49" charset="0"/>
              </a:rPr>
              <a:t>"people.txt", "r"</a:t>
            </a:r>
            <a:r>
              <a:rPr lang="en-GB" sz="2500" dirty="0">
                <a:latin typeface="Consolas" pitchFamily="49" charset="0"/>
                <a:cs typeface="Consolas" pitchFamily="49" charset="0"/>
              </a:rPr>
              <a:t>)</a:t>
            </a:r>
          </a:p>
          <a:p>
            <a:pPr marL="0" indent="0">
              <a:lnSpc>
                <a:spcPct val="130000"/>
              </a:lnSpc>
              <a:spcBef>
                <a:spcPts val="0"/>
              </a:spcBef>
              <a:buNone/>
              <a:defRPr/>
            </a:pPr>
            <a:r>
              <a:rPr lang="en-GB" sz="2500" dirty="0">
                <a:latin typeface="Consolas" pitchFamily="49" charset="0"/>
                <a:cs typeface="Consolas" pitchFamily="49" charset="0"/>
              </a:rPr>
              <a:t>	</a:t>
            </a:r>
            <a:r>
              <a:rPr lang="en-GB" sz="2500" dirty="0">
                <a:solidFill>
                  <a:schemeClr val="accent6"/>
                </a:solidFill>
                <a:latin typeface="Consolas" pitchFamily="49" charset="0"/>
                <a:cs typeface="Consolas" pitchFamily="49" charset="0"/>
              </a:rPr>
              <a:t>for</a:t>
            </a:r>
            <a:r>
              <a:rPr lang="en-GB" sz="2500" dirty="0">
                <a:latin typeface="Consolas" pitchFamily="49" charset="0"/>
                <a:cs typeface="Consolas" pitchFamily="49" charset="0"/>
              </a:rPr>
              <a:t> loop </a:t>
            </a:r>
            <a:r>
              <a:rPr lang="en-GB" sz="2500" dirty="0">
                <a:solidFill>
                  <a:srgbClr val="F79646"/>
                </a:solidFill>
                <a:latin typeface="Consolas" pitchFamily="49" charset="0"/>
                <a:cs typeface="Consolas" pitchFamily="49" charset="0"/>
              </a:rPr>
              <a:t>in</a:t>
            </a: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range</a:t>
            </a:r>
            <a:r>
              <a:rPr lang="en-GB" sz="2500" dirty="0">
                <a:latin typeface="Consolas" pitchFamily="49" charset="0"/>
                <a:cs typeface="Consolas" pitchFamily="49" charset="0"/>
              </a:rPr>
              <a:t>(9):</a:t>
            </a:r>
          </a:p>
          <a:p>
            <a:pPr marL="0" indent="0">
              <a:lnSpc>
                <a:spcPct val="130000"/>
              </a:lnSpc>
              <a:spcBef>
                <a:spcPts val="0"/>
              </a:spcBef>
              <a:buNone/>
              <a:defRPr/>
            </a:pPr>
            <a:r>
              <a:rPr lang="en-GB" sz="2500" dirty="0">
                <a:latin typeface="Consolas" pitchFamily="49" charset="0"/>
                <a:cs typeface="Consolas" pitchFamily="49" charset="0"/>
              </a:rPr>
              <a:t>		line = </a:t>
            </a:r>
            <a:r>
              <a:rPr lang="en-GB" sz="2500" dirty="0" err="1">
                <a:latin typeface="Consolas" pitchFamily="49" charset="0"/>
                <a:cs typeface="Consolas" pitchFamily="49" charset="0"/>
              </a:rPr>
              <a:t>file.readline</a:t>
            </a:r>
            <a:r>
              <a:rPr lang="en-GB" sz="2500" dirty="0">
                <a:latin typeface="Consolas" pitchFamily="49" charset="0"/>
                <a:cs typeface="Consolas" pitchFamily="49" charset="0"/>
              </a:rPr>
              <a:t>()</a:t>
            </a:r>
          </a:p>
          <a:p>
            <a:pPr marL="0" indent="0">
              <a:lnSpc>
                <a:spcPct val="130000"/>
              </a:lnSpc>
              <a:spcBef>
                <a:spcPts val="0"/>
              </a:spcBef>
              <a:buNone/>
              <a:defRPr/>
            </a:pPr>
            <a:r>
              <a:rPr lang="en-GB" sz="2500" dirty="0">
                <a:latin typeface="Consolas" pitchFamily="49" charset="0"/>
                <a:cs typeface="Consolas" pitchFamily="49" charset="0"/>
              </a:rPr>
              <a:t>		data = </a:t>
            </a:r>
            <a:r>
              <a:rPr lang="en-GB" sz="2500" dirty="0" err="1">
                <a:latin typeface="Consolas" pitchFamily="49" charset="0"/>
                <a:cs typeface="Consolas" pitchFamily="49" charset="0"/>
              </a:rPr>
              <a:t>line.split</a:t>
            </a:r>
            <a:r>
              <a:rPr lang="en-GB" sz="2500" dirty="0">
                <a:latin typeface="Consolas" pitchFamily="49" charset="0"/>
                <a:cs typeface="Consolas" pitchFamily="49" charset="0"/>
              </a:rPr>
              <a:t>(</a:t>
            </a:r>
            <a:r>
              <a:rPr lang="en-GB" sz="2500" dirty="0">
                <a:solidFill>
                  <a:srgbClr val="008000"/>
                </a:solidFill>
                <a:latin typeface="Consolas" pitchFamily="49" charset="0"/>
                <a:cs typeface="Consolas" pitchFamily="49" charset="0"/>
              </a:rPr>
              <a:t>","</a:t>
            </a:r>
            <a:r>
              <a:rPr lang="en-GB" sz="2500" dirty="0">
                <a:latin typeface="Consolas" pitchFamily="49" charset="0"/>
                <a:cs typeface="Consolas" pitchFamily="49" charset="0"/>
              </a:rPr>
              <a:t>)</a:t>
            </a:r>
          </a:p>
          <a:p>
            <a:pPr marL="0" indent="0">
              <a:lnSpc>
                <a:spcPct val="130000"/>
              </a:lnSpc>
              <a:spcBef>
                <a:spcPts val="0"/>
              </a:spcBef>
              <a:buNone/>
              <a:defRPr/>
            </a:pPr>
            <a:r>
              <a:rPr lang="en-GB" sz="2500" dirty="0">
                <a:latin typeface="Consolas" pitchFamily="49" charset="0"/>
                <a:cs typeface="Consolas" pitchFamily="49" charset="0"/>
              </a:rPr>
              <a:t>		</a:t>
            </a:r>
            <a:r>
              <a:rPr lang="en-GB" sz="2500" dirty="0">
                <a:solidFill>
                  <a:srgbClr val="F79646"/>
                </a:solidFill>
                <a:latin typeface="Consolas" pitchFamily="49" charset="0"/>
                <a:cs typeface="Consolas" pitchFamily="49" charset="0"/>
              </a:rPr>
              <a:t>if </a:t>
            </a:r>
            <a:r>
              <a:rPr lang="en-GB" sz="2500" dirty="0">
                <a:latin typeface="Consolas" pitchFamily="49" charset="0"/>
                <a:cs typeface="Consolas" pitchFamily="49" charset="0"/>
              </a:rPr>
              <a:t>data[2] == </a:t>
            </a:r>
            <a:r>
              <a:rPr lang="en-GB" sz="2500" dirty="0">
                <a:solidFill>
                  <a:srgbClr val="008000"/>
                </a:solidFill>
                <a:latin typeface="Consolas" pitchFamily="49" charset="0"/>
                <a:cs typeface="Consolas" pitchFamily="49" charset="0"/>
              </a:rPr>
              <a:t>"Musician"</a:t>
            </a:r>
            <a:r>
              <a:rPr lang="en-GB" sz="2500" dirty="0">
                <a:latin typeface="Consolas" pitchFamily="49" charset="0"/>
                <a:cs typeface="Consolas" pitchFamily="49" charset="0"/>
              </a:rPr>
              <a:t>:</a:t>
            </a:r>
          </a:p>
          <a:p>
            <a:pPr marL="0" indent="0">
              <a:lnSpc>
                <a:spcPct val="130000"/>
              </a:lnSpc>
              <a:spcBef>
                <a:spcPts val="0"/>
              </a:spcBef>
              <a:buNone/>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(data[0],data[1])</a:t>
            </a:r>
          </a:p>
          <a:p>
            <a:pPr marL="0" indent="0">
              <a:lnSpc>
                <a:spcPct val="130000"/>
              </a:lnSpc>
              <a:spcBef>
                <a:spcPts val="0"/>
              </a:spcBef>
              <a:buNone/>
              <a:defRPr/>
            </a:pPr>
            <a:r>
              <a:rPr lang="en-GB" sz="2500" dirty="0">
                <a:latin typeface="Consolas" pitchFamily="49" charset="0"/>
                <a:cs typeface="Consolas" pitchFamily="49" charset="0"/>
              </a:rPr>
              <a:t>	</a:t>
            </a:r>
            <a:r>
              <a:rPr lang="en-GB" sz="2500" dirty="0" err="1">
                <a:latin typeface="Consolas" pitchFamily="49" charset="0"/>
                <a:cs typeface="Consolas" pitchFamily="49" charset="0"/>
              </a:rPr>
              <a:t>file.close</a:t>
            </a:r>
            <a:r>
              <a:rPr lang="en-GB" sz="2500" dirty="0">
                <a:latin typeface="Consolas" pitchFamily="49" charset="0"/>
                <a:cs typeface="Consolas" pitchFamily="49" charset="0"/>
              </a:rPr>
              <a:t>()</a:t>
            </a:r>
          </a:p>
        </p:txBody>
      </p:sp>
    </p:spTree>
    <p:extLst>
      <p:ext uri="{BB962C8B-B14F-4D97-AF65-F5344CB8AC3E}">
        <p14:creationId xmlns:p14="http://schemas.microsoft.com/office/powerpoint/2010/main" val="244563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Interrogating data</a:t>
            </a:r>
          </a:p>
          <a:p>
            <a:pPr eaLnBrk="1" hangingPunct="1">
              <a:buNone/>
            </a:pPr>
            <a:endParaRPr lang="en-GB" altLang="en-US" dirty="0"/>
          </a:p>
          <a:p>
            <a:pPr eaLnBrk="1" hangingPunct="1">
              <a:buNone/>
            </a:pPr>
            <a:endParaRPr lang="en-GB" altLang="en-US" dirty="0"/>
          </a:p>
        </p:txBody>
      </p:sp>
      <p:sp>
        <p:nvSpPr>
          <p:cNvPr id="2" name="Text Placeholder 1"/>
          <p:cNvSpPr>
            <a:spLocks noGrp="1"/>
          </p:cNvSpPr>
          <p:nvPr>
            <p:ph type="body" sz="quarter" idx="14"/>
          </p:nvPr>
        </p:nvSpPr>
        <p:spPr>
          <a:xfrm>
            <a:off x="724280" y="1704179"/>
            <a:ext cx="7797230" cy="1096171"/>
          </a:xfrm>
        </p:spPr>
        <p:txBody>
          <a:bodyPr/>
          <a:lstStyle/>
          <a:p>
            <a:r>
              <a:rPr lang="en-GB" altLang="en-US" dirty="0"/>
              <a:t>This code SHOULD print out the first name and last name for any star who is famous for being a musician</a:t>
            </a:r>
          </a:p>
          <a:p>
            <a:pPr marL="0" indent="0">
              <a:spcAft>
                <a:spcPts val="600"/>
              </a:spcAft>
              <a:buNone/>
              <a:defRPr/>
            </a:pPr>
            <a:r>
              <a:rPr lang="en-GB" altLang="en-US" dirty="0"/>
              <a:t>	</a:t>
            </a:r>
            <a:r>
              <a:rPr lang="en-GB" sz="2400" dirty="0">
                <a:solidFill>
                  <a:srgbClr val="F79646"/>
                </a:solidFill>
                <a:latin typeface="Consolas" pitchFamily="49" charset="0"/>
                <a:cs typeface="Consolas" pitchFamily="49" charset="0"/>
              </a:rPr>
              <a:t>if </a:t>
            </a:r>
            <a:r>
              <a:rPr lang="en-GB" sz="2400" dirty="0">
                <a:latin typeface="Consolas" pitchFamily="49" charset="0"/>
                <a:cs typeface="Consolas" pitchFamily="49" charset="0"/>
              </a:rPr>
              <a:t>data[2] == </a:t>
            </a:r>
            <a:r>
              <a:rPr lang="en-GB" sz="2400" dirty="0">
                <a:solidFill>
                  <a:srgbClr val="008000"/>
                </a:solidFill>
                <a:latin typeface="Consolas" pitchFamily="49" charset="0"/>
                <a:cs typeface="Consolas" pitchFamily="49" charset="0"/>
              </a:rPr>
              <a:t>"Musician"</a:t>
            </a:r>
            <a:r>
              <a:rPr lang="en-GB" sz="2400" dirty="0">
                <a:latin typeface="Consolas" pitchFamily="49" charset="0"/>
                <a:cs typeface="Consolas" pitchFamily="49" charset="0"/>
              </a:rPr>
              <a:t>:</a:t>
            </a:r>
          </a:p>
          <a:p>
            <a:pPr marL="0" indent="0">
              <a:spcAft>
                <a:spcPts val="600"/>
              </a:spcAft>
              <a:buNone/>
              <a:defRPr/>
            </a:pPr>
            <a:r>
              <a:rPr lang="en-GB" sz="2400" dirty="0">
                <a:latin typeface="Consolas" pitchFamily="49" charset="0"/>
                <a:cs typeface="Consolas" pitchFamily="49" charset="0"/>
              </a:rPr>
              <a:t>			</a:t>
            </a:r>
            <a:r>
              <a:rPr lang="en-GB" sz="2400" dirty="0">
                <a:solidFill>
                  <a:srgbClr val="660066"/>
                </a:solidFill>
                <a:latin typeface="Consolas" pitchFamily="49" charset="0"/>
                <a:cs typeface="Consolas" pitchFamily="49" charset="0"/>
              </a:rPr>
              <a:t>print</a:t>
            </a:r>
            <a:r>
              <a:rPr lang="en-GB" sz="2400" dirty="0">
                <a:solidFill>
                  <a:srgbClr val="000000"/>
                </a:solidFill>
                <a:latin typeface="Consolas" pitchFamily="49" charset="0"/>
                <a:cs typeface="Consolas" pitchFamily="49" charset="0"/>
              </a:rPr>
              <a:t>(data[0],data[1])</a:t>
            </a:r>
          </a:p>
          <a:p>
            <a:pPr>
              <a:lnSpc>
                <a:spcPct val="130000"/>
              </a:lnSpc>
              <a:defRPr/>
            </a:pPr>
            <a:r>
              <a:rPr lang="en-GB" altLang="en-US" dirty="0"/>
              <a:t>It doesn’t print anything!</a:t>
            </a:r>
          </a:p>
          <a:p>
            <a:pPr>
              <a:lnSpc>
                <a:spcPct val="130000"/>
              </a:lnSpc>
              <a:defRPr/>
            </a:pPr>
            <a:r>
              <a:rPr lang="en-GB" dirty="0"/>
              <a:t>This is because the last field in each record contains a newline character </a:t>
            </a:r>
            <a:r>
              <a:rPr lang="en-GB" dirty="0">
                <a:solidFill>
                  <a:srgbClr val="FF0000"/>
                </a:solidFill>
              </a:rPr>
              <a:t>\n</a:t>
            </a:r>
            <a:r>
              <a:rPr lang="en-GB" dirty="0"/>
              <a:t> so you need to write</a:t>
            </a:r>
          </a:p>
          <a:p>
            <a:pPr marL="442913" indent="-442913">
              <a:lnSpc>
                <a:spcPct val="130000"/>
              </a:lnSpc>
              <a:buNone/>
              <a:defRPr/>
            </a:pPr>
            <a:r>
              <a:rPr lang="en-GB" dirty="0"/>
              <a:t> 	</a:t>
            </a:r>
            <a:r>
              <a:rPr lang="en-GB" sz="2400" dirty="0">
                <a:solidFill>
                  <a:srgbClr val="F79646"/>
                </a:solidFill>
                <a:latin typeface="Consolas" pitchFamily="49" charset="0"/>
                <a:cs typeface="Consolas" pitchFamily="49" charset="0"/>
              </a:rPr>
              <a:t>if </a:t>
            </a:r>
            <a:r>
              <a:rPr lang="en-GB" sz="2400" dirty="0">
                <a:latin typeface="Consolas" pitchFamily="49" charset="0"/>
                <a:cs typeface="Consolas" pitchFamily="49" charset="0"/>
              </a:rPr>
              <a:t>data[2] == </a:t>
            </a:r>
            <a:r>
              <a:rPr lang="en-GB" sz="2400" dirty="0">
                <a:solidFill>
                  <a:srgbClr val="008000"/>
                </a:solidFill>
                <a:latin typeface="Consolas" pitchFamily="49" charset="0"/>
                <a:cs typeface="Consolas" pitchFamily="49" charset="0"/>
              </a:rPr>
              <a:t>"Musician\n"</a:t>
            </a:r>
            <a:r>
              <a:rPr lang="en-GB" sz="2400" dirty="0">
                <a:latin typeface="Consolas" pitchFamily="49" charset="0"/>
                <a:cs typeface="Consolas" pitchFamily="49" charset="0"/>
              </a:rPr>
              <a:t>:</a:t>
            </a:r>
          </a:p>
          <a:p>
            <a:pPr marL="0" indent="0">
              <a:lnSpc>
                <a:spcPct val="130000"/>
              </a:lnSpc>
              <a:buNone/>
              <a:defRPr/>
            </a:pPr>
            <a:endParaRPr lang="en-GB" dirty="0"/>
          </a:p>
          <a:p>
            <a:pPr marL="0" indent="0">
              <a:buNone/>
            </a:pPr>
            <a:endParaRPr lang="en-GB" altLang="en-US" dirty="0"/>
          </a:p>
        </p:txBody>
      </p:sp>
    </p:spTree>
    <p:extLst>
      <p:ext uri="{BB962C8B-B14F-4D97-AF65-F5344CB8AC3E}">
        <p14:creationId xmlns:p14="http://schemas.microsoft.com/office/powerpoint/2010/main" val="3214547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The last field…</a:t>
            </a:r>
          </a:p>
          <a:p>
            <a:pPr eaLnBrk="1" hangingPunct="1">
              <a:buNone/>
            </a:pPr>
            <a:endParaRPr lang="en-GB" altLang="en-US" dirty="0"/>
          </a:p>
          <a:p>
            <a:pPr eaLnBrk="1" hangingPunct="1">
              <a:buNone/>
            </a:pPr>
            <a:endParaRPr lang="en-GB" altLang="en-US" dirty="0"/>
          </a:p>
        </p:txBody>
      </p:sp>
      <p:sp>
        <p:nvSpPr>
          <p:cNvPr id="2" name="Text Placeholder 1"/>
          <p:cNvSpPr>
            <a:spLocks noGrp="1"/>
          </p:cNvSpPr>
          <p:nvPr>
            <p:ph type="body" sz="quarter" idx="14"/>
          </p:nvPr>
        </p:nvSpPr>
        <p:spPr>
          <a:xfrm>
            <a:off x="724280" y="1704179"/>
            <a:ext cx="7797230" cy="1096171"/>
          </a:xfrm>
        </p:spPr>
        <p:txBody>
          <a:bodyPr/>
          <a:lstStyle/>
          <a:p>
            <a:r>
              <a:rPr lang="en-GB" altLang="en-US" dirty="0"/>
              <a:t>Alternatively, add a comma to the end of each record, so that the </a:t>
            </a:r>
            <a:r>
              <a:rPr lang="en-GB" altLang="en-US" dirty="0">
                <a:latin typeface="Consolas" panose="020B0609020204030204" pitchFamily="49" charset="0"/>
              </a:rPr>
              <a:t>\n</a:t>
            </a:r>
            <a:r>
              <a:rPr lang="en-GB" altLang="en-US" dirty="0"/>
              <a:t> newline character is in a field of its own, the fourth field in each record</a:t>
            </a:r>
          </a:p>
          <a:p>
            <a:pPr marL="0" indent="0">
              <a:spcAft>
                <a:spcPts val="600"/>
              </a:spcAft>
              <a:buNone/>
              <a:defRPr/>
            </a:pPr>
            <a:r>
              <a:rPr lang="en-GB" altLang="en-US" dirty="0"/>
              <a:t>	</a:t>
            </a:r>
            <a:r>
              <a:rPr lang="en-GB" sz="2400" dirty="0">
                <a:solidFill>
                  <a:srgbClr val="F79646"/>
                </a:solidFill>
                <a:latin typeface="Consolas" pitchFamily="49" charset="0"/>
                <a:cs typeface="Consolas" pitchFamily="49" charset="0"/>
              </a:rPr>
              <a:t>if </a:t>
            </a:r>
            <a:r>
              <a:rPr lang="en-GB" sz="2400" dirty="0">
                <a:latin typeface="Consolas" pitchFamily="49" charset="0"/>
                <a:cs typeface="Consolas" pitchFamily="49" charset="0"/>
              </a:rPr>
              <a:t>data[2] == </a:t>
            </a:r>
            <a:r>
              <a:rPr lang="en-GB" sz="2400" dirty="0">
                <a:solidFill>
                  <a:srgbClr val="008000"/>
                </a:solidFill>
                <a:latin typeface="Consolas" pitchFamily="49" charset="0"/>
                <a:cs typeface="Consolas" pitchFamily="49" charset="0"/>
              </a:rPr>
              <a:t>"Musician"</a:t>
            </a:r>
            <a:r>
              <a:rPr lang="en-GB" sz="2400" dirty="0">
                <a:latin typeface="Consolas" pitchFamily="49" charset="0"/>
                <a:cs typeface="Consolas" pitchFamily="49" charset="0"/>
              </a:rPr>
              <a:t>:</a:t>
            </a:r>
          </a:p>
          <a:p>
            <a:pPr marL="0" indent="0">
              <a:spcAft>
                <a:spcPts val="600"/>
              </a:spcAft>
              <a:buNone/>
              <a:defRPr/>
            </a:pPr>
            <a:r>
              <a:rPr lang="en-GB" sz="2400" dirty="0">
                <a:latin typeface="Consolas" pitchFamily="49" charset="0"/>
                <a:cs typeface="Consolas" pitchFamily="49" charset="0"/>
              </a:rPr>
              <a:t>			</a:t>
            </a:r>
            <a:r>
              <a:rPr lang="en-GB" sz="2400" dirty="0">
                <a:solidFill>
                  <a:srgbClr val="660066"/>
                </a:solidFill>
                <a:latin typeface="Consolas" pitchFamily="49" charset="0"/>
                <a:cs typeface="Consolas" pitchFamily="49" charset="0"/>
              </a:rPr>
              <a:t>print</a:t>
            </a:r>
            <a:r>
              <a:rPr lang="en-GB" sz="2400" dirty="0">
                <a:solidFill>
                  <a:srgbClr val="000000"/>
                </a:solidFill>
                <a:latin typeface="Consolas" pitchFamily="49" charset="0"/>
                <a:cs typeface="Consolas" pitchFamily="49" charset="0"/>
              </a:rPr>
              <a:t>(data[0],data[1])</a:t>
            </a:r>
          </a:p>
          <a:p>
            <a:pPr>
              <a:lnSpc>
                <a:spcPct val="130000"/>
              </a:lnSpc>
              <a:defRPr/>
            </a:pPr>
            <a:r>
              <a:rPr lang="en-GB" altLang="en-US" dirty="0">
                <a:solidFill>
                  <a:srgbClr val="54999C"/>
                </a:solidFill>
                <a:latin typeface="Consolas" panose="020B0609020204030204" pitchFamily="49" charset="0"/>
              </a:rPr>
              <a:t>people2.txt</a:t>
            </a:r>
            <a:r>
              <a:rPr lang="en-GB" altLang="en-US" dirty="0"/>
              <a:t> is a file like this, with records:</a:t>
            </a:r>
          </a:p>
          <a:p>
            <a:pPr marL="442913" indent="-442913">
              <a:spcAft>
                <a:spcPts val="0"/>
              </a:spcAft>
              <a:buNone/>
              <a:defRPr/>
            </a:pPr>
            <a:r>
              <a:rPr lang="en-GB" altLang="en-US" dirty="0"/>
              <a:t>	</a:t>
            </a:r>
            <a:r>
              <a:rPr lang="en-GB" altLang="en-US" sz="2400" dirty="0" err="1">
                <a:solidFill>
                  <a:srgbClr val="54999C"/>
                </a:solidFill>
                <a:latin typeface="Consolas" pitchFamily="49" charset="0"/>
                <a:cs typeface="Consolas" pitchFamily="49" charset="0"/>
              </a:rPr>
              <a:t>Miley,Cyrus,Musician</a:t>
            </a:r>
            <a:r>
              <a:rPr lang="en-GB" altLang="en-US" sz="2400" dirty="0">
                <a:solidFill>
                  <a:srgbClr val="54999C"/>
                </a:solidFill>
                <a:latin typeface="Consolas" pitchFamily="49" charset="0"/>
                <a:cs typeface="Consolas" pitchFamily="49" charset="0"/>
              </a:rPr>
              <a:t>,</a:t>
            </a:r>
          </a:p>
          <a:p>
            <a:pPr marL="442913" indent="-442913">
              <a:spcAft>
                <a:spcPts val="0"/>
              </a:spcAft>
              <a:buNone/>
              <a:defRPr/>
            </a:pPr>
            <a:r>
              <a:rPr lang="en-GB" altLang="en-US" sz="2400" dirty="0">
                <a:solidFill>
                  <a:srgbClr val="54999C"/>
                </a:solidFill>
                <a:latin typeface="Consolas" pitchFamily="49" charset="0"/>
                <a:cs typeface="Consolas" pitchFamily="49" charset="0"/>
              </a:rPr>
              <a:t>	</a:t>
            </a:r>
            <a:r>
              <a:rPr lang="en-GB" altLang="en-US" sz="2400" dirty="0" err="1">
                <a:solidFill>
                  <a:srgbClr val="54999C"/>
                </a:solidFill>
                <a:latin typeface="Consolas" pitchFamily="49" charset="0"/>
                <a:cs typeface="Consolas" pitchFamily="49" charset="0"/>
              </a:rPr>
              <a:t>Brad,Pitt,Actor</a:t>
            </a:r>
            <a:r>
              <a:rPr lang="en-GB" altLang="en-US" sz="2400" dirty="0">
                <a:solidFill>
                  <a:srgbClr val="54999C"/>
                </a:solidFill>
                <a:latin typeface="Consolas" pitchFamily="49" charset="0"/>
                <a:cs typeface="Consolas" pitchFamily="49" charset="0"/>
              </a:rPr>
              <a:t>,</a:t>
            </a:r>
          </a:p>
          <a:p>
            <a:pPr marL="442913" indent="-442913">
              <a:spcAft>
                <a:spcPts val="0"/>
              </a:spcAft>
              <a:buNone/>
              <a:defRPr/>
            </a:pPr>
            <a:r>
              <a:rPr lang="en-GB" altLang="en-US" sz="2400" dirty="0">
                <a:solidFill>
                  <a:srgbClr val="54999C"/>
                </a:solidFill>
                <a:latin typeface="Consolas" pitchFamily="49" charset="0"/>
                <a:cs typeface="Consolas" pitchFamily="49" charset="0"/>
              </a:rPr>
              <a:t>	</a:t>
            </a:r>
            <a:r>
              <a:rPr lang="en-GB" altLang="en-US" sz="2400" dirty="0" err="1">
                <a:solidFill>
                  <a:srgbClr val="54999C"/>
                </a:solidFill>
                <a:latin typeface="Consolas" pitchFamily="49" charset="0"/>
                <a:cs typeface="Consolas" pitchFamily="49" charset="0"/>
              </a:rPr>
              <a:t>Andy,Murray,Tennis</a:t>
            </a:r>
            <a:r>
              <a:rPr lang="en-GB" altLang="en-US" sz="2400" dirty="0">
                <a:solidFill>
                  <a:srgbClr val="54999C"/>
                </a:solidFill>
                <a:latin typeface="Consolas" pitchFamily="49" charset="0"/>
                <a:cs typeface="Consolas" pitchFamily="49" charset="0"/>
              </a:rPr>
              <a:t> Player,</a:t>
            </a:r>
          </a:p>
          <a:p>
            <a:pPr marL="442913" indent="-442913">
              <a:spcAft>
                <a:spcPts val="0"/>
              </a:spcAft>
              <a:buNone/>
              <a:defRPr/>
            </a:pPr>
            <a:r>
              <a:rPr lang="en-GB" altLang="en-US" sz="2400" dirty="0">
                <a:solidFill>
                  <a:srgbClr val="54999C"/>
                </a:solidFill>
                <a:latin typeface="Consolas" pitchFamily="49" charset="0"/>
                <a:cs typeface="Consolas" pitchFamily="49" charset="0"/>
              </a:rPr>
              <a:t>	etc.</a:t>
            </a:r>
          </a:p>
          <a:p>
            <a:pPr marL="0" indent="0">
              <a:lnSpc>
                <a:spcPct val="130000"/>
              </a:lnSpc>
              <a:buNone/>
              <a:defRPr/>
            </a:pPr>
            <a:endParaRPr lang="en-GB" dirty="0"/>
          </a:p>
          <a:p>
            <a:pPr marL="0" indent="0">
              <a:buNone/>
            </a:pPr>
            <a:endParaRPr lang="en-GB" altLang="en-US" dirty="0"/>
          </a:p>
        </p:txBody>
      </p:sp>
    </p:spTree>
    <p:extLst>
      <p:ext uri="{BB962C8B-B14F-4D97-AF65-F5344CB8AC3E}">
        <p14:creationId xmlns:p14="http://schemas.microsoft.com/office/powerpoint/2010/main" val="2235667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7b</a:t>
            </a:r>
          </a:p>
        </p:txBody>
      </p:sp>
      <p:sp>
        <p:nvSpPr>
          <p:cNvPr id="2" name="Text Placeholder 1"/>
          <p:cNvSpPr>
            <a:spLocks noGrp="1"/>
          </p:cNvSpPr>
          <p:nvPr>
            <p:ph type="body" sz="quarter" idx="14"/>
          </p:nvPr>
        </p:nvSpPr>
        <p:spPr/>
        <p:txBody>
          <a:bodyPr/>
          <a:lstStyle/>
          <a:p>
            <a:r>
              <a:rPr lang="en-GB" altLang="en-US" dirty="0"/>
              <a:t>Complete Task 1 on </a:t>
            </a:r>
            <a:r>
              <a:rPr lang="en-GB" altLang="en-US" b="1" dirty="0"/>
              <a:t>Worksheet 7b</a:t>
            </a:r>
          </a:p>
          <a:p>
            <a:r>
              <a:rPr lang="en-GB" altLang="en-US" dirty="0"/>
              <a:t>To go a bit further, try out the programs in </a:t>
            </a:r>
            <a:r>
              <a:rPr lang="en-GB" altLang="en-US" b="1" dirty="0"/>
              <a:t>Task 2</a:t>
            </a:r>
            <a:endParaRPr lang="en-GB" altLang="en-US" dirty="0"/>
          </a:p>
          <a:p>
            <a:pPr>
              <a:buNone/>
            </a:pPr>
            <a:endParaRPr lang="en-GB" altLang="en-US" dirty="0"/>
          </a:p>
          <a:p>
            <a:endParaRPr lang="en-GB" dirty="0"/>
          </a:p>
        </p:txBody>
      </p:sp>
    </p:spTree>
    <p:extLst>
      <p:ext uri="{BB962C8B-B14F-4D97-AF65-F5344CB8AC3E}">
        <p14:creationId xmlns:p14="http://schemas.microsoft.com/office/powerpoint/2010/main" val="211649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sz="2800" dirty="0"/>
              <a:t>Understand how to read data from a file</a:t>
            </a:r>
          </a:p>
          <a:p>
            <a:r>
              <a:rPr lang="en-GB" sz="2800" dirty="0"/>
              <a:t>Be able to read data from a file one line at </a:t>
            </a:r>
            <a:br>
              <a:rPr lang="en-GB" sz="2800" dirty="0"/>
            </a:br>
            <a:r>
              <a:rPr lang="en-GB" sz="2800" dirty="0"/>
              <a:t>a time</a:t>
            </a:r>
          </a:p>
          <a:p>
            <a:r>
              <a:rPr lang="en-GB" sz="2800" dirty="0"/>
              <a:t>Know how to interrogate data</a:t>
            </a:r>
          </a:p>
          <a:p>
            <a:endParaRPr lang="en-GB" dirty="0"/>
          </a:p>
        </p:txBody>
      </p:sp>
      <p:sp>
        <p:nvSpPr>
          <p:cNvPr id="7171" name="Content Placeholder 1"/>
          <p:cNvSpPr>
            <a:spLocks noGrp="1"/>
          </p:cNvSpPr>
          <p:nvPr>
            <p:ph type="body" sz="quarter" idx="13"/>
          </p:nvPr>
        </p:nvSpPr>
        <p:spPr>
          <a:prstGeom prst="rect">
            <a:avLst/>
          </a:prstGeom>
        </p:spPr>
        <p:txBody>
          <a:bodyPr/>
          <a:lstStyle/>
          <a:p>
            <a:r>
              <a:rPr lang="en-GB" altLang="en-US" dirty="0"/>
              <a:t>Objectives</a:t>
            </a:r>
            <a:endParaRPr lang="en-GB" dirty="0"/>
          </a:p>
        </p:txBody>
      </p:sp>
    </p:spTree>
    <p:extLst>
      <p:ext uri="{BB962C8B-B14F-4D97-AF65-F5344CB8AC3E}">
        <p14:creationId xmlns:p14="http://schemas.microsoft.com/office/powerpoint/2010/main" val="2756630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50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rtlCol="0">
            <a:normAutofit/>
          </a:bodyPr>
          <a:lstStyle/>
          <a:p>
            <a:pPr marL="0" indent="0">
              <a:buNone/>
              <a:defRPr/>
            </a:pPr>
            <a:r>
              <a:rPr lang="en-GB" b="1" dirty="0"/>
              <a:t>Fill in the blanks:</a:t>
            </a:r>
          </a:p>
        </p:txBody>
      </p:sp>
      <p:graphicFrame>
        <p:nvGraphicFramePr>
          <p:cNvPr id="2" name="Table 1"/>
          <p:cNvGraphicFramePr>
            <a:graphicFrameLocks noGrp="1"/>
          </p:cNvGraphicFramePr>
          <p:nvPr>
            <p:extLst>
              <p:ext uri="{D42A27DB-BD31-4B8C-83A1-F6EECF244321}">
                <p14:modId xmlns:p14="http://schemas.microsoft.com/office/powerpoint/2010/main" val="1195705996"/>
              </p:ext>
            </p:extLst>
          </p:nvPr>
        </p:nvGraphicFramePr>
        <p:xfrm>
          <a:off x="816090" y="1936254"/>
          <a:ext cx="7632849" cy="3744416"/>
        </p:xfrm>
        <a:graphic>
          <a:graphicData uri="http://schemas.openxmlformats.org/drawingml/2006/table">
            <a:tbl>
              <a:tblPr firstRow="1" bandRow="1">
                <a:tableStyleId>{5C22544A-7EE6-4342-B048-85BDC9FD1C3A}</a:tableStyleId>
              </a:tblPr>
              <a:tblGrid>
                <a:gridCol w="2544283">
                  <a:extLst>
                    <a:ext uri="{9D8B030D-6E8A-4147-A177-3AD203B41FA5}">
                      <a16:colId xmlns:a16="http://schemas.microsoft.com/office/drawing/2014/main" val="20000"/>
                    </a:ext>
                  </a:extLst>
                </a:gridCol>
                <a:gridCol w="2544283">
                  <a:extLst>
                    <a:ext uri="{9D8B030D-6E8A-4147-A177-3AD203B41FA5}">
                      <a16:colId xmlns:a16="http://schemas.microsoft.com/office/drawing/2014/main" val="20001"/>
                    </a:ext>
                  </a:extLst>
                </a:gridCol>
                <a:gridCol w="2544283">
                  <a:extLst>
                    <a:ext uri="{9D8B030D-6E8A-4147-A177-3AD203B41FA5}">
                      <a16:colId xmlns:a16="http://schemas.microsoft.com/office/drawing/2014/main" val="20002"/>
                    </a:ext>
                  </a:extLst>
                </a:gridCol>
              </a:tblGrid>
              <a:tr h="468052">
                <a:tc>
                  <a:txBody>
                    <a:bodyPr/>
                    <a:lstStyle/>
                    <a:p>
                      <a:pPr algn="ctr"/>
                      <a:r>
                        <a:rPr lang="en-US" sz="2000" dirty="0">
                          <a:latin typeface="Arial" panose="020B0604020202020204" pitchFamily="34" charset="0"/>
                          <a:cs typeface="Arial" panose="020B0604020202020204" pitchFamily="34" charset="0"/>
                        </a:rPr>
                        <a:t>First Name</a:t>
                      </a:r>
                    </a:p>
                  </a:txBody>
                  <a:tcPr anchor="ct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i="1" kern="1200" dirty="0">
                          <a:solidFill>
                            <a:schemeClr val="bg1"/>
                          </a:solidFill>
                          <a:latin typeface="Arial" panose="020B0604020202020204" pitchFamily="34" charset="0"/>
                          <a:ea typeface="+mn-ea"/>
                          <a:cs typeface="Arial" panose="020B0604020202020204" pitchFamily="34" charset="0"/>
                        </a:rPr>
                        <a:t>Last Name</a:t>
                      </a:r>
                    </a:p>
                  </a:txBody>
                  <a:tcPr anchor="ct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tc>
                  <a:txBody>
                    <a:bodyPr/>
                    <a:lstStyle/>
                    <a:p>
                      <a:pPr algn="ctr"/>
                      <a:r>
                        <a:rPr lang="en-US" sz="2000" dirty="0">
                          <a:latin typeface="Arial" panose="020B0604020202020204" pitchFamily="34" charset="0"/>
                          <a:cs typeface="Arial" panose="020B0604020202020204" pitchFamily="34" charset="0"/>
                        </a:rPr>
                        <a:t>Profession</a:t>
                      </a:r>
                    </a:p>
                  </a:txBody>
                  <a:tcPr anchor="ct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extLst>
                  <a:ext uri="{0D108BD9-81ED-4DB2-BD59-A6C34878D82A}">
                    <a16:rowId xmlns:a16="http://schemas.microsoft.com/office/drawing/2014/main" val="10000"/>
                  </a:ext>
                </a:extLst>
              </a:tr>
              <a:tr h="468052">
                <a:tc>
                  <a:txBody>
                    <a:bodyPr/>
                    <a:lstStyle/>
                    <a:p>
                      <a:pPr algn="ctr"/>
                      <a:r>
                        <a:rPr lang="en-US" sz="2000" dirty="0" err="1">
                          <a:latin typeface="Arial" panose="020B0604020202020204" pitchFamily="34" charset="0"/>
                          <a:cs typeface="Arial" panose="020B0604020202020204" pitchFamily="34" charset="0"/>
                        </a:rPr>
                        <a:t>Miley</a:t>
                      </a:r>
                      <a:endParaRPr lang="en-US" sz="2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Cyrus</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68052">
                <a:tc>
                  <a:txBody>
                    <a:bodyPr/>
                    <a:lstStyle/>
                    <a:p>
                      <a:pPr algn="ctr"/>
                      <a:r>
                        <a:rPr lang="en-US" sz="2000" dirty="0">
                          <a:latin typeface="Arial" panose="020B0604020202020204" pitchFamily="34" charset="0"/>
                          <a:cs typeface="Arial" panose="020B0604020202020204" pitchFamily="34" charset="0"/>
                        </a:rPr>
                        <a:t>Brad</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Pitt</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Actor</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68052">
                <a:tc>
                  <a:txBody>
                    <a:bodyPr/>
                    <a:lstStyle/>
                    <a:p>
                      <a:pPr algn="ctr"/>
                      <a:endParaRPr lang="en-US" sz="2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Murray</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Tennis player</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8052">
                <a:tc>
                  <a:txBody>
                    <a:bodyPr/>
                    <a:lstStyle/>
                    <a:p>
                      <a:pPr algn="ctr"/>
                      <a:r>
                        <a:rPr lang="en-US" sz="2000" dirty="0">
                          <a:latin typeface="Arial" panose="020B0604020202020204" pitchFamily="34" charset="0"/>
                          <a:cs typeface="Arial" panose="020B0604020202020204" pitchFamily="34" charset="0"/>
                        </a:rPr>
                        <a:t>Snoop</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err="1">
                          <a:latin typeface="Arial" panose="020B0604020202020204" pitchFamily="34" charset="0"/>
                          <a:cs typeface="Arial" panose="020B0604020202020204" pitchFamily="34" charset="0"/>
                        </a:rPr>
                        <a:t>Dogg</a:t>
                      </a:r>
                      <a:endParaRPr lang="en-US" sz="2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Musician</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68052">
                <a:tc>
                  <a:txBody>
                    <a:bodyPr/>
                    <a:lstStyle/>
                    <a:p>
                      <a:pPr algn="ctr"/>
                      <a:r>
                        <a:rPr lang="en-US" sz="2000" dirty="0">
                          <a:latin typeface="Arial" panose="020B0604020202020204" pitchFamily="34" charset="0"/>
                          <a:cs typeface="Arial" panose="020B0604020202020204" pitchFamily="34" charset="0"/>
                        </a:rPr>
                        <a:t>Emma</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Watson</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68052">
                <a:tc>
                  <a:txBody>
                    <a:bodyPr/>
                    <a:lstStyle/>
                    <a:p>
                      <a:pPr algn="ctr"/>
                      <a:r>
                        <a:rPr lang="en-US" sz="2000" dirty="0">
                          <a:latin typeface="Arial" panose="020B0604020202020204" pitchFamily="34" charset="0"/>
                          <a:cs typeface="Arial" panose="020B0604020202020204" pitchFamily="34" charset="0"/>
                        </a:rPr>
                        <a:t>David</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Footballer</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68052">
                <a:tc>
                  <a:txBody>
                    <a:bodyPr/>
                    <a:lstStyle/>
                    <a:p>
                      <a:pPr algn="ctr"/>
                      <a:endParaRPr lang="en-US" sz="2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Sugar</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Businessman</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7943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rtlCol="0">
            <a:normAutofit/>
          </a:bodyPr>
          <a:lstStyle/>
          <a:p>
            <a:pPr marL="0" indent="0">
              <a:buNone/>
              <a:defRPr/>
            </a:pPr>
            <a:r>
              <a:rPr lang="en-GB" b="1" dirty="0"/>
              <a:t>Fill in the blanks: </a:t>
            </a:r>
            <a:r>
              <a:rPr lang="en-GB" b="1" i="1" dirty="0">
                <a:solidFill>
                  <a:srgbClr val="FF0000"/>
                </a:solidFill>
              </a:rPr>
              <a:t>(Answers)</a:t>
            </a:r>
          </a:p>
        </p:txBody>
      </p:sp>
      <p:graphicFrame>
        <p:nvGraphicFramePr>
          <p:cNvPr id="2" name="Table 1"/>
          <p:cNvGraphicFramePr>
            <a:graphicFrameLocks noGrp="1"/>
          </p:cNvGraphicFramePr>
          <p:nvPr>
            <p:extLst>
              <p:ext uri="{D42A27DB-BD31-4B8C-83A1-F6EECF244321}">
                <p14:modId xmlns:p14="http://schemas.microsoft.com/office/powerpoint/2010/main" val="2284821064"/>
              </p:ext>
            </p:extLst>
          </p:nvPr>
        </p:nvGraphicFramePr>
        <p:xfrm>
          <a:off x="816090" y="1936254"/>
          <a:ext cx="7632849" cy="3744416"/>
        </p:xfrm>
        <a:graphic>
          <a:graphicData uri="http://schemas.openxmlformats.org/drawingml/2006/table">
            <a:tbl>
              <a:tblPr firstRow="1" bandRow="1">
                <a:tableStyleId>{5C22544A-7EE6-4342-B048-85BDC9FD1C3A}</a:tableStyleId>
              </a:tblPr>
              <a:tblGrid>
                <a:gridCol w="2544283">
                  <a:extLst>
                    <a:ext uri="{9D8B030D-6E8A-4147-A177-3AD203B41FA5}">
                      <a16:colId xmlns:a16="http://schemas.microsoft.com/office/drawing/2014/main" val="20000"/>
                    </a:ext>
                  </a:extLst>
                </a:gridCol>
                <a:gridCol w="2544283">
                  <a:extLst>
                    <a:ext uri="{9D8B030D-6E8A-4147-A177-3AD203B41FA5}">
                      <a16:colId xmlns:a16="http://schemas.microsoft.com/office/drawing/2014/main" val="20001"/>
                    </a:ext>
                  </a:extLst>
                </a:gridCol>
                <a:gridCol w="2544283">
                  <a:extLst>
                    <a:ext uri="{9D8B030D-6E8A-4147-A177-3AD203B41FA5}">
                      <a16:colId xmlns:a16="http://schemas.microsoft.com/office/drawing/2014/main" val="20002"/>
                    </a:ext>
                  </a:extLst>
                </a:gridCol>
              </a:tblGrid>
              <a:tr h="468052">
                <a:tc>
                  <a:txBody>
                    <a:bodyPr/>
                    <a:lstStyle/>
                    <a:p>
                      <a:pPr algn="ctr"/>
                      <a:r>
                        <a:rPr lang="en-US" sz="2000" dirty="0">
                          <a:latin typeface="Arial" panose="020B0604020202020204" pitchFamily="34" charset="0"/>
                          <a:cs typeface="Arial" panose="020B0604020202020204" pitchFamily="34" charset="0"/>
                        </a:rPr>
                        <a:t>First Name</a:t>
                      </a:r>
                    </a:p>
                  </a:txBody>
                  <a:tcPr anchor="ct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tc>
                  <a:txBody>
                    <a:bodyPr/>
                    <a:lstStyle/>
                    <a:p>
                      <a:pPr algn="ctr"/>
                      <a:r>
                        <a:rPr lang="en-US" sz="2000" b="1" i="1" kern="1200" dirty="0">
                          <a:solidFill>
                            <a:schemeClr val="bg1"/>
                          </a:solidFill>
                          <a:latin typeface="Arial" panose="020B0604020202020204" pitchFamily="34" charset="0"/>
                          <a:ea typeface="+mn-ea"/>
                          <a:cs typeface="Arial" panose="020B0604020202020204" pitchFamily="34" charset="0"/>
                        </a:rPr>
                        <a:t>Last Name</a:t>
                      </a:r>
                    </a:p>
                  </a:txBody>
                  <a:tcPr anchor="ct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tc>
                  <a:txBody>
                    <a:bodyPr/>
                    <a:lstStyle/>
                    <a:p>
                      <a:pPr algn="ctr"/>
                      <a:r>
                        <a:rPr lang="en-US" sz="2000" dirty="0">
                          <a:latin typeface="Arial" panose="020B0604020202020204" pitchFamily="34" charset="0"/>
                          <a:cs typeface="Arial" panose="020B0604020202020204" pitchFamily="34" charset="0"/>
                        </a:rPr>
                        <a:t>Profession</a:t>
                      </a:r>
                    </a:p>
                  </a:txBody>
                  <a:tcPr anchor="ct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extLst>
                  <a:ext uri="{0D108BD9-81ED-4DB2-BD59-A6C34878D82A}">
                    <a16:rowId xmlns:a16="http://schemas.microsoft.com/office/drawing/2014/main" val="10000"/>
                  </a:ext>
                </a:extLst>
              </a:tr>
              <a:tr h="468052">
                <a:tc>
                  <a:txBody>
                    <a:bodyPr/>
                    <a:lstStyle/>
                    <a:p>
                      <a:pPr algn="ctr"/>
                      <a:r>
                        <a:rPr lang="en-US" sz="2000" dirty="0" err="1">
                          <a:latin typeface="Arial" panose="020B0604020202020204" pitchFamily="34" charset="0"/>
                          <a:cs typeface="Arial" panose="020B0604020202020204" pitchFamily="34" charset="0"/>
                        </a:rPr>
                        <a:t>Miley</a:t>
                      </a:r>
                      <a:endParaRPr lang="en-US" sz="2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Cyrus</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F200C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i="1" kern="1200" dirty="0">
                          <a:solidFill>
                            <a:srgbClr val="FF0000"/>
                          </a:solidFill>
                          <a:latin typeface="Arial" panose="020B0604020202020204" pitchFamily="34" charset="0"/>
                          <a:ea typeface="+mn-ea"/>
                          <a:cs typeface="Arial" panose="020B0604020202020204" pitchFamily="34" charset="0"/>
                        </a:rPr>
                        <a:t>Musician</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68052">
                <a:tc>
                  <a:txBody>
                    <a:bodyPr/>
                    <a:lstStyle/>
                    <a:p>
                      <a:pPr algn="ctr"/>
                      <a:r>
                        <a:rPr lang="en-US" sz="2000" dirty="0">
                          <a:latin typeface="Arial" panose="020B0604020202020204" pitchFamily="34" charset="0"/>
                          <a:cs typeface="Arial" panose="020B0604020202020204" pitchFamily="34" charset="0"/>
                        </a:rPr>
                        <a:t>Brad</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Pitt</a:t>
                      </a:r>
                    </a:p>
                  </a:txBody>
                  <a:tcPr anchor="ctr">
                    <a:lnL w="12700" cmpd="sng">
                      <a:noFill/>
                    </a:lnL>
                    <a:lnR w="12700" cmpd="sng">
                      <a:noFill/>
                    </a:lnR>
                    <a:lnT w="12700" cap="flat" cmpd="sng" algn="ctr">
                      <a:solidFill>
                        <a:srgbClr val="F200C1"/>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Actor</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68052">
                <a:tc>
                  <a:txBody>
                    <a:bodyPr/>
                    <a:lstStyle/>
                    <a:p>
                      <a:pPr algn="ctr"/>
                      <a:r>
                        <a:rPr lang="en-US" sz="2000" b="1" i="1" dirty="0">
                          <a:solidFill>
                            <a:srgbClr val="FF0000"/>
                          </a:solidFill>
                          <a:latin typeface="Arial" panose="020B0604020202020204" pitchFamily="34" charset="0"/>
                          <a:cs typeface="Arial" panose="020B0604020202020204" pitchFamily="34" charset="0"/>
                        </a:rPr>
                        <a:t>Andy</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Murray</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Tennis player</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8052">
                <a:tc>
                  <a:txBody>
                    <a:bodyPr/>
                    <a:lstStyle/>
                    <a:p>
                      <a:pPr algn="ctr"/>
                      <a:r>
                        <a:rPr lang="en-US" sz="2000" dirty="0">
                          <a:latin typeface="Arial" panose="020B0604020202020204" pitchFamily="34" charset="0"/>
                          <a:cs typeface="Arial" panose="020B0604020202020204" pitchFamily="34" charset="0"/>
                        </a:rPr>
                        <a:t>Snoop</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err="1">
                          <a:latin typeface="Arial" panose="020B0604020202020204" pitchFamily="34" charset="0"/>
                          <a:cs typeface="Arial" panose="020B0604020202020204" pitchFamily="34" charset="0"/>
                        </a:rPr>
                        <a:t>Dogg</a:t>
                      </a:r>
                      <a:endParaRPr lang="en-US" sz="2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Musician</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68052">
                <a:tc>
                  <a:txBody>
                    <a:bodyPr/>
                    <a:lstStyle/>
                    <a:p>
                      <a:pPr algn="ctr"/>
                      <a:r>
                        <a:rPr lang="en-US" sz="2000" dirty="0">
                          <a:latin typeface="Arial" panose="020B0604020202020204" pitchFamily="34" charset="0"/>
                          <a:cs typeface="Arial" panose="020B0604020202020204" pitchFamily="34" charset="0"/>
                        </a:rPr>
                        <a:t>Emma</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Watson</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i="1" kern="1200" dirty="0">
                          <a:solidFill>
                            <a:srgbClr val="FF0000"/>
                          </a:solidFill>
                          <a:latin typeface="Arial" panose="020B0604020202020204" pitchFamily="34" charset="0"/>
                          <a:ea typeface="+mn-ea"/>
                          <a:cs typeface="Arial" panose="020B0604020202020204" pitchFamily="34" charset="0"/>
                        </a:rPr>
                        <a:t>Actress</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68052">
                <a:tc>
                  <a:txBody>
                    <a:bodyPr/>
                    <a:lstStyle/>
                    <a:p>
                      <a:pPr algn="ctr"/>
                      <a:r>
                        <a:rPr lang="en-US" sz="2000" dirty="0">
                          <a:latin typeface="Arial" panose="020B0604020202020204" pitchFamily="34" charset="0"/>
                          <a:cs typeface="Arial" panose="020B0604020202020204" pitchFamily="34" charset="0"/>
                        </a:rPr>
                        <a:t>David</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i="1" kern="1200" dirty="0">
                          <a:solidFill>
                            <a:srgbClr val="FF0000"/>
                          </a:solidFill>
                          <a:latin typeface="Arial" panose="020B0604020202020204" pitchFamily="34" charset="0"/>
                          <a:ea typeface="+mn-ea"/>
                          <a:cs typeface="Arial" panose="020B0604020202020204" pitchFamily="34" charset="0"/>
                        </a:rPr>
                        <a:t>Beckham</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Footballer</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68052">
                <a:tc>
                  <a:txBody>
                    <a:bodyPr/>
                    <a:lstStyle/>
                    <a:p>
                      <a:pPr algn="ctr"/>
                      <a:r>
                        <a:rPr lang="en-US" sz="2000" b="1" i="1" kern="1200" dirty="0">
                          <a:solidFill>
                            <a:srgbClr val="FF0000"/>
                          </a:solidFill>
                          <a:latin typeface="Arial" panose="020B0604020202020204" pitchFamily="34" charset="0"/>
                          <a:ea typeface="+mn-ea"/>
                          <a:cs typeface="Arial" panose="020B0604020202020204" pitchFamily="34" charset="0"/>
                        </a:rPr>
                        <a:t>Alan</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Sugar</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Arial" panose="020B0604020202020204" pitchFamily="34" charset="0"/>
                          <a:cs typeface="Arial" panose="020B0604020202020204" pitchFamily="34" charset="0"/>
                        </a:rPr>
                        <a:t>Businessman</a:t>
                      </a:r>
                    </a:p>
                  </a:txBody>
                  <a:tcPr anchor="ct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3945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Reading files</a:t>
            </a:r>
          </a:p>
        </p:txBody>
      </p:sp>
      <p:sp>
        <p:nvSpPr>
          <p:cNvPr id="2" name="Text Placeholder 1"/>
          <p:cNvSpPr>
            <a:spLocks noGrp="1"/>
          </p:cNvSpPr>
          <p:nvPr>
            <p:ph type="body" sz="quarter" idx="14"/>
          </p:nvPr>
        </p:nvSpPr>
        <p:spPr/>
        <p:txBody>
          <a:bodyPr/>
          <a:lstStyle/>
          <a:p>
            <a:r>
              <a:rPr lang="en-GB" altLang="en-US" dirty="0"/>
              <a:t>There are three main ways to get data into a computer program:</a:t>
            </a:r>
          </a:p>
          <a:p>
            <a:pPr lvl="1"/>
            <a:r>
              <a:rPr lang="en-GB" altLang="en-US" dirty="0"/>
              <a:t>Ask the user to type in the data</a:t>
            </a:r>
          </a:p>
          <a:p>
            <a:pPr lvl="1"/>
            <a:r>
              <a:rPr lang="en-GB" altLang="en-US" dirty="0"/>
              <a:t>Connect a sensor to collect the data</a:t>
            </a:r>
          </a:p>
          <a:p>
            <a:pPr lvl="1"/>
            <a:r>
              <a:rPr lang="en-GB" altLang="en-US" dirty="0"/>
              <a:t>Read data from a file</a:t>
            </a:r>
          </a:p>
          <a:p>
            <a:endParaRPr lang="en-GB" dirty="0"/>
          </a:p>
        </p:txBody>
      </p:sp>
    </p:spTree>
    <p:extLst>
      <p:ext uri="{BB962C8B-B14F-4D97-AF65-F5344CB8AC3E}">
        <p14:creationId xmlns:p14="http://schemas.microsoft.com/office/powerpoint/2010/main" val="299574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Reading a whole file</a:t>
            </a:r>
            <a:endParaRPr lang="en-GB" altLang="en-US" dirty="0"/>
          </a:p>
        </p:txBody>
      </p:sp>
      <p:sp>
        <p:nvSpPr>
          <p:cNvPr id="7" name="Content Placeholder 2"/>
          <p:cNvSpPr txBox="1">
            <a:spLocks/>
          </p:cNvSpPr>
          <p:nvPr/>
        </p:nvSpPr>
        <p:spPr>
          <a:xfrm>
            <a:off x="519113" y="2492896"/>
            <a:ext cx="8229600" cy="303734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defRPr/>
            </a:pPr>
            <a:r>
              <a:rPr lang="en-GB" dirty="0">
                <a:solidFill>
                  <a:srgbClr val="7030A0"/>
                </a:solidFill>
                <a:latin typeface="Arial" panose="020B0604020202020204" pitchFamily="34" charset="0"/>
                <a:cs typeface="Arial" panose="020B0604020202020204" pitchFamily="34" charset="0"/>
              </a:rPr>
              <a:t>	</a:t>
            </a:r>
            <a:r>
              <a:rPr lang="en-GB" sz="2500" dirty="0">
                <a:latin typeface="Consolas" panose="020B0609020204030204" pitchFamily="49" charset="0"/>
                <a:cs typeface="Consolas" panose="020B0609020204030204" pitchFamily="49" charset="0"/>
              </a:rPr>
              <a:t>file = </a:t>
            </a:r>
            <a:r>
              <a:rPr lang="en-GB" sz="2500" dirty="0">
                <a:solidFill>
                  <a:srgbClr val="660066"/>
                </a:solidFill>
                <a:latin typeface="Consolas" panose="020B0609020204030204" pitchFamily="49" charset="0"/>
                <a:cs typeface="Consolas" panose="020B0609020204030204" pitchFamily="49" charset="0"/>
              </a:rPr>
              <a:t>open</a:t>
            </a:r>
            <a:r>
              <a:rPr lang="en-GB" sz="2500" dirty="0">
                <a:latin typeface="Consolas" panose="020B0609020204030204" pitchFamily="49" charset="0"/>
                <a:cs typeface="Consolas" panose="020B0609020204030204" pitchFamily="49" charset="0"/>
              </a:rPr>
              <a:t>(</a:t>
            </a:r>
            <a:r>
              <a:rPr lang="en-GB" sz="2800" dirty="0">
                <a:solidFill>
                  <a:srgbClr val="008000"/>
                </a:solidFill>
                <a:latin typeface="Consolas" pitchFamily="49" charset="0"/>
                <a:cs typeface="Consolas" pitchFamily="49" charset="0"/>
              </a:rPr>
              <a:t>"</a:t>
            </a:r>
            <a:r>
              <a:rPr lang="en-GB" sz="2500" dirty="0">
                <a:solidFill>
                  <a:srgbClr val="008000"/>
                </a:solidFill>
                <a:latin typeface="Consolas" panose="020B0609020204030204" pitchFamily="49" charset="0"/>
                <a:cs typeface="Consolas" panose="020B0609020204030204" pitchFamily="49" charset="0"/>
              </a:rPr>
              <a:t>people.txt</a:t>
            </a:r>
            <a:r>
              <a:rPr lang="en-GB" sz="2800" dirty="0">
                <a:solidFill>
                  <a:srgbClr val="008000"/>
                </a:solidFill>
                <a:latin typeface="Consolas" pitchFamily="49" charset="0"/>
                <a:cs typeface="Consolas" pitchFamily="49" charset="0"/>
              </a:rPr>
              <a:t>"</a:t>
            </a:r>
            <a:r>
              <a:rPr lang="en-GB" sz="2500" dirty="0">
                <a:solidFill>
                  <a:srgbClr val="008000"/>
                </a:solidFill>
                <a:latin typeface="Consolas" panose="020B0609020204030204" pitchFamily="49" charset="0"/>
                <a:cs typeface="Consolas" panose="020B0609020204030204" pitchFamily="49" charset="0"/>
              </a:rPr>
              <a:t>, </a:t>
            </a:r>
            <a:r>
              <a:rPr lang="en-GB" sz="2800" dirty="0">
                <a:solidFill>
                  <a:srgbClr val="008000"/>
                </a:solidFill>
                <a:latin typeface="Consolas" pitchFamily="49" charset="0"/>
                <a:cs typeface="Consolas" pitchFamily="49" charset="0"/>
              </a:rPr>
              <a:t>"</a:t>
            </a:r>
            <a:r>
              <a:rPr lang="en-GB" sz="2500" dirty="0">
                <a:solidFill>
                  <a:srgbClr val="008000"/>
                </a:solidFill>
                <a:latin typeface="Consolas" panose="020B0609020204030204" pitchFamily="49" charset="0"/>
                <a:cs typeface="Consolas" panose="020B0609020204030204" pitchFamily="49" charset="0"/>
              </a:rPr>
              <a:t>r</a:t>
            </a:r>
            <a:r>
              <a:rPr lang="en-GB" sz="2800" dirty="0">
                <a:solidFill>
                  <a:srgbClr val="008000"/>
                </a:solidFill>
                <a:latin typeface="Consolas" pitchFamily="49" charset="0"/>
                <a:cs typeface="Consolas" pitchFamily="49" charset="0"/>
              </a:rPr>
              <a:t>"</a:t>
            </a:r>
            <a:r>
              <a:rPr lang="en-GB" sz="2500" dirty="0">
                <a:latin typeface="Consolas" panose="020B0609020204030204" pitchFamily="49" charset="0"/>
                <a:cs typeface="Consolas" panose="020B0609020204030204" pitchFamily="49" charset="0"/>
              </a:rPr>
              <a:t>)</a:t>
            </a:r>
          </a:p>
          <a:p>
            <a:pPr marL="0" indent="0">
              <a:lnSpc>
                <a:spcPct val="150000"/>
              </a:lnSpc>
              <a:buNone/>
              <a:defRPr/>
            </a:pPr>
            <a:r>
              <a:rPr lang="en-GB" sz="2500" dirty="0">
                <a:latin typeface="Consolas" panose="020B0609020204030204" pitchFamily="49" charset="0"/>
                <a:cs typeface="Consolas" panose="020B0609020204030204" pitchFamily="49" charset="0"/>
              </a:rPr>
              <a:t>	contents = </a:t>
            </a:r>
            <a:r>
              <a:rPr lang="en-GB" sz="2500" dirty="0" err="1">
                <a:latin typeface="Consolas" panose="020B0609020204030204" pitchFamily="49" charset="0"/>
                <a:cs typeface="Consolas" panose="020B0609020204030204" pitchFamily="49" charset="0"/>
              </a:rPr>
              <a:t>file.read</a:t>
            </a:r>
            <a:r>
              <a:rPr lang="en-GB" sz="2500" dirty="0">
                <a:latin typeface="Consolas" panose="020B0609020204030204" pitchFamily="49" charset="0"/>
                <a:cs typeface="Consolas" panose="020B0609020204030204" pitchFamily="49" charset="0"/>
              </a:rPr>
              <a:t>()</a:t>
            </a:r>
          </a:p>
          <a:p>
            <a:pPr marL="0" indent="0">
              <a:lnSpc>
                <a:spcPct val="150000"/>
              </a:lnSpc>
              <a:buNone/>
              <a:defRPr/>
            </a:pPr>
            <a:r>
              <a:rPr lang="en-GB" sz="2500" dirty="0">
                <a:latin typeface="Consolas" panose="020B0609020204030204" pitchFamily="49" charset="0"/>
                <a:cs typeface="Consolas" panose="020B0609020204030204" pitchFamily="49" charset="0"/>
              </a:rPr>
              <a:t>	</a:t>
            </a:r>
            <a:r>
              <a:rPr lang="en-GB" sz="2500" dirty="0">
                <a:solidFill>
                  <a:srgbClr val="660066"/>
                </a:solidFill>
                <a:latin typeface="Consolas" panose="020B0609020204030204" pitchFamily="49" charset="0"/>
                <a:cs typeface="Consolas" panose="020B0609020204030204" pitchFamily="49" charset="0"/>
              </a:rPr>
              <a:t>print</a:t>
            </a:r>
            <a:r>
              <a:rPr lang="en-GB" sz="2500" dirty="0">
                <a:latin typeface="Consolas" panose="020B0609020204030204" pitchFamily="49" charset="0"/>
                <a:cs typeface="Consolas" panose="020B0609020204030204" pitchFamily="49" charset="0"/>
              </a:rPr>
              <a:t>(contents)</a:t>
            </a:r>
          </a:p>
          <a:p>
            <a:pPr marL="0" indent="0">
              <a:lnSpc>
                <a:spcPct val="150000"/>
              </a:lnSpc>
              <a:buNone/>
              <a:defRPr/>
            </a:pPr>
            <a:r>
              <a:rPr lang="en-GB" sz="2500" dirty="0">
                <a:latin typeface="Consolas" panose="020B0609020204030204" pitchFamily="49" charset="0"/>
                <a:cs typeface="Consolas" panose="020B0609020204030204" pitchFamily="49" charset="0"/>
              </a:rPr>
              <a:t>	</a:t>
            </a:r>
            <a:r>
              <a:rPr lang="en-GB" sz="2500" dirty="0" err="1">
                <a:latin typeface="Consolas" panose="020B0609020204030204" pitchFamily="49" charset="0"/>
                <a:cs typeface="Consolas" panose="020B0609020204030204" pitchFamily="49" charset="0"/>
              </a:rPr>
              <a:t>file.close</a:t>
            </a:r>
            <a:r>
              <a:rPr lang="en-GB" sz="2500" dirty="0">
                <a:latin typeface="Consolas" panose="020B0609020204030204" pitchFamily="49" charset="0"/>
                <a:cs typeface="Consolas" panose="020B0609020204030204" pitchFamily="49" charset="0"/>
              </a:rPr>
              <a:t>()</a:t>
            </a:r>
          </a:p>
        </p:txBody>
      </p:sp>
      <p:sp>
        <p:nvSpPr>
          <p:cNvPr id="2" name="Text Placeholder 1"/>
          <p:cNvSpPr>
            <a:spLocks noGrp="1"/>
          </p:cNvSpPr>
          <p:nvPr>
            <p:ph type="body" sz="quarter" idx="14"/>
          </p:nvPr>
        </p:nvSpPr>
        <p:spPr/>
        <p:txBody>
          <a:bodyPr/>
          <a:lstStyle/>
          <a:p>
            <a:r>
              <a:rPr lang="en-GB" dirty="0"/>
              <a:t>Code, save and run the following program, making sure that people.txt is in the same folder:</a:t>
            </a:r>
          </a:p>
        </p:txBody>
      </p:sp>
    </p:spTree>
    <p:extLst>
      <p:ext uri="{BB962C8B-B14F-4D97-AF65-F5344CB8AC3E}">
        <p14:creationId xmlns:p14="http://schemas.microsoft.com/office/powerpoint/2010/main" val="392308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a:t>Opening a file</a:t>
            </a:r>
            <a:endParaRPr lang="en-GB" altLang="en-US" dirty="0"/>
          </a:p>
        </p:txBody>
      </p:sp>
      <p:sp>
        <p:nvSpPr>
          <p:cNvPr id="2" name="Text Placeholder 1"/>
          <p:cNvSpPr>
            <a:spLocks noGrp="1"/>
          </p:cNvSpPr>
          <p:nvPr>
            <p:ph type="body" sz="quarter" idx="14"/>
          </p:nvPr>
        </p:nvSpPr>
        <p:spPr>
          <a:xfrm>
            <a:off x="724280" y="1704179"/>
            <a:ext cx="7797230" cy="4218949"/>
          </a:xfrm>
        </p:spPr>
        <p:txBody>
          <a:bodyPr/>
          <a:lstStyle/>
          <a:p>
            <a:r>
              <a:rPr lang="en-GB" altLang="en-US" dirty="0"/>
              <a:t>To be opened, the file must be in the same folder as the Python program</a:t>
            </a:r>
          </a:p>
          <a:p>
            <a:r>
              <a:rPr lang="en-GB" altLang="en-US" dirty="0"/>
              <a:t>The “</a:t>
            </a:r>
            <a:r>
              <a:rPr lang="en-GB" altLang="en-US" dirty="0">
                <a:solidFill>
                  <a:srgbClr val="008000"/>
                </a:solidFill>
                <a:latin typeface="Consolas" pitchFamily="49" charset="0"/>
                <a:cs typeface="Consolas" pitchFamily="49" charset="0"/>
              </a:rPr>
              <a:t>r</a:t>
            </a:r>
            <a:r>
              <a:rPr lang="en-GB" altLang="en-US" dirty="0"/>
              <a:t>” stands for </a:t>
            </a:r>
            <a:r>
              <a:rPr lang="en-GB" altLang="en-US" b="1" dirty="0"/>
              <a:t>read</a:t>
            </a:r>
            <a:r>
              <a:rPr lang="en-GB" altLang="en-US" dirty="0"/>
              <a:t> mode. In this mode it isn’t possible to accidentally change or delete the data in the file</a:t>
            </a:r>
          </a:p>
          <a:p>
            <a:pPr marL="0" indent="0">
              <a:buNone/>
            </a:pPr>
            <a:r>
              <a:rPr lang="en-GB" altLang="en-US" dirty="0"/>
              <a:t>	</a:t>
            </a:r>
            <a:r>
              <a:rPr lang="en-GB" dirty="0">
                <a:solidFill>
                  <a:srgbClr val="000000"/>
                </a:solidFill>
                <a:latin typeface="Consolas" pitchFamily="49" charset="0"/>
                <a:cs typeface="Consolas" pitchFamily="49" charset="0"/>
              </a:rPr>
              <a:t>file = </a:t>
            </a:r>
            <a:r>
              <a:rPr lang="en-GB" dirty="0">
                <a:solidFill>
                  <a:srgbClr val="660066"/>
                </a:solidFill>
                <a:latin typeface="Consolas" pitchFamily="49" charset="0"/>
                <a:cs typeface="Consolas" pitchFamily="49" charset="0"/>
              </a:rPr>
              <a:t>open</a:t>
            </a:r>
            <a:r>
              <a:rPr lang="en-GB" dirty="0">
                <a:solidFill>
                  <a:srgbClr val="000000"/>
                </a:solidFill>
                <a:latin typeface="Consolas" pitchFamily="49" charset="0"/>
                <a:cs typeface="Consolas" pitchFamily="49" charset="0"/>
              </a:rPr>
              <a:t>(</a:t>
            </a:r>
            <a:r>
              <a:rPr lang="en-GB" dirty="0">
                <a:solidFill>
                  <a:srgbClr val="008000"/>
                </a:solidFill>
                <a:latin typeface="Consolas" pitchFamily="49" charset="0"/>
                <a:cs typeface="Consolas" pitchFamily="49" charset="0"/>
              </a:rPr>
              <a:t>"people.txt", "r"</a:t>
            </a:r>
            <a:r>
              <a:rPr lang="en-GB" dirty="0">
                <a:latin typeface="Consolas" pitchFamily="49" charset="0"/>
                <a:cs typeface="Consolas" pitchFamily="49" charset="0"/>
              </a:rPr>
              <a:t>)</a:t>
            </a:r>
          </a:p>
          <a:p>
            <a:r>
              <a:rPr lang="en-GB" dirty="0"/>
              <a:t>Note that </a:t>
            </a:r>
            <a:r>
              <a:rPr lang="en-GB" dirty="0">
                <a:solidFill>
                  <a:srgbClr val="000000"/>
                </a:solidFill>
                <a:latin typeface="Consolas" pitchFamily="49" charset="0"/>
                <a:cs typeface="Consolas" pitchFamily="49" charset="0"/>
              </a:rPr>
              <a:t>file</a:t>
            </a:r>
            <a:r>
              <a:rPr lang="en-GB" dirty="0"/>
              <a:t> is just a variable name that we chose here – it could equally well be called </a:t>
            </a:r>
            <a:r>
              <a:rPr lang="en-GB" dirty="0" err="1">
                <a:solidFill>
                  <a:srgbClr val="000000"/>
                </a:solidFill>
                <a:latin typeface="Consolas" pitchFamily="49" charset="0"/>
                <a:cs typeface="Consolas" pitchFamily="49" charset="0"/>
              </a:rPr>
              <a:t>myFile</a:t>
            </a:r>
            <a:r>
              <a:rPr lang="en-GB" dirty="0"/>
              <a:t>, </a:t>
            </a:r>
            <a:r>
              <a:rPr lang="en-GB" dirty="0">
                <a:solidFill>
                  <a:srgbClr val="000000"/>
                </a:solidFill>
                <a:latin typeface="Consolas" pitchFamily="49" charset="0"/>
                <a:cs typeface="Consolas" pitchFamily="49" charset="0"/>
              </a:rPr>
              <a:t>people</a:t>
            </a:r>
            <a:r>
              <a:rPr lang="en-GB" dirty="0"/>
              <a:t> or something else</a:t>
            </a:r>
          </a:p>
          <a:p>
            <a:pPr marL="0" indent="0">
              <a:buNone/>
            </a:pPr>
            <a:endParaRPr lang="en-GB" altLang="en-US" dirty="0"/>
          </a:p>
          <a:p>
            <a:endParaRPr lang="en-GB" dirty="0"/>
          </a:p>
        </p:txBody>
      </p:sp>
    </p:spTree>
    <p:extLst>
      <p:ext uri="{BB962C8B-B14F-4D97-AF65-F5344CB8AC3E}">
        <p14:creationId xmlns:p14="http://schemas.microsoft.com/office/powerpoint/2010/main" val="2223459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a:t>Reading a file</a:t>
            </a:r>
            <a:endParaRPr lang="en-GB" altLang="en-US" dirty="0"/>
          </a:p>
        </p:txBody>
      </p:sp>
      <p:sp>
        <p:nvSpPr>
          <p:cNvPr id="2" name="Text Placeholder 1"/>
          <p:cNvSpPr>
            <a:spLocks noGrp="1"/>
          </p:cNvSpPr>
          <p:nvPr>
            <p:ph type="body" sz="quarter" idx="14"/>
          </p:nvPr>
        </p:nvSpPr>
        <p:spPr/>
        <p:txBody>
          <a:bodyPr/>
          <a:lstStyle/>
          <a:p>
            <a:r>
              <a:rPr lang="en-GB" altLang="en-US" dirty="0"/>
              <a:t>This will read the entire contents of the file and store them in a variable called ‘contents’</a:t>
            </a:r>
          </a:p>
          <a:p>
            <a:pPr marL="0" indent="0">
              <a:buNone/>
            </a:pPr>
            <a:r>
              <a:rPr lang="en-GB" dirty="0">
                <a:solidFill>
                  <a:srgbClr val="000000"/>
                </a:solidFill>
                <a:latin typeface="Consolas" pitchFamily="49" charset="0"/>
                <a:cs typeface="Consolas" pitchFamily="49" charset="0"/>
              </a:rPr>
              <a:t>		contents = </a:t>
            </a:r>
            <a:r>
              <a:rPr lang="en-GB" dirty="0" err="1">
                <a:solidFill>
                  <a:srgbClr val="000000"/>
                </a:solidFill>
                <a:latin typeface="Consolas" pitchFamily="49" charset="0"/>
                <a:cs typeface="Consolas" pitchFamily="49" charset="0"/>
              </a:rPr>
              <a:t>file.read</a:t>
            </a:r>
            <a:r>
              <a:rPr lang="en-GB" dirty="0">
                <a:solidFill>
                  <a:srgbClr val="000000"/>
                </a:solidFill>
                <a:latin typeface="Consolas" pitchFamily="49" charset="0"/>
                <a:cs typeface="Consolas" pitchFamily="49" charset="0"/>
              </a:rPr>
              <a:t>()</a:t>
            </a:r>
          </a:p>
          <a:p>
            <a:endParaRPr lang="en-GB" altLang="en-US" dirty="0"/>
          </a:p>
          <a:p>
            <a:r>
              <a:rPr lang="en-GB" altLang="en-US" dirty="0"/>
              <a:t>It’s really important to close the file as soon as possible</a:t>
            </a:r>
          </a:p>
          <a:p>
            <a:pPr marL="0" indent="0">
              <a:buNone/>
            </a:pPr>
            <a:r>
              <a:rPr lang="en-GB" altLang="en-US" dirty="0"/>
              <a:t>	</a:t>
            </a:r>
            <a:r>
              <a:rPr lang="en-GB" dirty="0">
                <a:latin typeface="Consolas" pitchFamily="49" charset="0"/>
                <a:cs typeface="Consolas" pitchFamily="49" charset="0"/>
              </a:rPr>
              <a:t> 	</a:t>
            </a:r>
            <a:r>
              <a:rPr lang="en-GB" dirty="0" err="1">
                <a:latin typeface="Consolas" pitchFamily="49" charset="0"/>
                <a:cs typeface="Consolas" pitchFamily="49" charset="0"/>
              </a:rPr>
              <a:t>file.close</a:t>
            </a:r>
            <a:r>
              <a:rPr lang="en-GB" dirty="0">
                <a:latin typeface="Consolas" pitchFamily="49" charset="0"/>
                <a:cs typeface="Consolas" pitchFamily="49" charset="0"/>
              </a:rPr>
              <a:t>()</a:t>
            </a:r>
            <a:endParaRPr lang="en-GB" altLang="en-US" dirty="0"/>
          </a:p>
          <a:p>
            <a:endParaRPr lang="en-GB" dirty="0"/>
          </a:p>
        </p:txBody>
      </p:sp>
    </p:spTree>
    <p:extLst>
      <p:ext uri="{BB962C8B-B14F-4D97-AF65-F5344CB8AC3E}">
        <p14:creationId xmlns:p14="http://schemas.microsoft.com/office/powerpoint/2010/main" val="132935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Reading a whole file</a:t>
            </a:r>
          </a:p>
        </p:txBody>
      </p:sp>
      <p:sp>
        <p:nvSpPr>
          <p:cNvPr id="2" name="Text Placeholder 1"/>
          <p:cNvSpPr>
            <a:spLocks noGrp="1"/>
          </p:cNvSpPr>
          <p:nvPr>
            <p:ph type="body" sz="quarter" idx="14"/>
          </p:nvPr>
        </p:nvSpPr>
        <p:spPr/>
        <p:txBody>
          <a:bodyPr/>
          <a:lstStyle/>
          <a:p>
            <a:r>
              <a:rPr lang="en-GB" altLang="en-US" dirty="0"/>
              <a:t>Adapt the previous program so that you can read the contents of the file called “albums.txt” </a:t>
            </a:r>
          </a:p>
          <a:p>
            <a:endParaRPr lang="en-GB" altLang="en-US" dirty="0"/>
          </a:p>
          <a:p>
            <a:endParaRPr lang="en-GB" dirty="0"/>
          </a:p>
        </p:txBody>
      </p:sp>
    </p:spTree>
    <p:extLst>
      <p:ext uri="{BB962C8B-B14F-4D97-AF65-F5344CB8AC3E}">
        <p14:creationId xmlns:p14="http://schemas.microsoft.com/office/powerpoint/2010/main" val="2947366072"/>
      </p:ext>
    </p:extLst>
  </p:cSld>
  <p:clrMapOvr>
    <a:masterClrMapping/>
  </p:clrMapOvr>
</p:sld>
</file>

<file path=ppt/theme/theme1.xml><?xml version="1.0" encoding="utf-8"?>
<a:theme xmlns:a="http://schemas.openxmlformats.org/drawingml/2006/main" name="Unit 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8</Template>
  <TotalTime>816</TotalTime>
  <Words>501</Words>
  <Application>Microsoft Office PowerPoint</Application>
  <PresentationFormat>On-screen Show (4:3)</PresentationFormat>
  <Paragraphs>142</Paragraphs>
  <Slides>20</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Consolas</vt:lpstr>
      <vt:lpstr>Calibri</vt:lpstr>
      <vt:lpstr>Museo 700</vt:lpstr>
      <vt:lpstr>Museo 900</vt:lpstr>
      <vt:lpstr>Arial</vt:lpstr>
      <vt:lpstr>Museo900-Regular</vt:lpstr>
      <vt:lpstr>Museo 100</vt:lpstr>
      <vt:lpstr>Unit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Heathcote</dc:creator>
  <cp:lastModifiedBy>Rob Heathcote</cp:lastModifiedBy>
  <cp:revision>44</cp:revision>
  <dcterms:created xsi:type="dcterms:W3CDTF">2014-11-17T09:21:48Z</dcterms:created>
  <dcterms:modified xsi:type="dcterms:W3CDTF">2017-06-07T15:09:33Z</dcterms:modified>
</cp:coreProperties>
</file>