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1"/>
  </p:notesMasterIdLst>
  <p:sldIdLst>
    <p:sldId id="260" r:id="rId2"/>
    <p:sldId id="261" r:id="rId3"/>
    <p:sldId id="279" r:id="rId4"/>
    <p:sldId id="280" r:id="rId5"/>
    <p:sldId id="281" r:id="rId6"/>
    <p:sldId id="282" r:id="rId7"/>
    <p:sldId id="283" r:id="rId8"/>
    <p:sldId id="284" r:id="rId9"/>
    <p:sldId id="285" r:id="rId10"/>
    <p:sldId id="286" r:id="rId11"/>
    <p:sldId id="287" r:id="rId12"/>
    <p:sldId id="292" r:id="rId13"/>
    <p:sldId id="288" r:id="rId14"/>
    <p:sldId id="289" r:id="rId15"/>
    <p:sldId id="290" r:id="rId16"/>
    <p:sldId id="291" r:id="rId17"/>
    <p:sldId id="293" r:id="rId18"/>
    <p:sldId id="295" r:id="rId19"/>
    <p:sldId id="294" r:id="rId20"/>
  </p:sldIdLst>
  <p:sldSz cx="9144000" cy="6858000" type="screen4x3"/>
  <p:notesSz cx="6858000" cy="9144000"/>
  <p:embeddedFontLst>
    <p:embeddedFont>
      <p:font typeface="Museo 900" panose="02000000000000000000" pitchFamily="2" charset="0"/>
      <p:bold r:id="rId22"/>
    </p:embeddedFont>
    <p:embeddedFont>
      <p:font typeface="Museo 100" panose="02000000000000000000" pitchFamily="2" charset="0"/>
      <p:regular r:id="rId23"/>
    </p:embeddedFont>
    <p:embeddedFont>
      <p:font typeface="Museo900-Regular" panose="02000000000000000000" pitchFamily="2" charset="0"/>
      <p:bold r:id="rId24"/>
    </p:embeddedFont>
    <p:embeddedFont>
      <p:font typeface="Museo 700" panose="02000000000000000000" pitchFamily="2" charset="0"/>
      <p:bold r:id="rId25"/>
    </p:embeddedFon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32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999C"/>
    <a:srgbClr val="B5A56A"/>
    <a:srgbClr val="ED0775"/>
    <a:srgbClr val="F200C1"/>
    <a:srgbClr val="F27EC1"/>
    <a:srgbClr val="F29AC1"/>
    <a:srgbClr val="7BA7D8"/>
    <a:srgbClr val="2E62AE"/>
    <a:srgbClr val="F0A622"/>
    <a:srgbClr val="D96D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67" autoAdjust="0"/>
    <p:restoredTop sz="94660"/>
  </p:normalViewPr>
  <p:slideViewPr>
    <p:cSldViewPr snapToGrid="0" snapToObjects="1" showGuides="1">
      <p:cViewPr varScale="1">
        <p:scale>
          <a:sx n="111" d="100"/>
          <a:sy n="111" d="100"/>
        </p:scale>
        <p:origin x="1134" y="96"/>
      </p:cViewPr>
      <p:guideLst>
        <p:guide orient="horz" pos="1245"/>
        <p:guide orient="horz" pos="3232"/>
        <p:guide orient="horz" pos="1912"/>
        <p:guide pos="5380"/>
        <p:guide pos="2959"/>
        <p:guide orient="horz" pos="322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21/06/2017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00663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6898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525068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602640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169353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7166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0296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8400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57603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98991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65175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035618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40638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658768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54999C"/>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1687381"/>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B5A56A"/>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3"/>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Writing files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1" name="Picture 10"/>
          <p:cNvPicPr>
            <a:picLocks noChangeAspect="1"/>
          </p:cNvPicPr>
          <p:nvPr userDrawn="1"/>
        </p:nvPicPr>
        <p:blipFill>
          <a:blip r:embed="rId4"/>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4"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11" name="Picture 10"/>
          <p:cNvPicPr>
            <a:picLocks noChangeAspect="1"/>
          </p:cNvPicPr>
          <p:nvPr userDrawn="1"/>
        </p:nvPicPr>
        <p:blipFill rotWithShape="1">
          <a:blip r:embed="rId2"/>
          <a:srcRect b="90232"/>
          <a:stretch/>
        </p:blipFill>
        <p:spPr>
          <a:xfrm>
            <a:off x="0" y="-1"/>
            <a:ext cx="9144000" cy="669835"/>
          </a:xfrm>
          <a:prstGeom prst="rect">
            <a:avLst/>
          </a:prstGeom>
        </p:spPr>
      </p:pic>
      <p:sp>
        <p:nvSpPr>
          <p:cNvPr id="12" name="TextBox 11"/>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Writing files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3" name="Picture 12"/>
          <p:cNvPicPr>
            <a:picLocks noChangeAspect="1"/>
          </p:cNvPicPr>
          <p:nvPr userDrawn="1"/>
        </p:nvPicPr>
        <p:blipFill>
          <a:blip r:embed="rId3"/>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1" name="Picture 20"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22"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3"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3"/>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Writing files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1"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2"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8" name="Picture 7"/>
          <p:cNvPicPr>
            <a:picLocks noChangeAspect="1"/>
          </p:cNvPicPr>
          <p:nvPr userDrawn="1"/>
        </p:nvPicPr>
        <p:blipFill rotWithShape="1">
          <a:blip r:embed="rId2"/>
          <a:srcRect b="90232"/>
          <a:stretch/>
        </p:blipFill>
        <p:spPr>
          <a:xfrm>
            <a:off x="0" y="-1"/>
            <a:ext cx="9144000" cy="669835"/>
          </a:xfrm>
          <a:prstGeom prst="rect">
            <a:avLst/>
          </a:prstGeom>
        </p:spPr>
      </p:pic>
      <p:sp>
        <p:nvSpPr>
          <p:cNvPr id="9" name="TextBox 8"/>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Writing files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61851"/>
            <a:ext cx="8229600" cy="882973"/>
          </a:xfrm>
          <a:prstGeom prst="rect">
            <a:avLst/>
          </a:prstGeom>
        </p:spPr>
        <p:txBody>
          <a:bodyPr/>
          <a:lstStyle>
            <a:lvl1pPr algn="l">
              <a:defRPr b="1"/>
            </a:lvl1pPr>
          </a:lstStyle>
          <a:p>
            <a:r>
              <a:rPr lang="en-US"/>
              <a:t>Click to edit Master title style</a:t>
            </a:r>
            <a:endParaRPr lang="en-GB"/>
          </a:p>
        </p:txBody>
      </p:sp>
      <p:sp>
        <p:nvSpPr>
          <p:cNvPr id="3" name="Content Placeholder 2"/>
          <p:cNvSpPr>
            <a:spLocks noGrp="1"/>
          </p:cNvSpPr>
          <p:nvPr>
            <p:ph idx="1"/>
          </p:nvPr>
        </p:nvSpPr>
        <p:spPr>
          <a:xfrm>
            <a:off x="457200" y="1844824"/>
            <a:ext cx="8229600" cy="416592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4157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2017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pic>
        <p:nvPicPr>
          <p:cNvPr id="6" name="Picture 5"/>
          <p:cNvPicPr>
            <a:picLocks noChangeAspect="1"/>
          </p:cNvPicPr>
          <p:nvPr userDrawn="1"/>
        </p:nvPicPr>
        <p:blipFill rotWithShape="1">
          <a:blip r:embed="rId2"/>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Writing files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endPar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endParaRPr>
          </a:p>
        </p:txBody>
      </p:sp>
      <p:pic>
        <p:nvPicPr>
          <p:cNvPr id="11" name="Picture 10"/>
          <p:cNvPicPr>
            <a:picLocks noChangeAspect="1"/>
          </p:cNvPicPr>
          <p:nvPr userDrawn="1"/>
        </p:nvPicPr>
        <p:blipFill>
          <a:blip r:embed="rId3"/>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113078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5" r:id="rId8"/>
    <p:sldLayoutId id="2147483666"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4"/>
          <p:cNvSpPr txBox="1">
            <a:spLocks/>
          </p:cNvSpPr>
          <p:nvPr/>
        </p:nvSpPr>
        <p:spPr>
          <a:xfrm>
            <a:off x="1803400" y="1841231"/>
            <a:ext cx="2527300" cy="2201863"/>
          </a:xfrm>
          <a:prstGeom prst="rect">
            <a:avLst/>
          </a:prstGeom>
        </p:spPr>
        <p:txBody>
          <a:bodyPr vert="horz" lIns="0"/>
          <a:lstStyle>
            <a:lvl1pPr marL="0" indent="0" algn="l" defTabSz="457200" rtl="0" eaLnBrk="1" latinLnBrk="0" hangingPunct="1">
              <a:lnSpc>
                <a:spcPts val="4800"/>
              </a:lnSpc>
              <a:spcBef>
                <a:spcPts val="0"/>
              </a:spcBef>
              <a:buFont typeface="Arial"/>
              <a:buNone/>
              <a:defRPr sz="4500" b="1" kern="0" spc="-140">
                <a:solidFill>
                  <a:schemeClr val="bg1"/>
                </a:solidFill>
                <a:latin typeface="Arial"/>
                <a:ea typeface="+mn-ea"/>
                <a:cs typeface="Arial"/>
              </a:defRPr>
            </a:lvl1pPr>
            <a:lvl2pPr marL="0" indent="0" algn="l" defTabSz="457200" rtl="0" eaLnBrk="1" latinLnBrk="0" hangingPunct="1">
              <a:lnSpc>
                <a:spcPts val="2500"/>
              </a:lnSpc>
              <a:spcBef>
                <a:spcPts val="0"/>
              </a:spcBef>
              <a:buFont typeface="Arial"/>
              <a:buNone/>
              <a:defRPr sz="2500" kern="0" spc="-140">
                <a:solidFill>
                  <a:schemeClr val="bg1"/>
                </a:solidFill>
                <a:latin typeface="Arial"/>
                <a:ea typeface="+mn-ea"/>
                <a:cs typeface="Arial"/>
              </a:defRPr>
            </a:lvl2pPr>
            <a:lvl3pPr marL="0" indent="0" algn="l" defTabSz="457200" rtl="0" eaLnBrk="1" latinLnBrk="0" hangingPunct="1">
              <a:lnSpc>
                <a:spcPts val="4800"/>
              </a:lnSpc>
              <a:spcBef>
                <a:spcPts val="0"/>
              </a:spcBef>
              <a:buFont typeface="Arial"/>
              <a:buNone/>
              <a:defRPr sz="4500" kern="1200">
                <a:solidFill>
                  <a:schemeClr val="bg1"/>
                </a:solidFill>
                <a:latin typeface="Arial"/>
                <a:ea typeface="+mn-ea"/>
                <a:cs typeface="Arial"/>
              </a:defRPr>
            </a:lvl3pPr>
            <a:lvl4pPr marL="0" indent="0" algn="l" defTabSz="457200" rtl="0" eaLnBrk="1" latinLnBrk="0" hangingPunct="1">
              <a:lnSpc>
                <a:spcPts val="2600"/>
              </a:lnSpc>
              <a:spcBef>
                <a:spcPts val="0"/>
              </a:spcBef>
              <a:buFont typeface="Arial"/>
              <a:buNone/>
              <a:defRPr sz="3000" kern="1200">
                <a:solidFill>
                  <a:srgbClr val="ED0775"/>
                </a:solidFill>
                <a:latin typeface="Arial"/>
                <a:ea typeface="+mn-ea"/>
                <a:cs typeface="Arial"/>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ts val="4800"/>
              </a:lnSpc>
              <a:spcBef>
                <a:spcPts val="0"/>
              </a:spcBef>
              <a:spcAft>
                <a:spcPts val="0"/>
              </a:spcAft>
              <a:buClrTx/>
              <a:buSzTx/>
              <a:buFont typeface="Arial"/>
              <a:buNone/>
              <a:tabLst/>
              <a:defRPr/>
            </a:pPr>
            <a:r>
              <a:rPr kumimoji="0" lang="en-US" sz="4500" b="1" i="0" u="none" strike="noStrike" kern="0" cap="none" spc="-140" normalizeH="0" baseline="0" noProof="0">
                <a:ln>
                  <a:noFill/>
                </a:ln>
                <a:solidFill>
                  <a:sysClr val="window" lastClr="FFFFFF"/>
                </a:solidFill>
                <a:effectLst/>
                <a:uLnTx/>
                <a:uFillTx/>
                <a:latin typeface="Museo 700" panose="02000000000000000000" pitchFamily="50" charset="0"/>
                <a:ea typeface="+mn-ea"/>
                <a:cs typeface="Arial"/>
              </a:rPr>
              <a:t>GCSE</a:t>
            </a:r>
            <a:endParaRPr kumimoji="0" lang="en-US" sz="4500" b="0" i="0" u="none" strike="noStrike" kern="0" cap="none" spc="-140" normalizeH="0" baseline="0" noProof="0">
              <a:ln>
                <a:noFill/>
              </a:ln>
              <a:solidFill>
                <a:sysClr val="window" lastClr="FFFFFF"/>
              </a:solidFill>
              <a:effectLst/>
              <a:uLnTx/>
              <a:uFillTx/>
              <a:latin typeface="Museo900-Regular"/>
              <a:ea typeface="+mn-ea"/>
              <a:cs typeface="Museo900-Regular"/>
            </a:endParaRPr>
          </a:p>
          <a:p>
            <a:pPr marL="0" marR="0" lvl="3" indent="0" algn="l" defTabSz="457200" rtl="0" eaLnBrk="1" fontAlgn="auto" latinLnBrk="0" hangingPunct="1">
              <a:lnSpc>
                <a:spcPts val="2600"/>
              </a:lnSpc>
              <a:spcBef>
                <a:spcPts val="1200"/>
              </a:spcBef>
              <a:spcAft>
                <a:spcPts val="0"/>
              </a:spcAft>
              <a:buClrTx/>
              <a:buSzTx/>
              <a:buFont typeface="Arial"/>
              <a:buNone/>
              <a:tabLst/>
              <a:defRPr/>
            </a:pPr>
            <a:r>
              <a:rPr kumimoji="0" lang="en-GB" sz="2500" b="0" i="0" u="none" strike="noStrike" kern="1200" cap="none" spc="0" normalizeH="0" baseline="0" noProof="0">
                <a:ln>
                  <a:noFill/>
                </a:ln>
                <a:solidFill>
                  <a:sysClr val="window" lastClr="FFFFFF"/>
                </a:solidFill>
                <a:effectLst/>
                <a:uLnTx/>
                <a:uFillTx/>
                <a:latin typeface="Museo 100" panose="02000000000000000000" pitchFamily="50" charset="0"/>
                <a:ea typeface="+mn-ea"/>
                <a:cs typeface="Arial"/>
              </a:rPr>
              <a:t>Practical programming skills in Python</a:t>
            </a:r>
            <a:endParaRPr kumimoji="0" lang="en-GB" sz="2500" b="0" i="0" u="none" strike="noStrike" kern="1200" cap="none" spc="0" normalizeH="0" baseline="0" noProof="0" dirty="0">
              <a:ln>
                <a:noFill/>
              </a:ln>
              <a:solidFill>
                <a:sysClr val="window" lastClr="FFFFFF"/>
              </a:solidFill>
              <a:effectLst/>
              <a:uLnTx/>
              <a:uFillTx/>
              <a:latin typeface="Museo 100" panose="02000000000000000000" pitchFamily="50" charset="0"/>
              <a:ea typeface="+mn-ea"/>
              <a:cs typeface="Arial"/>
            </a:endParaRPr>
          </a:p>
        </p:txBody>
      </p:sp>
      <p:sp>
        <p:nvSpPr>
          <p:cNvPr id="13" name="Text Placeholder 5"/>
          <p:cNvSpPr txBox="1">
            <a:spLocks/>
          </p:cNvSpPr>
          <p:nvPr/>
        </p:nvSpPr>
        <p:spPr>
          <a:xfrm>
            <a:off x="4800600" y="1841231"/>
            <a:ext cx="2768600" cy="1410629"/>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Museo 900" panose="02000000000000000000" pitchFamily="50" charset="0"/>
              </a:rPr>
              <a:t>Writing files</a:t>
            </a:r>
          </a:p>
        </p:txBody>
      </p:sp>
      <p:sp>
        <p:nvSpPr>
          <p:cNvPr id="14" name="Text Placeholder 6"/>
          <p:cNvSpPr txBox="1">
            <a:spLocks/>
          </p:cNvSpPr>
          <p:nvPr/>
        </p:nvSpPr>
        <p:spPr>
          <a:xfrm>
            <a:off x="1040400" y="4327200"/>
            <a:ext cx="972000" cy="972000"/>
          </a:xfrm>
          <a:prstGeom prst="rect">
            <a:avLst/>
          </a:prstGeom>
          <a:ln w="114300">
            <a:solidFill>
              <a:srgbClr val="4C4D21"/>
            </a:solidFill>
            <a:miter lim="800000"/>
          </a:ln>
        </p:spPr>
        <p:txBody>
          <a:bodyPr anchor="ctr"/>
          <a:lstStyle>
            <a:lvl1pPr marL="0" indent="0" algn="ctr" defTabSz="457200" rtl="0" eaLnBrk="1" latinLnBrk="0" hangingPunct="1">
              <a:spcBef>
                <a:spcPct val="20000"/>
              </a:spcBef>
              <a:buFont typeface="Arial"/>
              <a:buNone/>
              <a:defRPr sz="4500" b="1"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4500" b="1" i="0" u="none" strike="noStrike" kern="1200" cap="none" spc="0" normalizeH="0" baseline="0" noProof="0" dirty="0">
                <a:ln>
                  <a:noFill/>
                </a:ln>
                <a:solidFill>
                  <a:srgbClr val="4C4D21"/>
                </a:solidFill>
                <a:effectLst/>
                <a:uLnTx/>
                <a:uFillTx/>
                <a:latin typeface="Arial" panose="020B0604020202020204" pitchFamily="34" charset="0"/>
                <a:ea typeface="+mn-ea"/>
                <a:cs typeface="Arial" panose="020B0604020202020204" pitchFamily="34" charset="0"/>
              </a:rPr>
              <a:t>8</a:t>
            </a:r>
          </a:p>
        </p:txBody>
      </p:sp>
      <p:sp>
        <p:nvSpPr>
          <p:cNvPr id="15" name="Text Placeholder 5"/>
          <p:cNvSpPr txBox="1">
            <a:spLocks/>
          </p:cNvSpPr>
          <p:nvPr/>
        </p:nvSpPr>
        <p:spPr>
          <a:xfrm>
            <a:off x="4800600" y="3317133"/>
            <a:ext cx="2768600" cy="433006"/>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dirty="0">
                <a:solidFill>
                  <a:prstClr val="white"/>
                </a:solidFill>
                <a:latin typeface="Museo 100" panose="02000000000000000000" pitchFamily="50" charset="0"/>
              </a:rPr>
              <a:t>Topic 8</a:t>
            </a:r>
            <a:endParaRPr lang="en-US" dirty="0">
              <a:solidFill>
                <a:prstClr val="white"/>
              </a:solidFill>
              <a:latin typeface="Museo 100" panose="02000000000000000000" pitchFamily="50" charset="0"/>
            </a:endParaRPr>
          </a:p>
        </p:txBody>
      </p:sp>
    </p:spTree>
    <p:extLst>
      <p:ext uri="{BB962C8B-B14F-4D97-AF65-F5344CB8AC3E}">
        <p14:creationId xmlns:p14="http://schemas.microsoft.com/office/powerpoint/2010/main" val="309735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All fixed?</a:t>
            </a:r>
            <a:endParaRPr lang="en-GB" altLang="en-US" dirty="0">
              <a:solidFill>
                <a:srgbClr val="008000"/>
              </a:solidFill>
            </a:endParaRPr>
          </a:p>
        </p:txBody>
      </p:sp>
      <p:sp>
        <p:nvSpPr>
          <p:cNvPr id="3" name="Text Placeholder 2"/>
          <p:cNvSpPr>
            <a:spLocks noGrp="1"/>
          </p:cNvSpPr>
          <p:nvPr>
            <p:ph type="body" sz="quarter" idx="14"/>
          </p:nvPr>
        </p:nvSpPr>
        <p:spPr/>
        <p:txBody>
          <a:bodyPr/>
          <a:lstStyle/>
          <a:p>
            <a:r>
              <a:rPr lang="en-GB" altLang="en-US" dirty="0"/>
              <a:t>Without looking – what do you think your file </a:t>
            </a:r>
            <a:r>
              <a:rPr lang="en-GB" altLang="en-US"/>
              <a:t>will </a:t>
            </a:r>
            <a:br>
              <a:rPr lang="en-GB" altLang="en-US"/>
            </a:br>
            <a:r>
              <a:rPr lang="en-GB" altLang="en-US"/>
              <a:t>look </a:t>
            </a:r>
            <a:r>
              <a:rPr lang="en-GB" altLang="en-US" dirty="0"/>
              <a:t>like once you’ve entered two names?</a:t>
            </a:r>
          </a:p>
          <a:p>
            <a:r>
              <a:rPr lang="en-GB" altLang="en-US" dirty="0"/>
              <a:t>Now try it out and see if you’re correct</a:t>
            </a:r>
          </a:p>
          <a:p>
            <a:r>
              <a:rPr lang="en-GB" altLang="en-US" dirty="0"/>
              <a:t>You have to tell the program to go to a newline </a:t>
            </a:r>
            <a:br>
              <a:rPr lang="en-GB" altLang="en-US" dirty="0"/>
            </a:br>
            <a:r>
              <a:rPr lang="en-GB" altLang="en-US" dirty="0"/>
              <a:t>using the newline character – “</a:t>
            </a:r>
            <a:r>
              <a:rPr lang="en-GB" altLang="en-US" dirty="0">
                <a:solidFill>
                  <a:srgbClr val="008000"/>
                </a:solidFill>
                <a:latin typeface="Consolas" panose="020B0609020204030204" pitchFamily="49" charset="0"/>
              </a:rPr>
              <a:t>\n</a:t>
            </a:r>
            <a:r>
              <a:rPr lang="en-GB" altLang="en-US" dirty="0"/>
              <a:t>”</a:t>
            </a:r>
          </a:p>
        </p:txBody>
      </p:sp>
    </p:spTree>
    <p:extLst>
      <p:ext uri="{BB962C8B-B14F-4D97-AF65-F5344CB8AC3E}">
        <p14:creationId xmlns:p14="http://schemas.microsoft.com/office/powerpoint/2010/main" val="219572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The newline character</a:t>
            </a:r>
            <a:endParaRPr lang="en-GB" altLang="en-US" dirty="0"/>
          </a:p>
        </p:txBody>
      </p:sp>
      <p:sp>
        <p:nvSpPr>
          <p:cNvPr id="5" name="Text Placeholder 4"/>
          <p:cNvSpPr>
            <a:spLocks noGrp="1"/>
          </p:cNvSpPr>
          <p:nvPr>
            <p:ph type="body" sz="quarter" idx="14"/>
          </p:nvPr>
        </p:nvSpPr>
        <p:spPr/>
        <p:txBody>
          <a:bodyPr/>
          <a:lstStyle/>
          <a:p>
            <a:r>
              <a:rPr lang="en-GB" altLang="en-US" dirty="0"/>
              <a:t>Try this code:</a:t>
            </a:r>
          </a:p>
          <a:p>
            <a:endParaRPr lang="en-GB" dirty="0"/>
          </a:p>
        </p:txBody>
      </p:sp>
      <p:sp>
        <p:nvSpPr>
          <p:cNvPr id="8" name="Rectangle 7"/>
          <p:cNvSpPr/>
          <p:nvPr/>
        </p:nvSpPr>
        <p:spPr>
          <a:xfrm>
            <a:off x="0" y="2245246"/>
            <a:ext cx="9141887" cy="396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95350">
              <a:lnSpc>
                <a:spcPct val="150000"/>
              </a:lnSpc>
              <a:defRPr/>
            </a:pPr>
            <a:r>
              <a:rPr lang="en-GB" sz="2500" dirty="0">
                <a:solidFill>
                  <a:schemeClr val="tx1"/>
                </a:solidFill>
                <a:latin typeface="Consolas" pitchFamily="49" charset="0"/>
                <a:cs typeface="Consolas" pitchFamily="49" charset="0"/>
              </a:rPr>
              <a:t>	name = </a:t>
            </a:r>
            <a:r>
              <a:rPr lang="en-GB" sz="2500" dirty="0">
                <a:solidFill>
                  <a:srgbClr val="660066"/>
                </a:solidFill>
                <a:latin typeface="Consolas" pitchFamily="49" charset="0"/>
                <a:cs typeface="Consolas" pitchFamily="49" charset="0"/>
              </a:rPr>
              <a:t>input</a:t>
            </a:r>
            <a:r>
              <a:rPr lang="en-GB" sz="2500" dirty="0">
                <a:solidFill>
                  <a:schemeClr val="tx1"/>
                </a:solidFill>
                <a:latin typeface="Consolas" pitchFamily="49" charset="0"/>
                <a:cs typeface="Consolas" pitchFamily="49" charset="0"/>
              </a:rPr>
              <a:t>(</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What is your name? </a:t>
            </a:r>
            <a:r>
              <a:rPr lang="en-GB" sz="2800" dirty="0">
                <a:solidFill>
                  <a:srgbClr val="008000"/>
                </a:solidFill>
                <a:latin typeface="Consolas" pitchFamily="49" charset="0"/>
                <a:cs typeface="Consolas" pitchFamily="49" charset="0"/>
              </a:rPr>
              <a:t>"</a:t>
            </a:r>
            <a:r>
              <a:rPr lang="en-GB" sz="2500" dirty="0">
                <a:solidFill>
                  <a:schemeClr val="tx1"/>
                </a:solidFill>
                <a:latin typeface="Consolas" pitchFamily="49" charset="0"/>
                <a:cs typeface="Consolas" pitchFamily="49" charset="0"/>
              </a:rPr>
              <a:t>)</a:t>
            </a:r>
            <a:br>
              <a:rPr lang="en-GB" sz="2500" dirty="0">
                <a:solidFill>
                  <a:schemeClr val="tx1"/>
                </a:solidFill>
                <a:latin typeface="Consolas" pitchFamily="49" charset="0"/>
                <a:cs typeface="Consolas" pitchFamily="49" charset="0"/>
              </a:rPr>
            </a:br>
            <a:r>
              <a:rPr lang="en-GB" sz="2500" dirty="0">
                <a:solidFill>
                  <a:schemeClr val="tx1"/>
                </a:solidFill>
                <a:latin typeface="Consolas" pitchFamily="49" charset="0"/>
                <a:cs typeface="Consolas" pitchFamily="49" charset="0"/>
              </a:rPr>
              <a:t>	file = </a:t>
            </a:r>
            <a:r>
              <a:rPr lang="en-GB" sz="2500" dirty="0">
                <a:solidFill>
                  <a:srgbClr val="660066"/>
                </a:solidFill>
                <a:latin typeface="Consolas" pitchFamily="49" charset="0"/>
                <a:cs typeface="Consolas" pitchFamily="49" charset="0"/>
              </a:rPr>
              <a:t>open</a:t>
            </a:r>
            <a:r>
              <a:rPr lang="en-GB" sz="2500" dirty="0">
                <a:solidFill>
                  <a:schemeClr val="tx1"/>
                </a:solidFill>
                <a:latin typeface="Consolas" pitchFamily="49" charset="0"/>
                <a:cs typeface="Consolas" pitchFamily="49" charset="0"/>
              </a:rPr>
              <a:t>(</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newFile.txt</a:t>
            </a:r>
            <a:r>
              <a:rPr lang="en-GB" sz="2800" dirty="0">
                <a:solidFill>
                  <a:srgbClr val="008000"/>
                </a:solidFill>
                <a:latin typeface="Consolas" pitchFamily="49" charset="0"/>
                <a:cs typeface="Consolas" pitchFamily="49" charset="0"/>
              </a:rPr>
              <a:t>"</a:t>
            </a:r>
            <a:r>
              <a:rPr lang="en-GB" sz="2500" dirty="0">
                <a:solidFill>
                  <a:schemeClr val="tx1"/>
                </a:solidFill>
                <a:latin typeface="Consolas" pitchFamily="49" charset="0"/>
                <a:cs typeface="Consolas" pitchFamily="49" charset="0"/>
              </a:rPr>
              <a:t>, </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w</a:t>
            </a:r>
            <a:r>
              <a:rPr lang="en-GB" sz="2800" dirty="0">
                <a:solidFill>
                  <a:srgbClr val="008000"/>
                </a:solidFill>
                <a:latin typeface="Consolas" pitchFamily="49" charset="0"/>
                <a:cs typeface="Consolas" pitchFamily="49" charset="0"/>
              </a:rPr>
              <a:t>"</a:t>
            </a:r>
            <a:r>
              <a:rPr lang="en-GB" sz="2500" dirty="0">
                <a:solidFill>
                  <a:schemeClr val="tx1"/>
                </a:solidFill>
                <a:latin typeface="Consolas" pitchFamily="49" charset="0"/>
                <a:cs typeface="Consolas" pitchFamily="49" charset="0"/>
              </a:rPr>
              <a:t>)</a:t>
            </a:r>
          </a:p>
          <a:p>
            <a:pPr marL="895350">
              <a:lnSpc>
                <a:spcPct val="150000"/>
              </a:lnSpc>
              <a:defRPr/>
            </a:pPr>
            <a:r>
              <a:rPr lang="en-GB" sz="2500" dirty="0">
                <a:solidFill>
                  <a:schemeClr val="tx1"/>
                </a:solidFill>
                <a:latin typeface="Consolas" pitchFamily="49" charset="0"/>
                <a:cs typeface="Consolas" pitchFamily="49" charset="0"/>
              </a:rPr>
              <a:t>	</a:t>
            </a:r>
            <a:r>
              <a:rPr lang="en-GB" sz="2500" dirty="0" err="1">
                <a:solidFill>
                  <a:schemeClr val="tx1"/>
                </a:solidFill>
                <a:latin typeface="Consolas" pitchFamily="49" charset="0"/>
                <a:cs typeface="Consolas" pitchFamily="49" charset="0"/>
              </a:rPr>
              <a:t>file.write</a:t>
            </a:r>
            <a:r>
              <a:rPr lang="en-GB" sz="2500" dirty="0">
                <a:solidFill>
                  <a:schemeClr val="tx1"/>
                </a:solidFill>
                <a:latin typeface="Consolas" pitchFamily="49" charset="0"/>
                <a:cs typeface="Consolas" pitchFamily="49" charset="0"/>
              </a:rPr>
              <a:t>(name + </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\n</a:t>
            </a:r>
            <a:r>
              <a:rPr lang="en-GB" sz="2800" dirty="0">
                <a:solidFill>
                  <a:srgbClr val="008000"/>
                </a:solidFill>
                <a:latin typeface="Consolas" pitchFamily="49" charset="0"/>
                <a:cs typeface="Consolas" pitchFamily="49" charset="0"/>
              </a:rPr>
              <a:t>"</a:t>
            </a:r>
            <a:r>
              <a:rPr lang="en-GB" sz="2500" dirty="0">
                <a:solidFill>
                  <a:schemeClr val="tx1"/>
                </a:solidFill>
                <a:latin typeface="Consolas" pitchFamily="49" charset="0"/>
                <a:cs typeface="Consolas" pitchFamily="49" charset="0"/>
              </a:rPr>
              <a:t>)</a:t>
            </a:r>
            <a:br>
              <a:rPr lang="en-GB" sz="2500" dirty="0">
                <a:solidFill>
                  <a:schemeClr val="tx1"/>
                </a:solidFill>
                <a:latin typeface="Consolas" pitchFamily="49" charset="0"/>
                <a:cs typeface="Consolas" pitchFamily="49" charset="0"/>
              </a:rPr>
            </a:br>
            <a:r>
              <a:rPr lang="en-GB" sz="2500" dirty="0">
                <a:solidFill>
                  <a:schemeClr val="tx1"/>
                </a:solidFill>
                <a:latin typeface="Consolas" pitchFamily="49" charset="0"/>
                <a:cs typeface="Consolas" pitchFamily="49" charset="0"/>
              </a:rPr>
              <a:t>	name = </a:t>
            </a:r>
            <a:r>
              <a:rPr lang="en-GB" sz="2500" dirty="0">
                <a:solidFill>
                  <a:srgbClr val="660066"/>
                </a:solidFill>
                <a:latin typeface="Consolas" pitchFamily="49" charset="0"/>
                <a:cs typeface="Consolas" pitchFamily="49" charset="0"/>
              </a:rPr>
              <a:t>input</a:t>
            </a:r>
            <a:r>
              <a:rPr lang="en-GB" sz="2500" dirty="0">
                <a:solidFill>
                  <a:schemeClr val="tx1"/>
                </a:solidFill>
                <a:latin typeface="Consolas" pitchFamily="49" charset="0"/>
                <a:cs typeface="Consolas" pitchFamily="49" charset="0"/>
              </a:rPr>
              <a:t>(</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Enter a different name. </a:t>
            </a:r>
            <a:r>
              <a:rPr lang="en-GB" sz="2800" dirty="0">
                <a:solidFill>
                  <a:srgbClr val="008000"/>
                </a:solidFill>
                <a:latin typeface="Consolas" pitchFamily="49" charset="0"/>
                <a:cs typeface="Consolas" pitchFamily="49" charset="0"/>
              </a:rPr>
              <a:t>"</a:t>
            </a:r>
            <a:r>
              <a:rPr lang="en-GB" sz="2500" dirty="0">
                <a:solidFill>
                  <a:schemeClr val="tx1"/>
                </a:solidFill>
                <a:latin typeface="Consolas" pitchFamily="49" charset="0"/>
                <a:cs typeface="Consolas" pitchFamily="49" charset="0"/>
              </a:rPr>
              <a:t>)</a:t>
            </a:r>
            <a:br>
              <a:rPr lang="en-GB" sz="2500" dirty="0">
                <a:solidFill>
                  <a:schemeClr val="tx1"/>
                </a:solidFill>
                <a:latin typeface="Consolas" pitchFamily="49" charset="0"/>
                <a:cs typeface="Consolas" pitchFamily="49" charset="0"/>
              </a:rPr>
            </a:br>
            <a:r>
              <a:rPr lang="en-GB" sz="2500" dirty="0">
                <a:solidFill>
                  <a:schemeClr val="tx1"/>
                </a:solidFill>
                <a:latin typeface="Consolas" pitchFamily="49" charset="0"/>
                <a:cs typeface="Consolas" pitchFamily="49" charset="0"/>
              </a:rPr>
              <a:t>	</a:t>
            </a:r>
            <a:r>
              <a:rPr lang="en-GB" sz="2500" dirty="0" err="1">
                <a:solidFill>
                  <a:schemeClr val="tx1"/>
                </a:solidFill>
                <a:latin typeface="Consolas" pitchFamily="49" charset="0"/>
                <a:cs typeface="Consolas" pitchFamily="49" charset="0"/>
              </a:rPr>
              <a:t>file.write</a:t>
            </a:r>
            <a:r>
              <a:rPr lang="en-GB" sz="2500" dirty="0">
                <a:solidFill>
                  <a:schemeClr val="tx1"/>
                </a:solidFill>
                <a:latin typeface="Consolas" pitchFamily="49" charset="0"/>
                <a:cs typeface="Consolas" pitchFamily="49" charset="0"/>
              </a:rPr>
              <a:t>(name + </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\n</a:t>
            </a:r>
            <a:r>
              <a:rPr lang="en-GB" sz="2800" dirty="0">
                <a:solidFill>
                  <a:srgbClr val="008000"/>
                </a:solidFill>
                <a:latin typeface="Consolas" pitchFamily="49" charset="0"/>
                <a:cs typeface="Consolas" pitchFamily="49" charset="0"/>
              </a:rPr>
              <a:t>"</a:t>
            </a:r>
            <a:r>
              <a:rPr lang="en-GB" sz="2500" dirty="0">
                <a:solidFill>
                  <a:schemeClr val="tx1"/>
                </a:solidFill>
                <a:latin typeface="Consolas" pitchFamily="49" charset="0"/>
                <a:cs typeface="Consolas" pitchFamily="49" charset="0"/>
              </a:rPr>
              <a:t>)</a:t>
            </a:r>
          </a:p>
          <a:p>
            <a:pPr marL="895350">
              <a:lnSpc>
                <a:spcPct val="150000"/>
              </a:lnSpc>
              <a:defRPr/>
            </a:pPr>
            <a:r>
              <a:rPr lang="en-GB" sz="2500" dirty="0">
                <a:solidFill>
                  <a:schemeClr val="tx1"/>
                </a:solidFill>
                <a:latin typeface="Consolas" pitchFamily="49" charset="0"/>
                <a:cs typeface="Consolas" pitchFamily="49" charset="0"/>
              </a:rPr>
              <a:t>	</a:t>
            </a:r>
            <a:r>
              <a:rPr lang="en-GB" sz="2500" dirty="0" err="1">
                <a:solidFill>
                  <a:schemeClr val="tx1"/>
                </a:solidFill>
                <a:latin typeface="Consolas" pitchFamily="49" charset="0"/>
                <a:cs typeface="Consolas" pitchFamily="49" charset="0"/>
              </a:rPr>
              <a:t>file.close</a:t>
            </a:r>
            <a:r>
              <a:rPr lang="en-GB" sz="2500" dirty="0">
                <a:solidFill>
                  <a:schemeClr val="tx1"/>
                </a:solidFill>
                <a:latin typeface="Consolas" pitchFamily="49" charset="0"/>
                <a:cs typeface="Consolas" pitchFamily="49" charset="0"/>
              </a:rPr>
              <a:t>()</a:t>
            </a:r>
          </a:p>
          <a:p>
            <a:pPr>
              <a:lnSpc>
                <a:spcPct val="150000"/>
              </a:lnSpc>
              <a:defRPr/>
            </a:pPr>
            <a:endParaRPr lang="en-GB" sz="2500" dirty="0">
              <a:solidFill>
                <a:schemeClr val="tx1"/>
              </a:solidFill>
              <a:latin typeface="Consolas" pitchFamily="49" charset="0"/>
              <a:cs typeface="Consolas" pitchFamily="49" charset="0"/>
            </a:endParaRPr>
          </a:p>
        </p:txBody>
      </p:sp>
      <p:sp>
        <p:nvSpPr>
          <p:cNvPr id="3" name="Oval 2"/>
          <p:cNvSpPr/>
          <p:nvPr/>
        </p:nvSpPr>
        <p:spPr>
          <a:xfrm>
            <a:off x="4052897" y="3293558"/>
            <a:ext cx="864096" cy="86409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052897" y="4533598"/>
            <a:ext cx="864096" cy="86409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122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Writing more than one field in </a:t>
            </a:r>
            <a:br>
              <a:rPr lang="en-GB" dirty="0"/>
            </a:br>
            <a:r>
              <a:rPr lang="en-GB" dirty="0"/>
              <a:t>a record</a:t>
            </a:r>
          </a:p>
        </p:txBody>
      </p:sp>
      <p:sp>
        <p:nvSpPr>
          <p:cNvPr id="3" name="Text Placeholder 2"/>
          <p:cNvSpPr>
            <a:spLocks noGrp="1"/>
          </p:cNvSpPr>
          <p:nvPr>
            <p:ph type="body" sz="quarter" idx="14"/>
          </p:nvPr>
        </p:nvSpPr>
        <p:spPr>
          <a:xfrm>
            <a:off x="724280" y="2104845"/>
            <a:ext cx="7816470" cy="3648974"/>
          </a:xfrm>
        </p:spPr>
        <p:txBody>
          <a:bodyPr/>
          <a:lstStyle/>
          <a:p>
            <a:r>
              <a:rPr lang="en-GB" dirty="0"/>
              <a:t>Suppose you want to enter a first name, surname and height in cm in each record</a:t>
            </a:r>
          </a:p>
          <a:p>
            <a:pPr marL="85725" indent="0">
              <a:lnSpc>
                <a:spcPct val="150000"/>
              </a:lnSpc>
              <a:spcAft>
                <a:spcPts val="2400"/>
              </a:spcAft>
              <a:buNone/>
            </a:pPr>
            <a:r>
              <a:rPr lang="en-GB" dirty="0"/>
              <a:t>   </a:t>
            </a:r>
            <a:r>
              <a:rPr lang="en-GB" sz="2000" dirty="0" err="1">
                <a:latin typeface="Consolas" pitchFamily="49" charset="0"/>
                <a:cs typeface="Consolas" pitchFamily="49" charset="0"/>
              </a:rPr>
              <a:t>firstname</a:t>
            </a:r>
            <a:r>
              <a:rPr lang="en-GB" sz="2000" dirty="0">
                <a:latin typeface="Consolas" pitchFamily="49" charset="0"/>
                <a:cs typeface="Consolas" pitchFamily="49" charset="0"/>
              </a:rPr>
              <a:t> = input(</a:t>
            </a:r>
            <a:r>
              <a:rPr lang="en-GB" sz="2000" dirty="0">
                <a:solidFill>
                  <a:srgbClr val="008000"/>
                </a:solidFill>
                <a:latin typeface="Consolas" pitchFamily="49" charset="0"/>
                <a:cs typeface="Consolas" pitchFamily="49" charset="0"/>
              </a:rPr>
              <a:t>"Enter first name: "</a:t>
            </a:r>
            <a:r>
              <a:rPr lang="en-GB" sz="2000" dirty="0">
                <a:latin typeface="Consolas" pitchFamily="49" charset="0"/>
                <a:cs typeface="Consolas" pitchFamily="49" charset="0"/>
              </a:rPr>
              <a:t>)</a:t>
            </a:r>
            <a:br>
              <a:rPr lang="en-GB" sz="2000" dirty="0">
                <a:latin typeface="Consolas" pitchFamily="49" charset="0"/>
                <a:cs typeface="Consolas" pitchFamily="49" charset="0"/>
              </a:rPr>
            </a:br>
            <a:r>
              <a:rPr lang="en-GB" sz="2000" dirty="0">
                <a:latin typeface="Consolas" pitchFamily="49" charset="0"/>
                <a:cs typeface="Consolas" pitchFamily="49" charset="0"/>
              </a:rPr>
              <a:t>  surname = input(</a:t>
            </a:r>
            <a:r>
              <a:rPr lang="en-GB" sz="2000" dirty="0">
                <a:solidFill>
                  <a:srgbClr val="008000"/>
                </a:solidFill>
                <a:latin typeface="Consolas" pitchFamily="49" charset="0"/>
                <a:cs typeface="Consolas" pitchFamily="49" charset="0"/>
              </a:rPr>
              <a:t>"Enter surname: "</a:t>
            </a:r>
            <a:r>
              <a:rPr lang="en-GB" sz="2000" dirty="0">
                <a:latin typeface="Consolas" pitchFamily="49" charset="0"/>
                <a:cs typeface="Consolas" pitchFamily="49" charset="0"/>
              </a:rPr>
              <a:t>)</a:t>
            </a:r>
            <a:br>
              <a:rPr lang="en-GB" sz="2000" dirty="0">
                <a:latin typeface="Consolas" pitchFamily="49" charset="0"/>
                <a:cs typeface="Consolas" pitchFamily="49" charset="0"/>
              </a:rPr>
            </a:br>
            <a:r>
              <a:rPr lang="en-GB" sz="2000" dirty="0">
                <a:latin typeface="Consolas" pitchFamily="49" charset="0"/>
                <a:cs typeface="Consolas" pitchFamily="49" charset="0"/>
              </a:rPr>
              <a:t>  height = input(</a:t>
            </a:r>
            <a:r>
              <a:rPr lang="en-GB" sz="2000" dirty="0">
                <a:solidFill>
                  <a:srgbClr val="008000"/>
                </a:solidFill>
                <a:latin typeface="Consolas" pitchFamily="49" charset="0"/>
                <a:cs typeface="Consolas" pitchFamily="49" charset="0"/>
              </a:rPr>
              <a:t>"Enter height: "</a:t>
            </a:r>
            <a:r>
              <a:rPr lang="en-GB" sz="2000" dirty="0">
                <a:latin typeface="Consolas" pitchFamily="49" charset="0"/>
                <a:cs typeface="Consolas" pitchFamily="49" charset="0"/>
              </a:rPr>
              <a:t>)</a:t>
            </a:r>
            <a:br>
              <a:rPr lang="en-GB" sz="2000" dirty="0">
                <a:latin typeface="Consolas" pitchFamily="49" charset="0"/>
                <a:cs typeface="Consolas" pitchFamily="49" charset="0"/>
              </a:rPr>
            </a:br>
            <a:r>
              <a:rPr lang="en-GB" sz="2000" dirty="0">
                <a:latin typeface="Consolas" pitchFamily="49" charset="0"/>
                <a:cs typeface="Consolas" pitchFamily="49" charset="0"/>
              </a:rPr>
              <a:t>  </a:t>
            </a:r>
            <a:r>
              <a:rPr lang="en-GB" sz="2000" dirty="0" err="1">
                <a:latin typeface="Consolas" pitchFamily="49" charset="0"/>
                <a:cs typeface="Consolas" pitchFamily="49" charset="0"/>
              </a:rPr>
              <a:t>file.write</a:t>
            </a:r>
            <a:r>
              <a:rPr lang="en-GB" sz="2000" dirty="0">
                <a:latin typeface="Consolas" pitchFamily="49" charset="0"/>
                <a:cs typeface="Consolas" pitchFamily="49" charset="0"/>
              </a:rPr>
              <a:t>(</a:t>
            </a:r>
            <a:r>
              <a:rPr lang="en-GB" sz="2000" dirty="0" err="1">
                <a:latin typeface="Consolas" pitchFamily="49" charset="0"/>
                <a:cs typeface="Consolas" pitchFamily="49" charset="0"/>
              </a:rPr>
              <a:t>firstname</a:t>
            </a:r>
            <a:r>
              <a:rPr lang="en-GB" sz="2000" dirty="0">
                <a:latin typeface="Consolas" pitchFamily="49" charset="0"/>
                <a:cs typeface="Consolas" pitchFamily="49" charset="0"/>
              </a:rPr>
              <a:t> + </a:t>
            </a:r>
            <a:r>
              <a:rPr lang="en-GB" sz="2000" dirty="0">
                <a:solidFill>
                  <a:srgbClr val="008000"/>
                </a:solidFill>
                <a:latin typeface="Consolas" pitchFamily="49" charset="0"/>
                <a:cs typeface="Consolas" pitchFamily="49" charset="0"/>
              </a:rPr>
              <a:t>","</a:t>
            </a:r>
            <a:r>
              <a:rPr lang="en-GB" sz="2000" dirty="0">
                <a:latin typeface="Consolas" pitchFamily="49" charset="0"/>
                <a:cs typeface="Consolas" pitchFamily="49" charset="0"/>
              </a:rPr>
              <a:t>+surname</a:t>
            </a:r>
            <a:r>
              <a:rPr lang="en-GB" sz="2000" dirty="0">
                <a:solidFill>
                  <a:srgbClr val="008000"/>
                </a:solidFill>
                <a:latin typeface="Consolas" pitchFamily="49" charset="0"/>
                <a:cs typeface="Consolas" pitchFamily="49" charset="0"/>
              </a:rPr>
              <a:t> </a:t>
            </a:r>
            <a:r>
              <a:rPr lang="en-GB" sz="2000" dirty="0">
                <a:latin typeface="Consolas" pitchFamily="49" charset="0"/>
                <a:cs typeface="Consolas" pitchFamily="49" charset="0"/>
              </a:rPr>
              <a:t>+</a:t>
            </a:r>
            <a:r>
              <a:rPr lang="en-GB" sz="2000" dirty="0">
                <a:solidFill>
                  <a:srgbClr val="008000"/>
                </a:solidFill>
                <a:latin typeface="Consolas" pitchFamily="49" charset="0"/>
                <a:cs typeface="Consolas" pitchFamily="49" charset="0"/>
              </a:rPr>
              <a:t>","</a:t>
            </a:r>
            <a:r>
              <a:rPr lang="en-GB" sz="2000" dirty="0">
                <a:latin typeface="Consolas" pitchFamily="49" charset="0"/>
                <a:cs typeface="Consolas" pitchFamily="49" charset="0"/>
              </a:rPr>
              <a:t>+height+</a:t>
            </a:r>
            <a:r>
              <a:rPr lang="en-GB" sz="2000" dirty="0">
                <a:solidFill>
                  <a:srgbClr val="008000"/>
                </a:solidFill>
                <a:latin typeface="Consolas" pitchFamily="49" charset="0"/>
                <a:cs typeface="Consolas" pitchFamily="49" charset="0"/>
              </a:rPr>
              <a:t>"\n"</a:t>
            </a:r>
            <a:r>
              <a:rPr lang="en-GB" sz="2000" dirty="0">
                <a:latin typeface="Consolas" pitchFamily="49" charset="0"/>
                <a:cs typeface="Consolas" pitchFamily="49" charset="0"/>
              </a:rPr>
              <a:t>)</a:t>
            </a:r>
            <a:br>
              <a:rPr lang="en-GB" sz="2000" dirty="0">
                <a:latin typeface="Consolas" pitchFamily="49" charset="0"/>
                <a:cs typeface="Consolas" pitchFamily="49" charset="0"/>
              </a:rPr>
            </a:br>
            <a:endParaRPr lang="en-GB" dirty="0">
              <a:latin typeface="Consolas" pitchFamily="49" charset="0"/>
              <a:cs typeface="Consolas" pitchFamily="49" charset="0"/>
            </a:endParaRPr>
          </a:p>
        </p:txBody>
      </p:sp>
    </p:spTree>
    <p:extLst>
      <p:ext uri="{BB962C8B-B14F-4D97-AF65-F5344CB8AC3E}">
        <p14:creationId xmlns:p14="http://schemas.microsoft.com/office/powerpoint/2010/main" val="129679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8</a:t>
            </a:r>
          </a:p>
        </p:txBody>
      </p:sp>
      <p:sp>
        <p:nvSpPr>
          <p:cNvPr id="3" name="Text Placeholder 2"/>
          <p:cNvSpPr>
            <a:spLocks noGrp="1"/>
          </p:cNvSpPr>
          <p:nvPr>
            <p:ph type="body" sz="quarter" idx="14"/>
          </p:nvPr>
        </p:nvSpPr>
        <p:spPr/>
        <p:txBody>
          <a:bodyPr/>
          <a:lstStyle/>
          <a:p>
            <a:r>
              <a:rPr lang="en-GB" altLang="en-US" dirty="0"/>
              <a:t>Complete the challenges in </a:t>
            </a:r>
            <a:r>
              <a:rPr lang="en-GB" altLang="en-US" b="1" dirty="0"/>
              <a:t>Task 1</a:t>
            </a:r>
          </a:p>
          <a:p>
            <a:endParaRPr lang="en-GB" dirty="0"/>
          </a:p>
        </p:txBody>
      </p:sp>
    </p:spTree>
    <p:extLst>
      <p:ext uri="{BB962C8B-B14F-4D97-AF65-F5344CB8AC3E}">
        <p14:creationId xmlns:p14="http://schemas.microsoft.com/office/powerpoint/2010/main" val="3748284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a:t>Appending data to a file</a:t>
            </a:r>
            <a:endParaRPr lang="en-GB" altLang="en-US" dirty="0"/>
          </a:p>
        </p:txBody>
      </p:sp>
      <p:sp>
        <p:nvSpPr>
          <p:cNvPr id="4" name="Text Placeholder 3"/>
          <p:cNvSpPr>
            <a:spLocks noGrp="1"/>
          </p:cNvSpPr>
          <p:nvPr>
            <p:ph type="body" sz="quarter" idx="14"/>
          </p:nvPr>
        </p:nvSpPr>
        <p:spPr/>
        <p:txBody>
          <a:bodyPr/>
          <a:lstStyle/>
          <a:p>
            <a:r>
              <a:rPr lang="en-GB" altLang="en-US"/>
              <a:t>Try this code:</a:t>
            </a:r>
            <a:endParaRPr lang="en-GB" altLang="en-US" dirty="0"/>
          </a:p>
        </p:txBody>
      </p:sp>
      <p:sp>
        <p:nvSpPr>
          <p:cNvPr id="7" name="Content Placeholder 2"/>
          <p:cNvSpPr txBox="1">
            <a:spLocks/>
          </p:cNvSpPr>
          <p:nvPr/>
        </p:nvSpPr>
        <p:spPr>
          <a:xfrm>
            <a:off x="319088" y="2314575"/>
            <a:ext cx="8229600" cy="180044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defRPr/>
            </a:pPr>
            <a:r>
              <a:rPr lang="en-GB" sz="2500"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file = </a:t>
            </a:r>
            <a:r>
              <a:rPr lang="en-GB" sz="2500" dirty="0">
                <a:solidFill>
                  <a:srgbClr val="660066"/>
                </a:solidFill>
                <a:latin typeface="Consolas" pitchFamily="49" charset="0"/>
                <a:cs typeface="Consolas" pitchFamily="49" charset="0"/>
              </a:rPr>
              <a:t>open</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a:t>
            </a:r>
            <a:r>
              <a:rPr lang="en-GB" sz="2500" err="1">
                <a:solidFill>
                  <a:srgbClr val="008000"/>
                </a:solidFill>
                <a:latin typeface="Consolas" pitchFamily="49" charset="0"/>
                <a:cs typeface="Consolas" pitchFamily="49" charset="0"/>
              </a:rPr>
              <a:t>newFile</a:t>
            </a:r>
            <a:r>
              <a:rPr lang="en-GB" sz="2500">
                <a:solidFill>
                  <a:srgbClr val="008000"/>
                </a:solidFill>
                <a:latin typeface="Consolas" pitchFamily="49" charset="0"/>
                <a:cs typeface="Consolas" pitchFamily="49" charset="0"/>
              </a:rPr>
              <a:t>.txt", </a:t>
            </a:r>
            <a:r>
              <a:rPr lang="en-GB" sz="2500" dirty="0">
                <a:solidFill>
                  <a:srgbClr val="008000"/>
                </a:solidFill>
                <a:latin typeface="Consolas" pitchFamily="49" charset="0"/>
                <a:cs typeface="Consolas" pitchFamily="49" charset="0"/>
              </a:rPr>
              <a:t>"a"</a:t>
            </a:r>
            <a:r>
              <a:rPr lang="en-GB" sz="2500" dirty="0">
                <a:latin typeface="Consolas" pitchFamily="49" charset="0"/>
                <a:cs typeface="Consolas" pitchFamily="49" charset="0"/>
              </a:rPr>
              <a:t>)</a:t>
            </a:r>
          </a:p>
          <a:p>
            <a:pPr marL="0" indent="0">
              <a:lnSpc>
                <a:spcPct val="130000"/>
              </a:lnSpc>
              <a:buNone/>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file.write</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"This text is new! "</a:t>
            </a:r>
            <a:r>
              <a:rPr lang="en-GB" sz="2500" dirty="0">
                <a:latin typeface="Consolas" pitchFamily="49" charset="0"/>
                <a:cs typeface="Consolas" pitchFamily="49" charset="0"/>
              </a:rPr>
              <a:t>)</a:t>
            </a:r>
          </a:p>
          <a:p>
            <a:pPr marL="0" indent="0">
              <a:lnSpc>
                <a:spcPct val="130000"/>
              </a:lnSpc>
              <a:buNone/>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file.close</a:t>
            </a:r>
            <a:r>
              <a:rPr lang="en-GB" sz="2500" dirty="0">
                <a:latin typeface="Consolas" pitchFamily="49" charset="0"/>
                <a:cs typeface="Consolas" pitchFamily="49" charset="0"/>
              </a:rPr>
              <a:t>()</a:t>
            </a:r>
          </a:p>
          <a:p>
            <a:pPr marL="627063" indent="-269875" defTabSz="457200">
              <a:spcBef>
                <a:spcPts val="0"/>
              </a:spcBef>
              <a:spcAft>
                <a:spcPts val="1400"/>
              </a:spcAft>
              <a:buFont typeface="Arial"/>
              <a:buChar char="•"/>
              <a:defRPr/>
            </a:pPr>
            <a:endParaRPr lang="en-GB" sz="2500" dirty="0">
              <a:latin typeface="Arial"/>
              <a:cs typeface="Arial"/>
            </a:endParaRPr>
          </a:p>
          <a:p>
            <a:pPr marL="1027113" lvl="1" indent="-269875" defTabSz="457200">
              <a:spcBef>
                <a:spcPts val="0"/>
              </a:spcBef>
              <a:spcAft>
                <a:spcPts val="1400"/>
              </a:spcAft>
              <a:buFont typeface="Arial"/>
              <a:buChar char="•"/>
              <a:defRPr/>
            </a:pPr>
            <a:r>
              <a:rPr lang="en-GB" sz="2100" dirty="0">
                <a:solidFill>
                  <a:srgbClr val="54999C"/>
                </a:solidFill>
                <a:latin typeface="Arial"/>
                <a:cs typeface="Arial"/>
              </a:rPr>
              <a:t>Run the program a second time, writing some different text</a:t>
            </a:r>
            <a:r>
              <a:rPr lang="en-GB" sz="2100" dirty="0">
                <a:latin typeface="Arial"/>
                <a:cs typeface="Arial"/>
              </a:rPr>
              <a:t>	</a:t>
            </a:r>
          </a:p>
        </p:txBody>
      </p:sp>
    </p:spTree>
    <p:extLst>
      <p:ext uri="{BB962C8B-B14F-4D97-AF65-F5344CB8AC3E}">
        <p14:creationId xmlns:p14="http://schemas.microsoft.com/office/powerpoint/2010/main" val="103765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Appending data</a:t>
            </a:r>
          </a:p>
        </p:txBody>
      </p:sp>
      <p:sp>
        <p:nvSpPr>
          <p:cNvPr id="3" name="Text Placeholder 2"/>
          <p:cNvSpPr>
            <a:spLocks noGrp="1"/>
          </p:cNvSpPr>
          <p:nvPr>
            <p:ph type="body" sz="quarter" idx="14"/>
          </p:nvPr>
        </p:nvSpPr>
        <p:spPr/>
        <p:txBody>
          <a:bodyPr/>
          <a:lstStyle/>
          <a:p>
            <a:r>
              <a:rPr lang="en-GB" altLang="en-US" dirty="0"/>
              <a:t>Have a look at your file to see what it contains</a:t>
            </a:r>
          </a:p>
          <a:p>
            <a:r>
              <a:rPr lang="en-GB" altLang="en-US" dirty="0"/>
              <a:t>Opening a file in append mode “a” lets you add additional records to a file </a:t>
            </a:r>
          </a:p>
          <a:p>
            <a:r>
              <a:rPr lang="en-GB" dirty="0"/>
              <a:t>If the file does not exist, a new file will be created</a:t>
            </a:r>
            <a:endParaRPr lang="en-GB" altLang="en-US" dirty="0"/>
          </a:p>
          <a:p>
            <a:r>
              <a:rPr lang="en-GB" altLang="en-US" dirty="0"/>
              <a:t>You will still need to manually add any newline characters</a:t>
            </a:r>
          </a:p>
          <a:p>
            <a:endParaRPr lang="en-GB" dirty="0"/>
          </a:p>
        </p:txBody>
      </p:sp>
    </p:spTree>
    <p:extLst>
      <p:ext uri="{BB962C8B-B14F-4D97-AF65-F5344CB8AC3E}">
        <p14:creationId xmlns:p14="http://schemas.microsoft.com/office/powerpoint/2010/main" val="418299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8</a:t>
            </a:r>
          </a:p>
        </p:txBody>
      </p:sp>
      <p:sp>
        <p:nvSpPr>
          <p:cNvPr id="3" name="Text Placeholder 2"/>
          <p:cNvSpPr>
            <a:spLocks noGrp="1"/>
          </p:cNvSpPr>
          <p:nvPr>
            <p:ph type="body" sz="quarter" idx="14"/>
          </p:nvPr>
        </p:nvSpPr>
        <p:spPr/>
        <p:txBody>
          <a:bodyPr/>
          <a:lstStyle/>
          <a:p>
            <a:r>
              <a:rPr lang="en-GB" altLang="en-US" dirty="0"/>
              <a:t>Complete the challenges in </a:t>
            </a:r>
            <a:r>
              <a:rPr lang="en-GB" altLang="en-US" b="1" dirty="0"/>
              <a:t>Task 2</a:t>
            </a:r>
          </a:p>
          <a:p>
            <a:endParaRPr lang="en-GB" dirty="0"/>
          </a:p>
        </p:txBody>
      </p:sp>
    </p:spTree>
    <p:extLst>
      <p:ext uri="{BB962C8B-B14F-4D97-AF65-F5344CB8AC3E}">
        <p14:creationId xmlns:p14="http://schemas.microsoft.com/office/powerpoint/2010/main" val="524914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Plenary (1)</a:t>
            </a:r>
          </a:p>
        </p:txBody>
      </p:sp>
      <p:sp>
        <p:nvSpPr>
          <p:cNvPr id="3" name="Text Placeholder 2"/>
          <p:cNvSpPr>
            <a:spLocks noGrp="1"/>
          </p:cNvSpPr>
          <p:nvPr>
            <p:ph type="body" sz="quarter" idx="14"/>
          </p:nvPr>
        </p:nvSpPr>
        <p:spPr/>
        <p:txBody>
          <a:bodyPr/>
          <a:lstStyle/>
          <a:p>
            <a:r>
              <a:rPr lang="en-GB" dirty="0"/>
              <a:t>These are the three access modes you will need:</a:t>
            </a:r>
          </a:p>
        </p:txBody>
      </p:sp>
      <p:graphicFrame>
        <p:nvGraphicFramePr>
          <p:cNvPr id="4" name="Table 3"/>
          <p:cNvGraphicFramePr>
            <a:graphicFrameLocks noGrp="1"/>
          </p:cNvGraphicFramePr>
          <p:nvPr>
            <p:extLst>
              <p:ext uri="{D42A27DB-BD31-4B8C-83A1-F6EECF244321}">
                <p14:modId xmlns:p14="http://schemas.microsoft.com/office/powerpoint/2010/main" val="3244789586"/>
              </p:ext>
            </p:extLst>
          </p:nvPr>
        </p:nvGraphicFramePr>
        <p:xfrm>
          <a:off x="1063911" y="2377981"/>
          <a:ext cx="7019544" cy="3543140"/>
        </p:xfrm>
        <a:graphic>
          <a:graphicData uri="http://schemas.openxmlformats.org/drawingml/2006/table">
            <a:tbl>
              <a:tblPr firstRow="1" firstCol="1" bandRow="1">
                <a:tableStyleId>{5C22544A-7EE6-4342-B048-85BDC9FD1C3A}</a:tableStyleId>
              </a:tblPr>
              <a:tblGrid>
                <a:gridCol w="1228421">
                  <a:extLst>
                    <a:ext uri="{9D8B030D-6E8A-4147-A177-3AD203B41FA5}">
                      <a16:colId xmlns:a16="http://schemas.microsoft.com/office/drawing/2014/main" val="20000"/>
                    </a:ext>
                  </a:extLst>
                </a:gridCol>
                <a:gridCol w="5791123">
                  <a:extLst>
                    <a:ext uri="{9D8B030D-6E8A-4147-A177-3AD203B41FA5}">
                      <a16:colId xmlns:a16="http://schemas.microsoft.com/office/drawing/2014/main" val="20001"/>
                    </a:ext>
                  </a:extLst>
                </a:gridCol>
              </a:tblGrid>
              <a:tr h="659812">
                <a:tc>
                  <a:txBody>
                    <a:bodyPr/>
                    <a:lstStyle/>
                    <a:p>
                      <a:pPr algn="ctr">
                        <a:lnSpc>
                          <a:spcPct val="107000"/>
                        </a:lnSpc>
                        <a:spcAft>
                          <a:spcPts val="0"/>
                        </a:spcAft>
                      </a:pPr>
                      <a:r>
                        <a:rPr lang="en-GB" sz="2000" dirty="0">
                          <a:effectLst/>
                          <a:latin typeface="Arial" panose="020B0604020202020204" pitchFamily="34" charset="0"/>
                          <a:cs typeface="Arial" panose="020B0604020202020204" pitchFamily="34" charset="0"/>
                        </a:rPr>
                        <a:t>Mode </a:t>
                      </a:r>
                      <a:endParaRPr lang="en-GB" sz="2000" dirty="0">
                        <a:effectLst/>
                        <a:latin typeface="Arial" panose="020B0604020202020204" pitchFamily="34" charset="0"/>
                        <a:ea typeface="Calibri" panose="020F0502020204030204" pitchFamily="34" charset="0"/>
                        <a:cs typeface="Arial" panose="020B0604020202020204" pitchFamily="34" charset="0"/>
                      </a:endParaRPr>
                    </a:p>
                  </a:txBody>
                  <a:tcPr marL="66675" marR="66675" marT="66675" marB="66675">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54999C"/>
                    </a:solidFill>
                  </a:tcPr>
                </a:tc>
                <a:tc>
                  <a:txBody>
                    <a:bodyPr/>
                    <a:lstStyle/>
                    <a:p>
                      <a:pPr>
                        <a:lnSpc>
                          <a:spcPct val="107000"/>
                        </a:lnSpc>
                        <a:spcAft>
                          <a:spcPts val="0"/>
                        </a:spcAft>
                      </a:pPr>
                      <a:r>
                        <a:rPr lang="en-GB" sz="2000" dirty="0">
                          <a:effectLst/>
                          <a:latin typeface="Arial" panose="020B0604020202020204" pitchFamily="34" charset="0"/>
                          <a:cs typeface="Arial" panose="020B0604020202020204" pitchFamily="34" charset="0"/>
                        </a:rPr>
                        <a:t>Meaning </a:t>
                      </a:r>
                      <a:endParaRPr lang="en-GB" sz="2000" dirty="0">
                        <a:effectLst/>
                        <a:latin typeface="Arial" panose="020B0604020202020204" pitchFamily="34" charset="0"/>
                        <a:ea typeface="Calibri" panose="020F0502020204030204" pitchFamily="34" charset="0"/>
                        <a:cs typeface="Arial" panose="020B0604020202020204" pitchFamily="34" charset="0"/>
                      </a:endParaRPr>
                    </a:p>
                  </a:txBody>
                  <a:tcPr marL="66675" marR="66675" marT="66675" marB="66675">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54999C"/>
                    </a:solidFill>
                  </a:tcPr>
                </a:tc>
                <a:extLst>
                  <a:ext uri="{0D108BD9-81ED-4DB2-BD59-A6C34878D82A}">
                    <a16:rowId xmlns:a16="http://schemas.microsoft.com/office/drawing/2014/main" val="10000"/>
                  </a:ext>
                </a:extLst>
              </a:tr>
              <a:tr h="659812">
                <a:tc>
                  <a:txBody>
                    <a:bodyPr/>
                    <a:lstStyle/>
                    <a:p>
                      <a:pPr algn="ctr">
                        <a:lnSpc>
                          <a:spcPct val="107000"/>
                        </a:lnSpc>
                        <a:spcAft>
                          <a:spcPts val="0"/>
                        </a:spcAft>
                      </a:pPr>
                      <a:r>
                        <a:rPr lang="en-GB" sz="2000" dirty="0">
                          <a:solidFill>
                            <a:schemeClr val="tx1"/>
                          </a:solidFill>
                          <a:effectLst/>
                          <a:latin typeface="Arial" panose="020B0604020202020204" pitchFamily="34" charset="0"/>
                          <a:cs typeface="Arial" panose="020B0604020202020204" pitchFamily="34" charset="0"/>
                        </a:rPr>
                        <a:t>‘r’ </a:t>
                      </a:r>
                      <a:endParaRPr lang="en-GB"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675" marR="66675" marT="66675" marB="66675">
                    <a:lnL w="12700" cmpd="sng">
                      <a:noFill/>
                    </a:lnL>
                    <a:lnR w="12700" cmpd="sng">
                      <a:noFill/>
                    </a:lnR>
                    <a:lnT w="381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GB" sz="2000" dirty="0">
                          <a:effectLst/>
                          <a:latin typeface="Arial" panose="020B0604020202020204" pitchFamily="34" charset="0"/>
                          <a:cs typeface="Arial" panose="020B0604020202020204" pitchFamily="34" charset="0"/>
                        </a:rPr>
                        <a:t>Open for reading (default) </a:t>
                      </a:r>
                      <a:endParaRPr lang="en-GB" sz="2000" dirty="0">
                        <a:effectLst/>
                        <a:latin typeface="Arial" panose="020B0604020202020204" pitchFamily="34" charset="0"/>
                        <a:ea typeface="Calibri" panose="020F0502020204030204" pitchFamily="34" charset="0"/>
                        <a:cs typeface="Arial" panose="020B0604020202020204" pitchFamily="34" charset="0"/>
                      </a:endParaRPr>
                    </a:p>
                  </a:txBody>
                  <a:tcPr marL="66675" marR="66675" marT="66675" marB="66675">
                    <a:lnL w="12700" cmpd="sng">
                      <a:noFill/>
                    </a:lnL>
                    <a:lnR w="12700" cmpd="sng">
                      <a:noFill/>
                    </a:lnR>
                    <a:lnT w="381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49516">
                <a:tc>
                  <a:txBody>
                    <a:bodyPr/>
                    <a:lstStyle/>
                    <a:p>
                      <a:pPr algn="ctr">
                        <a:lnSpc>
                          <a:spcPct val="107000"/>
                        </a:lnSpc>
                        <a:spcAft>
                          <a:spcPts val="0"/>
                        </a:spcAft>
                      </a:pPr>
                      <a:r>
                        <a:rPr lang="en-GB" sz="2000" dirty="0">
                          <a:solidFill>
                            <a:schemeClr val="tx1"/>
                          </a:solidFill>
                          <a:effectLst/>
                          <a:latin typeface="Arial" panose="020B0604020202020204" pitchFamily="34" charset="0"/>
                          <a:cs typeface="Arial" panose="020B0604020202020204" pitchFamily="34" charset="0"/>
                        </a:rPr>
                        <a:t>‘w’ </a:t>
                      </a:r>
                      <a:endParaRPr lang="en-GB"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675" marR="66675" marT="66675" marB="66675">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GB" sz="2000" dirty="0">
                          <a:effectLst/>
                          <a:latin typeface="Arial" panose="020B0604020202020204" pitchFamily="34" charset="0"/>
                          <a:cs typeface="Arial" panose="020B0604020202020204" pitchFamily="34" charset="0"/>
                        </a:rPr>
                        <a:t>Open for writing. If the file exists, Python will delete all the contents first; if the file does not exist, Python will create a new file </a:t>
                      </a:r>
                      <a:endParaRPr lang="en-GB" sz="2000" dirty="0">
                        <a:effectLst/>
                        <a:latin typeface="Arial" panose="020B0604020202020204" pitchFamily="34" charset="0"/>
                        <a:ea typeface="Calibri" panose="020F0502020204030204" pitchFamily="34" charset="0"/>
                        <a:cs typeface="Arial" panose="020B0604020202020204" pitchFamily="34" charset="0"/>
                      </a:endParaRPr>
                    </a:p>
                  </a:txBody>
                  <a:tcPr marL="66675" marR="66675" marT="66675" marB="66675">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59812">
                <a:tc>
                  <a:txBody>
                    <a:bodyPr/>
                    <a:lstStyle/>
                    <a:p>
                      <a:pPr algn="ctr">
                        <a:lnSpc>
                          <a:spcPct val="107000"/>
                        </a:lnSpc>
                        <a:spcAft>
                          <a:spcPts val="0"/>
                        </a:spcAft>
                      </a:pPr>
                      <a:r>
                        <a:rPr lang="en-GB" sz="2000" dirty="0">
                          <a:solidFill>
                            <a:schemeClr val="tx1"/>
                          </a:solidFill>
                          <a:effectLst/>
                          <a:latin typeface="Arial" panose="020B0604020202020204" pitchFamily="34" charset="0"/>
                          <a:cs typeface="Arial" panose="020B0604020202020204" pitchFamily="34" charset="0"/>
                        </a:rPr>
                        <a:t>‘a’ </a:t>
                      </a:r>
                      <a:endParaRPr lang="en-GB"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675" marR="66675" marT="66675" marB="66675">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GB" sz="2000" dirty="0">
                          <a:effectLst/>
                          <a:latin typeface="Arial" panose="020B0604020202020204" pitchFamily="34" charset="0"/>
                          <a:cs typeface="Arial" panose="020B0604020202020204" pitchFamily="34" charset="0"/>
                        </a:rPr>
                        <a:t>Open for writing, appending to the end of the file if it exists; if the file does not exist, Python will create a new file </a:t>
                      </a:r>
                      <a:endParaRPr lang="en-GB" sz="2000" dirty="0">
                        <a:effectLst/>
                        <a:latin typeface="Arial" panose="020B0604020202020204" pitchFamily="34" charset="0"/>
                        <a:ea typeface="Calibri" panose="020F0502020204030204" pitchFamily="34" charset="0"/>
                        <a:cs typeface="Arial" panose="020B0604020202020204" pitchFamily="34" charset="0"/>
                      </a:endParaRPr>
                    </a:p>
                  </a:txBody>
                  <a:tcPr marL="66675" marR="66675" marT="66675" marB="66675">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09282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Plenary (2)</a:t>
            </a:r>
          </a:p>
        </p:txBody>
      </p:sp>
      <p:sp>
        <p:nvSpPr>
          <p:cNvPr id="3" name="Text Placeholder 2"/>
          <p:cNvSpPr>
            <a:spLocks noGrp="1"/>
          </p:cNvSpPr>
          <p:nvPr>
            <p:ph type="body" sz="quarter" idx="14"/>
          </p:nvPr>
        </p:nvSpPr>
        <p:spPr>
          <a:xfrm>
            <a:off x="724280" y="1704179"/>
            <a:ext cx="7797230" cy="4505552"/>
          </a:xfrm>
        </p:spPr>
        <p:txBody>
          <a:bodyPr/>
          <a:lstStyle/>
          <a:p>
            <a:r>
              <a:rPr lang="en-GB" dirty="0"/>
              <a:t>When you write data to a file, be aware that you can either append the newline character </a:t>
            </a:r>
            <a:r>
              <a:rPr lang="en-GB" i="1" dirty="0"/>
              <a:t>\n</a:t>
            </a:r>
            <a:r>
              <a:rPr lang="en-GB" dirty="0"/>
              <a:t> to the end of the last field in each record:</a:t>
            </a:r>
          </a:p>
          <a:p>
            <a:pPr marL="449263" indent="0">
              <a:buNone/>
            </a:pPr>
            <a:r>
              <a:rPr lang="en-GB" sz="2400" dirty="0" err="1">
                <a:latin typeface="Consolas" pitchFamily="49" charset="0"/>
                <a:cs typeface="Consolas" pitchFamily="49" charset="0"/>
              </a:rPr>
              <a:t>file.write</a:t>
            </a:r>
            <a:r>
              <a:rPr lang="en-GB" sz="2400" dirty="0">
                <a:latin typeface="Consolas" pitchFamily="49" charset="0"/>
                <a:cs typeface="Consolas" pitchFamily="49" charset="0"/>
              </a:rPr>
              <a:t>(</a:t>
            </a:r>
            <a:r>
              <a:rPr lang="en-GB" sz="2400" dirty="0" err="1">
                <a:solidFill>
                  <a:srgbClr val="008000"/>
                </a:solidFill>
                <a:latin typeface="Consolas" pitchFamily="49" charset="0"/>
                <a:cs typeface="Consolas" pitchFamily="49" charset="0"/>
              </a:rPr>
              <a:t>firstname</a:t>
            </a:r>
            <a:r>
              <a:rPr lang="en-GB" sz="2400" dirty="0">
                <a:solidFill>
                  <a:srgbClr val="008000"/>
                </a:solidFill>
                <a:latin typeface="Consolas" pitchFamily="49" charset="0"/>
                <a:cs typeface="Consolas" pitchFamily="49" charset="0"/>
              </a:rPr>
              <a:t> + "," + surname + "," + height + "\n"</a:t>
            </a:r>
            <a:r>
              <a:rPr lang="en-GB" sz="2400" dirty="0">
                <a:latin typeface="Consolas" pitchFamily="49" charset="0"/>
                <a:cs typeface="Consolas" pitchFamily="49" charset="0"/>
              </a:rPr>
              <a:t>)</a:t>
            </a:r>
          </a:p>
          <a:p>
            <a:pPr marL="449263" indent="0">
              <a:buNone/>
            </a:pPr>
            <a:r>
              <a:rPr lang="en-GB" sz="2000" dirty="0">
                <a:solidFill>
                  <a:srgbClr val="54999C"/>
                </a:solidFill>
              </a:rPr>
              <a:t>or add \n as an extra field at the end of each record</a:t>
            </a:r>
          </a:p>
          <a:p>
            <a:pPr marL="449263" indent="0">
              <a:buNone/>
            </a:pPr>
            <a:r>
              <a:rPr lang="en-GB" sz="2400" dirty="0" err="1">
                <a:latin typeface="Consolas" pitchFamily="49" charset="0"/>
                <a:cs typeface="Consolas" pitchFamily="49" charset="0"/>
              </a:rPr>
              <a:t>file.write</a:t>
            </a:r>
            <a:r>
              <a:rPr lang="en-GB" sz="2400" dirty="0">
                <a:latin typeface="Consolas" pitchFamily="49" charset="0"/>
                <a:cs typeface="Consolas" pitchFamily="49" charset="0"/>
              </a:rPr>
              <a:t>(</a:t>
            </a:r>
            <a:r>
              <a:rPr lang="en-GB" sz="2400" dirty="0" err="1">
                <a:solidFill>
                  <a:srgbClr val="008000"/>
                </a:solidFill>
                <a:latin typeface="Consolas" pitchFamily="49" charset="0"/>
                <a:cs typeface="Consolas" pitchFamily="49" charset="0"/>
              </a:rPr>
              <a:t>firstname</a:t>
            </a:r>
            <a:r>
              <a:rPr lang="en-GB" sz="2400" dirty="0">
                <a:solidFill>
                  <a:srgbClr val="008000"/>
                </a:solidFill>
                <a:latin typeface="Consolas" pitchFamily="49" charset="0"/>
                <a:cs typeface="Consolas" pitchFamily="49" charset="0"/>
              </a:rPr>
              <a:t> + ","+ surname + "," + height + "," + "\n"</a:t>
            </a:r>
            <a:r>
              <a:rPr lang="en-GB" sz="2400" dirty="0">
                <a:latin typeface="Consolas" pitchFamily="49" charset="0"/>
                <a:cs typeface="Consolas" pitchFamily="49" charset="0"/>
              </a:rPr>
              <a:t>)</a:t>
            </a:r>
          </a:p>
          <a:p>
            <a:r>
              <a:rPr lang="en-GB" dirty="0"/>
              <a:t>This makes a difference when you search for a particular value in the last field!</a:t>
            </a:r>
          </a:p>
        </p:txBody>
      </p:sp>
    </p:spTree>
    <p:extLst>
      <p:ext uri="{BB962C8B-B14F-4D97-AF65-F5344CB8AC3E}">
        <p14:creationId xmlns:p14="http://schemas.microsoft.com/office/powerpoint/2010/main" val="4034988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7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sz="2800" dirty="0"/>
              <a:t>Be able to write data to a file</a:t>
            </a:r>
          </a:p>
          <a:p>
            <a:r>
              <a:rPr lang="en-GB" sz="2800" dirty="0"/>
              <a:t>Understand what “append” means</a:t>
            </a:r>
          </a:p>
          <a:p>
            <a:r>
              <a:rPr lang="en-GB" sz="2800" dirty="0"/>
              <a:t>Know how to append data to a file</a:t>
            </a:r>
          </a:p>
          <a:p>
            <a:endParaRPr lang="en-GB" dirty="0"/>
          </a:p>
        </p:txBody>
      </p:sp>
      <p:sp>
        <p:nvSpPr>
          <p:cNvPr id="7171" name="Content Placeholder 1"/>
          <p:cNvSpPr>
            <a:spLocks noGrp="1"/>
          </p:cNvSpPr>
          <p:nvPr>
            <p:ph type="body" sz="quarter" idx="13"/>
          </p:nvPr>
        </p:nvSpPr>
        <p:spPr>
          <a:prstGeom prst="rect">
            <a:avLst/>
          </a:prstGeom>
        </p:spPr>
        <p:txBody>
          <a:bodyPr/>
          <a:lstStyle/>
          <a:p>
            <a:r>
              <a:rPr lang="en-GB" altLang="en-US" dirty="0"/>
              <a:t>Objectives</a:t>
            </a:r>
            <a:endParaRPr lang="en-GB" dirty="0"/>
          </a:p>
        </p:txBody>
      </p:sp>
    </p:spTree>
    <p:extLst>
      <p:ext uri="{BB962C8B-B14F-4D97-AF65-F5344CB8AC3E}">
        <p14:creationId xmlns:p14="http://schemas.microsoft.com/office/powerpoint/2010/main" val="275663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rtlCol="0">
            <a:normAutofit/>
          </a:bodyPr>
          <a:lstStyle/>
          <a:p>
            <a:pPr>
              <a:defRPr/>
            </a:pPr>
            <a:r>
              <a:rPr lang="en-GB" altLang="en-US" dirty="0"/>
              <a:t>Starter</a:t>
            </a:r>
            <a:endParaRPr lang="en-GB" b="1" dirty="0"/>
          </a:p>
        </p:txBody>
      </p:sp>
      <p:sp>
        <p:nvSpPr>
          <p:cNvPr id="5" name="Text Placeholder 4"/>
          <p:cNvSpPr>
            <a:spLocks noGrp="1"/>
          </p:cNvSpPr>
          <p:nvPr>
            <p:ph type="body" sz="quarter" idx="14"/>
          </p:nvPr>
        </p:nvSpPr>
        <p:spPr>
          <a:xfrm>
            <a:off x="724280" y="1704179"/>
            <a:ext cx="7797230" cy="2067721"/>
          </a:xfrm>
        </p:spPr>
        <p:txBody>
          <a:bodyPr/>
          <a:lstStyle/>
          <a:p>
            <a:pPr>
              <a:defRPr/>
            </a:pPr>
            <a:r>
              <a:rPr lang="en-GB" dirty="0"/>
              <a:t>What is the code you need to open a file in </a:t>
            </a:r>
            <a:br>
              <a:rPr lang="en-GB" dirty="0"/>
            </a:br>
            <a:r>
              <a:rPr lang="en-GB" dirty="0"/>
              <a:t>read mode?</a:t>
            </a:r>
          </a:p>
          <a:p>
            <a:pPr>
              <a:defRPr/>
            </a:pPr>
            <a:r>
              <a:rPr lang="en-GB" dirty="0"/>
              <a:t>What do you need to alter to open a file in </a:t>
            </a:r>
            <a:br>
              <a:rPr lang="en-GB" dirty="0"/>
            </a:br>
            <a:r>
              <a:rPr lang="en-GB" dirty="0"/>
              <a:t>write mode?</a:t>
            </a:r>
          </a:p>
          <a:p>
            <a:endParaRPr lang="en-GB" dirty="0"/>
          </a:p>
        </p:txBody>
      </p:sp>
    </p:spTree>
    <p:extLst>
      <p:ext uri="{BB962C8B-B14F-4D97-AF65-F5344CB8AC3E}">
        <p14:creationId xmlns:p14="http://schemas.microsoft.com/office/powerpoint/2010/main" val="82309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rtlCol="0">
            <a:normAutofit/>
          </a:bodyPr>
          <a:lstStyle/>
          <a:p>
            <a:pPr>
              <a:defRPr/>
            </a:pPr>
            <a:r>
              <a:rPr lang="en-GB" altLang="en-US" dirty="0"/>
              <a:t>Starter</a:t>
            </a:r>
            <a:endParaRPr lang="en-GB" b="1" dirty="0"/>
          </a:p>
        </p:txBody>
      </p:sp>
      <p:sp>
        <p:nvSpPr>
          <p:cNvPr id="4" name="Text Placeholder 3"/>
          <p:cNvSpPr>
            <a:spLocks noGrp="1"/>
          </p:cNvSpPr>
          <p:nvPr>
            <p:ph type="body" sz="quarter" idx="14"/>
          </p:nvPr>
        </p:nvSpPr>
        <p:spPr/>
        <p:txBody>
          <a:bodyPr/>
          <a:lstStyle/>
          <a:p>
            <a:pPr>
              <a:defRPr/>
            </a:pPr>
            <a:r>
              <a:rPr lang="en-GB" dirty="0"/>
              <a:t>Opening a file in read mode:</a:t>
            </a:r>
          </a:p>
          <a:p>
            <a:pPr marL="0" indent="0">
              <a:buNone/>
              <a:defRPr/>
            </a:pPr>
            <a:r>
              <a:rPr lang="en-GB" dirty="0"/>
              <a:t>	</a:t>
            </a:r>
            <a:r>
              <a:rPr lang="en-GB" dirty="0">
                <a:latin typeface="Consolas"/>
                <a:cs typeface="Consolas"/>
              </a:rPr>
              <a:t>file = </a:t>
            </a:r>
            <a:r>
              <a:rPr lang="en-GB" dirty="0">
                <a:solidFill>
                  <a:srgbClr val="660066"/>
                </a:solidFill>
                <a:latin typeface="Consolas"/>
                <a:cs typeface="Consolas"/>
              </a:rPr>
              <a:t>open</a:t>
            </a:r>
            <a:r>
              <a:rPr lang="en-GB" dirty="0">
                <a:latin typeface="Consolas"/>
                <a:cs typeface="Consolas"/>
              </a:rPr>
              <a:t>(</a:t>
            </a:r>
            <a:r>
              <a:rPr lang="en-GB" dirty="0">
                <a:solidFill>
                  <a:srgbClr val="008000"/>
                </a:solidFill>
                <a:latin typeface="Consolas" pitchFamily="49" charset="0"/>
                <a:cs typeface="Consolas" pitchFamily="49" charset="0"/>
              </a:rPr>
              <a:t>"</a:t>
            </a:r>
            <a:r>
              <a:rPr lang="en-GB" dirty="0">
                <a:solidFill>
                  <a:srgbClr val="008000"/>
                </a:solidFill>
                <a:latin typeface="Consolas"/>
                <a:cs typeface="Consolas"/>
              </a:rPr>
              <a:t>filename.txt</a:t>
            </a:r>
            <a:r>
              <a:rPr lang="en-GB" dirty="0">
                <a:solidFill>
                  <a:srgbClr val="008000"/>
                </a:solidFill>
                <a:latin typeface="Consolas" pitchFamily="49" charset="0"/>
                <a:cs typeface="Consolas" pitchFamily="49" charset="0"/>
              </a:rPr>
              <a:t>"</a:t>
            </a:r>
            <a:r>
              <a:rPr lang="en-GB" dirty="0">
                <a:latin typeface="Consolas"/>
                <a:cs typeface="Consolas"/>
              </a:rPr>
              <a:t>, </a:t>
            </a:r>
            <a:r>
              <a:rPr lang="en-GB" dirty="0">
                <a:solidFill>
                  <a:srgbClr val="008000"/>
                </a:solidFill>
                <a:latin typeface="Consolas" pitchFamily="49" charset="0"/>
                <a:cs typeface="Consolas" pitchFamily="49" charset="0"/>
              </a:rPr>
              <a:t>"</a:t>
            </a:r>
            <a:r>
              <a:rPr lang="en-GB" dirty="0">
                <a:solidFill>
                  <a:srgbClr val="008000"/>
                </a:solidFill>
                <a:latin typeface="Consolas"/>
                <a:cs typeface="Consolas"/>
              </a:rPr>
              <a:t>r</a:t>
            </a:r>
            <a:r>
              <a:rPr lang="en-GB" dirty="0">
                <a:solidFill>
                  <a:srgbClr val="008000"/>
                </a:solidFill>
                <a:latin typeface="Consolas" pitchFamily="49" charset="0"/>
                <a:cs typeface="Consolas" pitchFamily="49" charset="0"/>
              </a:rPr>
              <a:t>"</a:t>
            </a:r>
            <a:r>
              <a:rPr lang="en-GB" dirty="0">
                <a:latin typeface="Consolas"/>
                <a:cs typeface="Consolas"/>
              </a:rPr>
              <a:t>)</a:t>
            </a:r>
          </a:p>
          <a:p>
            <a:pPr>
              <a:defRPr/>
            </a:pPr>
            <a:endParaRPr lang="en-GB" dirty="0"/>
          </a:p>
          <a:p>
            <a:pPr>
              <a:defRPr/>
            </a:pPr>
            <a:r>
              <a:rPr lang="en-GB" dirty="0"/>
              <a:t>Opening a file in write mode:</a:t>
            </a:r>
          </a:p>
          <a:p>
            <a:pPr marL="0" indent="0">
              <a:buNone/>
              <a:defRPr/>
            </a:pPr>
            <a:r>
              <a:rPr lang="en-GB" dirty="0"/>
              <a:t>	</a:t>
            </a:r>
            <a:r>
              <a:rPr lang="en-GB" dirty="0">
                <a:latin typeface="Consolas"/>
                <a:cs typeface="Consolas"/>
              </a:rPr>
              <a:t>file = </a:t>
            </a:r>
            <a:r>
              <a:rPr lang="en-GB" dirty="0">
                <a:solidFill>
                  <a:srgbClr val="660066"/>
                </a:solidFill>
                <a:latin typeface="Consolas"/>
                <a:cs typeface="Consolas"/>
              </a:rPr>
              <a:t>open</a:t>
            </a:r>
            <a:r>
              <a:rPr lang="en-GB" dirty="0">
                <a:latin typeface="Consolas"/>
                <a:cs typeface="Consolas"/>
              </a:rPr>
              <a:t>(</a:t>
            </a:r>
            <a:r>
              <a:rPr lang="en-GB" dirty="0">
                <a:solidFill>
                  <a:srgbClr val="008000"/>
                </a:solidFill>
                <a:latin typeface="Consolas" pitchFamily="49" charset="0"/>
                <a:cs typeface="Consolas" pitchFamily="49" charset="0"/>
              </a:rPr>
              <a:t>"</a:t>
            </a:r>
            <a:r>
              <a:rPr lang="en-GB" dirty="0">
                <a:solidFill>
                  <a:srgbClr val="008000"/>
                </a:solidFill>
                <a:latin typeface="Consolas"/>
                <a:cs typeface="Consolas"/>
              </a:rPr>
              <a:t>filename.txt</a:t>
            </a:r>
            <a:r>
              <a:rPr lang="en-GB" dirty="0">
                <a:solidFill>
                  <a:srgbClr val="008000"/>
                </a:solidFill>
                <a:latin typeface="Consolas" pitchFamily="49" charset="0"/>
                <a:cs typeface="Consolas" pitchFamily="49" charset="0"/>
              </a:rPr>
              <a:t>"</a:t>
            </a:r>
            <a:r>
              <a:rPr lang="en-GB" dirty="0">
                <a:latin typeface="Consolas"/>
                <a:cs typeface="Consolas"/>
              </a:rPr>
              <a:t>, </a:t>
            </a:r>
            <a:r>
              <a:rPr lang="en-GB" dirty="0">
                <a:solidFill>
                  <a:srgbClr val="008000"/>
                </a:solidFill>
                <a:latin typeface="Consolas" pitchFamily="49" charset="0"/>
                <a:cs typeface="Consolas" pitchFamily="49" charset="0"/>
              </a:rPr>
              <a:t>"</a:t>
            </a:r>
            <a:r>
              <a:rPr lang="en-GB" dirty="0">
                <a:solidFill>
                  <a:srgbClr val="FF0000"/>
                </a:solidFill>
                <a:latin typeface="Consolas"/>
                <a:cs typeface="Consolas"/>
              </a:rPr>
              <a:t>w</a:t>
            </a:r>
            <a:r>
              <a:rPr lang="en-GB" dirty="0">
                <a:solidFill>
                  <a:srgbClr val="008000"/>
                </a:solidFill>
                <a:latin typeface="Consolas" pitchFamily="49" charset="0"/>
                <a:cs typeface="Consolas" pitchFamily="49" charset="0"/>
              </a:rPr>
              <a:t>"</a:t>
            </a:r>
            <a:r>
              <a:rPr lang="en-GB" dirty="0">
                <a:latin typeface="Consolas"/>
                <a:cs typeface="Consolas"/>
              </a:rPr>
              <a:t>)</a:t>
            </a:r>
            <a:endParaRPr lang="en-GB" dirty="0"/>
          </a:p>
          <a:p>
            <a:endParaRPr lang="en-GB" dirty="0"/>
          </a:p>
        </p:txBody>
      </p:sp>
      <p:sp>
        <p:nvSpPr>
          <p:cNvPr id="5" name="Content Placeholder 2"/>
          <p:cNvSpPr txBox="1">
            <a:spLocks/>
          </p:cNvSpPr>
          <p:nvPr/>
        </p:nvSpPr>
        <p:spPr>
          <a:xfrm>
            <a:off x="611560" y="2492896"/>
            <a:ext cx="8229600" cy="720080"/>
          </a:xfrm>
          <a:prstGeom prst="rect">
            <a:avLst/>
          </a:prstGeom>
        </p:spPr>
        <p:txBody>
          <a:bodyPr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endParaRPr lang="en-GB" dirty="0">
              <a:latin typeface="Consolas"/>
              <a:cs typeface="Consolas"/>
            </a:endParaRPr>
          </a:p>
        </p:txBody>
      </p:sp>
      <p:sp>
        <p:nvSpPr>
          <p:cNvPr id="6" name="Content Placeholder 2"/>
          <p:cNvSpPr txBox="1">
            <a:spLocks/>
          </p:cNvSpPr>
          <p:nvPr/>
        </p:nvSpPr>
        <p:spPr>
          <a:xfrm>
            <a:off x="755576" y="4365104"/>
            <a:ext cx="8229600" cy="720080"/>
          </a:xfrm>
          <a:prstGeom prst="rect">
            <a:avLst/>
          </a:prstGeom>
        </p:spPr>
        <p:txBody>
          <a:bodyPr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endParaRPr lang="en-GB" dirty="0">
              <a:latin typeface="Consolas"/>
              <a:cs typeface="Consolas"/>
            </a:endParaRPr>
          </a:p>
        </p:txBody>
      </p:sp>
    </p:spTree>
    <p:extLst>
      <p:ext uri="{BB962C8B-B14F-4D97-AF65-F5344CB8AC3E}">
        <p14:creationId xmlns:p14="http://schemas.microsoft.com/office/powerpoint/2010/main" val="176273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Writing a new file</a:t>
            </a:r>
            <a:endParaRPr lang="en-GB" altLang="en-US" dirty="0"/>
          </a:p>
        </p:txBody>
      </p:sp>
      <p:sp>
        <p:nvSpPr>
          <p:cNvPr id="4" name="Text Placeholder 3"/>
          <p:cNvSpPr>
            <a:spLocks noGrp="1"/>
          </p:cNvSpPr>
          <p:nvPr>
            <p:ph type="body" sz="quarter" idx="14"/>
          </p:nvPr>
        </p:nvSpPr>
        <p:spPr/>
        <p:txBody>
          <a:bodyPr/>
          <a:lstStyle/>
          <a:p>
            <a:r>
              <a:rPr lang="en-GB" altLang="en-US" dirty="0"/>
              <a:t>Try this code:</a:t>
            </a:r>
          </a:p>
        </p:txBody>
      </p:sp>
      <p:sp>
        <p:nvSpPr>
          <p:cNvPr id="7" name="Content Placeholder 2"/>
          <p:cNvSpPr txBox="1">
            <a:spLocks/>
          </p:cNvSpPr>
          <p:nvPr/>
        </p:nvSpPr>
        <p:spPr>
          <a:xfrm>
            <a:off x="197861" y="2302396"/>
            <a:ext cx="8469889" cy="266489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defRPr/>
            </a:pPr>
            <a:r>
              <a:rPr lang="en-GB" sz="2500" dirty="0">
                <a:latin typeface="Consolas" pitchFamily="49" charset="0"/>
                <a:cs typeface="Consolas" pitchFamily="49" charset="0"/>
              </a:rPr>
              <a:t>	name = </a:t>
            </a:r>
            <a:r>
              <a:rPr lang="en-GB" sz="2500" dirty="0">
                <a:solidFill>
                  <a:srgbClr val="660066"/>
                </a:solidFill>
                <a:latin typeface="Consolas" pitchFamily="49" charset="0"/>
                <a:cs typeface="Consolas" pitchFamily="49" charset="0"/>
              </a:rPr>
              <a:t>input</a:t>
            </a:r>
            <a:r>
              <a:rPr lang="en-GB" sz="2500" dirty="0">
                <a:latin typeface="Consolas" pitchFamily="49" charset="0"/>
                <a:cs typeface="Consolas" pitchFamily="49" charset="0"/>
              </a:rPr>
              <a:t>(</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What is your name? </a:t>
            </a:r>
            <a:r>
              <a:rPr lang="en-GB" sz="2800" dirty="0">
                <a:solidFill>
                  <a:srgbClr val="008000"/>
                </a:solidFill>
                <a:latin typeface="Consolas" pitchFamily="49" charset="0"/>
                <a:cs typeface="Consolas" pitchFamily="49" charset="0"/>
              </a:rPr>
              <a:t>"</a:t>
            </a:r>
            <a:r>
              <a:rPr lang="en-GB" sz="2500" dirty="0">
                <a:latin typeface="Consolas" pitchFamily="49" charset="0"/>
                <a:cs typeface="Consolas" pitchFamily="49" charset="0"/>
              </a:rPr>
              <a:t>)</a:t>
            </a:r>
            <a:br>
              <a:rPr lang="en-GB" sz="2500" dirty="0">
                <a:latin typeface="Consolas" pitchFamily="49" charset="0"/>
                <a:cs typeface="Consolas" pitchFamily="49" charset="0"/>
              </a:rPr>
            </a:br>
            <a:r>
              <a:rPr lang="en-GB" sz="2500" dirty="0">
                <a:latin typeface="Consolas" pitchFamily="49" charset="0"/>
                <a:cs typeface="Consolas" pitchFamily="49" charset="0"/>
              </a:rPr>
              <a:t>	file = </a:t>
            </a:r>
            <a:r>
              <a:rPr lang="en-GB" sz="2500" dirty="0">
                <a:solidFill>
                  <a:srgbClr val="660066"/>
                </a:solidFill>
                <a:latin typeface="Consolas" pitchFamily="49" charset="0"/>
                <a:cs typeface="Consolas" pitchFamily="49" charset="0"/>
              </a:rPr>
              <a:t>open</a:t>
            </a:r>
            <a:r>
              <a:rPr lang="en-GB" sz="2500" dirty="0">
                <a:latin typeface="Consolas" pitchFamily="49" charset="0"/>
                <a:cs typeface="Consolas" pitchFamily="49" charset="0"/>
              </a:rPr>
              <a:t>(</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newFile.txt</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 </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w</a:t>
            </a:r>
            <a:r>
              <a:rPr lang="en-GB" sz="2800" dirty="0">
                <a:solidFill>
                  <a:srgbClr val="008000"/>
                </a:solidFill>
                <a:latin typeface="Consolas" pitchFamily="49" charset="0"/>
                <a:cs typeface="Consolas" pitchFamily="49" charset="0"/>
              </a:rPr>
              <a:t>"</a:t>
            </a:r>
            <a:r>
              <a:rPr lang="en-GB" sz="2500" dirty="0">
                <a:latin typeface="Consolas" pitchFamily="49" charset="0"/>
                <a:cs typeface="Consolas" pitchFamily="49" charset="0"/>
              </a:rPr>
              <a:t>)</a:t>
            </a:r>
          </a:p>
          <a:p>
            <a:pPr marL="0" indent="0">
              <a:lnSpc>
                <a:spcPct val="150000"/>
              </a:lnSpc>
              <a:buNone/>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file.write</a:t>
            </a:r>
            <a:r>
              <a:rPr lang="en-GB" sz="2500" dirty="0">
                <a:latin typeface="Consolas" pitchFamily="49" charset="0"/>
                <a:cs typeface="Consolas" pitchFamily="49" charset="0"/>
              </a:rPr>
              <a:t>(name)</a:t>
            </a:r>
          </a:p>
          <a:p>
            <a:pPr marL="0" indent="0">
              <a:lnSpc>
                <a:spcPct val="150000"/>
              </a:lnSpc>
              <a:buNone/>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file.close</a:t>
            </a:r>
            <a:r>
              <a:rPr lang="en-GB" sz="2500" dirty="0">
                <a:latin typeface="Consolas" pitchFamily="49" charset="0"/>
                <a:cs typeface="Consolas" pitchFamily="49" charset="0"/>
              </a:rPr>
              <a:t>()</a:t>
            </a:r>
          </a:p>
        </p:txBody>
      </p:sp>
    </p:spTree>
    <p:extLst>
      <p:ext uri="{BB962C8B-B14F-4D97-AF65-F5344CB8AC3E}">
        <p14:creationId xmlns:p14="http://schemas.microsoft.com/office/powerpoint/2010/main" val="394604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Writing a new file</a:t>
            </a:r>
          </a:p>
        </p:txBody>
      </p:sp>
      <p:sp>
        <p:nvSpPr>
          <p:cNvPr id="3" name="Text Placeholder 2"/>
          <p:cNvSpPr>
            <a:spLocks noGrp="1"/>
          </p:cNvSpPr>
          <p:nvPr>
            <p:ph type="body" sz="quarter" idx="14"/>
          </p:nvPr>
        </p:nvSpPr>
        <p:spPr/>
        <p:txBody>
          <a:bodyPr/>
          <a:lstStyle/>
          <a:p>
            <a:r>
              <a:rPr lang="en-GB" altLang="en-US" dirty="0"/>
              <a:t>Now check in the folder where you saved your Python program</a:t>
            </a:r>
          </a:p>
          <a:p>
            <a:pPr lvl="1"/>
            <a:r>
              <a:rPr lang="en-GB" altLang="en-US" dirty="0"/>
              <a:t>You should have a new file called “newFile.txt”</a:t>
            </a:r>
          </a:p>
          <a:p>
            <a:pPr lvl="1"/>
            <a:r>
              <a:rPr lang="en-GB" altLang="en-US" dirty="0"/>
              <a:t>Open it and see what it says</a:t>
            </a:r>
          </a:p>
          <a:p>
            <a:endParaRPr lang="en-GB" dirty="0"/>
          </a:p>
        </p:txBody>
      </p:sp>
    </p:spTree>
    <p:extLst>
      <p:ext uri="{BB962C8B-B14F-4D97-AF65-F5344CB8AC3E}">
        <p14:creationId xmlns:p14="http://schemas.microsoft.com/office/powerpoint/2010/main" val="350360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Overwriting a file</a:t>
            </a:r>
          </a:p>
        </p:txBody>
      </p:sp>
      <p:sp>
        <p:nvSpPr>
          <p:cNvPr id="3" name="Text Placeholder 2"/>
          <p:cNvSpPr>
            <a:spLocks noGrp="1"/>
          </p:cNvSpPr>
          <p:nvPr>
            <p:ph type="body" sz="quarter" idx="14"/>
          </p:nvPr>
        </p:nvSpPr>
        <p:spPr/>
        <p:txBody>
          <a:bodyPr/>
          <a:lstStyle/>
          <a:p>
            <a:r>
              <a:rPr lang="en-GB" altLang="en-US" dirty="0"/>
              <a:t>Don’t do it – but if you ran the program again and typed in a different name, what would happen?</a:t>
            </a:r>
          </a:p>
          <a:p>
            <a:pPr lvl="1"/>
            <a:r>
              <a:rPr lang="en-GB" altLang="en-US" dirty="0"/>
              <a:t>Now try it out and see if you’re correct</a:t>
            </a:r>
          </a:p>
          <a:p>
            <a:endParaRPr lang="en-GB" dirty="0"/>
          </a:p>
        </p:txBody>
      </p:sp>
    </p:spTree>
    <p:extLst>
      <p:ext uri="{BB962C8B-B14F-4D97-AF65-F5344CB8AC3E}">
        <p14:creationId xmlns:p14="http://schemas.microsoft.com/office/powerpoint/2010/main" val="203373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Overwriting a file</a:t>
            </a:r>
          </a:p>
        </p:txBody>
      </p:sp>
      <p:sp>
        <p:nvSpPr>
          <p:cNvPr id="3" name="Text Placeholder 2"/>
          <p:cNvSpPr>
            <a:spLocks noGrp="1"/>
          </p:cNvSpPr>
          <p:nvPr>
            <p:ph type="body" sz="quarter" idx="14"/>
          </p:nvPr>
        </p:nvSpPr>
        <p:spPr/>
        <p:txBody>
          <a:bodyPr/>
          <a:lstStyle/>
          <a:p>
            <a:r>
              <a:rPr lang="en-GB" altLang="en-US" dirty="0"/>
              <a:t>When you open a file in write mode (“</a:t>
            </a:r>
            <a:r>
              <a:rPr lang="en-GB" altLang="en-US" dirty="0">
                <a:latin typeface="Consolas" panose="020B0609020204030204" pitchFamily="49" charset="0"/>
                <a:cs typeface="Consolas" panose="020B0609020204030204" pitchFamily="49" charset="0"/>
              </a:rPr>
              <a:t>w</a:t>
            </a:r>
            <a:r>
              <a:rPr lang="en-GB" altLang="en-US" dirty="0"/>
              <a:t>”), you wipe out whatever was there and start again</a:t>
            </a:r>
          </a:p>
          <a:p>
            <a:r>
              <a:rPr lang="en-GB" altLang="en-US" dirty="0"/>
              <a:t>Once the file is open you can add more text as many times as you like</a:t>
            </a:r>
          </a:p>
          <a:p>
            <a:endParaRPr lang="en-GB" dirty="0"/>
          </a:p>
        </p:txBody>
      </p:sp>
    </p:spTree>
    <p:extLst>
      <p:ext uri="{BB962C8B-B14F-4D97-AF65-F5344CB8AC3E}">
        <p14:creationId xmlns:p14="http://schemas.microsoft.com/office/powerpoint/2010/main" val="19522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Writing several records</a:t>
            </a:r>
            <a:endParaRPr lang="en-GB" altLang="en-US" dirty="0"/>
          </a:p>
        </p:txBody>
      </p:sp>
      <p:sp>
        <p:nvSpPr>
          <p:cNvPr id="4" name="Text Placeholder 3"/>
          <p:cNvSpPr>
            <a:spLocks noGrp="1"/>
          </p:cNvSpPr>
          <p:nvPr>
            <p:ph type="body" sz="quarter" idx="14"/>
          </p:nvPr>
        </p:nvSpPr>
        <p:spPr/>
        <p:txBody>
          <a:bodyPr/>
          <a:lstStyle/>
          <a:p>
            <a:r>
              <a:rPr lang="en-GB" altLang="en-US" dirty="0"/>
              <a:t>Try this code:</a:t>
            </a:r>
          </a:p>
          <a:p>
            <a:endParaRPr lang="en-GB" dirty="0"/>
          </a:p>
        </p:txBody>
      </p:sp>
      <p:sp>
        <p:nvSpPr>
          <p:cNvPr id="5" name="Rectangle 4"/>
          <p:cNvSpPr/>
          <p:nvPr/>
        </p:nvSpPr>
        <p:spPr>
          <a:xfrm>
            <a:off x="638175" y="2235190"/>
            <a:ext cx="7696200" cy="3762568"/>
          </a:xfrm>
          <a:prstGeom prst="rect">
            <a:avLst/>
          </a:prstGeom>
        </p:spPr>
        <p:txBody>
          <a:bodyPr wrap="square">
            <a:spAutoFit/>
          </a:bodyPr>
          <a:lstStyle/>
          <a:p>
            <a:pPr>
              <a:lnSpc>
                <a:spcPct val="150000"/>
              </a:lnSpc>
              <a:defRPr/>
            </a:pPr>
            <a:r>
              <a:rPr lang="en-GB" sz="2500" dirty="0">
                <a:latin typeface="Consolas" pitchFamily="49" charset="0"/>
                <a:cs typeface="Consolas" pitchFamily="49" charset="0"/>
              </a:rPr>
              <a:t>	name = </a:t>
            </a:r>
            <a:r>
              <a:rPr lang="en-GB" sz="2500" dirty="0">
                <a:solidFill>
                  <a:srgbClr val="660066"/>
                </a:solidFill>
                <a:latin typeface="Consolas" pitchFamily="49" charset="0"/>
                <a:cs typeface="Consolas" pitchFamily="49" charset="0"/>
              </a:rPr>
              <a:t>input</a:t>
            </a:r>
            <a:r>
              <a:rPr lang="en-GB" sz="2500" dirty="0">
                <a:latin typeface="Consolas" pitchFamily="49" charset="0"/>
                <a:cs typeface="Consolas" pitchFamily="49" charset="0"/>
              </a:rPr>
              <a:t>(</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What is your name? </a:t>
            </a:r>
            <a:r>
              <a:rPr lang="en-GB" sz="2800" dirty="0">
                <a:solidFill>
                  <a:srgbClr val="008000"/>
                </a:solidFill>
                <a:latin typeface="Consolas" pitchFamily="49" charset="0"/>
                <a:cs typeface="Consolas" pitchFamily="49" charset="0"/>
              </a:rPr>
              <a:t>"</a:t>
            </a:r>
            <a:r>
              <a:rPr lang="en-GB" sz="2500" dirty="0">
                <a:latin typeface="Consolas" pitchFamily="49" charset="0"/>
                <a:cs typeface="Consolas" pitchFamily="49" charset="0"/>
              </a:rPr>
              <a:t>)</a:t>
            </a:r>
            <a:br>
              <a:rPr lang="en-GB" sz="2500" dirty="0">
                <a:latin typeface="Consolas" pitchFamily="49" charset="0"/>
                <a:cs typeface="Consolas" pitchFamily="49" charset="0"/>
              </a:rPr>
            </a:br>
            <a:r>
              <a:rPr lang="en-GB" sz="2500" dirty="0">
                <a:latin typeface="Consolas" pitchFamily="49" charset="0"/>
                <a:cs typeface="Consolas" pitchFamily="49" charset="0"/>
              </a:rPr>
              <a:t>	file = </a:t>
            </a:r>
            <a:r>
              <a:rPr lang="en-GB" sz="2500" dirty="0">
                <a:solidFill>
                  <a:srgbClr val="660066"/>
                </a:solidFill>
                <a:latin typeface="Consolas" pitchFamily="49" charset="0"/>
                <a:cs typeface="Consolas" pitchFamily="49" charset="0"/>
              </a:rPr>
              <a:t>open</a:t>
            </a:r>
            <a:r>
              <a:rPr lang="en-GB" sz="2500" dirty="0">
                <a:latin typeface="Consolas" pitchFamily="49" charset="0"/>
                <a:cs typeface="Consolas" pitchFamily="49" charset="0"/>
              </a:rPr>
              <a:t>(</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newFile.txt</a:t>
            </a:r>
            <a:r>
              <a:rPr lang="en-GB" sz="2800" dirty="0">
                <a:solidFill>
                  <a:srgbClr val="008000"/>
                </a:solidFill>
                <a:latin typeface="Consolas" pitchFamily="49" charset="0"/>
                <a:cs typeface="Consolas" pitchFamily="49" charset="0"/>
              </a:rPr>
              <a:t>"</a:t>
            </a:r>
            <a:r>
              <a:rPr lang="en-GB" sz="2500" dirty="0">
                <a:latin typeface="Consolas" pitchFamily="49" charset="0"/>
                <a:cs typeface="Consolas" pitchFamily="49" charset="0"/>
              </a:rPr>
              <a:t>, </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w</a:t>
            </a:r>
            <a:r>
              <a:rPr lang="en-GB" sz="2800" dirty="0">
                <a:solidFill>
                  <a:srgbClr val="008000"/>
                </a:solidFill>
                <a:latin typeface="Consolas" pitchFamily="49" charset="0"/>
                <a:cs typeface="Consolas" pitchFamily="49" charset="0"/>
              </a:rPr>
              <a:t>"</a:t>
            </a:r>
            <a:r>
              <a:rPr lang="en-GB" sz="2500" dirty="0">
                <a:latin typeface="Consolas" pitchFamily="49" charset="0"/>
                <a:cs typeface="Consolas" pitchFamily="49" charset="0"/>
              </a:rPr>
              <a:t>)</a:t>
            </a:r>
          </a:p>
          <a:p>
            <a:pPr>
              <a:lnSpc>
                <a:spcPct val="150000"/>
              </a:lnSpc>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file.write</a:t>
            </a:r>
            <a:r>
              <a:rPr lang="en-GB" sz="2500" dirty="0">
                <a:latin typeface="Consolas" pitchFamily="49" charset="0"/>
                <a:cs typeface="Consolas" pitchFamily="49" charset="0"/>
              </a:rPr>
              <a:t>(name)</a:t>
            </a:r>
            <a:br>
              <a:rPr lang="en-GB" sz="2500" dirty="0">
                <a:latin typeface="Consolas" pitchFamily="49" charset="0"/>
                <a:cs typeface="Consolas" pitchFamily="49" charset="0"/>
              </a:rPr>
            </a:br>
            <a:r>
              <a:rPr lang="en-GB" sz="2500" dirty="0">
                <a:latin typeface="Consolas" pitchFamily="49" charset="0"/>
                <a:cs typeface="Consolas" pitchFamily="49" charset="0"/>
              </a:rPr>
              <a:t>	name = </a:t>
            </a:r>
            <a:r>
              <a:rPr lang="en-GB" sz="2500" dirty="0">
                <a:solidFill>
                  <a:srgbClr val="660066"/>
                </a:solidFill>
                <a:latin typeface="Consolas" pitchFamily="49" charset="0"/>
                <a:cs typeface="Consolas" pitchFamily="49" charset="0"/>
              </a:rPr>
              <a:t>input</a:t>
            </a:r>
            <a:r>
              <a:rPr lang="en-GB" sz="2500" dirty="0">
                <a:latin typeface="Consolas" pitchFamily="49" charset="0"/>
                <a:cs typeface="Consolas" pitchFamily="49" charset="0"/>
              </a:rPr>
              <a:t>(</a:t>
            </a:r>
            <a:r>
              <a:rPr lang="en-GB" sz="2800" dirty="0">
                <a:solidFill>
                  <a:srgbClr val="008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Enter a different name. </a:t>
            </a:r>
            <a:r>
              <a:rPr lang="en-GB" sz="2800" dirty="0">
                <a:solidFill>
                  <a:srgbClr val="008000"/>
                </a:solidFill>
                <a:latin typeface="Consolas" pitchFamily="49" charset="0"/>
                <a:cs typeface="Consolas" pitchFamily="49" charset="0"/>
              </a:rPr>
              <a:t>"</a:t>
            </a:r>
            <a:r>
              <a:rPr lang="en-GB" sz="2500" dirty="0">
                <a:latin typeface="Consolas" pitchFamily="49" charset="0"/>
                <a:cs typeface="Consolas" pitchFamily="49" charset="0"/>
              </a:rPr>
              <a:t>)</a:t>
            </a:r>
            <a:br>
              <a:rPr lang="en-GB" sz="2500" dirty="0">
                <a:latin typeface="Consolas" pitchFamily="49" charset="0"/>
                <a:cs typeface="Consolas" pitchFamily="49" charset="0"/>
              </a:rPr>
            </a:br>
            <a:r>
              <a:rPr lang="en-GB" sz="2500" dirty="0">
                <a:latin typeface="Consolas" pitchFamily="49" charset="0"/>
                <a:cs typeface="Consolas" pitchFamily="49" charset="0"/>
              </a:rPr>
              <a:t>	</a:t>
            </a:r>
            <a:r>
              <a:rPr lang="en-GB" sz="2500" dirty="0" err="1">
                <a:latin typeface="Consolas" pitchFamily="49" charset="0"/>
                <a:cs typeface="Consolas" pitchFamily="49" charset="0"/>
              </a:rPr>
              <a:t>file.write</a:t>
            </a:r>
            <a:r>
              <a:rPr lang="en-GB" sz="2500" dirty="0">
                <a:latin typeface="Consolas" pitchFamily="49" charset="0"/>
                <a:cs typeface="Consolas" pitchFamily="49" charset="0"/>
              </a:rPr>
              <a:t>(name)</a:t>
            </a:r>
          </a:p>
          <a:p>
            <a:pPr>
              <a:lnSpc>
                <a:spcPct val="150000"/>
              </a:lnSpc>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file.close</a:t>
            </a:r>
            <a:r>
              <a:rPr lang="en-GB" sz="2500" dirty="0">
                <a:latin typeface="Consolas" pitchFamily="49" charset="0"/>
                <a:cs typeface="Consolas" pitchFamily="49" charset="0"/>
              </a:rPr>
              <a:t>()</a:t>
            </a:r>
          </a:p>
        </p:txBody>
      </p:sp>
    </p:spTree>
    <p:extLst>
      <p:ext uri="{BB962C8B-B14F-4D97-AF65-F5344CB8AC3E}">
        <p14:creationId xmlns:p14="http://schemas.microsoft.com/office/powerpoint/2010/main" val="118604552"/>
      </p:ext>
    </p:extLst>
  </p:cSld>
  <p:clrMapOvr>
    <a:masterClrMapping/>
  </p:clrMapOvr>
</p:sld>
</file>

<file path=ppt/theme/theme1.xml><?xml version="1.0" encoding="utf-8"?>
<a:theme xmlns:a="http://schemas.openxmlformats.org/drawingml/2006/main" name="Unit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8</Template>
  <TotalTime>3127</TotalTime>
  <Words>496</Words>
  <Application>Microsoft Office PowerPoint</Application>
  <PresentationFormat>On-screen Show (4:3)</PresentationFormat>
  <Paragraphs>82</Paragraphs>
  <Slides>19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Museo 900</vt:lpstr>
      <vt:lpstr>Museo 100</vt:lpstr>
      <vt:lpstr>Museo900-Regular</vt:lpstr>
      <vt:lpstr>Museo 700</vt:lpstr>
      <vt:lpstr>Calibri</vt:lpstr>
      <vt:lpstr>Consolas</vt:lpstr>
      <vt:lpstr>Arial</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Heathcote</dc:creator>
  <cp:lastModifiedBy>Rob Heathcote</cp:lastModifiedBy>
  <cp:revision>45</cp:revision>
  <dcterms:created xsi:type="dcterms:W3CDTF">2014-11-17T09:21:48Z</dcterms:created>
  <dcterms:modified xsi:type="dcterms:W3CDTF">2017-06-21T14:43:43Z</dcterms:modified>
</cp:coreProperties>
</file>