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52"/>
  </p:notesMasterIdLst>
  <p:sldIdLst>
    <p:sldId id="260" r:id="rId2"/>
    <p:sldId id="261" r:id="rId3"/>
    <p:sldId id="324" r:id="rId4"/>
    <p:sldId id="377" r:id="rId5"/>
    <p:sldId id="379" r:id="rId6"/>
    <p:sldId id="322" r:id="rId7"/>
    <p:sldId id="380" r:id="rId8"/>
    <p:sldId id="381" r:id="rId9"/>
    <p:sldId id="382" r:id="rId10"/>
    <p:sldId id="383" r:id="rId11"/>
    <p:sldId id="384" r:id="rId12"/>
    <p:sldId id="385" r:id="rId13"/>
    <p:sldId id="327" r:id="rId14"/>
    <p:sldId id="386" r:id="rId15"/>
    <p:sldId id="387" r:id="rId16"/>
    <p:sldId id="424" r:id="rId17"/>
    <p:sldId id="422" r:id="rId18"/>
    <p:sldId id="388" r:id="rId19"/>
    <p:sldId id="389" r:id="rId20"/>
    <p:sldId id="390" r:id="rId21"/>
    <p:sldId id="391" r:id="rId22"/>
    <p:sldId id="396" r:id="rId23"/>
    <p:sldId id="392" r:id="rId24"/>
    <p:sldId id="393" r:id="rId25"/>
    <p:sldId id="397" r:id="rId26"/>
    <p:sldId id="394" r:id="rId27"/>
    <p:sldId id="395" r:id="rId28"/>
    <p:sldId id="398" r:id="rId29"/>
    <p:sldId id="399" r:id="rId30"/>
    <p:sldId id="400" r:id="rId31"/>
    <p:sldId id="401" r:id="rId32"/>
    <p:sldId id="402" r:id="rId33"/>
    <p:sldId id="403" r:id="rId34"/>
    <p:sldId id="368" r:id="rId35"/>
    <p:sldId id="406" r:id="rId36"/>
    <p:sldId id="405" r:id="rId37"/>
    <p:sldId id="407" r:id="rId38"/>
    <p:sldId id="428" r:id="rId39"/>
    <p:sldId id="430" r:id="rId40"/>
    <p:sldId id="412" r:id="rId41"/>
    <p:sldId id="413" r:id="rId42"/>
    <p:sldId id="415" r:id="rId43"/>
    <p:sldId id="416" r:id="rId44"/>
    <p:sldId id="417" r:id="rId45"/>
    <p:sldId id="431" r:id="rId46"/>
    <p:sldId id="432" r:id="rId47"/>
    <p:sldId id="425" r:id="rId48"/>
    <p:sldId id="354" r:id="rId49"/>
    <p:sldId id="421" r:id="rId50"/>
    <p:sldId id="343" r:id="rId51"/>
  </p:sldIdLst>
  <p:sldSz cx="9144000" cy="6858000" type="screen4x3"/>
  <p:notesSz cx="6858000" cy="9144000"/>
  <p:embeddedFontLst>
    <p:embeddedFont>
      <p:font typeface="Museo900-Regular" panose="02000000000000000000" pitchFamily="2" charset="0"/>
      <p:bold r:id="rId53"/>
    </p:embeddedFont>
    <p:embeddedFont>
      <p:font typeface="Consolas" panose="020B0609020204030204" pitchFamily="49" charset="0"/>
      <p:regular r:id="rId54"/>
      <p:bold r:id="rId55"/>
      <p:italic r:id="rId56"/>
      <p:boldItalic r:id="rId57"/>
    </p:embeddedFont>
    <p:embeddedFont>
      <p:font typeface="Museo 900" panose="02000000000000000000" pitchFamily="2" charset="0"/>
      <p:bold r:id="rId58"/>
    </p:embeddedFont>
    <p:embeddedFont>
      <p:font typeface="Museo 700" panose="02000000000000000000" pitchFamily="2" charset="0"/>
      <p:bold r:id="rId59"/>
    </p:embeddedFont>
    <p:embeddedFont>
      <p:font typeface="Museo 100" panose="02000000000000000000" pitchFamily="2" charset="0"/>
      <p:regular r:id="rId6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45">
          <p15:clr>
            <a:srgbClr val="A4A3A4"/>
          </p15:clr>
        </p15:guide>
        <p15:guide id="2" orient="horz" pos="3232">
          <p15:clr>
            <a:srgbClr val="A4A3A4"/>
          </p15:clr>
        </p15:guide>
        <p15:guide id="3" orient="horz" pos="1912">
          <p15:clr>
            <a:srgbClr val="A4A3A4"/>
          </p15:clr>
        </p15:guide>
        <p15:guide id="4" pos="5380">
          <p15:clr>
            <a:srgbClr val="A4A3A4"/>
          </p15:clr>
        </p15:guide>
        <p15:guide id="5" pos="2959">
          <p15:clr>
            <a:srgbClr val="A4A3A4"/>
          </p15:clr>
        </p15:guide>
        <p15:guide id="6" orient="horz" pos="322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tricia Heathcote" initials="PH" lastIdx="9" clrIdx="0">
    <p:extLst>
      <p:ext uri="{19B8F6BF-5375-455C-9EA6-DF929625EA0E}">
        <p15:presenceInfo xmlns:p15="http://schemas.microsoft.com/office/powerpoint/2012/main" userId="f91a954299b6cd1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999C"/>
    <a:srgbClr val="B5A56A"/>
    <a:srgbClr val="F29AC1"/>
    <a:srgbClr val="7BA7D8"/>
    <a:srgbClr val="D96D1D"/>
    <a:srgbClr val="ED0775"/>
    <a:srgbClr val="F27EC1"/>
    <a:srgbClr val="F200C1"/>
    <a:srgbClr val="2E62AE"/>
    <a:srgbClr val="F0A62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76" autoAdjust="0"/>
    <p:restoredTop sz="95109" autoAdjust="0"/>
  </p:normalViewPr>
  <p:slideViewPr>
    <p:cSldViewPr snapToGrid="0" snapToObjects="1" showGuides="1">
      <p:cViewPr varScale="1">
        <p:scale>
          <a:sx n="72" d="100"/>
          <a:sy n="72" d="100"/>
        </p:scale>
        <p:origin x="66" y="798"/>
      </p:cViewPr>
      <p:guideLst>
        <p:guide orient="horz" pos="1245"/>
        <p:guide orient="horz" pos="3232"/>
        <p:guide orient="horz" pos="1912"/>
        <p:guide pos="5380"/>
        <p:guide pos="2959"/>
        <p:guide orient="horz" pos="3226"/>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3.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2.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1.fntdata"/><Relationship Id="rId58" Type="http://schemas.openxmlformats.org/officeDocument/2006/relationships/font" Target="fonts/font6.fntdata"/><Relationship Id="rId66"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5.fntdata"/><Relationship Id="rId61"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60" Type="http://schemas.openxmlformats.org/officeDocument/2006/relationships/font" Target="fonts/font8.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4.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3756C703-0827-4D98-8015-40DEE3C186A7}" type="datetimeFigureOut">
              <a:rPr lang="en-GB" smtClean="0"/>
              <a:pPr/>
              <a:t>06/06/2017</a:t>
            </a:fld>
            <a:endParaRPr lang="en-GB"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69798D5B-57F4-4A7F-8DDC-A432FF1B0DAA}" type="slidenum">
              <a:rPr lang="en-GB" smtClean="0"/>
              <a:pPr/>
              <a:t>‹#›</a:t>
            </a:fld>
            <a:endParaRPr lang="en-GB" dirty="0"/>
          </a:p>
        </p:txBody>
      </p:sp>
    </p:spTree>
    <p:extLst>
      <p:ext uri="{BB962C8B-B14F-4D97-AF65-F5344CB8AC3E}">
        <p14:creationId xmlns:p14="http://schemas.microsoft.com/office/powerpoint/2010/main" val="804381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662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06637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27935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61044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378399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24693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659217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862475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2909050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853923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02428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760475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729753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73401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7662843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baseline="0" dirty="0"/>
          </a:p>
        </p:txBody>
      </p:sp>
    </p:spTree>
    <p:extLst>
      <p:ext uri="{BB962C8B-B14F-4D97-AF65-F5344CB8AC3E}">
        <p14:creationId xmlns:p14="http://schemas.microsoft.com/office/powerpoint/2010/main" val="18421034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3329555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1803172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9518657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797693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002012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10373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58068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537694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095833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495977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217102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109862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299382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7007042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5070922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0759289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8724949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94364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dirty="0"/>
          </a:p>
        </p:txBody>
      </p:sp>
    </p:spTree>
    <p:extLst>
      <p:ext uri="{BB962C8B-B14F-4D97-AF65-F5344CB8AC3E}">
        <p14:creationId xmlns:p14="http://schemas.microsoft.com/office/powerpoint/2010/main" val="733401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8391816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435706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0800627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923694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1998222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2540779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3621028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61068799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2771"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922823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25661162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453364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101697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449619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7" name="Rectangle 3"/>
          <p:cNvSpPr>
            <a:spLocks noGrp="1" noChangeArrowheads="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18672038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0" y="0"/>
            <a:ext cx="9144000" cy="6858000"/>
          </a:xfrm>
          <a:prstGeom prst="rect">
            <a:avLst/>
          </a:prstGeom>
        </p:spPr>
      </p:pic>
      <p:cxnSp>
        <p:nvCxnSpPr>
          <p:cNvPr id="14" name="Straight Connector 13"/>
          <p:cNvCxnSpPr/>
          <p:nvPr userDrawn="1"/>
        </p:nvCxnSpPr>
        <p:spPr>
          <a:xfrm>
            <a:off x="4559300" y="1905000"/>
            <a:ext cx="0" cy="2551766"/>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6385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rgbClr val="54999C"/>
        </a:solidFill>
        <a:effectLst/>
      </p:bgPr>
    </p:bg>
    <p:spTree>
      <p:nvGrpSpPr>
        <p:cNvPr id="1" name=""/>
        <p:cNvGrpSpPr/>
        <p:nvPr/>
      </p:nvGrpSpPr>
      <p:grpSpPr>
        <a:xfrm>
          <a:off x="0" y="0"/>
          <a:ext cx="0" cy="0"/>
          <a:chOff x="0" y="0"/>
          <a:chExt cx="0" cy="0"/>
        </a:xfrm>
      </p:grpSpPr>
      <p:cxnSp>
        <p:nvCxnSpPr>
          <p:cNvPr id="8" name="Straight Connector 7"/>
          <p:cNvCxnSpPr>
            <a:cxnSpLocks/>
          </p:cNvCxnSpPr>
          <p:nvPr userDrawn="1"/>
        </p:nvCxnSpPr>
        <p:spPr>
          <a:xfrm>
            <a:off x="584200" y="1702800"/>
            <a:ext cx="0" cy="1135291"/>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0"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2265425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rgbClr val="B5A56A"/>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584200" y="1702800"/>
            <a:ext cx="0" cy="1714500"/>
          </a:xfrm>
          <a:prstGeom prst="line">
            <a:avLst/>
          </a:prstGeom>
          <a:ln>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6" name="Text Placeholder 11"/>
          <p:cNvSpPr>
            <a:spLocks noGrp="1"/>
          </p:cNvSpPr>
          <p:nvPr>
            <p:ph type="body" sz="quarter" idx="14"/>
          </p:nvPr>
        </p:nvSpPr>
        <p:spPr>
          <a:xfrm>
            <a:off x="723600" y="1702799"/>
            <a:ext cx="7861300" cy="4918133"/>
          </a:xfrm>
          <a:prstGeom prst="rect">
            <a:avLst/>
          </a:prstGeom>
        </p:spPr>
        <p:txBody>
          <a:bodyPr vert="horz" lIns="0" tIns="0" rIns="0" b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0" indent="0">
              <a:lnSpc>
                <a:spcPts val="2000"/>
              </a:lnSpc>
              <a:buNone/>
              <a:defRPr sz="2000">
                <a:solidFill>
                  <a:srgbClr val="9D9FA2"/>
                </a:solidFill>
                <a:latin typeface="Arial"/>
                <a:cs typeface="Arial"/>
              </a:defRPr>
            </a:lvl2pPr>
          </a:lstStyle>
          <a:p>
            <a:pPr lvl="0"/>
            <a:r>
              <a:rPr lang="en-US"/>
              <a:t>Click to edit Master text styles</a:t>
            </a:r>
          </a:p>
        </p:txBody>
      </p:sp>
      <p:sp>
        <p:nvSpPr>
          <p:cNvPr id="8"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bg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Tree>
    <p:extLst>
      <p:ext uri="{BB962C8B-B14F-4D97-AF65-F5344CB8AC3E}">
        <p14:creationId xmlns:p14="http://schemas.microsoft.com/office/powerpoint/2010/main" val="393927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8"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a:blip r:embed="rId2"/>
          <a:stretch>
            <a:fillRect/>
          </a:stretch>
        </p:blipFill>
        <p:spPr>
          <a:xfrm>
            <a:off x="7264800" y="6307200"/>
            <a:ext cx="1435911" cy="339242"/>
          </a:xfrm>
          <a:prstGeom prst="rect">
            <a:avLst/>
          </a:prstGeom>
        </p:spPr>
      </p:pic>
      <p:pic>
        <p:nvPicPr>
          <p:cNvPr id="10" name="Picture 9"/>
          <p:cNvPicPr>
            <a:picLocks noChangeAspect="1"/>
          </p:cNvPicPr>
          <p:nvPr userDrawn="1"/>
        </p:nvPicPr>
        <p:blipFill rotWithShape="1">
          <a:blip r:embed="rId3"/>
          <a:srcRect b="90232"/>
          <a:stretch/>
        </p:blipFill>
        <p:spPr>
          <a:xfrm>
            <a:off x="0" y="-1"/>
            <a:ext cx="9144000" cy="669835"/>
          </a:xfrm>
          <a:prstGeom prst="rect">
            <a:avLst/>
          </a:prstGeom>
        </p:spPr>
      </p:pic>
      <p:sp>
        <p:nvSpPr>
          <p:cNvPr id="11" name="TextBox 10"/>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Two-dimensional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2" name="Picture 11" descr="Untitled-1.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Tree>
    <p:extLst>
      <p:ext uri="{BB962C8B-B14F-4D97-AF65-F5344CB8AC3E}">
        <p14:creationId xmlns:p14="http://schemas.microsoft.com/office/powerpoint/2010/main" val="2849720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3"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4"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a:blip r:embed="rId2"/>
          <a:stretch>
            <a:fillRect/>
          </a:stretch>
        </p:blipFill>
        <p:spPr>
          <a:xfrm>
            <a:off x="7264800" y="6307200"/>
            <a:ext cx="1435911" cy="339242"/>
          </a:xfrm>
          <a:prstGeom prst="rect">
            <a:avLst/>
          </a:prstGeom>
        </p:spPr>
      </p:pic>
      <p:pic>
        <p:nvPicPr>
          <p:cNvPr id="10" name="Picture 9"/>
          <p:cNvPicPr>
            <a:picLocks noChangeAspect="1"/>
          </p:cNvPicPr>
          <p:nvPr userDrawn="1"/>
        </p:nvPicPr>
        <p:blipFill rotWithShape="1">
          <a:blip r:embed="rId3"/>
          <a:srcRect b="90232"/>
          <a:stretch/>
        </p:blipFill>
        <p:spPr>
          <a:xfrm>
            <a:off x="0" y="-1"/>
            <a:ext cx="9144000" cy="669835"/>
          </a:xfrm>
          <a:prstGeom prst="rect">
            <a:avLst/>
          </a:prstGeom>
        </p:spPr>
      </p:pic>
      <p:sp>
        <p:nvSpPr>
          <p:cNvPr id="11" name="TextBox 10"/>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Two-dimensional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4180777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22"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3"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9" name="Picture 8"/>
          <p:cNvPicPr>
            <a:picLocks noChangeAspect="1"/>
          </p:cNvPicPr>
          <p:nvPr userDrawn="1"/>
        </p:nvPicPr>
        <p:blipFill rotWithShape="1">
          <a:blip r:embed="rId2"/>
          <a:srcRect b="90232"/>
          <a:stretch/>
        </p:blipFill>
        <p:spPr>
          <a:xfrm>
            <a:off x="0" y="-1"/>
            <a:ext cx="9144000" cy="669835"/>
          </a:xfrm>
          <a:prstGeom prst="rect">
            <a:avLst/>
          </a:prstGeom>
        </p:spPr>
      </p:pic>
      <p:sp>
        <p:nvSpPr>
          <p:cNvPr id="10" name="TextBox 9"/>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Two-dimensional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pic>
        <p:nvPicPr>
          <p:cNvPr id="11" name="Picture 10" descr="Untitled-1.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016500" y="901700"/>
            <a:ext cx="2979807" cy="3251200"/>
          </a:xfrm>
          <a:prstGeom prst="rect">
            <a:avLst/>
          </a:prstGeom>
        </p:spPr>
      </p:pic>
    </p:spTree>
    <p:extLst>
      <p:ext uri="{BB962C8B-B14F-4D97-AF65-F5344CB8AC3E}">
        <p14:creationId xmlns:p14="http://schemas.microsoft.com/office/powerpoint/2010/main" val="2400860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21" name="Text Placeholder 7"/>
          <p:cNvSpPr>
            <a:spLocks noGrp="1"/>
          </p:cNvSpPr>
          <p:nvPr>
            <p:ph type="body" sz="quarter" idx="13"/>
          </p:nvPr>
        </p:nvSpPr>
        <p:spPr>
          <a:xfrm>
            <a:off x="724280" y="906233"/>
            <a:ext cx="7816470" cy="670772"/>
          </a:xfrm>
          <a:prstGeom prst="rect">
            <a:avLst/>
          </a:prstGeom>
        </p:spPr>
        <p:txBody>
          <a:bodyPr lIns="0">
            <a:noAutofit/>
          </a:bodyPr>
          <a:lstStyle>
            <a:lvl1pPr marL="0" indent="0">
              <a:lnSpc>
                <a:spcPts val="3900"/>
              </a:lnSpc>
              <a:spcBef>
                <a:spcPts val="0"/>
              </a:spcBef>
              <a:spcAft>
                <a:spcPts val="1500"/>
              </a:spcAft>
              <a:buNone/>
              <a:defRPr sz="4000" b="1" i="0">
                <a:solidFill>
                  <a:schemeClr val="tx1"/>
                </a:solidFill>
                <a:latin typeface="Arial"/>
                <a:cs typeface="Arial"/>
              </a:defRPr>
            </a:lvl1pPr>
            <a:lvl2pPr marL="457200" indent="-457200">
              <a:lnSpc>
                <a:spcPts val="2500"/>
              </a:lnSpc>
              <a:spcBef>
                <a:spcPts val="0"/>
              </a:spcBef>
              <a:spcAft>
                <a:spcPts val="1000"/>
              </a:spcAft>
              <a:buNone/>
              <a:defRPr sz="4000" b="0">
                <a:solidFill>
                  <a:schemeClr val="tx1">
                    <a:lumMod val="50000"/>
                    <a:lumOff val="50000"/>
                  </a:schemeClr>
                </a:solidFill>
                <a:latin typeface="Arial"/>
                <a:cs typeface="Arial"/>
              </a:defRPr>
            </a:lvl2pPr>
            <a:lvl3pPr marL="0" indent="0">
              <a:lnSpc>
                <a:spcPts val="3600"/>
              </a:lnSpc>
              <a:spcBef>
                <a:spcPts val="0"/>
              </a:spcBef>
              <a:buNone/>
              <a:defRPr sz="3000">
                <a:solidFill>
                  <a:schemeClr val="tx1">
                    <a:lumMod val="50000"/>
                    <a:lumOff val="50000"/>
                  </a:schemeClr>
                </a:solidFill>
                <a:latin typeface="Arial"/>
                <a:cs typeface="Arial"/>
              </a:defRPr>
            </a:lvl3pPr>
          </a:lstStyle>
          <a:p>
            <a:pPr lvl="0"/>
            <a:r>
              <a:rPr lang="en-US"/>
              <a:t>Click to edit Master text styles</a:t>
            </a:r>
          </a:p>
        </p:txBody>
      </p:sp>
      <p:sp>
        <p:nvSpPr>
          <p:cNvPr id="22" name="Text Placeholder 11"/>
          <p:cNvSpPr>
            <a:spLocks noGrp="1"/>
          </p:cNvSpPr>
          <p:nvPr>
            <p:ph type="body" sz="quarter" idx="14"/>
          </p:nvPr>
        </p:nvSpPr>
        <p:spPr>
          <a:xfrm>
            <a:off x="724280" y="1704179"/>
            <a:ext cx="7797230" cy="3453607"/>
          </a:xfrm>
          <a:prstGeom prst="rect">
            <a:avLst/>
          </a:prstGeom>
        </p:spPr>
        <p:txBody>
          <a:bodyPr vert="horz" lIns="0" tIns="0"/>
          <a:lstStyle>
            <a:lvl1pPr marL="271463" indent="-271463">
              <a:lnSpc>
                <a:spcPct val="100000"/>
              </a:lnSpc>
              <a:spcBef>
                <a:spcPts val="0"/>
              </a:spcBef>
              <a:spcAft>
                <a:spcPts val="1400"/>
              </a:spcAft>
              <a:buFont typeface="Arial"/>
              <a:buChar char="•"/>
              <a:defRPr sz="2500">
                <a:solidFill>
                  <a:schemeClr val="tx1"/>
                </a:solidFill>
                <a:latin typeface="Arial"/>
                <a:cs typeface="Arial"/>
              </a:defRPr>
            </a:lvl1pPr>
            <a:lvl2pPr marL="723900" indent="-279400">
              <a:lnSpc>
                <a:spcPct val="100000"/>
              </a:lnSpc>
              <a:spcBef>
                <a:spcPts val="0"/>
              </a:spcBef>
              <a:spcAft>
                <a:spcPts val="1200"/>
              </a:spcAft>
              <a:buFont typeface="Arial"/>
              <a:buChar char="•"/>
              <a:defRPr sz="2000">
                <a:solidFill>
                  <a:srgbClr val="54999C"/>
                </a:solidFill>
                <a:latin typeface="Arial"/>
                <a:cs typeface="Arial"/>
              </a:defRPr>
            </a:lvl2pPr>
            <a:lvl3pPr marL="723900" indent="-279400">
              <a:lnSpc>
                <a:spcPct val="100000"/>
              </a:lnSpc>
              <a:buFont typeface="Arial"/>
              <a:buChar char="•"/>
              <a:defRPr lang="en-US" sz="2000" kern="1200" baseline="0" dirty="0" smtClean="0">
                <a:solidFill>
                  <a:srgbClr val="B5A56A"/>
                </a:solidFill>
                <a:latin typeface="Arial"/>
                <a:ea typeface="+mn-ea"/>
                <a:cs typeface="Arial"/>
              </a:defRPr>
            </a:lvl3pPr>
          </a:lstStyle>
          <a:p>
            <a:pPr lvl="0"/>
            <a:r>
              <a:rPr lang="en-US" dirty="0"/>
              <a:t>Click to edit Master text styles</a:t>
            </a:r>
          </a:p>
          <a:p>
            <a:pPr lvl="1"/>
            <a:r>
              <a:rPr lang="en-US" dirty="0"/>
              <a:t>Second level</a:t>
            </a:r>
          </a:p>
          <a:p>
            <a:pPr lvl="2"/>
            <a:r>
              <a:rPr lang="en-US" dirty="0"/>
              <a:t>Third level</a:t>
            </a:r>
          </a:p>
        </p:txBody>
      </p:sp>
      <p:pic>
        <p:nvPicPr>
          <p:cNvPr id="8" name="Picture 7"/>
          <p:cNvPicPr>
            <a:picLocks noChangeAspect="1"/>
          </p:cNvPicPr>
          <p:nvPr userDrawn="1"/>
        </p:nvPicPr>
        <p:blipFill rotWithShape="1">
          <a:blip r:embed="rId2"/>
          <a:srcRect b="90232"/>
          <a:stretch/>
        </p:blipFill>
        <p:spPr>
          <a:xfrm>
            <a:off x="0" y="-1"/>
            <a:ext cx="9144000" cy="669835"/>
          </a:xfrm>
          <a:prstGeom prst="rect">
            <a:avLst/>
          </a:prstGeom>
        </p:spPr>
      </p:pic>
      <p:sp>
        <p:nvSpPr>
          <p:cNvPr id="9" name="TextBox 8"/>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Two-dimensional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3315833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tx1"/>
        </a:solidFill>
        <a:effectLst/>
      </p:bgPr>
    </p:bg>
    <p:spTree>
      <p:nvGrpSpPr>
        <p:cNvPr id="1" name=""/>
        <p:cNvGrpSpPr/>
        <p:nvPr/>
      </p:nvGrpSpPr>
      <p:grpSpPr>
        <a:xfrm>
          <a:off x="0" y="0"/>
          <a:ext cx="0" cy="0"/>
          <a:chOff x="0" y="0"/>
          <a:chExt cx="0" cy="0"/>
        </a:xfrm>
      </p:grpSpPr>
      <p:sp>
        <p:nvSpPr>
          <p:cNvPr id="9" name="Rectangle 8"/>
          <p:cNvSpPr/>
          <p:nvPr userDrawn="1"/>
        </p:nvSpPr>
        <p:spPr>
          <a:xfrm>
            <a:off x="676274" y="1701461"/>
            <a:ext cx="7829551" cy="4555093"/>
          </a:xfrm>
          <a:prstGeom prst="rect">
            <a:avLst/>
          </a:prstGeom>
        </p:spPr>
        <p:txBody>
          <a:bodyPr wrap="square">
            <a:spAutoFit/>
          </a:bodyPr>
          <a:lstStyle/>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Copyright</a:t>
            </a:r>
            <a:endParaRPr kumimoji="0" lang="en-GB" sz="1200" b="1" i="0" u="none" strike="noStrike" kern="1200" cap="none" spc="0" normalizeH="0" baseline="0" noProof="0" dirty="0">
              <a:ln>
                <a:noFill/>
              </a:ln>
              <a:solidFill>
                <a:schemeClr val="bg1"/>
              </a:solidFill>
              <a:effectLst/>
              <a:uLnTx/>
              <a:uFillTx/>
              <a:latin typeface="Arial"/>
              <a:ea typeface="+mn-ea"/>
              <a:cs typeface="Arial"/>
            </a:endParaRP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 2017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contents of this unit are protected by copyright. </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unit and all the worksheets, PowerPoint presentations, teaching guides and other associated files distributed with it are supplied to you by PG Online Limited under licence and may be used and copied by you only in accordance with the terms of the licence. Except as expressly permitted by the licence, no part of the materials distributed with this unit may be used, reproduced, stored in a retrieval system, or transmitted, in any form or by any means, electronic or otherwise, without the prior written permission of PG Online Limited.</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400" b="1" i="0" u="none" strike="noStrike" kern="1200" cap="none" spc="0" normalizeH="0" baseline="0" noProof="0" dirty="0">
                <a:ln>
                  <a:noFill/>
                </a:ln>
                <a:solidFill>
                  <a:schemeClr val="bg1"/>
                </a:solidFill>
                <a:effectLst/>
                <a:uLnTx/>
                <a:uFillTx/>
                <a:latin typeface="Arial"/>
                <a:ea typeface="+mn-ea"/>
                <a:cs typeface="Arial"/>
              </a:rPr>
              <a:t>Licence agreement</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This is a legal agreement between you, the end user, and PG Online Limited. This unit and all the worksheets, PowerPoint presentations, teaching guides and other associated files distributed with it is licensed, not sold, to you by PG Online Limited for use under the terms of the licence.</a:t>
            </a:r>
          </a:p>
          <a:p>
            <a:pPr marL="0" marR="0" lvl="0" indent="0" algn="just" defTabSz="457200" rtl="0" eaLnBrk="1" fontAlgn="auto" latinLnBrk="0" hangingPunct="1">
              <a:lnSpc>
                <a:spcPct val="100000"/>
              </a:lnSpc>
              <a:spcBef>
                <a:spcPts val="0"/>
              </a:spcBef>
              <a:spcAft>
                <a:spcPts val="1400"/>
              </a:spcAft>
              <a:buClrTx/>
              <a:buSzTx/>
              <a:buFont typeface="Arial"/>
              <a:buNone/>
              <a:tabLst/>
              <a:defRPr/>
            </a:pPr>
            <a:r>
              <a:rPr kumimoji="0" lang="en-GB" sz="1200" b="0" i="0" u="none" strike="noStrike" kern="1200" cap="none" spc="0" normalizeH="0" baseline="0" noProof="0" dirty="0">
                <a:ln>
                  <a:noFill/>
                </a:ln>
                <a:solidFill>
                  <a:schemeClr val="bg1"/>
                </a:solidFill>
                <a:effectLst/>
                <a:uLnTx/>
                <a:uFillTx/>
                <a:latin typeface="Arial"/>
                <a:ea typeface="+mn-ea"/>
                <a:cs typeface="Arial"/>
              </a:rPr>
              <a:t>The materials distributed with this unit may be freely copied and used by members of a single institution on a single site only. You are not permitted to share in any way any of the materials or part of the materials with any third party, including users on another site or individuals who are members of a separate institution. You acknowledge that the materials must remain with you, the licencing institution, and no part of the materials may be transferred to another institution. You also agree not to procure, authorise, encourage, facilitate or enable any third party to reproduce these materials in whole or in part without the prior permission of PG Online Limited.</a:t>
            </a:r>
            <a:endParaRPr lang="en-GB" sz="1200" dirty="0">
              <a:solidFill>
                <a:schemeClr val="bg1"/>
              </a:solidFill>
              <a:latin typeface="Arial" panose="020B0604020202020204" pitchFamily="34" charset="0"/>
            </a:endParaRPr>
          </a:p>
        </p:txBody>
      </p:sp>
      <p:pic>
        <p:nvPicPr>
          <p:cNvPr id="6" name="Picture 5"/>
          <p:cNvPicPr>
            <a:picLocks noChangeAspect="1"/>
          </p:cNvPicPr>
          <p:nvPr userDrawn="1"/>
        </p:nvPicPr>
        <p:blipFill>
          <a:blip r:embed="rId2"/>
          <a:stretch>
            <a:fillRect/>
          </a:stretch>
        </p:blipFill>
        <p:spPr>
          <a:xfrm>
            <a:off x="7264800" y="6307200"/>
            <a:ext cx="1435911" cy="339242"/>
          </a:xfrm>
          <a:prstGeom prst="rect">
            <a:avLst/>
          </a:prstGeom>
        </p:spPr>
      </p:pic>
      <p:pic>
        <p:nvPicPr>
          <p:cNvPr id="10" name="Picture 9"/>
          <p:cNvPicPr>
            <a:picLocks noChangeAspect="1"/>
          </p:cNvPicPr>
          <p:nvPr userDrawn="1"/>
        </p:nvPicPr>
        <p:blipFill rotWithShape="1">
          <a:blip r:embed="rId3"/>
          <a:srcRect b="90232"/>
          <a:stretch/>
        </p:blipFill>
        <p:spPr>
          <a:xfrm>
            <a:off x="0" y="-1"/>
            <a:ext cx="9144000" cy="669835"/>
          </a:xfrm>
          <a:prstGeom prst="rect">
            <a:avLst/>
          </a:prstGeom>
        </p:spPr>
      </p:pic>
      <p:sp>
        <p:nvSpPr>
          <p:cNvPr id="11" name="TextBox 10"/>
          <p:cNvSpPr txBox="1"/>
          <p:nvPr userDrawn="1"/>
        </p:nvSpPr>
        <p:spPr>
          <a:xfrm>
            <a:off x="752495" y="156700"/>
            <a:ext cx="8067635" cy="452432"/>
          </a:xfrm>
          <a:prstGeom prst="rect">
            <a:avLst/>
          </a:prstGeom>
          <a:noFill/>
          <a:effectLst>
            <a:outerShdw blurRad="50800" dist="38100" dir="2700000" algn="tl" rotWithShape="0">
              <a:prstClr val="black">
                <a:alpha val="40000"/>
              </a:prstClr>
            </a:outerShdw>
          </a:effectLst>
        </p:spPr>
        <p:txBody>
          <a:bodyPr wrap="square" lIns="0" tIns="0" rIns="0" rtlCol="0">
            <a:noAutofit/>
          </a:bodyPr>
          <a:lstStyle/>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1" i="0" u="none" strike="noStrike" kern="1200" cap="none" spc="0" normalizeH="0" baseline="0" noProof="0" dirty="0">
                <a:ln>
                  <a:noFill/>
                </a:ln>
                <a:solidFill>
                  <a:srgbClr val="FFFFFF"/>
                </a:solidFill>
                <a:effectLst>
                  <a:glow rad="228600">
                    <a:schemeClr val="tx1">
                      <a:alpha val="20000"/>
                    </a:schemeClr>
                  </a:glow>
                  <a:outerShdw blurRad="50800" dist="38100" dir="2700000" algn="tl" rotWithShape="0">
                    <a:prstClr val="black">
                      <a:alpha val="40000"/>
                    </a:prstClr>
                  </a:outerShdw>
                </a:effectLst>
                <a:uLnTx/>
                <a:uFillTx/>
                <a:latin typeface="Arial" panose="020B0604020202020204" pitchFamily="34" charset="0"/>
                <a:ea typeface="+mn-ea"/>
                <a:cs typeface="Arial" panose="020B0604020202020204" pitchFamily="34" charset="0"/>
              </a:rPr>
              <a:t>Two-dimensional lists</a:t>
            </a:r>
          </a:p>
          <a:p>
            <a:pPr marL="0" marR="0" lvl="0" indent="0" algn="l" defTabSz="457200" rtl="0" eaLnBrk="1" fontAlgn="auto" latinLnBrk="0" hangingPunct="1">
              <a:lnSpc>
                <a:spcPct val="100000"/>
              </a:lnSpc>
              <a:spcBef>
                <a:spcPts val="288"/>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glow rad="228600">
                    <a:schemeClr val="tx1">
                      <a:alpha val="20000"/>
                    </a:schemeClr>
                  </a:glow>
                  <a:outerShdw blurRad="50800" dist="38100" dir="2700000" algn="tl" rotWithShape="0">
                    <a:prstClr val="black">
                      <a:alpha val="40000"/>
                    </a:prstClr>
                  </a:outerShdw>
                </a:effectLst>
                <a:uLnTx/>
                <a:uFillTx/>
                <a:latin typeface="Arial" panose="020B0604020202020204" pitchFamily="34" charset="0"/>
                <a:ea typeface="+mn-ea"/>
                <a:cs typeface="Arial" panose="020B0604020202020204" pitchFamily="34" charset="0"/>
              </a:rPr>
              <a:t>Practical programming skills in Python</a:t>
            </a:r>
          </a:p>
        </p:txBody>
      </p:sp>
    </p:spTree>
    <p:extLst>
      <p:ext uri="{BB962C8B-B14F-4D97-AF65-F5344CB8AC3E}">
        <p14:creationId xmlns:p14="http://schemas.microsoft.com/office/powerpoint/2010/main" val="2779765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734550"/>
      </p:ext>
    </p:extLst>
  </p:cSld>
  <p:clrMap bg1="lt1" tx1="dk1" bg2="lt2" tx2="dk2" accent1="accent1" accent2="accent2" accent3="accent3" accent4="accent4" accent5="accent5" accent6="accent6" hlink="hlink" folHlink="folHlink"/>
  <p:sldLayoutIdLst>
    <p:sldLayoutId id="2147483649" r:id="rId1"/>
    <p:sldLayoutId id="2147483654" r:id="rId2"/>
    <p:sldLayoutId id="2147483664" r:id="rId3"/>
    <p:sldLayoutId id="2147483652" r:id="rId4"/>
    <p:sldLayoutId id="2147483653" r:id="rId5"/>
    <p:sldLayoutId id="2147483655" r:id="rId6"/>
    <p:sldLayoutId id="2147483656" r:id="rId7"/>
    <p:sldLayoutId id="2147483666"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4"/>
          <p:cNvSpPr txBox="1">
            <a:spLocks/>
          </p:cNvSpPr>
          <p:nvPr/>
        </p:nvSpPr>
        <p:spPr>
          <a:xfrm>
            <a:off x="1803400" y="1841231"/>
            <a:ext cx="2527300" cy="2201863"/>
          </a:xfrm>
          <a:prstGeom prst="rect">
            <a:avLst/>
          </a:prstGeom>
        </p:spPr>
        <p:txBody>
          <a:bodyPr vert="horz" lIns="0"/>
          <a:lstStyle>
            <a:lvl1pPr marL="0" indent="0" algn="l" defTabSz="457200" rtl="0" eaLnBrk="1" latinLnBrk="0" hangingPunct="1">
              <a:lnSpc>
                <a:spcPts val="4800"/>
              </a:lnSpc>
              <a:spcBef>
                <a:spcPts val="0"/>
              </a:spcBef>
              <a:buFont typeface="Arial"/>
              <a:buNone/>
              <a:defRPr sz="4500" b="1" kern="0" spc="-140">
                <a:solidFill>
                  <a:schemeClr val="bg1"/>
                </a:solidFill>
                <a:latin typeface="Arial"/>
                <a:ea typeface="+mn-ea"/>
                <a:cs typeface="Arial"/>
              </a:defRPr>
            </a:lvl1pPr>
            <a:lvl2pPr marL="0" indent="0" algn="l" defTabSz="457200" rtl="0" eaLnBrk="1" latinLnBrk="0" hangingPunct="1">
              <a:lnSpc>
                <a:spcPts val="2500"/>
              </a:lnSpc>
              <a:spcBef>
                <a:spcPts val="0"/>
              </a:spcBef>
              <a:buFont typeface="Arial"/>
              <a:buNone/>
              <a:defRPr sz="2500" kern="0" spc="-140">
                <a:solidFill>
                  <a:schemeClr val="bg1"/>
                </a:solidFill>
                <a:latin typeface="Arial"/>
                <a:ea typeface="+mn-ea"/>
                <a:cs typeface="Arial"/>
              </a:defRPr>
            </a:lvl2pPr>
            <a:lvl3pPr marL="0" indent="0" algn="l" defTabSz="457200" rtl="0" eaLnBrk="1" latinLnBrk="0" hangingPunct="1">
              <a:lnSpc>
                <a:spcPts val="4800"/>
              </a:lnSpc>
              <a:spcBef>
                <a:spcPts val="0"/>
              </a:spcBef>
              <a:buFont typeface="Arial"/>
              <a:buNone/>
              <a:defRPr sz="4500" kern="1200">
                <a:solidFill>
                  <a:schemeClr val="bg1"/>
                </a:solidFill>
                <a:latin typeface="Arial"/>
                <a:ea typeface="+mn-ea"/>
                <a:cs typeface="Arial"/>
              </a:defRPr>
            </a:lvl3pPr>
            <a:lvl4pPr marL="0" indent="0" algn="l" defTabSz="457200" rtl="0" eaLnBrk="1" latinLnBrk="0" hangingPunct="1">
              <a:lnSpc>
                <a:spcPts val="2600"/>
              </a:lnSpc>
              <a:spcBef>
                <a:spcPts val="0"/>
              </a:spcBef>
              <a:buFont typeface="Arial"/>
              <a:buNone/>
              <a:defRPr sz="3000" kern="1200">
                <a:solidFill>
                  <a:srgbClr val="ED0775"/>
                </a:solidFill>
                <a:latin typeface="Arial"/>
                <a:ea typeface="+mn-ea"/>
                <a:cs typeface="Arial"/>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ts val="4800"/>
              </a:lnSpc>
              <a:spcBef>
                <a:spcPts val="0"/>
              </a:spcBef>
              <a:spcAft>
                <a:spcPts val="0"/>
              </a:spcAft>
              <a:buClrTx/>
              <a:buSzTx/>
              <a:buFont typeface="Arial"/>
              <a:buNone/>
              <a:tabLst/>
              <a:defRPr/>
            </a:pPr>
            <a:r>
              <a:rPr kumimoji="0" lang="en-US" sz="4500" b="1" i="0" u="none" strike="noStrike" kern="0" cap="none" spc="-140" normalizeH="0" baseline="0" noProof="0" dirty="0">
                <a:ln>
                  <a:noFill/>
                </a:ln>
                <a:solidFill>
                  <a:sysClr val="window" lastClr="FFFFFF"/>
                </a:solidFill>
                <a:effectLst/>
                <a:uLnTx/>
                <a:uFillTx/>
                <a:latin typeface="Museo 700" panose="02000000000000000000" pitchFamily="50" charset="0"/>
                <a:ea typeface="+mn-ea"/>
                <a:cs typeface="Arial"/>
              </a:rPr>
              <a:t>GCSE</a:t>
            </a:r>
            <a:endParaRPr kumimoji="0" lang="en-US" sz="4500" b="0" i="0" u="none" strike="noStrike" kern="0" cap="none" spc="-140" normalizeH="0" baseline="0" noProof="0" dirty="0">
              <a:ln>
                <a:noFill/>
              </a:ln>
              <a:solidFill>
                <a:sysClr val="window" lastClr="FFFFFF"/>
              </a:solidFill>
              <a:effectLst/>
              <a:uLnTx/>
              <a:uFillTx/>
              <a:latin typeface="Museo900-Regular"/>
              <a:ea typeface="+mn-ea"/>
              <a:cs typeface="Museo900-Regular"/>
            </a:endParaRPr>
          </a:p>
          <a:p>
            <a:pPr marL="0" marR="0" lvl="3" indent="0" algn="l" defTabSz="457200" rtl="0" eaLnBrk="1" fontAlgn="auto" latinLnBrk="0" hangingPunct="1">
              <a:lnSpc>
                <a:spcPts val="2600"/>
              </a:lnSpc>
              <a:spcBef>
                <a:spcPts val="1200"/>
              </a:spcBef>
              <a:spcAft>
                <a:spcPts val="0"/>
              </a:spcAft>
              <a:buClrTx/>
              <a:buSzTx/>
              <a:buFont typeface="Arial"/>
              <a:buNone/>
              <a:tabLst/>
              <a:defRPr/>
            </a:pPr>
            <a:r>
              <a:rPr kumimoji="0" lang="en-GB" sz="2500" b="0" i="0" u="none" strike="noStrike" kern="1200" cap="none" spc="0" normalizeH="0" baseline="0" noProof="0" dirty="0">
                <a:ln>
                  <a:noFill/>
                </a:ln>
                <a:solidFill>
                  <a:sysClr val="window" lastClr="FFFFFF"/>
                </a:solidFill>
                <a:effectLst/>
                <a:uLnTx/>
                <a:uFillTx/>
                <a:latin typeface="Museo 100" panose="02000000000000000000" pitchFamily="50" charset="0"/>
                <a:ea typeface="+mn-ea"/>
                <a:cs typeface="Arial"/>
              </a:rPr>
              <a:t>Practical programming skills in Python</a:t>
            </a:r>
          </a:p>
        </p:txBody>
      </p:sp>
      <p:sp>
        <p:nvSpPr>
          <p:cNvPr id="9" name="Text Placeholder 5"/>
          <p:cNvSpPr txBox="1">
            <a:spLocks/>
          </p:cNvSpPr>
          <p:nvPr/>
        </p:nvSpPr>
        <p:spPr>
          <a:xfrm>
            <a:off x="4800600" y="1841231"/>
            <a:ext cx="2768600" cy="1410629"/>
          </a:xfrm>
          <a:prstGeom prst="rect">
            <a:avLst/>
          </a:prstGeom>
        </p:spPr>
        <p:txBody>
          <a:bodyPr vert="horz" lIns="0"/>
          <a:lstStyle>
            <a:lvl1pPr marL="0" indent="0" algn="l" defTabSz="457200" rtl="0" eaLnBrk="1" latinLnBrk="0" hangingPunct="1">
              <a:lnSpc>
                <a:spcPts val="2600"/>
              </a:lnSpc>
              <a:spcBef>
                <a:spcPts val="0"/>
              </a:spcBef>
              <a:buFont typeface="Arial"/>
              <a:buNone/>
              <a:defRPr sz="2600" b="1" kern="0" spc="-60">
                <a:solidFill>
                  <a:schemeClr val="bg1"/>
                </a:solidFill>
                <a:latin typeface="Arial"/>
                <a:ea typeface="+mn-ea"/>
                <a:cs typeface="Arial"/>
              </a:defRPr>
            </a:lvl1pPr>
            <a:lvl2pPr marL="0" indent="0" algn="l" defTabSz="457200" rtl="0" eaLnBrk="1" latinLnBrk="0" hangingPunct="1">
              <a:lnSpc>
                <a:spcPts val="2000"/>
              </a:lnSpc>
              <a:spcBef>
                <a:spcPts val="500"/>
              </a:spcBef>
              <a:buFont typeface="Arial"/>
              <a:buNone/>
              <a:defRPr sz="1800" kern="1200">
                <a:solidFill>
                  <a:schemeClr val="bg1"/>
                </a:solidFill>
                <a:latin typeface="Arial"/>
                <a:ea typeface="+mn-ea"/>
                <a:cs typeface="Arial"/>
              </a:defRPr>
            </a:lvl2pPr>
            <a:lvl3pPr marL="0" indent="0" algn="l" defTabSz="457200" rtl="0" eaLnBrk="1" latinLnBrk="0" hangingPunct="1">
              <a:spcBef>
                <a:spcPct val="20000"/>
              </a:spcBef>
              <a:buFont typeface="Arial"/>
              <a:buNone/>
              <a:defRPr sz="3000" kern="1200">
                <a:solidFill>
                  <a:srgbClr val="ECCC7B"/>
                </a:solidFill>
                <a:latin typeface="Arial"/>
                <a:ea typeface="+mn-ea"/>
                <a:cs typeface="Arial"/>
              </a:defRPr>
            </a:lvl3pPr>
            <a:lvl4pPr marL="1371600" indent="0" algn="l" defTabSz="457200" rtl="0" eaLnBrk="1" latinLnBrk="0" hangingPunct="1">
              <a:spcBef>
                <a:spcPct val="20000"/>
              </a:spcBef>
              <a:buFont typeface="Arial"/>
              <a:buNone/>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Museo 900" panose="02000000000000000000" pitchFamily="50" charset="0"/>
              </a:rPr>
              <a:t>Two-dimensional lists</a:t>
            </a:r>
          </a:p>
        </p:txBody>
      </p:sp>
      <p:sp>
        <p:nvSpPr>
          <p:cNvPr id="10" name="Text Placeholder 6"/>
          <p:cNvSpPr txBox="1">
            <a:spLocks/>
          </p:cNvSpPr>
          <p:nvPr/>
        </p:nvSpPr>
        <p:spPr>
          <a:xfrm>
            <a:off x="1040400" y="4327200"/>
            <a:ext cx="972000" cy="972000"/>
          </a:xfrm>
          <a:prstGeom prst="rect">
            <a:avLst/>
          </a:prstGeom>
          <a:ln w="114300">
            <a:solidFill>
              <a:srgbClr val="4C4D21"/>
            </a:solidFill>
            <a:miter lim="800000"/>
          </a:ln>
        </p:spPr>
        <p:txBody>
          <a:bodyPr anchor="ctr"/>
          <a:lstStyle>
            <a:lvl1pPr marL="0" indent="0" algn="ctr" defTabSz="457200" rtl="0" eaLnBrk="1" latinLnBrk="0" hangingPunct="1">
              <a:spcBef>
                <a:spcPct val="20000"/>
              </a:spcBef>
              <a:buFont typeface="Arial"/>
              <a:buNone/>
              <a:defRPr sz="4500" b="1"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Tx/>
              <a:buSzTx/>
              <a:buFont typeface="Arial"/>
              <a:buNone/>
              <a:tabLst/>
              <a:defRPr/>
            </a:pPr>
            <a:r>
              <a:rPr kumimoji="0" lang="en-US" sz="4500" b="1" i="0" u="none" strike="noStrike" kern="1200" cap="none" spc="0" normalizeH="0" baseline="0" noProof="0" dirty="0">
                <a:ln>
                  <a:noFill/>
                </a:ln>
                <a:solidFill>
                  <a:srgbClr val="4C4D21"/>
                </a:solidFill>
                <a:effectLst/>
                <a:uLnTx/>
                <a:uFillTx/>
                <a:latin typeface="Arial" panose="020B0604020202020204" pitchFamily="34" charset="0"/>
                <a:ea typeface="+mn-ea"/>
                <a:cs typeface="Arial" panose="020B0604020202020204" pitchFamily="34" charset="0"/>
              </a:rPr>
              <a:t>9</a:t>
            </a:r>
          </a:p>
        </p:txBody>
      </p:sp>
    </p:spTree>
    <p:extLst>
      <p:ext uri="{BB962C8B-B14F-4D97-AF65-F5344CB8AC3E}">
        <p14:creationId xmlns:p14="http://schemas.microsoft.com/office/powerpoint/2010/main" val="309735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Two-dimensional lists</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You address the row first (which player)</a:t>
            </a:r>
          </a:p>
          <a:p>
            <a:r>
              <a:rPr lang="en-GB" altLang="en-US" dirty="0"/>
              <a:t>Then the column (which go)</a:t>
            </a:r>
          </a:p>
        </p:txBody>
      </p:sp>
      <p:sp>
        <p:nvSpPr>
          <p:cNvPr id="11" name="TextBox 10"/>
          <p:cNvSpPr txBox="1"/>
          <p:nvPr/>
        </p:nvSpPr>
        <p:spPr>
          <a:xfrm>
            <a:off x="874305" y="3039362"/>
            <a:ext cx="1947969" cy="477054"/>
          </a:xfrm>
          <a:prstGeom prst="rect">
            <a:avLst/>
          </a:prstGeom>
          <a:noFill/>
        </p:spPr>
        <p:txBody>
          <a:bodyPr wrap="none" rtlCol="0">
            <a:spAutoFit/>
          </a:bodyPr>
          <a:lstStyle/>
          <a:p>
            <a:r>
              <a:rPr lang="en-US" sz="2500" b="1" dirty="0" err="1">
                <a:latin typeface="Consolas" panose="020B0609020204030204" pitchFamily="49" charset="0"/>
              </a:rPr>
              <a:t>highScores</a:t>
            </a:r>
            <a:endParaRPr lang="en-US" sz="2500" b="1" dirty="0">
              <a:latin typeface="Consolas" panose="020B0609020204030204" pitchFamily="49" charset="0"/>
            </a:endParaRPr>
          </a:p>
        </p:txBody>
      </p:sp>
      <p:graphicFrame>
        <p:nvGraphicFramePr>
          <p:cNvPr id="16" name="Table 15"/>
          <p:cNvGraphicFramePr>
            <a:graphicFrameLocks noGrp="1"/>
          </p:cNvGraphicFramePr>
          <p:nvPr>
            <p:extLst>
              <p:ext uri="{D42A27DB-BD31-4B8C-83A1-F6EECF244321}">
                <p14:modId xmlns:p14="http://schemas.microsoft.com/office/powerpoint/2010/main" val="3586663803"/>
              </p:ext>
            </p:extLst>
          </p:nvPr>
        </p:nvGraphicFramePr>
        <p:xfrm>
          <a:off x="2788118" y="3925090"/>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38100" cap="flat" cmpd="sng" algn="ctr">
                      <a:solidFill>
                        <a:srgbClr val="FF0000"/>
                      </a:solidFill>
                      <a:prstDash val="solid"/>
                      <a:round/>
                      <a:headEnd type="none" w="med" len="med"/>
                      <a:tailEnd type="none" w="med" len="med"/>
                    </a:lnL>
                    <a:lnR w="12700" cap="flat" cmpd="sng" algn="ctr">
                      <a:solidFill>
                        <a:srgbClr val="B5A56A"/>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rgbClr val="FF0000"/>
                          </a:solidFill>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rPr>
                        <a:t>5</a:t>
                      </a:r>
                    </a:p>
                  </a:txBody>
                  <a:tcPr>
                    <a:lnL w="12700" cap="flat" cmpd="sng" algn="ctr">
                      <a:solidFill>
                        <a:srgbClr val="B5A56A"/>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7" name="TextBox 16"/>
          <p:cNvSpPr txBox="1"/>
          <p:nvPr/>
        </p:nvSpPr>
        <p:spPr>
          <a:xfrm>
            <a:off x="1189595" y="4631934"/>
            <a:ext cx="1091966" cy="861774"/>
          </a:xfrm>
          <a:prstGeom prst="rect">
            <a:avLst/>
          </a:prstGeom>
          <a:noFill/>
        </p:spPr>
        <p:txBody>
          <a:bodyPr wrap="none" rtlCol="0">
            <a:spAutoFit/>
          </a:bodyPr>
          <a:lstStyle/>
          <a:p>
            <a:pPr algn="ctr"/>
            <a:r>
              <a:rPr lang="en-US" sz="2500" dirty="0">
                <a:latin typeface="Arial" panose="020B0604020202020204" pitchFamily="34" charset="0"/>
              </a:rPr>
              <a:t>Player</a:t>
            </a:r>
            <a:br>
              <a:rPr lang="en-US" sz="2500" dirty="0">
                <a:latin typeface="Arial" panose="020B0604020202020204" pitchFamily="34" charset="0"/>
              </a:rPr>
            </a:br>
            <a:r>
              <a:rPr lang="en-US" sz="2500" dirty="0">
                <a:latin typeface="Arial" panose="020B0604020202020204" pitchFamily="34" charset="0"/>
              </a:rPr>
              <a:t>(1</a:t>
            </a:r>
            <a:r>
              <a:rPr lang="en-US" sz="2500" baseline="30000" dirty="0">
                <a:latin typeface="Arial" panose="020B0604020202020204" pitchFamily="34" charset="0"/>
              </a:rPr>
              <a:t>st</a:t>
            </a:r>
            <a:r>
              <a:rPr lang="en-US" sz="2500" dirty="0">
                <a:latin typeface="Arial" panose="020B0604020202020204" pitchFamily="34" charset="0"/>
              </a:rPr>
              <a:t>)</a:t>
            </a:r>
          </a:p>
        </p:txBody>
      </p:sp>
      <p:sp>
        <p:nvSpPr>
          <p:cNvPr id="19" name="TextBox 18"/>
          <p:cNvSpPr txBox="1"/>
          <p:nvPr/>
        </p:nvSpPr>
        <p:spPr>
          <a:xfrm>
            <a:off x="3655692" y="3022819"/>
            <a:ext cx="3765774" cy="477054"/>
          </a:xfrm>
          <a:prstGeom prst="rect">
            <a:avLst/>
          </a:prstGeom>
          <a:noFill/>
        </p:spPr>
        <p:txBody>
          <a:bodyPr wrap="none" rtlCol="0">
            <a:spAutoFit/>
          </a:bodyPr>
          <a:lstStyle/>
          <a:p>
            <a:r>
              <a:rPr lang="en-US" sz="2500" dirty="0">
                <a:latin typeface="Arial" panose="020B0604020202020204" pitchFamily="34" charset="0"/>
              </a:rPr>
              <a:t>points in each game (2</a:t>
            </a:r>
            <a:r>
              <a:rPr lang="en-US" sz="2500" baseline="30000" dirty="0">
                <a:latin typeface="Arial" panose="020B0604020202020204" pitchFamily="34" charset="0"/>
              </a:rPr>
              <a:t>nd</a:t>
            </a:r>
            <a:r>
              <a:rPr lang="en-US" sz="2500" dirty="0">
                <a:latin typeface="Arial" panose="020B0604020202020204" pitchFamily="34" charset="0"/>
              </a:rPr>
              <a:t>)</a:t>
            </a:r>
          </a:p>
        </p:txBody>
      </p:sp>
      <p:sp>
        <p:nvSpPr>
          <p:cNvPr id="20" name="TextBox 19"/>
          <p:cNvSpPr txBox="1"/>
          <p:nvPr/>
        </p:nvSpPr>
        <p:spPr>
          <a:xfrm>
            <a:off x="2221384" y="4117515"/>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
        <p:nvSpPr>
          <p:cNvPr id="21" name="TextBox 20"/>
          <p:cNvSpPr txBox="1"/>
          <p:nvPr/>
        </p:nvSpPr>
        <p:spPr>
          <a:xfrm rot="5400000">
            <a:off x="5020791" y="3050221"/>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
        <p:nvSpPr>
          <p:cNvPr id="22" name="TextBox 21"/>
          <p:cNvSpPr txBox="1"/>
          <p:nvPr/>
        </p:nvSpPr>
        <p:spPr>
          <a:xfrm>
            <a:off x="874305" y="5731802"/>
            <a:ext cx="3534942" cy="477054"/>
          </a:xfrm>
          <a:prstGeom prst="rect">
            <a:avLst/>
          </a:prstGeom>
          <a:noFill/>
        </p:spPr>
        <p:txBody>
          <a:bodyPr wrap="none" rtlCol="0">
            <a:spAutoFit/>
          </a:bodyPr>
          <a:lstStyle/>
          <a:p>
            <a:r>
              <a:rPr lang="en-US" sz="2500" dirty="0" err="1">
                <a:latin typeface="Consolas" panose="020B0609020204030204" pitchFamily="49" charset="0"/>
              </a:rPr>
              <a:t>highScores</a:t>
            </a:r>
            <a:r>
              <a:rPr lang="en-US" sz="2500" dirty="0">
                <a:latin typeface="Consolas" panose="020B0609020204030204" pitchFamily="49" charset="0"/>
              </a:rPr>
              <a:t>[</a:t>
            </a:r>
            <a:r>
              <a:rPr lang="en-US" sz="2500" dirty="0">
                <a:solidFill>
                  <a:srgbClr val="FF0000"/>
                </a:solidFill>
                <a:latin typeface="Consolas" panose="020B0609020204030204" pitchFamily="49" charset="0"/>
              </a:rPr>
              <a:t>1</a:t>
            </a:r>
            <a:r>
              <a:rPr lang="en-US" sz="2500" dirty="0">
                <a:latin typeface="Consolas" panose="020B0609020204030204" pitchFamily="49" charset="0"/>
              </a:rPr>
              <a:t>][0] = </a:t>
            </a:r>
          </a:p>
        </p:txBody>
      </p:sp>
    </p:spTree>
    <p:extLst>
      <p:ext uri="{BB962C8B-B14F-4D97-AF65-F5344CB8AC3E}">
        <p14:creationId xmlns:p14="http://schemas.microsoft.com/office/powerpoint/2010/main" val="19546572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Two-dimensional lists</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You address the row first (which player)</a:t>
            </a:r>
          </a:p>
          <a:p>
            <a:r>
              <a:rPr lang="en-GB" altLang="en-US" dirty="0"/>
              <a:t>Then the column (which go)</a:t>
            </a:r>
          </a:p>
        </p:txBody>
      </p:sp>
      <p:sp>
        <p:nvSpPr>
          <p:cNvPr id="23" name="TextBox 22"/>
          <p:cNvSpPr txBox="1"/>
          <p:nvPr/>
        </p:nvSpPr>
        <p:spPr>
          <a:xfrm>
            <a:off x="874305" y="5731802"/>
            <a:ext cx="3534942" cy="477054"/>
          </a:xfrm>
          <a:prstGeom prst="rect">
            <a:avLst/>
          </a:prstGeom>
          <a:noFill/>
        </p:spPr>
        <p:txBody>
          <a:bodyPr wrap="none" rtlCol="0">
            <a:spAutoFit/>
          </a:bodyPr>
          <a:lstStyle/>
          <a:p>
            <a:r>
              <a:rPr lang="en-US" sz="2500" dirty="0" err="1">
                <a:latin typeface="Consolas" panose="020B0609020204030204" pitchFamily="49" charset="0"/>
              </a:rPr>
              <a:t>highScores</a:t>
            </a:r>
            <a:r>
              <a:rPr lang="en-US" sz="2500" dirty="0">
                <a:latin typeface="Consolas" panose="020B0609020204030204" pitchFamily="49" charset="0"/>
              </a:rPr>
              <a:t>[</a:t>
            </a:r>
            <a:r>
              <a:rPr lang="en-US" sz="2500" dirty="0">
                <a:solidFill>
                  <a:srgbClr val="FF0000"/>
                </a:solidFill>
                <a:latin typeface="Consolas" panose="020B0609020204030204" pitchFamily="49" charset="0"/>
              </a:rPr>
              <a:t>1</a:t>
            </a:r>
            <a:r>
              <a:rPr lang="en-US" sz="2500" dirty="0">
                <a:latin typeface="Consolas" panose="020B0609020204030204" pitchFamily="49" charset="0"/>
              </a:rPr>
              <a:t>][</a:t>
            </a:r>
            <a:r>
              <a:rPr lang="en-US" sz="2500" dirty="0">
                <a:solidFill>
                  <a:srgbClr val="00B050"/>
                </a:solidFill>
                <a:latin typeface="Consolas" panose="020B0609020204030204" pitchFamily="49" charset="0"/>
              </a:rPr>
              <a:t>0</a:t>
            </a:r>
            <a:r>
              <a:rPr lang="en-US" sz="2500" dirty="0">
                <a:latin typeface="Consolas" panose="020B0609020204030204" pitchFamily="49" charset="0"/>
              </a:rPr>
              <a:t>] = </a:t>
            </a:r>
          </a:p>
        </p:txBody>
      </p:sp>
      <p:sp>
        <p:nvSpPr>
          <p:cNvPr id="24" name="TextBox 23"/>
          <p:cNvSpPr txBox="1"/>
          <p:nvPr/>
        </p:nvSpPr>
        <p:spPr>
          <a:xfrm>
            <a:off x="874305" y="3039362"/>
            <a:ext cx="1947969" cy="477054"/>
          </a:xfrm>
          <a:prstGeom prst="rect">
            <a:avLst/>
          </a:prstGeom>
          <a:noFill/>
        </p:spPr>
        <p:txBody>
          <a:bodyPr wrap="none" rtlCol="0">
            <a:spAutoFit/>
          </a:bodyPr>
          <a:lstStyle/>
          <a:p>
            <a:r>
              <a:rPr lang="en-US" sz="2500" b="1" dirty="0" err="1">
                <a:latin typeface="Consolas" panose="020B0609020204030204" pitchFamily="49" charset="0"/>
              </a:rPr>
              <a:t>highScores</a:t>
            </a:r>
            <a:endParaRPr lang="en-US" sz="2500" b="1" dirty="0">
              <a:latin typeface="Consolas" panose="020B0609020204030204" pitchFamily="49" charset="0"/>
            </a:endParaRPr>
          </a:p>
        </p:txBody>
      </p:sp>
      <p:graphicFrame>
        <p:nvGraphicFramePr>
          <p:cNvPr id="25" name="Table 24"/>
          <p:cNvGraphicFramePr>
            <a:graphicFrameLocks noGrp="1"/>
          </p:cNvGraphicFramePr>
          <p:nvPr>
            <p:extLst>
              <p:ext uri="{D42A27DB-BD31-4B8C-83A1-F6EECF244321}">
                <p14:modId xmlns:p14="http://schemas.microsoft.com/office/powerpoint/2010/main" val="454162200"/>
              </p:ext>
            </p:extLst>
          </p:nvPr>
        </p:nvGraphicFramePr>
        <p:xfrm>
          <a:off x="2788118" y="3925090"/>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38100" cap="flat" cmpd="sng" algn="ctr">
                      <a:solidFill>
                        <a:srgbClr val="00B050"/>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38100" cap="flat" cmpd="sng" algn="ctr">
                      <a:solidFill>
                        <a:srgbClr val="00B050"/>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rgbClr val="00B050"/>
                          </a:solidFill>
                          <a:latin typeface="Arial" panose="020B0604020202020204" pitchFamily="34" charset="0"/>
                        </a:rPr>
                        <a:t>12</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38100" cap="flat" cmpd="sng" algn="ctr">
                      <a:solidFill>
                        <a:srgbClr val="00B050"/>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rgbClr val="00B050"/>
                          </a:solidFill>
                          <a:latin typeface="Arial" panose="020B0604020202020204" pitchFamily="34" charset="0"/>
                        </a:rPr>
                        <a:t>23</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38100" cap="flat" cmpd="sng" algn="ctr">
                      <a:solidFill>
                        <a:srgbClr val="00B050"/>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5A56A"/>
                    </a:solidFill>
                  </a:tcPr>
                </a:tc>
                <a:tc>
                  <a:txBody>
                    <a:bodyPr/>
                    <a:lstStyle/>
                    <a:p>
                      <a:pPr algn="ctr"/>
                      <a:r>
                        <a:rPr lang="en-US" dirty="0">
                          <a:solidFill>
                            <a:srgbClr val="00B050"/>
                          </a:solidFill>
                          <a:latin typeface="Arial" panose="020B0604020202020204" pitchFamily="34" charset="0"/>
                        </a:rPr>
                        <a:t>9</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38100" cap="flat" cmpd="sng" algn="ctr">
                      <a:solidFill>
                        <a:srgbClr val="00B050"/>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6" name="TextBox 25"/>
          <p:cNvSpPr txBox="1"/>
          <p:nvPr/>
        </p:nvSpPr>
        <p:spPr>
          <a:xfrm>
            <a:off x="1189595" y="4631934"/>
            <a:ext cx="1091966" cy="861774"/>
          </a:xfrm>
          <a:prstGeom prst="rect">
            <a:avLst/>
          </a:prstGeom>
          <a:noFill/>
        </p:spPr>
        <p:txBody>
          <a:bodyPr wrap="none" rtlCol="0">
            <a:spAutoFit/>
          </a:bodyPr>
          <a:lstStyle/>
          <a:p>
            <a:pPr algn="ctr"/>
            <a:r>
              <a:rPr lang="en-US" sz="2500" dirty="0">
                <a:latin typeface="Arial" panose="020B0604020202020204" pitchFamily="34" charset="0"/>
              </a:rPr>
              <a:t>Player</a:t>
            </a:r>
            <a:br>
              <a:rPr lang="en-US" sz="2500" dirty="0">
                <a:latin typeface="Arial" panose="020B0604020202020204" pitchFamily="34" charset="0"/>
              </a:rPr>
            </a:br>
            <a:r>
              <a:rPr lang="en-US" sz="2500" dirty="0">
                <a:latin typeface="Arial" panose="020B0604020202020204" pitchFamily="34" charset="0"/>
              </a:rPr>
              <a:t>(1</a:t>
            </a:r>
            <a:r>
              <a:rPr lang="en-US" sz="2500" baseline="30000" dirty="0">
                <a:latin typeface="Arial" panose="020B0604020202020204" pitchFamily="34" charset="0"/>
              </a:rPr>
              <a:t>st</a:t>
            </a:r>
            <a:r>
              <a:rPr lang="en-US" sz="2500" dirty="0">
                <a:latin typeface="Arial" panose="020B0604020202020204" pitchFamily="34" charset="0"/>
              </a:rPr>
              <a:t>)</a:t>
            </a:r>
          </a:p>
        </p:txBody>
      </p:sp>
      <p:sp>
        <p:nvSpPr>
          <p:cNvPr id="27" name="TextBox 26"/>
          <p:cNvSpPr txBox="1"/>
          <p:nvPr/>
        </p:nvSpPr>
        <p:spPr>
          <a:xfrm>
            <a:off x="3655692" y="3022819"/>
            <a:ext cx="3765774" cy="477054"/>
          </a:xfrm>
          <a:prstGeom prst="rect">
            <a:avLst/>
          </a:prstGeom>
          <a:noFill/>
        </p:spPr>
        <p:txBody>
          <a:bodyPr wrap="none" rtlCol="0">
            <a:spAutoFit/>
          </a:bodyPr>
          <a:lstStyle/>
          <a:p>
            <a:r>
              <a:rPr lang="en-US" sz="2500" dirty="0">
                <a:latin typeface="Arial" panose="020B0604020202020204" pitchFamily="34" charset="0"/>
              </a:rPr>
              <a:t>points in each game (2</a:t>
            </a:r>
            <a:r>
              <a:rPr lang="en-US" sz="2500" baseline="30000" dirty="0">
                <a:latin typeface="Arial" panose="020B0604020202020204" pitchFamily="34" charset="0"/>
              </a:rPr>
              <a:t>nd</a:t>
            </a:r>
            <a:r>
              <a:rPr lang="en-US" sz="2500" dirty="0">
                <a:latin typeface="Arial" panose="020B0604020202020204" pitchFamily="34" charset="0"/>
              </a:rPr>
              <a:t>)</a:t>
            </a:r>
          </a:p>
        </p:txBody>
      </p:sp>
      <p:sp>
        <p:nvSpPr>
          <p:cNvPr id="28" name="TextBox 27"/>
          <p:cNvSpPr txBox="1"/>
          <p:nvPr/>
        </p:nvSpPr>
        <p:spPr>
          <a:xfrm>
            <a:off x="2221384" y="4117515"/>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
        <p:nvSpPr>
          <p:cNvPr id="29" name="TextBox 28"/>
          <p:cNvSpPr txBox="1"/>
          <p:nvPr/>
        </p:nvSpPr>
        <p:spPr>
          <a:xfrm rot="5400000">
            <a:off x="5020791" y="3050221"/>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Tree>
    <p:extLst>
      <p:ext uri="{BB962C8B-B14F-4D97-AF65-F5344CB8AC3E}">
        <p14:creationId xmlns:p14="http://schemas.microsoft.com/office/powerpoint/2010/main" val="1821141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Two-dimensional lists</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You address the row first (which player)</a:t>
            </a:r>
          </a:p>
          <a:p>
            <a:r>
              <a:rPr lang="en-GB" altLang="en-US" dirty="0"/>
              <a:t>Then the column (which go)</a:t>
            </a:r>
          </a:p>
        </p:txBody>
      </p:sp>
      <p:sp>
        <p:nvSpPr>
          <p:cNvPr id="11" name="TextBox 10"/>
          <p:cNvSpPr txBox="1"/>
          <p:nvPr/>
        </p:nvSpPr>
        <p:spPr>
          <a:xfrm>
            <a:off x="874305" y="5731802"/>
            <a:ext cx="3887603" cy="477054"/>
          </a:xfrm>
          <a:prstGeom prst="rect">
            <a:avLst/>
          </a:prstGeom>
          <a:noFill/>
        </p:spPr>
        <p:txBody>
          <a:bodyPr wrap="none" rtlCol="0">
            <a:spAutoFit/>
          </a:bodyPr>
          <a:lstStyle/>
          <a:p>
            <a:r>
              <a:rPr lang="en-US" sz="2500" dirty="0" err="1">
                <a:latin typeface="Consolas" panose="020B0609020204030204" pitchFamily="49" charset="0"/>
              </a:rPr>
              <a:t>highScores</a:t>
            </a:r>
            <a:r>
              <a:rPr lang="en-US" sz="2500" dirty="0">
                <a:latin typeface="Consolas" panose="020B0609020204030204" pitchFamily="49" charset="0"/>
              </a:rPr>
              <a:t>[1][0] = 23</a:t>
            </a:r>
          </a:p>
        </p:txBody>
      </p:sp>
      <p:sp>
        <p:nvSpPr>
          <p:cNvPr id="16" name="TextBox 15"/>
          <p:cNvSpPr txBox="1"/>
          <p:nvPr/>
        </p:nvSpPr>
        <p:spPr>
          <a:xfrm>
            <a:off x="874305" y="3039362"/>
            <a:ext cx="1947969" cy="477054"/>
          </a:xfrm>
          <a:prstGeom prst="rect">
            <a:avLst/>
          </a:prstGeom>
          <a:noFill/>
        </p:spPr>
        <p:txBody>
          <a:bodyPr wrap="none" rtlCol="0">
            <a:spAutoFit/>
          </a:bodyPr>
          <a:lstStyle/>
          <a:p>
            <a:r>
              <a:rPr lang="en-US" sz="2500" b="1" dirty="0" err="1">
                <a:latin typeface="Consolas" panose="020B0609020204030204" pitchFamily="49" charset="0"/>
              </a:rPr>
              <a:t>highScores</a:t>
            </a:r>
            <a:endParaRPr lang="en-US" sz="2500" b="1" dirty="0">
              <a:latin typeface="Consolas" panose="020B0609020204030204" pitchFamily="49" charset="0"/>
            </a:endParaRPr>
          </a:p>
        </p:txBody>
      </p:sp>
      <p:graphicFrame>
        <p:nvGraphicFramePr>
          <p:cNvPr id="17" name="Table 16"/>
          <p:cNvGraphicFramePr>
            <a:graphicFrameLocks noGrp="1"/>
          </p:cNvGraphicFramePr>
          <p:nvPr>
            <p:extLst>
              <p:ext uri="{D42A27DB-BD31-4B8C-83A1-F6EECF244321}">
                <p14:modId xmlns:p14="http://schemas.microsoft.com/office/powerpoint/2010/main" val="524135968"/>
              </p:ext>
            </p:extLst>
          </p:nvPr>
        </p:nvGraphicFramePr>
        <p:xfrm>
          <a:off x="2788118" y="3925090"/>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38100" cap="flat" cmpd="sng" algn="ctr">
                      <a:solidFill>
                        <a:srgbClr val="00B050"/>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38100" cap="flat" cmpd="sng" algn="ctr">
                      <a:solidFill>
                        <a:srgbClr val="00B050"/>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rgbClr val="00B050"/>
                          </a:solidFill>
                          <a:latin typeface="Arial" panose="020B0604020202020204" pitchFamily="34" charset="0"/>
                        </a:rPr>
                        <a:t>12</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38100" cap="flat" cmpd="sng" algn="ctr">
                      <a:solidFill>
                        <a:srgbClr val="00B050"/>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38100" cap="flat" cmpd="sng" algn="ctr">
                      <a:solidFill>
                        <a:srgbClr val="FF000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chemeClr val="tx1"/>
                          </a:solidFill>
                          <a:latin typeface="Arial" panose="020B0604020202020204" pitchFamily="34" charset="0"/>
                        </a:rPr>
                        <a:t>23</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algn="ctr"/>
                      <a:r>
                        <a:rPr lang="en-US" dirty="0">
                          <a:solidFill>
                            <a:srgbClr val="FF0000"/>
                          </a:solidFill>
                          <a:latin typeface="Arial" panose="020B0604020202020204" pitchFamily="34" charset="0"/>
                        </a:rPr>
                        <a:t>5</a:t>
                      </a:r>
                    </a:p>
                  </a:txBody>
                  <a:tcPr>
                    <a:lnL w="38100" cap="flat" cmpd="sng" algn="ctr">
                      <a:solidFill>
                        <a:srgbClr val="00B05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5A56A"/>
                    </a:solidFill>
                  </a:tcPr>
                </a:tc>
                <a:tc>
                  <a:txBody>
                    <a:bodyPr/>
                    <a:lstStyle/>
                    <a:p>
                      <a:pPr algn="ctr"/>
                      <a:r>
                        <a:rPr lang="en-US" dirty="0">
                          <a:solidFill>
                            <a:srgbClr val="00B050"/>
                          </a:solidFill>
                          <a:latin typeface="Arial" panose="020B0604020202020204" pitchFamily="34" charset="0"/>
                        </a:rPr>
                        <a:t>9</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38100" cap="flat" cmpd="sng" algn="ctr">
                      <a:solidFill>
                        <a:srgbClr val="00B05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9" name="TextBox 18"/>
          <p:cNvSpPr txBox="1"/>
          <p:nvPr/>
        </p:nvSpPr>
        <p:spPr>
          <a:xfrm>
            <a:off x="1189595" y="4631934"/>
            <a:ext cx="1091966" cy="861774"/>
          </a:xfrm>
          <a:prstGeom prst="rect">
            <a:avLst/>
          </a:prstGeom>
          <a:noFill/>
        </p:spPr>
        <p:txBody>
          <a:bodyPr wrap="none" rtlCol="0">
            <a:spAutoFit/>
          </a:bodyPr>
          <a:lstStyle/>
          <a:p>
            <a:pPr algn="ctr"/>
            <a:r>
              <a:rPr lang="en-US" sz="2500" dirty="0">
                <a:latin typeface="Arial" panose="020B0604020202020204" pitchFamily="34" charset="0"/>
              </a:rPr>
              <a:t>Player</a:t>
            </a:r>
            <a:br>
              <a:rPr lang="en-US" sz="2500" dirty="0">
                <a:latin typeface="Arial" panose="020B0604020202020204" pitchFamily="34" charset="0"/>
              </a:rPr>
            </a:br>
            <a:r>
              <a:rPr lang="en-US" sz="2500" dirty="0">
                <a:latin typeface="Arial" panose="020B0604020202020204" pitchFamily="34" charset="0"/>
              </a:rPr>
              <a:t>(1</a:t>
            </a:r>
            <a:r>
              <a:rPr lang="en-US" sz="2500" baseline="30000" dirty="0">
                <a:latin typeface="Arial" panose="020B0604020202020204" pitchFamily="34" charset="0"/>
              </a:rPr>
              <a:t>st</a:t>
            </a:r>
            <a:r>
              <a:rPr lang="en-US" sz="2500" dirty="0">
                <a:latin typeface="Arial" panose="020B0604020202020204" pitchFamily="34" charset="0"/>
              </a:rPr>
              <a:t>)</a:t>
            </a:r>
          </a:p>
        </p:txBody>
      </p:sp>
      <p:sp>
        <p:nvSpPr>
          <p:cNvPr id="20" name="TextBox 19"/>
          <p:cNvSpPr txBox="1"/>
          <p:nvPr/>
        </p:nvSpPr>
        <p:spPr>
          <a:xfrm>
            <a:off x="3655692" y="3022819"/>
            <a:ext cx="3765774" cy="477054"/>
          </a:xfrm>
          <a:prstGeom prst="rect">
            <a:avLst/>
          </a:prstGeom>
          <a:noFill/>
        </p:spPr>
        <p:txBody>
          <a:bodyPr wrap="none" rtlCol="0">
            <a:spAutoFit/>
          </a:bodyPr>
          <a:lstStyle/>
          <a:p>
            <a:r>
              <a:rPr lang="en-US" sz="2500" dirty="0">
                <a:latin typeface="Arial" panose="020B0604020202020204" pitchFamily="34" charset="0"/>
              </a:rPr>
              <a:t>points in each game (2</a:t>
            </a:r>
            <a:r>
              <a:rPr lang="en-US" sz="2500" baseline="30000" dirty="0">
                <a:latin typeface="Arial" panose="020B0604020202020204" pitchFamily="34" charset="0"/>
              </a:rPr>
              <a:t>nd</a:t>
            </a:r>
            <a:r>
              <a:rPr lang="en-US" sz="2500" dirty="0">
                <a:latin typeface="Arial" panose="020B0604020202020204" pitchFamily="34" charset="0"/>
              </a:rPr>
              <a:t>)</a:t>
            </a:r>
          </a:p>
        </p:txBody>
      </p:sp>
      <p:sp>
        <p:nvSpPr>
          <p:cNvPr id="21" name="TextBox 20"/>
          <p:cNvSpPr txBox="1"/>
          <p:nvPr/>
        </p:nvSpPr>
        <p:spPr>
          <a:xfrm>
            <a:off x="2221384" y="4117515"/>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
        <p:nvSpPr>
          <p:cNvPr id="22" name="TextBox 21"/>
          <p:cNvSpPr txBox="1"/>
          <p:nvPr/>
        </p:nvSpPr>
        <p:spPr>
          <a:xfrm rot="5400000">
            <a:off x="5020791" y="3050221"/>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Tree>
    <p:extLst>
      <p:ext uri="{BB962C8B-B14F-4D97-AF65-F5344CB8AC3E}">
        <p14:creationId xmlns:p14="http://schemas.microsoft.com/office/powerpoint/2010/main" val="162643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9a</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 1</a:t>
            </a:r>
          </a:p>
        </p:txBody>
      </p:sp>
    </p:spTree>
    <p:extLst>
      <p:ext uri="{BB962C8B-B14F-4D97-AF65-F5344CB8AC3E}">
        <p14:creationId xmlns:p14="http://schemas.microsoft.com/office/powerpoint/2010/main" val="246286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Creating a 2-D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Try the following code</a:t>
            </a:r>
          </a:p>
        </p:txBody>
      </p:sp>
      <p:sp>
        <p:nvSpPr>
          <p:cNvPr id="4" name="Rectangle 3"/>
          <p:cNvSpPr/>
          <p:nvPr/>
        </p:nvSpPr>
        <p:spPr>
          <a:xfrm>
            <a:off x="1194298" y="2556518"/>
            <a:ext cx="6981398" cy="120032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[23,5], [9,16] ]</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[1][0])</a:t>
            </a:r>
            <a:endParaRPr lang="en-US" sz="2400" dirty="0">
              <a:latin typeface="Arial" panose="020B060402020202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38159488"/>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50019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Creating a 2-D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A 2-D list is basically a list of lists</a:t>
            </a:r>
          </a:p>
        </p:txBody>
      </p:sp>
      <p:sp>
        <p:nvSpPr>
          <p:cNvPr id="4" name="Rectangle 3"/>
          <p:cNvSpPr/>
          <p:nvPr/>
        </p:nvSpPr>
        <p:spPr>
          <a:xfrm>
            <a:off x="1194298" y="2556518"/>
            <a:ext cx="6981398" cy="461665"/>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[23,5], [9,16] ]</a:t>
            </a:r>
          </a:p>
        </p:txBody>
      </p:sp>
      <p:sp>
        <p:nvSpPr>
          <p:cNvPr id="7" name="TextBox 6"/>
          <p:cNvSpPr txBox="1"/>
          <p:nvPr/>
        </p:nvSpPr>
        <p:spPr>
          <a:xfrm rot="16200000">
            <a:off x="4011033" y="2516829"/>
            <a:ext cx="546886" cy="1323439"/>
          </a:xfrm>
          <a:prstGeom prst="rect">
            <a:avLst/>
          </a:prstGeom>
          <a:noFill/>
        </p:spPr>
        <p:txBody>
          <a:bodyPr wrap="square" rtlCol="0">
            <a:spAutoFit/>
          </a:bodyPr>
          <a:lstStyle/>
          <a:p>
            <a:r>
              <a:rPr lang="en-US" sz="8000" dirty="0">
                <a:latin typeface="Arial" panose="020B0604020202020204" pitchFamily="34" charset="0"/>
              </a:rPr>
              <a:t>{</a:t>
            </a:r>
          </a:p>
        </p:txBody>
      </p:sp>
      <p:sp>
        <p:nvSpPr>
          <p:cNvPr id="3" name="TextBox 2"/>
          <p:cNvSpPr txBox="1"/>
          <p:nvPr/>
        </p:nvSpPr>
        <p:spPr>
          <a:xfrm>
            <a:off x="3803403" y="3389293"/>
            <a:ext cx="1174177" cy="830997"/>
          </a:xfrm>
          <a:prstGeom prst="rect">
            <a:avLst/>
          </a:prstGeom>
          <a:noFill/>
        </p:spPr>
        <p:txBody>
          <a:bodyPr wrap="square" rtlCol="0">
            <a:spAutoFit/>
          </a:bodyPr>
          <a:lstStyle/>
          <a:p>
            <a:pPr algn="ctr"/>
            <a:r>
              <a:rPr lang="en-US" sz="2400" dirty="0">
                <a:latin typeface="Arial" panose="020B0604020202020204" pitchFamily="34" charset="0"/>
              </a:rPr>
              <a:t>Player 0</a:t>
            </a:r>
          </a:p>
        </p:txBody>
      </p:sp>
      <p:sp>
        <p:nvSpPr>
          <p:cNvPr id="9" name="TextBox 8"/>
          <p:cNvSpPr txBox="1"/>
          <p:nvPr/>
        </p:nvSpPr>
        <p:spPr>
          <a:xfrm rot="16200000">
            <a:off x="5446597" y="2516829"/>
            <a:ext cx="546886" cy="1323439"/>
          </a:xfrm>
          <a:prstGeom prst="rect">
            <a:avLst/>
          </a:prstGeom>
          <a:noFill/>
        </p:spPr>
        <p:txBody>
          <a:bodyPr wrap="square" rtlCol="0">
            <a:spAutoFit/>
          </a:bodyPr>
          <a:lstStyle/>
          <a:p>
            <a:r>
              <a:rPr lang="en-US" sz="8000" dirty="0">
                <a:latin typeface="Arial" panose="020B0604020202020204" pitchFamily="34" charset="0"/>
              </a:rPr>
              <a:t>{</a:t>
            </a:r>
          </a:p>
        </p:txBody>
      </p:sp>
      <p:sp>
        <p:nvSpPr>
          <p:cNvPr id="10" name="TextBox 9"/>
          <p:cNvSpPr txBox="1"/>
          <p:nvPr/>
        </p:nvSpPr>
        <p:spPr>
          <a:xfrm>
            <a:off x="5238967" y="3389293"/>
            <a:ext cx="1174177" cy="830997"/>
          </a:xfrm>
          <a:prstGeom prst="rect">
            <a:avLst/>
          </a:prstGeom>
          <a:noFill/>
        </p:spPr>
        <p:txBody>
          <a:bodyPr wrap="square" rtlCol="0">
            <a:spAutoFit/>
          </a:bodyPr>
          <a:lstStyle/>
          <a:p>
            <a:pPr algn="ctr"/>
            <a:r>
              <a:rPr lang="en-US" sz="2400" dirty="0">
                <a:latin typeface="Arial" panose="020B0604020202020204" pitchFamily="34" charset="0"/>
              </a:rPr>
              <a:t>Player 1</a:t>
            </a:r>
          </a:p>
        </p:txBody>
      </p:sp>
      <p:sp>
        <p:nvSpPr>
          <p:cNvPr id="11" name="TextBox 10"/>
          <p:cNvSpPr txBox="1"/>
          <p:nvPr/>
        </p:nvSpPr>
        <p:spPr>
          <a:xfrm rot="16200000">
            <a:off x="6798190" y="2490574"/>
            <a:ext cx="546886" cy="1323439"/>
          </a:xfrm>
          <a:prstGeom prst="rect">
            <a:avLst/>
          </a:prstGeom>
          <a:noFill/>
        </p:spPr>
        <p:txBody>
          <a:bodyPr wrap="square" rtlCol="0">
            <a:spAutoFit/>
          </a:bodyPr>
          <a:lstStyle/>
          <a:p>
            <a:r>
              <a:rPr lang="en-US" sz="8000" dirty="0">
                <a:latin typeface="Arial" panose="020B0604020202020204" pitchFamily="34" charset="0"/>
              </a:rPr>
              <a:t>{</a:t>
            </a:r>
          </a:p>
        </p:txBody>
      </p:sp>
      <p:sp>
        <p:nvSpPr>
          <p:cNvPr id="12" name="TextBox 11"/>
          <p:cNvSpPr txBox="1"/>
          <p:nvPr/>
        </p:nvSpPr>
        <p:spPr>
          <a:xfrm>
            <a:off x="6603978" y="3389293"/>
            <a:ext cx="1174177" cy="830997"/>
          </a:xfrm>
          <a:prstGeom prst="rect">
            <a:avLst/>
          </a:prstGeom>
          <a:noFill/>
        </p:spPr>
        <p:txBody>
          <a:bodyPr wrap="square" rtlCol="0">
            <a:spAutoFit/>
          </a:bodyPr>
          <a:lstStyle/>
          <a:p>
            <a:pPr algn="ctr"/>
            <a:r>
              <a:rPr lang="en-US" sz="2400" dirty="0">
                <a:latin typeface="Arial" panose="020B0604020202020204" pitchFamily="34" charset="0"/>
              </a:rPr>
              <a:t>Player 2</a:t>
            </a:r>
          </a:p>
        </p:txBody>
      </p:sp>
      <p:graphicFrame>
        <p:nvGraphicFramePr>
          <p:cNvPr id="13" name="Table 12"/>
          <p:cNvGraphicFramePr>
            <a:graphicFrameLocks noGrp="1"/>
          </p:cNvGraphicFramePr>
          <p:nvPr>
            <p:extLst>
              <p:ext uri="{D42A27DB-BD31-4B8C-83A1-F6EECF244321}">
                <p14:modId xmlns:p14="http://schemas.microsoft.com/office/powerpoint/2010/main" val="1064969898"/>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9095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Appending to a 2-D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Append an extra list to add an extra row:</a:t>
            </a:r>
          </a:p>
        </p:txBody>
      </p:sp>
      <p:sp>
        <p:nvSpPr>
          <p:cNvPr id="4" name="Rectangle 3"/>
          <p:cNvSpPr/>
          <p:nvPr/>
        </p:nvSpPr>
        <p:spPr>
          <a:xfrm>
            <a:off x="1194298" y="2543071"/>
            <a:ext cx="6981398" cy="830997"/>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[23,5], [9,16] ]</a:t>
            </a:r>
            <a:br>
              <a:rPr lang="en-GB" sz="2400" dirty="0">
                <a:latin typeface="Consolas" charset="0"/>
                <a:ea typeface="Consolas" charset="0"/>
                <a:cs typeface="Consolas" charset="0"/>
              </a:rPr>
            </a:br>
            <a:r>
              <a:rPr lang="en-GB" sz="2400" dirty="0" err="1">
                <a:latin typeface="Consolas" charset="0"/>
                <a:ea typeface="Consolas" charset="0"/>
                <a:cs typeface="Consolas" charset="0"/>
              </a:rPr>
              <a:t>highScores.append</a:t>
            </a:r>
            <a:r>
              <a:rPr lang="en-GB" sz="2400" dirty="0">
                <a:latin typeface="Consolas" charset="0"/>
                <a:ea typeface="Consolas" charset="0"/>
                <a:cs typeface="Consolas" charset="0"/>
              </a:rPr>
              <a:t>([20,20])</a:t>
            </a:r>
          </a:p>
        </p:txBody>
      </p:sp>
      <p:graphicFrame>
        <p:nvGraphicFramePr>
          <p:cNvPr id="7" name="Table 6"/>
          <p:cNvGraphicFramePr>
            <a:graphicFrameLocks noGrp="1"/>
          </p:cNvGraphicFramePr>
          <p:nvPr>
            <p:extLst>
              <p:ext uri="{D42A27DB-BD31-4B8C-83A1-F6EECF244321}">
                <p14:modId xmlns:p14="http://schemas.microsoft.com/office/powerpoint/2010/main" val="543122889"/>
              </p:ext>
            </p:extLst>
          </p:nvPr>
        </p:nvGraphicFramePr>
        <p:xfrm>
          <a:off x="2546294" y="4328183"/>
          <a:ext cx="3657600" cy="185420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70840">
                <a:tc>
                  <a:txBody>
                    <a:bodyPr/>
                    <a:lstStyle/>
                    <a:p>
                      <a:pPr algn="ctr"/>
                      <a:r>
                        <a:rPr lang="en-US" dirty="0">
                          <a:latin typeface="Arial" panose="020B0604020202020204" pitchFamily="34" charset="0"/>
                        </a:rPr>
                        <a:t>3</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43866010"/>
                  </a:ext>
                </a:extLst>
              </a:tr>
            </a:tbl>
          </a:graphicData>
        </a:graphic>
      </p:graphicFrame>
    </p:spTree>
    <p:extLst>
      <p:ext uri="{BB962C8B-B14F-4D97-AF65-F5344CB8AC3E}">
        <p14:creationId xmlns:p14="http://schemas.microsoft.com/office/powerpoint/2010/main" val="361321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9a</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Questions 2 - 5</a:t>
            </a:r>
          </a:p>
        </p:txBody>
      </p:sp>
    </p:spTree>
    <p:extLst>
      <p:ext uri="{BB962C8B-B14F-4D97-AF65-F5344CB8AC3E}">
        <p14:creationId xmlns:p14="http://schemas.microsoft.com/office/powerpoint/2010/main" val="1443658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Finding the size of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What will be the result of this code?</a:t>
            </a:r>
          </a:p>
        </p:txBody>
      </p:sp>
      <p:sp>
        <p:nvSpPr>
          <p:cNvPr id="4" name="Rectangle 3"/>
          <p:cNvSpPr/>
          <p:nvPr/>
        </p:nvSpPr>
        <p:spPr>
          <a:xfrm>
            <a:off x="1194298" y="2556518"/>
            <a:ext cx="6981398" cy="120032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[23,5], [9,16] ]</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solidFill>
                  <a:srgbClr val="660066"/>
                </a:solidFill>
                <a:latin typeface="Consolas" pitchFamily="49" charset="0"/>
                <a:cs typeface="Consolas" pitchFamily="49" charset="0"/>
              </a:rPr>
              <a:t>len</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38159488"/>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269601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Finding the size of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What will be the result of this code?</a:t>
            </a:r>
          </a:p>
        </p:txBody>
      </p:sp>
      <p:sp>
        <p:nvSpPr>
          <p:cNvPr id="4" name="Rectangle 3"/>
          <p:cNvSpPr/>
          <p:nvPr/>
        </p:nvSpPr>
        <p:spPr>
          <a:xfrm>
            <a:off x="1194298" y="2556518"/>
            <a:ext cx="6981398" cy="120032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[23,5], [9,16] ]</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solidFill>
                  <a:srgbClr val="660066"/>
                </a:solidFill>
                <a:latin typeface="Consolas" pitchFamily="49" charset="0"/>
                <a:cs typeface="Consolas" pitchFamily="49" charset="0"/>
              </a:rPr>
              <a:t>len</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sp>
        <p:nvSpPr>
          <p:cNvPr id="3" name="TextBox 2"/>
          <p:cNvSpPr txBox="1"/>
          <p:nvPr/>
        </p:nvSpPr>
        <p:spPr>
          <a:xfrm>
            <a:off x="1592631" y="5024810"/>
            <a:ext cx="441146" cy="646331"/>
          </a:xfrm>
          <a:prstGeom prst="rect">
            <a:avLst/>
          </a:prstGeom>
          <a:noFill/>
        </p:spPr>
        <p:txBody>
          <a:bodyPr wrap="none" rtlCol="0">
            <a:spAutoFit/>
          </a:bodyPr>
          <a:lstStyle/>
          <a:p>
            <a:r>
              <a:rPr lang="en-US" sz="3600" dirty="0">
                <a:latin typeface="Arial" panose="020B0604020202020204" pitchFamily="34" charset="0"/>
              </a:rPr>
              <a:t>3</a:t>
            </a:r>
          </a:p>
        </p:txBody>
      </p:sp>
      <p:sp>
        <p:nvSpPr>
          <p:cNvPr id="8" name="TextBox 7"/>
          <p:cNvSpPr txBox="1"/>
          <p:nvPr/>
        </p:nvSpPr>
        <p:spPr>
          <a:xfrm>
            <a:off x="2007753" y="4575157"/>
            <a:ext cx="546886" cy="1323439"/>
          </a:xfrm>
          <a:prstGeom prst="rect">
            <a:avLst/>
          </a:prstGeom>
          <a:noFill/>
        </p:spPr>
        <p:txBody>
          <a:bodyPr wrap="square" rtlCol="0">
            <a:spAutoFit/>
          </a:bodyPr>
          <a:lstStyle/>
          <a:p>
            <a:r>
              <a:rPr lang="en-US" sz="8000" dirty="0">
                <a:latin typeface="Arial" panose="020B0604020202020204" pitchFamily="34" charset="0"/>
              </a:rPr>
              <a:t>{</a:t>
            </a:r>
          </a:p>
        </p:txBody>
      </p:sp>
      <p:graphicFrame>
        <p:nvGraphicFramePr>
          <p:cNvPr id="9" name="Table 8"/>
          <p:cNvGraphicFramePr>
            <a:graphicFrameLocks noGrp="1"/>
          </p:cNvGraphicFramePr>
          <p:nvPr>
            <p:extLst>
              <p:ext uri="{D42A27DB-BD31-4B8C-83A1-F6EECF244321}">
                <p14:modId xmlns:p14="http://schemas.microsoft.com/office/powerpoint/2010/main" val="1938159488"/>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7264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4"/>
          </p:nvPr>
        </p:nvSpPr>
        <p:spPr/>
        <p:txBody>
          <a:bodyPr/>
          <a:lstStyle/>
          <a:p>
            <a:r>
              <a:rPr lang="en-GB" sz="2800" dirty="0"/>
              <a:t>Understand the nature of a 2D list</a:t>
            </a:r>
          </a:p>
          <a:p>
            <a:r>
              <a:rPr lang="en-GB" sz="2800" dirty="0"/>
              <a:t>Be able to use a 2D list to solve a problem</a:t>
            </a:r>
          </a:p>
        </p:txBody>
      </p:sp>
      <p:sp>
        <p:nvSpPr>
          <p:cNvPr id="7171" name="Content Placeholder 1"/>
          <p:cNvSpPr>
            <a:spLocks noGrp="1"/>
          </p:cNvSpPr>
          <p:nvPr>
            <p:ph type="body" sz="quarter" idx="13"/>
          </p:nvPr>
        </p:nvSpPr>
        <p:spPr>
          <a:prstGeom prst="rect">
            <a:avLst/>
          </a:prstGeom>
        </p:spPr>
        <p:txBody>
          <a:bodyPr/>
          <a:lstStyle/>
          <a:p>
            <a:r>
              <a:rPr lang="en-GB" altLang="en-US" dirty="0"/>
              <a:t>Objectives</a:t>
            </a:r>
            <a:endParaRPr lang="en-GB" dirty="0"/>
          </a:p>
        </p:txBody>
      </p:sp>
    </p:spTree>
    <p:extLst>
      <p:ext uri="{BB962C8B-B14F-4D97-AF65-F5344CB8AC3E}">
        <p14:creationId xmlns:p14="http://schemas.microsoft.com/office/powerpoint/2010/main" val="2756630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Finding the size of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What will be the result of this code?</a:t>
            </a:r>
          </a:p>
        </p:txBody>
      </p:sp>
      <p:sp>
        <p:nvSpPr>
          <p:cNvPr id="4" name="Rectangle 3"/>
          <p:cNvSpPr/>
          <p:nvPr/>
        </p:nvSpPr>
        <p:spPr>
          <a:xfrm>
            <a:off x="1194298" y="2556518"/>
            <a:ext cx="6981398" cy="120032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[23,5], [9,16] ]</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solidFill>
                  <a:srgbClr val="660066"/>
                </a:solidFill>
                <a:latin typeface="Consolas" pitchFamily="49" charset="0"/>
                <a:cs typeface="Consolas" pitchFamily="49" charset="0"/>
              </a:rPr>
              <a:t>len</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p>
          <a:p>
            <a:endParaRPr lang="en-GB" sz="2400" dirty="0">
              <a:latin typeface="Consolas" charset="0"/>
              <a:ea typeface="Consolas" charset="0"/>
              <a:cs typeface="Consolas"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38159488"/>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99442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Finding the size of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What will be the result of this code?</a:t>
            </a:r>
          </a:p>
        </p:txBody>
      </p:sp>
      <p:sp>
        <p:nvSpPr>
          <p:cNvPr id="4" name="Rectangle 3"/>
          <p:cNvSpPr/>
          <p:nvPr/>
        </p:nvSpPr>
        <p:spPr>
          <a:xfrm>
            <a:off x="1194298" y="2549338"/>
            <a:ext cx="6981398" cy="120032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[23,5], [9,16] ]</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solidFill>
                  <a:srgbClr val="660066"/>
                </a:solidFill>
                <a:latin typeface="Consolas" pitchFamily="49" charset="0"/>
                <a:cs typeface="Consolas" pitchFamily="49" charset="0"/>
              </a:rPr>
              <a:t>len</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p>
          <a:p>
            <a:endParaRPr lang="en-GB" sz="2400" dirty="0">
              <a:latin typeface="Consolas" charset="0"/>
              <a:ea typeface="Consolas" charset="0"/>
              <a:cs typeface="Consolas" charset="0"/>
            </a:endParaRPr>
          </a:p>
        </p:txBody>
      </p:sp>
      <p:sp>
        <p:nvSpPr>
          <p:cNvPr id="3" name="TextBox 2"/>
          <p:cNvSpPr txBox="1"/>
          <p:nvPr/>
        </p:nvSpPr>
        <p:spPr>
          <a:xfrm>
            <a:off x="4731294" y="3345459"/>
            <a:ext cx="441146" cy="646331"/>
          </a:xfrm>
          <a:prstGeom prst="rect">
            <a:avLst/>
          </a:prstGeom>
          <a:noFill/>
        </p:spPr>
        <p:txBody>
          <a:bodyPr wrap="none" rtlCol="0">
            <a:spAutoFit/>
          </a:bodyPr>
          <a:lstStyle/>
          <a:p>
            <a:r>
              <a:rPr lang="en-US" sz="3600" dirty="0">
                <a:latin typeface="Arial" panose="020B0604020202020204" pitchFamily="34" charset="0"/>
              </a:rPr>
              <a:t>2</a:t>
            </a:r>
          </a:p>
        </p:txBody>
      </p:sp>
      <p:sp>
        <p:nvSpPr>
          <p:cNvPr id="8" name="TextBox 7"/>
          <p:cNvSpPr txBox="1"/>
          <p:nvPr/>
        </p:nvSpPr>
        <p:spPr>
          <a:xfrm rot="5400000">
            <a:off x="4776930" y="3397621"/>
            <a:ext cx="546886" cy="1323439"/>
          </a:xfrm>
          <a:prstGeom prst="rect">
            <a:avLst/>
          </a:prstGeom>
          <a:noFill/>
        </p:spPr>
        <p:txBody>
          <a:bodyPr wrap="square" rtlCol="0">
            <a:spAutoFit/>
          </a:bodyPr>
          <a:lstStyle/>
          <a:p>
            <a:r>
              <a:rPr lang="en-US" sz="8000" dirty="0">
                <a:latin typeface="Arial" panose="020B0604020202020204" pitchFamily="34" charset="0"/>
              </a:rPr>
              <a:t>{</a:t>
            </a:r>
          </a:p>
        </p:txBody>
      </p:sp>
      <p:graphicFrame>
        <p:nvGraphicFramePr>
          <p:cNvPr id="9" name="Table 8"/>
          <p:cNvGraphicFramePr>
            <a:graphicFrameLocks noGrp="1"/>
          </p:cNvGraphicFramePr>
          <p:nvPr>
            <p:extLst>
              <p:ext uri="{D42A27DB-BD31-4B8C-83A1-F6EECF244321}">
                <p14:modId xmlns:p14="http://schemas.microsoft.com/office/powerpoint/2010/main" val="1938159488"/>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2947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9b</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 1</a:t>
            </a:r>
          </a:p>
        </p:txBody>
      </p:sp>
    </p:spTree>
    <p:extLst>
      <p:ext uri="{BB962C8B-B14F-4D97-AF65-F5344CB8AC3E}">
        <p14:creationId xmlns:p14="http://schemas.microsoft.com/office/powerpoint/2010/main" val="842709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830997"/>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endParaRPr lang="en-GB" sz="2400" dirty="0">
              <a:latin typeface="Consolas" charset="0"/>
              <a:ea typeface="Consolas" charset="0"/>
              <a:cs typeface="Consolas"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938159488"/>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17369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1569660"/>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[0][0])</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[0][1])</a:t>
            </a:r>
          </a:p>
          <a:p>
            <a:endParaRPr lang="en-GB" sz="2400" dirty="0">
              <a:latin typeface="Consolas" charset="0"/>
              <a:ea typeface="Consolas" charset="0"/>
              <a:cs typeface="Consolas"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63011769"/>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383404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br>
              <a:rPr lang="en-GB" altLang="en-US" dirty="0"/>
            </a:br>
            <a:endParaRPr lang="en-GB" altLang="en-US" dirty="0"/>
          </a:p>
          <a:p>
            <a:pPr marL="0" indent="0">
              <a:buNone/>
            </a:pPr>
            <a:br>
              <a:rPr lang="en-GB" altLang="en-US" dirty="0"/>
            </a:br>
            <a:endParaRPr lang="en-GB" altLang="en-US" dirty="0"/>
          </a:p>
          <a:p>
            <a:r>
              <a:rPr lang="en-GB" altLang="en-US" dirty="0"/>
              <a:t>Can this be done more efficiently with a loop?</a:t>
            </a:r>
          </a:p>
          <a:p>
            <a:endParaRPr lang="en-GB" altLang="en-US" dirty="0"/>
          </a:p>
          <a:p>
            <a:endParaRPr lang="en-GB" altLang="en-US" dirty="0"/>
          </a:p>
          <a:p>
            <a:endParaRPr lang="en-GB" altLang="en-US" dirty="0"/>
          </a:p>
          <a:p>
            <a:endParaRPr lang="en-GB" altLang="en-US" dirty="0"/>
          </a:p>
          <a:p>
            <a:endParaRPr lang="en-GB" altLang="en-US" dirty="0"/>
          </a:p>
          <a:p>
            <a:endParaRPr lang="en-GB" altLang="en-US" dirty="0"/>
          </a:p>
          <a:p>
            <a:endParaRPr lang="en-GB" altLang="en-US" dirty="0"/>
          </a:p>
          <a:p>
            <a:endParaRPr lang="en-GB" altLang="en-US" dirty="0"/>
          </a:p>
        </p:txBody>
      </p:sp>
      <p:sp>
        <p:nvSpPr>
          <p:cNvPr id="4" name="Rectangle 3"/>
          <p:cNvSpPr/>
          <p:nvPr/>
        </p:nvSpPr>
        <p:spPr>
          <a:xfrm>
            <a:off x="1194298" y="2244798"/>
            <a:ext cx="7321235" cy="120032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[0][0])</a:t>
            </a:r>
          </a:p>
          <a:p>
            <a:r>
              <a:rPr lang="en-GB" sz="2400" dirty="0">
                <a:solidFill>
                  <a:srgbClr val="660066"/>
                </a:solidFill>
                <a:latin typeface="Consolas" pitchFamily="49" charset="0"/>
                <a:cs typeface="Consolas" pitchFamily="49" charset="0"/>
              </a:rPr>
              <a:t>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[0][1])</a:t>
            </a:r>
          </a:p>
        </p:txBody>
      </p:sp>
      <p:graphicFrame>
        <p:nvGraphicFramePr>
          <p:cNvPr id="6" name="Table 5"/>
          <p:cNvGraphicFramePr>
            <a:graphicFrameLocks noGrp="1"/>
          </p:cNvGraphicFramePr>
          <p:nvPr>
            <p:extLst>
              <p:ext uri="{D42A27DB-BD31-4B8C-83A1-F6EECF244321}">
                <p14:modId xmlns:p14="http://schemas.microsoft.com/office/powerpoint/2010/main" val="3752866954"/>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76735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158504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r>
              <a:rPr lang="en-GB" sz="2400" dirty="0" err="1">
                <a:latin typeface="Consolas" charset="0"/>
                <a:ea typeface="Consolas" charset="0"/>
                <a:cs typeface="Consolas" charset="0"/>
              </a:rPr>
              <a:t>i</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028438746"/>
              </p:ext>
            </p:extLst>
          </p:nvPr>
        </p:nvGraphicFramePr>
        <p:xfrm>
          <a:off x="2546294" y="4328183"/>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97025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158504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r>
              <a:rPr lang="en-GB" sz="2400" dirty="0" err="1">
                <a:latin typeface="Consolas" charset="0"/>
                <a:ea typeface="Consolas" charset="0"/>
                <a:cs typeface="Consolas" charset="0"/>
              </a:rPr>
              <a:t>i</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6178430"/>
              </p:ext>
            </p:extLst>
          </p:nvPr>
        </p:nvGraphicFramePr>
        <p:xfrm>
          <a:off x="718303" y="4744905"/>
          <a:ext cx="3586011" cy="1112520"/>
        </p:xfrm>
        <a:graphic>
          <a:graphicData uri="http://schemas.openxmlformats.org/drawingml/2006/table">
            <a:tbl>
              <a:tblPr firstRow="1" bandRow="1">
                <a:tableStyleId>{073A0DAA-6AF3-43AB-8588-CEC1D06C72B9}</a:tableStyleId>
              </a:tblPr>
              <a:tblGrid>
                <a:gridCol w="1195337">
                  <a:extLst>
                    <a:ext uri="{9D8B030D-6E8A-4147-A177-3AD203B41FA5}">
                      <a16:colId xmlns:a16="http://schemas.microsoft.com/office/drawing/2014/main" val="20000"/>
                    </a:ext>
                  </a:extLst>
                </a:gridCol>
                <a:gridCol w="1195337">
                  <a:extLst>
                    <a:ext uri="{9D8B030D-6E8A-4147-A177-3AD203B41FA5}">
                      <a16:colId xmlns:a16="http://schemas.microsoft.com/office/drawing/2014/main" val="20001"/>
                    </a:ext>
                  </a:extLst>
                </a:gridCol>
                <a:gridCol w="1195337">
                  <a:extLst>
                    <a:ext uri="{9D8B030D-6E8A-4147-A177-3AD203B41FA5}">
                      <a16:colId xmlns:a16="http://schemas.microsoft.com/office/drawing/2014/main" val="20002"/>
                    </a:ext>
                  </a:extLst>
                </a:gridCol>
              </a:tblGrid>
              <a:tr h="370840">
                <a:tc>
                  <a:txBody>
                    <a:bodyPr/>
                    <a:lstStyle/>
                    <a:p>
                      <a:pPr algn="ctr"/>
                      <a:r>
                        <a:rPr lang="en-US" dirty="0" err="1">
                          <a:latin typeface="Arial" panose="020B0604020202020204" pitchFamily="34" charset="0"/>
                        </a:rPr>
                        <a:t>i</a:t>
                      </a:r>
                      <a:endParaRPr lang="en-US" dirty="0">
                        <a:latin typeface="Arial" panose="020B0604020202020204" pitchFamily="34" charset="0"/>
                      </a:endParaRPr>
                    </a:p>
                  </a:txBody>
                  <a:tcPr>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target</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value</a:t>
                      </a:r>
                    </a:p>
                  </a:txBody>
                  <a:tcPr>
                    <a:lnL w="12700" cap="flat" cmpd="sng" algn="ctr">
                      <a:solidFill>
                        <a:srgbClr val="54999C"/>
                      </a:solidFill>
                      <a:prstDash val="solid"/>
                      <a:round/>
                      <a:headEnd type="none" w="med" len="med"/>
                      <a:tailEnd type="none" w="med" len="med"/>
                    </a:lnL>
                    <a:lnB w="12700" cap="flat" cmpd="sng" algn="ctr">
                      <a:solidFill>
                        <a:srgbClr val="54999C"/>
                      </a:solidFill>
                      <a:prstDash val="solid"/>
                      <a:round/>
                      <a:headEnd type="none" w="med" len="med"/>
                      <a:tailEnd type="none" w="med" len="med"/>
                    </a:lnB>
                    <a:solidFill>
                      <a:srgbClr val="54999C"/>
                    </a:solidFill>
                  </a:tcPr>
                </a:tc>
                <a:extLst>
                  <a:ext uri="{0D108BD9-81ED-4DB2-BD59-A6C34878D82A}">
                    <a16:rowId xmlns:a16="http://schemas.microsoft.com/office/drawing/2014/main" val="10000"/>
                  </a:ext>
                </a:extLst>
              </a:tr>
              <a:tr h="370840">
                <a:tc>
                  <a:txBody>
                    <a:bodyPr/>
                    <a:lstStyle/>
                    <a:p>
                      <a:pPr algn="ctr"/>
                      <a:endParaRPr lang="en-US" dirty="0">
                        <a:solidFill>
                          <a:schemeClr val="tx1"/>
                        </a:solidFill>
                        <a:latin typeface="Arial" panose="020B0604020202020204" pitchFamily="34" charset="0"/>
                      </a:endParaRP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dirty="0">
                        <a:solidFill>
                          <a:schemeClr val="tx1"/>
                        </a:solidFill>
                        <a:latin typeface="Arial" panose="020B0604020202020204" pitchFamily="34" charset="0"/>
                      </a:endParaRP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 name="TextBox 4"/>
          <p:cNvSpPr txBox="1"/>
          <p:nvPr/>
        </p:nvSpPr>
        <p:spPr>
          <a:xfrm>
            <a:off x="673480" y="4306695"/>
            <a:ext cx="3288080" cy="400110"/>
          </a:xfrm>
          <a:prstGeom prst="rect">
            <a:avLst/>
          </a:prstGeom>
          <a:noFill/>
        </p:spPr>
        <p:txBody>
          <a:bodyPr wrap="none" rtlCol="0">
            <a:spAutoFit/>
          </a:bodyPr>
          <a:lstStyle/>
          <a:p>
            <a:r>
              <a:rPr lang="en-US" sz="2000" dirty="0" err="1">
                <a:latin typeface="Consolas" charset="0"/>
                <a:ea typeface="Consolas" charset="0"/>
                <a:cs typeface="Consolas" charset="0"/>
              </a:rPr>
              <a:t>len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highScores</a:t>
            </a:r>
            <a:r>
              <a:rPr lang="en-US" sz="2000" dirty="0">
                <a:latin typeface="Consolas" charset="0"/>
                <a:ea typeface="Consolas" charset="0"/>
                <a:cs typeface="Consolas" charset="0"/>
              </a:rPr>
              <a:t>[0]) = 2</a:t>
            </a:r>
          </a:p>
        </p:txBody>
      </p:sp>
      <p:graphicFrame>
        <p:nvGraphicFramePr>
          <p:cNvPr id="9" name="Table 8"/>
          <p:cNvGraphicFramePr>
            <a:graphicFrameLocks noGrp="1"/>
          </p:cNvGraphicFramePr>
          <p:nvPr>
            <p:extLst>
              <p:ext uri="{D42A27DB-BD31-4B8C-83A1-F6EECF244321}">
                <p14:modId xmlns:p14="http://schemas.microsoft.com/office/powerpoint/2010/main" val="1423657897"/>
              </p:ext>
            </p:extLst>
          </p:nvPr>
        </p:nvGraphicFramePr>
        <p:xfrm>
          <a:off x="4854915" y="4369096"/>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7720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158504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r>
              <a:rPr lang="en-GB" sz="2400" dirty="0" err="1">
                <a:latin typeface="Consolas" charset="0"/>
                <a:ea typeface="Consolas" charset="0"/>
                <a:cs typeface="Consolas" charset="0"/>
              </a:rPr>
              <a:t>i</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53332484"/>
              </p:ext>
            </p:extLst>
          </p:nvPr>
        </p:nvGraphicFramePr>
        <p:xfrm>
          <a:off x="718303" y="4744905"/>
          <a:ext cx="3586011" cy="1112520"/>
        </p:xfrm>
        <a:graphic>
          <a:graphicData uri="http://schemas.openxmlformats.org/drawingml/2006/table">
            <a:tbl>
              <a:tblPr firstRow="1" bandRow="1">
                <a:tableStyleId>{073A0DAA-6AF3-43AB-8588-CEC1D06C72B9}</a:tableStyleId>
              </a:tblPr>
              <a:tblGrid>
                <a:gridCol w="1195337">
                  <a:extLst>
                    <a:ext uri="{9D8B030D-6E8A-4147-A177-3AD203B41FA5}">
                      <a16:colId xmlns:a16="http://schemas.microsoft.com/office/drawing/2014/main" val="20000"/>
                    </a:ext>
                  </a:extLst>
                </a:gridCol>
                <a:gridCol w="1195337">
                  <a:extLst>
                    <a:ext uri="{9D8B030D-6E8A-4147-A177-3AD203B41FA5}">
                      <a16:colId xmlns:a16="http://schemas.microsoft.com/office/drawing/2014/main" val="20001"/>
                    </a:ext>
                  </a:extLst>
                </a:gridCol>
                <a:gridCol w="1195337">
                  <a:extLst>
                    <a:ext uri="{9D8B030D-6E8A-4147-A177-3AD203B41FA5}">
                      <a16:colId xmlns:a16="http://schemas.microsoft.com/office/drawing/2014/main" val="20002"/>
                    </a:ext>
                  </a:extLst>
                </a:gridCol>
              </a:tblGrid>
              <a:tr h="370840">
                <a:tc>
                  <a:txBody>
                    <a:bodyPr/>
                    <a:lstStyle/>
                    <a:p>
                      <a:pPr algn="ctr"/>
                      <a:r>
                        <a:rPr lang="en-US" dirty="0" err="1">
                          <a:latin typeface="Arial" panose="020B0604020202020204" pitchFamily="34" charset="0"/>
                        </a:rPr>
                        <a:t>i</a:t>
                      </a:r>
                      <a:endParaRPr lang="en-US" dirty="0">
                        <a:latin typeface="Arial" panose="020B0604020202020204" pitchFamily="34" charset="0"/>
                      </a:endParaRPr>
                    </a:p>
                  </a:txBody>
                  <a:tcPr>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target</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value</a:t>
                      </a:r>
                    </a:p>
                  </a:txBody>
                  <a:tcPr>
                    <a:lnL w="12700" cap="flat" cmpd="sng" algn="ctr">
                      <a:solidFill>
                        <a:srgbClr val="54999C"/>
                      </a:solidFill>
                      <a:prstDash val="solid"/>
                      <a:round/>
                      <a:headEnd type="none" w="med" len="med"/>
                      <a:tailEnd type="none" w="med" len="med"/>
                    </a:lnL>
                    <a:lnB w="12700" cap="flat" cmpd="sng" algn="ctr">
                      <a:solidFill>
                        <a:srgbClr val="54999C"/>
                      </a:solidFill>
                      <a:prstDash val="solid"/>
                      <a:round/>
                      <a:headEnd type="none" w="med" len="med"/>
                      <a:tailEnd type="none" w="med" len="med"/>
                    </a:lnB>
                    <a:solidFill>
                      <a:srgbClr val="54999C"/>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latin typeface="Arial" panose="020B0604020202020204" pitchFamily="34" charset="0"/>
                        </a:rPr>
                        <a:t>0</a:t>
                      </a: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dirty="0">
                        <a:solidFill>
                          <a:schemeClr val="tx1"/>
                        </a:solidFill>
                        <a:latin typeface="Arial" panose="020B0604020202020204" pitchFamily="34" charset="0"/>
                      </a:endParaRP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TextBox 9"/>
          <p:cNvSpPr txBox="1"/>
          <p:nvPr/>
        </p:nvSpPr>
        <p:spPr>
          <a:xfrm>
            <a:off x="673480" y="4306695"/>
            <a:ext cx="3288080" cy="400110"/>
          </a:xfrm>
          <a:prstGeom prst="rect">
            <a:avLst/>
          </a:prstGeom>
          <a:noFill/>
        </p:spPr>
        <p:txBody>
          <a:bodyPr wrap="none" rtlCol="0">
            <a:spAutoFit/>
          </a:bodyPr>
          <a:lstStyle/>
          <a:p>
            <a:r>
              <a:rPr lang="en-US" sz="2000" dirty="0" err="1">
                <a:latin typeface="Consolas" charset="0"/>
                <a:ea typeface="Consolas" charset="0"/>
                <a:cs typeface="Consolas" charset="0"/>
              </a:rPr>
              <a:t>len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highScores</a:t>
            </a:r>
            <a:r>
              <a:rPr lang="en-US" sz="2000" dirty="0">
                <a:latin typeface="Consolas" charset="0"/>
                <a:ea typeface="Consolas" charset="0"/>
                <a:cs typeface="Consolas" charset="0"/>
              </a:rPr>
              <a:t>[0]) = 2</a:t>
            </a:r>
          </a:p>
        </p:txBody>
      </p:sp>
      <p:graphicFrame>
        <p:nvGraphicFramePr>
          <p:cNvPr id="11" name="Table 10"/>
          <p:cNvGraphicFramePr>
            <a:graphicFrameLocks noGrp="1"/>
          </p:cNvGraphicFramePr>
          <p:nvPr>
            <p:extLst>
              <p:ext uri="{D42A27DB-BD31-4B8C-83A1-F6EECF244321}">
                <p14:modId xmlns:p14="http://schemas.microsoft.com/office/powerpoint/2010/main" val="881406042"/>
              </p:ext>
            </p:extLst>
          </p:nvPr>
        </p:nvGraphicFramePr>
        <p:xfrm>
          <a:off x="4854915" y="4369096"/>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93024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158504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r>
              <a:rPr lang="en-GB" sz="2400" dirty="0" err="1">
                <a:latin typeface="Consolas" charset="0"/>
                <a:ea typeface="Consolas" charset="0"/>
                <a:cs typeface="Consolas" charset="0"/>
              </a:rPr>
              <a:t>i</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566218083"/>
              </p:ext>
            </p:extLst>
          </p:nvPr>
        </p:nvGraphicFramePr>
        <p:xfrm>
          <a:off x="718303" y="4744905"/>
          <a:ext cx="3586011" cy="1112520"/>
        </p:xfrm>
        <a:graphic>
          <a:graphicData uri="http://schemas.openxmlformats.org/drawingml/2006/table">
            <a:tbl>
              <a:tblPr firstRow="1" bandRow="1">
                <a:tableStyleId>{073A0DAA-6AF3-43AB-8588-CEC1D06C72B9}</a:tableStyleId>
              </a:tblPr>
              <a:tblGrid>
                <a:gridCol w="1195337">
                  <a:extLst>
                    <a:ext uri="{9D8B030D-6E8A-4147-A177-3AD203B41FA5}">
                      <a16:colId xmlns:a16="http://schemas.microsoft.com/office/drawing/2014/main" val="20000"/>
                    </a:ext>
                  </a:extLst>
                </a:gridCol>
                <a:gridCol w="1195337">
                  <a:extLst>
                    <a:ext uri="{9D8B030D-6E8A-4147-A177-3AD203B41FA5}">
                      <a16:colId xmlns:a16="http://schemas.microsoft.com/office/drawing/2014/main" val="20001"/>
                    </a:ext>
                  </a:extLst>
                </a:gridCol>
                <a:gridCol w="1195337">
                  <a:extLst>
                    <a:ext uri="{9D8B030D-6E8A-4147-A177-3AD203B41FA5}">
                      <a16:colId xmlns:a16="http://schemas.microsoft.com/office/drawing/2014/main" val="20002"/>
                    </a:ext>
                  </a:extLst>
                </a:gridCol>
              </a:tblGrid>
              <a:tr h="370840">
                <a:tc>
                  <a:txBody>
                    <a:bodyPr/>
                    <a:lstStyle/>
                    <a:p>
                      <a:pPr algn="ctr"/>
                      <a:r>
                        <a:rPr lang="en-US" dirty="0" err="1">
                          <a:latin typeface="Arial" panose="020B0604020202020204" pitchFamily="34" charset="0"/>
                        </a:rPr>
                        <a:t>i</a:t>
                      </a:r>
                      <a:endParaRPr lang="en-US" dirty="0">
                        <a:latin typeface="Arial" panose="020B0604020202020204" pitchFamily="34" charset="0"/>
                      </a:endParaRPr>
                    </a:p>
                  </a:txBody>
                  <a:tcPr>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target</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value</a:t>
                      </a:r>
                    </a:p>
                  </a:txBody>
                  <a:tcPr>
                    <a:lnL w="12700" cap="flat" cmpd="sng" algn="ctr">
                      <a:solidFill>
                        <a:srgbClr val="54999C"/>
                      </a:solidFill>
                      <a:prstDash val="solid"/>
                      <a:round/>
                      <a:headEnd type="none" w="med" len="med"/>
                      <a:tailEnd type="none" w="med" len="med"/>
                    </a:lnL>
                    <a:lnB w="12700" cap="flat" cmpd="sng" algn="ctr">
                      <a:solidFill>
                        <a:srgbClr val="54999C"/>
                      </a:solidFill>
                      <a:prstDash val="solid"/>
                      <a:round/>
                      <a:headEnd type="none" w="med" len="med"/>
                      <a:tailEnd type="none" w="med" len="med"/>
                    </a:lnB>
                    <a:solidFill>
                      <a:srgbClr val="54999C"/>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latin typeface="Arial" panose="020B0604020202020204" pitchFamily="34" charset="0"/>
                        </a:rPr>
                        <a:t>0</a:t>
                      </a: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[0][0]</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dirty="0">
                        <a:solidFill>
                          <a:schemeClr val="tx1"/>
                        </a:solidFill>
                        <a:latin typeface="Arial" panose="020B0604020202020204" pitchFamily="34" charset="0"/>
                      </a:endParaRP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TextBox 9"/>
          <p:cNvSpPr txBox="1"/>
          <p:nvPr/>
        </p:nvSpPr>
        <p:spPr>
          <a:xfrm>
            <a:off x="673480" y="4306695"/>
            <a:ext cx="3288080" cy="400110"/>
          </a:xfrm>
          <a:prstGeom prst="rect">
            <a:avLst/>
          </a:prstGeom>
          <a:noFill/>
        </p:spPr>
        <p:txBody>
          <a:bodyPr wrap="none" rtlCol="0">
            <a:spAutoFit/>
          </a:bodyPr>
          <a:lstStyle/>
          <a:p>
            <a:r>
              <a:rPr lang="en-US" sz="2000" dirty="0" err="1">
                <a:latin typeface="Consolas" charset="0"/>
                <a:ea typeface="Consolas" charset="0"/>
                <a:cs typeface="Consolas" charset="0"/>
              </a:rPr>
              <a:t>len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highScores</a:t>
            </a:r>
            <a:r>
              <a:rPr lang="en-US" sz="2000" dirty="0">
                <a:latin typeface="Consolas" charset="0"/>
                <a:ea typeface="Consolas" charset="0"/>
                <a:cs typeface="Consolas" charset="0"/>
              </a:rPr>
              <a:t>[0]) = 2</a:t>
            </a:r>
          </a:p>
        </p:txBody>
      </p:sp>
      <p:graphicFrame>
        <p:nvGraphicFramePr>
          <p:cNvPr id="11" name="Table 10"/>
          <p:cNvGraphicFramePr>
            <a:graphicFrameLocks noGrp="1"/>
          </p:cNvGraphicFramePr>
          <p:nvPr>
            <p:extLst>
              <p:ext uri="{D42A27DB-BD31-4B8C-83A1-F6EECF244321}">
                <p14:modId xmlns:p14="http://schemas.microsoft.com/office/powerpoint/2010/main" val="881406042"/>
              </p:ext>
            </p:extLst>
          </p:nvPr>
        </p:nvGraphicFramePr>
        <p:xfrm>
          <a:off x="4854915" y="4369096"/>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528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Starter activity</a:t>
            </a:r>
            <a:endParaRPr lang="en-GB" altLang="en-US" dirty="0"/>
          </a:p>
        </p:txBody>
      </p:sp>
      <p:sp>
        <p:nvSpPr>
          <p:cNvPr id="3" name="Text Placeholder 2"/>
          <p:cNvSpPr>
            <a:spLocks noGrp="1"/>
          </p:cNvSpPr>
          <p:nvPr>
            <p:ph type="body" sz="quarter" idx="14"/>
          </p:nvPr>
        </p:nvSpPr>
        <p:spPr/>
        <p:txBody>
          <a:bodyPr/>
          <a:lstStyle/>
          <a:p>
            <a:r>
              <a:rPr lang="en-GB" dirty="0"/>
              <a:t>A hotel has five floors, including the ground floor</a:t>
            </a:r>
          </a:p>
          <a:p>
            <a:r>
              <a:rPr lang="en-GB" dirty="0"/>
              <a:t>What order would you choose if you had to clean all the rooms in this hotel?</a:t>
            </a:r>
          </a:p>
          <a:p>
            <a:pPr lvl="1"/>
            <a:r>
              <a:rPr lang="en-GB" dirty="0"/>
              <a:t>Try to describe the algorithm using as few steps as possible</a:t>
            </a:r>
            <a:endParaRPr lang="en-GB" dirty="0">
              <a:latin typeface="Consolas" charset="0"/>
              <a:ea typeface="Consolas" charset="0"/>
              <a:cs typeface="Consolas" charset="0"/>
            </a:endParaRPr>
          </a:p>
        </p:txBody>
      </p:sp>
    </p:spTree>
    <p:extLst>
      <p:ext uri="{BB962C8B-B14F-4D97-AF65-F5344CB8AC3E}">
        <p14:creationId xmlns:p14="http://schemas.microsoft.com/office/powerpoint/2010/main" val="2659819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158504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r>
              <a:rPr lang="en-GB" sz="2400" dirty="0" err="1">
                <a:latin typeface="Consolas" charset="0"/>
                <a:ea typeface="Consolas" charset="0"/>
                <a:cs typeface="Consolas" charset="0"/>
              </a:rPr>
              <a:t>i</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012716692"/>
              </p:ext>
            </p:extLst>
          </p:nvPr>
        </p:nvGraphicFramePr>
        <p:xfrm>
          <a:off x="718303" y="4744905"/>
          <a:ext cx="3586011" cy="1112520"/>
        </p:xfrm>
        <a:graphic>
          <a:graphicData uri="http://schemas.openxmlformats.org/drawingml/2006/table">
            <a:tbl>
              <a:tblPr firstRow="1" bandRow="1">
                <a:tableStyleId>{073A0DAA-6AF3-43AB-8588-CEC1D06C72B9}</a:tableStyleId>
              </a:tblPr>
              <a:tblGrid>
                <a:gridCol w="1195337">
                  <a:extLst>
                    <a:ext uri="{9D8B030D-6E8A-4147-A177-3AD203B41FA5}">
                      <a16:colId xmlns:a16="http://schemas.microsoft.com/office/drawing/2014/main" val="20000"/>
                    </a:ext>
                  </a:extLst>
                </a:gridCol>
                <a:gridCol w="1195337">
                  <a:extLst>
                    <a:ext uri="{9D8B030D-6E8A-4147-A177-3AD203B41FA5}">
                      <a16:colId xmlns:a16="http://schemas.microsoft.com/office/drawing/2014/main" val="20001"/>
                    </a:ext>
                  </a:extLst>
                </a:gridCol>
                <a:gridCol w="1195337">
                  <a:extLst>
                    <a:ext uri="{9D8B030D-6E8A-4147-A177-3AD203B41FA5}">
                      <a16:colId xmlns:a16="http://schemas.microsoft.com/office/drawing/2014/main" val="20002"/>
                    </a:ext>
                  </a:extLst>
                </a:gridCol>
              </a:tblGrid>
              <a:tr h="370840">
                <a:tc>
                  <a:txBody>
                    <a:bodyPr/>
                    <a:lstStyle/>
                    <a:p>
                      <a:pPr algn="ctr"/>
                      <a:r>
                        <a:rPr lang="en-US" dirty="0" err="1">
                          <a:latin typeface="Arial" panose="020B0604020202020204" pitchFamily="34" charset="0"/>
                        </a:rPr>
                        <a:t>i</a:t>
                      </a:r>
                      <a:endParaRPr lang="en-US" dirty="0">
                        <a:latin typeface="Arial" panose="020B0604020202020204" pitchFamily="34" charset="0"/>
                      </a:endParaRPr>
                    </a:p>
                  </a:txBody>
                  <a:tcPr>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target</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value</a:t>
                      </a:r>
                    </a:p>
                  </a:txBody>
                  <a:tcPr>
                    <a:lnL w="12700" cap="flat" cmpd="sng" algn="ctr">
                      <a:solidFill>
                        <a:srgbClr val="54999C"/>
                      </a:solidFill>
                      <a:prstDash val="solid"/>
                      <a:round/>
                      <a:headEnd type="none" w="med" len="med"/>
                      <a:tailEnd type="none" w="med" len="med"/>
                    </a:lnL>
                    <a:lnB w="12700" cap="flat" cmpd="sng" algn="ctr">
                      <a:solidFill>
                        <a:srgbClr val="54999C"/>
                      </a:solidFill>
                      <a:prstDash val="solid"/>
                      <a:round/>
                      <a:headEnd type="none" w="med" len="med"/>
                      <a:tailEnd type="none" w="med" len="med"/>
                    </a:lnB>
                    <a:solidFill>
                      <a:srgbClr val="54999C"/>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latin typeface="Arial" panose="020B0604020202020204" pitchFamily="34" charset="0"/>
                        </a:rPr>
                        <a:t>0</a:t>
                      </a: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[0][0]</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12</a:t>
                      </a: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dirty="0">
                        <a:solidFill>
                          <a:schemeClr val="tx1"/>
                        </a:solidFill>
                        <a:latin typeface="Arial" panose="020B0604020202020204" pitchFamily="34" charset="0"/>
                      </a:endParaRP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TextBox 9"/>
          <p:cNvSpPr txBox="1"/>
          <p:nvPr/>
        </p:nvSpPr>
        <p:spPr>
          <a:xfrm>
            <a:off x="673480" y="4306695"/>
            <a:ext cx="3288080" cy="400110"/>
          </a:xfrm>
          <a:prstGeom prst="rect">
            <a:avLst/>
          </a:prstGeom>
          <a:noFill/>
        </p:spPr>
        <p:txBody>
          <a:bodyPr wrap="none" rtlCol="0">
            <a:spAutoFit/>
          </a:bodyPr>
          <a:lstStyle/>
          <a:p>
            <a:r>
              <a:rPr lang="en-US" sz="2000" dirty="0" err="1">
                <a:latin typeface="Consolas" charset="0"/>
                <a:ea typeface="Consolas" charset="0"/>
                <a:cs typeface="Consolas" charset="0"/>
              </a:rPr>
              <a:t>len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highScores</a:t>
            </a:r>
            <a:r>
              <a:rPr lang="en-US" sz="2000" dirty="0">
                <a:latin typeface="Consolas" charset="0"/>
                <a:ea typeface="Consolas" charset="0"/>
                <a:cs typeface="Consolas" charset="0"/>
              </a:rPr>
              <a:t>[0]) = 2</a:t>
            </a:r>
          </a:p>
        </p:txBody>
      </p:sp>
      <p:graphicFrame>
        <p:nvGraphicFramePr>
          <p:cNvPr id="11" name="Table 10"/>
          <p:cNvGraphicFramePr>
            <a:graphicFrameLocks noGrp="1"/>
          </p:cNvGraphicFramePr>
          <p:nvPr>
            <p:extLst>
              <p:ext uri="{D42A27DB-BD31-4B8C-83A1-F6EECF244321}">
                <p14:modId xmlns:p14="http://schemas.microsoft.com/office/powerpoint/2010/main" val="144994930"/>
              </p:ext>
            </p:extLst>
          </p:nvPr>
        </p:nvGraphicFramePr>
        <p:xfrm>
          <a:off x="4854915" y="4369096"/>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chemeClr val="bg1"/>
                          </a:solidFill>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1413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158504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r>
              <a:rPr lang="en-GB" sz="2400" dirty="0" err="1">
                <a:latin typeface="Consolas" charset="0"/>
                <a:ea typeface="Consolas" charset="0"/>
                <a:cs typeface="Consolas" charset="0"/>
              </a:rPr>
              <a:t>i</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174710950"/>
              </p:ext>
            </p:extLst>
          </p:nvPr>
        </p:nvGraphicFramePr>
        <p:xfrm>
          <a:off x="718303" y="4744905"/>
          <a:ext cx="3586011" cy="1112520"/>
        </p:xfrm>
        <a:graphic>
          <a:graphicData uri="http://schemas.openxmlformats.org/drawingml/2006/table">
            <a:tbl>
              <a:tblPr firstRow="1" bandRow="1">
                <a:tableStyleId>{073A0DAA-6AF3-43AB-8588-CEC1D06C72B9}</a:tableStyleId>
              </a:tblPr>
              <a:tblGrid>
                <a:gridCol w="1195337">
                  <a:extLst>
                    <a:ext uri="{9D8B030D-6E8A-4147-A177-3AD203B41FA5}">
                      <a16:colId xmlns:a16="http://schemas.microsoft.com/office/drawing/2014/main" val="20000"/>
                    </a:ext>
                  </a:extLst>
                </a:gridCol>
                <a:gridCol w="1195337">
                  <a:extLst>
                    <a:ext uri="{9D8B030D-6E8A-4147-A177-3AD203B41FA5}">
                      <a16:colId xmlns:a16="http://schemas.microsoft.com/office/drawing/2014/main" val="20001"/>
                    </a:ext>
                  </a:extLst>
                </a:gridCol>
                <a:gridCol w="1195337">
                  <a:extLst>
                    <a:ext uri="{9D8B030D-6E8A-4147-A177-3AD203B41FA5}">
                      <a16:colId xmlns:a16="http://schemas.microsoft.com/office/drawing/2014/main" val="20002"/>
                    </a:ext>
                  </a:extLst>
                </a:gridCol>
              </a:tblGrid>
              <a:tr h="370840">
                <a:tc>
                  <a:txBody>
                    <a:bodyPr/>
                    <a:lstStyle/>
                    <a:p>
                      <a:pPr algn="ctr"/>
                      <a:r>
                        <a:rPr lang="en-US" dirty="0" err="1">
                          <a:latin typeface="Arial" panose="020B0604020202020204" pitchFamily="34" charset="0"/>
                        </a:rPr>
                        <a:t>i</a:t>
                      </a:r>
                      <a:endParaRPr lang="en-US" dirty="0">
                        <a:latin typeface="Arial" panose="020B0604020202020204" pitchFamily="34" charset="0"/>
                      </a:endParaRPr>
                    </a:p>
                  </a:txBody>
                  <a:tcPr>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target</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value</a:t>
                      </a:r>
                    </a:p>
                  </a:txBody>
                  <a:tcPr>
                    <a:lnL w="12700" cap="flat" cmpd="sng" algn="ctr">
                      <a:solidFill>
                        <a:srgbClr val="54999C"/>
                      </a:solidFill>
                      <a:prstDash val="solid"/>
                      <a:round/>
                      <a:headEnd type="none" w="med" len="med"/>
                      <a:tailEnd type="none" w="med" len="med"/>
                    </a:lnL>
                    <a:lnB w="12700" cap="flat" cmpd="sng" algn="ctr">
                      <a:solidFill>
                        <a:srgbClr val="54999C"/>
                      </a:solidFill>
                      <a:prstDash val="solid"/>
                      <a:round/>
                      <a:headEnd type="none" w="med" len="med"/>
                      <a:tailEnd type="none" w="med" len="med"/>
                    </a:lnB>
                    <a:solidFill>
                      <a:srgbClr val="54999C"/>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latin typeface="Arial" panose="020B0604020202020204" pitchFamily="34" charset="0"/>
                        </a:rPr>
                        <a:t>0</a:t>
                      </a: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[0][0]</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12</a:t>
                      </a: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endParaRPr lang="en-US" dirty="0">
                        <a:solidFill>
                          <a:schemeClr val="tx1"/>
                        </a:solidFill>
                        <a:latin typeface="Arial" panose="020B0604020202020204" pitchFamily="34" charset="0"/>
                      </a:endParaRP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TextBox 9"/>
          <p:cNvSpPr txBox="1"/>
          <p:nvPr/>
        </p:nvSpPr>
        <p:spPr>
          <a:xfrm>
            <a:off x="673480" y="4306695"/>
            <a:ext cx="3288080" cy="400110"/>
          </a:xfrm>
          <a:prstGeom prst="rect">
            <a:avLst/>
          </a:prstGeom>
          <a:noFill/>
        </p:spPr>
        <p:txBody>
          <a:bodyPr wrap="none" rtlCol="0">
            <a:spAutoFit/>
          </a:bodyPr>
          <a:lstStyle/>
          <a:p>
            <a:r>
              <a:rPr lang="en-US" sz="2000" dirty="0" err="1">
                <a:latin typeface="Consolas" charset="0"/>
                <a:ea typeface="Consolas" charset="0"/>
                <a:cs typeface="Consolas" charset="0"/>
              </a:rPr>
              <a:t>len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highScores</a:t>
            </a:r>
            <a:r>
              <a:rPr lang="en-US" sz="2000" dirty="0">
                <a:latin typeface="Consolas" charset="0"/>
                <a:ea typeface="Consolas" charset="0"/>
                <a:cs typeface="Consolas" charset="0"/>
              </a:rPr>
              <a:t>[0]) = 2</a:t>
            </a:r>
          </a:p>
        </p:txBody>
      </p:sp>
      <p:graphicFrame>
        <p:nvGraphicFramePr>
          <p:cNvPr id="11" name="Table 10"/>
          <p:cNvGraphicFramePr>
            <a:graphicFrameLocks noGrp="1"/>
          </p:cNvGraphicFramePr>
          <p:nvPr>
            <p:extLst>
              <p:ext uri="{D42A27DB-BD31-4B8C-83A1-F6EECF244321}">
                <p14:modId xmlns:p14="http://schemas.microsoft.com/office/powerpoint/2010/main" val="2344562890"/>
              </p:ext>
            </p:extLst>
          </p:nvPr>
        </p:nvGraphicFramePr>
        <p:xfrm>
          <a:off x="4854915" y="4369096"/>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chemeClr val="tx1"/>
                          </a:solidFill>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160671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158504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r>
              <a:rPr lang="en-GB" sz="2400" dirty="0" err="1">
                <a:latin typeface="Consolas" charset="0"/>
                <a:ea typeface="Consolas" charset="0"/>
                <a:cs typeface="Consolas" charset="0"/>
              </a:rPr>
              <a:t>i</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531727807"/>
              </p:ext>
            </p:extLst>
          </p:nvPr>
        </p:nvGraphicFramePr>
        <p:xfrm>
          <a:off x="718303" y="4744905"/>
          <a:ext cx="3586011" cy="1112520"/>
        </p:xfrm>
        <a:graphic>
          <a:graphicData uri="http://schemas.openxmlformats.org/drawingml/2006/table">
            <a:tbl>
              <a:tblPr firstRow="1" bandRow="1">
                <a:tableStyleId>{073A0DAA-6AF3-43AB-8588-CEC1D06C72B9}</a:tableStyleId>
              </a:tblPr>
              <a:tblGrid>
                <a:gridCol w="1195337">
                  <a:extLst>
                    <a:ext uri="{9D8B030D-6E8A-4147-A177-3AD203B41FA5}">
                      <a16:colId xmlns:a16="http://schemas.microsoft.com/office/drawing/2014/main" val="20000"/>
                    </a:ext>
                  </a:extLst>
                </a:gridCol>
                <a:gridCol w="1195337">
                  <a:extLst>
                    <a:ext uri="{9D8B030D-6E8A-4147-A177-3AD203B41FA5}">
                      <a16:colId xmlns:a16="http://schemas.microsoft.com/office/drawing/2014/main" val="20001"/>
                    </a:ext>
                  </a:extLst>
                </a:gridCol>
                <a:gridCol w="1195337">
                  <a:extLst>
                    <a:ext uri="{9D8B030D-6E8A-4147-A177-3AD203B41FA5}">
                      <a16:colId xmlns:a16="http://schemas.microsoft.com/office/drawing/2014/main" val="20002"/>
                    </a:ext>
                  </a:extLst>
                </a:gridCol>
              </a:tblGrid>
              <a:tr h="370840">
                <a:tc>
                  <a:txBody>
                    <a:bodyPr/>
                    <a:lstStyle/>
                    <a:p>
                      <a:pPr algn="ctr"/>
                      <a:r>
                        <a:rPr lang="en-US" dirty="0" err="1">
                          <a:latin typeface="Arial" panose="020B0604020202020204" pitchFamily="34" charset="0"/>
                        </a:rPr>
                        <a:t>i</a:t>
                      </a:r>
                      <a:endParaRPr lang="en-US" dirty="0">
                        <a:latin typeface="Arial" panose="020B0604020202020204" pitchFamily="34" charset="0"/>
                      </a:endParaRPr>
                    </a:p>
                  </a:txBody>
                  <a:tcPr>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target</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value</a:t>
                      </a:r>
                    </a:p>
                  </a:txBody>
                  <a:tcPr>
                    <a:lnL w="12700" cap="flat" cmpd="sng" algn="ctr">
                      <a:solidFill>
                        <a:srgbClr val="54999C"/>
                      </a:solidFill>
                      <a:prstDash val="solid"/>
                      <a:round/>
                      <a:headEnd type="none" w="med" len="med"/>
                      <a:tailEnd type="none" w="med" len="med"/>
                    </a:lnL>
                    <a:lnB w="12700" cap="flat" cmpd="sng" algn="ctr">
                      <a:solidFill>
                        <a:srgbClr val="54999C"/>
                      </a:solidFill>
                      <a:prstDash val="solid"/>
                      <a:round/>
                      <a:headEnd type="none" w="med" len="med"/>
                      <a:tailEnd type="none" w="med" len="med"/>
                    </a:lnB>
                    <a:solidFill>
                      <a:srgbClr val="54999C"/>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latin typeface="Arial" panose="020B0604020202020204" pitchFamily="34" charset="0"/>
                        </a:rPr>
                        <a:t>0</a:t>
                      </a: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[0][0]</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12</a:t>
                      </a: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chemeClr val="tx1"/>
                          </a:solidFill>
                          <a:latin typeface="Arial" panose="020B0604020202020204" pitchFamily="34" charset="0"/>
                        </a:rPr>
                        <a:t>1</a:t>
                      </a: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[0][1]</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endParaRPr lang="en-US" dirty="0">
                        <a:solidFill>
                          <a:schemeClr val="tx1"/>
                        </a:solidFill>
                        <a:latin typeface="Arial" panose="020B0604020202020204" pitchFamily="34" charset="0"/>
                      </a:endParaRP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3" name="TextBox 12"/>
          <p:cNvSpPr txBox="1"/>
          <p:nvPr/>
        </p:nvSpPr>
        <p:spPr>
          <a:xfrm>
            <a:off x="673480" y="4306695"/>
            <a:ext cx="3288080" cy="400110"/>
          </a:xfrm>
          <a:prstGeom prst="rect">
            <a:avLst/>
          </a:prstGeom>
          <a:noFill/>
        </p:spPr>
        <p:txBody>
          <a:bodyPr wrap="none" rtlCol="0">
            <a:spAutoFit/>
          </a:bodyPr>
          <a:lstStyle/>
          <a:p>
            <a:r>
              <a:rPr lang="en-US" sz="2000" dirty="0" err="1">
                <a:latin typeface="Consolas" charset="0"/>
                <a:ea typeface="Consolas" charset="0"/>
                <a:cs typeface="Consolas" charset="0"/>
              </a:rPr>
              <a:t>len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highScores</a:t>
            </a:r>
            <a:r>
              <a:rPr lang="en-US" sz="2000" dirty="0">
                <a:latin typeface="Consolas" charset="0"/>
                <a:ea typeface="Consolas" charset="0"/>
                <a:cs typeface="Consolas" charset="0"/>
              </a:rPr>
              <a:t>[0]) = 2</a:t>
            </a:r>
          </a:p>
        </p:txBody>
      </p:sp>
      <p:graphicFrame>
        <p:nvGraphicFramePr>
          <p:cNvPr id="14" name="Table 13"/>
          <p:cNvGraphicFramePr>
            <a:graphicFrameLocks noGrp="1"/>
          </p:cNvGraphicFramePr>
          <p:nvPr>
            <p:extLst>
              <p:ext uri="{D42A27DB-BD31-4B8C-83A1-F6EECF244321}">
                <p14:modId xmlns:p14="http://schemas.microsoft.com/office/powerpoint/2010/main" val="2712002426"/>
              </p:ext>
            </p:extLst>
          </p:nvPr>
        </p:nvGraphicFramePr>
        <p:xfrm>
          <a:off x="4854915" y="4369096"/>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chemeClr val="tx1"/>
                          </a:solidFill>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035512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print out each score for player 0?</a:t>
            </a:r>
          </a:p>
        </p:txBody>
      </p:sp>
      <p:sp>
        <p:nvSpPr>
          <p:cNvPr id="4" name="Rectangle 3"/>
          <p:cNvSpPr/>
          <p:nvPr/>
        </p:nvSpPr>
        <p:spPr>
          <a:xfrm>
            <a:off x="1194298" y="2556518"/>
            <a:ext cx="7321235" cy="1585049"/>
          </a:xfrm>
          <a:prstGeom prst="rect">
            <a:avLst/>
          </a:prstGeom>
        </p:spPr>
        <p:txBody>
          <a:bodyPr wrap="none">
            <a:spAutoFit/>
          </a:bodyPr>
          <a:lstStyle/>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r>
              <a:rPr lang="en-GB" sz="2400" dirty="0" err="1">
                <a:latin typeface="Consolas" charset="0"/>
                <a:ea typeface="Consolas" charset="0"/>
                <a:cs typeface="Consolas" charset="0"/>
              </a:rPr>
              <a:t>i</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9" name="Table 8"/>
          <p:cNvGraphicFramePr>
            <a:graphicFrameLocks noGrp="1"/>
          </p:cNvGraphicFramePr>
          <p:nvPr>
            <p:extLst>
              <p:ext uri="{D42A27DB-BD31-4B8C-83A1-F6EECF244321}">
                <p14:modId xmlns:p14="http://schemas.microsoft.com/office/powerpoint/2010/main" val="2065073371"/>
              </p:ext>
            </p:extLst>
          </p:nvPr>
        </p:nvGraphicFramePr>
        <p:xfrm>
          <a:off x="718303" y="4744905"/>
          <a:ext cx="3586011" cy="1112520"/>
        </p:xfrm>
        <a:graphic>
          <a:graphicData uri="http://schemas.openxmlformats.org/drawingml/2006/table">
            <a:tbl>
              <a:tblPr firstRow="1" bandRow="1">
                <a:tableStyleId>{073A0DAA-6AF3-43AB-8588-CEC1D06C72B9}</a:tableStyleId>
              </a:tblPr>
              <a:tblGrid>
                <a:gridCol w="1195337">
                  <a:extLst>
                    <a:ext uri="{9D8B030D-6E8A-4147-A177-3AD203B41FA5}">
                      <a16:colId xmlns:a16="http://schemas.microsoft.com/office/drawing/2014/main" val="20000"/>
                    </a:ext>
                  </a:extLst>
                </a:gridCol>
                <a:gridCol w="1195337">
                  <a:extLst>
                    <a:ext uri="{9D8B030D-6E8A-4147-A177-3AD203B41FA5}">
                      <a16:colId xmlns:a16="http://schemas.microsoft.com/office/drawing/2014/main" val="20001"/>
                    </a:ext>
                  </a:extLst>
                </a:gridCol>
                <a:gridCol w="1195337">
                  <a:extLst>
                    <a:ext uri="{9D8B030D-6E8A-4147-A177-3AD203B41FA5}">
                      <a16:colId xmlns:a16="http://schemas.microsoft.com/office/drawing/2014/main" val="20002"/>
                    </a:ext>
                  </a:extLst>
                </a:gridCol>
              </a:tblGrid>
              <a:tr h="370840">
                <a:tc>
                  <a:txBody>
                    <a:bodyPr/>
                    <a:lstStyle/>
                    <a:p>
                      <a:pPr algn="ctr"/>
                      <a:r>
                        <a:rPr lang="en-US" dirty="0" err="1">
                          <a:latin typeface="Arial" panose="020B0604020202020204" pitchFamily="34" charset="0"/>
                        </a:rPr>
                        <a:t>i</a:t>
                      </a:r>
                      <a:endParaRPr lang="en-US" dirty="0">
                        <a:latin typeface="Arial" panose="020B0604020202020204" pitchFamily="34" charset="0"/>
                      </a:endParaRPr>
                    </a:p>
                  </a:txBody>
                  <a:tcPr>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target</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B w="12700" cap="flat" cmpd="sng" algn="ctr">
                      <a:solidFill>
                        <a:srgbClr val="54999C"/>
                      </a:solidFill>
                      <a:prstDash val="solid"/>
                      <a:round/>
                      <a:headEnd type="none" w="med" len="med"/>
                      <a:tailEnd type="none" w="med" len="med"/>
                    </a:lnB>
                    <a:solidFill>
                      <a:srgbClr val="54999C"/>
                    </a:solidFill>
                  </a:tcPr>
                </a:tc>
                <a:tc>
                  <a:txBody>
                    <a:bodyPr/>
                    <a:lstStyle/>
                    <a:p>
                      <a:pPr algn="ctr"/>
                      <a:r>
                        <a:rPr lang="en-US" dirty="0">
                          <a:latin typeface="Arial" panose="020B0604020202020204" pitchFamily="34" charset="0"/>
                        </a:rPr>
                        <a:t>value</a:t>
                      </a:r>
                    </a:p>
                  </a:txBody>
                  <a:tcPr>
                    <a:lnL w="12700" cap="flat" cmpd="sng" algn="ctr">
                      <a:solidFill>
                        <a:srgbClr val="54999C"/>
                      </a:solidFill>
                      <a:prstDash val="solid"/>
                      <a:round/>
                      <a:headEnd type="none" w="med" len="med"/>
                      <a:tailEnd type="none" w="med" len="med"/>
                    </a:lnL>
                    <a:lnB w="12700" cap="flat" cmpd="sng" algn="ctr">
                      <a:solidFill>
                        <a:srgbClr val="54999C"/>
                      </a:solidFill>
                      <a:prstDash val="solid"/>
                      <a:round/>
                      <a:headEnd type="none" w="med" len="med"/>
                      <a:tailEnd type="none" w="med" len="med"/>
                    </a:lnB>
                    <a:solidFill>
                      <a:srgbClr val="54999C"/>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latin typeface="Arial" panose="020B0604020202020204" pitchFamily="34" charset="0"/>
                        </a:rPr>
                        <a:t>0</a:t>
                      </a: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[0][0]</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12</a:t>
                      </a: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algn="ctr"/>
                      <a:r>
                        <a:rPr lang="en-US" dirty="0">
                          <a:solidFill>
                            <a:schemeClr val="tx1"/>
                          </a:solidFill>
                          <a:latin typeface="Arial" panose="020B0604020202020204" pitchFamily="34" charset="0"/>
                        </a:rPr>
                        <a:t>1</a:t>
                      </a:r>
                    </a:p>
                  </a:txBody>
                  <a:tcPr>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[0][1]</a:t>
                      </a:r>
                    </a:p>
                  </a:txBody>
                  <a:tcPr>
                    <a:lnL w="12700" cap="flat" cmpd="sng" algn="ctr">
                      <a:solidFill>
                        <a:srgbClr val="54999C"/>
                      </a:solidFill>
                      <a:prstDash val="solid"/>
                      <a:round/>
                      <a:headEnd type="none" w="med" len="med"/>
                      <a:tailEnd type="none" w="med" len="med"/>
                    </a:lnL>
                    <a:lnR w="12700" cap="flat" cmpd="sng" algn="ctr">
                      <a:solidFill>
                        <a:srgbClr val="54999C"/>
                      </a:solidFill>
                      <a:prstDash val="solid"/>
                      <a:round/>
                      <a:headEnd type="none" w="med" len="med"/>
                      <a:tailEnd type="none" w="med" len="med"/>
                    </a:lnR>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tc>
                  <a:txBody>
                    <a:bodyPr/>
                    <a:lstStyle/>
                    <a:p>
                      <a:pPr algn="ctr"/>
                      <a:r>
                        <a:rPr lang="en-US" dirty="0">
                          <a:solidFill>
                            <a:schemeClr val="tx1"/>
                          </a:solidFill>
                          <a:latin typeface="Arial" panose="020B0604020202020204" pitchFamily="34" charset="0"/>
                        </a:rPr>
                        <a:t>18</a:t>
                      </a:r>
                    </a:p>
                  </a:txBody>
                  <a:tcPr>
                    <a:lnL w="12700" cap="flat" cmpd="sng" algn="ctr">
                      <a:solidFill>
                        <a:srgbClr val="54999C"/>
                      </a:solidFill>
                      <a:prstDash val="solid"/>
                      <a:round/>
                      <a:headEnd type="none" w="med" len="med"/>
                      <a:tailEnd type="none" w="med" len="med"/>
                    </a:lnL>
                    <a:lnT w="12700" cap="flat" cmpd="sng" algn="ctr">
                      <a:solidFill>
                        <a:srgbClr val="54999C"/>
                      </a:solidFill>
                      <a:prstDash val="solid"/>
                      <a:round/>
                      <a:headEnd type="none" w="med" len="med"/>
                      <a:tailEnd type="none" w="med" len="med"/>
                    </a:lnT>
                    <a:lnB w="12700" cap="flat" cmpd="sng" algn="ctr">
                      <a:solidFill>
                        <a:srgbClr val="54999C"/>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10" name="TextBox 9"/>
          <p:cNvSpPr txBox="1"/>
          <p:nvPr/>
        </p:nvSpPr>
        <p:spPr>
          <a:xfrm>
            <a:off x="673480" y="4306695"/>
            <a:ext cx="3288080" cy="400110"/>
          </a:xfrm>
          <a:prstGeom prst="rect">
            <a:avLst/>
          </a:prstGeom>
          <a:noFill/>
        </p:spPr>
        <p:txBody>
          <a:bodyPr wrap="none" rtlCol="0">
            <a:spAutoFit/>
          </a:bodyPr>
          <a:lstStyle/>
          <a:p>
            <a:r>
              <a:rPr lang="en-US" sz="2000" dirty="0" err="1">
                <a:latin typeface="Consolas" charset="0"/>
                <a:ea typeface="Consolas" charset="0"/>
                <a:cs typeface="Consolas" charset="0"/>
              </a:rPr>
              <a:t>len</a:t>
            </a:r>
            <a:r>
              <a:rPr lang="en-US" sz="2000" dirty="0">
                <a:latin typeface="Consolas" charset="0"/>
                <a:ea typeface="Consolas" charset="0"/>
                <a:cs typeface="Consolas" charset="0"/>
              </a:rPr>
              <a:t>(</a:t>
            </a:r>
            <a:r>
              <a:rPr lang="en-US" sz="2000" dirty="0" err="1">
                <a:latin typeface="Consolas" charset="0"/>
                <a:ea typeface="Consolas" charset="0"/>
                <a:cs typeface="Consolas" charset="0"/>
              </a:rPr>
              <a:t>highScores</a:t>
            </a:r>
            <a:r>
              <a:rPr lang="en-US" sz="2000" dirty="0">
                <a:latin typeface="Consolas" charset="0"/>
                <a:ea typeface="Consolas" charset="0"/>
                <a:cs typeface="Consolas" charset="0"/>
              </a:rPr>
              <a:t>[0]) = 2</a:t>
            </a:r>
          </a:p>
        </p:txBody>
      </p:sp>
      <p:graphicFrame>
        <p:nvGraphicFramePr>
          <p:cNvPr id="11" name="Table 10"/>
          <p:cNvGraphicFramePr>
            <a:graphicFrameLocks noGrp="1"/>
          </p:cNvGraphicFramePr>
          <p:nvPr>
            <p:extLst>
              <p:ext uri="{D42A27DB-BD31-4B8C-83A1-F6EECF244321}">
                <p14:modId xmlns:p14="http://schemas.microsoft.com/office/powerpoint/2010/main" val="3460124112"/>
              </p:ext>
            </p:extLst>
          </p:nvPr>
        </p:nvGraphicFramePr>
        <p:xfrm>
          <a:off x="4854915" y="4369096"/>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chemeClr val="tx1"/>
                          </a:solidFill>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chemeClr val="bg1"/>
                          </a:solidFill>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9243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9b</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Questions 2 </a:t>
            </a:r>
            <a:r>
              <a:rPr lang="en-GB" altLang="en-US" dirty="0"/>
              <a:t>and</a:t>
            </a:r>
            <a:r>
              <a:rPr lang="en-GB" altLang="en-US" b="1" dirty="0"/>
              <a:t> 3</a:t>
            </a:r>
          </a:p>
        </p:txBody>
      </p:sp>
    </p:spTree>
    <p:extLst>
      <p:ext uri="{BB962C8B-B14F-4D97-AF65-F5344CB8AC3E}">
        <p14:creationId xmlns:p14="http://schemas.microsoft.com/office/powerpoint/2010/main" val="7106869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get the total score for player 0?</a:t>
            </a:r>
          </a:p>
        </p:txBody>
      </p:sp>
      <p:sp>
        <p:nvSpPr>
          <p:cNvPr id="4" name="Rectangle 3"/>
          <p:cNvSpPr/>
          <p:nvPr/>
        </p:nvSpPr>
        <p:spPr>
          <a:xfrm>
            <a:off x="971897" y="2340618"/>
            <a:ext cx="7321235" cy="1954381"/>
          </a:xfrm>
          <a:prstGeom prst="rect">
            <a:avLst/>
          </a:prstGeom>
        </p:spPr>
        <p:txBody>
          <a:bodyPr wrap="none">
            <a:spAutoFit/>
          </a:bodyPr>
          <a:lstStyle/>
          <a:p>
            <a:br>
              <a:rPr lang="en-GB" sz="2400" dirty="0">
                <a:latin typeface="Consolas" charset="0"/>
                <a:ea typeface="Consolas" charset="0"/>
                <a:cs typeface="Consolas" charset="0"/>
              </a:rPr>
            </a:b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print</a:t>
            </a:r>
            <a:r>
              <a:rPr lang="en-GB" sz="2400" dirty="0">
                <a:latin typeface="Consolas" charset="0"/>
                <a:ea typeface="Consolas" charset="0"/>
                <a:cs typeface="Consolas" charset="0"/>
              </a:rPr>
              <a:t>(</a:t>
            </a:r>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[0][</a:t>
            </a:r>
            <a:r>
              <a:rPr lang="en-GB" sz="2400" dirty="0" err="1">
                <a:latin typeface="Consolas" charset="0"/>
                <a:ea typeface="Consolas" charset="0"/>
                <a:cs typeface="Consolas" charset="0"/>
              </a:rPr>
              <a:t>i</a:t>
            </a:r>
            <a:r>
              <a:rPr lang="en-GB" sz="2400" dirty="0">
                <a:latin typeface="Consolas" charset="0"/>
                <a:ea typeface="Consolas" charset="0"/>
                <a:cs typeface="Consolas" charset="0"/>
              </a:rPr>
              <a:t>])</a:t>
            </a:r>
          </a:p>
          <a:p>
            <a:endParaRPr lang="en-GB" sz="2400" dirty="0">
              <a:latin typeface="Consolas" charset="0"/>
              <a:ea typeface="Consolas" charset="0"/>
              <a:cs typeface="Consolas"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254109320"/>
              </p:ext>
            </p:extLst>
          </p:nvPr>
        </p:nvGraphicFramePr>
        <p:xfrm>
          <a:off x="2788118" y="45946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chemeClr val="tx1"/>
                          </a:solidFill>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793589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Stepping through a list</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How can you get the total score for player 0?</a:t>
            </a:r>
          </a:p>
        </p:txBody>
      </p:sp>
      <p:sp>
        <p:nvSpPr>
          <p:cNvPr id="4" name="Rectangle 3"/>
          <p:cNvSpPr/>
          <p:nvPr/>
        </p:nvSpPr>
        <p:spPr>
          <a:xfrm>
            <a:off x="956300" y="2378718"/>
            <a:ext cx="7321235" cy="2323713"/>
          </a:xfrm>
          <a:prstGeom prst="rect">
            <a:avLst/>
          </a:prstGeom>
        </p:spPr>
        <p:txBody>
          <a:bodyPr wrap="none">
            <a:spAutoFit/>
          </a:bodyPr>
          <a:lstStyle/>
          <a:p>
            <a:r>
              <a:rPr lang="en-GB" sz="2400" dirty="0">
                <a:solidFill>
                  <a:srgbClr val="FF0000"/>
                </a:solidFill>
                <a:latin typeface="Consolas" charset="0"/>
                <a:ea typeface="Consolas" charset="0"/>
                <a:cs typeface="Consolas" charset="0"/>
              </a:rPr>
              <a:t>total = 0</a:t>
            </a:r>
          </a:p>
          <a:p>
            <a:r>
              <a:rPr lang="en-GB" sz="2400" dirty="0" err="1">
                <a:latin typeface="Consolas" charset="0"/>
                <a:ea typeface="Consolas" charset="0"/>
                <a:cs typeface="Consolas" charset="0"/>
              </a:rPr>
              <a:t>highScores</a:t>
            </a:r>
            <a:r>
              <a:rPr lang="en-GB" sz="2400" dirty="0">
                <a:latin typeface="Consolas" charset="0"/>
                <a:ea typeface="Consolas" charset="0"/>
                <a:cs typeface="Consolas" charset="0"/>
              </a:rPr>
              <a:t> = [ [12,18] , [23,5] , [9,16] ]</a:t>
            </a:r>
          </a:p>
          <a:p>
            <a:r>
              <a:rPr lang="en-GB" sz="25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err="1">
                <a:latin typeface="Consolas" pitchFamily="49" charset="0"/>
                <a:cs typeface="Consolas" pitchFamily="49" charset="0"/>
              </a:rPr>
              <a:t>i</a:t>
            </a:r>
            <a:r>
              <a:rPr lang="en-GB" sz="2400" dirty="0">
                <a:latin typeface="Consolas" pitchFamily="49" charset="0"/>
                <a:cs typeface="Consolas" pitchFamily="49" charset="0"/>
              </a:rPr>
              <a:t> </a:t>
            </a:r>
            <a:r>
              <a:rPr lang="en-GB" sz="25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a:t>
            </a:r>
            <a:r>
              <a:rPr lang="en-GB" sz="2400" dirty="0" err="1">
                <a:solidFill>
                  <a:srgbClr val="660066"/>
                </a:solidFill>
                <a:latin typeface="Consolas" pitchFamily="49" charset="0"/>
                <a:cs typeface="Consolas" pitchFamily="49" charset="0"/>
              </a:rPr>
              <a:t>len</a:t>
            </a:r>
            <a:r>
              <a:rPr lang="en-GB" sz="2400" dirty="0">
                <a:latin typeface="Consolas" pitchFamily="49" charset="0"/>
                <a:cs typeface="Consolas" pitchFamily="49" charset="0"/>
              </a:rPr>
              <a:t>(</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a:t>
            </a:r>
            <a:r>
              <a:rPr lang="en-GB" sz="2400" dirty="0">
                <a:solidFill>
                  <a:srgbClr val="FF0000"/>
                </a:solidFill>
                <a:latin typeface="Consolas" pitchFamily="49" charset="0"/>
                <a:cs typeface="Consolas" pitchFamily="49" charset="0"/>
              </a:rPr>
              <a:t>total = total + </a:t>
            </a:r>
            <a:r>
              <a:rPr lang="en-GB" sz="2400" dirty="0" err="1">
                <a:latin typeface="Consolas" pitchFamily="49" charset="0"/>
                <a:cs typeface="Consolas" pitchFamily="49" charset="0"/>
              </a:rPr>
              <a:t>highScores</a:t>
            </a:r>
            <a:r>
              <a:rPr lang="en-GB" sz="2400" dirty="0">
                <a:latin typeface="Consolas" pitchFamily="49" charset="0"/>
                <a:cs typeface="Consolas" pitchFamily="49" charset="0"/>
              </a:rPr>
              <a:t>[0][</a:t>
            </a:r>
            <a:r>
              <a:rPr lang="en-GB" sz="2400" dirty="0" err="1">
                <a:latin typeface="Consolas" pitchFamily="49" charset="0"/>
                <a:cs typeface="Consolas" pitchFamily="49" charset="0"/>
              </a:rPr>
              <a:t>i</a:t>
            </a:r>
            <a:r>
              <a:rPr lang="en-GB" sz="2400" dirty="0">
                <a:latin typeface="Consolas" pitchFamily="49" charset="0"/>
                <a:cs typeface="Consolas" pitchFamily="49" charset="0"/>
              </a:rPr>
              <a:t>])</a:t>
            </a:r>
            <a:br>
              <a:rPr lang="en-GB" sz="2400" dirty="0">
                <a:latin typeface="Consolas" pitchFamily="49" charset="0"/>
                <a:cs typeface="Consolas" pitchFamily="49" charset="0"/>
              </a:rPr>
            </a:br>
            <a:r>
              <a:rPr lang="en-GB" sz="2400" dirty="0">
                <a:solidFill>
                  <a:srgbClr val="660066"/>
                </a:solidFill>
                <a:latin typeface="Consolas" pitchFamily="49" charset="0"/>
                <a:cs typeface="Consolas" pitchFamily="49" charset="0"/>
              </a:rPr>
              <a:t>print</a:t>
            </a:r>
            <a:r>
              <a:rPr lang="en-GB" sz="2400" dirty="0">
                <a:latin typeface="Consolas" pitchFamily="49" charset="0"/>
                <a:cs typeface="Consolas" pitchFamily="49" charset="0"/>
              </a:rPr>
              <a:t>(total)</a:t>
            </a:r>
            <a:endParaRPr lang="en-GB" sz="2400" dirty="0">
              <a:latin typeface="Consolas" charset="0"/>
              <a:ea typeface="Consolas" charset="0"/>
              <a:cs typeface="Consolas" charset="0"/>
            </a:endParaRPr>
          </a:p>
          <a:p>
            <a:endParaRPr lang="en-GB" sz="2400" dirty="0">
              <a:latin typeface="Consolas" charset="0"/>
              <a:ea typeface="Consolas" charset="0"/>
              <a:cs typeface="Consolas" charset="0"/>
            </a:endParaRPr>
          </a:p>
        </p:txBody>
      </p:sp>
      <p:graphicFrame>
        <p:nvGraphicFramePr>
          <p:cNvPr id="7" name="Table 6"/>
          <p:cNvGraphicFramePr>
            <a:graphicFrameLocks noGrp="1"/>
          </p:cNvGraphicFramePr>
          <p:nvPr>
            <p:extLst>
              <p:ext uri="{D42A27DB-BD31-4B8C-83A1-F6EECF244321}">
                <p14:modId xmlns:p14="http://schemas.microsoft.com/office/powerpoint/2010/main" val="748116779"/>
              </p:ext>
            </p:extLst>
          </p:nvPr>
        </p:nvGraphicFramePr>
        <p:xfrm>
          <a:off x="2788118" y="45946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chemeClr val="tx1"/>
                          </a:solidFill>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671910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9b</a:t>
            </a:r>
          </a:p>
        </p:txBody>
      </p:sp>
      <p:sp>
        <p:nvSpPr>
          <p:cNvPr id="2" name="Text Placeholder 1"/>
          <p:cNvSpPr>
            <a:spLocks noGrp="1"/>
          </p:cNvSpPr>
          <p:nvPr>
            <p:ph type="body" sz="quarter" idx="14"/>
          </p:nvPr>
        </p:nvSpPr>
        <p:spPr/>
        <p:txBody>
          <a:bodyPr/>
          <a:lstStyle/>
          <a:p>
            <a:r>
              <a:rPr lang="en-GB" altLang="en-US" dirty="0"/>
              <a:t>Complete </a:t>
            </a:r>
            <a:r>
              <a:rPr lang="en-GB" altLang="en-US" b="1" dirty="0"/>
              <a:t>Questions 4 </a:t>
            </a:r>
            <a:r>
              <a:rPr lang="en-GB" altLang="en-US" dirty="0"/>
              <a:t>and</a:t>
            </a:r>
            <a:r>
              <a:rPr lang="en-GB" altLang="en-US" b="1" dirty="0"/>
              <a:t> 5</a:t>
            </a:r>
          </a:p>
        </p:txBody>
      </p:sp>
    </p:spTree>
    <p:extLst>
      <p:ext uri="{BB962C8B-B14F-4D97-AF65-F5344CB8AC3E}">
        <p14:creationId xmlns:p14="http://schemas.microsoft.com/office/powerpoint/2010/main" val="2768463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Sorting a list</a:t>
            </a:r>
            <a:endParaRPr lang="en-GB" altLang="en-US" dirty="0"/>
          </a:p>
        </p:txBody>
      </p:sp>
      <p:sp>
        <p:nvSpPr>
          <p:cNvPr id="2" name="Text Placeholder 1"/>
          <p:cNvSpPr>
            <a:spLocks noGrp="1"/>
          </p:cNvSpPr>
          <p:nvPr>
            <p:ph type="body" sz="quarter" idx="14"/>
          </p:nvPr>
        </p:nvSpPr>
        <p:spPr/>
        <p:txBody>
          <a:bodyPr/>
          <a:lstStyle/>
          <a:p>
            <a:r>
              <a:rPr lang="en-GB" altLang="en-US" dirty="0"/>
              <a:t>Suppose we have a 2-D list </a:t>
            </a:r>
            <a:r>
              <a:rPr lang="en-GB" altLang="en-US" dirty="0" err="1">
                <a:latin typeface="Consolas" panose="020B0609020204030204" pitchFamily="49" charset="0"/>
              </a:rPr>
              <a:t>gameScores</a:t>
            </a:r>
            <a:r>
              <a:rPr lang="en-GB" altLang="en-US" dirty="0"/>
              <a:t>, with contents shown in the table below</a:t>
            </a:r>
          </a:p>
          <a:p>
            <a:r>
              <a:rPr lang="en-GB" altLang="en-US" dirty="0"/>
              <a:t>We want to sort the list in descending order </a:t>
            </a:r>
            <a:br>
              <a:rPr lang="en-GB" altLang="en-US" dirty="0"/>
            </a:br>
            <a:r>
              <a:rPr lang="en-GB" altLang="en-US" dirty="0"/>
              <a:t>of scores</a:t>
            </a:r>
          </a:p>
          <a:p>
            <a:pPr lvl="1"/>
            <a:r>
              <a:rPr lang="en-GB" altLang="en-US" dirty="0"/>
              <a:t>How could you refer to Dave’s name?</a:t>
            </a:r>
          </a:p>
          <a:p>
            <a:pPr lvl="1"/>
            <a:r>
              <a:rPr lang="en-GB" altLang="en-US" dirty="0"/>
              <a:t>How could you refer to Phil’s score?</a:t>
            </a:r>
          </a:p>
          <a:p>
            <a:endParaRPr lang="en-GB" altLang="en-US" dirty="0"/>
          </a:p>
        </p:txBody>
      </p:sp>
      <p:graphicFrame>
        <p:nvGraphicFramePr>
          <p:cNvPr id="7" name="Table 6"/>
          <p:cNvGraphicFramePr>
            <a:graphicFrameLocks noGrp="1"/>
          </p:cNvGraphicFramePr>
          <p:nvPr>
            <p:extLst>
              <p:ext uri="{D42A27DB-BD31-4B8C-83A1-F6EECF244321}">
                <p14:modId xmlns:p14="http://schemas.microsoft.com/office/powerpoint/2010/main" val="3085580308"/>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Dave</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Christina</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Phil</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77058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Sorting a list</a:t>
            </a:r>
            <a:endParaRPr lang="en-GB" altLang="en-US" dirty="0"/>
          </a:p>
        </p:txBody>
      </p:sp>
      <p:sp>
        <p:nvSpPr>
          <p:cNvPr id="2" name="Text Placeholder 1"/>
          <p:cNvSpPr>
            <a:spLocks noGrp="1"/>
          </p:cNvSpPr>
          <p:nvPr>
            <p:ph type="body" sz="quarter" idx="14"/>
          </p:nvPr>
        </p:nvSpPr>
        <p:spPr/>
        <p:txBody>
          <a:bodyPr/>
          <a:lstStyle/>
          <a:p>
            <a:r>
              <a:rPr lang="en-GB" altLang="en-US" dirty="0"/>
              <a:t>To create this 2D list, use the following statement:</a:t>
            </a:r>
          </a:p>
          <a:p>
            <a:pPr marL="266700" indent="0">
              <a:buNone/>
            </a:pPr>
            <a:r>
              <a:rPr lang="en-GB" dirty="0" err="1">
                <a:latin typeface="Consolas" panose="020B0609020204030204" pitchFamily="49" charset="0"/>
              </a:rPr>
              <a:t>gameScores</a:t>
            </a:r>
            <a:r>
              <a:rPr lang="en-GB" dirty="0">
                <a:latin typeface="Consolas" panose="020B0609020204030204" pitchFamily="49" charset="0"/>
              </a:rPr>
              <a:t> = </a:t>
            </a:r>
            <a:br>
              <a:rPr lang="en-GB" dirty="0">
                <a:latin typeface="Consolas" panose="020B0609020204030204" pitchFamily="49" charset="0"/>
              </a:rPr>
            </a:br>
            <a:r>
              <a:rPr lang="en-GB" dirty="0">
                <a:latin typeface="Consolas" panose="020B0609020204030204" pitchFamily="49" charset="0"/>
              </a:rPr>
              <a:t>[[</a:t>
            </a:r>
            <a:r>
              <a:rPr lang="en-GB" dirty="0"/>
              <a:t>"</a:t>
            </a:r>
            <a:r>
              <a:rPr lang="en-GB" dirty="0">
                <a:latin typeface="Consolas" panose="020B0609020204030204" pitchFamily="49" charset="0"/>
              </a:rPr>
              <a:t>Dave</a:t>
            </a:r>
            <a:r>
              <a:rPr lang="en-GB" dirty="0"/>
              <a:t>"</a:t>
            </a:r>
            <a:r>
              <a:rPr lang="en-GB" dirty="0">
                <a:latin typeface="Consolas" panose="020B0609020204030204" pitchFamily="49" charset="0"/>
              </a:rPr>
              <a:t>,18],[</a:t>
            </a:r>
            <a:r>
              <a:rPr lang="en-GB" dirty="0"/>
              <a:t>"</a:t>
            </a:r>
            <a:r>
              <a:rPr lang="en-GB" dirty="0">
                <a:latin typeface="Consolas" panose="020B0609020204030204" pitchFamily="49" charset="0"/>
              </a:rPr>
              <a:t>Christina</a:t>
            </a:r>
            <a:r>
              <a:rPr lang="en-GB" dirty="0"/>
              <a:t>"</a:t>
            </a:r>
            <a:r>
              <a:rPr lang="en-GB" dirty="0">
                <a:latin typeface="Consolas" panose="020B0609020204030204" pitchFamily="49" charset="0"/>
              </a:rPr>
              <a:t>,23],[</a:t>
            </a:r>
            <a:r>
              <a:rPr lang="en-GB" dirty="0"/>
              <a:t>"</a:t>
            </a:r>
            <a:r>
              <a:rPr lang="en-GB" dirty="0">
                <a:latin typeface="Consolas" panose="020B0609020204030204" pitchFamily="49" charset="0"/>
              </a:rPr>
              <a:t>Phil</a:t>
            </a:r>
            <a:r>
              <a:rPr lang="en-GB" dirty="0"/>
              <a:t>"</a:t>
            </a:r>
            <a:r>
              <a:rPr lang="en-GB" dirty="0">
                <a:latin typeface="Consolas" panose="020B0609020204030204" pitchFamily="49" charset="0"/>
              </a:rPr>
              <a:t>,20]]</a:t>
            </a:r>
          </a:p>
          <a:p>
            <a:endParaRPr lang="en-GB" altLang="en-US" dirty="0"/>
          </a:p>
          <a:p>
            <a:endParaRPr lang="en-GB" altLang="en-US" dirty="0"/>
          </a:p>
        </p:txBody>
      </p:sp>
      <p:graphicFrame>
        <p:nvGraphicFramePr>
          <p:cNvPr id="6" name="Table 5"/>
          <p:cNvGraphicFramePr>
            <a:graphicFrameLocks noGrp="1"/>
          </p:cNvGraphicFramePr>
          <p:nvPr>
            <p:extLst>
              <p:ext uri="{D42A27DB-BD31-4B8C-83A1-F6EECF244321}">
                <p14:modId xmlns:p14="http://schemas.microsoft.com/office/powerpoint/2010/main" val="2782711759"/>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Dave</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Christina</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Phil</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562208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Starter activity</a:t>
            </a:r>
            <a:endParaRPr lang="en-GB" altLang="en-US" dirty="0"/>
          </a:p>
        </p:txBody>
      </p:sp>
      <p:sp>
        <p:nvSpPr>
          <p:cNvPr id="3" name="Text Placeholder 2"/>
          <p:cNvSpPr>
            <a:spLocks noGrp="1"/>
          </p:cNvSpPr>
          <p:nvPr>
            <p:ph type="body" sz="quarter" idx="14"/>
          </p:nvPr>
        </p:nvSpPr>
        <p:spPr/>
        <p:txBody>
          <a:bodyPr/>
          <a:lstStyle/>
          <a:p>
            <a:pPr marL="457200" indent="-457200">
              <a:buFont typeface="+mj-lt"/>
              <a:buAutoNum type="arabicPeriod"/>
            </a:pPr>
            <a:r>
              <a:rPr lang="en-GB" dirty="0"/>
              <a:t>Clean all the rooms on the ground floor</a:t>
            </a:r>
          </a:p>
          <a:p>
            <a:pPr marL="457200" indent="-457200">
              <a:buFont typeface="+mj-lt"/>
              <a:buAutoNum type="arabicPeriod"/>
            </a:pPr>
            <a:r>
              <a:rPr lang="en-GB" dirty="0"/>
              <a:t>Then the first floor</a:t>
            </a:r>
          </a:p>
          <a:p>
            <a:pPr marL="457200" indent="-457200">
              <a:buFont typeface="+mj-lt"/>
              <a:buAutoNum type="arabicPeriod"/>
            </a:pPr>
            <a:r>
              <a:rPr lang="en-GB" dirty="0"/>
              <a:t>Then the second floor</a:t>
            </a:r>
          </a:p>
          <a:p>
            <a:pPr marL="457200" indent="-457200">
              <a:buFont typeface="+mj-lt"/>
              <a:buAutoNum type="arabicPeriod"/>
            </a:pPr>
            <a:r>
              <a:rPr lang="en-GB" dirty="0"/>
              <a:t>Then the third floor</a:t>
            </a:r>
          </a:p>
          <a:p>
            <a:pPr marL="457200" indent="-457200">
              <a:buFont typeface="+mj-lt"/>
              <a:buAutoNum type="arabicPeriod"/>
            </a:pPr>
            <a:r>
              <a:rPr lang="en-GB" dirty="0"/>
              <a:t>Then the fourth floor</a:t>
            </a:r>
          </a:p>
        </p:txBody>
      </p:sp>
    </p:spTree>
    <p:extLst>
      <p:ext uri="{BB962C8B-B14F-4D97-AF65-F5344CB8AC3E}">
        <p14:creationId xmlns:p14="http://schemas.microsoft.com/office/powerpoint/2010/main" val="13706438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A bubble sort</a:t>
            </a:r>
            <a:endParaRPr lang="en-GB" altLang="en-US" dirty="0"/>
          </a:p>
        </p:txBody>
      </p:sp>
      <p:sp>
        <p:nvSpPr>
          <p:cNvPr id="3" name="Text Placeholder 2"/>
          <p:cNvSpPr>
            <a:spLocks noGrp="1"/>
          </p:cNvSpPr>
          <p:nvPr>
            <p:ph type="body" sz="quarter" idx="14"/>
          </p:nvPr>
        </p:nvSpPr>
        <p:spPr/>
        <p:txBody>
          <a:bodyPr/>
          <a:lstStyle/>
          <a:p>
            <a:pPr marL="0" indent="0">
              <a:buNone/>
            </a:pPr>
            <a:r>
              <a:rPr lang="en-GB" dirty="0">
                <a:solidFill>
                  <a:srgbClr val="FF0000"/>
                </a:solidFill>
                <a:latin typeface="Consolas" pitchFamily="49" charset="0"/>
                <a:cs typeface="Consolas" pitchFamily="49" charset="0"/>
              </a:rPr>
              <a:t>Repeat this ‘</a:t>
            </a:r>
            <a:r>
              <a:rPr lang="en-GB" dirty="0" err="1">
                <a:solidFill>
                  <a:srgbClr val="FF0000"/>
                </a:solidFill>
                <a:latin typeface="Consolas" pitchFamily="49" charset="0"/>
                <a:cs typeface="Consolas" pitchFamily="49" charset="0"/>
              </a:rPr>
              <a:t>numRows</a:t>
            </a:r>
            <a:r>
              <a:rPr lang="en-GB" dirty="0">
                <a:solidFill>
                  <a:srgbClr val="FF0000"/>
                </a:solidFill>
                <a:latin typeface="Consolas" pitchFamily="49" charset="0"/>
                <a:cs typeface="Consolas" pitchFamily="49" charset="0"/>
              </a:rPr>
              <a:t>’ - 1 times: </a:t>
            </a:r>
            <a:endParaRPr lang="en-GB" dirty="0"/>
          </a:p>
        </p:txBody>
      </p:sp>
      <p:sp>
        <p:nvSpPr>
          <p:cNvPr id="10" name="Rectangle 9"/>
          <p:cNvSpPr/>
          <p:nvPr/>
        </p:nvSpPr>
        <p:spPr>
          <a:xfrm>
            <a:off x="394697" y="2556519"/>
            <a:ext cx="646331" cy="861774"/>
          </a:xfrm>
          <a:prstGeom prst="rect">
            <a:avLst/>
          </a:prstGeom>
        </p:spPr>
        <p:txBody>
          <a:bodyPr wrap="none">
            <a:spAutoFit/>
          </a:bodyPr>
          <a:lstStyle/>
          <a:p>
            <a:endParaRPr lang="en-GB" sz="2500" dirty="0">
              <a:solidFill>
                <a:srgbClr val="FF0000"/>
              </a:solidFill>
              <a:latin typeface="Consolas" pitchFamily="49" charset="0"/>
              <a:cs typeface="Consolas" pitchFamily="49" charset="0"/>
            </a:endParaRPr>
          </a:p>
          <a:p>
            <a:r>
              <a:rPr lang="en-GB" sz="2500" dirty="0">
                <a:solidFill>
                  <a:srgbClr val="FF0000"/>
                </a:solidFill>
                <a:latin typeface="Consolas" pitchFamily="49" charset="0"/>
                <a:cs typeface="Consolas" pitchFamily="49" charset="0"/>
              </a:rPr>
              <a:t>	</a:t>
            </a:r>
          </a:p>
        </p:txBody>
      </p:sp>
      <p:graphicFrame>
        <p:nvGraphicFramePr>
          <p:cNvPr id="11" name="Table 10"/>
          <p:cNvGraphicFramePr>
            <a:graphicFrameLocks noGrp="1"/>
          </p:cNvGraphicFramePr>
          <p:nvPr>
            <p:extLst>
              <p:ext uri="{D42A27DB-BD31-4B8C-83A1-F6EECF244321}">
                <p14:modId xmlns:p14="http://schemas.microsoft.com/office/powerpoint/2010/main" val="692246121"/>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Dave</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Christina</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Phil</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2611922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A bubble sort</a:t>
            </a:r>
            <a:endParaRPr lang="en-GB" altLang="en-US" dirty="0"/>
          </a:p>
        </p:txBody>
      </p:sp>
      <p:sp>
        <p:nvSpPr>
          <p:cNvPr id="3" name="Text Placeholder 2"/>
          <p:cNvSpPr>
            <a:spLocks noGrp="1"/>
          </p:cNvSpPr>
          <p:nvPr>
            <p:ph type="body" sz="quarter" idx="14"/>
          </p:nvPr>
        </p:nvSpPr>
        <p:spPr/>
        <p:txBody>
          <a:bodyPr/>
          <a:lstStyle/>
          <a:p>
            <a:pPr marL="0" indent="0">
              <a:buNone/>
            </a:pPr>
            <a:r>
              <a:rPr lang="en-GB" dirty="0">
                <a:solidFill>
                  <a:srgbClr val="FF0000"/>
                </a:solidFill>
                <a:latin typeface="Consolas" pitchFamily="49" charset="0"/>
                <a:cs typeface="Consolas" pitchFamily="49" charset="0"/>
              </a:rPr>
              <a:t>Repeat this ‘</a:t>
            </a:r>
            <a:r>
              <a:rPr lang="en-GB" dirty="0" err="1">
                <a:solidFill>
                  <a:srgbClr val="FF0000"/>
                </a:solidFill>
                <a:latin typeface="Consolas" pitchFamily="49" charset="0"/>
                <a:cs typeface="Consolas" pitchFamily="49" charset="0"/>
              </a:rPr>
              <a:t>numRows</a:t>
            </a:r>
            <a:r>
              <a:rPr lang="en-GB" dirty="0">
                <a:solidFill>
                  <a:srgbClr val="FF0000"/>
                </a:solidFill>
                <a:latin typeface="Consolas" pitchFamily="49" charset="0"/>
                <a:cs typeface="Consolas" pitchFamily="49" charset="0"/>
              </a:rPr>
              <a:t>’ - 1 times:</a:t>
            </a:r>
          </a:p>
          <a:p>
            <a:pPr marL="0" indent="0">
              <a:buNone/>
            </a:pPr>
            <a:r>
              <a:rPr lang="en-GB" dirty="0">
                <a:solidFill>
                  <a:srgbClr val="FF0000"/>
                </a:solidFill>
                <a:latin typeface="Consolas" pitchFamily="49" charset="0"/>
                <a:cs typeface="Consolas" pitchFamily="49" charset="0"/>
              </a:rPr>
              <a:t>	Check if scores in the next two rows </a:t>
            </a:r>
            <a:br>
              <a:rPr lang="en-GB" dirty="0">
                <a:solidFill>
                  <a:srgbClr val="FF0000"/>
                </a:solidFill>
                <a:latin typeface="Consolas" pitchFamily="49" charset="0"/>
                <a:cs typeface="Consolas" pitchFamily="49" charset="0"/>
              </a:rPr>
            </a:br>
            <a:r>
              <a:rPr lang="en-GB" dirty="0">
                <a:solidFill>
                  <a:srgbClr val="FF0000"/>
                </a:solidFill>
                <a:latin typeface="Consolas" pitchFamily="49" charset="0"/>
                <a:cs typeface="Consolas" pitchFamily="49" charset="0"/>
              </a:rPr>
              <a:t>     are in the wrong order</a:t>
            </a:r>
          </a:p>
          <a:p>
            <a:pPr marL="0" indent="0">
              <a:buNone/>
            </a:pP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692246121"/>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Dave</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Christina</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Phil</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37509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A bubble sort</a:t>
            </a:r>
            <a:endParaRPr lang="en-GB" altLang="en-US" dirty="0"/>
          </a:p>
        </p:txBody>
      </p:sp>
      <p:sp>
        <p:nvSpPr>
          <p:cNvPr id="3" name="Text Placeholder 2"/>
          <p:cNvSpPr>
            <a:spLocks noGrp="1"/>
          </p:cNvSpPr>
          <p:nvPr>
            <p:ph type="body" sz="quarter" idx="14"/>
          </p:nvPr>
        </p:nvSpPr>
        <p:spPr/>
        <p:txBody>
          <a:bodyPr/>
          <a:lstStyle/>
          <a:p>
            <a:pPr marL="0" indent="0">
              <a:buNone/>
            </a:pPr>
            <a:r>
              <a:rPr lang="en-GB" dirty="0">
                <a:solidFill>
                  <a:srgbClr val="FF0000"/>
                </a:solidFill>
                <a:latin typeface="Consolas" pitchFamily="49" charset="0"/>
                <a:cs typeface="Consolas" pitchFamily="49" charset="0"/>
              </a:rPr>
              <a:t>Repeat this ‘</a:t>
            </a:r>
            <a:r>
              <a:rPr lang="en-GB" dirty="0" err="1">
                <a:solidFill>
                  <a:srgbClr val="FF0000"/>
                </a:solidFill>
                <a:latin typeface="Consolas" pitchFamily="49" charset="0"/>
                <a:cs typeface="Consolas" pitchFamily="49" charset="0"/>
              </a:rPr>
              <a:t>numRows</a:t>
            </a:r>
            <a:r>
              <a:rPr lang="en-GB" dirty="0">
                <a:solidFill>
                  <a:srgbClr val="FF0000"/>
                </a:solidFill>
                <a:latin typeface="Consolas" pitchFamily="49" charset="0"/>
                <a:cs typeface="Consolas" pitchFamily="49" charset="0"/>
              </a:rPr>
              <a:t>’ - 1 times:</a:t>
            </a:r>
          </a:p>
          <a:p>
            <a:pPr marL="0" indent="0">
              <a:buNone/>
            </a:pPr>
            <a:r>
              <a:rPr lang="en-GB" dirty="0">
                <a:solidFill>
                  <a:srgbClr val="FF0000"/>
                </a:solidFill>
                <a:latin typeface="Consolas" pitchFamily="49" charset="0"/>
                <a:cs typeface="Consolas" pitchFamily="49" charset="0"/>
              </a:rPr>
              <a:t>	If the two scores are in the wrong order</a:t>
            </a:r>
          </a:p>
          <a:p>
            <a:pPr marL="0" indent="0">
              <a:buNone/>
            </a:pPr>
            <a:r>
              <a:rPr lang="en-GB" dirty="0">
                <a:solidFill>
                  <a:srgbClr val="FF0000"/>
                </a:solidFill>
                <a:latin typeface="Consolas" pitchFamily="49" charset="0"/>
                <a:cs typeface="Consolas" pitchFamily="49" charset="0"/>
              </a:rPr>
              <a:t>		Swap the rows</a:t>
            </a:r>
          </a:p>
          <a:p>
            <a:pPr marL="0" indent="0">
              <a:buNone/>
            </a:pP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232488461"/>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rgbClr val="FF0000"/>
                          </a:solidFill>
                          <a:latin typeface="Arial" panose="020B0604020202020204" pitchFamily="34" charset="0"/>
                        </a:rPr>
                        <a:t>Dave</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rgbClr val="FF0000"/>
                          </a:solidFill>
                          <a:latin typeface="Arial" panose="020B0604020202020204" pitchFamily="34" charset="0"/>
                        </a:rPr>
                        <a:t>Christina</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Phil</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534061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A bubble sort</a:t>
            </a:r>
            <a:endParaRPr lang="en-GB" altLang="en-US" dirty="0"/>
          </a:p>
        </p:txBody>
      </p:sp>
      <p:sp>
        <p:nvSpPr>
          <p:cNvPr id="3" name="Text Placeholder 2"/>
          <p:cNvSpPr>
            <a:spLocks noGrp="1"/>
          </p:cNvSpPr>
          <p:nvPr>
            <p:ph type="body" sz="quarter" idx="14"/>
          </p:nvPr>
        </p:nvSpPr>
        <p:spPr>
          <a:xfrm>
            <a:off x="724280" y="1704179"/>
            <a:ext cx="7996854" cy="3453607"/>
          </a:xfrm>
        </p:spPr>
        <p:txBody>
          <a:bodyPr/>
          <a:lstStyle/>
          <a:p>
            <a:pPr marL="0" indent="0">
              <a:buNone/>
            </a:pPr>
            <a:r>
              <a:rPr lang="en-GB" dirty="0">
                <a:solidFill>
                  <a:srgbClr val="FF0000"/>
                </a:solidFill>
                <a:latin typeface="Consolas" pitchFamily="49" charset="0"/>
                <a:cs typeface="Consolas" pitchFamily="49" charset="0"/>
              </a:rPr>
              <a:t>Repeat the whole process ‘</a:t>
            </a:r>
            <a:r>
              <a:rPr lang="en-GB" dirty="0" err="1">
                <a:solidFill>
                  <a:srgbClr val="FF0000"/>
                </a:solidFill>
                <a:latin typeface="Consolas" pitchFamily="49" charset="0"/>
                <a:cs typeface="Consolas" pitchFamily="49" charset="0"/>
              </a:rPr>
              <a:t>numRows</a:t>
            </a:r>
            <a:r>
              <a:rPr lang="en-GB" dirty="0">
                <a:solidFill>
                  <a:srgbClr val="FF0000"/>
                </a:solidFill>
                <a:latin typeface="Consolas" pitchFamily="49" charset="0"/>
                <a:cs typeface="Consolas" pitchFamily="49" charset="0"/>
              </a:rPr>
              <a:t> - 1’ times:</a:t>
            </a:r>
          </a:p>
          <a:p>
            <a:pPr marL="0" indent="0">
              <a:buNone/>
            </a:pPr>
            <a:r>
              <a:rPr lang="en-GB" dirty="0">
                <a:solidFill>
                  <a:srgbClr val="FF0000"/>
                </a:solidFill>
                <a:latin typeface="Consolas" pitchFamily="49" charset="0"/>
                <a:cs typeface="Consolas" pitchFamily="49" charset="0"/>
              </a:rPr>
              <a:t>	Repeat this ‘</a:t>
            </a:r>
            <a:r>
              <a:rPr lang="en-GB" dirty="0" err="1">
                <a:solidFill>
                  <a:srgbClr val="FF0000"/>
                </a:solidFill>
                <a:latin typeface="Consolas" pitchFamily="49" charset="0"/>
                <a:cs typeface="Consolas" pitchFamily="49" charset="0"/>
              </a:rPr>
              <a:t>numRows</a:t>
            </a:r>
            <a:r>
              <a:rPr lang="en-GB" dirty="0">
                <a:solidFill>
                  <a:srgbClr val="FF0000"/>
                </a:solidFill>
                <a:latin typeface="Consolas" pitchFamily="49" charset="0"/>
                <a:cs typeface="Consolas" pitchFamily="49" charset="0"/>
              </a:rPr>
              <a:t>’ - 1 times:</a:t>
            </a:r>
          </a:p>
          <a:p>
            <a:pPr marL="0" indent="0">
              <a:buNone/>
            </a:pPr>
            <a:r>
              <a:rPr lang="en-GB" dirty="0">
                <a:solidFill>
                  <a:srgbClr val="FF0000"/>
                </a:solidFill>
                <a:latin typeface="Consolas" pitchFamily="49" charset="0"/>
                <a:cs typeface="Consolas" pitchFamily="49" charset="0"/>
              </a:rPr>
              <a:t>		If two scores are in the wrong order</a:t>
            </a:r>
          </a:p>
          <a:p>
            <a:pPr marL="0" indent="0">
              <a:buNone/>
            </a:pPr>
            <a:r>
              <a:rPr lang="en-GB" dirty="0">
                <a:solidFill>
                  <a:srgbClr val="FF0000"/>
                </a:solidFill>
                <a:latin typeface="Consolas" pitchFamily="49" charset="0"/>
                <a:cs typeface="Consolas" pitchFamily="49" charset="0"/>
              </a:rPr>
              <a:t>			Swap the rows</a:t>
            </a:r>
          </a:p>
          <a:p>
            <a:pPr marL="0" indent="0">
              <a:buNone/>
            </a:pPr>
            <a:endParaRPr lang="en-GB" dirty="0"/>
          </a:p>
        </p:txBody>
      </p:sp>
      <p:graphicFrame>
        <p:nvGraphicFramePr>
          <p:cNvPr id="11" name="Table 10"/>
          <p:cNvGraphicFramePr>
            <a:graphicFrameLocks noGrp="1"/>
          </p:cNvGraphicFramePr>
          <p:nvPr>
            <p:extLst>
              <p:ext uri="{D42A27DB-BD31-4B8C-83A1-F6EECF244321}">
                <p14:modId xmlns:p14="http://schemas.microsoft.com/office/powerpoint/2010/main" val="3468755848"/>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rgbClr val="FF0000"/>
                          </a:solidFill>
                          <a:latin typeface="Arial" panose="020B0604020202020204" pitchFamily="34" charset="0"/>
                        </a:rPr>
                        <a:t>Dave</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rgbClr val="FF0000"/>
                          </a:solidFill>
                          <a:latin typeface="Arial" panose="020B0604020202020204" pitchFamily="34" charset="0"/>
                        </a:rPr>
                        <a:t>Christina</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rgbClr val="FF0000"/>
                          </a:solidFill>
                          <a:latin typeface="Arial" panose="020B0604020202020204" pitchFamily="34" charset="0"/>
                        </a:rPr>
                        <a:t>Phil</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solidFill>
                            <a:srgbClr val="FF0000"/>
                          </a:solidFill>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7280475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A bubble sort algorithm</a:t>
            </a:r>
          </a:p>
        </p:txBody>
      </p:sp>
      <p:sp>
        <p:nvSpPr>
          <p:cNvPr id="4" name="Rectangle 3"/>
          <p:cNvSpPr/>
          <p:nvPr/>
        </p:nvSpPr>
        <p:spPr>
          <a:xfrm>
            <a:off x="628895" y="1775812"/>
            <a:ext cx="8318303" cy="3785652"/>
          </a:xfrm>
          <a:prstGeom prst="rect">
            <a:avLst/>
          </a:prstGeom>
        </p:spPr>
        <p:txBody>
          <a:bodyPr wrap="square">
            <a:spAutoFit/>
          </a:bodyPr>
          <a:lstStyle/>
          <a:p>
            <a:r>
              <a:rPr lang="en-GB" sz="2400" dirty="0" err="1">
                <a:latin typeface="Consolas" pitchFamily="49" charset="0"/>
                <a:cs typeface="Consolas" pitchFamily="49" charset="0"/>
              </a:rPr>
              <a:t>numRows</a:t>
            </a:r>
            <a:r>
              <a:rPr lang="en-GB" sz="2400" dirty="0">
                <a:latin typeface="Consolas" pitchFamily="49" charset="0"/>
                <a:cs typeface="Consolas" pitchFamily="49" charset="0"/>
              </a:rPr>
              <a:t> = len(</a:t>
            </a:r>
            <a:r>
              <a:rPr lang="en-GB" sz="2400" dirty="0" err="1">
                <a:latin typeface="Consolas" pitchFamily="49" charset="0"/>
                <a:cs typeface="Consolas" pitchFamily="49" charset="0"/>
              </a:rPr>
              <a:t>gameScores</a:t>
            </a:r>
            <a:r>
              <a:rPr lang="en-GB" sz="2400" dirty="0">
                <a:latin typeface="Consolas" pitchFamily="49" charset="0"/>
                <a:cs typeface="Consolas" pitchFamily="49" charset="0"/>
              </a:rPr>
              <a:t>)</a:t>
            </a:r>
          </a:p>
          <a:p>
            <a:r>
              <a:rPr lang="en-GB" sz="2400" dirty="0">
                <a:solidFill>
                  <a:srgbClr val="FF6600"/>
                </a:solidFill>
                <a:latin typeface="Consolas" pitchFamily="49" charset="0"/>
                <a:cs typeface="Consolas" pitchFamily="49" charset="0"/>
              </a:rPr>
              <a:t>for</a:t>
            </a:r>
            <a:r>
              <a:rPr lang="en-GB" sz="2400" dirty="0">
                <a:solidFill>
                  <a:srgbClr val="660066"/>
                </a:solidFill>
                <a:latin typeface="Consolas" pitchFamily="49" charset="0"/>
                <a:cs typeface="Consolas" pitchFamily="49" charset="0"/>
              </a:rPr>
              <a:t> </a:t>
            </a:r>
            <a:r>
              <a:rPr lang="en-GB" sz="2400" dirty="0">
                <a:latin typeface="Consolas" pitchFamily="49" charset="0"/>
                <a:cs typeface="Consolas" pitchFamily="49" charset="0"/>
              </a:rPr>
              <a:t>i </a:t>
            </a:r>
            <a:r>
              <a:rPr lang="en-GB" sz="24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(numRows-1)</a:t>
            </a:r>
            <a:r>
              <a:rPr lang="en-GB" sz="2400" dirty="0">
                <a:solidFill>
                  <a:srgbClr val="660066"/>
                </a:solidFill>
                <a:latin typeface="Consolas" pitchFamily="49" charset="0"/>
                <a:cs typeface="Consolas" pitchFamily="49" charset="0"/>
              </a:rPr>
              <a:t>:</a:t>
            </a:r>
          </a:p>
          <a:p>
            <a:r>
              <a:rPr lang="en-GB" sz="2400" dirty="0">
                <a:solidFill>
                  <a:srgbClr val="FF6600"/>
                </a:solidFill>
                <a:latin typeface="Consolas" pitchFamily="49" charset="0"/>
                <a:cs typeface="Consolas" pitchFamily="49" charset="0"/>
              </a:rPr>
              <a:t>	for</a:t>
            </a:r>
            <a:r>
              <a:rPr lang="en-GB" sz="2400" dirty="0">
                <a:solidFill>
                  <a:srgbClr val="660066"/>
                </a:solidFill>
                <a:latin typeface="Consolas" pitchFamily="49" charset="0"/>
                <a:cs typeface="Consolas" pitchFamily="49" charset="0"/>
              </a:rPr>
              <a:t> </a:t>
            </a:r>
            <a:r>
              <a:rPr lang="en-GB" sz="2400" dirty="0">
                <a:latin typeface="Consolas" pitchFamily="49" charset="0"/>
                <a:cs typeface="Consolas" pitchFamily="49" charset="0"/>
              </a:rPr>
              <a:t>j </a:t>
            </a:r>
            <a:r>
              <a:rPr lang="en-GB" sz="2400" dirty="0">
                <a:solidFill>
                  <a:srgbClr val="FF6600"/>
                </a:solidFill>
                <a:latin typeface="Consolas" pitchFamily="49" charset="0"/>
                <a:cs typeface="Consolas" pitchFamily="49" charset="0"/>
              </a:rPr>
              <a:t>in</a:t>
            </a:r>
            <a:r>
              <a:rPr lang="en-GB" sz="2400" dirty="0">
                <a:latin typeface="Consolas" pitchFamily="49" charset="0"/>
                <a:cs typeface="Consolas" pitchFamily="49" charset="0"/>
              </a:rPr>
              <a:t> </a:t>
            </a:r>
            <a:r>
              <a:rPr lang="en-GB" sz="2400" dirty="0">
                <a:solidFill>
                  <a:srgbClr val="660066"/>
                </a:solidFill>
                <a:latin typeface="Consolas" pitchFamily="49" charset="0"/>
                <a:cs typeface="Consolas" pitchFamily="49" charset="0"/>
              </a:rPr>
              <a:t>range</a:t>
            </a:r>
            <a:r>
              <a:rPr lang="en-GB" sz="2400" dirty="0">
                <a:latin typeface="Consolas" pitchFamily="49" charset="0"/>
                <a:cs typeface="Consolas" pitchFamily="49" charset="0"/>
              </a:rPr>
              <a:t>(numRows-1):</a:t>
            </a:r>
            <a:br>
              <a:rPr lang="en-GB" sz="2400" dirty="0">
                <a:solidFill>
                  <a:srgbClr val="660066"/>
                </a:solidFill>
                <a:latin typeface="Consolas" pitchFamily="49" charset="0"/>
                <a:cs typeface="Consolas" pitchFamily="49" charset="0"/>
              </a:rPr>
            </a:br>
            <a:r>
              <a:rPr lang="en-GB" sz="2400" dirty="0">
                <a:solidFill>
                  <a:srgbClr val="660066"/>
                </a:solidFill>
                <a:latin typeface="Consolas" pitchFamily="49" charset="0"/>
                <a:cs typeface="Consolas" pitchFamily="49" charset="0"/>
              </a:rPr>
              <a:t>   	</a:t>
            </a:r>
            <a:r>
              <a:rPr lang="en-GB" sz="2400" dirty="0">
                <a:solidFill>
                  <a:srgbClr val="FF0000"/>
                </a:solidFill>
                <a:latin typeface="Consolas" pitchFamily="49" charset="0"/>
                <a:cs typeface="Consolas" pitchFamily="49" charset="0"/>
              </a:rPr>
              <a:t>#compare the scores in next 2 rows</a:t>
            </a:r>
            <a:endParaRPr lang="en-GB" sz="2400" dirty="0">
              <a:solidFill>
                <a:srgbClr val="660066"/>
              </a:solidFill>
              <a:latin typeface="Consolas" pitchFamily="49" charset="0"/>
              <a:cs typeface="Consolas" pitchFamily="49" charset="0"/>
            </a:endParaRPr>
          </a:p>
          <a:p>
            <a:r>
              <a:rPr lang="en-GB" sz="2400" dirty="0">
                <a:solidFill>
                  <a:srgbClr val="660066"/>
                </a:solidFill>
                <a:latin typeface="Consolas" pitchFamily="49" charset="0"/>
                <a:cs typeface="Consolas" pitchFamily="49" charset="0"/>
              </a:rPr>
              <a:t>		</a:t>
            </a:r>
            <a:r>
              <a:rPr lang="en-GB" sz="2400" dirty="0">
                <a:solidFill>
                  <a:srgbClr val="FF6600"/>
                </a:solidFill>
                <a:latin typeface="Consolas" pitchFamily="49" charset="0"/>
                <a:cs typeface="Consolas" pitchFamily="49" charset="0"/>
              </a:rPr>
              <a:t>if </a:t>
            </a:r>
            <a:r>
              <a:rPr lang="en-GB" sz="2400" dirty="0" err="1">
                <a:latin typeface="Consolas" pitchFamily="49" charset="0"/>
                <a:cs typeface="Consolas" pitchFamily="49" charset="0"/>
              </a:rPr>
              <a:t>gameScores</a:t>
            </a:r>
            <a:r>
              <a:rPr lang="en-GB" sz="2400" dirty="0">
                <a:latin typeface="Consolas" pitchFamily="49" charset="0"/>
                <a:cs typeface="Consolas" pitchFamily="49" charset="0"/>
              </a:rPr>
              <a:t>[j][1] &lt; </a:t>
            </a:r>
            <a:r>
              <a:rPr lang="en-GB" sz="2400" dirty="0" err="1">
                <a:latin typeface="Consolas" pitchFamily="49" charset="0"/>
                <a:cs typeface="Consolas" pitchFamily="49" charset="0"/>
              </a:rPr>
              <a:t>gameScores</a:t>
            </a:r>
            <a:r>
              <a:rPr lang="en-GB" sz="2400" dirty="0">
                <a:latin typeface="Consolas" pitchFamily="49" charset="0"/>
                <a:cs typeface="Consolas" pitchFamily="49" charset="0"/>
              </a:rPr>
              <a:t> [j+1][1]:</a:t>
            </a:r>
          </a:p>
          <a:p>
            <a:r>
              <a:rPr lang="en-GB" sz="2400" dirty="0">
                <a:latin typeface="Consolas" pitchFamily="49" charset="0"/>
                <a:cs typeface="Consolas" pitchFamily="49" charset="0"/>
              </a:rPr>
              <a:t>			</a:t>
            </a:r>
            <a:r>
              <a:rPr lang="en-GB" sz="2400" dirty="0">
                <a:solidFill>
                  <a:srgbClr val="FF0000"/>
                </a:solidFill>
                <a:latin typeface="Consolas" pitchFamily="49" charset="0"/>
                <a:cs typeface="Consolas" pitchFamily="49" charset="0"/>
              </a:rPr>
              <a:t># swap the rows</a:t>
            </a:r>
            <a:endParaRPr lang="en-GB" sz="2400" dirty="0">
              <a:latin typeface="Consolas" pitchFamily="49" charset="0"/>
              <a:cs typeface="Consolas" pitchFamily="49" charset="0"/>
            </a:endParaRPr>
          </a:p>
          <a:p>
            <a:r>
              <a:rPr lang="en-GB" sz="2400" dirty="0">
                <a:latin typeface="Consolas" pitchFamily="49" charset="0"/>
                <a:cs typeface="Consolas" pitchFamily="49" charset="0"/>
              </a:rPr>
              <a:t>			temp = </a:t>
            </a:r>
            <a:r>
              <a:rPr lang="en-GB" sz="2400" dirty="0" err="1">
                <a:latin typeface="Consolas" pitchFamily="49" charset="0"/>
                <a:cs typeface="Consolas" pitchFamily="49" charset="0"/>
              </a:rPr>
              <a:t>gameScores</a:t>
            </a:r>
            <a:r>
              <a:rPr lang="en-GB" sz="2400" dirty="0">
                <a:latin typeface="Consolas" pitchFamily="49" charset="0"/>
                <a:cs typeface="Consolas" pitchFamily="49" charset="0"/>
              </a:rPr>
              <a:t>[j] 										</a:t>
            </a:r>
            <a:r>
              <a:rPr lang="en-GB" sz="2400" dirty="0" err="1">
                <a:latin typeface="Consolas" pitchFamily="49" charset="0"/>
                <a:cs typeface="Consolas" pitchFamily="49" charset="0"/>
              </a:rPr>
              <a:t>gameScores</a:t>
            </a:r>
            <a:r>
              <a:rPr lang="en-GB" sz="2400" dirty="0">
                <a:latin typeface="Consolas" pitchFamily="49" charset="0"/>
                <a:cs typeface="Consolas" pitchFamily="49" charset="0"/>
              </a:rPr>
              <a:t>[j]= </a:t>
            </a:r>
            <a:r>
              <a:rPr lang="en-GB" sz="2400" dirty="0" err="1">
                <a:latin typeface="Consolas" pitchFamily="49" charset="0"/>
                <a:cs typeface="Consolas" pitchFamily="49" charset="0"/>
              </a:rPr>
              <a:t>gameScores</a:t>
            </a:r>
            <a:r>
              <a:rPr lang="en-GB" sz="2400" dirty="0">
                <a:latin typeface="Consolas" pitchFamily="49" charset="0"/>
                <a:cs typeface="Consolas" pitchFamily="49" charset="0"/>
              </a:rPr>
              <a:t>[j+1] 						</a:t>
            </a:r>
            <a:r>
              <a:rPr lang="en-GB" sz="2400" dirty="0" err="1">
                <a:latin typeface="Consolas" pitchFamily="49" charset="0"/>
                <a:cs typeface="Consolas" pitchFamily="49" charset="0"/>
              </a:rPr>
              <a:t>gameScores</a:t>
            </a:r>
            <a:r>
              <a:rPr lang="en-GB" sz="2400" dirty="0">
                <a:latin typeface="Consolas" pitchFamily="49" charset="0"/>
                <a:cs typeface="Consolas" pitchFamily="49" charset="0"/>
              </a:rPr>
              <a:t>[j+1] = temp</a:t>
            </a:r>
          </a:p>
          <a:p>
            <a:r>
              <a:rPr lang="en-GB" sz="2400" dirty="0">
                <a:latin typeface="Consolas" charset="0"/>
                <a:ea typeface="Consolas" charset="0"/>
                <a:cs typeface="Consolas" charset="0"/>
              </a:rPr>
              <a:t>			</a:t>
            </a:r>
          </a:p>
        </p:txBody>
      </p:sp>
    </p:spTree>
    <p:extLst>
      <p:ext uri="{BB962C8B-B14F-4D97-AF65-F5344CB8AC3E}">
        <p14:creationId xmlns:p14="http://schemas.microsoft.com/office/powerpoint/2010/main" val="184954591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Sorting a 2D list</a:t>
            </a:r>
          </a:p>
        </p:txBody>
      </p:sp>
      <p:sp>
        <p:nvSpPr>
          <p:cNvPr id="2" name="Text Placeholder 1"/>
          <p:cNvSpPr>
            <a:spLocks noGrp="1"/>
          </p:cNvSpPr>
          <p:nvPr>
            <p:ph type="body" sz="quarter" idx="14"/>
          </p:nvPr>
        </p:nvSpPr>
        <p:spPr>
          <a:xfrm>
            <a:off x="724280" y="1704179"/>
            <a:ext cx="7987920" cy="3453607"/>
          </a:xfrm>
        </p:spPr>
        <p:txBody>
          <a:bodyPr/>
          <a:lstStyle/>
          <a:p>
            <a:r>
              <a:rPr lang="en-GB" altLang="en-US" dirty="0"/>
              <a:t>You can use a lambda function to sort a 2D list</a:t>
            </a:r>
          </a:p>
          <a:p>
            <a:pPr lvl="1"/>
            <a:r>
              <a:rPr lang="en-GB" altLang="en-US" dirty="0"/>
              <a:t>A lambda function allows you to specify which column to sort on </a:t>
            </a:r>
          </a:p>
          <a:p>
            <a:pPr lvl="1"/>
            <a:r>
              <a:rPr lang="en-GB" altLang="en-US" dirty="0"/>
              <a:t>data is a temporary variable to store each row</a:t>
            </a:r>
          </a:p>
          <a:p>
            <a:pPr lvl="1"/>
            <a:r>
              <a:rPr lang="en-GB" altLang="en-US" dirty="0"/>
              <a:t>data[1] means that the sort is done on column 1</a:t>
            </a:r>
          </a:p>
        </p:txBody>
      </p:sp>
      <p:sp>
        <p:nvSpPr>
          <p:cNvPr id="4" name="Rectangle 3"/>
          <p:cNvSpPr/>
          <p:nvPr/>
        </p:nvSpPr>
        <p:spPr>
          <a:xfrm>
            <a:off x="724280" y="3677099"/>
            <a:ext cx="7766870" cy="1231106"/>
          </a:xfrm>
          <a:prstGeom prst="rect">
            <a:avLst/>
          </a:prstGeom>
        </p:spPr>
        <p:txBody>
          <a:bodyPr wrap="none">
            <a:spAutoFit/>
          </a:bodyPr>
          <a:lstStyle/>
          <a:p>
            <a:r>
              <a:rPr lang="en-GB" sz="2500" dirty="0" err="1">
                <a:latin typeface="Consolas" pitchFamily="49" charset="0"/>
                <a:cs typeface="Consolas" pitchFamily="49" charset="0"/>
              </a:rPr>
              <a:t>highScores</a:t>
            </a:r>
            <a:r>
              <a:rPr lang="en-GB" sz="2500" dirty="0">
                <a:latin typeface="Consolas" pitchFamily="49" charset="0"/>
                <a:cs typeface="Consolas" pitchFamily="49" charset="0"/>
              </a:rPr>
              <a:t> = </a:t>
            </a:r>
          </a:p>
          <a:p>
            <a:r>
              <a:rPr lang="en-GB" sz="2500" dirty="0">
                <a:latin typeface="Consolas" pitchFamily="49" charset="0"/>
                <a:cs typeface="Consolas" pitchFamily="49" charset="0"/>
              </a:rPr>
              <a:t>sorted(</a:t>
            </a:r>
            <a:r>
              <a:rPr lang="en-GB" sz="2500" dirty="0" err="1">
                <a:latin typeface="Consolas" pitchFamily="49" charset="0"/>
                <a:cs typeface="Consolas" pitchFamily="49" charset="0"/>
              </a:rPr>
              <a:t>highScores</a:t>
            </a:r>
            <a:r>
              <a:rPr lang="en-GB" sz="2500" dirty="0">
                <a:latin typeface="Consolas" pitchFamily="49" charset="0"/>
                <a:cs typeface="Consolas" pitchFamily="49" charset="0"/>
              </a:rPr>
              <a:t>, key=lambda </a:t>
            </a:r>
            <a:r>
              <a:rPr lang="en-GB" sz="2500" dirty="0" err="1">
                <a:latin typeface="Consolas" pitchFamily="49" charset="0"/>
                <a:cs typeface="Consolas" pitchFamily="49" charset="0"/>
              </a:rPr>
              <a:t>data:data</a:t>
            </a:r>
            <a:r>
              <a:rPr lang="en-GB" sz="2500" dirty="0">
                <a:latin typeface="Consolas" pitchFamily="49" charset="0"/>
                <a:cs typeface="Consolas" pitchFamily="49" charset="0"/>
              </a:rPr>
              <a:t>[1])</a:t>
            </a:r>
          </a:p>
          <a:p>
            <a:r>
              <a:rPr lang="en-GB" sz="2400" dirty="0">
                <a:latin typeface="Consolas" charset="0"/>
                <a:ea typeface="Consolas" charset="0"/>
                <a:cs typeface="Consolas" charset="0"/>
              </a:rPr>
              <a:t>			</a:t>
            </a:r>
          </a:p>
        </p:txBody>
      </p:sp>
      <p:graphicFrame>
        <p:nvGraphicFramePr>
          <p:cNvPr id="8" name="Table 7"/>
          <p:cNvGraphicFramePr>
            <a:graphicFrameLocks noGrp="1"/>
          </p:cNvGraphicFramePr>
          <p:nvPr>
            <p:extLst>
              <p:ext uri="{D42A27DB-BD31-4B8C-83A1-F6EECF244321}">
                <p14:modId xmlns:p14="http://schemas.microsoft.com/office/powerpoint/2010/main" val="3491512854"/>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Dave</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Phil</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Christina</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660607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a:t>Sorting a 2D list in descending order</a:t>
            </a:r>
            <a:endParaRPr lang="en-GB" altLang="en-US" dirty="0"/>
          </a:p>
        </p:txBody>
      </p:sp>
      <p:sp>
        <p:nvSpPr>
          <p:cNvPr id="2" name="Text Placeholder 1"/>
          <p:cNvSpPr>
            <a:spLocks noGrp="1"/>
          </p:cNvSpPr>
          <p:nvPr>
            <p:ph type="body" sz="quarter" idx="14"/>
          </p:nvPr>
        </p:nvSpPr>
        <p:spPr>
          <a:xfrm>
            <a:off x="724280" y="2085179"/>
            <a:ext cx="7797230" cy="3453607"/>
          </a:xfrm>
        </p:spPr>
        <p:txBody>
          <a:bodyPr/>
          <a:lstStyle/>
          <a:p>
            <a:r>
              <a:rPr lang="en-GB" altLang="en-US" dirty="0"/>
              <a:t>To sort in descending order of score:</a:t>
            </a:r>
          </a:p>
          <a:p>
            <a:pPr marL="266700" indent="0">
              <a:buNone/>
            </a:pPr>
            <a:r>
              <a:rPr lang="en-GB" dirty="0" err="1">
                <a:latin typeface="Consolas" panose="020B0609020204030204" pitchFamily="49" charset="0"/>
              </a:rPr>
              <a:t>highScores</a:t>
            </a:r>
            <a:r>
              <a:rPr lang="en-GB" dirty="0">
                <a:latin typeface="Consolas" panose="020B0609020204030204" pitchFamily="49" charset="0"/>
              </a:rPr>
              <a:t> = sorted(</a:t>
            </a:r>
            <a:r>
              <a:rPr lang="en-GB" dirty="0" err="1">
                <a:latin typeface="Consolas" panose="020B0609020204030204" pitchFamily="49" charset="0"/>
              </a:rPr>
              <a:t>highScores</a:t>
            </a:r>
            <a:r>
              <a:rPr lang="en-GB" dirty="0">
                <a:latin typeface="Consolas" panose="020B0609020204030204" pitchFamily="49" charset="0"/>
              </a:rPr>
              <a:t>, key=lambda </a:t>
            </a:r>
            <a:r>
              <a:rPr lang="en-GB" dirty="0" err="1">
                <a:latin typeface="Consolas" panose="020B0609020204030204" pitchFamily="49" charset="0"/>
              </a:rPr>
              <a:t>data:data</a:t>
            </a:r>
            <a:r>
              <a:rPr lang="en-GB" dirty="0">
                <a:latin typeface="Consolas" panose="020B0609020204030204" pitchFamily="49" charset="0"/>
              </a:rPr>
              <a:t>[1], reverse = True)</a:t>
            </a:r>
          </a:p>
          <a:p>
            <a:r>
              <a:rPr lang="en-GB" dirty="0"/>
              <a:t>How would you sort on name in reverse </a:t>
            </a:r>
            <a:br>
              <a:rPr lang="en-GB" dirty="0"/>
            </a:br>
            <a:r>
              <a:rPr lang="en-GB" dirty="0"/>
              <a:t>alphabetical order? </a:t>
            </a:r>
          </a:p>
          <a:p>
            <a:endParaRPr lang="en-GB" altLang="en-US" dirty="0"/>
          </a:p>
        </p:txBody>
      </p:sp>
      <p:sp>
        <p:nvSpPr>
          <p:cNvPr id="4" name="Rectangle 3"/>
          <p:cNvSpPr/>
          <p:nvPr/>
        </p:nvSpPr>
        <p:spPr>
          <a:xfrm>
            <a:off x="498497" y="5480499"/>
            <a:ext cx="1569660" cy="461665"/>
          </a:xfrm>
          <a:prstGeom prst="rect">
            <a:avLst/>
          </a:prstGeom>
        </p:spPr>
        <p:txBody>
          <a:bodyPr wrap="none">
            <a:spAutoFit/>
          </a:bodyPr>
          <a:lstStyle/>
          <a:p>
            <a:r>
              <a:rPr lang="en-GB" sz="2400" dirty="0">
                <a:latin typeface="Consolas" charset="0"/>
                <a:ea typeface="Consolas" charset="0"/>
                <a:cs typeface="Consolas" charset="0"/>
              </a:rPr>
              <a:t>			</a:t>
            </a:r>
          </a:p>
        </p:txBody>
      </p:sp>
      <p:graphicFrame>
        <p:nvGraphicFramePr>
          <p:cNvPr id="10" name="Table 9"/>
          <p:cNvGraphicFramePr>
            <a:graphicFrameLocks noGrp="1"/>
          </p:cNvGraphicFramePr>
          <p:nvPr>
            <p:extLst>
              <p:ext uri="{D42A27DB-BD31-4B8C-83A1-F6EECF244321}">
                <p14:modId xmlns:p14="http://schemas.microsoft.com/office/powerpoint/2010/main" val="454988287"/>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Dave</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Phil</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20</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Christina</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7636453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Worksheet 9c</a:t>
            </a:r>
          </a:p>
        </p:txBody>
      </p:sp>
      <p:sp>
        <p:nvSpPr>
          <p:cNvPr id="2" name="Text Placeholder 1"/>
          <p:cNvSpPr>
            <a:spLocks noGrp="1"/>
          </p:cNvSpPr>
          <p:nvPr>
            <p:ph type="body" sz="quarter" idx="14"/>
          </p:nvPr>
        </p:nvSpPr>
        <p:spPr/>
        <p:txBody>
          <a:bodyPr/>
          <a:lstStyle/>
          <a:p>
            <a:r>
              <a:rPr lang="en-GB" altLang="en-US" dirty="0"/>
              <a:t>Complete </a:t>
            </a:r>
            <a:r>
              <a:rPr lang="en-GB" altLang="en-US" b="1" dirty="0"/>
              <a:t>Worksheet 9c</a:t>
            </a:r>
          </a:p>
        </p:txBody>
      </p:sp>
    </p:spTree>
    <p:extLst>
      <p:ext uri="{BB962C8B-B14F-4D97-AF65-F5344CB8AC3E}">
        <p14:creationId xmlns:p14="http://schemas.microsoft.com/office/powerpoint/2010/main" val="2078822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a:t>
            </a:r>
            <a:endParaRPr lang="en-GB" altLang="en-US" dirty="0"/>
          </a:p>
        </p:txBody>
      </p:sp>
      <p:sp>
        <p:nvSpPr>
          <p:cNvPr id="3" name="Text Placeholder 2"/>
          <p:cNvSpPr>
            <a:spLocks noGrp="1"/>
          </p:cNvSpPr>
          <p:nvPr>
            <p:ph type="body" sz="quarter" idx="14"/>
          </p:nvPr>
        </p:nvSpPr>
        <p:spPr/>
        <p:txBody>
          <a:bodyPr/>
          <a:lstStyle/>
          <a:p>
            <a:r>
              <a:rPr lang="en-GB" dirty="0"/>
              <a:t>Which statement below would print the value highlighted in black?</a:t>
            </a:r>
          </a:p>
          <a:p>
            <a:pPr lvl="1"/>
            <a:r>
              <a:rPr lang="en-GB" dirty="0"/>
              <a:t>print(values[0][1])</a:t>
            </a:r>
          </a:p>
          <a:p>
            <a:pPr lvl="1"/>
            <a:r>
              <a:rPr lang="en-GB" dirty="0"/>
              <a:t>print(values[1][0])</a:t>
            </a:r>
          </a:p>
          <a:p>
            <a:pPr lvl="1"/>
            <a:r>
              <a:rPr lang="en-GB" dirty="0"/>
              <a:t>print(values[0,1])</a:t>
            </a:r>
          </a:p>
          <a:p>
            <a:pPr lvl="1"/>
            <a:r>
              <a:rPr lang="en-GB" dirty="0"/>
              <a:t>print(values[1,0])</a:t>
            </a:r>
          </a:p>
        </p:txBody>
      </p:sp>
      <p:graphicFrame>
        <p:nvGraphicFramePr>
          <p:cNvPr id="5" name="Table 4"/>
          <p:cNvGraphicFramePr>
            <a:graphicFrameLocks noGrp="1"/>
          </p:cNvGraphicFramePr>
          <p:nvPr>
            <p:extLst>
              <p:ext uri="{D42A27DB-BD31-4B8C-83A1-F6EECF244321}">
                <p14:modId xmlns:p14="http://schemas.microsoft.com/office/powerpoint/2010/main" val="2477398005"/>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38100" cap="flat" cmpd="sng" algn="ctr">
                      <a:solidFill>
                        <a:srgbClr val="00B050"/>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38100" cap="flat" cmpd="sng" algn="ctr">
                      <a:solidFill>
                        <a:srgbClr val="00B050"/>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38100" cap="flat" cmpd="sng" algn="ctr">
                      <a:solidFill>
                        <a:srgbClr val="00B050"/>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38100" cap="flat" cmpd="sng" algn="ctr">
                      <a:solidFill>
                        <a:srgbClr val="FF000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chemeClr val="bg1"/>
                          </a:solidFill>
                          <a:latin typeface="Arial" panose="020B0604020202020204" pitchFamily="34" charset="0"/>
                        </a:rPr>
                        <a:t>23</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latin typeface="Arial" panose="020B0604020202020204" pitchFamily="34" charset="0"/>
                        </a:rPr>
                        <a:t>20</a:t>
                      </a:r>
                    </a:p>
                  </a:txBody>
                  <a:tcPr>
                    <a:lnL w="38100" cap="flat" cmpd="sng" algn="ctr">
                      <a:solidFill>
                        <a:srgbClr val="00B05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23</a:t>
                      </a:r>
                    </a:p>
                  </a:txBody>
                  <a:tcPr>
                    <a:lnL w="38100" cap="flat" cmpd="sng" algn="ctr">
                      <a:solidFill>
                        <a:srgbClr val="00B05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0879565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Plenary</a:t>
            </a:r>
            <a:endParaRPr lang="en-GB" altLang="en-US" dirty="0"/>
          </a:p>
        </p:txBody>
      </p:sp>
      <p:sp>
        <p:nvSpPr>
          <p:cNvPr id="3" name="Text Placeholder 2"/>
          <p:cNvSpPr>
            <a:spLocks noGrp="1"/>
          </p:cNvSpPr>
          <p:nvPr>
            <p:ph type="body" sz="quarter" idx="14"/>
          </p:nvPr>
        </p:nvSpPr>
        <p:spPr/>
        <p:txBody>
          <a:bodyPr/>
          <a:lstStyle/>
          <a:p>
            <a:r>
              <a:rPr lang="en-GB" dirty="0"/>
              <a:t>What code would print the value highlighted </a:t>
            </a:r>
            <a:br>
              <a:rPr lang="en-GB" dirty="0"/>
            </a:br>
            <a:r>
              <a:rPr lang="en-GB" dirty="0"/>
              <a:t>in black?</a:t>
            </a:r>
            <a:endParaRPr lang="en-GB" dirty="0">
              <a:solidFill>
                <a:srgbClr val="F29AC1"/>
              </a:solidFill>
            </a:endParaRPr>
          </a:p>
          <a:p>
            <a:pPr lvl="1"/>
            <a:r>
              <a:rPr lang="en-GB" dirty="0"/>
              <a:t>print(values[0][1])</a:t>
            </a:r>
          </a:p>
          <a:p>
            <a:pPr lvl="1"/>
            <a:r>
              <a:rPr lang="en-GB" dirty="0"/>
              <a:t>print(values[1][0])</a:t>
            </a:r>
          </a:p>
          <a:p>
            <a:pPr lvl="1"/>
            <a:r>
              <a:rPr lang="en-GB" dirty="0"/>
              <a:t>print(values[0,1])</a:t>
            </a:r>
          </a:p>
          <a:p>
            <a:pPr lvl="1"/>
            <a:r>
              <a:rPr lang="en-GB" dirty="0">
                <a:solidFill>
                  <a:srgbClr val="FF0000"/>
                </a:solidFill>
              </a:rPr>
              <a:t>print(values[1,0])</a:t>
            </a:r>
          </a:p>
        </p:txBody>
      </p:sp>
      <p:graphicFrame>
        <p:nvGraphicFramePr>
          <p:cNvPr id="5" name="Table 4"/>
          <p:cNvGraphicFramePr>
            <a:graphicFrameLocks noGrp="1"/>
          </p:cNvGraphicFramePr>
          <p:nvPr>
            <p:extLst>
              <p:ext uri="{D42A27DB-BD31-4B8C-83A1-F6EECF244321}">
                <p14:modId xmlns:p14="http://schemas.microsoft.com/office/powerpoint/2010/main" val="3182210219"/>
              </p:ext>
            </p:extLst>
          </p:nvPr>
        </p:nvGraphicFramePr>
        <p:xfrm>
          <a:off x="2788118" y="4670864"/>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38100" cap="flat" cmpd="sng" algn="ctr">
                      <a:solidFill>
                        <a:srgbClr val="00B050"/>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00B050"/>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38100" cap="flat" cmpd="sng" algn="ctr">
                      <a:solidFill>
                        <a:srgbClr val="00B050"/>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38100" cap="flat" cmpd="sng" algn="ctr">
                      <a:solidFill>
                        <a:srgbClr val="00B050"/>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38100" cap="flat" cmpd="sng" algn="ctr">
                      <a:solidFill>
                        <a:srgbClr val="FF000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solidFill>
                            <a:schemeClr val="bg1"/>
                          </a:solidFill>
                          <a:latin typeface="Arial" panose="020B0604020202020204" pitchFamily="34" charset="0"/>
                        </a:rPr>
                        <a:t>23</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pPr algn="ctr"/>
                      <a:r>
                        <a:rPr lang="en-US" dirty="0">
                          <a:latin typeface="Arial" panose="020B0604020202020204" pitchFamily="34" charset="0"/>
                        </a:rPr>
                        <a:t>20</a:t>
                      </a:r>
                    </a:p>
                  </a:txBody>
                  <a:tcPr>
                    <a:lnL w="38100" cap="flat" cmpd="sng" algn="ctr">
                      <a:solidFill>
                        <a:srgbClr val="00B050"/>
                      </a:solidFill>
                      <a:prstDash val="solid"/>
                      <a:round/>
                      <a:headEnd type="none" w="med" len="med"/>
                      <a:tailEnd type="none" w="med" len="med"/>
                    </a:lnL>
                    <a:lnR w="38100" cap="flat" cmpd="sng" algn="ctr">
                      <a:solidFill>
                        <a:srgbClr val="FF000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38100" cap="flat" cmpd="sng" algn="ctr">
                      <a:solidFill>
                        <a:srgbClr val="00B050"/>
                      </a:solidFill>
                      <a:prstDash val="solid"/>
                      <a:round/>
                      <a:headEnd type="none" w="med" len="med"/>
                      <a:tailEnd type="none" w="med" len="med"/>
                    </a:lnL>
                    <a:lnR w="38100" cap="flat" cmpd="sng" algn="ctr">
                      <a:solidFill>
                        <a:srgbClr val="00B050"/>
                      </a:solidFill>
                      <a:prstDash val="solid"/>
                      <a:round/>
                      <a:headEnd type="none" w="med" len="med"/>
                      <a:tailEnd type="none" w="med" len="med"/>
                    </a:lnR>
                    <a:lnT w="38100" cap="flat" cmpd="sng" algn="ctr">
                      <a:solidFill>
                        <a:srgbClr val="FF0000"/>
                      </a:solidFill>
                      <a:prstDash val="solid"/>
                      <a:round/>
                      <a:headEnd type="none" w="med" len="med"/>
                      <a:tailEnd type="none" w="med" len="med"/>
                    </a:lnT>
                    <a:lnB w="38100" cap="flat" cmpd="sng" algn="ctr">
                      <a:solidFill>
                        <a:srgbClr val="00B05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23</a:t>
                      </a:r>
                    </a:p>
                  </a:txBody>
                  <a:tcPr>
                    <a:lnL w="38100" cap="flat" cmpd="sng" algn="ctr">
                      <a:solidFill>
                        <a:srgbClr val="00B050"/>
                      </a:solidFill>
                      <a:prstDash val="solid"/>
                      <a:round/>
                      <a:headEnd type="none" w="med" len="med"/>
                      <a:tailEnd type="none" w="med" len="med"/>
                    </a:lnL>
                    <a:lnR w="12700" cmpd="sng">
                      <a:noFill/>
                    </a:lnR>
                    <a:lnT w="38100" cap="flat" cmpd="sng" algn="ctr">
                      <a:solidFill>
                        <a:srgbClr val="FF0000"/>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2312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3"/>
          <p:cNvSpPr>
            <a:spLocks noGrp="1"/>
          </p:cNvSpPr>
          <p:nvPr>
            <p:ph type="body" sz="quarter" idx="13"/>
          </p:nvPr>
        </p:nvSpPr>
        <p:spPr/>
        <p:txBody>
          <a:bodyPr/>
          <a:lstStyle/>
          <a:p>
            <a:r>
              <a:rPr lang="en-GB" dirty="0"/>
              <a:t>Starter activity</a:t>
            </a:r>
            <a:endParaRPr lang="en-GB" altLang="en-US" dirty="0"/>
          </a:p>
        </p:txBody>
      </p:sp>
      <p:sp>
        <p:nvSpPr>
          <p:cNvPr id="3" name="Text Placeholder 2"/>
          <p:cNvSpPr>
            <a:spLocks noGrp="1"/>
          </p:cNvSpPr>
          <p:nvPr>
            <p:ph type="body" sz="quarter" idx="14"/>
          </p:nvPr>
        </p:nvSpPr>
        <p:spPr/>
        <p:txBody>
          <a:bodyPr/>
          <a:lstStyle/>
          <a:p>
            <a:r>
              <a:rPr lang="en-GB" dirty="0"/>
              <a:t>For each floor in the hotel:</a:t>
            </a:r>
            <a:br>
              <a:rPr lang="en-GB" dirty="0"/>
            </a:br>
            <a:r>
              <a:rPr lang="en-GB" dirty="0"/>
              <a:t>    For each room on that floor:</a:t>
            </a:r>
            <a:br>
              <a:rPr lang="en-GB" dirty="0"/>
            </a:br>
            <a:r>
              <a:rPr lang="en-GB" dirty="0"/>
              <a:t>        Clean that room</a:t>
            </a:r>
          </a:p>
        </p:txBody>
      </p:sp>
    </p:spTree>
    <p:extLst>
      <p:ext uri="{BB962C8B-B14F-4D97-AF65-F5344CB8AC3E}">
        <p14:creationId xmlns:p14="http://schemas.microsoft.com/office/powerpoint/2010/main" val="1900885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0461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One-dimensional lists</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A one-dimensional list allows you to store several values together in one place</a:t>
            </a:r>
          </a:p>
        </p:txBody>
      </p:sp>
      <p:sp>
        <p:nvSpPr>
          <p:cNvPr id="3" name="TextBox 2"/>
          <p:cNvSpPr txBox="1"/>
          <p:nvPr/>
        </p:nvSpPr>
        <p:spPr>
          <a:xfrm>
            <a:off x="604463" y="3169372"/>
            <a:ext cx="1066318" cy="477054"/>
          </a:xfrm>
          <a:prstGeom prst="rect">
            <a:avLst/>
          </a:prstGeom>
          <a:noFill/>
        </p:spPr>
        <p:txBody>
          <a:bodyPr wrap="none" rtlCol="0">
            <a:spAutoFit/>
          </a:bodyPr>
          <a:lstStyle/>
          <a:p>
            <a:r>
              <a:rPr lang="en-US" sz="2500" dirty="0">
                <a:latin typeface="Consolas" panose="020B0609020204030204" pitchFamily="49" charset="0"/>
              </a:rPr>
              <a:t>names</a:t>
            </a:r>
          </a:p>
        </p:txBody>
      </p:sp>
      <p:graphicFrame>
        <p:nvGraphicFramePr>
          <p:cNvPr id="4" name="Table 3"/>
          <p:cNvGraphicFramePr>
            <a:graphicFrameLocks noGrp="1"/>
          </p:cNvGraphicFramePr>
          <p:nvPr>
            <p:extLst>
              <p:ext uri="{D42A27DB-BD31-4B8C-83A1-F6EECF244321}">
                <p14:modId xmlns:p14="http://schemas.microsoft.com/office/powerpoint/2010/main" val="1327878561"/>
              </p:ext>
            </p:extLst>
          </p:nvPr>
        </p:nvGraphicFramePr>
        <p:xfrm>
          <a:off x="1755588" y="4054349"/>
          <a:ext cx="5678485" cy="741680"/>
        </p:xfrm>
        <a:graphic>
          <a:graphicData uri="http://schemas.openxmlformats.org/drawingml/2006/table">
            <a:tbl>
              <a:tblPr firstRow="1" bandRow="1">
                <a:tableStyleId>{5C22544A-7EE6-4342-B048-85BDC9FD1C3A}</a:tableStyleId>
              </a:tblPr>
              <a:tblGrid>
                <a:gridCol w="1135697">
                  <a:extLst>
                    <a:ext uri="{9D8B030D-6E8A-4147-A177-3AD203B41FA5}">
                      <a16:colId xmlns:a16="http://schemas.microsoft.com/office/drawing/2014/main" val="20000"/>
                    </a:ext>
                  </a:extLst>
                </a:gridCol>
                <a:gridCol w="1135697">
                  <a:extLst>
                    <a:ext uri="{9D8B030D-6E8A-4147-A177-3AD203B41FA5}">
                      <a16:colId xmlns:a16="http://schemas.microsoft.com/office/drawing/2014/main" val="20001"/>
                    </a:ext>
                  </a:extLst>
                </a:gridCol>
                <a:gridCol w="1135697">
                  <a:extLst>
                    <a:ext uri="{9D8B030D-6E8A-4147-A177-3AD203B41FA5}">
                      <a16:colId xmlns:a16="http://schemas.microsoft.com/office/drawing/2014/main" val="20002"/>
                    </a:ext>
                  </a:extLst>
                </a:gridCol>
                <a:gridCol w="1135697">
                  <a:extLst>
                    <a:ext uri="{9D8B030D-6E8A-4147-A177-3AD203B41FA5}">
                      <a16:colId xmlns:a16="http://schemas.microsoft.com/office/drawing/2014/main" val="20003"/>
                    </a:ext>
                  </a:extLst>
                </a:gridCol>
                <a:gridCol w="1135697">
                  <a:extLst>
                    <a:ext uri="{9D8B030D-6E8A-4147-A177-3AD203B41FA5}">
                      <a16:colId xmlns:a16="http://schemas.microsoft.com/office/drawing/2014/main" val="20004"/>
                    </a:ext>
                  </a:extLst>
                </a:gridCol>
              </a:tblGrid>
              <a:tr h="370840">
                <a:tc>
                  <a:txBody>
                    <a:bodyPr/>
                    <a:lstStyle/>
                    <a:p>
                      <a:pPr algn="ctr"/>
                      <a:r>
                        <a:rPr lang="en-US" dirty="0">
                          <a:latin typeface="Arial" panose="020B0604020202020204" pitchFamily="34" charset="0"/>
                        </a:rPr>
                        <a:t>0</a:t>
                      </a:r>
                    </a:p>
                  </a:txBody>
                  <a:tcPr>
                    <a:lnR w="12700" cap="flat" cmpd="sng" algn="ctr">
                      <a:solidFill>
                        <a:srgbClr val="B5A56A"/>
                      </a:solidFill>
                      <a:prstDash val="solid"/>
                      <a:round/>
                      <a:headEnd type="none" w="med" len="med"/>
                      <a:tailEnd type="none" w="med" len="med"/>
                    </a:lnR>
                    <a:lnB w="12700" cap="flat" cmpd="sng" algn="ctr">
                      <a:solidFill>
                        <a:srgbClr val="B5A56A"/>
                      </a:solidFill>
                      <a:prstDash val="solid"/>
                      <a:round/>
                      <a:headEnd type="none" w="med" len="med"/>
                      <a:tailEnd type="none" w="med" len="med"/>
                    </a:lnB>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B w="12700" cap="flat" cmpd="sng" algn="ctr">
                      <a:solidFill>
                        <a:srgbClr val="B5A56A"/>
                      </a:solidFill>
                      <a:prstDash val="solid"/>
                      <a:round/>
                      <a:headEnd type="none" w="med" len="med"/>
                      <a:tailEnd type="none" w="med" len="med"/>
                    </a:lnB>
                    <a:solidFill>
                      <a:srgbClr val="B5A56A"/>
                    </a:solidFill>
                  </a:tcPr>
                </a:tc>
                <a:tc>
                  <a:txBody>
                    <a:bodyPr/>
                    <a:lstStyle/>
                    <a:p>
                      <a:pPr algn="ctr"/>
                      <a:r>
                        <a:rPr lang="en-US" dirty="0">
                          <a:latin typeface="Arial" panose="020B0604020202020204" pitchFamily="34" charset="0"/>
                        </a:rPr>
                        <a:t>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B w="12700" cap="flat" cmpd="sng" algn="ctr">
                      <a:solidFill>
                        <a:srgbClr val="B5A56A"/>
                      </a:solidFill>
                      <a:prstDash val="solid"/>
                      <a:round/>
                      <a:headEnd type="none" w="med" len="med"/>
                      <a:tailEnd type="none" w="med" len="med"/>
                    </a:lnB>
                    <a:solidFill>
                      <a:srgbClr val="B5A56A"/>
                    </a:solidFill>
                  </a:tcPr>
                </a:tc>
                <a:tc>
                  <a:txBody>
                    <a:bodyPr/>
                    <a:lstStyle/>
                    <a:p>
                      <a:pPr algn="ctr"/>
                      <a:r>
                        <a:rPr lang="en-US" dirty="0">
                          <a:latin typeface="Arial" panose="020B0604020202020204" pitchFamily="34" charset="0"/>
                        </a:rPr>
                        <a:t>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B w="12700" cap="flat" cmpd="sng" algn="ctr">
                      <a:solidFill>
                        <a:srgbClr val="B5A56A"/>
                      </a:solidFill>
                      <a:prstDash val="solid"/>
                      <a:round/>
                      <a:headEnd type="none" w="med" len="med"/>
                      <a:tailEnd type="none" w="med" len="med"/>
                    </a:lnB>
                    <a:solidFill>
                      <a:srgbClr val="B5A56A"/>
                    </a:solidFill>
                  </a:tcPr>
                </a:tc>
                <a:tc>
                  <a:txBody>
                    <a:bodyPr/>
                    <a:lstStyle/>
                    <a:p>
                      <a:pPr algn="ctr"/>
                      <a:r>
                        <a:rPr lang="en-US" dirty="0">
                          <a:latin typeface="Arial" panose="020B0604020202020204" pitchFamily="34" charset="0"/>
                        </a:rPr>
                        <a:t>4</a:t>
                      </a:r>
                    </a:p>
                  </a:txBody>
                  <a:tcPr>
                    <a:lnL w="12700" cap="flat" cmpd="sng" algn="ctr">
                      <a:solidFill>
                        <a:srgbClr val="B5A56A"/>
                      </a:solidFill>
                      <a:prstDash val="solid"/>
                      <a:round/>
                      <a:headEnd type="none" w="med" len="med"/>
                      <a:tailEnd type="none" w="med" len="med"/>
                    </a:lnL>
                    <a:lnB w="12700" cap="flat" cmpd="sng" algn="ctr">
                      <a:solidFill>
                        <a:srgbClr val="B5A56A"/>
                      </a:solidFill>
                      <a:prstDash val="solid"/>
                      <a:round/>
                      <a:headEnd type="none" w="med" len="med"/>
                      <a:tailEnd type="none" w="med" len="med"/>
                    </a:lnB>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“Alison”</a:t>
                      </a:r>
                    </a:p>
                  </a:txBody>
                  <a:tcPr>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solidFill>
                      <a:schemeClr val="bg1"/>
                    </a:solidFill>
                  </a:tcPr>
                </a:tc>
                <a:tc>
                  <a:txBody>
                    <a:bodyPr/>
                    <a:lstStyle/>
                    <a:p>
                      <a:pPr algn="ctr"/>
                      <a:r>
                        <a:rPr lang="en-US" dirty="0">
                          <a:latin typeface="Arial" panose="020B0604020202020204" pitchFamily="34" charset="0"/>
                        </a:rPr>
                        <a:t>“Bob”</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solidFill>
                      <a:schemeClr val="bg1"/>
                    </a:solidFill>
                  </a:tcPr>
                </a:tc>
                <a:tc>
                  <a:txBody>
                    <a:bodyPr/>
                    <a:lstStyle/>
                    <a:p>
                      <a:pPr algn="ctr"/>
                      <a:r>
                        <a:rPr lang="en-US" dirty="0">
                          <a:latin typeface="Arial" panose="020B0604020202020204" pitchFamily="34" charset="0"/>
                        </a:rPr>
                        <a:t>“Carol”</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solidFill>
                      <a:schemeClr val="bg1"/>
                    </a:solidFill>
                  </a:tcPr>
                </a:tc>
                <a:tc>
                  <a:txBody>
                    <a:bodyPr/>
                    <a:lstStyle/>
                    <a:p>
                      <a:pPr algn="ctr"/>
                      <a:r>
                        <a:rPr lang="en-US" dirty="0">
                          <a:latin typeface="Arial" panose="020B0604020202020204" pitchFamily="34" charset="0"/>
                        </a:rPr>
                        <a:t>“Dave”</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solidFill>
                      <a:schemeClr val="bg1"/>
                    </a:solidFill>
                  </a:tcPr>
                </a:tc>
                <a:tc>
                  <a:txBody>
                    <a:bodyPr/>
                    <a:lstStyle/>
                    <a:p>
                      <a:pPr algn="ctr"/>
                      <a:r>
                        <a:rPr lang="en-US" dirty="0">
                          <a:latin typeface="Arial" panose="020B0604020202020204" pitchFamily="34" charset="0"/>
                        </a:rPr>
                        <a:t>“Edgar”</a:t>
                      </a:r>
                    </a:p>
                  </a:txBody>
                  <a:tcPr>
                    <a:lnL w="12700" cap="flat" cmpd="sng" algn="ctr">
                      <a:solidFill>
                        <a:srgbClr val="B5A56A"/>
                      </a:solidFill>
                      <a:prstDash val="solid"/>
                      <a:round/>
                      <a:headEnd type="none" w="med" len="med"/>
                      <a:tailEnd type="none" w="med" len="med"/>
                    </a:lnL>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bl>
          </a:graphicData>
        </a:graphic>
      </p:graphicFrame>
      <p:sp>
        <p:nvSpPr>
          <p:cNvPr id="5" name="Rectangle 4"/>
          <p:cNvSpPr/>
          <p:nvPr/>
        </p:nvSpPr>
        <p:spPr>
          <a:xfrm>
            <a:off x="4498164" y="4974400"/>
            <a:ext cx="3005952" cy="477054"/>
          </a:xfrm>
          <a:prstGeom prst="rect">
            <a:avLst/>
          </a:prstGeom>
        </p:spPr>
        <p:txBody>
          <a:bodyPr wrap="none">
            <a:spAutoFit/>
          </a:bodyPr>
          <a:lstStyle/>
          <a:p>
            <a:pPr algn="r"/>
            <a:r>
              <a:rPr lang="en-GB" altLang="en-US" sz="2500" dirty="0">
                <a:latin typeface="Consolas" panose="020B0609020204030204" pitchFamily="49" charset="0"/>
              </a:rPr>
              <a:t>names[1] = </a:t>
            </a:r>
            <a:r>
              <a:rPr lang="en-GB" sz="2500" dirty="0">
                <a:solidFill>
                  <a:srgbClr val="008000"/>
                </a:solidFill>
                <a:latin typeface="Consolas" pitchFamily="49" charset="0"/>
                <a:cs typeface="Consolas" pitchFamily="49" charset="0"/>
              </a:rPr>
              <a:t>"</a:t>
            </a:r>
            <a:r>
              <a:rPr lang="en-GB" altLang="en-US" sz="2500" dirty="0">
                <a:solidFill>
                  <a:srgbClr val="008000"/>
                </a:solidFill>
                <a:latin typeface="Consolas" pitchFamily="49" charset="0"/>
              </a:rPr>
              <a:t>Bob</a:t>
            </a:r>
            <a:r>
              <a:rPr lang="en-GB" sz="2500" dirty="0">
                <a:solidFill>
                  <a:srgbClr val="008000"/>
                </a:solidFill>
                <a:latin typeface="Consolas" pitchFamily="49" charset="0"/>
                <a:cs typeface="Consolas" pitchFamily="49" charset="0"/>
              </a:rPr>
              <a:t>"</a:t>
            </a:r>
            <a:endParaRPr lang="en-GB" altLang="en-US" sz="2500" dirty="0">
              <a:latin typeface="Consolas" panose="020B0609020204030204" pitchFamily="49" charset="0"/>
            </a:endParaRPr>
          </a:p>
        </p:txBody>
      </p:sp>
      <p:sp>
        <p:nvSpPr>
          <p:cNvPr id="7" name="Rectangle 6"/>
          <p:cNvSpPr/>
          <p:nvPr/>
        </p:nvSpPr>
        <p:spPr>
          <a:xfrm>
            <a:off x="4850825" y="5423207"/>
            <a:ext cx="2653291" cy="477054"/>
          </a:xfrm>
          <a:prstGeom prst="rect">
            <a:avLst/>
          </a:prstGeom>
        </p:spPr>
        <p:txBody>
          <a:bodyPr wrap="none">
            <a:spAutoFit/>
          </a:bodyPr>
          <a:lstStyle/>
          <a:p>
            <a:pPr algn="r"/>
            <a:r>
              <a:rPr lang="en-GB" altLang="en-US" sz="2500" dirty="0" err="1">
                <a:latin typeface="Consolas" panose="020B0609020204030204" pitchFamily="49" charset="0"/>
              </a:rPr>
              <a:t>len</a:t>
            </a:r>
            <a:r>
              <a:rPr lang="en-GB" altLang="en-US" sz="2500" dirty="0">
                <a:latin typeface="Consolas" panose="020B0609020204030204" pitchFamily="49" charset="0"/>
              </a:rPr>
              <a:t>(names) = 5</a:t>
            </a:r>
          </a:p>
        </p:txBody>
      </p:sp>
      <p:sp>
        <p:nvSpPr>
          <p:cNvPr id="8" name="Bent Arrow 7"/>
          <p:cNvSpPr/>
          <p:nvPr/>
        </p:nvSpPr>
        <p:spPr>
          <a:xfrm rot="10800000" flipH="1">
            <a:off x="1083229" y="3692592"/>
            <a:ext cx="433378" cy="798726"/>
          </a:xfrm>
          <a:prstGeom prst="bentArrow">
            <a:avLst>
              <a:gd name="adj1" fmla="val 25000"/>
              <a:gd name="adj2" fmla="val 33126"/>
              <a:gd name="adj3" fmla="val 25000"/>
              <a:gd name="adj4" fmla="val 43750"/>
            </a:avLst>
          </a:prstGeom>
          <a:solidFill>
            <a:srgbClr val="54999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218578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Two-dimensional lists</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A two-dimensional list allows you to store data that would usually fit into a table</a:t>
            </a:r>
          </a:p>
        </p:txBody>
      </p:sp>
      <p:sp>
        <p:nvSpPr>
          <p:cNvPr id="3" name="TextBox 2"/>
          <p:cNvSpPr txBox="1"/>
          <p:nvPr/>
        </p:nvSpPr>
        <p:spPr>
          <a:xfrm>
            <a:off x="874305" y="3039362"/>
            <a:ext cx="1947969" cy="477054"/>
          </a:xfrm>
          <a:prstGeom prst="rect">
            <a:avLst/>
          </a:prstGeom>
          <a:noFill/>
        </p:spPr>
        <p:txBody>
          <a:bodyPr wrap="none" rtlCol="0">
            <a:spAutoFit/>
          </a:bodyPr>
          <a:lstStyle/>
          <a:p>
            <a:r>
              <a:rPr lang="en-US" sz="2500" b="1" dirty="0" err="1">
                <a:latin typeface="Consolas" panose="020B0609020204030204" pitchFamily="49" charset="0"/>
              </a:rPr>
              <a:t>highScores</a:t>
            </a:r>
            <a:endParaRPr lang="en-US" sz="2500" b="1" dirty="0">
              <a:latin typeface="Consolas" panose="020B0609020204030204" pitchFamily="49"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063191687"/>
              </p:ext>
            </p:extLst>
          </p:nvPr>
        </p:nvGraphicFramePr>
        <p:xfrm>
          <a:off x="2788118" y="3925090"/>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TextBox 9"/>
          <p:cNvSpPr txBox="1"/>
          <p:nvPr/>
        </p:nvSpPr>
        <p:spPr>
          <a:xfrm>
            <a:off x="1224861" y="4619234"/>
            <a:ext cx="1056700" cy="477054"/>
          </a:xfrm>
          <a:prstGeom prst="rect">
            <a:avLst/>
          </a:prstGeom>
          <a:noFill/>
        </p:spPr>
        <p:txBody>
          <a:bodyPr wrap="none" rtlCol="0">
            <a:spAutoFit/>
          </a:bodyPr>
          <a:lstStyle/>
          <a:p>
            <a:pPr algn="r"/>
            <a:r>
              <a:rPr lang="en-US" sz="2500" dirty="0">
                <a:latin typeface="Arial" panose="020B0604020202020204" pitchFamily="34" charset="0"/>
              </a:rPr>
              <a:t>player</a:t>
            </a:r>
          </a:p>
        </p:txBody>
      </p:sp>
      <p:sp>
        <p:nvSpPr>
          <p:cNvPr id="11" name="TextBox 10"/>
          <p:cNvSpPr txBox="1"/>
          <p:nvPr/>
        </p:nvSpPr>
        <p:spPr>
          <a:xfrm>
            <a:off x="3655692" y="3022819"/>
            <a:ext cx="3052439" cy="477054"/>
          </a:xfrm>
          <a:prstGeom prst="rect">
            <a:avLst/>
          </a:prstGeom>
          <a:noFill/>
        </p:spPr>
        <p:txBody>
          <a:bodyPr wrap="none" rtlCol="0">
            <a:spAutoFit/>
          </a:bodyPr>
          <a:lstStyle/>
          <a:p>
            <a:r>
              <a:rPr lang="en-US" sz="2500" dirty="0">
                <a:latin typeface="Arial" panose="020B0604020202020204" pitchFamily="34" charset="0"/>
              </a:rPr>
              <a:t>points in each game</a:t>
            </a:r>
          </a:p>
        </p:txBody>
      </p:sp>
      <p:sp>
        <p:nvSpPr>
          <p:cNvPr id="14" name="TextBox 13"/>
          <p:cNvSpPr txBox="1"/>
          <p:nvPr/>
        </p:nvSpPr>
        <p:spPr>
          <a:xfrm>
            <a:off x="2221384" y="4117515"/>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
        <p:nvSpPr>
          <p:cNvPr id="18" name="TextBox 17"/>
          <p:cNvSpPr txBox="1"/>
          <p:nvPr/>
        </p:nvSpPr>
        <p:spPr>
          <a:xfrm rot="5400000">
            <a:off x="5020791" y="3050221"/>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Tree>
    <p:extLst>
      <p:ext uri="{BB962C8B-B14F-4D97-AF65-F5344CB8AC3E}">
        <p14:creationId xmlns:p14="http://schemas.microsoft.com/office/powerpoint/2010/main" val="2123489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Two-dimensional lists</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You address the row first (which player)</a:t>
            </a:r>
          </a:p>
          <a:p>
            <a:r>
              <a:rPr lang="en-GB" altLang="en-US" dirty="0"/>
              <a:t>Then the column (which go)</a:t>
            </a:r>
          </a:p>
        </p:txBody>
      </p:sp>
      <p:sp>
        <p:nvSpPr>
          <p:cNvPr id="12" name="TextBox 11"/>
          <p:cNvSpPr txBox="1"/>
          <p:nvPr/>
        </p:nvSpPr>
        <p:spPr>
          <a:xfrm>
            <a:off x="874305" y="3039362"/>
            <a:ext cx="1947969" cy="477054"/>
          </a:xfrm>
          <a:prstGeom prst="rect">
            <a:avLst/>
          </a:prstGeom>
          <a:noFill/>
        </p:spPr>
        <p:txBody>
          <a:bodyPr wrap="none" rtlCol="0">
            <a:spAutoFit/>
          </a:bodyPr>
          <a:lstStyle/>
          <a:p>
            <a:r>
              <a:rPr lang="en-US" sz="2500" b="1" dirty="0" err="1">
                <a:latin typeface="Consolas" panose="020B0609020204030204" pitchFamily="49" charset="0"/>
              </a:rPr>
              <a:t>highScores</a:t>
            </a:r>
            <a:endParaRPr lang="en-US" sz="2500" b="1" dirty="0">
              <a:latin typeface="Consolas" panose="020B0609020204030204" pitchFamily="49"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881973581"/>
              </p:ext>
            </p:extLst>
          </p:nvPr>
        </p:nvGraphicFramePr>
        <p:xfrm>
          <a:off x="2788118" y="3925090"/>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5" name="TextBox 14"/>
          <p:cNvSpPr txBox="1"/>
          <p:nvPr/>
        </p:nvSpPr>
        <p:spPr>
          <a:xfrm>
            <a:off x="1189595" y="4631934"/>
            <a:ext cx="1091966" cy="861774"/>
          </a:xfrm>
          <a:prstGeom prst="rect">
            <a:avLst/>
          </a:prstGeom>
          <a:noFill/>
        </p:spPr>
        <p:txBody>
          <a:bodyPr wrap="none" rtlCol="0">
            <a:spAutoFit/>
          </a:bodyPr>
          <a:lstStyle/>
          <a:p>
            <a:pPr algn="ctr"/>
            <a:r>
              <a:rPr lang="en-US" sz="2500" dirty="0">
                <a:latin typeface="Arial" panose="020B0604020202020204" pitchFamily="34" charset="0"/>
              </a:rPr>
              <a:t>Player</a:t>
            </a:r>
            <a:br>
              <a:rPr lang="en-US" sz="2500" dirty="0">
                <a:latin typeface="Arial" panose="020B0604020202020204" pitchFamily="34" charset="0"/>
              </a:rPr>
            </a:br>
            <a:r>
              <a:rPr lang="en-US" sz="2500" dirty="0">
                <a:solidFill>
                  <a:srgbClr val="FF0000"/>
                </a:solidFill>
                <a:latin typeface="Arial" panose="020B0604020202020204" pitchFamily="34" charset="0"/>
              </a:rPr>
              <a:t>(1</a:t>
            </a:r>
            <a:r>
              <a:rPr lang="en-US" sz="2500" baseline="30000" dirty="0">
                <a:solidFill>
                  <a:srgbClr val="FF0000"/>
                </a:solidFill>
                <a:latin typeface="Arial" panose="020B0604020202020204" pitchFamily="34" charset="0"/>
              </a:rPr>
              <a:t>st</a:t>
            </a:r>
            <a:r>
              <a:rPr lang="en-US" sz="2500" dirty="0">
                <a:solidFill>
                  <a:srgbClr val="FF0000"/>
                </a:solidFill>
                <a:latin typeface="Arial" panose="020B0604020202020204" pitchFamily="34" charset="0"/>
              </a:rPr>
              <a:t>)</a:t>
            </a:r>
          </a:p>
        </p:txBody>
      </p:sp>
      <p:sp>
        <p:nvSpPr>
          <p:cNvPr id="16" name="TextBox 15"/>
          <p:cNvSpPr txBox="1"/>
          <p:nvPr/>
        </p:nvSpPr>
        <p:spPr>
          <a:xfrm>
            <a:off x="3655692" y="3022819"/>
            <a:ext cx="3765774" cy="477054"/>
          </a:xfrm>
          <a:prstGeom prst="rect">
            <a:avLst/>
          </a:prstGeom>
          <a:noFill/>
        </p:spPr>
        <p:txBody>
          <a:bodyPr wrap="none" rtlCol="0">
            <a:spAutoFit/>
          </a:bodyPr>
          <a:lstStyle/>
          <a:p>
            <a:r>
              <a:rPr lang="en-US" sz="2500" dirty="0">
                <a:latin typeface="Arial" panose="020B0604020202020204" pitchFamily="34" charset="0"/>
              </a:rPr>
              <a:t>points in each game </a:t>
            </a:r>
            <a:r>
              <a:rPr lang="en-US" sz="2500" dirty="0">
                <a:solidFill>
                  <a:srgbClr val="FF0000"/>
                </a:solidFill>
                <a:latin typeface="Arial" panose="020B0604020202020204" pitchFamily="34" charset="0"/>
              </a:rPr>
              <a:t>(2</a:t>
            </a:r>
            <a:r>
              <a:rPr lang="en-US" sz="2500" baseline="30000" dirty="0">
                <a:solidFill>
                  <a:srgbClr val="FF0000"/>
                </a:solidFill>
                <a:latin typeface="Arial" panose="020B0604020202020204" pitchFamily="34" charset="0"/>
              </a:rPr>
              <a:t>nd</a:t>
            </a:r>
            <a:r>
              <a:rPr lang="en-US" sz="2500" dirty="0">
                <a:solidFill>
                  <a:srgbClr val="FF0000"/>
                </a:solidFill>
                <a:latin typeface="Arial" panose="020B0604020202020204" pitchFamily="34" charset="0"/>
              </a:rPr>
              <a:t>)</a:t>
            </a:r>
          </a:p>
        </p:txBody>
      </p:sp>
      <p:sp>
        <p:nvSpPr>
          <p:cNvPr id="17" name="TextBox 16"/>
          <p:cNvSpPr txBox="1"/>
          <p:nvPr/>
        </p:nvSpPr>
        <p:spPr>
          <a:xfrm>
            <a:off x="2221384" y="4117515"/>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
        <p:nvSpPr>
          <p:cNvPr id="19" name="TextBox 18"/>
          <p:cNvSpPr txBox="1"/>
          <p:nvPr/>
        </p:nvSpPr>
        <p:spPr>
          <a:xfrm rot="5400000">
            <a:off x="5020791" y="3050221"/>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Tree>
    <p:extLst>
      <p:ext uri="{BB962C8B-B14F-4D97-AF65-F5344CB8AC3E}">
        <p14:creationId xmlns:p14="http://schemas.microsoft.com/office/powerpoint/2010/main" val="214231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type="body" sz="quarter" idx="13"/>
          </p:nvPr>
        </p:nvSpPr>
        <p:spPr/>
        <p:txBody>
          <a:bodyPr/>
          <a:lstStyle/>
          <a:p>
            <a:r>
              <a:rPr lang="en-GB" altLang="en-US" dirty="0"/>
              <a:t>Two-dimensional lists</a:t>
            </a:r>
            <a:endParaRPr lang="en-GB" altLang="en-US" b="0" dirty="0"/>
          </a:p>
        </p:txBody>
      </p:sp>
      <p:sp>
        <p:nvSpPr>
          <p:cNvPr id="2" name="Text Placeholder 1"/>
          <p:cNvSpPr>
            <a:spLocks noGrp="1"/>
          </p:cNvSpPr>
          <p:nvPr>
            <p:ph type="body" sz="quarter" idx="14"/>
          </p:nvPr>
        </p:nvSpPr>
        <p:spPr>
          <a:xfrm>
            <a:off x="718303" y="1731073"/>
            <a:ext cx="7797230" cy="3453607"/>
          </a:xfrm>
        </p:spPr>
        <p:txBody>
          <a:bodyPr/>
          <a:lstStyle/>
          <a:p>
            <a:r>
              <a:rPr lang="en-GB" altLang="en-US" dirty="0"/>
              <a:t>You address the row first (which player)</a:t>
            </a:r>
          </a:p>
          <a:p>
            <a:r>
              <a:rPr lang="en-GB" altLang="en-US" dirty="0"/>
              <a:t>Then the column (which go)</a:t>
            </a:r>
          </a:p>
        </p:txBody>
      </p:sp>
      <p:sp>
        <p:nvSpPr>
          <p:cNvPr id="12" name="TextBox 11"/>
          <p:cNvSpPr txBox="1"/>
          <p:nvPr/>
        </p:nvSpPr>
        <p:spPr>
          <a:xfrm>
            <a:off x="874305" y="5731802"/>
            <a:ext cx="3534942" cy="477054"/>
          </a:xfrm>
          <a:prstGeom prst="rect">
            <a:avLst/>
          </a:prstGeom>
          <a:noFill/>
        </p:spPr>
        <p:txBody>
          <a:bodyPr wrap="none" rtlCol="0">
            <a:spAutoFit/>
          </a:bodyPr>
          <a:lstStyle/>
          <a:p>
            <a:r>
              <a:rPr lang="en-US" sz="2500" dirty="0" err="1">
                <a:latin typeface="Consolas" panose="020B0609020204030204" pitchFamily="49" charset="0"/>
              </a:rPr>
              <a:t>highScores</a:t>
            </a:r>
            <a:r>
              <a:rPr lang="en-US" sz="2500" dirty="0">
                <a:latin typeface="Consolas" panose="020B0609020204030204" pitchFamily="49" charset="0"/>
              </a:rPr>
              <a:t>[1][0] = </a:t>
            </a:r>
          </a:p>
        </p:txBody>
      </p:sp>
      <p:sp>
        <p:nvSpPr>
          <p:cNvPr id="20" name="TextBox 19"/>
          <p:cNvSpPr txBox="1"/>
          <p:nvPr/>
        </p:nvSpPr>
        <p:spPr>
          <a:xfrm>
            <a:off x="874305" y="3039362"/>
            <a:ext cx="1947969" cy="477054"/>
          </a:xfrm>
          <a:prstGeom prst="rect">
            <a:avLst/>
          </a:prstGeom>
          <a:noFill/>
        </p:spPr>
        <p:txBody>
          <a:bodyPr wrap="none" rtlCol="0">
            <a:spAutoFit/>
          </a:bodyPr>
          <a:lstStyle/>
          <a:p>
            <a:r>
              <a:rPr lang="en-US" sz="2500" b="1" dirty="0" err="1">
                <a:latin typeface="Consolas" panose="020B0609020204030204" pitchFamily="49" charset="0"/>
              </a:rPr>
              <a:t>highScores</a:t>
            </a:r>
            <a:endParaRPr lang="en-US" sz="2500" b="1" dirty="0">
              <a:latin typeface="Consolas" panose="020B0609020204030204" pitchFamily="49"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202596978"/>
              </p:ext>
            </p:extLst>
          </p:nvPr>
        </p:nvGraphicFramePr>
        <p:xfrm>
          <a:off x="2788118" y="3925090"/>
          <a:ext cx="3657600" cy="1483360"/>
        </p:xfrm>
        <a:graphic>
          <a:graphicData uri="http://schemas.openxmlformats.org/drawingml/2006/table">
            <a:tbl>
              <a:tblPr firstRow="1" firstCol="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70840">
                <a:tc>
                  <a:txBody>
                    <a:bodyPr/>
                    <a:lstStyle/>
                    <a:p>
                      <a:pPr algn="ctr"/>
                      <a:endParaRPr lang="en-US" dirty="0">
                        <a:latin typeface="Arial" panose="020B0604020202020204" pitchFamily="34" charset="0"/>
                      </a:endParaRPr>
                    </a:p>
                  </a:txBody>
                  <a:tcPr>
                    <a:lnL w="12700" cmpd="sng">
                      <a:noFill/>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0</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a:t>
                      </a:r>
                    </a:p>
                  </a:txBody>
                  <a:tcPr>
                    <a:lnL w="12700" cap="flat" cmpd="sng" algn="ctr">
                      <a:solidFill>
                        <a:srgbClr val="B5A56A"/>
                      </a:solidFill>
                      <a:prstDash val="solid"/>
                      <a:round/>
                      <a:headEnd type="none" w="med" len="med"/>
                      <a:tailEnd type="none" w="med" len="med"/>
                    </a:lnL>
                    <a:lnR w="12700" cmpd="sng">
                      <a:noFill/>
                    </a:lnR>
                    <a:lnT w="12700" cmpd="sng">
                      <a:noFill/>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extLst>
                  <a:ext uri="{0D108BD9-81ED-4DB2-BD59-A6C34878D82A}">
                    <a16:rowId xmlns:a16="http://schemas.microsoft.com/office/drawing/2014/main" val="10000"/>
                  </a:ext>
                </a:extLst>
              </a:tr>
              <a:tr h="370840">
                <a:tc>
                  <a:txBody>
                    <a:bodyPr/>
                    <a:lstStyle/>
                    <a:p>
                      <a:pPr algn="ctr"/>
                      <a:r>
                        <a:rPr lang="en-US" dirty="0">
                          <a:latin typeface="Arial" panose="020B0604020202020204" pitchFamily="34" charset="0"/>
                        </a:rPr>
                        <a:t>0</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12</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18</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pPr algn="ctr"/>
                      <a:r>
                        <a:rPr lang="en-US" dirty="0">
                          <a:latin typeface="Arial" panose="020B0604020202020204" pitchFamily="34" charset="0"/>
                        </a:rPr>
                        <a:t>1</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23</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5</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ap="flat" cmpd="sng" algn="ctr">
                      <a:solidFill>
                        <a:srgbClr val="B5A56A"/>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pPr algn="ctr"/>
                      <a:r>
                        <a:rPr lang="en-US" dirty="0">
                          <a:latin typeface="Arial" panose="020B0604020202020204" pitchFamily="34" charset="0"/>
                        </a:rPr>
                        <a:t>2</a:t>
                      </a:r>
                    </a:p>
                  </a:txBody>
                  <a:tcPr>
                    <a:lnL w="12700" cmpd="sng">
                      <a:noFill/>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solidFill>
                      <a:srgbClr val="B5A56A"/>
                    </a:solidFill>
                  </a:tcPr>
                </a:tc>
                <a:tc>
                  <a:txBody>
                    <a:bodyPr/>
                    <a:lstStyle/>
                    <a:p>
                      <a:pPr algn="ctr"/>
                      <a:r>
                        <a:rPr lang="en-US" dirty="0">
                          <a:latin typeface="Arial" panose="020B0604020202020204" pitchFamily="34" charset="0"/>
                        </a:rPr>
                        <a:t>9</a:t>
                      </a:r>
                    </a:p>
                  </a:txBody>
                  <a:tcPr>
                    <a:lnL w="12700" cap="flat" cmpd="sng" algn="ctr">
                      <a:solidFill>
                        <a:srgbClr val="B5A56A"/>
                      </a:solidFill>
                      <a:prstDash val="solid"/>
                      <a:round/>
                      <a:headEnd type="none" w="med" len="med"/>
                      <a:tailEnd type="none" w="med" len="med"/>
                    </a:lnL>
                    <a:lnR w="12700" cap="flat" cmpd="sng" algn="ctr">
                      <a:solidFill>
                        <a:srgbClr val="B5A56A"/>
                      </a:solidFill>
                      <a:prstDash val="solid"/>
                      <a:round/>
                      <a:headEnd type="none" w="med" len="med"/>
                      <a:tailEnd type="none" w="med" len="med"/>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ctr"/>
                      <a:r>
                        <a:rPr lang="en-US" dirty="0">
                          <a:latin typeface="Arial" panose="020B0604020202020204" pitchFamily="34" charset="0"/>
                        </a:rPr>
                        <a:t>16</a:t>
                      </a:r>
                    </a:p>
                  </a:txBody>
                  <a:tcPr>
                    <a:lnL w="12700" cap="flat" cmpd="sng" algn="ctr">
                      <a:solidFill>
                        <a:srgbClr val="B5A56A"/>
                      </a:solidFill>
                      <a:prstDash val="solid"/>
                      <a:round/>
                      <a:headEnd type="none" w="med" len="med"/>
                      <a:tailEnd type="none" w="med" len="med"/>
                    </a:lnL>
                    <a:lnR w="12700" cmpd="sng">
                      <a:noFill/>
                    </a:lnR>
                    <a:lnT w="12700" cap="flat" cmpd="sng" algn="ctr">
                      <a:solidFill>
                        <a:srgbClr val="B5A56A"/>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22" name="TextBox 21"/>
          <p:cNvSpPr txBox="1"/>
          <p:nvPr/>
        </p:nvSpPr>
        <p:spPr>
          <a:xfrm>
            <a:off x="1189595" y="4631934"/>
            <a:ext cx="1091966" cy="861774"/>
          </a:xfrm>
          <a:prstGeom prst="rect">
            <a:avLst/>
          </a:prstGeom>
          <a:noFill/>
        </p:spPr>
        <p:txBody>
          <a:bodyPr wrap="none" rtlCol="0">
            <a:spAutoFit/>
          </a:bodyPr>
          <a:lstStyle/>
          <a:p>
            <a:pPr algn="ctr"/>
            <a:r>
              <a:rPr lang="en-US" sz="2500" dirty="0">
                <a:latin typeface="Arial" panose="020B0604020202020204" pitchFamily="34" charset="0"/>
              </a:rPr>
              <a:t>Player</a:t>
            </a:r>
            <a:br>
              <a:rPr lang="en-US" sz="2500" dirty="0">
                <a:latin typeface="Arial" panose="020B0604020202020204" pitchFamily="34" charset="0"/>
              </a:rPr>
            </a:br>
            <a:r>
              <a:rPr lang="en-US" sz="2500" dirty="0">
                <a:solidFill>
                  <a:srgbClr val="FF0000"/>
                </a:solidFill>
                <a:latin typeface="Arial" panose="020B0604020202020204" pitchFamily="34" charset="0"/>
              </a:rPr>
              <a:t>(1</a:t>
            </a:r>
            <a:r>
              <a:rPr lang="en-US" sz="2500" baseline="30000" dirty="0">
                <a:solidFill>
                  <a:srgbClr val="FF0000"/>
                </a:solidFill>
                <a:latin typeface="Arial" panose="020B0604020202020204" pitchFamily="34" charset="0"/>
              </a:rPr>
              <a:t>st</a:t>
            </a:r>
            <a:r>
              <a:rPr lang="en-US" sz="2500" dirty="0">
                <a:solidFill>
                  <a:srgbClr val="FF0000"/>
                </a:solidFill>
                <a:latin typeface="Arial" panose="020B0604020202020204" pitchFamily="34" charset="0"/>
              </a:rPr>
              <a:t>)</a:t>
            </a:r>
          </a:p>
        </p:txBody>
      </p:sp>
      <p:sp>
        <p:nvSpPr>
          <p:cNvPr id="25" name="TextBox 24"/>
          <p:cNvSpPr txBox="1"/>
          <p:nvPr/>
        </p:nvSpPr>
        <p:spPr>
          <a:xfrm>
            <a:off x="3655692" y="3022819"/>
            <a:ext cx="3765774" cy="477054"/>
          </a:xfrm>
          <a:prstGeom prst="rect">
            <a:avLst/>
          </a:prstGeom>
          <a:noFill/>
        </p:spPr>
        <p:txBody>
          <a:bodyPr wrap="none" rtlCol="0">
            <a:spAutoFit/>
          </a:bodyPr>
          <a:lstStyle/>
          <a:p>
            <a:r>
              <a:rPr lang="en-US" sz="2500" dirty="0">
                <a:latin typeface="Arial" panose="020B0604020202020204" pitchFamily="34" charset="0"/>
              </a:rPr>
              <a:t>points in each game </a:t>
            </a:r>
            <a:r>
              <a:rPr lang="en-US" sz="2500" dirty="0">
                <a:solidFill>
                  <a:srgbClr val="FF0000"/>
                </a:solidFill>
                <a:latin typeface="Arial" panose="020B0604020202020204" pitchFamily="34" charset="0"/>
              </a:rPr>
              <a:t>(2</a:t>
            </a:r>
            <a:r>
              <a:rPr lang="en-US" sz="2500" baseline="30000" dirty="0">
                <a:solidFill>
                  <a:srgbClr val="FF0000"/>
                </a:solidFill>
                <a:latin typeface="Arial" panose="020B0604020202020204" pitchFamily="34" charset="0"/>
              </a:rPr>
              <a:t>nd</a:t>
            </a:r>
            <a:r>
              <a:rPr lang="en-US" sz="2500" dirty="0">
                <a:solidFill>
                  <a:srgbClr val="FF0000"/>
                </a:solidFill>
                <a:latin typeface="Arial" panose="020B0604020202020204" pitchFamily="34" charset="0"/>
              </a:rPr>
              <a:t>)</a:t>
            </a:r>
          </a:p>
        </p:txBody>
      </p:sp>
      <p:sp>
        <p:nvSpPr>
          <p:cNvPr id="26" name="TextBox 25"/>
          <p:cNvSpPr txBox="1"/>
          <p:nvPr/>
        </p:nvSpPr>
        <p:spPr>
          <a:xfrm>
            <a:off x="2221384" y="4117515"/>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
        <p:nvSpPr>
          <p:cNvPr id="27" name="TextBox 26"/>
          <p:cNvSpPr txBox="1"/>
          <p:nvPr/>
        </p:nvSpPr>
        <p:spPr>
          <a:xfrm rot="5400000">
            <a:off x="5020791" y="3050221"/>
            <a:ext cx="546886" cy="1323439"/>
          </a:xfrm>
          <a:prstGeom prst="rect">
            <a:avLst/>
          </a:prstGeom>
          <a:noFill/>
        </p:spPr>
        <p:txBody>
          <a:bodyPr wrap="square" rtlCol="0">
            <a:spAutoFit/>
          </a:bodyPr>
          <a:lstStyle/>
          <a:p>
            <a:r>
              <a:rPr lang="en-US" sz="8000" dirty="0">
                <a:solidFill>
                  <a:srgbClr val="54999C"/>
                </a:solidFill>
                <a:latin typeface="Arial" panose="020B0604020202020204" pitchFamily="34" charset="0"/>
              </a:rPr>
              <a:t>{</a:t>
            </a:r>
          </a:p>
        </p:txBody>
      </p:sp>
    </p:spTree>
    <p:extLst>
      <p:ext uri="{BB962C8B-B14F-4D97-AF65-F5344CB8AC3E}">
        <p14:creationId xmlns:p14="http://schemas.microsoft.com/office/powerpoint/2010/main" val="836106094"/>
      </p:ext>
    </p:extLst>
  </p:cSld>
  <p:clrMapOvr>
    <a:masterClrMapping/>
  </p:clrMapOvr>
</p:sld>
</file>

<file path=ppt/theme/theme1.xml><?xml version="1.0" encoding="utf-8"?>
<a:theme xmlns:a="http://schemas.openxmlformats.org/drawingml/2006/main" name="Unit 4">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8</Template>
  <TotalTime>10482</TotalTime>
  <Words>1925</Words>
  <Application>Microsoft Office PowerPoint</Application>
  <PresentationFormat>On-screen Show (4:3)</PresentationFormat>
  <Paragraphs>700</Paragraphs>
  <Slides>50</Slides>
  <Notes>48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Museo900-Regular</vt:lpstr>
      <vt:lpstr>Consolas</vt:lpstr>
      <vt:lpstr>Arial</vt:lpstr>
      <vt:lpstr>Museo 900</vt:lpstr>
      <vt:lpstr>Museo 700</vt:lpstr>
      <vt:lpstr>Museo 100</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PG Online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Heathcote</dc:creator>
  <cp:lastModifiedBy>Rob Heathcote</cp:lastModifiedBy>
  <cp:revision>157</cp:revision>
  <dcterms:created xsi:type="dcterms:W3CDTF">2014-11-17T09:21:48Z</dcterms:created>
  <dcterms:modified xsi:type="dcterms:W3CDTF">2017-06-06T09:22:21Z</dcterms:modified>
</cp:coreProperties>
</file>