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2" r:id="rId2"/>
    <p:sldId id="273" r:id="rId3"/>
    <p:sldId id="263" r:id="rId4"/>
    <p:sldId id="274" r:id="rId5"/>
    <p:sldId id="276" r:id="rId6"/>
    <p:sldId id="277" r:id="rId7"/>
    <p:sldId id="257" r:id="rId8"/>
    <p:sldId id="275" r:id="rId9"/>
    <p:sldId id="278" r:id="rId10"/>
    <p:sldId id="279" r:id="rId11"/>
    <p:sldId id="280" r:id="rId12"/>
    <p:sldId id="281" r:id="rId13"/>
    <p:sldId id="282" r:id="rId14"/>
    <p:sldId id="283" r:id="rId15"/>
    <p:sldId id="28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691" autoAdjust="0"/>
    <p:restoredTop sz="94660"/>
  </p:normalViewPr>
  <p:slideViewPr>
    <p:cSldViewPr snapToGrid="0">
      <p:cViewPr varScale="1">
        <p:scale>
          <a:sx n="70" d="100"/>
          <a:sy n="70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tif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28189" y="308207"/>
            <a:ext cx="1756719" cy="365125"/>
          </a:xfrm>
        </p:spPr>
        <p:txBody>
          <a:bodyPr/>
          <a:lstStyle/>
          <a:p>
            <a:fld id="{6A4B53A7-3209-46A6-9454-F38EAC8F11E7}" type="datetimeFigureOut">
              <a:rPr lang="en-US" smtClean="0"/>
              <a:pPr/>
              <a:t>3/16/2022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73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63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7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8C37915-3EDA-7D44-AD93-5366D53B4681}"/>
              </a:ext>
            </a:extLst>
          </p:cNvPr>
          <p:cNvSpPr/>
          <p:nvPr/>
        </p:nvSpPr>
        <p:spPr>
          <a:xfrm flipV="1">
            <a:off x="0" y="4764"/>
            <a:ext cx="12192000" cy="788987"/>
          </a:xfrm>
          <a:custGeom>
            <a:avLst/>
            <a:gdLst>
              <a:gd name="connsiteX0" fmla="*/ 0 w 12191999"/>
              <a:gd name="connsiteY0" fmla="*/ 789557 h 789557"/>
              <a:gd name="connsiteX1" fmla="*/ 12141124 w 12191999"/>
              <a:gd name="connsiteY1" fmla="*/ 789557 h 789557"/>
              <a:gd name="connsiteX2" fmla="*/ 12191999 w 12191999"/>
              <a:gd name="connsiteY2" fmla="*/ 741927 h 789557"/>
              <a:gd name="connsiteX3" fmla="*/ 12191999 w 12191999"/>
              <a:gd name="connsiteY3" fmla="*/ 0 h 789557"/>
              <a:gd name="connsiteX4" fmla="*/ 0 w 12191999"/>
              <a:gd name="connsiteY4" fmla="*/ 0 h 78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9" h="789557">
                <a:moveTo>
                  <a:pt x="0" y="789557"/>
                </a:moveTo>
                <a:lnTo>
                  <a:pt x="12141124" y="789557"/>
                </a:lnTo>
                <a:lnTo>
                  <a:pt x="12191999" y="741927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E7E50-E391-3844-978B-3154840F05B9}"/>
              </a:ext>
            </a:extLst>
          </p:cNvPr>
          <p:cNvSpPr/>
          <p:nvPr/>
        </p:nvSpPr>
        <p:spPr>
          <a:xfrm>
            <a:off x="0" y="6105526"/>
            <a:ext cx="12192000" cy="752475"/>
          </a:xfrm>
          <a:prstGeom prst="rect">
            <a:avLst/>
          </a:prstGeom>
          <a:solidFill>
            <a:srgbClr val="418F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9AADDF-8C70-244B-96D2-0034C8FC9C4F}"/>
              </a:ext>
            </a:extLst>
          </p:cNvPr>
          <p:cNvCxnSpPr>
            <a:cxnSpLocks/>
          </p:cNvCxnSpPr>
          <p:nvPr/>
        </p:nvCxnSpPr>
        <p:spPr>
          <a:xfrm>
            <a:off x="2463800" y="6223000"/>
            <a:ext cx="0" cy="534988"/>
          </a:xfrm>
          <a:prstGeom prst="line">
            <a:avLst/>
          </a:prstGeom>
          <a:ln>
            <a:solidFill>
              <a:srgbClr val="418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3334B9C-EF12-1D4B-A334-C340F24A3FA3}"/>
              </a:ext>
            </a:extLst>
          </p:cNvPr>
          <p:cNvSpPr txBox="1"/>
          <p:nvPr/>
        </p:nvSpPr>
        <p:spPr>
          <a:xfrm>
            <a:off x="10042901" y="6143609"/>
            <a:ext cx="2061635" cy="5078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6CD90243-CC95-4EE5-91EB-857431FF95CC}" type="slidenum">
              <a:rPr lang="en-US" sz="2700" b="1">
                <a:ln>
                  <a:solidFill>
                    <a:schemeClr val="bg1"/>
                  </a:solidFill>
                </a:ln>
                <a:noFill/>
                <a:latin typeface="Franklin Gothic Heavy" panose="020B0603020102020204" pitchFamily="34" charset="0"/>
              </a:rPr>
              <a:pPr algn="ctr">
                <a:defRPr/>
              </a:pPr>
              <a:t>‹#›</a:t>
            </a:fld>
            <a:endParaRPr lang="en-US" sz="2700" b="1" dirty="0">
              <a:ln>
                <a:solidFill>
                  <a:schemeClr val="bg1"/>
                </a:solidFill>
              </a:ln>
              <a:noFill/>
              <a:latin typeface="Franklin Gothic Heavy" panose="020B0603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C8933F-8573-BA43-8469-A25819716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7" y="6016626"/>
            <a:ext cx="1572683" cy="904875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06797D-1AF2-8D4B-89D1-0FE1849CD09F}"/>
              </a:ext>
            </a:extLst>
          </p:cNvPr>
          <p:cNvCxnSpPr>
            <a:cxnSpLocks/>
          </p:cNvCxnSpPr>
          <p:nvPr/>
        </p:nvCxnSpPr>
        <p:spPr>
          <a:xfrm>
            <a:off x="1686984" y="6196014"/>
            <a:ext cx="0" cy="581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92D554-BA53-0942-822E-568011D70F1B}"/>
              </a:ext>
            </a:extLst>
          </p:cNvPr>
          <p:cNvCxnSpPr>
            <a:cxnSpLocks/>
          </p:cNvCxnSpPr>
          <p:nvPr/>
        </p:nvCxnSpPr>
        <p:spPr>
          <a:xfrm>
            <a:off x="9929284" y="6196014"/>
            <a:ext cx="0" cy="581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3"/>
          <p:cNvGrpSpPr>
            <a:grpSpLocks/>
          </p:cNvGrpSpPr>
          <p:nvPr/>
        </p:nvGrpSpPr>
        <p:grpSpPr bwMode="auto">
          <a:xfrm>
            <a:off x="2990851" y="6208713"/>
            <a:ext cx="6248942" cy="601662"/>
            <a:chOff x="3165833" y="5785255"/>
            <a:chExt cx="6249638" cy="60254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727A62-439E-1141-BF36-1CECE2231AD9}"/>
                </a:ext>
              </a:extLst>
            </p:cNvPr>
            <p:cNvSpPr txBox="1"/>
            <p:nvPr/>
          </p:nvSpPr>
          <p:spPr>
            <a:xfrm>
              <a:off x="3646369" y="5855207"/>
              <a:ext cx="1117289" cy="3698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effectLst>
                    <a:outerShdw blurRad="50800"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aspiration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386765-08FC-0C47-B521-DDEEE542741C}"/>
                </a:ext>
              </a:extLst>
            </p:cNvPr>
            <p:cNvSpPr txBox="1"/>
            <p:nvPr/>
          </p:nvSpPr>
          <p:spPr>
            <a:xfrm>
              <a:off x="6027885" y="5855207"/>
              <a:ext cx="1184944" cy="3698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effectLst>
                    <a:outerShdw blurRad="50800"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innovation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B87C33-73E5-2443-B6F1-93FDDCAC419C}"/>
                </a:ext>
              </a:extLst>
            </p:cNvPr>
            <p:cNvSpPr txBox="1"/>
            <p:nvPr/>
          </p:nvSpPr>
          <p:spPr>
            <a:xfrm>
              <a:off x="8536414" y="5855207"/>
              <a:ext cx="879057" cy="3698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dirty="0">
                  <a:solidFill>
                    <a:schemeClr val="bg1">
                      <a:lumMod val="85000"/>
                    </a:schemeClr>
                  </a:solidFill>
                  <a:effectLst>
                    <a:outerShdw blurRad="50800" dist="127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respect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0B98FA1-8601-FF41-9417-6234E1323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481768" y="5785255"/>
              <a:ext cx="602543" cy="60254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1B755ED-61BB-424A-AEF5-C2AE80276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5833" y="5828180"/>
              <a:ext cx="520758" cy="48966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4761330-92E6-AB41-9FB5-A7ECA5597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70095" y="5842489"/>
              <a:ext cx="789605" cy="48807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23B32E9-E366-964D-9326-09708807BAD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13153011" y="1289370"/>
            <a:ext cx="1555359" cy="83784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0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"/>
          <a:stretch>
            <a:fillRect/>
          </a:stretch>
        </p:blipFill>
        <p:spPr bwMode="auto">
          <a:xfrm>
            <a:off x="0" y="1"/>
            <a:ext cx="12192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81" b="82430"/>
          <a:stretch>
            <a:fillRect/>
          </a:stretch>
        </p:blipFill>
        <p:spPr bwMode="auto">
          <a:xfrm>
            <a:off x="4897967" y="639764"/>
            <a:ext cx="7774517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C291FB9-2E2F-DC47-A003-BA45153B6A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164" y="1067077"/>
            <a:ext cx="11916987" cy="4795561"/>
          </a:xfrm>
        </p:spPr>
        <p:txBody>
          <a:bodyPr>
            <a:normAutofit/>
          </a:bodyPr>
          <a:lstStyle>
            <a:lvl1pPr marL="0" indent="0">
              <a:buNone/>
              <a:defRPr sz="1500" b="0" i="0">
                <a:latin typeface="Abadi MT Condensed Light" panose="020B0306030101010103" pitchFamily="34" charset="77"/>
              </a:defRPr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AE9E74B-E103-F949-996B-BD577876C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61" y="11434"/>
            <a:ext cx="10809475" cy="794479"/>
          </a:xfrm>
        </p:spPr>
        <p:txBody>
          <a:bodyPr>
            <a:normAutofit/>
          </a:bodyPr>
          <a:lstStyle>
            <a:lvl1pPr>
              <a:defRPr sz="1800" b="0" i="0">
                <a:solidFill>
                  <a:schemeClr val="bg1">
                    <a:lumMod val="95000"/>
                  </a:schemeClr>
                </a:solidFill>
                <a:latin typeface="Franklin Gothic Heavy" panose="020B0603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0895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60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82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2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926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80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90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93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90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8064" y="185738"/>
            <a:ext cx="1280271" cy="6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cinema.net/korea-s-water-parks-fall-way-short-of-int-l-standards-121120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21E90442-2C70-41ED-9E05-41409EE1F94A}"/>
              </a:ext>
            </a:extLst>
          </p:cNvPr>
          <p:cNvSpPr txBox="1">
            <a:spLocks/>
          </p:cNvSpPr>
          <p:nvPr/>
        </p:nvSpPr>
        <p:spPr>
          <a:xfrm>
            <a:off x="3834248" y="1673235"/>
            <a:ext cx="7160357" cy="273251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7200" dirty="0"/>
              <a:t>Water World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970E8AA-988B-44BA-BC6A-70D22108A312}"/>
              </a:ext>
            </a:extLst>
          </p:cNvPr>
          <p:cNvSpPr txBox="1">
            <a:spLocks/>
          </p:cNvSpPr>
          <p:nvPr/>
        </p:nvSpPr>
        <p:spPr>
          <a:xfrm>
            <a:off x="1235937" y="5630429"/>
            <a:ext cx="8578699" cy="5048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Writing programs that use functions and procedures</a:t>
            </a:r>
          </a:p>
        </p:txBody>
      </p:sp>
      <p:pic>
        <p:nvPicPr>
          <p:cNvPr id="5" name="Picture 4" descr="A group of people in a water park&#10;&#10;Description automatically generated with medium confidence">
            <a:extLst>
              <a:ext uri="{FF2B5EF4-FFF2-40B4-BE49-F238E27FC236}">
                <a16:creationId xmlns:a16="http://schemas.microsoft.com/office/drawing/2014/main" id="{1E87FC25-F165-439A-BDBC-8B9FCFF3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011" r="23504"/>
          <a:stretch/>
        </p:blipFill>
        <p:spPr>
          <a:xfrm>
            <a:off x="822036" y="0"/>
            <a:ext cx="4488873" cy="47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2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916133" y="781050"/>
            <a:ext cx="5179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Answer:</a:t>
            </a:r>
            <a:r>
              <a:rPr lang="en-GB" sz="3200" b="1" dirty="0">
                <a:latin typeface="Consolas" panose="020B0609020204030204" pitchFamily="49" charset="0"/>
              </a:rPr>
              <a:t> code=</a:t>
            </a:r>
            <a:r>
              <a:rPr lang="en-GB" sz="3200" b="1" dirty="0" err="1">
                <a:latin typeface="Consolas" panose="020B0609020204030204" pitchFamily="49" charset="0"/>
              </a:rPr>
              <a:t>GetCode</a:t>
            </a:r>
            <a:r>
              <a:rPr lang="en-GB" sz="3200" b="1" dirty="0">
                <a:latin typeface="Consolas" panose="020B0609020204030204" pitchFamily="49" charset="0"/>
              </a:rPr>
              <a:t>()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85014-1D4A-4596-A21D-3FE25E17D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" t="76664" r="62171" b="13822"/>
          <a:stretch/>
        </p:blipFill>
        <p:spPr>
          <a:xfrm>
            <a:off x="6096000" y="781050"/>
            <a:ext cx="587202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D4FFB-7F3B-4F2F-B67C-ACF6896D8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04" t="54765" r="56430" b="28242"/>
          <a:stretch/>
        </p:blipFill>
        <p:spPr>
          <a:xfrm>
            <a:off x="740641" y="2530765"/>
            <a:ext cx="8708159" cy="228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1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1211969" y="832268"/>
            <a:ext cx="75230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price=</a:t>
            </a:r>
            <a:r>
              <a:rPr lang="en-GB" sz="3200" b="1" dirty="0" err="1">
                <a:latin typeface="Consolas" panose="020B0609020204030204" pitchFamily="49" charset="0"/>
              </a:rPr>
              <a:t>LookUpPrice</a:t>
            </a:r>
            <a:r>
              <a:rPr lang="en-GB" sz="3200" b="1" dirty="0">
                <a:latin typeface="Consolas" panose="020B0609020204030204" pitchFamily="49" charset="0"/>
              </a:rPr>
              <a:t>(code)</a:t>
            </a:r>
            <a:endParaRPr lang="en-GB" sz="3200" dirty="0"/>
          </a:p>
          <a:p>
            <a:r>
              <a:rPr lang="en-GB" sz="3200" dirty="0"/>
              <a:t>This is a function so it must end with a return and it uses a parameter called </a:t>
            </a:r>
            <a:r>
              <a:rPr lang="en-GB" sz="3200" dirty="0">
                <a:highlight>
                  <a:srgbClr val="FFFF00"/>
                </a:highlight>
              </a:rPr>
              <a:t>code.</a:t>
            </a:r>
            <a:r>
              <a:rPr lang="en-GB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If the code is A then the price is 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If the code is S then the price is 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Otherwise it must be a child so the price is 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Return the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3B809-70D4-4756-9424-08FCF2EFD510}"/>
              </a:ext>
            </a:extLst>
          </p:cNvPr>
          <p:cNvSpPr txBox="1"/>
          <p:nvPr/>
        </p:nvSpPr>
        <p:spPr>
          <a:xfrm>
            <a:off x="4767116" y="4311797"/>
            <a:ext cx="6687127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Task 4</a:t>
            </a:r>
          </a:p>
          <a:p>
            <a:r>
              <a:rPr lang="en-GB" sz="3200" dirty="0"/>
              <a:t>Write the procedure that goes with </a:t>
            </a:r>
          </a:p>
          <a:p>
            <a:endParaRPr lang="en-GB" sz="3200" dirty="0"/>
          </a:p>
          <a:p>
            <a:r>
              <a:rPr lang="en-GB" sz="3200" b="1" dirty="0">
                <a:latin typeface="Consolas" panose="020B0609020204030204" pitchFamily="49" charset="0"/>
              </a:rPr>
              <a:t>price=</a:t>
            </a:r>
            <a:r>
              <a:rPr lang="en-GB" sz="3200" b="1" dirty="0" err="1">
                <a:latin typeface="Consolas" panose="020B0609020204030204" pitchFamily="49" charset="0"/>
              </a:rPr>
              <a:t>LookUpPrice</a:t>
            </a:r>
            <a:r>
              <a:rPr lang="en-GB" sz="3200" b="1" dirty="0">
                <a:latin typeface="Consolas" panose="020B0609020204030204" pitchFamily="49" charset="0"/>
              </a:rPr>
              <a:t>(code)</a:t>
            </a:r>
          </a:p>
        </p:txBody>
      </p:sp>
    </p:spTree>
    <p:extLst>
      <p:ext uri="{BB962C8B-B14F-4D97-AF65-F5344CB8AC3E}">
        <p14:creationId xmlns:p14="http://schemas.microsoft.com/office/powerpoint/2010/main" val="2243646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916133" y="321280"/>
            <a:ext cx="7523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Answer:</a:t>
            </a:r>
            <a:r>
              <a:rPr lang="en-GB" sz="3200" b="1" dirty="0">
                <a:latin typeface="Consolas" panose="020B0609020204030204" pitchFamily="49" charset="0"/>
              </a:rPr>
              <a:t>  price=</a:t>
            </a:r>
            <a:r>
              <a:rPr lang="en-GB" sz="3200" b="1" dirty="0" err="1">
                <a:latin typeface="Consolas" panose="020B0609020204030204" pitchFamily="49" charset="0"/>
              </a:rPr>
              <a:t>LookUpPrice</a:t>
            </a:r>
            <a:r>
              <a:rPr lang="en-GB" sz="3200" b="1" dirty="0">
                <a:latin typeface="Consolas" panose="020B0609020204030204" pitchFamily="49" charset="0"/>
              </a:rPr>
              <a:t>(code)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036326-A268-4772-8D06-23939769F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4" t="42778" r="65000" b="23611"/>
          <a:stretch/>
        </p:blipFill>
        <p:spPr>
          <a:xfrm>
            <a:off x="916133" y="1947078"/>
            <a:ext cx="5560867" cy="38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860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674085" y="826161"/>
            <a:ext cx="46655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And finally the last line is</a:t>
            </a:r>
          </a:p>
          <a:p>
            <a:endParaRPr lang="en-GB" sz="3200" b="1" dirty="0">
              <a:latin typeface="Consolas" panose="020B0609020204030204" pitchFamily="49" charset="0"/>
            </a:endParaRPr>
          </a:p>
          <a:p>
            <a:r>
              <a:rPr lang="en-GB" sz="3200" b="1" dirty="0">
                <a:latin typeface="Consolas" panose="020B0609020204030204" pitchFamily="49" charset="0"/>
              </a:rPr>
              <a:t>Display(price)</a:t>
            </a:r>
            <a:endParaRPr lang="en-GB" sz="3200" dirty="0"/>
          </a:p>
          <a:p>
            <a:r>
              <a:rPr lang="en-GB" sz="3200" dirty="0"/>
              <a:t>This is a procedure with a parameter called </a:t>
            </a:r>
            <a:r>
              <a:rPr lang="en-GB" sz="3200" dirty="0">
                <a:highlight>
                  <a:srgbClr val="FFFF00"/>
                </a:highlight>
              </a:rPr>
              <a:t>price.</a:t>
            </a:r>
            <a:r>
              <a:rPr lang="en-GB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a blank 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Print out the final message including the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3B809-70D4-4756-9424-08FCF2EFD510}"/>
              </a:ext>
            </a:extLst>
          </p:cNvPr>
          <p:cNvSpPr txBox="1"/>
          <p:nvPr/>
        </p:nvSpPr>
        <p:spPr>
          <a:xfrm>
            <a:off x="3553691" y="5264297"/>
            <a:ext cx="6687127" cy="10772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You should be able to work this one out for yourself by now</a:t>
            </a:r>
            <a:endParaRPr lang="en-GB" sz="32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0AEC7-D762-4B7D-AF74-6EAD620D8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4" t="84516" r="67188" b="7381"/>
          <a:stretch/>
        </p:blipFill>
        <p:spPr>
          <a:xfrm>
            <a:off x="5769415" y="2952750"/>
            <a:ext cx="6422586" cy="934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893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3783FA-F95D-478F-B99B-FC9C79972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0" t="60000" r="64218" b="9722"/>
          <a:stretch/>
        </p:blipFill>
        <p:spPr>
          <a:xfrm>
            <a:off x="868220" y="3769662"/>
            <a:ext cx="5028128" cy="2986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1B38A-DCCB-4DFB-9067-57FE7C7C5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" t="21280" r="66288" b="6667"/>
          <a:stretch/>
        </p:blipFill>
        <p:spPr>
          <a:xfrm>
            <a:off x="6012871" y="124032"/>
            <a:ext cx="5197938" cy="6636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241265-A840-4904-AEB3-F6C1922320DA}"/>
              </a:ext>
            </a:extLst>
          </p:cNvPr>
          <p:cNvSpPr txBox="1"/>
          <p:nvPr/>
        </p:nvSpPr>
        <p:spPr>
          <a:xfrm>
            <a:off x="868220" y="124032"/>
            <a:ext cx="5028128" cy="35394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Task 5</a:t>
            </a:r>
          </a:p>
          <a:p>
            <a:r>
              <a:rPr lang="en-GB" sz="3200" dirty="0"/>
              <a:t>Load up </a:t>
            </a:r>
            <a:r>
              <a:rPr lang="en-GB" sz="3200" dirty="0" err="1">
                <a:highlight>
                  <a:srgbClr val="FFFF00"/>
                </a:highlight>
              </a:rPr>
              <a:t>waterworld</a:t>
            </a:r>
            <a:endParaRPr lang="en-GB" sz="3200" dirty="0">
              <a:highlight>
                <a:srgbClr val="FFFF00"/>
              </a:highlight>
            </a:endParaRPr>
          </a:p>
          <a:p>
            <a:endParaRPr lang="en-GB" sz="3200" dirty="0"/>
          </a:p>
          <a:p>
            <a:r>
              <a:rPr lang="en-GB" sz="3200" dirty="0"/>
              <a:t>Using your notes, finish it off by adding the sub-programs at the start. Check its working.</a:t>
            </a:r>
          </a:p>
        </p:txBody>
      </p:sp>
    </p:spTree>
    <p:extLst>
      <p:ext uri="{BB962C8B-B14F-4D97-AF65-F5344CB8AC3E}">
        <p14:creationId xmlns:p14="http://schemas.microsoft.com/office/powerpoint/2010/main" val="333561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33E2B-3F70-416D-8F8B-07CC769D7378}"/>
              </a:ext>
            </a:extLst>
          </p:cNvPr>
          <p:cNvSpPr txBox="1"/>
          <p:nvPr/>
        </p:nvSpPr>
        <p:spPr>
          <a:xfrm>
            <a:off x="1461675" y="363915"/>
            <a:ext cx="953250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At the moment your program only gives you the price of one ticket</a:t>
            </a:r>
          </a:p>
          <a:p>
            <a:endParaRPr lang="en-GB" sz="3200" dirty="0">
              <a:highlight>
                <a:srgbClr val="FFFF00"/>
              </a:highlight>
            </a:endParaRPr>
          </a:p>
          <a:p>
            <a:r>
              <a:rPr lang="en-GB" sz="3200" dirty="0"/>
              <a:t>v2. Can you add an extra function</a:t>
            </a:r>
          </a:p>
          <a:p>
            <a:r>
              <a:rPr lang="en-GB" sz="3200" dirty="0"/>
              <a:t>           people=</a:t>
            </a:r>
            <a:r>
              <a:rPr lang="en-GB" sz="3200" dirty="0" err="1"/>
              <a:t>GetPeople</a:t>
            </a:r>
            <a:r>
              <a:rPr lang="en-GB" sz="3200" dirty="0"/>
              <a:t>()</a:t>
            </a:r>
          </a:p>
          <a:p>
            <a:r>
              <a:rPr lang="en-GB" sz="3200" dirty="0"/>
              <a:t>which asks for and returns the number of people in the group. If you add it after </a:t>
            </a:r>
            <a:r>
              <a:rPr lang="en-GB" sz="3200" dirty="0" err="1"/>
              <a:t>PriceCodes</a:t>
            </a:r>
            <a:r>
              <a:rPr lang="en-GB" sz="3200" dirty="0"/>
              <a:t>() and then set up a FOR LOOP around the rest of the main program it should ask for a code for everyone in the group.</a:t>
            </a:r>
          </a:p>
          <a:p>
            <a:endParaRPr lang="en-GB" sz="3200" dirty="0"/>
          </a:p>
          <a:p>
            <a:r>
              <a:rPr lang="en-GB" sz="3200" dirty="0"/>
              <a:t>v3. To then get the total price set up a variable called total in the main program and create another procedure which prints out the total price at the end</a:t>
            </a:r>
          </a:p>
        </p:txBody>
      </p:sp>
    </p:spTree>
    <p:extLst>
      <p:ext uri="{BB962C8B-B14F-4D97-AF65-F5344CB8AC3E}">
        <p14:creationId xmlns:p14="http://schemas.microsoft.com/office/powerpoint/2010/main" val="423928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33E2B-3F70-416D-8F8B-07CC769D7378}"/>
              </a:ext>
            </a:extLst>
          </p:cNvPr>
          <p:cNvSpPr txBox="1"/>
          <p:nvPr/>
        </p:nvSpPr>
        <p:spPr>
          <a:xfrm>
            <a:off x="765869" y="874455"/>
            <a:ext cx="76684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u="sng" dirty="0"/>
              <a:t>Do now task-</a:t>
            </a:r>
          </a:p>
          <a:p>
            <a:r>
              <a:rPr lang="en-GB" sz="3200" dirty="0"/>
              <a:t>On Tuesday we looked at the 4 types of sub-programs. </a:t>
            </a:r>
          </a:p>
          <a:p>
            <a:endParaRPr lang="en-GB" sz="3200" dirty="0"/>
          </a:p>
          <a:p>
            <a:r>
              <a:rPr lang="en-GB" sz="3200" dirty="0"/>
              <a:t>Can you remember what they were?</a:t>
            </a:r>
            <a:endParaRPr lang="en-GB" sz="3200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19147-ABF4-43E6-83BC-7D03938DF54C}"/>
              </a:ext>
            </a:extLst>
          </p:cNvPr>
          <p:cNvSpPr txBox="1"/>
          <p:nvPr/>
        </p:nvSpPr>
        <p:spPr>
          <a:xfrm>
            <a:off x="765869" y="3701955"/>
            <a:ext cx="80369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GB" b="1" u="sng" dirty="0"/>
              <a:t>Challenge</a:t>
            </a:r>
            <a:r>
              <a:rPr lang="en-GB" dirty="0"/>
              <a:t>- </a:t>
            </a:r>
          </a:p>
          <a:p>
            <a:r>
              <a:rPr lang="en-GB" dirty="0"/>
              <a:t>Give reasons why commercial programs are broken down into subprograms?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939BE3-D50D-4B8A-BE86-2E2132F7B724}"/>
              </a:ext>
            </a:extLst>
          </p:cNvPr>
          <p:cNvSpPr txBox="1"/>
          <p:nvPr/>
        </p:nvSpPr>
        <p:spPr>
          <a:xfrm>
            <a:off x="9246358" y="1323833"/>
            <a:ext cx="265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Language for learning</a:t>
            </a:r>
          </a:p>
        </p:txBody>
      </p:sp>
    </p:spTree>
    <p:extLst>
      <p:ext uri="{BB962C8B-B14F-4D97-AF65-F5344CB8AC3E}">
        <p14:creationId xmlns:p14="http://schemas.microsoft.com/office/powerpoint/2010/main" val="2450781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1999AB-D82A-4179-90CB-D5710EB9E6DE}"/>
              </a:ext>
            </a:extLst>
          </p:cNvPr>
          <p:cNvSpPr txBox="1"/>
          <p:nvPr/>
        </p:nvSpPr>
        <p:spPr>
          <a:xfrm>
            <a:off x="989782" y="757279"/>
            <a:ext cx="46649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Here is the main program for </a:t>
            </a:r>
            <a:r>
              <a:rPr lang="en-GB" sz="3200" dirty="0" err="1">
                <a:highlight>
                  <a:srgbClr val="FFFF00"/>
                </a:highlight>
              </a:rPr>
              <a:t>waterworld</a:t>
            </a:r>
            <a:r>
              <a:rPr lang="en-GB" sz="3200" dirty="0"/>
              <a:t>.</a:t>
            </a:r>
          </a:p>
          <a:p>
            <a:endParaRPr lang="en-GB" sz="3200" dirty="0"/>
          </a:p>
          <a:p>
            <a:r>
              <a:rPr lang="en-GB" sz="3200" dirty="0"/>
              <a:t>Can you tell what kind of sub-program each line is calling?</a:t>
            </a:r>
          </a:p>
          <a:p>
            <a:endParaRPr lang="en-GB" sz="3200" dirty="0"/>
          </a:p>
          <a:p>
            <a:r>
              <a:rPr lang="en-GB" sz="3200" dirty="0"/>
              <a:t>(using </a:t>
            </a:r>
            <a:r>
              <a:rPr lang="en-GB" sz="3200" dirty="0" err="1"/>
              <a:t>Plicker</a:t>
            </a:r>
            <a:r>
              <a:rPr lang="en-GB" sz="32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EEBB1-F9E3-4F30-9CA5-3D8523FAC6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0" t="60000" r="64218" b="9722"/>
          <a:stretch/>
        </p:blipFill>
        <p:spPr>
          <a:xfrm>
            <a:off x="5791201" y="955962"/>
            <a:ext cx="6118648" cy="3634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828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3783FA-F95D-478F-B99B-FC9C799729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0" t="60000" r="64218" b="9722"/>
          <a:stretch/>
        </p:blipFill>
        <p:spPr>
          <a:xfrm>
            <a:off x="981191" y="3442525"/>
            <a:ext cx="5028128" cy="2986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1B38A-DCCB-4DFB-9067-57FE7C7C5B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" t="21280" r="66288" b="6667"/>
          <a:stretch/>
        </p:blipFill>
        <p:spPr>
          <a:xfrm>
            <a:off x="6012871" y="124032"/>
            <a:ext cx="5197938" cy="6636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A9CE4A-54C2-4516-8A26-9AAC6DE1C7D1}"/>
              </a:ext>
            </a:extLst>
          </p:cNvPr>
          <p:cNvSpPr txBox="1"/>
          <p:nvPr/>
        </p:nvSpPr>
        <p:spPr>
          <a:xfrm>
            <a:off x="981191" y="1093424"/>
            <a:ext cx="4921250" cy="20621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This is what the program should look like when the sub-programs are added correctly</a:t>
            </a:r>
            <a:endParaRPr lang="en-GB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0754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916133" y="1413063"/>
            <a:ext cx="48011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err="1">
                <a:latin typeface="Consolas" panose="020B0609020204030204" pitchFamily="49" charset="0"/>
              </a:rPr>
              <a:t>PriceCodes</a:t>
            </a:r>
            <a:r>
              <a:rPr lang="en-GB" sz="3200" b="1" dirty="0">
                <a:latin typeface="Consolas" panose="020B0609020204030204" pitchFamily="49" charset="0"/>
              </a:rPr>
              <a:t>()</a:t>
            </a:r>
            <a:endParaRPr lang="en-GB" sz="3200" dirty="0"/>
          </a:p>
          <a:p>
            <a:r>
              <a:rPr lang="en-GB" sz="3200" dirty="0"/>
              <a:t>This procedure must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Display the 3 lines about the ticket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1 blank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85014-1D4A-4596-A21D-3FE25E17D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" t="62530" r="68711" b="21927"/>
          <a:stretch/>
        </p:blipFill>
        <p:spPr>
          <a:xfrm>
            <a:off x="5717310" y="1469151"/>
            <a:ext cx="6229296" cy="18575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3B809-70D4-4756-9424-08FCF2EFD510}"/>
              </a:ext>
            </a:extLst>
          </p:cNvPr>
          <p:cNvSpPr txBox="1"/>
          <p:nvPr/>
        </p:nvSpPr>
        <p:spPr>
          <a:xfrm>
            <a:off x="2144831" y="4205856"/>
            <a:ext cx="6687127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Task 1</a:t>
            </a:r>
          </a:p>
          <a:p>
            <a:r>
              <a:rPr lang="en-GB" sz="3200" dirty="0"/>
              <a:t>Write the procedure that goes with </a:t>
            </a:r>
          </a:p>
          <a:p>
            <a:endParaRPr lang="en-GB" sz="3200" dirty="0"/>
          </a:p>
          <a:p>
            <a:r>
              <a:rPr lang="en-GB" sz="3200" b="1" dirty="0" err="1">
                <a:latin typeface="Consolas" panose="020B0609020204030204" pitchFamily="49" charset="0"/>
              </a:rPr>
              <a:t>PriceCodes</a:t>
            </a:r>
            <a:r>
              <a:rPr lang="en-GB" sz="3200" b="1" dirty="0">
                <a:latin typeface="Consolas" panose="020B0609020204030204" pitchFamily="49" charset="0"/>
              </a:rPr>
              <a:t>()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4E45D-FFCC-4D9E-A67A-978DA9B41FF3}"/>
              </a:ext>
            </a:extLst>
          </p:cNvPr>
          <p:cNvSpPr txBox="1"/>
          <p:nvPr/>
        </p:nvSpPr>
        <p:spPr>
          <a:xfrm>
            <a:off x="1421100" y="590041"/>
            <a:ext cx="10287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We will start with the second line because it is the easiest</a:t>
            </a:r>
          </a:p>
        </p:txBody>
      </p:sp>
    </p:spTree>
    <p:extLst>
      <p:ext uri="{BB962C8B-B14F-4D97-AF65-F5344CB8AC3E}">
        <p14:creationId xmlns:p14="http://schemas.microsoft.com/office/powerpoint/2010/main" val="758781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777587" y="934064"/>
            <a:ext cx="48011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latin typeface="Consolas" panose="020B0609020204030204" pitchFamily="49" charset="0"/>
              </a:defRPr>
            </a:lvl1pPr>
          </a:lstStyle>
          <a:p>
            <a:r>
              <a:rPr lang="en-GB" b="0" dirty="0">
                <a:latin typeface="+mn-lt"/>
              </a:rPr>
              <a:t>Answer:  </a:t>
            </a:r>
            <a:r>
              <a:rPr lang="en-GB" dirty="0" err="1"/>
              <a:t>PriceCodes</a:t>
            </a:r>
            <a:r>
              <a:rPr lang="en-GB" dirty="0"/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85014-1D4A-4596-A21D-3FE25E17D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8" t="62530" r="68711" b="21927"/>
          <a:stretch/>
        </p:blipFill>
        <p:spPr>
          <a:xfrm>
            <a:off x="5717310" y="590041"/>
            <a:ext cx="6229296" cy="1857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DF400-7CDD-4049-92B4-C4836F2B2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5" t="28846" r="49429" b="51522"/>
          <a:stretch/>
        </p:blipFill>
        <p:spPr>
          <a:xfrm>
            <a:off x="777587" y="2906848"/>
            <a:ext cx="10437040" cy="264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8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737757" y="979904"/>
            <a:ext cx="4801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Title(</a:t>
            </a:r>
            <a:r>
              <a:rPr lang="en-GB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“Water World”</a:t>
            </a:r>
            <a:r>
              <a:rPr lang="en-GB" sz="3200" b="1" dirty="0">
                <a:latin typeface="Consolas" panose="020B0609020204030204" pitchFamily="49" charset="0"/>
              </a:rPr>
              <a:t>)</a:t>
            </a:r>
            <a:endParaRPr lang="en-GB" sz="3200" dirty="0"/>
          </a:p>
          <a:p>
            <a:r>
              <a:rPr lang="en-GB" sz="3200" dirty="0"/>
              <a:t>This procedure has a parameter which we will call </a:t>
            </a:r>
            <a:r>
              <a:rPr lang="en-GB" sz="3200" dirty="0">
                <a:highlight>
                  <a:srgbClr val="FFFF00"/>
                </a:highlight>
              </a:rPr>
              <a:t>text</a:t>
            </a:r>
            <a:r>
              <a:rPr lang="en-GB" sz="3200" dirty="0"/>
              <a:t>. It must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Draw 6 blank lines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10 spaces, then </a:t>
            </a:r>
            <a:r>
              <a:rPr lang="en-GB" sz="3200" dirty="0">
                <a:highlight>
                  <a:srgbClr val="FFFF00"/>
                </a:highlight>
              </a:rPr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10 spaces and Underline </a:t>
            </a:r>
            <a:r>
              <a:rPr lang="en-GB" sz="3200" dirty="0">
                <a:highlight>
                  <a:srgbClr val="FFFF00"/>
                </a:highlight>
              </a:rPr>
              <a:t>text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1 blank 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85014-1D4A-4596-A21D-3FE25E17D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" t="21279" r="65439" b="38554"/>
          <a:stretch/>
        </p:blipFill>
        <p:spPr>
          <a:xfrm>
            <a:off x="5938980" y="60992"/>
            <a:ext cx="5336887" cy="3699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3B809-70D4-4756-9424-08FCF2EFD510}"/>
              </a:ext>
            </a:extLst>
          </p:cNvPr>
          <p:cNvSpPr txBox="1"/>
          <p:nvPr/>
        </p:nvSpPr>
        <p:spPr>
          <a:xfrm>
            <a:off x="4767116" y="4311797"/>
            <a:ext cx="6687127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Task 2</a:t>
            </a:r>
          </a:p>
          <a:p>
            <a:r>
              <a:rPr lang="en-GB" sz="3200" dirty="0"/>
              <a:t>Write the procedure that goes with </a:t>
            </a:r>
          </a:p>
          <a:p>
            <a:endParaRPr lang="en-GB" sz="3200" dirty="0"/>
          </a:p>
          <a:p>
            <a:r>
              <a:rPr lang="en-GB" sz="3200" b="1" dirty="0">
                <a:latin typeface="Consolas" panose="020B0609020204030204" pitchFamily="49" charset="0"/>
              </a:rPr>
              <a:t>Title(</a:t>
            </a:r>
            <a:r>
              <a:rPr lang="en-GB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“Water World”</a:t>
            </a:r>
            <a:r>
              <a:rPr lang="en-GB" sz="32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7432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740641" y="570663"/>
            <a:ext cx="8449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Answer:   </a:t>
            </a:r>
            <a:r>
              <a:rPr lang="en-GB" sz="3200" b="1" dirty="0">
                <a:latin typeface="Consolas" panose="020B0609020204030204" pitchFamily="49" charset="0"/>
              </a:rPr>
              <a:t>Title(</a:t>
            </a:r>
            <a:r>
              <a:rPr lang="en-GB" sz="3200" b="1" dirty="0">
                <a:solidFill>
                  <a:schemeClr val="accent1"/>
                </a:solidFill>
                <a:latin typeface="Consolas" panose="020B0609020204030204" pitchFamily="49" charset="0"/>
              </a:rPr>
              <a:t>“Water World”</a:t>
            </a:r>
            <a:r>
              <a:rPr lang="en-GB" sz="3200" b="1" dirty="0">
                <a:latin typeface="Consolas" panose="020B0609020204030204" pitchFamily="49" charset="0"/>
              </a:rPr>
              <a:t>)</a:t>
            </a:r>
          </a:p>
          <a:p>
            <a:endParaRPr lang="en-GB" sz="3200" b="1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A3E64-E3D6-4BB8-8D8C-3317B67FB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5710" r="48106" b="73873"/>
          <a:stretch/>
        </p:blipFill>
        <p:spPr>
          <a:xfrm>
            <a:off x="740641" y="2628900"/>
            <a:ext cx="10739480" cy="27500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A85014-1D4A-4596-A21D-3FE25E17D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9" t="21279" r="65499" b="38554"/>
          <a:stretch/>
        </p:blipFill>
        <p:spPr>
          <a:xfrm>
            <a:off x="7250546" y="133118"/>
            <a:ext cx="4745628" cy="3295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14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CEDA7-314C-4ACE-BFD4-2D8039276AD4}"/>
              </a:ext>
            </a:extLst>
          </p:cNvPr>
          <p:cNvSpPr txBox="1"/>
          <p:nvPr/>
        </p:nvSpPr>
        <p:spPr>
          <a:xfrm>
            <a:off x="737757" y="968637"/>
            <a:ext cx="48011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Consolas" panose="020B0609020204030204" pitchFamily="49" charset="0"/>
              </a:rPr>
              <a:t>code=</a:t>
            </a:r>
            <a:r>
              <a:rPr lang="en-GB" sz="3200" b="1" dirty="0" err="1">
                <a:latin typeface="Consolas" panose="020B0609020204030204" pitchFamily="49" charset="0"/>
              </a:rPr>
              <a:t>GetCode</a:t>
            </a:r>
            <a:r>
              <a:rPr lang="en-GB" sz="3200" b="1" dirty="0">
                <a:latin typeface="Consolas" panose="020B0609020204030204" pitchFamily="49" charset="0"/>
              </a:rPr>
              <a:t>()</a:t>
            </a:r>
            <a:endParaRPr lang="en-GB" sz="3200" dirty="0"/>
          </a:p>
          <a:p>
            <a:r>
              <a:rPr lang="en-GB" sz="3200" dirty="0"/>
              <a:t>This is a function so it must end with a return. It must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Ask the user to enter a </a:t>
            </a:r>
            <a:r>
              <a:rPr lang="en-GB" sz="3200" dirty="0">
                <a:highlight>
                  <a:srgbClr val="FFFF00"/>
                </a:highlight>
              </a:rPr>
              <a:t>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Turn the code into a capital letter</a:t>
            </a:r>
            <a:endParaRPr lang="en-GB" sz="3200" dirty="0">
              <a:highlight>
                <a:srgbClr val="FFFF00"/>
              </a:highligh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Return the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A85014-1D4A-4596-A21D-3FE25E17D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" t="76664" r="62171" b="13822"/>
          <a:stretch/>
        </p:blipFill>
        <p:spPr>
          <a:xfrm>
            <a:off x="6096000" y="781050"/>
            <a:ext cx="5872020" cy="876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03B809-70D4-4756-9424-08FCF2EFD510}"/>
              </a:ext>
            </a:extLst>
          </p:cNvPr>
          <p:cNvSpPr txBox="1"/>
          <p:nvPr/>
        </p:nvSpPr>
        <p:spPr>
          <a:xfrm>
            <a:off x="4767116" y="4311797"/>
            <a:ext cx="6687127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Task 3</a:t>
            </a:r>
          </a:p>
          <a:p>
            <a:r>
              <a:rPr lang="en-GB" sz="3200" dirty="0"/>
              <a:t>Write the procedure that goes with </a:t>
            </a:r>
          </a:p>
          <a:p>
            <a:endParaRPr lang="en-GB" sz="3200" dirty="0"/>
          </a:p>
          <a:p>
            <a:r>
              <a:rPr lang="en-GB" sz="3200" b="1" dirty="0">
                <a:latin typeface="Consolas" panose="020B0609020204030204" pitchFamily="49" charset="0"/>
              </a:rPr>
              <a:t>code=</a:t>
            </a:r>
            <a:r>
              <a:rPr lang="en-GB" sz="3200" b="1" dirty="0" err="1">
                <a:latin typeface="Consolas" panose="020B0609020204030204" pitchFamily="49" charset="0"/>
              </a:rPr>
              <a:t>GetCode</a:t>
            </a:r>
            <a:r>
              <a:rPr lang="en-GB" sz="3200" b="1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5316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heme2 lv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 lva" id="{C10AFE40-C56B-49B9-BDAB-547C4300AD5F}" vid="{11EF2883-9AF9-429C-ABD0-373503CF0B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slides-Maths</Template>
  <TotalTime>1784</TotalTime>
  <Words>490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Abadi MT Condensed Light</vt:lpstr>
      <vt:lpstr>Arial</vt:lpstr>
      <vt:lpstr>Calibri</vt:lpstr>
      <vt:lpstr>Calibri Light</vt:lpstr>
      <vt:lpstr>Comic Sans MS</vt:lpstr>
      <vt:lpstr>Consolas</vt:lpstr>
      <vt:lpstr>Franklin Gothic Heavy</vt:lpstr>
      <vt:lpstr>Theme2 lva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Triangles </dc:title>
  <dc:creator>Nicholas Innocent</dc:creator>
  <cp:lastModifiedBy>Freshteh Shafieian</cp:lastModifiedBy>
  <cp:revision>12</cp:revision>
  <dcterms:created xsi:type="dcterms:W3CDTF">2022-03-10T08:54:47Z</dcterms:created>
  <dcterms:modified xsi:type="dcterms:W3CDTF">2022-03-17T11:21:18Z</dcterms:modified>
</cp:coreProperties>
</file>