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30"/>
  </p:notesMasterIdLst>
  <p:handoutMasterIdLst>
    <p:handoutMasterId r:id="rId131"/>
  </p:handoutMasterIdLst>
  <p:sldIdLst>
    <p:sldId id="450" r:id="rId2"/>
    <p:sldId id="453" r:id="rId3"/>
    <p:sldId id="454" r:id="rId4"/>
    <p:sldId id="455"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0" r:id="rId30"/>
    <p:sldId id="481" r:id="rId31"/>
    <p:sldId id="482" r:id="rId32"/>
    <p:sldId id="483" r:id="rId33"/>
    <p:sldId id="489" r:id="rId34"/>
    <p:sldId id="485" r:id="rId35"/>
    <p:sldId id="486" r:id="rId36"/>
    <p:sldId id="487" r:id="rId37"/>
    <p:sldId id="488" r:id="rId38"/>
    <p:sldId id="490" r:id="rId39"/>
    <p:sldId id="451" r:id="rId40"/>
    <p:sldId id="387" r:id="rId41"/>
    <p:sldId id="388" r:id="rId42"/>
    <p:sldId id="389" r:id="rId43"/>
    <p:sldId id="446" r:id="rId44"/>
    <p:sldId id="390" r:id="rId45"/>
    <p:sldId id="391" r:id="rId46"/>
    <p:sldId id="392" r:id="rId47"/>
    <p:sldId id="440" r:id="rId48"/>
    <p:sldId id="393" r:id="rId49"/>
    <p:sldId id="444" r:id="rId50"/>
    <p:sldId id="441" r:id="rId51"/>
    <p:sldId id="394" r:id="rId52"/>
    <p:sldId id="402" r:id="rId53"/>
    <p:sldId id="399" r:id="rId54"/>
    <p:sldId id="400" r:id="rId55"/>
    <p:sldId id="396" r:id="rId56"/>
    <p:sldId id="395" r:id="rId57"/>
    <p:sldId id="401" r:id="rId58"/>
    <p:sldId id="397" r:id="rId59"/>
    <p:sldId id="398" r:id="rId60"/>
    <p:sldId id="403" r:id="rId61"/>
    <p:sldId id="404" r:id="rId62"/>
    <p:sldId id="405" r:id="rId63"/>
    <p:sldId id="406" r:id="rId64"/>
    <p:sldId id="407" r:id="rId65"/>
    <p:sldId id="408" r:id="rId66"/>
    <p:sldId id="409" r:id="rId67"/>
    <p:sldId id="410" r:id="rId68"/>
    <p:sldId id="411" r:id="rId69"/>
    <p:sldId id="412" r:id="rId70"/>
    <p:sldId id="413" r:id="rId71"/>
    <p:sldId id="414" r:id="rId72"/>
    <p:sldId id="415" r:id="rId73"/>
    <p:sldId id="416" r:id="rId74"/>
    <p:sldId id="418" r:id="rId75"/>
    <p:sldId id="419" r:id="rId76"/>
    <p:sldId id="422" r:id="rId77"/>
    <p:sldId id="423" r:id="rId78"/>
    <p:sldId id="424" r:id="rId79"/>
    <p:sldId id="425" r:id="rId80"/>
    <p:sldId id="426" r:id="rId81"/>
    <p:sldId id="435" r:id="rId82"/>
    <p:sldId id="427" r:id="rId83"/>
    <p:sldId id="428" r:id="rId84"/>
    <p:sldId id="436" r:id="rId85"/>
    <p:sldId id="429" r:id="rId86"/>
    <p:sldId id="437" r:id="rId87"/>
    <p:sldId id="438" r:id="rId88"/>
    <p:sldId id="439" r:id="rId89"/>
    <p:sldId id="430" r:id="rId90"/>
    <p:sldId id="431" r:id="rId91"/>
    <p:sldId id="432" r:id="rId92"/>
    <p:sldId id="433" r:id="rId93"/>
    <p:sldId id="434" r:id="rId94"/>
    <p:sldId id="442" r:id="rId95"/>
    <p:sldId id="443" r:id="rId96"/>
    <p:sldId id="445" r:id="rId97"/>
    <p:sldId id="447" r:id="rId98"/>
    <p:sldId id="448" r:id="rId99"/>
    <p:sldId id="449" r:id="rId100"/>
    <p:sldId id="491" r:id="rId101"/>
    <p:sldId id="492" r:id="rId102"/>
    <p:sldId id="493" r:id="rId103"/>
    <p:sldId id="494" r:id="rId104"/>
    <p:sldId id="495" r:id="rId105"/>
    <p:sldId id="496" r:id="rId106"/>
    <p:sldId id="497" r:id="rId107"/>
    <p:sldId id="498" r:id="rId108"/>
    <p:sldId id="499" r:id="rId109"/>
    <p:sldId id="500" r:id="rId110"/>
    <p:sldId id="501" r:id="rId111"/>
    <p:sldId id="502" r:id="rId112"/>
    <p:sldId id="503" r:id="rId113"/>
    <p:sldId id="504" r:id="rId114"/>
    <p:sldId id="505" r:id="rId115"/>
    <p:sldId id="506" r:id="rId116"/>
    <p:sldId id="507" r:id="rId117"/>
    <p:sldId id="508" r:id="rId118"/>
    <p:sldId id="509" r:id="rId119"/>
    <p:sldId id="518" r:id="rId120"/>
    <p:sldId id="516" r:id="rId121"/>
    <p:sldId id="517" r:id="rId122"/>
    <p:sldId id="519" r:id="rId123"/>
    <p:sldId id="520" r:id="rId124"/>
    <p:sldId id="521" r:id="rId125"/>
    <p:sldId id="522" r:id="rId126"/>
    <p:sldId id="523" r:id="rId127"/>
    <p:sldId id="524" r:id="rId128"/>
    <p:sldId id="525" r:id="rId129"/>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F1EF89"/>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96134" autoAdjust="0"/>
  </p:normalViewPr>
  <p:slideViewPr>
    <p:cSldViewPr>
      <p:cViewPr>
        <p:scale>
          <a:sx n="99" d="100"/>
          <a:sy n="99" d="100"/>
        </p:scale>
        <p:origin x="-1384"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GB"/>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GB"/>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GB"/>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C411B696-3EB5-46FD-BAFF-A65F4E64AF23}" type="slidenum">
              <a:rPr lang="en-GB"/>
              <a:pPr>
                <a:defRPr/>
              </a:pPr>
              <a:t>‹#›</a:t>
            </a:fld>
            <a:endParaRPr lang="en-GB"/>
          </a:p>
        </p:txBody>
      </p:sp>
    </p:spTree>
    <p:extLst>
      <p:ext uri="{BB962C8B-B14F-4D97-AF65-F5344CB8AC3E}">
        <p14:creationId xmlns:p14="http://schemas.microsoft.com/office/powerpoint/2010/main" val="354470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GB"/>
          </a:p>
        </p:txBody>
      </p:sp>
      <p:sp>
        <p:nvSpPr>
          <p:cNvPr id="399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GB"/>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99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GB"/>
          </a:p>
        </p:txBody>
      </p:sp>
      <p:sp>
        <p:nvSpPr>
          <p:cNvPr id="399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9C55CB57-9F3A-40F5-A8C7-356496234F93}" type="slidenum">
              <a:rPr lang="en-GB"/>
              <a:pPr>
                <a:defRPr/>
              </a:pPr>
              <a:t>‹#›</a:t>
            </a:fld>
            <a:endParaRPr lang="en-GB"/>
          </a:p>
        </p:txBody>
      </p:sp>
    </p:spTree>
    <p:extLst>
      <p:ext uri="{BB962C8B-B14F-4D97-AF65-F5344CB8AC3E}">
        <p14:creationId xmlns:p14="http://schemas.microsoft.com/office/powerpoint/2010/main" val="3475704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13</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14</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16</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17</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20</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21</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22</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3</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23</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24</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26</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27</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a:t>
            </a:fld>
            <a:endParaRPr lang="en-GB"/>
          </a:p>
        </p:txBody>
      </p:sp>
    </p:spTree>
    <p:extLst>
      <p:ext uri="{BB962C8B-B14F-4D97-AF65-F5344CB8AC3E}">
        <p14:creationId xmlns:p14="http://schemas.microsoft.com/office/powerpoint/2010/main" val="2365865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60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96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97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98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99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6</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8</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9</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a:t>
            </a:fld>
            <a:endParaRPr lang="en-GB"/>
          </a:p>
        </p:txBody>
      </p:sp>
    </p:spTree>
    <p:extLst>
      <p:ext uri="{BB962C8B-B14F-4D97-AF65-F5344CB8AC3E}">
        <p14:creationId xmlns:p14="http://schemas.microsoft.com/office/powerpoint/2010/main" val="4010173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BA8BFD-287A-4E39-984D-B664CAD09322}" type="slidenum">
              <a:rPr lang="en-US"/>
              <a:pPr>
                <a:defRPr/>
              </a:pPr>
              <a:t>‹#›</a:t>
            </a:fld>
            <a:endParaRPr lang="en-US"/>
          </a:p>
        </p:txBody>
      </p:sp>
      <p:sp>
        <p:nvSpPr>
          <p:cNvPr id="7" name="Flowchart: Manual Input 6"/>
          <p:cNvSpPr/>
          <p:nvPr userDrawn="1"/>
        </p:nvSpPr>
        <p:spPr>
          <a:xfrm>
            <a:off x="0" y="6000750"/>
            <a:ext cx="9144000" cy="857250"/>
          </a:xfrm>
          <a:prstGeom prst="flowChartManualInpu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0"/>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32440" y="6136481"/>
            <a:ext cx="433387"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735826"/>
      </p:ext>
    </p:extLst>
  </p:cSld>
  <p:clrMapOvr>
    <a:masterClrMapping/>
  </p:clrMapOvr>
  <p:transition advTm="1000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6A6278-2143-4581-B51C-896010DD311A}" type="slidenum">
              <a:rPr lang="en-US"/>
              <a:pPr>
                <a:defRPr/>
              </a:pPr>
              <a:t>‹#›</a:t>
            </a:fld>
            <a:endParaRPr lang="en-US"/>
          </a:p>
        </p:txBody>
      </p:sp>
    </p:spTree>
    <p:extLst>
      <p:ext uri="{BB962C8B-B14F-4D97-AF65-F5344CB8AC3E}">
        <p14:creationId xmlns:p14="http://schemas.microsoft.com/office/powerpoint/2010/main" val="1600601376"/>
      </p:ext>
    </p:extLst>
  </p:cSld>
  <p:clrMapOvr>
    <a:masterClrMapping/>
  </p:clrMapOvr>
  <p:transition advTm="10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FDD32B-191F-4B94-9FDF-AC3A6CC13AFE}" type="slidenum">
              <a:rPr lang="en-US"/>
              <a:pPr>
                <a:defRPr/>
              </a:pPr>
              <a:t>‹#›</a:t>
            </a:fld>
            <a:endParaRPr lang="en-US"/>
          </a:p>
        </p:txBody>
      </p:sp>
    </p:spTree>
    <p:extLst>
      <p:ext uri="{BB962C8B-B14F-4D97-AF65-F5344CB8AC3E}">
        <p14:creationId xmlns:p14="http://schemas.microsoft.com/office/powerpoint/2010/main" val="1689505834"/>
      </p:ext>
    </p:extLst>
  </p:cSld>
  <p:clrMapOvr>
    <a:masterClrMapping/>
  </p:clrMapOvr>
  <p:transition advTm="10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F35CE6-BA8C-48FF-B5BD-D18E7B3B1A8E}" type="slidenum">
              <a:rPr lang="en-US"/>
              <a:pPr>
                <a:defRPr/>
              </a:pPr>
              <a:t>‹#›</a:t>
            </a:fld>
            <a:endParaRPr lang="en-US"/>
          </a:p>
        </p:txBody>
      </p:sp>
    </p:spTree>
    <p:extLst>
      <p:ext uri="{BB962C8B-B14F-4D97-AF65-F5344CB8AC3E}">
        <p14:creationId xmlns:p14="http://schemas.microsoft.com/office/powerpoint/2010/main" val="4120419389"/>
      </p:ext>
    </p:extLst>
  </p:cSld>
  <p:clrMapOvr>
    <a:masterClrMapping/>
  </p:clrMapOvr>
  <p:transition advTm="10000">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EB4C5F-2ED3-4FBB-B159-D2DCDB41EBB4}" type="slidenum">
              <a:rPr lang="en-US"/>
              <a:pPr>
                <a:defRPr/>
              </a:pPr>
              <a:t>‹#›</a:t>
            </a:fld>
            <a:endParaRPr lang="en-US"/>
          </a:p>
        </p:txBody>
      </p:sp>
    </p:spTree>
    <p:extLst>
      <p:ext uri="{BB962C8B-B14F-4D97-AF65-F5344CB8AC3E}">
        <p14:creationId xmlns:p14="http://schemas.microsoft.com/office/powerpoint/2010/main" val="3376746760"/>
      </p:ext>
    </p:extLst>
  </p:cSld>
  <p:clrMapOvr>
    <a:masterClrMapping/>
  </p:clrMapOvr>
  <p:transition advTm="10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438DB6-4C9C-420D-BA20-C79CE34A99B8}" type="slidenum">
              <a:rPr lang="en-US"/>
              <a:pPr>
                <a:defRPr/>
              </a:pPr>
              <a:t>‹#›</a:t>
            </a:fld>
            <a:endParaRPr lang="en-US"/>
          </a:p>
        </p:txBody>
      </p:sp>
    </p:spTree>
    <p:extLst>
      <p:ext uri="{BB962C8B-B14F-4D97-AF65-F5344CB8AC3E}">
        <p14:creationId xmlns:p14="http://schemas.microsoft.com/office/powerpoint/2010/main" val="2769505157"/>
      </p:ext>
    </p:extLst>
  </p:cSld>
  <p:clrMapOvr>
    <a:masterClrMapping/>
  </p:clrMapOvr>
  <p:transition advTm="10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2C72C0B-66B0-4969-A6AC-83853C3CD6B4}" type="slidenum">
              <a:rPr lang="en-US"/>
              <a:pPr>
                <a:defRPr/>
              </a:pPr>
              <a:t>‹#›</a:t>
            </a:fld>
            <a:endParaRPr lang="en-US"/>
          </a:p>
        </p:txBody>
      </p:sp>
    </p:spTree>
    <p:extLst>
      <p:ext uri="{BB962C8B-B14F-4D97-AF65-F5344CB8AC3E}">
        <p14:creationId xmlns:p14="http://schemas.microsoft.com/office/powerpoint/2010/main" val="3271905944"/>
      </p:ext>
    </p:extLst>
  </p:cSld>
  <p:clrMapOvr>
    <a:masterClrMapping/>
  </p:clrMapOvr>
  <p:transition advTm="10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CF2AD58-982F-411F-A4BE-3D84E934103F}" type="slidenum">
              <a:rPr lang="en-US"/>
              <a:pPr>
                <a:defRPr/>
              </a:pPr>
              <a:t>‹#›</a:t>
            </a:fld>
            <a:endParaRPr lang="en-US"/>
          </a:p>
        </p:txBody>
      </p:sp>
    </p:spTree>
    <p:extLst>
      <p:ext uri="{BB962C8B-B14F-4D97-AF65-F5344CB8AC3E}">
        <p14:creationId xmlns:p14="http://schemas.microsoft.com/office/powerpoint/2010/main" val="3794918356"/>
      </p:ext>
    </p:extLst>
  </p:cSld>
  <p:clrMapOvr>
    <a:masterClrMapping/>
  </p:clrMapOvr>
  <p:transition advTm="10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0688007-95CB-46C3-83FE-539EAE5D0570}" type="slidenum">
              <a:rPr lang="en-US"/>
              <a:pPr>
                <a:defRPr/>
              </a:pPr>
              <a:t>‹#›</a:t>
            </a:fld>
            <a:endParaRPr lang="en-US"/>
          </a:p>
        </p:txBody>
      </p:sp>
    </p:spTree>
    <p:extLst>
      <p:ext uri="{BB962C8B-B14F-4D97-AF65-F5344CB8AC3E}">
        <p14:creationId xmlns:p14="http://schemas.microsoft.com/office/powerpoint/2010/main" val="3146457307"/>
      </p:ext>
    </p:extLst>
  </p:cSld>
  <p:clrMapOvr>
    <a:masterClrMapping/>
  </p:clrMapOvr>
  <p:transition advTm="10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D78456-947C-420F-B0DE-B8C4A621A478}" type="slidenum">
              <a:rPr lang="en-US"/>
              <a:pPr>
                <a:defRPr/>
              </a:pPr>
              <a:t>‹#›</a:t>
            </a:fld>
            <a:endParaRPr lang="en-US"/>
          </a:p>
        </p:txBody>
      </p:sp>
    </p:spTree>
    <p:extLst>
      <p:ext uri="{BB962C8B-B14F-4D97-AF65-F5344CB8AC3E}">
        <p14:creationId xmlns:p14="http://schemas.microsoft.com/office/powerpoint/2010/main" val="565987099"/>
      </p:ext>
    </p:extLst>
  </p:cSld>
  <p:clrMapOvr>
    <a:masterClrMapping/>
  </p:clrMapOvr>
  <p:transition advTm="10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FB7D7E-E53A-42CF-BAB5-CA654913AC2D}" type="slidenum">
              <a:rPr lang="en-US"/>
              <a:pPr>
                <a:defRPr/>
              </a:pPr>
              <a:t>‹#›</a:t>
            </a:fld>
            <a:endParaRPr lang="en-US"/>
          </a:p>
        </p:txBody>
      </p:sp>
    </p:spTree>
    <p:extLst>
      <p:ext uri="{BB962C8B-B14F-4D97-AF65-F5344CB8AC3E}">
        <p14:creationId xmlns:p14="http://schemas.microsoft.com/office/powerpoint/2010/main" val="2561977870"/>
      </p:ext>
    </p:extLst>
  </p:cSld>
  <p:clrMapOvr>
    <a:masterClrMapping/>
  </p:clrMapOvr>
  <p:transition advTm="10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pPr>
              <a:defRPr/>
            </a:pPr>
            <a:fld id="{D81C633E-A780-43CC-A78E-CCA8CBED2E6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advClick="0" advTm="7000">
    <p:fade/>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2195" y="736461"/>
            <a:ext cx="8229600" cy="1143000"/>
          </a:xfrm>
        </p:spPr>
        <p:txBody>
          <a:bodyPr/>
          <a:lstStyle/>
          <a:p>
            <a:r>
              <a:rPr lang="en-GB" sz="4000" b="1" dirty="0" smtClean="0"/>
              <a:t>Python 1 programming tasks</a:t>
            </a:r>
            <a:br>
              <a:rPr lang="en-GB" sz="4000" b="1" dirty="0" smtClean="0"/>
            </a:br>
            <a:r>
              <a:rPr lang="en-GB" sz="4000" b="1" dirty="0" smtClean="0"/>
              <a:t>answers</a:t>
            </a:r>
            <a:endParaRPr lang="en-GB" sz="4000" b="1" dirty="0"/>
          </a:p>
        </p:txBody>
      </p:sp>
    </p:spTree>
    <p:extLst>
      <p:ext uri="{BB962C8B-B14F-4D97-AF65-F5344CB8AC3E}">
        <p14:creationId xmlns:p14="http://schemas.microsoft.com/office/powerpoint/2010/main" val="124185029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9. Ask the user for 2 numbers then divide the first number by the second number. Display the answer.</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971600" y="2348880"/>
            <a:ext cx="7056784" cy="1569660"/>
          </a:xfrm>
          <a:prstGeom prst="rect">
            <a:avLst/>
          </a:prstGeom>
        </p:spPr>
        <p:txBody>
          <a:bodyPr wrap="square">
            <a:spAutoFit/>
          </a:bodyPr>
          <a:lstStyle/>
          <a:p>
            <a:r>
              <a:rPr lang="en-US" dirty="0"/>
              <a:t>number1 = </a:t>
            </a:r>
            <a:r>
              <a:rPr lang="en-US" dirty="0" err="1"/>
              <a:t>int</a:t>
            </a:r>
            <a:r>
              <a:rPr lang="en-US" dirty="0"/>
              <a:t>(input("Enter a number"))</a:t>
            </a:r>
          </a:p>
          <a:p>
            <a:r>
              <a:rPr lang="en-US" dirty="0"/>
              <a:t>number2 = </a:t>
            </a:r>
            <a:r>
              <a:rPr lang="en-US" dirty="0" err="1"/>
              <a:t>int</a:t>
            </a:r>
            <a:r>
              <a:rPr lang="en-US" dirty="0"/>
              <a:t>(input("Enter another number"))</a:t>
            </a:r>
          </a:p>
          <a:p>
            <a:r>
              <a:rPr lang="en-US" dirty="0"/>
              <a:t>answer = number1/number2</a:t>
            </a:r>
          </a:p>
          <a:p>
            <a:r>
              <a:rPr lang="en-US" dirty="0"/>
              <a:t>print(answer)</a:t>
            </a:r>
            <a:endParaRPr lang="en-GB" dirty="0"/>
          </a:p>
        </p:txBody>
      </p:sp>
    </p:spTree>
    <p:extLst>
      <p:ext uri="{BB962C8B-B14F-4D97-AF65-F5344CB8AC3E}">
        <p14:creationId xmlns:p14="http://schemas.microsoft.com/office/powerpoint/2010/main" val="228765795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77180" y="-171400"/>
            <a:ext cx="8229600" cy="1143000"/>
          </a:xfrm>
        </p:spPr>
        <p:txBody>
          <a:bodyPr/>
          <a:lstStyle/>
          <a:p>
            <a:r>
              <a:rPr lang="en-GB" sz="4000" b="1" dirty="0" smtClean="0"/>
              <a:t>Python 3 programming tasks</a:t>
            </a:r>
            <a:endParaRPr lang="en-GB" sz="4000" b="1" dirty="0"/>
          </a:p>
        </p:txBody>
      </p:sp>
    </p:spTree>
    <p:extLst>
      <p:ext uri="{BB962C8B-B14F-4D97-AF65-F5344CB8AC3E}">
        <p14:creationId xmlns:p14="http://schemas.microsoft.com/office/powerpoint/2010/main" val="335620117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1</a:t>
            </a:r>
            <a:r>
              <a:rPr lang="en-GB" sz="1800" dirty="0" smtClean="0"/>
              <a:t>. </a:t>
            </a:r>
            <a:r>
              <a:rPr lang="en-US" sz="1800" dirty="0"/>
              <a:t>Write a program that writes your top three films of all time, to a text document. Write each film on a separate line.</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691680" y="2276872"/>
            <a:ext cx="5022304" cy="1938992"/>
          </a:xfrm>
          <a:prstGeom prst="rect">
            <a:avLst/>
          </a:prstGeom>
        </p:spPr>
        <p:txBody>
          <a:bodyPr wrap="square">
            <a:spAutoFit/>
          </a:bodyPr>
          <a:lstStyle/>
          <a:p>
            <a:r>
              <a:rPr lang="en-US" dirty="0"/>
              <a:t>file = open("test1.txt", "w")</a:t>
            </a:r>
            <a:endParaRPr lang="en-GB" dirty="0"/>
          </a:p>
          <a:p>
            <a:r>
              <a:rPr lang="en-US" dirty="0" err="1"/>
              <a:t>file.write</a:t>
            </a:r>
            <a:r>
              <a:rPr lang="en-US" dirty="0"/>
              <a:t>("</a:t>
            </a:r>
            <a:r>
              <a:rPr lang="en-US" dirty="0" err="1"/>
              <a:t>Jumanji</a:t>
            </a:r>
            <a:r>
              <a:rPr lang="en-US" dirty="0"/>
              <a:t>\n")</a:t>
            </a:r>
            <a:endParaRPr lang="en-GB" dirty="0"/>
          </a:p>
          <a:p>
            <a:r>
              <a:rPr lang="en-US" dirty="0" err="1"/>
              <a:t>file.write</a:t>
            </a:r>
            <a:r>
              <a:rPr lang="en-US" dirty="0"/>
              <a:t>("Minions\n")</a:t>
            </a:r>
            <a:endParaRPr lang="en-GB" dirty="0"/>
          </a:p>
          <a:p>
            <a:r>
              <a:rPr lang="en-US" dirty="0" err="1"/>
              <a:t>file.write</a:t>
            </a:r>
            <a:r>
              <a:rPr lang="en-US" dirty="0"/>
              <a:t>("Saw")</a:t>
            </a:r>
            <a:endParaRPr lang="en-GB" dirty="0"/>
          </a:p>
          <a:p>
            <a:r>
              <a:rPr lang="en-US" dirty="0" err="1"/>
              <a:t>file.close</a:t>
            </a:r>
            <a:r>
              <a:rPr lang="en-US" dirty="0"/>
              <a:t>()</a:t>
            </a:r>
            <a:endParaRPr lang="en-GB" dirty="0"/>
          </a:p>
        </p:txBody>
      </p:sp>
    </p:spTree>
    <p:extLst>
      <p:ext uri="{BB962C8B-B14F-4D97-AF65-F5344CB8AC3E}">
        <p14:creationId xmlns:p14="http://schemas.microsoft.com/office/powerpoint/2010/main" val="368336650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2</a:t>
            </a:r>
            <a:r>
              <a:rPr lang="en-GB" sz="1800" dirty="0" smtClean="0"/>
              <a:t>. </a:t>
            </a:r>
            <a:r>
              <a:rPr lang="en-US" sz="1800" dirty="0"/>
              <a:t>Write a program that asks the user for their name and then writes the name to a text document.</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763688" y="2708920"/>
            <a:ext cx="5742384" cy="1569660"/>
          </a:xfrm>
          <a:prstGeom prst="rect">
            <a:avLst/>
          </a:prstGeom>
        </p:spPr>
        <p:txBody>
          <a:bodyPr wrap="square">
            <a:spAutoFit/>
          </a:bodyPr>
          <a:lstStyle/>
          <a:p>
            <a:r>
              <a:rPr lang="en-US" dirty="0"/>
              <a:t>file = open("test1.txt", "w")</a:t>
            </a:r>
          </a:p>
          <a:p>
            <a:r>
              <a:rPr lang="en-US" dirty="0"/>
              <a:t>name =input("Enter your name")</a:t>
            </a:r>
          </a:p>
          <a:p>
            <a:r>
              <a:rPr lang="en-US" dirty="0" err="1"/>
              <a:t>file.write</a:t>
            </a:r>
            <a:r>
              <a:rPr lang="en-US" dirty="0"/>
              <a:t>(name)</a:t>
            </a:r>
          </a:p>
          <a:p>
            <a:r>
              <a:rPr lang="en-US" dirty="0" err="1"/>
              <a:t>file.close</a:t>
            </a:r>
            <a:r>
              <a:rPr lang="en-US" dirty="0"/>
              <a:t>()</a:t>
            </a:r>
          </a:p>
        </p:txBody>
      </p:sp>
    </p:spTree>
    <p:extLst>
      <p:ext uri="{BB962C8B-B14F-4D97-AF65-F5344CB8AC3E}">
        <p14:creationId xmlns:p14="http://schemas.microsoft.com/office/powerpoint/2010/main" val="349990417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3</a:t>
            </a:r>
            <a:r>
              <a:rPr lang="en-GB" sz="1800" dirty="0" smtClean="0"/>
              <a:t>. Create a program that asks the user to list</a:t>
            </a:r>
            <a:r>
              <a:rPr lang="en-US" sz="1800" dirty="0" smtClean="0"/>
              <a:t> their </a:t>
            </a:r>
            <a:r>
              <a:rPr lang="en-US" sz="1800" dirty="0"/>
              <a:t>top 3 songs </a:t>
            </a:r>
            <a:r>
              <a:rPr lang="en-US" sz="1800" dirty="0" smtClean="0"/>
              <a:t>and store it in </a:t>
            </a:r>
            <a:r>
              <a:rPr lang="en-US" sz="1800" dirty="0"/>
              <a:t>a text </a:t>
            </a:r>
            <a:r>
              <a:rPr lang="en-US" sz="1800" dirty="0" smtClean="0"/>
              <a:t>file. The program will then read </a:t>
            </a:r>
            <a:r>
              <a:rPr lang="en-US" sz="1800" dirty="0"/>
              <a:t>the entire text file and displays it to the screen.</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539552" y="2060848"/>
            <a:ext cx="8208912" cy="3046988"/>
          </a:xfrm>
          <a:prstGeom prst="rect">
            <a:avLst/>
          </a:prstGeom>
        </p:spPr>
        <p:txBody>
          <a:bodyPr wrap="square">
            <a:spAutoFit/>
          </a:bodyPr>
          <a:lstStyle/>
          <a:p>
            <a:r>
              <a:rPr lang="en-US" dirty="0"/>
              <a:t>file = open("test1.txt", "w")</a:t>
            </a:r>
          </a:p>
          <a:p>
            <a:r>
              <a:rPr lang="en-US" dirty="0"/>
              <a:t>song = input("Enter your top 3 songs")</a:t>
            </a:r>
          </a:p>
          <a:p>
            <a:r>
              <a:rPr lang="en-US" dirty="0" err="1"/>
              <a:t>file.write</a:t>
            </a:r>
            <a:r>
              <a:rPr lang="en-US" dirty="0"/>
              <a:t>(song)</a:t>
            </a:r>
          </a:p>
          <a:p>
            <a:r>
              <a:rPr lang="en-US" dirty="0" err="1"/>
              <a:t>file.close</a:t>
            </a:r>
            <a:r>
              <a:rPr lang="en-US" dirty="0"/>
              <a:t>()</a:t>
            </a:r>
          </a:p>
          <a:p>
            <a:r>
              <a:rPr lang="en-US" dirty="0" err="1"/>
              <a:t>fileReading</a:t>
            </a:r>
            <a:r>
              <a:rPr lang="en-US" dirty="0"/>
              <a:t> = open("test1.txt", "r")</a:t>
            </a:r>
          </a:p>
          <a:p>
            <a:r>
              <a:rPr lang="en-US" dirty="0"/>
              <a:t>read = </a:t>
            </a:r>
            <a:r>
              <a:rPr lang="en-US" dirty="0" err="1"/>
              <a:t>fileReading.read</a:t>
            </a:r>
            <a:r>
              <a:rPr lang="en-US" dirty="0"/>
              <a:t>()</a:t>
            </a:r>
          </a:p>
          <a:p>
            <a:r>
              <a:rPr lang="en-US" dirty="0"/>
              <a:t>print(read)</a:t>
            </a:r>
          </a:p>
          <a:p>
            <a:r>
              <a:rPr lang="en-US" dirty="0" err="1"/>
              <a:t>fileReading.close</a:t>
            </a:r>
            <a:r>
              <a:rPr lang="en-US" dirty="0"/>
              <a:t>()</a:t>
            </a:r>
          </a:p>
        </p:txBody>
      </p:sp>
    </p:spTree>
    <p:extLst>
      <p:ext uri="{BB962C8B-B14F-4D97-AF65-F5344CB8AC3E}">
        <p14:creationId xmlns:p14="http://schemas.microsoft.com/office/powerpoint/2010/main" val="399291430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1800" b="1" dirty="0" smtClean="0"/>
              <a:t>4</a:t>
            </a:r>
            <a:r>
              <a:rPr lang="en-GB" sz="1800" dirty="0" smtClean="0"/>
              <a:t>. </a:t>
            </a:r>
            <a:r>
              <a:rPr lang="en-US" sz="1800" dirty="0"/>
              <a:t>Ask the user to specify a filename. </a:t>
            </a:r>
            <a:r>
              <a:rPr lang="en-GB" sz="1800" dirty="0"/>
              <a:t> </a:t>
            </a:r>
            <a:r>
              <a:rPr lang="en-US" sz="1800" dirty="0" smtClean="0"/>
              <a:t>The </a:t>
            </a:r>
            <a:r>
              <a:rPr lang="en-US" sz="1800" dirty="0"/>
              <a:t>program will then ask the user to specify a sentence to write. </a:t>
            </a:r>
            <a:r>
              <a:rPr lang="en-US" sz="1800" dirty="0" smtClean="0"/>
              <a:t>The </a:t>
            </a:r>
            <a:r>
              <a:rPr lang="en-US" sz="1800" dirty="0"/>
              <a:t>file will be created and the sentence written to </a:t>
            </a:r>
            <a:r>
              <a:rPr lang="en-US" sz="1800" dirty="0" smtClean="0"/>
              <a:t>it. Display </a:t>
            </a:r>
            <a:r>
              <a:rPr lang="en-US" sz="1800" dirty="0"/>
              <a:t>the sentence in both lowercase and upper case.</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043608" y="1844824"/>
            <a:ext cx="7902624" cy="3785652"/>
          </a:xfrm>
          <a:prstGeom prst="rect">
            <a:avLst/>
          </a:prstGeom>
        </p:spPr>
        <p:txBody>
          <a:bodyPr wrap="square">
            <a:spAutoFit/>
          </a:bodyPr>
          <a:lstStyle/>
          <a:p>
            <a:r>
              <a:rPr lang="en-GB" dirty="0" err="1"/>
              <a:t>userinput</a:t>
            </a:r>
            <a:r>
              <a:rPr lang="en-GB" dirty="0"/>
              <a:t> = input("enter file name")</a:t>
            </a:r>
          </a:p>
          <a:p>
            <a:r>
              <a:rPr lang="en-GB" dirty="0"/>
              <a:t>file = open(</a:t>
            </a:r>
            <a:r>
              <a:rPr lang="en-GB" dirty="0" err="1"/>
              <a:t>userinput</a:t>
            </a:r>
            <a:r>
              <a:rPr lang="en-GB" dirty="0"/>
              <a:t>, "w")</a:t>
            </a:r>
          </a:p>
          <a:p>
            <a:r>
              <a:rPr lang="en-GB" dirty="0"/>
              <a:t>text = input("What would you like to write")</a:t>
            </a:r>
          </a:p>
          <a:p>
            <a:r>
              <a:rPr lang="en-GB" dirty="0" err="1"/>
              <a:t>file.write</a:t>
            </a:r>
            <a:r>
              <a:rPr lang="en-GB" dirty="0"/>
              <a:t>(text)</a:t>
            </a:r>
          </a:p>
          <a:p>
            <a:r>
              <a:rPr lang="en-GB" dirty="0" err="1"/>
              <a:t>file.close</a:t>
            </a:r>
            <a:r>
              <a:rPr lang="en-GB" dirty="0"/>
              <a:t>()</a:t>
            </a:r>
          </a:p>
          <a:p>
            <a:r>
              <a:rPr lang="en-GB" dirty="0" err="1"/>
              <a:t>fileReading</a:t>
            </a:r>
            <a:r>
              <a:rPr lang="en-GB" dirty="0"/>
              <a:t> = open(</a:t>
            </a:r>
            <a:r>
              <a:rPr lang="en-GB" dirty="0" err="1"/>
              <a:t>userinput</a:t>
            </a:r>
            <a:r>
              <a:rPr lang="en-GB" dirty="0"/>
              <a:t>, "r")</a:t>
            </a:r>
          </a:p>
          <a:p>
            <a:r>
              <a:rPr lang="en-GB" dirty="0"/>
              <a:t>read = </a:t>
            </a:r>
            <a:r>
              <a:rPr lang="en-GB" dirty="0" err="1"/>
              <a:t>fileReading.read</a:t>
            </a:r>
            <a:r>
              <a:rPr lang="en-GB" dirty="0"/>
              <a:t>()</a:t>
            </a:r>
          </a:p>
          <a:p>
            <a:r>
              <a:rPr lang="en-GB" dirty="0" err="1"/>
              <a:t>fileReading.close</a:t>
            </a:r>
            <a:r>
              <a:rPr lang="en-GB" dirty="0"/>
              <a:t>()</a:t>
            </a:r>
          </a:p>
          <a:p>
            <a:r>
              <a:rPr lang="en-GB" dirty="0"/>
              <a:t>print(</a:t>
            </a:r>
            <a:r>
              <a:rPr lang="en-GB" dirty="0" err="1"/>
              <a:t>read.lower</a:t>
            </a:r>
            <a:r>
              <a:rPr lang="en-GB" dirty="0"/>
              <a:t>())</a:t>
            </a:r>
          </a:p>
          <a:p>
            <a:r>
              <a:rPr lang="en-GB" dirty="0"/>
              <a:t>print(</a:t>
            </a:r>
            <a:r>
              <a:rPr lang="en-GB" dirty="0" err="1"/>
              <a:t>read.upper</a:t>
            </a:r>
            <a:r>
              <a:rPr lang="en-GB" dirty="0"/>
              <a:t>())</a:t>
            </a:r>
          </a:p>
        </p:txBody>
      </p:sp>
    </p:spTree>
    <p:extLst>
      <p:ext uri="{BB962C8B-B14F-4D97-AF65-F5344CB8AC3E}">
        <p14:creationId xmlns:p14="http://schemas.microsoft.com/office/powerpoint/2010/main" val="374153838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1600" b="1" dirty="0" smtClean="0"/>
              <a:t>5</a:t>
            </a:r>
            <a:r>
              <a:rPr lang="en-GB" sz="1600" dirty="0" smtClean="0"/>
              <a:t>. </a:t>
            </a:r>
            <a:r>
              <a:rPr lang="en-US" sz="1600" dirty="0"/>
              <a:t>Ask a user if they want to read or </a:t>
            </a:r>
            <a:r>
              <a:rPr lang="en-US" sz="1600" dirty="0" smtClean="0"/>
              <a:t>write. If </a:t>
            </a:r>
            <a:r>
              <a:rPr lang="en-US" sz="1600" dirty="0"/>
              <a:t>they </a:t>
            </a:r>
            <a:r>
              <a:rPr lang="en-US" sz="1600" dirty="0" smtClean="0"/>
              <a:t>answer </a:t>
            </a:r>
            <a:r>
              <a:rPr lang="en-US" sz="1600" dirty="0"/>
              <a:t>read, the filename specified is opened and the contents of the file is read and displayed to the screen. </a:t>
            </a:r>
            <a:r>
              <a:rPr lang="en-US" sz="1600" dirty="0" smtClean="0"/>
              <a:t>If </a:t>
            </a:r>
            <a:r>
              <a:rPr lang="en-US" sz="1600" dirty="0"/>
              <a:t>they answer write, then ask the user to write a sentence to the </a:t>
            </a:r>
            <a:r>
              <a:rPr lang="en-US" sz="1600" dirty="0" smtClean="0"/>
              <a:t>file. Hint</a:t>
            </a:r>
            <a:r>
              <a:rPr lang="en-US" sz="1600" dirty="0"/>
              <a:t>: use if statement &amp; create a .txt file in advance.</a:t>
            </a:r>
            <a:endParaRPr lang="en-GB" sz="1600" dirty="0"/>
          </a:p>
          <a:p>
            <a:pPr marL="0" indent="0">
              <a:buNone/>
            </a:pPr>
            <a:r>
              <a:rPr lang="en-US" sz="1800" dirty="0" smtClean="0">
                <a:solidFill>
                  <a:srgbClr val="FF0000"/>
                </a:solidFill>
              </a:rPr>
              <a:t>Paste your code below:</a:t>
            </a:r>
            <a:endParaRPr lang="en-GB" sz="18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54259" y="1484784"/>
            <a:ext cx="9054752" cy="4401205"/>
          </a:xfrm>
          <a:prstGeom prst="rect">
            <a:avLst/>
          </a:prstGeom>
        </p:spPr>
        <p:txBody>
          <a:bodyPr wrap="square">
            <a:spAutoFit/>
          </a:bodyPr>
          <a:lstStyle/>
          <a:p>
            <a:r>
              <a:rPr lang="en-GB" sz="2000" dirty="0"/>
              <a:t>ask = input("Would you like to read or write?")</a:t>
            </a:r>
          </a:p>
          <a:p>
            <a:r>
              <a:rPr lang="en-GB" sz="2000" dirty="0"/>
              <a:t>if ask == "write":</a:t>
            </a:r>
          </a:p>
          <a:p>
            <a:r>
              <a:rPr lang="en-GB" sz="2000" dirty="0"/>
              <a:t>    file = open("suffar.txt", "w")</a:t>
            </a:r>
          </a:p>
          <a:p>
            <a:r>
              <a:rPr lang="en-GB" sz="2000" dirty="0"/>
              <a:t>    text=input("Enter a sentence")</a:t>
            </a:r>
          </a:p>
          <a:p>
            <a:r>
              <a:rPr lang="en-GB" sz="2000" dirty="0"/>
              <a:t>    </a:t>
            </a:r>
            <a:r>
              <a:rPr lang="en-GB" sz="2000" dirty="0" err="1"/>
              <a:t>file.write</a:t>
            </a:r>
            <a:r>
              <a:rPr lang="en-GB" sz="2000" dirty="0"/>
              <a:t>(text)</a:t>
            </a:r>
          </a:p>
          <a:p>
            <a:r>
              <a:rPr lang="en-GB" sz="2000" dirty="0"/>
              <a:t>    </a:t>
            </a:r>
            <a:r>
              <a:rPr lang="en-GB" sz="2000" dirty="0" err="1"/>
              <a:t>file.close</a:t>
            </a:r>
            <a:r>
              <a:rPr lang="en-GB" sz="2000" dirty="0"/>
              <a:t>()</a:t>
            </a:r>
          </a:p>
          <a:p>
            <a:r>
              <a:rPr lang="en-GB" sz="2000" dirty="0" err="1"/>
              <a:t>elif</a:t>
            </a:r>
            <a:r>
              <a:rPr lang="en-GB" sz="2000" dirty="0"/>
              <a:t> ask == "read":</a:t>
            </a:r>
          </a:p>
          <a:p>
            <a:r>
              <a:rPr lang="en-GB" sz="2000" dirty="0"/>
              <a:t>    </a:t>
            </a:r>
            <a:r>
              <a:rPr lang="en-GB" sz="2000" dirty="0" err="1"/>
              <a:t>fileReading</a:t>
            </a:r>
            <a:r>
              <a:rPr lang="en-GB" sz="2000" dirty="0"/>
              <a:t> = open("suffar.txt", "r")</a:t>
            </a:r>
          </a:p>
          <a:p>
            <a:r>
              <a:rPr lang="en-GB" sz="2000" dirty="0"/>
              <a:t>    Read = </a:t>
            </a:r>
            <a:r>
              <a:rPr lang="en-GB" sz="2000" dirty="0" err="1"/>
              <a:t>fileReading.read</a:t>
            </a:r>
            <a:r>
              <a:rPr lang="en-GB" sz="2000" dirty="0"/>
              <a:t>()</a:t>
            </a:r>
          </a:p>
          <a:p>
            <a:r>
              <a:rPr lang="en-GB" sz="2000" dirty="0"/>
              <a:t>    </a:t>
            </a:r>
            <a:r>
              <a:rPr lang="en-GB" sz="2000" dirty="0" err="1"/>
              <a:t>fileReading.close</a:t>
            </a:r>
            <a:r>
              <a:rPr lang="en-GB" sz="2000" dirty="0"/>
              <a:t>()</a:t>
            </a:r>
          </a:p>
          <a:p>
            <a:r>
              <a:rPr lang="en-GB" sz="2000" dirty="0"/>
              <a:t>    print(</a:t>
            </a:r>
            <a:r>
              <a:rPr lang="en-GB" sz="2000" dirty="0" err="1"/>
              <a:t>Read.lower</a:t>
            </a:r>
            <a:r>
              <a:rPr lang="en-GB" sz="2000" dirty="0"/>
              <a:t>())</a:t>
            </a:r>
          </a:p>
          <a:p>
            <a:r>
              <a:rPr lang="en-GB" sz="2000" dirty="0"/>
              <a:t>    print(</a:t>
            </a:r>
            <a:r>
              <a:rPr lang="en-GB" sz="2000" dirty="0" err="1"/>
              <a:t>Read.upper</a:t>
            </a:r>
            <a:r>
              <a:rPr lang="en-GB" sz="2000" dirty="0"/>
              <a:t>())</a:t>
            </a:r>
          </a:p>
          <a:p>
            <a:r>
              <a:rPr lang="en-GB" sz="2000" dirty="0"/>
              <a:t>else:</a:t>
            </a:r>
          </a:p>
          <a:p>
            <a:r>
              <a:rPr lang="en-GB" sz="2000" dirty="0"/>
              <a:t>    print("Wrong answer!")</a:t>
            </a:r>
          </a:p>
        </p:txBody>
      </p:sp>
    </p:spTree>
    <p:extLst>
      <p:ext uri="{BB962C8B-B14F-4D97-AF65-F5344CB8AC3E}">
        <p14:creationId xmlns:p14="http://schemas.microsoft.com/office/powerpoint/2010/main" val="212861147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6</a:t>
            </a:r>
            <a:r>
              <a:rPr lang="en-GB" sz="1800" dirty="0" smtClean="0"/>
              <a:t>. </a:t>
            </a:r>
            <a:r>
              <a:rPr lang="en-US" sz="1800" b="1" dirty="0"/>
              <a:t>Ask a user for their first name and second name and store that in a txt file. </a:t>
            </a:r>
            <a:r>
              <a:rPr lang="en-US" sz="1800" b="1" dirty="0" smtClean="0"/>
              <a:t>Close </a:t>
            </a:r>
            <a:r>
              <a:rPr lang="en-US" sz="1800" b="1" dirty="0"/>
              <a:t>the file. </a:t>
            </a:r>
            <a:r>
              <a:rPr lang="en-GB" sz="1800" dirty="0"/>
              <a:t> </a:t>
            </a:r>
            <a:r>
              <a:rPr lang="en-US" sz="1800" b="1" dirty="0" smtClean="0"/>
              <a:t>Ask </a:t>
            </a:r>
            <a:r>
              <a:rPr lang="en-US" sz="1800" b="1" dirty="0"/>
              <a:t>another user for their name and address. Append that to the same file. </a:t>
            </a:r>
            <a:endParaRPr lang="en-GB" sz="1800" dirty="0"/>
          </a:p>
          <a:p>
            <a:pPr marL="0" lv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259632" y="1772816"/>
            <a:ext cx="7110536" cy="3046988"/>
          </a:xfrm>
          <a:prstGeom prst="rect">
            <a:avLst/>
          </a:prstGeom>
        </p:spPr>
        <p:txBody>
          <a:bodyPr wrap="square">
            <a:spAutoFit/>
          </a:bodyPr>
          <a:lstStyle/>
          <a:p>
            <a:r>
              <a:rPr lang="en-US" dirty="0"/>
              <a:t>name = input("Enter your name")</a:t>
            </a:r>
            <a:endParaRPr lang="en-GB" dirty="0"/>
          </a:p>
          <a:p>
            <a:r>
              <a:rPr lang="en-US" dirty="0"/>
              <a:t>data = open</a:t>
            </a:r>
            <a:r>
              <a:rPr lang="en-US" dirty="0" smtClean="0"/>
              <a:t>(</a:t>
            </a:r>
            <a:r>
              <a:rPr lang="en-US" dirty="0"/>
              <a:t>"</a:t>
            </a:r>
            <a:r>
              <a:rPr lang="en-US" dirty="0" smtClean="0"/>
              <a:t>test.txt</a:t>
            </a:r>
            <a:r>
              <a:rPr lang="en-US" dirty="0"/>
              <a:t>", "w") </a:t>
            </a:r>
            <a:endParaRPr lang="en-GB" dirty="0"/>
          </a:p>
          <a:p>
            <a:r>
              <a:rPr lang="en-US" dirty="0" err="1"/>
              <a:t>data.write</a:t>
            </a:r>
            <a:r>
              <a:rPr lang="en-US" dirty="0"/>
              <a:t>(name+"\n")</a:t>
            </a:r>
            <a:endParaRPr lang="en-GB" dirty="0"/>
          </a:p>
          <a:p>
            <a:r>
              <a:rPr lang="en-US" dirty="0" err="1"/>
              <a:t>data.close</a:t>
            </a:r>
            <a:r>
              <a:rPr lang="en-US" dirty="0"/>
              <a:t>()</a:t>
            </a:r>
            <a:endParaRPr lang="en-GB" dirty="0"/>
          </a:p>
          <a:p>
            <a:r>
              <a:rPr lang="en-US" dirty="0"/>
              <a:t>name2 = input("Enter your name")</a:t>
            </a:r>
            <a:endParaRPr lang="en-GB" dirty="0"/>
          </a:p>
          <a:p>
            <a:r>
              <a:rPr lang="en-US" dirty="0" err="1"/>
              <a:t>dataFile</a:t>
            </a:r>
            <a:r>
              <a:rPr lang="en-US" dirty="0"/>
              <a:t> = open</a:t>
            </a:r>
            <a:r>
              <a:rPr lang="en-US" dirty="0" smtClean="0"/>
              <a:t>(</a:t>
            </a:r>
            <a:r>
              <a:rPr lang="en-US" dirty="0"/>
              <a:t>"</a:t>
            </a:r>
            <a:r>
              <a:rPr lang="en-US" dirty="0" smtClean="0"/>
              <a:t>test.txt</a:t>
            </a:r>
            <a:r>
              <a:rPr lang="en-US" dirty="0"/>
              <a:t>", "a") </a:t>
            </a:r>
            <a:endParaRPr lang="en-GB" dirty="0"/>
          </a:p>
          <a:p>
            <a:r>
              <a:rPr lang="en-US" dirty="0" err="1"/>
              <a:t>dataFile.writelines</a:t>
            </a:r>
            <a:r>
              <a:rPr lang="en-US" dirty="0"/>
              <a:t>(name2)</a:t>
            </a:r>
            <a:endParaRPr lang="en-GB" dirty="0"/>
          </a:p>
          <a:p>
            <a:r>
              <a:rPr lang="en-US" dirty="0" err="1"/>
              <a:t>dataFile.close</a:t>
            </a:r>
            <a:r>
              <a:rPr lang="en-US" dirty="0"/>
              <a:t>()</a:t>
            </a:r>
            <a:endParaRPr lang="en-GB" dirty="0"/>
          </a:p>
        </p:txBody>
      </p:sp>
    </p:spTree>
    <p:extLst>
      <p:ext uri="{BB962C8B-B14F-4D97-AF65-F5344CB8AC3E}">
        <p14:creationId xmlns:p14="http://schemas.microsoft.com/office/powerpoint/2010/main" val="409167904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7</a:t>
            </a:r>
            <a:r>
              <a:rPr lang="en-GB" sz="1800" dirty="0" smtClean="0"/>
              <a:t>. </a:t>
            </a:r>
            <a:r>
              <a:rPr lang="en-US" sz="1800" b="1" dirty="0"/>
              <a:t>Update your last program by adding the following at the end of your program on a new line: Alex </a:t>
            </a:r>
            <a:r>
              <a:rPr lang="en-US" sz="1800" b="1" dirty="0" smtClean="0"/>
              <a:t>hunter</a:t>
            </a:r>
            <a:endParaRPr lang="en-GB" sz="1800" dirty="0"/>
          </a:p>
          <a:p>
            <a:pPr marL="0" lv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3" name="Rectangle 2"/>
          <p:cNvSpPr/>
          <p:nvPr/>
        </p:nvSpPr>
        <p:spPr>
          <a:xfrm>
            <a:off x="899592" y="1340768"/>
            <a:ext cx="7488832" cy="3416320"/>
          </a:xfrm>
          <a:prstGeom prst="rect">
            <a:avLst/>
          </a:prstGeom>
        </p:spPr>
        <p:txBody>
          <a:bodyPr wrap="square">
            <a:spAutoFit/>
          </a:bodyPr>
          <a:lstStyle/>
          <a:p>
            <a:r>
              <a:rPr lang="en-US" dirty="0"/>
              <a:t>name = input("Enter your name")</a:t>
            </a:r>
            <a:endParaRPr lang="en-GB" dirty="0"/>
          </a:p>
          <a:p>
            <a:r>
              <a:rPr lang="en-US" dirty="0"/>
              <a:t>data = open</a:t>
            </a:r>
            <a:r>
              <a:rPr lang="en-US" dirty="0" smtClean="0"/>
              <a:t>(</a:t>
            </a:r>
            <a:r>
              <a:rPr lang="en-US" dirty="0"/>
              <a:t>"</a:t>
            </a:r>
            <a:r>
              <a:rPr lang="en-US" dirty="0" smtClean="0"/>
              <a:t>test.txt</a:t>
            </a:r>
            <a:r>
              <a:rPr lang="en-US" dirty="0"/>
              <a:t>", "w") </a:t>
            </a:r>
            <a:endParaRPr lang="en-GB" dirty="0"/>
          </a:p>
          <a:p>
            <a:r>
              <a:rPr lang="en-US" dirty="0" err="1"/>
              <a:t>data.write</a:t>
            </a:r>
            <a:r>
              <a:rPr lang="en-US" dirty="0"/>
              <a:t>(name+"\n")</a:t>
            </a:r>
            <a:endParaRPr lang="en-GB" dirty="0"/>
          </a:p>
          <a:p>
            <a:r>
              <a:rPr lang="en-US" dirty="0" err="1"/>
              <a:t>data.close</a:t>
            </a:r>
            <a:r>
              <a:rPr lang="en-US" dirty="0"/>
              <a:t>()</a:t>
            </a:r>
            <a:endParaRPr lang="en-GB" dirty="0"/>
          </a:p>
          <a:p>
            <a:r>
              <a:rPr lang="en-US" dirty="0"/>
              <a:t>name2 = input("Enter your name")</a:t>
            </a:r>
            <a:endParaRPr lang="en-GB" dirty="0"/>
          </a:p>
          <a:p>
            <a:r>
              <a:rPr lang="en-US" dirty="0" err="1"/>
              <a:t>dataFile</a:t>
            </a:r>
            <a:r>
              <a:rPr lang="en-US" dirty="0"/>
              <a:t> = open</a:t>
            </a:r>
            <a:r>
              <a:rPr lang="en-US" dirty="0" smtClean="0"/>
              <a:t>(</a:t>
            </a:r>
            <a:r>
              <a:rPr lang="en-US" dirty="0"/>
              <a:t>"</a:t>
            </a:r>
            <a:r>
              <a:rPr lang="en-US" dirty="0" smtClean="0"/>
              <a:t>test.txt</a:t>
            </a:r>
            <a:r>
              <a:rPr lang="en-US" dirty="0"/>
              <a:t>", "a") </a:t>
            </a:r>
            <a:endParaRPr lang="en-GB" dirty="0"/>
          </a:p>
          <a:p>
            <a:r>
              <a:rPr lang="en-US" dirty="0" err="1"/>
              <a:t>dataFile.writelines</a:t>
            </a:r>
            <a:r>
              <a:rPr lang="en-US" dirty="0"/>
              <a:t>(name2+"\n")</a:t>
            </a:r>
            <a:endParaRPr lang="en-GB" dirty="0"/>
          </a:p>
          <a:p>
            <a:r>
              <a:rPr lang="en-US" dirty="0" err="1"/>
              <a:t>dataFile.writelines</a:t>
            </a:r>
            <a:r>
              <a:rPr lang="en-US" dirty="0"/>
              <a:t>("Alex Hunter")</a:t>
            </a:r>
            <a:endParaRPr lang="en-GB" dirty="0"/>
          </a:p>
          <a:p>
            <a:r>
              <a:rPr lang="en-US" dirty="0" err="1"/>
              <a:t>dataFile.close</a:t>
            </a:r>
            <a:r>
              <a:rPr lang="en-US" dirty="0"/>
              <a:t>()</a:t>
            </a:r>
            <a:endParaRPr lang="en-GB" dirty="0"/>
          </a:p>
        </p:txBody>
      </p:sp>
    </p:spTree>
    <p:extLst>
      <p:ext uri="{BB962C8B-B14F-4D97-AF65-F5344CB8AC3E}">
        <p14:creationId xmlns:p14="http://schemas.microsoft.com/office/powerpoint/2010/main" val="387780445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8</a:t>
            </a:r>
            <a:r>
              <a:rPr lang="en-GB" sz="1800" dirty="0" smtClean="0"/>
              <a:t>. </a:t>
            </a:r>
            <a:r>
              <a:rPr lang="en-GB" sz="1800" b="1" dirty="0"/>
              <a:t>Ask the user to input </a:t>
            </a:r>
            <a:r>
              <a:rPr lang="en-GB" sz="1800" b="1" dirty="0" smtClean="0"/>
              <a:t>5 </a:t>
            </a:r>
            <a:r>
              <a:rPr lang="en-GB" sz="1800" b="1" dirty="0"/>
              <a:t>numbers and append these to the end of the text file. Hint: use a for loop.</a:t>
            </a:r>
            <a:endParaRPr lang="en-GB" sz="1800" dirty="0"/>
          </a:p>
          <a:p>
            <a:pPr marL="0" lv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971600" y="2132856"/>
            <a:ext cx="7470576" cy="2308324"/>
          </a:xfrm>
          <a:prstGeom prst="rect">
            <a:avLst/>
          </a:prstGeom>
        </p:spPr>
        <p:txBody>
          <a:bodyPr wrap="square">
            <a:spAutoFit/>
          </a:bodyPr>
          <a:lstStyle/>
          <a:p>
            <a:r>
              <a:rPr lang="en-GB" dirty="0" err="1"/>
              <a:t>dataFile</a:t>
            </a:r>
            <a:r>
              <a:rPr lang="en-GB" dirty="0"/>
              <a:t> = open</a:t>
            </a:r>
            <a:r>
              <a:rPr lang="en-GB" dirty="0" smtClean="0"/>
              <a:t>(</a:t>
            </a:r>
            <a:r>
              <a:rPr lang="en-GB" dirty="0"/>
              <a:t>"</a:t>
            </a:r>
            <a:r>
              <a:rPr lang="en-GB" dirty="0" smtClean="0"/>
              <a:t>test.txt</a:t>
            </a:r>
            <a:r>
              <a:rPr lang="en-GB" dirty="0"/>
              <a:t>", "a") </a:t>
            </a:r>
          </a:p>
          <a:p>
            <a:r>
              <a:rPr lang="en-GB" dirty="0"/>
              <a:t>for x in range (5):         </a:t>
            </a:r>
          </a:p>
          <a:p>
            <a:r>
              <a:rPr lang="en-GB" dirty="0"/>
              <a:t>    </a:t>
            </a:r>
            <a:r>
              <a:rPr lang="en-GB" dirty="0" err="1"/>
              <a:t>dataFile.writelines</a:t>
            </a:r>
            <a:r>
              <a:rPr lang="en-GB" dirty="0"/>
              <a:t>("\n")</a:t>
            </a:r>
          </a:p>
          <a:p>
            <a:r>
              <a:rPr lang="en-GB" dirty="0"/>
              <a:t>    number = input("Enter a number number")</a:t>
            </a:r>
          </a:p>
          <a:p>
            <a:r>
              <a:rPr lang="en-GB" dirty="0"/>
              <a:t>    </a:t>
            </a:r>
            <a:r>
              <a:rPr lang="en-GB" dirty="0" err="1"/>
              <a:t>dataFile.writelines</a:t>
            </a:r>
            <a:r>
              <a:rPr lang="en-GB" dirty="0"/>
              <a:t>(number)</a:t>
            </a:r>
          </a:p>
          <a:p>
            <a:r>
              <a:rPr lang="en-GB" dirty="0" err="1"/>
              <a:t>dataFile.close</a:t>
            </a:r>
            <a:r>
              <a:rPr lang="en-GB" dirty="0"/>
              <a:t>() </a:t>
            </a:r>
          </a:p>
        </p:txBody>
      </p:sp>
    </p:spTree>
    <p:extLst>
      <p:ext uri="{BB962C8B-B14F-4D97-AF65-F5344CB8AC3E}">
        <p14:creationId xmlns:p14="http://schemas.microsoft.com/office/powerpoint/2010/main" val="298138724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9</a:t>
            </a:r>
            <a:r>
              <a:rPr lang="en-GB" sz="1800" dirty="0" smtClean="0"/>
              <a:t>. </a:t>
            </a:r>
            <a:r>
              <a:rPr lang="en-GB" sz="1800" b="1" dirty="0"/>
              <a:t>Ask 3 users for their name. Store this in an </a:t>
            </a:r>
            <a:r>
              <a:rPr lang="en-GB" sz="1800" b="1" dirty="0" smtClean="0"/>
              <a:t>array.</a:t>
            </a:r>
            <a:r>
              <a:rPr lang="en-GB" sz="1800" dirty="0"/>
              <a:t> </a:t>
            </a:r>
            <a:r>
              <a:rPr lang="en-GB" sz="1800" b="1" dirty="0" smtClean="0"/>
              <a:t>Write </a:t>
            </a:r>
            <a:r>
              <a:rPr lang="en-GB" sz="1800" b="1" dirty="0"/>
              <a:t>all 3 names on separate lines in a file by looping “for loop” through each name in the </a:t>
            </a:r>
            <a:r>
              <a:rPr lang="en-GB" sz="1800" b="1" dirty="0" smtClean="0"/>
              <a:t>array. Close </a:t>
            </a:r>
            <a:r>
              <a:rPr lang="en-GB" sz="1800" b="1" dirty="0"/>
              <a:t>the file.</a:t>
            </a:r>
            <a:endParaRPr lang="en-GB" sz="1800" dirty="0"/>
          </a:p>
          <a:p>
            <a:pPr marL="0" lv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115616" y="2204864"/>
            <a:ext cx="7542584" cy="3046988"/>
          </a:xfrm>
          <a:prstGeom prst="rect">
            <a:avLst/>
          </a:prstGeom>
        </p:spPr>
        <p:txBody>
          <a:bodyPr wrap="square">
            <a:spAutoFit/>
          </a:bodyPr>
          <a:lstStyle/>
          <a:p>
            <a:r>
              <a:rPr lang="en-US" dirty="0"/>
              <a:t>array= []</a:t>
            </a:r>
          </a:p>
          <a:p>
            <a:r>
              <a:rPr lang="en-US" dirty="0"/>
              <a:t>for x in range (4):</a:t>
            </a:r>
          </a:p>
          <a:p>
            <a:r>
              <a:rPr lang="en-US" dirty="0"/>
              <a:t>    name=input("Enter </a:t>
            </a:r>
            <a:r>
              <a:rPr lang="en-US" dirty="0" err="1"/>
              <a:t>firstname</a:t>
            </a:r>
            <a:r>
              <a:rPr lang="en-US" dirty="0"/>
              <a:t>")</a:t>
            </a:r>
          </a:p>
          <a:p>
            <a:r>
              <a:rPr lang="en-US" dirty="0"/>
              <a:t>    </a:t>
            </a:r>
            <a:r>
              <a:rPr lang="en-US" dirty="0" err="1"/>
              <a:t>array.append</a:t>
            </a:r>
            <a:r>
              <a:rPr lang="en-US" dirty="0"/>
              <a:t>(name)</a:t>
            </a:r>
          </a:p>
          <a:p>
            <a:r>
              <a:rPr lang="en-US" dirty="0"/>
              <a:t>file= open("</a:t>
            </a:r>
            <a:r>
              <a:rPr lang="en-US" dirty="0" err="1"/>
              <a:t>new.txt","w</a:t>
            </a:r>
            <a:r>
              <a:rPr lang="en-US" dirty="0"/>
              <a:t>")</a:t>
            </a:r>
          </a:p>
          <a:p>
            <a:r>
              <a:rPr lang="en-US" dirty="0"/>
              <a:t>for names in array:</a:t>
            </a:r>
          </a:p>
          <a:p>
            <a:r>
              <a:rPr lang="en-US" dirty="0"/>
              <a:t>    </a:t>
            </a:r>
            <a:r>
              <a:rPr lang="en-US" dirty="0" err="1"/>
              <a:t>file.write</a:t>
            </a:r>
            <a:r>
              <a:rPr lang="en-US" dirty="0"/>
              <a:t>(names+"\n")</a:t>
            </a:r>
          </a:p>
          <a:p>
            <a:r>
              <a:rPr lang="en-US" dirty="0" err="1"/>
              <a:t>file.close</a:t>
            </a:r>
            <a:r>
              <a:rPr lang="en-US" dirty="0"/>
              <a:t>()</a:t>
            </a:r>
          </a:p>
        </p:txBody>
      </p:sp>
    </p:spTree>
    <p:extLst>
      <p:ext uri="{BB962C8B-B14F-4D97-AF65-F5344CB8AC3E}">
        <p14:creationId xmlns:p14="http://schemas.microsoft.com/office/powerpoint/2010/main" val="94205564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10. </a:t>
            </a:r>
            <a:r>
              <a:rPr lang="en-GB" sz="2400" dirty="0"/>
              <a:t>Asks for the width of a </a:t>
            </a:r>
            <a:r>
              <a:rPr lang="en-GB" sz="2400" dirty="0" smtClean="0"/>
              <a:t>rectangle. Asks </a:t>
            </a:r>
            <a:r>
              <a:rPr lang="en-GB" sz="2400" dirty="0"/>
              <a:t>for the length of a </a:t>
            </a:r>
            <a:r>
              <a:rPr lang="en-GB" sz="2400" dirty="0" smtClean="0"/>
              <a:t>rectangle. Calculates </a:t>
            </a:r>
            <a:r>
              <a:rPr lang="en-GB" sz="2400" dirty="0"/>
              <a:t>the area of a </a:t>
            </a:r>
            <a:r>
              <a:rPr lang="en-GB" sz="2400" dirty="0" smtClean="0"/>
              <a:t>rectangle. Print </a:t>
            </a:r>
            <a:r>
              <a:rPr lang="en-GB" sz="2400" dirty="0"/>
              <a:t>the area of a </a:t>
            </a:r>
            <a:r>
              <a:rPr lang="en-GB" sz="2400" dirty="0" smtClean="0"/>
              <a:t>rectangle.</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971600" y="2875002"/>
            <a:ext cx="7272808" cy="1569660"/>
          </a:xfrm>
          <a:prstGeom prst="rect">
            <a:avLst/>
          </a:prstGeom>
        </p:spPr>
        <p:txBody>
          <a:bodyPr wrap="square">
            <a:spAutoFit/>
          </a:bodyPr>
          <a:lstStyle/>
          <a:p>
            <a:r>
              <a:rPr lang="en-US" dirty="0"/>
              <a:t>width = </a:t>
            </a:r>
            <a:r>
              <a:rPr lang="en-US" dirty="0" err="1"/>
              <a:t>int</a:t>
            </a:r>
            <a:r>
              <a:rPr lang="en-US" dirty="0"/>
              <a:t>(input("Enter a width"))</a:t>
            </a:r>
          </a:p>
          <a:p>
            <a:r>
              <a:rPr lang="en-US" dirty="0"/>
              <a:t>height = </a:t>
            </a:r>
            <a:r>
              <a:rPr lang="en-US" dirty="0" err="1"/>
              <a:t>int</a:t>
            </a:r>
            <a:r>
              <a:rPr lang="en-US" dirty="0"/>
              <a:t>(input("Enter a height"))</a:t>
            </a:r>
          </a:p>
          <a:p>
            <a:r>
              <a:rPr lang="en-US" dirty="0"/>
              <a:t>area = height*width</a:t>
            </a:r>
          </a:p>
          <a:p>
            <a:r>
              <a:rPr lang="en-US" dirty="0"/>
              <a:t>print("The area of the rectangle is", area)</a:t>
            </a:r>
            <a:endParaRPr lang="en-GB" dirty="0"/>
          </a:p>
        </p:txBody>
      </p:sp>
    </p:spTree>
    <p:extLst>
      <p:ext uri="{BB962C8B-B14F-4D97-AF65-F5344CB8AC3E}">
        <p14:creationId xmlns:p14="http://schemas.microsoft.com/office/powerpoint/2010/main" val="368130461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10</a:t>
            </a:r>
            <a:r>
              <a:rPr lang="en-GB" sz="1800" dirty="0" smtClean="0"/>
              <a:t>. </a:t>
            </a:r>
            <a:r>
              <a:rPr lang="en-GB" sz="1800" b="1" dirty="0"/>
              <a:t>Ask the user how many numbers they want to enter.  Let them enter this many </a:t>
            </a:r>
            <a:r>
              <a:rPr lang="en-GB" sz="1800" b="1" dirty="0" smtClean="0"/>
              <a:t>numbers </a:t>
            </a:r>
            <a:r>
              <a:rPr lang="en-GB" sz="1800" b="1" dirty="0"/>
              <a:t>and </a:t>
            </a:r>
            <a:r>
              <a:rPr lang="en-GB" sz="1800" b="1" dirty="0" smtClean="0"/>
              <a:t>write </a:t>
            </a:r>
            <a:r>
              <a:rPr lang="en-GB" sz="1800" b="1" dirty="0"/>
              <a:t>them to a text </a:t>
            </a:r>
            <a:r>
              <a:rPr lang="en-GB" sz="1800" b="1" dirty="0" smtClean="0"/>
              <a:t>file, each number must be on a separate line.</a:t>
            </a:r>
            <a:endParaRPr lang="en-GB" sz="1800" dirty="0"/>
          </a:p>
          <a:p>
            <a:pPr marL="0" lv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395536" y="2132856"/>
            <a:ext cx="8424936" cy="2677656"/>
          </a:xfrm>
          <a:prstGeom prst="rect">
            <a:avLst/>
          </a:prstGeom>
        </p:spPr>
        <p:txBody>
          <a:bodyPr wrap="square">
            <a:spAutoFit/>
          </a:bodyPr>
          <a:lstStyle/>
          <a:p>
            <a:r>
              <a:rPr lang="en-US" dirty="0"/>
              <a:t>user = </a:t>
            </a:r>
            <a:r>
              <a:rPr lang="en-US" dirty="0" err="1"/>
              <a:t>int</a:t>
            </a:r>
            <a:r>
              <a:rPr lang="en-US" dirty="0"/>
              <a:t>(input("How many numbers would you like to enter? \n"))</a:t>
            </a:r>
          </a:p>
          <a:p>
            <a:r>
              <a:rPr lang="en-US" dirty="0"/>
              <a:t>file = open("text.txt" , "w")</a:t>
            </a:r>
          </a:p>
          <a:p>
            <a:r>
              <a:rPr lang="en-US" dirty="0"/>
              <a:t>for x in range(user):</a:t>
            </a:r>
          </a:p>
          <a:p>
            <a:r>
              <a:rPr lang="en-US" dirty="0"/>
              <a:t>    number = input("Enter number " + </a:t>
            </a:r>
            <a:r>
              <a:rPr lang="en-US" dirty="0" err="1"/>
              <a:t>str</a:t>
            </a:r>
            <a:r>
              <a:rPr lang="en-US" dirty="0"/>
              <a:t>(x + 1) + "\n")</a:t>
            </a:r>
          </a:p>
          <a:p>
            <a:r>
              <a:rPr lang="en-US" dirty="0"/>
              <a:t>    </a:t>
            </a:r>
            <a:r>
              <a:rPr lang="en-US" dirty="0" err="1"/>
              <a:t>file.writelines</a:t>
            </a:r>
            <a:r>
              <a:rPr lang="en-US" dirty="0"/>
              <a:t>(number+"\n")  </a:t>
            </a:r>
          </a:p>
          <a:p>
            <a:r>
              <a:rPr lang="en-US" dirty="0" err="1"/>
              <a:t>file.close</a:t>
            </a:r>
            <a:r>
              <a:rPr lang="en-US" dirty="0"/>
              <a:t>()</a:t>
            </a:r>
            <a:endParaRPr lang="en-GB" dirty="0"/>
          </a:p>
        </p:txBody>
      </p:sp>
    </p:spTree>
    <p:extLst>
      <p:ext uri="{BB962C8B-B14F-4D97-AF65-F5344CB8AC3E}">
        <p14:creationId xmlns:p14="http://schemas.microsoft.com/office/powerpoint/2010/main" val="385146098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11</a:t>
            </a:r>
            <a:r>
              <a:rPr lang="en-GB" sz="1800" dirty="0" smtClean="0"/>
              <a:t>. Write a program that asks the user for their personal details including: first name, surname, age and address.</a:t>
            </a:r>
            <a:r>
              <a:rPr lang="en-GB" sz="1800" dirty="0"/>
              <a:t> </a:t>
            </a:r>
            <a:r>
              <a:rPr lang="en-GB" sz="1800" dirty="0" smtClean="0"/>
              <a:t>Store </a:t>
            </a:r>
            <a:r>
              <a:rPr lang="en-GB" sz="1800" dirty="0"/>
              <a:t>them in a </a:t>
            </a:r>
            <a:r>
              <a:rPr lang="en-GB" sz="1800" dirty="0" smtClean="0"/>
              <a:t>file.</a:t>
            </a:r>
            <a:endParaRPr lang="en-GB" sz="1800" dirty="0"/>
          </a:p>
          <a:p>
            <a:pPr marL="0" lv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115616" y="1844824"/>
            <a:ext cx="7974632" cy="3416320"/>
          </a:xfrm>
          <a:prstGeom prst="rect">
            <a:avLst/>
          </a:prstGeom>
        </p:spPr>
        <p:txBody>
          <a:bodyPr wrap="square">
            <a:spAutoFit/>
          </a:bodyPr>
          <a:lstStyle/>
          <a:p>
            <a:r>
              <a:rPr lang="en-US" dirty="0" err="1"/>
              <a:t>firstname</a:t>
            </a:r>
            <a:r>
              <a:rPr lang="en-US" dirty="0"/>
              <a:t>=input("Enter your first name: ")</a:t>
            </a:r>
          </a:p>
          <a:p>
            <a:r>
              <a:rPr lang="en-US" dirty="0"/>
              <a:t>surname=input("Enter your last name: ")</a:t>
            </a:r>
          </a:p>
          <a:p>
            <a:r>
              <a:rPr lang="en-US" dirty="0"/>
              <a:t>age=input("Enter your age: ")</a:t>
            </a:r>
          </a:p>
          <a:p>
            <a:r>
              <a:rPr lang="en-US" dirty="0"/>
              <a:t>address=input("Enter your address: ")</a:t>
            </a:r>
          </a:p>
          <a:p>
            <a:endParaRPr lang="en-US" dirty="0"/>
          </a:p>
          <a:p>
            <a:r>
              <a:rPr lang="en-US" dirty="0"/>
              <a:t>file = open("info.txt", "a")</a:t>
            </a:r>
          </a:p>
          <a:p>
            <a:r>
              <a:rPr lang="en-US" dirty="0" err="1"/>
              <a:t>file.write</a:t>
            </a:r>
            <a:r>
              <a:rPr lang="en-US" dirty="0"/>
              <a:t>("First name: "+</a:t>
            </a:r>
            <a:r>
              <a:rPr lang="en-US" dirty="0" err="1"/>
              <a:t>firstname</a:t>
            </a:r>
            <a:r>
              <a:rPr lang="en-US" dirty="0"/>
              <a:t>+", surname: "+surname+", age: "+age+", address: "+address)</a:t>
            </a:r>
          </a:p>
          <a:p>
            <a:r>
              <a:rPr lang="en-US" dirty="0" err="1"/>
              <a:t>file.close</a:t>
            </a:r>
            <a:r>
              <a:rPr lang="en-US" dirty="0"/>
              <a:t>()</a:t>
            </a:r>
          </a:p>
        </p:txBody>
      </p:sp>
    </p:spTree>
    <p:extLst>
      <p:ext uri="{BB962C8B-B14F-4D97-AF65-F5344CB8AC3E}">
        <p14:creationId xmlns:p14="http://schemas.microsoft.com/office/powerpoint/2010/main" val="121155636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12</a:t>
            </a:r>
            <a:r>
              <a:rPr lang="en-GB" sz="1800" dirty="0" smtClean="0"/>
              <a:t>. Ask the user to enter the name of 5 different games. Store them in a file. Read the data from the file and store it in a list. Separate each of them by a comma. </a:t>
            </a:r>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539552" y="1547031"/>
            <a:ext cx="8280920" cy="4154984"/>
          </a:xfrm>
          <a:prstGeom prst="rect">
            <a:avLst/>
          </a:prstGeom>
        </p:spPr>
        <p:txBody>
          <a:bodyPr wrap="square">
            <a:spAutoFit/>
          </a:bodyPr>
          <a:lstStyle/>
          <a:p>
            <a:r>
              <a:rPr lang="en-US" dirty="0"/>
              <a:t>file = open("</a:t>
            </a:r>
            <a:r>
              <a:rPr lang="en-US" dirty="0" err="1"/>
              <a:t>text.txt","w</a:t>
            </a:r>
            <a:r>
              <a:rPr lang="en-US" dirty="0"/>
              <a:t>")</a:t>
            </a:r>
          </a:p>
          <a:p>
            <a:r>
              <a:rPr lang="en-US" dirty="0"/>
              <a:t>for x in range (5):</a:t>
            </a:r>
          </a:p>
          <a:p>
            <a:r>
              <a:rPr lang="en-US" dirty="0"/>
              <a:t>    game = input("Enter the name of a games")</a:t>
            </a:r>
          </a:p>
          <a:p>
            <a:r>
              <a:rPr lang="en-US" dirty="0"/>
              <a:t>    </a:t>
            </a:r>
            <a:r>
              <a:rPr lang="en-US" dirty="0" err="1"/>
              <a:t>file.write</a:t>
            </a:r>
            <a:r>
              <a:rPr lang="en-US" dirty="0"/>
              <a:t>(game+",")</a:t>
            </a:r>
          </a:p>
          <a:p>
            <a:r>
              <a:rPr lang="en-US" dirty="0" err="1"/>
              <a:t>file.close</a:t>
            </a:r>
            <a:r>
              <a:rPr lang="en-US" dirty="0"/>
              <a:t>()</a:t>
            </a:r>
          </a:p>
          <a:p>
            <a:r>
              <a:rPr lang="en-US" dirty="0"/>
              <a:t>data = open("text.txt", "r")</a:t>
            </a:r>
          </a:p>
          <a:p>
            <a:r>
              <a:rPr lang="en-US" dirty="0"/>
              <a:t>array = []</a:t>
            </a:r>
          </a:p>
          <a:p>
            <a:r>
              <a:rPr lang="en-US" dirty="0"/>
              <a:t>for line in data:</a:t>
            </a:r>
          </a:p>
          <a:p>
            <a:r>
              <a:rPr lang="en-US" dirty="0"/>
              <a:t>    </a:t>
            </a:r>
            <a:r>
              <a:rPr lang="en-US" dirty="0" err="1"/>
              <a:t>array.append</a:t>
            </a:r>
            <a:r>
              <a:rPr lang="en-US" dirty="0"/>
              <a:t>(line) </a:t>
            </a:r>
          </a:p>
          <a:p>
            <a:r>
              <a:rPr lang="en-US" dirty="0" err="1"/>
              <a:t>data.close</a:t>
            </a:r>
            <a:r>
              <a:rPr lang="en-US" dirty="0"/>
              <a:t>() </a:t>
            </a:r>
          </a:p>
          <a:p>
            <a:r>
              <a:rPr lang="en-US" dirty="0"/>
              <a:t>print(array) </a:t>
            </a:r>
            <a:endParaRPr lang="en-GB" dirty="0"/>
          </a:p>
        </p:txBody>
      </p:sp>
    </p:spTree>
    <p:extLst>
      <p:ext uri="{BB962C8B-B14F-4D97-AF65-F5344CB8AC3E}">
        <p14:creationId xmlns:p14="http://schemas.microsoft.com/office/powerpoint/2010/main" val="385096206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13</a:t>
            </a:r>
            <a:r>
              <a:rPr lang="en-GB" sz="1800" dirty="0" smtClean="0"/>
              <a:t>. Create a text file named team.txt and store 8 football team names and their best player, separate the player from the team name by a comma.</a:t>
            </a:r>
          </a:p>
          <a:p>
            <a:pPr marL="0" indent="0">
              <a:buNone/>
            </a:pPr>
            <a:r>
              <a:rPr lang="en-US" sz="1800" dirty="0" smtClean="0"/>
              <a:t>Create a program that reads from the text file and displays a random</a:t>
            </a:r>
          </a:p>
          <a:p>
            <a:pPr marL="0" indent="0">
              <a:buNone/>
            </a:pPr>
            <a:r>
              <a:rPr lang="en-US" sz="1800" dirty="0" smtClean="0"/>
              <a:t>team name and the first letter of the player’s first name and the first letter of their surname.</a:t>
            </a:r>
            <a:endParaRPr lang="en-GB" sz="1800" dirty="0" smtClean="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650071"/>
            <a:ext cx="1296144" cy="4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556792"/>
            <a:ext cx="2448272" cy="65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5536" y="2132856"/>
            <a:ext cx="8118648" cy="3754874"/>
          </a:xfrm>
          <a:prstGeom prst="rect">
            <a:avLst/>
          </a:prstGeom>
        </p:spPr>
        <p:txBody>
          <a:bodyPr wrap="square">
            <a:spAutoFit/>
          </a:bodyPr>
          <a:lstStyle/>
          <a:p>
            <a:r>
              <a:rPr lang="en-GB" sz="1400" dirty="0"/>
              <a:t>import random</a:t>
            </a:r>
          </a:p>
          <a:p>
            <a:r>
              <a:rPr lang="en-GB" sz="1400" dirty="0" err="1"/>
              <a:t>teamList</a:t>
            </a:r>
            <a:r>
              <a:rPr lang="en-GB" sz="1400" dirty="0"/>
              <a:t> = open("</a:t>
            </a:r>
            <a:r>
              <a:rPr lang="en-GB" sz="1400" dirty="0" err="1"/>
              <a:t>team.txt","r</a:t>
            </a:r>
            <a:r>
              <a:rPr lang="en-GB" sz="1400" dirty="0"/>
              <a:t>")</a:t>
            </a:r>
          </a:p>
          <a:p>
            <a:r>
              <a:rPr lang="en-GB" sz="1400" dirty="0"/>
              <a:t>data = </a:t>
            </a:r>
            <a:r>
              <a:rPr lang="en-GB" sz="1400" dirty="0" err="1"/>
              <a:t>teamList.readlines</a:t>
            </a:r>
            <a:r>
              <a:rPr lang="en-GB" sz="1400" dirty="0"/>
              <a:t>()</a:t>
            </a:r>
          </a:p>
          <a:p>
            <a:r>
              <a:rPr lang="en-GB" sz="1400" dirty="0" err="1"/>
              <a:t>randomChoice</a:t>
            </a:r>
            <a:r>
              <a:rPr lang="en-GB" sz="1400" dirty="0"/>
              <a:t>= </a:t>
            </a:r>
            <a:r>
              <a:rPr lang="en-GB" sz="1400" dirty="0" err="1"/>
              <a:t>random.randint</a:t>
            </a:r>
            <a:r>
              <a:rPr lang="en-GB" sz="1400" dirty="0"/>
              <a:t>(0,7)</a:t>
            </a:r>
          </a:p>
          <a:p>
            <a:r>
              <a:rPr lang="en-GB" sz="1400" dirty="0" err="1"/>
              <a:t>teamName</a:t>
            </a:r>
            <a:r>
              <a:rPr lang="en-GB" sz="1400" dirty="0"/>
              <a:t> =[]</a:t>
            </a:r>
          </a:p>
          <a:p>
            <a:r>
              <a:rPr lang="en-GB" sz="1400" dirty="0"/>
              <a:t>player =[]</a:t>
            </a:r>
          </a:p>
          <a:p>
            <a:r>
              <a:rPr lang="en-GB" sz="1400" dirty="0"/>
              <a:t>for lines in data:</a:t>
            </a:r>
          </a:p>
          <a:p>
            <a:r>
              <a:rPr lang="en-GB" sz="1400" dirty="0"/>
              <a:t>    split = </a:t>
            </a:r>
            <a:r>
              <a:rPr lang="en-GB" sz="1400" dirty="0" err="1"/>
              <a:t>lines.split</a:t>
            </a:r>
            <a:r>
              <a:rPr lang="en-GB" sz="1400" dirty="0"/>
              <a:t>(',')</a:t>
            </a:r>
          </a:p>
          <a:p>
            <a:r>
              <a:rPr lang="en-GB" sz="1400" dirty="0"/>
              <a:t>    </a:t>
            </a:r>
            <a:r>
              <a:rPr lang="en-GB" sz="1400" dirty="0" err="1"/>
              <a:t>teamName.append</a:t>
            </a:r>
            <a:r>
              <a:rPr lang="en-GB" sz="1400" dirty="0"/>
              <a:t>(split[0])</a:t>
            </a:r>
          </a:p>
          <a:p>
            <a:r>
              <a:rPr lang="en-GB" sz="1400" dirty="0"/>
              <a:t>    </a:t>
            </a:r>
            <a:r>
              <a:rPr lang="en-GB" sz="1400" dirty="0" err="1"/>
              <a:t>player.append</a:t>
            </a:r>
            <a:r>
              <a:rPr lang="en-GB" sz="1400" dirty="0"/>
              <a:t>(split[1])</a:t>
            </a:r>
          </a:p>
          <a:p>
            <a:r>
              <a:rPr lang="en-GB" sz="1400" dirty="0" err="1"/>
              <a:t>teamName</a:t>
            </a:r>
            <a:r>
              <a:rPr lang="en-GB" sz="1400" dirty="0"/>
              <a:t> = </a:t>
            </a:r>
            <a:r>
              <a:rPr lang="en-GB" sz="1400" dirty="0" err="1"/>
              <a:t>teamName</a:t>
            </a:r>
            <a:r>
              <a:rPr lang="en-GB" sz="1400" dirty="0"/>
              <a:t>[</a:t>
            </a:r>
            <a:r>
              <a:rPr lang="en-GB" sz="1400" dirty="0" err="1"/>
              <a:t>randomChoice</a:t>
            </a:r>
            <a:r>
              <a:rPr lang="en-GB" sz="1400" dirty="0"/>
              <a:t>]</a:t>
            </a:r>
          </a:p>
          <a:p>
            <a:r>
              <a:rPr lang="en-GB" sz="1400" dirty="0"/>
              <a:t>letters = player[</a:t>
            </a:r>
            <a:r>
              <a:rPr lang="en-GB" sz="1400" dirty="0" err="1"/>
              <a:t>randomChoice</a:t>
            </a:r>
            <a:r>
              <a:rPr lang="en-GB" sz="1400" dirty="0"/>
              <a:t>]</a:t>
            </a:r>
          </a:p>
          <a:p>
            <a:r>
              <a:rPr lang="en-GB" sz="1400" dirty="0"/>
              <a:t>print("\</a:t>
            </a:r>
            <a:r>
              <a:rPr lang="en-GB" sz="1400" dirty="0" err="1"/>
              <a:t>nThe</a:t>
            </a:r>
            <a:r>
              <a:rPr lang="en-GB" sz="1400" dirty="0"/>
              <a:t> team is ",</a:t>
            </a:r>
            <a:r>
              <a:rPr lang="en-GB" sz="1400" dirty="0" err="1"/>
              <a:t>teamName</a:t>
            </a:r>
            <a:r>
              <a:rPr lang="en-GB" sz="1400" dirty="0"/>
              <a:t>) </a:t>
            </a:r>
          </a:p>
          <a:p>
            <a:r>
              <a:rPr lang="en-GB" sz="1400" dirty="0" err="1"/>
              <a:t>splitLetters</a:t>
            </a:r>
            <a:r>
              <a:rPr lang="en-GB" sz="1400" dirty="0"/>
              <a:t> = </a:t>
            </a:r>
            <a:r>
              <a:rPr lang="en-GB" sz="1400" dirty="0" err="1"/>
              <a:t>letters.split</a:t>
            </a:r>
            <a:r>
              <a:rPr lang="en-GB" sz="1400" dirty="0"/>
              <a:t>(' ')</a:t>
            </a:r>
          </a:p>
          <a:p>
            <a:r>
              <a:rPr lang="en-GB" sz="1400" dirty="0"/>
              <a:t>print("And the first letter of the player is")</a:t>
            </a:r>
          </a:p>
          <a:p>
            <a:r>
              <a:rPr lang="en-GB" sz="1400" dirty="0"/>
              <a:t>for x in range(</a:t>
            </a:r>
            <a:r>
              <a:rPr lang="en-GB" sz="1400" dirty="0" err="1"/>
              <a:t>len</a:t>
            </a:r>
            <a:r>
              <a:rPr lang="en-GB" sz="1400" dirty="0"/>
              <a:t>(</a:t>
            </a:r>
            <a:r>
              <a:rPr lang="en-GB" sz="1400" dirty="0" err="1"/>
              <a:t>splitLetters</a:t>
            </a:r>
            <a:r>
              <a:rPr lang="en-GB" sz="1400" dirty="0"/>
              <a:t>)):</a:t>
            </a:r>
          </a:p>
          <a:p>
            <a:r>
              <a:rPr lang="en-GB" sz="1400" dirty="0"/>
              <a:t>    print((</a:t>
            </a:r>
            <a:r>
              <a:rPr lang="en-GB" sz="1400" dirty="0" err="1"/>
              <a:t>splitLetters</a:t>
            </a:r>
            <a:r>
              <a:rPr lang="en-GB" sz="1400" dirty="0"/>
              <a:t>[x][0]).upper())</a:t>
            </a:r>
          </a:p>
        </p:txBody>
      </p:sp>
    </p:spTree>
    <p:extLst>
      <p:ext uri="{BB962C8B-B14F-4D97-AF65-F5344CB8AC3E}">
        <p14:creationId xmlns:p14="http://schemas.microsoft.com/office/powerpoint/2010/main" val="51017858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14</a:t>
            </a:r>
            <a:r>
              <a:rPr lang="en-GB" sz="1800" dirty="0" smtClean="0"/>
              <a:t>. </a:t>
            </a:r>
            <a:r>
              <a:rPr lang="en-GB" sz="1800" spc="-20" dirty="0" smtClean="0"/>
              <a:t>Write </a:t>
            </a:r>
            <a:r>
              <a:rPr lang="en-GB" sz="1800" spc="-20" dirty="0"/>
              <a:t>a program that allows the user to create and store a checklist for </a:t>
            </a:r>
            <a:r>
              <a:rPr lang="en-GB" sz="1800" spc="-20" dirty="0" smtClean="0"/>
              <a:t>their homework. </a:t>
            </a:r>
            <a:r>
              <a:rPr lang="en-GB" sz="800" dirty="0" smtClean="0"/>
              <a:t> </a:t>
            </a:r>
            <a:r>
              <a:rPr lang="en-GB" sz="1800" dirty="0" smtClean="0"/>
              <a:t>Ask for pupil’s name, and create a text file using the pupil’s name.</a:t>
            </a:r>
          </a:p>
          <a:p>
            <a:pPr marL="0" indent="0">
              <a:buNone/>
            </a:pPr>
            <a:r>
              <a:rPr lang="en-GB" sz="1800" dirty="0" smtClean="0"/>
              <a:t>Ask how many </a:t>
            </a:r>
            <a:r>
              <a:rPr lang="en-GB" sz="1800" dirty="0" err="1" smtClean="0"/>
              <a:t>homeworks</a:t>
            </a:r>
            <a:r>
              <a:rPr lang="en-GB" sz="1800" dirty="0" smtClean="0"/>
              <a:t> they need to complete.  The </a:t>
            </a:r>
            <a:r>
              <a:rPr lang="en-GB" sz="1800" dirty="0"/>
              <a:t>user should then be able to enter each </a:t>
            </a:r>
            <a:r>
              <a:rPr lang="en-GB" sz="1800" dirty="0" smtClean="0"/>
              <a:t>homework name. Store them in a file.</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35285" y="1916832"/>
            <a:ext cx="8677974" cy="4524315"/>
          </a:xfrm>
          <a:prstGeom prst="rect">
            <a:avLst/>
          </a:prstGeom>
        </p:spPr>
        <p:txBody>
          <a:bodyPr wrap="square">
            <a:spAutoFit/>
          </a:bodyPr>
          <a:lstStyle/>
          <a:p>
            <a:r>
              <a:rPr lang="en-GB" dirty="0"/>
              <a:t>homework=[]</a:t>
            </a:r>
          </a:p>
          <a:p>
            <a:r>
              <a:rPr lang="en-GB" dirty="0"/>
              <a:t>name=input("Enter your name: ")</a:t>
            </a:r>
          </a:p>
          <a:p>
            <a:r>
              <a:rPr lang="en-GB" dirty="0" err="1"/>
              <a:t>homeworkNum</a:t>
            </a:r>
            <a:r>
              <a:rPr lang="en-GB" dirty="0"/>
              <a:t>=</a:t>
            </a:r>
            <a:r>
              <a:rPr lang="en-GB" dirty="0" err="1"/>
              <a:t>int</a:t>
            </a:r>
            <a:r>
              <a:rPr lang="en-GB" dirty="0"/>
              <a:t>(input("Enter the number of unfinished </a:t>
            </a:r>
            <a:r>
              <a:rPr lang="en-GB" dirty="0" err="1"/>
              <a:t>homeworks</a:t>
            </a:r>
            <a:r>
              <a:rPr lang="en-GB" dirty="0"/>
              <a:t>: "))</a:t>
            </a:r>
          </a:p>
          <a:p>
            <a:r>
              <a:rPr lang="en-GB" dirty="0"/>
              <a:t>for i in range(0,homeworkNum):</a:t>
            </a:r>
          </a:p>
          <a:p>
            <a:r>
              <a:rPr lang="en-GB" dirty="0"/>
              <a:t>    </a:t>
            </a:r>
            <a:r>
              <a:rPr lang="en-GB" dirty="0" err="1"/>
              <a:t>homework.append</a:t>
            </a:r>
            <a:r>
              <a:rPr lang="en-GB" dirty="0"/>
              <a:t>(input("Enter the name of homework "+</a:t>
            </a:r>
            <a:r>
              <a:rPr lang="en-GB" dirty="0" err="1"/>
              <a:t>str</a:t>
            </a:r>
            <a:r>
              <a:rPr lang="en-GB" dirty="0"/>
              <a:t>(i+1)+": "))</a:t>
            </a:r>
          </a:p>
          <a:p>
            <a:r>
              <a:rPr lang="en-GB" dirty="0"/>
              <a:t>file = open((</a:t>
            </a:r>
            <a:r>
              <a:rPr lang="en-GB" dirty="0" err="1"/>
              <a:t>name+".txt</a:t>
            </a:r>
            <a:r>
              <a:rPr lang="en-GB" dirty="0"/>
              <a:t>"), "w")</a:t>
            </a:r>
          </a:p>
          <a:p>
            <a:r>
              <a:rPr lang="en-GB" dirty="0"/>
              <a:t>for item in homework:</a:t>
            </a:r>
          </a:p>
          <a:p>
            <a:r>
              <a:rPr lang="en-GB" dirty="0"/>
              <a:t>  </a:t>
            </a:r>
            <a:r>
              <a:rPr lang="en-GB" dirty="0" err="1"/>
              <a:t>file.write</a:t>
            </a:r>
            <a:r>
              <a:rPr lang="en-GB" dirty="0"/>
              <a:t>(item+"\n")</a:t>
            </a:r>
          </a:p>
          <a:p>
            <a:r>
              <a:rPr lang="en-GB" dirty="0" err="1"/>
              <a:t>file.close</a:t>
            </a:r>
            <a:r>
              <a:rPr lang="en-GB" dirty="0"/>
              <a:t>()</a:t>
            </a:r>
          </a:p>
          <a:p>
            <a:endParaRPr lang="en-GB" dirty="0"/>
          </a:p>
        </p:txBody>
      </p:sp>
    </p:spTree>
    <p:extLst>
      <p:ext uri="{BB962C8B-B14F-4D97-AF65-F5344CB8AC3E}">
        <p14:creationId xmlns:p14="http://schemas.microsoft.com/office/powerpoint/2010/main" val="90369125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a:t>
            </a:r>
            <a:r>
              <a:rPr lang="en-GB" sz="1800" b="1" dirty="0" smtClean="0"/>
              <a:t>5</a:t>
            </a:r>
            <a:r>
              <a:rPr lang="en-GB" sz="1800" dirty="0" smtClean="0"/>
              <a:t>. </a:t>
            </a:r>
            <a:r>
              <a:rPr lang="en-GB" sz="1800" dirty="0"/>
              <a:t>Create a procedure that </a:t>
            </a:r>
            <a:r>
              <a:rPr lang="en-GB" sz="1800" dirty="0" smtClean="0"/>
              <a:t>will ask </a:t>
            </a:r>
            <a:r>
              <a:rPr lang="en-GB" sz="1800" dirty="0"/>
              <a:t>the user for their name. </a:t>
            </a:r>
            <a:r>
              <a:rPr lang="en-GB" sz="1800" dirty="0" smtClean="0"/>
              <a:t>Display </a:t>
            </a:r>
            <a:r>
              <a:rPr lang="en-GB" sz="1800" dirty="0"/>
              <a:t>the name.</a:t>
            </a:r>
          </a:p>
          <a:p>
            <a:pPr marL="0" indent="0">
              <a:buNone/>
            </a:pPr>
            <a:endParaRPr lang="en-GB" sz="1800" dirty="0" smtClean="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547664" y="2489134"/>
            <a:ext cx="5814392" cy="1569660"/>
          </a:xfrm>
          <a:prstGeom prst="rect">
            <a:avLst/>
          </a:prstGeom>
        </p:spPr>
        <p:txBody>
          <a:bodyPr wrap="square">
            <a:spAutoFit/>
          </a:bodyPr>
          <a:lstStyle/>
          <a:p>
            <a:r>
              <a:rPr lang="en-US" dirty="0" err="1"/>
              <a:t>def</a:t>
            </a:r>
            <a:r>
              <a:rPr lang="en-US" dirty="0"/>
              <a:t> name():</a:t>
            </a:r>
            <a:endParaRPr lang="en-GB" dirty="0"/>
          </a:p>
          <a:p>
            <a:r>
              <a:rPr lang="en-US" dirty="0"/>
              <a:t>    ask = input("What is your name")</a:t>
            </a:r>
            <a:endParaRPr lang="en-GB" dirty="0"/>
          </a:p>
          <a:p>
            <a:r>
              <a:rPr lang="en-US" dirty="0"/>
              <a:t>    print(ask)</a:t>
            </a:r>
            <a:endParaRPr lang="en-GB" dirty="0"/>
          </a:p>
          <a:p>
            <a:r>
              <a:rPr lang="en-US" dirty="0"/>
              <a:t>name()</a:t>
            </a:r>
            <a:endParaRPr lang="en-GB" dirty="0"/>
          </a:p>
        </p:txBody>
      </p:sp>
    </p:spTree>
    <p:extLst>
      <p:ext uri="{BB962C8B-B14F-4D97-AF65-F5344CB8AC3E}">
        <p14:creationId xmlns:p14="http://schemas.microsoft.com/office/powerpoint/2010/main" val="284466992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1800" b="1" dirty="0" smtClean="0"/>
              <a:t>16</a:t>
            </a:r>
            <a:r>
              <a:rPr lang="en-GB" sz="1800" dirty="0" smtClean="0"/>
              <a:t>. </a:t>
            </a:r>
            <a:r>
              <a:rPr lang="en-GB" sz="1800" dirty="0"/>
              <a:t>Create a procedure which will show the times table for a number specified in the argument when the function is </a:t>
            </a:r>
            <a:r>
              <a:rPr lang="en-GB" sz="1800" dirty="0" smtClean="0"/>
              <a:t>run. Run </a:t>
            </a:r>
            <a:r>
              <a:rPr lang="en-GB" sz="1800" dirty="0"/>
              <a:t>it and test it out by trying different numbers in the argument.</a:t>
            </a:r>
          </a:p>
          <a:p>
            <a:pPr marL="0" indent="0">
              <a:buNone/>
            </a:pPr>
            <a:endParaRPr lang="en-GB" sz="1800" dirty="0" smtClean="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115616" y="2420888"/>
            <a:ext cx="6750496" cy="2308324"/>
          </a:xfrm>
          <a:prstGeom prst="rect">
            <a:avLst/>
          </a:prstGeom>
        </p:spPr>
        <p:txBody>
          <a:bodyPr wrap="square">
            <a:spAutoFit/>
          </a:bodyPr>
          <a:lstStyle/>
          <a:p>
            <a:r>
              <a:rPr lang="en-US" dirty="0" err="1"/>
              <a:t>def</a:t>
            </a:r>
            <a:r>
              <a:rPr lang="en-US" dirty="0"/>
              <a:t> </a:t>
            </a:r>
            <a:r>
              <a:rPr lang="en-US" dirty="0" err="1"/>
              <a:t>times_table</a:t>
            </a:r>
            <a:r>
              <a:rPr lang="en-US" dirty="0"/>
              <a:t>(number):</a:t>
            </a:r>
          </a:p>
          <a:p>
            <a:r>
              <a:rPr lang="en-US" dirty="0"/>
              <a:t>    for n in range(1,11):</a:t>
            </a:r>
          </a:p>
          <a:p>
            <a:r>
              <a:rPr lang="en-US" dirty="0"/>
              <a:t>        </a:t>
            </a:r>
            <a:r>
              <a:rPr lang="en-US" dirty="0" err="1"/>
              <a:t>timestable</a:t>
            </a:r>
            <a:r>
              <a:rPr lang="en-US" dirty="0"/>
              <a:t> = n * number</a:t>
            </a:r>
          </a:p>
          <a:p>
            <a:r>
              <a:rPr lang="en-US" dirty="0"/>
              <a:t>        print(n, " x ", number, " = ", </a:t>
            </a:r>
            <a:r>
              <a:rPr lang="en-US" dirty="0" err="1"/>
              <a:t>timestable</a:t>
            </a:r>
            <a:r>
              <a:rPr lang="en-US" dirty="0"/>
              <a:t>)</a:t>
            </a:r>
          </a:p>
          <a:p>
            <a:r>
              <a:rPr lang="en-US" dirty="0"/>
              <a:t>        n = n + 1</a:t>
            </a:r>
          </a:p>
          <a:p>
            <a:r>
              <a:rPr lang="en-US" dirty="0" err="1"/>
              <a:t>times_table</a:t>
            </a:r>
            <a:r>
              <a:rPr lang="en-US" dirty="0"/>
              <a:t>(4)</a:t>
            </a:r>
            <a:endParaRPr lang="en-GB" dirty="0"/>
          </a:p>
        </p:txBody>
      </p:sp>
    </p:spTree>
    <p:extLst>
      <p:ext uri="{BB962C8B-B14F-4D97-AF65-F5344CB8AC3E}">
        <p14:creationId xmlns:p14="http://schemas.microsoft.com/office/powerpoint/2010/main" val="315050760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17</a:t>
            </a:r>
            <a:r>
              <a:rPr lang="en-GB" sz="1800" dirty="0" smtClean="0"/>
              <a:t>. </a:t>
            </a:r>
            <a:r>
              <a:rPr lang="en-US" sz="1800" dirty="0"/>
              <a:t>Create a program that has 3 </a:t>
            </a:r>
            <a:r>
              <a:rPr lang="en-US" sz="1800" dirty="0" smtClean="0"/>
              <a:t>procedures.</a:t>
            </a:r>
            <a:r>
              <a:rPr lang="en-GB" sz="1800" dirty="0" smtClean="0"/>
              <a:t> </a:t>
            </a:r>
            <a:r>
              <a:rPr lang="en-US" sz="1800" dirty="0" smtClean="0"/>
              <a:t>Procedure </a:t>
            </a:r>
            <a:r>
              <a:rPr lang="en-US" sz="1800" dirty="0"/>
              <a:t>1: Asks for user’s first </a:t>
            </a:r>
            <a:r>
              <a:rPr lang="en-US" sz="1800" dirty="0" smtClean="0"/>
              <a:t>name. Procedure </a:t>
            </a:r>
            <a:r>
              <a:rPr lang="en-US" sz="1800" dirty="0"/>
              <a:t>2: Asks for the user’s </a:t>
            </a:r>
            <a:r>
              <a:rPr lang="en-US" sz="1800" dirty="0" smtClean="0"/>
              <a:t>surname. Procedure </a:t>
            </a:r>
            <a:r>
              <a:rPr lang="en-US" sz="1800" dirty="0"/>
              <a:t>3: Ask for the user’s </a:t>
            </a:r>
            <a:r>
              <a:rPr lang="en-US" sz="1800" dirty="0" smtClean="0"/>
              <a:t>age. Create </a:t>
            </a:r>
            <a:r>
              <a:rPr lang="en-US" sz="1800" dirty="0"/>
              <a:t>an IF statement to allow the user to choose which procedure will be called, “Which question will be asked”.</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323528" y="1700808"/>
            <a:ext cx="9073008" cy="4401205"/>
          </a:xfrm>
          <a:prstGeom prst="rect">
            <a:avLst/>
          </a:prstGeom>
        </p:spPr>
        <p:txBody>
          <a:bodyPr wrap="square">
            <a:spAutoFit/>
          </a:bodyPr>
          <a:lstStyle/>
          <a:p>
            <a:r>
              <a:rPr lang="en-US" sz="1400" dirty="0" err="1"/>
              <a:t>def</a:t>
            </a:r>
            <a:r>
              <a:rPr lang="en-US" sz="1400" dirty="0"/>
              <a:t> </a:t>
            </a:r>
            <a:r>
              <a:rPr lang="en-US" sz="1400" dirty="0" err="1"/>
              <a:t>firstname</a:t>
            </a:r>
            <a:r>
              <a:rPr lang="en-US" sz="1400" dirty="0"/>
              <a:t>():</a:t>
            </a:r>
          </a:p>
          <a:p>
            <a:r>
              <a:rPr lang="en-US" sz="1400" dirty="0"/>
              <a:t>    ask = input("What is your  first name")</a:t>
            </a:r>
          </a:p>
          <a:p>
            <a:r>
              <a:rPr lang="en-US" sz="1400" dirty="0"/>
              <a:t>    print("Your first name is", ask)</a:t>
            </a:r>
          </a:p>
          <a:p>
            <a:r>
              <a:rPr lang="en-US" sz="1400" dirty="0" err="1"/>
              <a:t>def</a:t>
            </a:r>
            <a:r>
              <a:rPr lang="en-US" sz="1400" dirty="0"/>
              <a:t> </a:t>
            </a:r>
            <a:r>
              <a:rPr lang="en-US" sz="1400" dirty="0" err="1"/>
              <a:t>lastname</a:t>
            </a:r>
            <a:r>
              <a:rPr lang="en-US" sz="1400" dirty="0"/>
              <a:t>():</a:t>
            </a:r>
          </a:p>
          <a:p>
            <a:r>
              <a:rPr lang="en-US" sz="1400" dirty="0"/>
              <a:t>    ask = input("What is your last name")</a:t>
            </a:r>
          </a:p>
          <a:p>
            <a:r>
              <a:rPr lang="en-US" sz="1400" dirty="0"/>
              <a:t>    print("Your last name is", ask)</a:t>
            </a:r>
          </a:p>
          <a:p>
            <a:r>
              <a:rPr lang="en-US" sz="1400" dirty="0" err="1"/>
              <a:t>def</a:t>
            </a:r>
            <a:r>
              <a:rPr lang="en-US" sz="1400" dirty="0"/>
              <a:t> age():</a:t>
            </a:r>
          </a:p>
          <a:p>
            <a:r>
              <a:rPr lang="en-US" sz="1400" dirty="0"/>
              <a:t>    ask = input("What is your age")</a:t>
            </a:r>
          </a:p>
          <a:p>
            <a:r>
              <a:rPr lang="en-US" sz="1400" dirty="0"/>
              <a:t>    print("You are", ask, "year old")</a:t>
            </a:r>
          </a:p>
          <a:p>
            <a:endParaRPr lang="en-US" sz="1400" dirty="0"/>
          </a:p>
          <a:p>
            <a:r>
              <a:rPr lang="en-US" sz="1400" dirty="0"/>
              <a:t>print("Which question would you like to answer")</a:t>
            </a:r>
          </a:p>
          <a:p>
            <a:r>
              <a:rPr lang="en-US" sz="1400" dirty="0"/>
              <a:t>question = </a:t>
            </a:r>
            <a:r>
              <a:rPr lang="en-US" sz="1400" dirty="0" err="1"/>
              <a:t>int</a:t>
            </a:r>
            <a:r>
              <a:rPr lang="en-US" sz="1400" dirty="0"/>
              <a:t>(input("Press 1 for </a:t>
            </a:r>
            <a:r>
              <a:rPr lang="en-US" sz="1400" dirty="0" err="1"/>
              <a:t>firstname</a:t>
            </a:r>
            <a:r>
              <a:rPr lang="en-US" sz="1400" dirty="0"/>
              <a:t>, press 2 for </a:t>
            </a:r>
            <a:r>
              <a:rPr lang="en-US" sz="1400" dirty="0" err="1"/>
              <a:t>lastname</a:t>
            </a:r>
            <a:r>
              <a:rPr lang="en-US" sz="1400" dirty="0"/>
              <a:t>, press 3 for age."))</a:t>
            </a:r>
          </a:p>
          <a:p>
            <a:r>
              <a:rPr lang="en-US" sz="1400" dirty="0"/>
              <a:t>if question == 1:</a:t>
            </a:r>
          </a:p>
          <a:p>
            <a:r>
              <a:rPr lang="en-US" sz="1400" dirty="0"/>
              <a:t>    </a:t>
            </a:r>
            <a:r>
              <a:rPr lang="en-US" sz="1400" dirty="0" err="1"/>
              <a:t>firstname</a:t>
            </a:r>
            <a:r>
              <a:rPr lang="en-US" sz="1400" dirty="0"/>
              <a:t>()</a:t>
            </a:r>
          </a:p>
          <a:p>
            <a:r>
              <a:rPr lang="en-US" sz="1400" dirty="0" err="1"/>
              <a:t>elif</a:t>
            </a:r>
            <a:r>
              <a:rPr lang="en-US" sz="1400" dirty="0"/>
              <a:t> question == 2:</a:t>
            </a:r>
          </a:p>
          <a:p>
            <a:r>
              <a:rPr lang="en-US" sz="1400" dirty="0"/>
              <a:t>    </a:t>
            </a:r>
            <a:r>
              <a:rPr lang="en-US" sz="1400" dirty="0" err="1"/>
              <a:t>lastname</a:t>
            </a:r>
            <a:r>
              <a:rPr lang="en-US" sz="1400" dirty="0"/>
              <a:t>()</a:t>
            </a:r>
          </a:p>
          <a:p>
            <a:r>
              <a:rPr lang="en-US" sz="1400" dirty="0" err="1"/>
              <a:t>elif</a:t>
            </a:r>
            <a:r>
              <a:rPr lang="en-US" sz="1400" dirty="0"/>
              <a:t> question == 3:</a:t>
            </a:r>
          </a:p>
          <a:p>
            <a:r>
              <a:rPr lang="en-US" sz="1400" dirty="0"/>
              <a:t>    age()</a:t>
            </a:r>
          </a:p>
          <a:p>
            <a:r>
              <a:rPr lang="en-US" sz="1400" dirty="0"/>
              <a:t>else:</a:t>
            </a:r>
          </a:p>
          <a:p>
            <a:r>
              <a:rPr lang="en-US" sz="1400" dirty="0"/>
              <a:t>    print("Wrong answer")</a:t>
            </a:r>
          </a:p>
        </p:txBody>
      </p:sp>
    </p:spTree>
    <p:extLst>
      <p:ext uri="{BB962C8B-B14F-4D97-AF65-F5344CB8AC3E}">
        <p14:creationId xmlns:p14="http://schemas.microsoft.com/office/powerpoint/2010/main" val="278318016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18</a:t>
            </a:r>
            <a:r>
              <a:rPr lang="en-GB" sz="1800" dirty="0" smtClean="0"/>
              <a:t>. Use procedure with parameter. Ask </a:t>
            </a:r>
            <a:r>
              <a:rPr lang="en-GB" sz="1800" dirty="0"/>
              <a:t>the user to input numbers until they say </a:t>
            </a:r>
            <a:r>
              <a:rPr lang="en-GB" sz="1800" dirty="0" smtClean="0"/>
              <a:t>“no”.  </a:t>
            </a:r>
            <a:r>
              <a:rPr lang="en-GB" sz="1800" dirty="0"/>
              <a:t>Output if each number is greater than </a:t>
            </a:r>
            <a:r>
              <a:rPr lang="en-GB" sz="1800" dirty="0" smtClean="0"/>
              <a:t>or </a:t>
            </a:r>
            <a:r>
              <a:rPr lang="en-GB" sz="1800" dirty="0"/>
              <a:t>less </a:t>
            </a:r>
            <a:r>
              <a:rPr lang="en-GB" sz="1800" dirty="0" smtClean="0"/>
              <a:t>than </a:t>
            </a:r>
            <a:r>
              <a:rPr lang="en-GB" sz="1800" dirty="0"/>
              <a:t>or equal </a:t>
            </a:r>
            <a:r>
              <a:rPr lang="en-GB" sz="1800" dirty="0" smtClean="0"/>
              <a:t>to 5. </a:t>
            </a:r>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539552" y="1412776"/>
            <a:ext cx="8910736" cy="4524315"/>
          </a:xfrm>
          <a:prstGeom prst="rect">
            <a:avLst/>
          </a:prstGeom>
        </p:spPr>
        <p:txBody>
          <a:bodyPr wrap="square">
            <a:spAutoFit/>
          </a:bodyPr>
          <a:lstStyle/>
          <a:p>
            <a:r>
              <a:rPr lang="en-US" dirty="0" err="1"/>
              <a:t>def</a:t>
            </a:r>
            <a:r>
              <a:rPr lang="en-US" dirty="0"/>
              <a:t> output(number):</a:t>
            </a:r>
          </a:p>
          <a:p>
            <a:r>
              <a:rPr lang="en-US" dirty="0"/>
              <a:t>    if number &gt; 5:</a:t>
            </a:r>
          </a:p>
          <a:p>
            <a:r>
              <a:rPr lang="en-US" dirty="0"/>
              <a:t>        print("Greater than 5")</a:t>
            </a:r>
          </a:p>
          <a:p>
            <a:r>
              <a:rPr lang="en-US" dirty="0"/>
              <a:t>    </a:t>
            </a:r>
            <a:r>
              <a:rPr lang="en-US" dirty="0" err="1"/>
              <a:t>elif</a:t>
            </a:r>
            <a:r>
              <a:rPr lang="en-US" dirty="0"/>
              <a:t> number &lt; 5:</a:t>
            </a:r>
          </a:p>
          <a:p>
            <a:r>
              <a:rPr lang="en-US" dirty="0"/>
              <a:t>        print("Less than 5")</a:t>
            </a:r>
          </a:p>
          <a:p>
            <a:r>
              <a:rPr lang="en-US" dirty="0"/>
              <a:t>    else:</a:t>
            </a:r>
          </a:p>
          <a:p>
            <a:r>
              <a:rPr lang="en-US" dirty="0"/>
              <a:t>        print("It is equal to 5")</a:t>
            </a:r>
          </a:p>
          <a:p>
            <a:r>
              <a:rPr lang="en-US" dirty="0" err="1"/>
              <a:t>userInput</a:t>
            </a:r>
            <a:r>
              <a:rPr lang="en-US" dirty="0"/>
              <a:t> = "yes"</a:t>
            </a:r>
          </a:p>
          <a:p>
            <a:r>
              <a:rPr lang="en-US" dirty="0"/>
              <a:t>while(</a:t>
            </a:r>
            <a:r>
              <a:rPr lang="en-US" dirty="0" err="1"/>
              <a:t>userInput.lower</a:t>
            </a:r>
            <a:r>
              <a:rPr lang="en-US" dirty="0"/>
              <a:t>() != "no"):</a:t>
            </a:r>
          </a:p>
          <a:p>
            <a:r>
              <a:rPr lang="en-US" dirty="0"/>
              <a:t>    </a:t>
            </a:r>
            <a:r>
              <a:rPr lang="en-US" dirty="0" err="1"/>
              <a:t>num</a:t>
            </a:r>
            <a:r>
              <a:rPr lang="en-US" dirty="0"/>
              <a:t> = </a:t>
            </a:r>
            <a:r>
              <a:rPr lang="en-US" dirty="0" err="1"/>
              <a:t>int</a:t>
            </a:r>
            <a:r>
              <a:rPr lang="en-US" dirty="0"/>
              <a:t>(input("Enter a number \n"))</a:t>
            </a:r>
          </a:p>
          <a:p>
            <a:r>
              <a:rPr lang="en-US" dirty="0"/>
              <a:t>    output(</a:t>
            </a:r>
            <a:r>
              <a:rPr lang="en-US" dirty="0" err="1"/>
              <a:t>num</a:t>
            </a:r>
            <a:r>
              <a:rPr lang="en-US" dirty="0"/>
              <a:t>)</a:t>
            </a:r>
          </a:p>
          <a:p>
            <a:r>
              <a:rPr lang="en-US" dirty="0"/>
              <a:t>    </a:t>
            </a:r>
            <a:r>
              <a:rPr lang="en-US" dirty="0" err="1"/>
              <a:t>userInput</a:t>
            </a:r>
            <a:r>
              <a:rPr lang="en-US" dirty="0"/>
              <a:t> = input("Would you like to try again?")</a:t>
            </a:r>
            <a:endParaRPr lang="en-GB" dirty="0"/>
          </a:p>
        </p:txBody>
      </p:sp>
    </p:spTree>
    <p:extLst>
      <p:ext uri="{BB962C8B-B14F-4D97-AF65-F5344CB8AC3E}">
        <p14:creationId xmlns:p14="http://schemas.microsoft.com/office/powerpoint/2010/main" val="165474753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16632"/>
            <a:ext cx="8517632" cy="4669979"/>
          </a:xfrm>
        </p:spPr>
        <p:txBody>
          <a:bodyPr/>
          <a:lstStyle/>
          <a:p>
            <a:pPr marL="0" indent="0">
              <a:buNone/>
            </a:pPr>
            <a:r>
              <a:rPr lang="en-GB" sz="1800" b="1" dirty="0" smtClean="0"/>
              <a:t>19</a:t>
            </a:r>
            <a:r>
              <a:rPr lang="en-GB" sz="1800" dirty="0" smtClean="0"/>
              <a:t>. Use procedure with parameter. Ask </a:t>
            </a:r>
            <a:r>
              <a:rPr lang="en-GB" sz="1800" dirty="0"/>
              <a:t>the user to input numbers until they say </a:t>
            </a:r>
            <a:r>
              <a:rPr lang="en-GB" sz="1800" dirty="0" smtClean="0"/>
              <a:t>“no”.  </a:t>
            </a:r>
            <a:r>
              <a:rPr lang="en-GB" sz="1800" dirty="0"/>
              <a:t>Output if each number is greater than </a:t>
            </a:r>
            <a:r>
              <a:rPr lang="en-GB" sz="1800" dirty="0" smtClean="0"/>
              <a:t>or </a:t>
            </a:r>
            <a:r>
              <a:rPr lang="en-GB" sz="1800" dirty="0"/>
              <a:t>less </a:t>
            </a:r>
            <a:r>
              <a:rPr lang="en-GB" sz="1800" dirty="0" smtClean="0"/>
              <a:t>than </a:t>
            </a:r>
            <a:r>
              <a:rPr lang="en-GB" sz="1800" dirty="0"/>
              <a:t>or equal </a:t>
            </a:r>
            <a:r>
              <a:rPr lang="en-GB" sz="1800" dirty="0" smtClean="0"/>
              <a:t>to 5. </a:t>
            </a:r>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395536" y="1412776"/>
            <a:ext cx="8478688" cy="4524315"/>
          </a:xfrm>
          <a:prstGeom prst="rect">
            <a:avLst/>
          </a:prstGeom>
        </p:spPr>
        <p:txBody>
          <a:bodyPr wrap="square">
            <a:spAutoFit/>
          </a:bodyPr>
          <a:lstStyle/>
          <a:p>
            <a:r>
              <a:rPr lang="en-US" dirty="0" err="1"/>
              <a:t>def</a:t>
            </a:r>
            <a:r>
              <a:rPr lang="en-US" dirty="0"/>
              <a:t> older(name1, name2):</a:t>
            </a:r>
          </a:p>
          <a:p>
            <a:r>
              <a:rPr lang="en-US" dirty="0"/>
              <a:t>    print(name1, "is older than " , name2)</a:t>
            </a:r>
          </a:p>
          <a:p>
            <a:r>
              <a:rPr lang="en-US" dirty="0" err="1"/>
              <a:t>def</a:t>
            </a:r>
            <a:r>
              <a:rPr lang="en-US" dirty="0"/>
              <a:t> younger(name1, name2):</a:t>
            </a:r>
          </a:p>
          <a:p>
            <a:r>
              <a:rPr lang="en-US" dirty="0"/>
              <a:t>    print(name1, " is younger than " ,name2)</a:t>
            </a:r>
          </a:p>
          <a:p>
            <a:r>
              <a:rPr lang="en-US" dirty="0"/>
              <a:t>name1= input("Enter your name")</a:t>
            </a:r>
          </a:p>
          <a:p>
            <a:r>
              <a:rPr lang="en-US" dirty="0"/>
              <a:t>name2 = input("Enter your name")</a:t>
            </a:r>
          </a:p>
          <a:p>
            <a:r>
              <a:rPr lang="en-US" dirty="0"/>
              <a:t>number1 = </a:t>
            </a:r>
            <a:r>
              <a:rPr lang="en-US" dirty="0" err="1"/>
              <a:t>int</a:t>
            </a:r>
            <a:r>
              <a:rPr lang="en-US" dirty="0"/>
              <a:t>(input(name1+ " Enter your age")) </a:t>
            </a:r>
          </a:p>
          <a:p>
            <a:r>
              <a:rPr lang="en-US" dirty="0"/>
              <a:t>number2 = </a:t>
            </a:r>
            <a:r>
              <a:rPr lang="en-US" dirty="0" err="1"/>
              <a:t>int</a:t>
            </a:r>
            <a:r>
              <a:rPr lang="en-US" dirty="0"/>
              <a:t>(input(name2+ " Enter your age")) </a:t>
            </a:r>
          </a:p>
          <a:p>
            <a:r>
              <a:rPr lang="en-US" dirty="0"/>
              <a:t>if number1 &gt; number2: </a:t>
            </a:r>
          </a:p>
          <a:p>
            <a:r>
              <a:rPr lang="en-US" dirty="0"/>
              <a:t>    older(name1, name2) </a:t>
            </a:r>
          </a:p>
          <a:p>
            <a:r>
              <a:rPr lang="en-US" dirty="0"/>
              <a:t>else:                       </a:t>
            </a:r>
          </a:p>
          <a:p>
            <a:r>
              <a:rPr lang="en-US" dirty="0"/>
              <a:t>    younger(name1, name2) </a:t>
            </a:r>
          </a:p>
        </p:txBody>
      </p:sp>
    </p:spTree>
    <p:extLst>
      <p:ext uri="{BB962C8B-B14F-4D97-AF65-F5344CB8AC3E}">
        <p14:creationId xmlns:p14="http://schemas.microsoft.com/office/powerpoint/2010/main" val="132131554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11. </a:t>
            </a:r>
            <a:r>
              <a:rPr lang="en-GB" sz="2400" dirty="0"/>
              <a:t>Asks </a:t>
            </a:r>
            <a:r>
              <a:rPr lang="en-GB" sz="2400" dirty="0" smtClean="0"/>
              <a:t>2 users for their weight, calculate the average weight of the 2 users.</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539552" y="2420888"/>
            <a:ext cx="7704856" cy="1569660"/>
          </a:xfrm>
          <a:prstGeom prst="rect">
            <a:avLst/>
          </a:prstGeom>
        </p:spPr>
        <p:txBody>
          <a:bodyPr wrap="square">
            <a:spAutoFit/>
          </a:bodyPr>
          <a:lstStyle/>
          <a:p>
            <a:r>
              <a:rPr lang="en-US" dirty="0"/>
              <a:t>weight1 = float(input("User 1, enter your weight"))</a:t>
            </a:r>
          </a:p>
          <a:p>
            <a:r>
              <a:rPr lang="en-US" dirty="0"/>
              <a:t>weight2 = float(input("User 2, enter your weight"))</a:t>
            </a:r>
          </a:p>
          <a:p>
            <a:r>
              <a:rPr lang="en-US" dirty="0"/>
              <a:t>average = (weight1+weight2) / 2</a:t>
            </a:r>
          </a:p>
          <a:p>
            <a:r>
              <a:rPr lang="en-US" dirty="0"/>
              <a:t>print(average)</a:t>
            </a:r>
          </a:p>
        </p:txBody>
      </p:sp>
    </p:spTree>
    <p:extLst>
      <p:ext uri="{BB962C8B-B14F-4D97-AF65-F5344CB8AC3E}">
        <p14:creationId xmlns:p14="http://schemas.microsoft.com/office/powerpoint/2010/main" val="58918789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20</a:t>
            </a:r>
            <a:r>
              <a:rPr lang="en-GB" sz="1800" dirty="0" smtClean="0"/>
              <a:t>. </a:t>
            </a:r>
            <a:r>
              <a:rPr lang="en-GB" sz="1800" dirty="0"/>
              <a:t>Write a simple function which allows the user to return the average of two given parameters.</a:t>
            </a:r>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259632" y="1916832"/>
            <a:ext cx="6534472" cy="2677656"/>
          </a:xfrm>
          <a:prstGeom prst="rect">
            <a:avLst/>
          </a:prstGeom>
        </p:spPr>
        <p:txBody>
          <a:bodyPr wrap="square">
            <a:spAutoFit/>
          </a:bodyPr>
          <a:lstStyle/>
          <a:p>
            <a:r>
              <a:rPr lang="en-GB" dirty="0" err="1"/>
              <a:t>def</a:t>
            </a:r>
            <a:r>
              <a:rPr lang="en-GB" dirty="0"/>
              <a:t> function (num1, num2):</a:t>
            </a:r>
          </a:p>
          <a:p>
            <a:r>
              <a:rPr lang="en-GB" dirty="0"/>
              <a:t>    answer = (num1 + num2) / 2</a:t>
            </a:r>
          </a:p>
          <a:p>
            <a:r>
              <a:rPr lang="en-GB" dirty="0"/>
              <a:t>    return answer</a:t>
            </a:r>
          </a:p>
          <a:p>
            <a:r>
              <a:rPr lang="en-GB" dirty="0"/>
              <a:t>number1=</a:t>
            </a:r>
            <a:r>
              <a:rPr lang="en-GB" dirty="0" err="1"/>
              <a:t>int</a:t>
            </a:r>
            <a:r>
              <a:rPr lang="en-GB" dirty="0"/>
              <a:t>(input("Enter a number"))</a:t>
            </a:r>
          </a:p>
          <a:p>
            <a:r>
              <a:rPr lang="en-GB" dirty="0"/>
              <a:t>number2=</a:t>
            </a:r>
            <a:r>
              <a:rPr lang="en-GB" dirty="0" err="1"/>
              <a:t>int</a:t>
            </a:r>
            <a:r>
              <a:rPr lang="en-GB" dirty="0"/>
              <a:t>(input("Enter a number"))</a:t>
            </a:r>
          </a:p>
          <a:p>
            <a:r>
              <a:rPr lang="en-GB" dirty="0"/>
              <a:t>calculate = function(number1,number2)</a:t>
            </a:r>
          </a:p>
          <a:p>
            <a:r>
              <a:rPr lang="en-GB" dirty="0"/>
              <a:t>print(calculate)</a:t>
            </a:r>
          </a:p>
        </p:txBody>
      </p:sp>
    </p:spTree>
    <p:extLst>
      <p:ext uri="{BB962C8B-B14F-4D97-AF65-F5344CB8AC3E}">
        <p14:creationId xmlns:p14="http://schemas.microsoft.com/office/powerpoint/2010/main" val="262229772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21</a:t>
            </a:r>
            <a:r>
              <a:rPr lang="en-GB" sz="1800" dirty="0" smtClean="0"/>
              <a:t>. </a:t>
            </a:r>
            <a:r>
              <a:rPr lang="en-US" sz="1800" dirty="0"/>
              <a:t>Create a program that has a function with 2 parameters: (</a:t>
            </a:r>
            <a:r>
              <a:rPr lang="en-US" sz="1800" dirty="0" err="1"/>
              <a:t>currentage</a:t>
            </a:r>
            <a:r>
              <a:rPr lang="en-US" sz="1800" dirty="0"/>
              <a:t>, year). This function calculates </a:t>
            </a:r>
            <a:r>
              <a:rPr lang="en-US" sz="1800" dirty="0" err="1"/>
              <a:t>futureage</a:t>
            </a:r>
            <a:r>
              <a:rPr lang="en-US" sz="1800" dirty="0"/>
              <a:t>= </a:t>
            </a:r>
            <a:r>
              <a:rPr lang="en-US" sz="1800" dirty="0" err="1"/>
              <a:t>currentage+year</a:t>
            </a:r>
            <a:r>
              <a:rPr lang="en-US" sz="1800" dirty="0"/>
              <a:t> and returns </a:t>
            </a:r>
            <a:r>
              <a:rPr lang="en-US" sz="1800" dirty="0" err="1"/>
              <a:t>futureage</a:t>
            </a:r>
            <a:r>
              <a:rPr lang="en-US" sz="1800" dirty="0"/>
              <a:t>.</a:t>
            </a:r>
            <a:endParaRPr lang="en-GB" sz="1800" dirty="0"/>
          </a:p>
          <a:p>
            <a:pPr marL="0" indent="0">
              <a:buNone/>
            </a:pPr>
            <a:r>
              <a:rPr lang="en-US" sz="1800" dirty="0"/>
              <a:t>Ask the user for their </a:t>
            </a:r>
            <a:r>
              <a:rPr lang="en-US" sz="1800" dirty="0" smtClean="0"/>
              <a:t>age.</a:t>
            </a:r>
            <a:r>
              <a:rPr lang="en-GB" sz="1800" dirty="0"/>
              <a:t> </a:t>
            </a:r>
            <a:r>
              <a:rPr lang="en-US" sz="1800" dirty="0" smtClean="0"/>
              <a:t>Ask </a:t>
            </a:r>
            <a:r>
              <a:rPr lang="en-US" sz="1800" dirty="0"/>
              <a:t>the user if they want to know how old they will be in 12 or 18 years. If the user enters 12, calculate the user’s age in 12 years. If the user enters 18, calculate the user’s age in 18 years.</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3" name="Rectangle 2"/>
          <p:cNvSpPr/>
          <p:nvPr/>
        </p:nvSpPr>
        <p:spPr>
          <a:xfrm>
            <a:off x="827584" y="2204864"/>
            <a:ext cx="7110536" cy="3970318"/>
          </a:xfrm>
          <a:prstGeom prst="rect">
            <a:avLst/>
          </a:prstGeom>
        </p:spPr>
        <p:txBody>
          <a:bodyPr wrap="square">
            <a:spAutoFit/>
          </a:bodyPr>
          <a:lstStyle/>
          <a:p>
            <a:r>
              <a:rPr lang="en-US" sz="1800" dirty="0" err="1"/>
              <a:t>def</a:t>
            </a:r>
            <a:r>
              <a:rPr lang="en-US" sz="1800" dirty="0"/>
              <a:t> function(</a:t>
            </a:r>
            <a:r>
              <a:rPr lang="en-US" sz="1800" dirty="0" err="1"/>
              <a:t>currentage,year</a:t>
            </a:r>
            <a:r>
              <a:rPr lang="en-US" sz="1800" dirty="0"/>
              <a:t>):</a:t>
            </a:r>
            <a:endParaRPr lang="en-GB" sz="1800" dirty="0"/>
          </a:p>
          <a:p>
            <a:r>
              <a:rPr lang="en-US" sz="1800" dirty="0"/>
              <a:t>    </a:t>
            </a:r>
            <a:r>
              <a:rPr lang="en-US" sz="1800" dirty="0" err="1"/>
              <a:t>futureAge</a:t>
            </a:r>
            <a:r>
              <a:rPr lang="en-US" sz="1800" dirty="0"/>
              <a:t>= </a:t>
            </a:r>
            <a:r>
              <a:rPr lang="en-US" sz="1800" dirty="0" err="1"/>
              <a:t>currentage</a:t>
            </a:r>
            <a:r>
              <a:rPr lang="en-US" sz="1800" dirty="0"/>
              <a:t> + year</a:t>
            </a:r>
            <a:endParaRPr lang="en-GB" sz="1800" dirty="0"/>
          </a:p>
          <a:p>
            <a:r>
              <a:rPr lang="en-US" sz="1800" dirty="0"/>
              <a:t>    return </a:t>
            </a:r>
            <a:r>
              <a:rPr lang="en-US" sz="1800" dirty="0" err="1"/>
              <a:t>futureAge</a:t>
            </a:r>
            <a:endParaRPr lang="en-GB" sz="1800" dirty="0"/>
          </a:p>
          <a:p>
            <a:r>
              <a:rPr lang="en-US" sz="1800" dirty="0"/>
              <a:t>age = </a:t>
            </a:r>
            <a:r>
              <a:rPr lang="en-US" sz="1800" dirty="0" err="1"/>
              <a:t>int</a:t>
            </a:r>
            <a:r>
              <a:rPr lang="en-US" sz="1800" dirty="0"/>
              <a:t>(input("What is your age?"))</a:t>
            </a:r>
            <a:endParaRPr lang="en-GB" sz="1800" dirty="0"/>
          </a:p>
          <a:p>
            <a:r>
              <a:rPr lang="en-US" sz="1800" dirty="0"/>
              <a:t>ask = </a:t>
            </a:r>
            <a:r>
              <a:rPr lang="en-US" sz="1800" dirty="0" err="1"/>
              <a:t>int</a:t>
            </a:r>
            <a:r>
              <a:rPr lang="en-US" sz="1800" dirty="0"/>
              <a:t>(input("Would you like to know how old you will be in 18 year in 12"))</a:t>
            </a:r>
            <a:endParaRPr lang="en-GB" sz="1800" dirty="0"/>
          </a:p>
          <a:p>
            <a:r>
              <a:rPr lang="en-US" sz="1800" dirty="0"/>
              <a:t>num18= function(age,18)</a:t>
            </a:r>
            <a:endParaRPr lang="en-GB" sz="1800" dirty="0"/>
          </a:p>
          <a:p>
            <a:r>
              <a:rPr lang="en-US" sz="1800" dirty="0"/>
              <a:t>num12= function(age,12)</a:t>
            </a:r>
            <a:endParaRPr lang="en-GB" sz="1800" dirty="0"/>
          </a:p>
          <a:p>
            <a:r>
              <a:rPr lang="en-US" sz="1800" dirty="0"/>
              <a:t>if ask == 12:</a:t>
            </a:r>
            <a:endParaRPr lang="en-GB" sz="1800" dirty="0"/>
          </a:p>
          <a:p>
            <a:r>
              <a:rPr lang="en-US" sz="1800" dirty="0"/>
              <a:t>    print(num12)</a:t>
            </a:r>
            <a:endParaRPr lang="en-GB" sz="1800" dirty="0"/>
          </a:p>
          <a:p>
            <a:r>
              <a:rPr lang="en-US" sz="1800" dirty="0" err="1"/>
              <a:t>elif</a:t>
            </a:r>
            <a:r>
              <a:rPr lang="en-US" sz="1800" dirty="0"/>
              <a:t> ask == 18:</a:t>
            </a:r>
            <a:endParaRPr lang="en-GB" sz="1800" dirty="0"/>
          </a:p>
          <a:p>
            <a:r>
              <a:rPr lang="en-US" sz="1800" dirty="0"/>
              <a:t>    print(num18</a:t>
            </a:r>
            <a:r>
              <a:rPr lang="en-US" sz="1800" dirty="0" smtClean="0"/>
              <a:t>)</a:t>
            </a:r>
          </a:p>
          <a:p>
            <a:r>
              <a:rPr lang="en-GB" sz="1800" dirty="0"/>
              <a:t>else:</a:t>
            </a:r>
          </a:p>
          <a:p>
            <a:r>
              <a:rPr lang="en-GB" sz="1800" dirty="0"/>
              <a:t>    print("invalid option")</a:t>
            </a:r>
          </a:p>
        </p:txBody>
      </p:sp>
    </p:spTree>
    <p:extLst>
      <p:ext uri="{BB962C8B-B14F-4D97-AF65-F5344CB8AC3E}">
        <p14:creationId xmlns:p14="http://schemas.microsoft.com/office/powerpoint/2010/main" val="95021756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22</a:t>
            </a:r>
            <a:r>
              <a:rPr lang="en-GB" sz="1800" dirty="0" smtClean="0"/>
              <a:t>. </a:t>
            </a:r>
            <a:r>
              <a:rPr lang="en-US" sz="1800" dirty="0" smtClean="0"/>
              <a:t>Create a function to return the value of 3 numbers multiplied by each other. Ask the user to input these numbers. Use 3 arguments and 3 parameters.</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755576" y="1988840"/>
            <a:ext cx="7830616" cy="3046988"/>
          </a:xfrm>
          <a:prstGeom prst="rect">
            <a:avLst/>
          </a:prstGeom>
        </p:spPr>
        <p:txBody>
          <a:bodyPr wrap="square">
            <a:spAutoFit/>
          </a:bodyPr>
          <a:lstStyle/>
          <a:p>
            <a:r>
              <a:rPr lang="en-GB" dirty="0" err="1"/>
              <a:t>def</a:t>
            </a:r>
            <a:r>
              <a:rPr lang="en-GB" dirty="0"/>
              <a:t> calculate (num1,num2,num3):</a:t>
            </a:r>
          </a:p>
          <a:p>
            <a:r>
              <a:rPr lang="en-GB" dirty="0"/>
              <a:t>    answer = num1*num2*num3</a:t>
            </a:r>
          </a:p>
          <a:p>
            <a:r>
              <a:rPr lang="en-GB" dirty="0"/>
              <a:t>    return answer</a:t>
            </a:r>
          </a:p>
          <a:p>
            <a:r>
              <a:rPr lang="en-GB" dirty="0"/>
              <a:t>number1= </a:t>
            </a:r>
            <a:r>
              <a:rPr lang="en-GB" dirty="0" err="1"/>
              <a:t>int</a:t>
            </a:r>
            <a:r>
              <a:rPr lang="en-GB" dirty="0"/>
              <a:t>(input("Enter a number"))</a:t>
            </a:r>
          </a:p>
          <a:p>
            <a:r>
              <a:rPr lang="en-GB" dirty="0"/>
              <a:t>number2= </a:t>
            </a:r>
            <a:r>
              <a:rPr lang="en-GB" dirty="0" err="1"/>
              <a:t>int</a:t>
            </a:r>
            <a:r>
              <a:rPr lang="en-GB" dirty="0"/>
              <a:t>(input("Enter a number"))</a:t>
            </a:r>
          </a:p>
          <a:p>
            <a:r>
              <a:rPr lang="en-GB" dirty="0"/>
              <a:t>number3= </a:t>
            </a:r>
            <a:r>
              <a:rPr lang="en-GB" dirty="0" err="1"/>
              <a:t>int</a:t>
            </a:r>
            <a:r>
              <a:rPr lang="en-GB" dirty="0"/>
              <a:t>(input("Enter a number"))</a:t>
            </a:r>
          </a:p>
          <a:p>
            <a:r>
              <a:rPr lang="en-GB" dirty="0"/>
              <a:t>answer = calculate(number1,number2,number3)</a:t>
            </a:r>
          </a:p>
          <a:p>
            <a:r>
              <a:rPr lang="en-GB" dirty="0"/>
              <a:t>print(answer)</a:t>
            </a:r>
          </a:p>
        </p:txBody>
      </p:sp>
    </p:spTree>
    <p:extLst>
      <p:ext uri="{BB962C8B-B14F-4D97-AF65-F5344CB8AC3E}">
        <p14:creationId xmlns:p14="http://schemas.microsoft.com/office/powerpoint/2010/main" val="393667681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23. </a:t>
            </a:r>
            <a:r>
              <a:rPr lang="en-US" sz="1800" dirty="0"/>
              <a:t>A teacher is booking a school trip to Cadbury world. </a:t>
            </a:r>
            <a:r>
              <a:rPr lang="en-US" sz="1800" dirty="0" smtClean="0"/>
              <a:t>Create </a:t>
            </a:r>
            <a:r>
              <a:rPr lang="en-US" sz="1800" dirty="0"/>
              <a:t>a program that will allow the teacher to </a:t>
            </a:r>
            <a:r>
              <a:rPr lang="en-US" sz="1800" b="1" dirty="0"/>
              <a:t>enter how many students they intend to take</a:t>
            </a:r>
            <a:r>
              <a:rPr lang="en-US" sz="1800" dirty="0"/>
              <a:t>. They are unable to take fewer than </a:t>
            </a:r>
            <a:r>
              <a:rPr lang="en-US" sz="1800" b="1" dirty="0"/>
              <a:t>25 students </a:t>
            </a:r>
            <a:r>
              <a:rPr lang="en-US" sz="1800" dirty="0"/>
              <a:t>and no more than </a:t>
            </a:r>
            <a:r>
              <a:rPr lang="en-US" sz="1800" b="1" dirty="0"/>
              <a:t>36</a:t>
            </a:r>
            <a:r>
              <a:rPr lang="en-US" sz="1800" dirty="0"/>
              <a:t>. </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611560" y="1916832"/>
            <a:ext cx="7830616" cy="3416320"/>
          </a:xfrm>
          <a:prstGeom prst="rect">
            <a:avLst/>
          </a:prstGeom>
        </p:spPr>
        <p:txBody>
          <a:bodyPr wrap="square">
            <a:spAutoFit/>
          </a:bodyPr>
          <a:lstStyle/>
          <a:p>
            <a:r>
              <a:rPr lang="en-US" dirty="0" err="1"/>
              <a:t>validNum</a:t>
            </a:r>
            <a:r>
              <a:rPr lang="en-US" dirty="0"/>
              <a:t> = False</a:t>
            </a:r>
          </a:p>
          <a:p>
            <a:r>
              <a:rPr lang="en-US" dirty="0"/>
              <a:t>while </a:t>
            </a:r>
            <a:r>
              <a:rPr lang="en-US" dirty="0" err="1"/>
              <a:t>validNum</a:t>
            </a:r>
            <a:r>
              <a:rPr lang="en-US" dirty="0"/>
              <a:t> == False:</a:t>
            </a:r>
          </a:p>
          <a:p>
            <a:r>
              <a:rPr lang="en-US" dirty="0"/>
              <a:t>    passes = </a:t>
            </a:r>
            <a:r>
              <a:rPr lang="en-US" dirty="0" err="1"/>
              <a:t>int</a:t>
            </a:r>
            <a:r>
              <a:rPr lang="en-US" dirty="0"/>
              <a:t>(input("How many tickets to Cadbury world would you like?"))</a:t>
            </a:r>
          </a:p>
          <a:p>
            <a:r>
              <a:rPr lang="en-US" dirty="0"/>
              <a:t>    if passes &gt; 24 and passes &lt; 36:</a:t>
            </a:r>
          </a:p>
          <a:p>
            <a:r>
              <a:rPr lang="en-US" dirty="0"/>
              <a:t>        </a:t>
            </a:r>
            <a:r>
              <a:rPr lang="en-US" dirty="0" err="1"/>
              <a:t>validNum</a:t>
            </a:r>
            <a:r>
              <a:rPr lang="en-US" dirty="0"/>
              <a:t> = True</a:t>
            </a:r>
          </a:p>
          <a:p>
            <a:r>
              <a:rPr lang="en-US" dirty="0"/>
              <a:t>    else:</a:t>
            </a:r>
          </a:p>
          <a:p>
            <a:r>
              <a:rPr lang="en-US" dirty="0"/>
              <a:t>        print("You must enter a number between 25 and 35")</a:t>
            </a:r>
          </a:p>
          <a:p>
            <a:r>
              <a:rPr lang="en-US" dirty="0"/>
              <a:t>print("You have purchased", passes, "passes")</a:t>
            </a:r>
          </a:p>
        </p:txBody>
      </p:sp>
    </p:spTree>
    <p:extLst>
      <p:ext uri="{BB962C8B-B14F-4D97-AF65-F5344CB8AC3E}">
        <p14:creationId xmlns:p14="http://schemas.microsoft.com/office/powerpoint/2010/main" val="403986003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24. </a:t>
            </a:r>
            <a:r>
              <a:rPr lang="en-US" sz="1800" dirty="0"/>
              <a:t>For the Cadbury World booking, the teacher must enter a telephone number. </a:t>
            </a:r>
            <a:r>
              <a:rPr lang="en-US" sz="1800" dirty="0" smtClean="0"/>
              <a:t>Create </a:t>
            </a:r>
            <a:r>
              <a:rPr lang="en-US" sz="1800" dirty="0"/>
              <a:t>a program that will allow the teacher to enter a telephone number and check that this is a valid length.</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539552" y="2348880"/>
            <a:ext cx="7902624" cy="3046988"/>
          </a:xfrm>
          <a:prstGeom prst="rect">
            <a:avLst/>
          </a:prstGeom>
        </p:spPr>
        <p:txBody>
          <a:bodyPr wrap="square">
            <a:spAutoFit/>
          </a:bodyPr>
          <a:lstStyle/>
          <a:p>
            <a:r>
              <a:rPr lang="en-US" dirty="0" err="1"/>
              <a:t>lengthokay</a:t>
            </a:r>
            <a:r>
              <a:rPr lang="en-US" dirty="0"/>
              <a:t> = False</a:t>
            </a:r>
            <a:endParaRPr lang="en-GB" dirty="0"/>
          </a:p>
          <a:p>
            <a:r>
              <a:rPr lang="en-US" dirty="0"/>
              <a:t>while </a:t>
            </a:r>
            <a:r>
              <a:rPr lang="en-US" dirty="0" err="1"/>
              <a:t>lengthokay</a:t>
            </a:r>
            <a:r>
              <a:rPr lang="en-US" dirty="0"/>
              <a:t> == False:</a:t>
            </a:r>
            <a:endParaRPr lang="en-GB" dirty="0"/>
          </a:p>
          <a:p>
            <a:r>
              <a:rPr lang="en-US" dirty="0"/>
              <a:t>    number = input("Please enter your telephone number")</a:t>
            </a:r>
            <a:endParaRPr lang="en-GB" dirty="0"/>
          </a:p>
          <a:p>
            <a:r>
              <a:rPr lang="en-US" dirty="0"/>
              <a:t>    if </a:t>
            </a:r>
            <a:r>
              <a:rPr lang="en-US" dirty="0" err="1"/>
              <a:t>len</a:t>
            </a:r>
            <a:r>
              <a:rPr lang="en-US" dirty="0"/>
              <a:t>(number) == 11:</a:t>
            </a:r>
            <a:endParaRPr lang="en-GB" dirty="0"/>
          </a:p>
          <a:p>
            <a:r>
              <a:rPr lang="en-US" dirty="0"/>
              <a:t>        </a:t>
            </a:r>
            <a:r>
              <a:rPr lang="en-US" dirty="0" err="1"/>
              <a:t>lengthokay</a:t>
            </a:r>
            <a:r>
              <a:rPr lang="en-US" dirty="0"/>
              <a:t> = True</a:t>
            </a:r>
            <a:endParaRPr lang="en-GB" dirty="0"/>
          </a:p>
          <a:p>
            <a:r>
              <a:rPr lang="en-US" dirty="0"/>
              <a:t>    else:</a:t>
            </a:r>
            <a:endParaRPr lang="en-GB" dirty="0"/>
          </a:p>
          <a:p>
            <a:r>
              <a:rPr lang="en-US" dirty="0"/>
              <a:t>        print("Invalid number, try again")</a:t>
            </a:r>
            <a:endParaRPr lang="en-GB" dirty="0"/>
          </a:p>
          <a:p>
            <a:r>
              <a:rPr lang="en-US" dirty="0"/>
              <a:t>print("You have entered a valid telephone number")</a:t>
            </a:r>
            <a:endParaRPr lang="en-GB" dirty="0"/>
          </a:p>
        </p:txBody>
      </p:sp>
    </p:spTree>
    <p:extLst>
      <p:ext uri="{BB962C8B-B14F-4D97-AF65-F5344CB8AC3E}">
        <p14:creationId xmlns:p14="http://schemas.microsoft.com/office/powerpoint/2010/main" val="70289185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25. </a:t>
            </a:r>
            <a:r>
              <a:rPr lang="en-US" sz="1800" dirty="0" smtClean="0"/>
              <a:t>Store 3 names in an array. Ask the user to enter a username, display valid username if the user matches the 1 of the usernames in the array. Else display invalid username and ask the user again until they get it right.</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899592" y="1916832"/>
            <a:ext cx="7470576" cy="3416320"/>
          </a:xfrm>
          <a:prstGeom prst="rect">
            <a:avLst/>
          </a:prstGeom>
        </p:spPr>
        <p:txBody>
          <a:bodyPr wrap="square">
            <a:spAutoFit/>
          </a:bodyPr>
          <a:lstStyle/>
          <a:p>
            <a:r>
              <a:rPr lang="en-GB" dirty="0"/>
              <a:t>array = ["</a:t>
            </a:r>
            <a:r>
              <a:rPr lang="en-GB" dirty="0" err="1"/>
              <a:t>Mr_Suffar</a:t>
            </a:r>
            <a:r>
              <a:rPr lang="en-GB" dirty="0"/>
              <a:t>", "Mrs_Jones","</a:t>
            </a:r>
            <a:r>
              <a:rPr lang="en-GB" dirty="0" err="1"/>
              <a:t>Mr_Dawson</a:t>
            </a:r>
            <a:r>
              <a:rPr lang="en-GB" dirty="0"/>
              <a:t>"]</a:t>
            </a:r>
          </a:p>
          <a:p>
            <a:r>
              <a:rPr lang="en-GB" dirty="0" err="1"/>
              <a:t>validEntry</a:t>
            </a:r>
            <a:r>
              <a:rPr lang="en-GB" dirty="0"/>
              <a:t> = False</a:t>
            </a:r>
          </a:p>
          <a:p>
            <a:r>
              <a:rPr lang="en-GB" dirty="0"/>
              <a:t>while </a:t>
            </a:r>
            <a:r>
              <a:rPr lang="en-GB" dirty="0" err="1"/>
              <a:t>validEntry</a:t>
            </a:r>
            <a:r>
              <a:rPr lang="en-GB" dirty="0"/>
              <a:t> == False:</a:t>
            </a:r>
          </a:p>
          <a:p>
            <a:r>
              <a:rPr lang="en-GB" dirty="0"/>
              <a:t>    username=input("Enter a username")</a:t>
            </a:r>
          </a:p>
          <a:p>
            <a:r>
              <a:rPr lang="en-GB" dirty="0"/>
              <a:t>    if username in array:</a:t>
            </a:r>
          </a:p>
          <a:p>
            <a:r>
              <a:rPr lang="en-GB" dirty="0"/>
              <a:t>        print("You have entered a valid username")</a:t>
            </a:r>
          </a:p>
          <a:p>
            <a:r>
              <a:rPr lang="en-GB" dirty="0"/>
              <a:t>        </a:t>
            </a:r>
            <a:r>
              <a:rPr lang="en-GB" dirty="0" err="1"/>
              <a:t>validEntry</a:t>
            </a:r>
            <a:r>
              <a:rPr lang="en-GB" dirty="0"/>
              <a:t> = True</a:t>
            </a:r>
          </a:p>
          <a:p>
            <a:r>
              <a:rPr lang="en-GB" dirty="0"/>
              <a:t>    else:</a:t>
            </a:r>
          </a:p>
          <a:p>
            <a:r>
              <a:rPr lang="en-GB" dirty="0"/>
              <a:t>        print("Username not recognised")</a:t>
            </a:r>
          </a:p>
        </p:txBody>
      </p:sp>
    </p:spTree>
    <p:extLst>
      <p:ext uri="{BB962C8B-B14F-4D97-AF65-F5344CB8AC3E}">
        <p14:creationId xmlns:p14="http://schemas.microsoft.com/office/powerpoint/2010/main" val="284037819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26. </a:t>
            </a:r>
            <a:r>
              <a:rPr lang="en-GB" sz="1800" dirty="0"/>
              <a:t>As part of the ‘Cadbury World’ trip, the teacher must access the Cadbury booking system. This system has three options: A – New booking; B – Amend booking; C – Cancel Booking. Create a valid choice check where the teacher has to pick 1 of these options, otherwise it will display wrong option until the correct option is chosen. Use string manipulation to change the user’s answers to capital letters.</a:t>
            </a:r>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07504" y="2348880"/>
            <a:ext cx="8838728" cy="3785652"/>
          </a:xfrm>
          <a:prstGeom prst="rect">
            <a:avLst/>
          </a:prstGeom>
        </p:spPr>
        <p:txBody>
          <a:bodyPr wrap="square">
            <a:spAutoFit/>
          </a:bodyPr>
          <a:lstStyle/>
          <a:p>
            <a:r>
              <a:rPr lang="en-US" sz="1600" dirty="0"/>
              <a:t>print("Enter A for booking system, B to amend your booking, C to cancel your booking")</a:t>
            </a:r>
          </a:p>
          <a:p>
            <a:r>
              <a:rPr lang="en-US" sz="1600" dirty="0" err="1"/>
              <a:t>validChoice</a:t>
            </a:r>
            <a:r>
              <a:rPr lang="en-US" sz="1600" dirty="0"/>
              <a:t> = False</a:t>
            </a:r>
          </a:p>
          <a:p>
            <a:r>
              <a:rPr lang="en-US" sz="1600" dirty="0"/>
              <a:t>while </a:t>
            </a:r>
            <a:r>
              <a:rPr lang="en-US" sz="1600" dirty="0" err="1"/>
              <a:t>validChoice</a:t>
            </a:r>
            <a:r>
              <a:rPr lang="en-US" sz="1600" dirty="0"/>
              <a:t> == False:</a:t>
            </a:r>
          </a:p>
          <a:p>
            <a:r>
              <a:rPr lang="en-US" sz="1600" dirty="0"/>
              <a:t>    choice = input("Which option would you like to choose?")</a:t>
            </a:r>
          </a:p>
          <a:p>
            <a:r>
              <a:rPr lang="en-US" sz="1600" dirty="0"/>
              <a:t>    if </a:t>
            </a:r>
            <a:r>
              <a:rPr lang="en-US" sz="1600" dirty="0" err="1"/>
              <a:t>choice.upper</a:t>
            </a:r>
            <a:r>
              <a:rPr lang="en-US" sz="1600" dirty="0"/>
              <a:t>() == "A" or </a:t>
            </a:r>
            <a:r>
              <a:rPr lang="en-US" sz="1600" dirty="0" err="1" smtClean="0"/>
              <a:t>choice.upper</a:t>
            </a:r>
            <a:r>
              <a:rPr lang="en-US" sz="1600" dirty="0" smtClean="0"/>
              <a:t>() </a:t>
            </a:r>
            <a:r>
              <a:rPr lang="en-US" sz="1600" dirty="0"/>
              <a:t>== "B" or </a:t>
            </a:r>
            <a:r>
              <a:rPr lang="en-US" sz="1600" dirty="0" smtClean="0"/>
              <a:t>choice.</a:t>
            </a:r>
            <a:r>
              <a:rPr lang="en-US" sz="1600" dirty="0"/>
              <a:t> upper() </a:t>
            </a:r>
            <a:r>
              <a:rPr lang="en-US" sz="1600" dirty="0" smtClean="0"/>
              <a:t> </a:t>
            </a:r>
            <a:r>
              <a:rPr lang="en-US" sz="1600" dirty="0"/>
              <a:t>== "C" :</a:t>
            </a:r>
          </a:p>
          <a:p>
            <a:r>
              <a:rPr lang="en-US" sz="1600" dirty="0"/>
              <a:t>        </a:t>
            </a:r>
            <a:r>
              <a:rPr lang="en-US" sz="1600" dirty="0" err="1"/>
              <a:t>validChoice</a:t>
            </a:r>
            <a:r>
              <a:rPr lang="en-US" sz="1600" dirty="0"/>
              <a:t> = True</a:t>
            </a:r>
          </a:p>
          <a:p>
            <a:r>
              <a:rPr lang="en-US" sz="1600" dirty="0"/>
              <a:t>        print("You have entered a valid choice")</a:t>
            </a:r>
          </a:p>
          <a:p>
            <a:r>
              <a:rPr lang="en-US" sz="1600" dirty="0"/>
              <a:t>        if choice == "A":</a:t>
            </a:r>
          </a:p>
          <a:p>
            <a:r>
              <a:rPr lang="en-US" sz="1600" dirty="0"/>
              <a:t>            print("You have chosen option A, you are now on the new booking section")</a:t>
            </a:r>
          </a:p>
          <a:p>
            <a:r>
              <a:rPr lang="en-US" sz="1600" dirty="0"/>
              <a:t>        </a:t>
            </a:r>
            <a:r>
              <a:rPr lang="en-US" sz="1600" dirty="0" err="1"/>
              <a:t>elif</a:t>
            </a:r>
            <a:r>
              <a:rPr lang="en-US" sz="1600" dirty="0"/>
              <a:t> choice == "B":</a:t>
            </a:r>
          </a:p>
          <a:p>
            <a:r>
              <a:rPr lang="en-US" sz="1600" dirty="0"/>
              <a:t>            print("You have chosen option B, you are now on the amend booking section")</a:t>
            </a:r>
          </a:p>
          <a:p>
            <a:r>
              <a:rPr lang="en-US" sz="1600" dirty="0"/>
              <a:t>        else:</a:t>
            </a:r>
          </a:p>
          <a:p>
            <a:r>
              <a:rPr lang="en-US" sz="1600" dirty="0"/>
              <a:t>            print("You have chosen option C, you are now on the cancellation section")</a:t>
            </a:r>
          </a:p>
          <a:p>
            <a:r>
              <a:rPr lang="en-US" sz="1600" dirty="0"/>
              <a:t>    else:</a:t>
            </a:r>
          </a:p>
          <a:p>
            <a:r>
              <a:rPr lang="en-US" sz="1600" dirty="0"/>
              <a:t>        print("Invalid choice, pick again")</a:t>
            </a:r>
            <a:endParaRPr lang="en-GB" sz="1600" dirty="0"/>
          </a:p>
        </p:txBody>
      </p:sp>
    </p:spTree>
    <p:extLst>
      <p:ext uri="{BB962C8B-B14F-4D97-AF65-F5344CB8AC3E}">
        <p14:creationId xmlns:p14="http://schemas.microsoft.com/office/powerpoint/2010/main" val="19195189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766" y="44624"/>
            <a:ext cx="8229600" cy="4525963"/>
          </a:xfrm>
        </p:spPr>
        <p:txBody>
          <a:bodyPr/>
          <a:lstStyle/>
          <a:p>
            <a:pPr marL="0" indent="0">
              <a:buNone/>
            </a:pPr>
            <a:r>
              <a:rPr lang="en-GB" sz="1800" b="1" dirty="0" smtClean="0"/>
              <a:t>27. </a:t>
            </a:r>
            <a:r>
              <a:rPr lang="en-GB" sz="1800" dirty="0" smtClean="0"/>
              <a:t>Create a program that asks the user to enter 2 numbers. Ask the user if they want to add, subtract , multiply or divide the numbers. Create a valid check to make sure they user enters the correct answer, otherwise keep asking until the correct answer is entered. Perform the calculation after the correct answer is entered.</a:t>
            </a:r>
            <a:endParaRPr lang="en-GB" sz="1800" dirty="0"/>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1436" y="1268760"/>
            <a:ext cx="9505056" cy="4832092"/>
          </a:xfrm>
          <a:prstGeom prst="rect">
            <a:avLst/>
          </a:prstGeom>
        </p:spPr>
        <p:txBody>
          <a:bodyPr wrap="square">
            <a:spAutoFit/>
          </a:bodyPr>
          <a:lstStyle/>
          <a:p>
            <a:r>
              <a:rPr lang="en-US" sz="1400" dirty="0"/>
              <a:t>number1 = </a:t>
            </a:r>
            <a:r>
              <a:rPr lang="en-US" sz="1400" dirty="0" err="1"/>
              <a:t>int</a:t>
            </a:r>
            <a:r>
              <a:rPr lang="en-US" sz="1400" dirty="0"/>
              <a:t>(input("Enter a number"))</a:t>
            </a:r>
          </a:p>
          <a:p>
            <a:r>
              <a:rPr lang="en-US" sz="1400" dirty="0"/>
              <a:t>number2 = </a:t>
            </a:r>
            <a:r>
              <a:rPr lang="en-US" sz="1400" dirty="0" err="1"/>
              <a:t>int</a:t>
            </a:r>
            <a:r>
              <a:rPr lang="en-US" sz="1400" dirty="0"/>
              <a:t>(input("Enter another number"))</a:t>
            </a:r>
          </a:p>
          <a:p>
            <a:r>
              <a:rPr lang="en-US" sz="1400" dirty="0"/>
              <a:t>print("Choose A for addition, S for subtraction, M for multiplication, D for division")</a:t>
            </a:r>
          </a:p>
          <a:p>
            <a:r>
              <a:rPr lang="en-US" sz="1400" dirty="0" err="1"/>
              <a:t>validChoice</a:t>
            </a:r>
            <a:r>
              <a:rPr lang="en-US" sz="1400" dirty="0"/>
              <a:t> = False</a:t>
            </a:r>
          </a:p>
          <a:p>
            <a:r>
              <a:rPr lang="en-US" sz="1400" dirty="0"/>
              <a:t>while </a:t>
            </a:r>
            <a:r>
              <a:rPr lang="en-US" sz="1400" dirty="0" err="1"/>
              <a:t>validChoice</a:t>
            </a:r>
            <a:r>
              <a:rPr lang="en-US" sz="1400" dirty="0"/>
              <a:t> == False:</a:t>
            </a:r>
          </a:p>
          <a:p>
            <a:r>
              <a:rPr lang="en-US" sz="1400" dirty="0"/>
              <a:t>    option = input("Enter your option")</a:t>
            </a:r>
          </a:p>
          <a:p>
            <a:r>
              <a:rPr lang="en-US" sz="1400" dirty="0"/>
              <a:t>    if </a:t>
            </a:r>
            <a:r>
              <a:rPr lang="en-US" sz="1400" dirty="0" err="1"/>
              <a:t>option.upper</a:t>
            </a:r>
            <a:r>
              <a:rPr lang="en-US" sz="1400" dirty="0"/>
              <a:t>() == "A" or </a:t>
            </a:r>
            <a:r>
              <a:rPr lang="en-US" sz="1400" dirty="0" err="1"/>
              <a:t>option.upper</a:t>
            </a:r>
            <a:r>
              <a:rPr lang="en-US" sz="1400" dirty="0"/>
              <a:t>() == "S" or </a:t>
            </a:r>
            <a:r>
              <a:rPr lang="en-US" sz="1400" dirty="0" err="1"/>
              <a:t>option.upper</a:t>
            </a:r>
            <a:r>
              <a:rPr lang="en-US" sz="1400" dirty="0"/>
              <a:t>() == "M" or </a:t>
            </a:r>
            <a:r>
              <a:rPr lang="en-US" sz="1400" dirty="0" err="1"/>
              <a:t>option.upper</a:t>
            </a:r>
            <a:r>
              <a:rPr lang="en-US" sz="1400" dirty="0"/>
              <a:t>() == "D":</a:t>
            </a:r>
          </a:p>
          <a:p>
            <a:r>
              <a:rPr lang="en-US" sz="1400" dirty="0"/>
              <a:t>        </a:t>
            </a:r>
            <a:r>
              <a:rPr lang="en-US" sz="1400" dirty="0" err="1"/>
              <a:t>validChoice</a:t>
            </a:r>
            <a:r>
              <a:rPr lang="en-US" sz="1400" dirty="0"/>
              <a:t> = True</a:t>
            </a:r>
          </a:p>
          <a:p>
            <a:r>
              <a:rPr lang="en-US" sz="1400" dirty="0"/>
              <a:t>        if </a:t>
            </a:r>
            <a:r>
              <a:rPr lang="en-US" sz="1400" dirty="0" err="1"/>
              <a:t>option.upper</a:t>
            </a:r>
            <a:r>
              <a:rPr lang="en-US" sz="1400" dirty="0"/>
              <a:t>() == "A":</a:t>
            </a:r>
          </a:p>
          <a:p>
            <a:r>
              <a:rPr lang="en-US" sz="1400" dirty="0"/>
              <a:t>            answer = number1+number2</a:t>
            </a:r>
          </a:p>
          <a:p>
            <a:r>
              <a:rPr lang="en-US" sz="1400" dirty="0"/>
              <a:t>            print(answer)</a:t>
            </a:r>
          </a:p>
          <a:p>
            <a:r>
              <a:rPr lang="en-US" sz="1400" dirty="0"/>
              <a:t>        </a:t>
            </a:r>
            <a:r>
              <a:rPr lang="en-US" sz="1400" dirty="0" err="1"/>
              <a:t>elif</a:t>
            </a:r>
            <a:r>
              <a:rPr lang="en-US" sz="1400" dirty="0"/>
              <a:t> </a:t>
            </a:r>
            <a:r>
              <a:rPr lang="en-US" sz="1400" dirty="0" err="1"/>
              <a:t>option.upper</a:t>
            </a:r>
            <a:r>
              <a:rPr lang="en-US" sz="1400" dirty="0"/>
              <a:t>() == "S":</a:t>
            </a:r>
          </a:p>
          <a:p>
            <a:r>
              <a:rPr lang="en-US" sz="1400" dirty="0"/>
              <a:t>            answer = number1-number2</a:t>
            </a:r>
          </a:p>
          <a:p>
            <a:r>
              <a:rPr lang="en-US" sz="1400" dirty="0"/>
              <a:t>            print(answer)</a:t>
            </a:r>
          </a:p>
          <a:p>
            <a:r>
              <a:rPr lang="en-US" sz="1400" dirty="0"/>
              <a:t>        </a:t>
            </a:r>
            <a:r>
              <a:rPr lang="en-US" sz="1400" dirty="0" err="1"/>
              <a:t>elif</a:t>
            </a:r>
            <a:r>
              <a:rPr lang="en-US" sz="1400" dirty="0"/>
              <a:t> </a:t>
            </a:r>
            <a:r>
              <a:rPr lang="en-US" sz="1400" dirty="0" err="1"/>
              <a:t>option.upper</a:t>
            </a:r>
            <a:r>
              <a:rPr lang="en-US" sz="1400" dirty="0"/>
              <a:t>() == "M":</a:t>
            </a:r>
          </a:p>
          <a:p>
            <a:r>
              <a:rPr lang="en-US" sz="1400" dirty="0"/>
              <a:t>            answer = number1*number2</a:t>
            </a:r>
          </a:p>
          <a:p>
            <a:r>
              <a:rPr lang="en-US" sz="1400" dirty="0"/>
              <a:t>            print(answer)</a:t>
            </a:r>
          </a:p>
          <a:p>
            <a:r>
              <a:rPr lang="en-US" sz="1400" dirty="0"/>
              <a:t>        else:</a:t>
            </a:r>
          </a:p>
          <a:p>
            <a:r>
              <a:rPr lang="en-US" sz="1400" dirty="0"/>
              <a:t>            answer = number1/number2</a:t>
            </a:r>
          </a:p>
          <a:p>
            <a:r>
              <a:rPr lang="en-US" sz="1400" dirty="0"/>
              <a:t>            print(answer)</a:t>
            </a:r>
          </a:p>
          <a:p>
            <a:r>
              <a:rPr lang="en-US" sz="1400" dirty="0"/>
              <a:t>    else:</a:t>
            </a:r>
          </a:p>
          <a:p>
            <a:r>
              <a:rPr lang="en-US" sz="1400" dirty="0"/>
              <a:t>        print("Invalid choice, try again")</a:t>
            </a:r>
          </a:p>
        </p:txBody>
      </p:sp>
    </p:spTree>
    <p:extLst>
      <p:ext uri="{BB962C8B-B14F-4D97-AF65-F5344CB8AC3E}">
        <p14:creationId xmlns:p14="http://schemas.microsoft.com/office/powerpoint/2010/main" val="182678036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28. </a:t>
            </a:r>
            <a:r>
              <a:rPr lang="en-GB" sz="1800" dirty="0"/>
              <a:t>Create a program asks the user to enter their username and password. The username must be between 2 and 20 characters. The password must be 8 characters or more. The program should ask the user to re-type the password to verify it. </a:t>
            </a:r>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467544" y="1628800"/>
            <a:ext cx="8046640" cy="4154984"/>
          </a:xfrm>
          <a:prstGeom prst="rect">
            <a:avLst/>
          </a:prstGeom>
        </p:spPr>
        <p:txBody>
          <a:bodyPr wrap="square">
            <a:spAutoFit/>
          </a:bodyPr>
          <a:lstStyle/>
          <a:p>
            <a:r>
              <a:rPr lang="en-GB" dirty="0" err="1"/>
              <a:t>validChoice</a:t>
            </a:r>
            <a:r>
              <a:rPr lang="en-GB" dirty="0"/>
              <a:t> = False</a:t>
            </a:r>
          </a:p>
          <a:p>
            <a:r>
              <a:rPr lang="en-GB" dirty="0"/>
              <a:t>while </a:t>
            </a:r>
            <a:r>
              <a:rPr lang="en-GB" dirty="0" err="1"/>
              <a:t>validChoice</a:t>
            </a:r>
            <a:r>
              <a:rPr lang="en-GB" dirty="0"/>
              <a:t> == False:</a:t>
            </a:r>
          </a:p>
          <a:p>
            <a:r>
              <a:rPr lang="en-GB" dirty="0"/>
              <a:t>    username = input("Enter a username")</a:t>
            </a:r>
          </a:p>
          <a:p>
            <a:r>
              <a:rPr lang="en-GB" dirty="0"/>
              <a:t>    password = input("Enter a password")</a:t>
            </a:r>
          </a:p>
          <a:p>
            <a:r>
              <a:rPr lang="en-GB" dirty="0"/>
              <a:t>    password2= input("Enter your password again")</a:t>
            </a:r>
          </a:p>
          <a:p>
            <a:r>
              <a:rPr lang="en-GB" dirty="0"/>
              <a:t>    if password == password2 and </a:t>
            </a:r>
            <a:r>
              <a:rPr lang="en-GB" dirty="0" err="1"/>
              <a:t>len</a:t>
            </a:r>
            <a:r>
              <a:rPr lang="en-GB" dirty="0"/>
              <a:t>(username) &gt;=2 and </a:t>
            </a:r>
            <a:r>
              <a:rPr lang="en-GB" dirty="0" err="1"/>
              <a:t>len</a:t>
            </a:r>
            <a:r>
              <a:rPr lang="en-GB" dirty="0"/>
              <a:t>(username) &lt;= 20 and </a:t>
            </a:r>
            <a:r>
              <a:rPr lang="en-GB" dirty="0" err="1"/>
              <a:t>len</a:t>
            </a:r>
            <a:r>
              <a:rPr lang="en-GB" dirty="0"/>
              <a:t>(password)&gt;=8:</a:t>
            </a:r>
          </a:p>
          <a:p>
            <a:r>
              <a:rPr lang="en-GB" dirty="0"/>
              <a:t>        print("Correct username &amp; password")</a:t>
            </a:r>
          </a:p>
          <a:p>
            <a:r>
              <a:rPr lang="en-GB" dirty="0"/>
              <a:t>        </a:t>
            </a:r>
            <a:r>
              <a:rPr lang="en-GB" dirty="0" err="1"/>
              <a:t>validChoice</a:t>
            </a:r>
            <a:r>
              <a:rPr lang="en-GB" dirty="0"/>
              <a:t> = True</a:t>
            </a:r>
          </a:p>
          <a:p>
            <a:r>
              <a:rPr lang="en-GB" dirty="0"/>
              <a:t>    else:</a:t>
            </a:r>
          </a:p>
          <a:p>
            <a:r>
              <a:rPr lang="en-GB" dirty="0"/>
              <a:t>        print("Invalid details")</a:t>
            </a:r>
          </a:p>
        </p:txBody>
      </p:sp>
    </p:spTree>
    <p:extLst>
      <p:ext uri="{BB962C8B-B14F-4D97-AF65-F5344CB8AC3E}">
        <p14:creationId xmlns:p14="http://schemas.microsoft.com/office/powerpoint/2010/main" val="110769737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12. </a:t>
            </a:r>
            <a:r>
              <a:rPr lang="en-US" sz="2400" dirty="0" smtClean="0"/>
              <a:t>Complete the following table:</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graphicFrame>
        <p:nvGraphicFramePr>
          <p:cNvPr id="2" name="Table 1"/>
          <p:cNvGraphicFramePr>
            <a:graphicFrameLocks noGrp="1"/>
          </p:cNvGraphicFramePr>
          <p:nvPr>
            <p:extLst>
              <p:ext uri="{D42A27DB-BD31-4B8C-83A1-F6EECF244321}">
                <p14:modId xmlns:p14="http://schemas.microsoft.com/office/powerpoint/2010/main" val="2936840740"/>
              </p:ext>
            </p:extLst>
          </p:nvPr>
        </p:nvGraphicFramePr>
        <p:xfrm>
          <a:off x="467544" y="980728"/>
          <a:ext cx="7416824" cy="4945152"/>
        </p:xfrm>
        <a:graphic>
          <a:graphicData uri="http://schemas.openxmlformats.org/drawingml/2006/table">
            <a:tbl>
              <a:tblPr firstRow="1" bandRow="1">
                <a:tableStyleId>{5C22544A-7EE6-4342-B048-85BDC9FD1C3A}</a:tableStyleId>
              </a:tblPr>
              <a:tblGrid>
                <a:gridCol w="4160658"/>
                <a:gridCol w="3256166"/>
              </a:tblGrid>
              <a:tr h="379248">
                <a:tc>
                  <a:txBody>
                    <a:bodyPr/>
                    <a:lstStyle/>
                    <a:p>
                      <a:pPr>
                        <a:lnSpc>
                          <a:spcPct val="115000"/>
                        </a:lnSpc>
                        <a:spcAft>
                          <a:spcPts val="0"/>
                        </a:spcAft>
                      </a:pPr>
                      <a:r>
                        <a:rPr lang="en-GB" sz="1100" dirty="0" smtClean="0">
                          <a:effectLst/>
                        </a:rPr>
                        <a:t>Arithmetic operator name</a:t>
                      </a:r>
                      <a:endParaRPr lang="en-GB" sz="1100" dirty="0">
                        <a:solidFill>
                          <a:srgbClr val="000000"/>
                        </a:solidFill>
                        <a:effectLst/>
                        <a:latin typeface="Arial"/>
                        <a:ea typeface="Arial"/>
                      </a:endParaRPr>
                    </a:p>
                  </a:txBody>
                  <a:tcPr marL="90170" marR="90170" anchor="ctr"/>
                </a:tc>
                <a:tc>
                  <a:txBody>
                    <a:bodyPr/>
                    <a:lstStyle/>
                    <a:p>
                      <a:pPr>
                        <a:lnSpc>
                          <a:spcPct val="115000"/>
                        </a:lnSpc>
                        <a:spcAft>
                          <a:spcPts val="0"/>
                        </a:spcAft>
                      </a:pPr>
                      <a:r>
                        <a:rPr lang="en-GB" sz="1100" dirty="0" smtClean="0">
                          <a:effectLst/>
                        </a:rPr>
                        <a:t>Arithmetic operator symbol</a:t>
                      </a:r>
                      <a:endParaRPr lang="en-GB" sz="1100" dirty="0">
                        <a:solidFill>
                          <a:srgbClr val="000000"/>
                        </a:solidFill>
                        <a:effectLst/>
                        <a:latin typeface="Arial"/>
                        <a:ea typeface="Arial"/>
                      </a:endParaRPr>
                    </a:p>
                  </a:txBody>
                  <a:tcPr marL="90170" marR="90170" anchor="ctr"/>
                </a:tc>
              </a:tr>
              <a:tr h="637838">
                <a:tc>
                  <a:txBody>
                    <a:bodyPr/>
                    <a:lstStyle/>
                    <a:p>
                      <a:pPr>
                        <a:lnSpc>
                          <a:spcPct val="115000"/>
                        </a:lnSpc>
                        <a:spcAft>
                          <a:spcPts val="0"/>
                        </a:spcAft>
                      </a:pPr>
                      <a:r>
                        <a:rPr lang="en-US" sz="2800" b="1" dirty="0" smtClean="0">
                          <a:solidFill>
                            <a:schemeClr val="dk1"/>
                          </a:solidFill>
                          <a:effectLst/>
                          <a:latin typeface="+mn-lt"/>
                          <a:ea typeface="+mn-ea"/>
                        </a:rPr>
                        <a:t>Addition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spcAft>
                          <a:spcPts val="0"/>
                        </a:spcAft>
                      </a:pPr>
                      <a:r>
                        <a:rPr lang="en-GB" sz="3200" dirty="0" smtClean="0">
                          <a:effectLst/>
                        </a:rPr>
                        <a:t> +</a:t>
                      </a:r>
                      <a:endParaRPr lang="en-GB" sz="3200" dirty="0">
                        <a:solidFill>
                          <a:srgbClr val="000000"/>
                        </a:solidFill>
                        <a:effectLst/>
                        <a:latin typeface="Arial"/>
                        <a:ea typeface="Arial"/>
                      </a:endParaRPr>
                    </a:p>
                  </a:txBody>
                  <a:tcPr marL="90170" marR="90170" anchor="ctr"/>
                </a:tc>
              </a:tr>
              <a:tr h="637838">
                <a:tc>
                  <a:txBody>
                    <a:bodyPr/>
                    <a:lstStyle/>
                    <a:p>
                      <a:pPr>
                        <a:lnSpc>
                          <a:spcPct val="115000"/>
                        </a:lnSpc>
                        <a:spcAft>
                          <a:spcPts val="0"/>
                        </a:spcAft>
                      </a:pPr>
                      <a:r>
                        <a:rPr lang="en-US" sz="2800" b="1" dirty="0" smtClean="0">
                          <a:effectLst/>
                        </a:rPr>
                        <a:t>Subtraction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r>
                        <a:rPr lang="en-US" sz="3200" dirty="0" smtClean="0">
                          <a:solidFill>
                            <a:srgbClr val="000000"/>
                          </a:solidFill>
                          <a:effectLst/>
                          <a:latin typeface="Arial"/>
                        </a:rPr>
                        <a:t>-</a:t>
                      </a:r>
                      <a:endParaRPr lang="en-GB" sz="3200" dirty="0">
                        <a:solidFill>
                          <a:srgbClr val="000000"/>
                        </a:solidFill>
                        <a:effectLst/>
                        <a:latin typeface="Arial"/>
                      </a:endParaRPr>
                    </a:p>
                  </a:txBody>
                  <a:tcPr marL="90170" marR="90170" anchor="ctr"/>
                </a:tc>
              </a:tr>
              <a:tr h="637838">
                <a:tc>
                  <a:txBody>
                    <a:bodyPr/>
                    <a:lstStyle/>
                    <a:p>
                      <a:pPr>
                        <a:lnSpc>
                          <a:spcPct val="115000"/>
                        </a:lnSpc>
                        <a:spcAft>
                          <a:spcPts val="0"/>
                        </a:spcAft>
                      </a:pPr>
                      <a:r>
                        <a:rPr lang="en-US" sz="2800" b="1" dirty="0" smtClean="0">
                          <a:effectLst/>
                        </a:rPr>
                        <a:t>Multiplication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r>
                        <a:rPr lang="en-US" sz="3200" dirty="0" smtClean="0">
                          <a:solidFill>
                            <a:srgbClr val="000000"/>
                          </a:solidFill>
                          <a:effectLst/>
                          <a:latin typeface="Arial"/>
                        </a:rPr>
                        <a:t>*</a:t>
                      </a:r>
                      <a:endParaRPr lang="en-GB" sz="3200" dirty="0">
                        <a:solidFill>
                          <a:srgbClr val="000000"/>
                        </a:solidFill>
                        <a:effectLst/>
                        <a:latin typeface="Arial"/>
                      </a:endParaRPr>
                    </a:p>
                  </a:txBody>
                  <a:tcPr marL="90170" marR="90170" anchor="ctr"/>
                </a:tc>
              </a:tr>
              <a:tr h="637838">
                <a:tc>
                  <a:txBody>
                    <a:bodyPr/>
                    <a:lstStyle/>
                    <a:p>
                      <a:pPr>
                        <a:lnSpc>
                          <a:spcPct val="115000"/>
                        </a:lnSpc>
                        <a:spcAft>
                          <a:spcPts val="0"/>
                        </a:spcAft>
                      </a:pPr>
                      <a:r>
                        <a:rPr lang="en-US" sz="2800" b="1" dirty="0" smtClean="0">
                          <a:effectLst/>
                        </a:rPr>
                        <a:t>Division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r>
                        <a:rPr lang="en-US" sz="3200" dirty="0" smtClean="0">
                          <a:solidFill>
                            <a:srgbClr val="000000"/>
                          </a:solidFill>
                          <a:effectLst/>
                          <a:latin typeface="Arial"/>
                        </a:rPr>
                        <a:t>/</a:t>
                      </a:r>
                      <a:endParaRPr lang="en-GB" sz="3200" dirty="0">
                        <a:solidFill>
                          <a:srgbClr val="000000"/>
                        </a:solidFill>
                        <a:effectLst/>
                        <a:latin typeface="Arial"/>
                      </a:endParaRPr>
                    </a:p>
                  </a:txBody>
                  <a:tcPr marL="90170" marR="90170" anchor="ctr"/>
                </a:tc>
              </a:tr>
              <a:tr h="637838">
                <a:tc>
                  <a:txBody>
                    <a:bodyPr/>
                    <a:lstStyle/>
                    <a:p>
                      <a:pPr>
                        <a:lnSpc>
                          <a:spcPct val="115000"/>
                        </a:lnSpc>
                        <a:spcAft>
                          <a:spcPts val="0"/>
                        </a:spcAft>
                      </a:pPr>
                      <a:r>
                        <a:rPr lang="en-GB" sz="2800" b="1" dirty="0" smtClean="0">
                          <a:effectLst/>
                        </a:rPr>
                        <a:t>Exponent</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r>
                        <a:rPr lang="en-US" sz="3200" dirty="0" smtClean="0">
                          <a:solidFill>
                            <a:srgbClr val="000000"/>
                          </a:solidFill>
                          <a:effectLst/>
                          <a:latin typeface="Arial"/>
                        </a:rPr>
                        <a:t>**</a:t>
                      </a:r>
                      <a:endParaRPr lang="en-GB" sz="3200" dirty="0">
                        <a:solidFill>
                          <a:srgbClr val="000000"/>
                        </a:solidFill>
                        <a:effectLst/>
                        <a:latin typeface="Arial"/>
                      </a:endParaRPr>
                    </a:p>
                  </a:txBody>
                  <a:tcPr marL="90170" marR="90170" anchor="ctr"/>
                </a:tc>
              </a:tr>
              <a:tr h="637838">
                <a:tc>
                  <a:txBody>
                    <a:bodyPr/>
                    <a:lstStyle/>
                    <a:p>
                      <a:pPr>
                        <a:lnSpc>
                          <a:spcPct val="115000"/>
                        </a:lnSpc>
                        <a:spcAft>
                          <a:spcPts val="0"/>
                        </a:spcAft>
                      </a:pPr>
                      <a:r>
                        <a:rPr lang="en-US" sz="2800" b="1" dirty="0" smtClean="0">
                          <a:effectLst/>
                        </a:rPr>
                        <a:t>Modulus</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r>
                        <a:rPr lang="en-US" sz="3200" dirty="0" smtClean="0">
                          <a:solidFill>
                            <a:srgbClr val="000000"/>
                          </a:solidFill>
                          <a:effectLst/>
                          <a:latin typeface="Arial"/>
                        </a:rPr>
                        <a:t>%</a:t>
                      </a:r>
                      <a:endParaRPr lang="en-GB" sz="3200" dirty="0">
                        <a:solidFill>
                          <a:srgbClr val="000000"/>
                        </a:solidFill>
                        <a:effectLst/>
                        <a:latin typeface="Arial"/>
                      </a:endParaRPr>
                    </a:p>
                  </a:txBody>
                  <a:tcPr marL="90170" marR="90170" anchor="ctr"/>
                </a:tc>
              </a:tr>
              <a:tr h="379248">
                <a:tc>
                  <a:txBody>
                    <a:bodyPr/>
                    <a:lstStyle/>
                    <a:p>
                      <a:pPr>
                        <a:lnSpc>
                          <a:spcPct val="115000"/>
                        </a:lnSpc>
                        <a:spcAft>
                          <a:spcPts val="0"/>
                        </a:spcAft>
                      </a:pPr>
                      <a:r>
                        <a:rPr lang="en-US" sz="2800" b="1" dirty="0" smtClean="0">
                          <a:effectLst/>
                        </a:rPr>
                        <a:t>Floor Division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r>
                        <a:rPr lang="en-US" sz="3200" dirty="0" smtClean="0">
                          <a:solidFill>
                            <a:srgbClr val="000000"/>
                          </a:solidFill>
                          <a:effectLst/>
                          <a:latin typeface="Arial"/>
                        </a:rPr>
                        <a:t>//</a:t>
                      </a:r>
                      <a:endParaRPr lang="en-GB" sz="3200" dirty="0">
                        <a:solidFill>
                          <a:srgbClr val="000000"/>
                        </a:solidFill>
                        <a:effectLst/>
                        <a:latin typeface="Arial"/>
                      </a:endParaRPr>
                    </a:p>
                  </a:txBody>
                  <a:tcPr marL="90170" marR="90170" anchor="ctr"/>
                </a:tc>
              </a:tr>
            </a:tbl>
          </a:graphicData>
        </a:graphic>
      </p:graphicFrame>
    </p:spTree>
    <p:extLst>
      <p:ext uri="{BB962C8B-B14F-4D97-AF65-F5344CB8AC3E}">
        <p14:creationId xmlns:p14="http://schemas.microsoft.com/office/powerpoint/2010/main" val="399992875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13. </a:t>
            </a:r>
            <a:r>
              <a:rPr lang="en-GB" sz="2400" b="1" dirty="0"/>
              <a:t>Create a variable x with a value of </a:t>
            </a:r>
            <a:r>
              <a:rPr lang="en-GB" sz="2400" b="1" dirty="0" smtClean="0"/>
              <a:t>5. Create </a:t>
            </a:r>
            <a:r>
              <a:rPr lang="en-GB" sz="2400" b="1" dirty="0"/>
              <a:t>a variable y with a value of </a:t>
            </a:r>
            <a:r>
              <a:rPr lang="en-GB" sz="2400" b="1" dirty="0" smtClean="0"/>
              <a:t>3. </a:t>
            </a:r>
            <a:r>
              <a:rPr lang="en-US" sz="2400" b="1" dirty="0" smtClean="0"/>
              <a:t>Create </a:t>
            </a:r>
            <a:r>
              <a:rPr lang="en-US" sz="2400" b="1" dirty="0"/>
              <a:t>a </a:t>
            </a:r>
            <a:r>
              <a:rPr lang="en-US" sz="2400" b="1" dirty="0" smtClean="0"/>
              <a:t>variable  </a:t>
            </a:r>
            <a:r>
              <a:rPr lang="en-US" sz="2400" b="1" dirty="0"/>
              <a:t>z with a value </a:t>
            </a:r>
            <a:r>
              <a:rPr lang="en-US" sz="2400" b="1" dirty="0" smtClean="0"/>
              <a:t>10. </a:t>
            </a:r>
            <a:r>
              <a:rPr lang="en-GB" sz="2400" b="1" i="1" dirty="0" smtClean="0"/>
              <a:t>Multiply </a:t>
            </a:r>
            <a:r>
              <a:rPr lang="en-GB" sz="2400" b="1" i="1" dirty="0"/>
              <a:t>three numbers together and store them in a variable called </a:t>
            </a:r>
            <a:r>
              <a:rPr lang="en-GB" sz="2400" b="1" i="1" dirty="0" smtClean="0"/>
              <a:t>answer. </a:t>
            </a:r>
            <a:r>
              <a:rPr lang="en-US" sz="2400" b="1" i="1" dirty="0" smtClean="0"/>
              <a:t>Comment </a:t>
            </a:r>
            <a:r>
              <a:rPr lang="en-US" sz="2400" b="1" i="1" dirty="0"/>
              <a:t>on the code.</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467544" y="2420888"/>
            <a:ext cx="7344816" cy="2308324"/>
          </a:xfrm>
          <a:prstGeom prst="rect">
            <a:avLst/>
          </a:prstGeom>
        </p:spPr>
        <p:txBody>
          <a:bodyPr wrap="square">
            <a:spAutoFit/>
          </a:bodyPr>
          <a:lstStyle/>
          <a:p>
            <a:r>
              <a:rPr lang="en-US" dirty="0"/>
              <a:t>x = 5  # store the value5 in a variable called x</a:t>
            </a:r>
          </a:p>
          <a:p>
            <a:r>
              <a:rPr lang="en-US" dirty="0"/>
              <a:t>y = 3  #store the value 3 in a variable called y.</a:t>
            </a:r>
          </a:p>
          <a:p>
            <a:r>
              <a:rPr lang="en-US" dirty="0"/>
              <a:t>z = 10  #store the value 10 in a variable called z.</a:t>
            </a:r>
          </a:p>
          <a:p>
            <a:r>
              <a:rPr lang="en-US" dirty="0"/>
              <a:t>answer= x + </a:t>
            </a:r>
            <a:r>
              <a:rPr lang="en-US" dirty="0" err="1"/>
              <a:t>y+z</a:t>
            </a:r>
            <a:r>
              <a:rPr lang="en-US" dirty="0"/>
              <a:t>    #add 3 numbers together and store them in a variable called answer.</a:t>
            </a:r>
          </a:p>
          <a:p>
            <a:r>
              <a:rPr lang="en-US" dirty="0"/>
              <a:t>print(answer)  #displays the answer.</a:t>
            </a:r>
          </a:p>
        </p:txBody>
      </p:sp>
    </p:spTree>
    <p:extLst>
      <p:ext uri="{BB962C8B-B14F-4D97-AF65-F5344CB8AC3E}">
        <p14:creationId xmlns:p14="http://schemas.microsoft.com/office/powerpoint/2010/main" val="290248279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smtClean="0"/>
              <a:t>14. </a:t>
            </a:r>
            <a:r>
              <a:rPr lang="en-US" sz="2400" b="1" dirty="0"/>
              <a:t>Alex has £</a:t>
            </a:r>
            <a:r>
              <a:rPr lang="en-US" sz="2400" b="1" dirty="0" smtClean="0"/>
              <a:t>20.</a:t>
            </a:r>
            <a:r>
              <a:rPr lang="en-GB" sz="2400" dirty="0"/>
              <a:t> </a:t>
            </a:r>
            <a:r>
              <a:rPr lang="en-US" sz="2400" b="1" dirty="0" smtClean="0"/>
              <a:t>Spending:£5  </a:t>
            </a:r>
            <a:r>
              <a:rPr lang="en-US" sz="2400" b="1" dirty="0"/>
              <a:t>on pens. </a:t>
            </a:r>
            <a:r>
              <a:rPr lang="en-US" sz="2400" b="1" dirty="0" smtClean="0"/>
              <a:t>£</a:t>
            </a:r>
            <a:r>
              <a:rPr lang="en-US" sz="2400" b="1" dirty="0"/>
              <a:t>3 on </a:t>
            </a:r>
            <a:r>
              <a:rPr lang="en-US" sz="2400" b="1" dirty="0" smtClean="0"/>
              <a:t>pencils. Total </a:t>
            </a:r>
            <a:r>
              <a:rPr lang="en-US" sz="2400" b="1" dirty="0"/>
              <a:t>amount </a:t>
            </a:r>
            <a:r>
              <a:rPr lang="en-US" sz="2400" b="1" dirty="0" smtClean="0"/>
              <a:t>left? </a:t>
            </a:r>
          </a:p>
          <a:p>
            <a:pPr marL="0" indent="0">
              <a:buNone/>
            </a:pPr>
            <a:r>
              <a:rPr lang="en-US" sz="2400" b="1" dirty="0" smtClean="0"/>
              <a:t>Demonstrate </a:t>
            </a:r>
            <a:r>
              <a:rPr lang="en-US" sz="2400" b="1" dirty="0"/>
              <a:t>this example using 4 variables and arithmetic operators</a:t>
            </a:r>
            <a:r>
              <a:rPr lang="en-US" sz="2400" b="1" dirty="0" smtClean="0"/>
              <a:t>. Comment on your code.</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286000" y="2459504"/>
            <a:ext cx="4572000" cy="1938992"/>
          </a:xfrm>
          <a:prstGeom prst="rect">
            <a:avLst/>
          </a:prstGeom>
        </p:spPr>
        <p:txBody>
          <a:bodyPr>
            <a:spAutoFit/>
          </a:bodyPr>
          <a:lstStyle/>
          <a:p>
            <a:r>
              <a:rPr lang="en-US" dirty="0" err="1"/>
              <a:t>alex</a:t>
            </a:r>
            <a:r>
              <a:rPr lang="en-US" dirty="0"/>
              <a:t> = 20</a:t>
            </a:r>
          </a:p>
          <a:p>
            <a:r>
              <a:rPr lang="en-US" dirty="0"/>
              <a:t>pens = 5</a:t>
            </a:r>
          </a:p>
          <a:p>
            <a:r>
              <a:rPr lang="en-US" dirty="0"/>
              <a:t>pencils = 3</a:t>
            </a:r>
          </a:p>
          <a:p>
            <a:r>
              <a:rPr lang="en-US" dirty="0"/>
              <a:t>answer= </a:t>
            </a:r>
            <a:r>
              <a:rPr lang="en-US" dirty="0" err="1"/>
              <a:t>alex</a:t>
            </a:r>
            <a:r>
              <a:rPr lang="en-US" dirty="0"/>
              <a:t> - pens - pencils</a:t>
            </a:r>
          </a:p>
          <a:p>
            <a:r>
              <a:rPr lang="en-US" dirty="0"/>
              <a:t>print(answer)</a:t>
            </a:r>
          </a:p>
        </p:txBody>
      </p:sp>
    </p:spTree>
    <p:extLst>
      <p:ext uri="{BB962C8B-B14F-4D97-AF65-F5344CB8AC3E}">
        <p14:creationId xmlns:p14="http://schemas.microsoft.com/office/powerpoint/2010/main" val="143619950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b="1" dirty="0" smtClean="0"/>
              <a:t>15. </a:t>
            </a:r>
            <a:r>
              <a:rPr lang="en-US" sz="2400" b="1" dirty="0" smtClean="0"/>
              <a:t>Ask how many apples the user wants. Ask how many people the user will share the apples with. Find out how many apples will remain if you share the apples equally. Hint: use modulus %.</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611560" y="2780928"/>
            <a:ext cx="7776864" cy="1938992"/>
          </a:xfrm>
          <a:prstGeom prst="rect">
            <a:avLst/>
          </a:prstGeom>
        </p:spPr>
        <p:txBody>
          <a:bodyPr wrap="square">
            <a:spAutoFit/>
          </a:bodyPr>
          <a:lstStyle/>
          <a:p>
            <a:r>
              <a:rPr lang="en-US" dirty="0"/>
              <a:t>apples = </a:t>
            </a:r>
            <a:r>
              <a:rPr lang="en-US" dirty="0" err="1"/>
              <a:t>int</a:t>
            </a:r>
            <a:r>
              <a:rPr lang="en-US" dirty="0"/>
              <a:t>(input("How many apples do you want"))</a:t>
            </a:r>
          </a:p>
          <a:p>
            <a:r>
              <a:rPr lang="en-US" dirty="0"/>
              <a:t>people= </a:t>
            </a:r>
            <a:r>
              <a:rPr lang="en-US" dirty="0" err="1"/>
              <a:t>int</a:t>
            </a:r>
            <a:r>
              <a:rPr lang="en-US" dirty="0"/>
              <a:t>(input("How many people will you share it with?"))</a:t>
            </a:r>
          </a:p>
          <a:p>
            <a:r>
              <a:rPr lang="en-US" dirty="0"/>
              <a:t>remain = apples % people</a:t>
            </a:r>
          </a:p>
          <a:p>
            <a:r>
              <a:rPr lang="en-US" dirty="0"/>
              <a:t>print(remain)</a:t>
            </a:r>
          </a:p>
        </p:txBody>
      </p:sp>
    </p:spTree>
    <p:extLst>
      <p:ext uri="{BB962C8B-B14F-4D97-AF65-F5344CB8AC3E}">
        <p14:creationId xmlns:p14="http://schemas.microsoft.com/office/powerpoint/2010/main" val="45164329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16. </a:t>
            </a:r>
            <a:r>
              <a:rPr lang="en-GB" sz="2400" dirty="0"/>
              <a:t>Asks for the home team </a:t>
            </a:r>
            <a:r>
              <a:rPr lang="en-GB" sz="2400" dirty="0" smtClean="0"/>
              <a:t>name. Asks </a:t>
            </a:r>
            <a:r>
              <a:rPr lang="en-GB" sz="2400" dirty="0"/>
              <a:t>for the </a:t>
            </a:r>
            <a:r>
              <a:rPr lang="en-GB" sz="2400" dirty="0" smtClean="0"/>
              <a:t>opponent </a:t>
            </a:r>
            <a:r>
              <a:rPr lang="en-GB" sz="2400" dirty="0"/>
              <a:t>team </a:t>
            </a:r>
            <a:r>
              <a:rPr lang="en-GB" sz="2400" dirty="0" smtClean="0"/>
              <a:t>name. Asks </a:t>
            </a:r>
            <a:r>
              <a:rPr lang="en-GB" sz="2400" dirty="0"/>
              <a:t>for the number of goals scored by the home </a:t>
            </a:r>
            <a:r>
              <a:rPr lang="en-GB" sz="2400" dirty="0" smtClean="0"/>
              <a:t>team. Asks </a:t>
            </a:r>
            <a:r>
              <a:rPr lang="en-GB" sz="2400" dirty="0"/>
              <a:t>for the number of goals scored by the opposition </a:t>
            </a:r>
            <a:r>
              <a:rPr lang="en-GB" sz="2400" dirty="0" smtClean="0"/>
              <a:t>team. Calculates </a:t>
            </a:r>
            <a:r>
              <a:rPr lang="en-GB" sz="2400" dirty="0"/>
              <a:t>the goal difference for the home </a:t>
            </a:r>
            <a:r>
              <a:rPr lang="en-GB" sz="2400" dirty="0" smtClean="0"/>
              <a:t>team. </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323528" y="2924944"/>
            <a:ext cx="8208912" cy="1323439"/>
          </a:xfrm>
          <a:prstGeom prst="rect">
            <a:avLst/>
          </a:prstGeom>
        </p:spPr>
        <p:txBody>
          <a:bodyPr wrap="square">
            <a:spAutoFit/>
          </a:bodyPr>
          <a:lstStyle/>
          <a:p>
            <a:r>
              <a:rPr lang="en-US" sz="2000" dirty="0" err="1"/>
              <a:t>homeTeam</a:t>
            </a:r>
            <a:r>
              <a:rPr lang="en-US" sz="2000" dirty="0"/>
              <a:t>= </a:t>
            </a:r>
            <a:r>
              <a:rPr lang="en-US" sz="2000" dirty="0" err="1"/>
              <a:t>int</a:t>
            </a:r>
            <a:r>
              <a:rPr lang="en-US" sz="2000" dirty="0"/>
              <a:t>(input("How many goals did the home team score??"))</a:t>
            </a:r>
          </a:p>
          <a:p>
            <a:r>
              <a:rPr lang="en-US" sz="2000" dirty="0"/>
              <a:t>opponent = </a:t>
            </a:r>
            <a:r>
              <a:rPr lang="en-US" sz="2000" dirty="0" err="1"/>
              <a:t>int</a:t>
            </a:r>
            <a:r>
              <a:rPr lang="en-US" sz="2000" dirty="0"/>
              <a:t>(input("How many goals did the opponent score?"))</a:t>
            </a:r>
          </a:p>
          <a:p>
            <a:r>
              <a:rPr lang="en-US" sz="2000" dirty="0"/>
              <a:t>difference= </a:t>
            </a:r>
            <a:r>
              <a:rPr lang="en-US" sz="2000" dirty="0" err="1"/>
              <a:t>homeTeam</a:t>
            </a:r>
            <a:r>
              <a:rPr lang="en-US" sz="2000" dirty="0"/>
              <a:t>-opponent</a:t>
            </a:r>
          </a:p>
          <a:p>
            <a:r>
              <a:rPr lang="en-US" sz="2000" dirty="0"/>
              <a:t>print(difference)</a:t>
            </a:r>
            <a:endParaRPr lang="en-GB" sz="2000" dirty="0"/>
          </a:p>
        </p:txBody>
      </p:sp>
    </p:spTree>
    <p:extLst>
      <p:ext uri="{BB962C8B-B14F-4D97-AF65-F5344CB8AC3E}">
        <p14:creationId xmlns:p14="http://schemas.microsoft.com/office/powerpoint/2010/main" val="12946943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784976" cy="5832648"/>
          </a:xfrm>
        </p:spPr>
        <p:txBody>
          <a:bodyPr/>
          <a:lstStyle/>
          <a:p>
            <a:pPr marL="0" indent="0">
              <a:buNone/>
            </a:pPr>
            <a:endParaRPr lang="en-GB" sz="2200" dirty="0" smtClean="0">
              <a:latin typeface="Courier" pitchFamily="49" charset="0"/>
            </a:endParaRPr>
          </a:p>
          <a:p>
            <a:pPr marL="0" indent="0">
              <a:buNone/>
            </a:pPr>
            <a:r>
              <a:rPr lang="en-GB" sz="2200" dirty="0" smtClean="0">
                <a:latin typeface="Courier" pitchFamily="49" charset="0"/>
              </a:rPr>
              <a:t>	</a:t>
            </a:r>
          </a:p>
          <a:p>
            <a:pPr marL="0" indent="0">
              <a:buNone/>
            </a:pPr>
            <a:endParaRPr lang="en-GB" sz="2200" dirty="0">
              <a:latin typeface="Courier" pitchFamily="49" charset="0"/>
            </a:endParaRPr>
          </a:p>
        </p:txBody>
      </p:sp>
      <p:sp>
        <p:nvSpPr>
          <p:cNvPr id="6" name="Title 3"/>
          <p:cNvSpPr>
            <a:spLocks noGrp="1"/>
          </p:cNvSpPr>
          <p:nvPr>
            <p:ph type="title"/>
          </p:nvPr>
        </p:nvSpPr>
        <p:spPr>
          <a:xfrm>
            <a:off x="179512" y="-243408"/>
            <a:ext cx="8229600" cy="1143000"/>
          </a:xfrm>
        </p:spPr>
        <p:txBody>
          <a:bodyPr/>
          <a:lstStyle/>
          <a:p>
            <a:r>
              <a:rPr lang="en-GB" dirty="0" smtClean="0"/>
              <a:t>Q17</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2399683182"/>
              </p:ext>
            </p:extLst>
          </p:nvPr>
        </p:nvGraphicFramePr>
        <p:xfrm>
          <a:off x="1259632" y="1124744"/>
          <a:ext cx="6096000" cy="40792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Question</a:t>
                      </a:r>
                      <a:endParaRPr lang="en-GB" dirty="0"/>
                    </a:p>
                  </a:txBody>
                  <a:tcPr/>
                </a:tc>
                <a:tc>
                  <a:txBody>
                    <a:bodyPr/>
                    <a:lstStyle/>
                    <a:p>
                      <a:r>
                        <a:rPr lang="en-US" dirty="0" smtClean="0"/>
                        <a:t>True/False</a:t>
                      </a:r>
                      <a:endParaRPr lang="en-GB" dirty="0"/>
                    </a:p>
                  </a:txBody>
                  <a:tcPr/>
                </a:tc>
              </a:tr>
              <a:tr h="370840">
                <a:tc>
                  <a:txBody>
                    <a:bodyPr/>
                    <a:lstStyle/>
                    <a:p>
                      <a:pPr algn="ctr"/>
                      <a:r>
                        <a:rPr lang="en-US" dirty="0" smtClean="0"/>
                        <a:t>5 == 3</a:t>
                      </a:r>
                      <a:endParaRPr lang="en-GB" dirty="0"/>
                    </a:p>
                  </a:txBody>
                  <a:tcPr/>
                </a:tc>
                <a:tc>
                  <a:txBody>
                    <a:bodyPr/>
                    <a:lstStyle/>
                    <a:p>
                      <a:pPr algn="ctr"/>
                      <a:r>
                        <a:rPr lang="en-US" dirty="0" smtClean="0"/>
                        <a:t>False</a:t>
                      </a:r>
                      <a:endParaRPr lang="en-GB" dirty="0"/>
                    </a:p>
                  </a:txBody>
                  <a:tcPr/>
                </a:tc>
              </a:tr>
              <a:tr h="370840">
                <a:tc>
                  <a:txBody>
                    <a:bodyPr/>
                    <a:lstStyle/>
                    <a:p>
                      <a:pPr algn="ctr"/>
                      <a:r>
                        <a:rPr lang="en-US" dirty="0" smtClean="0"/>
                        <a:t>2 != 5</a:t>
                      </a:r>
                      <a:endParaRPr lang="en-GB" dirty="0"/>
                    </a:p>
                  </a:txBody>
                  <a:tcPr/>
                </a:tc>
                <a:tc>
                  <a:txBody>
                    <a:bodyPr/>
                    <a:lstStyle/>
                    <a:p>
                      <a:pPr algn="ctr"/>
                      <a:r>
                        <a:rPr lang="en-US" dirty="0" smtClean="0"/>
                        <a:t>True</a:t>
                      </a:r>
                      <a:endParaRPr lang="en-GB" dirty="0"/>
                    </a:p>
                  </a:txBody>
                  <a:tcPr/>
                </a:tc>
              </a:tr>
              <a:tr h="370840">
                <a:tc>
                  <a:txBody>
                    <a:bodyPr/>
                    <a:lstStyle/>
                    <a:p>
                      <a:pPr algn="ctr"/>
                      <a:r>
                        <a:rPr lang="en-US" dirty="0" smtClean="0"/>
                        <a:t>5 &gt; 6</a:t>
                      </a:r>
                    </a:p>
                  </a:txBody>
                  <a:tcPr/>
                </a:tc>
                <a:tc>
                  <a:txBody>
                    <a:bodyPr/>
                    <a:lstStyle/>
                    <a:p>
                      <a:pPr algn="ctr"/>
                      <a:r>
                        <a:rPr lang="en-US" dirty="0" smtClean="0"/>
                        <a:t>False</a:t>
                      </a:r>
                      <a:endParaRPr lang="en-GB" dirty="0"/>
                    </a:p>
                  </a:txBody>
                  <a:tcPr/>
                </a:tc>
              </a:tr>
              <a:tr h="370840">
                <a:tc>
                  <a:txBody>
                    <a:bodyPr/>
                    <a:lstStyle/>
                    <a:p>
                      <a:pPr algn="ctr"/>
                      <a:r>
                        <a:rPr lang="en-US" dirty="0" smtClean="0"/>
                        <a:t>8&lt;2</a:t>
                      </a:r>
                      <a:endParaRPr lang="en-GB" dirty="0"/>
                    </a:p>
                  </a:txBody>
                  <a:tcPr/>
                </a:tc>
                <a:tc>
                  <a:txBody>
                    <a:bodyPr/>
                    <a:lstStyle/>
                    <a:p>
                      <a:pPr algn="ctr"/>
                      <a:r>
                        <a:rPr lang="en-US" dirty="0" smtClean="0"/>
                        <a:t>False</a:t>
                      </a:r>
                      <a:endParaRPr lang="en-GB" dirty="0"/>
                    </a:p>
                  </a:txBody>
                  <a:tcPr/>
                </a:tc>
              </a:tr>
              <a:tr h="370840">
                <a:tc>
                  <a:txBody>
                    <a:bodyPr/>
                    <a:lstStyle/>
                    <a:p>
                      <a:pPr algn="ctr"/>
                      <a:r>
                        <a:rPr lang="en-US" dirty="0" smtClean="0"/>
                        <a:t>2!=2</a:t>
                      </a:r>
                      <a:endParaRPr lang="en-GB" dirty="0"/>
                    </a:p>
                  </a:txBody>
                  <a:tcPr/>
                </a:tc>
                <a:tc>
                  <a:txBody>
                    <a:bodyPr/>
                    <a:lstStyle/>
                    <a:p>
                      <a:pPr algn="ctr"/>
                      <a:r>
                        <a:rPr lang="en-US" dirty="0" smtClean="0"/>
                        <a:t>False</a:t>
                      </a:r>
                      <a:endParaRPr lang="en-GB" dirty="0"/>
                    </a:p>
                  </a:txBody>
                  <a:tcPr/>
                </a:tc>
              </a:tr>
              <a:tr h="370840">
                <a:tc>
                  <a:txBody>
                    <a:bodyPr/>
                    <a:lstStyle/>
                    <a:p>
                      <a:pPr algn="ctr"/>
                      <a:r>
                        <a:rPr lang="en-US" dirty="0" smtClean="0"/>
                        <a:t>7==7</a:t>
                      </a:r>
                      <a:endParaRPr lang="en-GB" dirty="0"/>
                    </a:p>
                  </a:txBody>
                  <a:tcPr/>
                </a:tc>
                <a:tc>
                  <a:txBody>
                    <a:bodyPr/>
                    <a:lstStyle/>
                    <a:p>
                      <a:pPr algn="ctr"/>
                      <a:r>
                        <a:rPr lang="en-US" dirty="0" smtClean="0"/>
                        <a:t>True</a:t>
                      </a:r>
                      <a:endParaRPr lang="en-GB" dirty="0"/>
                    </a:p>
                  </a:txBody>
                  <a:tcPr/>
                </a:tc>
              </a:tr>
              <a:tr h="370840">
                <a:tc>
                  <a:txBody>
                    <a:bodyPr/>
                    <a:lstStyle/>
                    <a:p>
                      <a:pPr algn="ctr"/>
                      <a:r>
                        <a:rPr lang="en-US" dirty="0" smtClean="0"/>
                        <a:t>1&gt;=1</a:t>
                      </a:r>
                      <a:endParaRPr lang="en-GB" dirty="0"/>
                    </a:p>
                  </a:txBody>
                  <a:tcPr/>
                </a:tc>
                <a:tc>
                  <a:txBody>
                    <a:bodyPr/>
                    <a:lstStyle/>
                    <a:p>
                      <a:pPr algn="ctr"/>
                      <a:r>
                        <a:rPr lang="en-US" dirty="0" smtClean="0"/>
                        <a:t>True</a:t>
                      </a:r>
                      <a:endParaRPr lang="en-GB" dirty="0"/>
                    </a:p>
                  </a:txBody>
                  <a:tcPr/>
                </a:tc>
              </a:tr>
              <a:tr h="370840">
                <a:tc>
                  <a:txBody>
                    <a:bodyPr/>
                    <a:lstStyle/>
                    <a:p>
                      <a:pPr algn="ctr"/>
                      <a:r>
                        <a:rPr lang="en-US" dirty="0" smtClean="0"/>
                        <a:t>7&gt;=2</a:t>
                      </a:r>
                      <a:endParaRPr lang="en-GB" dirty="0"/>
                    </a:p>
                  </a:txBody>
                  <a:tcPr/>
                </a:tc>
                <a:tc>
                  <a:txBody>
                    <a:bodyPr/>
                    <a:lstStyle/>
                    <a:p>
                      <a:pPr algn="ctr"/>
                      <a:r>
                        <a:rPr lang="en-US" dirty="0" smtClean="0"/>
                        <a:t>True</a:t>
                      </a:r>
                      <a:endParaRPr lang="en-GB" dirty="0"/>
                    </a:p>
                  </a:txBody>
                  <a:tcPr/>
                </a:tc>
              </a:tr>
              <a:tr h="370840">
                <a:tc>
                  <a:txBody>
                    <a:bodyPr/>
                    <a:lstStyle/>
                    <a:p>
                      <a:pPr algn="ctr"/>
                      <a:r>
                        <a:rPr lang="en-US" dirty="0" smtClean="0"/>
                        <a:t>9&lt;=2</a:t>
                      </a:r>
                      <a:endParaRPr lang="en-GB" dirty="0"/>
                    </a:p>
                  </a:txBody>
                  <a:tcPr/>
                </a:tc>
                <a:tc>
                  <a:txBody>
                    <a:bodyPr/>
                    <a:lstStyle/>
                    <a:p>
                      <a:pPr algn="ctr"/>
                      <a:r>
                        <a:rPr lang="en-US" dirty="0" smtClean="0"/>
                        <a:t>False</a:t>
                      </a:r>
                      <a:endParaRPr lang="en-GB" dirty="0"/>
                    </a:p>
                  </a:txBody>
                  <a:tcPr/>
                </a:tc>
              </a:tr>
              <a:tr h="370840">
                <a:tc>
                  <a:txBody>
                    <a:bodyPr/>
                    <a:lstStyle/>
                    <a:p>
                      <a:pPr algn="ctr"/>
                      <a:r>
                        <a:rPr lang="en-US" dirty="0" smtClean="0"/>
                        <a:t>9&lt;=9</a:t>
                      </a:r>
                      <a:endParaRPr lang="en-GB" dirty="0"/>
                    </a:p>
                  </a:txBody>
                  <a:tcPr/>
                </a:tc>
                <a:tc>
                  <a:txBody>
                    <a:bodyPr/>
                    <a:lstStyle/>
                    <a:p>
                      <a:pPr algn="ctr"/>
                      <a:r>
                        <a:rPr lang="en-US" dirty="0" smtClean="0"/>
                        <a:t>True</a:t>
                      </a:r>
                      <a:endParaRPr lang="en-GB" dirty="0"/>
                    </a:p>
                  </a:txBody>
                  <a:tcPr/>
                </a:tc>
              </a:tr>
            </a:tbl>
          </a:graphicData>
        </a:graphic>
      </p:graphicFrame>
    </p:spTree>
    <p:extLst>
      <p:ext uri="{BB962C8B-B14F-4D97-AF65-F5344CB8AC3E}">
        <p14:creationId xmlns:p14="http://schemas.microsoft.com/office/powerpoint/2010/main" val="162162442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784976" cy="5832648"/>
          </a:xfrm>
        </p:spPr>
        <p:txBody>
          <a:bodyPr/>
          <a:lstStyle/>
          <a:p>
            <a:pPr marL="0" indent="0">
              <a:buNone/>
            </a:pPr>
            <a:endParaRPr lang="en-GB" sz="2200" dirty="0" smtClean="0">
              <a:latin typeface="Courier" pitchFamily="49" charset="0"/>
            </a:endParaRPr>
          </a:p>
          <a:p>
            <a:pPr marL="0" indent="0">
              <a:buNone/>
            </a:pPr>
            <a:r>
              <a:rPr lang="en-GB" sz="2200" dirty="0" smtClean="0">
                <a:latin typeface="Courier" pitchFamily="49" charset="0"/>
              </a:rPr>
              <a:t>	</a:t>
            </a:r>
          </a:p>
          <a:p>
            <a:pPr marL="0" indent="0">
              <a:buNone/>
            </a:pPr>
            <a:r>
              <a:rPr lang="en-US" sz="2400" b="1" dirty="0"/>
              <a:t>answer=input("What is your answer? ")</a:t>
            </a:r>
          </a:p>
          <a:p>
            <a:pPr marL="0" indent="0">
              <a:buNone/>
            </a:pPr>
            <a:r>
              <a:rPr lang="en-US" sz="2400" b="1" dirty="0"/>
              <a:t>if answer == "chocolate":</a:t>
            </a:r>
          </a:p>
          <a:p>
            <a:pPr marL="0" indent="0">
              <a:buNone/>
            </a:pPr>
            <a:r>
              <a:rPr lang="en-US" sz="2400" b="1" dirty="0"/>
              <a:t>	print("yum")</a:t>
            </a:r>
          </a:p>
          <a:p>
            <a:pPr marL="0" indent="0">
              <a:buNone/>
            </a:pPr>
            <a:r>
              <a:rPr lang="en-US" sz="2400" b="1" dirty="0" err="1"/>
              <a:t>elif</a:t>
            </a:r>
            <a:r>
              <a:rPr lang="en-US" sz="2400" b="1" dirty="0"/>
              <a:t> answer == "biscuits":</a:t>
            </a:r>
          </a:p>
          <a:p>
            <a:pPr marL="0" indent="0">
              <a:buNone/>
            </a:pPr>
            <a:r>
              <a:rPr lang="en-US" sz="2400" b="1" dirty="0"/>
              <a:t>	print("crunchy")</a:t>
            </a:r>
          </a:p>
          <a:p>
            <a:pPr marL="0" indent="0">
              <a:buNone/>
            </a:pPr>
            <a:r>
              <a:rPr lang="en-US" sz="2400" b="1" dirty="0" err="1"/>
              <a:t>elif</a:t>
            </a:r>
            <a:r>
              <a:rPr lang="en-US" sz="2400" b="1" dirty="0"/>
              <a:t> answer == "sweets":</a:t>
            </a:r>
          </a:p>
          <a:p>
            <a:pPr marL="0" indent="0">
              <a:buNone/>
            </a:pPr>
            <a:r>
              <a:rPr lang="en-US" sz="2400" b="1" dirty="0"/>
              <a:t>	print("chewy")</a:t>
            </a:r>
          </a:p>
          <a:p>
            <a:pPr marL="0" indent="0">
              <a:buNone/>
            </a:pPr>
            <a:r>
              <a:rPr lang="en-US" sz="2400" b="1" dirty="0"/>
              <a:t>else:</a:t>
            </a:r>
          </a:p>
          <a:p>
            <a:pPr marL="0" indent="0">
              <a:buNone/>
            </a:pPr>
            <a:r>
              <a:rPr lang="en-US" sz="2400" b="1" dirty="0"/>
              <a:t>	print("I don't know what that means.")</a:t>
            </a:r>
            <a:endParaRPr lang="en-GB" sz="2200" dirty="0">
              <a:latin typeface="Courier" pitchFamily="49" charset="0"/>
            </a:endParaRPr>
          </a:p>
        </p:txBody>
      </p:sp>
      <p:sp>
        <p:nvSpPr>
          <p:cNvPr id="6" name="Title 3"/>
          <p:cNvSpPr>
            <a:spLocks noGrp="1"/>
          </p:cNvSpPr>
          <p:nvPr>
            <p:ph type="title"/>
          </p:nvPr>
        </p:nvSpPr>
        <p:spPr>
          <a:xfrm>
            <a:off x="179512" y="-243408"/>
            <a:ext cx="8229600" cy="1143000"/>
          </a:xfrm>
        </p:spPr>
        <p:txBody>
          <a:bodyPr/>
          <a:lstStyle/>
          <a:p>
            <a:r>
              <a:rPr lang="en-GB" dirty="0" smtClean="0"/>
              <a:t>Q18 </a:t>
            </a:r>
            <a:r>
              <a:rPr lang="en-GB" dirty="0" err="1" smtClean="0"/>
              <a:t>helpsheet</a:t>
            </a:r>
            <a:endParaRPr lang="en-GB" dirty="0"/>
          </a:p>
        </p:txBody>
      </p:sp>
    </p:spTree>
    <p:extLst>
      <p:ext uri="{BB962C8B-B14F-4D97-AF65-F5344CB8AC3E}">
        <p14:creationId xmlns:p14="http://schemas.microsoft.com/office/powerpoint/2010/main" val="202504741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1. Display </a:t>
            </a:r>
            <a:r>
              <a:rPr lang="en-GB" sz="2000" dirty="0"/>
              <a:t>the following on 3 separate lines:	</a:t>
            </a:r>
          </a:p>
          <a:p>
            <a:pPr marL="0" indent="0">
              <a:buNone/>
            </a:pPr>
            <a:r>
              <a:rPr lang="en-GB" sz="2000" dirty="0" smtClean="0"/>
              <a:t>This </a:t>
            </a:r>
            <a:r>
              <a:rPr lang="en-GB" sz="2000" dirty="0"/>
              <a:t>is my first program. </a:t>
            </a:r>
          </a:p>
          <a:p>
            <a:pPr marL="0" indent="0">
              <a:buNone/>
            </a:pPr>
            <a:r>
              <a:rPr lang="en-GB" sz="2000" dirty="0" smtClean="0"/>
              <a:t>It </a:t>
            </a:r>
            <a:r>
              <a:rPr lang="en-GB" sz="2000" dirty="0"/>
              <a:t>shows messages</a:t>
            </a:r>
            <a:br>
              <a:rPr lang="en-GB" sz="2000" dirty="0"/>
            </a:br>
            <a:r>
              <a:rPr lang="en-GB" sz="2000" dirty="0" smtClean="0"/>
              <a:t>Sometimes </a:t>
            </a:r>
            <a:r>
              <a:rPr lang="en-GB" sz="2000" dirty="0"/>
              <a:t>on different lines</a:t>
            </a: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547664" y="2780928"/>
            <a:ext cx="6030416" cy="1200329"/>
          </a:xfrm>
          <a:prstGeom prst="rect">
            <a:avLst/>
          </a:prstGeom>
        </p:spPr>
        <p:txBody>
          <a:bodyPr wrap="square">
            <a:spAutoFit/>
          </a:bodyPr>
          <a:lstStyle/>
          <a:p>
            <a:r>
              <a:rPr lang="en-US" dirty="0"/>
              <a:t>print("This is my first program. ")</a:t>
            </a:r>
          </a:p>
          <a:p>
            <a:r>
              <a:rPr lang="en-US" dirty="0"/>
              <a:t>print("it shows messages")</a:t>
            </a:r>
          </a:p>
          <a:p>
            <a:r>
              <a:rPr lang="en-US" dirty="0"/>
              <a:t>print("Sometimes on different lines")</a:t>
            </a:r>
            <a:endParaRPr lang="en-GB" dirty="0"/>
          </a:p>
        </p:txBody>
      </p:sp>
    </p:spTree>
    <p:extLst>
      <p:ext uri="{BB962C8B-B14F-4D97-AF65-F5344CB8AC3E}">
        <p14:creationId xmlns:p14="http://schemas.microsoft.com/office/powerpoint/2010/main" val="312110913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18. </a:t>
            </a:r>
            <a:r>
              <a:rPr lang="en-US" sz="2400" dirty="0" smtClean="0"/>
              <a:t>Use the code on the previous slide to complete the following table:</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graphicFrame>
        <p:nvGraphicFramePr>
          <p:cNvPr id="2" name="Table 1"/>
          <p:cNvGraphicFramePr>
            <a:graphicFrameLocks noGrp="1"/>
          </p:cNvGraphicFramePr>
          <p:nvPr>
            <p:extLst>
              <p:ext uri="{D42A27DB-BD31-4B8C-83A1-F6EECF244321}">
                <p14:modId xmlns:p14="http://schemas.microsoft.com/office/powerpoint/2010/main" val="2345516979"/>
              </p:ext>
            </p:extLst>
          </p:nvPr>
        </p:nvGraphicFramePr>
        <p:xfrm>
          <a:off x="611560" y="1700808"/>
          <a:ext cx="7226300" cy="3833368"/>
        </p:xfrm>
        <a:graphic>
          <a:graphicData uri="http://schemas.openxmlformats.org/drawingml/2006/table">
            <a:tbl>
              <a:tblPr>
                <a:tableStyleId>{5C22544A-7EE6-4342-B048-85BDC9FD1C3A}</a:tableStyleId>
              </a:tblPr>
              <a:tblGrid>
                <a:gridCol w="3613150"/>
                <a:gridCol w="3613150"/>
              </a:tblGrid>
              <a:tr h="0">
                <a:tc>
                  <a:txBody>
                    <a:bodyPr/>
                    <a:lstStyle/>
                    <a:p>
                      <a:pPr>
                        <a:lnSpc>
                          <a:spcPct val="115000"/>
                        </a:lnSpc>
                        <a:spcAft>
                          <a:spcPts val="0"/>
                        </a:spcAft>
                      </a:pPr>
                      <a:r>
                        <a:rPr lang="en-GB" sz="2400" dirty="0">
                          <a:effectLst/>
                        </a:rPr>
                        <a:t>Answer (answer=_______)</a:t>
                      </a:r>
                      <a:endParaRPr lang="en-GB" sz="24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400">
                          <a:effectLst/>
                        </a:rPr>
                        <a:t>Result</a:t>
                      </a:r>
                      <a:endParaRPr lang="en-GB" sz="2400">
                        <a:solidFill>
                          <a:srgbClr val="000000"/>
                        </a:solidFill>
                        <a:effectLst/>
                        <a:latin typeface="Arial"/>
                        <a:ea typeface="Arial"/>
                      </a:endParaRPr>
                    </a:p>
                  </a:txBody>
                  <a:tcPr marL="63500" marR="63500" marT="63500" marB="63500"/>
                </a:tc>
              </a:tr>
              <a:tr h="0">
                <a:tc>
                  <a:txBody>
                    <a:bodyPr/>
                    <a:lstStyle/>
                    <a:p>
                      <a:pPr>
                        <a:lnSpc>
                          <a:spcPct val="115000"/>
                        </a:lnSpc>
                        <a:spcAft>
                          <a:spcPts val="0"/>
                        </a:spcAft>
                      </a:pPr>
                      <a:r>
                        <a:rPr lang="en-GB" sz="2400" dirty="0">
                          <a:effectLst/>
                        </a:rPr>
                        <a:t>chocolate</a:t>
                      </a:r>
                      <a:endParaRPr lang="en-GB" sz="24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000" dirty="0">
                          <a:effectLst/>
                        </a:rPr>
                        <a:t> </a:t>
                      </a:r>
                      <a:r>
                        <a:rPr lang="en-GB" sz="2000" dirty="0" smtClean="0">
                          <a:effectLst/>
                        </a:rPr>
                        <a:t>yum</a:t>
                      </a:r>
                      <a:endParaRPr lang="en-GB" sz="2000" dirty="0">
                        <a:solidFill>
                          <a:srgbClr val="000000"/>
                        </a:solidFill>
                        <a:effectLst/>
                        <a:latin typeface="Arial"/>
                        <a:ea typeface="Arial"/>
                      </a:endParaRPr>
                    </a:p>
                  </a:txBody>
                  <a:tcPr marL="63500" marR="63500" marT="63500" marB="63500"/>
                </a:tc>
              </a:tr>
              <a:tr h="0">
                <a:tc>
                  <a:txBody>
                    <a:bodyPr/>
                    <a:lstStyle/>
                    <a:p>
                      <a:pPr>
                        <a:lnSpc>
                          <a:spcPct val="115000"/>
                        </a:lnSpc>
                        <a:spcAft>
                          <a:spcPts val="0"/>
                        </a:spcAft>
                      </a:pPr>
                      <a:r>
                        <a:rPr lang="en-GB" sz="2400" dirty="0">
                          <a:effectLst/>
                        </a:rPr>
                        <a:t>biscuits</a:t>
                      </a:r>
                      <a:endParaRPr lang="en-GB" sz="24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000" dirty="0">
                          <a:effectLst/>
                        </a:rPr>
                        <a:t> </a:t>
                      </a:r>
                      <a:r>
                        <a:rPr lang="en-GB" sz="2000" dirty="0" smtClean="0">
                          <a:effectLst/>
                        </a:rPr>
                        <a:t>crunchy</a:t>
                      </a:r>
                      <a:endParaRPr lang="en-GB" sz="2000" dirty="0">
                        <a:solidFill>
                          <a:srgbClr val="000000"/>
                        </a:solidFill>
                        <a:effectLst/>
                        <a:latin typeface="Arial"/>
                        <a:ea typeface="Arial"/>
                      </a:endParaRPr>
                    </a:p>
                  </a:txBody>
                  <a:tcPr marL="63500" marR="63500" marT="63500" marB="63500"/>
                </a:tc>
              </a:tr>
              <a:tr h="0">
                <a:tc>
                  <a:txBody>
                    <a:bodyPr/>
                    <a:lstStyle/>
                    <a:p>
                      <a:pPr>
                        <a:lnSpc>
                          <a:spcPct val="115000"/>
                        </a:lnSpc>
                        <a:spcAft>
                          <a:spcPts val="0"/>
                        </a:spcAft>
                      </a:pPr>
                      <a:r>
                        <a:rPr lang="en-GB" sz="2400" dirty="0">
                          <a:effectLst/>
                        </a:rPr>
                        <a:t>other</a:t>
                      </a:r>
                      <a:endParaRPr lang="en-GB" sz="24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000" dirty="0">
                          <a:effectLst/>
                        </a:rPr>
                        <a:t> </a:t>
                      </a:r>
                      <a:r>
                        <a:rPr lang="en-US" sz="2000" dirty="0" smtClean="0">
                          <a:effectLst/>
                        </a:rPr>
                        <a:t>I don't know what that means.</a:t>
                      </a:r>
                      <a:endParaRPr lang="en-GB" sz="2000" dirty="0">
                        <a:solidFill>
                          <a:srgbClr val="000000"/>
                        </a:solidFill>
                        <a:effectLst/>
                        <a:latin typeface="Arial"/>
                        <a:ea typeface="Arial"/>
                      </a:endParaRPr>
                    </a:p>
                  </a:txBody>
                  <a:tcPr marL="63500" marR="63500" marT="63500" marB="63500"/>
                </a:tc>
              </a:tr>
              <a:tr h="0">
                <a:tc>
                  <a:txBody>
                    <a:bodyPr/>
                    <a:lstStyle/>
                    <a:p>
                      <a:pPr>
                        <a:lnSpc>
                          <a:spcPct val="115000"/>
                        </a:lnSpc>
                        <a:spcAft>
                          <a:spcPts val="0"/>
                        </a:spcAft>
                      </a:pPr>
                      <a:r>
                        <a:rPr lang="en-GB" sz="2400">
                          <a:effectLst/>
                        </a:rPr>
                        <a:t>Sweets</a:t>
                      </a:r>
                      <a:endParaRPr lang="en-GB" sz="240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000" dirty="0">
                          <a:effectLst/>
                        </a:rPr>
                        <a:t> </a:t>
                      </a:r>
                      <a:r>
                        <a:rPr lang="en-US" sz="2000" dirty="0" smtClean="0">
                          <a:effectLst/>
                        </a:rPr>
                        <a:t>I don't know what that means.</a:t>
                      </a:r>
                      <a:endParaRPr lang="en-GB" sz="2000" dirty="0">
                        <a:solidFill>
                          <a:srgbClr val="000000"/>
                        </a:solidFill>
                        <a:effectLst/>
                        <a:latin typeface="Arial"/>
                        <a:ea typeface="Arial"/>
                      </a:endParaRPr>
                    </a:p>
                  </a:txBody>
                  <a:tcPr marL="63500" marR="63500" marT="63500" marB="63500"/>
                </a:tc>
              </a:tr>
              <a:tr h="0">
                <a:tc>
                  <a:txBody>
                    <a:bodyPr/>
                    <a:lstStyle/>
                    <a:p>
                      <a:pPr>
                        <a:lnSpc>
                          <a:spcPct val="115000"/>
                        </a:lnSpc>
                        <a:spcAft>
                          <a:spcPts val="0"/>
                        </a:spcAft>
                      </a:pPr>
                      <a:r>
                        <a:rPr lang="en-GB" sz="2400">
                          <a:effectLst/>
                        </a:rPr>
                        <a:t>crunchy</a:t>
                      </a:r>
                      <a:endParaRPr lang="en-GB" sz="240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000" dirty="0">
                          <a:effectLst/>
                        </a:rPr>
                        <a:t> </a:t>
                      </a:r>
                      <a:r>
                        <a:rPr lang="en-US" sz="2000" dirty="0" smtClean="0">
                          <a:effectLst/>
                        </a:rPr>
                        <a:t>I don't know what that means.</a:t>
                      </a:r>
                      <a:endParaRPr lang="en-GB" sz="2000" dirty="0">
                        <a:solidFill>
                          <a:srgbClr val="000000"/>
                        </a:solidFill>
                        <a:effectLst/>
                        <a:latin typeface="Arial"/>
                        <a:ea typeface="Arial"/>
                      </a:endParaRPr>
                    </a:p>
                  </a:txBody>
                  <a:tcPr marL="63500" marR="63500" marT="63500" marB="63500"/>
                </a:tc>
              </a:tr>
              <a:tr h="0">
                <a:tc>
                  <a:txBody>
                    <a:bodyPr/>
                    <a:lstStyle/>
                    <a:p>
                      <a:pPr>
                        <a:lnSpc>
                          <a:spcPct val="115000"/>
                        </a:lnSpc>
                        <a:spcAft>
                          <a:spcPts val="0"/>
                        </a:spcAft>
                      </a:pPr>
                      <a:r>
                        <a:rPr lang="en-GB" sz="2400">
                          <a:effectLst/>
                        </a:rPr>
                        <a:t>error</a:t>
                      </a:r>
                      <a:endParaRPr lang="en-GB" sz="240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000" dirty="0">
                          <a:effectLst/>
                        </a:rPr>
                        <a:t> </a:t>
                      </a:r>
                      <a:r>
                        <a:rPr lang="en-US" sz="2000" dirty="0" smtClean="0">
                          <a:effectLst/>
                        </a:rPr>
                        <a:t>I don't know what that means.</a:t>
                      </a:r>
                      <a:endParaRPr lang="en-GB" sz="2000" dirty="0">
                        <a:solidFill>
                          <a:srgbClr val="000000"/>
                        </a:solidFill>
                        <a:effectLst/>
                        <a:latin typeface="Arial"/>
                        <a:ea typeface="Arial"/>
                      </a:endParaRPr>
                    </a:p>
                  </a:txBody>
                  <a:tcPr marL="63500" marR="63500" marT="63500" marB="63500"/>
                </a:tc>
              </a:tr>
            </a:tbl>
          </a:graphicData>
        </a:graphic>
      </p:graphicFrame>
    </p:spTree>
    <p:extLst>
      <p:ext uri="{BB962C8B-B14F-4D97-AF65-F5344CB8AC3E}">
        <p14:creationId xmlns:p14="http://schemas.microsoft.com/office/powerpoint/2010/main" val="387369008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19. </a:t>
            </a:r>
            <a:r>
              <a:rPr lang="en-US" sz="2400" b="1" dirty="0" err="1"/>
              <a:t>Mancity</a:t>
            </a:r>
            <a:r>
              <a:rPr lang="en-US" sz="2400" b="1" dirty="0"/>
              <a:t> has scored 60 goals.</a:t>
            </a:r>
            <a:endParaRPr lang="en-GB" sz="2400" dirty="0"/>
          </a:p>
          <a:p>
            <a:r>
              <a:rPr lang="en-US" sz="2400" b="1" dirty="0" err="1"/>
              <a:t>Manutd</a:t>
            </a:r>
            <a:r>
              <a:rPr lang="en-US" sz="2400" b="1" dirty="0"/>
              <a:t> has scored 51 goals.</a:t>
            </a:r>
            <a:endParaRPr lang="en-GB" sz="2400" dirty="0"/>
          </a:p>
          <a:p>
            <a:r>
              <a:rPr lang="en-US" sz="2400" b="1" dirty="0"/>
              <a:t>In total, </a:t>
            </a:r>
            <a:r>
              <a:rPr lang="en-US" sz="2400" b="1" dirty="0" err="1"/>
              <a:t>Manutd</a:t>
            </a:r>
            <a:r>
              <a:rPr lang="en-US" sz="2400" b="1" dirty="0"/>
              <a:t> has scored less goals than </a:t>
            </a:r>
            <a:r>
              <a:rPr lang="en-US" sz="2400" b="1" dirty="0" err="1"/>
              <a:t>Mancity</a:t>
            </a:r>
            <a:r>
              <a:rPr lang="en-US" sz="2400" b="1" dirty="0"/>
              <a:t>.</a:t>
            </a:r>
            <a:endParaRPr lang="en-GB" sz="2400" dirty="0"/>
          </a:p>
          <a:p>
            <a:r>
              <a:rPr lang="en-US" sz="2400" b="1" dirty="0"/>
              <a:t>Create the above example in python to display True.</a:t>
            </a:r>
            <a:endParaRPr lang="en-GB" sz="2400" dirty="0"/>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286000" y="2644170"/>
            <a:ext cx="5886400" cy="1569660"/>
          </a:xfrm>
          <a:prstGeom prst="rect">
            <a:avLst/>
          </a:prstGeom>
        </p:spPr>
        <p:txBody>
          <a:bodyPr wrap="square">
            <a:spAutoFit/>
          </a:bodyPr>
          <a:lstStyle/>
          <a:p>
            <a:r>
              <a:rPr lang="en-US" dirty="0" err="1"/>
              <a:t>mancity</a:t>
            </a:r>
            <a:r>
              <a:rPr lang="en-US" dirty="0"/>
              <a:t> = 60</a:t>
            </a:r>
          </a:p>
          <a:p>
            <a:r>
              <a:rPr lang="en-US" dirty="0" err="1"/>
              <a:t>manutd</a:t>
            </a:r>
            <a:r>
              <a:rPr lang="en-US" dirty="0"/>
              <a:t> = 51</a:t>
            </a:r>
          </a:p>
          <a:p>
            <a:r>
              <a:rPr lang="en-US" dirty="0"/>
              <a:t>score= </a:t>
            </a:r>
            <a:r>
              <a:rPr lang="en-US" dirty="0" err="1"/>
              <a:t>manutd</a:t>
            </a:r>
            <a:r>
              <a:rPr lang="en-US" dirty="0"/>
              <a:t> &lt; </a:t>
            </a:r>
            <a:r>
              <a:rPr lang="en-US" dirty="0" err="1"/>
              <a:t>mancity</a:t>
            </a:r>
            <a:endParaRPr lang="en-US" dirty="0"/>
          </a:p>
          <a:p>
            <a:r>
              <a:rPr lang="en-US" dirty="0"/>
              <a:t>print(score)</a:t>
            </a:r>
            <a:endParaRPr lang="en-GB" dirty="0"/>
          </a:p>
        </p:txBody>
      </p:sp>
    </p:spTree>
    <p:extLst>
      <p:ext uri="{BB962C8B-B14F-4D97-AF65-F5344CB8AC3E}">
        <p14:creationId xmlns:p14="http://schemas.microsoft.com/office/powerpoint/2010/main" val="408668965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20. </a:t>
            </a:r>
            <a:r>
              <a:rPr lang="en-US" sz="2400" b="1" dirty="0"/>
              <a:t>Create a program that asks for a </a:t>
            </a:r>
            <a:r>
              <a:rPr lang="en-US" sz="2400" b="1" dirty="0" smtClean="0"/>
              <a:t>person’s </a:t>
            </a:r>
            <a:r>
              <a:rPr lang="en-US" sz="2400" b="1" dirty="0"/>
              <a:t>age. If the age is greater than or equal to 18, display “You are old enough to vote”, else display “You are not old enough to vote</a:t>
            </a:r>
            <a:r>
              <a:rPr lang="en-US" sz="2400" b="1" dirty="0" smtClean="0"/>
              <a:t>”.</a:t>
            </a:r>
            <a:endParaRPr lang="en-GB" sz="2400" dirty="0"/>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827584" y="2564904"/>
            <a:ext cx="6678488" cy="1938992"/>
          </a:xfrm>
          <a:prstGeom prst="rect">
            <a:avLst/>
          </a:prstGeom>
        </p:spPr>
        <p:txBody>
          <a:bodyPr wrap="square">
            <a:spAutoFit/>
          </a:bodyPr>
          <a:lstStyle/>
          <a:p>
            <a:r>
              <a:rPr lang="en-US" dirty="0"/>
              <a:t>age = </a:t>
            </a:r>
            <a:r>
              <a:rPr lang="en-US" dirty="0" err="1"/>
              <a:t>int</a:t>
            </a:r>
            <a:r>
              <a:rPr lang="en-US" dirty="0"/>
              <a:t>(input("Enter your age"))</a:t>
            </a:r>
          </a:p>
          <a:p>
            <a:r>
              <a:rPr lang="en-US" dirty="0"/>
              <a:t>if age&gt;=18:</a:t>
            </a:r>
          </a:p>
          <a:p>
            <a:r>
              <a:rPr lang="en-US" dirty="0"/>
              <a:t>    print("You are old enough to vote")</a:t>
            </a:r>
          </a:p>
          <a:p>
            <a:r>
              <a:rPr lang="en-US" dirty="0"/>
              <a:t>else:</a:t>
            </a:r>
          </a:p>
          <a:p>
            <a:r>
              <a:rPr lang="en-US" dirty="0"/>
              <a:t>    print("You are not old enough to vote")</a:t>
            </a:r>
          </a:p>
        </p:txBody>
      </p:sp>
    </p:spTree>
    <p:extLst>
      <p:ext uri="{BB962C8B-B14F-4D97-AF65-F5344CB8AC3E}">
        <p14:creationId xmlns:p14="http://schemas.microsoft.com/office/powerpoint/2010/main" val="297005103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21. </a:t>
            </a:r>
            <a:r>
              <a:rPr lang="en-US" sz="2400" b="1" dirty="0"/>
              <a:t>Create a program that asks for a person’s name. If the name is equal to Tom, display “Welcome Tom”, else display “Hello stranger</a:t>
            </a:r>
            <a:r>
              <a:rPr lang="en-US" sz="2400" b="1" dirty="0" smtClean="0"/>
              <a:t>”.</a:t>
            </a:r>
            <a:endParaRPr lang="en-GB" sz="2400" dirty="0"/>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691680" y="2420888"/>
            <a:ext cx="6102424" cy="1938992"/>
          </a:xfrm>
          <a:prstGeom prst="rect">
            <a:avLst/>
          </a:prstGeom>
        </p:spPr>
        <p:txBody>
          <a:bodyPr wrap="square">
            <a:spAutoFit/>
          </a:bodyPr>
          <a:lstStyle/>
          <a:p>
            <a:r>
              <a:rPr lang="en-US" dirty="0"/>
              <a:t>name = input("Enter your name")</a:t>
            </a:r>
          </a:p>
          <a:p>
            <a:r>
              <a:rPr lang="en-US" dirty="0"/>
              <a:t>if name == "Tom":</a:t>
            </a:r>
          </a:p>
          <a:p>
            <a:r>
              <a:rPr lang="en-US" dirty="0"/>
              <a:t>    print("Welcome Tom")</a:t>
            </a:r>
          </a:p>
          <a:p>
            <a:r>
              <a:rPr lang="en-US" dirty="0"/>
              <a:t>else:</a:t>
            </a:r>
          </a:p>
          <a:p>
            <a:r>
              <a:rPr lang="en-US" dirty="0"/>
              <a:t>    print("Hello stranger")</a:t>
            </a:r>
          </a:p>
        </p:txBody>
      </p:sp>
    </p:spTree>
    <p:extLst>
      <p:ext uri="{BB962C8B-B14F-4D97-AF65-F5344CB8AC3E}">
        <p14:creationId xmlns:p14="http://schemas.microsoft.com/office/powerpoint/2010/main" val="310463502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22. Create a program that Greets </a:t>
            </a:r>
            <a:r>
              <a:rPr lang="en-GB" sz="2400" dirty="0"/>
              <a:t>the </a:t>
            </a:r>
            <a:r>
              <a:rPr lang="en-GB" sz="2400" dirty="0" smtClean="0"/>
              <a:t>user.</a:t>
            </a:r>
            <a:endParaRPr lang="en-GB" sz="2400" dirty="0"/>
          </a:p>
          <a:p>
            <a:pPr lvl="0"/>
            <a:r>
              <a:rPr lang="en-GB" sz="2400" dirty="0"/>
              <a:t>Asks the user how they are feeling</a:t>
            </a:r>
          </a:p>
          <a:p>
            <a:pPr lvl="0"/>
            <a:r>
              <a:rPr lang="en-GB" sz="2400" dirty="0"/>
              <a:t>If the user enters “happy”, print “glad to hear it”</a:t>
            </a:r>
          </a:p>
          <a:p>
            <a:pPr lvl="0"/>
            <a:r>
              <a:rPr lang="en-GB" sz="2400" dirty="0"/>
              <a:t>If the user enters “sad” will tell the user a joke</a:t>
            </a:r>
          </a:p>
          <a:p>
            <a:pPr lvl="0"/>
            <a:r>
              <a:rPr lang="en-GB" sz="2400" dirty="0"/>
              <a:t>Has an error message for any other entry</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714400" y="2924944"/>
            <a:ext cx="7344816" cy="3046988"/>
          </a:xfrm>
          <a:prstGeom prst="rect">
            <a:avLst/>
          </a:prstGeom>
        </p:spPr>
        <p:txBody>
          <a:bodyPr wrap="square">
            <a:spAutoFit/>
          </a:bodyPr>
          <a:lstStyle/>
          <a:p>
            <a:r>
              <a:rPr lang="en-US" dirty="0"/>
              <a:t>print("Hello user")</a:t>
            </a:r>
          </a:p>
          <a:p>
            <a:r>
              <a:rPr lang="en-US" dirty="0"/>
              <a:t>feeling = input("How are you feeling?")</a:t>
            </a:r>
          </a:p>
          <a:p>
            <a:r>
              <a:rPr lang="en-US" dirty="0"/>
              <a:t>if feeling == "happy":</a:t>
            </a:r>
          </a:p>
          <a:p>
            <a:r>
              <a:rPr lang="en-US" dirty="0"/>
              <a:t>    print("glad to hear it")</a:t>
            </a:r>
          </a:p>
          <a:p>
            <a:r>
              <a:rPr lang="en-US" dirty="0" err="1"/>
              <a:t>elif</a:t>
            </a:r>
            <a:r>
              <a:rPr lang="en-US" dirty="0"/>
              <a:t> singer =="sad":</a:t>
            </a:r>
          </a:p>
          <a:p>
            <a:r>
              <a:rPr lang="en-US" dirty="0"/>
              <a:t>    print("it is a very funny joke!")</a:t>
            </a:r>
          </a:p>
          <a:p>
            <a:r>
              <a:rPr lang="en-US" dirty="0"/>
              <a:t>else:</a:t>
            </a:r>
          </a:p>
          <a:p>
            <a:r>
              <a:rPr lang="en-US" dirty="0"/>
              <a:t>    print("ERROR!")</a:t>
            </a:r>
            <a:endParaRPr lang="en-GB" dirty="0"/>
          </a:p>
        </p:txBody>
      </p:sp>
    </p:spTree>
    <p:extLst>
      <p:ext uri="{BB962C8B-B14F-4D97-AF65-F5344CB8AC3E}">
        <p14:creationId xmlns:p14="http://schemas.microsoft.com/office/powerpoint/2010/main" val="395448163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23. Ask user to enter a grade. If grade is &gt;= 90, display A*, else if grade &gt;= 80, display A, else if grade &gt;= 70, display B, else if grade &gt;= 60, display C, else display fail.</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467544" y="1772816"/>
            <a:ext cx="8208912" cy="4154984"/>
          </a:xfrm>
          <a:prstGeom prst="rect">
            <a:avLst/>
          </a:prstGeom>
        </p:spPr>
        <p:txBody>
          <a:bodyPr wrap="square">
            <a:spAutoFit/>
          </a:bodyPr>
          <a:lstStyle/>
          <a:p>
            <a:r>
              <a:rPr lang="en-GB" dirty="0"/>
              <a:t>grade = </a:t>
            </a:r>
            <a:r>
              <a:rPr lang="en-GB" dirty="0" err="1"/>
              <a:t>int</a:t>
            </a:r>
            <a:r>
              <a:rPr lang="en-GB" dirty="0"/>
              <a:t>(input("Enter grade"))</a:t>
            </a:r>
          </a:p>
          <a:p>
            <a:r>
              <a:rPr lang="en-GB" dirty="0"/>
              <a:t>if grade &gt;= 90:</a:t>
            </a:r>
          </a:p>
          <a:p>
            <a:r>
              <a:rPr lang="en-GB" dirty="0"/>
              <a:t>    print("A*")</a:t>
            </a:r>
          </a:p>
          <a:p>
            <a:r>
              <a:rPr lang="en-GB" dirty="0" err="1"/>
              <a:t>elif</a:t>
            </a:r>
            <a:r>
              <a:rPr lang="en-GB" dirty="0"/>
              <a:t> grade &gt;= 80:</a:t>
            </a:r>
          </a:p>
          <a:p>
            <a:r>
              <a:rPr lang="en-GB" dirty="0"/>
              <a:t>    print("A")</a:t>
            </a:r>
          </a:p>
          <a:p>
            <a:r>
              <a:rPr lang="en-GB" dirty="0" err="1"/>
              <a:t>elif</a:t>
            </a:r>
            <a:r>
              <a:rPr lang="en-GB" dirty="0"/>
              <a:t> grade &gt;= 70:</a:t>
            </a:r>
          </a:p>
          <a:p>
            <a:r>
              <a:rPr lang="en-GB" dirty="0"/>
              <a:t>    print("B")</a:t>
            </a:r>
          </a:p>
          <a:p>
            <a:r>
              <a:rPr lang="en-GB" dirty="0" err="1"/>
              <a:t>elif</a:t>
            </a:r>
            <a:r>
              <a:rPr lang="en-GB" dirty="0"/>
              <a:t> grade &gt;= 60:</a:t>
            </a:r>
          </a:p>
          <a:p>
            <a:r>
              <a:rPr lang="en-GB" dirty="0"/>
              <a:t>    print("C")</a:t>
            </a:r>
          </a:p>
          <a:p>
            <a:r>
              <a:rPr lang="en-GB" dirty="0"/>
              <a:t>else:</a:t>
            </a:r>
          </a:p>
          <a:p>
            <a:r>
              <a:rPr lang="en-GB" dirty="0"/>
              <a:t>    print("Fail")</a:t>
            </a:r>
          </a:p>
        </p:txBody>
      </p:sp>
    </p:spTree>
    <p:extLst>
      <p:ext uri="{BB962C8B-B14F-4D97-AF65-F5344CB8AC3E}">
        <p14:creationId xmlns:p14="http://schemas.microsoft.com/office/powerpoint/2010/main" val="330726235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24. </a:t>
            </a:r>
            <a:r>
              <a:rPr lang="en-US" sz="2400" b="1" dirty="0" smtClean="0"/>
              <a:t>Ask </a:t>
            </a:r>
            <a:r>
              <a:rPr lang="en-US" sz="2400" b="1" dirty="0"/>
              <a:t>the user for their </a:t>
            </a:r>
            <a:r>
              <a:rPr lang="en-US" sz="2400" b="1" dirty="0" err="1"/>
              <a:t>favourite</a:t>
            </a:r>
            <a:r>
              <a:rPr lang="en-US" sz="2400" b="1" dirty="0"/>
              <a:t> music band</a:t>
            </a:r>
            <a:r>
              <a:rPr lang="en-US" sz="2400" b="1" dirty="0" smtClean="0"/>
              <a:t>. Ask the user for their </a:t>
            </a:r>
            <a:r>
              <a:rPr lang="en-US" sz="2400" b="1" dirty="0" err="1" smtClean="0"/>
              <a:t>favourite</a:t>
            </a:r>
            <a:r>
              <a:rPr lang="en-US" sz="2400" b="1" dirty="0" smtClean="0"/>
              <a:t> song.</a:t>
            </a:r>
            <a:endParaRPr lang="en-GB" sz="2400" dirty="0"/>
          </a:p>
          <a:p>
            <a:pPr marL="0" lvl="0" indent="0">
              <a:buNone/>
            </a:pPr>
            <a:r>
              <a:rPr lang="en-US" sz="2400" b="1" dirty="0"/>
              <a:t>Display the </a:t>
            </a:r>
            <a:r>
              <a:rPr lang="en-US" sz="2400" b="1" dirty="0" smtClean="0"/>
              <a:t>answers </a:t>
            </a:r>
            <a:r>
              <a:rPr lang="en-US" sz="2400" b="1" dirty="0"/>
              <a:t>onto the </a:t>
            </a:r>
            <a:r>
              <a:rPr lang="en-US" sz="2400" b="1" dirty="0" smtClean="0"/>
              <a:t>screen in a full sentence.</a:t>
            </a:r>
            <a:endParaRPr lang="en-GB" sz="2400" dirty="0"/>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323528" y="2852936"/>
            <a:ext cx="8568952" cy="1569660"/>
          </a:xfrm>
          <a:prstGeom prst="rect">
            <a:avLst/>
          </a:prstGeom>
        </p:spPr>
        <p:txBody>
          <a:bodyPr wrap="square">
            <a:spAutoFit/>
          </a:bodyPr>
          <a:lstStyle/>
          <a:p>
            <a:r>
              <a:rPr lang="en-US" dirty="0"/>
              <a:t>band = input("Enter your </a:t>
            </a:r>
            <a:r>
              <a:rPr lang="en-US" dirty="0" err="1"/>
              <a:t>favourite</a:t>
            </a:r>
            <a:r>
              <a:rPr lang="en-US" dirty="0"/>
              <a:t> music band")</a:t>
            </a:r>
          </a:p>
          <a:p>
            <a:r>
              <a:rPr lang="en-US" dirty="0"/>
              <a:t>song = input("Enter your </a:t>
            </a:r>
            <a:r>
              <a:rPr lang="en-US" dirty="0" err="1"/>
              <a:t>favourite</a:t>
            </a:r>
            <a:r>
              <a:rPr lang="en-US" dirty="0"/>
              <a:t> song")</a:t>
            </a:r>
          </a:p>
          <a:p>
            <a:r>
              <a:rPr lang="en-US" dirty="0"/>
              <a:t>print("Your </a:t>
            </a:r>
            <a:r>
              <a:rPr lang="en-US" dirty="0" err="1"/>
              <a:t>favourite</a:t>
            </a:r>
            <a:r>
              <a:rPr lang="en-US" dirty="0"/>
              <a:t> music band is", band, "and your </a:t>
            </a:r>
            <a:r>
              <a:rPr lang="en-US" dirty="0" err="1"/>
              <a:t>favourite</a:t>
            </a:r>
            <a:r>
              <a:rPr lang="en-US" dirty="0"/>
              <a:t> song is", song)</a:t>
            </a:r>
          </a:p>
        </p:txBody>
      </p:sp>
    </p:spTree>
    <p:extLst>
      <p:ext uri="{BB962C8B-B14F-4D97-AF65-F5344CB8AC3E}">
        <p14:creationId xmlns:p14="http://schemas.microsoft.com/office/powerpoint/2010/main" val="368484140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25. </a:t>
            </a:r>
            <a:r>
              <a:rPr lang="en-GB" sz="2400" b="1" dirty="0"/>
              <a:t>Ask the user to input </a:t>
            </a:r>
            <a:r>
              <a:rPr lang="en-GB" sz="2400" b="1" dirty="0" smtClean="0"/>
              <a:t>2 numbers. Multiple </a:t>
            </a:r>
            <a:r>
              <a:rPr lang="en-GB" sz="2400" b="1" dirty="0"/>
              <a:t>these 2 numbers </a:t>
            </a:r>
            <a:r>
              <a:rPr lang="en-GB" sz="2400" b="1" dirty="0" smtClean="0"/>
              <a:t>together.</a:t>
            </a:r>
            <a:r>
              <a:rPr lang="en-GB" sz="2400" dirty="0"/>
              <a:t> </a:t>
            </a:r>
            <a:r>
              <a:rPr lang="en-GB" sz="2400" b="1" dirty="0" smtClean="0"/>
              <a:t>Display </a:t>
            </a:r>
            <a:r>
              <a:rPr lang="en-GB" sz="2400" b="1" dirty="0"/>
              <a:t>the answer.</a:t>
            </a:r>
            <a:endParaRPr lang="en-GB" sz="2400" dirty="0"/>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611560" y="2420888"/>
            <a:ext cx="7416824" cy="1569660"/>
          </a:xfrm>
          <a:prstGeom prst="rect">
            <a:avLst/>
          </a:prstGeom>
        </p:spPr>
        <p:txBody>
          <a:bodyPr wrap="square">
            <a:spAutoFit/>
          </a:bodyPr>
          <a:lstStyle/>
          <a:p>
            <a:r>
              <a:rPr lang="en-US" dirty="0"/>
              <a:t>number1 = </a:t>
            </a:r>
            <a:r>
              <a:rPr lang="en-US" dirty="0" err="1"/>
              <a:t>int</a:t>
            </a:r>
            <a:r>
              <a:rPr lang="en-US" dirty="0"/>
              <a:t>(input("Enter a number"))</a:t>
            </a:r>
          </a:p>
          <a:p>
            <a:r>
              <a:rPr lang="en-US" dirty="0"/>
              <a:t>number2 = </a:t>
            </a:r>
            <a:r>
              <a:rPr lang="en-US" dirty="0" err="1"/>
              <a:t>int</a:t>
            </a:r>
            <a:r>
              <a:rPr lang="en-US" dirty="0"/>
              <a:t>(input("Enter another number"))</a:t>
            </a:r>
          </a:p>
          <a:p>
            <a:r>
              <a:rPr lang="en-US" dirty="0"/>
              <a:t>answer = number1*number2</a:t>
            </a:r>
          </a:p>
          <a:p>
            <a:r>
              <a:rPr lang="en-US" dirty="0"/>
              <a:t>print(answer)</a:t>
            </a:r>
            <a:endParaRPr lang="en-GB" dirty="0"/>
          </a:p>
        </p:txBody>
      </p:sp>
    </p:spTree>
    <p:extLst>
      <p:ext uri="{BB962C8B-B14F-4D97-AF65-F5344CB8AC3E}">
        <p14:creationId xmlns:p14="http://schemas.microsoft.com/office/powerpoint/2010/main" val="425330569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26) Create a program to allow the user to input a number. </a:t>
            </a:r>
            <a:r>
              <a:rPr lang="en-GB" sz="2400" dirty="0"/>
              <a:t> </a:t>
            </a:r>
            <a:r>
              <a:rPr lang="en-GB" sz="2400" dirty="0" smtClean="0"/>
              <a:t>If the number is more than 100, print out a “too large” message, else display “too small”.</a:t>
            </a: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683568" y="2564904"/>
            <a:ext cx="7128792" cy="1938992"/>
          </a:xfrm>
          <a:prstGeom prst="rect">
            <a:avLst/>
          </a:prstGeom>
        </p:spPr>
        <p:txBody>
          <a:bodyPr wrap="square">
            <a:spAutoFit/>
          </a:bodyPr>
          <a:lstStyle/>
          <a:p>
            <a:pPr marL="0" indent="0">
              <a:buNone/>
            </a:pPr>
            <a:r>
              <a:rPr lang="en-US" dirty="0" err="1">
                <a:latin typeface="Courier" pitchFamily="49" charset="0"/>
              </a:rPr>
              <a:t>num</a:t>
            </a:r>
            <a:r>
              <a:rPr lang="en-US" dirty="0">
                <a:latin typeface="Courier" pitchFamily="49" charset="0"/>
              </a:rPr>
              <a:t> = </a:t>
            </a:r>
            <a:r>
              <a:rPr lang="en-US" dirty="0" err="1">
                <a:latin typeface="Courier" pitchFamily="49" charset="0"/>
              </a:rPr>
              <a:t>int</a:t>
            </a:r>
            <a:r>
              <a:rPr lang="en-US" dirty="0">
                <a:latin typeface="Courier" pitchFamily="49" charset="0"/>
              </a:rPr>
              <a:t>(input("Enter a number"))</a:t>
            </a:r>
          </a:p>
          <a:p>
            <a:pPr marL="0" indent="0">
              <a:buNone/>
            </a:pPr>
            <a:r>
              <a:rPr lang="en-US" dirty="0">
                <a:latin typeface="Courier" pitchFamily="49" charset="0"/>
              </a:rPr>
              <a:t>if </a:t>
            </a:r>
            <a:r>
              <a:rPr lang="en-US" dirty="0" err="1">
                <a:latin typeface="Courier" pitchFamily="49" charset="0"/>
              </a:rPr>
              <a:t>num</a:t>
            </a:r>
            <a:r>
              <a:rPr lang="en-US" dirty="0">
                <a:latin typeface="Courier" pitchFamily="49" charset="0"/>
              </a:rPr>
              <a:t> &gt; 100:</a:t>
            </a:r>
          </a:p>
          <a:p>
            <a:pPr marL="0" indent="0">
              <a:buNone/>
            </a:pPr>
            <a:r>
              <a:rPr lang="en-US" dirty="0">
                <a:latin typeface="Courier" pitchFamily="49" charset="0"/>
              </a:rPr>
              <a:t>    print("Too large")</a:t>
            </a:r>
          </a:p>
          <a:p>
            <a:pPr marL="0" indent="0">
              <a:buNone/>
            </a:pPr>
            <a:r>
              <a:rPr lang="en-US" dirty="0">
                <a:latin typeface="Courier" pitchFamily="49" charset="0"/>
              </a:rPr>
              <a:t>else:</a:t>
            </a:r>
          </a:p>
          <a:p>
            <a:pPr marL="0" indent="0">
              <a:buNone/>
            </a:pPr>
            <a:r>
              <a:rPr lang="en-US" dirty="0">
                <a:latin typeface="Courier" pitchFamily="49" charset="0"/>
              </a:rPr>
              <a:t>    print("Too small")</a:t>
            </a:r>
          </a:p>
        </p:txBody>
      </p:sp>
    </p:spTree>
    <p:extLst>
      <p:ext uri="{BB962C8B-B14F-4D97-AF65-F5344CB8AC3E}">
        <p14:creationId xmlns:p14="http://schemas.microsoft.com/office/powerpoint/2010/main" val="420748413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27) </a:t>
            </a:r>
            <a:r>
              <a:rPr lang="en-GB" sz="2400" dirty="0"/>
              <a:t>Ask a user to enter a football team. If </a:t>
            </a:r>
            <a:r>
              <a:rPr lang="en-GB" sz="2400" dirty="0" smtClean="0"/>
              <a:t>the user </a:t>
            </a:r>
            <a:r>
              <a:rPr lang="en-GB" sz="2400" dirty="0"/>
              <a:t>enters Chelsea, display blue, else if </a:t>
            </a:r>
            <a:r>
              <a:rPr lang="en-GB" sz="2400" dirty="0" smtClean="0"/>
              <a:t>user enters Liverpool, display red, else display team not registered.</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p:txBody>
      </p:sp>
      <p:sp>
        <p:nvSpPr>
          <p:cNvPr id="2" name="Rectangle 1"/>
          <p:cNvSpPr/>
          <p:nvPr/>
        </p:nvSpPr>
        <p:spPr>
          <a:xfrm>
            <a:off x="683568" y="2564904"/>
            <a:ext cx="7614592" cy="2677656"/>
          </a:xfrm>
          <a:prstGeom prst="rect">
            <a:avLst/>
          </a:prstGeom>
        </p:spPr>
        <p:txBody>
          <a:bodyPr wrap="square">
            <a:spAutoFit/>
          </a:bodyPr>
          <a:lstStyle/>
          <a:p>
            <a:pPr marL="0" indent="0">
              <a:buNone/>
            </a:pPr>
            <a:r>
              <a:rPr lang="en-US" dirty="0">
                <a:latin typeface="Courier" pitchFamily="49" charset="0"/>
              </a:rPr>
              <a:t>team = input("Enter a football team")</a:t>
            </a:r>
          </a:p>
          <a:p>
            <a:pPr marL="0" indent="0">
              <a:buNone/>
            </a:pPr>
            <a:r>
              <a:rPr lang="en-US" dirty="0">
                <a:latin typeface="Courier" pitchFamily="49" charset="0"/>
              </a:rPr>
              <a:t>if team == "Chelsea":</a:t>
            </a:r>
          </a:p>
          <a:p>
            <a:pPr marL="0" indent="0">
              <a:buNone/>
            </a:pPr>
            <a:r>
              <a:rPr lang="en-US" dirty="0">
                <a:latin typeface="Courier" pitchFamily="49" charset="0"/>
              </a:rPr>
              <a:t>    print("Blue")</a:t>
            </a:r>
          </a:p>
          <a:p>
            <a:pPr marL="0" indent="0">
              <a:buNone/>
            </a:pPr>
            <a:r>
              <a:rPr lang="en-US" dirty="0" err="1">
                <a:latin typeface="Courier" pitchFamily="49" charset="0"/>
              </a:rPr>
              <a:t>elif</a:t>
            </a:r>
            <a:r>
              <a:rPr lang="en-US" dirty="0">
                <a:latin typeface="Courier" pitchFamily="49" charset="0"/>
              </a:rPr>
              <a:t> team == "Liverpool":</a:t>
            </a:r>
          </a:p>
          <a:p>
            <a:pPr marL="0" indent="0">
              <a:buNone/>
            </a:pPr>
            <a:r>
              <a:rPr lang="en-US" dirty="0">
                <a:latin typeface="Courier" pitchFamily="49" charset="0"/>
              </a:rPr>
              <a:t>    print("Red")</a:t>
            </a:r>
          </a:p>
          <a:p>
            <a:pPr marL="0" indent="0">
              <a:buNone/>
            </a:pPr>
            <a:r>
              <a:rPr lang="en-US" dirty="0">
                <a:latin typeface="Courier" pitchFamily="49" charset="0"/>
              </a:rPr>
              <a:t>else:</a:t>
            </a:r>
          </a:p>
          <a:p>
            <a:pPr marL="0" indent="0">
              <a:buNone/>
            </a:pPr>
            <a:r>
              <a:rPr lang="en-US" dirty="0">
                <a:latin typeface="Courier" pitchFamily="49" charset="0"/>
              </a:rPr>
              <a:t>    print("Team not registered")</a:t>
            </a:r>
          </a:p>
        </p:txBody>
      </p:sp>
    </p:spTree>
    <p:extLst>
      <p:ext uri="{BB962C8B-B14F-4D97-AF65-F5344CB8AC3E}">
        <p14:creationId xmlns:p14="http://schemas.microsoft.com/office/powerpoint/2010/main" val="304742244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2. Create </a:t>
            </a:r>
            <a:r>
              <a:rPr lang="en-GB" sz="2400" dirty="0"/>
              <a:t>a variable called food and store your favourite food inside the variable. Print out the value of the variable onto the screen.</a:t>
            </a: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286000" y="3013502"/>
            <a:ext cx="4572000" cy="830997"/>
          </a:xfrm>
          <a:prstGeom prst="rect">
            <a:avLst/>
          </a:prstGeom>
        </p:spPr>
        <p:txBody>
          <a:bodyPr>
            <a:spAutoFit/>
          </a:bodyPr>
          <a:lstStyle/>
          <a:p>
            <a:r>
              <a:rPr lang="en-GB" dirty="0"/>
              <a:t>food = "pasta"</a:t>
            </a:r>
          </a:p>
          <a:p>
            <a:r>
              <a:rPr lang="en-GB" dirty="0"/>
              <a:t>print(food)</a:t>
            </a:r>
          </a:p>
        </p:txBody>
      </p:sp>
    </p:spTree>
    <p:extLst>
      <p:ext uri="{BB962C8B-B14F-4D97-AF65-F5344CB8AC3E}">
        <p14:creationId xmlns:p14="http://schemas.microsoft.com/office/powerpoint/2010/main" val="260990383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568952" cy="5832648"/>
          </a:xfrm>
        </p:spPr>
        <p:txBody>
          <a:bodyPr/>
          <a:lstStyle/>
          <a:p>
            <a:pPr marL="0" indent="0">
              <a:buNone/>
            </a:pPr>
            <a:endParaRPr lang="en-US" sz="2200" dirty="0" smtClean="0">
              <a:latin typeface="Courier" pitchFamily="49" charset="0"/>
            </a:endParaRPr>
          </a:p>
          <a:p>
            <a:pPr marL="0" indent="0">
              <a:buNone/>
            </a:pPr>
            <a:endParaRPr lang="en-US" sz="2200" dirty="0">
              <a:latin typeface="Courier" pitchFamily="49" charset="0"/>
            </a:endParaRPr>
          </a:p>
          <a:p>
            <a:pPr marL="0" indent="0">
              <a:buNone/>
            </a:pPr>
            <a:endParaRPr lang="en-US" sz="2200" dirty="0" smtClean="0">
              <a:latin typeface="Courier" pitchFamily="49" charset="0"/>
            </a:endParaRPr>
          </a:p>
          <a:p>
            <a:pPr marL="0" indent="0">
              <a:buNone/>
            </a:pPr>
            <a:r>
              <a:rPr lang="en-US" sz="2800" b="1" dirty="0" smtClean="0">
                <a:latin typeface="Courier" pitchFamily="49" charset="0"/>
              </a:rPr>
              <a:t>number1 </a:t>
            </a:r>
            <a:r>
              <a:rPr lang="en-US" sz="2800" b="1" dirty="0">
                <a:latin typeface="Courier" pitchFamily="49" charset="0"/>
              </a:rPr>
              <a:t>= </a:t>
            </a:r>
            <a:r>
              <a:rPr lang="en-US" sz="2800" b="1" dirty="0" err="1">
                <a:latin typeface="Courier" pitchFamily="49" charset="0"/>
              </a:rPr>
              <a:t>int</a:t>
            </a:r>
            <a:r>
              <a:rPr lang="en-US" sz="2800" b="1" dirty="0">
                <a:latin typeface="Courier" pitchFamily="49" charset="0"/>
              </a:rPr>
              <a:t>(input("Enter a number"))</a:t>
            </a:r>
          </a:p>
          <a:p>
            <a:pPr marL="0" indent="0">
              <a:buNone/>
            </a:pPr>
            <a:r>
              <a:rPr lang="en-US" sz="2800" b="1" dirty="0">
                <a:latin typeface="Courier" pitchFamily="49" charset="0"/>
              </a:rPr>
              <a:t>number2 = </a:t>
            </a:r>
            <a:r>
              <a:rPr lang="en-US" sz="2800" b="1" dirty="0" err="1">
                <a:latin typeface="Courier" pitchFamily="49" charset="0"/>
              </a:rPr>
              <a:t>int</a:t>
            </a:r>
            <a:r>
              <a:rPr lang="en-US" sz="2800" b="1" dirty="0">
                <a:latin typeface="Courier" pitchFamily="49" charset="0"/>
              </a:rPr>
              <a:t>(input("Enter another number"))</a:t>
            </a:r>
          </a:p>
          <a:p>
            <a:pPr marL="0" indent="0">
              <a:buNone/>
            </a:pPr>
            <a:r>
              <a:rPr lang="en-US" sz="2800" b="1" dirty="0">
                <a:latin typeface="Courier" pitchFamily="49" charset="0"/>
              </a:rPr>
              <a:t>if number1 == 5:</a:t>
            </a:r>
          </a:p>
          <a:p>
            <a:pPr marL="0" indent="0">
              <a:buNone/>
            </a:pPr>
            <a:r>
              <a:rPr lang="en-US" sz="2800" b="1" dirty="0">
                <a:latin typeface="Courier" pitchFamily="49" charset="0"/>
              </a:rPr>
              <a:t>    print(number1**number2)</a:t>
            </a:r>
          </a:p>
          <a:p>
            <a:pPr marL="0" indent="0">
              <a:buNone/>
            </a:pPr>
            <a:r>
              <a:rPr lang="en-US" sz="2800" b="1" dirty="0" err="1">
                <a:latin typeface="Courier" pitchFamily="49" charset="0"/>
              </a:rPr>
              <a:t>elif</a:t>
            </a:r>
            <a:r>
              <a:rPr lang="en-US" sz="2800" b="1" dirty="0">
                <a:latin typeface="Courier" pitchFamily="49" charset="0"/>
              </a:rPr>
              <a:t> number1 &gt; 7:</a:t>
            </a:r>
          </a:p>
          <a:p>
            <a:pPr marL="0" indent="0">
              <a:buNone/>
            </a:pPr>
            <a:r>
              <a:rPr lang="en-US" sz="2800" b="1" dirty="0">
                <a:latin typeface="Courier" pitchFamily="49" charset="0"/>
              </a:rPr>
              <a:t>    print(number1/number2)</a:t>
            </a:r>
          </a:p>
          <a:p>
            <a:pPr marL="0" indent="0">
              <a:buNone/>
            </a:pPr>
            <a:r>
              <a:rPr lang="en-US" sz="2800" b="1" dirty="0">
                <a:latin typeface="Courier" pitchFamily="49" charset="0"/>
              </a:rPr>
              <a:t>else:</a:t>
            </a:r>
          </a:p>
          <a:p>
            <a:pPr marL="0" indent="0">
              <a:buNone/>
            </a:pPr>
            <a:r>
              <a:rPr lang="en-US" sz="2800" b="1" dirty="0">
                <a:latin typeface="Courier" pitchFamily="49" charset="0"/>
              </a:rPr>
              <a:t>    print(number1*number2)</a:t>
            </a:r>
          </a:p>
        </p:txBody>
      </p:sp>
      <p:sp>
        <p:nvSpPr>
          <p:cNvPr id="6" name="Title 3"/>
          <p:cNvSpPr>
            <a:spLocks noGrp="1"/>
          </p:cNvSpPr>
          <p:nvPr>
            <p:ph type="title"/>
          </p:nvPr>
        </p:nvSpPr>
        <p:spPr>
          <a:xfrm>
            <a:off x="179512" y="-243408"/>
            <a:ext cx="8229600" cy="1143000"/>
          </a:xfrm>
        </p:spPr>
        <p:txBody>
          <a:bodyPr/>
          <a:lstStyle/>
          <a:p>
            <a:r>
              <a:rPr lang="en-US" dirty="0" smtClean="0"/>
              <a:t>Q28 </a:t>
            </a:r>
            <a:r>
              <a:rPr lang="en-US" dirty="0" err="1" smtClean="0"/>
              <a:t>Helpsheet</a:t>
            </a:r>
            <a:endParaRPr lang="en-GB" dirty="0"/>
          </a:p>
        </p:txBody>
      </p:sp>
    </p:spTree>
    <p:extLst>
      <p:ext uri="{BB962C8B-B14F-4D97-AF65-F5344CB8AC3E}">
        <p14:creationId xmlns:p14="http://schemas.microsoft.com/office/powerpoint/2010/main" val="67555300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28) Create a program to allow the user to input 2 numbers. If the first number is bigger than 10, add the two numbers, otherwise multiply the two numbers. Print out the result.</a:t>
            </a:r>
          </a:p>
          <a:p>
            <a:pPr marL="0" indent="0">
              <a:buNone/>
            </a:pPr>
            <a:r>
              <a:rPr lang="en-US" sz="2400" b="1" dirty="0" smtClean="0">
                <a:solidFill>
                  <a:srgbClr val="FF0000"/>
                </a:solidFill>
                <a:latin typeface="Courier" pitchFamily="49" charset="0"/>
              </a:rPr>
              <a:t>Paste your code below:</a:t>
            </a:r>
            <a:endParaRPr lang="en-GB" sz="2400" b="1" dirty="0">
              <a:solidFill>
                <a:srgbClr val="FF0000"/>
              </a:solidFill>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827584" y="2636912"/>
            <a:ext cx="7542584" cy="1938992"/>
          </a:xfrm>
          <a:prstGeom prst="rect">
            <a:avLst/>
          </a:prstGeom>
        </p:spPr>
        <p:txBody>
          <a:bodyPr wrap="square">
            <a:spAutoFit/>
          </a:bodyPr>
          <a:lstStyle/>
          <a:p>
            <a:pPr marL="0" indent="0">
              <a:buNone/>
            </a:pPr>
            <a:r>
              <a:rPr lang="pt-BR" sz="2000" dirty="0">
                <a:latin typeface="Courier" pitchFamily="49" charset="0"/>
              </a:rPr>
              <a:t>num1 = int(input("Enter a number: "))</a:t>
            </a:r>
          </a:p>
          <a:p>
            <a:pPr marL="0" indent="0">
              <a:buNone/>
            </a:pPr>
            <a:r>
              <a:rPr lang="pt-BR" sz="2000" dirty="0">
                <a:latin typeface="Courier" pitchFamily="49" charset="0"/>
              </a:rPr>
              <a:t>num2 = int(input("Enter another number: "))</a:t>
            </a:r>
          </a:p>
          <a:p>
            <a:pPr marL="0" indent="0">
              <a:buNone/>
            </a:pPr>
            <a:r>
              <a:rPr lang="pt-BR" sz="2000" dirty="0">
                <a:latin typeface="Courier" pitchFamily="49" charset="0"/>
              </a:rPr>
              <a:t>if num1 &gt; 10:</a:t>
            </a:r>
          </a:p>
          <a:p>
            <a:pPr marL="0" indent="0">
              <a:buNone/>
            </a:pPr>
            <a:r>
              <a:rPr lang="pt-BR" sz="2000" dirty="0">
                <a:latin typeface="Courier" pitchFamily="49" charset="0"/>
              </a:rPr>
              <a:t>    print(num1+num2)</a:t>
            </a:r>
          </a:p>
          <a:p>
            <a:pPr marL="0" indent="0">
              <a:buNone/>
            </a:pPr>
            <a:r>
              <a:rPr lang="pt-BR" sz="2000" dirty="0">
                <a:latin typeface="Courier" pitchFamily="49" charset="0"/>
              </a:rPr>
              <a:t>else:</a:t>
            </a:r>
          </a:p>
          <a:p>
            <a:pPr marL="0" indent="0">
              <a:buNone/>
            </a:pPr>
            <a:r>
              <a:rPr lang="pt-BR" sz="2000" dirty="0">
                <a:latin typeface="Courier" pitchFamily="49" charset="0"/>
              </a:rPr>
              <a:t>    print(num1*num2)</a:t>
            </a:r>
          </a:p>
        </p:txBody>
      </p:sp>
    </p:spTree>
    <p:extLst>
      <p:ext uri="{BB962C8B-B14F-4D97-AF65-F5344CB8AC3E}">
        <p14:creationId xmlns:p14="http://schemas.microsoft.com/office/powerpoint/2010/main" val="359105921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29) Allow the user to enter two numbers, then ask them if they want the numbers added or multiplied. Depending on their answer, print the right answer.</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539552" y="1988840"/>
            <a:ext cx="7326560" cy="4154984"/>
          </a:xfrm>
          <a:prstGeom prst="rect">
            <a:avLst/>
          </a:prstGeom>
        </p:spPr>
        <p:txBody>
          <a:bodyPr wrap="square">
            <a:spAutoFit/>
          </a:bodyPr>
          <a:lstStyle/>
          <a:p>
            <a:pPr marL="0" indent="0">
              <a:buNone/>
            </a:pPr>
            <a:r>
              <a:rPr lang="en-GB" dirty="0">
                <a:latin typeface="Courier" pitchFamily="49" charset="0"/>
              </a:rPr>
              <a:t>num1 = </a:t>
            </a:r>
            <a:r>
              <a:rPr lang="en-GB" dirty="0" err="1">
                <a:latin typeface="Courier" pitchFamily="49" charset="0"/>
              </a:rPr>
              <a:t>int</a:t>
            </a:r>
            <a:r>
              <a:rPr lang="en-GB" dirty="0">
                <a:latin typeface="Courier" pitchFamily="49" charset="0"/>
              </a:rPr>
              <a:t>(input("Enter a number"))</a:t>
            </a:r>
          </a:p>
          <a:p>
            <a:pPr marL="0" indent="0">
              <a:buNone/>
            </a:pPr>
            <a:r>
              <a:rPr lang="en-GB" dirty="0">
                <a:latin typeface="Courier" pitchFamily="49" charset="0"/>
              </a:rPr>
              <a:t>num2 = </a:t>
            </a:r>
            <a:r>
              <a:rPr lang="en-GB" dirty="0" err="1">
                <a:latin typeface="Courier" pitchFamily="49" charset="0"/>
              </a:rPr>
              <a:t>int</a:t>
            </a:r>
            <a:r>
              <a:rPr lang="en-GB" dirty="0">
                <a:latin typeface="Courier" pitchFamily="49" charset="0"/>
              </a:rPr>
              <a:t>(input("Enter another number"))</a:t>
            </a:r>
          </a:p>
          <a:p>
            <a:pPr marL="0" indent="0">
              <a:buNone/>
            </a:pPr>
            <a:r>
              <a:rPr lang="en-GB" dirty="0">
                <a:latin typeface="Courier" pitchFamily="49" charset="0"/>
              </a:rPr>
              <a:t>operator = input("Do you want to add or multiply these numbers?")</a:t>
            </a:r>
          </a:p>
          <a:p>
            <a:pPr marL="0" indent="0">
              <a:buNone/>
            </a:pPr>
            <a:r>
              <a:rPr lang="en-GB" dirty="0">
                <a:latin typeface="Courier" pitchFamily="49" charset="0"/>
              </a:rPr>
              <a:t>if operator == "add":</a:t>
            </a:r>
          </a:p>
          <a:p>
            <a:pPr marL="0" indent="0">
              <a:buNone/>
            </a:pPr>
            <a:r>
              <a:rPr lang="en-GB" dirty="0">
                <a:latin typeface="Courier" pitchFamily="49" charset="0"/>
              </a:rPr>
              <a:t>    print(num1+num2)</a:t>
            </a:r>
          </a:p>
          <a:p>
            <a:pPr marL="0" indent="0">
              <a:buNone/>
            </a:pPr>
            <a:r>
              <a:rPr lang="en-GB" dirty="0" err="1">
                <a:latin typeface="Courier" pitchFamily="49" charset="0"/>
              </a:rPr>
              <a:t>elif</a:t>
            </a:r>
            <a:r>
              <a:rPr lang="en-GB" dirty="0">
                <a:latin typeface="Courier" pitchFamily="49" charset="0"/>
              </a:rPr>
              <a:t> operator == "multiply":</a:t>
            </a:r>
          </a:p>
          <a:p>
            <a:pPr marL="0" indent="0">
              <a:buNone/>
            </a:pPr>
            <a:r>
              <a:rPr lang="en-GB" dirty="0">
                <a:latin typeface="Courier" pitchFamily="49" charset="0"/>
              </a:rPr>
              <a:t>    print(num1*num2)</a:t>
            </a:r>
          </a:p>
          <a:p>
            <a:pPr marL="0" indent="0">
              <a:buNone/>
            </a:pPr>
            <a:r>
              <a:rPr lang="en-GB" dirty="0">
                <a:latin typeface="Courier" pitchFamily="49" charset="0"/>
              </a:rPr>
              <a:t>else:</a:t>
            </a:r>
          </a:p>
          <a:p>
            <a:pPr marL="0" indent="0">
              <a:buNone/>
            </a:pPr>
            <a:r>
              <a:rPr lang="en-GB" dirty="0">
                <a:latin typeface="Courier" pitchFamily="49" charset="0"/>
              </a:rPr>
              <a:t>    print("Wrong answer")</a:t>
            </a:r>
          </a:p>
        </p:txBody>
      </p:sp>
    </p:spTree>
    <p:extLst>
      <p:ext uri="{BB962C8B-B14F-4D97-AF65-F5344CB8AC3E}">
        <p14:creationId xmlns:p14="http://schemas.microsoft.com/office/powerpoint/2010/main" val="176251416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30) </a:t>
            </a:r>
            <a:r>
              <a:rPr lang="en-US" sz="2000" b="1" dirty="0" smtClean="0"/>
              <a:t>Ask </a:t>
            </a:r>
            <a:r>
              <a:rPr lang="en-US" sz="2000" b="1" dirty="0"/>
              <a:t>a user whether they want to take the red pill or the blue </a:t>
            </a:r>
            <a:r>
              <a:rPr lang="en-US" sz="2000" b="1" dirty="0" smtClean="0"/>
              <a:t>pill. If </a:t>
            </a:r>
            <a:r>
              <a:rPr lang="en-US" sz="2000" b="1" dirty="0"/>
              <a:t>they write “red” then print </a:t>
            </a:r>
            <a:r>
              <a:rPr lang="en-US" sz="2000" b="1" dirty="0" smtClean="0"/>
              <a:t>“red is the </a:t>
            </a:r>
            <a:r>
              <a:rPr lang="en-US" sz="2000" b="1" dirty="0" err="1" smtClean="0"/>
              <a:t>colour</a:t>
            </a:r>
            <a:r>
              <a:rPr lang="en-US" sz="2000" b="1" dirty="0" smtClean="0"/>
              <a:t> of blood”.</a:t>
            </a:r>
            <a:r>
              <a:rPr lang="en-US" sz="2000" b="1" dirty="0"/>
              <a:t> </a:t>
            </a:r>
            <a:r>
              <a:rPr lang="en-US" sz="2000" b="1" dirty="0" err="1" smtClean="0"/>
              <a:t>Elif</a:t>
            </a:r>
            <a:r>
              <a:rPr lang="en-US" sz="2000" b="1" dirty="0" smtClean="0"/>
              <a:t> </a:t>
            </a:r>
            <a:r>
              <a:rPr lang="en-US" sz="2000" b="1" dirty="0"/>
              <a:t>they write “blue” then print </a:t>
            </a:r>
            <a:r>
              <a:rPr lang="en-US" sz="2000" b="1" dirty="0" smtClean="0"/>
              <a:t>“Are you sick?”.</a:t>
            </a:r>
            <a:r>
              <a:rPr lang="en-US" sz="2000" b="1" dirty="0"/>
              <a:t> </a:t>
            </a:r>
            <a:r>
              <a:rPr lang="en-US" sz="2000" b="1" dirty="0" smtClean="0"/>
              <a:t>Else </a:t>
            </a:r>
            <a:r>
              <a:rPr lang="en-US" sz="2000" b="1" dirty="0"/>
              <a:t>print </a:t>
            </a:r>
            <a:r>
              <a:rPr lang="en-US" sz="2000" b="1" dirty="0" smtClean="0"/>
              <a:t>“I don’t like that </a:t>
            </a:r>
            <a:r>
              <a:rPr lang="en-US" sz="2000" b="1" dirty="0" err="1" smtClean="0"/>
              <a:t>colour</a:t>
            </a:r>
            <a:r>
              <a:rPr lang="en-US" sz="2000" b="1" dirty="0" smtClean="0"/>
              <a:t>”</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755576" y="2420888"/>
            <a:ext cx="7254552" cy="2677656"/>
          </a:xfrm>
          <a:prstGeom prst="rect">
            <a:avLst/>
          </a:prstGeom>
        </p:spPr>
        <p:txBody>
          <a:bodyPr wrap="square">
            <a:spAutoFit/>
          </a:bodyPr>
          <a:lstStyle/>
          <a:p>
            <a:r>
              <a:rPr lang="en-US" dirty="0"/>
              <a:t>pill = input("Enter pill </a:t>
            </a:r>
            <a:r>
              <a:rPr lang="en-US" dirty="0" err="1"/>
              <a:t>colour</a:t>
            </a:r>
            <a:r>
              <a:rPr lang="en-US" dirty="0"/>
              <a:t>")</a:t>
            </a:r>
          </a:p>
          <a:p>
            <a:r>
              <a:rPr lang="en-US" dirty="0"/>
              <a:t>if pill == "red":</a:t>
            </a:r>
          </a:p>
          <a:p>
            <a:r>
              <a:rPr lang="en-US" dirty="0"/>
              <a:t>    print("red is the </a:t>
            </a:r>
            <a:r>
              <a:rPr lang="en-US" dirty="0" err="1"/>
              <a:t>colour</a:t>
            </a:r>
            <a:r>
              <a:rPr lang="en-US" dirty="0"/>
              <a:t> of blood")</a:t>
            </a:r>
          </a:p>
          <a:p>
            <a:r>
              <a:rPr lang="en-US" dirty="0" err="1"/>
              <a:t>elif</a:t>
            </a:r>
            <a:r>
              <a:rPr lang="en-US" dirty="0"/>
              <a:t> pill == "blue":</a:t>
            </a:r>
          </a:p>
          <a:p>
            <a:r>
              <a:rPr lang="en-US" dirty="0"/>
              <a:t>    print("Are you sick?")</a:t>
            </a:r>
          </a:p>
          <a:p>
            <a:r>
              <a:rPr lang="en-US" dirty="0"/>
              <a:t>else:</a:t>
            </a:r>
          </a:p>
          <a:p>
            <a:r>
              <a:rPr lang="en-US" dirty="0"/>
              <a:t>    print("I don't like that </a:t>
            </a:r>
            <a:r>
              <a:rPr lang="en-US" dirty="0" err="1"/>
              <a:t>colour</a:t>
            </a:r>
            <a:r>
              <a:rPr lang="en-US" dirty="0"/>
              <a:t>")</a:t>
            </a:r>
          </a:p>
        </p:txBody>
      </p:sp>
    </p:spTree>
    <p:extLst>
      <p:ext uri="{BB962C8B-B14F-4D97-AF65-F5344CB8AC3E}">
        <p14:creationId xmlns:p14="http://schemas.microsoft.com/office/powerpoint/2010/main" val="63228711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smtClean="0"/>
              <a:t>31) Ask the user to enter traffic light colour, if colour is = red, display STOP, else if colour = yellow, display get ready, else if colour is = green, display GO, else display an error.</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323528" y="2204864"/>
            <a:ext cx="8676456" cy="3416320"/>
          </a:xfrm>
          <a:prstGeom prst="rect">
            <a:avLst/>
          </a:prstGeom>
        </p:spPr>
        <p:txBody>
          <a:bodyPr wrap="square">
            <a:spAutoFit/>
          </a:bodyPr>
          <a:lstStyle/>
          <a:p>
            <a:pPr marL="0" indent="0">
              <a:buNone/>
            </a:pPr>
            <a:r>
              <a:rPr lang="en-US" dirty="0" err="1">
                <a:latin typeface="Courier" pitchFamily="49" charset="0"/>
              </a:rPr>
              <a:t>colour</a:t>
            </a:r>
            <a:r>
              <a:rPr lang="en-US" dirty="0">
                <a:latin typeface="Courier" pitchFamily="49" charset="0"/>
              </a:rPr>
              <a:t> = input("Enter a traffic light </a:t>
            </a:r>
            <a:r>
              <a:rPr lang="en-US" dirty="0" err="1">
                <a:latin typeface="Courier" pitchFamily="49" charset="0"/>
              </a:rPr>
              <a:t>colour</a:t>
            </a:r>
            <a:r>
              <a:rPr lang="en-US" dirty="0">
                <a:latin typeface="Courier" pitchFamily="49" charset="0"/>
              </a:rPr>
              <a:t>")</a:t>
            </a:r>
          </a:p>
          <a:p>
            <a:pPr marL="0" indent="0">
              <a:buNone/>
            </a:pPr>
            <a:r>
              <a:rPr lang="en-US" dirty="0">
                <a:latin typeface="Courier" pitchFamily="49" charset="0"/>
              </a:rPr>
              <a:t>if </a:t>
            </a:r>
            <a:r>
              <a:rPr lang="en-US" dirty="0" err="1">
                <a:latin typeface="Courier" pitchFamily="49" charset="0"/>
              </a:rPr>
              <a:t>colour</a:t>
            </a:r>
            <a:r>
              <a:rPr lang="en-US" dirty="0">
                <a:latin typeface="Courier" pitchFamily="49" charset="0"/>
              </a:rPr>
              <a:t> == "red":</a:t>
            </a:r>
          </a:p>
          <a:p>
            <a:pPr marL="0" indent="0">
              <a:buNone/>
            </a:pPr>
            <a:r>
              <a:rPr lang="en-US" dirty="0">
                <a:latin typeface="Courier" pitchFamily="49" charset="0"/>
              </a:rPr>
              <a:t>    print("STOP")</a:t>
            </a:r>
          </a:p>
          <a:p>
            <a:pPr marL="0" indent="0">
              <a:buNone/>
            </a:pPr>
            <a:r>
              <a:rPr lang="en-US" dirty="0" err="1">
                <a:latin typeface="Courier" pitchFamily="49" charset="0"/>
              </a:rPr>
              <a:t>elif</a:t>
            </a:r>
            <a:r>
              <a:rPr lang="en-US" dirty="0">
                <a:latin typeface="Courier" pitchFamily="49" charset="0"/>
              </a:rPr>
              <a:t> </a:t>
            </a:r>
            <a:r>
              <a:rPr lang="en-US" dirty="0" err="1">
                <a:latin typeface="Courier" pitchFamily="49" charset="0"/>
              </a:rPr>
              <a:t>colour</a:t>
            </a:r>
            <a:r>
              <a:rPr lang="en-US" dirty="0">
                <a:latin typeface="Courier" pitchFamily="49" charset="0"/>
              </a:rPr>
              <a:t> == "yellow":</a:t>
            </a:r>
          </a:p>
          <a:p>
            <a:pPr marL="0" indent="0">
              <a:buNone/>
            </a:pPr>
            <a:r>
              <a:rPr lang="en-US" dirty="0">
                <a:latin typeface="Courier" pitchFamily="49" charset="0"/>
              </a:rPr>
              <a:t>    print("Get ready")</a:t>
            </a:r>
          </a:p>
          <a:p>
            <a:pPr marL="0" indent="0">
              <a:buNone/>
            </a:pPr>
            <a:r>
              <a:rPr lang="en-US" dirty="0" err="1">
                <a:latin typeface="Courier" pitchFamily="49" charset="0"/>
              </a:rPr>
              <a:t>elif</a:t>
            </a:r>
            <a:r>
              <a:rPr lang="en-US" dirty="0">
                <a:latin typeface="Courier" pitchFamily="49" charset="0"/>
              </a:rPr>
              <a:t> </a:t>
            </a:r>
            <a:r>
              <a:rPr lang="en-US" dirty="0" err="1">
                <a:latin typeface="Courier" pitchFamily="49" charset="0"/>
              </a:rPr>
              <a:t>colour</a:t>
            </a:r>
            <a:r>
              <a:rPr lang="en-US" dirty="0">
                <a:latin typeface="Courier" pitchFamily="49" charset="0"/>
              </a:rPr>
              <a:t> == "green":</a:t>
            </a:r>
          </a:p>
          <a:p>
            <a:pPr marL="0" indent="0">
              <a:buNone/>
            </a:pPr>
            <a:r>
              <a:rPr lang="en-US" dirty="0">
                <a:latin typeface="Courier" pitchFamily="49" charset="0"/>
              </a:rPr>
              <a:t>    print("GO!")</a:t>
            </a:r>
          </a:p>
          <a:p>
            <a:pPr marL="0" indent="0">
              <a:buNone/>
            </a:pPr>
            <a:r>
              <a:rPr lang="en-US" dirty="0">
                <a:latin typeface="Courier" pitchFamily="49" charset="0"/>
              </a:rPr>
              <a:t>else:</a:t>
            </a:r>
          </a:p>
          <a:p>
            <a:pPr marL="0" indent="0">
              <a:buNone/>
            </a:pPr>
            <a:r>
              <a:rPr lang="en-US" dirty="0">
                <a:latin typeface="Courier" pitchFamily="49" charset="0"/>
              </a:rPr>
              <a:t>    print("Invalid </a:t>
            </a:r>
            <a:r>
              <a:rPr lang="en-US" dirty="0" err="1">
                <a:latin typeface="Courier" pitchFamily="49" charset="0"/>
              </a:rPr>
              <a:t>colour</a:t>
            </a:r>
            <a:r>
              <a:rPr lang="en-US" dirty="0">
                <a:latin typeface="Courier" pitchFamily="49" charset="0"/>
              </a:rPr>
              <a:t>")</a:t>
            </a:r>
            <a:endParaRPr lang="en-GB" dirty="0"/>
          </a:p>
        </p:txBody>
      </p:sp>
    </p:spTree>
    <p:extLst>
      <p:ext uri="{BB962C8B-B14F-4D97-AF65-F5344CB8AC3E}">
        <p14:creationId xmlns:p14="http://schemas.microsoft.com/office/powerpoint/2010/main" val="149053702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smtClean="0"/>
              <a:t>32) Create a program to ask the user to enter a username and password. If they get the username AND password right, display a “logged in” message. Otherwise, tell them they are wrong.</a:t>
            </a:r>
          </a:p>
          <a:p>
            <a:pPr marL="0" indent="0">
              <a:buNone/>
            </a:pPr>
            <a:r>
              <a:rPr lang="en-US" sz="2400" b="1" dirty="0" smtClean="0">
                <a:solidFill>
                  <a:srgbClr val="FF0000"/>
                </a:solidFill>
                <a:latin typeface="Courier" pitchFamily="49" charset="0"/>
              </a:rPr>
              <a:t>Paste your code below:</a:t>
            </a:r>
            <a:endParaRPr lang="en-GB" sz="2400" b="1" dirty="0">
              <a:solidFill>
                <a:srgbClr val="FF0000"/>
              </a:solidFill>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323528" y="2348880"/>
            <a:ext cx="8496944" cy="2677656"/>
          </a:xfrm>
          <a:prstGeom prst="rect">
            <a:avLst/>
          </a:prstGeom>
        </p:spPr>
        <p:txBody>
          <a:bodyPr wrap="square">
            <a:spAutoFit/>
          </a:bodyPr>
          <a:lstStyle/>
          <a:p>
            <a:pPr marL="0" indent="0">
              <a:buNone/>
            </a:pPr>
            <a:r>
              <a:rPr lang="en-GB" dirty="0">
                <a:latin typeface="Courier" pitchFamily="49" charset="0"/>
              </a:rPr>
              <a:t>username = input("Enter a username")</a:t>
            </a:r>
          </a:p>
          <a:p>
            <a:pPr marL="0" indent="0">
              <a:buNone/>
            </a:pPr>
            <a:r>
              <a:rPr lang="en-GB" dirty="0">
                <a:latin typeface="Courier" pitchFamily="49" charset="0"/>
              </a:rPr>
              <a:t>password = input("Enter a password")</a:t>
            </a:r>
          </a:p>
          <a:p>
            <a:pPr marL="0" indent="0">
              <a:buNone/>
            </a:pPr>
            <a:r>
              <a:rPr lang="en-GB" dirty="0">
                <a:latin typeface="Courier" pitchFamily="49" charset="0"/>
              </a:rPr>
              <a:t>if username == "</a:t>
            </a:r>
            <a:r>
              <a:rPr lang="en-GB" dirty="0" err="1">
                <a:latin typeface="Courier" pitchFamily="49" charset="0"/>
              </a:rPr>
              <a:t>Suffar</a:t>
            </a:r>
            <a:r>
              <a:rPr lang="en-GB" dirty="0">
                <a:latin typeface="Courier" pitchFamily="49" charset="0"/>
              </a:rPr>
              <a:t>" and password == "12345":</a:t>
            </a:r>
          </a:p>
          <a:p>
            <a:pPr marL="0" indent="0">
              <a:buNone/>
            </a:pPr>
            <a:r>
              <a:rPr lang="en-GB" dirty="0">
                <a:latin typeface="Courier" pitchFamily="49" charset="0"/>
              </a:rPr>
              <a:t>    print("Welcome")</a:t>
            </a:r>
          </a:p>
          <a:p>
            <a:pPr marL="0" indent="0">
              <a:buNone/>
            </a:pPr>
            <a:r>
              <a:rPr lang="en-GB" dirty="0">
                <a:latin typeface="Courier" pitchFamily="49" charset="0"/>
              </a:rPr>
              <a:t>else:</a:t>
            </a:r>
          </a:p>
          <a:p>
            <a:pPr marL="0" indent="0">
              <a:buNone/>
            </a:pPr>
            <a:r>
              <a:rPr lang="en-GB" dirty="0">
                <a:latin typeface="Courier" pitchFamily="49" charset="0"/>
              </a:rPr>
              <a:t>    print("Denied")</a:t>
            </a:r>
          </a:p>
        </p:txBody>
      </p:sp>
    </p:spTree>
    <p:extLst>
      <p:ext uri="{BB962C8B-B14F-4D97-AF65-F5344CB8AC3E}">
        <p14:creationId xmlns:p14="http://schemas.microsoft.com/office/powerpoint/2010/main" val="230742771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33) Ask the user if they play games on pc then ask them if they play on console, if pc = yes and console = yes, display Game master, else if pc = yes and console = no, display pc master, else if pc = no and console = yes, display console master, else display an error.</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395536" y="2060848"/>
            <a:ext cx="7830616" cy="3293209"/>
          </a:xfrm>
          <a:prstGeom prst="rect">
            <a:avLst/>
          </a:prstGeom>
        </p:spPr>
        <p:txBody>
          <a:bodyPr wrap="square">
            <a:spAutoFit/>
          </a:bodyPr>
          <a:lstStyle/>
          <a:p>
            <a:pPr marL="0" indent="0">
              <a:buNone/>
            </a:pPr>
            <a:r>
              <a:rPr lang="en-GB" sz="2000" dirty="0">
                <a:latin typeface="Courier" pitchFamily="49" charset="0"/>
              </a:rPr>
              <a:t>pc = input("Do you play games on a PC")</a:t>
            </a:r>
          </a:p>
          <a:p>
            <a:pPr marL="0" indent="0">
              <a:buNone/>
            </a:pPr>
            <a:r>
              <a:rPr lang="en-GB" sz="2000" dirty="0">
                <a:latin typeface="Courier" pitchFamily="49" charset="0"/>
              </a:rPr>
              <a:t>console = input("Do you play games on a console?")</a:t>
            </a:r>
          </a:p>
          <a:p>
            <a:pPr marL="0" indent="0">
              <a:buNone/>
            </a:pPr>
            <a:r>
              <a:rPr lang="en-GB" sz="2000" dirty="0">
                <a:latin typeface="Courier" pitchFamily="49" charset="0"/>
              </a:rPr>
              <a:t>if pc == "yes" and console == "yes":</a:t>
            </a:r>
          </a:p>
          <a:p>
            <a:pPr marL="0" indent="0">
              <a:buNone/>
            </a:pPr>
            <a:r>
              <a:rPr lang="en-GB" sz="2000" dirty="0">
                <a:latin typeface="Courier" pitchFamily="49" charset="0"/>
              </a:rPr>
              <a:t>    print("Game master")</a:t>
            </a:r>
          </a:p>
          <a:p>
            <a:pPr marL="0" indent="0">
              <a:buNone/>
            </a:pPr>
            <a:r>
              <a:rPr lang="en-GB" sz="2000" dirty="0" err="1">
                <a:latin typeface="Courier" pitchFamily="49" charset="0"/>
              </a:rPr>
              <a:t>elif</a:t>
            </a:r>
            <a:r>
              <a:rPr lang="en-GB" sz="2000" dirty="0">
                <a:latin typeface="Courier" pitchFamily="49" charset="0"/>
              </a:rPr>
              <a:t> pc == "yes" and console == "no":</a:t>
            </a:r>
          </a:p>
          <a:p>
            <a:pPr marL="0" indent="0">
              <a:buNone/>
            </a:pPr>
            <a:r>
              <a:rPr lang="en-GB" sz="2000" dirty="0">
                <a:latin typeface="Courier" pitchFamily="49" charset="0"/>
              </a:rPr>
              <a:t>    print("PC master")</a:t>
            </a:r>
          </a:p>
          <a:p>
            <a:pPr marL="0" indent="0">
              <a:buNone/>
            </a:pPr>
            <a:r>
              <a:rPr lang="en-GB" sz="2000" dirty="0" err="1">
                <a:latin typeface="Courier" pitchFamily="49" charset="0"/>
              </a:rPr>
              <a:t>elif</a:t>
            </a:r>
            <a:r>
              <a:rPr lang="en-GB" sz="2000" dirty="0">
                <a:latin typeface="Courier" pitchFamily="49" charset="0"/>
              </a:rPr>
              <a:t> pc == "no" and console == "yes":</a:t>
            </a:r>
          </a:p>
          <a:p>
            <a:pPr marL="0" indent="0">
              <a:buNone/>
            </a:pPr>
            <a:r>
              <a:rPr lang="en-GB" sz="2000" dirty="0">
                <a:latin typeface="Courier" pitchFamily="49" charset="0"/>
              </a:rPr>
              <a:t>    print("Console master")</a:t>
            </a:r>
          </a:p>
          <a:p>
            <a:pPr marL="0" indent="0">
              <a:buNone/>
            </a:pPr>
            <a:r>
              <a:rPr lang="en-GB" sz="2000" dirty="0">
                <a:latin typeface="Courier" pitchFamily="49" charset="0"/>
              </a:rPr>
              <a:t>else:</a:t>
            </a:r>
          </a:p>
          <a:p>
            <a:pPr marL="0" indent="0">
              <a:buNone/>
            </a:pPr>
            <a:r>
              <a:rPr lang="en-GB" sz="2000" dirty="0">
                <a:latin typeface="Courier" pitchFamily="49" charset="0"/>
              </a:rPr>
              <a:t>    print("Wrong option")</a:t>
            </a:r>
          </a:p>
        </p:txBody>
      </p:sp>
    </p:spTree>
    <p:extLst>
      <p:ext uri="{BB962C8B-B14F-4D97-AF65-F5344CB8AC3E}">
        <p14:creationId xmlns:p14="http://schemas.microsoft.com/office/powerpoint/2010/main" val="287668939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b="1" dirty="0" smtClean="0"/>
              <a:t>34) </a:t>
            </a:r>
            <a:r>
              <a:rPr lang="en-US" sz="2000" b="1" dirty="0"/>
              <a:t>Ask for the user’s </a:t>
            </a:r>
            <a:r>
              <a:rPr lang="en-US" sz="2000" b="1" dirty="0" smtClean="0"/>
              <a:t>age.</a:t>
            </a:r>
            <a:r>
              <a:rPr lang="en-GB" sz="2000" dirty="0"/>
              <a:t> </a:t>
            </a:r>
            <a:r>
              <a:rPr lang="en-US" sz="2000" b="1" dirty="0" smtClean="0"/>
              <a:t>If </a:t>
            </a:r>
            <a:r>
              <a:rPr lang="en-US" sz="2000" b="1" dirty="0"/>
              <a:t>age &gt; 12 AND age &lt; 20 then print “You are a teenager</a:t>
            </a:r>
            <a:r>
              <a:rPr lang="en-US" sz="2000" b="1" dirty="0" smtClean="0"/>
              <a:t>”.</a:t>
            </a:r>
            <a:r>
              <a:rPr lang="en-GB" sz="2000" dirty="0"/>
              <a:t> </a:t>
            </a:r>
            <a:r>
              <a:rPr lang="en-US" sz="2000" b="1" dirty="0" smtClean="0"/>
              <a:t>Else </a:t>
            </a:r>
            <a:r>
              <a:rPr lang="en-US" sz="2000" b="1" dirty="0"/>
              <a:t>if the user is 11 or 12 year old, print  “You are a tween.” </a:t>
            </a:r>
            <a:r>
              <a:rPr lang="en-US" sz="2000" b="1" dirty="0" smtClean="0"/>
              <a:t>Else </a:t>
            </a:r>
            <a:r>
              <a:rPr lang="en-US" sz="2000" b="1" dirty="0"/>
              <a:t>print “Invalid age”.</a:t>
            </a:r>
            <a:endParaRPr lang="en-GB" sz="2000" dirty="0"/>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043608" y="2348880"/>
            <a:ext cx="7488832" cy="2677656"/>
          </a:xfrm>
          <a:prstGeom prst="rect">
            <a:avLst/>
          </a:prstGeom>
        </p:spPr>
        <p:txBody>
          <a:bodyPr wrap="square">
            <a:spAutoFit/>
          </a:bodyPr>
          <a:lstStyle/>
          <a:p>
            <a:r>
              <a:rPr lang="en-US" dirty="0"/>
              <a:t>age = </a:t>
            </a:r>
            <a:r>
              <a:rPr lang="en-US" dirty="0" err="1"/>
              <a:t>int</a:t>
            </a:r>
            <a:r>
              <a:rPr lang="en-US" dirty="0"/>
              <a:t>(input("Enter your age"))</a:t>
            </a:r>
          </a:p>
          <a:p>
            <a:r>
              <a:rPr lang="en-US" dirty="0"/>
              <a:t>if age &gt; 12 and age &lt; 20:</a:t>
            </a:r>
          </a:p>
          <a:p>
            <a:r>
              <a:rPr lang="en-US" dirty="0"/>
              <a:t>    print("You are </a:t>
            </a:r>
            <a:r>
              <a:rPr lang="en-US" dirty="0" err="1"/>
              <a:t>ba</a:t>
            </a:r>
            <a:r>
              <a:rPr lang="en-US" dirty="0"/>
              <a:t> teenager")</a:t>
            </a:r>
          </a:p>
          <a:p>
            <a:r>
              <a:rPr lang="en-US" dirty="0" err="1"/>
              <a:t>elif</a:t>
            </a:r>
            <a:r>
              <a:rPr lang="en-US" dirty="0"/>
              <a:t> age ==11 or age ==12:</a:t>
            </a:r>
          </a:p>
          <a:p>
            <a:r>
              <a:rPr lang="en-US" dirty="0"/>
              <a:t>    print("You are a tween")</a:t>
            </a:r>
          </a:p>
          <a:p>
            <a:r>
              <a:rPr lang="en-US" dirty="0"/>
              <a:t>else:</a:t>
            </a:r>
          </a:p>
          <a:p>
            <a:r>
              <a:rPr lang="en-US" dirty="0"/>
              <a:t>    print("invalid age")</a:t>
            </a:r>
            <a:endParaRPr lang="en-GB" dirty="0"/>
          </a:p>
        </p:txBody>
      </p:sp>
    </p:spTree>
    <p:extLst>
      <p:ext uri="{BB962C8B-B14F-4D97-AF65-F5344CB8AC3E}">
        <p14:creationId xmlns:p14="http://schemas.microsoft.com/office/powerpoint/2010/main" val="414724789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35) Ask the user for current temperature. Ask the user if it’s raining outside. If temp is less than 12 degrees and it’s raining, display “Wear a coat and bring an umbrella”. Else if temperature is less than 12 degrees and it’s not raining, display “Wear a coat”. Else if temp is greater or equal to 12, and it’s raining, display bring an umbrella. Else display “you don’t need a coat or an umbrella”.</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51520" y="2636912"/>
            <a:ext cx="8622704" cy="3231654"/>
          </a:xfrm>
          <a:prstGeom prst="rect">
            <a:avLst/>
          </a:prstGeom>
        </p:spPr>
        <p:txBody>
          <a:bodyPr wrap="square">
            <a:spAutoFit/>
          </a:bodyPr>
          <a:lstStyle/>
          <a:p>
            <a:r>
              <a:rPr lang="en-US" sz="2000" dirty="0"/>
              <a:t>temp = </a:t>
            </a:r>
            <a:r>
              <a:rPr lang="en-US" sz="2000" dirty="0" err="1"/>
              <a:t>int</a:t>
            </a:r>
            <a:r>
              <a:rPr lang="en-US" sz="2000" dirty="0"/>
              <a:t>(input("Enter a temperature"))</a:t>
            </a:r>
          </a:p>
          <a:p>
            <a:r>
              <a:rPr lang="en-US" sz="2000" dirty="0"/>
              <a:t>rain = input("Is it raining outside?")</a:t>
            </a:r>
          </a:p>
          <a:p>
            <a:r>
              <a:rPr lang="en-US" sz="2000" dirty="0"/>
              <a:t>if temp &lt; 12 and rain == "yes":</a:t>
            </a:r>
          </a:p>
          <a:p>
            <a:r>
              <a:rPr lang="en-US" sz="2000" dirty="0"/>
              <a:t>    print("Wear a coat and bring an umbrella")</a:t>
            </a:r>
          </a:p>
          <a:p>
            <a:r>
              <a:rPr lang="en-US" sz="2000" dirty="0" err="1"/>
              <a:t>elif</a:t>
            </a:r>
            <a:r>
              <a:rPr lang="en-US" sz="2000" dirty="0"/>
              <a:t> temp &lt; 12 and rain == "no":</a:t>
            </a:r>
          </a:p>
          <a:p>
            <a:r>
              <a:rPr lang="en-US" sz="2000" dirty="0"/>
              <a:t>    print("Wear a coat")</a:t>
            </a:r>
          </a:p>
          <a:p>
            <a:r>
              <a:rPr lang="en-US" sz="2000" dirty="0" err="1"/>
              <a:t>elif</a:t>
            </a:r>
            <a:r>
              <a:rPr lang="en-US" sz="2000" dirty="0"/>
              <a:t> temp &gt;= 12 and rain == "yes":</a:t>
            </a:r>
          </a:p>
          <a:p>
            <a:r>
              <a:rPr lang="en-US" sz="2000" dirty="0"/>
              <a:t>    print("bring an umbrella")</a:t>
            </a:r>
          </a:p>
          <a:p>
            <a:r>
              <a:rPr lang="en-US" sz="2000" dirty="0"/>
              <a:t>else:</a:t>
            </a:r>
          </a:p>
          <a:p>
            <a:r>
              <a:rPr lang="en-US" sz="2000" dirty="0"/>
              <a:t>    print("you don't need a coat or an umbrella")</a:t>
            </a:r>
            <a:endParaRPr lang="en-GB" sz="2000" dirty="0"/>
          </a:p>
        </p:txBody>
      </p:sp>
    </p:spTree>
    <p:extLst>
      <p:ext uri="{BB962C8B-B14F-4D97-AF65-F5344CB8AC3E}">
        <p14:creationId xmlns:p14="http://schemas.microsoft.com/office/powerpoint/2010/main" val="392004207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323528" y="1268760"/>
            <a:ext cx="8229600" cy="1143000"/>
          </a:xfrm>
        </p:spPr>
        <p:txBody>
          <a:bodyPr/>
          <a:lstStyle/>
          <a:p>
            <a:r>
              <a:rPr lang="en-GB" sz="4000" b="1" dirty="0" smtClean="0"/>
              <a:t>Python 2 </a:t>
            </a:r>
            <a:r>
              <a:rPr lang="en-GB" sz="4000" b="1" dirty="0"/>
              <a:t>programming tasks</a:t>
            </a:r>
            <a:br>
              <a:rPr lang="en-GB" sz="4000" b="1" dirty="0"/>
            </a:br>
            <a:r>
              <a:rPr lang="en-GB" sz="4000" b="1" dirty="0"/>
              <a:t>answers</a:t>
            </a:r>
          </a:p>
        </p:txBody>
      </p:sp>
    </p:spTree>
    <p:extLst>
      <p:ext uri="{BB962C8B-B14F-4D97-AF65-F5344CB8AC3E}">
        <p14:creationId xmlns:p14="http://schemas.microsoft.com/office/powerpoint/2010/main" val="245358327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800" dirty="0" smtClean="0"/>
              <a:t>3) Ask the user for their favourite film. Display “I also like watching”, film. </a:t>
            </a:r>
            <a:r>
              <a:rPr lang="en-GB" sz="1800" b="1" dirty="0" smtClean="0"/>
              <a:t>E.G:</a:t>
            </a: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pic>
        <p:nvPicPr>
          <p:cNvPr id="1026" name="Picture 2" descr="C:\Users\Bara\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764704"/>
            <a:ext cx="5041900" cy="7048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31640" y="2564904"/>
            <a:ext cx="6390456" cy="1569660"/>
          </a:xfrm>
          <a:prstGeom prst="rect">
            <a:avLst/>
          </a:prstGeom>
        </p:spPr>
        <p:txBody>
          <a:bodyPr wrap="square">
            <a:spAutoFit/>
          </a:bodyPr>
          <a:lstStyle/>
          <a:p>
            <a:r>
              <a:rPr lang="en-US" dirty="0"/>
              <a:t>film = input("Enter your </a:t>
            </a:r>
            <a:r>
              <a:rPr lang="en-US" dirty="0" err="1"/>
              <a:t>favourite</a:t>
            </a:r>
            <a:r>
              <a:rPr lang="en-US" dirty="0"/>
              <a:t> film")</a:t>
            </a:r>
          </a:p>
          <a:p>
            <a:r>
              <a:rPr lang="en-US" dirty="0"/>
              <a:t>print("I also like watching", film)</a:t>
            </a:r>
          </a:p>
          <a:p>
            <a:endParaRPr lang="en-US" dirty="0"/>
          </a:p>
          <a:p>
            <a:endParaRPr lang="en-US" dirty="0"/>
          </a:p>
        </p:txBody>
      </p:sp>
    </p:spTree>
    <p:extLst>
      <p:ext uri="{BB962C8B-B14F-4D97-AF65-F5344CB8AC3E}">
        <p14:creationId xmlns:p14="http://schemas.microsoft.com/office/powerpoint/2010/main" val="349083368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1. Ask the user for their favourite hobby. Ask another user for their hobby, use concatenation on this line. Display user1’s hobby is “…” and use2’s hobby is “…” use concatenation on this line.</a:t>
            </a:r>
            <a:endParaRPr lang="en-GB" sz="20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980728"/>
            <a:ext cx="4896544"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5536" y="2924944"/>
            <a:ext cx="8496944" cy="1569660"/>
          </a:xfrm>
          <a:prstGeom prst="rect">
            <a:avLst/>
          </a:prstGeom>
        </p:spPr>
        <p:txBody>
          <a:bodyPr wrap="square">
            <a:spAutoFit/>
          </a:bodyPr>
          <a:lstStyle/>
          <a:p>
            <a:r>
              <a:rPr lang="en-US" dirty="0"/>
              <a:t>hobby = input("Enter a hobby")</a:t>
            </a:r>
          </a:p>
          <a:p>
            <a:r>
              <a:rPr lang="en-US" dirty="0"/>
              <a:t>hobby2 = input("user1's hobby is "+hobby+" What is yours?")</a:t>
            </a:r>
          </a:p>
          <a:p>
            <a:r>
              <a:rPr lang="en-US" dirty="0"/>
              <a:t>print("User1's hobby is", hobby, "and user2's hobby is", hobby2)</a:t>
            </a:r>
          </a:p>
        </p:txBody>
      </p:sp>
    </p:spTree>
    <p:extLst>
      <p:ext uri="{BB962C8B-B14F-4D97-AF65-F5344CB8AC3E}">
        <p14:creationId xmlns:p14="http://schemas.microsoft.com/office/powerpoint/2010/main" val="147576147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2. Ask the user for their favourite drink. Store the length of the string in a variable and display it on the screen.</a:t>
            </a:r>
            <a:endParaRPr lang="en-GB" sz="20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403648" y="2276872"/>
            <a:ext cx="6534472" cy="1200329"/>
          </a:xfrm>
          <a:prstGeom prst="rect">
            <a:avLst/>
          </a:prstGeom>
        </p:spPr>
        <p:txBody>
          <a:bodyPr wrap="square">
            <a:spAutoFit/>
          </a:bodyPr>
          <a:lstStyle/>
          <a:p>
            <a:r>
              <a:rPr lang="en-GB" dirty="0"/>
              <a:t>drink = input("Enter your favourite drink")</a:t>
            </a:r>
          </a:p>
          <a:p>
            <a:r>
              <a:rPr lang="en-GB" dirty="0" err="1"/>
              <a:t>drinkLength</a:t>
            </a:r>
            <a:r>
              <a:rPr lang="en-GB" dirty="0"/>
              <a:t> = </a:t>
            </a:r>
            <a:r>
              <a:rPr lang="en-GB" dirty="0" err="1"/>
              <a:t>len</a:t>
            </a:r>
            <a:r>
              <a:rPr lang="en-GB" dirty="0"/>
              <a:t>(drink)</a:t>
            </a:r>
          </a:p>
          <a:p>
            <a:r>
              <a:rPr lang="en-GB" dirty="0"/>
              <a:t>print(</a:t>
            </a:r>
            <a:r>
              <a:rPr lang="en-GB" dirty="0" err="1"/>
              <a:t>drinkLength</a:t>
            </a:r>
            <a:r>
              <a:rPr lang="en-GB" dirty="0"/>
              <a:t>)</a:t>
            </a:r>
          </a:p>
        </p:txBody>
      </p:sp>
    </p:spTree>
    <p:extLst>
      <p:ext uri="{BB962C8B-B14F-4D97-AF65-F5344CB8AC3E}">
        <p14:creationId xmlns:p14="http://schemas.microsoft.com/office/powerpoint/2010/main" val="339820801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3. Ask the user for their </a:t>
            </a:r>
            <a:r>
              <a:rPr lang="en-GB" sz="2000" dirty="0" err="1" smtClean="0"/>
              <a:t>firstname</a:t>
            </a:r>
            <a:r>
              <a:rPr lang="en-GB" sz="2000" dirty="0"/>
              <a:t> </a:t>
            </a:r>
            <a:r>
              <a:rPr lang="en-GB" sz="2000" dirty="0" smtClean="0"/>
              <a:t>and store it in a variable. Ask the user for their surname and store it in a variable. Concatenate the two strings together without space. Display the length of </a:t>
            </a:r>
            <a:r>
              <a:rPr lang="en-GB" sz="2000" dirty="0" err="1" smtClean="0"/>
              <a:t>firstname+surname</a:t>
            </a:r>
            <a:r>
              <a:rPr lang="en-GB" sz="2000" dirty="0" smtClean="0"/>
              <a:t>.</a:t>
            </a:r>
            <a:endParaRPr lang="en-GB" sz="20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899592" y="2204864"/>
            <a:ext cx="7182544" cy="1569660"/>
          </a:xfrm>
          <a:prstGeom prst="rect">
            <a:avLst/>
          </a:prstGeom>
        </p:spPr>
        <p:txBody>
          <a:bodyPr wrap="square">
            <a:spAutoFit/>
          </a:bodyPr>
          <a:lstStyle/>
          <a:p>
            <a:r>
              <a:rPr lang="en-US" dirty="0" err="1"/>
              <a:t>firstname</a:t>
            </a:r>
            <a:r>
              <a:rPr lang="en-US" dirty="0"/>
              <a:t> = input("Enter your </a:t>
            </a:r>
            <a:r>
              <a:rPr lang="en-US" dirty="0" err="1"/>
              <a:t>firstname</a:t>
            </a:r>
            <a:r>
              <a:rPr lang="en-US" dirty="0"/>
              <a:t>")</a:t>
            </a:r>
          </a:p>
          <a:p>
            <a:r>
              <a:rPr lang="en-US" dirty="0"/>
              <a:t>surname = input("Enter your surname")</a:t>
            </a:r>
          </a:p>
          <a:p>
            <a:r>
              <a:rPr lang="en-US" dirty="0"/>
              <a:t>total = </a:t>
            </a:r>
            <a:r>
              <a:rPr lang="en-US" dirty="0" err="1"/>
              <a:t>firstname+surname</a:t>
            </a:r>
            <a:endParaRPr lang="en-US" dirty="0"/>
          </a:p>
          <a:p>
            <a:r>
              <a:rPr lang="en-US" dirty="0"/>
              <a:t>print(</a:t>
            </a:r>
            <a:r>
              <a:rPr lang="en-US" dirty="0" err="1"/>
              <a:t>len</a:t>
            </a:r>
            <a:r>
              <a:rPr lang="en-US" dirty="0"/>
              <a:t>(total))</a:t>
            </a:r>
            <a:endParaRPr lang="en-GB" dirty="0"/>
          </a:p>
        </p:txBody>
      </p:sp>
    </p:spTree>
    <p:extLst>
      <p:ext uri="{BB962C8B-B14F-4D97-AF65-F5344CB8AC3E}">
        <p14:creationId xmlns:p14="http://schemas.microsoft.com/office/powerpoint/2010/main" val="232996668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3.5. Ask the user to enter a colour that contains 6 letters. If the user enters the correct answer. Display “Well done”, else, display incorrect.</a:t>
            </a:r>
          </a:p>
          <a:p>
            <a:pPr marL="0" lvl="0" indent="0">
              <a:buNone/>
            </a:pPr>
            <a:r>
              <a:rPr lang="en-US" sz="2000" dirty="0" smtClean="0"/>
              <a:t>Hint: </a:t>
            </a:r>
            <a:r>
              <a:rPr lang="en-US" sz="2000" b="1" dirty="0" err="1" smtClean="0">
                <a:solidFill>
                  <a:srgbClr val="FF0000"/>
                </a:solidFill>
              </a:rPr>
              <a:t>len</a:t>
            </a:r>
            <a:r>
              <a:rPr lang="en-US" sz="2000" b="1" dirty="0" smtClean="0">
                <a:solidFill>
                  <a:srgbClr val="FF0000"/>
                </a:solidFill>
              </a:rPr>
              <a:t>(</a:t>
            </a:r>
            <a:r>
              <a:rPr lang="en-US" sz="2000" b="1" dirty="0" err="1" smtClean="0">
                <a:solidFill>
                  <a:srgbClr val="FF0000"/>
                </a:solidFill>
              </a:rPr>
              <a:t>colour</a:t>
            </a:r>
            <a:r>
              <a:rPr lang="en-US" sz="2000" b="1" dirty="0" smtClean="0">
                <a:solidFill>
                  <a:srgbClr val="FF0000"/>
                </a:solidFill>
              </a:rPr>
              <a:t>)</a:t>
            </a:r>
            <a:endParaRPr lang="en-GB" sz="2000" b="1" dirty="0">
              <a:solidFill>
                <a:srgbClr val="FF0000"/>
              </a:solidFill>
            </a:endParaRP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763688" y="2492896"/>
            <a:ext cx="5886400" cy="1938992"/>
          </a:xfrm>
          <a:prstGeom prst="rect">
            <a:avLst/>
          </a:prstGeom>
        </p:spPr>
        <p:txBody>
          <a:bodyPr wrap="square">
            <a:spAutoFit/>
          </a:bodyPr>
          <a:lstStyle/>
          <a:p>
            <a:r>
              <a:rPr lang="en-US" dirty="0" err="1"/>
              <a:t>colour</a:t>
            </a:r>
            <a:r>
              <a:rPr lang="en-US" dirty="0"/>
              <a:t> = input("Enter a </a:t>
            </a:r>
            <a:r>
              <a:rPr lang="en-US" dirty="0" err="1"/>
              <a:t>colour</a:t>
            </a:r>
            <a:r>
              <a:rPr lang="en-US" dirty="0"/>
              <a:t>" )</a:t>
            </a:r>
          </a:p>
          <a:p>
            <a:r>
              <a:rPr lang="en-US" dirty="0"/>
              <a:t>if </a:t>
            </a:r>
            <a:r>
              <a:rPr lang="en-US" dirty="0" err="1"/>
              <a:t>len</a:t>
            </a:r>
            <a:r>
              <a:rPr lang="en-US" dirty="0"/>
              <a:t>(</a:t>
            </a:r>
            <a:r>
              <a:rPr lang="en-US" dirty="0" err="1"/>
              <a:t>colour</a:t>
            </a:r>
            <a:r>
              <a:rPr lang="en-US" dirty="0"/>
              <a:t>) == 6:</a:t>
            </a:r>
          </a:p>
          <a:p>
            <a:r>
              <a:rPr lang="en-US" dirty="0"/>
              <a:t>    print("Well done")</a:t>
            </a:r>
          </a:p>
          <a:p>
            <a:r>
              <a:rPr lang="en-US" dirty="0"/>
              <a:t>else:</a:t>
            </a:r>
          </a:p>
          <a:p>
            <a:r>
              <a:rPr lang="en-US" dirty="0"/>
              <a:t>    print("Incorrect")</a:t>
            </a:r>
          </a:p>
        </p:txBody>
      </p:sp>
    </p:spTree>
    <p:extLst>
      <p:ext uri="{BB962C8B-B14F-4D97-AF65-F5344CB8AC3E}">
        <p14:creationId xmlns:p14="http://schemas.microsoft.com/office/powerpoint/2010/main" val="191332687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4. Ask the user for their </a:t>
            </a:r>
            <a:r>
              <a:rPr lang="en-GB" sz="2000" dirty="0" err="1" smtClean="0"/>
              <a:t>firstname</a:t>
            </a:r>
            <a:r>
              <a:rPr lang="en-GB" sz="2000" dirty="0"/>
              <a:t> </a:t>
            </a:r>
            <a:r>
              <a:rPr lang="en-GB" sz="2000" dirty="0" smtClean="0"/>
              <a:t>and store it in a variable. Ask the user for their surname and store it in a variable. Display the first letter of the user’s </a:t>
            </a:r>
            <a:r>
              <a:rPr lang="en-GB" sz="2000" dirty="0" err="1" smtClean="0"/>
              <a:t>firstname</a:t>
            </a:r>
            <a:r>
              <a:rPr lang="en-GB" sz="2000" dirty="0" smtClean="0"/>
              <a:t>. On a separate line, display the first 4 letters of the user’s </a:t>
            </a:r>
            <a:r>
              <a:rPr lang="en-GB" sz="2000" dirty="0" err="1" smtClean="0"/>
              <a:t>firstname</a:t>
            </a:r>
            <a:r>
              <a:rPr lang="en-GB" sz="2000" dirty="0" smtClean="0"/>
              <a:t>. On another line, display the last letter of the user’s surname.</a:t>
            </a:r>
            <a:endParaRPr lang="en-GB" sz="20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043608" y="2636912"/>
            <a:ext cx="7254552" cy="1938992"/>
          </a:xfrm>
          <a:prstGeom prst="rect">
            <a:avLst/>
          </a:prstGeom>
        </p:spPr>
        <p:txBody>
          <a:bodyPr wrap="square">
            <a:spAutoFit/>
          </a:bodyPr>
          <a:lstStyle/>
          <a:p>
            <a:r>
              <a:rPr lang="en-US" dirty="0" err="1"/>
              <a:t>firstname</a:t>
            </a:r>
            <a:r>
              <a:rPr lang="en-US" dirty="0"/>
              <a:t> = input("Enter your  </a:t>
            </a:r>
            <a:r>
              <a:rPr lang="en-US" dirty="0" err="1"/>
              <a:t>firstname</a:t>
            </a:r>
            <a:r>
              <a:rPr lang="en-US" dirty="0"/>
              <a:t>")</a:t>
            </a:r>
          </a:p>
          <a:p>
            <a:r>
              <a:rPr lang="en-US" dirty="0"/>
              <a:t>surname = input("Enter your surname")</a:t>
            </a:r>
          </a:p>
          <a:p>
            <a:r>
              <a:rPr lang="en-US" dirty="0"/>
              <a:t>print(</a:t>
            </a:r>
            <a:r>
              <a:rPr lang="en-US" dirty="0" err="1"/>
              <a:t>firstname</a:t>
            </a:r>
            <a:r>
              <a:rPr lang="en-US" dirty="0"/>
              <a:t>[0])</a:t>
            </a:r>
          </a:p>
          <a:p>
            <a:r>
              <a:rPr lang="en-US" dirty="0"/>
              <a:t>print(</a:t>
            </a:r>
            <a:r>
              <a:rPr lang="en-US" dirty="0" err="1"/>
              <a:t>firstname</a:t>
            </a:r>
            <a:r>
              <a:rPr lang="en-US" dirty="0"/>
              <a:t>[0:4])</a:t>
            </a:r>
          </a:p>
          <a:p>
            <a:r>
              <a:rPr lang="en-US" dirty="0"/>
              <a:t>print(surname[-1])</a:t>
            </a:r>
            <a:endParaRPr lang="en-GB" dirty="0"/>
          </a:p>
        </p:txBody>
      </p:sp>
    </p:spTree>
    <p:extLst>
      <p:ext uri="{BB962C8B-B14F-4D97-AF65-F5344CB8AC3E}">
        <p14:creationId xmlns:p14="http://schemas.microsoft.com/office/powerpoint/2010/main" val="14443290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5. Ask the user for a quote. Display the quote in uppercase and lowercase on separate lines.</a:t>
            </a:r>
            <a:endParaRPr lang="en-GB" sz="20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475656" y="2060848"/>
            <a:ext cx="5310336" cy="1200329"/>
          </a:xfrm>
          <a:prstGeom prst="rect">
            <a:avLst/>
          </a:prstGeom>
        </p:spPr>
        <p:txBody>
          <a:bodyPr wrap="square">
            <a:spAutoFit/>
          </a:bodyPr>
          <a:lstStyle/>
          <a:p>
            <a:r>
              <a:rPr lang="fr-FR" dirty="0" err="1"/>
              <a:t>quote</a:t>
            </a:r>
            <a:r>
              <a:rPr lang="fr-FR" dirty="0"/>
              <a:t> = input("Enter a </a:t>
            </a:r>
            <a:r>
              <a:rPr lang="fr-FR" dirty="0" err="1"/>
              <a:t>quote</a:t>
            </a:r>
            <a:r>
              <a:rPr lang="fr-FR" dirty="0"/>
              <a:t>")</a:t>
            </a:r>
          </a:p>
          <a:p>
            <a:r>
              <a:rPr lang="fr-FR" dirty="0" err="1"/>
              <a:t>print</a:t>
            </a:r>
            <a:r>
              <a:rPr lang="fr-FR" dirty="0"/>
              <a:t>(</a:t>
            </a:r>
            <a:r>
              <a:rPr lang="fr-FR" dirty="0" err="1"/>
              <a:t>quote.upper</a:t>
            </a:r>
            <a:r>
              <a:rPr lang="fr-FR" dirty="0"/>
              <a:t>())</a:t>
            </a:r>
          </a:p>
          <a:p>
            <a:r>
              <a:rPr lang="fr-FR" dirty="0" err="1"/>
              <a:t>print</a:t>
            </a:r>
            <a:r>
              <a:rPr lang="fr-FR" dirty="0"/>
              <a:t>(</a:t>
            </a:r>
            <a:r>
              <a:rPr lang="fr-FR" dirty="0" err="1"/>
              <a:t>quote.lower</a:t>
            </a:r>
            <a:r>
              <a:rPr lang="fr-FR" dirty="0"/>
              <a:t>())</a:t>
            </a:r>
            <a:endParaRPr lang="en-GB" dirty="0"/>
          </a:p>
        </p:txBody>
      </p:sp>
    </p:spTree>
    <p:extLst>
      <p:ext uri="{BB962C8B-B14F-4D97-AF65-F5344CB8AC3E}">
        <p14:creationId xmlns:p14="http://schemas.microsoft.com/office/powerpoint/2010/main" val="45597094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6. Ask the user for their name. Ask the user if they want their name to be displayed in capital letters or lowercase. Display the user’s name depending on their answer.</a:t>
            </a:r>
            <a:endParaRPr lang="en-GB" sz="20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79512" y="2204864"/>
            <a:ext cx="8784976" cy="2677656"/>
          </a:xfrm>
          <a:prstGeom prst="rect">
            <a:avLst/>
          </a:prstGeom>
        </p:spPr>
        <p:txBody>
          <a:bodyPr wrap="square">
            <a:spAutoFit/>
          </a:bodyPr>
          <a:lstStyle/>
          <a:p>
            <a:r>
              <a:rPr lang="en-US" dirty="0"/>
              <a:t>name = input("Enter your name")</a:t>
            </a:r>
          </a:p>
          <a:p>
            <a:r>
              <a:rPr lang="en-US" dirty="0"/>
              <a:t>choice = input("Would you like it to be displayed in uppercase or lower?")</a:t>
            </a:r>
          </a:p>
          <a:p>
            <a:r>
              <a:rPr lang="en-US" dirty="0"/>
              <a:t>if </a:t>
            </a:r>
            <a:r>
              <a:rPr lang="en-US" dirty="0" err="1"/>
              <a:t>choice.lower</a:t>
            </a:r>
            <a:r>
              <a:rPr lang="en-US" dirty="0"/>
              <a:t>() == "lowercase":</a:t>
            </a:r>
          </a:p>
          <a:p>
            <a:r>
              <a:rPr lang="en-US" dirty="0"/>
              <a:t>    print(</a:t>
            </a:r>
            <a:r>
              <a:rPr lang="en-US" dirty="0" err="1"/>
              <a:t>name.lower</a:t>
            </a:r>
            <a:r>
              <a:rPr lang="en-US" dirty="0"/>
              <a:t>())</a:t>
            </a:r>
          </a:p>
          <a:p>
            <a:r>
              <a:rPr lang="en-US" dirty="0"/>
              <a:t>else:</a:t>
            </a:r>
          </a:p>
          <a:p>
            <a:r>
              <a:rPr lang="en-US" dirty="0"/>
              <a:t>    print(</a:t>
            </a:r>
            <a:r>
              <a:rPr lang="en-US" dirty="0" err="1"/>
              <a:t>name.upper</a:t>
            </a:r>
            <a:r>
              <a:rPr lang="en-US" dirty="0"/>
              <a:t>())</a:t>
            </a:r>
          </a:p>
        </p:txBody>
      </p:sp>
    </p:spTree>
    <p:extLst>
      <p:ext uri="{BB962C8B-B14F-4D97-AF65-F5344CB8AC3E}">
        <p14:creationId xmlns:p14="http://schemas.microsoft.com/office/powerpoint/2010/main" val="272699325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dirty="0" smtClean="0">
                <a:latin typeface="Arial Black" pitchFamily="34" charset="0"/>
              </a:rPr>
              <a:t>6.5) </a:t>
            </a:r>
            <a:r>
              <a:rPr lang="en-GB" sz="2200" dirty="0">
                <a:latin typeface="Arial Black" pitchFamily="34" charset="0"/>
              </a:rPr>
              <a:t>asks the user to </a:t>
            </a:r>
            <a:r>
              <a:rPr lang="en-GB" sz="2200" dirty="0" smtClean="0">
                <a:latin typeface="Arial Black" pitchFamily="34" charset="0"/>
              </a:rPr>
              <a:t>enter a quote. Asks </a:t>
            </a:r>
            <a:r>
              <a:rPr lang="en-GB" sz="2200" dirty="0">
                <a:latin typeface="Arial Black" pitchFamily="34" charset="0"/>
              </a:rPr>
              <a:t>the user to input:</a:t>
            </a:r>
          </a:p>
          <a:p>
            <a:pPr marL="630238" lvl="1" indent="-269875">
              <a:buFont typeface="Arial" panose="020B0604020202020204" pitchFamily="34" charset="0"/>
              <a:buChar char="•"/>
            </a:pPr>
            <a:r>
              <a:rPr lang="en-GB" sz="2200" dirty="0">
                <a:latin typeface="Arial Black" pitchFamily="34" charset="0"/>
              </a:rPr>
              <a:t>the word they want to replace </a:t>
            </a:r>
          </a:p>
          <a:p>
            <a:pPr marL="630238" lvl="1" indent="-269875">
              <a:buFont typeface="Arial" panose="020B0604020202020204" pitchFamily="34" charset="0"/>
              <a:buChar char="•"/>
            </a:pPr>
            <a:r>
              <a:rPr lang="en-GB" sz="2200" spc="-20" dirty="0">
                <a:latin typeface="Arial Black" pitchFamily="34" charset="0"/>
              </a:rPr>
              <a:t>the word they want to replace it with</a:t>
            </a:r>
          </a:p>
          <a:p>
            <a:pPr>
              <a:buFont typeface="Arial" panose="020B0604020202020204" pitchFamily="34" charset="0"/>
              <a:buChar char="•"/>
            </a:pPr>
            <a:r>
              <a:rPr lang="en-GB" sz="2200" dirty="0" smtClean="0">
                <a:latin typeface="Arial Black" pitchFamily="34" charset="0"/>
              </a:rPr>
              <a:t>Print the final quote.</a:t>
            </a:r>
            <a:endParaRPr lang="en-GB" sz="2200" dirty="0">
              <a:latin typeface="Arial Black" pitchFamily="34" charset="0"/>
            </a:endParaRP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467544" y="2996952"/>
            <a:ext cx="8424936" cy="1569660"/>
          </a:xfrm>
          <a:prstGeom prst="rect">
            <a:avLst/>
          </a:prstGeom>
        </p:spPr>
        <p:txBody>
          <a:bodyPr wrap="square">
            <a:spAutoFit/>
          </a:bodyPr>
          <a:lstStyle/>
          <a:p>
            <a:r>
              <a:rPr lang="en-US" dirty="0"/>
              <a:t>quote=input("Enter your quote")</a:t>
            </a:r>
          </a:p>
          <a:p>
            <a:r>
              <a:rPr lang="en-US" dirty="0"/>
              <a:t>word1=input("Enter the word you want to replace: ")</a:t>
            </a:r>
          </a:p>
          <a:p>
            <a:r>
              <a:rPr lang="en-US" dirty="0"/>
              <a:t>word2=input("Enter the word you want to replace it with: ")</a:t>
            </a:r>
          </a:p>
          <a:p>
            <a:r>
              <a:rPr lang="en-US" dirty="0"/>
              <a:t>print (</a:t>
            </a:r>
            <a:r>
              <a:rPr lang="en-US" dirty="0" err="1"/>
              <a:t>quote.replace</a:t>
            </a:r>
            <a:r>
              <a:rPr lang="en-US" dirty="0"/>
              <a:t>(word1,word2))</a:t>
            </a:r>
            <a:endParaRPr lang="en-GB" dirty="0"/>
          </a:p>
        </p:txBody>
      </p:sp>
    </p:spTree>
    <p:extLst>
      <p:ext uri="{BB962C8B-B14F-4D97-AF65-F5344CB8AC3E}">
        <p14:creationId xmlns:p14="http://schemas.microsoft.com/office/powerpoint/2010/main" val="97018637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7. </a:t>
            </a:r>
            <a:r>
              <a:rPr lang="en-US" sz="2000" dirty="0"/>
              <a:t>Create a program that will allow the user to enter a quote by a famous person. Output this quote in upper case, lower case, capitalize and title formats. </a:t>
            </a:r>
            <a:endParaRPr lang="en-US" sz="2000" dirty="0" smtClean="0"/>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331640" y="2636912"/>
            <a:ext cx="6030416" cy="1938992"/>
          </a:xfrm>
          <a:prstGeom prst="rect">
            <a:avLst/>
          </a:prstGeom>
        </p:spPr>
        <p:txBody>
          <a:bodyPr wrap="square">
            <a:spAutoFit/>
          </a:bodyPr>
          <a:lstStyle/>
          <a:p>
            <a:r>
              <a:rPr lang="en-GB" dirty="0"/>
              <a:t>quote = input("Enter a quote")</a:t>
            </a:r>
          </a:p>
          <a:p>
            <a:r>
              <a:rPr lang="en-GB" dirty="0"/>
              <a:t>print(</a:t>
            </a:r>
            <a:r>
              <a:rPr lang="en-GB" dirty="0" err="1"/>
              <a:t>quote.upper</a:t>
            </a:r>
            <a:r>
              <a:rPr lang="en-GB" dirty="0"/>
              <a:t>())</a:t>
            </a:r>
          </a:p>
          <a:p>
            <a:r>
              <a:rPr lang="en-GB" dirty="0"/>
              <a:t>print(</a:t>
            </a:r>
            <a:r>
              <a:rPr lang="en-GB" dirty="0" err="1"/>
              <a:t>quote.lower</a:t>
            </a:r>
            <a:r>
              <a:rPr lang="en-GB" dirty="0"/>
              <a:t>())</a:t>
            </a:r>
          </a:p>
          <a:p>
            <a:r>
              <a:rPr lang="en-GB" dirty="0"/>
              <a:t>print(</a:t>
            </a:r>
            <a:r>
              <a:rPr lang="en-GB" dirty="0" err="1"/>
              <a:t>quote.capitalize</a:t>
            </a:r>
            <a:r>
              <a:rPr lang="en-GB" dirty="0"/>
              <a:t>())</a:t>
            </a:r>
          </a:p>
          <a:p>
            <a:r>
              <a:rPr lang="en-GB" dirty="0"/>
              <a:t>print(</a:t>
            </a:r>
            <a:r>
              <a:rPr lang="en-GB" dirty="0" err="1"/>
              <a:t>quote.title</a:t>
            </a:r>
            <a:r>
              <a:rPr lang="en-GB" dirty="0"/>
              <a:t>())</a:t>
            </a:r>
          </a:p>
        </p:txBody>
      </p:sp>
    </p:spTree>
    <p:extLst>
      <p:ext uri="{BB962C8B-B14F-4D97-AF65-F5344CB8AC3E}">
        <p14:creationId xmlns:p14="http://schemas.microsoft.com/office/powerpoint/2010/main" val="291752824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dirty="0" smtClean="0">
                <a:latin typeface="Arial Black" pitchFamily="34" charset="0"/>
              </a:rPr>
              <a:t>7.3) </a:t>
            </a:r>
            <a:r>
              <a:rPr lang="en-US" sz="2200" dirty="0" smtClean="0">
                <a:latin typeface="Arial Black" pitchFamily="34" charset="0"/>
              </a:rPr>
              <a:t>Display Good Game on 2 separate lines using \n and 1 print command. On another line separate Good from game using \t using a second print command.</a:t>
            </a:r>
            <a:endParaRPr lang="en-GB" sz="1800" dirty="0">
              <a:latin typeface="Arial Black" pitchFamily="34" charset="0"/>
            </a:endParaRP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905" y="1412776"/>
            <a:ext cx="2304256" cy="112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3568" y="3068960"/>
            <a:ext cx="4572000" cy="830997"/>
          </a:xfrm>
          <a:prstGeom prst="rect">
            <a:avLst/>
          </a:prstGeom>
        </p:spPr>
        <p:txBody>
          <a:bodyPr>
            <a:spAutoFit/>
          </a:bodyPr>
          <a:lstStyle/>
          <a:p>
            <a:r>
              <a:rPr lang="en-US" dirty="0"/>
              <a:t>print("Good \</a:t>
            </a:r>
            <a:r>
              <a:rPr lang="en-US" dirty="0" err="1"/>
              <a:t>nGame</a:t>
            </a:r>
            <a:r>
              <a:rPr lang="en-US" dirty="0"/>
              <a:t>")</a:t>
            </a:r>
          </a:p>
          <a:p>
            <a:r>
              <a:rPr lang="en-US" dirty="0"/>
              <a:t>print("Good \</a:t>
            </a:r>
            <a:r>
              <a:rPr lang="en-US" dirty="0" err="1"/>
              <a:t>tGame</a:t>
            </a:r>
            <a:r>
              <a:rPr lang="en-US" dirty="0"/>
              <a:t>")</a:t>
            </a:r>
          </a:p>
        </p:txBody>
      </p:sp>
    </p:spTree>
    <p:extLst>
      <p:ext uri="{BB962C8B-B14F-4D97-AF65-F5344CB8AC3E}">
        <p14:creationId xmlns:p14="http://schemas.microsoft.com/office/powerpoint/2010/main" val="243146388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4</a:t>
            </a:r>
            <a:r>
              <a:rPr lang="en-GB" sz="2000" dirty="0" smtClean="0"/>
              <a:t>. Create </a:t>
            </a:r>
            <a:r>
              <a:rPr lang="en-GB" sz="2000" dirty="0"/>
              <a:t>a </a:t>
            </a:r>
            <a:r>
              <a:rPr lang="en-GB" sz="2000" dirty="0" smtClean="0"/>
              <a:t>program that ask the user for their </a:t>
            </a:r>
            <a:r>
              <a:rPr lang="en-GB" sz="2000" dirty="0" err="1" smtClean="0"/>
              <a:t>firstname</a:t>
            </a:r>
            <a:r>
              <a:rPr lang="en-GB" sz="2000" dirty="0" smtClean="0"/>
              <a:t>, surname, favourite subject and age then display the above on 4 separate lines. </a:t>
            </a:r>
            <a:r>
              <a:rPr lang="en-GB" sz="2000" dirty="0" smtClean="0">
                <a:solidFill>
                  <a:srgbClr val="0070C0"/>
                </a:solidFill>
              </a:rPr>
              <a:t>“Remember you can’t have space in a variable name.</a:t>
            </a:r>
            <a:endParaRPr lang="en-GB" sz="2000" dirty="0">
              <a:solidFill>
                <a:srgbClr val="0070C0"/>
              </a:solidFill>
            </a:endParaRP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739883" y="2132856"/>
            <a:ext cx="7848872" cy="3046988"/>
          </a:xfrm>
          <a:prstGeom prst="rect">
            <a:avLst/>
          </a:prstGeom>
        </p:spPr>
        <p:txBody>
          <a:bodyPr wrap="square">
            <a:spAutoFit/>
          </a:bodyPr>
          <a:lstStyle/>
          <a:p>
            <a:r>
              <a:rPr lang="en-US" dirty="0" err="1"/>
              <a:t>firstname</a:t>
            </a:r>
            <a:r>
              <a:rPr lang="en-US" dirty="0"/>
              <a:t> = input("Enter your </a:t>
            </a:r>
            <a:r>
              <a:rPr lang="en-US" dirty="0" err="1"/>
              <a:t>firstname</a:t>
            </a:r>
            <a:r>
              <a:rPr lang="en-US" dirty="0"/>
              <a:t>")</a:t>
            </a:r>
          </a:p>
          <a:p>
            <a:r>
              <a:rPr lang="en-US" dirty="0"/>
              <a:t>surname= input("Enter your surname")</a:t>
            </a:r>
          </a:p>
          <a:p>
            <a:r>
              <a:rPr lang="en-US" dirty="0"/>
              <a:t>age = input("Enter your age")</a:t>
            </a:r>
          </a:p>
          <a:p>
            <a:r>
              <a:rPr lang="en-US" dirty="0"/>
              <a:t>subject = input("Enter your </a:t>
            </a:r>
            <a:r>
              <a:rPr lang="en-US" dirty="0" err="1"/>
              <a:t>favourite</a:t>
            </a:r>
            <a:r>
              <a:rPr lang="en-US" dirty="0"/>
              <a:t> subject")</a:t>
            </a:r>
          </a:p>
          <a:p>
            <a:r>
              <a:rPr lang="en-US" dirty="0"/>
              <a:t>print(</a:t>
            </a:r>
            <a:r>
              <a:rPr lang="en-US" dirty="0" err="1"/>
              <a:t>firstname</a:t>
            </a:r>
            <a:r>
              <a:rPr lang="en-US" dirty="0"/>
              <a:t>)</a:t>
            </a:r>
          </a:p>
          <a:p>
            <a:r>
              <a:rPr lang="en-US" dirty="0"/>
              <a:t>print(surname)</a:t>
            </a:r>
          </a:p>
          <a:p>
            <a:r>
              <a:rPr lang="en-US" dirty="0"/>
              <a:t>print(age)</a:t>
            </a:r>
          </a:p>
          <a:p>
            <a:r>
              <a:rPr lang="en-US" dirty="0"/>
              <a:t>print(subject)</a:t>
            </a:r>
            <a:endParaRPr lang="en-GB" dirty="0"/>
          </a:p>
        </p:txBody>
      </p:sp>
    </p:spTree>
    <p:extLst>
      <p:ext uri="{BB962C8B-B14F-4D97-AF65-F5344CB8AC3E}">
        <p14:creationId xmlns:p14="http://schemas.microsoft.com/office/powerpoint/2010/main" val="163165000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7.5 </a:t>
            </a:r>
            <a:r>
              <a:rPr lang="en-US" sz="2000" dirty="0" smtClean="0"/>
              <a:t>Ask the user to input a quote. Display the number of times the letter i occurs in the quote. </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899592" y="2564904"/>
            <a:ext cx="6606480" cy="830997"/>
          </a:xfrm>
          <a:prstGeom prst="rect">
            <a:avLst/>
          </a:prstGeom>
        </p:spPr>
        <p:txBody>
          <a:bodyPr wrap="square">
            <a:spAutoFit/>
          </a:bodyPr>
          <a:lstStyle/>
          <a:p>
            <a:r>
              <a:rPr lang="en-US" dirty="0"/>
              <a:t>quote=input("Enter your quote: ")</a:t>
            </a:r>
          </a:p>
          <a:p>
            <a:r>
              <a:rPr lang="en-US" dirty="0"/>
              <a:t>print ("i appears",</a:t>
            </a:r>
            <a:r>
              <a:rPr lang="en-US" dirty="0" err="1"/>
              <a:t>quote.count</a:t>
            </a:r>
            <a:r>
              <a:rPr lang="en-US" dirty="0"/>
              <a:t>("i"),"times")</a:t>
            </a:r>
            <a:endParaRPr lang="en-GB" dirty="0"/>
          </a:p>
        </p:txBody>
      </p:sp>
    </p:spTree>
    <p:extLst>
      <p:ext uri="{BB962C8B-B14F-4D97-AF65-F5344CB8AC3E}">
        <p14:creationId xmlns:p14="http://schemas.microsoft.com/office/powerpoint/2010/main" val="413268405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8. </a:t>
            </a:r>
            <a:r>
              <a:rPr lang="en-US" sz="2000" dirty="0"/>
              <a:t>Create a program that will allow the user to enter a quote by a famous person. </a:t>
            </a:r>
            <a:r>
              <a:rPr lang="en-US" sz="2000" dirty="0" smtClean="0"/>
              <a:t>On separate lines, check if the quote contains letters, space, digits.</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286000" y="2644170"/>
            <a:ext cx="4572000" cy="1569660"/>
          </a:xfrm>
          <a:prstGeom prst="rect">
            <a:avLst/>
          </a:prstGeom>
        </p:spPr>
        <p:txBody>
          <a:bodyPr>
            <a:spAutoFit/>
          </a:bodyPr>
          <a:lstStyle/>
          <a:p>
            <a:r>
              <a:rPr lang="fr-FR" dirty="0" err="1"/>
              <a:t>quote</a:t>
            </a:r>
            <a:r>
              <a:rPr lang="fr-FR" dirty="0"/>
              <a:t> = input("Enter a </a:t>
            </a:r>
            <a:r>
              <a:rPr lang="fr-FR" dirty="0" err="1"/>
              <a:t>quote</a:t>
            </a:r>
            <a:r>
              <a:rPr lang="fr-FR" dirty="0"/>
              <a:t>")</a:t>
            </a:r>
          </a:p>
          <a:p>
            <a:r>
              <a:rPr lang="fr-FR" dirty="0" err="1"/>
              <a:t>print</a:t>
            </a:r>
            <a:r>
              <a:rPr lang="fr-FR" dirty="0"/>
              <a:t>(</a:t>
            </a:r>
            <a:r>
              <a:rPr lang="fr-FR" dirty="0" err="1"/>
              <a:t>quote.isalpha</a:t>
            </a:r>
            <a:r>
              <a:rPr lang="fr-FR" dirty="0"/>
              <a:t>())</a:t>
            </a:r>
          </a:p>
          <a:p>
            <a:r>
              <a:rPr lang="fr-FR" dirty="0" err="1"/>
              <a:t>print</a:t>
            </a:r>
            <a:r>
              <a:rPr lang="fr-FR" dirty="0"/>
              <a:t>(</a:t>
            </a:r>
            <a:r>
              <a:rPr lang="fr-FR" dirty="0" err="1"/>
              <a:t>quote.isspace</a:t>
            </a:r>
            <a:r>
              <a:rPr lang="fr-FR" dirty="0"/>
              <a:t>())</a:t>
            </a:r>
          </a:p>
          <a:p>
            <a:r>
              <a:rPr lang="fr-FR" dirty="0" err="1"/>
              <a:t>print</a:t>
            </a:r>
            <a:r>
              <a:rPr lang="fr-FR" dirty="0"/>
              <a:t>(</a:t>
            </a:r>
            <a:r>
              <a:rPr lang="fr-FR" dirty="0" err="1"/>
              <a:t>quote.isdigit</a:t>
            </a:r>
            <a:r>
              <a:rPr lang="fr-FR" dirty="0"/>
              <a:t>())</a:t>
            </a:r>
          </a:p>
        </p:txBody>
      </p:sp>
    </p:spTree>
    <p:extLst>
      <p:ext uri="{BB962C8B-B14F-4D97-AF65-F5344CB8AC3E}">
        <p14:creationId xmlns:p14="http://schemas.microsoft.com/office/powerpoint/2010/main" val="150569505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8.5. </a:t>
            </a:r>
            <a:r>
              <a:rPr lang="en-US" sz="2000" dirty="0" smtClean="0"/>
              <a:t>Ask the user to enter their </a:t>
            </a:r>
            <a:r>
              <a:rPr lang="en-US" sz="2000" dirty="0" err="1" smtClean="0"/>
              <a:t>favourite</a:t>
            </a:r>
            <a:r>
              <a:rPr lang="en-US" sz="2000" dirty="0" smtClean="0"/>
              <a:t> hobby in a sentence. Split the sentence at the letter “f”.</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115616" y="2636912"/>
            <a:ext cx="6390456" cy="830997"/>
          </a:xfrm>
          <a:prstGeom prst="rect">
            <a:avLst/>
          </a:prstGeom>
        </p:spPr>
        <p:txBody>
          <a:bodyPr wrap="square">
            <a:spAutoFit/>
          </a:bodyPr>
          <a:lstStyle/>
          <a:p>
            <a:r>
              <a:rPr lang="en-US" dirty="0"/>
              <a:t>hobby = input("Enter your </a:t>
            </a:r>
            <a:r>
              <a:rPr lang="en-US" dirty="0" err="1"/>
              <a:t>favourite</a:t>
            </a:r>
            <a:r>
              <a:rPr lang="en-US" dirty="0"/>
              <a:t> hobby")</a:t>
            </a:r>
          </a:p>
          <a:p>
            <a:r>
              <a:rPr lang="en-US" dirty="0"/>
              <a:t>print(</a:t>
            </a:r>
            <a:r>
              <a:rPr lang="en-US" dirty="0" err="1"/>
              <a:t>hobby.split</a:t>
            </a:r>
            <a:r>
              <a:rPr lang="en-US" dirty="0"/>
              <a:t>("f"))</a:t>
            </a:r>
            <a:endParaRPr lang="en-GB" dirty="0"/>
          </a:p>
        </p:txBody>
      </p:sp>
    </p:spTree>
    <p:extLst>
      <p:ext uri="{BB962C8B-B14F-4D97-AF65-F5344CB8AC3E}">
        <p14:creationId xmlns:p14="http://schemas.microsoft.com/office/powerpoint/2010/main" val="389669029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9. Create a program that counts from 1 to 100.</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286000" y="3013502"/>
            <a:ext cx="4572000" cy="830997"/>
          </a:xfrm>
          <a:prstGeom prst="rect">
            <a:avLst/>
          </a:prstGeom>
        </p:spPr>
        <p:txBody>
          <a:bodyPr>
            <a:spAutoFit/>
          </a:bodyPr>
          <a:lstStyle/>
          <a:p>
            <a:r>
              <a:rPr lang="en-GB" dirty="0"/>
              <a:t>for i in range (1,101):</a:t>
            </a:r>
          </a:p>
          <a:p>
            <a:r>
              <a:rPr lang="en-GB" dirty="0"/>
              <a:t>    print(i)</a:t>
            </a:r>
          </a:p>
        </p:txBody>
      </p:sp>
    </p:spTree>
    <p:extLst>
      <p:ext uri="{BB962C8B-B14F-4D97-AF65-F5344CB8AC3E}">
        <p14:creationId xmlns:p14="http://schemas.microsoft.com/office/powerpoint/2010/main" val="83912525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10. Create a program that counts down from 100 to 1.</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286000" y="3013502"/>
            <a:ext cx="4572000" cy="830997"/>
          </a:xfrm>
          <a:prstGeom prst="rect">
            <a:avLst/>
          </a:prstGeom>
        </p:spPr>
        <p:txBody>
          <a:bodyPr>
            <a:spAutoFit/>
          </a:bodyPr>
          <a:lstStyle/>
          <a:p>
            <a:r>
              <a:rPr lang="en-GB" dirty="0"/>
              <a:t>for i in range (100,0,-1):</a:t>
            </a:r>
          </a:p>
          <a:p>
            <a:r>
              <a:rPr lang="en-GB" dirty="0"/>
              <a:t>    print(i)</a:t>
            </a:r>
          </a:p>
        </p:txBody>
      </p:sp>
    </p:spTree>
    <p:extLst>
      <p:ext uri="{BB962C8B-B14F-4D97-AF65-F5344CB8AC3E}">
        <p14:creationId xmlns:p14="http://schemas.microsoft.com/office/powerpoint/2010/main" val="16999475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11. Ask the user for a number. Display the times table of that number up to the number 10. </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331640" y="2628267"/>
            <a:ext cx="6534472" cy="1200329"/>
          </a:xfrm>
          <a:prstGeom prst="rect">
            <a:avLst/>
          </a:prstGeom>
        </p:spPr>
        <p:txBody>
          <a:bodyPr wrap="square">
            <a:spAutoFit/>
          </a:bodyPr>
          <a:lstStyle/>
          <a:p>
            <a:r>
              <a:rPr lang="en-US" dirty="0"/>
              <a:t>number = </a:t>
            </a:r>
            <a:r>
              <a:rPr lang="en-US" dirty="0" err="1"/>
              <a:t>int</a:t>
            </a:r>
            <a:r>
              <a:rPr lang="en-US" dirty="0"/>
              <a:t>(input("Enter a number"))</a:t>
            </a:r>
          </a:p>
          <a:p>
            <a:r>
              <a:rPr lang="en-US" dirty="0"/>
              <a:t>for i in range (11):</a:t>
            </a:r>
          </a:p>
          <a:p>
            <a:r>
              <a:rPr lang="en-US" dirty="0"/>
              <a:t>    print(number * i)</a:t>
            </a:r>
            <a:endParaRPr lang="en-GB" dirty="0"/>
          </a:p>
        </p:txBody>
      </p:sp>
    </p:spTree>
    <p:extLst>
      <p:ext uri="{BB962C8B-B14F-4D97-AF65-F5344CB8AC3E}">
        <p14:creationId xmlns:p14="http://schemas.microsoft.com/office/powerpoint/2010/main" val="416909644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12. Ask the user for a number. Repeat </a:t>
            </a:r>
            <a:r>
              <a:rPr lang="en-GB" sz="2000" dirty="0"/>
              <a:t>‘Hello’ a certain number of times, based on a number entered by the user</a:t>
            </a:r>
            <a:r>
              <a:rPr lang="en-GB" sz="2000" dirty="0" smtClean="0"/>
              <a:t>.</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p:txBody>
      </p:sp>
      <p:sp>
        <p:nvSpPr>
          <p:cNvPr id="2" name="Rectangle 1"/>
          <p:cNvSpPr/>
          <p:nvPr/>
        </p:nvSpPr>
        <p:spPr>
          <a:xfrm>
            <a:off x="1763688" y="2636912"/>
            <a:ext cx="6174432" cy="1569660"/>
          </a:xfrm>
          <a:prstGeom prst="rect">
            <a:avLst/>
          </a:prstGeom>
        </p:spPr>
        <p:txBody>
          <a:bodyPr wrap="square">
            <a:spAutoFit/>
          </a:bodyPr>
          <a:lstStyle/>
          <a:p>
            <a:r>
              <a:rPr lang="en-US" dirty="0"/>
              <a:t>number=</a:t>
            </a:r>
            <a:r>
              <a:rPr lang="en-US" dirty="0" err="1"/>
              <a:t>int</a:t>
            </a:r>
            <a:r>
              <a:rPr lang="en-US" dirty="0"/>
              <a:t>(input("Enter a number"))</a:t>
            </a:r>
          </a:p>
          <a:p>
            <a:r>
              <a:rPr lang="en-US" dirty="0"/>
              <a:t>for i in range (number):</a:t>
            </a:r>
          </a:p>
          <a:p>
            <a:r>
              <a:rPr lang="en-US" dirty="0"/>
              <a:t>    print("hello")</a:t>
            </a:r>
          </a:p>
          <a:p>
            <a:endParaRPr lang="en-US" dirty="0"/>
          </a:p>
        </p:txBody>
      </p:sp>
    </p:spTree>
    <p:extLst>
      <p:ext uri="{BB962C8B-B14F-4D97-AF65-F5344CB8AC3E}">
        <p14:creationId xmlns:p14="http://schemas.microsoft.com/office/powerpoint/2010/main" val="228797257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13. </a:t>
            </a:r>
            <a:r>
              <a:rPr lang="en-GB" sz="2000" dirty="0"/>
              <a:t>Ask the user to enter a </a:t>
            </a:r>
            <a:r>
              <a:rPr lang="en-GB" sz="2000" dirty="0" smtClean="0"/>
              <a:t>name. Ask </a:t>
            </a:r>
            <a:r>
              <a:rPr lang="en-GB" sz="2000" dirty="0"/>
              <a:t>the user how many times they want their name to be </a:t>
            </a:r>
            <a:r>
              <a:rPr lang="en-GB" sz="2000" dirty="0" smtClean="0"/>
              <a:t>displayed. Display </a:t>
            </a:r>
            <a:r>
              <a:rPr lang="en-GB" sz="2000" dirty="0"/>
              <a:t>the user’s name repeatedly depending on the user’s answer.</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p:txBody>
      </p:sp>
      <p:sp>
        <p:nvSpPr>
          <p:cNvPr id="2" name="Rectangle 1"/>
          <p:cNvSpPr/>
          <p:nvPr/>
        </p:nvSpPr>
        <p:spPr>
          <a:xfrm>
            <a:off x="24258" y="2420888"/>
            <a:ext cx="8892480" cy="1938992"/>
          </a:xfrm>
          <a:prstGeom prst="rect">
            <a:avLst/>
          </a:prstGeom>
        </p:spPr>
        <p:txBody>
          <a:bodyPr wrap="square">
            <a:spAutoFit/>
          </a:bodyPr>
          <a:lstStyle/>
          <a:p>
            <a:r>
              <a:rPr lang="en-US" dirty="0"/>
              <a:t>name = input("Enter a name")</a:t>
            </a:r>
          </a:p>
          <a:p>
            <a:r>
              <a:rPr lang="en-US" dirty="0"/>
              <a:t>answer = </a:t>
            </a:r>
            <a:r>
              <a:rPr lang="en-US" dirty="0" err="1"/>
              <a:t>int</a:t>
            </a:r>
            <a:r>
              <a:rPr lang="en-US" dirty="0"/>
              <a:t>(input("How many times would you like your name to be displayed?"))</a:t>
            </a:r>
          </a:p>
          <a:p>
            <a:r>
              <a:rPr lang="en-US" dirty="0"/>
              <a:t>for i in range (answer):</a:t>
            </a:r>
          </a:p>
          <a:p>
            <a:r>
              <a:rPr lang="en-US" dirty="0"/>
              <a:t>    print(name)</a:t>
            </a:r>
            <a:endParaRPr lang="en-GB" dirty="0"/>
          </a:p>
        </p:txBody>
      </p:sp>
    </p:spTree>
    <p:extLst>
      <p:ext uri="{BB962C8B-B14F-4D97-AF65-F5344CB8AC3E}">
        <p14:creationId xmlns:p14="http://schemas.microsoft.com/office/powerpoint/2010/main" val="151612524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smtClean="0"/>
              <a:t>14. Ask the user for a number. Display the times table of that number from 1 to 5 in the following style: </a:t>
            </a: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115616" y="2348880"/>
            <a:ext cx="6606480" cy="1569660"/>
          </a:xfrm>
          <a:prstGeom prst="rect">
            <a:avLst/>
          </a:prstGeom>
        </p:spPr>
        <p:txBody>
          <a:bodyPr wrap="square">
            <a:spAutoFit/>
          </a:bodyPr>
          <a:lstStyle/>
          <a:p>
            <a:r>
              <a:rPr lang="en-US" dirty="0"/>
              <a:t>number = </a:t>
            </a:r>
            <a:r>
              <a:rPr lang="en-US" dirty="0" err="1"/>
              <a:t>int</a:t>
            </a:r>
            <a:r>
              <a:rPr lang="en-US" dirty="0"/>
              <a:t>(input("Enter a number"))</a:t>
            </a:r>
          </a:p>
          <a:p>
            <a:r>
              <a:rPr lang="en-US" dirty="0"/>
              <a:t>for x in range(1,6):</a:t>
            </a:r>
          </a:p>
          <a:p>
            <a:r>
              <a:rPr lang="en-US" dirty="0"/>
              <a:t>    answer = x * number</a:t>
            </a:r>
          </a:p>
          <a:p>
            <a:r>
              <a:rPr lang="en-US" dirty="0"/>
              <a:t>    print (x, "x", number, "=", answer)</a:t>
            </a:r>
          </a:p>
        </p:txBody>
      </p:sp>
    </p:spTree>
    <p:extLst>
      <p:ext uri="{BB962C8B-B14F-4D97-AF65-F5344CB8AC3E}">
        <p14:creationId xmlns:p14="http://schemas.microsoft.com/office/powerpoint/2010/main" val="54041180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dirty="0" smtClean="0"/>
              <a:t>15. </a:t>
            </a:r>
            <a:r>
              <a:rPr lang="en-GB" sz="2000" dirty="0"/>
              <a:t>Ask the user to enter a </a:t>
            </a:r>
            <a:r>
              <a:rPr lang="en-GB" sz="2000" dirty="0" smtClean="0"/>
              <a:t>word. For </a:t>
            </a:r>
            <a:r>
              <a:rPr lang="en-GB" sz="2000" dirty="0"/>
              <a:t>each letter in that word, print the </a:t>
            </a:r>
            <a:r>
              <a:rPr lang="en-GB" sz="2000" dirty="0" smtClean="0"/>
              <a:t>word. </a:t>
            </a: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691680" y="1997599"/>
            <a:ext cx="4572000" cy="1200329"/>
          </a:xfrm>
          <a:prstGeom prst="rect">
            <a:avLst/>
          </a:prstGeom>
        </p:spPr>
        <p:txBody>
          <a:bodyPr>
            <a:spAutoFit/>
          </a:bodyPr>
          <a:lstStyle/>
          <a:p>
            <a:r>
              <a:rPr lang="en-US" dirty="0"/>
              <a:t>word = input("Enter a word")</a:t>
            </a:r>
          </a:p>
          <a:p>
            <a:r>
              <a:rPr lang="en-US" dirty="0"/>
              <a:t>for i in range (</a:t>
            </a:r>
            <a:r>
              <a:rPr lang="en-US" dirty="0" err="1"/>
              <a:t>len</a:t>
            </a:r>
            <a:r>
              <a:rPr lang="en-US" dirty="0"/>
              <a:t>(word)):</a:t>
            </a:r>
          </a:p>
          <a:p>
            <a:r>
              <a:rPr lang="en-US" dirty="0"/>
              <a:t>    print(word)</a:t>
            </a:r>
            <a:endParaRPr lang="en-GB" dirty="0"/>
          </a:p>
        </p:txBody>
      </p:sp>
      <p:sp>
        <p:nvSpPr>
          <p:cNvPr id="3" name="Rectangle 2"/>
          <p:cNvSpPr/>
          <p:nvPr/>
        </p:nvSpPr>
        <p:spPr>
          <a:xfrm>
            <a:off x="1661912" y="4029165"/>
            <a:ext cx="4572000" cy="1569660"/>
          </a:xfrm>
          <a:prstGeom prst="rect">
            <a:avLst/>
          </a:prstGeom>
        </p:spPr>
        <p:txBody>
          <a:bodyPr>
            <a:spAutoFit/>
          </a:bodyPr>
          <a:lstStyle/>
          <a:p>
            <a:r>
              <a:rPr lang="en-US" dirty="0" smtClean="0"/>
              <a:t>Solution 2:</a:t>
            </a:r>
          </a:p>
          <a:p>
            <a:r>
              <a:rPr lang="en-US" dirty="0"/>
              <a:t>word = input("Enter a word")</a:t>
            </a:r>
          </a:p>
          <a:p>
            <a:r>
              <a:rPr lang="en-US" dirty="0"/>
              <a:t>for i in word:</a:t>
            </a:r>
          </a:p>
          <a:p>
            <a:r>
              <a:rPr lang="en-US" dirty="0"/>
              <a:t>    print(word)</a:t>
            </a:r>
            <a:endParaRPr lang="en-GB" dirty="0"/>
          </a:p>
        </p:txBody>
      </p:sp>
    </p:spTree>
    <p:extLst>
      <p:ext uri="{BB962C8B-B14F-4D97-AF65-F5344CB8AC3E}">
        <p14:creationId xmlns:p14="http://schemas.microsoft.com/office/powerpoint/2010/main" val="73279688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5. Create </a:t>
            </a:r>
            <a:r>
              <a:rPr lang="en-GB" sz="2400" dirty="0"/>
              <a:t>a </a:t>
            </a:r>
            <a:r>
              <a:rPr lang="en-GB" sz="2400" dirty="0" smtClean="0"/>
              <a:t>program that ask the user for their name. Display the name 5 times on 1 line.</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187624" y="2132856"/>
            <a:ext cx="6174432" cy="830997"/>
          </a:xfrm>
          <a:prstGeom prst="rect">
            <a:avLst/>
          </a:prstGeom>
        </p:spPr>
        <p:txBody>
          <a:bodyPr wrap="square">
            <a:spAutoFit/>
          </a:bodyPr>
          <a:lstStyle/>
          <a:p>
            <a:r>
              <a:rPr lang="en-US" dirty="0"/>
              <a:t>name = input("Enter your name")</a:t>
            </a:r>
          </a:p>
          <a:p>
            <a:r>
              <a:rPr lang="en-US" dirty="0"/>
              <a:t>print(name*5)</a:t>
            </a:r>
            <a:endParaRPr lang="en-GB" dirty="0"/>
          </a:p>
        </p:txBody>
      </p:sp>
      <p:sp>
        <p:nvSpPr>
          <p:cNvPr id="3" name="Rectangle 2"/>
          <p:cNvSpPr/>
          <p:nvPr/>
        </p:nvSpPr>
        <p:spPr>
          <a:xfrm>
            <a:off x="1115616" y="4204538"/>
            <a:ext cx="6624736" cy="830997"/>
          </a:xfrm>
          <a:prstGeom prst="rect">
            <a:avLst/>
          </a:prstGeom>
        </p:spPr>
        <p:txBody>
          <a:bodyPr wrap="square">
            <a:spAutoFit/>
          </a:bodyPr>
          <a:lstStyle/>
          <a:p>
            <a:r>
              <a:rPr lang="en-US" dirty="0"/>
              <a:t>name = input("Enter your name")</a:t>
            </a:r>
          </a:p>
          <a:p>
            <a:r>
              <a:rPr lang="en-US" dirty="0"/>
              <a:t>print(</a:t>
            </a:r>
            <a:r>
              <a:rPr lang="en-US" dirty="0" err="1"/>
              <a:t>name,name,name,name,name</a:t>
            </a:r>
            <a:r>
              <a:rPr lang="en-US" dirty="0"/>
              <a:t>)</a:t>
            </a:r>
            <a:endParaRPr lang="en-GB" dirty="0"/>
          </a:p>
        </p:txBody>
      </p:sp>
      <p:sp>
        <p:nvSpPr>
          <p:cNvPr id="4" name="TextBox 3"/>
          <p:cNvSpPr txBox="1"/>
          <p:nvPr/>
        </p:nvSpPr>
        <p:spPr>
          <a:xfrm>
            <a:off x="2699792" y="3356992"/>
            <a:ext cx="2232248" cy="461665"/>
          </a:xfrm>
          <a:prstGeom prst="rect">
            <a:avLst/>
          </a:prstGeom>
          <a:noFill/>
        </p:spPr>
        <p:txBody>
          <a:bodyPr wrap="square" rtlCol="0">
            <a:spAutoFit/>
          </a:bodyPr>
          <a:lstStyle/>
          <a:p>
            <a:r>
              <a:rPr lang="en-US" dirty="0" smtClean="0"/>
              <a:t>OR</a:t>
            </a:r>
            <a:endParaRPr lang="en-GB" dirty="0"/>
          </a:p>
        </p:txBody>
      </p:sp>
    </p:spTree>
    <p:extLst>
      <p:ext uri="{BB962C8B-B14F-4D97-AF65-F5344CB8AC3E}">
        <p14:creationId xmlns:p14="http://schemas.microsoft.com/office/powerpoint/2010/main" val="101479313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dirty="0" smtClean="0"/>
              <a:t>16. </a:t>
            </a:r>
            <a:r>
              <a:rPr lang="en-GB" sz="2000" dirty="0"/>
              <a:t>Ask the user to enter a </a:t>
            </a:r>
            <a:r>
              <a:rPr lang="en-GB" sz="2000" dirty="0" smtClean="0"/>
              <a:t>quote. </a:t>
            </a:r>
            <a:r>
              <a:rPr lang="en-US" sz="2000" dirty="0" smtClean="0"/>
              <a:t>Split the quote at every “space”. Display the first character in the quote after every space.</a:t>
            </a:r>
            <a:endParaRPr lang="en-US" sz="2000" b="1" dirty="0">
              <a:solidFill>
                <a:srgbClr val="FF0000"/>
              </a:solidFill>
            </a:endParaRPr>
          </a:p>
          <a:p>
            <a:pPr marL="0" lv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619672" y="2780928"/>
            <a:ext cx="6912768" cy="1569660"/>
          </a:xfrm>
          <a:prstGeom prst="rect">
            <a:avLst/>
          </a:prstGeom>
        </p:spPr>
        <p:txBody>
          <a:bodyPr wrap="square">
            <a:spAutoFit/>
          </a:bodyPr>
          <a:lstStyle/>
          <a:p>
            <a:r>
              <a:rPr lang="en-GB" dirty="0"/>
              <a:t>quote = input("Enter a quote")</a:t>
            </a:r>
          </a:p>
          <a:p>
            <a:r>
              <a:rPr lang="en-GB" dirty="0"/>
              <a:t>split = </a:t>
            </a:r>
            <a:r>
              <a:rPr lang="en-GB" dirty="0" err="1"/>
              <a:t>quote.split</a:t>
            </a:r>
            <a:r>
              <a:rPr lang="en-GB" dirty="0"/>
              <a:t>(" ")</a:t>
            </a:r>
          </a:p>
          <a:p>
            <a:r>
              <a:rPr lang="en-GB" dirty="0"/>
              <a:t>for i in range(</a:t>
            </a:r>
            <a:r>
              <a:rPr lang="en-GB" dirty="0" err="1"/>
              <a:t>len</a:t>
            </a:r>
            <a:r>
              <a:rPr lang="en-GB" dirty="0"/>
              <a:t>(split)):</a:t>
            </a:r>
          </a:p>
          <a:p>
            <a:r>
              <a:rPr lang="en-GB" dirty="0"/>
              <a:t>    print(split[i][0])</a:t>
            </a:r>
          </a:p>
        </p:txBody>
      </p:sp>
    </p:spTree>
    <p:extLst>
      <p:ext uri="{BB962C8B-B14F-4D97-AF65-F5344CB8AC3E}">
        <p14:creationId xmlns:p14="http://schemas.microsoft.com/office/powerpoint/2010/main" val="33742811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17)  Write a program that displays all odd numbers between 1 and 99</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187624" y="2348880"/>
            <a:ext cx="7398568" cy="1569660"/>
          </a:xfrm>
          <a:prstGeom prst="rect">
            <a:avLst/>
          </a:prstGeom>
        </p:spPr>
        <p:txBody>
          <a:bodyPr wrap="square">
            <a:spAutoFit/>
          </a:bodyPr>
          <a:lstStyle/>
          <a:p>
            <a:r>
              <a:rPr lang="pt-BR" dirty="0"/>
              <a:t>num = 1</a:t>
            </a:r>
          </a:p>
          <a:p>
            <a:r>
              <a:rPr lang="pt-BR" dirty="0"/>
              <a:t>for i in range (1,51):</a:t>
            </a:r>
          </a:p>
          <a:p>
            <a:r>
              <a:rPr lang="pt-BR" dirty="0"/>
              <a:t>    print(num)</a:t>
            </a:r>
          </a:p>
          <a:p>
            <a:r>
              <a:rPr lang="pt-BR" dirty="0"/>
              <a:t>    num = num+2</a:t>
            </a:r>
          </a:p>
        </p:txBody>
      </p:sp>
    </p:spTree>
    <p:extLst>
      <p:ext uri="{BB962C8B-B14F-4D97-AF65-F5344CB8AC3E}">
        <p14:creationId xmlns:p14="http://schemas.microsoft.com/office/powerpoint/2010/main" val="316298320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18) </a:t>
            </a:r>
            <a:r>
              <a:rPr lang="en-US" sz="2000" b="1" dirty="0" smtClean="0"/>
              <a:t>Ask </a:t>
            </a:r>
            <a:r>
              <a:rPr lang="en-US" sz="2000" b="1" dirty="0"/>
              <a:t>the user their name and their age. Print their name the number of times as their age</a:t>
            </a:r>
            <a:r>
              <a:rPr lang="en-US" sz="2000" b="1" dirty="0" smtClean="0"/>
              <a:t>.</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043608" y="2420888"/>
            <a:ext cx="7398568" cy="1569660"/>
          </a:xfrm>
          <a:prstGeom prst="rect">
            <a:avLst/>
          </a:prstGeom>
        </p:spPr>
        <p:txBody>
          <a:bodyPr wrap="square">
            <a:spAutoFit/>
          </a:bodyPr>
          <a:lstStyle/>
          <a:p>
            <a:r>
              <a:rPr lang="en-US" dirty="0"/>
              <a:t>name = input("What is your name?")</a:t>
            </a:r>
          </a:p>
          <a:p>
            <a:r>
              <a:rPr lang="en-US" dirty="0"/>
              <a:t>age = </a:t>
            </a:r>
            <a:r>
              <a:rPr lang="en-US" dirty="0" err="1"/>
              <a:t>int</a:t>
            </a:r>
            <a:r>
              <a:rPr lang="en-US" dirty="0"/>
              <a:t>(input("What is your age?"))</a:t>
            </a:r>
          </a:p>
          <a:p>
            <a:r>
              <a:rPr lang="en-US" dirty="0"/>
              <a:t>for i in range(age):</a:t>
            </a:r>
          </a:p>
          <a:p>
            <a:r>
              <a:rPr lang="en-US" dirty="0"/>
              <a:t>    print(name)</a:t>
            </a:r>
            <a:endParaRPr lang="en-GB" dirty="0"/>
          </a:p>
        </p:txBody>
      </p:sp>
    </p:spTree>
    <p:extLst>
      <p:ext uri="{BB962C8B-B14F-4D97-AF65-F5344CB8AC3E}">
        <p14:creationId xmlns:p14="http://schemas.microsoft.com/office/powerpoint/2010/main" val="128405640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19) </a:t>
            </a:r>
            <a:r>
              <a:rPr lang="en-GB" sz="2000" b="1" dirty="0"/>
              <a:t>Write a program that asks the user to enter a number and then adds </a:t>
            </a:r>
            <a:r>
              <a:rPr lang="en-GB" sz="2000" b="1" dirty="0" smtClean="0"/>
              <a:t>5 </a:t>
            </a:r>
            <a:r>
              <a:rPr lang="en-GB" sz="2000" b="1" dirty="0"/>
              <a:t>to this and prints out the result. Make the program ask the question </a:t>
            </a:r>
            <a:r>
              <a:rPr lang="en-GB" sz="2000" b="1" dirty="0" smtClean="0"/>
              <a:t>6 </a:t>
            </a:r>
            <a:r>
              <a:rPr lang="en-GB" sz="2000" b="1" dirty="0"/>
              <a:t>times.</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286000" y="2644170"/>
            <a:ext cx="6030416" cy="1200329"/>
          </a:xfrm>
          <a:prstGeom prst="rect">
            <a:avLst/>
          </a:prstGeom>
        </p:spPr>
        <p:txBody>
          <a:bodyPr wrap="square">
            <a:spAutoFit/>
          </a:bodyPr>
          <a:lstStyle/>
          <a:p>
            <a:r>
              <a:rPr lang="en-US" dirty="0"/>
              <a:t>for i in range(6):</a:t>
            </a:r>
          </a:p>
          <a:p>
            <a:r>
              <a:rPr lang="en-US" dirty="0"/>
              <a:t>    </a:t>
            </a:r>
            <a:r>
              <a:rPr lang="en-US" dirty="0" err="1"/>
              <a:t>num</a:t>
            </a:r>
            <a:r>
              <a:rPr lang="en-US" dirty="0"/>
              <a:t> = </a:t>
            </a:r>
            <a:r>
              <a:rPr lang="en-US" dirty="0" err="1"/>
              <a:t>int</a:t>
            </a:r>
            <a:r>
              <a:rPr lang="en-US" dirty="0"/>
              <a:t>(input("Enter a number"))</a:t>
            </a:r>
          </a:p>
          <a:p>
            <a:r>
              <a:rPr lang="en-US" dirty="0"/>
              <a:t>    print(num+5)</a:t>
            </a:r>
            <a:endParaRPr lang="en-GB" dirty="0"/>
          </a:p>
        </p:txBody>
      </p:sp>
    </p:spTree>
    <p:extLst>
      <p:ext uri="{BB962C8B-B14F-4D97-AF65-F5344CB8AC3E}">
        <p14:creationId xmlns:p14="http://schemas.microsoft.com/office/powerpoint/2010/main" val="419727809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20) Ask “how many negatives did you get?” if answer is 1, display prompt 10 times. Else if answer is 2, display reminder 50 times, else if answer is 3, display warning 100 times, else display removal 500 times.</a:t>
            </a:r>
            <a:endParaRPr lang="en-GB" sz="2000" b="1" dirty="0"/>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3635896" y="1412776"/>
            <a:ext cx="4572000" cy="5262979"/>
          </a:xfrm>
          <a:prstGeom prst="rect">
            <a:avLst/>
          </a:prstGeom>
        </p:spPr>
        <p:txBody>
          <a:bodyPr>
            <a:spAutoFit/>
          </a:bodyPr>
          <a:lstStyle/>
          <a:p>
            <a:r>
              <a:rPr lang="en-US" dirty="0"/>
              <a:t>negative = </a:t>
            </a:r>
            <a:r>
              <a:rPr lang="en-US" dirty="0" err="1"/>
              <a:t>int</a:t>
            </a:r>
            <a:r>
              <a:rPr lang="en-US" dirty="0"/>
              <a:t>(input("How many negatives did you get?"))</a:t>
            </a:r>
          </a:p>
          <a:p>
            <a:r>
              <a:rPr lang="en-US" dirty="0"/>
              <a:t>if negative == 1:</a:t>
            </a:r>
          </a:p>
          <a:p>
            <a:r>
              <a:rPr lang="en-US" dirty="0"/>
              <a:t>    for i in range(10):</a:t>
            </a:r>
          </a:p>
          <a:p>
            <a:r>
              <a:rPr lang="en-US" dirty="0"/>
              <a:t>        print("Prompt")</a:t>
            </a:r>
          </a:p>
          <a:p>
            <a:r>
              <a:rPr lang="en-US" dirty="0" err="1"/>
              <a:t>elif</a:t>
            </a:r>
            <a:r>
              <a:rPr lang="en-US" dirty="0"/>
              <a:t> negative == 2:</a:t>
            </a:r>
          </a:p>
          <a:p>
            <a:r>
              <a:rPr lang="en-US" dirty="0"/>
              <a:t>    for i in range(50):</a:t>
            </a:r>
          </a:p>
          <a:p>
            <a:r>
              <a:rPr lang="en-US" dirty="0"/>
              <a:t>        print("Reminder")</a:t>
            </a:r>
          </a:p>
          <a:p>
            <a:r>
              <a:rPr lang="en-US" dirty="0" err="1"/>
              <a:t>elif</a:t>
            </a:r>
            <a:r>
              <a:rPr lang="en-US" dirty="0"/>
              <a:t> negative == 3:</a:t>
            </a:r>
          </a:p>
          <a:p>
            <a:r>
              <a:rPr lang="en-US" dirty="0"/>
              <a:t>    for i in range(100):</a:t>
            </a:r>
          </a:p>
          <a:p>
            <a:r>
              <a:rPr lang="en-US" dirty="0"/>
              <a:t>        print("Warning")</a:t>
            </a:r>
          </a:p>
          <a:p>
            <a:r>
              <a:rPr lang="en-US" dirty="0"/>
              <a:t>else:</a:t>
            </a:r>
          </a:p>
          <a:p>
            <a:r>
              <a:rPr lang="en-US" dirty="0"/>
              <a:t>    for i in range(500):</a:t>
            </a:r>
          </a:p>
          <a:p>
            <a:r>
              <a:rPr lang="en-US" dirty="0"/>
              <a:t>        print("Removal")</a:t>
            </a:r>
            <a:endParaRPr lang="en-GB" dirty="0"/>
          </a:p>
        </p:txBody>
      </p:sp>
    </p:spTree>
    <p:extLst>
      <p:ext uri="{BB962C8B-B14F-4D97-AF65-F5344CB8AC3E}">
        <p14:creationId xmlns:p14="http://schemas.microsoft.com/office/powerpoint/2010/main" val="277659308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21) Ask for the user’s age. If age is greater than 12, display happy birthday 100 times. Else display happy birthday 12 times.</a:t>
            </a:r>
            <a:endParaRPr lang="en-GB" sz="2000" b="1" dirty="0"/>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286000" y="1905506"/>
            <a:ext cx="6462464" cy="2677656"/>
          </a:xfrm>
          <a:prstGeom prst="rect">
            <a:avLst/>
          </a:prstGeom>
        </p:spPr>
        <p:txBody>
          <a:bodyPr wrap="square">
            <a:spAutoFit/>
          </a:bodyPr>
          <a:lstStyle/>
          <a:p>
            <a:r>
              <a:rPr lang="en-US" dirty="0"/>
              <a:t>age = </a:t>
            </a:r>
            <a:r>
              <a:rPr lang="en-US" dirty="0" err="1"/>
              <a:t>int</a:t>
            </a:r>
            <a:r>
              <a:rPr lang="en-US" dirty="0"/>
              <a:t>(input("What is your age?"))</a:t>
            </a:r>
          </a:p>
          <a:p>
            <a:r>
              <a:rPr lang="en-US" dirty="0"/>
              <a:t>if  age &gt; 12:</a:t>
            </a:r>
          </a:p>
          <a:p>
            <a:r>
              <a:rPr lang="en-US" dirty="0"/>
              <a:t>    for i in range(100):</a:t>
            </a:r>
          </a:p>
          <a:p>
            <a:r>
              <a:rPr lang="en-US" dirty="0"/>
              <a:t>        print("Happy Birthday")</a:t>
            </a:r>
          </a:p>
          <a:p>
            <a:r>
              <a:rPr lang="en-US" dirty="0"/>
              <a:t>else:</a:t>
            </a:r>
          </a:p>
          <a:p>
            <a:r>
              <a:rPr lang="en-US" dirty="0"/>
              <a:t>    for i in range(12):</a:t>
            </a:r>
          </a:p>
          <a:p>
            <a:r>
              <a:rPr lang="en-US" dirty="0"/>
              <a:t>        print("Happy Birthday")</a:t>
            </a:r>
            <a:endParaRPr lang="en-GB" dirty="0"/>
          </a:p>
        </p:txBody>
      </p:sp>
    </p:spTree>
    <p:extLst>
      <p:ext uri="{BB962C8B-B14F-4D97-AF65-F5344CB8AC3E}">
        <p14:creationId xmlns:p14="http://schemas.microsoft.com/office/powerpoint/2010/main" val="317899575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22) Use a while loop to </a:t>
            </a:r>
            <a:r>
              <a:rPr lang="en-US" sz="2000" b="1" dirty="0"/>
              <a:t>c</a:t>
            </a:r>
            <a:r>
              <a:rPr lang="en-US" sz="2000" b="1" dirty="0" smtClean="0"/>
              <a:t>reate </a:t>
            </a:r>
            <a:r>
              <a:rPr lang="en-US" sz="2000" b="1" dirty="0"/>
              <a:t>the 2 times table up to </a:t>
            </a:r>
            <a:r>
              <a:rPr lang="en-US" sz="2000" b="1" dirty="0" smtClean="0"/>
              <a:t>100. Display </a:t>
            </a:r>
            <a:r>
              <a:rPr lang="en-US" sz="2000" b="1" dirty="0"/>
              <a:t>“You have finished” when you get to the number 100.</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286000" y="2459504"/>
            <a:ext cx="4572000" cy="1938992"/>
          </a:xfrm>
          <a:prstGeom prst="rect">
            <a:avLst/>
          </a:prstGeom>
        </p:spPr>
        <p:txBody>
          <a:bodyPr>
            <a:spAutoFit/>
          </a:bodyPr>
          <a:lstStyle/>
          <a:p>
            <a:r>
              <a:rPr lang="en-US" dirty="0"/>
              <a:t>number = 0</a:t>
            </a:r>
          </a:p>
          <a:p>
            <a:r>
              <a:rPr lang="en-US" dirty="0"/>
              <a:t>while number &lt; 101:</a:t>
            </a:r>
          </a:p>
          <a:p>
            <a:r>
              <a:rPr lang="en-US" dirty="0"/>
              <a:t>    print(number)</a:t>
            </a:r>
          </a:p>
          <a:p>
            <a:r>
              <a:rPr lang="en-US" dirty="0"/>
              <a:t>    number = number + 2</a:t>
            </a:r>
          </a:p>
          <a:p>
            <a:r>
              <a:rPr lang="en-US" dirty="0"/>
              <a:t>print("You have finished")</a:t>
            </a:r>
          </a:p>
        </p:txBody>
      </p:sp>
    </p:spTree>
    <p:extLst>
      <p:ext uri="{BB962C8B-B14F-4D97-AF65-F5344CB8AC3E}">
        <p14:creationId xmlns:p14="http://schemas.microsoft.com/office/powerpoint/2010/main" val="386142156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23)</a:t>
            </a:r>
            <a:r>
              <a:rPr lang="en-US" sz="2000" b="1" dirty="0" smtClean="0"/>
              <a:t> </a:t>
            </a:r>
            <a:r>
              <a:rPr lang="en-US" sz="2000" b="1" dirty="0"/>
              <a:t>Display “Hey” and “Bye” on separate lines 1000 </a:t>
            </a:r>
            <a:r>
              <a:rPr lang="en-US" sz="2000" b="1" dirty="0" smtClean="0"/>
              <a:t>times </a:t>
            </a:r>
            <a:r>
              <a:rPr lang="en-US" sz="2000" b="1" dirty="0"/>
              <a:t>using a while </a:t>
            </a:r>
            <a:r>
              <a:rPr lang="en-US" sz="2000" b="1" dirty="0" smtClean="0"/>
              <a:t>loop.</a:t>
            </a:r>
            <a:endParaRPr lang="en-US" sz="2000" b="1" dirty="0"/>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4" name="Rectangle 3"/>
          <p:cNvSpPr/>
          <p:nvPr/>
        </p:nvSpPr>
        <p:spPr>
          <a:xfrm>
            <a:off x="539552" y="1916832"/>
            <a:ext cx="3600400" cy="1938992"/>
          </a:xfrm>
          <a:prstGeom prst="rect">
            <a:avLst/>
          </a:prstGeom>
        </p:spPr>
        <p:txBody>
          <a:bodyPr wrap="square">
            <a:spAutoFit/>
          </a:bodyPr>
          <a:lstStyle/>
          <a:p>
            <a:r>
              <a:rPr lang="en-US" dirty="0"/>
              <a:t>number = 0</a:t>
            </a:r>
          </a:p>
          <a:p>
            <a:r>
              <a:rPr lang="en-US" dirty="0"/>
              <a:t>while number &lt; 1001:</a:t>
            </a:r>
          </a:p>
          <a:p>
            <a:r>
              <a:rPr lang="en-US" dirty="0"/>
              <a:t>    print("hey")</a:t>
            </a:r>
          </a:p>
          <a:p>
            <a:r>
              <a:rPr lang="en-US" dirty="0"/>
              <a:t>    print("bye")</a:t>
            </a:r>
          </a:p>
          <a:p>
            <a:r>
              <a:rPr lang="en-US" dirty="0"/>
              <a:t>    number = number + 1</a:t>
            </a:r>
            <a:endParaRPr lang="en-GB" dirty="0"/>
          </a:p>
        </p:txBody>
      </p:sp>
    </p:spTree>
    <p:extLst>
      <p:ext uri="{BB962C8B-B14F-4D97-AF65-F5344CB8AC3E}">
        <p14:creationId xmlns:p14="http://schemas.microsoft.com/office/powerpoint/2010/main" val="85491015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24)</a:t>
            </a:r>
            <a:r>
              <a:rPr lang="en-US" sz="2000" b="1" dirty="0" smtClean="0"/>
              <a:t>  </a:t>
            </a:r>
            <a:r>
              <a:rPr lang="en-US" sz="2000" b="1" dirty="0"/>
              <a:t>Ask the user to input 4 </a:t>
            </a:r>
            <a:r>
              <a:rPr lang="en-US" sz="2000" b="1" dirty="0" smtClean="0"/>
              <a:t>names. Display </a:t>
            </a:r>
            <a:r>
              <a:rPr lang="en-US" sz="2000" b="1" dirty="0"/>
              <a:t>“You have entered 4 names” when the user inputs all 4 names.</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043608" y="2276872"/>
            <a:ext cx="7398568" cy="2308324"/>
          </a:xfrm>
          <a:prstGeom prst="rect">
            <a:avLst/>
          </a:prstGeom>
        </p:spPr>
        <p:txBody>
          <a:bodyPr wrap="square">
            <a:spAutoFit/>
          </a:bodyPr>
          <a:lstStyle/>
          <a:p>
            <a:r>
              <a:rPr lang="en-US" dirty="0"/>
              <a:t>number = 0</a:t>
            </a:r>
          </a:p>
          <a:p>
            <a:r>
              <a:rPr lang="en-US" dirty="0"/>
              <a:t>while number != 4:</a:t>
            </a:r>
          </a:p>
          <a:p>
            <a:r>
              <a:rPr lang="en-US" dirty="0"/>
              <a:t>    name = input("Enter a new name")</a:t>
            </a:r>
          </a:p>
          <a:p>
            <a:r>
              <a:rPr lang="en-US" dirty="0"/>
              <a:t>    print(name)</a:t>
            </a:r>
          </a:p>
          <a:p>
            <a:r>
              <a:rPr lang="en-US" dirty="0"/>
              <a:t>    number = number + 1</a:t>
            </a:r>
          </a:p>
          <a:p>
            <a:r>
              <a:rPr lang="en-US" dirty="0"/>
              <a:t>print("You have entered 4 names")</a:t>
            </a:r>
            <a:endParaRPr lang="en-GB" dirty="0"/>
          </a:p>
        </p:txBody>
      </p:sp>
    </p:spTree>
    <p:extLst>
      <p:ext uri="{BB962C8B-B14F-4D97-AF65-F5344CB8AC3E}">
        <p14:creationId xmlns:p14="http://schemas.microsoft.com/office/powerpoint/2010/main" val="160945965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25)</a:t>
            </a:r>
            <a:r>
              <a:rPr lang="en-US" sz="2000" b="1" dirty="0" smtClean="0"/>
              <a:t> Ask </a:t>
            </a:r>
            <a:r>
              <a:rPr lang="en-US" sz="2000" b="1" dirty="0"/>
              <a:t>the user to input a </a:t>
            </a:r>
            <a:r>
              <a:rPr lang="en-US" sz="2000" b="1" dirty="0" smtClean="0"/>
              <a:t>password. If </a:t>
            </a:r>
            <a:r>
              <a:rPr lang="en-US" sz="2000" b="1" dirty="0"/>
              <a:t>password is correct, display correct </a:t>
            </a:r>
            <a:r>
              <a:rPr lang="en-US" sz="2000" b="1" dirty="0" smtClean="0"/>
              <a:t>password. If </a:t>
            </a:r>
            <a:r>
              <a:rPr lang="en-US" sz="2000" b="1" dirty="0"/>
              <a:t>password is incorrect, display incorrect </a:t>
            </a:r>
            <a:r>
              <a:rPr lang="en-US" sz="2000" b="1" dirty="0" smtClean="0"/>
              <a:t>password. Display </a:t>
            </a:r>
            <a:r>
              <a:rPr lang="en-US" sz="2000" b="1" dirty="0"/>
              <a:t>“LOCKED” after 4 attempts.</a:t>
            </a:r>
            <a:endParaRPr lang="en-GB" sz="2400" dirty="0"/>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763688" y="1988840"/>
            <a:ext cx="6840760" cy="3416320"/>
          </a:xfrm>
          <a:prstGeom prst="rect">
            <a:avLst/>
          </a:prstGeom>
        </p:spPr>
        <p:txBody>
          <a:bodyPr wrap="square">
            <a:spAutoFit/>
          </a:bodyPr>
          <a:lstStyle/>
          <a:p>
            <a:r>
              <a:rPr lang="en-US" dirty="0"/>
              <a:t>attempts = 0</a:t>
            </a:r>
          </a:p>
          <a:p>
            <a:r>
              <a:rPr lang="en-US" dirty="0"/>
              <a:t>while attempts != 4:</a:t>
            </a:r>
          </a:p>
          <a:p>
            <a:r>
              <a:rPr lang="en-US" dirty="0"/>
              <a:t>    password = input("Enter password")</a:t>
            </a:r>
          </a:p>
          <a:p>
            <a:r>
              <a:rPr lang="en-US" dirty="0"/>
              <a:t>    attempts = attempts + 1</a:t>
            </a:r>
          </a:p>
          <a:p>
            <a:r>
              <a:rPr lang="en-US" dirty="0"/>
              <a:t>    if password == "</a:t>
            </a:r>
            <a:r>
              <a:rPr lang="en-US" dirty="0" err="1"/>
              <a:t>stfrancis</a:t>
            </a:r>
            <a:r>
              <a:rPr lang="en-US" dirty="0"/>
              <a:t>":</a:t>
            </a:r>
          </a:p>
          <a:p>
            <a:r>
              <a:rPr lang="en-US" dirty="0"/>
              <a:t>        print("Good")</a:t>
            </a:r>
          </a:p>
          <a:p>
            <a:r>
              <a:rPr lang="en-US" dirty="0"/>
              <a:t>        attempts = 3</a:t>
            </a:r>
          </a:p>
          <a:p>
            <a:r>
              <a:rPr lang="en-US" dirty="0"/>
              <a:t>    else:</a:t>
            </a:r>
          </a:p>
          <a:p>
            <a:r>
              <a:rPr lang="en-US" dirty="0"/>
              <a:t>        print("Bad")</a:t>
            </a:r>
          </a:p>
        </p:txBody>
      </p:sp>
    </p:spTree>
    <p:extLst>
      <p:ext uri="{BB962C8B-B14F-4D97-AF65-F5344CB8AC3E}">
        <p14:creationId xmlns:p14="http://schemas.microsoft.com/office/powerpoint/2010/main" val="276732603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6. Create </a:t>
            </a:r>
            <a:r>
              <a:rPr lang="en-GB" sz="2400" dirty="0"/>
              <a:t>a </a:t>
            </a:r>
            <a:r>
              <a:rPr lang="en-GB" sz="2400" dirty="0" smtClean="0"/>
              <a:t>program that ask the user for their favourite food. Display “I also like”, food.  Food should be replaced with the user’s answer.</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043608" y="2924944"/>
            <a:ext cx="6030416" cy="830997"/>
          </a:xfrm>
          <a:prstGeom prst="rect">
            <a:avLst/>
          </a:prstGeom>
        </p:spPr>
        <p:txBody>
          <a:bodyPr wrap="square">
            <a:spAutoFit/>
          </a:bodyPr>
          <a:lstStyle/>
          <a:p>
            <a:r>
              <a:rPr lang="en-US" dirty="0"/>
              <a:t>food = input("Enter your </a:t>
            </a:r>
            <a:r>
              <a:rPr lang="en-US" dirty="0" err="1"/>
              <a:t>favourite</a:t>
            </a:r>
            <a:r>
              <a:rPr lang="en-US" dirty="0"/>
              <a:t> food")</a:t>
            </a:r>
          </a:p>
          <a:p>
            <a:r>
              <a:rPr lang="en-US" dirty="0"/>
              <a:t>print("I also like", food)</a:t>
            </a:r>
            <a:endParaRPr lang="en-GB" dirty="0"/>
          </a:p>
        </p:txBody>
      </p:sp>
    </p:spTree>
    <p:extLst>
      <p:ext uri="{BB962C8B-B14F-4D97-AF65-F5344CB8AC3E}">
        <p14:creationId xmlns:p14="http://schemas.microsoft.com/office/powerpoint/2010/main" val="296272150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16632"/>
            <a:ext cx="8229600" cy="4525963"/>
          </a:xfrm>
        </p:spPr>
        <p:txBody>
          <a:bodyPr/>
          <a:lstStyle/>
          <a:p>
            <a:pPr marL="0" indent="0">
              <a:buNone/>
            </a:pPr>
            <a:r>
              <a:rPr lang="en-GB" sz="2000" b="1" dirty="0" smtClean="0"/>
              <a:t>26)</a:t>
            </a:r>
            <a:r>
              <a:rPr lang="en-US" sz="2000" b="1" dirty="0" smtClean="0"/>
              <a:t> Ask </a:t>
            </a:r>
            <a:r>
              <a:rPr lang="en-US" sz="2000" b="1" dirty="0"/>
              <a:t>the user to input a </a:t>
            </a:r>
            <a:r>
              <a:rPr lang="en-US" sz="2000" b="1" dirty="0" smtClean="0"/>
              <a:t>password. If </a:t>
            </a:r>
            <a:r>
              <a:rPr lang="en-US" sz="2000" b="1" dirty="0"/>
              <a:t>password is correct, display correct </a:t>
            </a:r>
            <a:r>
              <a:rPr lang="en-US" sz="2000" b="1" dirty="0" smtClean="0"/>
              <a:t>password. If </a:t>
            </a:r>
            <a:r>
              <a:rPr lang="en-US" sz="2000" b="1" dirty="0"/>
              <a:t>password is incorrect, display incorrect </a:t>
            </a:r>
            <a:r>
              <a:rPr lang="en-US" sz="2000" b="1" dirty="0" smtClean="0"/>
              <a:t>password. The program will loop until the correct answer is entered. Hint: use </a:t>
            </a:r>
            <a:r>
              <a:rPr lang="en-US" sz="2000" b="1" dirty="0">
                <a:solidFill>
                  <a:srgbClr val="FF0000"/>
                </a:solidFill>
              </a:rPr>
              <a:t>attempts = </a:t>
            </a:r>
            <a:r>
              <a:rPr lang="en-US" sz="2000" b="1" dirty="0" smtClean="0">
                <a:solidFill>
                  <a:srgbClr val="FF0000"/>
                </a:solidFill>
              </a:rPr>
              <a:t>False </a:t>
            </a: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907704" y="2060848"/>
            <a:ext cx="6768752" cy="3046988"/>
          </a:xfrm>
          <a:prstGeom prst="rect">
            <a:avLst/>
          </a:prstGeom>
        </p:spPr>
        <p:txBody>
          <a:bodyPr wrap="square">
            <a:spAutoFit/>
          </a:bodyPr>
          <a:lstStyle/>
          <a:p>
            <a:r>
              <a:rPr lang="en-US" dirty="0"/>
              <a:t>attempts = False</a:t>
            </a:r>
          </a:p>
          <a:p>
            <a:r>
              <a:rPr lang="en-US" dirty="0"/>
              <a:t>while attempts == False:</a:t>
            </a:r>
          </a:p>
          <a:p>
            <a:r>
              <a:rPr lang="en-US" dirty="0"/>
              <a:t>    password = input("Enter password")</a:t>
            </a:r>
          </a:p>
          <a:p>
            <a:r>
              <a:rPr lang="en-US" dirty="0"/>
              <a:t>    if password == "</a:t>
            </a:r>
            <a:r>
              <a:rPr lang="en-US" dirty="0" err="1"/>
              <a:t>stfrancis</a:t>
            </a:r>
            <a:r>
              <a:rPr lang="en-US" dirty="0"/>
              <a:t>":</a:t>
            </a:r>
          </a:p>
          <a:p>
            <a:r>
              <a:rPr lang="en-US" dirty="0"/>
              <a:t>        print("Good")</a:t>
            </a:r>
          </a:p>
          <a:p>
            <a:r>
              <a:rPr lang="en-US" dirty="0"/>
              <a:t>        attempts = True</a:t>
            </a:r>
          </a:p>
          <a:p>
            <a:r>
              <a:rPr lang="en-US" dirty="0"/>
              <a:t>    else:</a:t>
            </a:r>
          </a:p>
          <a:p>
            <a:r>
              <a:rPr lang="en-US" dirty="0"/>
              <a:t>        print("Bad")</a:t>
            </a:r>
          </a:p>
        </p:txBody>
      </p:sp>
    </p:spTree>
    <p:extLst>
      <p:ext uri="{BB962C8B-B14F-4D97-AF65-F5344CB8AC3E}">
        <p14:creationId xmlns:p14="http://schemas.microsoft.com/office/powerpoint/2010/main" val="224972485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229600" cy="4525963"/>
          </a:xfrm>
        </p:spPr>
        <p:txBody>
          <a:bodyPr/>
          <a:lstStyle/>
          <a:p>
            <a:pPr marL="0" lvl="0" indent="0">
              <a:buNone/>
            </a:pPr>
            <a:r>
              <a:rPr lang="en-GB" sz="2000" b="1" dirty="0" smtClean="0"/>
              <a:t>27)</a:t>
            </a:r>
            <a:r>
              <a:rPr lang="en-US" sz="2000" b="1" dirty="0" smtClean="0"/>
              <a:t> </a:t>
            </a:r>
          </a:p>
          <a:p>
            <a:pPr marL="0" lvl="0" indent="0">
              <a:buNone/>
            </a:pPr>
            <a:r>
              <a:rPr lang="en-US" sz="2000" dirty="0" smtClean="0"/>
              <a:t>1- </a:t>
            </a:r>
            <a:r>
              <a:rPr lang="en-US" sz="2000" dirty="0"/>
              <a:t>Ask the user for a username.</a:t>
            </a:r>
          </a:p>
          <a:p>
            <a:pPr marL="0" lvl="0" indent="0">
              <a:buNone/>
            </a:pPr>
            <a:r>
              <a:rPr lang="en-US" sz="2000" dirty="0"/>
              <a:t>2- While the username is less than 8 characters long, </a:t>
            </a:r>
          </a:p>
          <a:p>
            <a:pPr marL="0" lvl="0" indent="0">
              <a:buNone/>
            </a:pPr>
            <a:r>
              <a:rPr lang="en-US" sz="2000" dirty="0"/>
              <a:t>3-Display “Invalid username, enter another username”) and force the user to enter another username.</a:t>
            </a:r>
          </a:p>
          <a:p>
            <a:pPr marL="0" lvl="0" indent="0">
              <a:buNone/>
            </a:pPr>
            <a:r>
              <a:rPr lang="en-US" sz="2000" dirty="0"/>
              <a:t>4- Display “your username has been accepted” if the username is at least 8 characters long.</a:t>
            </a:r>
          </a:p>
          <a:p>
            <a:pPr marL="0" lvl="0" indent="0">
              <a:buNone/>
            </a:pPr>
            <a:r>
              <a:rPr lang="en-US" sz="2000" dirty="0"/>
              <a:t>5- Ask the user for a password.</a:t>
            </a:r>
          </a:p>
          <a:p>
            <a:pPr marL="0" lvl="0" indent="0">
              <a:buNone/>
            </a:pPr>
            <a:r>
              <a:rPr lang="en-US" sz="2000" dirty="0"/>
              <a:t>6- While the password is less than 8 characters long OR greater than 15 characters long, </a:t>
            </a:r>
          </a:p>
          <a:p>
            <a:pPr marL="0" lvl="0" indent="0">
              <a:buNone/>
            </a:pPr>
            <a:r>
              <a:rPr lang="en-US" sz="2000" dirty="0"/>
              <a:t>7- display “Invalid password, enter another password”) &amp; force the user to enter another password.</a:t>
            </a:r>
          </a:p>
          <a:p>
            <a:pPr marL="0" lvl="0" indent="0">
              <a:buNone/>
            </a:pPr>
            <a:r>
              <a:rPr lang="en-US" sz="2000" dirty="0"/>
              <a:t>Display “your password has been accepted” if the password is between 8 and 15 characters long.</a:t>
            </a:r>
            <a:endParaRPr lang="en-GB" sz="2000" dirty="0"/>
          </a:p>
          <a:p>
            <a:pPr marL="0" indent="0">
              <a:buNone/>
            </a:pPr>
            <a:r>
              <a:rPr lang="en-US" sz="2400" b="1" dirty="0" smtClean="0">
                <a:solidFill>
                  <a:srgbClr val="FF0000"/>
                </a:solidFill>
              </a:rPr>
              <a:t>Paste your code on the next slide:</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Tree>
    <p:extLst>
      <p:ext uri="{BB962C8B-B14F-4D97-AF65-F5344CB8AC3E}">
        <p14:creationId xmlns:p14="http://schemas.microsoft.com/office/powerpoint/2010/main" val="294904065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229600" cy="4525963"/>
          </a:xfrm>
        </p:spPr>
        <p:txBody>
          <a:bodyPr/>
          <a:lstStyle/>
          <a:p>
            <a:pPr marL="0" indent="0">
              <a:buNone/>
            </a:pPr>
            <a:r>
              <a:rPr lang="en-US" sz="2400" b="1" dirty="0" smtClean="0">
                <a:solidFill>
                  <a:srgbClr val="FF0000"/>
                </a:solidFill>
              </a:rPr>
              <a:t>Paste your code below:</a:t>
            </a: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07504" y="1124744"/>
            <a:ext cx="8856984" cy="3416320"/>
          </a:xfrm>
          <a:prstGeom prst="rect">
            <a:avLst/>
          </a:prstGeom>
        </p:spPr>
        <p:txBody>
          <a:bodyPr wrap="square">
            <a:spAutoFit/>
          </a:bodyPr>
          <a:lstStyle/>
          <a:p>
            <a:r>
              <a:rPr lang="en-GB" dirty="0"/>
              <a:t>username = input("Enter  </a:t>
            </a:r>
            <a:r>
              <a:rPr lang="en-GB" dirty="0" err="1"/>
              <a:t>firstname</a:t>
            </a:r>
            <a:r>
              <a:rPr lang="en-GB" dirty="0"/>
              <a:t>")</a:t>
            </a:r>
          </a:p>
          <a:p>
            <a:r>
              <a:rPr lang="en-GB" dirty="0"/>
              <a:t>while </a:t>
            </a:r>
            <a:r>
              <a:rPr lang="en-GB" dirty="0" err="1"/>
              <a:t>len</a:t>
            </a:r>
            <a:r>
              <a:rPr lang="en-GB" dirty="0"/>
              <a:t>(username) &lt; 8:</a:t>
            </a:r>
          </a:p>
          <a:p>
            <a:r>
              <a:rPr lang="en-GB" dirty="0"/>
              <a:t>    username = input("Your username is not valid, enter another username")</a:t>
            </a:r>
          </a:p>
          <a:p>
            <a:r>
              <a:rPr lang="en-GB" dirty="0" smtClean="0"/>
              <a:t>print("Your username has been accepted")</a:t>
            </a:r>
          </a:p>
          <a:p>
            <a:r>
              <a:rPr lang="en-GB" dirty="0" smtClean="0"/>
              <a:t>password = input("Enter a password")</a:t>
            </a:r>
          </a:p>
          <a:p>
            <a:r>
              <a:rPr lang="en-GB" dirty="0" smtClean="0"/>
              <a:t>while </a:t>
            </a:r>
            <a:r>
              <a:rPr lang="en-GB" dirty="0" err="1" smtClean="0"/>
              <a:t>len</a:t>
            </a:r>
            <a:r>
              <a:rPr lang="en-GB" dirty="0" smtClean="0"/>
              <a:t>(password) </a:t>
            </a:r>
            <a:r>
              <a:rPr lang="en-GB" dirty="0"/>
              <a:t>&lt; 8 or </a:t>
            </a:r>
            <a:r>
              <a:rPr lang="en-GB" dirty="0" err="1" smtClean="0"/>
              <a:t>len</a:t>
            </a:r>
            <a:r>
              <a:rPr lang="en-GB" dirty="0" smtClean="0"/>
              <a:t>(password</a:t>
            </a:r>
            <a:r>
              <a:rPr lang="en-GB" dirty="0"/>
              <a:t>) &gt; 15:</a:t>
            </a:r>
          </a:p>
          <a:p>
            <a:r>
              <a:rPr lang="en-GB" dirty="0"/>
              <a:t>    password = </a:t>
            </a:r>
            <a:r>
              <a:rPr lang="en-GB" dirty="0" smtClean="0"/>
              <a:t>input("Invalid password, enter another password")</a:t>
            </a:r>
            <a:endParaRPr lang="en-GB" dirty="0"/>
          </a:p>
          <a:p>
            <a:r>
              <a:rPr lang="en-GB" dirty="0"/>
              <a:t>print("Your password has been accepted")</a:t>
            </a:r>
          </a:p>
        </p:txBody>
      </p:sp>
    </p:spTree>
    <p:extLst>
      <p:ext uri="{BB962C8B-B14F-4D97-AF65-F5344CB8AC3E}">
        <p14:creationId xmlns:p14="http://schemas.microsoft.com/office/powerpoint/2010/main" val="399135491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28)</a:t>
            </a:r>
            <a:r>
              <a:rPr lang="en-US" sz="2000" b="1" dirty="0"/>
              <a:t> </a:t>
            </a:r>
            <a:r>
              <a:rPr lang="en-GB" sz="2000" b="1" dirty="0" smtClean="0"/>
              <a:t>Write </a:t>
            </a:r>
            <a:r>
              <a:rPr lang="en-GB" sz="2000" b="1" dirty="0"/>
              <a:t>a program that allows the user to type in a number. This number will then be added onto a total, which will be displayed. Continue to ask for a number until the total is over 100</a:t>
            </a:r>
            <a:r>
              <a:rPr lang="en-GB" sz="2000" b="1" dirty="0" smtClean="0"/>
              <a:t>.</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827584" y="2636912"/>
            <a:ext cx="7182544" cy="1938992"/>
          </a:xfrm>
          <a:prstGeom prst="rect">
            <a:avLst/>
          </a:prstGeom>
        </p:spPr>
        <p:txBody>
          <a:bodyPr wrap="square">
            <a:spAutoFit/>
          </a:bodyPr>
          <a:lstStyle/>
          <a:p>
            <a:r>
              <a:rPr lang="en-US" dirty="0"/>
              <a:t>total = 0</a:t>
            </a:r>
          </a:p>
          <a:p>
            <a:r>
              <a:rPr lang="en-US" dirty="0"/>
              <a:t>while total &lt; </a:t>
            </a:r>
            <a:r>
              <a:rPr lang="en-US" dirty="0" smtClean="0"/>
              <a:t>101:</a:t>
            </a:r>
            <a:endParaRPr lang="en-US" dirty="0"/>
          </a:p>
          <a:p>
            <a:r>
              <a:rPr lang="en-US" dirty="0"/>
              <a:t>    number = </a:t>
            </a:r>
            <a:r>
              <a:rPr lang="en-US" dirty="0" err="1"/>
              <a:t>int</a:t>
            </a:r>
            <a:r>
              <a:rPr lang="en-US" dirty="0"/>
              <a:t>(input("Enter a number"))</a:t>
            </a:r>
          </a:p>
          <a:p>
            <a:r>
              <a:rPr lang="en-US" dirty="0"/>
              <a:t>    total = </a:t>
            </a:r>
            <a:r>
              <a:rPr lang="en-US" dirty="0" err="1"/>
              <a:t>total+number</a:t>
            </a:r>
            <a:endParaRPr lang="en-US" dirty="0"/>
          </a:p>
          <a:p>
            <a:r>
              <a:rPr lang="en-US" dirty="0"/>
              <a:t>    print(total)</a:t>
            </a:r>
          </a:p>
        </p:txBody>
      </p:sp>
    </p:spTree>
    <p:extLst>
      <p:ext uri="{BB962C8B-B14F-4D97-AF65-F5344CB8AC3E}">
        <p14:creationId xmlns:p14="http://schemas.microsoft.com/office/powerpoint/2010/main" val="41253785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29</a:t>
            </a:r>
            <a:r>
              <a:rPr lang="en-GB" sz="2000" b="1" dirty="0"/>
              <a:t>)</a:t>
            </a:r>
            <a:r>
              <a:rPr lang="en-US" sz="2000" b="1" dirty="0"/>
              <a:t> </a:t>
            </a:r>
            <a:r>
              <a:rPr lang="en-GB" sz="2000" b="1" dirty="0"/>
              <a:t>Store a random number from 1 to 100 in variable using </a:t>
            </a:r>
            <a:r>
              <a:rPr lang="en-GB" sz="2000" b="1" dirty="0" err="1"/>
              <a:t>random.randint</a:t>
            </a:r>
            <a:r>
              <a:rPr lang="en-GB" sz="2000" b="1" dirty="0"/>
              <a:t>. Ask the user for a number between 1 to 10 and store it in another variable. Calculate the average of these 2 numbers. Display the average.</a:t>
            </a:r>
          </a:p>
          <a:p>
            <a:pPr marL="0" indent="0">
              <a:buNone/>
            </a:pPr>
            <a:r>
              <a:rPr lang="en-US" sz="2400" b="1" dirty="0" smtClean="0">
                <a:solidFill>
                  <a:srgbClr val="FF0000"/>
                </a:solidFill>
              </a:rPr>
              <a:t>Paste your code below:</a:t>
            </a:r>
            <a:endParaRPr lang="en-GB" sz="2400" b="1"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259632" y="2564904"/>
            <a:ext cx="6408712" cy="1938992"/>
          </a:xfrm>
          <a:prstGeom prst="rect">
            <a:avLst/>
          </a:prstGeom>
        </p:spPr>
        <p:txBody>
          <a:bodyPr wrap="square">
            <a:spAutoFit/>
          </a:bodyPr>
          <a:lstStyle/>
          <a:p>
            <a:r>
              <a:rPr lang="en-US" dirty="0"/>
              <a:t>import random</a:t>
            </a:r>
          </a:p>
          <a:p>
            <a:r>
              <a:rPr lang="en-US" dirty="0"/>
              <a:t>x = </a:t>
            </a:r>
            <a:r>
              <a:rPr lang="en-US" dirty="0" err="1"/>
              <a:t>random.randint</a:t>
            </a:r>
            <a:r>
              <a:rPr lang="en-US" dirty="0"/>
              <a:t>(1,100)</a:t>
            </a:r>
          </a:p>
          <a:p>
            <a:r>
              <a:rPr lang="en-US" dirty="0"/>
              <a:t>print(x)</a:t>
            </a:r>
          </a:p>
          <a:p>
            <a:r>
              <a:rPr lang="en-US" dirty="0"/>
              <a:t>number = </a:t>
            </a:r>
            <a:r>
              <a:rPr lang="en-US" dirty="0" err="1"/>
              <a:t>int</a:t>
            </a:r>
            <a:r>
              <a:rPr lang="en-US" dirty="0"/>
              <a:t>(input("Enter a number"))</a:t>
            </a:r>
          </a:p>
          <a:p>
            <a:r>
              <a:rPr lang="en-US" dirty="0"/>
              <a:t>print((</a:t>
            </a:r>
            <a:r>
              <a:rPr lang="en-US" dirty="0" err="1"/>
              <a:t>x+number</a:t>
            </a:r>
            <a:r>
              <a:rPr lang="en-US" dirty="0"/>
              <a:t>) / 2)</a:t>
            </a:r>
            <a:endParaRPr lang="en-GB" dirty="0"/>
          </a:p>
        </p:txBody>
      </p:sp>
    </p:spTree>
    <p:extLst>
      <p:ext uri="{BB962C8B-B14F-4D97-AF65-F5344CB8AC3E}">
        <p14:creationId xmlns:p14="http://schemas.microsoft.com/office/powerpoint/2010/main" val="223411839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30)</a:t>
            </a:r>
            <a:r>
              <a:rPr lang="en-US" sz="2000" b="1" dirty="0" smtClean="0"/>
              <a:t> </a:t>
            </a:r>
            <a:r>
              <a:rPr lang="en-GB" sz="2000" b="1" dirty="0"/>
              <a:t>Guessing game. </a:t>
            </a:r>
            <a:r>
              <a:rPr lang="en-GB" sz="2000" b="1" dirty="0" smtClean="0"/>
              <a:t>Store a </a:t>
            </a:r>
            <a:r>
              <a:rPr lang="en-GB" sz="2000" b="1" dirty="0"/>
              <a:t>random number between 1 and </a:t>
            </a:r>
            <a:r>
              <a:rPr lang="en-GB" sz="2000" b="1" dirty="0" smtClean="0"/>
              <a:t>100 in a variable using </a:t>
            </a:r>
            <a:r>
              <a:rPr lang="en-GB" sz="2000" b="1" dirty="0" err="1" smtClean="0">
                <a:solidFill>
                  <a:srgbClr val="FF0000"/>
                </a:solidFill>
              </a:rPr>
              <a:t>random.randint</a:t>
            </a:r>
            <a:r>
              <a:rPr lang="en-GB" sz="2000" b="1" dirty="0" smtClean="0">
                <a:solidFill>
                  <a:srgbClr val="FF0000"/>
                </a:solidFill>
              </a:rPr>
              <a:t>(1,100). </a:t>
            </a:r>
            <a:r>
              <a:rPr lang="en-GB" sz="2000" b="1" dirty="0" smtClean="0"/>
              <a:t>Ask </a:t>
            </a:r>
            <a:r>
              <a:rPr lang="en-GB" sz="2000" b="1" dirty="0"/>
              <a:t>the user to guess it. Display a “too high”, “too low” or “well done” message. Keep asking the question until they get it correct</a:t>
            </a:r>
            <a:r>
              <a:rPr lang="en-GB" sz="2000" b="1" dirty="0" smtClean="0"/>
              <a:t>.</a:t>
            </a: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233264" y="1556792"/>
            <a:ext cx="8910736" cy="5262979"/>
          </a:xfrm>
          <a:prstGeom prst="rect">
            <a:avLst/>
          </a:prstGeom>
        </p:spPr>
        <p:txBody>
          <a:bodyPr wrap="square">
            <a:spAutoFit/>
          </a:bodyPr>
          <a:lstStyle/>
          <a:p>
            <a:r>
              <a:rPr lang="en-GB" dirty="0"/>
              <a:t>import random</a:t>
            </a:r>
          </a:p>
          <a:p>
            <a:r>
              <a:rPr lang="en-GB" dirty="0"/>
              <a:t>random = </a:t>
            </a:r>
            <a:r>
              <a:rPr lang="en-GB" dirty="0" err="1"/>
              <a:t>random.randint</a:t>
            </a:r>
            <a:r>
              <a:rPr lang="en-GB" dirty="0"/>
              <a:t>(1,100)</a:t>
            </a:r>
          </a:p>
          <a:p>
            <a:r>
              <a:rPr lang="en-GB" dirty="0"/>
              <a:t>print(random)</a:t>
            </a:r>
          </a:p>
          <a:p>
            <a:r>
              <a:rPr lang="en-GB" dirty="0"/>
              <a:t>number = </a:t>
            </a:r>
            <a:r>
              <a:rPr lang="en-GB" dirty="0" err="1"/>
              <a:t>int</a:t>
            </a:r>
            <a:r>
              <a:rPr lang="en-GB" dirty="0"/>
              <a:t>(input("Enter a number"))</a:t>
            </a:r>
          </a:p>
          <a:p>
            <a:r>
              <a:rPr lang="en-GB" dirty="0"/>
              <a:t>while True:</a:t>
            </a:r>
          </a:p>
          <a:p>
            <a:r>
              <a:rPr lang="en-GB" dirty="0"/>
              <a:t>    if number &gt; random:</a:t>
            </a:r>
          </a:p>
          <a:p>
            <a:r>
              <a:rPr lang="en-GB" dirty="0"/>
              <a:t>        print("Too high")</a:t>
            </a:r>
          </a:p>
          <a:p>
            <a:r>
              <a:rPr lang="en-GB" dirty="0"/>
              <a:t>        number = </a:t>
            </a:r>
            <a:r>
              <a:rPr lang="en-GB" dirty="0" err="1"/>
              <a:t>int</a:t>
            </a:r>
            <a:r>
              <a:rPr lang="en-GB" dirty="0"/>
              <a:t>(input("Enter a number"))</a:t>
            </a:r>
          </a:p>
          <a:p>
            <a:r>
              <a:rPr lang="en-GB" dirty="0"/>
              <a:t>    </a:t>
            </a:r>
            <a:r>
              <a:rPr lang="en-GB" dirty="0" err="1"/>
              <a:t>elif</a:t>
            </a:r>
            <a:r>
              <a:rPr lang="en-GB" dirty="0"/>
              <a:t> number &lt; random:</a:t>
            </a:r>
          </a:p>
          <a:p>
            <a:r>
              <a:rPr lang="en-GB" dirty="0"/>
              <a:t>        print("Too low")</a:t>
            </a:r>
          </a:p>
          <a:p>
            <a:r>
              <a:rPr lang="en-GB" dirty="0"/>
              <a:t>        number = </a:t>
            </a:r>
            <a:r>
              <a:rPr lang="en-GB" dirty="0" err="1"/>
              <a:t>int</a:t>
            </a:r>
            <a:r>
              <a:rPr lang="en-GB" dirty="0"/>
              <a:t>(input("Enter a number"))</a:t>
            </a:r>
          </a:p>
          <a:p>
            <a:r>
              <a:rPr lang="en-GB" dirty="0"/>
              <a:t>    else:</a:t>
            </a:r>
          </a:p>
          <a:p>
            <a:r>
              <a:rPr lang="en-GB" dirty="0"/>
              <a:t>        print("Correct")</a:t>
            </a:r>
          </a:p>
          <a:p>
            <a:r>
              <a:rPr lang="en-GB" dirty="0"/>
              <a:t>        break</a:t>
            </a:r>
          </a:p>
        </p:txBody>
      </p:sp>
    </p:spTree>
    <p:extLst>
      <p:ext uri="{BB962C8B-B14F-4D97-AF65-F5344CB8AC3E}">
        <p14:creationId xmlns:p14="http://schemas.microsoft.com/office/powerpoint/2010/main" val="19774730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31)</a:t>
            </a:r>
            <a:r>
              <a:rPr lang="en-US" sz="2000" b="1" dirty="0" smtClean="0"/>
              <a:t> </a:t>
            </a:r>
            <a:r>
              <a:rPr lang="en-GB" sz="2000" b="1" dirty="0" smtClean="0"/>
              <a:t>Store 2 random numbers in 2 different variables. </a:t>
            </a:r>
            <a:r>
              <a:rPr lang="en-GB" sz="2000" b="1" dirty="0"/>
              <a:t>Ask the user to work out the answer when these two numbers are multiplied. Mark their answer as right or wrong. Repeat this 5 </a:t>
            </a:r>
            <a:r>
              <a:rPr lang="en-GB" sz="2000" b="1" dirty="0" smtClean="0"/>
              <a:t>times using a for loop.</a:t>
            </a:r>
            <a:endParaRPr lang="en-GB" sz="2000" b="1" i="1" dirty="0"/>
          </a:p>
          <a:p>
            <a:pPr marL="0" indent="0">
              <a:buNone/>
            </a:pPr>
            <a:r>
              <a:rPr lang="en-US" sz="2400" b="1" dirty="0" smtClean="0">
                <a:solidFill>
                  <a:srgbClr val="FF0000"/>
                </a:solidFill>
              </a:rPr>
              <a:t>Fill the gaps in the code on the next slide.</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1043608" y="1772816"/>
            <a:ext cx="8406680" cy="3785652"/>
          </a:xfrm>
          <a:prstGeom prst="rect">
            <a:avLst/>
          </a:prstGeom>
        </p:spPr>
        <p:txBody>
          <a:bodyPr wrap="square">
            <a:spAutoFit/>
          </a:bodyPr>
          <a:lstStyle/>
          <a:p>
            <a:r>
              <a:rPr lang="en-US" dirty="0"/>
              <a:t>import random</a:t>
            </a:r>
          </a:p>
          <a:p>
            <a:r>
              <a:rPr lang="en-US" dirty="0"/>
              <a:t>for i in range(5):</a:t>
            </a:r>
          </a:p>
          <a:p>
            <a:r>
              <a:rPr lang="en-US" dirty="0"/>
              <a:t>    first = </a:t>
            </a:r>
            <a:r>
              <a:rPr lang="en-US" dirty="0" err="1"/>
              <a:t>random.randint</a:t>
            </a:r>
            <a:r>
              <a:rPr lang="en-US" dirty="0"/>
              <a:t>(1,10)</a:t>
            </a:r>
          </a:p>
          <a:p>
            <a:r>
              <a:rPr lang="en-US" dirty="0"/>
              <a:t>    second = </a:t>
            </a:r>
            <a:r>
              <a:rPr lang="en-US" dirty="0" err="1"/>
              <a:t>random.randint</a:t>
            </a:r>
            <a:r>
              <a:rPr lang="en-US" dirty="0"/>
              <a:t>(1,11)</a:t>
            </a:r>
          </a:p>
          <a:p>
            <a:r>
              <a:rPr lang="en-US" dirty="0"/>
              <a:t>    answer = first * second</a:t>
            </a:r>
          </a:p>
          <a:p>
            <a:r>
              <a:rPr lang="en-US" dirty="0"/>
              <a:t>    guess = </a:t>
            </a:r>
            <a:r>
              <a:rPr lang="en-US" dirty="0" err="1"/>
              <a:t>int</a:t>
            </a:r>
            <a:r>
              <a:rPr lang="en-US" dirty="0"/>
              <a:t>(input(</a:t>
            </a:r>
            <a:r>
              <a:rPr lang="en-US" dirty="0" err="1"/>
              <a:t>str</a:t>
            </a:r>
            <a:r>
              <a:rPr lang="en-US" dirty="0"/>
              <a:t>(first)+" x " + </a:t>
            </a:r>
            <a:r>
              <a:rPr lang="en-US" dirty="0" err="1"/>
              <a:t>str</a:t>
            </a:r>
            <a:r>
              <a:rPr lang="en-US" dirty="0"/>
              <a:t>(second)+ " = "))</a:t>
            </a:r>
          </a:p>
          <a:p>
            <a:r>
              <a:rPr lang="en-US" dirty="0"/>
              <a:t>    if guess == answer:</a:t>
            </a:r>
          </a:p>
          <a:p>
            <a:r>
              <a:rPr lang="en-US" dirty="0"/>
              <a:t>        print("correct answer")</a:t>
            </a:r>
          </a:p>
          <a:p>
            <a:r>
              <a:rPr lang="en-US" dirty="0"/>
              <a:t>    else:</a:t>
            </a:r>
          </a:p>
          <a:p>
            <a:r>
              <a:rPr lang="en-US" dirty="0"/>
              <a:t>        print("Incorrect answer")</a:t>
            </a:r>
            <a:endParaRPr lang="en-GB" dirty="0"/>
          </a:p>
        </p:txBody>
      </p:sp>
    </p:spTree>
    <p:extLst>
      <p:ext uri="{BB962C8B-B14F-4D97-AF65-F5344CB8AC3E}">
        <p14:creationId xmlns:p14="http://schemas.microsoft.com/office/powerpoint/2010/main" val="232449986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32)</a:t>
            </a:r>
            <a:r>
              <a:rPr lang="en-US" sz="2000" b="1" dirty="0" smtClean="0"/>
              <a:t> </a:t>
            </a:r>
            <a:r>
              <a:rPr lang="en-GB" sz="2000" b="1" dirty="0"/>
              <a:t>Write a program that has a list which holds your top 5 favourite </a:t>
            </a:r>
            <a:r>
              <a:rPr lang="en-GB" sz="2000" b="1" dirty="0" smtClean="0"/>
              <a:t>films.</a:t>
            </a:r>
            <a:r>
              <a:rPr lang="en-GB" sz="2000" dirty="0"/>
              <a:t> </a:t>
            </a:r>
            <a:r>
              <a:rPr lang="en-GB" sz="2000" b="1" dirty="0" smtClean="0"/>
              <a:t>Display </a:t>
            </a:r>
            <a:r>
              <a:rPr lang="en-GB" sz="2000" b="1" dirty="0"/>
              <a:t>all 5 </a:t>
            </a:r>
            <a:r>
              <a:rPr lang="en-GB" sz="2000" b="1" dirty="0" smtClean="0"/>
              <a:t>films.</a:t>
            </a:r>
            <a:r>
              <a:rPr lang="en-GB" sz="2000" dirty="0"/>
              <a:t> </a:t>
            </a:r>
            <a:r>
              <a:rPr lang="en-GB" sz="2000" b="1" dirty="0" smtClean="0"/>
              <a:t>Display </a:t>
            </a:r>
            <a:r>
              <a:rPr lang="en-GB" sz="2000" b="1" dirty="0"/>
              <a:t>the first film in the array on a separate </a:t>
            </a:r>
            <a:r>
              <a:rPr lang="en-GB" sz="2000" b="1" dirty="0" smtClean="0"/>
              <a:t>line.</a:t>
            </a:r>
            <a:r>
              <a:rPr lang="en-GB" sz="2000" dirty="0"/>
              <a:t> </a:t>
            </a:r>
            <a:r>
              <a:rPr lang="en-GB" sz="2000" b="1" dirty="0" smtClean="0"/>
              <a:t>Display </a:t>
            </a:r>
            <a:r>
              <a:rPr lang="en-GB" sz="2000" b="1" dirty="0"/>
              <a:t>the last film in the array on a separate line</a:t>
            </a:r>
            <a:r>
              <a:rPr lang="en-GB" sz="2000" b="1" dirty="0" smtClean="0"/>
              <a:t>.</a:t>
            </a:r>
            <a:endParaRPr lang="en-US" sz="2000" b="1" dirty="0" smtClean="0"/>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467544" y="2780928"/>
            <a:ext cx="8568952" cy="1569660"/>
          </a:xfrm>
          <a:prstGeom prst="rect">
            <a:avLst/>
          </a:prstGeom>
        </p:spPr>
        <p:txBody>
          <a:bodyPr wrap="square">
            <a:spAutoFit/>
          </a:bodyPr>
          <a:lstStyle/>
          <a:p>
            <a:r>
              <a:rPr lang="en-US" dirty="0"/>
              <a:t>films = ["saw", "sharks", "lion king", "batman", "superman"]</a:t>
            </a:r>
          </a:p>
          <a:p>
            <a:r>
              <a:rPr lang="en-US" dirty="0"/>
              <a:t>print(films)</a:t>
            </a:r>
          </a:p>
          <a:p>
            <a:r>
              <a:rPr lang="en-US" dirty="0"/>
              <a:t>print(films[0])</a:t>
            </a:r>
          </a:p>
          <a:p>
            <a:r>
              <a:rPr lang="en-US" dirty="0"/>
              <a:t>print(films[4])</a:t>
            </a:r>
          </a:p>
        </p:txBody>
      </p:sp>
    </p:spTree>
    <p:extLst>
      <p:ext uri="{BB962C8B-B14F-4D97-AF65-F5344CB8AC3E}">
        <p14:creationId xmlns:p14="http://schemas.microsoft.com/office/powerpoint/2010/main" val="222229353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33)</a:t>
            </a:r>
            <a:r>
              <a:rPr lang="en-US" sz="2000" b="1" dirty="0" smtClean="0"/>
              <a:t> </a:t>
            </a:r>
            <a:r>
              <a:rPr lang="en-GB" sz="2000" b="1" dirty="0" smtClean="0"/>
              <a:t>Create </a:t>
            </a:r>
            <a:r>
              <a:rPr lang="en-GB" sz="2000" b="1" dirty="0"/>
              <a:t>a program that </a:t>
            </a:r>
            <a:r>
              <a:rPr lang="en-GB" sz="2000" b="1" dirty="0" smtClean="0"/>
              <a:t>stores 7 numbers in an array.</a:t>
            </a:r>
            <a:r>
              <a:rPr lang="en-GB" sz="2000" dirty="0" smtClean="0"/>
              <a:t> </a:t>
            </a:r>
            <a:r>
              <a:rPr lang="en-GB" sz="2000" b="1" dirty="0" smtClean="0"/>
              <a:t>Display </a:t>
            </a:r>
            <a:r>
              <a:rPr lang="en-GB" sz="2000" b="1" dirty="0"/>
              <a:t>the 4</a:t>
            </a:r>
            <a:r>
              <a:rPr lang="en-GB" sz="2000" b="1" baseline="30000" dirty="0"/>
              <a:t>th</a:t>
            </a:r>
            <a:r>
              <a:rPr lang="en-GB" sz="2000" b="1" dirty="0"/>
              <a:t> number in the array.</a:t>
            </a:r>
            <a:endParaRPr lang="en-GB" sz="2000" dirty="0"/>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1763688" y="2780928"/>
            <a:ext cx="5022304" cy="830997"/>
          </a:xfrm>
          <a:prstGeom prst="rect">
            <a:avLst/>
          </a:prstGeom>
        </p:spPr>
        <p:txBody>
          <a:bodyPr wrap="square">
            <a:spAutoFit/>
          </a:bodyPr>
          <a:lstStyle/>
          <a:p>
            <a:r>
              <a:rPr lang="en-GB" dirty="0"/>
              <a:t>numbers = [1,3,2,6,7,8,9]</a:t>
            </a:r>
          </a:p>
          <a:p>
            <a:r>
              <a:rPr lang="en-GB" dirty="0"/>
              <a:t>print(numbers[3])</a:t>
            </a:r>
          </a:p>
        </p:txBody>
      </p:sp>
    </p:spTree>
    <p:extLst>
      <p:ext uri="{BB962C8B-B14F-4D97-AF65-F5344CB8AC3E}">
        <p14:creationId xmlns:p14="http://schemas.microsoft.com/office/powerpoint/2010/main" val="267396147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34)</a:t>
            </a:r>
            <a:r>
              <a:rPr lang="en-US" sz="2000" b="1" dirty="0" smtClean="0"/>
              <a:t> </a:t>
            </a:r>
            <a:r>
              <a:rPr lang="en-GB" sz="2000" b="1" dirty="0"/>
              <a:t>Write a program that checks whether an element occurs in a list. For example: </a:t>
            </a:r>
            <a:r>
              <a:rPr lang="en-GB" sz="2000" b="1" dirty="0" smtClean="0"/>
              <a:t>array </a:t>
            </a:r>
            <a:r>
              <a:rPr lang="en-GB" sz="2000" b="1" dirty="0"/>
              <a:t>= [4, 6, 7, 8, </a:t>
            </a:r>
            <a:r>
              <a:rPr lang="en-GB" sz="2000" b="1" dirty="0" smtClean="0"/>
              <a:t>10]. Which </a:t>
            </a:r>
            <a:r>
              <a:rPr lang="en-GB" sz="2000" b="1" dirty="0"/>
              <a:t>number would you like to find? </a:t>
            </a:r>
            <a:r>
              <a:rPr lang="en-GB" sz="2000" b="1" dirty="0" smtClean="0"/>
              <a:t>10 Found</a:t>
            </a:r>
            <a:r>
              <a:rPr lang="en-GB" sz="2000" b="1" dirty="0"/>
              <a:t>!</a:t>
            </a:r>
            <a:endParaRPr lang="en-GB" sz="2000" dirty="0"/>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1475656" y="2348880"/>
            <a:ext cx="7272808" cy="2677656"/>
          </a:xfrm>
          <a:prstGeom prst="rect">
            <a:avLst/>
          </a:prstGeom>
        </p:spPr>
        <p:txBody>
          <a:bodyPr wrap="square">
            <a:spAutoFit/>
          </a:bodyPr>
          <a:lstStyle/>
          <a:p>
            <a:r>
              <a:rPr lang="en-US" dirty="0"/>
              <a:t>array = [2,3,4,5,6]</a:t>
            </a:r>
          </a:p>
          <a:p>
            <a:r>
              <a:rPr lang="en-US" dirty="0"/>
              <a:t>number=</a:t>
            </a:r>
            <a:r>
              <a:rPr lang="en-US" dirty="0" err="1"/>
              <a:t>int</a:t>
            </a:r>
            <a:r>
              <a:rPr lang="en-US" dirty="0"/>
              <a:t>(input("enter number"))</a:t>
            </a:r>
          </a:p>
          <a:p>
            <a:r>
              <a:rPr lang="en-US" dirty="0"/>
              <a:t>for i in range(</a:t>
            </a:r>
            <a:r>
              <a:rPr lang="en-US" dirty="0" err="1"/>
              <a:t>len</a:t>
            </a:r>
            <a:r>
              <a:rPr lang="en-US" dirty="0"/>
              <a:t>(array)):</a:t>
            </a:r>
          </a:p>
          <a:p>
            <a:r>
              <a:rPr lang="en-US" dirty="0"/>
              <a:t>   if number == array[i]:</a:t>
            </a:r>
          </a:p>
          <a:p>
            <a:r>
              <a:rPr lang="en-US" dirty="0"/>
              <a:t>      print ("found")</a:t>
            </a:r>
          </a:p>
          <a:p>
            <a:endParaRPr lang="en-US" dirty="0"/>
          </a:p>
          <a:p>
            <a:endParaRPr lang="en-US" dirty="0"/>
          </a:p>
        </p:txBody>
      </p:sp>
    </p:spTree>
    <p:extLst>
      <p:ext uri="{BB962C8B-B14F-4D97-AF65-F5344CB8AC3E}">
        <p14:creationId xmlns:p14="http://schemas.microsoft.com/office/powerpoint/2010/main" val="347175536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7. Ask for a user’s name and age. Display “your name is”, name, “and you are”, age, “year </a:t>
            </a:r>
            <a:r>
              <a:rPr lang="en-GB" sz="2400" dirty="0" err="1" smtClean="0"/>
              <a:t>old”.E.G</a:t>
            </a:r>
            <a:r>
              <a:rPr lang="en-GB" sz="2400" dirty="0" smtClean="0"/>
              <a:t>:</a:t>
            </a:r>
            <a:endParaRPr lang="en-GB" sz="2400" dirty="0"/>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US" sz="2400" dirty="0" smtClean="0">
              <a:latin typeface="Courier" pitchFamily="49" charset="0"/>
            </a:endParaRPr>
          </a:p>
          <a:p>
            <a:pPr marL="0" indent="0">
              <a:buNone/>
            </a:pPr>
            <a:endParaRPr lang="en-US" sz="2400" dirty="0">
              <a:latin typeface="Courier" pitchFamily="49" charset="0"/>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pic>
        <p:nvPicPr>
          <p:cNvPr id="2050" name="Picture 2" descr="C:\Users\Bara\Desktop\2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692696"/>
            <a:ext cx="4179849" cy="8527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9552" y="2564904"/>
            <a:ext cx="7776864" cy="1200329"/>
          </a:xfrm>
          <a:prstGeom prst="rect">
            <a:avLst/>
          </a:prstGeom>
        </p:spPr>
        <p:txBody>
          <a:bodyPr wrap="square">
            <a:spAutoFit/>
          </a:bodyPr>
          <a:lstStyle/>
          <a:p>
            <a:r>
              <a:rPr lang="en-US" dirty="0"/>
              <a:t>name = input("Enter your name")</a:t>
            </a:r>
          </a:p>
          <a:p>
            <a:r>
              <a:rPr lang="en-US" dirty="0"/>
              <a:t>age = input("Enter your age")</a:t>
            </a:r>
          </a:p>
          <a:p>
            <a:r>
              <a:rPr lang="en-US" dirty="0"/>
              <a:t>print("Your name is", name, "and your age is", age)</a:t>
            </a:r>
            <a:endParaRPr lang="en-GB" dirty="0"/>
          </a:p>
        </p:txBody>
      </p:sp>
    </p:spTree>
    <p:extLst>
      <p:ext uri="{BB962C8B-B14F-4D97-AF65-F5344CB8AC3E}">
        <p14:creationId xmlns:p14="http://schemas.microsoft.com/office/powerpoint/2010/main" val="230508373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35)</a:t>
            </a:r>
            <a:r>
              <a:rPr lang="en-US" sz="2000" b="1" dirty="0" smtClean="0"/>
              <a:t> </a:t>
            </a:r>
            <a:r>
              <a:rPr lang="en-GB" sz="2000" dirty="0"/>
              <a:t>Write a program that asks the user to enter the name of 4 games and store these within an </a:t>
            </a:r>
            <a:r>
              <a:rPr lang="en-GB" sz="2000" dirty="0" smtClean="0"/>
              <a:t>array. Display </a:t>
            </a:r>
            <a:r>
              <a:rPr lang="en-GB" sz="2000" dirty="0"/>
              <a:t>the array.</a:t>
            </a:r>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3" name="Rectangle 2"/>
          <p:cNvSpPr/>
          <p:nvPr/>
        </p:nvSpPr>
        <p:spPr>
          <a:xfrm>
            <a:off x="971600" y="2852936"/>
            <a:ext cx="6750496" cy="1938992"/>
          </a:xfrm>
          <a:prstGeom prst="rect">
            <a:avLst/>
          </a:prstGeom>
        </p:spPr>
        <p:txBody>
          <a:bodyPr wrap="square">
            <a:spAutoFit/>
          </a:bodyPr>
          <a:lstStyle/>
          <a:p>
            <a:r>
              <a:rPr lang="en-US" dirty="0"/>
              <a:t>array = []</a:t>
            </a:r>
          </a:p>
          <a:p>
            <a:r>
              <a:rPr lang="en-US" dirty="0"/>
              <a:t>for i in range (4):</a:t>
            </a:r>
          </a:p>
          <a:p>
            <a:r>
              <a:rPr lang="en-US" dirty="0"/>
              <a:t>    game = input("Enter a game")</a:t>
            </a:r>
          </a:p>
          <a:p>
            <a:r>
              <a:rPr lang="en-US" dirty="0"/>
              <a:t>    </a:t>
            </a:r>
            <a:r>
              <a:rPr lang="en-US" dirty="0" err="1"/>
              <a:t>array.append</a:t>
            </a:r>
            <a:r>
              <a:rPr lang="en-US" dirty="0"/>
              <a:t>(game)</a:t>
            </a:r>
          </a:p>
          <a:p>
            <a:r>
              <a:rPr lang="en-US" dirty="0"/>
              <a:t>print(array)</a:t>
            </a:r>
          </a:p>
        </p:txBody>
      </p:sp>
    </p:spTree>
    <p:extLst>
      <p:ext uri="{BB962C8B-B14F-4D97-AF65-F5344CB8AC3E}">
        <p14:creationId xmlns:p14="http://schemas.microsoft.com/office/powerpoint/2010/main" val="390865000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smtClean="0"/>
              <a:t>35.5) </a:t>
            </a:r>
            <a:r>
              <a:rPr lang="en-GB" sz="2400" dirty="0"/>
              <a:t>Create an array containing  the </a:t>
            </a:r>
            <a:r>
              <a:rPr lang="en-GB" sz="2400" dirty="0" smtClean="0"/>
              <a:t>towns Barton, </a:t>
            </a:r>
            <a:r>
              <a:rPr lang="en-GB" sz="2400" dirty="0" err="1" smtClean="0"/>
              <a:t>Uttoxeter</a:t>
            </a:r>
            <a:r>
              <a:rPr lang="en-GB" sz="2400" dirty="0" smtClean="0"/>
              <a:t> and Loxley. Print off just the first and then last towns in the array and then the first two towns on separate lines.</a:t>
            </a:r>
            <a:endParaRPr lang="en-GB" sz="2400" dirty="0"/>
          </a:p>
        </p:txBody>
      </p:sp>
      <p:sp>
        <p:nvSpPr>
          <p:cNvPr id="2" name="Rectangle 1"/>
          <p:cNvSpPr/>
          <p:nvPr/>
        </p:nvSpPr>
        <p:spPr>
          <a:xfrm>
            <a:off x="1259632" y="2469951"/>
            <a:ext cx="7560840" cy="1569660"/>
          </a:xfrm>
          <a:prstGeom prst="rect">
            <a:avLst/>
          </a:prstGeom>
        </p:spPr>
        <p:txBody>
          <a:bodyPr wrap="square">
            <a:spAutoFit/>
          </a:bodyPr>
          <a:lstStyle/>
          <a:p>
            <a:r>
              <a:rPr lang="en-US" dirty="0"/>
              <a:t>towns = ["Barton","</a:t>
            </a:r>
            <a:r>
              <a:rPr lang="en-US" dirty="0" err="1"/>
              <a:t>Uttoxeter</a:t>
            </a:r>
            <a:r>
              <a:rPr lang="en-US" dirty="0" smtClean="0"/>
              <a:t>",</a:t>
            </a:r>
            <a:r>
              <a:rPr lang="en-US" dirty="0"/>
              <a:t> "</a:t>
            </a:r>
            <a:r>
              <a:rPr lang="en-US" dirty="0" err="1" smtClean="0"/>
              <a:t>Walsall</a:t>
            </a:r>
            <a:r>
              <a:rPr lang="en-US" dirty="0"/>
              <a:t>"</a:t>
            </a:r>
            <a:r>
              <a:rPr lang="en-US" dirty="0" smtClean="0"/>
              <a:t>,"Loxley</a:t>
            </a:r>
            <a:r>
              <a:rPr lang="en-US" dirty="0"/>
              <a:t>"]</a:t>
            </a:r>
          </a:p>
          <a:p>
            <a:r>
              <a:rPr lang="en-US" dirty="0"/>
              <a:t>print(towns[0])</a:t>
            </a:r>
          </a:p>
          <a:p>
            <a:r>
              <a:rPr lang="en-US" dirty="0"/>
              <a:t>print(towns[2</a:t>
            </a:r>
            <a:r>
              <a:rPr lang="en-US" dirty="0" smtClean="0"/>
              <a:t>])</a:t>
            </a:r>
          </a:p>
          <a:p>
            <a:r>
              <a:rPr lang="en-US" dirty="0" smtClean="0"/>
              <a:t>print(towns[0:2])</a:t>
            </a:r>
            <a:endParaRPr lang="en-GB" dirty="0"/>
          </a:p>
        </p:txBody>
      </p:sp>
    </p:spTree>
    <p:extLst>
      <p:ext uri="{BB962C8B-B14F-4D97-AF65-F5344CB8AC3E}">
        <p14:creationId xmlns:p14="http://schemas.microsoft.com/office/powerpoint/2010/main" val="400366860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36)</a:t>
            </a:r>
            <a:r>
              <a:rPr lang="en-US" sz="2000" b="1" dirty="0" smtClean="0"/>
              <a:t> </a:t>
            </a:r>
            <a:r>
              <a:rPr lang="en-GB" sz="2000" dirty="0"/>
              <a:t>Write a program that will accept </a:t>
            </a:r>
            <a:r>
              <a:rPr lang="en-GB" sz="2000" dirty="0" smtClean="0"/>
              <a:t>five numbers </a:t>
            </a:r>
            <a:r>
              <a:rPr lang="en-GB" sz="2000" dirty="0"/>
              <a:t>from the user and store these within a list. Reverse the order of the list then display the list</a:t>
            </a:r>
            <a:r>
              <a:rPr lang="en-GB" sz="2000" dirty="0" smtClean="0"/>
              <a:t>. Hint: use </a:t>
            </a:r>
            <a:r>
              <a:rPr lang="en-GB" sz="2000" b="1" dirty="0" err="1" smtClean="0">
                <a:solidFill>
                  <a:srgbClr val="FF0000"/>
                </a:solidFill>
              </a:rPr>
              <a:t>array.reverse</a:t>
            </a:r>
            <a:r>
              <a:rPr lang="en-GB" sz="2000" b="1" dirty="0" smtClean="0">
                <a:solidFill>
                  <a:srgbClr val="FF0000"/>
                </a:solidFill>
              </a:rPr>
              <a:t>()</a:t>
            </a:r>
            <a:endParaRPr lang="en-GB" sz="2000" b="1" dirty="0">
              <a:solidFill>
                <a:srgbClr val="FF0000"/>
              </a:solidFill>
            </a:endParaRPr>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1259632" y="2492896"/>
            <a:ext cx="7182544" cy="1938992"/>
          </a:xfrm>
          <a:prstGeom prst="rect">
            <a:avLst/>
          </a:prstGeom>
        </p:spPr>
        <p:txBody>
          <a:bodyPr wrap="square">
            <a:spAutoFit/>
          </a:bodyPr>
          <a:lstStyle/>
          <a:p>
            <a:r>
              <a:rPr lang="en-US" dirty="0"/>
              <a:t>array = []</a:t>
            </a:r>
          </a:p>
          <a:p>
            <a:r>
              <a:rPr lang="en-US" dirty="0"/>
              <a:t>for i in range (5):</a:t>
            </a:r>
          </a:p>
          <a:p>
            <a:r>
              <a:rPr lang="en-US" dirty="0"/>
              <a:t>    </a:t>
            </a:r>
            <a:r>
              <a:rPr lang="en-US" dirty="0" err="1"/>
              <a:t>array.append</a:t>
            </a:r>
            <a:r>
              <a:rPr lang="en-US" dirty="0"/>
              <a:t>(</a:t>
            </a:r>
            <a:r>
              <a:rPr lang="en-US" dirty="0" err="1"/>
              <a:t>int</a:t>
            </a:r>
            <a:r>
              <a:rPr lang="en-US" dirty="0"/>
              <a:t>(input("Enter a number")))</a:t>
            </a:r>
          </a:p>
          <a:p>
            <a:r>
              <a:rPr lang="en-US" dirty="0" err="1"/>
              <a:t>array.reverse</a:t>
            </a:r>
            <a:r>
              <a:rPr lang="en-US" dirty="0"/>
              <a:t>()</a:t>
            </a:r>
          </a:p>
          <a:p>
            <a:r>
              <a:rPr lang="en-US" dirty="0"/>
              <a:t>print(array)</a:t>
            </a:r>
            <a:endParaRPr lang="en-GB" dirty="0"/>
          </a:p>
        </p:txBody>
      </p:sp>
    </p:spTree>
    <p:extLst>
      <p:ext uri="{BB962C8B-B14F-4D97-AF65-F5344CB8AC3E}">
        <p14:creationId xmlns:p14="http://schemas.microsoft.com/office/powerpoint/2010/main" val="400218057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37)</a:t>
            </a:r>
            <a:r>
              <a:rPr lang="en-US" sz="2000" b="1" dirty="0" smtClean="0"/>
              <a:t> </a:t>
            </a:r>
            <a:r>
              <a:rPr lang="en-GB" sz="2000" dirty="0" smtClean="0"/>
              <a:t>Ask the user to enter 3 games and store it in an array. Sort the list in alphabetical order. Hint: </a:t>
            </a:r>
            <a:r>
              <a:rPr lang="en-GB" sz="2000" b="1" dirty="0" err="1" smtClean="0">
                <a:solidFill>
                  <a:srgbClr val="FF0000"/>
                </a:solidFill>
              </a:rPr>
              <a:t>array.sort</a:t>
            </a:r>
            <a:r>
              <a:rPr lang="en-GB" sz="2000" b="1" dirty="0" smtClean="0">
                <a:solidFill>
                  <a:srgbClr val="FF0000"/>
                </a:solidFill>
              </a:rPr>
              <a:t>()</a:t>
            </a:r>
            <a:endParaRPr lang="en-GB" sz="2000" b="1" dirty="0">
              <a:solidFill>
                <a:srgbClr val="FF0000"/>
              </a:solidFill>
            </a:endParaRPr>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971600" y="2348880"/>
            <a:ext cx="7398568" cy="2308324"/>
          </a:xfrm>
          <a:prstGeom prst="rect">
            <a:avLst/>
          </a:prstGeom>
        </p:spPr>
        <p:txBody>
          <a:bodyPr wrap="square">
            <a:spAutoFit/>
          </a:bodyPr>
          <a:lstStyle/>
          <a:p>
            <a:r>
              <a:rPr lang="en-US" dirty="0"/>
              <a:t>array = []</a:t>
            </a:r>
          </a:p>
          <a:p>
            <a:r>
              <a:rPr lang="en-US" dirty="0"/>
              <a:t>for i in range (3):</a:t>
            </a:r>
          </a:p>
          <a:p>
            <a:r>
              <a:rPr lang="en-US" dirty="0" smtClean="0"/>
              <a:t>	game = </a:t>
            </a:r>
            <a:r>
              <a:rPr lang="en-US" dirty="0"/>
              <a:t>input("Enter a game")    </a:t>
            </a:r>
            <a:endParaRPr lang="en-US" dirty="0" smtClean="0"/>
          </a:p>
          <a:p>
            <a:r>
              <a:rPr lang="en-US" dirty="0" smtClean="0"/>
              <a:t>	</a:t>
            </a:r>
            <a:r>
              <a:rPr lang="en-US" dirty="0" err="1" smtClean="0"/>
              <a:t>array.append</a:t>
            </a:r>
            <a:r>
              <a:rPr lang="en-US" dirty="0" smtClean="0"/>
              <a:t>(game)</a:t>
            </a:r>
          </a:p>
          <a:p>
            <a:r>
              <a:rPr lang="en-US" dirty="0" err="1" smtClean="0"/>
              <a:t>array.sort</a:t>
            </a:r>
            <a:r>
              <a:rPr lang="en-US" dirty="0"/>
              <a:t>()</a:t>
            </a:r>
          </a:p>
          <a:p>
            <a:r>
              <a:rPr lang="en-US" dirty="0"/>
              <a:t>print(array)</a:t>
            </a:r>
            <a:endParaRPr lang="en-GB" dirty="0"/>
          </a:p>
        </p:txBody>
      </p:sp>
    </p:spTree>
    <p:extLst>
      <p:ext uri="{BB962C8B-B14F-4D97-AF65-F5344CB8AC3E}">
        <p14:creationId xmlns:p14="http://schemas.microsoft.com/office/powerpoint/2010/main" val="88639138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16632"/>
            <a:ext cx="8517632" cy="4669979"/>
          </a:xfrm>
        </p:spPr>
        <p:txBody>
          <a:bodyPr/>
          <a:lstStyle/>
          <a:p>
            <a:pPr marL="0" indent="0">
              <a:buNone/>
            </a:pPr>
            <a:r>
              <a:rPr lang="en-GB" sz="2000" b="1" dirty="0" smtClean="0"/>
              <a:t>37.5)</a:t>
            </a:r>
            <a:r>
              <a:rPr lang="en-US" sz="2000" b="1" dirty="0" smtClean="0"/>
              <a:t> </a:t>
            </a:r>
            <a:r>
              <a:rPr lang="en-GB" sz="2000" dirty="0"/>
              <a:t>Extend your previous program so that after adding the </a:t>
            </a:r>
            <a:r>
              <a:rPr lang="en-GB" sz="2000" dirty="0" smtClean="0"/>
              <a:t>games, </a:t>
            </a:r>
            <a:r>
              <a:rPr lang="en-GB" sz="2000" dirty="0"/>
              <a:t>the user is asked which index number they want to see. This </a:t>
            </a:r>
            <a:r>
              <a:rPr lang="en-GB" sz="2000" dirty="0" smtClean="0"/>
              <a:t>game </a:t>
            </a:r>
            <a:r>
              <a:rPr lang="en-GB" sz="2000" dirty="0"/>
              <a:t>is then printed out. For example, if they enter 3 then they should be shown the 3</a:t>
            </a:r>
            <a:r>
              <a:rPr lang="en-GB" sz="2000" baseline="30000" dirty="0"/>
              <a:t>rd</a:t>
            </a:r>
            <a:r>
              <a:rPr lang="en-GB" sz="2000" dirty="0"/>
              <a:t> </a:t>
            </a:r>
            <a:r>
              <a:rPr lang="en-GB" sz="2000" dirty="0" smtClean="0"/>
              <a:t>game in the list.</a:t>
            </a:r>
            <a:endParaRPr lang="en-GB" sz="2000" dirty="0"/>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323528" y="2132856"/>
            <a:ext cx="8496944" cy="2677656"/>
          </a:xfrm>
          <a:prstGeom prst="rect">
            <a:avLst/>
          </a:prstGeom>
        </p:spPr>
        <p:txBody>
          <a:bodyPr wrap="square">
            <a:spAutoFit/>
          </a:bodyPr>
          <a:lstStyle/>
          <a:p>
            <a:r>
              <a:rPr lang="en-US" dirty="0"/>
              <a:t>array = []</a:t>
            </a:r>
          </a:p>
          <a:p>
            <a:r>
              <a:rPr lang="en-US" dirty="0"/>
              <a:t>for i in range (3):</a:t>
            </a:r>
          </a:p>
          <a:p>
            <a:r>
              <a:rPr lang="en-US" dirty="0"/>
              <a:t>    </a:t>
            </a:r>
            <a:r>
              <a:rPr lang="en-US" dirty="0" err="1"/>
              <a:t>array.append</a:t>
            </a:r>
            <a:r>
              <a:rPr lang="en-US" dirty="0"/>
              <a:t>(input("Enter a game"))</a:t>
            </a:r>
          </a:p>
          <a:p>
            <a:r>
              <a:rPr lang="en-US" dirty="0" err="1"/>
              <a:t>array.sort</a:t>
            </a:r>
            <a:r>
              <a:rPr lang="en-US" dirty="0"/>
              <a:t>()</a:t>
            </a:r>
          </a:p>
          <a:p>
            <a:r>
              <a:rPr lang="en-US" dirty="0"/>
              <a:t>number = </a:t>
            </a:r>
            <a:r>
              <a:rPr lang="en-US" dirty="0" err="1"/>
              <a:t>int</a:t>
            </a:r>
            <a:r>
              <a:rPr lang="en-US" dirty="0"/>
              <a:t>(input("Which index number would you like to see?"))</a:t>
            </a:r>
          </a:p>
          <a:p>
            <a:r>
              <a:rPr lang="en-US" dirty="0"/>
              <a:t>print(array[number-1])</a:t>
            </a:r>
            <a:endParaRPr lang="en-GB" dirty="0"/>
          </a:p>
        </p:txBody>
      </p:sp>
    </p:spTree>
    <p:extLst>
      <p:ext uri="{BB962C8B-B14F-4D97-AF65-F5344CB8AC3E}">
        <p14:creationId xmlns:p14="http://schemas.microsoft.com/office/powerpoint/2010/main" val="115535889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b="1" dirty="0" smtClean="0"/>
              <a:t>38)</a:t>
            </a:r>
            <a:r>
              <a:rPr lang="en-US" sz="2000" b="1" dirty="0" smtClean="0"/>
              <a:t> </a:t>
            </a:r>
            <a:r>
              <a:rPr lang="en-GB" sz="2000" dirty="0"/>
              <a:t>Write a program that asks the user to input the name of </a:t>
            </a:r>
            <a:r>
              <a:rPr lang="en-GB" sz="2000" dirty="0" smtClean="0"/>
              <a:t>4 </a:t>
            </a:r>
            <a:r>
              <a:rPr lang="en-GB" sz="2000" dirty="0"/>
              <a:t>films and store them in a </a:t>
            </a:r>
            <a:r>
              <a:rPr lang="en-GB" sz="2000" dirty="0" smtClean="0"/>
              <a:t>list. Display </a:t>
            </a:r>
            <a:r>
              <a:rPr lang="en-GB" sz="2000" dirty="0"/>
              <a:t>the first 2 films in the </a:t>
            </a:r>
            <a:r>
              <a:rPr lang="en-GB" sz="2000" dirty="0" smtClean="0"/>
              <a:t>list. Remove </a:t>
            </a:r>
            <a:r>
              <a:rPr lang="en-GB" sz="2000" dirty="0"/>
              <a:t>the last film in the </a:t>
            </a:r>
            <a:r>
              <a:rPr lang="en-GB" sz="2000" dirty="0" smtClean="0"/>
              <a:t>list hint: use </a:t>
            </a:r>
            <a:r>
              <a:rPr lang="en-GB" sz="2000" b="1" dirty="0" err="1" smtClean="0">
                <a:solidFill>
                  <a:srgbClr val="FF0000"/>
                </a:solidFill>
              </a:rPr>
              <a:t>array.remove</a:t>
            </a:r>
            <a:r>
              <a:rPr lang="en-GB" sz="2000" b="1" dirty="0" smtClean="0">
                <a:solidFill>
                  <a:srgbClr val="FF0000"/>
                </a:solidFill>
              </a:rPr>
              <a:t>() </a:t>
            </a:r>
            <a:r>
              <a:rPr lang="en-GB" sz="2000" dirty="0" smtClean="0"/>
              <a:t>. Display </a:t>
            </a:r>
            <a:r>
              <a:rPr lang="en-GB" sz="2000" dirty="0"/>
              <a:t>the list.</a:t>
            </a:r>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1259632" y="2348880"/>
            <a:ext cx="6750496" cy="3046988"/>
          </a:xfrm>
          <a:prstGeom prst="rect">
            <a:avLst/>
          </a:prstGeom>
        </p:spPr>
        <p:txBody>
          <a:bodyPr wrap="square">
            <a:spAutoFit/>
          </a:bodyPr>
          <a:lstStyle/>
          <a:p>
            <a:r>
              <a:rPr lang="en-US" dirty="0"/>
              <a:t>array = []</a:t>
            </a:r>
          </a:p>
          <a:p>
            <a:r>
              <a:rPr lang="en-US" dirty="0"/>
              <a:t>for i in range (4):</a:t>
            </a:r>
          </a:p>
          <a:p>
            <a:r>
              <a:rPr lang="en-US" dirty="0" smtClean="0"/>
              <a:t>	film = </a:t>
            </a:r>
            <a:r>
              <a:rPr lang="en-US" dirty="0"/>
              <a:t>input("Enter a film")    </a:t>
            </a:r>
          </a:p>
          <a:p>
            <a:r>
              <a:rPr lang="en-US" dirty="0" smtClean="0"/>
              <a:t>	</a:t>
            </a:r>
            <a:r>
              <a:rPr lang="en-US" dirty="0" err="1" smtClean="0"/>
              <a:t>array.append</a:t>
            </a:r>
            <a:r>
              <a:rPr lang="en-US" dirty="0" smtClean="0"/>
              <a:t>(input</a:t>
            </a:r>
            <a:r>
              <a:rPr lang="en-US" dirty="0"/>
              <a:t>("Enter a film"))</a:t>
            </a:r>
          </a:p>
          <a:p>
            <a:r>
              <a:rPr lang="en-US" dirty="0"/>
              <a:t>print(array[:2])</a:t>
            </a:r>
          </a:p>
          <a:p>
            <a:r>
              <a:rPr lang="en-US" dirty="0" err="1"/>
              <a:t>array.remove</a:t>
            </a:r>
            <a:r>
              <a:rPr lang="en-US" dirty="0"/>
              <a:t>(array</a:t>
            </a:r>
            <a:r>
              <a:rPr lang="en-US" dirty="0" smtClean="0"/>
              <a:t>[-1])</a:t>
            </a:r>
            <a:endParaRPr lang="en-US" dirty="0"/>
          </a:p>
          <a:p>
            <a:r>
              <a:rPr lang="en-US" dirty="0"/>
              <a:t>print(array</a:t>
            </a:r>
            <a:r>
              <a:rPr lang="en-US" dirty="0" smtClean="0"/>
              <a:t>)</a:t>
            </a:r>
          </a:p>
          <a:p>
            <a:r>
              <a:rPr lang="en-US" dirty="0" smtClean="0"/>
              <a:t>print(array[0])</a:t>
            </a:r>
            <a:endParaRPr lang="en-GB" dirty="0"/>
          </a:p>
        </p:txBody>
      </p:sp>
    </p:spTree>
    <p:extLst>
      <p:ext uri="{BB962C8B-B14F-4D97-AF65-F5344CB8AC3E}">
        <p14:creationId xmlns:p14="http://schemas.microsoft.com/office/powerpoint/2010/main" val="275443108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smtClean="0"/>
              <a:t>38.5)</a:t>
            </a:r>
            <a:r>
              <a:rPr lang="en-US" sz="2400" b="1" dirty="0" smtClean="0"/>
              <a:t> </a:t>
            </a:r>
            <a:r>
              <a:rPr lang="en-GB" sz="2400" dirty="0"/>
              <a:t>Ask the user to enter 6 numbers which are then stored in an array. The user should then be able to choose to see either the total or the average of these numbers. Print out the answer</a:t>
            </a:r>
            <a:r>
              <a:rPr lang="en-GB" sz="2400" dirty="0" smtClean="0"/>
              <a:t>.</a:t>
            </a:r>
            <a:endParaRPr lang="en-US" sz="2400" b="1" dirty="0" smtClean="0"/>
          </a:p>
          <a:p>
            <a:pPr marL="0" lvl="0" indent="0">
              <a:buNone/>
            </a:pPr>
            <a:r>
              <a:rPr lang="en-US" sz="2800" b="1" dirty="0" smtClean="0">
                <a:solidFill>
                  <a:srgbClr val="FF0000"/>
                </a:solidFill>
              </a:rPr>
              <a:t>Paste </a:t>
            </a:r>
            <a:r>
              <a:rPr lang="en-US" sz="2800" b="1" dirty="0">
                <a:solidFill>
                  <a:srgbClr val="FF0000"/>
                </a:solidFill>
              </a:rPr>
              <a:t>your code below:</a:t>
            </a:r>
            <a:endParaRPr lang="en-GB" sz="2800" b="1" dirty="0">
              <a:latin typeface="Courier" pitchFamily="49" charset="0"/>
            </a:endParaRPr>
          </a:p>
          <a:p>
            <a:pPr marL="0" indent="0">
              <a:buNone/>
            </a:pPr>
            <a:r>
              <a:rPr lang="en-GB" sz="2800" b="1" dirty="0">
                <a:latin typeface="Courier" pitchFamily="49" charset="0"/>
              </a:rPr>
              <a:t>	</a:t>
            </a:r>
            <a:endParaRPr lang="en-GB" sz="2800" b="1" dirty="0"/>
          </a:p>
        </p:txBody>
      </p:sp>
      <p:sp>
        <p:nvSpPr>
          <p:cNvPr id="2" name="Rectangle 1"/>
          <p:cNvSpPr/>
          <p:nvPr/>
        </p:nvSpPr>
        <p:spPr>
          <a:xfrm>
            <a:off x="122596" y="1844824"/>
            <a:ext cx="8424936" cy="5262979"/>
          </a:xfrm>
          <a:prstGeom prst="rect">
            <a:avLst/>
          </a:prstGeom>
        </p:spPr>
        <p:txBody>
          <a:bodyPr wrap="square">
            <a:spAutoFit/>
          </a:bodyPr>
          <a:lstStyle/>
          <a:p>
            <a:r>
              <a:rPr lang="en-US" dirty="0"/>
              <a:t>score = []</a:t>
            </a:r>
          </a:p>
          <a:p>
            <a:r>
              <a:rPr lang="en-US" dirty="0"/>
              <a:t>for i in range (6):</a:t>
            </a:r>
          </a:p>
          <a:p>
            <a:r>
              <a:rPr lang="en-US" dirty="0"/>
              <a:t>    number=</a:t>
            </a:r>
            <a:r>
              <a:rPr lang="en-US" dirty="0" err="1"/>
              <a:t>int</a:t>
            </a:r>
            <a:r>
              <a:rPr lang="en-US" dirty="0"/>
              <a:t>(input("Enter a number: "))</a:t>
            </a:r>
          </a:p>
          <a:p>
            <a:r>
              <a:rPr lang="en-US" dirty="0"/>
              <a:t>    </a:t>
            </a:r>
            <a:r>
              <a:rPr lang="en-US" dirty="0" err="1"/>
              <a:t>score.append</a:t>
            </a:r>
            <a:r>
              <a:rPr lang="en-US" dirty="0"/>
              <a:t>(number)</a:t>
            </a:r>
          </a:p>
          <a:p>
            <a:r>
              <a:rPr lang="en-US" dirty="0"/>
              <a:t>option = input("Do you want </a:t>
            </a:r>
            <a:r>
              <a:rPr lang="en-US" dirty="0" err="1"/>
              <a:t>tthe</a:t>
            </a:r>
            <a:r>
              <a:rPr lang="en-US" dirty="0"/>
              <a:t> total or the average?")</a:t>
            </a:r>
          </a:p>
          <a:p>
            <a:r>
              <a:rPr lang="en-US" dirty="0"/>
              <a:t>total = score[0]+score[1]+score[2]+score[3]+score[4]+score[5]</a:t>
            </a:r>
          </a:p>
          <a:p>
            <a:r>
              <a:rPr lang="en-US" dirty="0"/>
              <a:t>if option == "total":</a:t>
            </a:r>
          </a:p>
          <a:p>
            <a:r>
              <a:rPr lang="en-US" dirty="0"/>
              <a:t>    print(total)</a:t>
            </a:r>
          </a:p>
          <a:p>
            <a:r>
              <a:rPr lang="en-US" dirty="0" err="1"/>
              <a:t>elif</a:t>
            </a:r>
            <a:r>
              <a:rPr lang="en-US" dirty="0"/>
              <a:t> option == "average":</a:t>
            </a:r>
          </a:p>
          <a:p>
            <a:r>
              <a:rPr lang="en-US" dirty="0"/>
              <a:t>    print(total/6)</a:t>
            </a:r>
          </a:p>
          <a:p>
            <a:r>
              <a:rPr lang="en-US" dirty="0"/>
              <a:t>else:</a:t>
            </a:r>
          </a:p>
          <a:p>
            <a:r>
              <a:rPr lang="en-US" dirty="0"/>
              <a:t>    print("Invalid option")</a:t>
            </a:r>
          </a:p>
          <a:p>
            <a:r>
              <a:rPr lang="en-US" dirty="0"/>
              <a:t>    </a:t>
            </a:r>
          </a:p>
          <a:p>
            <a:endParaRPr lang="en-US" dirty="0"/>
          </a:p>
        </p:txBody>
      </p:sp>
    </p:spTree>
    <p:extLst>
      <p:ext uri="{BB962C8B-B14F-4D97-AF65-F5344CB8AC3E}">
        <p14:creationId xmlns:p14="http://schemas.microsoft.com/office/powerpoint/2010/main" val="225524902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43" y="764704"/>
            <a:ext cx="8712968" cy="5386090"/>
          </a:xfrm>
          <a:prstGeom prst="rect">
            <a:avLst/>
          </a:prstGeom>
        </p:spPr>
        <p:txBody>
          <a:bodyPr wrap="square">
            <a:spAutoFit/>
          </a:bodyPr>
          <a:lstStyle/>
          <a:p>
            <a:r>
              <a:rPr lang="en-GB" sz="2000" dirty="0"/>
              <a:t>males = 0</a:t>
            </a:r>
          </a:p>
          <a:p>
            <a:r>
              <a:rPr lang="en-GB" sz="2000" dirty="0"/>
              <a:t>females = 0</a:t>
            </a:r>
          </a:p>
          <a:p>
            <a:r>
              <a:rPr lang="en-GB" sz="2000" dirty="0"/>
              <a:t>storage = []</a:t>
            </a:r>
          </a:p>
          <a:p>
            <a:r>
              <a:rPr lang="en-GB" sz="2000" dirty="0"/>
              <a:t>gender = input("Are you a male or female, or quit? ")</a:t>
            </a:r>
          </a:p>
          <a:p>
            <a:r>
              <a:rPr lang="en-GB" sz="2000" dirty="0" err="1"/>
              <a:t>storage.append</a:t>
            </a:r>
            <a:r>
              <a:rPr lang="en-GB" sz="2000" dirty="0"/>
              <a:t>(gender)</a:t>
            </a:r>
          </a:p>
          <a:p>
            <a:r>
              <a:rPr lang="en-GB" sz="2000" dirty="0"/>
              <a:t>while </a:t>
            </a:r>
            <a:r>
              <a:rPr lang="en-GB" sz="2000" dirty="0" err="1"/>
              <a:t>gender.lower</a:t>
            </a:r>
            <a:r>
              <a:rPr lang="en-GB" sz="2000" dirty="0"/>
              <a:t>() == "male" or </a:t>
            </a:r>
            <a:r>
              <a:rPr lang="en-GB" sz="2000" dirty="0" err="1"/>
              <a:t>gender.lower</a:t>
            </a:r>
            <a:r>
              <a:rPr lang="en-GB" sz="2000" dirty="0"/>
              <a:t>() == "female":</a:t>
            </a:r>
          </a:p>
          <a:p>
            <a:r>
              <a:rPr lang="en-GB" sz="2000" dirty="0"/>
              <a:t>    gender = input("Are you a male or female, or quit? ")</a:t>
            </a:r>
          </a:p>
          <a:p>
            <a:r>
              <a:rPr lang="en-GB" sz="2000" dirty="0"/>
              <a:t>    </a:t>
            </a:r>
            <a:r>
              <a:rPr lang="en-GB" sz="2000" dirty="0" err="1"/>
              <a:t>storage.append</a:t>
            </a:r>
            <a:r>
              <a:rPr lang="en-GB" sz="2000" dirty="0"/>
              <a:t>(</a:t>
            </a:r>
            <a:r>
              <a:rPr lang="en-GB" sz="2000" dirty="0" err="1"/>
              <a:t>gender.lower</a:t>
            </a:r>
            <a:r>
              <a:rPr lang="en-GB" sz="2000" dirty="0"/>
              <a:t>())</a:t>
            </a:r>
          </a:p>
          <a:p>
            <a:r>
              <a:rPr lang="en-GB" sz="2000" dirty="0"/>
              <a:t>if </a:t>
            </a:r>
            <a:r>
              <a:rPr lang="en-GB" sz="2000" dirty="0" err="1"/>
              <a:t>gender.lower</a:t>
            </a:r>
            <a:r>
              <a:rPr lang="en-GB" sz="2000" dirty="0"/>
              <a:t>() == "quit":</a:t>
            </a:r>
          </a:p>
          <a:p>
            <a:r>
              <a:rPr lang="en-GB" sz="2000" dirty="0"/>
              <a:t>    for item in storage:</a:t>
            </a:r>
          </a:p>
          <a:p>
            <a:r>
              <a:rPr lang="en-GB" sz="2000" dirty="0"/>
              <a:t>        if </a:t>
            </a:r>
            <a:r>
              <a:rPr lang="en-GB" sz="2000" dirty="0" err="1"/>
              <a:t>item.lower</a:t>
            </a:r>
            <a:r>
              <a:rPr lang="en-GB" sz="2000" dirty="0"/>
              <a:t>() == "male":</a:t>
            </a:r>
          </a:p>
          <a:p>
            <a:r>
              <a:rPr lang="en-GB" sz="2000" dirty="0"/>
              <a:t>            males = males + 1</a:t>
            </a:r>
          </a:p>
          <a:p>
            <a:r>
              <a:rPr lang="en-GB" sz="2000" dirty="0"/>
              <a:t>        else:</a:t>
            </a:r>
          </a:p>
          <a:p>
            <a:r>
              <a:rPr lang="en-GB" sz="2000" dirty="0"/>
              <a:t>            if </a:t>
            </a:r>
            <a:r>
              <a:rPr lang="en-GB" sz="2000" dirty="0" err="1"/>
              <a:t>item.lower</a:t>
            </a:r>
            <a:r>
              <a:rPr lang="en-GB" sz="2000" dirty="0"/>
              <a:t>() == "female":</a:t>
            </a:r>
          </a:p>
          <a:p>
            <a:r>
              <a:rPr lang="en-GB" sz="2000" dirty="0"/>
              <a:t>                females = females + 1</a:t>
            </a:r>
          </a:p>
          <a:p>
            <a:r>
              <a:rPr lang="en-GB" sz="2000" dirty="0"/>
              <a:t>    print(</a:t>
            </a:r>
            <a:r>
              <a:rPr lang="en-GB" sz="2000" dirty="0" err="1"/>
              <a:t>str</a:t>
            </a:r>
            <a:r>
              <a:rPr lang="en-GB" sz="2000" dirty="0"/>
              <a:t>(males) +" males")</a:t>
            </a:r>
          </a:p>
          <a:p>
            <a:r>
              <a:rPr lang="en-GB" sz="2000" dirty="0"/>
              <a:t>    print(</a:t>
            </a:r>
            <a:r>
              <a:rPr lang="en-GB" sz="2000" dirty="0" err="1"/>
              <a:t>str</a:t>
            </a:r>
            <a:r>
              <a:rPr lang="en-GB" sz="2000" dirty="0"/>
              <a:t>(females) +" females")</a:t>
            </a:r>
          </a:p>
        </p:txBody>
      </p:sp>
      <p:sp>
        <p:nvSpPr>
          <p:cNvPr id="3" name="Rectangle 2"/>
          <p:cNvSpPr/>
          <p:nvPr/>
        </p:nvSpPr>
        <p:spPr>
          <a:xfrm>
            <a:off x="17797" y="29815"/>
            <a:ext cx="902811" cy="461665"/>
          </a:xfrm>
          <a:prstGeom prst="rect">
            <a:avLst/>
          </a:prstGeom>
        </p:spPr>
        <p:txBody>
          <a:bodyPr wrap="none">
            <a:spAutoFit/>
          </a:bodyPr>
          <a:lstStyle/>
          <a:p>
            <a:r>
              <a:rPr lang="en-GB" dirty="0" smtClean="0"/>
              <a:t>38.6)</a:t>
            </a:r>
            <a:r>
              <a:rPr lang="en-US" dirty="0" smtClean="0"/>
              <a:t> </a:t>
            </a:r>
            <a:endParaRPr lang="en-GB" dirty="0"/>
          </a:p>
        </p:txBody>
      </p:sp>
    </p:spTree>
    <p:extLst>
      <p:ext uri="{BB962C8B-B14F-4D97-AF65-F5344CB8AC3E}">
        <p14:creationId xmlns:p14="http://schemas.microsoft.com/office/powerpoint/2010/main" val="364349931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52" y="548680"/>
            <a:ext cx="8712968" cy="5509200"/>
          </a:xfrm>
          <a:prstGeom prst="rect">
            <a:avLst/>
          </a:prstGeom>
        </p:spPr>
        <p:txBody>
          <a:bodyPr wrap="square">
            <a:spAutoFit/>
          </a:bodyPr>
          <a:lstStyle/>
          <a:p>
            <a:r>
              <a:rPr lang="en-GB" sz="1600" dirty="0"/>
              <a:t>games = []</a:t>
            </a:r>
          </a:p>
          <a:p>
            <a:r>
              <a:rPr lang="en-GB" sz="1600" dirty="0"/>
              <a:t>while True:</a:t>
            </a:r>
          </a:p>
          <a:p>
            <a:r>
              <a:rPr lang="en-GB" sz="1600" dirty="0"/>
              <a:t>    menu = input("\</a:t>
            </a:r>
            <a:r>
              <a:rPr lang="en-GB" sz="1600" dirty="0" err="1"/>
              <a:t>nDo</a:t>
            </a:r>
            <a:r>
              <a:rPr lang="en-GB" sz="1600" dirty="0"/>
              <a:t> you want to add, edit or delete a game, or print all games? ")</a:t>
            </a:r>
          </a:p>
          <a:p>
            <a:r>
              <a:rPr lang="en-GB" sz="1600" dirty="0"/>
              <a:t>    if menu == "add":</a:t>
            </a:r>
          </a:p>
          <a:p>
            <a:r>
              <a:rPr lang="en-GB" sz="1600" dirty="0"/>
              <a:t>        </a:t>
            </a:r>
            <a:r>
              <a:rPr lang="en-GB" sz="1600" dirty="0" err="1"/>
              <a:t>newgame</a:t>
            </a:r>
            <a:r>
              <a:rPr lang="en-GB" sz="1600" dirty="0"/>
              <a:t> = input("Enter new game ")</a:t>
            </a:r>
          </a:p>
          <a:p>
            <a:r>
              <a:rPr lang="en-GB" sz="1600" dirty="0"/>
              <a:t>        </a:t>
            </a:r>
            <a:r>
              <a:rPr lang="en-GB" sz="1600" dirty="0" err="1"/>
              <a:t>games.append</a:t>
            </a:r>
            <a:r>
              <a:rPr lang="en-GB" sz="1600" dirty="0"/>
              <a:t>(</a:t>
            </a:r>
            <a:r>
              <a:rPr lang="en-GB" sz="1600" dirty="0" err="1"/>
              <a:t>newgame</a:t>
            </a:r>
            <a:r>
              <a:rPr lang="en-GB" sz="1600" dirty="0"/>
              <a:t>)</a:t>
            </a:r>
          </a:p>
          <a:p>
            <a:r>
              <a:rPr lang="en-GB" sz="1600" dirty="0"/>
              <a:t>        print("Game '"+</a:t>
            </a:r>
            <a:r>
              <a:rPr lang="en-GB" sz="1600" dirty="0" err="1"/>
              <a:t>newgame</a:t>
            </a:r>
            <a:r>
              <a:rPr lang="en-GB" sz="1600" dirty="0"/>
              <a:t> +"' added. ")</a:t>
            </a:r>
          </a:p>
          <a:p>
            <a:r>
              <a:rPr lang="en-GB" sz="1600" dirty="0"/>
              <a:t>    </a:t>
            </a:r>
            <a:r>
              <a:rPr lang="en-GB" sz="1600" dirty="0" err="1"/>
              <a:t>elif</a:t>
            </a:r>
            <a:r>
              <a:rPr lang="en-GB" sz="1600" dirty="0"/>
              <a:t> menu == "</a:t>
            </a:r>
            <a:r>
              <a:rPr lang="en-GB" sz="1600" dirty="0" smtClean="0"/>
              <a:t>print</a:t>
            </a:r>
            <a:r>
              <a:rPr lang="en-GB" sz="1600" dirty="0"/>
              <a:t> " </a:t>
            </a:r>
            <a:r>
              <a:rPr lang="en-GB" sz="1600" dirty="0" smtClean="0"/>
              <a:t>:</a:t>
            </a:r>
            <a:endParaRPr lang="en-GB" sz="1600" dirty="0"/>
          </a:p>
          <a:p>
            <a:r>
              <a:rPr lang="en-GB" sz="1600" dirty="0"/>
              <a:t>        print("Your games are: ")</a:t>
            </a:r>
          </a:p>
          <a:p>
            <a:r>
              <a:rPr lang="en-GB" sz="1600" dirty="0"/>
              <a:t>        print(games)</a:t>
            </a:r>
          </a:p>
          <a:p>
            <a:r>
              <a:rPr lang="en-GB" sz="1600" dirty="0"/>
              <a:t>    </a:t>
            </a:r>
            <a:r>
              <a:rPr lang="en-GB" sz="1600" dirty="0" err="1"/>
              <a:t>elif</a:t>
            </a:r>
            <a:r>
              <a:rPr lang="en-GB" sz="1600" dirty="0"/>
              <a:t> menu == "edit":</a:t>
            </a:r>
          </a:p>
          <a:p>
            <a:r>
              <a:rPr lang="en-GB" sz="1600" dirty="0"/>
              <a:t>        print("Your games are: "+</a:t>
            </a:r>
            <a:r>
              <a:rPr lang="en-GB" sz="1600" dirty="0" err="1"/>
              <a:t>str</a:t>
            </a:r>
            <a:r>
              <a:rPr lang="en-GB" sz="1600" dirty="0"/>
              <a:t>(games))</a:t>
            </a:r>
          </a:p>
          <a:p>
            <a:r>
              <a:rPr lang="en-GB" sz="1600" dirty="0"/>
              <a:t>        </a:t>
            </a:r>
            <a:r>
              <a:rPr lang="en-GB" sz="1600" dirty="0" err="1"/>
              <a:t>editone</a:t>
            </a:r>
            <a:r>
              <a:rPr lang="en-GB" sz="1600" dirty="0"/>
              <a:t> = input("Which one do you want to edit?")</a:t>
            </a:r>
          </a:p>
          <a:p>
            <a:r>
              <a:rPr lang="en-GB" sz="1600" dirty="0"/>
              <a:t>        </a:t>
            </a:r>
            <a:r>
              <a:rPr lang="en-GB" sz="1600" dirty="0" err="1"/>
              <a:t>edittext</a:t>
            </a:r>
            <a:r>
              <a:rPr lang="en-GB" sz="1600" dirty="0"/>
              <a:t> = input("What do you want to change it to?")</a:t>
            </a:r>
          </a:p>
          <a:p>
            <a:r>
              <a:rPr lang="en-GB" sz="1600" dirty="0"/>
              <a:t>        </a:t>
            </a:r>
            <a:r>
              <a:rPr lang="en-GB" sz="1600" dirty="0" err="1"/>
              <a:t>games.remove</a:t>
            </a:r>
            <a:r>
              <a:rPr lang="en-GB" sz="1600" dirty="0"/>
              <a:t>(</a:t>
            </a:r>
            <a:r>
              <a:rPr lang="en-GB" sz="1600" dirty="0" err="1"/>
              <a:t>editone</a:t>
            </a:r>
            <a:r>
              <a:rPr lang="en-GB" sz="1600" dirty="0"/>
              <a:t>)</a:t>
            </a:r>
          </a:p>
          <a:p>
            <a:r>
              <a:rPr lang="en-GB" sz="1600" dirty="0"/>
              <a:t>        </a:t>
            </a:r>
            <a:r>
              <a:rPr lang="en-GB" sz="1600" dirty="0" err="1"/>
              <a:t>games.append</a:t>
            </a:r>
            <a:r>
              <a:rPr lang="en-GB" sz="1600" dirty="0"/>
              <a:t>(</a:t>
            </a:r>
            <a:r>
              <a:rPr lang="en-GB" sz="1600" dirty="0" err="1"/>
              <a:t>edittext</a:t>
            </a:r>
            <a:r>
              <a:rPr lang="en-GB" sz="1600" dirty="0"/>
              <a:t>)</a:t>
            </a:r>
          </a:p>
          <a:p>
            <a:r>
              <a:rPr lang="en-GB" sz="1600" dirty="0"/>
              <a:t>    </a:t>
            </a:r>
            <a:r>
              <a:rPr lang="en-GB" sz="1600" dirty="0" err="1"/>
              <a:t>elif</a:t>
            </a:r>
            <a:r>
              <a:rPr lang="en-GB" sz="1600" dirty="0"/>
              <a:t> menu == "delete":</a:t>
            </a:r>
          </a:p>
          <a:p>
            <a:r>
              <a:rPr lang="en-GB" sz="1600" dirty="0"/>
              <a:t>        print("your games are: "+</a:t>
            </a:r>
            <a:r>
              <a:rPr lang="en-GB" sz="1600" dirty="0" err="1"/>
              <a:t>str</a:t>
            </a:r>
            <a:r>
              <a:rPr lang="en-GB" sz="1600" dirty="0"/>
              <a:t>(games))</a:t>
            </a:r>
          </a:p>
          <a:p>
            <a:r>
              <a:rPr lang="en-GB" sz="1600" dirty="0"/>
              <a:t>        delete = input("Which game would you like to delete?")</a:t>
            </a:r>
          </a:p>
          <a:p>
            <a:r>
              <a:rPr lang="en-GB" sz="1600" dirty="0"/>
              <a:t>        </a:t>
            </a:r>
            <a:r>
              <a:rPr lang="en-GB" sz="1600" dirty="0" err="1"/>
              <a:t>games.remove</a:t>
            </a:r>
            <a:r>
              <a:rPr lang="en-GB" sz="1600" dirty="0"/>
              <a:t>(delete)</a:t>
            </a:r>
          </a:p>
          <a:p>
            <a:r>
              <a:rPr lang="en-GB" sz="1600" dirty="0"/>
              <a:t>    else:</a:t>
            </a:r>
          </a:p>
          <a:p>
            <a:r>
              <a:rPr lang="en-GB" sz="1600" dirty="0"/>
              <a:t>        print("Invalid option")</a:t>
            </a:r>
          </a:p>
        </p:txBody>
      </p:sp>
      <p:sp>
        <p:nvSpPr>
          <p:cNvPr id="3" name="Rectangle 2"/>
          <p:cNvSpPr/>
          <p:nvPr/>
        </p:nvSpPr>
        <p:spPr>
          <a:xfrm>
            <a:off x="17797" y="29815"/>
            <a:ext cx="902811" cy="461665"/>
          </a:xfrm>
          <a:prstGeom prst="rect">
            <a:avLst/>
          </a:prstGeom>
        </p:spPr>
        <p:txBody>
          <a:bodyPr wrap="none">
            <a:spAutoFit/>
          </a:bodyPr>
          <a:lstStyle/>
          <a:p>
            <a:r>
              <a:rPr lang="en-GB" dirty="0" smtClean="0"/>
              <a:t>38.7)</a:t>
            </a:r>
            <a:r>
              <a:rPr lang="en-US" dirty="0" smtClean="0"/>
              <a:t> </a:t>
            </a:r>
            <a:endParaRPr lang="en-GB" dirty="0"/>
          </a:p>
        </p:txBody>
      </p:sp>
    </p:spTree>
    <p:extLst>
      <p:ext uri="{BB962C8B-B14F-4D97-AF65-F5344CB8AC3E}">
        <p14:creationId xmlns:p14="http://schemas.microsoft.com/office/powerpoint/2010/main" val="310855085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eaLnBrk="1" hangingPunct="1">
              <a:spcBef>
                <a:spcPct val="0"/>
              </a:spcBef>
              <a:buNone/>
              <a:tabLst>
                <a:tab pos="457200" algn="l"/>
              </a:tabLst>
            </a:pPr>
            <a:r>
              <a:rPr lang="en-GB" sz="2000" b="1" dirty="0" smtClean="0"/>
              <a:t>39)</a:t>
            </a:r>
            <a:r>
              <a:rPr lang="en-US" sz="2000" b="1" dirty="0" smtClean="0"/>
              <a:t> </a:t>
            </a:r>
            <a:r>
              <a:rPr lang="en-GB" sz="2000" dirty="0">
                <a:solidFill>
                  <a:srgbClr val="000000"/>
                </a:solidFill>
                <a:latin typeface="Arial" pitchFamily="34" charset="0"/>
                <a:ea typeface="Times New Roman" pitchFamily="18" charset="0"/>
                <a:cs typeface="Arial" pitchFamily="34" charset="0"/>
              </a:rPr>
              <a:t>Write a program that converts the following table into a two-dimensional array called </a:t>
            </a:r>
            <a:r>
              <a:rPr lang="en-GB" sz="2000" dirty="0">
                <a:solidFill>
                  <a:srgbClr val="000000"/>
                </a:solidFill>
                <a:ea typeface="Times New Roman" pitchFamily="18" charset="0"/>
                <a:cs typeface="Arial" pitchFamily="34" charset="0"/>
              </a:rPr>
              <a:t>‘</a:t>
            </a:r>
            <a:r>
              <a:rPr lang="en-GB" sz="2000" dirty="0">
                <a:solidFill>
                  <a:srgbClr val="000000"/>
                </a:solidFill>
                <a:latin typeface="Arial" pitchFamily="34" charset="0"/>
                <a:ea typeface="Times New Roman" pitchFamily="18" charset="0"/>
                <a:cs typeface="Arial" pitchFamily="34" charset="0"/>
              </a:rPr>
              <a:t>grades</a:t>
            </a:r>
            <a:r>
              <a:rPr lang="en-GB" sz="2000" dirty="0">
                <a:solidFill>
                  <a:srgbClr val="000000"/>
                </a:solidFill>
                <a:ea typeface="Times New Roman" pitchFamily="18" charset="0"/>
                <a:cs typeface="Arial" pitchFamily="34" charset="0"/>
              </a:rPr>
              <a:t>’</a:t>
            </a:r>
            <a:r>
              <a:rPr lang="en-GB" sz="2000" dirty="0">
                <a:solidFill>
                  <a:srgbClr val="000000"/>
                </a:solidFill>
                <a:latin typeface="Arial" pitchFamily="34" charset="0"/>
                <a:ea typeface="Times New Roman" pitchFamily="18" charset="0"/>
                <a:cs typeface="Arial" pitchFamily="34" charset="0"/>
              </a:rPr>
              <a:t>:  </a:t>
            </a:r>
            <a:endParaRPr lang="en-GB" sz="2400" dirty="0">
              <a:latin typeface="Arial" pitchFamily="34" charset="0"/>
              <a:cs typeface="Arial" pitchFamily="34" charset="0"/>
            </a:endParaRPr>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graphicFrame>
        <p:nvGraphicFramePr>
          <p:cNvPr id="2" name="Table 1"/>
          <p:cNvGraphicFramePr>
            <a:graphicFrameLocks noGrp="1"/>
          </p:cNvGraphicFramePr>
          <p:nvPr>
            <p:extLst>
              <p:ext uri="{D42A27DB-BD31-4B8C-83A1-F6EECF244321}">
                <p14:modId xmlns:p14="http://schemas.microsoft.com/office/powerpoint/2010/main" val="1630284782"/>
              </p:ext>
            </p:extLst>
          </p:nvPr>
        </p:nvGraphicFramePr>
        <p:xfrm>
          <a:off x="3635896" y="980728"/>
          <a:ext cx="5410835" cy="1402080"/>
        </p:xfrm>
        <a:graphic>
          <a:graphicData uri="http://schemas.openxmlformats.org/drawingml/2006/table">
            <a:tbl>
              <a:tblPr firstRow="1" firstCol="1" bandRow="1">
                <a:tableStyleId>{5C22544A-7EE6-4342-B048-85BDC9FD1C3A}</a:tableStyleId>
              </a:tblPr>
              <a:tblGrid>
                <a:gridCol w="1861820"/>
                <a:gridCol w="1289685"/>
                <a:gridCol w="1129665"/>
                <a:gridCol w="1129665"/>
              </a:tblGrid>
              <a:tr h="0">
                <a:tc>
                  <a:txBody>
                    <a:bodyPr/>
                    <a:lstStyle/>
                    <a:p>
                      <a:pPr>
                        <a:lnSpc>
                          <a:spcPct val="115000"/>
                        </a:lnSpc>
                        <a:spcAft>
                          <a:spcPts val="1000"/>
                        </a:spcAft>
                      </a:pPr>
                      <a:r>
                        <a:rPr lang="en-US" sz="1600" dirty="0">
                          <a:effectLst/>
                        </a:rPr>
                        <a:t>Student name</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Grade1</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Grade2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Grade3</a:t>
                      </a:r>
                      <a:endParaRPr lang="en-GB" sz="1100">
                        <a:effectLst/>
                        <a:latin typeface="Calibri"/>
                        <a:ea typeface="Calibri"/>
                        <a:cs typeface="Times New Roman"/>
                      </a:endParaRPr>
                    </a:p>
                  </a:txBody>
                  <a:tcPr marL="68580" marR="68580" marT="0" marB="0"/>
                </a:tc>
              </a:tr>
              <a:tr h="0">
                <a:tc>
                  <a:txBody>
                    <a:bodyPr/>
                    <a:lstStyle/>
                    <a:p>
                      <a:pPr>
                        <a:lnSpc>
                          <a:spcPct val="115000"/>
                        </a:lnSpc>
                        <a:spcAft>
                          <a:spcPts val="1000"/>
                        </a:spcAft>
                      </a:pPr>
                      <a:r>
                        <a:rPr lang="en-US" sz="1600" dirty="0" err="1">
                          <a:effectLst/>
                        </a:rPr>
                        <a:t>Alfie</a:t>
                      </a:r>
                      <a:r>
                        <a:rPr lang="en-US" sz="1600" dirty="0">
                          <a:effectLst/>
                        </a:rPr>
                        <a:t> Little</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24</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32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5</a:t>
                      </a:r>
                      <a:endParaRPr lang="en-GB" sz="1100">
                        <a:effectLst/>
                        <a:latin typeface="Calibri"/>
                        <a:ea typeface="Calibri"/>
                        <a:cs typeface="Times New Roman"/>
                      </a:endParaRPr>
                    </a:p>
                  </a:txBody>
                  <a:tcPr marL="68580" marR="68580" marT="0" marB="0"/>
                </a:tc>
              </a:tr>
              <a:tr h="0">
                <a:tc>
                  <a:txBody>
                    <a:bodyPr/>
                    <a:lstStyle/>
                    <a:p>
                      <a:pPr>
                        <a:lnSpc>
                          <a:spcPct val="115000"/>
                        </a:lnSpc>
                        <a:spcAft>
                          <a:spcPts val="1000"/>
                        </a:spcAft>
                      </a:pPr>
                      <a:r>
                        <a:rPr lang="en-US" sz="1600">
                          <a:effectLst/>
                        </a:rPr>
                        <a:t>Billy Bob Junior II</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22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22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dirty="0">
                          <a:effectLst/>
                        </a:rPr>
                        <a:t>53</a:t>
                      </a:r>
                      <a:endParaRPr lang="en-GB" sz="1100" dirty="0">
                        <a:effectLst/>
                        <a:latin typeface="Calibri"/>
                        <a:ea typeface="Calibri"/>
                        <a:cs typeface="Times New Roman"/>
                      </a:endParaRPr>
                    </a:p>
                  </a:txBody>
                  <a:tcPr marL="68580" marR="68580" marT="0" marB="0"/>
                </a:tc>
              </a:tr>
              <a:tr h="226695">
                <a:tc>
                  <a:txBody>
                    <a:bodyPr/>
                    <a:lstStyle/>
                    <a:p>
                      <a:pPr>
                        <a:lnSpc>
                          <a:spcPct val="115000"/>
                        </a:lnSpc>
                        <a:spcAft>
                          <a:spcPts val="1000"/>
                        </a:spcAft>
                      </a:pPr>
                      <a:r>
                        <a:rPr lang="en-US" sz="1600" dirty="0">
                          <a:effectLst/>
                        </a:rPr>
                        <a:t>Mark Jones</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43</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54</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23</a:t>
                      </a:r>
                      <a:endParaRPr lang="en-GB" sz="1100">
                        <a:effectLst/>
                        <a:latin typeface="Calibri"/>
                        <a:ea typeface="Calibri"/>
                        <a:cs typeface="Times New Roman"/>
                      </a:endParaRPr>
                    </a:p>
                  </a:txBody>
                  <a:tcPr marL="68580" marR="68580" marT="0" marB="0"/>
                </a:tc>
              </a:tr>
              <a:tr h="236220">
                <a:tc>
                  <a:txBody>
                    <a:bodyPr/>
                    <a:lstStyle/>
                    <a:p>
                      <a:pPr>
                        <a:lnSpc>
                          <a:spcPct val="115000"/>
                        </a:lnSpc>
                        <a:spcAft>
                          <a:spcPts val="1000"/>
                        </a:spcAft>
                      </a:pPr>
                      <a:r>
                        <a:rPr lang="en-US" sz="1600" dirty="0">
                          <a:effectLst/>
                        </a:rPr>
                        <a:t>King </a:t>
                      </a:r>
                      <a:r>
                        <a:rPr lang="en-US" sz="1600" dirty="0" err="1">
                          <a:effectLst/>
                        </a:rPr>
                        <a:t>Plonker</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dirty="0">
                          <a:effectLst/>
                        </a:rPr>
                        <a:t>23</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12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dirty="0">
                          <a:effectLst/>
                        </a:rPr>
                        <a:t>32</a:t>
                      </a:r>
                      <a:endParaRPr lang="en-GB" sz="1100" dirty="0">
                        <a:effectLst/>
                        <a:latin typeface="Calibri"/>
                        <a:ea typeface="Calibri"/>
                        <a:cs typeface="Times New Roman"/>
                      </a:endParaRPr>
                    </a:p>
                  </a:txBody>
                  <a:tcPr marL="68580" marR="68580" marT="0" marB="0"/>
                </a:tc>
              </a:tr>
            </a:tbl>
          </a:graphicData>
        </a:graphic>
      </p:graphicFrame>
      <p:sp>
        <p:nvSpPr>
          <p:cNvPr id="3" name="Rectangle 2"/>
          <p:cNvSpPr/>
          <p:nvPr/>
        </p:nvSpPr>
        <p:spPr>
          <a:xfrm>
            <a:off x="755576" y="3212976"/>
            <a:ext cx="8136904" cy="1569660"/>
          </a:xfrm>
          <a:prstGeom prst="rect">
            <a:avLst/>
          </a:prstGeom>
        </p:spPr>
        <p:txBody>
          <a:bodyPr wrap="square">
            <a:spAutoFit/>
          </a:bodyPr>
          <a:lstStyle/>
          <a:p>
            <a:r>
              <a:rPr lang="en-GB" dirty="0"/>
              <a:t>grades = </a:t>
            </a:r>
            <a:r>
              <a:rPr lang="en-GB" dirty="0" smtClean="0"/>
              <a:t>[[“</a:t>
            </a:r>
            <a:r>
              <a:rPr lang="en-US" dirty="0" err="1"/>
              <a:t>Alfie</a:t>
            </a:r>
            <a:r>
              <a:rPr lang="en-US" dirty="0"/>
              <a:t> Little </a:t>
            </a:r>
            <a:r>
              <a:rPr lang="en-GB" dirty="0" smtClean="0"/>
              <a:t>",</a:t>
            </a:r>
            <a:r>
              <a:rPr lang="en-GB" dirty="0"/>
              <a:t>24,32,5</a:t>
            </a:r>
            <a:r>
              <a:rPr lang="en-GB" dirty="0" smtClean="0"/>
              <a:t>],["</a:t>
            </a:r>
            <a:r>
              <a:rPr lang="en-US" dirty="0"/>
              <a:t> Billy Bob Junior II </a:t>
            </a:r>
            <a:r>
              <a:rPr lang="en-GB" dirty="0" smtClean="0"/>
              <a:t>", </a:t>
            </a:r>
            <a:r>
              <a:rPr lang="en-GB" dirty="0"/>
              <a:t>22,22,53], </a:t>
            </a:r>
            <a:r>
              <a:rPr lang="en-GB" dirty="0" smtClean="0"/>
              <a:t>["</a:t>
            </a:r>
            <a:r>
              <a:rPr lang="en-US" dirty="0"/>
              <a:t> Mark jones </a:t>
            </a:r>
            <a:r>
              <a:rPr lang="en-GB" dirty="0" smtClean="0"/>
              <a:t>",</a:t>
            </a:r>
            <a:r>
              <a:rPr lang="en-GB" dirty="0"/>
              <a:t>43,54,23], </a:t>
            </a:r>
            <a:r>
              <a:rPr lang="en-GB" dirty="0" smtClean="0"/>
              <a:t>["</a:t>
            </a:r>
            <a:r>
              <a:rPr lang="en-US" dirty="0"/>
              <a:t> King </a:t>
            </a:r>
            <a:r>
              <a:rPr lang="en-US" dirty="0" err="1"/>
              <a:t>Plonker</a:t>
            </a:r>
            <a:r>
              <a:rPr lang="en-US" dirty="0"/>
              <a:t> </a:t>
            </a:r>
            <a:r>
              <a:rPr lang="en-GB" dirty="0" smtClean="0"/>
              <a:t>", </a:t>
            </a:r>
            <a:r>
              <a:rPr lang="en-GB" dirty="0"/>
              <a:t>23,12,32]]</a:t>
            </a:r>
          </a:p>
          <a:p>
            <a:r>
              <a:rPr lang="en-GB" dirty="0"/>
              <a:t>print(grades)</a:t>
            </a:r>
          </a:p>
        </p:txBody>
      </p:sp>
    </p:spTree>
    <p:extLst>
      <p:ext uri="{BB962C8B-B14F-4D97-AF65-F5344CB8AC3E}">
        <p14:creationId xmlns:p14="http://schemas.microsoft.com/office/powerpoint/2010/main" val="82914748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smtClean="0"/>
              <a:t>8. </a:t>
            </a:r>
            <a:r>
              <a:rPr lang="en-US" sz="2400" dirty="0" smtClean="0"/>
              <a:t>Complete the following table:</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graphicFrame>
        <p:nvGraphicFramePr>
          <p:cNvPr id="2" name="Table 1"/>
          <p:cNvGraphicFramePr>
            <a:graphicFrameLocks noGrp="1"/>
          </p:cNvGraphicFramePr>
          <p:nvPr>
            <p:extLst>
              <p:ext uri="{D42A27DB-BD31-4B8C-83A1-F6EECF244321}">
                <p14:modId xmlns:p14="http://schemas.microsoft.com/office/powerpoint/2010/main" val="1805996103"/>
              </p:ext>
            </p:extLst>
          </p:nvPr>
        </p:nvGraphicFramePr>
        <p:xfrm>
          <a:off x="827584" y="1124744"/>
          <a:ext cx="7416824" cy="4585524"/>
        </p:xfrm>
        <a:graphic>
          <a:graphicData uri="http://schemas.openxmlformats.org/drawingml/2006/table">
            <a:tbl>
              <a:tblPr firstRow="1" bandRow="1">
                <a:tableStyleId>{5C22544A-7EE6-4342-B048-85BDC9FD1C3A}</a:tableStyleId>
              </a:tblPr>
              <a:tblGrid>
                <a:gridCol w="4160658"/>
                <a:gridCol w="3256166"/>
              </a:tblGrid>
              <a:tr h="379248">
                <a:tc>
                  <a:txBody>
                    <a:bodyPr/>
                    <a:lstStyle/>
                    <a:p>
                      <a:pPr>
                        <a:lnSpc>
                          <a:spcPct val="115000"/>
                        </a:lnSpc>
                        <a:spcAft>
                          <a:spcPts val="0"/>
                        </a:spcAft>
                      </a:pPr>
                      <a:r>
                        <a:rPr lang="en-GB" sz="1100" dirty="0">
                          <a:effectLst/>
                        </a:rPr>
                        <a:t>Data</a:t>
                      </a:r>
                      <a:endParaRPr lang="en-GB" sz="1100" dirty="0">
                        <a:solidFill>
                          <a:srgbClr val="000000"/>
                        </a:solidFill>
                        <a:effectLst/>
                        <a:latin typeface="Arial"/>
                        <a:ea typeface="Arial"/>
                      </a:endParaRPr>
                    </a:p>
                  </a:txBody>
                  <a:tcPr marL="90170" marR="90170" anchor="ctr"/>
                </a:tc>
                <a:tc>
                  <a:txBody>
                    <a:bodyPr/>
                    <a:lstStyle/>
                    <a:p>
                      <a:pPr>
                        <a:lnSpc>
                          <a:spcPct val="115000"/>
                        </a:lnSpc>
                        <a:spcAft>
                          <a:spcPts val="0"/>
                        </a:spcAft>
                      </a:pPr>
                      <a:r>
                        <a:rPr lang="en-GB" sz="1100">
                          <a:effectLst/>
                        </a:rPr>
                        <a:t>Data Type</a:t>
                      </a:r>
                      <a:endParaRPr lang="en-GB" sz="1100">
                        <a:solidFill>
                          <a:srgbClr val="000000"/>
                        </a:solidFill>
                        <a:effectLst/>
                        <a:latin typeface="Arial"/>
                        <a:ea typeface="Arial"/>
                      </a:endParaRPr>
                    </a:p>
                  </a:txBody>
                  <a:tcPr marL="90170" marR="90170" anchor="ctr"/>
                </a:tc>
              </a:tr>
              <a:tr h="637838">
                <a:tc>
                  <a:txBody>
                    <a:bodyPr/>
                    <a:lstStyle/>
                    <a:p>
                      <a:pPr>
                        <a:lnSpc>
                          <a:spcPct val="115000"/>
                        </a:lnSpc>
                        <a:spcAft>
                          <a:spcPts val="0"/>
                        </a:spcAft>
                      </a:pPr>
                      <a:r>
                        <a:rPr lang="en-GB" sz="1100" dirty="0">
                          <a:effectLst/>
                        </a:rPr>
                        <a:t>Age</a:t>
                      </a:r>
                      <a:endParaRPr lang="en-GB" sz="1100" dirty="0">
                        <a:solidFill>
                          <a:srgbClr val="000000"/>
                        </a:solidFill>
                        <a:effectLst/>
                        <a:latin typeface="Arial"/>
                        <a:ea typeface="Arial"/>
                      </a:endParaRPr>
                    </a:p>
                  </a:txBody>
                  <a:tcPr marL="90170" marR="90170" anchor="ctr"/>
                </a:tc>
                <a:tc>
                  <a:txBody>
                    <a:bodyPr/>
                    <a:lstStyle/>
                    <a:p>
                      <a:pPr>
                        <a:lnSpc>
                          <a:spcPct val="115000"/>
                        </a:lnSpc>
                        <a:spcAft>
                          <a:spcPts val="0"/>
                        </a:spcAft>
                      </a:pPr>
                      <a:r>
                        <a:rPr lang="en-GB" sz="1100">
                          <a:effectLst/>
                        </a:rPr>
                        <a:t>Integer</a:t>
                      </a:r>
                      <a:endParaRPr lang="en-GB" sz="1100">
                        <a:solidFill>
                          <a:srgbClr val="000000"/>
                        </a:solidFill>
                        <a:effectLst/>
                        <a:latin typeface="Arial"/>
                        <a:ea typeface="Arial"/>
                      </a:endParaRPr>
                    </a:p>
                  </a:txBody>
                  <a:tcPr marL="90170" marR="90170" anchor="ctr"/>
                </a:tc>
              </a:tr>
              <a:tr h="637838">
                <a:tc>
                  <a:txBody>
                    <a:bodyPr/>
                    <a:lstStyle/>
                    <a:p>
                      <a:pPr>
                        <a:lnSpc>
                          <a:spcPct val="115000"/>
                        </a:lnSpc>
                        <a:spcAft>
                          <a:spcPts val="0"/>
                        </a:spcAft>
                      </a:pPr>
                      <a:r>
                        <a:rPr lang="en-US" sz="1100">
                          <a:effectLst/>
                        </a:rPr>
                        <a:t>House address</a:t>
                      </a:r>
                      <a:endParaRPr lang="en-GB" sz="1100">
                        <a:solidFill>
                          <a:srgbClr val="000000"/>
                        </a:solidFill>
                        <a:effectLst/>
                        <a:latin typeface="Arial"/>
                        <a:ea typeface="Arial"/>
                      </a:endParaRPr>
                    </a:p>
                  </a:txBody>
                  <a:tcPr marL="90170" marR="90170" anchor="ctr"/>
                </a:tc>
                <a:tc>
                  <a:txBody>
                    <a:bodyPr/>
                    <a:lstStyle/>
                    <a:p>
                      <a:pPr>
                        <a:lnSpc>
                          <a:spcPct val="115000"/>
                        </a:lnSpc>
                      </a:pPr>
                      <a:r>
                        <a:rPr lang="en-US" sz="1100" dirty="0" smtClean="0">
                          <a:solidFill>
                            <a:srgbClr val="000000"/>
                          </a:solidFill>
                          <a:effectLst/>
                          <a:latin typeface="Arial"/>
                        </a:rPr>
                        <a:t>String</a:t>
                      </a:r>
                      <a:endParaRPr lang="en-GB" sz="1100" dirty="0">
                        <a:solidFill>
                          <a:srgbClr val="000000"/>
                        </a:solidFill>
                        <a:effectLst/>
                        <a:latin typeface="Arial"/>
                      </a:endParaRPr>
                    </a:p>
                  </a:txBody>
                  <a:tcPr marL="90170" marR="90170" anchor="ctr"/>
                </a:tc>
              </a:tr>
              <a:tr h="637838">
                <a:tc>
                  <a:txBody>
                    <a:bodyPr/>
                    <a:lstStyle/>
                    <a:p>
                      <a:pPr>
                        <a:lnSpc>
                          <a:spcPct val="115000"/>
                        </a:lnSpc>
                        <a:spcAft>
                          <a:spcPts val="0"/>
                        </a:spcAft>
                      </a:pPr>
                      <a:r>
                        <a:rPr lang="en-US" sz="1100">
                          <a:effectLst/>
                        </a:rPr>
                        <a:t>Name</a:t>
                      </a:r>
                      <a:endParaRPr lang="en-GB" sz="1100">
                        <a:solidFill>
                          <a:srgbClr val="000000"/>
                        </a:solidFill>
                        <a:effectLst/>
                        <a:latin typeface="Arial"/>
                        <a:ea typeface="Arial"/>
                      </a:endParaRPr>
                    </a:p>
                  </a:txBody>
                  <a:tcPr marL="90170" marR="90170" anchor="ctr"/>
                </a:tc>
                <a:tc>
                  <a:txBody>
                    <a:bodyPr/>
                    <a:lstStyle/>
                    <a:p>
                      <a:pPr>
                        <a:lnSpc>
                          <a:spcPct val="115000"/>
                        </a:lnSpc>
                      </a:pPr>
                      <a:r>
                        <a:rPr lang="en-US" sz="1100" dirty="0" smtClean="0">
                          <a:solidFill>
                            <a:srgbClr val="000000"/>
                          </a:solidFill>
                          <a:effectLst/>
                          <a:latin typeface="Arial"/>
                        </a:rPr>
                        <a:t>String</a:t>
                      </a:r>
                      <a:endParaRPr lang="en-GB" sz="1100" dirty="0">
                        <a:solidFill>
                          <a:srgbClr val="000000"/>
                        </a:solidFill>
                        <a:effectLst/>
                        <a:latin typeface="Arial"/>
                      </a:endParaRPr>
                    </a:p>
                  </a:txBody>
                  <a:tcPr marL="90170" marR="90170" anchor="ctr"/>
                </a:tc>
              </a:tr>
              <a:tr h="637838">
                <a:tc>
                  <a:txBody>
                    <a:bodyPr/>
                    <a:lstStyle/>
                    <a:p>
                      <a:pPr>
                        <a:lnSpc>
                          <a:spcPct val="115000"/>
                        </a:lnSpc>
                        <a:spcAft>
                          <a:spcPts val="0"/>
                        </a:spcAft>
                      </a:pPr>
                      <a:r>
                        <a:rPr lang="en-US" sz="1100">
                          <a:effectLst/>
                        </a:rPr>
                        <a:t>Test tomorrow? Y/N</a:t>
                      </a:r>
                      <a:endParaRPr lang="en-GB" sz="1100">
                        <a:solidFill>
                          <a:srgbClr val="000000"/>
                        </a:solidFill>
                        <a:effectLst/>
                        <a:latin typeface="Arial"/>
                        <a:ea typeface="Arial"/>
                      </a:endParaRPr>
                    </a:p>
                  </a:txBody>
                  <a:tcPr marL="90170" marR="90170" anchor="ctr"/>
                </a:tc>
                <a:tc>
                  <a:txBody>
                    <a:bodyPr/>
                    <a:lstStyle/>
                    <a:p>
                      <a:pPr>
                        <a:lnSpc>
                          <a:spcPct val="115000"/>
                        </a:lnSpc>
                      </a:pPr>
                      <a:r>
                        <a:rPr lang="en-US" sz="1100" dirty="0" smtClean="0">
                          <a:solidFill>
                            <a:srgbClr val="000000"/>
                          </a:solidFill>
                          <a:effectLst/>
                          <a:latin typeface="Arial"/>
                        </a:rPr>
                        <a:t>Character</a:t>
                      </a:r>
                      <a:endParaRPr lang="en-GB" sz="1100" dirty="0">
                        <a:solidFill>
                          <a:srgbClr val="000000"/>
                        </a:solidFill>
                        <a:effectLst/>
                        <a:latin typeface="Arial"/>
                      </a:endParaRPr>
                    </a:p>
                  </a:txBody>
                  <a:tcPr marL="90170" marR="90170" anchor="ctr"/>
                </a:tc>
              </a:tr>
              <a:tr h="637838">
                <a:tc>
                  <a:txBody>
                    <a:bodyPr/>
                    <a:lstStyle/>
                    <a:p>
                      <a:pPr>
                        <a:lnSpc>
                          <a:spcPct val="115000"/>
                        </a:lnSpc>
                        <a:spcAft>
                          <a:spcPts val="0"/>
                        </a:spcAft>
                      </a:pPr>
                      <a:r>
                        <a:rPr lang="en-GB" sz="1100">
                          <a:effectLst/>
                        </a:rPr>
                        <a:t>Weight</a:t>
                      </a:r>
                      <a:endParaRPr lang="en-GB" sz="1100">
                        <a:solidFill>
                          <a:srgbClr val="000000"/>
                        </a:solidFill>
                        <a:effectLst/>
                        <a:latin typeface="Arial"/>
                        <a:ea typeface="Arial"/>
                      </a:endParaRPr>
                    </a:p>
                  </a:txBody>
                  <a:tcPr marL="90170" marR="90170" anchor="ctr"/>
                </a:tc>
                <a:tc>
                  <a:txBody>
                    <a:bodyPr/>
                    <a:lstStyle/>
                    <a:p>
                      <a:pPr>
                        <a:lnSpc>
                          <a:spcPct val="115000"/>
                        </a:lnSpc>
                      </a:pPr>
                      <a:r>
                        <a:rPr lang="en-US" sz="1100" dirty="0" smtClean="0">
                          <a:solidFill>
                            <a:srgbClr val="000000"/>
                          </a:solidFill>
                          <a:effectLst/>
                          <a:latin typeface="Arial"/>
                        </a:rPr>
                        <a:t>Float/Real</a:t>
                      </a:r>
                      <a:endParaRPr lang="en-GB" sz="1100" dirty="0">
                        <a:solidFill>
                          <a:srgbClr val="000000"/>
                        </a:solidFill>
                        <a:effectLst/>
                        <a:latin typeface="Arial"/>
                      </a:endParaRPr>
                    </a:p>
                  </a:txBody>
                  <a:tcPr marL="90170" marR="90170" anchor="ctr"/>
                </a:tc>
              </a:tr>
              <a:tr h="637838">
                <a:tc>
                  <a:txBody>
                    <a:bodyPr/>
                    <a:lstStyle/>
                    <a:p>
                      <a:pPr>
                        <a:lnSpc>
                          <a:spcPct val="115000"/>
                        </a:lnSpc>
                        <a:spcAft>
                          <a:spcPts val="0"/>
                        </a:spcAft>
                      </a:pPr>
                      <a:r>
                        <a:rPr lang="en-US" sz="1100">
                          <a:effectLst/>
                        </a:rPr>
                        <a:t>Price</a:t>
                      </a:r>
                      <a:endParaRPr lang="en-GB" sz="1100">
                        <a:solidFill>
                          <a:srgbClr val="000000"/>
                        </a:solidFill>
                        <a:effectLst/>
                        <a:latin typeface="Arial"/>
                        <a:ea typeface="Arial"/>
                      </a:endParaRPr>
                    </a:p>
                  </a:txBody>
                  <a:tcPr marL="90170" marR="90170" anchor="ctr"/>
                </a:tc>
                <a:tc>
                  <a:txBody>
                    <a:bodyPr/>
                    <a:lstStyle/>
                    <a:p>
                      <a:pPr>
                        <a:lnSpc>
                          <a:spcPct val="115000"/>
                        </a:lnSpc>
                      </a:pPr>
                      <a:r>
                        <a:rPr lang="en-US" sz="1100" dirty="0" smtClean="0">
                          <a:solidFill>
                            <a:srgbClr val="000000"/>
                          </a:solidFill>
                          <a:effectLst/>
                          <a:latin typeface="Arial"/>
                        </a:rPr>
                        <a:t>Float/Real</a:t>
                      </a:r>
                      <a:endParaRPr lang="en-GB" sz="1100" dirty="0">
                        <a:solidFill>
                          <a:srgbClr val="000000"/>
                        </a:solidFill>
                        <a:effectLst/>
                        <a:latin typeface="Arial"/>
                      </a:endParaRPr>
                    </a:p>
                  </a:txBody>
                  <a:tcPr marL="90170" marR="90170" anchor="ctr"/>
                </a:tc>
              </a:tr>
              <a:tr h="379248">
                <a:tc>
                  <a:txBody>
                    <a:bodyPr/>
                    <a:lstStyle/>
                    <a:p>
                      <a:pPr>
                        <a:lnSpc>
                          <a:spcPct val="115000"/>
                        </a:lnSpc>
                        <a:spcAft>
                          <a:spcPts val="0"/>
                        </a:spcAft>
                      </a:pPr>
                      <a:r>
                        <a:rPr lang="en-US" sz="1100">
                          <a:effectLst/>
                        </a:rPr>
                        <a:t>Is 5 == 5</a:t>
                      </a:r>
                      <a:endParaRPr lang="en-GB" sz="1100">
                        <a:solidFill>
                          <a:srgbClr val="000000"/>
                        </a:solidFill>
                        <a:effectLst/>
                        <a:latin typeface="Arial"/>
                        <a:ea typeface="Arial"/>
                      </a:endParaRPr>
                    </a:p>
                  </a:txBody>
                  <a:tcPr marL="90170" marR="90170" anchor="ctr"/>
                </a:tc>
                <a:tc>
                  <a:txBody>
                    <a:bodyPr/>
                    <a:lstStyle/>
                    <a:p>
                      <a:pPr>
                        <a:lnSpc>
                          <a:spcPct val="115000"/>
                        </a:lnSpc>
                      </a:pPr>
                      <a:r>
                        <a:rPr lang="en-US" sz="1100" dirty="0" smtClean="0">
                          <a:solidFill>
                            <a:srgbClr val="000000"/>
                          </a:solidFill>
                          <a:effectLst/>
                          <a:latin typeface="Arial"/>
                        </a:rPr>
                        <a:t>Boolean</a:t>
                      </a:r>
                      <a:endParaRPr lang="en-GB" sz="1100" dirty="0">
                        <a:solidFill>
                          <a:srgbClr val="000000"/>
                        </a:solidFill>
                        <a:effectLst/>
                        <a:latin typeface="Arial"/>
                      </a:endParaRPr>
                    </a:p>
                  </a:txBody>
                  <a:tcPr marL="90170" marR="90170" anchor="ctr"/>
                </a:tc>
              </a:tr>
            </a:tbl>
          </a:graphicData>
        </a:graphic>
      </p:graphicFrame>
    </p:spTree>
    <p:extLst>
      <p:ext uri="{BB962C8B-B14F-4D97-AF65-F5344CB8AC3E}">
        <p14:creationId xmlns:p14="http://schemas.microsoft.com/office/powerpoint/2010/main" val="6108185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40)</a:t>
            </a:r>
            <a:r>
              <a:rPr lang="en-US" sz="2000" b="1" dirty="0" smtClean="0"/>
              <a:t> </a:t>
            </a:r>
            <a:r>
              <a:rPr lang="en-GB" sz="2000" dirty="0"/>
              <a:t>Modify Mark Jones Grade2 to </a:t>
            </a:r>
            <a:r>
              <a:rPr lang="en-GB" sz="2000" dirty="0" smtClean="0"/>
              <a:t>76 from the previous question. </a:t>
            </a:r>
            <a:r>
              <a:rPr lang="en-GB" sz="2000" dirty="0"/>
              <a:t>You will need the </a:t>
            </a:r>
            <a:r>
              <a:rPr lang="en-GB" sz="2000" dirty="0" smtClean="0"/>
              <a:t>following: </a:t>
            </a:r>
            <a:r>
              <a:rPr lang="en-GB" sz="2000" dirty="0">
                <a:solidFill>
                  <a:srgbClr val="FF0000"/>
                </a:solidFill>
              </a:rPr>
              <a:t>grades[index][index] = </a:t>
            </a:r>
            <a:r>
              <a:rPr lang="en-GB" sz="2000" dirty="0" smtClean="0">
                <a:solidFill>
                  <a:srgbClr val="FF0000"/>
                </a:solidFill>
              </a:rPr>
              <a:t>76 </a:t>
            </a:r>
            <a:endParaRPr lang="en-GB" sz="2000" dirty="0">
              <a:solidFill>
                <a:srgbClr val="FF0000"/>
              </a:solidFill>
            </a:endParaRPr>
          </a:p>
          <a:p>
            <a:pPr mar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971600" y="2132856"/>
            <a:ext cx="7560840" cy="2308324"/>
          </a:xfrm>
          <a:prstGeom prst="rect">
            <a:avLst/>
          </a:prstGeom>
        </p:spPr>
        <p:txBody>
          <a:bodyPr wrap="square">
            <a:spAutoFit/>
          </a:bodyPr>
          <a:lstStyle/>
          <a:p>
            <a:r>
              <a:rPr lang="en-GB" dirty="0"/>
              <a:t>grades = [["</a:t>
            </a:r>
            <a:r>
              <a:rPr lang="en-GB" dirty="0" err="1"/>
              <a:t>Alfie</a:t>
            </a:r>
            <a:r>
              <a:rPr lang="en-GB" dirty="0"/>
              <a:t> Little",24,32,5],["Billy Bob Junior II", 22,22,53], ["Mark jones",43,54,23],["King </a:t>
            </a:r>
            <a:r>
              <a:rPr lang="en-GB" dirty="0" err="1"/>
              <a:t>Plonker</a:t>
            </a:r>
            <a:r>
              <a:rPr lang="en-GB" dirty="0"/>
              <a:t>", 23,12,32]]</a:t>
            </a:r>
          </a:p>
          <a:p>
            <a:r>
              <a:rPr lang="en-GB" dirty="0"/>
              <a:t>print(grades)</a:t>
            </a:r>
          </a:p>
          <a:p>
            <a:r>
              <a:rPr lang="en-GB" dirty="0"/>
              <a:t>grades[2][2] = 76</a:t>
            </a:r>
          </a:p>
          <a:p>
            <a:r>
              <a:rPr lang="en-GB" dirty="0"/>
              <a:t>print(grades)</a:t>
            </a:r>
          </a:p>
        </p:txBody>
      </p:sp>
    </p:spTree>
    <p:extLst>
      <p:ext uri="{BB962C8B-B14F-4D97-AF65-F5344CB8AC3E}">
        <p14:creationId xmlns:p14="http://schemas.microsoft.com/office/powerpoint/2010/main" val="47569993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b="1" dirty="0" smtClean="0"/>
              <a:t>41)</a:t>
            </a:r>
            <a:r>
              <a:rPr lang="en-US" sz="2000" b="1" dirty="0" smtClean="0"/>
              <a:t> </a:t>
            </a:r>
            <a:r>
              <a:rPr lang="en-GB" sz="2000" dirty="0"/>
              <a:t>Add ‘Grade4’ to your array with the following data</a:t>
            </a:r>
            <a:r>
              <a:rPr lang="en-GB" sz="2000" dirty="0" smtClean="0"/>
              <a:t>: </a:t>
            </a:r>
            <a:r>
              <a:rPr lang="en-GB" sz="2000" dirty="0"/>
              <a:t>You will need the </a:t>
            </a:r>
            <a:r>
              <a:rPr lang="en-GB" sz="2000" dirty="0" smtClean="0"/>
              <a:t>following: </a:t>
            </a:r>
            <a:r>
              <a:rPr lang="en-GB" sz="2000" dirty="0"/>
              <a:t>grades[x].append(value</a:t>
            </a:r>
            <a:r>
              <a:rPr lang="en-GB" sz="2000" dirty="0" smtClean="0"/>
              <a:t>)</a:t>
            </a:r>
          </a:p>
          <a:p>
            <a:pPr marL="0" lv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graphicFrame>
        <p:nvGraphicFramePr>
          <p:cNvPr id="2" name="Table 1"/>
          <p:cNvGraphicFramePr>
            <a:graphicFrameLocks noGrp="1"/>
          </p:cNvGraphicFramePr>
          <p:nvPr>
            <p:extLst>
              <p:ext uri="{D42A27DB-BD31-4B8C-83A1-F6EECF244321}">
                <p14:modId xmlns:p14="http://schemas.microsoft.com/office/powerpoint/2010/main" val="2539721570"/>
              </p:ext>
            </p:extLst>
          </p:nvPr>
        </p:nvGraphicFramePr>
        <p:xfrm>
          <a:off x="6084168" y="764704"/>
          <a:ext cx="3151505" cy="1402080"/>
        </p:xfrm>
        <a:graphic>
          <a:graphicData uri="http://schemas.openxmlformats.org/drawingml/2006/table">
            <a:tbl>
              <a:tblPr firstRow="1" firstCol="1" bandRow="1">
                <a:tableStyleId>{5C22544A-7EE6-4342-B048-85BDC9FD1C3A}</a:tableStyleId>
              </a:tblPr>
              <a:tblGrid>
                <a:gridCol w="1861820"/>
                <a:gridCol w="1289685"/>
              </a:tblGrid>
              <a:tr h="0">
                <a:tc>
                  <a:txBody>
                    <a:bodyPr/>
                    <a:lstStyle/>
                    <a:p>
                      <a:pPr>
                        <a:lnSpc>
                          <a:spcPct val="115000"/>
                        </a:lnSpc>
                        <a:spcAft>
                          <a:spcPts val="1000"/>
                        </a:spcAft>
                      </a:pPr>
                      <a:r>
                        <a:rPr lang="en-US" sz="1600" dirty="0">
                          <a:effectLst/>
                        </a:rPr>
                        <a:t>Student name</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Grade4</a:t>
                      </a:r>
                      <a:endParaRPr lang="en-GB" sz="1100">
                        <a:effectLst/>
                        <a:latin typeface="Calibri"/>
                        <a:ea typeface="Calibri"/>
                        <a:cs typeface="Times New Roman"/>
                      </a:endParaRPr>
                    </a:p>
                  </a:txBody>
                  <a:tcPr marL="68580" marR="68580" marT="0" marB="0"/>
                </a:tc>
              </a:tr>
              <a:tr h="0">
                <a:tc>
                  <a:txBody>
                    <a:bodyPr/>
                    <a:lstStyle/>
                    <a:p>
                      <a:pPr>
                        <a:lnSpc>
                          <a:spcPct val="115000"/>
                        </a:lnSpc>
                        <a:spcAft>
                          <a:spcPts val="1000"/>
                        </a:spcAft>
                      </a:pPr>
                      <a:r>
                        <a:rPr lang="en-US" sz="1600" dirty="0" err="1">
                          <a:effectLst/>
                        </a:rPr>
                        <a:t>Alfie</a:t>
                      </a:r>
                      <a:r>
                        <a:rPr lang="en-US" sz="1600" dirty="0">
                          <a:effectLst/>
                        </a:rPr>
                        <a:t> Little</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37</a:t>
                      </a:r>
                      <a:endParaRPr lang="en-GB" sz="1100">
                        <a:effectLst/>
                        <a:latin typeface="Calibri"/>
                        <a:ea typeface="Calibri"/>
                        <a:cs typeface="Times New Roman"/>
                      </a:endParaRPr>
                    </a:p>
                  </a:txBody>
                  <a:tcPr marL="68580" marR="68580" marT="0" marB="0"/>
                </a:tc>
              </a:tr>
              <a:tr h="0">
                <a:tc>
                  <a:txBody>
                    <a:bodyPr/>
                    <a:lstStyle/>
                    <a:p>
                      <a:pPr>
                        <a:lnSpc>
                          <a:spcPct val="115000"/>
                        </a:lnSpc>
                        <a:spcAft>
                          <a:spcPts val="1000"/>
                        </a:spcAft>
                      </a:pPr>
                      <a:r>
                        <a:rPr lang="en-US" sz="1600">
                          <a:effectLst/>
                        </a:rPr>
                        <a:t>Billy Bob Junior II</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99</a:t>
                      </a:r>
                      <a:endParaRPr lang="en-GB" sz="1100">
                        <a:effectLst/>
                        <a:latin typeface="Calibri"/>
                        <a:ea typeface="Calibri"/>
                        <a:cs typeface="Times New Roman"/>
                      </a:endParaRPr>
                    </a:p>
                  </a:txBody>
                  <a:tcPr marL="68580" marR="68580" marT="0" marB="0"/>
                </a:tc>
              </a:tr>
              <a:tr h="226695">
                <a:tc>
                  <a:txBody>
                    <a:bodyPr/>
                    <a:lstStyle/>
                    <a:p>
                      <a:pPr>
                        <a:lnSpc>
                          <a:spcPct val="115000"/>
                        </a:lnSpc>
                        <a:spcAft>
                          <a:spcPts val="1000"/>
                        </a:spcAft>
                      </a:pPr>
                      <a:r>
                        <a:rPr lang="en-US" sz="1600" dirty="0">
                          <a:effectLst/>
                        </a:rPr>
                        <a:t>Mark Jones</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32</a:t>
                      </a:r>
                      <a:endParaRPr lang="en-GB" sz="1100">
                        <a:effectLst/>
                        <a:latin typeface="Calibri"/>
                        <a:ea typeface="Calibri"/>
                        <a:cs typeface="Times New Roman"/>
                      </a:endParaRPr>
                    </a:p>
                  </a:txBody>
                  <a:tcPr marL="68580" marR="68580" marT="0" marB="0"/>
                </a:tc>
              </a:tr>
              <a:tr h="236220">
                <a:tc>
                  <a:txBody>
                    <a:bodyPr/>
                    <a:lstStyle/>
                    <a:p>
                      <a:pPr>
                        <a:lnSpc>
                          <a:spcPct val="115000"/>
                        </a:lnSpc>
                        <a:spcAft>
                          <a:spcPts val="1000"/>
                        </a:spcAft>
                      </a:pPr>
                      <a:r>
                        <a:rPr lang="en-US" sz="1600" dirty="0">
                          <a:effectLst/>
                        </a:rPr>
                        <a:t>King </a:t>
                      </a:r>
                      <a:r>
                        <a:rPr lang="en-US" sz="1600" dirty="0" err="1">
                          <a:effectLst/>
                        </a:rPr>
                        <a:t>Plonker</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dirty="0">
                          <a:effectLst/>
                        </a:rPr>
                        <a:t>42</a:t>
                      </a:r>
                      <a:endParaRPr lang="en-GB" sz="1100" dirty="0">
                        <a:effectLst/>
                        <a:latin typeface="Calibri"/>
                        <a:ea typeface="Calibri"/>
                        <a:cs typeface="Times New Roman"/>
                      </a:endParaRPr>
                    </a:p>
                  </a:txBody>
                  <a:tcPr marL="68580" marR="68580" marT="0" marB="0"/>
                </a:tc>
              </a:tr>
            </a:tbl>
          </a:graphicData>
        </a:graphic>
      </p:graphicFrame>
      <p:sp>
        <p:nvSpPr>
          <p:cNvPr id="3" name="Rectangle 2"/>
          <p:cNvSpPr/>
          <p:nvPr/>
        </p:nvSpPr>
        <p:spPr>
          <a:xfrm>
            <a:off x="539552" y="2204864"/>
            <a:ext cx="7992888" cy="3416320"/>
          </a:xfrm>
          <a:prstGeom prst="rect">
            <a:avLst/>
          </a:prstGeom>
        </p:spPr>
        <p:txBody>
          <a:bodyPr wrap="square">
            <a:spAutoFit/>
          </a:bodyPr>
          <a:lstStyle/>
          <a:p>
            <a:r>
              <a:rPr lang="en-US" dirty="0"/>
              <a:t>grades = [["</a:t>
            </a:r>
            <a:r>
              <a:rPr lang="en-US" dirty="0" err="1"/>
              <a:t>Alfie</a:t>
            </a:r>
            <a:r>
              <a:rPr lang="en-US" dirty="0"/>
              <a:t> Little",24,32,5],["Billy Bob Junior II", 22,22,53], ["Mark jones",43,54,23], ["King </a:t>
            </a:r>
            <a:r>
              <a:rPr lang="en-US" dirty="0" err="1"/>
              <a:t>Plonker</a:t>
            </a:r>
            <a:r>
              <a:rPr lang="en-US" dirty="0"/>
              <a:t>", 23,12,32]]</a:t>
            </a:r>
          </a:p>
          <a:p>
            <a:r>
              <a:rPr lang="en-US" dirty="0"/>
              <a:t>print(grades)</a:t>
            </a:r>
          </a:p>
          <a:p>
            <a:r>
              <a:rPr lang="en-US" dirty="0"/>
              <a:t>grades[0].append(37)</a:t>
            </a:r>
          </a:p>
          <a:p>
            <a:r>
              <a:rPr lang="en-US" dirty="0"/>
              <a:t>grades[1].append(99)</a:t>
            </a:r>
          </a:p>
          <a:p>
            <a:r>
              <a:rPr lang="en-US" dirty="0"/>
              <a:t>grades[2].append(32)</a:t>
            </a:r>
          </a:p>
          <a:p>
            <a:r>
              <a:rPr lang="en-US" dirty="0"/>
              <a:t>grades[3].append(42)</a:t>
            </a:r>
          </a:p>
          <a:p>
            <a:r>
              <a:rPr lang="en-US" dirty="0"/>
              <a:t>print(grades)</a:t>
            </a:r>
          </a:p>
        </p:txBody>
      </p:sp>
    </p:spTree>
    <p:extLst>
      <p:ext uri="{BB962C8B-B14F-4D97-AF65-F5344CB8AC3E}">
        <p14:creationId xmlns:p14="http://schemas.microsoft.com/office/powerpoint/2010/main" val="257173419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42)</a:t>
            </a:r>
            <a:r>
              <a:rPr lang="en-US" sz="2000" b="1" dirty="0" smtClean="0"/>
              <a:t> </a:t>
            </a:r>
            <a:r>
              <a:rPr lang="en-GB" sz="2000" dirty="0"/>
              <a:t>Add </a:t>
            </a:r>
            <a:r>
              <a:rPr lang="en-GB" sz="2000" dirty="0" smtClean="0"/>
              <a:t>to your previous code “question” to calculate the average </a:t>
            </a:r>
            <a:r>
              <a:rPr lang="en-GB" sz="2000" dirty="0"/>
              <a:t>for grade1, grade2, grade3, and grade4 for </a:t>
            </a:r>
            <a:r>
              <a:rPr lang="en-GB" sz="2000" dirty="0" err="1"/>
              <a:t>Alfie</a:t>
            </a:r>
            <a:r>
              <a:rPr lang="en-GB" sz="2000" dirty="0"/>
              <a:t> Little. Display the outcome. </a:t>
            </a:r>
          </a:p>
          <a:p>
            <a:pPr marL="0" lv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233264" y="1988840"/>
            <a:ext cx="8910736" cy="3785652"/>
          </a:xfrm>
          <a:prstGeom prst="rect">
            <a:avLst/>
          </a:prstGeom>
        </p:spPr>
        <p:txBody>
          <a:bodyPr wrap="square">
            <a:spAutoFit/>
          </a:bodyPr>
          <a:lstStyle/>
          <a:p>
            <a:r>
              <a:rPr lang="en-GB" dirty="0"/>
              <a:t>grades = [["</a:t>
            </a:r>
            <a:r>
              <a:rPr lang="en-GB" dirty="0" err="1"/>
              <a:t>Alfie</a:t>
            </a:r>
            <a:r>
              <a:rPr lang="en-GB" dirty="0"/>
              <a:t> Little",24,32,5],["Billy Bob Junior II", 22,22,53], ["Mark jones",43,54,23], ["King </a:t>
            </a:r>
            <a:r>
              <a:rPr lang="en-GB" dirty="0" err="1"/>
              <a:t>Plonker</a:t>
            </a:r>
            <a:r>
              <a:rPr lang="en-GB" dirty="0"/>
              <a:t>", 23,12,32]]</a:t>
            </a:r>
          </a:p>
          <a:p>
            <a:r>
              <a:rPr lang="en-GB" dirty="0"/>
              <a:t>grades[0].append(37)</a:t>
            </a:r>
          </a:p>
          <a:p>
            <a:r>
              <a:rPr lang="en-GB" dirty="0"/>
              <a:t>grades[1].append(99)</a:t>
            </a:r>
          </a:p>
          <a:p>
            <a:r>
              <a:rPr lang="en-GB" dirty="0"/>
              <a:t>grades[2].append(32)</a:t>
            </a:r>
          </a:p>
          <a:p>
            <a:r>
              <a:rPr lang="en-GB" dirty="0"/>
              <a:t>grades[3].append(42)</a:t>
            </a:r>
          </a:p>
          <a:p>
            <a:r>
              <a:rPr lang="en-GB" dirty="0"/>
              <a:t>print(grades)</a:t>
            </a:r>
          </a:p>
          <a:p>
            <a:r>
              <a:rPr lang="en-GB" dirty="0"/>
              <a:t>average = (grades[0][1] + grades[0][2] + grades[0][3] + grades[0][4]) / 4</a:t>
            </a:r>
          </a:p>
          <a:p>
            <a:r>
              <a:rPr lang="en-GB" dirty="0"/>
              <a:t>print("the average </a:t>
            </a:r>
            <a:r>
              <a:rPr lang="en-GB" dirty="0" smtClean="0"/>
              <a:t>grade </a:t>
            </a:r>
            <a:r>
              <a:rPr lang="en-GB" dirty="0"/>
              <a:t>for </a:t>
            </a:r>
            <a:r>
              <a:rPr lang="en-GB" dirty="0" err="1"/>
              <a:t>Alfie</a:t>
            </a:r>
            <a:r>
              <a:rPr lang="en-GB" dirty="0"/>
              <a:t> Little is:", average)</a:t>
            </a:r>
          </a:p>
        </p:txBody>
      </p:sp>
    </p:spTree>
    <p:extLst>
      <p:ext uri="{BB962C8B-B14F-4D97-AF65-F5344CB8AC3E}">
        <p14:creationId xmlns:p14="http://schemas.microsoft.com/office/powerpoint/2010/main" val="118900882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43)</a:t>
            </a:r>
            <a:r>
              <a:rPr lang="en-US" sz="2000" b="1" dirty="0" smtClean="0"/>
              <a:t> </a:t>
            </a:r>
          </a:p>
          <a:p>
            <a:pPr marL="0" indent="0">
              <a:buNone/>
            </a:pPr>
            <a:r>
              <a:rPr lang="en-US" sz="2400" b="1" dirty="0" smtClean="0">
                <a:solidFill>
                  <a:srgbClr val="FF0000"/>
                </a:solidFill>
              </a:rPr>
              <a:t>Fill the gaps.</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3" name="Rectangle 2"/>
          <p:cNvSpPr/>
          <p:nvPr/>
        </p:nvSpPr>
        <p:spPr>
          <a:xfrm>
            <a:off x="179512" y="1484784"/>
            <a:ext cx="8784976" cy="3785652"/>
          </a:xfrm>
          <a:prstGeom prst="rect">
            <a:avLst/>
          </a:prstGeom>
        </p:spPr>
        <p:txBody>
          <a:bodyPr wrap="square">
            <a:spAutoFit/>
          </a:bodyPr>
          <a:lstStyle/>
          <a:p>
            <a:r>
              <a:rPr lang="en-GB" dirty="0"/>
              <a:t>pupils = [["Alex Chadwick","7+"],["</a:t>
            </a:r>
            <a:r>
              <a:rPr lang="en-GB" dirty="0" err="1"/>
              <a:t>Seema</a:t>
            </a:r>
            <a:r>
              <a:rPr lang="en-GB" dirty="0"/>
              <a:t> Patel","5-"],</a:t>
            </a:r>
          </a:p>
          <a:p>
            <a:r>
              <a:rPr lang="en-GB" dirty="0"/>
              <a:t>          ["Dion Scott","6-"],["Emma Baldridge","8"],</a:t>
            </a:r>
          </a:p>
          <a:p>
            <a:r>
              <a:rPr lang="en-GB" dirty="0"/>
              <a:t>          ["Gareth Wild","8+"]]</a:t>
            </a:r>
          </a:p>
          <a:p>
            <a:r>
              <a:rPr lang="en-GB" dirty="0"/>
              <a:t>print(pupils)</a:t>
            </a:r>
          </a:p>
          <a:p>
            <a:r>
              <a:rPr lang="en-GB" dirty="0" err="1"/>
              <a:t>pupils.remove</a:t>
            </a:r>
            <a:r>
              <a:rPr lang="en-GB" dirty="0"/>
              <a:t>(pupils[3])</a:t>
            </a:r>
          </a:p>
          <a:p>
            <a:r>
              <a:rPr lang="en-GB" dirty="0"/>
              <a:t>print(pupils)</a:t>
            </a:r>
          </a:p>
          <a:p>
            <a:r>
              <a:rPr lang="en-GB" dirty="0" err="1"/>
              <a:t>pupils.append</a:t>
            </a:r>
            <a:r>
              <a:rPr lang="en-GB" dirty="0"/>
              <a:t>([])</a:t>
            </a:r>
          </a:p>
          <a:p>
            <a:r>
              <a:rPr lang="en-GB" dirty="0"/>
              <a:t>pupils[4].append("Jonathan Pierce")</a:t>
            </a:r>
          </a:p>
          <a:p>
            <a:r>
              <a:rPr lang="en-GB" dirty="0"/>
              <a:t>pupils[4].append("5+")</a:t>
            </a:r>
          </a:p>
          <a:p>
            <a:r>
              <a:rPr lang="en-GB" dirty="0"/>
              <a:t>print(pupils)</a:t>
            </a:r>
          </a:p>
        </p:txBody>
      </p:sp>
    </p:spTree>
    <p:extLst>
      <p:ext uri="{BB962C8B-B14F-4D97-AF65-F5344CB8AC3E}">
        <p14:creationId xmlns:p14="http://schemas.microsoft.com/office/powerpoint/2010/main" val="194645443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44)</a:t>
            </a:r>
            <a:r>
              <a:rPr lang="en-US" sz="2000" b="1" dirty="0" smtClean="0"/>
              <a:t> </a:t>
            </a:r>
            <a:r>
              <a:rPr lang="en-GB" sz="2000" dirty="0" smtClean="0">
                <a:latin typeface="Century Gothic" panose="020B0502020202020204" pitchFamily="34" charset="0"/>
              </a:rPr>
              <a:t>Ask the </a:t>
            </a:r>
            <a:r>
              <a:rPr lang="en-GB" sz="2000" dirty="0">
                <a:latin typeface="Century Gothic" panose="020B0502020202020204" pitchFamily="34" charset="0"/>
              </a:rPr>
              <a:t>user to </a:t>
            </a:r>
            <a:r>
              <a:rPr lang="en-GB" sz="2000" dirty="0" smtClean="0">
                <a:latin typeface="Century Gothic" panose="020B0502020202020204" pitchFamily="34" charset="0"/>
              </a:rPr>
              <a:t>enter the name of 3 singers, </a:t>
            </a:r>
            <a:r>
              <a:rPr lang="en-GB" sz="2000" dirty="0">
                <a:latin typeface="Century Gothic" panose="020B0502020202020204" pitchFamily="34" charset="0"/>
              </a:rPr>
              <a:t>stores them in an array and then </a:t>
            </a:r>
            <a:r>
              <a:rPr lang="en-GB" sz="2000" dirty="0" smtClean="0">
                <a:latin typeface="Century Gothic" panose="020B0502020202020204" pitchFamily="34" charset="0"/>
              </a:rPr>
              <a:t>display </a:t>
            </a:r>
            <a:r>
              <a:rPr lang="en-GB" sz="2000" dirty="0">
                <a:latin typeface="Century Gothic" panose="020B0502020202020204" pitchFamily="34" charset="0"/>
              </a:rPr>
              <a:t>one of them at random</a:t>
            </a:r>
            <a:r>
              <a:rPr lang="en-GB" sz="2000" dirty="0" smtClean="0">
                <a:latin typeface="Century Gothic" panose="020B0502020202020204" pitchFamily="34" charset="0"/>
              </a:rPr>
              <a:t>. Hint: </a:t>
            </a:r>
            <a:r>
              <a:rPr lang="en-GB" sz="2000" b="1" dirty="0" err="1" smtClean="0">
                <a:solidFill>
                  <a:srgbClr val="FF0000"/>
                </a:solidFill>
                <a:latin typeface="Century Gothic" panose="020B0502020202020204" pitchFamily="34" charset="0"/>
              </a:rPr>
              <a:t>random.randint</a:t>
            </a:r>
            <a:r>
              <a:rPr lang="en-GB" sz="2000" b="1" dirty="0" smtClean="0">
                <a:solidFill>
                  <a:srgbClr val="FF0000"/>
                </a:solidFill>
                <a:latin typeface="Century Gothic" panose="020B0502020202020204" pitchFamily="34" charset="0"/>
              </a:rPr>
              <a:t>(0,2)</a:t>
            </a:r>
            <a:endParaRPr lang="en-GB" sz="2000" b="1" dirty="0">
              <a:solidFill>
                <a:srgbClr val="FF0000"/>
              </a:solidFill>
              <a:latin typeface="Century Gothic" panose="020B0502020202020204" pitchFamily="34" charset="0"/>
            </a:endParaRPr>
          </a:p>
          <a:p>
            <a:pPr marL="0" lv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sp>
        <p:nvSpPr>
          <p:cNvPr id="2" name="Rectangle 1"/>
          <p:cNvSpPr/>
          <p:nvPr/>
        </p:nvSpPr>
        <p:spPr>
          <a:xfrm>
            <a:off x="539552" y="2204864"/>
            <a:ext cx="8280920" cy="2677656"/>
          </a:xfrm>
          <a:prstGeom prst="rect">
            <a:avLst/>
          </a:prstGeom>
        </p:spPr>
        <p:txBody>
          <a:bodyPr wrap="square">
            <a:spAutoFit/>
          </a:bodyPr>
          <a:lstStyle/>
          <a:p>
            <a:r>
              <a:rPr lang="en-US" dirty="0"/>
              <a:t>import random</a:t>
            </a:r>
          </a:p>
          <a:p>
            <a:r>
              <a:rPr lang="en-US" dirty="0"/>
              <a:t>array=[]</a:t>
            </a:r>
          </a:p>
          <a:p>
            <a:r>
              <a:rPr lang="en-US" dirty="0"/>
              <a:t>for i in range(3):</a:t>
            </a:r>
          </a:p>
          <a:p>
            <a:r>
              <a:rPr lang="en-US" dirty="0"/>
              <a:t>    singer = input("Enter the name of a singer")</a:t>
            </a:r>
          </a:p>
          <a:p>
            <a:r>
              <a:rPr lang="en-US" dirty="0"/>
              <a:t>    </a:t>
            </a:r>
            <a:r>
              <a:rPr lang="en-US" dirty="0" err="1"/>
              <a:t>array.append</a:t>
            </a:r>
            <a:r>
              <a:rPr lang="en-US" dirty="0"/>
              <a:t>(singer)</a:t>
            </a:r>
          </a:p>
          <a:p>
            <a:r>
              <a:rPr lang="en-US" dirty="0"/>
              <a:t>number=</a:t>
            </a:r>
            <a:r>
              <a:rPr lang="en-US" dirty="0" err="1"/>
              <a:t>random.randint</a:t>
            </a:r>
            <a:r>
              <a:rPr lang="en-US" dirty="0"/>
              <a:t>(0,2)</a:t>
            </a:r>
          </a:p>
          <a:p>
            <a:r>
              <a:rPr lang="en-US" dirty="0"/>
              <a:t>print(array[number],"has been chosen")</a:t>
            </a:r>
            <a:endParaRPr lang="en-GB" dirty="0"/>
          </a:p>
        </p:txBody>
      </p:sp>
    </p:spTree>
    <p:extLst>
      <p:ext uri="{BB962C8B-B14F-4D97-AF65-F5344CB8AC3E}">
        <p14:creationId xmlns:p14="http://schemas.microsoft.com/office/powerpoint/2010/main" val="220351034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45)</a:t>
            </a:r>
            <a:r>
              <a:rPr lang="en-US" sz="2000" b="1" dirty="0" smtClean="0"/>
              <a:t> </a:t>
            </a:r>
            <a:r>
              <a:rPr lang="en-GB" sz="2000" dirty="0" smtClean="0">
                <a:latin typeface="Century Gothic" panose="020B0502020202020204" pitchFamily="34" charset="0"/>
              </a:rPr>
              <a:t>Ask the </a:t>
            </a:r>
            <a:r>
              <a:rPr lang="en-GB" sz="2000" dirty="0">
                <a:latin typeface="Century Gothic" panose="020B0502020202020204" pitchFamily="34" charset="0"/>
              </a:rPr>
              <a:t>user to </a:t>
            </a:r>
            <a:r>
              <a:rPr lang="en-GB" sz="2000" dirty="0" smtClean="0">
                <a:latin typeface="Century Gothic" panose="020B0502020202020204" pitchFamily="34" charset="0"/>
              </a:rPr>
              <a:t>enter the name of 3 singers, </a:t>
            </a:r>
            <a:r>
              <a:rPr lang="en-GB" sz="2000" dirty="0">
                <a:latin typeface="Century Gothic" panose="020B0502020202020204" pitchFamily="34" charset="0"/>
              </a:rPr>
              <a:t>stores them in an </a:t>
            </a:r>
            <a:r>
              <a:rPr lang="en-GB" sz="2000" dirty="0" smtClean="0">
                <a:latin typeface="Century Gothic" panose="020B0502020202020204" pitchFamily="34" charset="0"/>
              </a:rPr>
              <a:t>array. Sort the array in alphabetical order then display each singer in the array on a separate line with their position.</a:t>
            </a:r>
          </a:p>
          <a:p>
            <a:pPr marL="0" indent="0">
              <a:buNone/>
            </a:pPr>
            <a:r>
              <a:rPr lang="en-GB" sz="2000" b="1" dirty="0" smtClean="0">
                <a:solidFill>
                  <a:srgbClr val="FF0000"/>
                </a:solidFill>
                <a:latin typeface="Century Gothic" panose="020B0502020202020204" pitchFamily="34" charset="0"/>
              </a:rPr>
              <a:t>Hints: </a:t>
            </a:r>
            <a:r>
              <a:rPr lang="en-GB" sz="2000" b="1" dirty="0" err="1" smtClean="0">
                <a:solidFill>
                  <a:srgbClr val="FF0000"/>
                </a:solidFill>
                <a:latin typeface="Century Gothic" panose="020B0502020202020204" pitchFamily="34" charset="0"/>
              </a:rPr>
              <a:t>array.sort</a:t>
            </a:r>
            <a:r>
              <a:rPr lang="en-GB" sz="2000" b="1" dirty="0" smtClean="0">
                <a:solidFill>
                  <a:srgbClr val="FF0000"/>
                </a:solidFill>
                <a:latin typeface="Century Gothic" panose="020B0502020202020204" pitchFamily="34" charset="0"/>
              </a:rPr>
              <a:t>()   &amp; </a:t>
            </a:r>
            <a:r>
              <a:rPr lang="en-GB" sz="2000" b="1" dirty="0" err="1" smtClean="0">
                <a:solidFill>
                  <a:srgbClr val="FF0000"/>
                </a:solidFill>
                <a:latin typeface="Century Gothic" panose="020B0502020202020204" pitchFamily="34" charset="0"/>
              </a:rPr>
              <a:t>len</a:t>
            </a:r>
            <a:r>
              <a:rPr lang="en-GB" sz="2000" b="1" dirty="0" smtClean="0">
                <a:solidFill>
                  <a:srgbClr val="FF0000"/>
                </a:solidFill>
                <a:latin typeface="Century Gothic" panose="020B0502020202020204" pitchFamily="34" charset="0"/>
              </a:rPr>
              <a:t>(array)</a:t>
            </a:r>
            <a:endParaRPr lang="en-GB" sz="2000" b="1" dirty="0">
              <a:solidFill>
                <a:srgbClr val="FF0000"/>
              </a:solidFill>
              <a:latin typeface="Century Gothic" panose="020B0502020202020204" pitchFamily="34" charset="0"/>
            </a:endParaRPr>
          </a:p>
          <a:p>
            <a:pPr marL="0" lvl="0" indent="0">
              <a:buNone/>
            </a:pPr>
            <a:r>
              <a:rPr lang="en-US" sz="2400" b="1" dirty="0" smtClean="0">
                <a:solidFill>
                  <a:srgbClr val="FF0000"/>
                </a:solidFill>
              </a:rPr>
              <a:t>Paste your code below:</a:t>
            </a:r>
            <a:endParaRPr lang="en-GB" sz="2400" b="1" dirty="0">
              <a:latin typeface="Courier" pitchFamily="49" charset="0"/>
            </a:endParaRPr>
          </a:p>
          <a:p>
            <a:pPr marL="0" indent="0">
              <a:buNone/>
            </a:pPr>
            <a:r>
              <a:rPr lang="en-GB" sz="2400" b="1" dirty="0" smtClean="0">
                <a:latin typeface="Courier" pitchFamily="49" charset="0"/>
              </a:rPr>
              <a:t>	</a:t>
            </a:r>
            <a:endParaRPr lang="en-GB" sz="2400" b="1"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196752"/>
            <a:ext cx="2448272" cy="1043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11560" y="2780928"/>
            <a:ext cx="8208912" cy="2677656"/>
          </a:xfrm>
          <a:prstGeom prst="rect">
            <a:avLst/>
          </a:prstGeom>
        </p:spPr>
        <p:txBody>
          <a:bodyPr wrap="square">
            <a:spAutoFit/>
          </a:bodyPr>
          <a:lstStyle/>
          <a:p>
            <a:r>
              <a:rPr lang="en-US" dirty="0"/>
              <a:t>array=[]</a:t>
            </a:r>
          </a:p>
          <a:p>
            <a:r>
              <a:rPr lang="en-US" dirty="0"/>
              <a:t>for i in range(3):</a:t>
            </a:r>
          </a:p>
          <a:p>
            <a:r>
              <a:rPr lang="en-US" dirty="0"/>
              <a:t>    singer = input("Enter the name of a singer")</a:t>
            </a:r>
          </a:p>
          <a:p>
            <a:r>
              <a:rPr lang="en-US" dirty="0"/>
              <a:t>    </a:t>
            </a:r>
            <a:r>
              <a:rPr lang="en-US" dirty="0" err="1"/>
              <a:t>array.append</a:t>
            </a:r>
            <a:r>
              <a:rPr lang="en-US" dirty="0"/>
              <a:t>(singer)</a:t>
            </a:r>
          </a:p>
          <a:p>
            <a:r>
              <a:rPr lang="en-US" dirty="0" err="1"/>
              <a:t>array.sort</a:t>
            </a:r>
            <a:r>
              <a:rPr lang="en-US" dirty="0"/>
              <a:t>()</a:t>
            </a:r>
          </a:p>
          <a:p>
            <a:r>
              <a:rPr lang="en-US" dirty="0"/>
              <a:t>for x in range(</a:t>
            </a:r>
            <a:r>
              <a:rPr lang="en-US" dirty="0" err="1"/>
              <a:t>len</a:t>
            </a:r>
            <a:r>
              <a:rPr lang="en-US" dirty="0"/>
              <a:t>(array)):</a:t>
            </a:r>
          </a:p>
          <a:p>
            <a:r>
              <a:rPr lang="en-US" dirty="0"/>
              <a:t>    print("Singer number",x+1,"is",array[x])</a:t>
            </a:r>
          </a:p>
        </p:txBody>
      </p:sp>
    </p:spTree>
    <p:extLst>
      <p:ext uri="{BB962C8B-B14F-4D97-AF65-F5344CB8AC3E}">
        <p14:creationId xmlns:p14="http://schemas.microsoft.com/office/powerpoint/2010/main" val="149598846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46</a:t>
            </a:r>
            <a:r>
              <a:rPr lang="en-GB" sz="2000" dirty="0" smtClean="0"/>
              <a:t>. </a:t>
            </a:r>
            <a:r>
              <a:rPr lang="en-GB" sz="2000" dirty="0"/>
              <a:t>Ask the user to </a:t>
            </a:r>
            <a:r>
              <a:rPr lang="en-GB" sz="2000" dirty="0" smtClean="0"/>
              <a:t>enter </a:t>
            </a:r>
            <a:r>
              <a:rPr lang="en-GB" sz="2000" dirty="0"/>
              <a:t>a </a:t>
            </a:r>
            <a:r>
              <a:rPr lang="en-GB" sz="2000" dirty="0" smtClean="0"/>
              <a:t>game, </a:t>
            </a:r>
            <a:r>
              <a:rPr lang="en-GB" sz="2000" dirty="0"/>
              <a:t>then output the numbers from 0 to the number of characters in the </a:t>
            </a:r>
            <a:r>
              <a:rPr lang="en-GB" sz="2000" dirty="0" smtClean="0"/>
              <a:t>game entered. Display each number on a separate line. </a:t>
            </a: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sp>
        <p:nvSpPr>
          <p:cNvPr id="2" name="Rectangle 1"/>
          <p:cNvSpPr/>
          <p:nvPr/>
        </p:nvSpPr>
        <p:spPr>
          <a:xfrm>
            <a:off x="1187624" y="2564904"/>
            <a:ext cx="6750496" cy="1200329"/>
          </a:xfrm>
          <a:prstGeom prst="rect">
            <a:avLst/>
          </a:prstGeom>
        </p:spPr>
        <p:txBody>
          <a:bodyPr wrap="square">
            <a:spAutoFit/>
          </a:bodyPr>
          <a:lstStyle/>
          <a:p>
            <a:r>
              <a:rPr lang="en-US" dirty="0"/>
              <a:t>game = input("Enter your </a:t>
            </a:r>
            <a:r>
              <a:rPr lang="en-US" dirty="0" err="1"/>
              <a:t>favourite</a:t>
            </a:r>
            <a:r>
              <a:rPr lang="en-US" dirty="0"/>
              <a:t> game")</a:t>
            </a:r>
          </a:p>
          <a:p>
            <a:r>
              <a:rPr lang="en-US" dirty="0"/>
              <a:t>for count in range(0, </a:t>
            </a:r>
            <a:r>
              <a:rPr lang="en-US" dirty="0" err="1"/>
              <a:t>len</a:t>
            </a:r>
            <a:r>
              <a:rPr lang="en-US" dirty="0"/>
              <a:t>(game)+1):</a:t>
            </a:r>
          </a:p>
          <a:p>
            <a:r>
              <a:rPr lang="en-US" dirty="0"/>
              <a:t>    print(count) </a:t>
            </a:r>
          </a:p>
        </p:txBody>
      </p:sp>
    </p:spTree>
    <p:extLst>
      <p:ext uri="{BB962C8B-B14F-4D97-AF65-F5344CB8AC3E}">
        <p14:creationId xmlns:p14="http://schemas.microsoft.com/office/powerpoint/2010/main" val="301488837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47</a:t>
            </a:r>
            <a:r>
              <a:rPr lang="en-GB" sz="2000" dirty="0" smtClean="0"/>
              <a:t>. Ask the user to enter a quote. Split the quote into individual words by the spaces. Display each word on a new line.</a:t>
            </a: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692696"/>
            <a:ext cx="2808312" cy="111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31640" y="2653845"/>
            <a:ext cx="6678488" cy="1569660"/>
          </a:xfrm>
          <a:prstGeom prst="rect">
            <a:avLst/>
          </a:prstGeom>
        </p:spPr>
        <p:txBody>
          <a:bodyPr wrap="square">
            <a:spAutoFit/>
          </a:bodyPr>
          <a:lstStyle/>
          <a:p>
            <a:r>
              <a:rPr lang="en-US" dirty="0"/>
              <a:t>quote = input("Enter a quote")</a:t>
            </a:r>
          </a:p>
          <a:p>
            <a:r>
              <a:rPr lang="en-US" dirty="0"/>
              <a:t>split = </a:t>
            </a:r>
            <a:r>
              <a:rPr lang="en-US" dirty="0" err="1"/>
              <a:t>quote.split</a:t>
            </a:r>
            <a:r>
              <a:rPr lang="en-US" dirty="0"/>
              <a:t>(" ")</a:t>
            </a:r>
          </a:p>
          <a:p>
            <a:r>
              <a:rPr lang="en-US" dirty="0"/>
              <a:t>for x in range(</a:t>
            </a:r>
            <a:r>
              <a:rPr lang="en-US" dirty="0" err="1"/>
              <a:t>len</a:t>
            </a:r>
            <a:r>
              <a:rPr lang="en-US" dirty="0"/>
              <a:t>(split)):</a:t>
            </a:r>
          </a:p>
          <a:p>
            <a:r>
              <a:rPr lang="en-US" dirty="0"/>
              <a:t>    print(split[x])</a:t>
            </a:r>
          </a:p>
        </p:txBody>
      </p:sp>
    </p:spTree>
    <p:extLst>
      <p:ext uri="{BB962C8B-B14F-4D97-AF65-F5344CB8AC3E}">
        <p14:creationId xmlns:p14="http://schemas.microsoft.com/office/powerpoint/2010/main" val="200204048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smtClean="0"/>
              <a:t>48</a:t>
            </a:r>
            <a:r>
              <a:rPr lang="en-GB" sz="2000" dirty="0" smtClean="0"/>
              <a:t>. Create a random number generator that generates 5 random numbers and displays it on the screen. Store the numbers in an array. Sort the list in order then display it.</a:t>
            </a:r>
          </a:p>
          <a:p>
            <a:pPr marL="0" indent="0">
              <a:buNone/>
            </a:pPr>
            <a:r>
              <a:rPr lang="en-US" sz="2000" dirty="0" smtClean="0"/>
              <a:t>Hint: use</a:t>
            </a:r>
            <a:r>
              <a:rPr lang="en-US" sz="2000" dirty="0" smtClean="0">
                <a:solidFill>
                  <a:srgbClr val="FF0000"/>
                </a:solidFill>
              </a:rPr>
              <a:t> </a:t>
            </a:r>
            <a:r>
              <a:rPr lang="en-US" sz="2000" dirty="0" err="1" smtClean="0">
                <a:solidFill>
                  <a:srgbClr val="FF0000"/>
                </a:solidFill>
              </a:rPr>
              <a:t>array.append</a:t>
            </a:r>
            <a:r>
              <a:rPr lang="en-US" sz="2000" dirty="0" smtClean="0">
                <a:solidFill>
                  <a:srgbClr val="FF0000"/>
                </a:solidFill>
              </a:rPr>
              <a:t> </a:t>
            </a:r>
            <a:r>
              <a:rPr lang="en-US" sz="2000" dirty="0" smtClean="0"/>
              <a:t>and a </a:t>
            </a:r>
            <a:r>
              <a:rPr lang="en-US" sz="2000" dirty="0" smtClean="0">
                <a:solidFill>
                  <a:srgbClr val="FF0000"/>
                </a:solidFill>
              </a:rPr>
              <a:t>for loop.</a:t>
            </a:r>
            <a:endParaRPr lang="en-GB" sz="2000" dirty="0" smtClean="0">
              <a:solidFill>
                <a:srgbClr val="FF0000"/>
              </a:solidFill>
            </a:endParaRPr>
          </a:p>
          <a:p>
            <a:pPr marL="0" indent="0">
              <a:buNone/>
            </a:pPr>
            <a:r>
              <a:rPr lang="en-US" sz="2400" dirty="0" smtClean="0">
                <a:solidFill>
                  <a:srgbClr val="FF0000"/>
                </a:solidFill>
              </a:rPr>
              <a:t>Paste your code below:</a:t>
            </a:r>
            <a:endParaRPr lang="en-GB" sz="24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1124744"/>
            <a:ext cx="1944216" cy="114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67544" y="2852936"/>
            <a:ext cx="7686600" cy="3046988"/>
          </a:xfrm>
          <a:prstGeom prst="rect">
            <a:avLst/>
          </a:prstGeom>
        </p:spPr>
        <p:txBody>
          <a:bodyPr wrap="square">
            <a:spAutoFit/>
          </a:bodyPr>
          <a:lstStyle/>
          <a:p>
            <a:r>
              <a:rPr lang="en-US" dirty="0"/>
              <a:t>import random</a:t>
            </a:r>
          </a:p>
          <a:p>
            <a:r>
              <a:rPr lang="en-US" dirty="0"/>
              <a:t>array = []</a:t>
            </a:r>
          </a:p>
          <a:p>
            <a:r>
              <a:rPr lang="en-US" dirty="0"/>
              <a:t>for x in range (5):</a:t>
            </a:r>
          </a:p>
          <a:p>
            <a:r>
              <a:rPr lang="en-US" dirty="0"/>
              <a:t>    number = </a:t>
            </a:r>
            <a:r>
              <a:rPr lang="en-US" dirty="0" err="1"/>
              <a:t>random.randint</a:t>
            </a:r>
            <a:r>
              <a:rPr lang="en-US" dirty="0"/>
              <a:t>(1,100)</a:t>
            </a:r>
          </a:p>
          <a:p>
            <a:r>
              <a:rPr lang="en-US" dirty="0"/>
              <a:t>    print("The random number is", number)</a:t>
            </a:r>
          </a:p>
          <a:p>
            <a:r>
              <a:rPr lang="en-US" dirty="0"/>
              <a:t>    </a:t>
            </a:r>
            <a:r>
              <a:rPr lang="en-US" dirty="0" err="1"/>
              <a:t>array.append</a:t>
            </a:r>
            <a:r>
              <a:rPr lang="en-US" dirty="0"/>
              <a:t>(number)</a:t>
            </a:r>
          </a:p>
          <a:p>
            <a:r>
              <a:rPr lang="en-US" dirty="0" err="1"/>
              <a:t>array.sort</a:t>
            </a:r>
            <a:r>
              <a:rPr lang="en-US" dirty="0"/>
              <a:t>()</a:t>
            </a:r>
          </a:p>
          <a:p>
            <a:r>
              <a:rPr lang="en-US" dirty="0"/>
              <a:t>print(array)</a:t>
            </a:r>
          </a:p>
        </p:txBody>
      </p:sp>
    </p:spTree>
    <p:extLst>
      <p:ext uri="{BB962C8B-B14F-4D97-AF65-F5344CB8AC3E}">
        <p14:creationId xmlns:p14="http://schemas.microsoft.com/office/powerpoint/2010/main" val="409460548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smtClean="0"/>
              <a:t>49</a:t>
            </a:r>
            <a:r>
              <a:rPr lang="en-GB" sz="1800" dirty="0" smtClean="0"/>
              <a:t>. Random number generator. Ask the user how many numbers they want to generate. Ask the user for the lowest and highest number they want to generate. Display each number generated. Store the numbers in a list. Display the list in reverse order. Hint: </a:t>
            </a:r>
            <a:r>
              <a:rPr lang="en-GB" sz="1800" dirty="0" err="1" smtClean="0"/>
              <a:t>array.reverse</a:t>
            </a:r>
            <a:endParaRPr lang="en-GB" sz="1800" dirty="0"/>
          </a:p>
          <a:p>
            <a:pPr marL="0" indent="0">
              <a:buNone/>
            </a:pPr>
            <a:r>
              <a:rPr lang="en-US" sz="2000" dirty="0" smtClean="0">
                <a:solidFill>
                  <a:srgbClr val="FF0000"/>
                </a:solidFill>
              </a:rPr>
              <a:t>Paste your code below:</a:t>
            </a:r>
            <a:endParaRPr lang="en-GB" sz="2000" dirty="0" smtClean="0">
              <a:solidFill>
                <a:srgbClr val="FF0000"/>
              </a:solidFill>
            </a:endParaRPr>
          </a:p>
          <a:p>
            <a:pPr marL="0" indent="0">
              <a:buNone/>
            </a:pPr>
            <a:endParaRPr lang="en-GB" sz="2400" dirty="0">
              <a:latin typeface="Courier" pitchFamily="49" charset="0"/>
            </a:endParaRPr>
          </a:p>
          <a:p>
            <a:pPr marL="0" indent="0">
              <a:buNone/>
            </a:pPr>
            <a:r>
              <a:rPr lang="en-GB" sz="2400" dirty="0" smtClean="0">
                <a:latin typeface="Courier" pitchFamily="49" charset="0"/>
              </a:rPr>
              <a:t>	</a:t>
            </a:r>
            <a:endParaRPr lang="en-GB" sz="2400"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1196752"/>
            <a:ext cx="2592288" cy="149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3528" y="2564904"/>
            <a:ext cx="7974632" cy="3139321"/>
          </a:xfrm>
          <a:prstGeom prst="rect">
            <a:avLst/>
          </a:prstGeom>
        </p:spPr>
        <p:txBody>
          <a:bodyPr wrap="square">
            <a:spAutoFit/>
          </a:bodyPr>
          <a:lstStyle/>
          <a:p>
            <a:r>
              <a:rPr lang="en-US" sz="1800" dirty="0"/>
              <a:t>import random</a:t>
            </a:r>
          </a:p>
          <a:p>
            <a:r>
              <a:rPr lang="en-US" sz="1800" dirty="0"/>
              <a:t>array = []</a:t>
            </a:r>
          </a:p>
          <a:p>
            <a:r>
              <a:rPr lang="en-US" sz="1800" dirty="0"/>
              <a:t>number = </a:t>
            </a:r>
            <a:r>
              <a:rPr lang="en-US" sz="1800" dirty="0" err="1"/>
              <a:t>int</a:t>
            </a:r>
            <a:r>
              <a:rPr lang="en-US" sz="1800" dirty="0"/>
              <a:t>(input("How many numbers do you want to generate?"))</a:t>
            </a:r>
          </a:p>
          <a:p>
            <a:r>
              <a:rPr lang="en-US" sz="1800" dirty="0"/>
              <a:t>lowest = </a:t>
            </a:r>
            <a:r>
              <a:rPr lang="en-US" sz="1800" dirty="0" err="1"/>
              <a:t>int</a:t>
            </a:r>
            <a:r>
              <a:rPr lang="en-US" sz="1800" dirty="0"/>
              <a:t>(input("What is the smallest number you want generated? \n"))</a:t>
            </a:r>
          </a:p>
          <a:p>
            <a:r>
              <a:rPr lang="en-US" sz="1800" dirty="0"/>
              <a:t>highest = </a:t>
            </a:r>
            <a:r>
              <a:rPr lang="en-US" sz="1800" dirty="0" err="1"/>
              <a:t>int</a:t>
            </a:r>
            <a:r>
              <a:rPr lang="en-US" sz="1800" dirty="0"/>
              <a:t>(input("What is the largest number you want generated? \n"))</a:t>
            </a:r>
          </a:p>
          <a:p>
            <a:r>
              <a:rPr lang="en-US" sz="1800" dirty="0"/>
              <a:t>for x in range (number):</a:t>
            </a:r>
          </a:p>
          <a:p>
            <a:r>
              <a:rPr lang="en-US" sz="1800" dirty="0"/>
              <a:t>    </a:t>
            </a:r>
            <a:r>
              <a:rPr lang="en-US" sz="1800" dirty="0" err="1"/>
              <a:t>randomNum</a:t>
            </a:r>
            <a:r>
              <a:rPr lang="en-US" sz="1800" dirty="0"/>
              <a:t> = </a:t>
            </a:r>
            <a:r>
              <a:rPr lang="en-US" sz="1800" dirty="0" err="1"/>
              <a:t>random.randint</a:t>
            </a:r>
            <a:r>
              <a:rPr lang="en-US" sz="1800" dirty="0"/>
              <a:t>(lowest, highest)</a:t>
            </a:r>
          </a:p>
          <a:p>
            <a:r>
              <a:rPr lang="en-US" sz="1800" dirty="0"/>
              <a:t>    print("the random number generated is:", </a:t>
            </a:r>
            <a:r>
              <a:rPr lang="en-US" sz="1800" dirty="0" err="1"/>
              <a:t>randomNum</a:t>
            </a:r>
            <a:r>
              <a:rPr lang="en-US" sz="1800" dirty="0"/>
              <a:t>)</a:t>
            </a:r>
          </a:p>
          <a:p>
            <a:r>
              <a:rPr lang="en-US" sz="1800" dirty="0"/>
              <a:t>    </a:t>
            </a:r>
            <a:r>
              <a:rPr lang="en-US" sz="1800" dirty="0" err="1"/>
              <a:t>array.append</a:t>
            </a:r>
            <a:r>
              <a:rPr lang="en-US" sz="1800" dirty="0"/>
              <a:t>(</a:t>
            </a:r>
            <a:r>
              <a:rPr lang="en-US" sz="1800" dirty="0" err="1"/>
              <a:t>randomNum</a:t>
            </a:r>
            <a:r>
              <a:rPr lang="en-US" sz="1800" dirty="0"/>
              <a:t>)</a:t>
            </a:r>
          </a:p>
          <a:p>
            <a:r>
              <a:rPr lang="en-US" sz="1800" dirty="0" err="1"/>
              <a:t>array.reverse</a:t>
            </a:r>
            <a:endParaRPr lang="en-US" sz="1800" dirty="0"/>
          </a:p>
          <a:p>
            <a:r>
              <a:rPr lang="en-US" sz="1800" dirty="0"/>
              <a:t>print(array)</a:t>
            </a:r>
            <a:endParaRPr lang="en-GB" sz="1800" dirty="0"/>
          </a:p>
        </p:txBody>
      </p:sp>
    </p:spTree>
    <p:extLst>
      <p:ext uri="{BB962C8B-B14F-4D97-AF65-F5344CB8AC3E}">
        <p14:creationId xmlns:p14="http://schemas.microsoft.com/office/powerpoint/2010/main" val="386462026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3865</TotalTime>
  <Words>10134</Words>
  <Application>Microsoft Office PowerPoint</Application>
  <PresentationFormat>On-screen Show (4:3)</PresentationFormat>
  <Paragraphs>1480</Paragraphs>
  <Slides>128</Slides>
  <Notes>76</Notes>
  <HiddenSlides>0</HiddenSlides>
  <MMClips>0</MMClips>
  <ScaleCrop>false</ScaleCrop>
  <HeadingPairs>
    <vt:vector size="4" baseType="variant">
      <vt:variant>
        <vt:lpstr>Theme</vt:lpstr>
      </vt:variant>
      <vt:variant>
        <vt:i4>1</vt:i4>
      </vt:variant>
      <vt:variant>
        <vt:lpstr>Slide Titles</vt:lpstr>
      </vt:variant>
      <vt:variant>
        <vt:i4>128</vt:i4>
      </vt:variant>
    </vt:vector>
  </HeadingPairs>
  <TitlesOfParts>
    <vt:vector size="129" baseType="lpstr">
      <vt:lpstr>Office Theme</vt:lpstr>
      <vt:lpstr>Python 1 programming tasks 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Q17</vt:lpstr>
      <vt:lpstr>Q18 helpsheet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Q28 Helpsheet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2 programming tasks 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3 programming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Connect Network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&amp; Communications Technology at Painsley</dc:title>
  <dc:creator>Research Machines plc</dc:creator>
  <cp:lastModifiedBy>Windows User</cp:lastModifiedBy>
  <cp:revision>635</cp:revision>
  <dcterms:created xsi:type="dcterms:W3CDTF">2000-10-03T14:46:49Z</dcterms:created>
  <dcterms:modified xsi:type="dcterms:W3CDTF">2018-10-31T18:30:37Z</dcterms:modified>
</cp:coreProperties>
</file>