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xml" ContentType="application/vnd.openxmlformats-officedocument.presentationml.tags+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5.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6.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7.xml" ContentType="application/vnd.openxmlformats-officedocument.presentationml.tags+xml"/>
  <Override PartName="/ppt/notesSlides/notesSlide46.xml" ContentType="application/vnd.openxmlformats-officedocument.presentationml.notesSlide+xml"/>
  <Override PartName="/ppt/tags/tag8.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9.xml" ContentType="application/vnd.openxmlformats-officedocument.presentationml.tags+xml"/>
  <Override PartName="/ppt/notesSlides/notesSlide88.xml" ContentType="application/vnd.openxmlformats-officedocument.presentationml.notesSlide+xml"/>
  <Override PartName="/ppt/tags/tag10.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11.xml" ContentType="application/vnd.openxmlformats-officedocument.presentationml.tags+xml"/>
  <Override PartName="/ppt/notesSlides/notesSlide95.xml" ContentType="application/vnd.openxmlformats-officedocument.presentationml.notesSlide+xml"/>
  <Override PartName="/ppt/tags/tag12.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97"/>
  </p:notesMasterIdLst>
  <p:handoutMasterIdLst>
    <p:handoutMasterId r:id="rId198"/>
  </p:handoutMasterIdLst>
  <p:sldIdLst>
    <p:sldId id="576" r:id="rId2"/>
    <p:sldId id="511" r:id="rId3"/>
    <p:sldId id="513" r:id="rId4"/>
    <p:sldId id="515" r:id="rId5"/>
    <p:sldId id="517" r:id="rId6"/>
    <p:sldId id="519" r:id="rId7"/>
    <p:sldId id="521" r:id="rId8"/>
    <p:sldId id="523" r:id="rId9"/>
    <p:sldId id="575" r:id="rId10"/>
    <p:sldId id="524" r:id="rId11"/>
    <p:sldId id="526" r:id="rId12"/>
    <p:sldId id="528" r:id="rId13"/>
    <p:sldId id="530" r:id="rId14"/>
    <p:sldId id="577" r:id="rId15"/>
    <p:sldId id="531" r:id="rId16"/>
    <p:sldId id="533" r:id="rId17"/>
    <p:sldId id="535" r:id="rId18"/>
    <p:sldId id="537" r:id="rId19"/>
    <p:sldId id="539" r:id="rId20"/>
    <p:sldId id="578" r:id="rId21"/>
    <p:sldId id="540" r:id="rId22"/>
    <p:sldId id="542" r:id="rId23"/>
    <p:sldId id="544" r:id="rId24"/>
    <p:sldId id="546" r:id="rId25"/>
    <p:sldId id="548" r:id="rId26"/>
    <p:sldId id="550" r:id="rId27"/>
    <p:sldId id="552" r:id="rId28"/>
    <p:sldId id="554" r:id="rId29"/>
    <p:sldId id="556" r:id="rId30"/>
    <p:sldId id="558" r:id="rId31"/>
    <p:sldId id="560" r:id="rId32"/>
    <p:sldId id="562" r:id="rId33"/>
    <p:sldId id="564" r:id="rId34"/>
    <p:sldId id="566" r:id="rId35"/>
    <p:sldId id="568" r:id="rId36"/>
    <p:sldId id="570" r:id="rId37"/>
    <p:sldId id="572" r:id="rId38"/>
    <p:sldId id="574" r:id="rId39"/>
    <p:sldId id="580" r:id="rId40"/>
    <p:sldId id="509" r:id="rId41"/>
    <p:sldId id="400" r:id="rId42"/>
    <p:sldId id="401" r:id="rId43"/>
    <p:sldId id="402" r:id="rId44"/>
    <p:sldId id="387" r:id="rId45"/>
    <p:sldId id="405" r:id="rId46"/>
    <p:sldId id="404" r:id="rId47"/>
    <p:sldId id="406" r:id="rId48"/>
    <p:sldId id="504" r:id="rId49"/>
    <p:sldId id="637" r:id="rId50"/>
    <p:sldId id="409" r:id="rId51"/>
    <p:sldId id="410" r:id="rId52"/>
    <p:sldId id="411" r:id="rId53"/>
    <p:sldId id="412" r:id="rId54"/>
    <p:sldId id="413" r:id="rId55"/>
    <p:sldId id="496" r:id="rId56"/>
    <p:sldId id="414" r:id="rId57"/>
    <p:sldId id="415" r:id="rId58"/>
    <p:sldId id="501" r:id="rId59"/>
    <p:sldId id="502" r:id="rId60"/>
    <p:sldId id="497" r:id="rId61"/>
    <p:sldId id="416" r:id="rId62"/>
    <p:sldId id="429" r:id="rId63"/>
    <p:sldId id="430" r:id="rId64"/>
    <p:sldId id="431" r:id="rId65"/>
    <p:sldId id="417" r:id="rId66"/>
    <p:sldId id="418" r:id="rId67"/>
    <p:sldId id="419" r:id="rId68"/>
    <p:sldId id="420" r:id="rId69"/>
    <p:sldId id="421" r:id="rId70"/>
    <p:sldId id="427" r:id="rId71"/>
    <p:sldId id="428" r:id="rId72"/>
    <p:sldId id="422" r:id="rId73"/>
    <p:sldId id="423" r:id="rId74"/>
    <p:sldId id="424" r:id="rId75"/>
    <p:sldId id="425" r:id="rId76"/>
    <p:sldId id="426" r:id="rId77"/>
    <p:sldId id="433" r:id="rId78"/>
    <p:sldId id="432" r:id="rId79"/>
    <p:sldId id="435" r:id="rId80"/>
    <p:sldId id="436" r:id="rId81"/>
    <p:sldId id="438" r:id="rId82"/>
    <p:sldId id="440" r:id="rId83"/>
    <p:sldId id="443" r:id="rId84"/>
    <p:sldId id="446" r:id="rId85"/>
    <p:sldId id="455" r:id="rId86"/>
    <p:sldId id="444" r:id="rId87"/>
    <p:sldId id="447" r:id="rId88"/>
    <p:sldId id="449" r:id="rId89"/>
    <p:sldId id="451" r:id="rId90"/>
    <p:sldId id="452" r:id="rId91"/>
    <p:sldId id="453" r:id="rId92"/>
    <p:sldId id="454" r:id="rId93"/>
    <p:sldId id="456" r:id="rId94"/>
    <p:sldId id="457" r:id="rId95"/>
    <p:sldId id="458" r:id="rId96"/>
    <p:sldId id="459" r:id="rId97"/>
    <p:sldId id="460" r:id="rId98"/>
    <p:sldId id="461" r:id="rId99"/>
    <p:sldId id="462" r:id="rId100"/>
    <p:sldId id="463" r:id="rId101"/>
    <p:sldId id="465" r:id="rId102"/>
    <p:sldId id="464" r:id="rId103"/>
    <p:sldId id="469" r:id="rId104"/>
    <p:sldId id="506" r:id="rId105"/>
    <p:sldId id="467" r:id="rId106"/>
    <p:sldId id="470" r:id="rId107"/>
    <p:sldId id="466" r:id="rId108"/>
    <p:sldId id="471" r:id="rId109"/>
    <p:sldId id="473" r:id="rId110"/>
    <p:sldId id="488" r:id="rId111"/>
    <p:sldId id="474" r:id="rId112"/>
    <p:sldId id="472" r:id="rId113"/>
    <p:sldId id="475" r:id="rId114"/>
    <p:sldId id="489" r:id="rId115"/>
    <p:sldId id="486" r:id="rId116"/>
    <p:sldId id="476" r:id="rId117"/>
    <p:sldId id="490" r:id="rId118"/>
    <p:sldId id="491" r:id="rId119"/>
    <p:sldId id="492" r:id="rId120"/>
    <p:sldId id="493" r:id="rId121"/>
    <p:sldId id="494" r:id="rId122"/>
    <p:sldId id="495" r:id="rId123"/>
    <p:sldId id="487" r:id="rId124"/>
    <p:sldId id="479" r:id="rId125"/>
    <p:sldId id="480" r:id="rId126"/>
    <p:sldId id="477" r:id="rId127"/>
    <p:sldId id="478" r:id="rId128"/>
    <p:sldId id="481" r:id="rId129"/>
    <p:sldId id="482" r:id="rId130"/>
    <p:sldId id="483" r:id="rId131"/>
    <p:sldId id="484" r:id="rId132"/>
    <p:sldId id="485" r:id="rId133"/>
    <p:sldId id="498" r:id="rId134"/>
    <p:sldId id="499" r:id="rId135"/>
    <p:sldId id="500" r:id="rId136"/>
    <p:sldId id="503" r:id="rId137"/>
    <p:sldId id="505" r:id="rId138"/>
    <p:sldId id="507" r:id="rId139"/>
    <p:sldId id="508" r:id="rId140"/>
    <p:sldId id="581" r:id="rId141"/>
    <p:sldId id="582" r:id="rId142"/>
    <p:sldId id="583" r:id="rId143"/>
    <p:sldId id="584" r:id="rId144"/>
    <p:sldId id="585" r:id="rId145"/>
    <p:sldId id="586" r:id="rId146"/>
    <p:sldId id="587" r:id="rId147"/>
    <p:sldId id="588" r:id="rId148"/>
    <p:sldId id="589" r:id="rId149"/>
    <p:sldId id="590" r:id="rId150"/>
    <p:sldId id="591" r:id="rId151"/>
    <p:sldId id="592" r:id="rId152"/>
    <p:sldId id="593" r:id="rId153"/>
    <p:sldId id="594" r:id="rId154"/>
    <p:sldId id="595" r:id="rId155"/>
    <p:sldId id="596" r:id="rId156"/>
    <p:sldId id="597" r:id="rId157"/>
    <p:sldId id="599" r:id="rId158"/>
    <p:sldId id="598" r:id="rId159"/>
    <p:sldId id="600" r:id="rId160"/>
    <p:sldId id="601" r:id="rId161"/>
    <p:sldId id="602" r:id="rId162"/>
    <p:sldId id="603" r:id="rId163"/>
    <p:sldId id="604" r:id="rId164"/>
    <p:sldId id="605" r:id="rId165"/>
    <p:sldId id="606" r:id="rId166"/>
    <p:sldId id="607" r:id="rId167"/>
    <p:sldId id="608" r:id="rId168"/>
    <p:sldId id="609" r:id="rId169"/>
    <p:sldId id="610" r:id="rId170"/>
    <p:sldId id="611" r:id="rId171"/>
    <p:sldId id="612" r:id="rId172"/>
    <p:sldId id="613" r:id="rId173"/>
    <p:sldId id="614" r:id="rId174"/>
    <p:sldId id="615" r:id="rId175"/>
    <p:sldId id="616" r:id="rId176"/>
    <p:sldId id="617" r:id="rId177"/>
    <p:sldId id="618" r:id="rId178"/>
    <p:sldId id="619" r:id="rId179"/>
    <p:sldId id="620" r:id="rId180"/>
    <p:sldId id="621" r:id="rId181"/>
    <p:sldId id="622" r:id="rId182"/>
    <p:sldId id="623" r:id="rId183"/>
    <p:sldId id="624" r:id="rId184"/>
    <p:sldId id="625" r:id="rId185"/>
    <p:sldId id="626" r:id="rId186"/>
    <p:sldId id="627" r:id="rId187"/>
    <p:sldId id="628" r:id="rId188"/>
    <p:sldId id="629" r:id="rId189"/>
    <p:sldId id="630" r:id="rId190"/>
    <p:sldId id="631" r:id="rId191"/>
    <p:sldId id="632" r:id="rId192"/>
    <p:sldId id="633" r:id="rId193"/>
    <p:sldId id="634" r:id="rId194"/>
    <p:sldId id="635" r:id="rId195"/>
    <p:sldId id="636" r:id="rId196"/>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1EF89"/>
    <a:srgbClr val="FF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90764" autoAdjust="0"/>
  </p:normalViewPr>
  <p:slideViewPr>
    <p:cSldViewPr>
      <p:cViewPr varScale="1">
        <p:scale>
          <a:sx n="103" d="100"/>
          <a:sy n="103" d="100"/>
        </p:scale>
        <p:origin x="111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notesMaster" Target="notesMasters/notesMaster1.xml"/><Relationship Id="rId201"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handoutMaster" Target="handoutMasters/handoutMaster1.xml"/><Relationship Id="rId202"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C411B696-3EB5-46FD-BAFF-A65F4E64AF23}" type="slidenum">
              <a:rPr lang="en-GB"/>
              <a:pPr>
                <a:defRPr/>
              </a:pPr>
              <a:t>‹#›</a:t>
            </a:fld>
            <a:endParaRPr lang="en-GB"/>
          </a:p>
        </p:txBody>
      </p:sp>
    </p:spTree>
    <p:extLst>
      <p:ext uri="{BB962C8B-B14F-4D97-AF65-F5344CB8AC3E}">
        <p14:creationId xmlns:p14="http://schemas.microsoft.com/office/powerpoint/2010/main" val="354470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GB"/>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GB"/>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GB"/>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9C55CB57-9F3A-40F5-A8C7-356496234F93}" type="slidenum">
              <a:rPr lang="en-GB"/>
              <a:pPr>
                <a:defRPr/>
              </a:pPr>
              <a:t>‹#›</a:t>
            </a:fld>
            <a:endParaRPr lang="en-GB"/>
          </a:p>
        </p:txBody>
      </p:sp>
    </p:spTree>
    <p:extLst>
      <p:ext uri="{BB962C8B-B14F-4D97-AF65-F5344CB8AC3E}">
        <p14:creationId xmlns:p14="http://schemas.microsoft.com/office/powerpoint/2010/main" val="34757043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10</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Mindful of the space in postcodes</a:t>
            </a:r>
          </a:p>
        </p:txBody>
      </p:sp>
      <p:sp>
        <p:nvSpPr>
          <p:cNvPr id="4" name="Slide Number Placeholder 3"/>
          <p:cNvSpPr>
            <a:spLocks noGrp="1"/>
          </p:cNvSpPr>
          <p:nvPr>
            <p:ph type="sldNum" sz="quarter" idx="10"/>
          </p:nvPr>
        </p:nvSpPr>
        <p:spPr/>
        <p:txBody>
          <a:bodyPr/>
          <a:lstStyle/>
          <a:p>
            <a:fld id="{85486445-0214-BA42-B096-355778ADF1E9}" type="slidenum">
              <a:rPr lang="en-US" smtClean="0"/>
              <a:t>187</a:t>
            </a:fld>
            <a:endParaRPr lang="en-US"/>
          </a:p>
        </p:txBody>
      </p:sp>
    </p:spTree>
    <p:extLst>
      <p:ext uri="{BB962C8B-B14F-4D97-AF65-F5344CB8AC3E}">
        <p14:creationId xmlns:p14="http://schemas.microsoft.com/office/powerpoint/2010/main" val="31013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11</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12</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18</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19</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2 minutes to memorize</a:t>
            </a:r>
            <a:r>
              <a:rPr lang="en-US" baseline="0" dirty="0"/>
              <a:t> relational operators. Go through each operator and explain it.</a:t>
            </a:r>
            <a:endParaRPr lang="en-GB" dirty="0"/>
          </a:p>
        </p:txBody>
      </p:sp>
      <p:sp>
        <p:nvSpPr>
          <p:cNvPr id="4" name="Slide Number Placeholder 3"/>
          <p:cNvSpPr>
            <a:spLocks noGrp="1"/>
          </p:cNvSpPr>
          <p:nvPr>
            <p:ph type="sldNum" sz="quarter" idx="10"/>
          </p:nvPr>
        </p:nvSpPr>
        <p:spPr/>
        <p:txBody>
          <a:bodyPr/>
          <a:lstStyle/>
          <a:p>
            <a:fld id="{85486445-0214-BA42-B096-355778ADF1E9}" type="slidenum">
              <a:rPr lang="en-US" smtClean="0"/>
              <a:t>20</a:t>
            </a:fld>
            <a:endParaRPr lang="en-US"/>
          </a:p>
        </p:txBody>
      </p:sp>
    </p:spTree>
    <p:extLst>
      <p:ext uri="{BB962C8B-B14F-4D97-AF65-F5344CB8AC3E}">
        <p14:creationId xmlns:p14="http://schemas.microsoft.com/office/powerpoint/2010/main" val="387498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22</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24</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25</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28</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29</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45</a:t>
            </a:fld>
            <a:endParaRPr lang="en-GB" dirty="0"/>
          </a:p>
        </p:txBody>
      </p:sp>
    </p:spTree>
    <p:extLst>
      <p:ext uri="{BB962C8B-B14F-4D97-AF65-F5344CB8AC3E}">
        <p14:creationId xmlns:p14="http://schemas.microsoft.com/office/powerpoint/2010/main" val="3851362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3</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49</a:t>
            </a:fld>
            <a:endParaRPr lang="en-GB" dirty="0"/>
          </a:p>
        </p:txBody>
      </p:sp>
    </p:spTree>
    <p:extLst>
      <p:ext uri="{BB962C8B-B14F-4D97-AF65-F5344CB8AC3E}">
        <p14:creationId xmlns:p14="http://schemas.microsoft.com/office/powerpoint/2010/main" val="2832190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50</a:t>
            </a:fld>
            <a:endParaRPr lang="en-GB" dirty="0"/>
          </a:p>
        </p:txBody>
      </p:sp>
    </p:spTree>
    <p:extLst>
      <p:ext uri="{BB962C8B-B14F-4D97-AF65-F5344CB8AC3E}">
        <p14:creationId xmlns:p14="http://schemas.microsoft.com/office/powerpoint/2010/main" val="2832190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52</a:t>
            </a:fld>
            <a:endParaRPr lang="en-GB" dirty="0"/>
          </a:p>
        </p:txBody>
      </p:sp>
    </p:spTree>
    <p:extLst>
      <p:ext uri="{BB962C8B-B14F-4D97-AF65-F5344CB8AC3E}">
        <p14:creationId xmlns:p14="http://schemas.microsoft.com/office/powerpoint/2010/main" val="1102245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4</a:t>
            </a:fld>
            <a:endParaRPr lang="en-GB"/>
          </a:p>
        </p:txBody>
      </p:sp>
    </p:spTree>
    <p:extLst>
      <p:ext uri="{BB962C8B-B14F-4D97-AF65-F5344CB8AC3E}">
        <p14:creationId xmlns:p14="http://schemas.microsoft.com/office/powerpoint/2010/main" val="23658659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56</a:t>
            </a:fld>
            <a:endParaRPr lang="en-GB" dirty="0"/>
          </a:p>
        </p:txBody>
      </p:sp>
    </p:spTree>
    <p:extLst>
      <p:ext uri="{BB962C8B-B14F-4D97-AF65-F5344CB8AC3E}">
        <p14:creationId xmlns:p14="http://schemas.microsoft.com/office/powerpoint/2010/main" val="11022459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58</a:t>
            </a:fld>
            <a:endParaRPr lang="en-GB" dirty="0"/>
          </a:p>
        </p:txBody>
      </p:sp>
    </p:spTree>
    <p:extLst>
      <p:ext uri="{BB962C8B-B14F-4D97-AF65-F5344CB8AC3E}">
        <p14:creationId xmlns:p14="http://schemas.microsoft.com/office/powerpoint/2010/main" val="1102245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62</a:t>
            </a:fld>
            <a:endParaRPr lang="en-GB" dirty="0"/>
          </a:p>
        </p:txBody>
      </p:sp>
    </p:spTree>
    <p:extLst>
      <p:ext uri="{BB962C8B-B14F-4D97-AF65-F5344CB8AC3E}">
        <p14:creationId xmlns:p14="http://schemas.microsoft.com/office/powerpoint/2010/main" val="1102245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63</a:t>
            </a:fld>
            <a:endParaRPr lang="en-GB" dirty="0"/>
          </a:p>
        </p:txBody>
      </p:sp>
    </p:spTree>
    <p:extLst>
      <p:ext uri="{BB962C8B-B14F-4D97-AF65-F5344CB8AC3E}">
        <p14:creationId xmlns:p14="http://schemas.microsoft.com/office/powerpoint/2010/main" val="11022459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5</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91</a:t>
            </a:fld>
            <a:endParaRPr lang="en-GB"/>
          </a:p>
        </p:txBody>
      </p:sp>
    </p:spTree>
    <p:extLst>
      <p:ext uri="{BB962C8B-B14F-4D97-AF65-F5344CB8AC3E}">
        <p14:creationId xmlns:p14="http://schemas.microsoft.com/office/powerpoint/2010/main" val="14705711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86445-0214-BA42-B096-355778ADF1E9}" type="slidenum">
              <a:rPr lang="en-US" smtClean="0"/>
              <a:t>107</a:t>
            </a:fld>
            <a:endParaRPr lang="en-US"/>
          </a:p>
        </p:txBody>
      </p:sp>
    </p:spTree>
    <p:extLst>
      <p:ext uri="{BB962C8B-B14F-4D97-AF65-F5344CB8AC3E}">
        <p14:creationId xmlns:p14="http://schemas.microsoft.com/office/powerpoint/2010/main" val="24683093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E19390-AE4F-404A-A506-E3EE9BE4ED05}" type="slidenum">
              <a:rPr lang="en-GB" smtClean="0"/>
              <a:t>109</a:t>
            </a:fld>
            <a:endParaRPr lang="en-GB"/>
          </a:p>
        </p:txBody>
      </p:sp>
    </p:spTree>
    <p:extLst>
      <p:ext uri="{BB962C8B-B14F-4D97-AF65-F5344CB8AC3E}">
        <p14:creationId xmlns:p14="http://schemas.microsoft.com/office/powerpoint/2010/main" val="1274305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6</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E19390-AE4F-404A-A506-E3EE9BE4ED05}" type="slidenum">
              <a:rPr lang="en-GB" smtClean="0"/>
              <a:t>111</a:t>
            </a:fld>
            <a:endParaRPr lang="en-GB"/>
          </a:p>
        </p:txBody>
      </p:sp>
    </p:spTree>
    <p:extLst>
      <p:ext uri="{BB962C8B-B14F-4D97-AF65-F5344CB8AC3E}">
        <p14:creationId xmlns:p14="http://schemas.microsoft.com/office/powerpoint/2010/main" val="12743052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E19390-AE4F-404A-A506-E3EE9BE4ED05}" type="slidenum">
              <a:rPr lang="en-GB" smtClean="0"/>
              <a:t>124</a:t>
            </a:fld>
            <a:endParaRPr lang="en-GB"/>
          </a:p>
        </p:txBody>
      </p:sp>
    </p:spTree>
    <p:extLst>
      <p:ext uri="{BB962C8B-B14F-4D97-AF65-F5344CB8AC3E}">
        <p14:creationId xmlns:p14="http://schemas.microsoft.com/office/powerpoint/2010/main" val="12743052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EFE19390-AE4F-404A-A506-E3EE9BE4ED05}" type="slidenum">
              <a:rPr lang="en-GB" smtClean="0"/>
              <a:t>125</a:t>
            </a:fld>
            <a:endParaRPr lang="en-GB"/>
          </a:p>
        </p:txBody>
      </p:sp>
    </p:spTree>
    <p:extLst>
      <p:ext uri="{BB962C8B-B14F-4D97-AF65-F5344CB8AC3E}">
        <p14:creationId xmlns:p14="http://schemas.microsoft.com/office/powerpoint/2010/main" val="12743052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5486445-0214-BA42-B096-355778ADF1E9}" type="slidenum">
              <a:rPr lang="en-US" smtClean="0"/>
              <a:t>126</a:t>
            </a:fld>
            <a:endParaRPr lang="en-US" dirty="0"/>
          </a:p>
        </p:txBody>
      </p:sp>
    </p:spTree>
    <p:extLst>
      <p:ext uri="{BB962C8B-B14F-4D97-AF65-F5344CB8AC3E}">
        <p14:creationId xmlns:p14="http://schemas.microsoft.com/office/powerpoint/2010/main" val="3120020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139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this example in python before this slide.</a:t>
            </a:r>
            <a:r>
              <a:rPr lang="en-US" baseline="0" dirty="0"/>
              <a:t> Ask students about each part “commenting”.</a:t>
            </a:r>
            <a:endParaRPr lang="en-GB" dirty="0"/>
          </a:p>
        </p:txBody>
      </p:sp>
      <p:sp>
        <p:nvSpPr>
          <p:cNvPr id="4" name="Slide Number Placeholder 3"/>
          <p:cNvSpPr>
            <a:spLocks noGrp="1"/>
          </p:cNvSpPr>
          <p:nvPr>
            <p:ph type="sldNum" sz="quarter" idx="10"/>
          </p:nvPr>
        </p:nvSpPr>
        <p:spPr/>
        <p:txBody>
          <a:bodyPr/>
          <a:lstStyle/>
          <a:p>
            <a:fld id="{57BAD06F-05CF-4600-BD95-512D6F4B40D2}" type="slidenum">
              <a:rPr lang="en-GB" smtClean="0"/>
              <a:t>141</a:t>
            </a:fld>
            <a:endParaRPr lang="en-GB"/>
          </a:p>
        </p:txBody>
      </p:sp>
    </p:spTree>
    <p:extLst>
      <p:ext uri="{BB962C8B-B14F-4D97-AF65-F5344CB8AC3E}">
        <p14:creationId xmlns:p14="http://schemas.microsoft.com/office/powerpoint/2010/main" val="2164719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7</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BAD06F-05CF-4600-BD95-512D6F4B40D2}" type="slidenum">
              <a:rPr lang="en-GB" smtClean="0"/>
              <a:t>148</a:t>
            </a:fld>
            <a:endParaRPr lang="en-GB"/>
          </a:p>
        </p:txBody>
      </p:sp>
    </p:spTree>
    <p:extLst>
      <p:ext uri="{BB962C8B-B14F-4D97-AF65-F5344CB8AC3E}">
        <p14:creationId xmlns:p14="http://schemas.microsoft.com/office/powerpoint/2010/main" val="2164719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149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150</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151</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152</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8</a:t>
            </a:fld>
            <a:endParaRPr lang="en-GB"/>
          </a:p>
        </p:txBody>
      </p:sp>
    </p:spTree>
    <p:extLst>
      <p:ext uri="{BB962C8B-B14F-4D97-AF65-F5344CB8AC3E}">
        <p14:creationId xmlns:p14="http://schemas.microsoft.com/office/powerpoint/2010/main" val="40101739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159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1862001-9C1A-42FA-B855-BE0A9A7930ED}" type="slidenum">
              <a:rPr lang="en-GB" smtClean="0"/>
              <a:t>161</a:t>
            </a:fld>
            <a:endParaRPr lang="en-GB"/>
          </a:p>
        </p:txBody>
      </p:sp>
    </p:spTree>
    <p:extLst>
      <p:ext uri="{BB962C8B-B14F-4D97-AF65-F5344CB8AC3E}">
        <p14:creationId xmlns:p14="http://schemas.microsoft.com/office/powerpoint/2010/main" val="88827257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the students to code it then explain it.</a:t>
            </a:r>
            <a:endParaRPr lang="en-GB" dirty="0"/>
          </a:p>
        </p:txBody>
      </p:sp>
      <p:sp>
        <p:nvSpPr>
          <p:cNvPr id="4" name="Slide Number Placeholder 3"/>
          <p:cNvSpPr>
            <a:spLocks noGrp="1"/>
          </p:cNvSpPr>
          <p:nvPr>
            <p:ph type="sldNum" sz="quarter" idx="10"/>
          </p:nvPr>
        </p:nvSpPr>
        <p:spPr/>
        <p:txBody>
          <a:bodyPr/>
          <a:lstStyle/>
          <a:p>
            <a:fld id="{51862001-9C1A-42FA-B855-BE0A9A7930ED}" type="slidenum">
              <a:rPr lang="en-GB" smtClean="0"/>
              <a:t>162</a:t>
            </a:fld>
            <a:endParaRPr lang="en-GB"/>
          </a:p>
        </p:txBody>
      </p:sp>
    </p:spTree>
    <p:extLst>
      <p:ext uri="{BB962C8B-B14F-4D97-AF65-F5344CB8AC3E}">
        <p14:creationId xmlns:p14="http://schemas.microsoft.com/office/powerpoint/2010/main" val="8882725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163</a:t>
            </a:fld>
            <a:endParaRPr lang="en-GB" dirty="0"/>
          </a:p>
        </p:txBody>
      </p:sp>
    </p:spTree>
    <p:extLst>
      <p:ext uri="{BB962C8B-B14F-4D97-AF65-F5344CB8AC3E}">
        <p14:creationId xmlns:p14="http://schemas.microsoft.com/office/powerpoint/2010/main" val="199191510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164</a:t>
            </a:fld>
            <a:endParaRPr lang="en-GB" dirty="0"/>
          </a:p>
        </p:txBody>
      </p:sp>
    </p:spTree>
    <p:extLst>
      <p:ext uri="{BB962C8B-B14F-4D97-AF65-F5344CB8AC3E}">
        <p14:creationId xmlns:p14="http://schemas.microsoft.com/office/powerpoint/2010/main" val="1991915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students to fill the</a:t>
            </a:r>
            <a:r>
              <a:rPr lang="en-US" baseline="0" dirty="0"/>
              <a:t> box on a mini whiteboard</a:t>
            </a:r>
            <a:endParaRPr lang="en-GB" dirty="0"/>
          </a:p>
        </p:txBody>
      </p:sp>
      <p:sp>
        <p:nvSpPr>
          <p:cNvPr id="4" name="Slide Number Placeholder 3"/>
          <p:cNvSpPr>
            <a:spLocks noGrp="1"/>
          </p:cNvSpPr>
          <p:nvPr>
            <p:ph type="sldNum" sz="quarter" idx="10"/>
          </p:nvPr>
        </p:nvSpPr>
        <p:spPr/>
        <p:txBody>
          <a:bodyPr/>
          <a:lstStyle/>
          <a:p>
            <a:fld id="{85486445-0214-BA42-B096-355778ADF1E9}" type="slidenum">
              <a:rPr lang="en-US" smtClean="0"/>
              <a:t>9</a:t>
            </a:fld>
            <a:endParaRPr lang="en-US"/>
          </a:p>
        </p:txBody>
      </p:sp>
    </p:spTree>
    <p:extLst>
      <p:ext uri="{BB962C8B-B14F-4D97-AF65-F5344CB8AC3E}">
        <p14:creationId xmlns:p14="http://schemas.microsoft.com/office/powerpoint/2010/main" val="25601967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165</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166</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167</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168</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169</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171</a:t>
            </a:fld>
            <a:endParaRPr lang="en-GB" dirty="0"/>
          </a:p>
        </p:txBody>
      </p:sp>
    </p:spTree>
    <p:extLst>
      <p:ext uri="{BB962C8B-B14F-4D97-AF65-F5344CB8AC3E}">
        <p14:creationId xmlns:p14="http://schemas.microsoft.com/office/powerpoint/2010/main" val="199191510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9160E33-15EF-468E-9433-D324DCD6ABB4}" type="slidenum">
              <a:rPr lang="en-GB" smtClean="0"/>
              <a:t>172</a:t>
            </a:fld>
            <a:endParaRPr lang="en-GB" dirty="0"/>
          </a:p>
        </p:txBody>
      </p:sp>
    </p:spTree>
    <p:extLst>
      <p:ext uri="{BB962C8B-B14F-4D97-AF65-F5344CB8AC3E}">
        <p14:creationId xmlns:p14="http://schemas.microsoft.com/office/powerpoint/2010/main" val="19919151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173</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174</a:t>
            </a:fld>
            <a:endParaRPr lang="en-GB"/>
          </a:p>
        </p:txBody>
      </p:sp>
    </p:spTree>
    <p:extLst>
      <p:ext uri="{BB962C8B-B14F-4D97-AF65-F5344CB8AC3E}">
        <p14:creationId xmlns:p14="http://schemas.microsoft.com/office/powerpoint/2010/main" val="404153379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C55CB57-9F3A-40F5-A8C7-356496234F93}" type="slidenum">
              <a:rPr lang="en-GB" smtClean="0"/>
              <a:pPr>
                <a:defRPr/>
              </a:pPr>
              <a:t>175</a:t>
            </a:fld>
            <a:endParaRPr lang="en-GB"/>
          </a:p>
        </p:txBody>
      </p:sp>
    </p:spTree>
    <p:extLst>
      <p:ext uri="{BB962C8B-B14F-4D97-AF65-F5344CB8AC3E}">
        <p14:creationId xmlns:p14="http://schemas.microsoft.com/office/powerpoint/2010/main" val="4041533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4BA8BFD-287A-4E39-984D-B664CAD09322}" type="slidenum">
              <a:rPr lang="en-US"/>
              <a:pPr>
                <a:defRPr/>
              </a:pPr>
              <a:t>‹#›</a:t>
            </a:fld>
            <a:endParaRPr lang="en-US"/>
          </a:p>
        </p:txBody>
      </p:sp>
      <p:sp>
        <p:nvSpPr>
          <p:cNvPr id="7" name="Flowchart: Manual Input 6"/>
          <p:cNvSpPr/>
          <p:nvPr userDrawn="1"/>
        </p:nvSpPr>
        <p:spPr>
          <a:xfrm>
            <a:off x="0" y="6000750"/>
            <a:ext cx="9144000" cy="857250"/>
          </a:xfrm>
          <a:prstGeom prst="flowChartManualInput">
            <a:avLst/>
          </a:prstGeom>
          <a:solidFill>
            <a:srgbClr val="9966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b="0"/>
          </a:p>
        </p:txBody>
      </p:sp>
    </p:spTree>
    <p:extLst>
      <p:ext uri="{BB962C8B-B14F-4D97-AF65-F5344CB8AC3E}">
        <p14:creationId xmlns:p14="http://schemas.microsoft.com/office/powerpoint/2010/main" val="2049735826"/>
      </p:ext>
    </p:extLst>
  </p:cSld>
  <p:clrMapOvr>
    <a:masterClrMapping/>
  </p:clrMapOvr>
  <p:transition advTm="10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6A6278-2143-4581-B51C-896010DD311A}" type="slidenum">
              <a:rPr lang="en-US"/>
              <a:pPr>
                <a:defRPr/>
              </a:pPr>
              <a:t>‹#›</a:t>
            </a:fld>
            <a:endParaRPr lang="en-US"/>
          </a:p>
        </p:txBody>
      </p:sp>
    </p:spTree>
    <p:extLst>
      <p:ext uri="{BB962C8B-B14F-4D97-AF65-F5344CB8AC3E}">
        <p14:creationId xmlns:p14="http://schemas.microsoft.com/office/powerpoint/2010/main" val="1600601376"/>
      </p:ext>
    </p:extLst>
  </p:cSld>
  <p:clrMapOvr>
    <a:masterClrMapping/>
  </p:clrMapOvr>
  <p:transition advTm="10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FDD32B-191F-4B94-9FDF-AC3A6CC13AFE}" type="slidenum">
              <a:rPr lang="en-US"/>
              <a:pPr>
                <a:defRPr/>
              </a:pPr>
              <a:t>‹#›</a:t>
            </a:fld>
            <a:endParaRPr lang="en-US"/>
          </a:p>
        </p:txBody>
      </p:sp>
    </p:spTree>
    <p:extLst>
      <p:ext uri="{BB962C8B-B14F-4D97-AF65-F5344CB8AC3E}">
        <p14:creationId xmlns:p14="http://schemas.microsoft.com/office/powerpoint/2010/main" val="1689505834"/>
      </p:ext>
    </p:extLst>
  </p:cSld>
  <p:clrMapOvr>
    <a:masterClrMapping/>
  </p:clrMapOvr>
  <p:transition advTm="10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4412" y="274639"/>
            <a:ext cx="6256751" cy="1143000"/>
          </a:xfrm>
          <a:prstGeom prst="rect">
            <a:avLst/>
          </a:prstGeom>
        </p:spPr>
        <p:txBody>
          <a:bodyPr>
            <a:normAutofit/>
          </a:bodyPr>
          <a:lstStyle>
            <a:lvl1pPr>
              <a:defRPr/>
            </a:lvl1pPr>
          </a:lstStyle>
          <a:p>
            <a:r>
              <a:rPr lang="en-US" dirty="0"/>
              <a:t>Lesson objective</a:t>
            </a:r>
            <a:endParaRPr lang="en-GB" dirty="0"/>
          </a:p>
        </p:txBody>
      </p:sp>
      <p:sp>
        <p:nvSpPr>
          <p:cNvPr id="3" name="Content Placeholder 2"/>
          <p:cNvSpPr>
            <a:spLocks noGrp="1"/>
          </p:cNvSpPr>
          <p:nvPr>
            <p:ph sz="half" idx="1"/>
          </p:nvPr>
        </p:nvSpPr>
        <p:spPr>
          <a:xfrm>
            <a:off x="181628" y="1714502"/>
            <a:ext cx="4052170" cy="4495799"/>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465530" y="1714502"/>
            <a:ext cx="4515633" cy="4495799"/>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Box 4"/>
          <p:cNvSpPr txBox="1"/>
          <p:nvPr userDrawn="1"/>
        </p:nvSpPr>
        <p:spPr>
          <a:xfrm>
            <a:off x="-57150" y="6343651"/>
            <a:ext cx="1604114" cy="400110"/>
          </a:xfrm>
          <a:prstGeom prst="rect">
            <a:avLst/>
          </a:prstGeom>
          <a:solidFill>
            <a:srgbClr val="FFFF66"/>
          </a:solidFill>
        </p:spPr>
        <p:txBody>
          <a:bodyPr wrap="square" rtlCol="0">
            <a:spAutoFit/>
          </a:bodyPr>
          <a:lstStyle/>
          <a:p>
            <a:r>
              <a:rPr lang="en-GB" sz="2000" b="1" dirty="0">
                <a:latin typeface="Candara" panose="020E0502030303020204" pitchFamily="34" charset="0"/>
              </a:rPr>
              <a:t>KEYWORDS</a:t>
            </a:r>
            <a:r>
              <a:rPr lang="en-GB" sz="1800" b="1" dirty="0">
                <a:latin typeface="Candara" panose="020E0502030303020204" pitchFamily="34" charset="0"/>
              </a:rPr>
              <a:t>:</a:t>
            </a:r>
          </a:p>
        </p:txBody>
      </p:sp>
      <p:sp>
        <p:nvSpPr>
          <p:cNvPr id="6" name="Text Placeholder 7"/>
          <p:cNvSpPr>
            <a:spLocks noGrp="1"/>
          </p:cNvSpPr>
          <p:nvPr>
            <p:ph type="body" sz="quarter" idx="10" hasCustomPrompt="1"/>
          </p:nvPr>
        </p:nvSpPr>
        <p:spPr>
          <a:xfrm>
            <a:off x="1546964" y="6343650"/>
            <a:ext cx="7597036" cy="514351"/>
          </a:xfrm>
          <a:prstGeom prst="rect">
            <a:avLst/>
          </a:prstGeom>
          <a:solidFill>
            <a:srgbClr val="FFFF66"/>
          </a:solidFill>
        </p:spPr>
        <p:txBody>
          <a:bodyPr>
            <a:normAutofit/>
          </a:bodyPr>
          <a:lstStyle>
            <a:lvl1pPr marL="0" indent="0">
              <a:buNone/>
              <a:defRPr sz="2000" b="1" i="1">
                <a:latin typeface="Candara" panose="020E0502030303020204" pitchFamily="34" charset="0"/>
              </a:defRPr>
            </a:lvl1pPr>
            <a:lvl5pPr marL="1828800" indent="0">
              <a:buNone/>
              <a:defRPr/>
            </a:lvl5pPr>
          </a:lstStyle>
          <a:p>
            <a:pPr lvl="0"/>
            <a:r>
              <a:rPr lang="en-US" dirty="0"/>
              <a:t>Insert keywords here</a:t>
            </a:r>
          </a:p>
        </p:txBody>
      </p:sp>
    </p:spTree>
    <p:extLst>
      <p:ext uri="{BB962C8B-B14F-4D97-AF65-F5344CB8AC3E}">
        <p14:creationId xmlns:p14="http://schemas.microsoft.com/office/powerpoint/2010/main" val="2671158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61989" y="274639"/>
            <a:ext cx="6156544" cy="1143000"/>
          </a:xfrm>
          <a:prstGeom prst="rect">
            <a:avLst/>
          </a:prstGeom>
          <a:noFill/>
        </p:spPr>
        <p:txBody>
          <a:bodyPr>
            <a:normAutofit/>
          </a:bodyPr>
          <a:lstStyle>
            <a:lvl1pPr>
              <a:defRPr baseline="0"/>
            </a:lvl1pPr>
          </a:lstStyle>
          <a:p>
            <a:r>
              <a:rPr lang="en-US" dirty="0"/>
              <a:t>Lesson objective</a:t>
            </a:r>
            <a:endParaRPr lang="en-GB" dirty="0"/>
          </a:p>
        </p:txBody>
      </p:sp>
      <p:sp>
        <p:nvSpPr>
          <p:cNvPr id="3" name="Content Placeholder 2"/>
          <p:cNvSpPr>
            <a:spLocks noGrp="1"/>
          </p:cNvSpPr>
          <p:nvPr>
            <p:ph idx="1"/>
          </p:nvPr>
        </p:nvSpPr>
        <p:spPr>
          <a:xfrm>
            <a:off x="219206" y="1603332"/>
            <a:ext cx="8699326" cy="4551477"/>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p:cNvSpPr>
            <a:spLocks noGrp="1"/>
          </p:cNvSpPr>
          <p:nvPr>
            <p:ph type="body" sz="quarter" idx="11" hasCustomPrompt="1"/>
          </p:nvPr>
        </p:nvSpPr>
        <p:spPr>
          <a:xfrm>
            <a:off x="6337171" y="5729888"/>
            <a:ext cx="2587625" cy="533480"/>
          </a:xfrm>
          <a:prstGeom prst="rect">
            <a:avLst/>
          </a:prstGeom>
        </p:spPr>
        <p:txBody>
          <a:bodyPr>
            <a:normAutofit/>
          </a:bodyPr>
          <a:lstStyle>
            <a:lvl1pPr marL="0" indent="0" algn="r">
              <a:buNone/>
              <a:defRPr sz="2000" b="1" baseline="0">
                <a:solidFill>
                  <a:srgbClr val="FF0000"/>
                </a:solidFill>
              </a:defRPr>
            </a:lvl1pPr>
          </a:lstStyle>
          <a:p>
            <a:pPr lvl="0"/>
            <a:r>
              <a:rPr lang="en-GB" b="1" dirty="0"/>
              <a:t>INSERT TASK GRADE</a:t>
            </a:r>
            <a:endParaRPr lang="en-GB" dirty="0"/>
          </a:p>
        </p:txBody>
      </p:sp>
      <p:sp>
        <p:nvSpPr>
          <p:cNvPr id="7" name="TextBox 6"/>
          <p:cNvSpPr txBox="1"/>
          <p:nvPr userDrawn="1"/>
        </p:nvSpPr>
        <p:spPr>
          <a:xfrm>
            <a:off x="-57150" y="6343651"/>
            <a:ext cx="1604114" cy="400110"/>
          </a:xfrm>
          <a:prstGeom prst="rect">
            <a:avLst/>
          </a:prstGeom>
          <a:solidFill>
            <a:srgbClr val="FFFF66"/>
          </a:solidFill>
        </p:spPr>
        <p:txBody>
          <a:bodyPr wrap="square" rtlCol="0">
            <a:spAutoFit/>
          </a:bodyPr>
          <a:lstStyle/>
          <a:p>
            <a:r>
              <a:rPr lang="en-GB" sz="2000" b="1" dirty="0">
                <a:latin typeface="Candara" panose="020E0502030303020204" pitchFamily="34" charset="0"/>
              </a:rPr>
              <a:t>KEYWORDS</a:t>
            </a:r>
            <a:r>
              <a:rPr lang="en-GB" sz="1800" b="1" dirty="0">
                <a:latin typeface="Candara" panose="020E0502030303020204" pitchFamily="34" charset="0"/>
              </a:rPr>
              <a:t>:</a:t>
            </a:r>
          </a:p>
        </p:txBody>
      </p:sp>
      <p:sp>
        <p:nvSpPr>
          <p:cNvPr id="11" name="Text Placeholder 7"/>
          <p:cNvSpPr>
            <a:spLocks noGrp="1"/>
          </p:cNvSpPr>
          <p:nvPr>
            <p:ph type="body" sz="quarter" idx="10"/>
          </p:nvPr>
        </p:nvSpPr>
        <p:spPr>
          <a:xfrm>
            <a:off x="1546964" y="6343650"/>
            <a:ext cx="7597036" cy="514351"/>
          </a:xfrm>
          <a:prstGeom prst="rect">
            <a:avLst/>
          </a:prstGeom>
          <a:solidFill>
            <a:srgbClr val="FFFF66"/>
          </a:solidFill>
        </p:spPr>
        <p:txBody>
          <a:bodyPr>
            <a:normAutofit/>
          </a:bodyPr>
          <a:lstStyle>
            <a:lvl1pPr marL="0" indent="0">
              <a:buNone/>
              <a:defRPr sz="20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223501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1"/>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1"/>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1"/>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
        <p:nvSpPr>
          <p:cNvPr id="9" name="Text Placeholder 8"/>
          <p:cNvSpPr>
            <a:spLocks noGrp="1"/>
          </p:cNvSpPr>
          <p:nvPr>
            <p:ph type="body" sz="quarter" idx="11" hasCustomPrompt="1"/>
          </p:nvPr>
        </p:nvSpPr>
        <p:spPr>
          <a:xfrm>
            <a:off x="6099176" y="5780301"/>
            <a:ext cx="2587625" cy="405323"/>
          </a:xfrm>
          <a:prstGeom prst="rect">
            <a:avLst/>
          </a:prstGeom>
        </p:spPr>
        <p:txBody>
          <a:bodyPr/>
          <a:lstStyle>
            <a:lvl1pPr marL="0" indent="0" algn="r">
              <a:buNone/>
              <a:defRPr sz="2000" b="1" baseline="0">
                <a:solidFill>
                  <a:srgbClr val="FF0000"/>
                </a:solidFill>
              </a:defRPr>
            </a:lvl1pPr>
          </a:lstStyle>
          <a:p>
            <a:pPr lvl="0"/>
            <a:r>
              <a:rPr lang="en-GB" b="1" dirty="0"/>
              <a:t>INSERT TASK GRADE</a:t>
            </a:r>
            <a:endParaRPr lang="en-GB" dirty="0"/>
          </a:p>
        </p:txBody>
      </p:sp>
    </p:spTree>
    <p:extLst>
      <p:ext uri="{BB962C8B-B14F-4D97-AF65-F5344CB8AC3E}">
        <p14:creationId xmlns:p14="http://schemas.microsoft.com/office/powerpoint/2010/main" val="3900906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1"/>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1"/>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1"/>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
        <p:nvSpPr>
          <p:cNvPr id="9" name="Text Placeholder 8"/>
          <p:cNvSpPr>
            <a:spLocks noGrp="1"/>
          </p:cNvSpPr>
          <p:nvPr>
            <p:ph type="body" sz="quarter" idx="11" hasCustomPrompt="1"/>
          </p:nvPr>
        </p:nvSpPr>
        <p:spPr>
          <a:xfrm>
            <a:off x="6099176" y="5780301"/>
            <a:ext cx="2587625" cy="405323"/>
          </a:xfrm>
          <a:prstGeom prst="rect">
            <a:avLst/>
          </a:prstGeom>
        </p:spPr>
        <p:txBody>
          <a:bodyPr/>
          <a:lstStyle>
            <a:lvl1pPr marL="0" indent="0" algn="r">
              <a:buNone/>
              <a:defRPr sz="2000" b="1" baseline="0">
                <a:solidFill>
                  <a:srgbClr val="FF0000"/>
                </a:solidFill>
              </a:defRPr>
            </a:lvl1pPr>
          </a:lstStyle>
          <a:p>
            <a:pPr lvl="0"/>
            <a:r>
              <a:rPr lang="en-GB" b="1" dirty="0"/>
              <a:t>INSERT TASK GRADE</a:t>
            </a:r>
            <a:endParaRPr lang="en-GB" dirty="0"/>
          </a:p>
        </p:txBody>
      </p:sp>
    </p:spTree>
    <p:extLst>
      <p:ext uri="{BB962C8B-B14F-4D97-AF65-F5344CB8AC3E}">
        <p14:creationId xmlns:p14="http://schemas.microsoft.com/office/powerpoint/2010/main" val="2235437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61989" y="274639"/>
            <a:ext cx="6156544" cy="1143000"/>
          </a:xfrm>
          <a:prstGeom prst="rect">
            <a:avLst/>
          </a:prstGeom>
          <a:noFill/>
        </p:spPr>
        <p:txBody>
          <a:bodyPr>
            <a:normAutofit/>
          </a:bodyPr>
          <a:lstStyle>
            <a:lvl1pPr>
              <a:defRPr baseline="0"/>
            </a:lvl1pPr>
          </a:lstStyle>
          <a:p>
            <a:r>
              <a:rPr lang="en-US" dirty="0"/>
              <a:t>Lesson objective</a:t>
            </a:r>
            <a:endParaRPr lang="en-GB" dirty="0"/>
          </a:p>
        </p:txBody>
      </p:sp>
      <p:sp>
        <p:nvSpPr>
          <p:cNvPr id="3" name="Content Placeholder 2"/>
          <p:cNvSpPr>
            <a:spLocks noGrp="1"/>
          </p:cNvSpPr>
          <p:nvPr>
            <p:ph idx="1"/>
          </p:nvPr>
        </p:nvSpPr>
        <p:spPr>
          <a:xfrm>
            <a:off x="219206" y="1603332"/>
            <a:ext cx="8699326" cy="4551477"/>
          </a:xfrm>
          <a:prstGeom prst="rect">
            <a:avLst/>
          </a:prstGeom>
          <a:solidFill>
            <a:schemeClr val="accent5">
              <a:lumMod val="20000"/>
              <a:lumOff val="80000"/>
            </a:schemeClr>
          </a:solidFill>
          <a:effectLst>
            <a:outerShdw blurRad="50800" dist="38100" dir="5400000" algn="t"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8"/>
          <p:cNvSpPr>
            <a:spLocks noGrp="1"/>
          </p:cNvSpPr>
          <p:nvPr>
            <p:ph type="body" sz="quarter" idx="11" hasCustomPrompt="1"/>
          </p:nvPr>
        </p:nvSpPr>
        <p:spPr>
          <a:xfrm>
            <a:off x="6337171" y="5729888"/>
            <a:ext cx="2587625" cy="533480"/>
          </a:xfrm>
          <a:prstGeom prst="rect">
            <a:avLst/>
          </a:prstGeom>
        </p:spPr>
        <p:txBody>
          <a:bodyPr>
            <a:normAutofit/>
          </a:bodyPr>
          <a:lstStyle>
            <a:lvl1pPr marL="0" indent="0" algn="r">
              <a:buNone/>
              <a:defRPr sz="2000" b="1" baseline="0">
                <a:solidFill>
                  <a:srgbClr val="FF0000"/>
                </a:solidFill>
              </a:defRPr>
            </a:lvl1pPr>
          </a:lstStyle>
          <a:p>
            <a:pPr lvl="0"/>
            <a:r>
              <a:rPr lang="en-GB" b="1" dirty="0"/>
              <a:t>INSERT TASK GRADE</a:t>
            </a:r>
            <a:endParaRPr lang="en-GB" dirty="0"/>
          </a:p>
        </p:txBody>
      </p:sp>
      <p:sp>
        <p:nvSpPr>
          <p:cNvPr id="7" name="TextBox 6"/>
          <p:cNvSpPr txBox="1"/>
          <p:nvPr userDrawn="1"/>
        </p:nvSpPr>
        <p:spPr>
          <a:xfrm>
            <a:off x="-57150" y="6343651"/>
            <a:ext cx="1604114" cy="400110"/>
          </a:xfrm>
          <a:prstGeom prst="rect">
            <a:avLst/>
          </a:prstGeom>
          <a:solidFill>
            <a:srgbClr val="FFFF66"/>
          </a:solidFill>
        </p:spPr>
        <p:txBody>
          <a:bodyPr wrap="square" rtlCol="0">
            <a:spAutoFit/>
          </a:bodyPr>
          <a:lstStyle/>
          <a:p>
            <a:r>
              <a:rPr lang="en-GB" sz="2000" b="1" dirty="0">
                <a:latin typeface="Candara" panose="020E0502030303020204" pitchFamily="34" charset="0"/>
              </a:rPr>
              <a:t>KEYWORDS</a:t>
            </a:r>
            <a:r>
              <a:rPr lang="en-GB" sz="1800" b="1" dirty="0">
                <a:latin typeface="Candara" panose="020E0502030303020204" pitchFamily="34" charset="0"/>
              </a:rPr>
              <a:t>:</a:t>
            </a:r>
          </a:p>
        </p:txBody>
      </p:sp>
      <p:sp>
        <p:nvSpPr>
          <p:cNvPr id="11" name="Text Placeholder 7"/>
          <p:cNvSpPr>
            <a:spLocks noGrp="1"/>
          </p:cNvSpPr>
          <p:nvPr>
            <p:ph type="body" sz="quarter" idx="10"/>
          </p:nvPr>
        </p:nvSpPr>
        <p:spPr>
          <a:xfrm>
            <a:off x="1546964" y="6343650"/>
            <a:ext cx="7597036" cy="514351"/>
          </a:xfrm>
          <a:prstGeom prst="rect">
            <a:avLst/>
          </a:prstGeom>
          <a:solidFill>
            <a:srgbClr val="FFFF66"/>
          </a:solidFill>
        </p:spPr>
        <p:txBody>
          <a:bodyPr>
            <a:normAutofit/>
          </a:bodyPr>
          <a:lstStyle>
            <a:lvl1pPr marL="0" indent="0">
              <a:buNone/>
              <a:defRPr sz="20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63851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
        <p:nvSpPr>
          <p:cNvPr id="9" name="Text Placeholder 8"/>
          <p:cNvSpPr>
            <a:spLocks noGrp="1"/>
          </p:cNvSpPr>
          <p:nvPr>
            <p:ph type="body" sz="quarter" idx="11" hasCustomPrompt="1"/>
          </p:nvPr>
        </p:nvSpPr>
        <p:spPr>
          <a:xfrm>
            <a:off x="6099175" y="5780301"/>
            <a:ext cx="2587625" cy="405322"/>
          </a:xfrm>
          <a:prstGeom prst="rect">
            <a:avLst/>
          </a:prstGeom>
        </p:spPr>
        <p:txBody>
          <a:bodyPr/>
          <a:lstStyle>
            <a:lvl1pPr marL="0" indent="0" algn="r">
              <a:buNone/>
              <a:defRPr sz="2000" b="1" baseline="0">
                <a:solidFill>
                  <a:srgbClr val="FF0000"/>
                </a:solidFill>
              </a:defRPr>
            </a:lvl1pPr>
          </a:lstStyle>
          <a:p>
            <a:pPr lvl="0"/>
            <a:r>
              <a:rPr lang="en-GB" b="1" dirty="0"/>
              <a:t>INSERT TASK GRADE</a:t>
            </a:r>
            <a:endParaRPr lang="en-GB" dirty="0"/>
          </a:p>
        </p:txBody>
      </p:sp>
    </p:spTree>
    <p:extLst>
      <p:ext uri="{BB962C8B-B14F-4D97-AF65-F5344CB8AC3E}">
        <p14:creationId xmlns:p14="http://schemas.microsoft.com/office/powerpoint/2010/main" val="3546620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
        <p:nvSpPr>
          <p:cNvPr id="9" name="Text Placeholder 8"/>
          <p:cNvSpPr>
            <a:spLocks noGrp="1"/>
          </p:cNvSpPr>
          <p:nvPr>
            <p:ph type="body" sz="quarter" idx="11" hasCustomPrompt="1"/>
          </p:nvPr>
        </p:nvSpPr>
        <p:spPr>
          <a:xfrm>
            <a:off x="6099175" y="5780301"/>
            <a:ext cx="2587625" cy="405322"/>
          </a:xfrm>
          <a:prstGeom prst="rect">
            <a:avLst/>
          </a:prstGeom>
        </p:spPr>
        <p:txBody>
          <a:bodyPr/>
          <a:lstStyle>
            <a:lvl1pPr marL="0" indent="0" algn="r">
              <a:buNone/>
              <a:defRPr sz="2000" b="1" baseline="0">
                <a:solidFill>
                  <a:srgbClr val="FF0000"/>
                </a:solidFill>
              </a:defRPr>
            </a:lvl1pPr>
          </a:lstStyle>
          <a:p>
            <a:pPr lvl="0"/>
            <a:r>
              <a:rPr lang="en-GB" b="1" dirty="0"/>
              <a:t>INSERT TASK GRADE</a:t>
            </a:r>
            <a:endParaRPr lang="en-GB" dirty="0"/>
          </a:p>
        </p:txBody>
      </p:sp>
    </p:spTree>
    <p:extLst>
      <p:ext uri="{BB962C8B-B14F-4D97-AF65-F5344CB8AC3E}">
        <p14:creationId xmlns:p14="http://schemas.microsoft.com/office/powerpoint/2010/main" val="16832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F35CE6-BA8C-48FF-B5BD-D18E7B3B1A8E}" type="slidenum">
              <a:rPr lang="en-US"/>
              <a:pPr>
                <a:defRPr/>
              </a:pPr>
              <a:t>‹#›</a:t>
            </a:fld>
            <a:endParaRPr lang="en-US"/>
          </a:p>
        </p:txBody>
      </p:sp>
    </p:spTree>
    <p:extLst>
      <p:ext uri="{BB962C8B-B14F-4D97-AF65-F5344CB8AC3E}">
        <p14:creationId xmlns:p14="http://schemas.microsoft.com/office/powerpoint/2010/main" val="4120419389"/>
      </p:ext>
    </p:extLst>
  </p:cSld>
  <p:clrMapOvr>
    <a:masterClrMapping/>
  </p:clrMapOvr>
  <p:transition advTm="10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EB4C5F-2ED3-4FBB-B159-D2DCDB41EBB4}" type="slidenum">
              <a:rPr lang="en-US"/>
              <a:pPr>
                <a:defRPr/>
              </a:pPr>
              <a:t>‹#›</a:t>
            </a:fld>
            <a:endParaRPr lang="en-US"/>
          </a:p>
        </p:txBody>
      </p:sp>
    </p:spTree>
    <p:extLst>
      <p:ext uri="{BB962C8B-B14F-4D97-AF65-F5344CB8AC3E}">
        <p14:creationId xmlns:p14="http://schemas.microsoft.com/office/powerpoint/2010/main" val="3376746760"/>
      </p:ext>
    </p:extLst>
  </p:cSld>
  <p:clrMapOvr>
    <a:masterClrMapping/>
  </p:clrMapOvr>
  <p:transition advTm="10000">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F438DB6-4C9C-420D-BA20-C79CE34A99B8}" type="slidenum">
              <a:rPr lang="en-US"/>
              <a:pPr>
                <a:defRPr/>
              </a:pPr>
              <a:t>‹#›</a:t>
            </a:fld>
            <a:endParaRPr lang="en-US"/>
          </a:p>
        </p:txBody>
      </p:sp>
    </p:spTree>
    <p:extLst>
      <p:ext uri="{BB962C8B-B14F-4D97-AF65-F5344CB8AC3E}">
        <p14:creationId xmlns:p14="http://schemas.microsoft.com/office/powerpoint/2010/main" val="2769505157"/>
      </p:ext>
    </p:extLst>
  </p:cSld>
  <p:clrMapOvr>
    <a:masterClrMapping/>
  </p:clrMapOvr>
  <p:transition advTm="10000">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2C72C0B-66B0-4969-A6AC-83853C3CD6B4}" type="slidenum">
              <a:rPr lang="en-US"/>
              <a:pPr>
                <a:defRPr/>
              </a:pPr>
              <a:t>‹#›</a:t>
            </a:fld>
            <a:endParaRPr lang="en-US"/>
          </a:p>
        </p:txBody>
      </p:sp>
    </p:spTree>
    <p:extLst>
      <p:ext uri="{BB962C8B-B14F-4D97-AF65-F5344CB8AC3E}">
        <p14:creationId xmlns:p14="http://schemas.microsoft.com/office/powerpoint/2010/main" val="3271905944"/>
      </p:ext>
    </p:extLst>
  </p:cSld>
  <p:clrMapOvr>
    <a:masterClrMapping/>
  </p:clrMapOvr>
  <p:transition advTm="10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CF2AD58-982F-411F-A4BE-3D84E934103F}" type="slidenum">
              <a:rPr lang="en-US"/>
              <a:pPr>
                <a:defRPr/>
              </a:pPr>
              <a:t>‹#›</a:t>
            </a:fld>
            <a:endParaRPr lang="en-US"/>
          </a:p>
        </p:txBody>
      </p:sp>
    </p:spTree>
    <p:extLst>
      <p:ext uri="{BB962C8B-B14F-4D97-AF65-F5344CB8AC3E}">
        <p14:creationId xmlns:p14="http://schemas.microsoft.com/office/powerpoint/2010/main" val="3794918356"/>
      </p:ext>
    </p:extLst>
  </p:cSld>
  <p:clrMapOvr>
    <a:masterClrMapping/>
  </p:clrMapOvr>
  <p:transition advTm="10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0688007-95CB-46C3-83FE-539EAE5D0570}" type="slidenum">
              <a:rPr lang="en-US"/>
              <a:pPr>
                <a:defRPr/>
              </a:pPr>
              <a:t>‹#›</a:t>
            </a:fld>
            <a:endParaRPr lang="en-US"/>
          </a:p>
        </p:txBody>
      </p:sp>
    </p:spTree>
    <p:extLst>
      <p:ext uri="{BB962C8B-B14F-4D97-AF65-F5344CB8AC3E}">
        <p14:creationId xmlns:p14="http://schemas.microsoft.com/office/powerpoint/2010/main" val="3146457307"/>
      </p:ext>
    </p:extLst>
  </p:cSld>
  <p:clrMapOvr>
    <a:masterClrMapping/>
  </p:clrMapOvr>
  <p:transition advTm="10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D78456-947C-420F-B0DE-B8C4A621A478}" type="slidenum">
              <a:rPr lang="en-US"/>
              <a:pPr>
                <a:defRPr/>
              </a:pPr>
              <a:t>‹#›</a:t>
            </a:fld>
            <a:endParaRPr lang="en-US"/>
          </a:p>
        </p:txBody>
      </p:sp>
    </p:spTree>
    <p:extLst>
      <p:ext uri="{BB962C8B-B14F-4D97-AF65-F5344CB8AC3E}">
        <p14:creationId xmlns:p14="http://schemas.microsoft.com/office/powerpoint/2010/main" val="565987099"/>
      </p:ext>
    </p:extLst>
  </p:cSld>
  <p:clrMapOvr>
    <a:masterClrMapping/>
  </p:clrMapOvr>
  <p:transition advTm="10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FFB7D7E-E53A-42CF-BAB5-CA654913AC2D}" type="slidenum">
              <a:rPr lang="en-US"/>
              <a:pPr>
                <a:defRPr/>
              </a:pPr>
              <a:t>‹#›</a:t>
            </a:fld>
            <a:endParaRPr lang="en-US"/>
          </a:p>
        </p:txBody>
      </p:sp>
    </p:spTree>
    <p:extLst>
      <p:ext uri="{BB962C8B-B14F-4D97-AF65-F5344CB8AC3E}">
        <p14:creationId xmlns:p14="http://schemas.microsoft.com/office/powerpoint/2010/main" val="2561977870"/>
      </p:ext>
    </p:extLst>
  </p:cSld>
  <p:clrMapOvr>
    <a:masterClrMapping/>
  </p:clrMapOvr>
  <p:transition advTm="10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a:solidFill>
                  <a:schemeClr val="tx1">
                    <a:tint val="75000"/>
                  </a:schemeClr>
                </a:solidFill>
              </a:defRPr>
            </a:lvl1pPr>
          </a:lstStyle>
          <a:p>
            <a:pPr>
              <a:defRPr/>
            </a:pPr>
            <a:fld id="{D81C633E-A780-43CC-A78E-CCA8CBED2E6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6"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ransition advClick="0" advTm="7000">
    <p:fad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6.xml"/><Relationship Id="rId5" Type="http://schemas.openxmlformats.org/officeDocument/2006/relationships/image" Target="../media/image30.pn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7.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US" sz="6600" b="1" dirty="0"/>
              <a:t>VARIABLES, INPUT AND OUTPUT</a:t>
            </a:r>
            <a:endParaRPr lang="en-GB" sz="7200" b="1" dirty="0"/>
          </a:p>
        </p:txBody>
      </p:sp>
    </p:spTree>
    <p:extLst>
      <p:ext uri="{BB962C8B-B14F-4D97-AF65-F5344CB8AC3E}">
        <p14:creationId xmlns:p14="http://schemas.microsoft.com/office/powerpoint/2010/main" val="321958795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8. </a:t>
            </a:r>
            <a:r>
              <a:rPr lang="en-US" sz="2400" dirty="0"/>
              <a:t>Complete the following table:</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2557536147"/>
              </p:ext>
            </p:extLst>
          </p:nvPr>
        </p:nvGraphicFramePr>
        <p:xfrm>
          <a:off x="827584" y="1124744"/>
          <a:ext cx="7416824" cy="4585524"/>
        </p:xfrm>
        <a:graphic>
          <a:graphicData uri="http://schemas.openxmlformats.org/drawingml/2006/table">
            <a:tbl>
              <a:tblPr firstRow="1" bandRow="1">
                <a:tableStyleId>{5C22544A-7EE6-4342-B048-85BDC9FD1C3A}</a:tableStyleId>
              </a:tblPr>
              <a:tblGrid>
                <a:gridCol w="4160658">
                  <a:extLst>
                    <a:ext uri="{9D8B030D-6E8A-4147-A177-3AD203B41FA5}">
                      <a16:colId xmlns:a16="http://schemas.microsoft.com/office/drawing/2014/main" val="20000"/>
                    </a:ext>
                  </a:extLst>
                </a:gridCol>
                <a:gridCol w="3256166">
                  <a:extLst>
                    <a:ext uri="{9D8B030D-6E8A-4147-A177-3AD203B41FA5}">
                      <a16:colId xmlns:a16="http://schemas.microsoft.com/office/drawing/2014/main" val="20001"/>
                    </a:ext>
                  </a:extLst>
                </a:gridCol>
              </a:tblGrid>
              <a:tr h="379248">
                <a:tc>
                  <a:txBody>
                    <a:bodyPr/>
                    <a:lstStyle/>
                    <a:p>
                      <a:pPr>
                        <a:lnSpc>
                          <a:spcPct val="115000"/>
                        </a:lnSpc>
                        <a:spcAft>
                          <a:spcPts val="0"/>
                        </a:spcAft>
                      </a:pPr>
                      <a:r>
                        <a:rPr lang="en-GB" sz="1100" dirty="0">
                          <a:effectLst/>
                        </a:rPr>
                        <a:t>Data</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a:effectLst/>
                        </a:rPr>
                        <a:t>Data Type</a:t>
                      </a:r>
                      <a:endParaRPr lang="en-GB" sz="1100">
                        <a:solidFill>
                          <a:srgbClr val="000000"/>
                        </a:solidFill>
                        <a:effectLst/>
                        <a:latin typeface="Arial"/>
                        <a:ea typeface="Arial"/>
                      </a:endParaRPr>
                    </a:p>
                  </a:txBody>
                  <a:tcPr marL="90170" marR="90170" anchor="ctr"/>
                </a:tc>
                <a:extLst>
                  <a:ext uri="{0D108BD9-81ED-4DB2-BD59-A6C34878D82A}">
                    <a16:rowId xmlns:a16="http://schemas.microsoft.com/office/drawing/2014/main" val="10000"/>
                  </a:ext>
                </a:extLst>
              </a:tr>
              <a:tr h="637838">
                <a:tc>
                  <a:txBody>
                    <a:bodyPr/>
                    <a:lstStyle/>
                    <a:p>
                      <a:pPr>
                        <a:lnSpc>
                          <a:spcPct val="115000"/>
                        </a:lnSpc>
                        <a:spcAft>
                          <a:spcPts val="0"/>
                        </a:spcAft>
                      </a:pPr>
                      <a:r>
                        <a:rPr lang="en-GB" sz="1100" dirty="0">
                          <a:effectLst/>
                        </a:rPr>
                        <a:t>Age</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a:effectLst/>
                        </a:rPr>
                        <a:t>Integer</a:t>
                      </a:r>
                      <a:endParaRPr lang="en-GB" sz="1100">
                        <a:solidFill>
                          <a:srgbClr val="000000"/>
                        </a:solidFill>
                        <a:effectLst/>
                        <a:latin typeface="Arial"/>
                        <a:ea typeface="Arial"/>
                      </a:endParaRPr>
                    </a:p>
                  </a:txBody>
                  <a:tcPr marL="90170" marR="90170" anchor="ctr"/>
                </a:tc>
                <a:extLst>
                  <a:ext uri="{0D108BD9-81ED-4DB2-BD59-A6C34878D82A}">
                    <a16:rowId xmlns:a16="http://schemas.microsoft.com/office/drawing/2014/main" val="10001"/>
                  </a:ext>
                </a:extLst>
              </a:tr>
              <a:tr h="637838">
                <a:tc>
                  <a:txBody>
                    <a:bodyPr/>
                    <a:lstStyle/>
                    <a:p>
                      <a:pPr>
                        <a:lnSpc>
                          <a:spcPct val="115000"/>
                        </a:lnSpc>
                        <a:spcAft>
                          <a:spcPts val="0"/>
                        </a:spcAft>
                      </a:pPr>
                      <a:r>
                        <a:rPr lang="en-US" sz="1100">
                          <a:effectLst/>
                        </a:rPr>
                        <a:t>House address</a:t>
                      </a:r>
                      <a:endParaRPr lang="en-GB" sz="1100">
                        <a:solidFill>
                          <a:srgbClr val="000000"/>
                        </a:solidFill>
                        <a:effectLst/>
                        <a:latin typeface="Arial"/>
                        <a:ea typeface="Arial"/>
                      </a:endParaRPr>
                    </a:p>
                  </a:txBody>
                  <a:tcPr marL="90170" marR="90170" anchor="ctr"/>
                </a:tc>
                <a:tc>
                  <a:txBody>
                    <a:bodyPr/>
                    <a:lstStyle/>
                    <a:p>
                      <a:pPr>
                        <a:lnSpc>
                          <a:spcPct val="115000"/>
                        </a:lnSpc>
                      </a:pPr>
                      <a:r>
                        <a:rPr lang="en-GB" sz="1100" dirty="0">
                          <a:solidFill>
                            <a:srgbClr val="000000"/>
                          </a:solidFill>
                          <a:effectLst/>
                          <a:latin typeface="Arial"/>
                        </a:rPr>
                        <a:t>String</a:t>
                      </a:r>
                    </a:p>
                  </a:txBody>
                  <a:tcPr marL="90170" marR="90170" anchor="ctr"/>
                </a:tc>
                <a:extLst>
                  <a:ext uri="{0D108BD9-81ED-4DB2-BD59-A6C34878D82A}">
                    <a16:rowId xmlns:a16="http://schemas.microsoft.com/office/drawing/2014/main" val="10002"/>
                  </a:ext>
                </a:extLst>
              </a:tr>
              <a:tr h="637838">
                <a:tc>
                  <a:txBody>
                    <a:bodyPr/>
                    <a:lstStyle/>
                    <a:p>
                      <a:pPr>
                        <a:lnSpc>
                          <a:spcPct val="115000"/>
                        </a:lnSpc>
                        <a:spcAft>
                          <a:spcPts val="0"/>
                        </a:spcAft>
                      </a:pPr>
                      <a:r>
                        <a:rPr lang="en-US" sz="1100">
                          <a:effectLst/>
                        </a:rPr>
                        <a:t>Name</a:t>
                      </a:r>
                      <a:endParaRPr lang="en-GB" sz="1100">
                        <a:solidFill>
                          <a:srgbClr val="000000"/>
                        </a:solidFill>
                        <a:effectLst/>
                        <a:latin typeface="Arial"/>
                        <a:ea typeface="Arial"/>
                      </a:endParaRPr>
                    </a:p>
                  </a:txBody>
                  <a:tcPr marL="90170" marR="90170" anchor="ctr"/>
                </a:tc>
                <a:tc>
                  <a:txBody>
                    <a:bodyPr/>
                    <a:lstStyle/>
                    <a:p>
                      <a:pPr>
                        <a:lnSpc>
                          <a:spcPct val="115000"/>
                        </a:lnSpc>
                      </a:pPr>
                      <a:r>
                        <a:rPr lang="en-GB" sz="1100" dirty="0">
                          <a:solidFill>
                            <a:srgbClr val="000000"/>
                          </a:solidFill>
                          <a:effectLst/>
                          <a:latin typeface="Arial"/>
                        </a:rPr>
                        <a:t>String</a:t>
                      </a:r>
                    </a:p>
                  </a:txBody>
                  <a:tcPr marL="90170" marR="90170" anchor="ctr"/>
                </a:tc>
                <a:extLst>
                  <a:ext uri="{0D108BD9-81ED-4DB2-BD59-A6C34878D82A}">
                    <a16:rowId xmlns:a16="http://schemas.microsoft.com/office/drawing/2014/main" val="10003"/>
                  </a:ext>
                </a:extLst>
              </a:tr>
              <a:tr h="637838">
                <a:tc>
                  <a:txBody>
                    <a:bodyPr/>
                    <a:lstStyle/>
                    <a:p>
                      <a:pPr>
                        <a:lnSpc>
                          <a:spcPct val="115000"/>
                        </a:lnSpc>
                        <a:spcAft>
                          <a:spcPts val="0"/>
                        </a:spcAft>
                      </a:pPr>
                      <a:r>
                        <a:rPr lang="en-US" sz="1100">
                          <a:effectLst/>
                        </a:rPr>
                        <a:t>Test tomorrow? Y/N</a:t>
                      </a:r>
                      <a:endParaRPr lang="en-GB" sz="1100">
                        <a:solidFill>
                          <a:srgbClr val="000000"/>
                        </a:solidFill>
                        <a:effectLst/>
                        <a:latin typeface="Arial"/>
                        <a:ea typeface="Arial"/>
                      </a:endParaRPr>
                    </a:p>
                  </a:txBody>
                  <a:tcPr marL="90170" marR="90170" anchor="ctr"/>
                </a:tc>
                <a:tc>
                  <a:txBody>
                    <a:bodyPr/>
                    <a:lstStyle/>
                    <a:p>
                      <a:pPr>
                        <a:lnSpc>
                          <a:spcPct val="115000"/>
                        </a:lnSpc>
                      </a:pPr>
                      <a:r>
                        <a:rPr lang="en-GB" sz="1100" dirty="0">
                          <a:solidFill>
                            <a:srgbClr val="000000"/>
                          </a:solidFill>
                          <a:effectLst/>
                          <a:latin typeface="Arial"/>
                        </a:rPr>
                        <a:t>Character</a:t>
                      </a:r>
                    </a:p>
                  </a:txBody>
                  <a:tcPr marL="90170" marR="90170" anchor="ctr"/>
                </a:tc>
                <a:extLst>
                  <a:ext uri="{0D108BD9-81ED-4DB2-BD59-A6C34878D82A}">
                    <a16:rowId xmlns:a16="http://schemas.microsoft.com/office/drawing/2014/main" val="10004"/>
                  </a:ext>
                </a:extLst>
              </a:tr>
              <a:tr h="637838">
                <a:tc>
                  <a:txBody>
                    <a:bodyPr/>
                    <a:lstStyle/>
                    <a:p>
                      <a:pPr>
                        <a:lnSpc>
                          <a:spcPct val="115000"/>
                        </a:lnSpc>
                        <a:spcAft>
                          <a:spcPts val="0"/>
                        </a:spcAft>
                      </a:pPr>
                      <a:r>
                        <a:rPr lang="en-GB" sz="1100" dirty="0">
                          <a:effectLst/>
                        </a:rPr>
                        <a:t>Weight</a:t>
                      </a:r>
                      <a:endParaRPr lang="en-GB" sz="1100" dirty="0">
                        <a:solidFill>
                          <a:srgbClr val="000000"/>
                        </a:solidFill>
                        <a:effectLst/>
                        <a:latin typeface="Arial"/>
                        <a:ea typeface="Arial"/>
                      </a:endParaRPr>
                    </a:p>
                  </a:txBody>
                  <a:tcPr marL="90170" marR="90170" anchor="ctr"/>
                </a:tc>
                <a:tc>
                  <a:txBody>
                    <a:bodyPr/>
                    <a:lstStyle/>
                    <a:p>
                      <a:pPr>
                        <a:lnSpc>
                          <a:spcPct val="115000"/>
                        </a:lnSpc>
                      </a:pPr>
                      <a:r>
                        <a:rPr lang="en-GB" sz="1100" dirty="0">
                          <a:solidFill>
                            <a:srgbClr val="000000"/>
                          </a:solidFill>
                          <a:effectLst/>
                          <a:latin typeface="Arial"/>
                        </a:rPr>
                        <a:t>Float</a:t>
                      </a:r>
                    </a:p>
                  </a:txBody>
                  <a:tcPr marL="90170" marR="90170" anchor="ctr"/>
                </a:tc>
                <a:extLst>
                  <a:ext uri="{0D108BD9-81ED-4DB2-BD59-A6C34878D82A}">
                    <a16:rowId xmlns:a16="http://schemas.microsoft.com/office/drawing/2014/main" val="10005"/>
                  </a:ext>
                </a:extLst>
              </a:tr>
              <a:tr h="637838">
                <a:tc>
                  <a:txBody>
                    <a:bodyPr/>
                    <a:lstStyle/>
                    <a:p>
                      <a:pPr>
                        <a:lnSpc>
                          <a:spcPct val="115000"/>
                        </a:lnSpc>
                        <a:spcAft>
                          <a:spcPts val="0"/>
                        </a:spcAft>
                      </a:pPr>
                      <a:r>
                        <a:rPr lang="en-US" sz="1100">
                          <a:effectLst/>
                        </a:rPr>
                        <a:t>Price</a:t>
                      </a:r>
                      <a:endParaRPr lang="en-GB" sz="1100">
                        <a:solidFill>
                          <a:srgbClr val="000000"/>
                        </a:solidFill>
                        <a:effectLst/>
                        <a:latin typeface="Arial"/>
                        <a:ea typeface="Arial"/>
                      </a:endParaRPr>
                    </a:p>
                  </a:txBody>
                  <a:tcPr marL="90170" marR="90170" anchor="ct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sz="1100" dirty="0">
                          <a:solidFill>
                            <a:srgbClr val="000000"/>
                          </a:solidFill>
                          <a:effectLst/>
                          <a:latin typeface="Arial"/>
                        </a:rPr>
                        <a:t>Float</a:t>
                      </a:r>
                    </a:p>
                    <a:p>
                      <a:pPr>
                        <a:lnSpc>
                          <a:spcPct val="115000"/>
                        </a:lnSpc>
                      </a:pPr>
                      <a:endParaRPr lang="en-GB" sz="1100" dirty="0">
                        <a:solidFill>
                          <a:srgbClr val="000000"/>
                        </a:solidFill>
                        <a:effectLst/>
                        <a:latin typeface="Arial"/>
                      </a:endParaRPr>
                    </a:p>
                  </a:txBody>
                  <a:tcPr marL="90170" marR="90170" anchor="ctr"/>
                </a:tc>
                <a:extLst>
                  <a:ext uri="{0D108BD9-81ED-4DB2-BD59-A6C34878D82A}">
                    <a16:rowId xmlns:a16="http://schemas.microsoft.com/office/drawing/2014/main" val="10006"/>
                  </a:ext>
                </a:extLst>
              </a:tr>
              <a:tr h="379248">
                <a:tc>
                  <a:txBody>
                    <a:bodyPr/>
                    <a:lstStyle/>
                    <a:p>
                      <a:pPr>
                        <a:lnSpc>
                          <a:spcPct val="115000"/>
                        </a:lnSpc>
                        <a:spcAft>
                          <a:spcPts val="0"/>
                        </a:spcAft>
                      </a:pPr>
                      <a:r>
                        <a:rPr lang="en-US" sz="1100" dirty="0">
                          <a:effectLst/>
                        </a:rPr>
                        <a:t>Is 5 == 5</a:t>
                      </a:r>
                      <a:endParaRPr lang="en-GB" sz="1100" dirty="0">
                        <a:solidFill>
                          <a:srgbClr val="000000"/>
                        </a:solidFill>
                        <a:effectLst/>
                        <a:latin typeface="Arial"/>
                        <a:ea typeface="Arial"/>
                      </a:endParaRPr>
                    </a:p>
                  </a:txBody>
                  <a:tcPr marL="90170" marR="90170" anchor="ctr"/>
                </a:tc>
                <a:tc>
                  <a:txBody>
                    <a:bodyPr/>
                    <a:lstStyle/>
                    <a:p>
                      <a:pPr>
                        <a:lnSpc>
                          <a:spcPct val="115000"/>
                        </a:lnSpc>
                      </a:pPr>
                      <a:r>
                        <a:rPr lang="en-GB" sz="1100" dirty="0">
                          <a:solidFill>
                            <a:srgbClr val="000000"/>
                          </a:solidFill>
                          <a:effectLst/>
                          <a:latin typeface="Arial"/>
                        </a:rPr>
                        <a:t>Boolean</a:t>
                      </a:r>
                    </a:p>
                  </a:txBody>
                  <a:tcPr marL="90170" marR="9017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8951886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US" sz="6000" b="1" dirty="0"/>
              <a:t>Lists and arrays.</a:t>
            </a:r>
          </a:p>
          <a:p>
            <a:pPr marL="0" indent="0">
              <a:buNone/>
            </a:pPr>
            <a:endParaRPr lang="en-US" sz="6000" b="1" dirty="0"/>
          </a:p>
          <a:p>
            <a:pPr marL="0" indent="0">
              <a:buNone/>
            </a:pPr>
            <a:r>
              <a:rPr lang="en-US" sz="6000" b="1" dirty="0"/>
              <a:t>1D ARRAYS</a:t>
            </a:r>
            <a:endParaRPr lang="en-GB" sz="6600" b="1" dirty="0"/>
          </a:p>
        </p:txBody>
      </p:sp>
    </p:spTree>
    <p:extLst>
      <p:ext uri="{BB962C8B-B14F-4D97-AF65-F5344CB8AC3E}">
        <p14:creationId xmlns:p14="http://schemas.microsoft.com/office/powerpoint/2010/main" val="341842568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2809" y="204165"/>
            <a:ext cx="6256751" cy="1143000"/>
          </a:xfrm>
        </p:spPr>
        <p:txBody>
          <a:bodyPr>
            <a:noAutofit/>
          </a:bodyPr>
          <a:lstStyle/>
          <a:p>
            <a:r>
              <a:rPr lang="en-GB" sz="2800" dirty="0"/>
              <a:t>Theory: Understanding Arrays</a:t>
            </a:r>
            <a:endParaRPr lang="en-GB" sz="2800" b="1" dirty="0"/>
          </a:p>
        </p:txBody>
      </p:sp>
      <p:sp>
        <p:nvSpPr>
          <p:cNvPr id="11" name="Content Placeholder 10"/>
          <p:cNvSpPr>
            <a:spLocks noGrp="1"/>
          </p:cNvSpPr>
          <p:nvPr>
            <p:ph sz="half" idx="2"/>
          </p:nvPr>
        </p:nvSpPr>
        <p:spPr>
          <a:xfrm>
            <a:off x="239699" y="1804390"/>
            <a:ext cx="8447103" cy="548193"/>
          </a:xfrm>
          <a:solidFill>
            <a:schemeClr val="accent6">
              <a:lumMod val="20000"/>
              <a:lumOff val="80000"/>
            </a:schemeClr>
          </a:solidFill>
        </p:spPr>
        <p:txBody>
          <a:bodyPr>
            <a:normAutofit fontScale="92500"/>
          </a:bodyPr>
          <a:lstStyle/>
          <a:p>
            <a:pPr marL="0" indent="0">
              <a:buNone/>
            </a:pPr>
            <a:r>
              <a:rPr lang="en-GB" dirty="0"/>
              <a:t>students = [“Bilal”, “Ahmed”, “Martha”, “Sam”, “Billy”, “Tom”]</a:t>
            </a:r>
          </a:p>
        </p:txBody>
      </p:sp>
      <p:sp>
        <p:nvSpPr>
          <p:cNvPr id="12" name="Text Placeholder 11"/>
          <p:cNvSpPr>
            <a:spLocks noGrp="1"/>
          </p:cNvSpPr>
          <p:nvPr>
            <p:ph type="body" sz="quarter" idx="10"/>
          </p:nvPr>
        </p:nvSpPr>
        <p:spPr/>
        <p:txBody>
          <a:bodyPr>
            <a:normAutofit/>
          </a:bodyPr>
          <a:lstStyle/>
          <a:p>
            <a:r>
              <a:rPr lang="en-GB" dirty="0"/>
              <a:t>Array, variable, data, identified</a:t>
            </a:r>
          </a:p>
        </p:txBody>
      </p:sp>
      <p:sp>
        <p:nvSpPr>
          <p:cNvPr id="13" name="TextBox 12"/>
          <p:cNvSpPr txBox="1"/>
          <p:nvPr/>
        </p:nvSpPr>
        <p:spPr>
          <a:xfrm>
            <a:off x="350537" y="2833437"/>
            <a:ext cx="5299969" cy="707886"/>
          </a:xfrm>
          <a:prstGeom prst="rect">
            <a:avLst/>
          </a:prstGeom>
          <a:noFill/>
        </p:spPr>
        <p:txBody>
          <a:bodyPr wrap="square" rtlCol="0">
            <a:spAutoFit/>
          </a:bodyPr>
          <a:lstStyle/>
          <a:p>
            <a:pPr algn="ctr"/>
            <a:r>
              <a:rPr lang="en-GB" sz="2000" b="1" dirty="0">
                <a:solidFill>
                  <a:srgbClr val="FF0000"/>
                </a:solidFill>
              </a:rPr>
              <a:t>Array</a:t>
            </a:r>
            <a:r>
              <a:rPr lang="en-GB" sz="2000" b="1" dirty="0"/>
              <a:t>: </a:t>
            </a:r>
            <a:r>
              <a:rPr lang="en-GB" sz="2000" b="1" i="1" dirty="0"/>
              <a:t>A collection of values (elements) stored in one location under a common identifier.</a:t>
            </a:r>
          </a:p>
        </p:txBody>
      </p:sp>
      <p:sp>
        <p:nvSpPr>
          <p:cNvPr id="15" name="TextBox 14"/>
          <p:cNvSpPr txBox="1"/>
          <p:nvPr/>
        </p:nvSpPr>
        <p:spPr>
          <a:xfrm>
            <a:off x="565228" y="4076691"/>
            <a:ext cx="2589170" cy="461665"/>
          </a:xfrm>
          <a:prstGeom prst="rect">
            <a:avLst/>
          </a:prstGeom>
          <a:noFill/>
        </p:spPr>
        <p:txBody>
          <a:bodyPr wrap="none" rtlCol="0">
            <a:spAutoFit/>
          </a:bodyPr>
          <a:lstStyle/>
          <a:p>
            <a:r>
              <a:rPr lang="en-GB" dirty="0"/>
              <a:t>print (students[2])</a:t>
            </a:r>
          </a:p>
        </p:txBody>
      </p:sp>
      <p:sp>
        <p:nvSpPr>
          <p:cNvPr id="16" name="TextBox 15"/>
          <p:cNvSpPr txBox="1"/>
          <p:nvPr/>
        </p:nvSpPr>
        <p:spPr>
          <a:xfrm>
            <a:off x="3533324" y="4094443"/>
            <a:ext cx="1192955" cy="461665"/>
          </a:xfrm>
          <a:prstGeom prst="rect">
            <a:avLst/>
          </a:prstGeom>
          <a:noFill/>
        </p:spPr>
        <p:txBody>
          <a:bodyPr wrap="none" rtlCol="0">
            <a:spAutoFit/>
          </a:bodyPr>
          <a:lstStyle/>
          <a:p>
            <a:r>
              <a:rPr lang="en-GB" dirty="0"/>
              <a:t>Martha</a:t>
            </a:r>
          </a:p>
        </p:txBody>
      </p:sp>
      <p:sp>
        <p:nvSpPr>
          <p:cNvPr id="17" name="TextBox 16"/>
          <p:cNvSpPr txBox="1"/>
          <p:nvPr/>
        </p:nvSpPr>
        <p:spPr>
          <a:xfrm>
            <a:off x="558816" y="4517728"/>
            <a:ext cx="2589170" cy="461665"/>
          </a:xfrm>
          <a:prstGeom prst="rect">
            <a:avLst/>
          </a:prstGeom>
          <a:noFill/>
        </p:spPr>
        <p:txBody>
          <a:bodyPr wrap="none" rtlCol="0">
            <a:spAutoFit/>
          </a:bodyPr>
          <a:lstStyle/>
          <a:p>
            <a:r>
              <a:rPr lang="en-GB" dirty="0"/>
              <a:t>print (students[5])</a:t>
            </a:r>
          </a:p>
        </p:txBody>
      </p:sp>
      <p:sp>
        <p:nvSpPr>
          <p:cNvPr id="18" name="TextBox 17"/>
          <p:cNvSpPr txBox="1"/>
          <p:nvPr/>
        </p:nvSpPr>
        <p:spPr>
          <a:xfrm>
            <a:off x="545992" y="4904728"/>
            <a:ext cx="2589170" cy="461665"/>
          </a:xfrm>
          <a:prstGeom prst="rect">
            <a:avLst/>
          </a:prstGeom>
          <a:noFill/>
        </p:spPr>
        <p:txBody>
          <a:bodyPr wrap="none" rtlCol="0">
            <a:spAutoFit/>
          </a:bodyPr>
          <a:lstStyle/>
          <a:p>
            <a:r>
              <a:rPr lang="en-GB" dirty="0"/>
              <a:t>print (students[0])</a:t>
            </a:r>
          </a:p>
        </p:txBody>
      </p:sp>
      <p:sp>
        <p:nvSpPr>
          <p:cNvPr id="19" name="TextBox 18"/>
          <p:cNvSpPr txBox="1"/>
          <p:nvPr/>
        </p:nvSpPr>
        <p:spPr>
          <a:xfrm>
            <a:off x="545991" y="5396033"/>
            <a:ext cx="2230098" cy="461665"/>
          </a:xfrm>
          <a:prstGeom prst="rect">
            <a:avLst/>
          </a:prstGeom>
          <a:noFill/>
        </p:spPr>
        <p:txBody>
          <a:bodyPr wrap="none" rtlCol="0">
            <a:spAutoFit/>
          </a:bodyPr>
          <a:lstStyle/>
          <a:p>
            <a:r>
              <a:rPr lang="en-GB" dirty="0"/>
              <a:t>print (students)</a:t>
            </a:r>
          </a:p>
        </p:txBody>
      </p:sp>
      <p:sp>
        <p:nvSpPr>
          <p:cNvPr id="21" name="TextBox 20"/>
          <p:cNvSpPr txBox="1"/>
          <p:nvPr/>
        </p:nvSpPr>
        <p:spPr>
          <a:xfrm>
            <a:off x="3533323" y="4517728"/>
            <a:ext cx="771943" cy="461665"/>
          </a:xfrm>
          <a:prstGeom prst="rect">
            <a:avLst/>
          </a:prstGeom>
          <a:noFill/>
        </p:spPr>
        <p:txBody>
          <a:bodyPr wrap="none" rtlCol="0">
            <a:spAutoFit/>
          </a:bodyPr>
          <a:lstStyle/>
          <a:p>
            <a:r>
              <a:rPr lang="en-GB" dirty="0"/>
              <a:t>Tom</a:t>
            </a:r>
          </a:p>
        </p:txBody>
      </p:sp>
      <p:sp>
        <p:nvSpPr>
          <p:cNvPr id="22" name="TextBox 21"/>
          <p:cNvSpPr txBox="1"/>
          <p:nvPr/>
        </p:nvSpPr>
        <p:spPr>
          <a:xfrm>
            <a:off x="3533322" y="4989163"/>
            <a:ext cx="798617" cy="461665"/>
          </a:xfrm>
          <a:prstGeom prst="rect">
            <a:avLst/>
          </a:prstGeom>
          <a:noFill/>
        </p:spPr>
        <p:txBody>
          <a:bodyPr wrap="none" rtlCol="0">
            <a:spAutoFit/>
          </a:bodyPr>
          <a:lstStyle/>
          <a:p>
            <a:r>
              <a:rPr lang="en-GB" dirty="0"/>
              <a:t>Bilal</a:t>
            </a:r>
          </a:p>
        </p:txBody>
      </p:sp>
      <p:sp>
        <p:nvSpPr>
          <p:cNvPr id="23" name="TextBox 22"/>
          <p:cNvSpPr txBox="1"/>
          <p:nvPr/>
        </p:nvSpPr>
        <p:spPr>
          <a:xfrm>
            <a:off x="2591454" y="5450828"/>
            <a:ext cx="3480969" cy="646331"/>
          </a:xfrm>
          <a:prstGeom prst="rect">
            <a:avLst/>
          </a:prstGeom>
          <a:noFill/>
        </p:spPr>
        <p:txBody>
          <a:bodyPr wrap="square" rtlCol="0">
            <a:spAutoFit/>
          </a:bodyPr>
          <a:lstStyle/>
          <a:p>
            <a:r>
              <a:rPr lang="en-GB" sz="1800" dirty="0"/>
              <a:t>[‘Bilal’, ‘Ahmed’, ‘Martha’, ‘Sam’, ‘Billy’, ‘Tom’]</a:t>
            </a:r>
          </a:p>
        </p:txBody>
      </p:sp>
      <p:sp>
        <p:nvSpPr>
          <p:cNvPr id="24" name="Content Placeholder 9"/>
          <p:cNvSpPr>
            <a:spLocks noGrp="1"/>
          </p:cNvSpPr>
          <p:nvPr>
            <p:ph sz="half" idx="1"/>
          </p:nvPr>
        </p:nvSpPr>
        <p:spPr>
          <a:xfrm>
            <a:off x="5756038" y="2956265"/>
            <a:ext cx="3057617" cy="3200771"/>
          </a:xfrm>
          <a:solidFill>
            <a:schemeClr val="accent6">
              <a:lumMod val="20000"/>
              <a:lumOff val="80000"/>
            </a:schemeClr>
          </a:solidFill>
        </p:spPr>
        <p:txBody>
          <a:bodyPr>
            <a:normAutofit/>
          </a:bodyPr>
          <a:lstStyle/>
          <a:p>
            <a:pPr marL="0" indent="0">
              <a:buNone/>
            </a:pPr>
            <a:r>
              <a:rPr lang="en-GB" dirty="0"/>
              <a:t>Student1= Bilal</a:t>
            </a:r>
          </a:p>
          <a:p>
            <a:pPr marL="0" indent="0">
              <a:buNone/>
            </a:pPr>
            <a:r>
              <a:rPr lang="en-GB" dirty="0"/>
              <a:t>Student2= Ahmed</a:t>
            </a:r>
          </a:p>
          <a:p>
            <a:pPr marL="0" indent="0">
              <a:buNone/>
            </a:pPr>
            <a:r>
              <a:rPr lang="en-GB" dirty="0"/>
              <a:t>Student3= Martha</a:t>
            </a:r>
          </a:p>
          <a:p>
            <a:pPr marL="0" indent="0">
              <a:buNone/>
            </a:pPr>
            <a:r>
              <a:rPr lang="en-GB" dirty="0"/>
              <a:t>Student4= Sam</a:t>
            </a:r>
          </a:p>
          <a:p>
            <a:pPr marL="0" indent="0">
              <a:buNone/>
            </a:pPr>
            <a:r>
              <a:rPr lang="en-GB" dirty="0"/>
              <a:t>Student6= Billy</a:t>
            </a:r>
          </a:p>
          <a:p>
            <a:pPr marL="0" indent="0">
              <a:buNone/>
            </a:pPr>
            <a:r>
              <a:rPr lang="en-GB" dirty="0"/>
              <a:t>Student7= Tom</a:t>
            </a:r>
          </a:p>
          <a:p>
            <a:pPr marL="0" indent="0">
              <a:buNone/>
            </a:pPr>
            <a:endParaRPr lang="en-GB" dirty="0"/>
          </a:p>
        </p:txBody>
      </p:sp>
    </p:spTree>
    <p:extLst>
      <p:ext uri="{BB962C8B-B14F-4D97-AF65-F5344CB8AC3E}">
        <p14:creationId xmlns:p14="http://schemas.microsoft.com/office/powerpoint/2010/main" val="34744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32)</a:t>
            </a:r>
            <a:r>
              <a:rPr lang="en-US" sz="2000" b="1" dirty="0"/>
              <a:t> </a:t>
            </a:r>
            <a:r>
              <a:rPr lang="en-GB" sz="2000" b="1" dirty="0"/>
              <a:t>Write a program that has a list which holds your top 5 favourite films.</a:t>
            </a:r>
            <a:r>
              <a:rPr lang="en-GB" sz="2000" dirty="0"/>
              <a:t> </a:t>
            </a:r>
            <a:r>
              <a:rPr lang="en-GB" sz="2000" b="1" dirty="0"/>
              <a:t>Display all 5 films.</a:t>
            </a:r>
            <a:r>
              <a:rPr lang="en-GB" sz="2000" dirty="0"/>
              <a:t> </a:t>
            </a:r>
            <a:r>
              <a:rPr lang="en-GB" sz="2000" b="1" dirty="0"/>
              <a:t>Display the first film in the array on a separate line.</a:t>
            </a:r>
            <a:r>
              <a:rPr lang="en-GB" sz="2000" dirty="0"/>
              <a:t> </a:t>
            </a:r>
            <a:r>
              <a:rPr lang="en-GB" sz="2000" b="1" dirty="0"/>
              <a:t>Display the last film in the array on a separate line.</a:t>
            </a:r>
            <a:endParaRPr lang="en-US" sz="2000" b="1" dirty="0"/>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240861"/>
            <a:ext cx="4968552" cy="747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5518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33)</a:t>
            </a:r>
            <a:r>
              <a:rPr lang="en-US" sz="2000" b="1" dirty="0"/>
              <a:t> </a:t>
            </a:r>
            <a:r>
              <a:rPr lang="en-GB" sz="2000" b="1" dirty="0"/>
              <a:t>Create a program that stores 7 numbers in an array.</a:t>
            </a:r>
            <a:r>
              <a:rPr lang="en-GB" sz="2000" dirty="0"/>
              <a:t> </a:t>
            </a:r>
            <a:r>
              <a:rPr lang="en-GB" sz="2000" b="1" dirty="0"/>
              <a:t>Display the 4</a:t>
            </a:r>
            <a:r>
              <a:rPr lang="en-GB" sz="2000" b="1" baseline="30000" dirty="0"/>
              <a:t>th</a:t>
            </a:r>
            <a:r>
              <a:rPr lang="en-GB" sz="2000" b="1" dirty="0"/>
              <a:t> number in the array.</a:t>
            </a:r>
            <a:endParaRPr lang="en-GB" sz="2000" dirty="0"/>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31185846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7504" y="188640"/>
            <a:ext cx="9036496" cy="5218659"/>
          </a:xfrm>
        </p:spPr>
        <p:txBody>
          <a:bodyPr/>
          <a:lstStyle/>
          <a:p>
            <a:pPr marL="0" indent="0">
              <a:buNone/>
            </a:pPr>
            <a:r>
              <a:rPr lang="en-US" sz="2000" b="1" dirty="0"/>
              <a:t>We can display each item in the array separately using a for loop.</a:t>
            </a:r>
          </a:p>
          <a:p>
            <a:pPr marL="0" indent="0">
              <a:buNone/>
            </a:pPr>
            <a:endParaRPr lang="en-US" sz="2000" b="1" dirty="0">
              <a:latin typeface="Courier" pitchFamily="49" charset="0"/>
            </a:endParaRPr>
          </a:p>
          <a:p>
            <a:pPr marL="0" indent="0">
              <a:buNone/>
            </a:pPr>
            <a:r>
              <a:rPr lang="en-US" sz="2400" b="1" dirty="0">
                <a:latin typeface="Courier" pitchFamily="49" charset="0"/>
              </a:rPr>
              <a:t>array = ["</a:t>
            </a:r>
            <a:r>
              <a:rPr lang="en-US" sz="2400" b="1" dirty="0" err="1">
                <a:latin typeface="Courier" pitchFamily="49" charset="0"/>
              </a:rPr>
              <a:t>saw","batman","superman</a:t>
            </a:r>
            <a:r>
              <a:rPr lang="en-US" sz="2400" b="1" dirty="0">
                <a:latin typeface="Courier" pitchFamily="49" charset="0"/>
              </a:rPr>
              <a:t>"]</a:t>
            </a:r>
          </a:p>
          <a:p>
            <a:pPr marL="0" indent="0">
              <a:buNone/>
            </a:pPr>
            <a:r>
              <a:rPr lang="en-US" sz="2400" b="1" dirty="0">
                <a:latin typeface="Courier" pitchFamily="49" charset="0"/>
              </a:rPr>
              <a:t>for x in array:</a:t>
            </a:r>
          </a:p>
          <a:p>
            <a:pPr marL="0" indent="0">
              <a:buNone/>
            </a:pPr>
            <a:r>
              <a:rPr lang="en-US" sz="2400" b="1" dirty="0">
                <a:latin typeface="Courier" pitchFamily="49" charset="0"/>
              </a:rPr>
              <a:t>    print(x)</a:t>
            </a:r>
            <a:r>
              <a:rPr lang="en-GB" sz="2400" b="1" dirty="0">
                <a:latin typeface="Courier" pitchFamily="49" charset="0"/>
              </a:rPr>
              <a:t>	</a:t>
            </a:r>
            <a:endParaRPr lang="en-GB" sz="2400" b="1" dirty="0"/>
          </a:p>
        </p:txBody>
      </p:sp>
    </p:spTree>
    <p:extLst>
      <p:ext uri="{BB962C8B-B14F-4D97-AF65-F5344CB8AC3E}">
        <p14:creationId xmlns:p14="http://schemas.microsoft.com/office/powerpoint/2010/main" val="33404884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7504" y="188640"/>
            <a:ext cx="9036496" cy="5218659"/>
          </a:xfrm>
        </p:spPr>
        <p:txBody>
          <a:bodyPr/>
          <a:lstStyle/>
          <a:p>
            <a:pPr marL="0" indent="0">
              <a:buNone/>
            </a:pPr>
            <a:r>
              <a:rPr lang="en-US" sz="2000" b="1" dirty="0"/>
              <a:t>We can loop through an array using a for loop.</a:t>
            </a:r>
          </a:p>
          <a:p>
            <a:pPr marL="0" indent="0">
              <a:buNone/>
            </a:pPr>
            <a:endParaRPr lang="en-US" sz="2000" b="1" dirty="0">
              <a:latin typeface="Courier" pitchFamily="49" charset="0"/>
            </a:endParaRPr>
          </a:p>
          <a:p>
            <a:pPr marL="0" indent="0">
              <a:buNone/>
            </a:pPr>
            <a:r>
              <a:rPr lang="en-US" sz="2400" b="1" dirty="0">
                <a:latin typeface="Courier" pitchFamily="49" charset="0"/>
              </a:rPr>
              <a:t>array = ["</a:t>
            </a:r>
            <a:r>
              <a:rPr lang="en-US" sz="2400" b="1" dirty="0" err="1">
                <a:latin typeface="Courier" pitchFamily="49" charset="0"/>
              </a:rPr>
              <a:t>saw","batman","superman</a:t>
            </a:r>
            <a:r>
              <a:rPr lang="en-US" sz="2400" b="1" dirty="0">
                <a:latin typeface="Courier" pitchFamily="49" charset="0"/>
              </a:rPr>
              <a:t>"]</a:t>
            </a:r>
          </a:p>
          <a:p>
            <a:pPr marL="0" indent="0">
              <a:buNone/>
            </a:pPr>
            <a:r>
              <a:rPr lang="en-US" sz="2400" b="1" dirty="0">
                <a:latin typeface="Courier" pitchFamily="49" charset="0"/>
              </a:rPr>
              <a:t>film = input("Enter a film to see if it's in the array")</a:t>
            </a:r>
          </a:p>
          <a:p>
            <a:pPr marL="0" indent="0">
              <a:buNone/>
            </a:pPr>
            <a:r>
              <a:rPr lang="en-US" sz="2400" b="1" dirty="0">
                <a:latin typeface="Courier" pitchFamily="49" charset="0"/>
              </a:rPr>
              <a:t>for i in range(</a:t>
            </a:r>
            <a:r>
              <a:rPr lang="en-US" sz="2400" b="1" dirty="0" err="1">
                <a:latin typeface="Courier" pitchFamily="49" charset="0"/>
              </a:rPr>
              <a:t>len</a:t>
            </a:r>
            <a:r>
              <a:rPr lang="en-US" sz="2400" b="1" dirty="0">
                <a:latin typeface="Courier" pitchFamily="49" charset="0"/>
              </a:rPr>
              <a:t>(array)):</a:t>
            </a:r>
          </a:p>
          <a:p>
            <a:pPr marL="0" indent="0">
              <a:buNone/>
            </a:pPr>
            <a:r>
              <a:rPr lang="en-US" sz="2400" b="1" dirty="0">
                <a:latin typeface="Courier" pitchFamily="49" charset="0"/>
              </a:rPr>
              <a:t>    if film == array[i]:</a:t>
            </a:r>
          </a:p>
          <a:p>
            <a:pPr marL="0" indent="0">
              <a:buNone/>
            </a:pPr>
            <a:r>
              <a:rPr lang="en-US" sz="2400" b="1" dirty="0">
                <a:latin typeface="Courier" pitchFamily="49" charset="0"/>
              </a:rPr>
              <a:t>      print ("found")</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11455216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34)</a:t>
            </a:r>
            <a:r>
              <a:rPr lang="en-US" sz="2000" b="1" dirty="0"/>
              <a:t> </a:t>
            </a:r>
            <a:r>
              <a:rPr lang="en-GB" sz="2000" b="1" dirty="0"/>
              <a:t>Write a program that checks whether an element occurs in a list. For example: array = [4, 6, 7, 8, 10]. Which number would you like to find? 10 Found!</a:t>
            </a:r>
            <a:endParaRPr lang="en-GB" sz="2000" dirty="0"/>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33389128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207" y="1603332"/>
            <a:ext cx="3063120" cy="4551477"/>
          </a:xfrm>
          <a:solidFill>
            <a:schemeClr val="accent6">
              <a:lumMod val="20000"/>
              <a:lumOff val="80000"/>
            </a:schemeClr>
          </a:solidFill>
        </p:spPr>
        <p:txBody>
          <a:bodyPr>
            <a:normAutofit/>
          </a:bodyPr>
          <a:lstStyle/>
          <a:p>
            <a:pPr marL="0" indent="0">
              <a:buNone/>
            </a:pPr>
            <a:r>
              <a:rPr lang="en-US" sz="2000" dirty="0"/>
              <a:t>Append means add  (something) to the end.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GB" sz="2800" dirty="0"/>
          </a:p>
        </p:txBody>
      </p:sp>
      <p:sp>
        <p:nvSpPr>
          <p:cNvPr id="4" name="Text Placeholder 3"/>
          <p:cNvSpPr>
            <a:spLocks noGrp="1"/>
          </p:cNvSpPr>
          <p:nvPr>
            <p:ph type="body" sz="quarter" idx="10"/>
          </p:nvPr>
        </p:nvSpPr>
        <p:spPr/>
        <p:txBody>
          <a:bodyPr/>
          <a:lstStyle/>
          <a:p>
            <a:r>
              <a:rPr lang="en-GB" sz="1800" dirty="0"/>
              <a:t>array, value, element, variable, assigning, data structure, efficiency</a:t>
            </a:r>
          </a:p>
        </p:txBody>
      </p:sp>
      <p:sp>
        <p:nvSpPr>
          <p:cNvPr id="6" name="Content Placeholder 2"/>
          <p:cNvSpPr txBox="1">
            <a:spLocks/>
          </p:cNvSpPr>
          <p:nvPr/>
        </p:nvSpPr>
        <p:spPr>
          <a:xfrm>
            <a:off x="3499035" y="1603332"/>
            <a:ext cx="5533969" cy="4551477"/>
          </a:xfrm>
          <a:prstGeom prst="rect">
            <a:avLst/>
          </a:prstGeom>
          <a:solidFill>
            <a:schemeClr val="accent6">
              <a:lumMod val="20000"/>
              <a:lumOff val="80000"/>
            </a:schemeClr>
          </a:solidFill>
          <a:effectLst>
            <a:outerShdw blurRad="50800" dist="38100" dir="5400000" algn="t" rotWithShape="0">
              <a:prstClr val="black">
                <a:alpha val="40000"/>
              </a:prstClr>
            </a:outerShdw>
          </a:effectLst>
        </p:spPr>
        <p:txBody>
          <a:bodyP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GB" sz="2800" dirty="0"/>
          </a:p>
        </p:txBody>
      </p:sp>
      <p:sp>
        <p:nvSpPr>
          <p:cNvPr id="8" name="TextBox 7"/>
          <p:cNvSpPr txBox="1"/>
          <p:nvPr/>
        </p:nvSpPr>
        <p:spPr>
          <a:xfrm>
            <a:off x="3419872" y="1656899"/>
            <a:ext cx="5671273" cy="2862322"/>
          </a:xfrm>
          <a:prstGeom prst="rect">
            <a:avLst/>
          </a:prstGeom>
          <a:noFill/>
        </p:spPr>
        <p:txBody>
          <a:bodyPr wrap="square" rtlCol="0">
            <a:spAutoFit/>
          </a:bodyPr>
          <a:lstStyle/>
          <a:p>
            <a:r>
              <a:rPr lang="en-US" sz="2000" b="1" dirty="0">
                <a:solidFill>
                  <a:srgbClr val="FF0000"/>
                </a:solidFill>
                <a:latin typeface="Arial" pitchFamily="34" charset="0"/>
                <a:cs typeface="Arial" pitchFamily="34" charset="0"/>
              </a:rPr>
              <a:t>#Declare an empty array</a:t>
            </a:r>
          </a:p>
          <a:p>
            <a:r>
              <a:rPr lang="en-US" sz="2000" b="1" dirty="0">
                <a:latin typeface="Arial" pitchFamily="34" charset="0"/>
                <a:cs typeface="Arial" pitchFamily="34" charset="0"/>
              </a:rPr>
              <a:t>student = [ ]</a:t>
            </a:r>
          </a:p>
          <a:p>
            <a:endParaRPr lang="en-US" sz="2000" b="1" dirty="0">
              <a:latin typeface="Arial" pitchFamily="34" charset="0"/>
              <a:cs typeface="Arial" pitchFamily="34" charset="0"/>
            </a:endParaRPr>
          </a:p>
          <a:p>
            <a:r>
              <a:rPr lang="en-US" sz="2000" b="1" dirty="0">
                <a:solidFill>
                  <a:srgbClr val="FF0000"/>
                </a:solidFill>
                <a:latin typeface="Arial" pitchFamily="34" charset="0"/>
                <a:cs typeface="Arial" pitchFamily="34" charset="0"/>
              </a:rPr>
              <a:t>#Loops through the array starting with 0.</a:t>
            </a:r>
            <a:endParaRPr lang="en-US" sz="2000" b="1" dirty="0">
              <a:latin typeface="Arial" pitchFamily="34" charset="0"/>
              <a:cs typeface="Arial" pitchFamily="34" charset="0"/>
            </a:endParaRPr>
          </a:p>
          <a:p>
            <a:r>
              <a:rPr lang="en-US" sz="2000" b="1" dirty="0">
                <a:latin typeface="Arial" pitchFamily="34" charset="0"/>
                <a:cs typeface="Arial" pitchFamily="34" charset="0"/>
              </a:rPr>
              <a:t>for i in range(0,3):</a:t>
            </a:r>
          </a:p>
          <a:p>
            <a:r>
              <a:rPr lang="en-US" sz="2000" b="1" dirty="0">
                <a:latin typeface="Arial" pitchFamily="34" charset="0"/>
                <a:cs typeface="Arial" pitchFamily="34" charset="0"/>
              </a:rPr>
              <a:t>	</a:t>
            </a:r>
            <a:r>
              <a:rPr lang="en-US" sz="1800" dirty="0" err="1">
                <a:latin typeface="Arial" pitchFamily="34" charset="0"/>
                <a:cs typeface="Arial" pitchFamily="34" charset="0"/>
              </a:rPr>
              <a:t>student.append</a:t>
            </a:r>
            <a:r>
              <a:rPr lang="en-US" sz="1800" dirty="0">
                <a:latin typeface="Arial" pitchFamily="34" charset="0"/>
                <a:cs typeface="Arial" pitchFamily="34" charset="0"/>
              </a:rPr>
              <a:t>(input("enter any name"))</a:t>
            </a:r>
          </a:p>
          <a:p>
            <a:endParaRPr lang="en-US" sz="2000" b="1" dirty="0">
              <a:latin typeface="Arial" pitchFamily="34" charset="0"/>
              <a:cs typeface="Arial" pitchFamily="34" charset="0"/>
            </a:endParaRPr>
          </a:p>
          <a:p>
            <a:r>
              <a:rPr lang="en-US" sz="2000" b="1" dirty="0">
                <a:solidFill>
                  <a:srgbClr val="FF0000"/>
                </a:solidFill>
                <a:latin typeface="Arial" pitchFamily="34" charset="0"/>
                <a:cs typeface="Arial" pitchFamily="34" charset="0"/>
              </a:rPr>
              <a:t>#Print the array</a:t>
            </a:r>
          </a:p>
          <a:p>
            <a:r>
              <a:rPr lang="en-US" sz="2000" b="1" dirty="0">
                <a:latin typeface="Arial" pitchFamily="34" charset="0"/>
                <a:cs typeface="Arial" pitchFamily="34" charset="0"/>
              </a:rPr>
              <a:t>print(student)</a:t>
            </a:r>
            <a:endParaRPr lang="en-GB" sz="2000" b="1" dirty="0">
              <a:latin typeface="Arial" pitchFamily="34" charset="0"/>
              <a:cs typeface="Arial" pitchFamily="34" charset="0"/>
            </a:endParaRPr>
          </a:p>
        </p:txBody>
      </p:sp>
      <p:pic>
        <p:nvPicPr>
          <p:cNvPr id="1026" name="Picture 2" descr="C:\Users\Bara\Desktop\gaa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636912"/>
            <a:ext cx="2878889"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92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35)</a:t>
            </a:r>
            <a:r>
              <a:rPr lang="en-US" sz="2000" b="1" dirty="0"/>
              <a:t> </a:t>
            </a:r>
            <a:r>
              <a:rPr lang="en-GB" sz="2000" dirty="0"/>
              <a:t>Write a program that asks the user to enter the name of 4 games and store these within an array. Display the array.</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692696"/>
            <a:ext cx="2733476"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62980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a:t>Array, append, slice, remove</a:t>
            </a:r>
            <a:endParaRPr lang="en-GB" dirty="0"/>
          </a:p>
        </p:txBody>
      </p:sp>
      <p:sp>
        <p:nvSpPr>
          <p:cNvPr id="8" name="TextBox 7"/>
          <p:cNvSpPr txBox="1"/>
          <p:nvPr/>
        </p:nvSpPr>
        <p:spPr>
          <a:xfrm>
            <a:off x="241105" y="836712"/>
            <a:ext cx="8458200" cy="3170099"/>
          </a:xfrm>
          <a:prstGeom prst="rect">
            <a:avLst/>
          </a:prstGeom>
          <a:solidFill>
            <a:schemeClr val="bg1"/>
          </a:solidFill>
          <a:ln w="25400">
            <a:solidFill>
              <a:srgbClr val="FF0000"/>
            </a:solidFill>
          </a:ln>
        </p:spPr>
        <p:txBody>
          <a:bodyPr wrap="square" rtlCol="0">
            <a:spAutoFit/>
          </a:bodyPr>
          <a:lstStyle/>
          <a:p>
            <a:r>
              <a:rPr lang="en-US" sz="4000" b="1" dirty="0"/>
              <a:t>Slicing:</a:t>
            </a:r>
          </a:p>
          <a:p>
            <a:r>
              <a:rPr lang="en-US" sz="4000" b="1" dirty="0"/>
              <a:t>array = [2,3,4,5]</a:t>
            </a:r>
          </a:p>
          <a:p>
            <a:r>
              <a:rPr lang="en-US" sz="4000" b="1" dirty="0"/>
              <a:t>print(array[:2])  </a:t>
            </a:r>
            <a:r>
              <a:rPr lang="en-US" sz="4000" b="1" dirty="0">
                <a:solidFill>
                  <a:srgbClr val="FF0000"/>
                </a:solidFill>
              </a:rPr>
              <a:t>#prints index 0 &amp; 1 </a:t>
            </a:r>
            <a:r>
              <a:rPr lang="en-GB" sz="4000" b="1" dirty="0"/>
              <a:t>print(array[2:])  </a:t>
            </a:r>
            <a:r>
              <a:rPr lang="en-GB" sz="4000" b="1" dirty="0">
                <a:solidFill>
                  <a:srgbClr val="FF0000"/>
                </a:solidFill>
              </a:rPr>
              <a:t>#prints index 2 &amp; 3</a:t>
            </a:r>
          </a:p>
          <a:p>
            <a:r>
              <a:rPr lang="en-GB" sz="4000" b="1" dirty="0"/>
              <a:t>print(array[1:3])  </a:t>
            </a:r>
            <a:r>
              <a:rPr lang="en-GB" sz="4000" b="1" dirty="0">
                <a:solidFill>
                  <a:srgbClr val="FF0000"/>
                </a:solidFill>
              </a:rPr>
              <a:t>#prints index 1&amp;2</a:t>
            </a:r>
          </a:p>
        </p:txBody>
      </p:sp>
    </p:spTree>
    <p:extLst>
      <p:ext uri="{BB962C8B-B14F-4D97-AF65-F5344CB8AC3E}">
        <p14:creationId xmlns:p14="http://schemas.microsoft.com/office/powerpoint/2010/main" val="407181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9. Ask the user for 2 numbers then divide the first number by the second number. Display the answer.</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a:extLst>
              <a:ext uri="{FF2B5EF4-FFF2-40B4-BE49-F238E27FC236}">
                <a16:creationId xmlns:a16="http://schemas.microsoft.com/office/drawing/2014/main" id="{25E7F964-6083-8D67-365B-A46764CCC231}"/>
              </a:ext>
            </a:extLst>
          </p:cNvPr>
          <p:cNvPicPr>
            <a:picLocks noChangeAspect="1"/>
          </p:cNvPicPr>
          <p:nvPr/>
        </p:nvPicPr>
        <p:blipFill>
          <a:blip r:embed="rId3"/>
          <a:stretch>
            <a:fillRect/>
          </a:stretch>
        </p:blipFill>
        <p:spPr>
          <a:xfrm>
            <a:off x="1381125" y="2728912"/>
            <a:ext cx="6381750" cy="1400175"/>
          </a:xfrm>
          <a:prstGeom prst="rect">
            <a:avLst/>
          </a:prstGeom>
        </p:spPr>
      </p:pic>
    </p:spTree>
    <p:extLst>
      <p:ext uri="{BB962C8B-B14F-4D97-AF65-F5344CB8AC3E}">
        <p14:creationId xmlns:p14="http://schemas.microsoft.com/office/powerpoint/2010/main" val="221376917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35.5) </a:t>
            </a:r>
            <a:r>
              <a:rPr lang="en-GB" sz="2400" dirty="0"/>
              <a:t>Create an array containing  the towns Barton, </a:t>
            </a:r>
            <a:r>
              <a:rPr lang="en-GB" sz="2400" dirty="0" err="1"/>
              <a:t>Uttoxeter</a:t>
            </a:r>
            <a:r>
              <a:rPr lang="en-GB" sz="2400" dirty="0"/>
              <a:t> and Loxley. Print off just the first and then last towns in the array and then the first two towns on separate lines.</a:t>
            </a:r>
          </a:p>
        </p:txBody>
      </p:sp>
    </p:spTree>
    <p:extLst>
      <p:ext uri="{BB962C8B-B14F-4D97-AF65-F5344CB8AC3E}">
        <p14:creationId xmlns:p14="http://schemas.microsoft.com/office/powerpoint/2010/main" val="34498990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a:t>Array, append, slice, remove, sort, reverse</a:t>
            </a:r>
            <a:endParaRPr lang="en-GB" dirty="0"/>
          </a:p>
        </p:txBody>
      </p:sp>
      <p:sp>
        <p:nvSpPr>
          <p:cNvPr id="8" name="TextBox 7"/>
          <p:cNvSpPr txBox="1"/>
          <p:nvPr/>
        </p:nvSpPr>
        <p:spPr>
          <a:xfrm>
            <a:off x="323528" y="880682"/>
            <a:ext cx="8784976" cy="3785652"/>
          </a:xfrm>
          <a:prstGeom prst="rect">
            <a:avLst/>
          </a:prstGeom>
          <a:solidFill>
            <a:schemeClr val="bg1"/>
          </a:solidFill>
          <a:ln w="25400">
            <a:solidFill>
              <a:srgbClr val="FF0000"/>
            </a:solidFill>
          </a:ln>
        </p:spPr>
        <p:txBody>
          <a:bodyPr wrap="square" rtlCol="0">
            <a:spAutoFit/>
          </a:bodyPr>
          <a:lstStyle/>
          <a:p>
            <a:r>
              <a:rPr lang="en-US" sz="4000" b="1" dirty="0"/>
              <a:t>Sorting:</a:t>
            </a:r>
            <a:endParaRPr lang="en-GB" sz="4000" dirty="0">
              <a:solidFill>
                <a:srgbClr val="FF0000"/>
              </a:solidFill>
            </a:endParaRPr>
          </a:p>
          <a:p>
            <a:r>
              <a:rPr lang="en-US" sz="4000" dirty="0"/>
              <a:t>array = [1,2,0,5]</a:t>
            </a:r>
          </a:p>
          <a:p>
            <a:r>
              <a:rPr lang="en-US" sz="4000" dirty="0" err="1"/>
              <a:t>array.sort</a:t>
            </a:r>
            <a:r>
              <a:rPr lang="en-US" sz="4000" dirty="0"/>
              <a:t>()</a:t>
            </a:r>
          </a:p>
          <a:p>
            <a:r>
              <a:rPr lang="en-US" sz="4000" dirty="0"/>
              <a:t>print(array)</a:t>
            </a:r>
          </a:p>
          <a:p>
            <a:r>
              <a:rPr lang="en-US" sz="4000" dirty="0" err="1"/>
              <a:t>array.reverse</a:t>
            </a:r>
            <a:r>
              <a:rPr lang="en-US" sz="4000" dirty="0"/>
              <a:t>()</a:t>
            </a:r>
          </a:p>
          <a:p>
            <a:r>
              <a:rPr lang="en-US" sz="4000" dirty="0"/>
              <a:t>print(array)</a:t>
            </a:r>
            <a:endParaRPr lang="en-US" sz="40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048929"/>
            <a:ext cx="3226308" cy="175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flipH="1" flipV="1">
            <a:off x="2483768" y="2633790"/>
            <a:ext cx="1944216" cy="8837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2915816" y="3933056"/>
            <a:ext cx="936104" cy="12241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27984" y="3517557"/>
            <a:ext cx="4392488" cy="830997"/>
          </a:xfrm>
          <a:prstGeom prst="rect">
            <a:avLst/>
          </a:prstGeom>
          <a:noFill/>
          <a:ln>
            <a:solidFill>
              <a:srgbClr val="FF0000"/>
            </a:solidFill>
          </a:ln>
        </p:spPr>
        <p:txBody>
          <a:bodyPr wrap="square" rtlCol="0">
            <a:spAutoFit/>
          </a:bodyPr>
          <a:lstStyle/>
          <a:p>
            <a:r>
              <a:rPr lang="en-US" dirty="0"/>
              <a:t>Sort the list in number/alphabetical order.</a:t>
            </a:r>
            <a:endParaRPr lang="en-GB" dirty="0"/>
          </a:p>
        </p:txBody>
      </p:sp>
      <p:sp>
        <p:nvSpPr>
          <p:cNvPr id="13" name="TextBox 12"/>
          <p:cNvSpPr txBox="1"/>
          <p:nvPr/>
        </p:nvSpPr>
        <p:spPr>
          <a:xfrm>
            <a:off x="2231740" y="5157192"/>
            <a:ext cx="4392488" cy="461665"/>
          </a:xfrm>
          <a:prstGeom prst="rect">
            <a:avLst/>
          </a:prstGeom>
          <a:noFill/>
          <a:ln>
            <a:solidFill>
              <a:srgbClr val="FF0000"/>
            </a:solidFill>
          </a:ln>
        </p:spPr>
        <p:txBody>
          <a:bodyPr wrap="square" rtlCol="0">
            <a:spAutoFit/>
          </a:bodyPr>
          <a:lstStyle/>
          <a:p>
            <a:r>
              <a:rPr lang="en-US" dirty="0"/>
              <a:t>Sort the list in reverse order.</a:t>
            </a:r>
            <a:endParaRPr lang="en-GB" dirty="0"/>
          </a:p>
        </p:txBody>
      </p:sp>
    </p:spTree>
    <p:extLst>
      <p:ext uri="{BB962C8B-B14F-4D97-AF65-F5344CB8AC3E}">
        <p14:creationId xmlns:p14="http://schemas.microsoft.com/office/powerpoint/2010/main" val="24913161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36)</a:t>
            </a:r>
            <a:r>
              <a:rPr lang="en-US" sz="2000" b="1" dirty="0"/>
              <a:t> </a:t>
            </a:r>
            <a:r>
              <a:rPr lang="en-GB" sz="2000" dirty="0"/>
              <a:t>Write a program that will accept five numbers from the user and store these within a list. Reverse the order of the list then display the list. Hint: use </a:t>
            </a:r>
            <a:r>
              <a:rPr lang="en-GB" sz="2000" b="1" dirty="0" err="1">
                <a:solidFill>
                  <a:srgbClr val="FF0000"/>
                </a:solidFill>
              </a:rPr>
              <a:t>array.reverse</a:t>
            </a:r>
            <a:r>
              <a:rPr lang="en-GB" sz="2000" b="1" dirty="0">
                <a:solidFill>
                  <a:srgbClr val="FF0000"/>
                </a:solidFill>
              </a:rPr>
              <a:t>()</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908720"/>
            <a:ext cx="1820986" cy="182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68798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37)</a:t>
            </a:r>
            <a:r>
              <a:rPr lang="en-US" sz="2000" b="1" dirty="0"/>
              <a:t> </a:t>
            </a:r>
            <a:r>
              <a:rPr lang="en-GB" sz="2000" dirty="0"/>
              <a:t>Ask the user to enter 3 games and store it in an array. Sort the list in alphabetical order. Hint: </a:t>
            </a:r>
            <a:r>
              <a:rPr lang="en-GB" sz="2000" b="1" dirty="0" err="1">
                <a:solidFill>
                  <a:srgbClr val="FF0000"/>
                </a:solidFill>
              </a:rPr>
              <a:t>array.sort</a:t>
            </a:r>
            <a:r>
              <a:rPr lang="en-GB" sz="2000" b="1" dirty="0">
                <a:solidFill>
                  <a:srgbClr val="FF0000"/>
                </a:solidFill>
              </a:rPr>
              <a:t>()</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237324596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16632"/>
            <a:ext cx="8517632" cy="4669979"/>
          </a:xfrm>
        </p:spPr>
        <p:txBody>
          <a:bodyPr/>
          <a:lstStyle/>
          <a:p>
            <a:pPr marL="0" indent="0">
              <a:buNone/>
            </a:pPr>
            <a:r>
              <a:rPr lang="en-GB" sz="2000" b="1" dirty="0"/>
              <a:t>37.5)</a:t>
            </a:r>
            <a:r>
              <a:rPr lang="en-US" sz="2000" b="1" dirty="0"/>
              <a:t> </a:t>
            </a:r>
            <a:r>
              <a:rPr lang="en-GB" sz="2000" dirty="0"/>
              <a:t>Extend your previous program so that after adding the games, the user is asked which index number they want to see. This game is then printed out. For example, if they enter 3 then they should be shown the 3</a:t>
            </a:r>
            <a:r>
              <a:rPr lang="en-GB" sz="2000" baseline="30000" dirty="0"/>
              <a:t>rd</a:t>
            </a:r>
            <a:r>
              <a:rPr lang="en-GB" sz="2000" dirty="0"/>
              <a:t> game in the list.</a:t>
            </a:r>
            <a:r>
              <a:rPr lang="en-GB" sz="2400" b="1" dirty="0">
                <a:latin typeface="Courier" pitchFamily="49" charset="0"/>
              </a:rPr>
              <a:t>	</a:t>
            </a:r>
            <a:endParaRPr lang="en-GB" sz="2400" b="1" dirty="0"/>
          </a:p>
          <a:p>
            <a:pPr marL="0" indent="0">
              <a:buNone/>
            </a:pPr>
            <a:r>
              <a:rPr lang="en-GB" sz="2000" b="1" dirty="0">
                <a:solidFill>
                  <a:srgbClr val="FF0000"/>
                </a:solidFill>
              </a:rPr>
              <a:t>Hint: print(array[number-1])</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1124744"/>
            <a:ext cx="424815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95758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examples!</a:t>
            </a:r>
          </a:p>
        </p:txBody>
      </p:sp>
      <p:sp>
        <p:nvSpPr>
          <p:cNvPr id="5" name="Content Placeholder 4"/>
          <p:cNvSpPr>
            <a:spLocks noGrp="1"/>
          </p:cNvSpPr>
          <p:nvPr>
            <p:ph idx="1"/>
          </p:nvPr>
        </p:nvSpPr>
        <p:spPr>
          <a:xfrm>
            <a:off x="457200" y="1600201"/>
            <a:ext cx="8229600" cy="3989040"/>
          </a:xfrm>
        </p:spPr>
        <p:txBody>
          <a:bodyPr/>
          <a:lstStyle/>
          <a:p>
            <a:pPr marL="0" indent="0">
              <a:buNone/>
            </a:pPr>
            <a:endParaRPr lang="en-GB" sz="2400" dirty="0">
              <a:latin typeface="Courier" pitchFamily="49" charset="0"/>
            </a:endParaRPr>
          </a:p>
          <a:p>
            <a:pPr marL="0" indent="0">
              <a:buNone/>
            </a:pPr>
            <a:endParaRPr lang="en-GB" sz="1600" dirty="0">
              <a:latin typeface="Courier" pitchFamily="49" charset="0"/>
            </a:endParaRPr>
          </a:p>
          <a:p>
            <a:pPr marL="0" indent="0">
              <a:buNone/>
            </a:pPr>
            <a:r>
              <a:rPr lang="en-GB" sz="2400" dirty="0">
                <a:latin typeface="Courier" pitchFamily="49" charset="0"/>
              </a:rPr>
              <a:t>	</a:t>
            </a:r>
          </a:p>
          <a:p>
            <a:pPr marL="0" indent="0">
              <a:buNone/>
            </a:pPr>
            <a:r>
              <a:rPr lang="en-GB" sz="2400" dirty="0">
                <a:latin typeface="Courier" pitchFamily="49" charset="0"/>
              </a:rPr>
              <a:t>	</a:t>
            </a:r>
          </a:p>
          <a:p>
            <a:pPr marL="0" indent="0">
              <a:buNone/>
            </a:pPr>
            <a:endParaRPr lang="en-GB" sz="2400" dirty="0">
              <a:latin typeface="Courier" pitchFamily="49" charset="0"/>
            </a:endParaRPr>
          </a:p>
          <a:p>
            <a:pPr marL="0" indent="0">
              <a:buNone/>
            </a:pPr>
            <a:r>
              <a:rPr lang="en-GB" sz="2400" dirty="0">
                <a:latin typeface="Courier" pitchFamily="49" charset="0"/>
              </a:rPr>
              <a:t>	</a:t>
            </a:r>
          </a:p>
          <a:p>
            <a:pPr marL="0" indent="0">
              <a:buNone/>
            </a:pPr>
            <a:endParaRPr lang="en-GB" sz="2400" dirty="0">
              <a:latin typeface="Courier"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30426339"/>
              </p:ext>
            </p:extLst>
          </p:nvPr>
        </p:nvGraphicFramePr>
        <p:xfrm>
          <a:off x="1187624" y="2132856"/>
          <a:ext cx="7344816" cy="2940505"/>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tblGrid>
              <a:tr h="399234">
                <a:tc>
                  <a:txBody>
                    <a:bodyPr/>
                    <a:lstStyle/>
                    <a:p>
                      <a:r>
                        <a:rPr lang="en-GB" dirty="0"/>
                        <a:t>Python</a:t>
                      </a:r>
                      <a:r>
                        <a:rPr lang="en-GB" baseline="0" dirty="0"/>
                        <a:t> code</a:t>
                      </a:r>
                      <a:endParaRPr lang="en-GB" dirty="0"/>
                    </a:p>
                  </a:txBody>
                  <a:tcPr/>
                </a:tc>
                <a:tc>
                  <a:txBody>
                    <a:bodyPr/>
                    <a:lstStyle/>
                    <a:p>
                      <a:r>
                        <a:rPr lang="en-GB" dirty="0"/>
                        <a:t>What does this do?</a:t>
                      </a:r>
                    </a:p>
                  </a:txBody>
                  <a:tcPr/>
                </a:tc>
                <a:extLst>
                  <a:ext uri="{0D108BD9-81ED-4DB2-BD59-A6C34878D82A}">
                    <a16:rowId xmlns:a16="http://schemas.microsoft.com/office/drawing/2014/main" val="10000"/>
                  </a:ext>
                </a:extLst>
              </a:tr>
              <a:tr h="621031">
                <a:tc>
                  <a:txBody>
                    <a:bodyPr/>
                    <a:lstStyle/>
                    <a:p>
                      <a:r>
                        <a:rPr lang="en-GB" dirty="0" err="1">
                          <a:latin typeface="Courier" pitchFamily="49" charset="0"/>
                        </a:rPr>
                        <a:t>arrayname.remove</a:t>
                      </a:r>
                      <a:r>
                        <a:rPr lang="en-GB" dirty="0">
                          <a:latin typeface="Courier" pitchFamily="49" charset="0"/>
                        </a:rPr>
                        <a:t>(“Steve”)</a:t>
                      </a:r>
                    </a:p>
                  </a:txBody>
                  <a:tcPr/>
                </a:tc>
                <a:tc>
                  <a:txBody>
                    <a:bodyPr/>
                    <a:lstStyle/>
                    <a:p>
                      <a:r>
                        <a:rPr lang="en-GB" dirty="0"/>
                        <a:t>Removes an item from</a:t>
                      </a:r>
                      <a:r>
                        <a:rPr lang="en-GB" baseline="0" dirty="0"/>
                        <a:t> the array </a:t>
                      </a:r>
                      <a:endParaRPr lang="en-GB" dirty="0"/>
                    </a:p>
                  </a:txBody>
                  <a:tcPr/>
                </a:tc>
                <a:extLst>
                  <a:ext uri="{0D108BD9-81ED-4DB2-BD59-A6C34878D82A}">
                    <a16:rowId xmlns:a16="http://schemas.microsoft.com/office/drawing/2014/main" val="10001"/>
                  </a:ext>
                </a:extLst>
              </a:tr>
              <a:tr h="621031">
                <a:tc>
                  <a:txBody>
                    <a:bodyPr/>
                    <a:lstStyle/>
                    <a:p>
                      <a:r>
                        <a:rPr lang="en-GB" dirty="0" err="1">
                          <a:latin typeface="Courier" pitchFamily="49" charset="0"/>
                        </a:rPr>
                        <a:t>arrayname.insert</a:t>
                      </a:r>
                      <a:r>
                        <a:rPr lang="en-GB" dirty="0">
                          <a:latin typeface="Courier" pitchFamily="49" charset="0"/>
                        </a:rPr>
                        <a:t>(4,</a:t>
                      </a:r>
                      <a:r>
                        <a:rPr lang="en-GB" baseline="0" dirty="0">
                          <a:latin typeface="Courier" pitchFamily="49" charset="0"/>
                        </a:rPr>
                        <a:t> “Bill”)</a:t>
                      </a:r>
                      <a:endParaRPr lang="en-GB" dirty="0">
                        <a:latin typeface="Courier" pitchFamily="49" charset="0"/>
                      </a:endParaRPr>
                    </a:p>
                  </a:txBody>
                  <a:tcPr/>
                </a:tc>
                <a:tc>
                  <a:txBody>
                    <a:bodyPr/>
                    <a:lstStyle/>
                    <a:p>
                      <a:r>
                        <a:rPr lang="en-GB" dirty="0"/>
                        <a:t>Inserts an item at the index</a:t>
                      </a:r>
                      <a:r>
                        <a:rPr lang="en-GB" baseline="0" dirty="0"/>
                        <a:t> position given.</a:t>
                      </a:r>
                      <a:endParaRPr lang="en-GB" dirty="0"/>
                    </a:p>
                  </a:txBody>
                  <a:tcPr/>
                </a:tc>
                <a:extLst>
                  <a:ext uri="{0D108BD9-81ED-4DB2-BD59-A6C34878D82A}">
                    <a16:rowId xmlns:a16="http://schemas.microsoft.com/office/drawing/2014/main" val="10002"/>
                  </a:ext>
                </a:extLst>
              </a:tr>
              <a:tr h="621031">
                <a:tc>
                  <a:txBody>
                    <a:bodyPr/>
                    <a:lstStyle/>
                    <a:p>
                      <a:r>
                        <a:rPr lang="en-GB" dirty="0" err="1">
                          <a:latin typeface="Courier" pitchFamily="49" charset="0"/>
                        </a:rPr>
                        <a:t>arrayname.sort</a:t>
                      </a:r>
                      <a:r>
                        <a:rPr lang="en-GB" dirty="0">
                          <a:latin typeface="Courier" pitchFamily="49" charset="0"/>
                        </a:rPr>
                        <a:t>()</a:t>
                      </a:r>
                    </a:p>
                  </a:txBody>
                  <a:tcPr/>
                </a:tc>
                <a:tc>
                  <a:txBody>
                    <a:bodyPr/>
                    <a:lstStyle/>
                    <a:p>
                      <a:r>
                        <a:rPr lang="en-GB" dirty="0"/>
                        <a:t>Sorts the</a:t>
                      </a:r>
                      <a:r>
                        <a:rPr lang="en-GB" baseline="0" dirty="0"/>
                        <a:t> data into order</a:t>
                      </a:r>
                      <a:endParaRPr lang="en-GB" dirty="0"/>
                    </a:p>
                  </a:txBody>
                  <a:tcPr/>
                </a:tc>
                <a:extLst>
                  <a:ext uri="{0D108BD9-81ED-4DB2-BD59-A6C34878D82A}">
                    <a16:rowId xmlns:a16="http://schemas.microsoft.com/office/drawing/2014/main" val="10003"/>
                  </a:ext>
                </a:extLst>
              </a:tr>
              <a:tr h="621031">
                <a:tc>
                  <a:txBody>
                    <a:bodyPr/>
                    <a:lstStyle/>
                    <a:p>
                      <a:r>
                        <a:rPr lang="en-GB" dirty="0" err="1">
                          <a:latin typeface="Courier" pitchFamily="49" charset="0"/>
                        </a:rPr>
                        <a:t>len</a:t>
                      </a:r>
                      <a:r>
                        <a:rPr lang="en-GB" dirty="0">
                          <a:latin typeface="Courier" pitchFamily="49" charset="0"/>
                        </a:rPr>
                        <a:t>(</a:t>
                      </a:r>
                      <a:r>
                        <a:rPr lang="en-GB" dirty="0" err="1">
                          <a:latin typeface="Courier" pitchFamily="49" charset="0"/>
                        </a:rPr>
                        <a:t>arrayname</a:t>
                      </a:r>
                      <a:r>
                        <a:rPr lang="en-GB" dirty="0">
                          <a:latin typeface="Courier" pitchFamily="49" charset="0"/>
                        </a:rPr>
                        <a:t>)</a:t>
                      </a:r>
                    </a:p>
                  </a:txBody>
                  <a:tcPr/>
                </a:tc>
                <a:tc>
                  <a:txBody>
                    <a:bodyPr/>
                    <a:lstStyle/>
                    <a:p>
                      <a:r>
                        <a:rPr lang="en-GB" dirty="0"/>
                        <a:t>gives</a:t>
                      </a:r>
                      <a:r>
                        <a:rPr lang="en-GB" baseline="0" dirty="0"/>
                        <a:t> the number of items in the array</a:t>
                      </a:r>
                      <a:endParaRPr lang="en-GB" dirty="0"/>
                    </a:p>
                  </a:txBody>
                  <a:tcPr/>
                </a:tc>
                <a:extLst>
                  <a:ext uri="{0D108BD9-81ED-4DB2-BD59-A6C34878D82A}">
                    <a16:rowId xmlns:a16="http://schemas.microsoft.com/office/drawing/2014/main" val="10004"/>
                  </a:ext>
                </a:extLst>
              </a:tr>
            </a:tbl>
          </a:graphicData>
        </a:graphic>
      </p:graphicFrame>
      <p:sp>
        <p:nvSpPr>
          <p:cNvPr id="3" name="Rectangle 2"/>
          <p:cNvSpPr/>
          <p:nvPr/>
        </p:nvSpPr>
        <p:spPr>
          <a:xfrm>
            <a:off x="1259632" y="1374468"/>
            <a:ext cx="7416824" cy="369332"/>
          </a:xfrm>
          <a:prstGeom prst="rect">
            <a:avLst/>
          </a:prstGeom>
        </p:spPr>
        <p:txBody>
          <a:bodyPr wrap="square">
            <a:spAutoFit/>
          </a:bodyPr>
          <a:lstStyle/>
          <a:p>
            <a:r>
              <a:rPr lang="en-GB" sz="1800" b="0" dirty="0"/>
              <a:t>In all of these examples, replace </a:t>
            </a:r>
            <a:r>
              <a:rPr lang="en-GB" sz="1800" b="0" dirty="0" err="1"/>
              <a:t>arrayname</a:t>
            </a:r>
            <a:r>
              <a:rPr lang="en-GB" sz="1800" b="0" dirty="0"/>
              <a:t> with the name of your array/list.</a:t>
            </a:r>
          </a:p>
        </p:txBody>
      </p:sp>
    </p:spTree>
    <p:extLst>
      <p:ext uri="{BB962C8B-B14F-4D97-AF65-F5344CB8AC3E}">
        <p14:creationId xmlns:p14="http://schemas.microsoft.com/office/powerpoint/2010/main" val="60297326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a:t>38)</a:t>
            </a:r>
            <a:r>
              <a:rPr lang="en-US" sz="2000" b="1" dirty="0"/>
              <a:t> </a:t>
            </a:r>
            <a:r>
              <a:rPr lang="en-GB" sz="2000" dirty="0"/>
              <a:t>Write a program that asks the user to input the name of 4 films and store them in a list. Display the first 2 films in the list. Remove the last film in the list hint: use </a:t>
            </a:r>
            <a:r>
              <a:rPr lang="en-GB" sz="2000" b="1" dirty="0" err="1">
                <a:solidFill>
                  <a:srgbClr val="FF0000"/>
                </a:solidFill>
              </a:rPr>
              <a:t>array.remove</a:t>
            </a:r>
            <a:r>
              <a:rPr lang="en-GB" sz="2000" b="1" dirty="0">
                <a:solidFill>
                  <a:srgbClr val="FF0000"/>
                </a:solidFill>
              </a:rPr>
              <a:t>() </a:t>
            </a:r>
            <a:r>
              <a:rPr lang="en-GB" sz="2000" dirty="0"/>
              <a:t>. Display the list then display the first film only.</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2058" y="1340768"/>
            <a:ext cx="2240285" cy="140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66321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38.5)</a:t>
            </a:r>
            <a:r>
              <a:rPr lang="en-US" sz="2400" b="1" dirty="0"/>
              <a:t> </a:t>
            </a:r>
            <a:r>
              <a:rPr lang="en-GB" sz="2400" dirty="0"/>
              <a:t>Ask the user to enter 6 numbers which are then stored in an array. The user should then be able to choose to see either the total or the average of these numbers. Print out the answer.</a:t>
            </a:r>
            <a:endParaRPr lang="en-US" sz="2400" b="1" dirty="0"/>
          </a:p>
          <a:p>
            <a:pPr marL="0" lvl="0" indent="0">
              <a:buNone/>
            </a:pPr>
            <a:r>
              <a:rPr lang="en-US" sz="2800" b="1" dirty="0">
                <a:solidFill>
                  <a:srgbClr val="FF0000"/>
                </a:solidFill>
              </a:rPr>
              <a:t>Paste your code below:</a:t>
            </a:r>
            <a:endParaRPr lang="en-GB" sz="2800" b="1" dirty="0">
              <a:latin typeface="Courier" pitchFamily="49" charset="0"/>
            </a:endParaRPr>
          </a:p>
          <a:p>
            <a:pPr marL="0" indent="0">
              <a:buNone/>
            </a:pPr>
            <a:r>
              <a:rPr lang="en-GB" sz="2800" b="1" dirty="0">
                <a:latin typeface="Courier" pitchFamily="49" charset="0"/>
              </a:rPr>
              <a:t>	</a:t>
            </a:r>
            <a:endParaRPr lang="en-GB" sz="2800" b="1"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31518" y="1461057"/>
            <a:ext cx="3179190" cy="1368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741439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38.5)</a:t>
            </a:r>
            <a:r>
              <a:rPr lang="en-US" sz="2400" b="1" dirty="0"/>
              <a:t> </a:t>
            </a:r>
            <a:r>
              <a:rPr lang="en-US" sz="2400" dirty="0"/>
              <a:t>If you are struggling with the question use the code below:</a:t>
            </a:r>
            <a:endParaRPr lang="en-US" sz="2400" b="1" dirty="0"/>
          </a:p>
          <a:p>
            <a:pPr marL="0" indent="0">
              <a:buNone/>
            </a:pPr>
            <a:r>
              <a:rPr lang="en-GB" sz="2800" b="1" dirty="0">
                <a:latin typeface="Courier" pitchFamily="49" charset="0"/>
              </a:rPr>
              <a:t>	</a:t>
            </a:r>
            <a:endParaRPr lang="en-GB" sz="2800" b="1" dirty="0"/>
          </a:p>
        </p:txBody>
      </p:sp>
      <p:sp>
        <p:nvSpPr>
          <p:cNvPr id="2" name="Rectangle 1"/>
          <p:cNvSpPr/>
          <p:nvPr/>
        </p:nvSpPr>
        <p:spPr>
          <a:xfrm>
            <a:off x="359024" y="980728"/>
            <a:ext cx="8784976" cy="4524315"/>
          </a:xfrm>
          <a:prstGeom prst="rect">
            <a:avLst/>
          </a:prstGeom>
        </p:spPr>
        <p:txBody>
          <a:bodyPr wrap="square">
            <a:spAutoFit/>
          </a:bodyPr>
          <a:lstStyle/>
          <a:p>
            <a:r>
              <a:rPr lang="en-US" dirty="0"/>
              <a:t>score = []</a:t>
            </a:r>
          </a:p>
          <a:p>
            <a:r>
              <a:rPr lang="en-US" dirty="0"/>
              <a:t>for i in range (__):</a:t>
            </a:r>
          </a:p>
          <a:p>
            <a:r>
              <a:rPr lang="en-US" dirty="0"/>
              <a:t>    number=______________</a:t>
            </a:r>
          </a:p>
          <a:p>
            <a:r>
              <a:rPr lang="en-US" dirty="0"/>
              <a:t>    </a:t>
            </a:r>
            <a:r>
              <a:rPr lang="en-US" dirty="0" err="1"/>
              <a:t>score.append</a:t>
            </a:r>
            <a:r>
              <a:rPr lang="en-US" dirty="0"/>
              <a:t>(____)</a:t>
            </a:r>
          </a:p>
          <a:p>
            <a:r>
              <a:rPr lang="en-US" dirty="0"/>
              <a:t>option = _________________</a:t>
            </a:r>
          </a:p>
          <a:p>
            <a:r>
              <a:rPr lang="en-US" dirty="0"/>
              <a:t>total = score[0]+______________</a:t>
            </a:r>
          </a:p>
          <a:p>
            <a:r>
              <a:rPr lang="en-US" dirty="0"/>
              <a:t>if option == "total":</a:t>
            </a:r>
          </a:p>
          <a:p>
            <a:r>
              <a:rPr lang="en-US" dirty="0"/>
              <a:t>    print(_____)</a:t>
            </a:r>
          </a:p>
          <a:p>
            <a:r>
              <a:rPr lang="en-US" dirty="0" err="1"/>
              <a:t>elif</a:t>
            </a:r>
            <a:r>
              <a:rPr lang="en-US" dirty="0"/>
              <a:t> option == "average":</a:t>
            </a:r>
          </a:p>
          <a:p>
            <a:r>
              <a:rPr lang="en-US" dirty="0"/>
              <a:t>    print(______)</a:t>
            </a:r>
          </a:p>
          <a:p>
            <a:r>
              <a:rPr lang="en-US" dirty="0"/>
              <a:t>else:</a:t>
            </a:r>
          </a:p>
          <a:p>
            <a:r>
              <a:rPr lang="en-US" dirty="0"/>
              <a:t>    print("Invalid option")</a:t>
            </a:r>
            <a:endParaRPr lang="en-GB" dirty="0"/>
          </a:p>
        </p:txBody>
      </p:sp>
    </p:spTree>
    <p:extLst>
      <p:ext uri="{BB962C8B-B14F-4D97-AF65-F5344CB8AC3E}">
        <p14:creationId xmlns:p14="http://schemas.microsoft.com/office/powerpoint/2010/main" val="128663473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38.6)</a:t>
            </a:r>
            <a:r>
              <a:rPr lang="en-US" sz="2400" b="1" dirty="0"/>
              <a:t> </a:t>
            </a:r>
            <a:r>
              <a:rPr lang="en-GB" sz="2400" dirty="0"/>
              <a:t>Create a questionnaire program that asks the user for their gender and gives the options MALE/FEMALE/QUIT. Store the answer in an array. Keep asking the question until someone enters QUIT. Then print out the total number of people who answered the question, the number of males and the number of females. </a:t>
            </a:r>
            <a:r>
              <a:rPr lang="en-GB" sz="2400" dirty="0">
                <a:solidFill>
                  <a:srgbClr val="FF0000"/>
                </a:solidFill>
              </a:rPr>
              <a:t>Use the code on the next slide if you are struggling.</a:t>
            </a:r>
          </a:p>
          <a:p>
            <a:pPr marL="0" lvl="0" indent="0">
              <a:buNone/>
            </a:pPr>
            <a:r>
              <a:rPr lang="en-US" sz="2800" b="1" dirty="0">
                <a:solidFill>
                  <a:srgbClr val="FF0000"/>
                </a:solidFill>
              </a:rPr>
              <a:t>Paste your code on the next slide:</a:t>
            </a:r>
            <a:endParaRPr lang="en-GB" sz="2800" b="1" dirty="0">
              <a:latin typeface="Courier" pitchFamily="49" charset="0"/>
            </a:endParaRPr>
          </a:p>
          <a:p>
            <a:pPr marL="0" indent="0">
              <a:buNone/>
            </a:pPr>
            <a:r>
              <a:rPr lang="en-GB" sz="2800" b="1" dirty="0">
                <a:latin typeface="Courier" pitchFamily="49" charset="0"/>
              </a:rPr>
              <a:t>	</a:t>
            </a:r>
            <a:endParaRPr lang="en-GB" sz="2800" b="1"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140968"/>
            <a:ext cx="6336704" cy="198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933502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10. Asks for the width of a rectangle. Asks for the length of a rectangle. Calculates the area of a rectangle. Print the area of a rectangle.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52800725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712968" cy="5386090"/>
          </a:xfrm>
          <a:prstGeom prst="rect">
            <a:avLst/>
          </a:prstGeom>
        </p:spPr>
        <p:txBody>
          <a:bodyPr wrap="square">
            <a:spAutoFit/>
          </a:bodyPr>
          <a:lstStyle/>
          <a:p>
            <a:r>
              <a:rPr lang="en-GB" sz="2000" dirty="0"/>
              <a:t>males = _</a:t>
            </a:r>
          </a:p>
          <a:p>
            <a:r>
              <a:rPr lang="en-GB" sz="2000" dirty="0"/>
              <a:t>females = _</a:t>
            </a:r>
          </a:p>
          <a:p>
            <a:r>
              <a:rPr lang="en-GB" sz="2000" dirty="0"/>
              <a:t>storage = []</a:t>
            </a:r>
          </a:p>
          <a:p>
            <a:r>
              <a:rPr lang="en-GB" sz="2000" dirty="0"/>
              <a:t>gender = ____________</a:t>
            </a:r>
          </a:p>
          <a:p>
            <a:r>
              <a:rPr lang="en-GB" sz="2000" dirty="0" err="1"/>
              <a:t>storage.append</a:t>
            </a:r>
            <a:r>
              <a:rPr lang="en-GB" sz="2000" dirty="0"/>
              <a:t>(_____)</a:t>
            </a:r>
          </a:p>
          <a:p>
            <a:r>
              <a:rPr lang="en-GB" sz="2000" dirty="0"/>
              <a:t>while </a:t>
            </a:r>
            <a:r>
              <a:rPr lang="en-GB" sz="2000" dirty="0" err="1"/>
              <a:t>gender.lower</a:t>
            </a:r>
            <a:r>
              <a:rPr lang="en-GB" sz="2000" dirty="0"/>
              <a:t>() == "male" or ____________________:</a:t>
            </a:r>
          </a:p>
          <a:p>
            <a:r>
              <a:rPr lang="en-GB" sz="2000" dirty="0"/>
              <a:t>    gender = input("Are you a male or female, or quit? ")</a:t>
            </a:r>
          </a:p>
          <a:p>
            <a:r>
              <a:rPr lang="en-GB" sz="2000" dirty="0"/>
              <a:t>    ____________(</a:t>
            </a:r>
            <a:r>
              <a:rPr lang="en-GB" sz="2000" dirty="0" err="1"/>
              <a:t>gender.lower</a:t>
            </a:r>
            <a:r>
              <a:rPr lang="en-GB" sz="2000" dirty="0"/>
              <a:t>())</a:t>
            </a:r>
          </a:p>
          <a:p>
            <a:r>
              <a:rPr lang="en-GB" sz="2000" dirty="0"/>
              <a:t>if </a:t>
            </a:r>
            <a:r>
              <a:rPr lang="en-GB" sz="2000" dirty="0" err="1"/>
              <a:t>gender.lower</a:t>
            </a:r>
            <a:r>
              <a:rPr lang="en-GB" sz="2000" dirty="0"/>
              <a:t>() == "quit":</a:t>
            </a:r>
          </a:p>
          <a:p>
            <a:r>
              <a:rPr lang="en-GB" sz="2000" dirty="0"/>
              <a:t>    for item in storage:</a:t>
            </a:r>
          </a:p>
          <a:p>
            <a:r>
              <a:rPr lang="en-GB" sz="2000" dirty="0"/>
              <a:t>        if </a:t>
            </a:r>
            <a:r>
              <a:rPr lang="en-GB" sz="2000" dirty="0" err="1"/>
              <a:t>item.lower</a:t>
            </a:r>
            <a:r>
              <a:rPr lang="en-GB" sz="2000" dirty="0"/>
              <a:t>() == _______:</a:t>
            </a:r>
          </a:p>
          <a:p>
            <a:r>
              <a:rPr lang="en-GB" sz="2000" dirty="0"/>
              <a:t>            males = _____ + 1</a:t>
            </a:r>
          </a:p>
          <a:p>
            <a:r>
              <a:rPr lang="en-GB" sz="2000" dirty="0"/>
              <a:t>        else:</a:t>
            </a:r>
          </a:p>
          <a:p>
            <a:r>
              <a:rPr lang="en-GB" sz="2000" dirty="0"/>
              <a:t>            if _______== "female":</a:t>
            </a:r>
          </a:p>
          <a:p>
            <a:r>
              <a:rPr lang="en-GB" sz="2000" dirty="0"/>
              <a:t>                females = females + ___</a:t>
            </a:r>
          </a:p>
          <a:p>
            <a:r>
              <a:rPr lang="en-GB" sz="2000" dirty="0"/>
              <a:t>    print(</a:t>
            </a:r>
            <a:r>
              <a:rPr lang="en-GB" sz="2000" dirty="0" err="1"/>
              <a:t>str</a:t>
            </a:r>
            <a:r>
              <a:rPr lang="en-GB" sz="2000" dirty="0"/>
              <a:t>(males) +" males")</a:t>
            </a:r>
          </a:p>
          <a:p>
            <a:r>
              <a:rPr lang="en-GB" sz="2000" dirty="0"/>
              <a:t>    print(</a:t>
            </a:r>
            <a:r>
              <a:rPr lang="en-GB" sz="2000" dirty="0" err="1"/>
              <a:t>str</a:t>
            </a:r>
            <a:r>
              <a:rPr lang="en-GB" sz="2000" dirty="0"/>
              <a:t>(females) +" females")</a:t>
            </a:r>
          </a:p>
        </p:txBody>
      </p:sp>
      <p:sp>
        <p:nvSpPr>
          <p:cNvPr id="4" name="Rectangle 3"/>
          <p:cNvSpPr/>
          <p:nvPr/>
        </p:nvSpPr>
        <p:spPr>
          <a:xfrm>
            <a:off x="4211960" y="29815"/>
            <a:ext cx="1141659" cy="461665"/>
          </a:xfrm>
          <a:prstGeom prst="rect">
            <a:avLst/>
          </a:prstGeom>
        </p:spPr>
        <p:txBody>
          <a:bodyPr wrap="none">
            <a:spAutoFit/>
          </a:bodyPr>
          <a:lstStyle/>
          <a:p>
            <a:r>
              <a:rPr lang="en-GB" dirty="0"/>
              <a:t>Q38.6)</a:t>
            </a:r>
            <a:r>
              <a:rPr lang="en-US" dirty="0"/>
              <a:t> </a:t>
            </a:r>
            <a:endParaRPr lang="en-GB" dirty="0"/>
          </a:p>
        </p:txBody>
      </p:sp>
    </p:spTree>
    <p:extLst>
      <p:ext uri="{BB962C8B-B14F-4D97-AF65-F5344CB8AC3E}">
        <p14:creationId xmlns:p14="http://schemas.microsoft.com/office/powerpoint/2010/main" val="83475233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38.7)</a:t>
            </a:r>
            <a:r>
              <a:rPr lang="en-US" sz="2400" b="1" dirty="0"/>
              <a:t> </a:t>
            </a:r>
            <a:r>
              <a:rPr lang="en-GB" sz="2400" dirty="0"/>
              <a:t>Create a program to store the names of computer games that they play in an array. Create a simple menu system to allow the user to either add, edit or delete a game. Also allow the user to print the array whenever needed.</a:t>
            </a:r>
          </a:p>
          <a:p>
            <a:pPr marL="0" indent="0">
              <a:buNone/>
            </a:pPr>
            <a:r>
              <a:rPr lang="en-GB" sz="2400" dirty="0">
                <a:solidFill>
                  <a:srgbClr val="FF0000"/>
                </a:solidFill>
              </a:rPr>
              <a:t>Use the code on the next slide if you are struggling.</a:t>
            </a:r>
          </a:p>
          <a:p>
            <a:pPr marL="0" lvl="0" indent="0">
              <a:buNone/>
            </a:pPr>
            <a:r>
              <a:rPr lang="en-US" sz="2800" b="1" dirty="0">
                <a:solidFill>
                  <a:srgbClr val="FF0000"/>
                </a:solidFill>
              </a:rPr>
              <a:t>Paste your code on the next slide:</a:t>
            </a:r>
            <a:endParaRPr lang="en-GB" sz="2800" b="1" dirty="0">
              <a:latin typeface="Courier" pitchFamily="49" charset="0"/>
            </a:endParaRPr>
          </a:p>
          <a:p>
            <a:pPr marL="0" indent="0">
              <a:buNone/>
            </a:pPr>
            <a:r>
              <a:rPr lang="en-GB" sz="2800" b="1" dirty="0">
                <a:latin typeface="Courier" pitchFamily="49" charset="0"/>
              </a:rPr>
              <a:t>	</a:t>
            </a:r>
            <a:endParaRPr lang="en-GB" sz="2800" b="1"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852936"/>
            <a:ext cx="6624736"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784262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9815"/>
            <a:ext cx="8712968" cy="6186309"/>
          </a:xfrm>
          <a:prstGeom prst="rect">
            <a:avLst/>
          </a:prstGeom>
        </p:spPr>
        <p:txBody>
          <a:bodyPr wrap="square">
            <a:spAutoFit/>
          </a:bodyPr>
          <a:lstStyle/>
          <a:p>
            <a:r>
              <a:rPr lang="en-GB" sz="1800" dirty="0"/>
              <a:t>games = []</a:t>
            </a:r>
          </a:p>
          <a:p>
            <a:r>
              <a:rPr lang="en-GB" sz="1800" dirty="0"/>
              <a:t>while True:</a:t>
            </a:r>
          </a:p>
          <a:p>
            <a:r>
              <a:rPr lang="en-GB" sz="1800" dirty="0"/>
              <a:t>    menu = input("\</a:t>
            </a:r>
            <a:r>
              <a:rPr lang="en-GB" sz="1800" dirty="0" err="1"/>
              <a:t>nDo</a:t>
            </a:r>
            <a:r>
              <a:rPr lang="en-GB" sz="1800" dirty="0"/>
              <a:t> you want to add, edit or delete a game, or print all games? ")</a:t>
            </a:r>
          </a:p>
          <a:p>
            <a:r>
              <a:rPr lang="en-GB" sz="1800" dirty="0"/>
              <a:t>    if _____ == "add":</a:t>
            </a:r>
          </a:p>
          <a:p>
            <a:r>
              <a:rPr lang="en-GB" sz="1800" dirty="0"/>
              <a:t>        </a:t>
            </a:r>
            <a:r>
              <a:rPr lang="en-GB" sz="1800" dirty="0" err="1"/>
              <a:t>newgame</a:t>
            </a:r>
            <a:r>
              <a:rPr lang="en-GB" sz="1800" dirty="0"/>
              <a:t> = input(___________)</a:t>
            </a:r>
          </a:p>
          <a:p>
            <a:r>
              <a:rPr lang="en-GB" sz="1800" dirty="0"/>
              <a:t>        </a:t>
            </a:r>
            <a:r>
              <a:rPr lang="en-GB" sz="1800" dirty="0" err="1"/>
              <a:t>games.append</a:t>
            </a:r>
            <a:r>
              <a:rPr lang="en-GB" sz="1800" dirty="0"/>
              <a:t>(________)</a:t>
            </a:r>
          </a:p>
          <a:p>
            <a:r>
              <a:rPr lang="en-GB" sz="1800" dirty="0"/>
              <a:t>        print("Game '"+</a:t>
            </a:r>
            <a:r>
              <a:rPr lang="en-GB" sz="1800" dirty="0" err="1"/>
              <a:t>newgame</a:t>
            </a:r>
            <a:r>
              <a:rPr lang="en-GB" sz="1800" dirty="0"/>
              <a:t> +"' added. ")</a:t>
            </a:r>
          </a:p>
          <a:p>
            <a:r>
              <a:rPr lang="en-GB" sz="1800" dirty="0"/>
              <a:t>    </a:t>
            </a:r>
            <a:r>
              <a:rPr lang="en-GB" sz="1800" dirty="0" err="1"/>
              <a:t>elif</a:t>
            </a:r>
            <a:r>
              <a:rPr lang="en-GB" sz="1800" dirty="0"/>
              <a:t> menu == "print":</a:t>
            </a:r>
          </a:p>
          <a:p>
            <a:r>
              <a:rPr lang="en-GB" sz="1800" dirty="0"/>
              <a:t>        print("Your games are: ")</a:t>
            </a:r>
          </a:p>
          <a:p>
            <a:r>
              <a:rPr lang="en-GB" sz="1800" dirty="0"/>
              <a:t>        print(_______)</a:t>
            </a:r>
          </a:p>
          <a:p>
            <a:r>
              <a:rPr lang="en-GB" sz="1800" dirty="0"/>
              <a:t>    </a:t>
            </a:r>
            <a:r>
              <a:rPr lang="en-GB" sz="1800" dirty="0" err="1"/>
              <a:t>elif</a:t>
            </a:r>
            <a:r>
              <a:rPr lang="en-GB" sz="1800" dirty="0"/>
              <a:t> _____ == "edit":</a:t>
            </a:r>
          </a:p>
          <a:p>
            <a:r>
              <a:rPr lang="en-GB" sz="1800" dirty="0"/>
              <a:t>        print("Your games are: "+</a:t>
            </a:r>
            <a:r>
              <a:rPr lang="en-GB" sz="1800" dirty="0" err="1"/>
              <a:t>str</a:t>
            </a:r>
            <a:r>
              <a:rPr lang="en-GB" sz="1800" dirty="0"/>
              <a:t>(games))</a:t>
            </a:r>
          </a:p>
          <a:p>
            <a:r>
              <a:rPr lang="en-GB" sz="1800" dirty="0"/>
              <a:t>        </a:t>
            </a:r>
            <a:r>
              <a:rPr lang="en-GB" sz="1800" dirty="0" err="1"/>
              <a:t>editone</a:t>
            </a:r>
            <a:r>
              <a:rPr lang="en-GB" sz="1800" dirty="0"/>
              <a:t> = input("Which one do you want to edit?")</a:t>
            </a:r>
          </a:p>
          <a:p>
            <a:r>
              <a:rPr lang="en-GB" sz="1800" dirty="0"/>
              <a:t>        </a:t>
            </a:r>
            <a:r>
              <a:rPr lang="en-GB" sz="1800" dirty="0" err="1"/>
              <a:t>edittext</a:t>
            </a:r>
            <a:r>
              <a:rPr lang="en-GB" sz="1800" dirty="0"/>
              <a:t> = _____("What do you want to change it to?")</a:t>
            </a:r>
          </a:p>
          <a:p>
            <a:r>
              <a:rPr lang="en-GB" sz="1800" dirty="0"/>
              <a:t>        games.______(</a:t>
            </a:r>
            <a:r>
              <a:rPr lang="en-GB" sz="1800" dirty="0" err="1"/>
              <a:t>editone</a:t>
            </a:r>
            <a:r>
              <a:rPr lang="en-GB" sz="1800" dirty="0"/>
              <a:t>)</a:t>
            </a:r>
          </a:p>
          <a:p>
            <a:r>
              <a:rPr lang="en-GB" sz="1800" dirty="0"/>
              <a:t>        games.______(</a:t>
            </a:r>
            <a:r>
              <a:rPr lang="en-GB" sz="1800" dirty="0" err="1"/>
              <a:t>edittext</a:t>
            </a:r>
            <a:r>
              <a:rPr lang="en-GB" sz="1800" dirty="0"/>
              <a:t>)</a:t>
            </a:r>
          </a:p>
          <a:p>
            <a:r>
              <a:rPr lang="en-GB" sz="1800" dirty="0"/>
              <a:t>    </a:t>
            </a:r>
            <a:r>
              <a:rPr lang="en-GB" sz="1800" dirty="0" err="1"/>
              <a:t>elif</a:t>
            </a:r>
            <a:r>
              <a:rPr lang="en-GB" sz="1800" dirty="0"/>
              <a:t> _____ == "delete":</a:t>
            </a:r>
          </a:p>
          <a:p>
            <a:r>
              <a:rPr lang="en-GB" sz="1800" dirty="0"/>
              <a:t>        print("your games are: "+</a:t>
            </a:r>
            <a:r>
              <a:rPr lang="en-GB" sz="1800" dirty="0" err="1"/>
              <a:t>str</a:t>
            </a:r>
            <a:r>
              <a:rPr lang="en-GB" sz="1800" dirty="0"/>
              <a:t>(games))</a:t>
            </a:r>
          </a:p>
          <a:p>
            <a:r>
              <a:rPr lang="en-GB" sz="1800" dirty="0"/>
              <a:t>        delete = input("Which game would you like to delete?")</a:t>
            </a:r>
          </a:p>
          <a:p>
            <a:r>
              <a:rPr lang="en-GB" sz="1800" dirty="0"/>
              <a:t>        games.______(_____)</a:t>
            </a:r>
          </a:p>
          <a:p>
            <a:r>
              <a:rPr lang="en-GB" sz="1800" dirty="0"/>
              <a:t>    ____:</a:t>
            </a:r>
          </a:p>
          <a:p>
            <a:r>
              <a:rPr lang="en-GB" sz="1800" dirty="0"/>
              <a:t>        print("Invalid option")</a:t>
            </a:r>
          </a:p>
        </p:txBody>
      </p:sp>
      <p:sp>
        <p:nvSpPr>
          <p:cNvPr id="4" name="Rectangle 3"/>
          <p:cNvSpPr/>
          <p:nvPr/>
        </p:nvSpPr>
        <p:spPr>
          <a:xfrm>
            <a:off x="4211960" y="29815"/>
            <a:ext cx="1141659" cy="461665"/>
          </a:xfrm>
          <a:prstGeom prst="rect">
            <a:avLst/>
          </a:prstGeom>
        </p:spPr>
        <p:txBody>
          <a:bodyPr wrap="none">
            <a:spAutoFit/>
          </a:bodyPr>
          <a:lstStyle/>
          <a:p>
            <a:r>
              <a:rPr lang="en-GB" dirty="0"/>
              <a:t>Q38.7)</a:t>
            </a:r>
            <a:r>
              <a:rPr lang="en-US" dirty="0"/>
              <a:t> </a:t>
            </a:r>
            <a:endParaRPr lang="en-GB" dirty="0"/>
          </a:p>
        </p:txBody>
      </p:sp>
    </p:spTree>
    <p:extLst>
      <p:ext uri="{BB962C8B-B14F-4D97-AF65-F5344CB8AC3E}">
        <p14:creationId xmlns:p14="http://schemas.microsoft.com/office/powerpoint/2010/main" val="15509315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US" sz="9600" b="1" dirty="0"/>
              <a:t>2D ARRAYS</a:t>
            </a:r>
            <a:endParaRPr lang="en-GB" sz="11500" b="1" dirty="0"/>
          </a:p>
        </p:txBody>
      </p:sp>
    </p:spTree>
    <p:extLst>
      <p:ext uri="{BB962C8B-B14F-4D97-AF65-F5344CB8AC3E}">
        <p14:creationId xmlns:p14="http://schemas.microsoft.com/office/powerpoint/2010/main" val="395087186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a:t>Array, append, slice, remove</a:t>
            </a:r>
            <a:endParaRPr lang="en-GB" dirty="0"/>
          </a:p>
        </p:txBody>
      </p:sp>
      <p:sp>
        <p:nvSpPr>
          <p:cNvPr id="8" name="TextBox 7"/>
          <p:cNvSpPr txBox="1"/>
          <p:nvPr/>
        </p:nvSpPr>
        <p:spPr>
          <a:xfrm>
            <a:off x="304800" y="584200"/>
            <a:ext cx="8382000" cy="3785652"/>
          </a:xfrm>
          <a:prstGeom prst="rect">
            <a:avLst/>
          </a:prstGeom>
          <a:solidFill>
            <a:schemeClr val="bg1"/>
          </a:solidFill>
          <a:ln w="25400">
            <a:solidFill>
              <a:srgbClr val="FF0000"/>
            </a:solidFill>
          </a:ln>
        </p:spPr>
        <p:txBody>
          <a:bodyPr wrap="square" rtlCol="0">
            <a:spAutoFit/>
          </a:bodyPr>
          <a:lstStyle/>
          <a:p>
            <a:r>
              <a:rPr lang="en-US" sz="4000" b="1" dirty="0"/>
              <a:t>array = [ [3,2,1], [2,3,4], [7,5,2] ]</a:t>
            </a:r>
          </a:p>
          <a:p>
            <a:endParaRPr lang="en-US" sz="4000" b="1" dirty="0"/>
          </a:p>
          <a:p>
            <a:r>
              <a:rPr lang="en-US" sz="4000" b="1" dirty="0"/>
              <a:t>print(array[2][1])</a:t>
            </a:r>
          </a:p>
          <a:p>
            <a:endParaRPr lang="en-US" sz="4000" b="1" dirty="0"/>
          </a:p>
          <a:p>
            <a:r>
              <a:rPr lang="en-US" sz="4000" b="1" dirty="0"/>
              <a:t>#This will display the number 5. </a:t>
            </a:r>
          </a:p>
          <a:p>
            <a:endParaRPr lang="en-US" sz="4000" b="1" dirty="0"/>
          </a:p>
        </p:txBody>
      </p:sp>
      <p:cxnSp>
        <p:nvCxnSpPr>
          <p:cNvPr id="5" name="Straight Arrow Connector 4"/>
          <p:cNvCxnSpPr/>
          <p:nvPr/>
        </p:nvCxnSpPr>
        <p:spPr>
          <a:xfrm flipV="1">
            <a:off x="2971800" y="1124744"/>
            <a:ext cx="2752328" cy="1288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581400" y="1124744"/>
            <a:ext cx="2718792" cy="1288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926858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a:bodyPr>
          <a:lstStyle/>
          <a:p>
            <a:r>
              <a:rPr lang="en-US" dirty="0"/>
              <a:t>Array, append, slice, remove</a:t>
            </a:r>
            <a:endParaRPr lang="en-GB" dirty="0"/>
          </a:p>
        </p:txBody>
      </p:sp>
      <p:sp>
        <p:nvSpPr>
          <p:cNvPr id="8" name="TextBox 7"/>
          <p:cNvSpPr txBox="1"/>
          <p:nvPr/>
        </p:nvSpPr>
        <p:spPr>
          <a:xfrm>
            <a:off x="304800" y="584200"/>
            <a:ext cx="8382000" cy="3785652"/>
          </a:xfrm>
          <a:prstGeom prst="rect">
            <a:avLst/>
          </a:prstGeom>
          <a:solidFill>
            <a:schemeClr val="bg1"/>
          </a:solidFill>
          <a:ln w="25400">
            <a:solidFill>
              <a:srgbClr val="FF0000"/>
            </a:solidFill>
          </a:ln>
        </p:spPr>
        <p:txBody>
          <a:bodyPr wrap="square" rtlCol="0">
            <a:spAutoFit/>
          </a:bodyPr>
          <a:lstStyle/>
          <a:p>
            <a:r>
              <a:rPr lang="en-US" sz="4000" b="1" dirty="0"/>
              <a:t>array = [ [3,2,1], [2,3,4], [7,5,2] ]</a:t>
            </a:r>
          </a:p>
          <a:p>
            <a:endParaRPr lang="en-US" sz="4000" b="1" dirty="0"/>
          </a:p>
          <a:p>
            <a:r>
              <a:rPr lang="en-US" sz="4000" b="1" dirty="0"/>
              <a:t>print(array[0][1])</a:t>
            </a:r>
          </a:p>
          <a:p>
            <a:endParaRPr lang="en-US" sz="4000" b="1" dirty="0"/>
          </a:p>
          <a:p>
            <a:r>
              <a:rPr lang="en-US" sz="4000" b="1" dirty="0"/>
              <a:t>#This will display the number 2. </a:t>
            </a:r>
          </a:p>
          <a:p>
            <a:endParaRPr lang="en-US" sz="4000" b="1" dirty="0"/>
          </a:p>
        </p:txBody>
      </p:sp>
      <p:cxnSp>
        <p:nvCxnSpPr>
          <p:cNvPr id="5" name="Straight Arrow Connector 4"/>
          <p:cNvCxnSpPr/>
          <p:nvPr/>
        </p:nvCxnSpPr>
        <p:spPr>
          <a:xfrm flipH="1" flipV="1">
            <a:off x="2555776" y="1268760"/>
            <a:ext cx="416024" cy="1144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131840" y="1124744"/>
            <a:ext cx="449560" cy="1288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1484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Two-dimensional array. </a:t>
            </a:r>
            <a:endParaRPr lang="en-GB" sz="2400"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73200209"/>
              </p:ext>
            </p:extLst>
          </p:nvPr>
        </p:nvGraphicFramePr>
        <p:xfrm>
          <a:off x="308240" y="1780469"/>
          <a:ext cx="5410835" cy="1402080"/>
        </p:xfrm>
        <a:graphic>
          <a:graphicData uri="http://schemas.openxmlformats.org/drawingml/2006/table">
            <a:tbl>
              <a:tblPr firstRow="1" firstCol="1" bandRow="1">
                <a:tableStyleId>{10A1B5D5-9B99-4C35-A422-299274C87663}</a:tableStyleId>
              </a:tblPr>
              <a:tblGrid>
                <a:gridCol w="1861820">
                  <a:extLst>
                    <a:ext uri="{9D8B030D-6E8A-4147-A177-3AD203B41FA5}">
                      <a16:colId xmlns:a16="http://schemas.microsoft.com/office/drawing/2014/main" val="20000"/>
                    </a:ext>
                  </a:extLst>
                </a:gridCol>
                <a:gridCol w="1289685">
                  <a:extLst>
                    <a:ext uri="{9D8B030D-6E8A-4147-A177-3AD203B41FA5}">
                      <a16:colId xmlns:a16="http://schemas.microsoft.com/office/drawing/2014/main" val="20001"/>
                    </a:ext>
                  </a:extLst>
                </a:gridCol>
                <a:gridCol w="1129665">
                  <a:extLst>
                    <a:ext uri="{9D8B030D-6E8A-4147-A177-3AD203B41FA5}">
                      <a16:colId xmlns:a16="http://schemas.microsoft.com/office/drawing/2014/main" val="20002"/>
                    </a:ext>
                  </a:extLst>
                </a:gridCol>
                <a:gridCol w="1129665">
                  <a:extLst>
                    <a:ext uri="{9D8B030D-6E8A-4147-A177-3AD203B41FA5}">
                      <a16:colId xmlns:a16="http://schemas.microsoft.com/office/drawing/2014/main" val="20003"/>
                    </a:ext>
                  </a:extLst>
                </a:gridCol>
              </a:tblGrid>
              <a:tr h="280416">
                <a:tc>
                  <a:txBody>
                    <a:bodyPr/>
                    <a:lstStyle/>
                    <a:p>
                      <a:pPr>
                        <a:lnSpc>
                          <a:spcPct val="115000"/>
                        </a:lnSpc>
                        <a:spcAft>
                          <a:spcPts val="900"/>
                        </a:spcAft>
                      </a:pPr>
                      <a:r>
                        <a:rPr lang="en-GB" sz="1600" dirty="0">
                          <a:effectLst/>
                        </a:rPr>
                        <a:t>Student name</a:t>
                      </a:r>
                      <a:endParaRPr lang="en-GB" sz="1100" dirty="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Grade1</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Grade2</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Grade3</a:t>
                      </a:r>
                      <a:endParaRPr lang="en-GB" sz="1100">
                        <a:effectLst/>
                        <a:latin typeface="Trebuchet MS"/>
                        <a:ea typeface="Trebuchet MS"/>
                        <a:cs typeface="Times New Roman"/>
                      </a:endParaRPr>
                    </a:p>
                  </a:txBody>
                  <a:tcPr marL="68580" marR="68580" marT="0" marB="0"/>
                </a:tc>
                <a:extLst>
                  <a:ext uri="{0D108BD9-81ED-4DB2-BD59-A6C34878D82A}">
                    <a16:rowId xmlns:a16="http://schemas.microsoft.com/office/drawing/2014/main" val="10000"/>
                  </a:ext>
                </a:extLst>
              </a:tr>
              <a:tr h="280416">
                <a:tc>
                  <a:txBody>
                    <a:bodyPr/>
                    <a:lstStyle/>
                    <a:p>
                      <a:pPr>
                        <a:lnSpc>
                          <a:spcPct val="115000"/>
                        </a:lnSpc>
                        <a:spcAft>
                          <a:spcPts val="900"/>
                        </a:spcAft>
                      </a:pPr>
                      <a:r>
                        <a:rPr lang="en-GB" sz="1600">
                          <a:effectLst/>
                        </a:rPr>
                        <a:t>Alfie Little</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dirty="0">
                          <a:effectLst/>
                        </a:rPr>
                        <a:t>24</a:t>
                      </a:r>
                      <a:endParaRPr lang="en-GB" sz="1100" dirty="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32</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5</a:t>
                      </a:r>
                      <a:endParaRPr lang="en-GB" sz="1100">
                        <a:effectLst/>
                        <a:latin typeface="Trebuchet MS"/>
                        <a:ea typeface="Trebuchet MS"/>
                        <a:cs typeface="Times New Roman"/>
                      </a:endParaRPr>
                    </a:p>
                  </a:txBody>
                  <a:tcPr marL="68580" marR="68580" marT="0" marB="0"/>
                </a:tc>
                <a:extLst>
                  <a:ext uri="{0D108BD9-81ED-4DB2-BD59-A6C34878D82A}">
                    <a16:rowId xmlns:a16="http://schemas.microsoft.com/office/drawing/2014/main" val="10001"/>
                  </a:ext>
                </a:extLst>
              </a:tr>
              <a:tr h="280416">
                <a:tc>
                  <a:txBody>
                    <a:bodyPr/>
                    <a:lstStyle/>
                    <a:p>
                      <a:pPr>
                        <a:lnSpc>
                          <a:spcPct val="115000"/>
                        </a:lnSpc>
                        <a:spcAft>
                          <a:spcPts val="900"/>
                        </a:spcAft>
                      </a:pPr>
                      <a:r>
                        <a:rPr lang="en-GB" sz="1600">
                          <a:effectLst/>
                        </a:rPr>
                        <a:t>Billy Bob Junior II</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22</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22</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53</a:t>
                      </a:r>
                      <a:endParaRPr lang="en-GB" sz="1100">
                        <a:effectLst/>
                        <a:latin typeface="Trebuchet MS"/>
                        <a:ea typeface="Trebuchet MS"/>
                        <a:cs typeface="Times New Roman"/>
                      </a:endParaRPr>
                    </a:p>
                  </a:txBody>
                  <a:tcPr marL="68580" marR="68580" marT="0" marB="0"/>
                </a:tc>
                <a:extLst>
                  <a:ext uri="{0D108BD9-81ED-4DB2-BD59-A6C34878D82A}">
                    <a16:rowId xmlns:a16="http://schemas.microsoft.com/office/drawing/2014/main" val="10002"/>
                  </a:ext>
                </a:extLst>
              </a:tr>
              <a:tr h="280416">
                <a:tc>
                  <a:txBody>
                    <a:bodyPr/>
                    <a:lstStyle/>
                    <a:p>
                      <a:pPr>
                        <a:lnSpc>
                          <a:spcPct val="115000"/>
                        </a:lnSpc>
                        <a:spcAft>
                          <a:spcPts val="900"/>
                        </a:spcAft>
                      </a:pPr>
                      <a:r>
                        <a:rPr lang="en-GB" sz="1600">
                          <a:effectLst/>
                        </a:rPr>
                        <a:t>Daft Muppet</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43</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54</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23</a:t>
                      </a:r>
                      <a:endParaRPr lang="en-GB" sz="1100">
                        <a:effectLst/>
                        <a:latin typeface="Trebuchet MS"/>
                        <a:ea typeface="Trebuchet MS"/>
                        <a:cs typeface="Times New Roman"/>
                      </a:endParaRPr>
                    </a:p>
                  </a:txBody>
                  <a:tcPr marL="68580" marR="68580" marT="0" marB="0"/>
                </a:tc>
                <a:extLst>
                  <a:ext uri="{0D108BD9-81ED-4DB2-BD59-A6C34878D82A}">
                    <a16:rowId xmlns:a16="http://schemas.microsoft.com/office/drawing/2014/main" val="10003"/>
                  </a:ext>
                </a:extLst>
              </a:tr>
              <a:tr h="280416">
                <a:tc>
                  <a:txBody>
                    <a:bodyPr/>
                    <a:lstStyle/>
                    <a:p>
                      <a:pPr>
                        <a:lnSpc>
                          <a:spcPct val="115000"/>
                        </a:lnSpc>
                        <a:spcAft>
                          <a:spcPts val="900"/>
                        </a:spcAft>
                      </a:pPr>
                      <a:r>
                        <a:rPr lang="en-GB" sz="1600">
                          <a:effectLst/>
                        </a:rPr>
                        <a:t>King Plonker</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dirty="0">
                          <a:effectLst/>
                        </a:rPr>
                        <a:t>23</a:t>
                      </a:r>
                      <a:endParaRPr lang="en-GB" sz="1100" dirty="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a:effectLst/>
                        </a:rPr>
                        <a:t>12</a:t>
                      </a:r>
                      <a:endParaRPr lang="en-GB" sz="1100">
                        <a:effectLst/>
                        <a:latin typeface="Trebuchet MS"/>
                        <a:ea typeface="Trebuchet MS"/>
                        <a:cs typeface="Times New Roman"/>
                      </a:endParaRPr>
                    </a:p>
                  </a:txBody>
                  <a:tcPr marL="68580" marR="68580" marT="0" marB="0"/>
                </a:tc>
                <a:tc>
                  <a:txBody>
                    <a:bodyPr/>
                    <a:lstStyle/>
                    <a:p>
                      <a:pPr>
                        <a:lnSpc>
                          <a:spcPct val="115000"/>
                        </a:lnSpc>
                        <a:spcAft>
                          <a:spcPts val="900"/>
                        </a:spcAft>
                      </a:pPr>
                      <a:r>
                        <a:rPr lang="en-GB" sz="1600" dirty="0">
                          <a:effectLst/>
                        </a:rPr>
                        <a:t>32</a:t>
                      </a:r>
                      <a:endParaRPr lang="en-GB" sz="1100" dirty="0">
                        <a:effectLst/>
                        <a:latin typeface="Trebuchet MS"/>
                        <a:ea typeface="Trebuchet MS"/>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quarter" idx="10"/>
          </p:nvPr>
        </p:nvSpPr>
        <p:spPr/>
        <p:txBody>
          <a:bodyPr>
            <a:normAutofit/>
          </a:bodyPr>
          <a:lstStyle/>
          <a:p>
            <a:r>
              <a:rPr lang="en-GB" dirty="0"/>
              <a:t>array, element, table, assigning, identifier</a:t>
            </a:r>
          </a:p>
        </p:txBody>
      </p:sp>
      <p:sp>
        <p:nvSpPr>
          <p:cNvPr id="8" name="Rectangle 7"/>
          <p:cNvSpPr/>
          <p:nvPr/>
        </p:nvSpPr>
        <p:spPr>
          <a:xfrm>
            <a:off x="308238" y="3244334"/>
            <a:ext cx="8835762" cy="1938992"/>
          </a:xfrm>
          <a:prstGeom prst="rect">
            <a:avLst/>
          </a:prstGeom>
        </p:spPr>
        <p:txBody>
          <a:bodyPr wrap="square">
            <a:spAutoFit/>
          </a:bodyPr>
          <a:lstStyle/>
          <a:p>
            <a:pPr>
              <a:lnSpc>
                <a:spcPct val="200000"/>
              </a:lnSpc>
            </a:pPr>
            <a:r>
              <a:rPr lang="en-GB" sz="2000" b="1" dirty="0">
                <a:solidFill>
                  <a:srgbClr val="FF0000"/>
                </a:solidFill>
                <a:latin typeface="Courier New" panose="02070309020205020404" pitchFamily="49" charset="0"/>
                <a:cs typeface="Courier New" panose="02070309020205020404" pitchFamily="49" charset="0"/>
              </a:rPr>
              <a:t>grades</a:t>
            </a:r>
            <a:r>
              <a:rPr lang="en-GB" sz="2000" b="1" dirty="0">
                <a:latin typeface="Courier New" panose="02070309020205020404" pitchFamily="49" charset="0"/>
                <a:cs typeface="Courier New" panose="02070309020205020404" pitchFamily="49" charset="0"/>
              </a:rPr>
              <a:t> = </a:t>
            </a:r>
            <a:r>
              <a:rPr lang="en-GB" sz="2000" dirty="0">
                <a:latin typeface="Courier New" panose="02070309020205020404" pitchFamily="49" charset="0"/>
                <a:cs typeface="Courier New" panose="02070309020205020404" pitchFamily="49" charset="0"/>
              </a:rPr>
              <a:t>[["</a:t>
            </a:r>
            <a:r>
              <a:rPr lang="en-GB" sz="2000" b="1" dirty="0" err="1">
                <a:solidFill>
                  <a:srgbClr val="00B050"/>
                </a:solidFill>
                <a:latin typeface="Courier New" panose="02070309020205020404" pitchFamily="49" charset="0"/>
                <a:cs typeface="Courier New" panose="02070309020205020404" pitchFamily="49" charset="0"/>
              </a:rPr>
              <a:t>Alfie</a:t>
            </a:r>
            <a:r>
              <a:rPr lang="en-GB" sz="2000" b="1" dirty="0">
                <a:solidFill>
                  <a:srgbClr val="00B050"/>
                </a:solidFill>
                <a:latin typeface="Courier New" panose="02070309020205020404" pitchFamily="49" charset="0"/>
                <a:cs typeface="Courier New" panose="02070309020205020404" pitchFamily="49" charset="0"/>
              </a:rPr>
              <a:t> Little</a:t>
            </a:r>
            <a:r>
              <a:rPr lang="en-GB" sz="2000" dirty="0">
                <a:latin typeface="Courier New" panose="02070309020205020404" pitchFamily="49" charset="0"/>
                <a:cs typeface="Courier New" panose="02070309020205020404" pitchFamily="49" charset="0"/>
              </a:rPr>
              <a:t>",</a:t>
            </a:r>
            <a:r>
              <a:rPr lang="en-GB" sz="2000" b="1" dirty="0">
                <a:latin typeface="Courier New" panose="02070309020205020404" pitchFamily="49" charset="0"/>
                <a:cs typeface="Courier New" panose="02070309020205020404" pitchFamily="49" charset="0"/>
              </a:rPr>
              <a:t>24,32,5</a:t>
            </a:r>
            <a:r>
              <a:rPr lang="en-GB" sz="2000" dirty="0">
                <a:latin typeface="Courier New" panose="02070309020205020404" pitchFamily="49" charset="0"/>
                <a:cs typeface="Courier New" panose="02070309020205020404" pitchFamily="49" charset="0"/>
              </a:rPr>
              <a:t>],["</a:t>
            </a:r>
            <a:r>
              <a:rPr lang="en-GB" sz="2000" b="1" dirty="0">
                <a:solidFill>
                  <a:srgbClr val="00B050"/>
                </a:solidFill>
                <a:latin typeface="Courier New" panose="02070309020205020404" pitchFamily="49" charset="0"/>
                <a:cs typeface="Courier New" panose="02070309020205020404" pitchFamily="49" charset="0"/>
              </a:rPr>
              <a:t>Billy Bob Junior II</a:t>
            </a: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22,22,53], </a:t>
            </a:r>
            <a:r>
              <a:rPr lang="en-GB" sz="2000" dirty="0">
                <a:latin typeface="Courier New" panose="02070309020205020404" pitchFamily="49" charset="0"/>
                <a:cs typeface="Courier New" panose="02070309020205020404" pitchFamily="49" charset="0"/>
              </a:rPr>
              <a:t>["</a:t>
            </a:r>
            <a:r>
              <a:rPr lang="en-GB" sz="2000" b="1" dirty="0">
                <a:solidFill>
                  <a:srgbClr val="00B050"/>
                </a:solidFill>
                <a:latin typeface="Courier New" panose="02070309020205020404" pitchFamily="49" charset="0"/>
                <a:cs typeface="Courier New" panose="02070309020205020404" pitchFamily="49" charset="0"/>
              </a:rPr>
              <a:t>Daft Muppet</a:t>
            </a:r>
            <a:r>
              <a:rPr lang="en-GB" sz="2000" dirty="0">
                <a:latin typeface="Courier New" panose="02070309020205020404" pitchFamily="49" charset="0"/>
                <a:cs typeface="Courier New" panose="02070309020205020404" pitchFamily="49" charset="0"/>
              </a:rPr>
              <a:t>",</a:t>
            </a:r>
            <a:r>
              <a:rPr lang="en-GB" sz="2000" b="1" dirty="0">
                <a:latin typeface="Courier New" panose="02070309020205020404" pitchFamily="49" charset="0"/>
                <a:cs typeface="Courier New" panose="02070309020205020404" pitchFamily="49" charset="0"/>
              </a:rPr>
              <a:t>43,54,23], </a:t>
            </a:r>
            <a:r>
              <a:rPr lang="en-GB" sz="2000" dirty="0">
                <a:latin typeface="Courier New" panose="02070309020205020404" pitchFamily="49" charset="0"/>
                <a:cs typeface="Courier New" panose="02070309020205020404" pitchFamily="49" charset="0"/>
              </a:rPr>
              <a:t>["</a:t>
            </a:r>
            <a:r>
              <a:rPr lang="en-GB" sz="2000" b="1" dirty="0">
                <a:solidFill>
                  <a:srgbClr val="00B050"/>
                </a:solidFill>
                <a:latin typeface="Courier New" panose="02070309020205020404" pitchFamily="49" charset="0"/>
                <a:cs typeface="Courier New" panose="02070309020205020404" pitchFamily="49" charset="0"/>
              </a:rPr>
              <a:t>King </a:t>
            </a:r>
            <a:r>
              <a:rPr lang="en-GB" sz="2000" b="1" dirty="0" err="1">
                <a:solidFill>
                  <a:srgbClr val="00B050"/>
                </a:solidFill>
                <a:latin typeface="Courier New" panose="02070309020205020404" pitchFamily="49" charset="0"/>
                <a:cs typeface="Courier New" panose="02070309020205020404" pitchFamily="49" charset="0"/>
              </a:rPr>
              <a:t>Plonker</a:t>
            </a: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23,12,32]]</a:t>
            </a:r>
          </a:p>
        </p:txBody>
      </p:sp>
      <p:sp>
        <p:nvSpPr>
          <p:cNvPr id="9" name="Rectangle 8"/>
          <p:cNvSpPr/>
          <p:nvPr/>
        </p:nvSpPr>
        <p:spPr>
          <a:xfrm>
            <a:off x="308238" y="5373216"/>
            <a:ext cx="8411337" cy="600164"/>
          </a:xfrm>
          <a:prstGeom prst="rect">
            <a:avLst/>
          </a:prstGeom>
        </p:spPr>
        <p:txBody>
          <a:bodyPr wrap="square">
            <a:spAutoFit/>
          </a:bodyPr>
          <a:lstStyle/>
          <a:p>
            <a:pPr>
              <a:lnSpc>
                <a:spcPct val="150000"/>
              </a:lnSpc>
            </a:pPr>
            <a:r>
              <a:rPr lang="en-GB" b="1" dirty="0">
                <a:solidFill>
                  <a:srgbClr val="7030A0"/>
                </a:solidFill>
                <a:latin typeface="Courier New" panose="02070309020205020404" pitchFamily="49" charset="0"/>
                <a:cs typeface="Courier New" panose="02070309020205020404" pitchFamily="49" charset="0"/>
              </a:rPr>
              <a:t>print</a:t>
            </a:r>
            <a:r>
              <a:rPr lang="en-GB" b="1" dirty="0">
                <a:latin typeface="Courier New" panose="02070309020205020404" pitchFamily="49" charset="0"/>
                <a:cs typeface="Courier New" panose="02070309020205020404" pitchFamily="49" charset="0"/>
              </a:rPr>
              <a:t>(</a:t>
            </a:r>
            <a:r>
              <a:rPr lang="en-GB" b="1" dirty="0">
                <a:solidFill>
                  <a:srgbClr val="FF0000"/>
                </a:solidFill>
                <a:latin typeface="Courier New" panose="02070309020205020404" pitchFamily="49" charset="0"/>
                <a:cs typeface="Courier New" panose="02070309020205020404" pitchFamily="49" charset="0"/>
              </a:rPr>
              <a:t>grades</a:t>
            </a:r>
            <a:r>
              <a:rPr lang="en-GB" b="1" dirty="0">
                <a:latin typeface="Courier New" panose="02070309020205020404" pitchFamily="49" charset="0"/>
                <a:cs typeface="Courier New" panose="02070309020205020404" pitchFamily="49" charset="0"/>
              </a:rPr>
              <a:t>[1][2])  </a:t>
            </a:r>
            <a:r>
              <a:rPr lang="en-GB" b="1" dirty="0">
                <a:solidFill>
                  <a:srgbClr val="FF0000"/>
                </a:solidFill>
                <a:latin typeface="Courier New" panose="02070309020205020404" pitchFamily="49" charset="0"/>
                <a:cs typeface="Courier New" panose="02070309020205020404" pitchFamily="49" charset="0"/>
              </a:rPr>
              <a:t># displays 22</a:t>
            </a:r>
          </a:p>
        </p:txBody>
      </p:sp>
      <p:sp>
        <p:nvSpPr>
          <p:cNvPr id="11" name="Rectangle 10"/>
          <p:cNvSpPr/>
          <p:nvPr/>
        </p:nvSpPr>
        <p:spPr>
          <a:xfrm>
            <a:off x="107504" y="5724336"/>
            <a:ext cx="8411337" cy="600164"/>
          </a:xfrm>
          <a:prstGeom prst="rect">
            <a:avLst/>
          </a:prstGeom>
        </p:spPr>
        <p:txBody>
          <a:bodyPr wrap="square">
            <a:spAutoFit/>
          </a:bodyPr>
          <a:lstStyle/>
          <a:p>
            <a:pPr>
              <a:lnSpc>
                <a:spcPct val="150000"/>
              </a:lnSpc>
            </a:pPr>
            <a:r>
              <a:rPr lang="en-GB" b="1" dirty="0">
                <a:solidFill>
                  <a:srgbClr val="FF0000"/>
                </a:solidFill>
                <a:latin typeface="Courier New" panose="02070309020205020404" pitchFamily="49" charset="0"/>
                <a:cs typeface="Courier New" panose="02070309020205020404" pitchFamily="49" charset="0"/>
              </a:rPr>
              <a:t> grades</a:t>
            </a:r>
            <a:r>
              <a:rPr lang="en-GB" b="1" dirty="0">
                <a:latin typeface="Courier New" panose="02070309020205020404" pitchFamily="49" charset="0"/>
                <a:cs typeface="Courier New" panose="02070309020205020404" pitchFamily="49" charset="0"/>
              </a:rPr>
              <a:t>[1].</a:t>
            </a:r>
            <a:r>
              <a:rPr lang="en-GB" b="1" dirty="0">
                <a:solidFill>
                  <a:srgbClr val="7030A0"/>
                </a:solidFill>
                <a:latin typeface="Courier New" panose="02070309020205020404" pitchFamily="49" charset="0"/>
                <a:cs typeface="Courier New" panose="02070309020205020404" pitchFamily="49" charset="0"/>
              </a:rPr>
              <a:t>append</a:t>
            </a:r>
            <a:r>
              <a:rPr lang="en-GB" b="1" dirty="0">
                <a:latin typeface="Courier New" panose="02070309020205020404" pitchFamily="49" charset="0"/>
                <a:cs typeface="Courier New" panose="02070309020205020404" pitchFamily="49" charset="0"/>
              </a:rPr>
              <a:t>(56) </a:t>
            </a:r>
            <a:r>
              <a:rPr lang="en-GB" b="1" dirty="0">
                <a:solidFill>
                  <a:srgbClr val="FF0000"/>
                </a:solidFill>
                <a:latin typeface="Courier New" panose="02070309020205020404" pitchFamily="49" charset="0"/>
                <a:cs typeface="Courier New" panose="02070309020205020404" pitchFamily="49" charset="0"/>
              </a:rPr>
              <a:t># adds 56 to </a:t>
            </a:r>
            <a:r>
              <a:rPr lang="en-GB" b="1" dirty="0" err="1">
                <a:solidFill>
                  <a:srgbClr val="FF0000"/>
                </a:solidFill>
                <a:latin typeface="Courier New" panose="02070309020205020404" pitchFamily="49" charset="0"/>
                <a:cs typeface="Courier New" panose="02070309020205020404" pitchFamily="49" charset="0"/>
              </a:rPr>
              <a:t>billy</a:t>
            </a:r>
            <a:endParaRPr lang="en-GB" b="1" dirty="0">
              <a:solidFill>
                <a:srgbClr val="FF0000"/>
              </a:solidFill>
              <a:latin typeface="Courier New" panose="02070309020205020404" pitchFamily="49" charset="0"/>
              <a:cs typeface="Courier New" panose="02070309020205020404" pitchFamily="49" charset="0"/>
            </a:endParaRPr>
          </a:p>
        </p:txBody>
      </p:sp>
      <p:sp>
        <p:nvSpPr>
          <p:cNvPr id="10" name="Rectangle 9"/>
          <p:cNvSpPr/>
          <p:nvPr/>
        </p:nvSpPr>
        <p:spPr>
          <a:xfrm>
            <a:off x="323528" y="4928430"/>
            <a:ext cx="8411337" cy="600164"/>
          </a:xfrm>
          <a:prstGeom prst="rect">
            <a:avLst/>
          </a:prstGeom>
        </p:spPr>
        <p:txBody>
          <a:bodyPr wrap="square">
            <a:spAutoFit/>
          </a:bodyPr>
          <a:lstStyle/>
          <a:p>
            <a:pPr>
              <a:lnSpc>
                <a:spcPct val="150000"/>
              </a:lnSpc>
            </a:pPr>
            <a:r>
              <a:rPr lang="en-GB" b="1" dirty="0">
                <a:solidFill>
                  <a:srgbClr val="7030A0"/>
                </a:solidFill>
                <a:latin typeface="Courier New" panose="02070309020205020404" pitchFamily="49" charset="0"/>
                <a:cs typeface="Courier New" panose="02070309020205020404" pitchFamily="49" charset="0"/>
              </a:rPr>
              <a:t>print</a:t>
            </a:r>
            <a:r>
              <a:rPr lang="en-GB" b="1" dirty="0">
                <a:latin typeface="Courier New" panose="02070309020205020404" pitchFamily="49" charset="0"/>
                <a:cs typeface="Courier New" panose="02070309020205020404" pitchFamily="49" charset="0"/>
              </a:rPr>
              <a:t>(</a:t>
            </a:r>
            <a:r>
              <a:rPr lang="en-GB" b="1" dirty="0">
                <a:solidFill>
                  <a:srgbClr val="FF0000"/>
                </a:solidFill>
                <a:latin typeface="Courier New" panose="02070309020205020404" pitchFamily="49" charset="0"/>
                <a:cs typeface="Courier New" panose="02070309020205020404" pitchFamily="49" charset="0"/>
              </a:rPr>
              <a:t>grades</a:t>
            </a:r>
            <a:r>
              <a:rPr lang="en-GB" dirty="0">
                <a:latin typeface="Courier New" panose="02070309020205020404" pitchFamily="49" charset="0"/>
                <a:cs typeface="Courier New" panose="02070309020205020404" pitchFamily="49" charset="0"/>
              </a:rPr>
              <a:t>)      </a:t>
            </a:r>
            <a:r>
              <a:rPr lang="en-GB" dirty="0">
                <a:solidFill>
                  <a:srgbClr val="FF0000"/>
                </a:solidFill>
                <a:latin typeface="Courier New" panose="02070309020205020404" pitchFamily="49" charset="0"/>
                <a:cs typeface="Courier New" panose="02070309020205020404" pitchFamily="49" charset="0"/>
              </a:rPr>
              <a:t># displays the list.</a:t>
            </a:r>
            <a:endParaRPr lang="en-GB"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879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eaLnBrk="1" hangingPunct="1">
              <a:spcBef>
                <a:spcPct val="0"/>
              </a:spcBef>
              <a:buNone/>
              <a:tabLst>
                <a:tab pos="457200" algn="l"/>
              </a:tabLst>
            </a:pPr>
            <a:r>
              <a:rPr lang="en-GB" sz="2000" b="1" dirty="0"/>
              <a:t>39)</a:t>
            </a:r>
            <a:r>
              <a:rPr lang="en-US" sz="2000" b="1" dirty="0"/>
              <a:t> </a:t>
            </a:r>
            <a:r>
              <a:rPr lang="en-GB" sz="2000" dirty="0">
                <a:solidFill>
                  <a:srgbClr val="000000"/>
                </a:solidFill>
                <a:latin typeface="Arial" pitchFamily="34" charset="0"/>
                <a:ea typeface="Times New Roman" pitchFamily="18" charset="0"/>
                <a:cs typeface="Arial" pitchFamily="34" charset="0"/>
              </a:rPr>
              <a:t>Write a program that converts the following table into a two-dimensional array called </a:t>
            </a:r>
            <a:r>
              <a:rPr lang="en-GB" sz="2000" dirty="0">
                <a:solidFill>
                  <a:srgbClr val="000000"/>
                </a:solidFill>
                <a:ea typeface="Times New Roman" pitchFamily="18" charset="0"/>
                <a:cs typeface="Arial" pitchFamily="34" charset="0"/>
              </a:rPr>
              <a:t>‘</a:t>
            </a:r>
            <a:r>
              <a:rPr lang="en-GB" sz="2000" dirty="0">
                <a:solidFill>
                  <a:srgbClr val="000000"/>
                </a:solidFill>
                <a:latin typeface="Arial" pitchFamily="34" charset="0"/>
                <a:ea typeface="Times New Roman" pitchFamily="18" charset="0"/>
                <a:cs typeface="Arial" pitchFamily="34" charset="0"/>
              </a:rPr>
              <a:t>grades</a:t>
            </a:r>
            <a:r>
              <a:rPr lang="en-GB" sz="2000" dirty="0">
                <a:solidFill>
                  <a:srgbClr val="000000"/>
                </a:solidFill>
                <a:ea typeface="Times New Roman" pitchFamily="18" charset="0"/>
                <a:cs typeface="Arial" pitchFamily="34" charset="0"/>
              </a:rPr>
              <a:t>’</a:t>
            </a:r>
            <a:r>
              <a:rPr lang="en-GB" sz="2000" dirty="0">
                <a:solidFill>
                  <a:srgbClr val="000000"/>
                </a:solidFill>
                <a:latin typeface="Arial" pitchFamily="34" charset="0"/>
                <a:ea typeface="Times New Roman" pitchFamily="18" charset="0"/>
                <a:cs typeface="Arial" pitchFamily="34" charset="0"/>
              </a:rPr>
              <a:t>:  </a:t>
            </a:r>
            <a:endParaRPr lang="en-GB" sz="2400" dirty="0">
              <a:latin typeface="Arial" pitchFamily="34" charset="0"/>
              <a:cs typeface="Arial" pitchFamily="34" charset="0"/>
            </a:endParaRP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graphicFrame>
        <p:nvGraphicFramePr>
          <p:cNvPr id="2" name="Table 1"/>
          <p:cNvGraphicFramePr>
            <a:graphicFrameLocks noGrp="1"/>
          </p:cNvGraphicFramePr>
          <p:nvPr>
            <p:extLst>
              <p:ext uri="{D42A27DB-BD31-4B8C-83A1-F6EECF244321}">
                <p14:modId xmlns:p14="http://schemas.microsoft.com/office/powerpoint/2010/main" val="1871019862"/>
              </p:ext>
            </p:extLst>
          </p:nvPr>
        </p:nvGraphicFramePr>
        <p:xfrm>
          <a:off x="3635896" y="980728"/>
          <a:ext cx="5410835" cy="1402080"/>
        </p:xfrm>
        <a:graphic>
          <a:graphicData uri="http://schemas.openxmlformats.org/drawingml/2006/table">
            <a:tbl>
              <a:tblPr firstRow="1" firstCol="1" bandRow="1">
                <a:tableStyleId>{5C22544A-7EE6-4342-B048-85BDC9FD1C3A}</a:tableStyleId>
              </a:tblPr>
              <a:tblGrid>
                <a:gridCol w="1861820">
                  <a:extLst>
                    <a:ext uri="{9D8B030D-6E8A-4147-A177-3AD203B41FA5}">
                      <a16:colId xmlns:a16="http://schemas.microsoft.com/office/drawing/2014/main" val="20000"/>
                    </a:ext>
                  </a:extLst>
                </a:gridCol>
                <a:gridCol w="1289685">
                  <a:extLst>
                    <a:ext uri="{9D8B030D-6E8A-4147-A177-3AD203B41FA5}">
                      <a16:colId xmlns:a16="http://schemas.microsoft.com/office/drawing/2014/main" val="20001"/>
                    </a:ext>
                  </a:extLst>
                </a:gridCol>
                <a:gridCol w="1129665">
                  <a:extLst>
                    <a:ext uri="{9D8B030D-6E8A-4147-A177-3AD203B41FA5}">
                      <a16:colId xmlns:a16="http://schemas.microsoft.com/office/drawing/2014/main" val="20002"/>
                    </a:ext>
                  </a:extLst>
                </a:gridCol>
                <a:gridCol w="1129665">
                  <a:extLst>
                    <a:ext uri="{9D8B030D-6E8A-4147-A177-3AD203B41FA5}">
                      <a16:colId xmlns:a16="http://schemas.microsoft.com/office/drawing/2014/main" val="20003"/>
                    </a:ext>
                  </a:extLst>
                </a:gridCol>
              </a:tblGrid>
              <a:tr h="0">
                <a:tc>
                  <a:txBody>
                    <a:bodyPr/>
                    <a:lstStyle/>
                    <a:p>
                      <a:pPr>
                        <a:lnSpc>
                          <a:spcPct val="115000"/>
                        </a:lnSpc>
                        <a:spcAft>
                          <a:spcPts val="1000"/>
                        </a:spcAft>
                      </a:pPr>
                      <a:r>
                        <a:rPr lang="en-US" sz="1600" dirty="0">
                          <a:effectLst/>
                        </a:rPr>
                        <a:t>Student name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Grade1</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Grade3</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1000"/>
                        </a:spcAft>
                      </a:pPr>
                      <a:r>
                        <a:rPr lang="en-US" sz="1600" dirty="0" err="1">
                          <a:effectLst/>
                        </a:rPr>
                        <a:t>Alfie</a:t>
                      </a:r>
                      <a:r>
                        <a:rPr lang="en-US" sz="1600" dirty="0">
                          <a:effectLst/>
                        </a:rPr>
                        <a:t> Little</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24</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5</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1000"/>
                        </a:spcAft>
                      </a:pPr>
                      <a:r>
                        <a:rPr lang="en-US" sz="1600">
                          <a:effectLst/>
                        </a:rPr>
                        <a:t>Billy Bob Junior II</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53</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26695">
                <a:tc>
                  <a:txBody>
                    <a:bodyPr/>
                    <a:lstStyle/>
                    <a:p>
                      <a:pPr>
                        <a:lnSpc>
                          <a:spcPct val="115000"/>
                        </a:lnSpc>
                        <a:spcAft>
                          <a:spcPts val="1000"/>
                        </a:spcAft>
                      </a:pPr>
                      <a:r>
                        <a:rPr lang="en-US" sz="1600" dirty="0">
                          <a:effectLst/>
                        </a:rPr>
                        <a:t>Mark Jones</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43</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54</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23</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36220">
                <a:tc>
                  <a:txBody>
                    <a:bodyPr/>
                    <a:lstStyle/>
                    <a:p>
                      <a:pPr>
                        <a:lnSpc>
                          <a:spcPct val="115000"/>
                        </a:lnSpc>
                        <a:spcAft>
                          <a:spcPts val="1000"/>
                        </a:spcAft>
                      </a:pPr>
                      <a:r>
                        <a:rPr lang="en-US" sz="1600" dirty="0">
                          <a:effectLst/>
                        </a:rPr>
                        <a:t>King </a:t>
                      </a:r>
                      <a:r>
                        <a:rPr lang="en-US" sz="1600" dirty="0" err="1">
                          <a:effectLst/>
                        </a:rPr>
                        <a:t>Plonker</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23</a:t>
                      </a:r>
                      <a:endParaRPr lang="en-GB" sz="1100" dirty="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12</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32</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094302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40)</a:t>
            </a:r>
            <a:r>
              <a:rPr lang="en-US" sz="2000" b="1" dirty="0"/>
              <a:t> </a:t>
            </a:r>
            <a:r>
              <a:rPr lang="en-GB" sz="2000" dirty="0"/>
              <a:t>Modify Mark Jones Grade2 to 76 from the previous question. You will need the following: </a:t>
            </a:r>
            <a:r>
              <a:rPr lang="en-GB" sz="2000" dirty="0">
                <a:solidFill>
                  <a:srgbClr val="FF0000"/>
                </a:solidFill>
              </a:rPr>
              <a:t>grades[index][index] = 76 </a:t>
            </a:r>
          </a:p>
          <a:p>
            <a:pPr mar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357776589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a:t>41)</a:t>
            </a:r>
            <a:r>
              <a:rPr lang="en-US" sz="2000" b="1" dirty="0"/>
              <a:t> </a:t>
            </a:r>
            <a:r>
              <a:rPr lang="en-GB" sz="2000" dirty="0"/>
              <a:t>Add ‘Grade4’ to your array with the following data: You will need the following: grades[x].append(value)</a:t>
            </a:r>
          </a:p>
          <a:p>
            <a:pPr marL="0" lv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graphicFrame>
        <p:nvGraphicFramePr>
          <p:cNvPr id="2" name="Table 1"/>
          <p:cNvGraphicFramePr>
            <a:graphicFrameLocks noGrp="1"/>
          </p:cNvGraphicFramePr>
          <p:nvPr>
            <p:extLst>
              <p:ext uri="{D42A27DB-BD31-4B8C-83A1-F6EECF244321}">
                <p14:modId xmlns:p14="http://schemas.microsoft.com/office/powerpoint/2010/main" val="2099537245"/>
              </p:ext>
            </p:extLst>
          </p:nvPr>
        </p:nvGraphicFramePr>
        <p:xfrm>
          <a:off x="5796136" y="764704"/>
          <a:ext cx="3151505" cy="1402080"/>
        </p:xfrm>
        <a:graphic>
          <a:graphicData uri="http://schemas.openxmlformats.org/drawingml/2006/table">
            <a:tbl>
              <a:tblPr firstRow="1" firstCol="1" bandRow="1">
                <a:tableStyleId>{5C22544A-7EE6-4342-B048-85BDC9FD1C3A}</a:tableStyleId>
              </a:tblPr>
              <a:tblGrid>
                <a:gridCol w="1861820">
                  <a:extLst>
                    <a:ext uri="{9D8B030D-6E8A-4147-A177-3AD203B41FA5}">
                      <a16:colId xmlns:a16="http://schemas.microsoft.com/office/drawing/2014/main" val="20000"/>
                    </a:ext>
                  </a:extLst>
                </a:gridCol>
                <a:gridCol w="1289685">
                  <a:extLst>
                    <a:ext uri="{9D8B030D-6E8A-4147-A177-3AD203B41FA5}">
                      <a16:colId xmlns:a16="http://schemas.microsoft.com/office/drawing/2014/main" val="20001"/>
                    </a:ext>
                  </a:extLst>
                </a:gridCol>
              </a:tblGrid>
              <a:tr h="0">
                <a:tc>
                  <a:txBody>
                    <a:bodyPr/>
                    <a:lstStyle/>
                    <a:p>
                      <a:pPr>
                        <a:lnSpc>
                          <a:spcPct val="115000"/>
                        </a:lnSpc>
                        <a:spcAft>
                          <a:spcPts val="1000"/>
                        </a:spcAft>
                      </a:pPr>
                      <a:r>
                        <a:rPr lang="en-US" sz="1600">
                          <a:effectLst/>
                        </a:rPr>
                        <a:t>Student name</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Grade4</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1000"/>
                        </a:spcAft>
                      </a:pPr>
                      <a:r>
                        <a:rPr lang="en-US" sz="1600">
                          <a:effectLst/>
                        </a:rPr>
                        <a:t>Alfie Little</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37</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1000"/>
                        </a:spcAft>
                      </a:pPr>
                      <a:r>
                        <a:rPr lang="en-US" sz="1600">
                          <a:effectLst/>
                        </a:rPr>
                        <a:t>Billy Bob Junior II</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99</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26695">
                <a:tc>
                  <a:txBody>
                    <a:bodyPr/>
                    <a:lstStyle/>
                    <a:p>
                      <a:pPr>
                        <a:lnSpc>
                          <a:spcPct val="115000"/>
                        </a:lnSpc>
                        <a:spcAft>
                          <a:spcPts val="1000"/>
                        </a:spcAft>
                      </a:pPr>
                      <a:r>
                        <a:rPr lang="en-US" sz="1600">
                          <a:effectLst/>
                        </a:rPr>
                        <a:t>Mark Jones</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a:effectLst/>
                        </a:rPr>
                        <a:t>32</a:t>
                      </a:r>
                      <a:endParaRPr lang="en-GB"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36220">
                <a:tc>
                  <a:txBody>
                    <a:bodyPr/>
                    <a:lstStyle/>
                    <a:p>
                      <a:pPr>
                        <a:lnSpc>
                          <a:spcPct val="115000"/>
                        </a:lnSpc>
                        <a:spcAft>
                          <a:spcPts val="1000"/>
                        </a:spcAft>
                      </a:pPr>
                      <a:r>
                        <a:rPr lang="en-US" sz="1600">
                          <a:effectLst/>
                        </a:rPr>
                        <a:t>King Plonker</a:t>
                      </a:r>
                      <a:endParaRPr lang="en-GB" sz="1100">
                        <a:effectLst/>
                        <a:latin typeface="Calibri"/>
                        <a:ea typeface="Calibri"/>
                        <a:cs typeface="Times New Roman"/>
                      </a:endParaRPr>
                    </a:p>
                  </a:txBody>
                  <a:tcPr marL="68580" marR="68580" marT="0" marB="0"/>
                </a:tc>
                <a:tc>
                  <a:txBody>
                    <a:bodyPr/>
                    <a:lstStyle/>
                    <a:p>
                      <a:pPr>
                        <a:lnSpc>
                          <a:spcPct val="115000"/>
                        </a:lnSpc>
                        <a:spcAft>
                          <a:spcPts val="1000"/>
                        </a:spcAft>
                      </a:pPr>
                      <a:r>
                        <a:rPr lang="en-US" sz="1600" dirty="0">
                          <a:effectLst/>
                        </a:rPr>
                        <a:t>42</a:t>
                      </a:r>
                      <a:endParaRPr lang="en-GB"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284880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11. Asks 2 users for their weight, calculate the average weight of the 2 users.</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1477449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42)</a:t>
            </a:r>
            <a:r>
              <a:rPr lang="en-US" sz="2000" b="1" dirty="0"/>
              <a:t> </a:t>
            </a:r>
            <a:r>
              <a:rPr lang="en-GB" sz="2000" dirty="0"/>
              <a:t>Add to your previous code “question” to calculate the average for grade1, grade2, grade3, and grade4 for </a:t>
            </a:r>
            <a:r>
              <a:rPr lang="en-GB" sz="2000" dirty="0" err="1"/>
              <a:t>Alfie</a:t>
            </a:r>
            <a:r>
              <a:rPr lang="en-GB" sz="2000" dirty="0"/>
              <a:t> Little. Display the outcome. </a:t>
            </a:r>
          </a:p>
          <a:p>
            <a:pPr marL="0" lv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980728"/>
            <a:ext cx="5302647" cy="435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26864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a:t>43)</a:t>
            </a:r>
            <a:r>
              <a:rPr lang="en-US" sz="2000" b="1" dirty="0"/>
              <a:t> </a:t>
            </a:r>
            <a:r>
              <a:rPr lang="en-GB" sz="2000" dirty="0"/>
              <a:t>This two dimensional array holds the current level each pupil is working at. </a:t>
            </a:r>
          </a:p>
          <a:p>
            <a:pPr lvl="0"/>
            <a:r>
              <a:rPr lang="en-GB" sz="2000" b="1" dirty="0"/>
              <a:t>Develop</a:t>
            </a:r>
            <a:r>
              <a:rPr lang="en-GB" sz="2000" dirty="0"/>
              <a:t> a program that initialises the two dimensional array. Display the array.</a:t>
            </a:r>
          </a:p>
          <a:p>
            <a:pPr lvl="0"/>
            <a:r>
              <a:rPr lang="en-GB" sz="2000" b="1" dirty="0"/>
              <a:t>Remove</a:t>
            </a:r>
            <a:r>
              <a:rPr lang="en-GB" sz="2000" dirty="0"/>
              <a:t> Emma </a:t>
            </a:r>
            <a:r>
              <a:rPr lang="en-GB" sz="2000" dirty="0" err="1"/>
              <a:t>Baldridge</a:t>
            </a:r>
            <a:r>
              <a:rPr lang="en-GB" sz="2000" dirty="0"/>
              <a:t> from the array as she no longer attends the school then display the array. hint: </a:t>
            </a:r>
            <a:r>
              <a:rPr lang="en-GB" sz="2000" dirty="0" err="1"/>
              <a:t>x</a:t>
            </a:r>
            <a:r>
              <a:rPr lang="en-GB" sz="2000" b="1" dirty="0" err="1"/>
              <a:t>.remove</a:t>
            </a:r>
            <a:endParaRPr lang="en-GB" sz="2000" dirty="0"/>
          </a:p>
          <a:p>
            <a:pPr lvl="0"/>
            <a:r>
              <a:rPr lang="en-GB" sz="2000" b="1" dirty="0"/>
              <a:t>Add</a:t>
            </a:r>
            <a:r>
              <a:rPr lang="en-GB" sz="2000" dirty="0"/>
              <a:t> a new student “</a:t>
            </a:r>
            <a:r>
              <a:rPr lang="en-GB" sz="2000" b="1" dirty="0"/>
              <a:t>Jonathan Pierce</a:t>
            </a:r>
            <a:r>
              <a:rPr lang="en-GB" sz="2000" dirty="0"/>
              <a:t>” and his current grade as “</a:t>
            </a:r>
            <a:r>
              <a:rPr lang="en-GB" sz="2000" b="1" dirty="0"/>
              <a:t>5+</a:t>
            </a:r>
            <a:r>
              <a:rPr lang="en-GB" sz="2000" dirty="0"/>
              <a:t>”. </a:t>
            </a:r>
            <a:r>
              <a:rPr lang="en-GB" sz="2000" dirty="0" err="1"/>
              <a:t>x.append</a:t>
            </a:r>
            <a:endParaRPr lang="en-GB" sz="2000" dirty="0"/>
          </a:p>
          <a:p>
            <a:pPr lvl="0"/>
            <a:r>
              <a:rPr lang="en-GB" sz="2000" b="1" dirty="0"/>
              <a:t>Display the new array.</a:t>
            </a:r>
          </a:p>
          <a:p>
            <a:pPr lvl="0"/>
            <a:endParaRPr lang="en-US" sz="2000" b="1" dirty="0"/>
          </a:p>
          <a:p>
            <a:pPr marL="0" lvl="0" indent="0">
              <a:buNone/>
            </a:pPr>
            <a:r>
              <a:rPr lang="en-US" sz="2000" b="1" dirty="0">
                <a:solidFill>
                  <a:srgbClr val="FF0000"/>
                </a:solidFill>
              </a:rPr>
              <a:t>Fill the gaps on the next slide.</a:t>
            </a:r>
            <a:endParaRPr lang="en-GB" sz="2000" dirty="0">
              <a:solidFill>
                <a:srgbClr val="FF0000"/>
              </a:solidFill>
            </a:endParaRPr>
          </a:p>
          <a:p>
            <a:pPr marL="0" lvl="0" indent="0">
              <a:buNone/>
            </a:pPr>
            <a:endParaRPr lang="en-GB" sz="2000" dirty="0"/>
          </a:p>
          <a:p>
            <a:pPr marL="0" indent="0">
              <a:buNone/>
            </a:pPr>
            <a:r>
              <a:rPr lang="en-GB" sz="2400" b="1" dirty="0">
                <a:latin typeface="Courier" pitchFamily="49" charset="0"/>
              </a:rPr>
              <a:t>	</a:t>
            </a:r>
            <a:endParaRPr lang="en-GB" sz="2400" b="1" dirty="0"/>
          </a:p>
        </p:txBody>
      </p:sp>
      <p:graphicFrame>
        <p:nvGraphicFramePr>
          <p:cNvPr id="2" name="Table 1"/>
          <p:cNvGraphicFramePr>
            <a:graphicFrameLocks noGrp="1"/>
          </p:cNvGraphicFramePr>
          <p:nvPr>
            <p:extLst>
              <p:ext uri="{D42A27DB-BD31-4B8C-83A1-F6EECF244321}">
                <p14:modId xmlns:p14="http://schemas.microsoft.com/office/powerpoint/2010/main" val="3859983891"/>
              </p:ext>
            </p:extLst>
          </p:nvPr>
        </p:nvGraphicFramePr>
        <p:xfrm>
          <a:off x="4355976" y="2996952"/>
          <a:ext cx="4572000" cy="1901444"/>
        </p:xfrm>
        <a:graphic>
          <a:graphicData uri="http://schemas.openxmlformats.org/drawingml/2006/table">
            <a:tbl>
              <a:tblPr firstRow="1" bandRow="1">
                <a:tableStyleId>{5C22544A-7EE6-4342-B048-85BDC9FD1C3A}</a:tableStyleId>
              </a:tblPr>
              <a:tblGrid>
                <a:gridCol w="2603500">
                  <a:extLst>
                    <a:ext uri="{9D8B030D-6E8A-4147-A177-3AD203B41FA5}">
                      <a16:colId xmlns:a16="http://schemas.microsoft.com/office/drawing/2014/main" val="20000"/>
                    </a:ext>
                  </a:extLst>
                </a:gridCol>
                <a:gridCol w="1968500">
                  <a:extLst>
                    <a:ext uri="{9D8B030D-6E8A-4147-A177-3AD203B41FA5}">
                      <a16:colId xmlns:a16="http://schemas.microsoft.com/office/drawing/2014/main" val="20001"/>
                    </a:ext>
                  </a:extLst>
                </a:gridCol>
              </a:tblGrid>
              <a:tr h="314325">
                <a:tc>
                  <a:txBody>
                    <a:bodyPr/>
                    <a:lstStyle/>
                    <a:p>
                      <a:pPr marL="457200">
                        <a:lnSpc>
                          <a:spcPct val="115000"/>
                        </a:lnSpc>
                        <a:spcAft>
                          <a:spcPts val="1000"/>
                        </a:spcAft>
                      </a:pPr>
                      <a:r>
                        <a:rPr lang="en-GB" sz="1600" dirty="0">
                          <a:effectLst/>
                        </a:rPr>
                        <a:t>“Alex Chadwick”</a:t>
                      </a:r>
                      <a:endParaRPr lang="en-GB" sz="1100" dirty="0">
                        <a:effectLst/>
                        <a:latin typeface="Calibri"/>
                        <a:ea typeface="Calibri"/>
                        <a:cs typeface="Times New Roman"/>
                      </a:endParaRPr>
                    </a:p>
                  </a:txBody>
                  <a:tcPr/>
                </a:tc>
                <a:tc>
                  <a:txBody>
                    <a:bodyPr/>
                    <a:lstStyle/>
                    <a:p>
                      <a:pPr marL="457200">
                        <a:lnSpc>
                          <a:spcPct val="115000"/>
                        </a:lnSpc>
                        <a:spcAft>
                          <a:spcPts val="1000"/>
                        </a:spcAft>
                      </a:pPr>
                      <a:r>
                        <a:rPr lang="en-GB" sz="1600">
                          <a:effectLst/>
                        </a:rPr>
                        <a:t>“7+”</a:t>
                      </a:r>
                      <a:endParaRPr lang="en-GB" sz="1100">
                        <a:effectLst/>
                        <a:latin typeface="Calibri"/>
                        <a:ea typeface="Calibri"/>
                        <a:cs typeface="Times New Roman"/>
                      </a:endParaRPr>
                    </a:p>
                  </a:txBody>
                  <a:tcPr/>
                </a:tc>
                <a:extLst>
                  <a:ext uri="{0D108BD9-81ED-4DB2-BD59-A6C34878D82A}">
                    <a16:rowId xmlns:a16="http://schemas.microsoft.com/office/drawing/2014/main" val="10000"/>
                  </a:ext>
                </a:extLst>
              </a:tr>
              <a:tr h="283210">
                <a:tc>
                  <a:txBody>
                    <a:bodyPr/>
                    <a:lstStyle/>
                    <a:p>
                      <a:pPr marL="457200">
                        <a:lnSpc>
                          <a:spcPct val="115000"/>
                        </a:lnSpc>
                        <a:spcAft>
                          <a:spcPts val="1000"/>
                        </a:spcAft>
                      </a:pPr>
                      <a:r>
                        <a:rPr lang="en-GB" sz="1600">
                          <a:effectLst/>
                        </a:rPr>
                        <a:t>“Seema Patel”</a:t>
                      </a:r>
                      <a:endParaRPr lang="en-GB" sz="1100">
                        <a:effectLst/>
                        <a:latin typeface="Calibri"/>
                        <a:ea typeface="Calibri"/>
                        <a:cs typeface="Times New Roman"/>
                      </a:endParaRPr>
                    </a:p>
                  </a:txBody>
                  <a:tcPr/>
                </a:tc>
                <a:tc>
                  <a:txBody>
                    <a:bodyPr/>
                    <a:lstStyle/>
                    <a:p>
                      <a:pPr marL="457200">
                        <a:lnSpc>
                          <a:spcPct val="115000"/>
                        </a:lnSpc>
                        <a:spcAft>
                          <a:spcPts val="1000"/>
                        </a:spcAft>
                      </a:pPr>
                      <a:r>
                        <a:rPr lang="en-GB" sz="1600">
                          <a:effectLst/>
                        </a:rPr>
                        <a:t>“5-”</a:t>
                      </a:r>
                      <a:endParaRPr lang="en-GB" sz="1100">
                        <a:effectLst/>
                        <a:latin typeface="Calibri"/>
                        <a:ea typeface="Calibri"/>
                        <a:cs typeface="Times New Roman"/>
                      </a:endParaRPr>
                    </a:p>
                  </a:txBody>
                  <a:tcPr/>
                </a:tc>
                <a:extLst>
                  <a:ext uri="{0D108BD9-81ED-4DB2-BD59-A6C34878D82A}">
                    <a16:rowId xmlns:a16="http://schemas.microsoft.com/office/drawing/2014/main" val="10001"/>
                  </a:ext>
                </a:extLst>
              </a:tr>
              <a:tr h="283210">
                <a:tc>
                  <a:txBody>
                    <a:bodyPr/>
                    <a:lstStyle/>
                    <a:p>
                      <a:pPr marL="457200">
                        <a:lnSpc>
                          <a:spcPct val="115000"/>
                        </a:lnSpc>
                        <a:spcAft>
                          <a:spcPts val="1000"/>
                        </a:spcAft>
                      </a:pPr>
                      <a:r>
                        <a:rPr lang="en-GB" sz="1600">
                          <a:effectLst/>
                        </a:rPr>
                        <a:t>“Dion Scott”</a:t>
                      </a:r>
                      <a:endParaRPr lang="en-GB" sz="1100">
                        <a:effectLst/>
                        <a:latin typeface="Calibri"/>
                        <a:ea typeface="Calibri"/>
                        <a:cs typeface="Times New Roman"/>
                      </a:endParaRPr>
                    </a:p>
                  </a:txBody>
                  <a:tcPr/>
                </a:tc>
                <a:tc>
                  <a:txBody>
                    <a:bodyPr/>
                    <a:lstStyle/>
                    <a:p>
                      <a:pPr marL="457200">
                        <a:lnSpc>
                          <a:spcPct val="115000"/>
                        </a:lnSpc>
                        <a:spcAft>
                          <a:spcPts val="1000"/>
                        </a:spcAft>
                      </a:pPr>
                      <a:r>
                        <a:rPr lang="en-GB" sz="1600">
                          <a:effectLst/>
                        </a:rPr>
                        <a:t>“6-”</a:t>
                      </a:r>
                      <a:endParaRPr lang="en-GB" sz="1100">
                        <a:effectLst/>
                        <a:latin typeface="Calibri"/>
                        <a:ea typeface="Calibri"/>
                        <a:cs typeface="Times New Roman"/>
                      </a:endParaRPr>
                    </a:p>
                  </a:txBody>
                  <a:tcPr/>
                </a:tc>
                <a:extLst>
                  <a:ext uri="{0D108BD9-81ED-4DB2-BD59-A6C34878D82A}">
                    <a16:rowId xmlns:a16="http://schemas.microsoft.com/office/drawing/2014/main" val="10002"/>
                  </a:ext>
                </a:extLst>
              </a:tr>
              <a:tr h="283210">
                <a:tc>
                  <a:txBody>
                    <a:bodyPr/>
                    <a:lstStyle/>
                    <a:p>
                      <a:pPr marL="457200">
                        <a:lnSpc>
                          <a:spcPct val="115000"/>
                        </a:lnSpc>
                        <a:spcAft>
                          <a:spcPts val="1000"/>
                        </a:spcAft>
                      </a:pPr>
                      <a:r>
                        <a:rPr lang="en-GB" sz="1600">
                          <a:effectLst/>
                        </a:rPr>
                        <a:t>“Emma Baldridge”</a:t>
                      </a:r>
                      <a:endParaRPr lang="en-GB" sz="1100">
                        <a:effectLst/>
                        <a:latin typeface="Calibri"/>
                        <a:ea typeface="Calibri"/>
                        <a:cs typeface="Times New Roman"/>
                      </a:endParaRPr>
                    </a:p>
                  </a:txBody>
                  <a:tcPr/>
                </a:tc>
                <a:tc>
                  <a:txBody>
                    <a:bodyPr/>
                    <a:lstStyle/>
                    <a:p>
                      <a:pPr marL="457200">
                        <a:lnSpc>
                          <a:spcPct val="115000"/>
                        </a:lnSpc>
                        <a:spcAft>
                          <a:spcPts val="1000"/>
                        </a:spcAft>
                      </a:pPr>
                      <a:r>
                        <a:rPr lang="en-GB" sz="1600">
                          <a:effectLst/>
                        </a:rPr>
                        <a:t>“8”</a:t>
                      </a:r>
                      <a:endParaRPr lang="en-GB" sz="1100">
                        <a:effectLst/>
                        <a:latin typeface="Calibri"/>
                        <a:ea typeface="Calibri"/>
                        <a:cs typeface="Times New Roman"/>
                      </a:endParaRPr>
                    </a:p>
                  </a:txBody>
                  <a:tcPr/>
                </a:tc>
                <a:extLst>
                  <a:ext uri="{0D108BD9-81ED-4DB2-BD59-A6C34878D82A}">
                    <a16:rowId xmlns:a16="http://schemas.microsoft.com/office/drawing/2014/main" val="10003"/>
                  </a:ext>
                </a:extLst>
              </a:tr>
              <a:tr h="414020">
                <a:tc>
                  <a:txBody>
                    <a:bodyPr/>
                    <a:lstStyle/>
                    <a:p>
                      <a:pPr marL="457200">
                        <a:lnSpc>
                          <a:spcPct val="115000"/>
                        </a:lnSpc>
                        <a:spcAft>
                          <a:spcPts val="1000"/>
                        </a:spcAft>
                      </a:pPr>
                      <a:r>
                        <a:rPr lang="en-GB" sz="1600">
                          <a:effectLst/>
                        </a:rPr>
                        <a:t>“Gareth Wild”</a:t>
                      </a:r>
                      <a:endParaRPr lang="en-GB" sz="1100">
                        <a:effectLst/>
                        <a:latin typeface="Calibri"/>
                        <a:ea typeface="Calibri"/>
                        <a:cs typeface="Times New Roman"/>
                      </a:endParaRPr>
                    </a:p>
                  </a:txBody>
                  <a:tcPr/>
                </a:tc>
                <a:tc>
                  <a:txBody>
                    <a:bodyPr/>
                    <a:lstStyle/>
                    <a:p>
                      <a:pPr marL="457200">
                        <a:lnSpc>
                          <a:spcPct val="115000"/>
                        </a:lnSpc>
                        <a:spcAft>
                          <a:spcPts val="1000"/>
                        </a:spcAft>
                      </a:pPr>
                      <a:r>
                        <a:rPr lang="en-GB" sz="1600" dirty="0">
                          <a:effectLst/>
                        </a:rPr>
                        <a:t>“8+”</a:t>
                      </a:r>
                      <a:endParaRPr lang="en-GB" sz="1100" dirty="0">
                        <a:effectLst/>
                        <a:latin typeface="Calibri"/>
                        <a:ea typeface="Calibri"/>
                        <a:cs typeface="Times New Roman"/>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245367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43)</a:t>
            </a:r>
            <a:r>
              <a:rPr lang="en-US" sz="2000" b="1" dirty="0"/>
              <a:t> </a:t>
            </a:r>
          </a:p>
          <a:p>
            <a:pPr marL="0" indent="0">
              <a:buNone/>
            </a:pPr>
            <a:r>
              <a:rPr lang="en-US" sz="2400" b="1" dirty="0">
                <a:solidFill>
                  <a:srgbClr val="FF0000"/>
                </a:solidFill>
              </a:rPr>
              <a:t>Fill the gaps.</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sp>
        <p:nvSpPr>
          <p:cNvPr id="2" name="Rectangle 1"/>
          <p:cNvSpPr/>
          <p:nvPr/>
        </p:nvSpPr>
        <p:spPr>
          <a:xfrm>
            <a:off x="539552" y="1268760"/>
            <a:ext cx="8478688" cy="3785652"/>
          </a:xfrm>
          <a:prstGeom prst="rect">
            <a:avLst/>
          </a:prstGeom>
        </p:spPr>
        <p:txBody>
          <a:bodyPr wrap="square">
            <a:spAutoFit/>
          </a:bodyPr>
          <a:lstStyle/>
          <a:p>
            <a:r>
              <a:rPr lang="en-GB" dirty="0"/>
              <a:t>pupils = [["Alex Chadwick","7+"],["</a:t>
            </a:r>
            <a:r>
              <a:rPr lang="en-GB" dirty="0" err="1"/>
              <a:t>Seema</a:t>
            </a:r>
            <a:r>
              <a:rPr lang="en-GB" dirty="0"/>
              <a:t> Patel","5-"],</a:t>
            </a:r>
          </a:p>
          <a:p>
            <a:r>
              <a:rPr lang="en-GB" dirty="0"/>
              <a:t>          ["Dion Scott","6-"],["Emma Baldridge","8"],</a:t>
            </a:r>
          </a:p>
          <a:p>
            <a:r>
              <a:rPr lang="en-GB" dirty="0"/>
              <a:t>          ["Gareth Wild","8+"]]</a:t>
            </a:r>
          </a:p>
          <a:p>
            <a:r>
              <a:rPr lang="en-GB" dirty="0"/>
              <a:t>print(_______)</a:t>
            </a:r>
          </a:p>
          <a:p>
            <a:r>
              <a:rPr lang="en-GB" dirty="0" err="1"/>
              <a:t>pupils.remove</a:t>
            </a:r>
            <a:r>
              <a:rPr lang="en-GB" dirty="0"/>
              <a:t>(________)</a:t>
            </a:r>
          </a:p>
          <a:p>
            <a:r>
              <a:rPr lang="en-GB" dirty="0"/>
              <a:t>print(_______)</a:t>
            </a:r>
          </a:p>
          <a:p>
            <a:r>
              <a:rPr lang="en-GB" dirty="0" err="1"/>
              <a:t>pupils.append</a:t>
            </a:r>
            <a:r>
              <a:rPr lang="en-GB" dirty="0"/>
              <a:t>([])</a:t>
            </a:r>
          </a:p>
          <a:p>
            <a:r>
              <a:rPr lang="en-GB" dirty="0"/>
              <a:t>______[_].append("Jonathan Pierce")</a:t>
            </a:r>
          </a:p>
          <a:p>
            <a:r>
              <a:rPr lang="en-GB" dirty="0"/>
              <a:t>______[_].append("5+")</a:t>
            </a:r>
          </a:p>
          <a:p>
            <a:r>
              <a:rPr lang="en-GB" dirty="0"/>
              <a:t>print(______)</a:t>
            </a:r>
          </a:p>
        </p:txBody>
      </p:sp>
    </p:spTree>
    <p:extLst>
      <p:ext uri="{BB962C8B-B14F-4D97-AF65-F5344CB8AC3E}">
        <p14:creationId xmlns:p14="http://schemas.microsoft.com/office/powerpoint/2010/main" val="214997503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US" sz="9600" b="1" dirty="0"/>
              <a:t>Mixed tasks</a:t>
            </a:r>
            <a:endParaRPr lang="en-GB" sz="11500" b="1" dirty="0"/>
          </a:p>
        </p:txBody>
      </p:sp>
    </p:spTree>
    <p:extLst>
      <p:ext uri="{BB962C8B-B14F-4D97-AF65-F5344CB8AC3E}">
        <p14:creationId xmlns:p14="http://schemas.microsoft.com/office/powerpoint/2010/main" val="148491625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44)</a:t>
            </a:r>
            <a:r>
              <a:rPr lang="en-US" sz="2000" b="1" dirty="0"/>
              <a:t> </a:t>
            </a:r>
            <a:r>
              <a:rPr lang="en-GB" sz="2000" dirty="0">
                <a:latin typeface="Century Gothic" panose="020B0502020202020204" pitchFamily="34" charset="0"/>
              </a:rPr>
              <a:t>Ask the user to enter the name of 3 singers, stores them in an array and then display one of them at random. Hint: </a:t>
            </a:r>
            <a:r>
              <a:rPr lang="en-GB" sz="2000" b="1" dirty="0" err="1">
                <a:solidFill>
                  <a:srgbClr val="FF0000"/>
                </a:solidFill>
                <a:latin typeface="Century Gothic" panose="020B0502020202020204" pitchFamily="34" charset="0"/>
              </a:rPr>
              <a:t>random.randint</a:t>
            </a:r>
            <a:r>
              <a:rPr lang="en-GB" sz="2000" b="1" dirty="0">
                <a:solidFill>
                  <a:srgbClr val="FF0000"/>
                </a:solidFill>
                <a:latin typeface="Century Gothic" panose="020B0502020202020204" pitchFamily="34" charset="0"/>
              </a:rPr>
              <a:t>(0,2)</a:t>
            </a:r>
          </a:p>
          <a:p>
            <a:pPr marL="0" lv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908720"/>
            <a:ext cx="2427362" cy="96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501272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45)</a:t>
            </a:r>
            <a:r>
              <a:rPr lang="en-US" sz="2000" b="1" dirty="0"/>
              <a:t> </a:t>
            </a:r>
            <a:r>
              <a:rPr lang="en-GB" sz="2000" dirty="0">
                <a:latin typeface="Century Gothic" panose="020B0502020202020204" pitchFamily="34" charset="0"/>
              </a:rPr>
              <a:t>Ask the user to enter the name of 3 singers, stores them in an array. Sort the array in alphabetical order then display each singer in the array on a separate line with their position.</a:t>
            </a:r>
          </a:p>
          <a:p>
            <a:pPr marL="0" indent="0">
              <a:buNone/>
            </a:pPr>
            <a:r>
              <a:rPr lang="en-GB" sz="2000" b="1" dirty="0">
                <a:solidFill>
                  <a:srgbClr val="FF0000"/>
                </a:solidFill>
                <a:latin typeface="Century Gothic" panose="020B0502020202020204" pitchFamily="34" charset="0"/>
              </a:rPr>
              <a:t>Hints: </a:t>
            </a:r>
            <a:r>
              <a:rPr lang="en-GB" sz="2000" b="1" dirty="0" err="1">
                <a:solidFill>
                  <a:srgbClr val="FF0000"/>
                </a:solidFill>
                <a:latin typeface="Century Gothic" panose="020B0502020202020204" pitchFamily="34" charset="0"/>
              </a:rPr>
              <a:t>array.sort</a:t>
            </a:r>
            <a:r>
              <a:rPr lang="en-GB" sz="2000" b="1" dirty="0">
                <a:solidFill>
                  <a:srgbClr val="FF0000"/>
                </a:solidFill>
                <a:latin typeface="Century Gothic" panose="020B0502020202020204" pitchFamily="34" charset="0"/>
              </a:rPr>
              <a:t>()   &amp; </a:t>
            </a:r>
            <a:r>
              <a:rPr lang="en-GB" sz="2000" b="1" dirty="0" err="1">
                <a:solidFill>
                  <a:srgbClr val="FF0000"/>
                </a:solidFill>
                <a:latin typeface="Century Gothic" panose="020B0502020202020204" pitchFamily="34" charset="0"/>
              </a:rPr>
              <a:t>len</a:t>
            </a:r>
            <a:r>
              <a:rPr lang="en-GB" sz="2000" b="1" dirty="0">
                <a:solidFill>
                  <a:srgbClr val="FF0000"/>
                </a:solidFill>
                <a:latin typeface="Century Gothic" panose="020B0502020202020204" pitchFamily="34" charset="0"/>
              </a:rPr>
              <a:t>(array)</a:t>
            </a:r>
          </a:p>
          <a:p>
            <a:pPr marL="0" lvl="0" indent="0">
              <a:buNone/>
            </a:pPr>
            <a:r>
              <a:rPr lang="en-US" sz="2400" b="1" dirty="0">
                <a:solidFill>
                  <a:srgbClr val="FF0000"/>
                </a:solidFill>
              </a:rPr>
              <a:t>Paste your code below:</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196752"/>
            <a:ext cx="2448272" cy="1043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22983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46</a:t>
            </a:r>
            <a:r>
              <a:rPr lang="en-GB" sz="2000" dirty="0"/>
              <a:t>. Ask the user to enter a game, then output the numbers from 0 to the number of characters in the game entered. Display each number on separate line. </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052736"/>
            <a:ext cx="2332792" cy="1088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12662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47</a:t>
            </a:r>
            <a:r>
              <a:rPr lang="en-GB" sz="2000" dirty="0"/>
              <a:t>. Ask the user to enter a quote. Split the quote into individual words by the spaces. Display each word on a new line.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692696"/>
            <a:ext cx="2808312" cy="1117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822396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48</a:t>
            </a:r>
            <a:r>
              <a:rPr lang="en-GB" sz="2000" dirty="0"/>
              <a:t>. Create a random number generator that generates 5 random numbers and displays it on the screen. Store the numbers in an array. Sort the list in order then display it.</a:t>
            </a:r>
          </a:p>
          <a:p>
            <a:pPr marL="0" indent="0">
              <a:buNone/>
            </a:pPr>
            <a:r>
              <a:rPr lang="en-US" sz="2000" dirty="0"/>
              <a:t>Hint: use</a:t>
            </a:r>
            <a:r>
              <a:rPr lang="en-US" sz="2000" dirty="0">
                <a:solidFill>
                  <a:srgbClr val="FF0000"/>
                </a:solidFill>
              </a:rPr>
              <a:t> </a:t>
            </a:r>
            <a:r>
              <a:rPr lang="en-US" sz="2000" dirty="0" err="1">
                <a:solidFill>
                  <a:srgbClr val="FF0000"/>
                </a:solidFill>
              </a:rPr>
              <a:t>array.append</a:t>
            </a:r>
            <a:r>
              <a:rPr lang="en-US" sz="2000" dirty="0">
                <a:solidFill>
                  <a:srgbClr val="FF0000"/>
                </a:solidFill>
              </a:rPr>
              <a:t> </a:t>
            </a:r>
            <a:r>
              <a:rPr lang="en-US" sz="2000" dirty="0"/>
              <a:t>and a </a:t>
            </a:r>
            <a:r>
              <a:rPr lang="en-US" sz="2000" dirty="0">
                <a:solidFill>
                  <a:srgbClr val="FF0000"/>
                </a:solidFill>
              </a:rPr>
              <a:t>for loop.</a:t>
            </a:r>
            <a:endParaRPr lang="en-GB" sz="2000" dirty="0">
              <a:solidFill>
                <a:srgbClr val="FF0000"/>
              </a:solidFill>
            </a:endParaRP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74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980728"/>
            <a:ext cx="1944216" cy="114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06106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49</a:t>
            </a:r>
            <a:r>
              <a:rPr lang="en-GB" sz="1800" dirty="0"/>
              <a:t>. Random number generator. Ask the user how many numbers they want to generate. Ask the user for the lowest and highest number they want to generate. Display each number generated. Store the numbers in a list. Display the list in reverse order. Hint: </a:t>
            </a:r>
            <a:r>
              <a:rPr lang="en-GB" sz="1800" dirty="0" err="1"/>
              <a:t>array.reverse</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843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2200" y="1196752"/>
            <a:ext cx="2592288" cy="1493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0149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US" sz="4800" b="1" dirty="0"/>
              <a:t>ARITHMETIC OPERATORS</a:t>
            </a:r>
            <a:endParaRPr lang="en-GB" sz="4800" b="1" dirty="0"/>
          </a:p>
        </p:txBody>
      </p:sp>
    </p:spTree>
    <p:extLst>
      <p:ext uri="{BB962C8B-B14F-4D97-AF65-F5344CB8AC3E}">
        <p14:creationId xmlns:p14="http://schemas.microsoft.com/office/powerpoint/2010/main" val="161317190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77180" y="-171400"/>
            <a:ext cx="8229600" cy="1143000"/>
          </a:xfrm>
        </p:spPr>
        <p:txBody>
          <a:bodyPr/>
          <a:lstStyle/>
          <a:p>
            <a:r>
              <a:rPr lang="en-GB" sz="4000" b="1" dirty="0"/>
              <a:t>Python 3 programming tasks</a:t>
            </a:r>
          </a:p>
        </p:txBody>
      </p:sp>
    </p:spTree>
    <p:extLst>
      <p:ext uri="{BB962C8B-B14F-4D97-AF65-F5344CB8AC3E}">
        <p14:creationId xmlns:p14="http://schemas.microsoft.com/office/powerpoint/2010/main" val="32042244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156544" cy="1143000"/>
          </a:xfrm>
        </p:spPr>
        <p:txBody>
          <a:bodyPr>
            <a:noAutofit/>
          </a:bodyPr>
          <a:lstStyle/>
          <a:p>
            <a:r>
              <a:rPr lang="en-GB" sz="2800" b="1" dirty="0"/>
              <a:t>FILE HANDLING</a:t>
            </a:r>
            <a:br>
              <a:rPr lang="en-GB" sz="2800" b="1" dirty="0"/>
            </a:br>
            <a:r>
              <a:rPr lang="en-GB" sz="2800" b="1" dirty="0"/>
              <a:t>Writing to a file</a:t>
            </a:r>
            <a:endParaRPr lang="en-US" sz="2800" b="1" dirty="0"/>
          </a:p>
        </p:txBody>
      </p:sp>
      <p:sp>
        <p:nvSpPr>
          <p:cNvPr id="3" name="Content Placeholder 2"/>
          <p:cNvSpPr>
            <a:spLocks noGrp="1"/>
          </p:cNvSpPr>
          <p:nvPr>
            <p:ph idx="1"/>
          </p:nvPr>
        </p:nvSpPr>
        <p:spPr>
          <a:xfrm>
            <a:off x="76200" y="1781460"/>
            <a:ext cx="8991600" cy="4337051"/>
          </a:xfrm>
          <a:solidFill>
            <a:schemeClr val="accent6">
              <a:lumMod val="20000"/>
              <a:lumOff val="80000"/>
            </a:schemeClr>
          </a:solidFill>
        </p:spPr>
        <p:txBody>
          <a:bodyPr>
            <a:normAutofit/>
          </a:bodyPr>
          <a:lstStyle/>
          <a:p>
            <a:pPr marL="0" indent="0">
              <a:buNone/>
            </a:pPr>
            <a:r>
              <a:rPr lang="en-US" sz="2400" b="1" dirty="0"/>
              <a:t> </a:t>
            </a:r>
            <a:endParaRPr lang="en-GB" sz="2400" b="1" dirty="0"/>
          </a:p>
        </p:txBody>
      </p:sp>
      <p:sp>
        <p:nvSpPr>
          <p:cNvPr id="4" name="Text Placeholder 3"/>
          <p:cNvSpPr>
            <a:spLocks noGrp="1"/>
          </p:cNvSpPr>
          <p:nvPr>
            <p:ph type="body" sz="quarter" idx="10"/>
          </p:nvPr>
        </p:nvSpPr>
        <p:spPr/>
        <p:txBody>
          <a:bodyPr>
            <a:normAutofit/>
          </a:bodyPr>
          <a:lstStyle/>
          <a:p>
            <a:r>
              <a:rPr lang="en-GB" dirty="0"/>
              <a:t>text file, data file, read, write,  variable</a:t>
            </a:r>
          </a:p>
        </p:txBody>
      </p:sp>
      <p:sp>
        <p:nvSpPr>
          <p:cNvPr id="5" name="TextBox 4"/>
          <p:cNvSpPr txBox="1"/>
          <p:nvPr/>
        </p:nvSpPr>
        <p:spPr>
          <a:xfrm>
            <a:off x="1600200" y="2921000"/>
            <a:ext cx="5715000" cy="2308324"/>
          </a:xfrm>
          <a:prstGeom prst="rect">
            <a:avLst/>
          </a:prstGeom>
          <a:solidFill>
            <a:schemeClr val="bg1"/>
          </a:solidFill>
          <a:ln w="25400">
            <a:solidFill>
              <a:srgbClr val="FF0000"/>
            </a:solidFill>
          </a:ln>
        </p:spPr>
        <p:txBody>
          <a:bodyPr wrap="square" rtlCol="0">
            <a:spAutoFit/>
          </a:bodyPr>
          <a:lstStyle/>
          <a:p>
            <a:r>
              <a:rPr lang="en-US" sz="3600" b="1" dirty="0"/>
              <a:t>file = </a:t>
            </a:r>
            <a:r>
              <a:rPr lang="en-US" sz="3600" b="1" dirty="0">
                <a:solidFill>
                  <a:srgbClr val="7030A0"/>
                </a:solidFill>
              </a:rPr>
              <a:t>open</a:t>
            </a:r>
            <a:r>
              <a:rPr lang="en-US" sz="3600" b="1" dirty="0"/>
              <a:t>(</a:t>
            </a:r>
            <a:r>
              <a:rPr lang="en-US" sz="3600" b="1" dirty="0">
                <a:solidFill>
                  <a:srgbClr val="00B050"/>
                </a:solidFill>
              </a:rPr>
              <a:t>"test1.txt"</a:t>
            </a:r>
            <a:r>
              <a:rPr lang="en-US" sz="3600" b="1" dirty="0"/>
              <a:t>,</a:t>
            </a:r>
            <a:r>
              <a:rPr lang="en-US" sz="3600" b="1" dirty="0">
                <a:solidFill>
                  <a:srgbClr val="00B050"/>
                </a:solidFill>
              </a:rPr>
              <a:t> "w"</a:t>
            </a:r>
            <a:r>
              <a:rPr lang="en-US" sz="3600" b="1" dirty="0"/>
              <a:t>)</a:t>
            </a:r>
          </a:p>
          <a:p>
            <a:r>
              <a:rPr lang="en-US" sz="3600" b="1" dirty="0" err="1"/>
              <a:t>file.write</a:t>
            </a:r>
            <a:r>
              <a:rPr lang="en-US" sz="3600" b="1" dirty="0"/>
              <a:t>(</a:t>
            </a:r>
            <a:r>
              <a:rPr lang="en-US" sz="3600" b="1" dirty="0">
                <a:solidFill>
                  <a:srgbClr val="00B050"/>
                </a:solidFill>
              </a:rPr>
              <a:t>"Hello World</a:t>
            </a:r>
            <a:r>
              <a:rPr lang="en-US" sz="3600" b="1" dirty="0">
                <a:solidFill>
                  <a:srgbClr val="FF0000"/>
                </a:solidFill>
              </a:rPr>
              <a:t>\n</a:t>
            </a:r>
            <a:r>
              <a:rPr lang="en-US" sz="3600" b="1" dirty="0">
                <a:solidFill>
                  <a:srgbClr val="00B050"/>
                </a:solidFill>
              </a:rPr>
              <a:t>"</a:t>
            </a:r>
            <a:r>
              <a:rPr lang="en-US" sz="3600" b="1" dirty="0"/>
              <a:t>)</a:t>
            </a:r>
          </a:p>
          <a:p>
            <a:r>
              <a:rPr lang="en-US" sz="3600" b="1" dirty="0" err="1"/>
              <a:t>file.write</a:t>
            </a:r>
            <a:r>
              <a:rPr lang="en-US" sz="3600" b="1" dirty="0"/>
              <a:t>(</a:t>
            </a:r>
            <a:r>
              <a:rPr lang="en-US" sz="3600" dirty="0">
                <a:solidFill>
                  <a:srgbClr val="00B050"/>
                </a:solidFill>
              </a:rPr>
              <a:t>"Good </a:t>
            </a:r>
            <a:r>
              <a:rPr lang="en-US" sz="3600" b="1" dirty="0">
                <a:solidFill>
                  <a:srgbClr val="00B050"/>
                </a:solidFill>
              </a:rPr>
              <a:t>Day"</a:t>
            </a:r>
            <a:r>
              <a:rPr lang="en-US" sz="3600" b="1" dirty="0"/>
              <a:t>)</a:t>
            </a:r>
          </a:p>
          <a:p>
            <a:r>
              <a:rPr lang="en-US" sz="3600" b="1" dirty="0" err="1"/>
              <a:t>file.close</a:t>
            </a:r>
            <a:r>
              <a:rPr lang="en-US" sz="3600" b="1" dirty="0"/>
              <a:t>()</a:t>
            </a:r>
            <a:endParaRPr lang="en-GB" sz="3600" b="1" dirty="0"/>
          </a:p>
        </p:txBody>
      </p:sp>
      <p:cxnSp>
        <p:nvCxnSpPr>
          <p:cNvPr id="8" name="Straight Arrow Connector 7"/>
          <p:cNvCxnSpPr/>
          <p:nvPr/>
        </p:nvCxnSpPr>
        <p:spPr>
          <a:xfrm>
            <a:off x="1219200" y="2717800"/>
            <a:ext cx="533400" cy="406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629400" y="2514600"/>
            <a:ext cx="13716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76802" y="2413000"/>
            <a:ext cx="152399"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6629400" y="3921017"/>
            <a:ext cx="990600" cy="1598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257800" y="3937000"/>
            <a:ext cx="2514600" cy="914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953001" y="4445001"/>
            <a:ext cx="2819399" cy="60959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124201" y="2571136"/>
            <a:ext cx="152399"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1600" y="4114800"/>
            <a:ext cx="304800" cy="1270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371600" y="4445001"/>
            <a:ext cx="304800" cy="1905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82778" y="5157192"/>
            <a:ext cx="1040950" cy="40540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496" y="2427749"/>
            <a:ext cx="1151749" cy="923330"/>
          </a:xfrm>
          <a:prstGeom prst="rect">
            <a:avLst/>
          </a:prstGeom>
          <a:solidFill>
            <a:schemeClr val="bg1"/>
          </a:solidFill>
          <a:ln w="12700">
            <a:solidFill>
              <a:srgbClr val="FF0000"/>
            </a:solidFill>
          </a:ln>
        </p:spPr>
        <p:txBody>
          <a:bodyPr wrap="square" rtlCol="0">
            <a:spAutoFit/>
          </a:bodyPr>
          <a:lstStyle/>
          <a:p>
            <a:r>
              <a:rPr lang="en-US" sz="1800" b="1" dirty="0"/>
              <a:t>Variable/file handler</a:t>
            </a:r>
            <a:endParaRPr lang="en-GB" sz="1800" b="1" dirty="0"/>
          </a:p>
        </p:txBody>
      </p:sp>
      <p:sp>
        <p:nvSpPr>
          <p:cNvPr id="35" name="TextBox 34"/>
          <p:cNvSpPr txBox="1"/>
          <p:nvPr/>
        </p:nvSpPr>
        <p:spPr>
          <a:xfrm>
            <a:off x="1907705" y="1856026"/>
            <a:ext cx="2111846" cy="369332"/>
          </a:xfrm>
          <a:prstGeom prst="rect">
            <a:avLst/>
          </a:prstGeom>
          <a:solidFill>
            <a:schemeClr val="bg1"/>
          </a:solidFill>
          <a:ln w="12700">
            <a:solidFill>
              <a:srgbClr val="FF0000"/>
            </a:solidFill>
          </a:ln>
        </p:spPr>
        <p:txBody>
          <a:bodyPr wrap="square" rtlCol="0">
            <a:spAutoFit/>
          </a:bodyPr>
          <a:lstStyle/>
          <a:p>
            <a:r>
              <a:rPr lang="en-US" sz="1800" b="1" dirty="0"/>
              <a:t>Opens/create a file</a:t>
            </a:r>
            <a:endParaRPr lang="en-GB" sz="1800" b="1" dirty="0"/>
          </a:p>
        </p:txBody>
      </p:sp>
      <p:sp>
        <p:nvSpPr>
          <p:cNvPr id="36" name="TextBox 35"/>
          <p:cNvSpPr txBox="1"/>
          <p:nvPr/>
        </p:nvSpPr>
        <p:spPr>
          <a:xfrm>
            <a:off x="4502560" y="1898435"/>
            <a:ext cx="1352551" cy="830997"/>
          </a:xfrm>
          <a:prstGeom prst="rect">
            <a:avLst/>
          </a:prstGeom>
          <a:solidFill>
            <a:schemeClr val="bg1"/>
          </a:solidFill>
          <a:ln w="12700">
            <a:solidFill>
              <a:srgbClr val="FF0000"/>
            </a:solidFill>
          </a:ln>
        </p:spPr>
        <p:txBody>
          <a:bodyPr wrap="square" rtlCol="0">
            <a:spAutoFit/>
          </a:bodyPr>
          <a:lstStyle/>
          <a:p>
            <a:r>
              <a:rPr lang="en-US" b="1" dirty="0"/>
              <a:t>File name</a:t>
            </a:r>
            <a:endParaRPr lang="en-GB" b="1" dirty="0"/>
          </a:p>
        </p:txBody>
      </p:sp>
      <p:sp>
        <p:nvSpPr>
          <p:cNvPr id="37" name="TextBox 36"/>
          <p:cNvSpPr txBox="1"/>
          <p:nvPr/>
        </p:nvSpPr>
        <p:spPr>
          <a:xfrm>
            <a:off x="7162800" y="1841051"/>
            <a:ext cx="1828801" cy="584775"/>
          </a:xfrm>
          <a:prstGeom prst="rect">
            <a:avLst/>
          </a:prstGeom>
          <a:solidFill>
            <a:schemeClr val="bg1"/>
          </a:solidFill>
          <a:ln w="12700">
            <a:solidFill>
              <a:srgbClr val="FF0000"/>
            </a:solidFill>
          </a:ln>
        </p:spPr>
        <p:txBody>
          <a:bodyPr wrap="square" rtlCol="0">
            <a:spAutoFit/>
          </a:bodyPr>
          <a:lstStyle/>
          <a:p>
            <a:r>
              <a:rPr lang="en-US" sz="1600" b="1" dirty="0"/>
              <a:t>Tells the program we want to “write”</a:t>
            </a:r>
            <a:endParaRPr lang="en-GB" sz="1600" b="1" dirty="0"/>
          </a:p>
        </p:txBody>
      </p:sp>
      <p:sp>
        <p:nvSpPr>
          <p:cNvPr id="38" name="TextBox 37"/>
          <p:cNvSpPr txBox="1"/>
          <p:nvPr/>
        </p:nvSpPr>
        <p:spPr>
          <a:xfrm>
            <a:off x="7543801" y="4420513"/>
            <a:ext cx="1428751" cy="1323439"/>
          </a:xfrm>
          <a:prstGeom prst="rect">
            <a:avLst/>
          </a:prstGeom>
          <a:solidFill>
            <a:schemeClr val="bg1"/>
          </a:solidFill>
          <a:ln w="12700">
            <a:solidFill>
              <a:srgbClr val="FF0000"/>
            </a:solidFill>
          </a:ln>
        </p:spPr>
        <p:txBody>
          <a:bodyPr wrap="square" rtlCol="0">
            <a:spAutoFit/>
          </a:bodyPr>
          <a:lstStyle/>
          <a:p>
            <a:r>
              <a:rPr lang="en-US" sz="2000" b="1" dirty="0"/>
              <a:t>Values/text that will be inside the file.</a:t>
            </a:r>
            <a:endParaRPr lang="en-GB" sz="2000" b="1" dirty="0"/>
          </a:p>
        </p:txBody>
      </p:sp>
      <p:sp>
        <p:nvSpPr>
          <p:cNvPr id="39" name="TextBox 38"/>
          <p:cNvSpPr txBox="1"/>
          <p:nvPr/>
        </p:nvSpPr>
        <p:spPr>
          <a:xfrm>
            <a:off x="7581900" y="2841188"/>
            <a:ext cx="1352551" cy="1200329"/>
          </a:xfrm>
          <a:prstGeom prst="rect">
            <a:avLst/>
          </a:prstGeom>
          <a:solidFill>
            <a:schemeClr val="bg1"/>
          </a:solidFill>
          <a:ln w="12700">
            <a:solidFill>
              <a:srgbClr val="FF0000"/>
            </a:solidFill>
          </a:ln>
        </p:spPr>
        <p:txBody>
          <a:bodyPr wrap="square" rtlCol="0">
            <a:spAutoFit/>
          </a:bodyPr>
          <a:lstStyle/>
          <a:p>
            <a:r>
              <a:rPr lang="en-US" b="1" dirty="0"/>
              <a:t>Move to a new line.</a:t>
            </a:r>
            <a:endParaRPr lang="en-GB" b="1" dirty="0"/>
          </a:p>
        </p:txBody>
      </p:sp>
      <p:sp>
        <p:nvSpPr>
          <p:cNvPr id="40" name="TextBox 39"/>
          <p:cNvSpPr txBox="1"/>
          <p:nvPr/>
        </p:nvSpPr>
        <p:spPr>
          <a:xfrm>
            <a:off x="35496" y="3526607"/>
            <a:ext cx="1227582" cy="1200329"/>
          </a:xfrm>
          <a:prstGeom prst="rect">
            <a:avLst/>
          </a:prstGeom>
          <a:solidFill>
            <a:schemeClr val="bg1"/>
          </a:solidFill>
          <a:ln w="12700">
            <a:solidFill>
              <a:srgbClr val="FF0000"/>
            </a:solidFill>
          </a:ln>
        </p:spPr>
        <p:txBody>
          <a:bodyPr wrap="square" rtlCol="0">
            <a:spAutoFit/>
          </a:bodyPr>
          <a:lstStyle/>
          <a:p>
            <a:r>
              <a:rPr lang="en-US" b="1" dirty="0"/>
              <a:t>Write inside the file.</a:t>
            </a:r>
            <a:endParaRPr lang="en-GB" b="1" dirty="0"/>
          </a:p>
        </p:txBody>
      </p:sp>
      <p:sp>
        <p:nvSpPr>
          <p:cNvPr id="41" name="TextBox 40"/>
          <p:cNvSpPr txBox="1"/>
          <p:nvPr/>
        </p:nvSpPr>
        <p:spPr>
          <a:xfrm>
            <a:off x="172064" y="5214694"/>
            <a:ext cx="990600" cy="707886"/>
          </a:xfrm>
          <a:prstGeom prst="rect">
            <a:avLst/>
          </a:prstGeom>
          <a:solidFill>
            <a:schemeClr val="bg1"/>
          </a:solidFill>
          <a:ln w="12700">
            <a:solidFill>
              <a:srgbClr val="FF0000"/>
            </a:solidFill>
          </a:ln>
        </p:spPr>
        <p:txBody>
          <a:bodyPr wrap="square" rtlCol="0">
            <a:spAutoFit/>
          </a:bodyPr>
          <a:lstStyle/>
          <a:p>
            <a:r>
              <a:rPr lang="en-US" sz="2000" b="1" dirty="0"/>
              <a:t>Closes the file</a:t>
            </a:r>
            <a:endParaRPr lang="en-GB" sz="2000" b="1" dirty="0"/>
          </a:p>
        </p:txBody>
      </p:sp>
    </p:spTree>
    <p:extLst>
      <p:ext uri="{BB962C8B-B14F-4D97-AF65-F5344CB8AC3E}">
        <p14:creationId xmlns:p14="http://schemas.microsoft.com/office/powerpoint/2010/main" val="561736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ppt_x"/>
                                          </p:val>
                                        </p:tav>
                                        <p:tav tm="100000">
                                          <p:val>
                                            <p:strVal val="#ppt_x"/>
                                          </p:val>
                                        </p:tav>
                                      </p:tavLst>
                                    </p:anim>
                                    <p:anim calcmode="lin" valueType="num">
                                      <p:cBhvr additive="base">
                                        <p:cTn id="5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a:t>
            </a:r>
            <a:r>
              <a:rPr lang="en-GB" sz="1800" dirty="0"/>
              <a:t>. </a:t>
            </a:r>
            <a:r>
              <a:rPr lang="en-US" sz="1800" dirty="0"/>
              <a:t>Write a program that writes your top three films of all time, to a text document. Write each film on a separate line.</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89144375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a:t>
            </a:r>
            <a:r>
              <a:rPr lang="en-GB" sz="1800" dirty="0"/>
              <a:t>. </a:t>
            </a:r>
            <a:r>
              <a:rPr lang="en-US" sz="1800" dirty="0"/>
              <a:t>Write a program that asks the user for their name and then writes the name to a text document.</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39282631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6256" y="332656"/>
            <a:ext cx="6156544" cy="1143000"/>
          </a:xfrm>
        </p:spPr>
        <p:txBody>
          <a:bodyPr>
            <a:noAutofit/>
          </a:bodyPr>
          <a:lstStyle/>
          <a:p>
            <a:r>
              <a:rPr lang="en-US" sz="3600" b="1" dirty="0"/>
              <a:t>Reading from a file</a:t>
            </a:r>
          </a:p>
        </p:txBody>
      </p:sp>
      <p:sp>
        <p:nvSpPr>
          <p:cNvPr id="3" name="Content Placeholder 2"/>
          <p:cNvSpPr>
            <a:spLocks noGrp="1"/>
          </p:cNvSpPr>
          <p:nvPr>
            <p:ph idx="1"/>
          </p:nvPr>
        </p:nvSpPr>
        <p:spPr>
          <a:xfrm>
            <a:off x="76200" y="1781459"/>
            <a:ext cx="8991600" cy="4492340"/>
          </a:xfrm>
          <a:solidFill>
            <a:schemeClr val="accent6">
              <a:lumMod val="20000"/>
              <a:lumOff val="80000"/>
            </a:schemeClr>
          </a:solidFill>
        </p:spPr>
        <p:txBody>
          <a:bodyPr>
            <a:normAutofit/>
          </a:bodyPr>
          <a:lstStyle/>
          <a:p>
            <a:pPr marL="0" indent="0">
              <a:buNone/>
            </a:pPr>
            <a:endParaRPr lang="en-GB" sz="2400" b="1" dirty="0"/>
          </a:p>
        </p:txBody>
      </p:sp>
      <p:sp>
        <p:nvSpPr>
          <p:cNvPr id="4" name="Text Placeholder 3"/>
          <p:cNvSpPr>
            <a:spLocks noGrp="1"/>
          </p:cNvSpPr>
          <p:nvPr>
            <p:ph type="body" sz="quarter" idx="10"/>
          </p:nvPr>
        </p:nvSpPr>
        <p:spPr/>
        <p:txBody>
          <a:bodyPr>
            <a:normAutofit/>
          </a:bodyPr>
          <a:lstStyle/>
          <a:p>
            <a:r>
              <a:rPr lang="en-GB" dirty="0"/>
              <a:t>text file, data file, read, write,  variable</a:t>
            </a:r>
          </a:p>
        </p:txBody>
      </p:sp>
      <p:sp>
        <p:nvSpPr>
          <p:cNvPr id="5" name="TextBox 4"/>
          <p:cNvSpPr txBox="1"/>
          <p:nvPr/>
        </p:nvSpPr>
        <p:spPr>
          <a:xfrm>
            <a:off x="1600200" y="2921000"/>
            <a:ext cx="5715000" cy="1815882"/>
          </a:xfrm>
          <a:prstGeom prst="rect">
            <a:avLst/>
          </a:prstGeom>
          <a:solidFill>
            <a:schemeClr val="bg1"/>
          </a:solidFill>
          <a:ln w="25400">
            <a:solidFill>
              <a:srgbClr val="FF0000"/>
            </a:solidFill>
          </a:ln>
        </p:spPr>
        <p:txBody>
          <a:bodyPr wrap="square" rtlCol="0">
            <a:spAutoFit/>
          </a:bodyPr>
          <a:lstStyle/>
          <a:p>
            <a:r>
              <a:rPr lang="en-US" sz="2800" b="1" dirty="0" err="1"/>
              <a:t>fileReading</a:t>
            </a:r>
            <a:r>
              <a:rPr lang="en-US" sz="2800" b="1" dirty="0"/>
              <a:t> = open("test1.txt", "r")</a:t>
            </a:r>
          </a:p>
          <a:p>
            <a:r>
              <a:rPr lang="en-US" sz="2800" b="1" dirty="0"/>
              <a:t>Read = </a:t>
            </a:r>
            <a:r>
              <a:rPr lang="en-US" sz="2800" b="1" dirty="0" err="1"/>
              <a:t>fileReading.read</a:t>
            </a:r>
            <a:r>
              <a:rPr lang="en-US" sz="2800" b="1" dirty="0"/>
              <a:t>()</a:t>
            </a:r>
          </a:p>
          <a:p>
            <a:r>
              <a:rPr lang="en-US" sz="2800" b="1" dirty="0" err="1"/>
              <a:t>fileReading.close</a:t>
            </a:r>
            <a:r>
              <a:rPr lang="en-US" sz="2800" b="1" dirty="0"/>
              <a:t>()</a:t>
            </a:r>
          </a:p>
          <a:p>
            <a:r>
              <a:rPr lang="en-US" sz="2800" b="1" dirty="0"/>
              <a:t>print(</a:t>
            </a:r>
            <a:r>
              <a:rPr lang="en-US" sz="2800" b="1" dirty="0" err="1"/>
              <a:t>Read.lower</a:t>
            </a:r>
            <a:r>
              <a:rPr lang="en-US" sz="2800" b="1" dirty="0"/>
              <a:t>())</a:t>
            </a:r>
          </a:p>
        </p:txBody>
      </p:sp>
      <p:cxnSp>
        <p:nvCxnSpPr>
          <p:cNvPr id="8" name="Straight Arrow Connector 7"/>
          <p:cNvCxnSpPr/>
          <p:nvPr/>
        </p:nvCxnSpPr>
        <p:spPr>
          <a:xfrm>
            <a:off x="1219200" y="2717800"/>
            <a:ext cx="533400" cy="4064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6629400" y="2514600"/>
            <a:ext cx="1371600"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029201" y="2413000"/>
            <a:ext cx="1"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724128" y="3735122"/>
            <a:ext cx="1895872" cy="2018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3886200" y="4653136"/>
            <a:ext cx="2575437" cy="8078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276600" y="2571136"/>
            <a:ext cx="609600" cy="5530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098756" y="4088267"/>
            <a:ext cx="577645" cy="329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5496" y="2427749"/>
            <a:ext cx="1259905" cy="1015663"/>
          </a:xfrm>
          <a:prstGeom prst="rect">
            <a:avLst/>
          </a:prstGeom>
          <a:solidFill>
            <a:schemeClr val="bg1"/>
          </a:solidFill>
          <a:ln w="12700">
            <a:solidFill>
              <a:srgbClr val="FF0000"/>
            </a:solidFill>
          </a:ln>
        </p:spPr>
        <p:txBody>
          <a:bodyPr wrap="square" rtlCol="0">
            <a:spAutoFit/>
          </a:bodyPr>
          <a:lstStyle/>
          <a:p>
            <a:r>
              <a:rPr lang="en-US" sz="2000" b="1" dirty="0"/>
              <a:t>Variable/ file handler</a:t>
            </a:r>
            <a:endParaRPr lang="en-GB" sz="2000" b="1" dirty="0"/>
          </a:p>
        </p:txBody>
      </p:sp>
      <p:sp>
        <p:nvSpPr>
          <p:cNvPr id="35" name="TextBox 34"/>
          <p:cNvSpPr txBox="1"/>
          <p:nvPr/>
        </p:nvSpPr>
        <p:spPr>
          <a:xfrm>
            <a:off x="2504151" y="2016608"/>
            <a:ext cx="1581152" cy="830997"/>
          </a:xfrm>
          <a:prstGeom prst="rect">
            <a:avLst/>
          </a:prstGeom>
          <a:solidFill>
            <a:schemeClr val="bg1"/>
          </a:solidFill>
          <a:ln w="12700">
            <a:solidFill>
              <a:srgbClr val="FF0000"/>
            </a:solidFill>
          </a:ln>
        </p:spPr>
        <p:txBody>
          <a:bodyPr wrap="square" rtlCol="0">
            <a:spAutoFit/>
          </a:bodyPr>
          <a:lstStyle/>
          <a:p>
            <a:r>
              <a:rPr lang="en-US" b="1" dirty="0"/>
              <a:t>Opens the file</a:t>
            </a:r>
            <a:endParaRPr lang="en-GB" b="1" dirty="0"/>
          </a:p>
        </p:txBody>
      </p:sp>
      <p:sp>
        <p:nvSpPr>
          <p:cNvPr id="36" name="TextBox 35"/>
          <p:cNvSpPr txBox="1"/>
          <p:nvPr/>
        </p:nvSpPr>
        <p:spPr>
          <a:xfrm>
            <a:off x="4502560" y="1898435"/>
            <a:ext cx="1352551" cy="830997"/>
          </a:xfrm>
          <a:prstGeom prst="rect">
            <a:avLst/>
          </a:prstGeom>
          <a:solidFill>
            <a:schemeClr val="bg1"/>
          </a:solidFill>
          <a:ln w="12700">
            <a:solidFill>
              <a:srgbClr val="FF0000"/>
            </a:solidFill>
          </a:ln>
        </p:spPr>
        <p:txBody>
          <a:bodyPr wrap="square" rtlCol="0">
            <a:spAutoFit/>
          </a:bodyPr>
          <a:lstStyle/>
          <a:p>
            <a:r>
              <a:rPr lang="en-US" b="1" dirty="0"/>
              <a:t>File name</a:t>
            </a:r>
            <a:endParaRPr lang="en-GB" b="1" dirty="0"/>
          </a:p>
        </p:txBody>
      </p:sp>
      <p:sp>
        <p:nvSpPr>
          <p:cNvPr id="37" name="TextBox 36"/>
          <p:cNvSpPr txBox="1"/>
          <p:nvPr/>
        </p:nvSpPr>
        <p:spPr>
          <a:xfrm>
            <a:off x="7162800" y="1841051"/>
            <a:ext cx="1828801" cy="584775"/>
          </a:xfrm>
          <a:prstGeom prst="rect">
            <a:avLst/>
          </a:prstGeom>
          <a:solidFill>
            <a:schemeClr val="bg1"/>
          </a:solidFill>
          <a:ln w="12700">
            <a:solidFill>
              <a:srgbClr val="FF0000"/>
            </a:solidFill>
          </a:ln>
        </p:spPr>
        <p:txBody>
          <a:bodyPr wrap="square" rtlCol="0">
            <a:spAutoFit/>
          </a:bodyPr>
          <a:lstStyle/>
          <a:p>
            <a:r>
              <a:rPr lang="en-US" sz="1600" b="1" dirty="0"/>
              <a:t>Tells the program we want to “read”</a:t>
            </a:r>
            <a:endParaRPr lang="en-GB" sz="1600" b="1" dirty="0"/>
          </a:p>
        </p:txBody>
      </p:sp>
      <p:sp>
        <p:nvSpPr>
          <p:cNvPr id="38" name="TextBox 37"/>
          <p:cNvSpPr txBox="1"/>
          <p:nvPr/>
        </p:nvSpPr>
        <p:spPr>
          <a:xfrm>
            <a:off x="199103" y="5461000"/>
            <a:ext cx="4520996" cy="830997"/>
          </a:xfrm>
          <a:prstGeom prst="rect">
            <a:avLst/>
          </a:prstGeom>
          <a:solidFill>
            <a:schemeClr val="bg1"/>
          </a:solidFill>
          <a:ln w="12700">
            <a:solidFill>
              <a:srgbClr val="FF0000"/>
            </a:solidFill>
          </a:ln>
        </p:spPr>
        <p:txBody>
          <a:bodyPr wrap="square" rtlCol="0">
            <a:spAutoFit/>
          </a:bodyPr>
          <a:lstStyle/>
          <a:p>
            <a:r>
              <a:rPr lang="en-US" b="1" dirty="0"/>
              <a:t>Display the values/text in lower case.</a:t>
            </a:r>
            <a:endParaRPr lang="en-GB" b="1" dirty="0"/>
          </a:p>
        </p:txBody>
      </p:sp>
      <p:sp>
        <p:nvSpPr>
          <p:cNvPr id="39" name="TextBox 38"/>
          <p:cNvSpPr txBox="1"/>
          <p:nvPr/>
        </p:nvSpPr>
        <p:spPr>
          <a:xfrm>
            <a:off x="7380312" y="2847668"/>
            <a:ext cx="1629111" cy="1477328"/>
          </a:xfrm>
          <a:prstGeom prst="rect">
            <a:avLst/>
          </a:prstGeom>
          <a:solidFill>
            <a:schemeClr val="bg1"/>
          </a:solidFill>
          <a:ln w="12700">
            <a:solidFill>
              <a:srgbClr val="FF0000"/>
            </a:solidFill>
          </a:ln>
        </p:spPr>
        <p:txBody>
          <a:bodyPr wrap="square" rtlCol="0">
            <a:spAutoFit/>
          </a:bodyPr>
          <a:lstStyle/>
          <a:p>
            <a:r>
              <a:rPr lang="en-US" sz="1800" b="1" dirty="0"/>
              <a:t>Read whatever inside the file into the variable Read.</a:t>
            </a:r>
            <a:endParaRPr lang="en-GB" sz="1800" b="1" dirty="0"/>
          </a:p>
        </p:txBody>
      </p:sp>
      <p:sp>
        <p:nvSpPr>
          <p:cNvPr id="41" name="TextBox 40"/>
          <p:cNvSpPr txBox="1"/>
          <p:nvPr/>
        </p:nvSpPr>
        <p:spPr>
          <a:xfrm>
            <a:off x="147483" y="4088267"/>
            <a:ext cx="990600" cy="1200329"/>
          </a:xfrm>
          <a:prstGeom prst="rect">
            <a:avLst/>
          </a:prstGeom>
          <a:solidFill>
            <a:schemeClr val="bg1"/>
          </a:solidFill>
          <a:ln w="12700">
            <a:solidFill>
              <a:srgbClr val="FF0000"/>
            </a:solidFill>
          </a:ln>
        </p:spPr>
        <p:txBody>
          <a:bodyPr wrap="square" rtlCol="0">
            <a:spAutoFit/>
          </a:bodyPr>
          <a:lstStyle/>
          <a:p>
            <a:r>
              <a:rPr lang="en-US" b="1" dirty="0"/>
              <a:t>Closes the file</a:t>
            </a:r>
            <a:endParaRPr lang="en-GB" b="1" dirty="0"/>
          </a:p>
        </p:txBody>
      </p:sp>
      <p:cxnSp>
        <p:nvCxnSpPr>
          <p:cNvPr id="24" name="Straight Arrow Connector 23"/>
          <p:cNvCxnSpPr>
            <a:stCxn id="34" idx="3"/>
          </p:cNvCxnSpPr>
          <p:nvPr/>
        </p:nvCxnSpPr>
        <p:spPr>
          <a:xfrm>
            <a:off x="1295401" y="2935581"/>
            <a:ext cx="381000" cy="79954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295401" y="4653136"/>
            <a:ext cx="684311" cy="80786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61638" y="5435601"/>
            <a:ext cx="2529963" cy="830997"/>
          </a:xfrm>
          <a:prstGeom prst="rect">
            <a:avLst/>
          </a:prstGeom>
          <a:solidFill>
            <a:schemeClr val="bg1"/>
          </a:solidFill>
          <a:ln w="12700">
            <a:solidFill>
              <a:srgbClr val="FF0000"/>
            </a:solidFill>
          </a:ln>
        </p:spPr>
        <p:txBody>
          <a:bodyPr wrap="square" rtlCol="0">
            <a:spAutoFit/>
          </a:bodyPr>
          <a:lstStyle/>
          <a:p>
            <a:r>
              <a:rPr lang="en-US" sz="1600" b="1" dirty="0"/>
              <a:t>Can be changed to upper also to display in capital letters.</a:t>
            </a:r>
            <a:endParaRPr lang="en-GB" sz="1600" b="1" dirty="0"/>
          </a:p>
        </p:txBody>
      </p:sp>
    </p:spTree>
    <p:extLst>
      <p:ext uri="{BB962C8B-B14F-4D97-AF65-F5344CB8AC3E}">
        <p14:creationId xmlns:p14="http://schemas.microsoft.com/office/powerpoint/2010/main" val="238540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ppt_x"/>
                                          </p:val>
                                        </p:tav>
                                        <p:tav tm="100000">
                                          <p:val>
                                            <p:strVal val="#ppt_x"/>
                                          </p:val>
                                        </p:tav>
                                      </p:tavLst>
                                    </p:anim>
                                    <p:anim calcmode="lin" valueType="num">
                                      <p:cBhvr additive="base">
                                        <p:cTn id="3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additive="base">
                                        <p:cTn id="37" dur="500" fill="hold"/>
                                        <p:tgtEl>
                                          <p:spTgt spid="41"/>
                                        </p:tgtEl>
                                        <p:attrNameLst>
                                          <p:attrName>ppt_x</p:attrName>
                                        </p:attrNameLst>
                                      </p:cBhvr>
                                      <p:tavLst>
                                        <p:tav tm="0">
                                          <p:val>
                                            <p:strVal val="#ppt_x"/>
                                          </p:val>
                                        </p:tav>
                                        <p:tav tm="100000">
                                          <p:val>
                                            <p:strVal val="#ppt_x"/>
                                          </p:val>
                                        </p:tav>
                                      </p:tavLst>
                                    </p:anim>
                                    <p:anim calcmode="lin" valueType="num">
                                      <p:cBhvr additive="base">
                                        <p:cTn id="3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additive="base">
                                        <p:cTn id="49" dur="500" fill="hold"/>
                                        <p:tgtEl>
                                          <p:spTgt spid="32"/>
                                        </p:tgtEl>
                                        <p:attrNameLst>
                                          <p:attrName>ppt_x</p:attrName>
                                        </p:attrNameLst>
                                      </p:cBhvr>
                                      <p:tavLst>
                                        <p:tav tm="0">
                                          <p:val>
                                            <p:strVal val="#ppt_x"/>
                                          </p:val>
                                        </p:tav>
                                        <p:tav tm="100000">
                                          <p:val>
                                            <p:strVal val="#ppt_x"/>
                                          </p:val>
                                        </p:tav>
                                      </p:tavLst>
                                    </p:anim>
                                    <p:anim calcmode="lin" valueType="num">
                                      <p:cBhvr additive="base">
                                        <p:cTn id="5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1" grpId="0" animBg="1"/>
      <p:bldP spid="3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3</a:t>
            </a:r>
            <a:r>
              <a:rPr lang="en-GB" sz="1800" dirty="0"/>
              <a:t>. Create a program that asks the user to list</a:t>
            </a:r>
            <a:r>
              <a:rPr lang="en-US" sz="1800" dirty="0"/>
              <a:t> their top 3 songs and store it in a text file. The program will then read the entire text file and displays it to the screen.</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17650745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800" b="1" dirty="0"/>
              <a:t>4</a:t>
            </a:r>
            <a:r>
              <a:rPr lang="en-GB" sz="1800" dirty="0"/>
              <a:t>. </a:t>
            </a:r>
            <a:r>
              <a:rPr lang="en-US" sz="1800" dirty="0"/>
              <a:t>Ask the user to specify a filename. </a:t>
            </a:r>
            <a:r>
              <a:rPr lang="en-GB" sz="1800" dirty="0"/>
              <a:t> </a:t>
            </a:r>
            <a:r>
              <a:rPr lang="en-US" sz="1800" dirty="0"/>
              <a:t>The program will then ask the user to specify a sentence to write. The file will be created and the sentence written to it. Display the sentence in both lowercase and upper case.</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68707099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800" b="1" dirty="0"/>
              <a:t>5</a:t>
            </a:r>
            <a:r>
              <a:rPr lang="en-GB" sz="1800" dirty="0"/>
              <a:t>. </a:t>
            </a:r>
            <a:r>
              <a:rPr lang="en-US" sz="1800" dirty="0"/>
              <a:t>Ask a user if they want to read or write. If they answer read, the filename specified is opened and the contents of the file is read and displayed to the screen. If they answer write, then ask the user to write a sentence to the file. Hint: use if statement &amp; create a .txt file in advance.</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20908032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468" y="-99392"/>
            <a:ext cx="7548264" cy="1143000"/>
          </a:xfrm>
        </p:spPr>
        <p:txBody>
          <a:bodyPr>
            <a:noAutofit/>
          </a:bodyPr>
          <a:lstStyle/>
          <a:p>
            <a:r>
              <a:rPr lang="en-US" sz="2800" b="1" dirty="0"/>
              <a:t>Appending “adding to the end” data to a file. </a:t>
            </a:r>
          </a:p>
        </p:txBody>
      </p:sp>
      <p:sp>
        <p:nvSpPr>
          <p:cNvPr id="3" name="Content Placeholder 2"/>
          <p:cNvSpPr>
            <a:spLocks noGrp="1"/>
          </p:cNvSpPr>
          <p:nvPr>
            <p:ph idx="1"/>
          </p:nvPr>
        </p:nvSpPr>
        <p:spPr>
          <a:xfrm>
            <a:off x="76200" y="1052736"/>
            <a:ext cx="8991600" cy="5065775"/>
          </a:xfrm>
          <a:solidFill>
            <a:schemeClr val="accent6">
              <a:lumMod val="20000"/>
              <a:lumOff val="80000"/>
            </a:schemeClr>
          </a:solidFill>
        </p:spPr>
        <p:txBody>
          <a:bodyPr>
            <a:normAutofit/>
          </a:bodyPr>
          <a:lstStyle/>
          <a:p>
            <a:pPr marL="0" indent="0">
              <a:buNone/>
            </a:pPr>
            <a:endParaRPr lang="en-GB" sz="2400" b="1" dirty="0"/>
          </a:p>
        </p:txBody>
      </p:sp>
      <p:sp>
        <p:nvSpPr>
          <p:cNvPr id="4" name="Text Placeholder 3"/>
          <p:cNvSpPr>
            <a:spLocks noGrp="1"/>
          </p:cNvSpPr>
          <p:nvPr>
            <p:ph type="body" sz="quarter" idx="10"/>
          </p:nvPr>
        </p:nvSpPr>
        <p:spPr/>
        <p:txBody>
          <a:bodyPr>
            <a:normAutofit/>
          </a:bodyPr>
          <a:lstStyle/>
          <a:p>
            <a:r>
              <a:rPr lang="en-GB" dirty="0"/>
              <a:t>text file, data file, read, write,  variable</a:t>
            </a:r>
          </a:p>
        </p:txBody>
      </p:sp>
      <p:sp>
        <p:nvSpPr>
          <p:cNvPr id="5" name="TextBox 4"/>
          <p:cNvSpPr txBox="1"/>
          <p:nvPr/>
        </p:nvSpPr>
        <p:spPr>
          <a:xfrm>
            <a:off x="1600200" y="2921001"/>
            <a:ext cx="6400800" cy="1384995"/>
          </a:xfrm>
          <a:prstGeom prst="rect">
            <a:avLst/>
          </a:prstGeom>
          <a:solidFill>
            <a:schemeClr val="bg1"/>
          </a:solidFill>
          <a:ln w="25400">
            <a:solidFill>
              <a:srgbClr val="FF0000"/>
            </a:solidFill>
          </a:ln>
        </p:spPr>
        <p:txBody>
          <a:bodyPr wrap="square" rtlCol="0">
            <a:spAutoFit/>
          </a:bodyPr>
          <a:lstStyle/>
          <a:p>
            <a:r>
              <a:rPr lang="en-US" sz="2800" b="1" dirty="0" err="1"/>
              <a:t>dataFile</a:t>
            </a:r>
            <a:r>
              <a:rPr lang="en-US" sz="2800" b="1" dirty="0"/>
              <a:t> = open("data file 1.txt", "a") </a:t>
            </a:r>
          </a:p>
          <a:p>
            <a:r>
              <a:rPr lang="en-US" sz="2800" b="1" dirty="0" err="1"/>
              <a:t>dataFile.writelines</a:t>
            </a:r>
            <a:r>
              <a:rPr lang="en-US" sz="2800" b="1" dirty="0"/>
              <a:t>("11")</a:t>
            </a:r>
          </a:p>
          <a:p>
            <a:r>
              <a:rPr lang="en-US" sz="2800" b="1" dirty="0" err="1"/>
              <a:t>dataFile.close</a:t>
            </a:r>
            <a:r>
              <a:rPr lang="en-US" sz="2800" b="1" dirty="0"/>
              <a:t>()</a:t>
            </a:r>
          </a:p>
        </p:txBody>
      </p:sp>
      <p:cxnSp>
        <p:nvCxnSpPr>
          <p:cNvPr id="8" name="Straight Arrow Connector 7"/>
          <p:cNvCxnSpPr/>
          <p:nvPr/>
        </p:nvCxnSpPr>
        <p:spPr>
          <a:xfrm>
            <a:off x="876299" y="2459797"/>
            <a:ext cx="876301" cy="66440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020272" y="2514600"/>
            <a:ext cx="980728"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876802" y="2413000"/>
            <a:ext cx="152399"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29200" y="4038600"/>
            <a:ext cx="2743200" cy="8128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4800600" y="4953000"/>
            <a:ext cx="2971800" cy="101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3429001" y="2571136"/>
            <a:ext cx="152399" cy="6096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1600" y="3717032"/>
            <a:ext cx="312789" cy="52476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1907704" y="4212848"/>
            <a:ext cx="956991" cy="84175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2178" y="1601640"/>
            <a:ext cx="1815526" cy="830997"/>
          </a:xfrm>
          <a:prstGeom prst="rect">
            <a:avLst/>
          </a:prstGeom>
          <a:solidFill>
            <a:schemeClr val="bg1"/>
          </a:solidFill>
          <a:ln w="12700">
            <a:solidFill>
              <a:srgbClr val="FF0000"/>
            </a:solidFill>
          </a:ln>
        </p:spPr>
        <p:txBody>
          <a:bodyPr wrap="square" rtlCol="0">
            <a:spAutoFit/>
          </a:bodyPr>
          <a:lstStyle/>
          <a:p>
            <a:r>
              <a:rPr lang="en-US" b="1" dirty="0"/>
              <a:t>Variable/file handler</a:t>
            </a:r>
            <a:endParaRPr lang="en-GB" b="1" dirty="0"/>
          </a:p>
        </p:txBody>
      </p:sp>
      <p:sp>
        <p:nvSpPr>
          <p:cNvPr id="35" name="TextBox 34"/>
          <p:cNvSpPr txBox="1"/>
          <p:nvPr/>
        </p:nvSpPr>
        <p:spPr>
          <a:xfrm>
            <a:off x="2286001" y="1628800"/>
            <a:ext cx="1925959" cy="830997"/>
          </a:xfrm>
          <a:prstGeom prst="rect">
            <a:avLst/>
          </a:prstGeom>
          <a:solidFill>
            <a:schemeClr val="bg1"/>
          </a:solidFill>
          <a:ln w="12700">
            <a:solidFill>
              <a:srgbClr val="FF0000"/>
            </a:solidFill>
          </a:ln>
        </p:spPr>
        <p:txBody>
          <a:bodyPr wrap="square" rtlCol="0">
            <a:spAutoFit/>
          </a:bodyPr>
          <a:lstStyle/>
          <a:p>
            <a:r>
              <a:rPr lang="en-US" b="1" dirty="0"/>
              <a:t>Opens/create a file</a:t>
            </a:r>
            <a:endParaRPr lang="en-GB" b="1" dirty="0"/>
          </a:p>
        </p:txBody>
      </p:sp>
      <p:sp>
        <p:nvSpPr>
          <p:cNvPr id="36" name="TextBox 35"/>
          <p:cNvSpPr txBox="1"/>
          <p:nvPr/>
        </p:nvSpPr>
        <p:spPr>
          <a:xfrm>
            <a:off x="4502560" y="1898435"/>
            <a:ext cx="1352551" cy="830997"/>
          </a:xfrm>
          <a:prstGeom prst="rect">
            <a:avLst/>
          </a:prstGeom>
          <a:solidFill>
            <a:schemeClr val="bg1"/>
          </a:solidFill>
          <a:ln w="12700">
            <a:solidFill>
              <a:srgbClr val="FF0000"/>
            </a:solidFill>
          </a:ln>
        </p:spPr>
        <p:txBody>
          <a:bodyPr wrap="square" rtlCol="0">
            <a:spAutoFit/>
          </a:bodyPr>
          <a:lstStyle/>
          <a:p>
            <a:r>
              <a:rPr lang="en-US" b="1" dirty="0"/>
              <a:t>File name</a:t>
            </a:r>
            <a:endParaRPr lang="en-GB" b="1" dirty="0"/>
          </a:p>
        </p:txBody>
      </p:sp>
      <p:sp>
        <p:nvSpPr>
          <p:cNvPr id="37" name="TextBox 36"/>
          <p:cNvSpPr txBox="1"/>
          <p:nvPr/>
        </p:nvSpPr>
        <p:spPr>
          <a:xfrm>
            <a:off x="7315200" y="1722518"/>
            <a:ext cx="1828801" cy="830997"/>
          </a:xfrm>
          <a:prstGeom prst="rect">
            <a:avLst/>
          </a:prstGeom>
          <a:solidFill>
            <a:schemeClr val="bg1"/>
          </a:solidFill>
          <a:ln w="12700">
            <a:solidFill>
              <a:srgbClr val="FF0000"/>
            </a:solidFill>
          </a:ln>
        </p:spPr>
        <p:txBody>
          <a:bodyPr wrap="square" rtlCol="0">
            <a:spAutoFit/>
          </a:bodyPr>
          <a:lstStyle/>
          <a:p>
            <a:r>
              <a:rPr lang="en-US" sz="1600" b="1" dirty="0"/>
              <a:t>Tells the program we want to “append”</a:t>
            </a:r>
            <a:endParaRPr lang="en-GB" sz="1600" b="1" dirty="0"/>
          </a:p>
        </p:txBody>
      </p:sp>
      <p:sp>
        <p:nvSpPr>
          <p:cNvPr id="38" name="TextBox 37"/>
          <p:cNvSpPr txBox="1"/>
          <p:nvPr/>
        </p:nvSpPr>
        <p:spPr>
          <a:xfrm>
            <a:off x="7620001" y="4420513"/>
            <a:ext cx="1352551" cy="2308324"/>
          </a:xfrm>
          <a:prstGeom prst="rect">
            <a:avLst/>
          </a:prstGeom>
          <a:solidFill>
            <a:schemeClr val="bg1"/>
          </a:solidFill>
          <a:ln w="12700">
            <a:solidFill>
              <a:srgbClr val="FF0000"/>
            </a:solidFill>
          </a:ln>
        </p:spPr>
        <p:txBody>
          <a:bodyPr wrap="square" rtlCol="0">
            <a:spAutoFit/>
          </a:bodyPr>
          <a:lstStyle/>
          <a:p>
            <a:r>
              <a:rPr lang="en-US" b="1" dirty="0"/>
              <a:t>Values/text that will be appended to the file.</a:t>
            </a:r>
            <a:endParaRPr lang="en-GB" b="1" dirty="0"/>
          </a:p>
        </p:txBody>
      </p:sp>
      <p:sp>
        <p:nvSpPr>
          <p:cNvPr id="40" name="TextBox 39"/>
          <p:cNvSpPr txBox="1"/>
          <p:nvPr/>
        </p:nvSpPr>
        <p:spPr>
          <a:xfrm>
            <a:off x="81804" y="3447871"/>
            <a:ext cx="1279421" cy="1200329"/>
          </a:xfrm>
          <a:prstGeom prst="rect">
            <a:avLst/>
          </a:prstGeom>
          <a:solidFill>
            <a:schemeClr val="bg1"/>
          </a:solidFill>
          <a:ln w="12700">
            <a:solidFill>
              <a:srgbClr val="FF0000"/>
            </a:solidFill>
          </a:ln>
        </p:spPr>
        <p:txBody>
          <a:bodyPr wrap="square" rtlCol="0">
            <a:spAutoFit/>
          </a:bodyPr>
          <a:lstStyle/>
          <a:p>
            <a:r>
              <a:rPr lang="en-US" b="1" dirty="0"/>
              <a:t>Write inside the file.</a:t>
            </a:r>
            <a:endParaRPr lang="en-GB" b="1" dirty="0"/>
          </a:p>
        </p:txBody>
      </p:sp>
      <p:sp>
        <p:nvSpPr>
          <p:cNvPr id="41" name="TextBox 40"/>
          <p:cNvSpPr txBox="1"/>
          <p:nvPr/>
        </p:nvSpPr>
        <p:spPr>
          <a:xfrm>
            <a:off x="374621" y="5085184"/>
            <a:ext cx="1879656" cy="830997"/>
          </a:xfrm>
          <a:prstGeom prst="rect">
            <a:avLst/>
          </a:prstGeom>
          <a:solidFill>
            <a:schemeClr val="bg1"/>
          </a:solidFill>
          <a:ln w="12700">
            <a:solidFill>
              <a:srgbClr val="FF0000"/>
            </a:solidFill>
          </a:ln>
        </p:spPr>
        <p:txBody>
          <a:bodyPr wrap="square" rtlCol="0">
            <a:spAutoFit/>
          </a:bodyPr>
          <a:lstStyle/>
          <a:p>
            <a:r>
              <a:rPr lang="en-US" b="1" dirty="0"/>
              <a:t>Closes the file</a:t>
            </a:r>
            <a:endParaRPr lang="en-GB" b="1" dirty="0"/>
          </a:p>
        </p:txBody>
      </p:sp>
    </p:spTree>
    <p:extLst>
      <p:ext uri="{BB962C8B-B14F-4D97-AF65-F5344CB8AC3E}">
        <p14:creationId xmlns:p14="http://schemas.microsoft.com/office/powerpoint/2010/main" val="250275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ppt_x"/>
                                          </p:val>
                                        </p:tav>
                                        <p:tav tm="100000">
                                          <p:val>
                                            <p:strVal val="#ppt_x"/>
                                          </p:val>
                                        </p:tav>
                                      </p:tavLst>
                                    </p:anim>
                                    <p:anim calcmode="lin" valueType="num">
                                      <p:cBhvr additive="base">
                                        <p:cTn id="2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 calcmode="lin" valueType="num">
                                      <p:cBhvr additive="base">
                                        <p:cTn id="31" dur="500" fill="hold"/>
                                        <p:tgtEl>
                                          <p:spTgt spid="40"/>
                                        </p:tgtEl>
                                        <p:attrNameLst>
                                          <p:attrName>ppt_x</p:attrName>
                                        </p:attrNameLst>
                                      </p:cBhvr>
                                      <p:tavLst>
                                        <p:tav tm="0">
                                          <p:val>
                                            <p:strVal val="#ppt_x"/>
                                          </p:val>
                                        </p:tav>
                                        <p:tav tm="100000">
                                          <p:val>
                                            <p:strVal val="#ppt_x"/>
                                          </p:val>
                                        </p:tav>
                                      </p:tavLst>
                                    </p:anim>
                                    <p:anim calcmode="lin" valueType="num">
                                      <p:cBhvr additive="base">
                                        <p:cTn id="3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40" grpId="0" animBg="1"/>
      <p:bldP spid="41"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6</a:t>
            </a:r>
            <a:r>
              <a:rPr lang="en-GB" sz="1800" dirty="0"/>
              <a:t>. </a:t>
            </a:r>
            <a:r>
              <a:rPr lang="en-US" sz="1800" b="1" dirty="0"/>
              <a:t>Ask a user for their first name and second name and store that in a txt file. Close the file. </a:t>
            </a:r>
            <a:r>
              <a:rPr lang="en-GB" sz="1800" dirty="0"/>
              <a:t> </a:t>
            </a:r>
            <a:r>
              <a:rPr lang="en-US" sz="1800" b="1" dirty="0"/>
              <a:t>Ask another user for their name and address. Append that to the same file. </a:t>
            </a:r>
            <a:endParaRPr lang="en-GB" sz="1800" dirty="0"/>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57945847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12. </a:t>
            </a:r>
            <a:r>
              <a:rPr lang="en-US" sz="2400" dirty="0"/>
              <a:t>Complete the following table:</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2420090548"/>
              </p:ext>
            </p:extLst>
          </p:nvPr>
        </p:nvGraphicFramePr>
        <p:xfrm>
          <a:off x="467544" y="980728"/>
          <a:ext cx="7416824" cy="4945152"/>
        </p:xfrm>
        <a:graphic>
          <a:graphicData uri="http://schemas.openxmlformats.org/drawingml/2006/table">
            <a:tbl>
              <a:tblPr firstRow="1" bandRow="1">
                <a:tableStyleId>{5C22544A-7EE6-4342-B048-85BDC9FD1C3A}</a:tableStyleId>
              </a:tblPr>
              <a:tblGrid>
                <a:gridCol w="4160658">
                  <a:extLst>
                    <a:ext uri="{9D8B030D-6E8A-4147-A177-3AD203B41FA5}">
                      <a16:colId xmlns:a16="http://schemas.microsoft.com/office/drawing/2014/main" val="20000"/>
                    </a:ext>
                  </a:extLst>
                </a:gridCol>
                <a:gridCol w="3256166">
                  <a:extLst>
                    <a:ext uri="{9D8B030D-6E8A-4147-A177-3AD203B41FA5}">
                      <a16:colId xmlns:a16="http://schemas.microsoft.com/office/drawing/2014/main" val="20001"/>
                    </a:ext>
                  </a:extLst>
                </a:gridCol>
              </a:tblGrid>
              <a:tr h="379248">
                <a:tc>
                  <a:txBody>
                    <a:bodyPr/>
                    <a:lstStyle/>
                    <a:p>
                      <a:pPr>
                        <a:lnSpc>
                          <a:spcPct val="115000"/>
                        </a:lnSpc>
                        <a:spcAft>
                          <a:spcPts val="0"/>
                        </a:spcAft>
                      </a:pPr>
                      <a:r>
                        <a:rPr lang="en-GB" sz="1100" dirty="0">
                          <a:effectLst/>
                        </a:rPr>
                        <a:t>Arithmetic operator name</a:t>
                      </a:r>
                      <a:endParaRPr lang="en-GB" sz="1100" dirty="0">
                        <a:solidFill>
                          <a:srgbClr val="000000"/>
                        </a:solidFill>
                        <a:effectLst/>
                        <a:latin typeface="Arial"/>
                        <a:ea typeface="Arial"/>
                      </a:endParaRPr>
                    </a:p>
                  </a:txBody>
                  <a:tcPr marL="90170" marR="90170" anchor="ctr"/>
                </a:tc>
                <a:tc>
                  <a:txBody>
                    <a:bodyPr/>
                    <a:lstStyle/>
                    <a:p>
                      <a:pPr>
                        <a:lnSpc>
                          <a:spcPct val="115000"/>
                        </a:lnSpc>
                        <a:spcAft>
                          <a:spcPts val="0"/>
                        </a:spcAft>
                      </a:pPr>
                      <a:r>
                        <a:rPr lang="en-GB" sz="1100" dirty="0">
                          <a:effectLst/>
                        </a:rPr>
                        <a:t>Arithmetic operator symbol</a:t>
                      </a:r>
                      <a:endParaRPr lang="en-GB" sz="1100" dirty="0">
                        <a:solidFill>
                          <a:srgbClr val="000000"/>
                        </a:solidFill>
                        <a:effectLst/>
                        <a:latin typeface="Arial"/>
                        <a:ea typeface="Arial"/>
                      </a:endParaRPr>
                    </a:p>
                  </a:txBody>
                  <a:tcPr marL="90170" marR="90170" anchor="ctr"/>
                </a:tc>
                <a:extLst>
                  <a:ext uri="{0D108BD9-81ED-4DB2-BD59-A6C34878D82A}">
                    <a16:rowId xmlns:a16="http://schemas.microsoft.com/office/drawing/2014/main" val="10000"/>
                  </a:ext>
                </a:extLst>
              </a:tr>
              <a:tr h="637838">
                <a:tc>
                  <a:txBody>
                    <a:bodyPr/>
                    <a:lstStyle/>
                    <a:p>
                      <a:pPr>
                        <a:lnSpc>
                          <a:spcPct val="115000"/>
                        </a:lnSpc>
                        <a:spcAft>
                          <a:spcPts val="0"/>
                        </a:spcAft>
                      </a:pPr>
                      <a:r>
                        <a:rPr lang="en-US" sz="2800" b="1" dirty="0">
                          <a:solidFill>
                            <a:schemeClr val="dk1"/>
                          </a:solidFill>
                          <a:effectLst/>
                          <a:latin typeface="+mn-lt"/>
                          <a:ea typeface="+mn-ea"/>
                        </a:rPr>
                        <a:t>Addition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spcAft>
                          <a:spcPts val="0"/>
                        </a:spcAft>
                      </a:pPr>
                      <a:r>
                        <a:rPr lang="en-GB" sz="3200" dirty="0">
                          <a:effectLst/>
                        </a:rPr>
                        <a:t> +</a:t>
                      </a:r>
                      <a:endParaRPr lang="en-GB" sz="3200" dirty="0">
                        <a:solidFill>
                          <a:srgbClr val="000000"/>
                        </a:solidFill>
                        <a:effectLst/>
                        <a:latin typeface="Arial"/>
                        <a:ea typeface="Arial"/>
                      </a:endParaRPr>
                    </a:p>
                  </a:txBody>
                  <a:tcPr marL="90170" marR="90170" anchor="ctr"/>
                </a:tc>
                <a:extLst>
                  <a:ext uri="{0D108BD9-81ED-4DB2-BD59-A6C34878D82A}">
                    <a16:rowId xmlns:a16="http://schemas.microsoft.com/office/drawing/2014/main" val="10001"/>
                  </a:ext>
                </a:extLst>
              </a:tr>
              <a:tr h="637838">
                <a:tc>
                  <a:txBody>
                    <a:bodyPr/>
                    <a:lstStyle/>
                    <a:p>
                      <a:pPr>
                        <a:lnSpc>
                          <a:spcPct val="115000"/>
                        </a:lnSpc>
                        <a:spcAft>
                          <a:spcPts val="0"/>
                        </a:spcAft>
                      </a:pPr>
                      <a:r>
                        <a:rPr lang="en-US" sz="2800" b="1" dirty="0">
                          <a:effectLst/>
                        </a:rPr>
                        <a:t>Subtraction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r>
                        <a:rPr lang="en-US" sz="3200" dirty="0">
                          <a:solidFill>
                            <a:srgbClr val="000000"/>
                          </a:solidFill>
                          <a:effectLst/>
                          <a:latin typeface="Arial"/>
                        </a:rPr>
                        <a:t>-</a:t>
                      </a: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2"/>
                  </a:ext>
                </a:extLst>
              </a:tr>
              <a:tr h="637838">
                <a:tc>
                  <a:txBody>
                    <a:bodyPr/>
                    <a:lstStyle/>
                    <a:p>
                      <a:pPr>
                        <a:lnSpc>
                          <a:spcPct val="115000"/>
                        </a:lnSpc>
                        <a:spcAft>
                          <a:spcPts val="0"/>
                        </a:spcAft>
                      </a:pPr>
                      <a:r>
                        <a:rPr lang="en-US" sz="2800" b="1" dirty="0">
                          <a:effectLst/>
                        </a:rPr>
                        <a:t>Multiplication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3"/>
                  </a:ext>
                </a:extLst>
              </a:tr>
              <a:tr h="637838">
                <a:tc>
                  <a:txBody>
                    <a:bodyPr/>
                    <a:lstStyle/>
                    <a:p>
                      <a:pPr>
                        <a:lnSpc>
                          <a:spcPct val="115000"/>
                        </a:lnSpc>
                        <a:spcAft>
                          <a:spcPts val="0"/>
                        </a:spcAft>
                      </a:pPr>
                      <a:r>
                        <a:rPr lang="en-US" sz="2800" b="1" dirty="0">
                          <a:effectLst/>
                        </a:rPr>
                        <a:t>Division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4"/>
                  </a:ext>
                </a:extLst>
              </a:tr>
              <a:tr h="637838">
                <a:tc>
                  <a:txBody>
                    <a:bodyPr/>
                    <a:lstStyle/>
                    <a:p>
                      <a:pPr>
                        <a:lnSpc>
                          <a:spcPct val="115000"/>
                        </a:lnSpc>
                        <a:spcAft>
                          <a:spcPts val="0"/>
                        </a:spcAft>
                      </a:pPr>
                      <a:r>
                        <a:rPr lang="en-GB" sz="2800" b="1" dirty="0">
                          <a:effectLst/>
                        </a:rPr>
                        <a:t>Exponent</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5"/>
                  </a:ext>
                </a:extLst>
              </a:tr>
              <a:tr h="637838">
                <a:tc>
                  <a:txBody>
                    <a:bodyPr/>
                    <a:lstStyle/>
                    <a:p>
                      <a:pPr>
                        <a:lnSpc>
                          <a:spcPct val="115000"/>
                        </a:lnSpc>
                        <a:spcAft>
                          <a:spcPts val="0"/>
                        </a:spcAft>
                      </a:pPr>
                      <a:r>
                        <a:rPr lang="en-US" sz="2800" b="1" dirty="0">
                          <a:effectLst/>
                        </a:rPr>
                        <a:t>Modulus</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6"/>
                  </a:ext>
                </a:extLst>
              </a:tr>
              <a:tr h="379248">
                <a:tc>
                  <a:txBody>
                    <a:bodyPr/>
                    <a:lstStyle/>
                    <a:p>
                      <a:pPr>
                        <a:lnSpc>
                          <a:spcPct val="115000"/>
                        </a:lnSpc>
                        <a:spcAft>
                          <a:spcPts val="0"/>
                        </a:spcAft>
                      </a:pPr>
                      <a:r>
                        <a:rPr lang="en-US" sz="2800" b="1" dirty="0">
                          <a:effectLst/>
                        </a:rPr>
                        <a:t>Floor Division</a:t>
                      </a:r>
                      <a:endParaRPr lang="en-GB" sz="2800" b="1" dirty="0">
                        <a:solidFill>
                          <a:srgbClr val="000000"/>
                        </a:solidFill>
                        <a:effectLst/>
                        <a:latin typeface="Arial"/>
                        <a:ea typeface="Arial"/>
                      </a:endParaRPr>
                    </a:p>
                  </a:txBody>
                  <a:tcPr marL="90170" marR="90170" anchor="ctr"/>
                </a:tc>
                <a:tc>
                  <a:txBody>
                    <a:bodyPr/>
                    <a:lstStyle/>
                    <a:p>
                      <a:pPr algn="ctr">
                        <a:lnSpc>
                          <a:spcPct val="115000"/>
                        </a:lnSpc>
                      </a:pPr>
                      <a:endParaRPr lang="en-GB" sz="3200" dirty="0">
                        <a:solidFill>
                          <a:srgbClr val="000000"/>
                        </a:solidFill>
                        <a:effectLst/>
                        <a:latin typeface="Arial"/>
                      </a:endParaRPr>
                    </a:p>
                  </a:txBody>
                  <a:tcPr marL="90170" marR="9017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8417374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7</a:t>
            </a:r>
            <a:r>
              <a:rPr lang="en-GB" sz="1800" dirty="0"/>
              <a:t>. </a:t>
            </a:r>
            <a:r>
              <a:rPr lang="en-US" sz="1800" b="1" dirty="0"/>
              <a:t>Update your last program by adding the following at the end of your program on a new line: Alex hunter</a:t>
            </a:r>
            <a:endParaRPr lang="en-GB" sz="1800" dirty="0"/>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32533071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8</a:t>
            </a:r>
            <a:r>
              <a:rPr lang="en-GB" sz="1800" dirty="0"/>
              <a:t>. </a:t>
            </a:r>
            <a:r>
              <a:rPr lang="en-GB" sz="1800" b="1" dirty="0"/>
              <a:t>Ask the user to input 5 numbers and append these to the end of the text file. Hint: use a for loop.</a:t>
            </a:r>
            <a:endParaRPr lang="en-GB" sz="1800" dirty="0"/>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96694706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9</a:t>
            </a:r>
            <a:r>
              <a:rPr lang="en-GB" sz="1800" dirty="0"/>
              <a:t>. </a:t>
            </a:r>
            <a:r>
              <a:rPr lang="en-GB" sz="1800" b="1" dirty="0"/>
              <a:t>Ask 4 users for their name. Store this in an array.</a:t>
            </a:r>
            <a:r>
              <a:rPr lang="en-GB" sz="1800" dirty="0"/>
              <a:t> </a:t>
            </a:r>
            <a:r>
              <a:rPr lang="en-GB" sz="1800" b="1" dirty="0"/>
              <a:t>Write all 3 names on separate lines in a file by looping “for loop” through each name in the array. Close the file.</a:t>
            </a:r>
            <a:endParaRPr lang="en-GB" sz="1800" dirty="0"/>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04977377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10</a:t>
            </a:r>
            <a:r>
              <a:rPr lang="en-GB" sz="1800" dirty="0"/>
              <a:t>. </a:t>
            </a:r>
            <a:r>
              <a:rPr lang="en-GB" sz="1800" b="1" dirty="0"/>
              <a:t>Ask the user how many numbers they want to enter.  Let them enter this many numbers and write them to a text file. Each number must be on a separate line.</a:t>
            </a:r>
            <a:endParaRPr lang="en-GB" sz="1800" dirty="0"/>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00929843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11</a:t>
            </a:r>
            <a:r>
              <a:rPr lang="en-GB" sz="1800" dirty="0"/>
              <a:t>. Write a program that asks the user for their personal details including: first name, surname, age and address. Store them in a file.</a:t>
            </a:r>
          </a:p>
          <a:p>
            <a:pPr marL="0" lv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4196496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12</a:t>
            </a:r>
            <a:r>
              <a:rPr lang="en-GB" sz="1800" dirty="0"/>
              <a:t>. Ask the user to enter the name of 5 different games. Store them in a file. Read the data from the file and store it in a list. Separate each of them by a comma. </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16216" y="908720"/>
            <a:ext cx="2560035" cy="124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54017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13</a:t>
            </a:r>
            <a:r>
              <a:rPr lang="en-GB" sz="1800" dirty="0"/>
              <a:t>. Create a text file named team.txt and store 8 football team names and their best player, separate the player from the team name by a comma.</a:t>
            </a:r>
          </a:p>
          <a:p>
            <a:pPr marL="0" indent="0">
              <a:buNone/>
            </a:pPr>
            <a:r>
              <a:rPr lang="en-US" sz="1800" dirty="0"/>
              <a:t>Create a program that reads from the text file and displays a random</a:t>
            </a:r>
          </a:p>
          <a:p>
            <a:pPr marL="0" indent="0">
              <a:buNone/>
            </a:pPr>
            <a:r>
              <a:rPr lang="en-US" sz="1800" dirty="0"/>
              <a:t>team name and the first letter of the player’s first name and the first letter of their surname.</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650071"/>
            <a:ext cx="1296144" cy="4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7864" y="1556792"/>
            <a:ext cx="2448272" cy="654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125432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768" y="-18752"/>
            <a:ext cx="8229600" cy="4525963"/>
          </a:xfrm>
        </p:spPr>
        <p:txBody>
          <a:bodyPr/>
          <a:lstStyle/>
          <a:p>
            <a:pPr marL="0" indent="0">
              <a:buNone/>
            </a:pPr>
            <a:r>
              <a:rPr lang="en-US" sz="1800" b="1" dirty="0"/>
              <a:t>Q13 </a:t>
            </a:r>
            <a:r>
              <a:rPr lang="en-US" sz="1800" b="1" dirty="0" err="1"/>
              <a:t>Helpsheet</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
        <p:nvSpPr>
          <p:cNvPr id="2" name="Rectangle 1"/>
          <p:cNvSpPr/>
          <p:nvPr/>
        </p:nvSpPr>
        <p:spPr>
          <a:xfrm>
            <a:off x="161256" y="476672"/>
            <a:ext cx="8982744" cy="5386090"/>
          </a:xfrm>
          <a:prstGeom prst="rect">
            <a:avLst/>
          </a:prstGeom>
        </p:spPr>
        <p:txBody>
          <a:bodyPr wrap="square">
            <a:spAutoFit/>
          </a:bodyPr>
          <a:lstStyle/>
          <a:p>
            <a:r>
              <a:rPr lang="en-GB" sz="2000" dirty="0"/>
              <a:t>import ______</a:t>
            </a:r>
          </a:p>
          <a:p>
            <a:r>
              <a:rPr lang="en-GB" sz="2000" dirty="0" err="1"/>
              <a:t>teamList</a:t>
            </a:r>
            <a:r>
              <a:rPr lang="en-GB" sz="2000" dirty="0"/>
              <a:t> = _____("team.txt", "__")</a:t>
            </a:r>
          </a:p>
          <a:p>
            <a:r>
              <a:rPr lang="en-GB" sz="2000" dirty="0"/>
              <a:t>data = </a:t>
            </a:r>
            <a:r>
              <a:rPr lang="en-GB" sz="2000" dirty="0" err="1"/>
              <a:t>teamList</a:t>
            </a:r>
            <a:r>
              <a:rPr lang="en-GB" sz="2000" dirty="0"/>
              <a:t>._______()</a:t>
            </a:r>
          </a:p>
          <a:p>
            <a:r>
              <a:rPr lang="en-GB" sz="2000" dirty="0" err="1"/>
              <a:t>randomChoice</a:t>
            </a:r>
            <a:r>
              <a:rPr lang="en-GB" sz="2000" dirty="0"/>
              <a:t>= random._______(____)</a:t>
            </a:r>
          </a:p>
          <a:p>
            <a:r>
              <a:rPr lang="en-GB" sz="2000" dirty="0" err="1"/>
              <a:t>teamName</a:t>
            </a:r>
            <a:r>
              <a:rPr lang="en-GB" sz="2000" dirty="0"/>
              <a:t> =[]</a:t>
            </a:r>
          </a:p>
          <a:p>
            <a:r>
              <a:rPr lang="en-GB" sz="2000" dirty="0"/>
              <a:t>player =[]</a:t>
            </a:r>
          </a:p>
          <a:p>
            <a:r>
              <a:rPr lang="en-GB" sz="2000" dirty="0"/>
              <a:t>for lines in data:</a:t>
            </a:r>
          </a:p>
          <a:p>
            <a:r>
              <a:rPr lang="en-GB" sz="2000" dirty="0"/>
              <a:t>    split = lines._____(',')</a:t>
            </a:r>
          </a:p>
          <a:p>
            <a:r>
              <a:rPr lang="en-GB" sz="2000" dirty="0"/>
              <a:t>    </a:t>
            </a:r>
            <a:r>
              <a:rPr lang="en-GB" sz="2000" dirty="0" err="1"/>
              <a:t>teamName</a:t>
            </a:r>
            <a:r>
              <a:rPr lang="en-GB" sz="2000" dirty="0"/>
              <a:t>.______(split[0])</a:t>
            </a:r>
          </a:p>
          <a:p>
            <a:r>
              <a:rPr lang="en-GB" sz="2000" dirty="0"/>
              <a:t>    player._______(_____[1])</a:t>
            </a:r>
          </a:p>
          <a:p>
            <a:r>
              <a:rPr lang="en-GB" sz="2000" dirty="0" err="1"/>
              <a:t>teamName</a:t>
            </a:r>
            <a:r>
              <a:rPr lang="en-GB" sz="2000" dirty="0"/>
              <a:t> = </a:t>
            </a:r>
            <a:r>
              <a:rPr lang="en-GB" sz="2000" dirty="0" err="1"/>
              <a:t>teamName</a:t>
            </a:r>
            <a:r>
              <a:rPr lang="en-GB" sz="2000" dirty="0"/>
              <a:t>[_______]</a:t>
            </a:r>
          </a:p>
          <a:p>
            <a:r>
              <a:rPr lang="en-GB" sz="2000" dirty="0"/>
              <a:t>letters = _______[</a:t>
            </a:r>
            <a:r>
              <a:rPr lang="en-GB" sz="2000" dirty="0" err="1"/>
              <a:t>randomChoice</a:t>
            </a:r>
            <a:r>
              <a:rPr lang="en-GB" sz="2000" dirty="0"/>
              <a:t>]</a:t>
            </a:r>
          </a:p>
          <a:p>
            <a:r>
              <a:rPr lang="en-GB" sz="2000" dirty="0"/>
              <a:t>print("\</a:t>
            </a:r>
            <a:r>
              <a:rPr lang="en-GB" sz="2000" dirty="0" err="1"/>
              <a:t>nThe</a:t>
            </a:r>
            <a:r>
              <a:rPr lang="en-GB" sz="2000" dirty="0"/>
              <a:t> team is ",______) </a:t>
            </a:r>
          </a:p>
          <a:p>
            <a:r>
              <a:rPr lang="en-GB" sz="2000" dirty="0" err="1"/>
              <a:t>splitLetters</a:t>
            </a:r>
            <a:r>
              <a:rPr lang="en-GB" sz="2000" dirty="0"/>
              <a:t> = letters._____(' ')</a:t>
            </a:r>
          </a:p>
          <a:p>
            <a:r>
              <a:rPr lang="en-GB" sz="2000" dirty="0"/>
              <a:t>print("And the first letter of the player’s </a:t>
            </a:r>
            <a:r>
              <a:rPr lang="en-GB" sz="2000" dirty="0" err="1"/>
              <a:t>firstname</a:t>
            </a:r>
            <a:r>
              <a:rPr lang="en-GB" sz="2000" dirty="0"/>
              <a:t> and surname is")</a:t>
            </a:r>
          </a:p>
          <a:p>
            <a:r>
              <a:rPr lang="en-GB" sz="2000" dirty="0"/>
              <a:t>for x in range(_____(</a:t>
            </a:r>
            <a:r>
              <a:rPr lang="en-GB" sz="2000" dirty="0" err="1"/>
              <a:t>splitLetters</a:t>
            </a:r>
            <a:r>
              <a:rPr lang="en-GB" sz="2000" dirty="0"/>
              <a:t>)):</a:t>
            </a:r>
          </a:p>
          <a:p>
            <a:r>
              <a:rPr lang="en-GB" sz="2000" dirty="0"/>
              <a:t>    print((______[x][_]).upper())</a:t>
            </a:r>
          </a:p>
        </p:txBody>
      </p:sp>
    </p:spTree>
    <p:extLst>
      <p:ext uri="{BB962C8B-B14F-4D97-AF65-F5344CB8AC3E}">
        <p14:creationId xmlns:p14="http://schemas.microsoft.com/office/powerpoint/2010/main" val="194955916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14</a:t>
            </a:r>
            <a:r>
              <a:rPr lang="en-GB" sz="1800" dirty="0"/>
              <a:t>. </a:t>
            </a:r>
            <a:r>
              <a:rPr lang="en-GB" sz="1800" spc="-20" dirty="0"/>
              <a:t>Write a program that allows the user to create and store a checklist for their homework. </a:t>
            </a:r>
            <a:r>
              <a:rPr lang="en-GB" sz="800" dirty="0"/>
              <a:t> </a:t>
            </a:r>
            <a:r>
              <a:rPr lang="en-GB" sz="1800" dirty="0"/>
              <a:t>Ask for pupil’s name, and create a text file using the pupil’s name.</a:t>
            </a:r>
          </a:p>
          <a:p>
            <a:pPr marL="0" indent="0">
              <a:buNone/>
            </a:pPr>
            <a:r>
              <a:rPr lang="en-GB" sz="1800" dirty="0"/>
              <a:t>Ask how many </a:t>
            </a:r>
            <a:r>
              <a:rPr lang="en-GB" sz="1800" dirty="0" err="1"/>
              <a:t>homeworks</a:t>
            </a:r>
            <a:r>
              <a:rPr lang="en-GB" sz="1800" dirty="0"/>
              <a:t> they need to complete.  The user should then be able to enter each homework name. Store them in a file.</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35161031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768" y="-18751"/>
            <a:ext cx="1655440" cy="423416"/>
          </a:xfrm>
        </p:spPr>
        <p:txBody>
          <a:bodyPr/>
          <a:lstStyle/>
          <a:p>
            <a:pPr marL="0" indent="0">
              <a:buNone/>
            </a:pPr>
            <a:r>
              <a:rPr lang="en-US" sz="1800" b="1" dirty="0"/>
              <a:t>Q14 </a:t>
            </a:r>
            <a:r>
              <a:rPr lang="en-US" sz="1800" b="1" dirty="0" err="1"/>
              <a:t>Helpsheet</a:t>
            </a:r>
            <a:endParaRPr lang="en-GB" sz="2000" dirty="0">
              <a:solidFill>
                <a:srgbClr val="FF0000"/>
              </a:solidFill>
            </a:endParaRPr>
          </a:p>
          <a:p>
            <a:pPr marL="0" indent="0">
              <a:buNone/>
            </a:pPr>
            <a:endParaRPr lang="en-GB" sz="2400" dirty="0">
              <a:latin typeface="Courier" pitchFamily="49" charset="0"/>
            </a:endParaRPr>
          </a:p>
        </p:txBody>
      </p:sp>
      <p:sp>
        <p:nvSpPr>
          <p:cNvPr id="2" name="Rectangle 1"/>
          <p:cNvSpPr/>
          <p:nvPr/>
        </p:nvSpPr>
        <p:spPr>
          <a:xfrm>
            <a:off x="161256" y="476672"/>
            <a:ext cx="8982744" cy="3785652"/>
          </a:xfrm>
          <a:prstGeom prst="rect">
            <a:avLst/>
          </a:prstGeom>
        </p:spPr>
        <p:txBody>
          <a:bodyPr wrap="square">
            <a:spAutoFit/>
          </a:bodyPr>
          <a:lstStyle/>
          <a:p>
            <a:r>
              <a:rPr lang="en-GB" dirty="0"/>
              <a:t>homework=[]</a:t>
            </a:r>
          </a:p>
          <a:p>
            <a:r>
              <a:rPr lang="en-GB" dirty="0"/>
              <a:t>name=__________</a:t>
            </a:r>
          </a:p>
          <a:p>
            <a:r>
              <a:rPr lang="en-GB" dirty="0" err="1"/>
              <a:t>homeworkNum</a:t>
            </a:r>
            <a:r>
              <a:rPr lang="en-GB" dirty="0"/>
              <a:t>=__________</a:t>
            </a:r>
          </a:p>
          <a:p>
            <a:r>
              <a:rPr lang="en-GB" dirty="0"/>
              <a:t>for i in range(0,_____):</a:t>
            </a:r>
          </a:p>
          <a:p>
            <a:r>
              <a:rPr lang="en-GB" dirty="0"/>
              <a:t>    homework._____(input("Enter the name of homework "+</a:t>
            </a:r>
            <a:r>
              <a:rPr lang="en-GB" dirty="0" err="1"/>
              <a:t>str</a:t>
            </a:r>
            <a:r>
              <a:rPr lang="en-GB" dirty="0"/>
              <a:t>(i+1)+": "))</a:t>
            </a:r>
          </a:p>
          <a:p>
            <a:r>
              <a:rPr lang="en-GB" dirty="0"/>
              <a:t>file = _____((</a:t>
            </a:r>
            <a:r>
              <a:rPr lang="en-GB" dirty="0" err="1"/>
              <a:t>name+".txt</a:t>
            </a:r>
            <a:r>
              <a:rPr lang="en-GB" dirty="0"/>
              <a:t>"), "_")</a:t>
            </a:r>
          </a:p>
          <a:p>
            <a:r>
              <a:rPr lang="en-GB" dirty="0"/>
              <a:t>for item in ______:</a:t>
            </a:r>
          </a:p>
          <a:p>
            <a:r>
              <a:rPr lang="en-GB" dirty="0"/>
              <a:t>  </a:t>
            </a:r>
            <a:r>
              <a:rPr lang="en-GB" dirty="0" err="1"/>
              <a:t>file.write</a:t>
            </a:r>
            <a:r>
              <a:rPr lang="en-GB" dirty="0"/>
              <a:t>(_____+"\n")</a:t>
            </a:r>
          </a:p>
          <a:p>
            <a:r>
              <a:rPr lang="en-GB" dirty="0"/>
              <a:t>file._____()</a:t>
            </a:r>
          </a:p>
        </p:txBody>
      </p:sp>
    </p:spTree>
    <p:extLst>
      <p:ext uri="{BB962C8B-B14F-4D97-AF65-F5344CB8AC3E}">
        <p14:creationId xmlns:p14="http://schemas.microsoft.com/office/powerpoint/2010/main" val="218915155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13. </a:t>
            </a:r>
            <a:r>
              <a:rPr lang="en-GB" sz="2400" b="1" dirty="0"/>
              <a:t>Create a variable x with a value of 5. Create a variable y with a value of 3. </a:t>
            </a:r>
            <a:r>
              <a:rPr lang="en-US" sz="2400" b="1" dirty="0"/>
              <a:t>Create a variable  z with a value 10. </a:t>
            </a:r>
            <a:r>
              <a:rPr lang="en-GB" sz="2400" b="1" i="1" dirty="0"/>
              <a:t>Multiply three numbers together and store them in a variable called answer. </a:t>
            </a:r>
            <a:r>
              <a:rPr lang="en-US" sz="2400" b="1" i="1" dirty="0"/>
              <a:t>Comment on the code.</a:t>
            </a:r>
            <a:endParaRPr lang="en-GB" sz="2400" dirty="0"/>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88211541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80728"/>
            <a:ext cx="8991600" cy="5137783"/>
          </a:xfrm>
          <a:solidFill>
            <a:schemeClr val="accent6">
              <a:lumMod val="20000"/>
              <a:lumOff val="80000"/>
            </a:schemeClr>
          </a:solidFill>
        </p:spPr>
        <p:txBody>
          <a:bodyPr>
            <a:normAutofit lnSpcReduction="10000"/>
          </a:bodyPr>
          <a:lstStyle/>
          <a:p>
            <a:r>
              <a:rPr lang="en-GB" sz="4000" dirty="0"/>
              <a:t>A </a:t>
            </a:r>
            <a:r>
              <a:rPr lang="en-GB" sz="4000" b="1" dirty="0"/>
              <a:t>subroutine</a:t>
            </a:r>
            <a:r>
              <a:rPr lang="en-GB" sz="4000" dirty="0"/>
              <a:t> or a </a:t>
            </a:r>
            <a:r>
              <a:rPr lang="en-GB" sz="4000" b="1" dirty="0"/>
              <a:t>subprogram </a:t>
            </a:r>
            <a:r>
              <a:rPr lang="en-GB" sz="4000" dirty="0"/>
              <a:t>is a named self-contained section of code that performs a specific task.</a:t>
            </a:r>
          </a:p>
          <a:p>
            <a:r>
              <a:rPr lang="en-GB" sz="4000" b="1" dirty="0"/>
              <a:t>Parameters: </a:t>
            </a:r>
            <a:r>
              <a:rPr lang="en-GB" sz="4000" dirty="0"/>
              <a:t>Specific variables used to pass values into a sub program.</a:t>
            </a:r>
          </a:p>
          <a:p>
            <a:r>
              <a:rPr lang="en-US" sz="4000" b="1" dirty="0"/>
              <a:t>Arguments: </a:t>
            </a:r>
            <a:r>
              <a:rPr lang="en-US" sz="4000" dirty="0"/>
              <a:t>Actual values that the parameters take when the sub program is called.</a:t>
            </a:r>
            <a:endParaRPr lang="en-GB" sz="4000" dirty="0"/>
          </a:p>
          <a:p>
            <a:pPr marL="0" indent="0">
              <a:buNone/>
            </a:pPr>
            <a:endParaRPr lang="en-GB" sz="4000" dirty="0"/>
          </a:p>
        </p:txBody>
      </p:sp>
      <p:sp>
        <p:nvSpPr>
          <p:cNvPr id="4" name="Text Placeholder 3"/>
          <p:cNvSpPr>
            <a:spLocks noGrp="1"/>
          </p:cNvSpPr>
          <p:nvPr>
            <p:ph type="body" sz="quarter" idx="10"/>
          </p:nvPr>
        </p:nvSpPr>
        <p:spPr/>
        <p:txBody>
          <a:bodyPr>
            <a:normAutofit/>
          </a:bodyPr>
          <a:lstStyle/>
          <a:p>
            <a:r>
              <a:rPr lang="en-GB" sz="2000" dirty="0"/>
              <a:t>Procedure, function, subroutine, subprogram, return, parameter</a:t>
            </a:r>
          </a:p>
        </p:txBody>
      </p:sp>
      <p:sp>
        <p:nvSpPr>
          <p:cNvPr id="11" name="Rectangle 10"/>
          <p:cNvSpPr/>
          <p:nvPr/>
        </p:nvSpPr>
        <p:spPr>
          <a:xfrm>
            <a:off x="2771800" y="144554"/>
            <a:ext cx="5014681" cy="769441"/>
          </a:xfrm>
          <a:prstGeom prst="rect">
            <a:avLst/>
          </a:prstGeom>
        </p:spPr>
        <p:txBody>
          <a:bodyPr wrap="square">
            <a:spAutoFit/>
          </a:bodyPr>
          <a:lstStyle/>
          <a:p>
            <a:r>
              <a:rPr lang="en-US" sz="4400" dirty="0"/>
              <a:t>Procedures</a:t>
            </a:r>
          </a:p>
        </p:txBody>
      </p:sp>
    </p:spTree>
    <p:extLst>
      <p:ext uri="{BB962C8B-B14F-4D97-AF65-F5344CB8AC3E}">
        <p14:creationId xmlns:p14="http://schemas.microsoft.com/office/powerpoint/2010/main" val="109660970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40768"/>
            <a:ext cx="8991600" cy="4777743"/>
          </a:xfrm>
          <a:solidFill>
            <a:schemeClr val="accent6">
              <a:lumMod val="20000"/>
              <a:lumOff val="80000"/>
            </a:schemeClr>
          </a:solidFill>
        </p:spPr>
        <p:txBody>
          <a:bodyPr/>
          <a:lstStyle/>
          <a:p>
            <a:pPr marL="0" indent="0">
              <a:buNone/>
            </a:pPr>
            <a:r>
              <a:rPr lang="en-US" sz="2800" dirty="0"/>
              <a:t> </a:t>
            </a:r>
            <a:endParaRPr lang="en-GB" sz="2800" dirty="0"/>
          </a:p>
        </p:txBody>
      </p:sp>
      <p:sp>
        <p:nvSpPr>
          <p:cNvPr id="4" name="Text Placeholder 3"/>
          <p:cNvSpPr>
            <a:spLocks noGrp="1"/>
          </p:cNvSpPr>
          <p:nvPr>
            <p:ph type="body" sz="quarter" idx="10"/>
          </p:nvPr>
        </p:nvSpPr>
        <p:spPr/>
        <p:txBody>
          <a:bodyPr>
            <a:normAutofit/>
          </a:bodyPr>
          <a:lstStyle/>
          <a:p>
            <a:r>
              <a:rPr lang="en-GB" sz="2000" dirty="0"/>
              <a:t>Procedure, arguments, subroutine, subprogram, parameter</a:t>
            </a:r>
          </a:p>
        </p:txBody>
      </p:sp>
      <p:sp>
        <p:nvSpPr>
          <p:cNvPr id="11" name="Rectangle 10"/>
          <p:cNvSpPr/>
          <p:nvPr/>
        </p:nvSpPr>
        <p:spPr>
          <a:xfrm>
            <a:off x="2543398" y="260648"/>
            <a:ext cx="5014681" cy="646331"/>
          </a:xfrm>
          <a:prstGeom prst="rect">
            <a:avLst/>
          </a:prstGeom>
        </p:spPr>
        <p:txBody>
          <a:bodyPr wrap="square">
            <a:spAutoFit/>
          </a:bodyPr>
          <a:lstStyle/>
          <a:p>
            <a:r>
              <a:rPr lang="en-US" sz="3600" b="1" dirty="0"/>
              <a:t>PROCEDURE</a:t>
            </a:r>
            <a:endParaRPr lang="en-GB" sz="3600" dirty="0"/>
          </a:p>
        </p:txBody>
      </p:sp>
      <p:sp>
        <p:nvSpPr>
          <p:cNvPr id="6" name="Rectangle 5"/>
          <p:cNvSpPr/>
          <p:nvPr/>
        </p:nvSpPr>
        <p:spPr>
          <a:xfrm>
            <a:off x="2725780" y="3124200"/>
            <a:ext cx="4366500" cy="1631216"/>
          </a:xfrm>
          <a:prstGeom prst="rect">
            <a:avLst/>
          </a:prstGeom>
          <a:solidFill>
            <a:schemeClr val="bg1"/>
          </a:solidFill>
          <a:ln w="38100">
            <a:solidFill>
              <a:srgbClr val="FF0000"/>
            </a:solidFill>
          </a:ln>
        </p:spPr>
        <p:txBody>
          <a:bodyPr wrap="square">
            <a:spAutoFit/>
          </a:bodyPr>
          <a:lstStyle/>
          <a:p>
            <a:r>
              <a:rPr lang="en-US" sz="2000" b="1" dirty="0" err="1">
                <a:solidFill>
                  <a:srgbClr val="FFC000"/>
                </a:solidFill>
              </a:rPr>
              <a:t>def</a:t>
            </a:r>
            <a:r>
              <a:rPr lang="en-US" sz="2000" b="1" dirty="0"/>
              <a:t> </a:t>
            </a:r>
            <a:r>
              <a:rPr lang="en-US" sz="2000" b="1" dirty="0" err="1">
                <a:solidFill>
                  <a:srgbClr val="00B0F0"/>
                </a:solidFill>
              </a:rPr>
              <a:t>firstSubroutine</a:t>
            </a:r>
            <a:r>
              <a:rPr lang="en-US" sz="2000" b="1" dirty="0"/>
              <a:t>():</a:t>
            </a:r>
          </a:p>
          <a:p>
            <a:r>
              <a:rPr lang="en-US" sz="2000" b="1" dirty="0"/>
              <a:t>    name=</a:t>
            </a:r>
            <a:r>
              <a:rPr lang="en-US" sz="2000" b="1" dirty="0">
                <a:solidFill>
                  <a:srgbClr val="7030A0"/>
                </a:solidFill>
              </a:rPr>
              <a:t>input</a:t>
            </a:r>
            <a:r>
              <a:rPr lang="en-US" sz="2000" b="1" dirty="0"/>
              <a:t>(</a:t>
            </a:r>
            <a:r>
              <a:rPr lang="en-US" sz="2000" b="1" dirty="0">
                <a:solidFill>
                  <a:srgbClr val="00B050"/>
                </a:solidFill>
              </a:rPr>
              <a:t>"what is your name"</a:t>
            </a:r>
            <a:r>
              <a:rPr lang="en-US" sz="2000" b="1" dirty="0"/>
              <a:t>)</a:t>
            </a:r>
          </a:p>
          <a:p>
            <a:r>
              <a:rPr lang="en-US" sz="2000" b="1" dirty="0"/>
              <a:t>    </a:t>
            </a:r>
            <a:r>
              <a:rPr lang="en-US" sz="2000" b="1" dirty="0">
                <a:solidFill>
                  <a:srgbClr val="7030A0"/>
                </a:solidFill>
              </a:rPr>
              <a:t>print</a:t>
            </a:r>
            <a:r>
              <a:rPr lang="en-US" sz="2000" b="1" dirty="0"/>
              <a:t>(name)</a:t>
            </a:r>
          </a:p>
          <a:p>
            <a:r>
              <a:rPr lang="en-US" sz="2000" b="1" dirty="0" err="1"/>
              <a:t>firstSubroutine</a:t>
            </a:r>
            <a:r>
              <a:rPr lang="en-US" sz="2000" b="1" dirty="0"/>
              <a:t>()</a:t>
            </a:r>
          </a:p>
          <a:p>
            <a:r>
              <a:rPr lang="en-US" sz="2000" b="1" dirty="0" err="1"/>
              <a:t>firstSubroutine</a:t>
            </a:r>
            <a:r>
              <a:rPr lang="en-US" sz="2000" b="1" dirty="0"/>
              <a:t>()</a:t>
            </a:r>
          </a:p>
        </p:txBody>
      </p:sp>
      <p:sp>
        <p:nvSpPr>
          <p:cNvPr id="5" name="TextBox 4"/>
          <p:cNvSpPr txBox="1"/>
          <p:nvPr/>
        </p:nvSpPr>
        <p:spPr>
          <a:xfrm>
            <a:off x="228600" y="2071638"/>
            <a:ext cx="2209800" cy="2308324"/>
          </a:xfrm>
          <a:prstGeom prst="rect">
            <a:avLst/>
          </a:prstGeom>
          <a:solidFill>
            <a:schemeClr val="bg1"/>
          </a:solidFill>
          <a:ln w="38100">
            <a:solidFill>
              <a:srgbClr val="FF0000"/>
            </a:solidFill>
          </a:ln>
        </p:spPr>
        <p:txBody>
          <a:bodyPr wrap="square" rtlCol="0">
            <a:spAutoFit/>
          </a:bodyPr>
          <a:lstStyle/>
          <a:p>
            <a:r>
              <a:rPr lang="en-GB" b="1" dirty="0" err="1">
                <a:solidFill>
                  <a:srgbClr val="FFC000"/>
                </a:solidFill>
              </a:rPr>
              <a:t>def</a:t>
            </a:r>
            <a:r>
              <a:rPr lang="en-GB" b="1" dirty="0">
                <a:solidFill>
                  <a:srgbClr val="FF0000"/>
                </a:solidFill>
              </a:rPr>
              <a:t> </a:t>
            </a:r>
            <a:r>
              <a:rPr lang="en-GB" b="1" dirty="0"/>
              <a:t>is a command which allows you to define a new function / procedure.  </a:t>
            </a:r>
            <a:endParaRPr lang="en-GB" dirty="0"/>
          </a:p>
        </p:txBody>
      </p:sp>
      <p:cxnSp>
        <p:nvCxnSpPr>
          <p:cNvPr id="8" name="Straight Arrow Connector 7"/>
          <p:cNvCxnSpPr/>
          <p:nvPr/>
        </p:nvCxnSpPr>
        <p:spPr>
          <a:xfrm>
            <a:off x="2438400" y="3329093"/>
            <a:ext cx="381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67944" y="1618776"/>
            <a:ext cx="3352800" cy="830997"/>
          </a:xfrm>
          <a:prstGeom prst="rect">
            <a:avLst/>
          </a:prstGeom>
          <a:solidFill>
            <a:schemeClr val="bg1"/>
          </a:solidFill>
          <a:ln w="38100">
            <a:solidFill>
              <a:srgbClr val="FF0000"/>
            </a:solidFill>
          </a:ln>
        </p:spPr>
        <p:txBody>
          <a:bodyPr wrap="square" rtlCol="0">
            <a:spAutoFit/>
          </a:bodyPr>
          <a:lstStyle/>
          <a:p>
            <a:r>
              <a:rPr lang="en-GB" b="1" dirty="0"/>
              <a:t>Function/procedure name</a:t>
            </a:r>
            <a:endParaRPr lang="en-GB" dirty="0"/>
          </a:p>
        </p:txBody>
      </p:sp>
      <p:cxnSp>
        <p:nvCxnSpPr>
          <p:cNvPr id="13" name="Straight Arrow Connector 12"/>
          <p:cNvCxnSpPr/>
          <p:nvPr/>
        </p:nvCxnSpPr>
        <p:spPr>
          <a:xfrm flipH="1">
            <a:off x="3962400" y="2499043"/>
            <a:ext cx="507270" cy="72675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387362" y="2638914"/>
            <a:ext cx="1604238" cy="1569660"/>
          </a:xfrm>
          <a:prstGeom prst="rect">
            <a:avLst/>
          </a:prstGeom>
          <a:solidFill>
            <a:schemeClr val="bg1"/>
          </a:solidFill>
          <a:ln w="38100">
            <a:solidFill>
              <a:srgbClr val="FF0000"/>
            </a:solidFill>
          </a:ln>
        </p:spPr>
        <p:txBody>
          <a:bodyPr wrap="square" rtlCol="0">
            <a:spAutoFit/>
          </a:bodyPr>
          <a:lstStyle/>
          <a:p>
            <a:r>
              <a:rPr lang="en-GB" b="1" dirty="0"/>
              <a:t>Ask the user to input a name.</a:t>
            </a:r>
            <a:endParaRPr lang="en-GB" dirty="0"/>
          </a:p>
        </p:txBody>
      </p:sp>
      <p:cxnSp>
        <p:nvCxnSpPr>
          <p:cNvPr id="16" name="Straight Arrow Connector 15"/>
          <p:cNvCxnSpPr>
            <a:stCxn id="15" idx="1"/>
          </p:cNvCxnSpPr>
          <p:nvPr/>
        </p:nvCxnSpPr>
        <p:spPr>
          <a:xfrm flipH="1">
            <a:off x="6804248" y="3423744"/>
            <a:ext cx="583114" cy="2212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39000" y="4749801"/>
            <a:ext cx="1752600" cy="1200329"/>
          </a:xfrm>
          <a:prstGeom prst="rect">
            <a:avLst/>
          </a:prstGeom>
          <a:solidFill>
            <a:schemeClr val="bg1"/>
          </a:solidFill>
          <a:ln w="38100">
            <a:solidFill>
              <a:srgbClr val="FF0000"/>
            </a:solidFill>
          </a:ln>
        </p:spPr>
        <p:txBody>
          <a:bodyPr wrap="square" rtlCol="0">
            <a:spAutoFit/>
          </a:bodyPr>
          <a:lstStyle/>
          <a:p>
            <a:r>
              <a:rPr lang="en-GB" b="1" dirty="0"/>
              <a:t>Displays the user’s answer.</a:t>
            </a:r>
            <a:endParaRPr lang="en-GB" dirty="0"/>
          </a:p>
        </p:txBody>
      </p:sp>
      <p:cxnSp>
        <p:nvCxnSpPr>
          <p:cNvPr id="21" name="Straight Arrow Connector 20"/>
          <p:cNvCxnSpPr/>
          <p:nvPr/>
        </p:nvCxnSpPr>
        <p:spPr>
          <a:xfrm flipH="1" flipV="1">
            <a:off x="4419600" y="4005064"/>
            <a:ext cx="2844800" cy="7557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8860" y="4683601"/>
            <a:ext cx="2253340" cy="1569660"/>
          </a:xfrm>
          <a:prstGeom prst="rect">
            <a:avLst/>
          </a:prstGeom>
          <a:solidFill>
            <a:schemeClr val="bg1"/>
          </a:solidFill>
          <a:ln w="38100">
            <a:solidFill>
              <a:srgbClr val="FF0000"/>
            </a:solidFill>
          </a:ln>
        </p:spPr>
        <p:txBody>
          <a:bodyPr wrap="square" rtlCol="0">
            <a:spAutoFit/>
          </a:bodyPr>
          <a:lstStyle/>
          <a:p>
            <a:r>
              <a:rPr lang="en-GB" b="1" dirty="0"/>
              <a:t>Calls the procedure. This will run line 2 and 3.</a:t>
            </a:r>
            <a:endParaRPr lang="en-GB" dirty="0"/>
          </a:p>
        </p:txBody>
      </p:sp>
      <p:cxnSp>
        <p:nvCxnSpPr>
          <p:cNvPr id="24" name="Straight Arrow Connector 23"/>
          <p:cNvCxnSpPr/>
          <p:nvPr/>
        </p:nvCxnSpPr>
        <p:spPr>
          <a:xfrm flipV="1">
            <a:off x="2362200" y="4211678"/>
            <a:ext cx="457200" cy="53812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333170" y="4683601"/>
            <a:ext cx="486230" cy="4039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52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340768"/>
            <a:ext cx="8991600" cy="4777743"/>
          </a:xfrm>
          <a:solidFill>
            <a:schemeClr val="accent6">
              <a:lumMod val="20000"/>
              <a:lumOff val="80000"/>
            </a:schemeClr>
          </a:solidFill>
        </p:spPr>
        <p:txBody>
          <a:bodyPr/>
          <a:lstStyle/>
          <a:p>
            <a:pPr marL="0" indent="0">
              <a:buNone/>
            </a:pPr>
            <a:r>
              <a:rPr lang="en-US" sz="2800" dirty="0"/>
              <a:t> </a:t>
            </a:r>
            <a:endParaRPr lang="en-GB" sz="2800" dirty="0"/>
          </a:p>
        </p:txBody>
      </p:sp>
      <p:sp>
        <p:nvSpPr>
          <p:cNvPr id="4" name="Text Placeholder 3"/>
          <p:cNvSpPr>
            <a:spLocks noGrp="1"/>
          </p:cNvSpPr>
          <p:nvPr>
            <p:ph type="body" sz="quarter" idx="10"/>
          </p:nvPr>
        </p:nvSpPr>
        <p:spPr/>
        <p:txBody>
          <a:bodyPr>
            <a:normAutofit/>
          </a:bodyPr>
          <a:lstStyle/>
          <a:p>
            <a:r>
              <a:rPr lang="en-GB" sz="2000" dirty="0"/>
              <a:t>Procedure, arguments, subroutine, subprogram, parameter</a:t>
            </a:r>
          </a:p>
        </p:txBody>
      </p:sp>
      <p:sp>
        <p:nvSpPr>
          <p:cNvPr id="11" name="Rectangle 10"/>
          <p:cNvSpPr/>
          <p:nvPr/>
        </p:nvSpPr>
        <p:spPr>
          <a:xfrm>
            <a:off x="2110019" y="213833"/>
            <a:ext cx="5014681" cy="707886"/>
          </a:xfrm>
          <a:prstGeom prst="rect">
            <a:avLst/>
          </a:prstGeom>
        </p:spPr>
        <p:txBody>
          <a:bodyPr wrap="square">
            <a:spAutoFit/>
          </a:bodyPr>
          <a:lstStyle/>
          <a:p>
            <a:r>
              <a:rPr lang="en-US" sz="4000" dirty="0"/>
              <a:t>PROCEDURE</a:t>
            </a:r>
            <a:endParaRPr lang="en-GB" sz="4000" dirty="0"/>
          </a:p>
        </p:txBody>
      </p:sp>
      <p:sp>
        <p:nvSpPr>
          <p:cNvPr id="6" name="Rectangle 5"/>
          <p:cNvSpPr/>
          <p:nvPr/>
        </p:nvSpPr>
        <p:spPr>
          <a:xfrm>
            <a:off x="2575560" y="3124201"/>
            <a:ext cx="4444712" cy="1323439"/>
          </a:xfrm>
          <a:prstGeom prst="rect">
            <a:avLst/>
          </a:prstGeom>
          <a:solidFill>
            <a:schemeClr val="bg1"/>
          </a:solidFill>
          <a:ln w="38100">
            <a:solidFill>
              <a:srgbClr val="FF0000"/>
            </a:solidFill>
          </a:ln>
        </p:spPr>
        <p:txBody>
          <a:bodyPr wrap="square">
            <a:spAutoFit/>
          </a:bodyPr>
          <a:lstStyle/>
          <a:p>
            <a:r>
              <a:rPr lang="en-US" sz="2000" b="1" dirty="0" err="1">
                <a:solidFill>
                  <a:srgbClr val="FFC000"/>
                </a:solidFill>
              </a:rPr>
              <a:t>def</a:t>
            </a:r>
            <a:r>
              <a:rPr lang="en-US" sz="2000" b="1" dirty="0"/>
              <a:t> </a:t>
            </a:r>
            <a:r>
              <a:rPr lang="en-US" sz="2000" b="1" dirty="0">
                <a:solidFill>
                  <a:srgbClr val="00B0F0"/>
                </a:solidFill>
              </a:rPr>
              <a:t>welcome</a:t>
            </a:r>
            <a:r>
              <a:rPr lang="en-US" sz="2000" b="1" dirty="0"/>
              <a:t>(name):</a:t>
            </a:r>
          </a:p>
          <a:p>
            <a:r>
              <a:rPr lang="en-US" sz="2000" b="1" dirty="0"/>
              <a:t>    print(</a:t>
            </a:r>
            <a:r>
              <a:rPr lang="en-US" sz="2000" b="1" dirty="0">
                <a:solidFill>
                  <a:srgbClr val="00B050"/>
                </a:solidFill>
              </a:rPr>
              <a:t>“Welcome to school“ </a:t>
            </a:r>
            <a:r>
              <a:rPr lang="en-US" sz="2000" b="1" dirty="0"/>
              <a:t>, name )</a:t>
            </a:r>
          </a:p>
          <a:p>
            <a:r>
              <a:rPr lang="en-US" sz="2000" b="1" dirty="0"/>
              <a:t>welcome(</a:t>
            </a:r>
            <a:r>
              <a:rPr lang="en-US" sz="2000" b="1" dirty="0">
                <a:solidFill>
                  <a:srgbClr val="00B050"/>
                </a:solidFill>
              </a:rPr>
              <a:t>"Alex"</a:t>
            </a:r>
            <a:r>
              <a:rPr lang="en-US" sz="2000" b="1" dirty="0"/>
              <a:t>)</a:t>
            </a:r>
          </a:p>
          <a:p>
            <a:r>
              <a:rPr lang="en-US" sz="2000" b="1" dirty="0"/>
              <a:t>welcome(</a:t>
            </a:r>
            <a:r>
              <a:rPr lang="en-US" sz="2000" b="1" dirty="0">
                <a:solidFill>
                  <a:srgbClr val="00B050"/>
                </a:solidFill>
              </a:rPr>
              <a:t>“Tom"</a:t>
            </a:r>
            <a:r>
              <a:rPr lang="en-US" sz="2000" b="1" dirty="0"/>
              <a:t>)</a:t>
            </a:r>
          </a:p>
        </p:txBody>
      </p:sp>
      <p:sp>
        <p:nvSpPr>
          <p:cNvPr id="5" name="TextBox 4"/>
          <p:cNvSpPr txBox="1"/>
          <p:nvPr/>
        </p:nvSpPr>
        <p:spPr>
          <a:xfrm>
            <a:off x="156583" y="2717799"/>
            <a:ext cx="2205617" cy="1938992"/>
          </a:xfrm>
          <a:prstGeom prst="rect">
            <a:avLst/>
          </a:prstGeom>
          <a:solidFill>
            <a:schemeClr val="bg1"/>
          </a:solidFill>
          <a:ln w="38100">
            <a:solidFill>
              <a:srgbClr val="FF0000"/>
            </a:solidFill>
          </a:ln>
        </p:spPr>
        <p:txBody>
          <a:bodyPr wrap="square" rtlCol="0">
            <a:spAutoFit/>
          </a:bodyPr>
          <a:lstStyle/>
          <a:p>
            <a:r>
              <a:rPr lang="en-GB" b="1" dirty="0" err="1">
                <a:solidFill>
                  <a:srgbClr val="FFC000"/>
                </a:solidFill>
              </a:rPr>
              <a:t>def</a:t>
            </a:r>
            <a:r>
              <a:rPr lang="en-GB" b="1" dirty="0">
                <a:solidFill>
                  <a:srgbClr val="FF0000"/>
                </a:solidFill>
              </a:rPr>
              <a:t> </a:t>
            </a:r>
            <a:r>
              <a:rPr lang="en-GB" b="1" dirty="0"/>
              <a:t>is a command which allows you to define a new function.  </a:t>
            </a:r>
            <a:endParaRPr lang="en-GB" dirty="0"/>
          </a:p>
        </p:txBody>
      </p:sp>
      <p:cxnSp>
        <p:nvCxnSpPr>
          <p:cNvPr id="8" name="Straight Arrow Connector 7"/>
          <p:cNvCxnSpPr/>
          <p:nvPr/>
        </p:nvCxnSpPr>
        <p:spPr>
          <a:xfrm>
            <a:off x="2268581" y="3329093"/>
            <a:ext cx="307705"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55088" y="1676513"/>
            <a:ext cx="3124200" cy="830997"/>
          </a:xfrm>
          <a:prstGeom prst="rect">
            <a:avLst/>
          </a:prstGeom>
          <a:solidFill>
            <a:schemeClr val="bg1"/>
          </a:solidFill>
          <a:ln w="38100">
            <a:solidFill>
              <a:srgbClr val="FF0000"/>
            </a:solidFill>
          </a:ln>
        </p:spPr>
        <p:txBody>
          <a:bodyPr wrap="square" rtlCol="0">
            <a:spAutoFit/>
          </a:bodyPr>
          <a:lstStyle/>
          <a:p>
            <a:r>
              <a:rPr lang="en-GB" b="1" dirty="0"/>
              <a:t>Function/procedure name.</a:t>
            </a:r>
            <a:endParaRPr lang="en-GB" dirty="0"/>
          </a:p>
        </p:txBody>
      </p:sp>
      <p:cxnSp>
        <p:nvCxnSpPr>
          <p:cNvPr id="13" name="Straight Arrow Connector 12"/>
          <p:cNvCxnSpPr/>
          <p:nvPr/>
        </p:nvCxnSpPr>
        <p:spPr>
          <a:xfrm flipH="1">
            <a:off x="3810000" y="2499043"/>
            <a:ext cx="659670" cy="72675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62800" y="3518017"/>
            <a:ext cx="1828800" cy="1969771"/>
          </a:xfrm>
          <a:prstGeom prst="rect">
            <a:avLst/>
          </a:prstGeom>
          <a:solidFill>
            <a:schemeClr val="bg1"/>
          </a:solidFill>
          <a:ln w="38100">
            <a:solidFill>
              <a:srgbClr val="FF0000"/>
            </a:solidFill>
          </a:ln>
        </p:spPr>
        <p:txBody>
          <a:bodyPr wrap="square" rtlCol="0">
            <a:spAutoFit/>
          </a:bodyPr>
          <a:lstStyle/>
          <a:p>
            <a:r>
              <a:rPr lang="en-GB" b="1" dirty="0"/>
              <a:t>Displays welcome to school + the value of the  argument.</a:t>
            </a:r>
            <a:endParaRPr lang="en-GB" dirty="0"/>
          </a:p>
        </p:txBody>
      </p:sp>
      <p:cxnSp>
        <p:nvCxnSpPr>
          <p:cNvPr id="16" name="Straight Arrow Connector 15"/>
          <p:cNvCxnSpPr>
            <a:stCxn id="15" idx="1"/>
          </p:cNvCxnSpPr>
          <p:nvPr/>
        </p:nvCxnSpPr>
        <p:spPr>
          <a:xfrm flipH="1" flipV="1">
            <a:off x="6732240" y="3687295"/>
            <a:ext cx="430560" cy="81560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932040" y="5516245"/>
            <a:ext cx="1989460" cy="461665"/>
          </a:xfrm>
          <a:prstGeom prst="rect">
            <a:avLst/>
          </a:prstGeom>
          <a:solidFill>
            <a:schemeClr val="bg1"/>
          </a:solidFill>
          <a:ln w="38100">
            <a:solidFill>
              <a:srgbClr val="FF0000"/>
            </a:solidFill>
          </a:ln>
        </p:spPr>
        <p:txBody>
          <a:bodyPr wrap="square" rtlCol="0">
            <a:spAutoFit/>
          </a:bodyPr>
          <a:lstStyle/>
          <a:p>
            <a:r>
              <a:rPr lang="en-GB" b="1" dirty="0"/>
              <a:t>Argument.</a:t>
            </a:r>
            <a:endParaRPr lang="en-GB" dirty="0"/>
          </a:p>
        </p:txBody>
      </p:sp>
      <p:cxnSp>
        <p:nvCxnSpPr>
          <p:cNvPr id="21" name="Straight Arrow Connector 20"/>
          <p:cNvCxnSpPr/>
          <p:nvPr/>
        </p:nvCxnSpPr>
        <p:spPr>
          <a:xfrm flipH="1" flipV="1">
            <a:off x="4343400" y="4005064"/>
            <a:ext cx="2133600" cy="148272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6583" y="4887623"/>
            <a:ext cx="2253340" cy="1200329"/>
          </a:xfrm>
          <a:prstGeom prst="rect">
            <a:avLst/>
          </a:prstGeom>
          <a:solidFill>
            <a:schemeClr val="bg1"/>
          </a:solidFill>
          <a:ln w="38100">
            <a:solidFill>
              <a:srgbClr val="FF0000"/>
            </a:solidFill>
          </a:ln>
        </p:spPr>
        <p:txBody>
          <a:bodyPr wrap="square" rtlCol="0">
            <a:spAutoFit/>
          </a:bodyPr>
          <a:lstStyle/>
          <a:p>
            <a:r>
              <a:rPr lang="en-GB" b="1" dirty="0"/>
              <a:t>Calls the procedure. This will run line 2.</a:t>
            </a:r>
            <a:endParaRPr lang="en-GB" dirty="0"/>
          </a:p>
        </p:txBody>
      </p:sp>
      <p:cxnSp>
        <p:nvCxnSpPr>
          <p:cNvPr id="24" name="Straight Arrow Connector 23"/>
          <p:cNvCxnSpPr/>
          <p:nvPr/>
        </p:nvCxnSpPr>
        <p:spPr>
          <a:xfrm flipV="1">
            <a:off x="2362200" y="4005064"/>
            <a:ext cx="304800" cy="88255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362200" y="4365104"/>
            <a:ext cx="481608" cy="81311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1"/>
          </p:cNvCxnSpPr>
          <p:nvPr/>
        </p:nvCxnSpPr>
        <p:spPr>
          <a:xfrm flipH="1" flipV="1">
            <a:off x="4139835" y="4318238"/>
            <a:ext cx="792205" cy="14288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00800" y="1988840"/>
            <a:ext cx="1676400" cy="461665"/>
          </a:xfrm>
          <a:prstGeom prst="rect">
            <a:avLst/>
          </a:prstGeom>
          <a:solidFill>
            <a:schemeClr val="bg1"/>
          </a:solidFill>
          <a:ln w="38100">
            <a:solidFill>
              <a:srgbClr val="FF0000"/>
            </a:solidFill>
          </a:ln>
        </p:spPr>
        <p:txBody>
          <a:bodyPr wrap="square" rtlCol="0">
            <a:spAutoFit/>
          </a:bodyPr>
          <a:lstStyle/>
          <a:p>
            <a:r>
              <a:rPr lang="en-GB" b="1" dirty="0"/>
              <a:t>Parameter.</a:t>
            </a:r>
            <a:endParaRPr lang="en-GB" dirty="0"/>
          </a:p>
        </p:txBody>
      </p:sp>
      <p:cxnSp>
        <p:nvCxnSpPr>
          <p:cNvPr id="33" name="Straight Arrow Connector 32"/>
          <p:cNvCxnSpPr/>
          <p:nvPr/>
        </p:nvCxnSpPr>
        <p:spPr>
          <a:xfrm flipH="1">
            <a:off x="4572000" y="2507510"/>
            <a:ext cx="1820450" cy="72675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55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fill="hold"/>
                                        <p:tgtEl>
                                          <p:spTgt spid="32"/>
                                        </p:tgtEl>
                                        <p:attrNameLst>
                                          <p:attrName>ppt_x</p:attrName>
                                        </p:attrNameLst>
                                      </p:cBhvr>
                                      <p:tavLst>
                                        <p:tav tm="0">
                                          <p:val>
                                            <p:strVal val="#ppt_x"/>
                                          </p:val>
                                        </p:tav>
                                        <p:tav tm="100000">
                                          <p:val>
                                            <p:strVal val="#ppt_x"/>
                                          </p:val>
                                        </p:tav>
                                      </p:tavLst>
                                    </p:anim>
                                    <p:anim calcmode="lin" valueType="num">
                                      <p:cBhvr additive="base">
                                        <p:cTn id="3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5" grpId="0" animBg="1"/>
      <p:bldP spid="20" grpId="0" animBg="1"/>
      <p:bldP spid="23" grpId="0" animBg="1"/>
      <p:bldP spid="32"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886" y="177801"/>
            <a:ext cx="7886700" cy="684751"/>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b="1" dirty="0">
                <a:solidFill>
                  <a:schemeClr val="tx1"/>
                </a:solidFill>
                <a:latin typeface="+mn-lt"/>
                <a:ea typeface="Segoe UI Black" panose="020B0A02040204020203" pitchFamily="34" charset="0"/>
                <a:cs typeface="Segoe UI Black" panose="020B0A02040204020203" pitchFamily="34" charset="0"/>
              </a:rPr>
              <a:t>Parameter passing</a:t>
            </a:r>
          </a:p>
        </p:txBody>
      </p:sp>
      <p:grpSp>
        <p:nvGrpSpPr>
          <p:cNvPr id="44" name="Group 43"/>
          <p:cNvGrpSpPr/>
          <p:nvPr/>
        </p:nvGrpSpPr>
        <p:grpSpPr>
          <a:xfrm>
            <a:off x="3581401" y="4572000"/>
            <a:ext cx="3072763" cy="418469"/>
            <a:chOff x="4348112" y="4658789"/>
            <a:chExt cx="3072763" cy="418469"/>
          </a:xfrm>
        </p:grpSpPr>
        <p:sp>
          <p:nvSpPr>
            <p:cNvPr id="25" name="Rounded Rectangle 13"/>
            <p:cNvSpPr/>
            <p:nvPr/>
          </p:nvSpPr>
          <p:spPr>
            <a:xfrm>
              <a:off x="5905603" y="4795813"/>
              <a:ext cx="1515272" cy="281445"/>
            </a:xfrm>
            <a:prstGeom prst="roundRect">
              <a:avLst/>
            </a:prstGeom>
            <a:solidFill>
              <a:srgbClr val="C00000"/>
            </a:solidFill>
            <a:ln w="9525">
              <a:solidFill>
                <a:srgbClr val="C00000"/>
              </a:solidFill>
            </a:ln>
            <a:effectLst/>
          </p:spPr>
          <p:txBody>
            <a:bodyPr vert="horz" lIns="91440" tIns="45720" rIns="91440" bIns="45720" rtlCol="0" anchor="ctr">
              <a:noAutofit/>
            </a:bodyPr>
            <a:lstStyle/>
            <a:p>
              <a:pPr algn="ctr"/>
              <a:r>
                <a:rPr lang="en-GB" sz="1600" dirty="0">
                  <a:solidFill>
                    <a:schemeClr val="bg1"/>
                  </a:solidFill>
                  <a:latin typeface="Arial" panose="020B0604020202020204" pitchFamily="34" charset="0"/>
                  <a:cs typeface="Arial" panose="020B0604020202020204" pitchFamily="34" charset="0"/>
                </a:rPr>
                <a:t>Local Variable</a:t>
              </a:r>
            </a:p>
          </p:txBody>
        </p:sp>
        <p:cxnSp>
          <p:nvCxnSpPr>
            <p:cNvPr id="26" name="Straight Arrow Connector 25"/>
            <p:cNvCxnSpPr>
              <a:stCxn id="25" idx="1"/>
            </p:cNvCxnSpPr>
            <p:nvPr/>
          </p:nvCxnSpPr>
          <p:spPr>
            <a:xfrm flipH="1" flipV="1">
              <a:off x="4348112" y="4658789"/>
              <a:ext cx="1557491" cy="2777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152400" y="998047"/>
            <a:ext cx="8884096" cy="5688632"/>
          </a:xfrm>
          <a:prstGeom prst="rect">
            <a:avLst/>
          </a:prstGeom>
          <a:solidFill>
            <a:schemeClr val="accent6">
              <a:lumMod val="20000"/>
              <a:lumOff val="80000"/>
            </a:schemeClr>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800" dirty="0">
                <a:latin typeface="Arial" panose="020B0604020202020204" pitchFamily="34" charset="0"/>
                <a:cs typeface="Arial" panose="020B0604020202020204" pitchFamily="34" charset="0"/>
              </a:rPr>
              <a:t>Values can be passed from the main program to the parameters in a procedure/function.</a:t>
            </a:r>
            <a:endParaRPr lang="en-GB" sz="2800" dirty="0">
              <a:latin typeface="Arial" panose="020B0604020202020204" pitchFamily="34" charset="0"/>
              <a:cs typeface="Arial" panose="020B0604020202020204" pitchFamily="34" charset="0"/>
            </a:endParaRPr>
          </a:p>
        </p:txBody>
      </p:sp>
      <p:sp>
        <p:nvSpPr>
          <p:cNvPr id="27" name="Rectangle 26"/>
          <p:cNvSpPr/>
          <p:nvPr/>
        </p:nvSpPr>
        <p:spPr>
          <a:xfrm>
            <a:off x="1717811" y="3448154"/>
            <a:ext cx="6216528" cy="2062103"/>
          </a:xfrm>
          <a:prstGeom prst="rect">
            <a:avLst/>
          </a:prstGeom>
          <a:solidFill>
            <a:schemeClr val="bg1"/>
          </a:solidFill>
          <a:ln w="38100">
            <a:solidFill>
              <a:srgbClr val="FF0000"/>
            </a:solidFill>
          </a:ln>
        </p:spPr>
        <p:txBody>
          <a:bodyPr wrap="square">
            <a:spAutoFit/>
          </a:bodyPr>
          <a:lstStyle/>
          <a:p>
            <a:r>
              <a:rPr lang="en-US" sz="3200" b="1" dirty="0" err="1">
                <a:solidFill>
                  <a:srgbClr val="FFC000"/>
                </a:solidFill>
              </a:rPr>
              <a:t>def</a:t>
            </a:r>
            <a:r>
              <a:rPr lang="en-US" sz="3200" b="1" dirty="0"/>
              <a:t> </a:t>
            </a:r>
            <a:r>
              <a:rPr lang="en-US" sz="3200" b="1" dirty="0">
                <a:solidFill>
                  <a:srgbClr val="00B0F0"/>
                </a:solidFill>
              </a:rPr>
              <a:t>calculate</a:t>
            </a:r>
            <a:r>
              <a:rPr lang="en-US" sz="3200" b="1" dirty="0"/>
              <a:t>(num,num2):</a:t>
            </a:r>
          </a:p>
          <a:p>
            <a:r>
              <a:rPr lang="en-US" sz="3200" b="1" dirty="0"/>
              <a:t>    </a:t>
            </a:r>
            <a:r>
              <a:rPr lang="en-US" sz="3200" b="1" dirty="0">
                <a:solidFill>
                  <a:srgbClr val="7030A0"/>
                </a:solidFill>
              </a:rPr>
              <a:t>print</a:t>
            </a:r>
            <a:r>
              <a:rPr lang="en-US" sz="3200" b="1" dirty="0"/>
              <a:t>(</a:t>
            </a:r>
            <a:r>
              <a:rPr lang="en-US" sz="3200" dirty="0" err="1"/>
              <a:t>num</a:t>
            </a:r>
            <a:r>
              <a:rPr lang="en-US" sz="3200" dirty="0"/>
              <a:t> * num2</a:t>
            </a:r>
            <a:r>
              <a:rPr lang="en-US" sz="3200" b="1" dirty="0"/>
              <a:t>)</a:t>
            </a:r>
          </a:p>
          <a:p>
            <a:r>
              <a:rPr lang="en-US" sz="3200" b="1" dirty="0"/>
              <a:t>calculate(</a:t>
            </a:r>
            <a:r>
              <a:rPr lang="en-US" sz="3200" dirty="0"/>
              <a:t>2,4</a:t>
            </a:r>
            <a:r>
              <a:rPr lang="en-US" sz="3200" b="1" dirty="0"/>
              <a:t>)</a:t>
            </a:r>
          </a:p>
          <a:p>
            <a:endParaRPr lang="en-US" sz="3200" b="1" dirty="0"/>
          </a:p>
        </p:txBody>
      </p:sp>
      <p:cxnSp>
        <p:nvCxnSpPr>
          <p:cNvPr id="8" name="Straight Arrow Connector 7"/>
          <p:cNvCxnSpPr/>
          <p:nvPr/>
        </p:nvCxnSpPr>
        <p:spPr>
          <a:xfrm flipH="1">
            <a:off x="4360146" y="3179276"/>
            <a:ext cx="465930" cy="53775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32040" y="3223663"/>
            <a:ext cx="360040" cy="49336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p:cNvSpPr/>
          <p:nvPr/>
        </p:nvSpPr>
        <p:spPr>
          <a:xfrm>
            <a:off x="3737264" y="2425611"/>
            <a:ext cx="2177623" cy="770921"/>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Parameters</a:t>
            </a:r>
          </a:p>
        </p:txBody>
      </p:sp>
      <p:sp>
        <p:nvSpPr>
          <p:cNvPr id="13" name="Rounded Rectangle 13"/>
          <p:cNvSpPr/>
          <p:nvPr/>
        </p:nvSpPr>
        <p:spPr>
          <a:xfrm>
            <a:off x="3059832" y="5661248"/>
            <a:ext cx="4968552" cy="1025431"/>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The values 2 and 4 are passed into </a:t>
            </a:r>
            <a:r>
              <a:rPr lang="en-GB" dirty="0" err="1">
                <a:latin typeface="Arial" panose="020B0604020202020204" pitchFamily="34" charset="0"/>
                <a:cs typeface="Arial" panose="020B0604020202020204" pitchFamily="34" charset="0"/>
              </a:rPr>
              <a:t>num</a:t>
            </a:r>
            <a:r>
              <a:rPr lang="en-GB" dirty="0">
                <a:latin typeface="Arial" panose="020B0604020202020204" pitchFamily="34" charset="0"/>
                <a:cs typeface="Arial" panose="020B0604020202020204" pitchFamily="34" charset="0"/>
              </a:rPr>
              <a:t> and num2.</a:t>
            </a:r>
          </a:p>
        </p:txBody>
      </p:sp>
      <p:cxnSp>
        <p:nvCxnSpPr>
          <p:cNvPr id="14" name="Straight Arrow Connector 13"/>
          <p:cNvCxnSpPr/>
          <p:nvPr/>
        </p:nvCxnSpPr>
        <p:spPr>
          <a:xfrm flipH="1" flipV="1">
            <a:off x="3995937" y="4849746"/>
            <a:ext cx="719224" cy="81150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428628" y="4849747"/>
            <a:ext cx="152773" cy="81150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00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2886" y="177801"/>
            <a:ext cx="7886700" cy="684751"/>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b="1" dirty="0">
                <a:solidFill>
                  <a:schemeClr val="tx1"/>
                </a:solidFill>
                <a:latin typeface="+mn-lt"/>
                <a:ea typeface="Segoe UI Black" panose="020B0A02040204020203" pitchFamily="34" charset="0"/>
                <a:cs typeface="Segoe UI Black" panose="020B0A02040204020203" pitchFamily="34" charset="0"/>
              </a:rPr>
              <a:t>Variable</a:t>
            </a:r>
            <a:r>
              <a:rPr lang="en-GB" b="1" dirty="0">
                <a:solidFill>
                  <a:schemeClr val="tx1"/>
                </a:solidFill>
                <a:latin typeface="+mn-lt"/>
                <a:cs typeface="Arial" panose="020B0604020202020204" pitchFamily="34" charset="0"/>
              </a:rPr>
              <a:t> </a:t>
            </a:r>
            <a:r>
              <a:rPr lang="en-GB" b="1" dirty="0">
                <a:solidFill>
                  <a:schemeClr val="tx1"/>
                </a:solidFill>
                <a:latin typeface="+mn-lt"/>
                <a:ea typeface="Segoe UI Black" panose="020B0A02040204020203" pitchFamily="34" charset="0"/>
                <a:cs typeface="Segoe UI Black" panose="020B0A02040204020203" pitchFamily="34" charset="0"/>
              </a:rPr>
              <a:t>Scope</a:t>
            </a:r>
          </a:p>
        </p:txBody>
      </p:sp>
      <p:grpSp>
        <p:nvGrpSpPr>
          <p:cNvPr id="44" name="Group 43"/>
          <p:cNvGrpSpPr/>
          <p:nvPr/>
        </p:nvGrpSpPr>
        <p:grpSpPr>
          <a:xfrm>
            <a:off x="3581401" y="4572000"/>
            <a:ext cx="3072763" cy="418469"/>
            <a:chOff x="4348112" y="4658789"/>
            <a:chExt cx="3072763" cy="418469"/>
          </a:xfrm>
        </p:grpSpPr>
        <p:sp>
          <p:nvSpPr>
            <p:cNvPr id="25" name="Rounded Rectangle 13"/>
            <p:cNvSpPr/>
            <p:nvPr/>
          </p:nvSpPr>
          <p:spPr>
            <a:xfrm>
              <a:off x="5905603" y="4795813"/>
              <a:ext cx="1515272" cy="281445"/>
            </a:xfrm>
            <a:prstGeom prst="roundRect">
              <a:avLst/>
            </a:prstGeom>
            <a:solidFill>
              <a:srgbClr val="C00000"/>
            </a:solidFill>
            <a:ln w="9525">
              <a:solidFill>
                <a:srgbClr val="C00000"/>
              </a:solidFill>
            </a:ln>
            <a:effectLst/>
          </p:spPr>
          <p:txBody>
            <a:bodyPr vert="horz" lIns="91440" tIns="45720" rIns="91440" bIns="45720" rtlCol="0" anchor="ctr">
              <a:noAutofit/>
            </a:bodyPr>
            <a:lstStyle/>
            <a:p>
              <a:pPr algn="ctr"/>
              <a:r>
                <a:rPr lang="en-GB" sz="1600" dirty="0">
                  <a:solidFill>
                    <a:schemeClr val="bg1"/>
                  </a:solidFill>
                  <a:latin typeface="Arial" panose="020B0604020202020204" pitchFamily="34" charset="0"/>
                  <a:cs typeface="Arial" panose="020B0604020202020204" pitchFamily="34" charset="0"/>
                </a:rPr>
                <a:t>Local Variable</a:t>
              </a:r>
            </a:p>
          </p:txBody>
        </p:sp>
        <p:cxnSp>
          <p:nvCxnSpPr>
            <p:cNvPr id="26" name="Straight Arrow Connector 25"/>
            <p:cNvCxnSpPr>
              <a:stCxn id="25" idx="1"/>
            </p:cNvCxnSpPr>
            <p:nvPr/>
          </p:nvCxnSpPr>
          <p:spPr>
            <a:xfrm flipH="1" flipV="1">
              <a:off x="4348112" y="4658789"/>
              <a:ext cx="1557491" cy="2777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119858" y="980728"/>
            <a:ext cx="8991600" cy="5688632"/>
          </a:xfrm>
          <a:prstGeom prst="rect">
            <a:avLst/>
          </a:prstGeom>
          <a:solidFill>
            <a:schemeClr val="accent6">
              <a:lumMod val="20000"/>
              <a:lumOff val="80000"/>
            </a:schemeClr>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2800" dirty="0">
                <a:latin typeface="Arial" panose="020B0604020202020204" pitchFamily="34" charset="0"/>
                <a:cs typeface="Arial" panose="020B0604020202020204" pitchFamily="34" charset="0"/>
              </a:rPr>
              <a:t>Global: Declared outside any subroutines and accessible throughout the program, including inside subroutines.</a:t>
            </a:r>
          </a:p>
          <a:p>
            <a:pPr marL="0" indent="0" algn="ctr">
              <a:buNone/>
            </a:pPr>
            <a:r>
              <a:rPr lang="en-GB" sz="2800" dirty="0">
                <a:latin typeface="Arial" panose="020B0604020202020204" pitchFamily="34" charset="0"/>
                <a:cs typeface="Arial" panose="020B0604020202020204" pitchFamily="34" charset="0"/>
              </a:rPr>
              <a:t>Local: Declared within a subroutine and are only accessible within that subroutine.</a:t>
            </a:r>
          </a:p>
          <a:p>
            <a:pPr algn="ctr"/>
            <a:endParaRPr lang="en-GB" sz="2800" dirty="0">
              <a:latin typeface="Arial" panose="020B0604020202020204" pitchFamily="34" charset="0"/>
              <a:cs typeface="Arial" panose="020B0604020202020204" pitchFamily="34" charset="0"/>
            </a:endParaRPr>
          </a:p>
        </p:txBody>
      </p:sp>
      <p:sp>
        <p:nvSpPr>
          <p:cNvPr id="27" name="Rectangle 26"/>
          <p:cNvSpPr/>
          <p:nvPr/>
        </p:nvSpPr>
        <p:spPr>
          <a:xfrm>
            <a:off x="2030628" y="3895265"/>
            <a:ext cx="6216528" cy="1631216"/>
          </a:xfrm>
          <a:prstGeom prst="rect">
            <a:avLst/>
          </a:prstGeom>
          <a:solidFill>
            <a:schemeClr val="bg1"/>
          </a:solidFill>
          <a:ln w="38100">
            <a:solidFill>
              <a:srgbClr val="FF0000"/>
            </a:solidFill>
          </a:ln>
        </p:spPr>
        <p:txBody>
          <a:bodyPr wrap="square">
            <a:spAutoFit/>
          </a:bodyPr>
          <a:lstStyle/>
          <a:p>
            <a:r>
              <a:rPr lang="en-US" sz="2000" dirty="0" err="1"/>
              <a:t>def</a:t>
            </a:r>
            <a:r>
              <a:rPr lang="en-US" sz="2000" dirty="0"/>
              <a:t> calculate(</a:t>
            </a:r>
            <a:r>
              <a:rPr lang="en-US" sz="2000" dirty="0" err="1"/>
              <a:t>num</a:t>
            </a:r>
            <a:r>
              <a:rPr lang="en-US" sz="2000" dirty="0"/>
              <a:t>):</a:t>
            </a:r>
          </a:p>
          <a:p>
            <a:r>
              <a:rPr lang="en-US" sz="2000" dirty="0"/>
              <a:t>    number1 = </a:t>
            </a:r>
            <a:r>
              <a:rPr lang="en-US" sz="2000" dirty="0" err="1"/>
              <a:t>int</a:t>
            </a:r>
            <a:r>
              <a:rPr lang="en-US" sz="2000" dirty="0"/>
              <a:t>(input("Enter a number")) </a:t>
            </a:r>
          </a:p>
          <a:p>
            <a:r>
              <a:rPr lang="en-US" sz="2000" dirty="0"/>
              <a:t>    print(number1*</a:t>
            </a:r>
            <a:r>
              <a:rPr lang="en-US" sz="2000" dirty="0" err="1"/>
              <a:t>num</a:t>
            </a:r>
            <a:r>
              <a:rPr lang="en-US" sz="2000" dirty="0"/>
              <a:t>)</a:t>
            </a:r>
          </a:p>
          <a:p>
            <a:r>
              <a:rPr lang="en-US" sz="2000" dirty="0"/>
              <a:t>number = </a:t>
            </a:r>
            <a:r>
              <a:rPr lang="en-US" sz="2000" dirty="0" err="1"/>
              <a:t>int</a:t>
            </a:r>
            <a:r>
              <a:rPr lang="en-US" sz="2000" dirty="0"/>
              <a:t>(input("Enter a number"))</a:t>
            </a:r>
          </a:p>
          <a:p>
            <a:r>
              <a:rPr lang="en-US" sz="2000" dirty="0"/>
              <a:t>calculate(number)</a:t>
            </a:r>
            <a:endParaRPr lang="en-US" sz="2000" b="1" dirty="0"/>
          </a:p>
        </p:txBody>
      </p:sp>
      <p:sp>
        <p:nvSpPr>
          <p:cNvPr id="28" name="Rounded Rectangle 13"/>
          <p:cNvSpPr/>
          <p:nvPr/>
        </p:nvSpPr>
        <p:spPr>
          <a:xfrm>
            <a:off x="3059832" y="5877272"/>
            <a:ext cx="1728192" cy="809407"/>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Global variable</a:t>
            </a:r>
          </a:p>
        </p:txBody>
      </p:sp>
      <p:sp>
        <p:nvSpPr>
          <p:cNvPr id="29" name="Rounded Rectangle 13"/>
          <p:cNvSpPr/>
          <p:nvPr/>
        </p:nvSpPr>
        <p:spPr>
          <a:xfrm>
            <a:off x="90222" y="3356992"/>
            <a:ext cx="1728192" cy="809407"/>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Local variable</a:t>
            </a:r>
          </a:p>
        </p:txBody>
      </p:sp>
      <p:cxnSp>
        <p:nvCxnSpPr>
          <p:cNvPr id="30" name="Straight Arrow Connector 29"/>
          <p:cNvCxnSpPr/>
          <p:nvPr/>
        </p:nvCxnSpPr>
        <p:spPr>
          <a:xfrm>
            <a:off x="1547664" y="4166399"/>
            <a:ext cx="792088" cy="27071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2555776" y="5157193"/>
            <a:ext cx="504056" cy="72007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316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15</a:t>
            </a:r>
            <a:r>
              <a:rPr lang="en-GB" sz="1800" dirty="0"/>
              <a:t>. Create a procedure that will ask the user for their name. Display the name.</a:t>
            </a:r>
          </a:p>
          <a:p>
            <a:pPr marL="0" indent="0">
              <a:buNone/>
            </a:pP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91785132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1800" b="1" dirty="0"/>
              <a:t>16</a:t>
            </a:r>
            <a:r>
              <a:rPr lang="en-GB" sz="1800" dirty="0"/>
              <a:t>. Create a procedure which will show the times table for a number specified in the argument when the function is run. Run it and test it out by trying different numbers in the argument.</a:t>
            </a:r>
          </a:p>
          <a:p>
            <a:pPr marL="0" indent="0">
              <a:buNone/>
            </a:pP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836712"/>
            <a:ext cx="1252537" cy="83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408142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17</a:t>
            </a:r>
            <a:r>
              <a:rPr lang="en-GB" sz="1800" dirty="0"/>
              <a:t>. </a:t>
            </a:r>
            <a:r>
              <a:rPr lang="en-US" sz="1800" dirty="0"/>
              <a:t>Create a program that has 3 procedures.</a:t>
            </a:r>
            <a:r>
              <a:rPr lang="en-GB" sz="1800" dirty="0"/>
              <a:t> </a:t>
            </a:r>
            <a:r>
              <a:rPr lang="en-US" sz="1800" dirty="0"/>
              <a:t>Procedure 1: Asks for user’s first name. Procedure 2: Asks for the user’s surname. Procedure 3: Ask for the user’s age. Create an IF statement to allow the user to choose which procedure will be called, “Which question will be asked”.</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73107032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18</a:t>
            </a:r>
            <a:r>
              <a:rPr lang="en-GB" sz="1800" dirty="0"/>
              <a:t>. Use procedure with parameter. Ask the user to input numbers until they say “no”.  Output if each number is greater than or less than or equal to 5. </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620688"/>
            <a:ext cx="2116658" cy="145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3893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16632"/>
            <a:ext cx="8517632" cy="4669979"/>
          </a:xfrm>
        </p:spPr>
        <p:txBody>
          <a:bodyPr/>
          <a:lstStyle/>
          <a:p>
            <a:pPr marL="0" indent="0">
              <a:buNone/>
            </a:pPr>
            <a:r>
              <a:rPr lang="en-GB" sz="1800" b="1" dirty="0"/>
              <a:t>19</a:t>
            </a:r>
            <a:r>
              <a:rPr lang="en-GB" sz="1800" dirty="0"/>
              <a:t>. Create 2 procedure with 2 parameters. Ask 2 users for their name &amp; age then display which user is older/younger.</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476673"/>
            <a:ext cx="2878261" cy="150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116387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14. </a:t>
            </a:r>
            <a:r>
              <a:rPr lang="en-US" sz="2400" b="1" dirty="0"/>
              <a:t>Alex has £20.</a:t>
            </a:r>
            <a:r>
              <a:rPr lang="en-GB" sz="2400" dirty="0"/>
              <a:t> </a:t>
            </a:r>
            <a:r>
              <a:rPr lang="en-US" sz="2400" b="1" dirty="0"/>
              <a:t>Spending:£5  on pens. £3 on pencils. Total amount left? </a:t>
            </a:r>
          </a:p>
          <a:p>
            <a:pPr marL="0" indent="0">
              <a:buNone/>
            </a:pPr>
            <a:r>
              <a:rPr lang="en-US" sz="2400" b="1" dirty="0"/>
              <a:t>Demonstrate this example using 4 variables and arithmetic operators. Comment on your code.</a:t>
            </a:r>
            <a:endParaRPr lang="en-GB" sz="2400" dirty="0"/>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5795556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80728"/>
            <a:ext cx="8991600" cy="5137783"/>
          </a:xfrm>
          <a:solidFill>
            <a:schemeClr val="accent6">
              <a:lumMod val="20000"/>
              <a:lumOff val="80000"/>
            </a:schemeClr>
          </a:solidFill>
        </p:spPr>
        <p:txBody>
          <a:bodyPr>
            <a:normAutofit lnSpcReduction="10000"/>
          </a:bodyPr>
          <a:lstStyle/>
          <a:p>
            <a:r>
              <a:rPr lang="en-GB" sz="4000" b="1" dirty="0"/>
              <a:t>A function is a procedure that can also return data back into the main program.</a:t>
            </a:r>
          </a:p>
          <a:p>
            <a:pPr marL="571500" lvl="0" indent="-571500">
              <a:buFont typeface="Arial" pitchFamily="34" charset="0"/>
              <a:buChar char="•"/>
            </a:pPr>
            <a:r>
              <a:rPr lang="en-GB" sz="4000" b="1" dirty="0"/>
              <a:t>Both functions and procedures are used to structure code.</a:t>
            </a:r>
          </a:p>
          <a:p>
            <a:pPr marL="571500" indent="-571500">
              <a:buFont typeface="Arial" pitchFamily="34" charset="0"/>
              <a:buChar char="•"/>
            </a:pPr>
            <a:r>
              <a:rPr lang="en-GB" sz="4000" b="1" dirty="0"/>
              <a:t>Function returns a value, a procedure does not.</a:t>
            </a:r>
          </a:p>
          <a:p>
            <a:pPr lvl="0"/>
            <a:r>
              <a:rPr lang="en-GB" sz="4000" b="1" dirty="0"/>
              <a:t>Both create a reusable component.</a:t>
            </a:r>
          </a:p>
          <a:p>
            <a:pPr marL="0" indent="0">
              <a:buNone/>
            </a:pPr>
            <a:endParaRPr lang="en-GB" sz="4000" dirty="0"/>
          </a:p>
        </p:txBody>
      </p:sp>
      <p:sp>
        <p:nvSpPr>
          <p:cNvPr id="4" name="Text Placeholder 3"/>
          <p:cNvSpPr>
            <a:spLocks noGrp="1"/>
          </p:cNvSpPr>
          <p:nvPr>
            <p:ph type="body" sz="quarter" idx="10"/>
          </p:nvPr>
        </p:nvSpPr>
        <p:spPr/>
        <p:txBody>
          <a:bodyPr>
            <a:normAutofit/>
          </a:bodyPr>
          <a:lstStyle/>
          <a:p>
            <a:r>
              <a:rPr lang="en-GB" sz="2000" dirty="0"/>
              <a:t>Procedure, function, subroutine, subprogram, return, parameter</a:t>
            </a:r>
          </a:p>
        </p:txBody>
      </p:sp>
      <p:sp>
        <p:nvSpPr>
          <p:cNvPr id="11" name="Rectangle 10"/>
          <p:cNvSpPr/>
          <p:nvPr/>
        </p:nvSpPr>
        <p:spPr>
          <a:xfrm>
            <a:off x="2771800" y="144554"/>
            <a:ext cx="5014681" cy="769441"/>
          </a:xfrm>
          <a:prstGeom prst="rect">
            <a:avLst/>
          </a:prstGeom>
        </p:spPr>
        <p:txBody>
          <a:bodyPr wrap="square">
            <a:spAutoFit/>
          </a:bodyPr>
          <a:lstStyle/>
          <a:p>
            <a:r>
              <a:rPr lang="en-US" sz="4400" dirty="0"/>
              <a:t>Functions</a:t>
            </a:r>
          </a:p>
        </p:txBody>
      </p:sp>
    </p:spTree>
    <p:extLst>
      <p:ext uri="{BB962C8B-B14F-4D97-AF65-F5344CB8AC3E}">
        <p14:creationId xmlns:p14="http://schemas.microsoft.com/office/powerpoint/2010/main" val="286694707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199" y="0"/>
            <a:ext cx="7886700" cy="684751"/>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b="1" dirty="0">
                <a:solidFill>
                  <a:schemeClr val="tx1"/>
                </a:solidFill>
                <a:latin typeface="+mn-lt"/>
                <a:ea typeface="Segoe UI Black" panose="020B0A02040204020203" pitchFamily="34" charset="0"/>
                <a:cs typeface="Segoe UI Black" panose="020B0A02040204020203" pitchFamily="34" charset="0"/>
              </a:rPr>
              <a:t>Parameter passing</a:t>
            </a:r>
          </a:p>
        </p:txBody>
      </p:sp>
      <p:grpSp>
        <p:nvGrpSpPr>
          <p:cNvPr id="44" name="Group 43"/>
          <p:cNvGrpSpPr/>
          <p:nvPr/>
        </p:nvGrpSpPr>
        <p:grpSpPr>
          <a:xfrm>
            <a:off x="3581401" y="4572000"/>
            <a:ext cx="3072763" cy="418469"/>
            <a:chOff x="4348112" y="4658789"/>
            <a:chExt cx="3072763" cy="418469"/>
          </a:xfrm>
        </p:grpSpPr>
        <p:sp>
          <p:nvSpPr>
            <p:cNvPr id="25" name="Rounded Rectangle 13"/>
            <p:cNvSpPr/>
            <p:nvPr/>
          </p:nvSpPr>
          <p:spPr>
            <a:xfrm>
              <a:off x="5905603" y="4795813"/>
              <a:ext cx="1515272" cy="281445"/>
            </a:xfrm>
            <a:prstGeom prst="roundRect">
              <a:avLst/>
            </a:prstGeom>
            <a:solidFill>
              <a:srgbClr val="C00000"/>
            </a:solidFill>
            <a:ln w="9525">
              <a:solidFill>
                <a:srgbClr val="C00000"/>
              </a:solidFill>
            </a:ln>
            <a:effectLst/>
          </p:spPr>
          <p:txBody>
            <a:bodyPr vert="horz" lIns="91440" tIns="45720" rIns="91440" bIns="45720" rtlCol="0" anchor="ctr">
              <a:noAutofit/>
            </a:bodyPr>
            <a:lstStyle/>
            <a:p>
              <a:pPr algn="ctr"/>
              <a:r>
                <a:rPr lang="en-GB" sz="1600" dirty="0">
                  <a:solidFill>
                    <a:schemeClr val="bg1"/>
                  </a:solidFill>
                  <a:latin typeface="Arial" panose="020B0604020202020204" pitchFamily="34" charset="0"/>
                  <a:cs typeface="Arial" panose="020B0604020202020204" pitchFamily="34" charset="0"/>
                </a:rPr>
                <a:t>Local Variable</a:t>
              </a:r>
            </a:p>
          </p:txBody>
        </p:sp>
        <p:cxnSp>
          <p:nvCxnSpPr>
            <p:cNvPr id="26" name="Straight Arrow Connector 25"/>
            <p:cNvCxnSpPr>
              <a:stCxn id="25" idx="1"/>
            </p:cNvCxnSpPr>
            <p:nvPr/>
          </p:nvCxnSpPr>
          <p:spPr>
            <a:xfrm flipH="1" flipV="1">
              <a:off x="4348112" y="4658789"/>
              <a:ext cx="1557491" cy="2777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91444" y="844189"/>
            <a:ext cx="8884096" cy="5940660"/>
          </a:xfrm>
          <a:prstGeom prst="rect">
            <a:avLst/>
          </a:prstGeom>
          <a:solidFill>
            <a:schemeClr val="accent6">
              <a:lumMod val="20000"/>
              <a:lumOff val="80000"/>
            </a:schemeClr>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Arial" panose="020B0604020202020204" pitchFamily="34" charset="0"/>
                <a:cs typeface="Arial" panose="020B0604020202020204" pitchFamily="34" charset="0"/>
              </a:rPr>
              <a:t>Passing and returning values using arguments and functions.</a:t>
            </a:r>
            <a:endParaRPr lang="en-GB" sz="2800" dirty="0">
              <a:latin typeface="Arial" panose="020B0604020202020204" pitchFamily="34" charset="0"/>
              <a:cs typeface="Arial" panose="020B0604020202020204" pitchFamily="34" charset="0"/>
            </a:endParaRPr>
          </a:p>
        </p:txBody>
      </p:sp>
      <p:sp>
        <p:nvSpPr>
          <p:cNvPr id="27" name="Rectangle 26"/>
          <p:cNvSpPr/>
          <p:nvPr/>
        </p:nvSpPr>
        <p:spPr>
          <a:xfrm>
            <a:off x="1484847" y="2802285"/>
            <a:ext cx="4787218" cy="2677656"/>
          </a:xfrm>
          <a:prstGeom prst="rect">
            <a:avLst/>
          </a:prstGeom>
          <a:solidFill>
            <a:schemeClr val="bg1"/>
          </a:solidFill>
          <a:ln w="38100">
            <a:solidFill>
              <a:srgbClr val="FF0000"/>
            </a:solidFill>
          </a:ln>
        </p:spPr>
        <p:txBody>
          <a:bodyPr wrap="square">
            <a:spAutoFit/>
          </a:bodyPr>
          <a:lstStyle/>
          <a:p>
            <a:r>
              <a:rPr lang="en-US" sz="2800" dirty="0" err="1">
                <a:solidFill>
                  <a:srgbClr val="FFC000"/>
                </a:solidFill>
              </a:rPr>
              <a:t>def</a:t>
            </a:r>
            <a:r>
              <a:rPr lang="en-US" sz="2800" dirty="0">
                <a:solidFill>
                  <a:srgbClr val="FFC000"/>
                </a:solidFill>
              </a:rPr>
              <a:t> </a:t>
            </a:r>
            <a:r>
              <a:rPr lang="en-US" sz="2800" dirty="0">
                <a:solidFill>
                  <a:schemeClr val="accent1"/>
                </a:solidFill>
              </a:rPr>
              <a:t>calculate</a:t>
            </a:r>
            <a:r>
              <a:rPr lang="en-US" sz="2800" dirty="0"/>
              <a:t>(num,num2):</a:t>
            </a:r>
          </a:p>
          <a:p>
            <a:r>
              <a:rPr lang="en-US" sz="2800" dirty="0"/>
              <a:t>    answer = </a:t>
            </a:r>
            <a:r>
              <a:rPr lang="en-US" sz="2800" dirty="0" err="1"/>
              <a:t>num</a:t>
            </a:r>
            <a:r>
              <a:rPr lang="en-US" sz="2800" dirty="0"/>
              <a:t> * num2</a:t>
            </a:r>
          </a:p>
          <a:p>
            <a:r>
              <a:rPr lang="en-US" sz="2800" dirty="0">
                <a:solidFill>
                  <a:srgbClr val="FFC000"/>
                </a:solidFill>
              </a:rPr>
              <a:t>    return </a:t>
            </a:r>
            <a:r>
              <a:rPr lang="en-US" sz="2800" dirty="0"/>
              <a:t>answer</a:t>
            </a:r>
          </a:p>
          <a:p>
            <a:r>
              <a:rPr lang="en-US" sz="2800" dirty="0"/>
              <a:t>output = calculate(2,4)</a:t>
            </a:r>
          </a:p>
          <a:p>
            <a:r>
              <a:rPr lang="en-US" sz="2800" dirty="0">
                <a:solidFill>
                  <a:srgbClr val="7030A0"/>
                </a:solidFill>
              </a:rPr>
              <a:t>print</a:t>
            </a:r>
            <a:r>
              <a:rPr lang="en-US" sz="2800" dirty="0"/>
              <a:t>(output)</a:t>
            </a:r>
          </a:p>
          <a:p>
            <a:endParaRPr lang="en-US" sz="2800" dirty="0" err="1">
              <a:solidFill>
                <a:srgbClr val="FFC000"/>
              </a:solidFill>
            </a:endParaRPr>
          </a:p>
        </p:txBody>
      </p:sp>
      <p:cxnSp>
        <p:nvCxnSpPr>
          <p:cNvPr id="8" name="Straight Arrow Connector 7"/>
          <p:cNvCxnSpPr/>
          <p:nvPr/>
        </p:nvCxnSpPr>
        <p:spPr>
          <a:xfrm flipH="1">
            <a:off x="3923928" y="2327713"/>
            <a:ext cx="669183" cy="669239"/>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58872" y="2276872"/>
            <a:ext cx="0" cy="72008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p:cNvSpPr/>
          <p:nvPr/>
        </p:nvSpPr>
        <p:spPr>
          <a:xfrm>
            <a:off x="3576721" y="1556792"/>
            <a:ext cx="2177623" cy="770921"/>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Parameters</a:t>
            </a:r>
          </a:p>
        </p:txBody>
      </p:sp>
      <p:sp>
        <p:nvSpPr>
          <p:cNvPr id="13" name="Rounded Rectangle 13"/>
          <p:cNvSpPr/>
          <p:nvPr/>
        </p:nvSpPr>
        <p:spPr>
          <a:xfrm>
            <a:off x="1331640" y="6093296"/>
            <a:ext cx="7632849" cy="593383"/>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1800" dirty="0">
                <a:latin typeface="Arial" panose="020B0604020202020204" pitchFamily="34" charset="0"/>
                <a:cs typeface="Arial" panose="020B0604020202020204" pitchFamily="34" charset="0"/>
              </a:rPr>
              <a:t>Arguments, the values 2 and 4 are passed into </a:t>
            </a:r>
            <a:r>
              <a:rPr lang="en-GB" sz="1800" dirty="0" err="1">
                <a:latin typeface="Arial" panose="020B0604020202020204" pitchFamily="34" charset="0"/>
                <a:cs typeface="Arial" panose="020B0604020202020204" pitchFamily="34" charset="0"/>
              </a:rPr>
              <a:t>num</a:t>
            </a:r>
            <a:r>
              <a:rPr lang="en-GB" sz="1800" dirty="0">
                <a:latin typeface="Arial" panose="020B0604020202020204" pitchFamily="34" charset="0"/>
                <a:cs typeface="Arial" panose="020B0604020202020204" pitchFamily="34" charset="0"/>
              </a:rPr>
              <a:t> and num2.</a:t>
            </a:r>
          </a:p>
        </p:txBody>
      </p:sp>
      <p:cxnSp>
        <p:nvCxnSpPr>
          <p:cNvPr id="14" name="Straight Arrow Connector 13"/>
          <p:cNvCxnSpPr/>
          <p:nvPr/>
        </p:nvCxnSpPr>
        <p:spPr>
          <a:xfrm flipH="1" flipV="1">
            <a:off x="4788024" y="4849746"/>
            <a:ext cx="936104" cy="1243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99993" y="4849746"/>
            <a:ext cx="360039" cy="1243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3"/>
          <p:cNvSpPr/>
          <p:nvPr/>
        </p:nvSpPr>
        <p:spPr>
          <a:xfrm>
            <a:off x="6654164" y="4005064"/>
            <a:ext cx="2337436" cy="936105"/>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1600" dirty="0">
                <a:latin typeface="Arial" panose="020B0604020202020204" pitchFamily="34" charset="0"/>
                <a:cs typeface="Arial" panose="020B0604020202020204" pitchFamily="34" charset="0"/>
              </a:rPr>
              <a:t>answer returned to the main program.</a:t>
            </a:r>
          </a:p>
        </p:txBody>
      </p:sp>
      <p:cxnSp>
        <p:nvCxnSpPr>
          <p:cNvPr id="28" name="Straight Arrow Connector 27"/>
          <p:cNvCxnSpPr/>
          <p:nvPr/>
        </p:nvCxnSpPr>
        <p:spPr>
          <a:xfrm flipH="1" flipV="1">
            <a:off x="4127181" y="3933056"/>
            <a:ext cx="2678225" cy="14401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331640" y="3933056"/>
            <a:ext cx="289953" cy="42408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3"/>
          <p:cNvSpPr/>
          <p:nvPr/>
        </p:nvSpPr>
        <p:spPr>
          <a:xfrm>
            <a:off x="-1" y="3162135"/>
            <a:ext cx="1331641" cy="1548738"/>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1600" dirty="0">
                <a:latin typeface="Arial" panose="020B0604020202020204" pitchFamily="34" charset="0"/>
                <a:cs typeface="Arial" panose="020B0604020202020204" pitchFamily="34" charset="0"/>
              </a:rPr>
              <a:t>Stores the value returned in the function</a:t>
            </a:r>
          </a:p>
        </p:txBody>
      </p:sp>
    </p:spTree>
    <p:custDataLst>
      <p:tags r:id="rId1"/>
    </p:custDataLst>
    <p:extLst>
      <p:ext uri="{BB962C8B-B14F-4D97-AF65-F5344CB8AC3E}">
        <p14:creationId xmlns:p14="http://schemas.microsoft.com/office/powerpoint/2010/main" val="110126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2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2199" y="0"/>
            <a:ext cx="7886700" cy="684751"/>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b="1" dirty="0">
                <a:solidFill>
                  <a:schemeClr val="tx1"/>
                </a:solidFill>
                <a:latin typeface="+mn-lt"/>
                <a:ea typeface="Segoe UI Black" panose="020B0A02040204020203" pitchFamily="34" charset="0"/>
                <a:cs typeface="Segoe UI Black" panose="020B0A02040204020203" pitchFamily="34" charset="0"/>
              </a:rPr>
              <a:t>Parameter passing</a:t>
            </a:r>
          </a:p>
        </p:txBody>
      </p:sp>
      <p:grpSp>
        <p:nvGrpSpPr>
          <p:cNvPr id="44" name="Group 43"/>
          <p:cNvGrpSpPr/>
          <p:nvPr/>
        </p:nvGrpSpPr>
        <p:grpSpPr>
          <a:xfrm>
            <a:off x="3581401" y="4572000"/>
            <a:ext cx="3072763" cy="418469"/>
            <a:chOff x="4348112" y="4658789"/>
            <a:chExt cx="3072763" cy="418469"/>
          </a:xfrm>
        </p:grpSpPr>
        <p:sp>
          <p:nvSpPr>
            <p:cNvPr id="25" name="Rounded Rectangle 13"/>
            <p:cNvSpPr/>
            <p:nvPr/>
          </p:nvSpPr>
          <p:spPr>
            <a:xfrm>
              <a:off x="5905603" y="4795813"/>
              <a:ext cx="1515272" cy="281445"/>
            </a:xfrm>
            <a:prstGeom prst="roundRect">
              <a:avLst/>
            </a:prstGeom>
            <a:solidFill>
              <a:srgbClr val="C00000"/>
            </a:solidFill>
            <a:ln w="9525">
              <a:solidFill>
                <a:srgbClr val="C00000"/>
              </a:solidFill>
            </a:ln>
            <a:effectLst/>
          </p:spPr>
          <p:txBody>
            <a:bodyPr vert="horz" lIns="91440" tIns="45720" rIns="91440" bIns="45720" rtlCol="0" anchor="ctr">
              <a:noAutofit/>
            </a:bodyPr>
            <a:lstStyle/>
            <a:p>
              <a:pPr algn="ctr"/>
              <a:r>
                <a:rPr lang="en-GB" sz="1600" dirty="0">
                  <a:solidFill>
                    <a:schemeClr val="bg1"/>
                  </a:solidFill>
                  <a:latin typeface="Arial" panose="020B0604020202020204" pitchFamily="34" charset="0"/>
                  <a:cs typeface="Arial" panose="020B0604020202020204" pitchFamily="34" charset="0"/>
                </a:rPr>
                <a:t>Local Variable</a:t>
              </a:r>
            </a:p>
          </p:txBody>
        </p:sp>
        <p:cxnSp>
          <p:nvCxnSpPr>
            <p:cNvPr id="26" name="Straight Arrow Connector 25"/>
            <p:cNvCxnSpPr>
              <a:stCxn id="25" idx="1"/>
            </p:cNvCxnSpPr>
            <p:nvPr/>
          </p:nvCxnSpPr>
          <p:spPr>
            <a:xfrm flipH="1" flipV="1">
              <a:off x="4348112" y="4658789"/>
              <a:ext cx="1557491" cy="27774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0" name="Content Placeholder 2"/>
          <p:cNvSpPr txBox="1">
            <a:spLocks/>
          </p:cNvSpPr>
          <p:nvPr/>
        </p:nvSpPr>
        <p:spPr>
          <a:xfrm>
            <a:off x="91444" y="844189"/>
            <a:ext cx="8884096" cy="5940660"/>
          </a:xfrm>
          <a:prstGeom prst="rect">
            <a:avLst/>
          </a:prstGeom>
          <a:solidFill>
            <a:schemeClr val="accent6">
              <a:lumMod val="20000"/>
              <a:lumOff val="80000"/>
            </a:schemeClr>
          </a:solidFill>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Arial" panose="020B0604020202020204" pitchFamily="34" charset="0"/>
                <a:cs typeface="Arial" panose="020B0604020202020204" pitchFamily="34" charset="0"/>
              </a:rPr>
              <a:t>You can return multiple values.</a:t>
            </a:r>
            <a:endParaRPr lang="en-GB" sz="2800" dirty="0">
              <a:latin typeface="Arial" panose="020B0604020202020204" pitchFamily="34" charset="0"/>
              <a:cs typeface="Arial" panose="020B0604020202020204" pitchFamily="34" charset="0"/>
            </a:endParaRPr>
          </a:p>
        </p:txBody>
      </p:sp>
      <p:sp>
        <p:nvSpPr>
          <p:cNvPr id="27" name="Rectangle 26"/>
          <p:cNvSpPr/>
          <p:nvPr/>
        </p:nvSpPr>
        <p:spPr>
          <a:xfrm>
            <a:off x="1484847" y="2802285"/>
            <a:ext cx="4787218" cy="3108543"/>
          </a:xfrm>
          <a:prstGeom prst="rect">
            <a:avLst/>
          </a:prstGeom>
          <a:solidFill>
            <a:schemeClr val="bg1"/>
          </a:solidFill>
          <a:ln w="38100">
            <a:solidFill>
              <a:srgbClr val="FF0000"/>
            </a:solidFill>
          </a:ln>
        </p:spPr>
        <p:txBody>
          <a:bodyPr wrap="square">
            <a:spAutoFit/>
          </a:bodyPr>
          <a:lstStyle/>
          <a:p>
            <a:r>
              <a:rPr lang="en-US" sz="2800" dirty="0" err="1">
                <a:solidFill>
                  <a:srgbClr val="FFC000"/>
                </a:solidFill>
              </a:rPr>
              <a:t>def</a:t>
            </a:r>
            <a:r>
              <a:rPr lang="en-US" sz="2800" dirty="0">
                <a:solidFill>
                  <a:srgbClr val="FFC000"/>
                </a:solidFill>
              </a:rPr>
              <a:t> </a:t>
            </a:r>
            <a:r>
              <a:rPr lang="en-US" sz="2800" dirty="0">
                <a:solidFill>
                  <a:schemeClr val="accent1"/>
                </a:solidFill>
              </a:rPr>
              <a:t>calculate</a:t>
            </a:r>
            <a:r>
              <a:rPr lang="en-US" sz="2800" dirty="0"/>
              <a:t>(num,num2):</a:t>
            </a:r>
          </a:p>
          <a:p>
            <a:r>
              <a:rPr lang="en-US" sz="2800" dirty="0">
                <a:solidFill>
                  <a:srgbClr val="FFC000"/>
                </a:solidFill>
              </a:rPr>
              <a:t>    </a:t>
            </a:r>
            <a:r>
              <a:rPr lang="en-US" sz="2800" dirty="0"/>
              <a:t>message = </a:t>
            </a:r>
            <a:r>
              <a:rPr lang="en-US" sz="2800" dirty="0">
                <a:solidFill>
                  <a:srgbClr val="00B050"/>
                </a:solidFill>
              </a:rPr>
              <a:t>"your answer is"</a:t>
            </a:r>
          </a:p>
          <a:p>
            <a:r>
              <a:rPr lang="en-US" sz="2800" dirty="0">
                <a:solidFill>
                  <a:srgbClr val="FFC000"/>
                </a:solidFill>
              </a:rPr>
              <a:t>    </a:t>
            </a:r>
            <a:r>
              <a:rPr lang="en-US" sz="2800" dirty="0"/>
              <a:t>answer = </a:t>
            </a:r>
            <a:r>
              <a:rPr lang="en-US" sz="2800" dirty="0" err="1"/>
              <a:t>num</a:t>
            </a:r>
            <a:r>
              <a:rPr lang="en-US" sz="2800" dirty="0"/>
              <a:t> * num2</a:t>
            </a:r>
          </a:p>
          <a:p>
            <a:r>
              <a:rPr lang="en-US" sz="2800" dirty="0">
                <a:solidFill>
                  <a:srgbClr val="FFC000"/>
                </a:solidFill>
              </a:rPr>
              <a:t>    return </a:t>
            </a:r>
            <a:r>
              <a:rPr lang="en-US" sz="2800" dirty="0"/>
              <a:t>message, answer</a:t>
            </a:r>
          </a:p>
          <a:p>
            <a:r>
              <a:rPr lang="en-US" sz="2800" dirty="0"/>
              <a:t>output = calculate(2,4)</a:t>
            </a:r>
          </a:p>
          <a:p>
            <a:r>
              <a:rPr lang="en-US" sz="2800" dirty="0">
                <a:solidFill>
                  <a:srgbClr val="7030A0"/>
                </a:solidFill>
              </a:rPr>
              <a:t>print</a:t>
            </a:r>
            <a:r>
              <a:rPr lang="en-US" sz="2800" dirty="0"/>
              <a:t>(output)</a:t>
            </a:r>
          </a:p>
          <a:p>
            <a:endParaRPr lang="en-US" sz="2800" dirty="0" err="1">
              <a:solidFill>
                <a:srgbClr val="FFC000"/>
              </a:solidFill>
            </a:endParaRPr>
          </a:p>
        </p:txBody>
      </p:sp>
      <p:cxnSp>
        <p:nvCxnSpPr>
          <p:cNvPr id="8" name="Straight Arrow Connector 7"/>
          <p:cNvCxnSpPr/>
          <p:nvPr/>
        </p:nvCxnSpPr>
        <p:spPr>
          <a:xfrm flipH="1">
            <a:off x="4067944" y="2327713"/>
            <a:ext cx="525167" cy="59723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58872" y="2276872"/>
            <a:ext cx="0" cy="64807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3"/>
          <p:cNvSpPr/>
          <p:nvPr/>
        </p:nvSpPr>
        <p:spPr>
          <a:xfrm>
            <a:off x="3576721" y="1556792"/>
            <a:ext cx="2177623" cy="770921"/>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dirty="0">
                <a:latin typeface="Arial" panose="020B0604020202020204" pitchFamily="34" charset="0"/>
                <a:cs typeface="Arial" panose="020B0604020202020204" pitchFamily="34" charset="0"/>
              </a:rPr>
              <a:t>Parameters</a:t>
            </a:r>
          </a:p>
        </p:txBody>
      </p:sp>
      <p:sp>
        <p:nvSpPr>
          <p:cNvPr id="13" name="Rounded Rectangle 13"/>
          <p:cNvSpPr/>
          <p:nvPr/>
        </p:nvSpPr>
        <p:spPr>
          <a:xfrm>
            <a:off x="1331640" y="6093296"/>
            <a:ext cx="7632849" cy="691553"/>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2000" dirty="0">
                <a:latin typeface="Arial" panose="020B0604020202020204" pitchFamily="34" charset="0"/>
                <a:cs typeface="Arial" panose="020B0604020202020204" pitchFamily="34" charset="0"/>
              </a:rPr>
              <a:t>Arguments, the values 2 and 4 are passed into </a:t>
            </a:r>
            <a:r>
              <a:rPr lang="en-GB" sz="2000" dirty="0" err="1">
                <a:latin typeface="Arial" panose="020B0604020202020204" pitchFamily="34" charset="0"/>
                <a:cs typeface="Arial" panose="020B0604020202020204" pitchFamily="34" charset="0"/>
              </a:rPr>
              <a:t>num</a:t>
            </a:r>
            <a:r>
              <a:rPr lang="en-GB" sz="2000" dirty="0">
                <a:latin typeface="Arial" panose="020B0604020202020204" pitchFamily="34" charset="0"/>
                <a:cs typeface="Arial" panose="020B0604020202020204" pitchFamily="34" charset="0"/>
              </a:rPr>
              <a:t> and num2.</a:t>
            </a:r>
          </a:p>
        </p:txBody>
      </p:sp>
      <p:cxnSp>
        <p:nvCxnSpPr>
          <p:cNvPr id="14" name="Straight Arrow Connector 13"/>
          <p:cNvCxnSpPr/>
          <p:nvPr/>
        </p:nvCxnSpPr>
        <p:spPr>
          <a:xfrm flipH="1" flipV="1">
            <a:off x="4788024" y="4849746"/>
            <a:ext cx="936104" cy="1243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499993" y="4849746"/>
            <a:ext cx="360039" cy="124355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3"/>
          <p:cNvSpPr/>
          <p:nvPr/>
        </p:nvSpPr>
        <p:spPr>
          <a:xfrm>
            <a:off x="6654164" y="4005064"/>
            <a:ext cx="2337436" cy="936105"/>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1600" dirty="0">
                <a:latin typeface="Arial" panose="020B0604020202020204" pitchFamily="34" charset="0"/>
                <a:cs typeface="Arial" panose="020B0604020202020204" pitchFamily="34" charset="0"/>
              </a:rPr>
              <a:t>Message &amp; answer returned to the main program.</a:t>
            </a:r>
          </a:p>
        </p:txBody>
      </p:sp>
      <p:cxnSp>
        <p:nvCxnSpPr>
          <p:cNvPr id="22" name="Straight Arrow Connector 21"/>
          <p:cNvCxnSpPr/>
          <p:nvPr/>
        </p:nvCxnSpPr>
        <p:spPr>
          <a:xfrm flipH="1">
            <a:off x="5508104" y="4217249"/>
            <a:ext cx="1146060" cy="13930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210802" y="4077072"/>
            <a:ext cx="2594604" cy="20983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13"/>
          <p:cNvSpPr/>
          <p:nvPr/>
        </p:nvSpPr>
        <p:spPr>
          <a:xfrm>
            <a:off x="-1" y="3162135"/>
            <a:ext cx="1331641" cy="1548738"/>
          </a:xfrm>
          <a:prstGeom prst="roundRect">
            <a:avLst/>
          </a:prstGeom>
          <a:solidFill>
            <a:schemeClr val="bg1"/>
          </a:solidFill>
          <a:ln w="50800">
            <a:solidFill>
              <a:srgbClr val="FF0000"/>
            </a:solidFill>
          </a:ln>
          <a:effectLst/>
        </p:spPr>
        <p:txBody>
          <a:bodyPr vert="horz" lIns="91440" tIns="45720" rIns="91440" bIns="45720" rtlCol="0" anchor="ctr">
            <a:noAutofit/>
          </a:bodyPr>
          <a:lstStyle/>
          <a:p>
            <a:pPr algn="ctr">
              <a:lnSpc>
                <a:spcPct val="120000"/>
              </a:lnSpc>
            </a:pPr>
            <a:r>
              <a:rPr lang="en-GB" sz="1600" dirty="0">
                <a:latin typeface="Arial" panose="020B0604020202020204" pitchFamily="34" charset="0"/>
                <a:cs typeface="Arial" panose="020B0604020202020204" pitchFamily="34" charset="0"/>
              </a:rPr>
              <a:t>Stores the value returned in the function</a:t>
            </a:r>
          </a:p>
        </p:txBody>
      </p:sp>
      <p:cxnSp>
        <p:nvCxnSpPr>
          <p:cNvPr id="31" name="Straight Arrow Connector 30"/>
          <p:cNvCxnSpPr/>
          <p:nvPr/>
        </p:nvCxnSpPr>
        <p:spPr>
          <a:xfrm>
            <a:off x="1331640" y="3933056"/>
            <a:ext cx="289953" cy="77781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94620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fade">
                                      <p:cBhvr>
                                        <p:cTn id="41" dur="500"/>
                                        <p:tgtEl>
                                          <p:spTgt spid="30"/>
                                        </p:tgtEl>
                                      </p:cBhvr>
                                    </p:animEffect>
                                  </p:childTnLst>
                                </p:cTn>
                              </p:par>
                              <p:par>
                                <p:cTn id="42" presetID="10" presetClass="entr" presetSubtype="0"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30"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20</a:t>
            </a:r>
            <a:r>
              <a:rPr lang="en-GB" sz="1800" dirty="0"/>
              <a:t>. Write a simple function which allows the user to return the average of two given parameters.</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38020903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21</a:t>
            </a:r>
            <a:r>
              <a:rPr lang="en-GB" sz="1800" dirty="0"/>
              <a:t>. </a:t>
            </a:r>
            <a:r>
              <a:rPr lang="en-US" sz="1800" dirty="0"/>
              <a:t>Create a program that has a function with 2 parameters: (</a:t>
            </a:r>
            <a:r>
              <a:rPr lang="en-US" sz="1800" dirty="0" err="1"/>
              <a:t>currentage</a:t>
            </a:r>
            <a:r>
              <a:rPr lang="en-US" sz="1800" dirty="0"/>
              <a:t>, year). This function calculates </a:t>
            </a:r>
            <a:r>
              <a:rPr lang="en-US" sz="1800" dirty="0" err="1"/>
              <a:t>futureage</a:t>
            </a:r>
            <a:r>
              <a:rPr lang="en-US" sz="1800" dirty="0"/>
              <a:t>= </a:t>
            </a:r>
            <a:r>
              <a:rPr lang="en-US" sz="1800" dirty="0" err="1"/>
              <a:t>currentage+year</a:t>
            </a:r>
            <a:r>
              <a:rPr lang="en-US" sz="1800" dirty="0"/>
              <a:t> and returns </a:t>
            </a:r>
            <a:r>
              <a:rPr lang="en-US" sz="1800" dirty="0" err="1"/>
              <a:t>futureage</a:t>
            </a:r>
            <a:r>
              <a:rPr lang="en-US" sz="1800" dirty="0"/>
              <a:t>.</a:t>
            </a:r>
            <a:endParaRPr lang="en-GB" sz="1800" dirty="0"/>
          </a:p>
          <a:p>
            <a:pPr marL="0" indent="0">
              <a:buNone/>
            </a:pPr>
            <a:r>
              <a:rPr lang="en-US" sz="1800" dirty="0"/>
              <a:t>Ask the user for their age.</a:t>
            </a:r>
            <a:r>
              <a:rPr lang="en-GB" sz="1800" dirty="0"/>
              <a:t> </a:t>
            </a:r>
            <a:r>
              <a:rPr lang="en-US" sz="1800" dirty="0"/>
              <a:t>Ask the user if they want to know how old they will be in 12 or 18 years. If the user enters 12, calculate the user’s age in 12 years. If the user enters 18, calculate the user’s age in 18 years.</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05561482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768" y="-18751"/>
            <a:ext cx="1655440" cy="423416"/>
          </a:xfrm>
        </p:spPr>
        <p:txBody>
          <a:bodyPr/>
          <a:lstStyle/>
          <a:p>
            <a:pPr marL="0" indent="0">
              <a:buNone/>
            </a:pPr>
            <a:r>
              <a:rPr lang="en-US" sz="1800" b="1" dirty="0"/>
              <a:t>Q21 </a:t>
            </a:r>
            <a:r>
              <a:rPr lang="en-US" sz="1800" b="1" dirty="0" err="1"/>
              <a:t>Helpsheet</a:t>
            </a:r>
            <a:endParaRPr lang="en-GB" sz="2000" dirty="0">
              <a:solidFill>
                <a:srgbClr val="FF0000"/>
              </a:solidFill>
            </a:endParaRPr>
          </a:p>
          <a:p>
            <a:pPr marL="0" indent="0">
              <a:buNone/>
            </a:pPr>
            <a:endParaRPr lang="en-GB" sz="2400" dirty="0">
              <a:latin typeface="Courier" pitchFamily="49" charset="0"/>
            </a:endParaRPr>
          </a:p>
        </p:txBody>
      </p:sp>
      <p:sp>
        <p:nvSpPr>
          <p:cNvPr id="2" name="Rectangle 1"/>
          <p:cNvSpPr/>
          <p:nvPr/>
        </p:nvSpPr>
        <p:spPr>
          <a:xfrm>
            <a:off x="161256" y="476672"/>
            <a:ext cx="8982744" cy="4093428"/>
          </a:xfrm>
          <a:prstGeom prst="rect">
            <a:avLst/>
          </a:prstGeom>
        </p:spPr>
        <p:txBody>
          <a:bodyPr wrap="square">
            <a:spAutoFit/>
          </a:bodyPr>
          <a:lstStyle/>
          <a:p>
            <a:r>
              <a:rPr lang="en-US" sz="2000" dirty="0"/>
              <a:t>____ function(</a:t>
            </a:r>
            <a:r>
              <a:rPr lang="en-US" sz="2000" dirty="0" err="1"/>
              <a:t>currentage,year</a:t>
            </a:r>
            <a:r>
              <a:rPr lang="en-US" sz="2000" dirty="0"/>
              <a:t>):</a:t>
            </a:r>
            <a:endParaRPr lang="en-GB" sz="2000" dirty="0"/>
          </a:p>
          <a:p>
            <a:r>
              <a:rPr lang="en-US" sz="2000" dirty="0"/>
              <a:t>    </a:t>
            </a:r>
            <a:r>
              <a:rPr lang="en-US" sz="2000" dirty="0" err="1"/>
              <a:t>futureAge</a:t>
            </a:r>
            <a:r>
              <a:rPr lang="en-US" sz="2000" dirty="0"/>
              <a:t>= _____ + _____</a:t>
            </a:r>
            <a:endParaRPr lang="en-GB" sz="2000" dirty="0"/>
          </a:p>
          <a:p>
            <a:r>
              <a:rPr lang="en-US" sz="2000" dirty="0"/>
              <a:t>    _____ </a:t>
            </a:r>
            <a:r>
              <a:rPr lang="en-US" sz="2000" dirty="0" err="1"/>
              <a:t>futureAge</a:t>
            </a:r>
            <a:endParaRPr lang="en-GB" sz="2000" dirty="0"/>
          </a:p>
          <a:p>
            <a:r>
              <a:rPr lang="en-US" sz="2000" dirty="0"/>
              <a:t>age = ___________</a:t>
            </a:r>
            <a:endParaRPr lang="en-GB" sz="2000" dirty="0"/>
          </a:p>
          <a:p>
            <a:r>
              <a:rPr lang="en-US" sz="2000" dirty="0"/>
              <a:t>ask = _____("Would you like to know how old you will be in 18 year in 12"))</a:t>
            </a:r>
            <a:endParaRPr lang="en-GB" sz="2000" dirty="0"/>
          </a:p>
          <a:p>
            <a:r>
              <a:rPr lang="en-US" sz="2000" dirty="0"/>
              <a:t>num18= _____(age,18)</a:t>
            </a:r>
            <a:endParaRPr lang="en-GB" sz="2000" dirty="0"/>
          </a:p>
          <a:p>
            <a:r>
              <a:rPr lang="en-US" sz="2000" dirty="0"/>
              <a:t>num12= function(___,____)</a:t>
            </a:r>
            <a:endParaRPr lang="en-GB" sz="2000" dirty="0"/>
          </a:p>
          <a:p>
            <a:r>
              <a:rPr lang="en-US" sz="2000" dirty="0"/>
              <a:t>if ask == 12:</a:t>
            </a:r>
            <a:endParaRPr lang="en-GB" sz="2000" dirty="0"/>
          </a:p>
          <a:p>
            <a:r>
              <a:rPr lang="en-US" sz="2000" dirty="0"/>
              <a:t>    print(_____)</a:t>
            </a:r>
            <a:endParaRPr lang="en-GB" sz="2000" dirty="0"/>
          </a:p>
          <a:p>
            <a:r>
              <a:rPr lang="en-US" sz="2000" dirty="0" err="1"/>
              <a:t>elif</a:t>
            </a:r>
            <a:r>
              <a:rPr lang="en-US" sz="2000" dirty="0"/>
              <a:t> ____== 18:</a:t>
            </a:r>
            <a:endParaRPr lang="en-GB" sz="2000" dirty="0"/>
          </a:p>
          <a:p>
            <a:r>
              <a:rPr lang="en-US" sz="2000" dirty="0"/>
              <a:t>    print(_____)</a:t>
            </a:r>
          </a:p>
          <a:p>
            <a:r>
              <a:rPr lang="en-GB" sz="2000" dirty="0"/>
              <a:t>___:</a:t>
            </a:r>
          </a:p>
          <a:p>
            <a:r>
              <a:rPr lang="en-GB" sz="2000" dirty="0"/>
              <a:t>    ___("invalid option")</a:t>
            </a:r>
          </a:p>
        </p:txBody>
      </p:sp>
    </p:spTree>
    <p:extLst>
      <p:ext uri="{BB962C8B-B14F-4D97-AF65-F5344CB8AC3E}">
        <p14:creationId xmlns:p14="http://schemas.microsoft.com/office/powerpoint/2010/main" val="145031870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22</a:t>
            </a:r>
            <a:r>
              <a:rPr lang="en-GB" sz="1800" dirty="0"/>
              <a:t>. </a:t>
            </a:r>
            <a:r>
              <a:rPr lang="en-US" sz="1800" dirty="0"/>
              <a:t>Create a function to return the value of 3 numbers multiplied by each other. Ask the user to input these numbers. Use 3 arguments and 3 parameters.</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14876001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14400">
              <a:spcBef>
                <a:spcPts val="0"/>
              </a:spcBef>
              <a:buNone/>
            </a:pPr>
            <a:r>
              <a:rPr lang="en-US" sz="2400" b="1" dirty="0">
                <a:solidFill>
                  <a:srgbClr val="FF0000"/>
                </a:solidFill>
              </a:rPr>
              <a:t>Validation: </a:t>
            </a:r>
            <a:r>
              <a:rPr lang="en-US" sz="2400" b="1" dirty="0"/>
              <a:t>to check that the data entered by a user or from a file meets specified requirements. Validation does </a:t>
            </a:r>
            <a:r>
              <a:rPr lang="en-US" sz="2400" b="1" u="sng" dirty="0"/>
              <a:t>not</a:t>
            </a:r>
            <a:r>
              <a:rPr lang="en-US" sz="2400" b="1" dirty="0"/>
              <a:t> check if the data is accurate.</a:t>
            </a:r>
          </a:p>
          <a:p>
            <a:pPr marL="0" indent="0" algn="ctr" defTabSz="914400">
              <a:spcBef>
                <a:spcPts val="0"/>
              </a:spcBef>
              <a:buNone/>
            </a:pPr>
            <a:endParaRPr lang="en-US" sz="2800" b="1" dirty="0">
              <a:solidFill>
                <a:srgbClr val="FF0000"/>
              </a:solidFill>
            </a:endParaRPr>
          </a:p>
          <a:p>
            <a:pPr marL="514350" indent="-514350" defTabSz="914400">
              <a:spcBef>
                <a:spcPts val="0"/>
              </a:spcBef>
              <a:buFont typeface="+mj-lt"/>
              <a:buAutoNum type="arabicPeriod"/>
            </a:pPr>
            <a:r>
              <a:rPr lang="en-US" dirty="0"/>
              <a:t>Range check</a:t>
            </a:r>
          </a:p>
          <a:p>
            <a:pPr marL="514350" indent="-514350" defTabSz="914400">
              <a:spcBef>
                <a:spcPts val="0"/>
              </a:spcBef>
              <a:buFont typeface="+mj-lt"/>
              <a:buAutoNum type="arabicPeriod"/>
            </a:pPr>
            <a:r>
              <a:rPr lang="en-US" dirty="0"/>
              <a:t>Valid choice check</a:t>
            </a:r>
          </a:p>
          <a:p>
            <a:pPr marL="514350" indent="-514350" defTabSz="914400">
              <a:spcBef>
                <a:spcPts val="0"/>
              </a:spcBef>
              <a:buFont typeface="+mj-lt"/>
              <a:buAutoNum type="arabicPeriod"/>
            </a:pPr>
            <a:r>
              <a:rPr lang="en-US" dirty="0"/>
              <a:t>Length check</a:t>
            </a:r>
          </a:p>
          <a:p>
            <a:pPr marL="514350" indent="-514350" defTabSz="914400">
              <a:spcBef>
                <a:spcPts val="0"/>
              </a:spcBef>
              <a:buFont typeface="+mj-lt"/>
              <a:buAutoNum type="arabicPeriod"/>
            </a:pPr>
            <a:r>
              <a:rPr lang="en-US" dirty="0"/>
              <a:t>Presence check</a:t>
            </a:r>
          </a:p>
          <a:p>
            <a:pPr marL="514350" indent="-514350" defTabSz="914400">
              <a:spcBef>
                <a:spcPts val="0"/>
              </a:spcBef>
              <a:buFont typeface="+mj-lt"/>
              <a:buAutoNum type="arabicPeriod"/>
            </a:pPr>
            <a:r>
              <a:rPr lang="en-US" dirty="0"/>
              <a:t>Lookup check</a:t>
            </a:r>
          </a:p>
          <a:p>
            <a:pPr marL="514350" indent="-514350">
              <a:spcBef>
                <a:spcPts val="0"/>
              </a:spcBef>
              <a:buFont typeface="+mj-lt"/>
              <a:buAutoNum type="arabicPeriod"/>
            </a:pPr>
            <a:r>
              <a:rPr lang="en-GB" dirty="0"/>
              <a:t>Validation</a:t>
            </a:r>
            <a:endParaRPr lang="en-US" dirty="0"/>
          </a:p>
          <a:p>
            <a:pPr defTabSz="914400">
              <a:spcBef>
                <a:spcPts val="0"/>
              </a:spcBef>
            </a:pPr>
            <a:endParaRPr lang="en-US" dirty="0"/>
          </a:p>
        </p:txBody>
      </p:sp>
    </p:spTree>
    <p:extLst>
      <p:ext uri="{BB962C8B-B14F-4D97-AF65-F5344CB8AC3E}">
        <p14:creationId xmlns:p14="http://schemas.microsoft.com/office/powerpoint/2010/main" val="103260157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endParaRPr lang="en-US" dirty="0">
              <a:solidFill>
                <a:srgbClr val="FF0000"/>
              </a:solidFill>
            </a:endParaRPr>
          </a:p>
          <a:p>
            <a:pPr marL="0" indent="0">
              <a:spcBef>
                <a:spcPts val="0"/>
              </a:spcBef>
              <a:buNone/>
            </a:pPr>
            <a:r>
              <a:rPr lang="en-US" sz="3600" dirty="0"/>
              <a:t>Range check</a:t>
            </a:r>
          </a:p>
          <a:p>
            <a:pPr marL="0" indent="0">
              <a:spcBef>
                <a:spcPts val="0"/>
              </a:spcBef>
              <a:buNone/>
            </a:pPr>
            <a:endParaRPr lang="en-US" sz="3600" dirty="0"/>
          </a:p>
          <a:p>
            <a:r>
              <a:rPr lang="en-GB" sz="3600" dirty="0"/>
              <a:t>Checks whether data is within a certain range. </a:t>
            </a:r>
          </a:p>
          <a:p>
            <a:endParaRPr lang="en-GB" sz="3600" dirty="0"/>
          </a:p>
          <a:p>
            <a:r>
              <a:rPr lang="en-GB" sz="3600" dirty="0"/>
              <a:t>For example, checks whether a number is between 1 and 10. </a:t>
            </a:r>
            <a:endParaRPr lang="en-US" sz="3600" dirty="0"/>
          </a:p>
        </p:txBody>
      </p:sp>
    </p:spTree>
    <p:extLst>
      <p:ext uri="{BB962C8B-B14F-4D97-AF65-F5344CB8AC3E}">
        <p14:creationId xmlns:p14="http://schemas.microsoft.com/office/powerpoint/2010/main" val="113401118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000" dirty="0"/>
              <a:t>Valid choice check</a:t>
            </a:r>
          </a:p>
          <a:p>
            <a:pPr marL="0" indent="0">
              <a:spcBef>
                <a:spcPts val="0"/>
              </a:spcBef>
              <a:buNone/>
            </a:pPr>
            <a:endParaRPr lang="en-US" sz="4000" dirty="0"/>
          </a:p>
          <a:p>
            <a:r>
              <a:rPr lang="en-GB" sz="4000" dirty="0"/>
              <a:t>Checks whether the user has entered a value from within a list of choices. </a:t>
            </a:r>
          </a:p>
          <a:p>
            <a:endParaRPr lang="en-GB" sz="4000" dirty="0"/>
          </a:p>
          <a:p>
            <a:r>
              <a:rPr lang="en-GB" sz="4000" dirty="0"/>
              <a:t>For example, ‘yes’, ‘no’ or ‘A’, ‘B’, ‘C’, ‘D’.</a:t>
            </a:r>
            <a:endParaRPr lang="en-US" sz="4000" dirty="0"/>
          </a:p>
        </p:txBody>
      </p:sp>
    </p:spTree>
    <p:extLst>
      <p:ext uri="{BB962C8B-B14F-4D97-AF65-F5344CB8AC3E}">
        <p14:creationId xmlns:p14="http://schemas.microsoft.com/office/powerpoint/2010/main" val="15627942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15. </a:t>
            </a:r>
            <a:r>
              <a:rPr lang="en-US" sz="2400" b="1" dirty="0"/>
              <a:t>Ask how many apples the user wants. Ask how many people the user will share the apples with. Find out how many apples will remain if you share the apples equally. Hint: use modulus %.</a:t>
            </a:r>
            <a:endParaRPr lang="en-GB" sz="2400" dirty="0"/>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1687898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000" dirty="0"/>
              <a:t>Length check</a:t>
            </a:r>
          </a:p>
          <a:p>
            <a:pPr marL="0" indent="0">
              <a:spcBef>
                <a:spcPts val="0"/>
              </a:spcBef>
              <a:buNone/>
            </a:pPr>
            <a:endParaRPr lang="en-US" sz="4000" dirty="0"/>
          </a:p>
          <a:p>
            <a:r>
              <a:rPr lang="en-GB" sz="4000" dirty="0"/>
              <a:t>Checks the length of a value given by the user. </a:t>
            </a:r>
          </a:p>
          <a:p>
            <a:pPr marL="0" indent="0">
              <a:buNone/>
            </a:pPr>
            <a:endParaRPr lang="en-GB" sz="4000" dirty="0"/>
          </a:p>
          <a:p>
            <a:r>
              <a:rPr lang="en-GB" sz="4000" dirty="0"/>
              <a:t>For example, checks if a user has typed in enough values for a post-code.</a:t>
            </a:r>
            <a:endParaRPr lang="en-US" sz="4000" dirty="0"/>
          </a:p>
        </p:txBody>
      </p:sp>
    </p:spTree>
    <p:extLst>
      <p:ext uri="{BB962C8B-B14F-4D97-AF65-F5344CB8AC3E}">
        <p14:creationId xmlns:p14="http://schemas.microsoft.com/office/powerpoint/2010/main" val="335206237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000" dirty="0"/>
              <a:t>Presence check</a:t>
            </a:r>
          </a:p>
          <a:p>
            <a:pPr marL="0" indent="0">
              <a:spcBef>
                <a:spcPts val="0"/>
              </a:spcBef>
              <a:buNone/>
            </a:pPr>
            <a:endParaRPr lang="en-US" sz="4000" dirty="0"/>
          </a:p>
          <a:p>
            <a:r>
              <a:rPr lang="en-GB" sz="4000" dirty="0"/>
              <a:t>Checks whether a value has been entered. </a:t>
            </a:r>
          </a:p>
          <a:p>
            <a:r>
              <a:rPr lang="en-GB" sz="4000" dirty="0"/>
              <a:t> </a:t>
            </a:r>
          </a:p>
          <a:p>
            <a:r>
              <a:rPr lang="en-GB" sz="4000" dirty="0"/>
              <a:t>For example, if a name is required, the validation will check that the user has typed a value. </a:t>
            </a:r>
            <a:endParaRPr lang="en-US" sz="4000" dirty="0"/>
          </a:p>
        </p:txBody>
      </p:sp>
    </p:spTree>
    <p:extLst>
      <p:ext uri="{BB962C8B-B14F-4D97-AF65-F5344CB8AC3E}">
        <p14:creationId xmlns:p14="http://schemas.microsoft.com/office/powerpoint/2010/main" val="18844392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4000" dirty="0"/>
              <a:t>Lookup check</a:t>
            </a:r>
          </a:p>
          <a:p>
            <a:pPr marL="0" indent="0">
              <a:spcBef>
                <a:spcPts val="0"/>
              </a:spcBef>
              <a:buNone/>
            </a:pPr>
            <a:endParaRPr lang="en-US" sz="4000" dirty="0"/>
          </a:p>
          <a:p>
            <a:r>
              <a:rPr lang="en-GB" sz="4000" dirty="0"/>
              <a:t>Checks whether a value is within a pre-defined list of values. </a:t>
            </a:r>
          </a:p>
          <a:p>
            <a:pPr marL="0" indent="0">
              <a:buNone/>
            </a:pPr>
            <a:endParaRPr lang="en-GB" sz="4000" dirty="0"/>
          </a:p>
          <a:p>
            <a:r>
              <a:rPr lang="en-GB" sz="4000" dirty="0"/>
              <a:t>For example, the user has to enter a username, the algorithm will check a list to check this is valid. </a:t>
            </a:r>
            <a:endParaRPr lang="en-US" sz="4000" dirty="0"/>
          </a:p>
        </p:txBody>
      </p:sp>
    </p:spTree>
    <p:extLst>
      <p:ext uri="{BB962C8B-B14F-4D97-AF65-F5344CB8AC3E}">
        <p14:creationId xmlns:p14="http://schemas.microsoft.com/office/powerpoint/2010/main" val="49693503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endParaRPr lang="en-GB" sz="2400" dirty="0"/>
          </a:p>
        </p:txBody>
      </p:sp>
      <p:sp>
        <p:nvSpPr>
          <p:cNvPr id="3" name="Content Placeholder 2"/>
          <p:cNvSpPr>
            <a:spLocks noGrp="1"/>
          </p:cNvSpPr>
          <p:nvPr/>
        </p:nvSpPr>
        <p:spPr>
          <a:xfrm>
            <a:off x="251520" y="188640"/>
            <a:ext cx="8640960" cy="5785854"/>
          </a:xfrm>
          <a:prstGeom prst="rect">
            <a:avLst/>
          </a:prstGeom>
          <a:solidFill>
            <a:schemeClr val="accent6">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None/>
            </a:pPr>
            <a:endParaRPr lang="en-US" sz="3600" dirty="0">
              <a:solidFill>
                <a:srgbClr val="FF0000"/>
              </a:solidFill>
            </a:endParaRPr>
          </a:p>
          <a:p>
            <a:pPr marL="0" indent="0">
              <a:spcBef>
                <a:spcPts val="0"/>
              </a:spcBef>
              <a:buNone/>
            </a:pPr>
            <a:r>
              <a:rPr lang="en-US" sz="4000" dirty="0"/>
              <a:t>Validation</a:t>
            </a:r>
          </a:p>
          <a:p>
            <a:pPr marL="0" indent="0">
              <a:spcBef>
                <a:spcPts val="0"/>
              </a:spcBef>
              <a:buNone/>
            </a:pPr>
            <a:endParaRPr lang="en-US" sz="4000" dirty="0"/>
          </a:p>
          <a:p>
            <a:r>
              <a:rPr lang="en-GB" sz="4000" dirty="0"/>
              <a:t>To check that the data entered by a user or from a file meets specified requirements. </a:t>
            </a:r>
            <a:endParaRPr lang="en-US" sz="4000" dirty="0"/>
          </a:p>
        </p:txBody>
      </p:sp>
    </p:spTree>
    <p:extLst>
      <p:ext uri="{BB962C8B-B14F-4D97-AF65-F5344CB8AC3E}">
        <p14:creationId xmlns:p14="http://schemas.microsoft.com/office/powerpoint/2010/main" val="404531081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1878"/>
          </a:xfrm>
          <a:solidFill>
            <a:schemeClr val="accent6">
              <a:lumMod val="20000"/>
              <a:lumOff val="80000"/>
            </a:schemeClr>
          </a:solidFill>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dirty="0">
                <a:solidFill>
                  <a:srgbClr val="FF0000"/>
                </a:solidFill>
                <a:latin typeface="Consolas" charset="0"/>
                <a:ea typeface="Consolas" charset="0"/>
                <a:cs typeface="Consolas" charset="0"/>
              </a:rPr>
              <a:t>RANGE CHECK</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err="1">
                <a:solidFill>
                  <a:srgbClr val="FF0000"/>
                </a:solidFill>
                <a:latin typeface="Consolas" charset="0"/>
                <a:ea typeface="Consolas" charset="0"/>
                <a:cs typeface="Consolas" charset="0"/>
              </a:rPr>
              <a:t>validnum</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False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while </a:t>
            </a:r>
            <a:r>
              <a:rPr lang="en-US" sz="2000" dirty="0" err="1">
                <a:solidFill>
                  <a:srgbClr val="FF0000"/>
                </a:solidFill>
                <a:latin typeface="Consolas" charset="0"/>
                <a:ea typeface="Consolas" charset="0"/>
                <a:cs typeface="Consolas" charset="0"/>
              </a:rPr>
              <a:t>validnum</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False</a:t>
            </a:r>
            <a:r>
              <a:rPr lang="en-US" sz="2000" dirty="0">
                <a:latin typeface="Consolas" charset="0"/>
                <a:ea typeface="Consolas" charset="0"/>
                <a:cs typeface="Consolas" charset="0"/>
              </a:rPr>
              <a:t>:</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a:t>
            </a:r>
            <a:r>
              <a:rPr lang="en-US" sz="2000" dirty="0">
                <a:solidFill>
                  <a:srgbClr val="7030A0"/>
                </a:solidFill>
                <a:latin typeface="Consolas" charset="0"/>
                <a:ea typeface="Consolas" charset="0"/>
                <a:cs typeface="Consolas" charset="0"/>
              </a:rPr>
              <a:t>tickets</a:t>
            </a:r>
            <a:r>
              <a:rPr lang="en-US" sz="2000" dirty="0">
                <a:latin typeface="Consolas" charset="0"/>
                <a:ea typeface="Consolas" charset="0"/>
                <a:cs typeface="Consolas" charset="0"/>
              </a:rPr>
              <a:t> = </a:t>
            </a:r>
            <a:r>
              <a:rPr lang="en-US" sz="2000" dirty="0" err="1">
                <a:latin typeface="Consolas" charset="0"/>
                <a:ea typeface="Consolas" charset="0"/>
                <a:cs typeface="Consolas" charset="0"/>
              </a:rPr>
              <a:t>int</a:t>
            </a:r>
            <a:r>
              <a:rPr lang="en-US" sz="2000" dirty="0">
                <a:latin typeface="Consolas" charset="0"/>
                <a:ea typeface="Consolas" charset="0"/>
                <a:cs typeface="Consolas" charset="0"/>
              </a:rPr>
              <a:t>(input(“How many tickets? Max. 5”))</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if </a:t>
            </a:r>
            <a:r>
              <a:rPr lang="en-US" sz="2000" dirty="0">
                <a:solidFill>
                  <a:srgbClr val="7030A0"/>
                </a:solidFill>
                <a:latin typeface="Consolas" charset="0"/>
                <a:ea typeface="Consolas" charset="0"/>
                <a:cs typeface="Consolas" charset="0"/>
              </a:rPr>
              <a:t>tickets</a:t>
            </a:r>
            <a:r>
              <a:rPr lang="en-US" sz="2000" dirty="0">
                <a:latin typeface="Consolas" charset="0"/>
                <a:ea typeface="Consolas" charset="0"/>
                <a:cs typeface="Consolas" charset="0"/>
              </a:rPr>
              <a:t> &gt; 0 and </a:t>
            </a:r>
            <a:r>
              <a:rPr lang="en-US" sz="2000" dirty="0">
                <a:solidFill>
                  <a:srgbClr val="7030A0"/>
                </a:solidFill>
                <a:latin typeface="Consolas" charset="0"/>
                <a:ea typeface="Consolas" charset="0"/>
                <a:cs typeface="Consolas" charset="0"/>
              </a:rPr>
              <a:t>tickets</a:t>
            </a:r>
            <a:r>
              <a:rPr lang="en-US" sz="2000" dirty="0">
                <a:latin typeface="Consolas" charset="0"/>
                <a:ea typeface="Consolas" charset="0"/>
                <a:cs typeface="Consolas" charset="0"/>
              </a:rPr>
              <a:t> &lt; 6:</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a:t>
            </a:r>
            <a:r>
              <a:rPr lang="en-US" sz="2000" dirty="0" err="1">
                <a:solidFill>
                  <a:srgbClr val="FF0000"/>
                </a:solidFill>
                <a:latin typeface="Consolas" charset="0"/>
                <a:ea typeface="Consolas" charset="0"/>
                <a:cs typeface="Consolas" charset="0"/>
              </a:rPr>
              <a:t>validnum</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True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solidFill>
                  <a:srgbClr val="00B050"/>
                </a:solidFill>
                <a:latin typeface="Consolas" charset="0"/>
              </a:rPr>
              <a:t>	</a:t>
            </a:r>
            <a:r>
              <a:rPr lang="en-US" sz="2000" dirty="0">
                <a:latin typeface="Consolas" charset="0"/>
              </a:rPr>
              <a:t>else: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rPr>
              <a:t>		print(“Invalid number, please try again”)</a:t>
            </a:r>
            <a:endParaRPr lang="en-US" dirty="0"/>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print(“You have purchased”, </a:t>
            </a:r>
            <a:r>
              <a:rPr lang="en-US" sz="2000" dirty="0">
                <a:solidFill>
                  <a:srgbClr val="7030A0"/>
                </a:solidFill>
                <a:latin typeface="Consolas" charset="0"/>
                <a:ea typeface="Consolas" charset="0"/>
                <a:cs typeface="Consolas" charset="0"/>
              </a:rPr>
              <a:t>tickets</a:t>
            </a:r>
            <a:r>
              <a:rPr lang="en-US" sz="2000" dirty="0">
                <a:latin typeface="Consolas" charset="0"/>
                <a:ea typeface="Consolas" charset="0"/>
                <a:cs typeface="Consolas" charset="0"/>
              </a:rPr>
              <a:t>, “tickets”)</a:t>
            </a:r>
          </a:p>
        </p:txBody>
      </p:sp>
      <p:sp>
        <p:nvSpPr>
          <p:cNvPr id="4" name="Text Placeholder 3"/>
          <p:cNvSpPr>
            <a:spLocks noGrp="1"/>
          </p:cNvSpPr>
          <p:nvPr>
            <p:ph type="body" sz="quarter" idx="10"/>
          </p:nvPr>
        </p:nvSpPr>
        <p:spPr/>
        <p:txBody>
          <a:bodyPr/>
          <a:lstStyle/>
          <a:p>
            <a:r>
              <a:rPr lang="en-US" dirty="0"/>
              <a:t>Validation, range check, value, while, condition</a:t>
            </a:r>
          </a:p>
        </p:txBody>
      </p:sp>
      <p:graphicFrame>
        <p:nvGraphicFramePr>
          <p:cNvPr id="6" name="Table 5"/>
          <p:cNvGraphicFramePr>
            <a:graphicFrameLocks noGrp="1"/>
          </p:cNvGraphicFramePr>
          <p:nvPr>
            <p:extLst>
              <p:ext uri="{D42A27DB-BD31-4B8C-83A1-F6EECF244321}">
                <p14:modId xmlns:p14="http://schemas.microsoft.com/office/powerpoint/2010/main" val="667358462"/>
              </p:ext>
            </p:extLst>
          </p:nvPr>
        </p:nvGraphicFramePr>
        <p:xfrm>
          <a:off x="4572000" y="2911682"/>
          <a:ext cx="3891870" cy="1644816"/>
        </p:xfrm>
        <a:graphic>
          <a:graphicData uri="http://schemas.openxmlformats.org/drawingml/2006/table">
            <a:tbl>
              <a:tblPr firstRow="1" bandRow="1">
                <a:tableStyleId>{00A15C55-8517-42AA-B614-E9B94910E393}</a:tableStyleId>
              </a:tblPr>
              <a:tblGrid>
                <a:gridCol w="1945935">
                  <a:extLst>
                    <a:ext uri="{9D8B030D-6E8A-4147-A177-3AD203B41FA5}">
                      <a16:colId xmlns:a16="http://schemas.microsoft.com/office/drawing/2014/main" val="20000"/>
                    </a:ext>
                  </a:extLst>
                </a:gridCol>
                <a:gridCol w="1945935">
                  <a:extLst>
                    <a:ext uri="{9D8B030D-6E8A-4147-A177-3AD203B41FA5}">
                      <a16:colId xmlns:a16="http://schemas.microsoft.com/office/drawing/2014/main" val="20001"/>
                    </a:ext>
                  </a:extLst>
                </a:gridCol>
              </a:tblGrid>
              <a:tr h="411204">
                <a:tc>
                  <a:txBody>
                    <a:bodyPr/>
                    <a:lstStyle/>
                    <a:p>
                      <a:pPr algn="ctr"/>
                      <a:r>
                        <a:rPr lang="en-US" dirty="0"/>
                        <a:t>tickets</a:t>
                      </a:r>
                    </a:p>
                  </a:txBody>
                  <a:tcPr/>
                </a:tc>
                <a:tc>
                  <a:txBody>
                    <a:bodyPr/>
                    <a:lstStyle/>
                    <a:p>
                      <a:pPr algn="ctr"/>
                      <a:r>
                        <a:rPr lang="en-US" dirty="0" err="1"/>
                        <a:t>validnum</a:t>
                      </a:r>
                      <a:endParaRPr lang="en-US" dirty="0"/>
                    </a:p>
                  </a:txBody>
                  <a:tcPr/>
                </a:tc>
                <a:extLst>
                  <a:ext uri="{0D108BD9-81ED-4DB2-BD59-A6C34878D82A}">
                    <a16:rowId xmlns:a16="http://schemas.microsoft.com/office/drawing/2014/main" val="10000"/>
                  </a:ext>
                </a:extLst>
              </a:tr>
              <a:tr h="411204">
                <a:tc>
                  <a:txBody>
                    <a:bodyPr/>
                    <a:lstStyle/>
                    <a:p>
                      <a:pPr algn="ctr"/>
                      <a:r>
                        <a:rPr lang="en-US" dirty="0"/>
                        <a:t>7</a:t>
                      </a:r>
                    </a:p>
                  </a:txBody>
                  <a:tcPr/>
                </a:tc>
                <a:tc>
                  <a:txBody>
                    <a:bodyPr/>
                    <a:lstStyle/>
                    <a:p>
                      <a:pPr algn="ctr"/>
                      <a:endParaRPr lang="en-US" dirty="0"/>
                    </a:p>
                  </a:txBody>
                  <a:tcPr/>
                </a:tc>
                <a:extLst>
                  <a:ext uri="{0D108BD9-81ED-4DB2-BD59-A6C34878D82A}">
                    <a16:rowId xmlns:a16="http://schemas.microsoft.com/office/drawing/2014/main" val="10001"/>
                  </a:ext>
                </a:extLst>
              </a:tr>
              <a:tr h="411204">
                <a:tc>
                  <a:txBody>
                    <a:bodyPr/>
                    <a:lstStyle/>
                    <a:p>
                      <a:pPr algn="ctr"/>
                      <a:r>
                        <a:rPr lang="en-US" dirty="0"/>
                        <a:t>-8</a:t>
                      </a:r>
                    </a:p>
                  </a:txBody>
                  <a:tcPr/>
                </a:tc>
                <a:tc>
                  <a:txBody>
                    <a:bodyPr/>
                    <a:lstStyle/>
                    <a:p>
                      <a:pPr algn="ctr"/>
                      <a:endParaRPr lang="en-US" dirty="0"/>
                    </a:p>
                  </a:txBody>
                  <a:tcPr/>
                </a:tc>
                <a:extLst>
                  <a:ext uri="{0D108BD9-81ED-4DB2-BD59-A6C34878D82A}">
                    <a16:rowId xmlns:a16="http://schemas.microsoft.com/office/drawing/2014/main" val="10002"/>
                  </a:ext>
                </a:extLst>
              </a:tr>
              <a:tr h="411204">
                <a:tc>
                  <a:txBody>
                    <a:bodyPr/>
                    <a:lstStyle/>
                    <a:p>
                      <a:pPr algn="ctr"/>
                      <a:r>
                        <a:rPr lang="en-US" dirty="0"/>
                        <a:t>3</a:t>
                      </a:r>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49815625"/>
              </p:ext>
            </p:extLst>
          </p:nvPr>
        </p:nvGraphicFramePr>
        <p:xfrm>
          <a:off x="4603939" y="2924944"/>
          <a:ext cx="3891870" cy="1623987"/>
        </p:xfrm>
        <a:graphic>
          <a:graphicData uri="http://schemas.openxmlformats.org/drawingml/2006/table">
            <a:tbl>
              <a:tblPr firstRow="1" bandRow="1">
                <a:tableStyleId>{00A15C55-8517-42AA-B614-E9B94910E393}</a:tableStyleId>
              </a:tblPr>
              <a:tblGrid>
                <a:gridCol w="1945935">
                  <a:extLst>
                    <a:ext uri="{9D8B030D-6E8A-4147-A177-3AD203B41FA5}">
                      <a16:colId xmlns:a16="http://schemas.microsoft.com/office/drawing/2014/main" val="20000"/>
                    </a:ext>
                  </a:extLst>
                </a:gridCol>
                <a:gridCol w="1945935">
                  <a:extLst>
                    <a:ext uri="{9D8B030D-6E8A-4147-A177-3AD203B41FA5}">
                      <a16:colId xmlns:a16="http://schemas.microsoft.com/office/drawing/2014/main" val="20001"/>
                    </a:ext>
                  </a:extLst>
                </a:gridCol>
              </a:tblGrid>
              <a:tr h="390375">
                <a:tc>
                  <a:txBody>
                    <a:bodyPr/>
                    <a:lstStyle/>
                    <a:p>
                      <a:pPr algn="ctr"/>
                      <a:r>
                        <a:rPr lang="en-US" dirty="0"/>
                        <a:t>tickets</a:t>
                      </a:r>
                    </a:p>
                  </a:txBody>
                  <a:tcPr/>
                </a:tc>
                <a:tc>
                  <a:txBody>
                    <a:bodyPr/>
                    <a:lstStyle/>
                    <a:p>
                      <a:pPr algn="ctr"/>
                      <a:r>
                        <a:rPr lang="en-US" dirty="0" err="1"/>
                        <a:t>validnum</a:t>
                      </a:r>
                      <a:endParaRPr lang="en-US" dirty="0"/>
                    </a:p>
                  </a:txBody>
                  <a:tcPr/>
                </a:tc>
                <a:extLst>
                  <a:ext uri="{0D108BD9-81ED-4DB2-BD59-A6C34878D82A}">
                    <a16:rowId xmlns:a16="http://schemas.microsoft.com/office/drawing/2014/main" val="10000"/>
                  </a:ext>
                </a:extLst>
              </a:tr>
              <a:tr h="411204">
                <a:tc>
                  <a:txBody>
                    <a:bodyPr/>
                    <a:lstStyle/>
                    <a:p>
                      <a:pPr algn="ctr"/>
                      <a:r>
                        <a:rPr lang="en-US" dirty="0"/>
                        <a:t>7</a:t>
                      </a:r>
                    </a:p>
                  </a:txBody>
                  <a:tcPr/>
                </a:tc>
                <a:tc>
                  <a:txBody>
                    <a:bodyPr/>
                    <a:lstStyle/>
                    <a:p>
                      <a:pPr algn="ctr"/>
                      <a:r>
                        <a:rPr lang="en-US" b="1" dirty="0">
                          <a:solidFill>
                            <a:srgbClr val="FF0000"/>
                          </a:solidFill>
                        </a:rPr>
                        <a:t>False</a:t>
                      </a:r>
                    </a:p>
                  </a:txBody>
                  <a:tcPr/>
                </a:tc>
                <a:extLst>
                  <a:ext uri="{0D108BD9-81ED-4DB2-BD59-A6C34878D82A}">
                    <a16:rowId xmlns:a16="http://schemas.microsoft.com/office/drawing/2014/main" val="10001"/>
                  </a:ext>
                </a:extLst>
              </a:tr>
              <a:tr h="411204">
                <a:tc>
                  <a:txBody>
                    <a:bodyPr/>
                    <a:lstStyle/>
                    <a:p>
                      <a:pPr algn="ctr"/>
                      <a:r>
                        <a:rPr lang="en-US" dirty="0"/>
                        <a:t>-8</a:t>
                      </a:r>
                    </a:p>
                  </a:txBody>
                  <a:tcPr/>
                </a:tc>
                <a:tc>
                  <a:txBody>
                    <a:bodyPr/>
                    <a:lstStyle/>
                    <a:p>
                      <a:pPr algn="ctr"/>
                      <a:r>
                        <a:rPr lang="en-US" b="1" dirty="0">
                          <a:solidFill>
                            <a:srgbClr val="FF0000"/>
                          </a:solidFill>
                        </a:rPr>
                        <a:t>False</a:t>
                      </a:r>
                    </a:p>
                  </a:txBody>
                  <a:tcPr/>
                </a:tc>
                <a:extLst>
                  <a:ext uri="{0D108BD9-81ED-4DB2-BD59-A6C34878D82A}">
                    <a16:rowId xmlns:a16="http://schemas.microsoft.com/office/drawing/2014/main" val="10002"/>
                  </a:ext>
                </a:extLst>
              </a:tr>
              <a:tr h="411204">
                <a:tc>
                  <a:txBody>
                    <a:bodyPr/>
                    <a:lstStyle/>
                    <a:p>
                      <a:pPr algn="ctr"/>
                      <a:r>
                        <a:rPr lang="en-US" dirty="0"/>
                        <a:t>3</a:t>
                      </a:r>
                    </a:p>
                  </a:txBody>
                  <a:tcPr/>
                </a:tc>
                <a:tc>
                  <a:txBody>
                    <a:bodyPr/>
                    <a:lstStyle/>
                    <a:p>
                      <a:pPr algn="ctr"/>
                      <a:r>
                        <a:rPr lang="en-US" b="1" dirty="0">
                          <a:solidFill>
                            <a:srgbClr val="FF0000"/>
                          </a:solidFill>
                        </a:rPr>
                        <a:t>True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940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001878"/>
          </a:xfrm>
          <a:solidFill>
            <a:schemeClr val="accent6">
              <a:lumMod val="20000"/>
              <a:lumOff val="80000"/>
            </a:schemeClr>
          </a:solidFill>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dirty="0">
                <a:solidFill>
                  <a:srgbClr val="FF0000"/>
                </a:solidFill>
                <a:latin typeface="Consolas" charset="0"/>
                <a:ea typeface="Consolas" charset="0"/>
                <a:cs typeface="Consolas" charset="0"/>
              </a:rPr>
              <a:t>We can also use these additional built-in functions:</a:t>
            </a:r>
          </a:p>
          <a:p>
            <a:pPr>
              <a:spcBef>
                <a:spcPts val="0"/>
              </a:spcBef>
              <a:defRPr/>
            </a:pPr>
            <a:r>
              <a:rPr lang="en-US" sz="2800" b="1" dirty="0" err="1">
                <a:latin typeface="Consolas" charset="0"/>
                <a:ea typeface="Consolas" charset="0"/>
                <a:cs typeface="Consolas" charset="0"/>
              </a:rPr>
              <a:t>isalpha</a:t>
            </a:r>
            <a:r>
              <a:rPr lang="en-US" sz="2800" b="1" dirty="0">
                <a:latin typeface="Consolas" charset="0"/>
                <a:ea typeface="Consolas" charset="0"/>
                <a:cs typeface="Consolas" charset="0"/>
              </a:rPr>
              <a:t>() – returns true if all the characters in a string are letters.</a:t>
            </a:r>
          </a:p>
          <a:p>
            <a:pPr>
              <a:spcBef>
                <a:spcPts val="0"/>
              </a:spcBef>
              <a:defRPr/>
            </a:pPr>
            <a:r>
              <a:rPr lang="en-US" sz="2800" b="1" dirty="0" err="1">
                <a:latin typeface="Consolas" charset="0"/>
                <a:ea typeface="Consolas" charset="0"/>
                <a:cs typeface="Consolas" charset="0"/>
              </a:rPr>
              <a:t>isdigit</a:t>
            </a:r>
            <a:r>
              <a:rPr lang="en-US" sz="2800" b="1" dirty="0">
                <a:latin typeface="Consolas" charset="0"/>
                <a:ea typeface="Consolas" charset="0"/>
                <a:cs typeface="Consolas" charset="0"/>
              </a:rPr>
              <a:t>() – returns true if characters in a string are numbers.</a:t>
            </a:r>
          </a:p>
          <a:p>
            <a:pPr>
              <a:spcBef>
                <a:spcPts val="0"/>
              </a:spcBef>
              <a:defRPr/>
            </a:pPr>
            <a:r>
              <a:rPr lang="en-US" sz="2800" b="1" dirty="0" err="1">
                <a:latin typeface="Consolas" charset="0"/>
                <a:ea typeface="Consolas" charset="0"/>
                <a:cs typeface="Consolas" charset="0"/>
              </a:rPr>
              <a:t>isalnum</a:t>
            </a:r>
            <a:r>
              <a:rPr lang="en-US" sz="2800" b="1" dirty="0">
                <a:latin typeface="Consolas" charset="0"/>
                <a:ea typeface="Consolas" charset="0"/>
                <a:cs typeface="Consolas" charset="0"/>
              </a:rPr>
              <a:t>() – returns true if all the characters are either letters or numbers.</a:t>
            </a:r>
          </a:p>
          <a:p>
            <a:pPr>
              <a:spcBef>
                <a:spcPts val="0"/>
              </a:spcBef>
              <a:defRPr/>
            </a:pPr>
            <a:r>
              <a:rPr lang="en-US" sz="2800" b="1" dirty="0" err="1">
                <a:latin typeface="Consolas" charset="0"/>
                <a:ea typeface="Consolas" charset="0"/>
                <a:cs typeface="Consolas" charset="0"/>
              </a:rPr>
              <a:t>isupper</a:t>
            </a:r>
            <a:r>
              <a:rPr lang="en-US" sz="2800" b="1" dirty="0">
                <a:latin typeface="Consolas" charset="0"/>
                <a:ea typeface="Consolas" charset="0"/>
                <a:cs typeface="Consolas" charset="0"/>
              </a:rPr>
              <a:t>() – returns true if characters in a string are upper case.</a:t>
            </a:r>
          </a:p>
          <a:p>
            <a:pPr>
              <a:spcBef>
                <a:spcPts val="0"/>
              </a:spcBef>
              <a:defRPr/>
            </a:pPr>
            <a:r>
              <a:rPr lang="en-US" sz="2800" b="1" dirty="0" err="1">
                <a:latin typeface="Consolas" charset="0"/>
                <a:ea typeface="Consolas" charset="0"/>
                <a:cs typeface="Consolas" charset="0"/>
              </a:rPr>
              <a:t>islower</a:t>
            </a:r>
            <a:r>
              <a:rPr lang="en-US" sz="2800" b="1" dirty="0">
                <a:latin typeface="Consolas" charset="0"/>
                <a:ea typeface="Consolas" charset="0"/>
                <a:cs typeface="Consolas" charset="0"/>
              </a:rPr>
              <a:t>() – returns true if characters in a string are lower case.</a:t>
            </a:r>
            <a:endParaRPr lang="en-US" sz="2400" dirty="0">
              <a:latin typeface="Consolas" charset="0"/>
              <a:ea typeface="Consolas" charset="0"/>
              <a:cs typeface="Consolas" charset="0"/>
            </a:endParaRPr>
          </a:p>
        </p:txBody>
      </p:sp>
      <p:sp>
        <p:nvSpPr>
          <p:cNvPr id="4" name="Text Placeholder 3"/>
          <p:cNvSpPr>
            <a:spLocks noGrp="1"/>
          </p:cNvSpPr>
          <p:nvPr>
            <p:ph type="body" sz="quarter" idx="10"/>
          </p:nvPr>
        </p:nvSpPr>
        <p:spPr/>
        <p:txBody>
          <a:bodyPr/>
          <a:lstStyle/>
          <a:p>
            <a:r>
              <a:rPr lang="en-US" dirty="0"/>
              <a:t>Validation, range check, value, while, condition</a:t>
            </a:r>
          </a:p>
        </p:txBody>
      </p:sp>
    </p:spTree>
    <p:extLst>
      <p:ext uri="{BB962C8B-B14F-4D97-AF65-F5344CB8AC3E}">
        <p14:creationId xmlns:p14="http://schemas.microsoft.com/office/powerpoint/2010/main" val="32950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23. </a:t>
            </a:r>
            <a:r>
              <a:rPr lang="en-US" sz="1800" dirty="0"/>
              <a:t>A teacher is booking a school trip to Cadbury world. Create a program that will allow the teacher to </a:t>
            </a:r>
            <a:r>
              <a:rPr lang="en-US" sz="1800" b="1" dirty="0"/>
              <a:t>enter how many students they intend to take</a:t>
            </a:r>
            <a:r>
              <a:rPr lang="en-US" sz="1800" dirty="0"/>
              <a:t>. They are unable to take fewer than </a:t>
            </a:r>
            <a:r>
              <a:rPr lang="en-US" sz="1800" b="1" dirty="0"/>
              <a:t>25 students </a:t>
            </a:r>
            <a:r>
              <a:rPr lang="en-US" sz="1800" dirty="0"/>
              <a:t>and no more than </a:t>
            </a:r>
            <a:r>
              <a:rPr lang="en-US" sz="1800" b="1" dirty="0"/>
              <a:t>36</a:t>
            </a:r>
            <a:r>
              <a:rPr lang="en-US" sz="1800" dirty="0"/>
              <a:t>. </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5902468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579296" cy="6001878"/>
          </a:xfrm>
          <a:solidFill>
            <a:schemeClr val="accent6">
              <a:lumMod val="20000"/>
              <a:lumOff val="80000"/>
            </a:schemeClr>
          </a:solidFill>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1" dirty="0">
                <a:solidFill>
                  <a:srgbClr val="FF0000"/>
                </a:solidFill>
                <a:latin typeface="Consolas" charset="0"/>
                <a:ea typeface="Consolas" charset="0"/>
                <a:cs typeface="Consolas" charset="0"/>
              </a:rPr>
              <a:t>LENGTH CHECK</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err="1">
                <a:solidFill>
                  <a:srgbClr val="FF0000"/>
                </a:solidFill>
                <a:latin typeface="Consolas" charset="0"/>
                <a:ea typeface="Consolas" charset="0"/>
                <a:cs typeface="Consolas" charset="0"/>
              </a:rPr>
              <a:t>lengthokay</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False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while </a:t>
            </a:r>
            <a:r>
              <a:rPr lang="en-US" sz="2000" dirty="0" err="1">
                <a:solidFill>
                  <a:srgbClr val="FF0000"/>
                </a:solidFill>
                <a:latin typeface="Consolas" charset="0"/>
                <a:ea typeface="Consolas" charset="0"/>
                <a:cs typeface="Consolas" charset="0"/>
              </a:rPr>
              <a:t>lengthokay</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False</a:t>
            </a:r>
            <a:r>
              <a:rPr lang="en-US" sz="2000" dirty="0">
                <a:latin typeface="Consolas" charset="0"/>
                <a:ea typeface="Consolas" charset="0"/>
                <a:cs typeface="Consolas" charset="0"/>
              </a:rPr>
              <a:t>:</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a:t>
            </a:r>
            <a:r>
              <a:rPr lang="en-US" sz="2000" dirty="0">
                <a:solidFill>
                  <a:srgbClr val="7030A0"/>
                </a:solidFill>
                <a:latin typeface="Consolas" charset="0"/>
                <a:ea typeface="Consolas" charset="0"/>
                <a:cs typeface="Consolas" charset="0"/>
              </a:rPr>
              <a:t>postcode </a:t>
            </a:r>
            <a:r>
              <a:rPr lang="en-US" sz="2000" dirty="0">
                <a:latin typeface="Consolas" charset="0"/>
                <a:ea typeface="Consolas" charset="0"/>
                <a:cs typeface="Consolas" charset="0"/>
              </a:rPr>
              <a:t>= input(“Please enter your postcode”)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if </a:t>
            </a:r>
            <a:r>
              <a:rPr lang="en-US" sz="2000" dirty="0" err="1">
                <a:solidFill>
                  <a:srgbClr val="7030A0"/>
                </a:solidFill>
                <a:latin typeface="Consolas" charset="0"/>
                <a:ea typeface="Consolas" charset="0"/>
                <a:cs typeface="Consolas" charset="0"/>
              </a:rPr>
              <a:t>len</a:t>
            </a:r>
            <a:r>
              <a:rPr lang="en-US" sz="2000" dirty="0">
                <a:solidFill>
                  <a:srgbClr val="7030A0"/>
                </a:solidFill>
                <a:latin typeface="Consolas" charset="0"/>
                <a:ea typeface="Consolas" charset="0"/>
                <a:cs typeface="Consolas" charset="0"/>
              </a:rPr>
              <a:t>(postcode) </a:t>
            </a:r>
            <a:r>
              <a:rPr lang="en-US" sz="2000" dirty="0">
                <a:latin typeface="Consolas" charset="0"/>
                <a:ea typeface="Consolas" charset="0"/>
                <a:cs typeface="Consolas" charset="0"/>
              </a:rPr>
              <a:t>&gt;= 6 and </a:t>
            </a:r>
            <a:r>
              <a:rPr lang="en-US" sz="2000" dirty="0" err="1">
                <a:solidFill>
                  <a:srgbClr val="7030A0"/>
                </a:solidFill>
                <a:latin typeface="Consolas" charset="0"/>
                <a:ea typeface="Consolas" charset="0"/>
                <a:cs typeface="Consolas" charset="0"/>
              </a:rPr>
              <a:t>len</a:t>
            </a:r>
            <a:r>
              <a:rPr lang="en-US" sz="2000" dirty="0">
                <a:solidFill>
                  <a:srgbClr val="7030A0"/>
                </a:solidFill>
                <a:latin typeface="Consolas" charset="0"/>
                <a:ea typeface="Consolas" charset="0"/>
                <a:cs typeface="Consolas" charset="0"/>
              </a:rPr>
              <a:t>(postcode) </a:t>
            </a:r>
            <a:r>
              <a:rPr lang="en-US" sz="2000" dirty="0">
                <a:latin typeface="Consolas" charset="0"/>
                <a:ea typeface="Consolas" charset="0"/>
                <a:cs typeface="Consolas" charset="0"/>
              </a:rPr>
              <a:t>&lt;= 8:</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		</a:t>
            </a:r>
            <a:r>
              <a:rPr lang="en-US" sz="2000" dirty="0" err="1">
                <a:solidFill>
                  <a:srgbClr val="FF0000"/>
                </a:solidFill>
                <a:latin typeface="Consolas" charset="0"/>
                <a:ea typeface="Consolas" charset="0"/>
                <a:cs typeface="Consolas" charset="0"/>
              </a:rPr>
              <a:t>lengthokay</a:t>
            </a:r>
            <a:r>
              <a:rPr lang="en-US" sz="2000" dirty="0">
                <a:solidFill>
                  <a:srgbClr val="FF0000"/>
                </a:solidFill>
                <a:latin typeface="Consolas" charset="0"/>
                <a:ea typeface="Consolas" charset="0"/>
                <a:cs typeface="Consolas" charset="0"/>
              </a:rPr>
              <a:t> </a:t>
            </a:r>
            <a:r>
              <a:rPr lang="en-US" sz="2000" dirty="0">
                <a:latin typeface="Consolas" charset="0"/>
                <a:ea typeface="Consolas" charset="0"/>
                <a:cs typeface="Consolas" charset="0"/>
              </a:rPr>
              <a:t>= </a:t>
            </a:r>
            <a:r>
              <a:rPr lang="en-US" sz="2000" dirty="0">
                <a:solidFill>
                  <a:srgbClr val="00B050"/>
                </a:solidFill>
                <a:latin typeface="Consolas" charset="0"/>
                <a:ea typeface="Consolas" charset="0"/>
                <a:cs typeface="Consolas" charset="0"/>
              </a:rPr>
              <a:t>True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solidFill>
                  <a:srgbClr val="00B050"/>
                </a:solidFill>
                <a:latin typeface="Consolas" charset="0"/>
              </a:rPr>
              <a:t>	</a:t>
            </a:r>
            <a:r>
              <a:rPr lang="en-US" sz="2000" dirty="0">
                <a:latin typeface="Consolas" charset="0"/>
              </a:rPr>
              <a:t>else:</a:t>
            </a:r>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rPr>
              <a:t>		print(“Invalid postcode, please try again”)</a:t>
            </a:r>
            <a:endParaRPr lang="en-US" dirty="0"/>
          </a:p>
          <a:p>
            <a:pPr marL="0" marR="0" lvl="0" indent="0" defTabSz="914400" eaLnBrk="1" fontAlgn="auto" latinLnBrk="0" hangingPunct="1">
              <a:lnSpc>
                <a:spcPct val="200000"/>
              </a:lnSpc>
              <a:spcBef>
                <a:spcPts val="0"/>
              </a:spcBef>
              <a:spcAft>
                <a:spcPts val="0"/>
              </a:spcAft>
              <a:buClrTx/>
              <a:buSzTx/>
              <a:buFontTx/>
              <a:buNone/>
              <a:tabLst/>
              <a:defRPr/>
            </a:pPr>
            <a:r>
              <a:rPr lang="en-US" sz="2000" dirty="0">
                <a:latin typeface="Consolas" charset="0"/>
                <a:ea typeface="Consolas" charset="0"/>
                <a:cs typeface="Consolas" charset="0"/>
              </a:rPr>
              <a:t>print(“You have entered a valid postcode”)</a:t>
            </a:r>
          </a:p>
        </p:txBody>
      </p:sp>
      <p:sp>
        <p:nvSpPr>
          <p:cNvPr id="4" name="Text Placeholder 3"/>
          <p:cNvSpPr>
            <a:spLocks noGrp="1"/>
          </p:cNvSpPr>
          <p:nvPr>
            <p:ph type="body" sz="quarter" idx="10"/>
          </p:nvPr>
        </p:nvSpPr>
        <p:spPr/>
        <p:txBody>
          <a:bodyPr/>
          <a:lstStyle/>
          <a:p>
            <a:r>
              <a:rPr lang="en-US" dirty="0"/>
              <a:t>Validation, range check, value, while, condition</a:t>
            </a:r>
          </a:p>
        </p:txBody>
      </p:sp>
      <p:graphicFrame>
        <p:nvGraphicFramePr>
          <p:cNvPr id="6" name="Table 5"/>
          <p:cNvGraphicFramePr>
            <a:graphicFrameLocks noGrp="1"/>
          </p:cNvGraphicFramePr>
          <p:nvPr>
            <p:extLst>
              <p:ext uri="{D42A27DB-BD31-4B8C-83A1-F6EECF244321}">
                <p14:modId xmlns:p14="http://schemas.microsoft.com/office/powerpoint/2010/main" val="1938007896"/>
              </p:ext>
            </p:extLst>
          </p:nvPr>
        </p:nvGraphicFramePr>
        <p:xfrm>
          <a:off x="2626065" y="3131167"/>
          <a:ext cx="3891870" cy="1644816"/>
        </p:xfrm>
        <a:graphic>
          <a:graphicData uri="http://schemas.openxmlformats.org/drawingml/2006/table">
            <a:tbl>
              <a:tblPr firstRow="1" bandRow="1">
                <a:tableStyleId>{00A15C55-8517-42AA-B614-E9B94910E393}</a:tableStyleId>
              </a:tblPr>
              <a:tblGrid>
                <a:gridCol w="1945935">
                  <a:extLst>
                    <a:ext uri="{9D8B030D-6E8A-4147-A177-3AD203B41FA5}">
                      <a16:colId xmlns:a16="http://schemas.microsoft.com/office/drawing/2014/main" val="20000"/>
                    </a:ext>
                  </a:extLst>
                </a:gridCol>
                <a:gridCol w="1945935">
                  <a:extLst>
                    <a:ext uri="{9D8B030D-6E8A-4147-A177-3AD203B41FA5}">
                      <a16:colId xmlns:a16="http://schemas.microsoft.com/office/drawing/2014/main" val="20001"/>
                    </a:ext>
                  </a:extLst>
                </a:gridCol>
              </a:tblGrid>
              <a:tr h="411204">
                <a:tc>
                  <a:txBody>
                    <a:bodyPr/>
                    <a:lstStyle/>
                    <a:p>
                      <a:pPr algn="ctr"/>
                      <a:r>
                        <a:rPr lang="en-US" dirty="0"/>
                        <a:t>postcode</a:t>
                      </a:r>
                    </a:p>
                  </a:txBody>
                  <a:tcPr/>
                </a:tc>
                <a:tc>
                  <a:txBody>
                    <a:bodyPr/>
                    <a:lstStyle/>
                    <a:p>
                      <a:pPr algn="ctr"/>
                      <a:r>
                        <a:rPr lang="en-US" dirty="0" err="1"/>
                        <a:t>validnum</a:t>
                      </a:r>
                      <a:endParaRPr lang="en-US" dirty="0"/>
                    </a:p>
                  </a:txBody>
                  <a:tcPr/>
                </a:tc>
                <a:extLst>
                  <a:ext uri="{0D108BD9-81ED-4DB2-BD59-A6C34878D82A}">
                    <a16:rowId xmlns:a16="http://schemas.microsoft.com/office/drawing/2014/main" val="10000"/>
                  </a:ext>
                </a:extLst>
              </a:tr>
              <a:tr h="41120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TH188821</a:t>
                      </a:r>
                    </a:p>
                  </a:txBody>
                  <a:tcPr/>
                </a:tc>
                <a:tc>
                  <a:txBody>
                    <a:bodyPr/>
                    <a:lstStyle/>
                    <a:p>
                      <a:pPr algn="ctr"/>
                      <a:endParaRPr lang="en-US" dirty="0"/>
                    </a:p>
                  </a:txBody>
                  <a:tcPr/>
                </a:tc>
                <a:extLst>
                  <a:ext uri="{0D108BD9-81ED-4DB2-BD59-A6C34878D82A}">
                    <a16:rowId xmlns:a16="http://schemas.microsoft.com/office/drawing/2014/main" val="10001"/>
                  </a:ext>
                </a:extLst>
              </a:tr>
              <a:tr h="411204">
                <a:tc>
                  <a:txBody>
                    <a:bodyPr/>
                    <a:lstStyle/>
                    <a:p>
                      <a:pPr algn="ctr"/>
                      <a:r>
                        <a:rPr lang="en-US" dirty="0"/>
                        <a:t>B77 7721</a:t>
                      </a:r>
                    </a:p>
                  </a:txBody>
                  <a:tcPr/>
                </a:tc>
                <a:tc>
                  <a:txBody>
                    <a:bodyPr/>
                    <a:lstStyle/>
                    <a:p>
                      <a:pPr algn="ctr"/>
                      <a:endParaRPr lang="en-US" dirty="0"/>
                    </a:p>
                  </a:txBody>
                  <a:tcPr/>
                </a:tc>
                <a:extLst>
                  <a:ext uri="{0D108BD9-81ED-4DB2-BD59-A6C34878D82A}">
                    <a16:rowId xmlns:a16="http://schemas.microsoft.com/office/drawing/2014/main" val="10002"/>
                  </a:ext>
                </a:extLst>
              </a:tr>
              <a:tr h="411204">
                <a:tc>
                  <a:txBody>
                    <a:bodyPr/>
                    <a:lstStyle/>
                    <a:p>
                      <a:pPr algn="ctr"/>
                      <a:r>
                        <a:rPr lang="en-US" dirty="0"/>
                        <a:t>B99</a:t>
                      </a:r>
                      <a:r>
                        <a:rPr lang="en-US" baseline="0" dirty="0"/>
                        <a:t> 1THN1</a:t>
                      </a: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21398997"/>
              </p:ext>
            </p:extLst>
          </p:nvPr>
        </p:nvGraphicFramePr>
        <p:xfrm>
          <a:off x="2626065" y="3131167"/>
          <a:ext cx="3891870" cy="1644816"/>
        </p:xfrm>
        <a:graphic>
          <a:graphicData uri="http://schemas.openxmlformats.org/drawingml/2006/table">
            <a:tbl>
              <a:tblPr firstRow="1" bandRow="1">
                <a:tableStyleId>{00A15C55-8517-42AA-B614-E9B94910E393}</a:tableStyleId>
              </a:tblPr>
              <a:tblGrid>
                <a:gridCol w="1945935">
                  <a:extLst>
                    <a:ext uri="{9D8B030D-6E8A-4147-A177-3AD203B41FA5}">
                      <a16:colId xmlns:a16="http://schemas.microsoft.com/office/drawing/2014/main" val="20000"/>
                    </a:ext>
                  </a:extLst>
                </a:gridCol>
                <a:gridCol w="1945935">
                  <a:extLst>
                    <a:ext uri="{9D8B030D-6E8A-4147-A177-3AD203B41FA5}">
                      <a16:colId xmlns:a16="http://schemas.microsoft.com/office/drawing/2014/main" val="20001"/>
                    </a:ext>
                  </a:extLst>
                </a:gridCol>
              </a:tblGrid>
              <a:tr h="411204">
                <a:tc>
                  <a:txBody>
                    <a:bodyPr/>
                    <a:lstStyle/>
                    <a:p>
                      <a:pPr algn="ctr"/>
                      <a:r>
                        <a:rPr lang="en-US" dirty="0"/>
                        <a:t>postcode</a:t>
                      </a:r>
                    </a:p>
                  </a:txBody>
                  <a:tcPr/>
                </a:tc>
                <a:tc>
                  <a:txBody>
                    <a:bodyPr/>
                    <a:lstStyle/>
                    <a:p>
                      <a:pPr algn="ctr"/>
                      <a:r>
                        <a:rPr lang="en-US" dirty="0" err="1"/>
                        <a:t>lengthokay</a:t>
                      </a:r>
                      <a:endParaRPr lang="en-US" dirty="0"/>
                    </a:p>
                  </a:txBody>
                  <a:tcPr/>
                </a:tc>
                <a:extLst>
                  <a:ext uri="{0D108BD9-81ED-4DB2-BD59-A6C34878D82A}">
                    <a16:rowId xmlns:a16="http://schemas.microsoft.com/office/drawing/2014/main" val="10000"/>
                  </a:ext>
                </a:extLst>
              </a:tr>
              <a:tr h="41120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a:t>TH188821</a:t>
                      </a:r>
                    </a:p>
                  </a:txBody>
                  <a:tcPr/>
                </a:tc>
                <a:tc>
                  <a:txBody>
                    <a:bodyPr/>
                    <a:lstStyle/>
                    <a:p>
                      <a:pPr algn="ctr"/>
                      <a:r>
                        <a:rPr lang="en-US" b="1" dirty="0">
                          <a:solidFill>
                            <a:srgbClr val="FF0000"/>
                          </a:solidFill>
                        </a:rPr>
                        <a:t>True</a:t>
                      </a:r>
                    </a:p>
                  </a:txBody>
                  <a:tcPr/>
                </a:tc>
                <a:extLst>
                  <a:ext uri="{0D108BD9-81ED-4DB2-BD59-A6C34878D82A}">
                    <a16:rowId xmlns:a16="http://schemas.microsoft.com/office/drawing/2014/main" val="10001"/>
                  </a:ext>
                </a:extLst>
              </a:tr>
              <a:tr h="411204">
                <a:tc>
                  <a:txBody>
                    <a:bodyPr/>
                    <a:lstStyle/>
                    <a:p>
                      <a:pPr algn="ctr"/>
                      <a:r>
                        <a:rPr lang="en-US" dirty="0"/>
                        <a:t>B77  7721</a:t>
                      </a:r>
                    </a:p>
                  </a:txBody>
                  <a:tcPr/>
                </a:tc>
                <a:tc>
                  <a:txBody>
                    <a:bodyPr/>
                    <a:lstStyle/>
                    <a:p>
                      <a:pPr algn="ctr"/>
                      <a:r>
                        <a:rPr lang="en-US" b="1" dirty="0">
                          <a:solidFill>
                            <a:srgbClr val="FF0000"/>
                          </a:solidFill>
                        </a:rPr>
                        <a:t>True</a:t>
                      </a:r>
                    </a:p>
                  </a:txBody>
                  <a:tcPr/>
                </a:tc>
                <a:extLst>
                  <a:ext uri="{0D108BD9-81ED-4DB2-BD59-A6C34878D82A}">
                    <a16:rowId xmlns:a16="http://schemas.microsoft.com/office/drawing/2014/main" val="10002"/>
                  </a:ext>
                </a:extLst>
              </a:tr>
              <a:tr h="411204">
                <a:tc>
                  <a:txBody>
                    <a:bodyPr/>
                    <a:lstStyle/>
                    <a:p>
                      <a:pPr algn="ctr"/>
                      <a:r>
                        <a:rPr lang="en-US" dirty="0"/>
                        <a:t>B99</a:t>
                      </a:r>
                      <a:r>
                        <a:rPr lang="en-US" baseline="0" dirty="0"/>
                        <a:t>  1THN1</a:t>
                      </a:r>
                      <a:endParaRPr lang="en-US" dirty="0"/>
                    </a:p>
                  </a:txBody>
                  <a:tcPr/>
                </a:tc>
                <a:tc>
                  <a:txBody>
                    <a:bodyPr/>
                    <a:lstStyle/>
                    <a:p>
                      <a:pPr algn="ctr"/>
                      <a:r>
                        <a:rPr lang="en-US" b="1" dirty="0">
                          <a:solidFill>
                            <a:srgbClr val="FF0000"/>
                          </a:solidFill>
                        </a:rPr>
                        <a:t>False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850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24. </a:t>
            </a:r>
            <a:r>
              <a:rPr lang="en-US" sz="1800" dirty="0"/>
              <a:t>For the Cadbury World booking, the teacher must enter a telephone number. Create a program that will allow the teacher to enter a telephone number and check that this is a valid length.</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13831604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6633"/>
            <a:ext cx="4038600" cy="6227018"/>
          </a:xfrm>
          <a:solidFill>
            <a:schemeClr val="accent6">
              <a:lumMod val="20000"/>
              <a:lumOff val="80000"/>
            </a:schemeClr>
          </a:solidFill>
        </p:spPr>
        <p:txBody>
          <a:bodyPr>
            <a:normAutofit/>
          </a:bodyPr>
          <a:lstStyle/>
          <a:p>
            <a:pPr marL="0" indent="0">
              <a:buNone/>
            </a:pPr>
            <a:r>
              <a:rPr lang="en-GB" b="1" dirty="0">
                <a:latin typeface="Consolas" panose="020B0609020204030204" pitchFamily="49" charset="0"/>
                <a:cs typeface="Consolas" panose="020B0609020204030204" pitchFamily="49" charset="0"/>
              </a:rPr>
              <a:t>Valid choice (menu)</a:t>
            </a: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Choose from the following options:</a:t>
            </a: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A – Addition</a:t>
            </a: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B – Subtraction</a:t>
            </a: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C – Division</a:t>
            </a: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D – Multiplication</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800" b="1" dirty="0">
                <a:solidFill>
                  <a:srgbClr val="FF0000"/>
                </a:solidFill>
                <a:latin typeface="Consolas" panose="020B0609020204030204" pitchFamily="49" charset="0"/>
                <a:cs typeface="Consolas" panose="020B0609020204030204" pitchFamily="49" charset="0"/>
              </a:rPr>
              <a:t>E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That is not valid. Try again.</a:t>
            </a:r>
            <a:r>
              <a:rPr lang="en-GB" sz="1800" dirty="0">
                <a:latin typeface="Consolas" panose="020B0609020204030204" pitchFamily="49" charset="0"/>
                <a:cs typeface="Consolas" panose="020B0609020204030204" pitchFamily="49" charset="0"/>
              </a:rPr>
              <a:t> </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800" b="1" dirty="0">
                <a:solidFill>
                  <a:srgbClr val="FF0000"/>
                </a:solidFill>
                <a:latin typeface="Consolas" panose="020B0609020204030204" pitchFamily="49" charset="0"/>
                <a:cs typeface="Consolas" panose="020B0609020204030204" pitchFamily="49" charset="0"/>
              </a:rPr>
              <a:t>D</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800" b="1" dirty="0">
                <a:solidFill>
                  <a:schemeClr val="accent3">
                    <a:lumMod val="50000"/>
                  </a:schemeClr>
                </a:solidFill>
                <a:latin typeface="Consolas" panose="020B0609020204030204" pitchFamily="49" charset="0"/>
                <a:cs typeface="Consolas" panose="020B0609020204030204" pitchFamily="49" charset="0"/>
              </a:rPr>
              <a:t>That is a valid option. </a:t>
            </a:r>
          </a:p>
        </p:txBody>
      </p:sp>
      <p:sp>
        <p:nvSpPr>
          <p:cNvPr id="4" name="Content Placeholder 3"/>
          <p:cNvSpPr>
            <a:spLocks noGrp="1"/>
          </p:cNvSpPr>
          <p:nvPr>
            <p:ph sz="half" idx="2"/>
          </p:nvPr>
        </p:nvSpPr>
        <p:spPr>
          <a:xfrm>
            <a:off x="4648200" y="116632"/>
            <a:ext cx="4316288" cy="6264696"/>
          </a:xfrm>
          <a:solidFill>
            <a:schemeClr val="accent6">
              <a:lumMod val="20000"/>
              <a:lumOff val="80000"/>
            </a:schemeClr>
          </a:solidFill>
        </p:spPr>
        <p:txBody>
          <a:bodyPr/>
          <a:lstStyle/>
          <a:p>
            <a:pPr marL="0" indent="0">
              <a:buNone/>
            </a:pPr>
            <a:r>
              <a:rPr lang="en-GB" b="1" dirty="0">
                <a:latin typeface="Consolas" panose="020B0609020204030204" pitchFamily="49" charset="0"/>
                <a:cs typeface="Consolas" panose="020B0609020204030204" pitchFamily="49" charset="0"/>
              </a:rPr>
              <a:t>Lookup check</a:t>
            </a:r>
          </a:p>
          <a:p>
            <a:pPr marL="0" indent="0">
              <a:buNone/>
            </a:pPr>
            <a:r>
              <a:rPr lang="en-GB" sz="2000" b="1" dirty="0">
                <a:solidFill>
                  <a:schemeClr val="accent3">
                    <a:lumMod val="50000"/>
                  </a:schemeClr>
                </a:solidFill>
                <a:latin typeface="Consolas" panose="020B0609020204030204" pitchFamily="49" charset="0"/>
                <a:cs typeface="Consolas" panose="020B0609020204030204" pitchFamily="49" charset="0"/>
              </a:rPr>
              <a:t>Please enter your username.</a:t>
            </a:r>
          </a:p>
          <a:p>
            <a:pPr marL="0" indent="0">
              <a:buNone/>
            </a:pPr>
            <a:endParaRPr lang="en-GB" sz="2000" b="1" dirty="0">
              <a:solidFill>
                <a:srgbClr val="FF0000"/>
              </a:solidFill>
              <a:latin typeface="Consolas" panose="020B0609020204030204" pitchFamily="49" charset="0"/>
              <a:cs typeface="Consolas" panose="020B0609020204030204" pitchFamily="49" charset="0"/>
            </a:endParaRPr>
          </a:p>
          <a:p>
            <a:pPr marL="0" indent="0">
              <a:buNone/>
            </a:pPr>
            <a:r>
              <a:rPr lang="en-GB" sz="2000" b="1" dirty="0">
                <a:solidFill>
                  <a:srgbClr val="FF0000"/>
                </a:solidFill>
                <a:latin typeface="Consolas" panose="020B0609020204030204" pitchFamily="49" charset="0"/>
                <a:cs typeface="Consolas" panose="020B0609020204030204" pitchFamily="49" charset="0"/>
              </a:rPr>
              <a:t>Mr </a:t>
            </a:r>
            <a:r>
              <a:rPr lang="en-GB" sz="2000" b="1" dirty="0" err="1">
                <a:solidFill>
                  <a:srgbClr val="FF0000"/>
                </a:solidFill>
                <a:latin typeface="Consolas" panose="020B0609020204030204" pitchFamily="49" charset="0"/>
                <a:cs typeface="Consolas" panose="020B0609020204030204" pitchFamily="49" charset="0"/>
              </a:rPr>
              <a:t>Suffar</a:t>
            </a:r>
            <a:endParaRPr lang="en-GB" sz="2000" b="1" dirty="0">
              <a:solidFill>
                <a:srgbClr val="FF0000"/>
              </a:solidFill>
              <a:latin typeface="Consolas" panose="020B0609020204030204" pitchFamily="49" charset="0"/>
              <a:cs typeface="Consolas" panose="020B0609020204030204" pitchFamily="49" charset="0"/>
            </a:endParaRPr>
          </a:p>
          <a:p>
            <a:pPr marL="0" indent="0">
              <a:buNone/>
            </a:pPr>
            <a:endParaRPr lang="en-GB" sz="2000" b="1" dirty="0">
              <a:solidFill>
                <a:srgbClr val="FF0000"/>
              </a:solidFill>
              <a:latin typeface="Consolas" panose="020B0609020204030204" pitchFamily="49" charset="0"/>
              <a:cs typeface="Consolas" panose="020B0609020204030204" pitchFamily="49" charset="0"/>
            </a:endParaRPr>
          </a:p>
          <a:p>
            <a:pPr marL="0" indent="0">
              <a:buNone/>
            </a:pPr>
            <a:r>
              <a:rPr lang="en-GB" sz="2000" b="1" dirty="0">
                <a:solidFill>
                  <a:schemeClr val="accent3">
                    <a:lumMod val="50000"/>
                  </a:schemeClr>
                </a:solidFill>
                <a:latin typeface="Consolas" panose="020B0609020204030204" pitchFamily="49" charset="0"/>
                <a:cs typeface="Consolas" panose="020B0609020204030204" pitchFamily="49" charset="0"/>
              </a:rPr>
              <a:t>Username not recognised.</a:t>
            </a:r>
          </a:p>
          <a:p>
            <a:pPr marL="0" indent="0">
              <a:buNone/>
            </a:pPr>
            <a:endParaRPr lang="en-GB" sz="2000" b="1" dirty="0">
              <a:solidFill>
                <a:schemeClr val="accent3">
                  <a:lumMod val="50000"/>
                </a:schemeClr>
              </a:solidFill>
              <a:latin typeface="Consolas" panose="020B0609020204030204" pitchFamily="49" charset="0"/>
              <a:cs typeface="Consolas" panose="020B0609020204030204" pitchFamily="49" charset="0"/>
            </a:endParaRPr>
          </a:p>
          <a:p>
            <a:pPr marL="0" indent="0">
              <a:buNone/>
            </a:pPr>
            <a:r>
              <a:rPr lang="en-GB" sz="2000" b="1" dirty="0" err="1">
                <a:solidFill>
                  <a:srgbClr val="FF0000"/>
                </a:solidFill>
                <a:latin typeface="Consolas" panose="020B0609020204030204" pitchFamily="49" charset="0"/>
                <a:cs typeface="Consolas" panose="020B0609020204030204" pitchFamily="49" charset="0"/>
              </a:rPr>
              <a:t>Mr_Suffar</a:t>
            </a:r>
            <a:endParaRPr lang="en-GB" sz="2000" b="1" dirty="0">
              <a:solidFill>
                <a:srgbClr val="FF0000"/>
              </a:solidFill>
              <a:latin typeface="Consolas" panose="020B0609020204030204" pitchFamily="49" charset="0"/>
              <a:cs typeface="Consolas" panose="020B0609020204030204" pitchFamily="49" charset="0"/>
            </a:endParaRPr>
          </a:p>
          <a:p>
            <a:pPr marL="0" indent="0">
              <a:buNone/>
            </a:pPr>
            <a:endParaRPr lang="en-GB" sz="2000" b="1" dirty="0">
              <a:solidFill>
                <a:srgbClr val="FF0000"/>
              </a:solidFill>
              <a:latin typeface="Consolas" panose="020B0609020204030204" pitchFamily="49" charset="0"/>
              <a:cs typeface="Consolas" panose="020B0609020204030204" pitchFamily="49" charset="0"/>
            </a:endParaRPr>
          </a:p>
          <a:p>
            <a:pPr marL="0" indent="0">
              <a:buNone/>
            </a:pPr>
            <a:r>
              <a:rPr lang="en-GB" sz="2000" b="1" dirty="0">
                <a:solidFill>
                  <a:schemeClr val="accent3">
                    <a:lumMod val="50000"/>
                  </a:schemeClr>
                </a:solidFill>
                <a:latin typeface="Consolas" panose="020B0609020204030204" pitchFamily="49" charset="0"/>
                <a:cs typeface="Consolas" panose="020B0609020204030204" pitchFamily="49" charset="0"/>
              </a:rPr>
              <a:t>Username recognised.</a:t>
            </a:r>
          </a:p>
          <a:p>
            <a:pPr marL="0" indent="0">
              <a:buNone/>
            </a:pPr>
            <a:endParaRPr lang="en-GB" sz="2400" b="1" dirty="0">
              <a:latin typeface="Consolas" panose="020B0609020204030204" pitchFamily="49" charset="0"/>
              <a:cs typeface="Consolas" panose="020B0609020204030204" pitchFamily="49" charset="0"/>
            </a:endParaRPr>
          </a:p>
        </p:txBody>
      </p:sp>
      <p:sp>
        <p:nvSpPr>
          <p:cNvPr id="5" name="Text Placeholder 4"/>
          <p:cNvSpPr>
            <a:spLocks noGrp="1"/>
          </p:cNvSpPr>
          <p:nvPr>
            <p:ph type="body" sz="quarter" idx="10"/>
          </p:nvPr>
        </p:nvSpPr>
        <p:spPr/>
        <p:txBody>
          <a:bodyPr/>
          <a:lstStyle/>
          <a:p>
            <a:r>
              <a:rPr lang="en-GB" dirty="0"/>
              <a:t>iteration, validation, lookup, valid choice, input, </a:t>
            </a:r>
          </a:p>
        </p:txBody>
      </p:sp>
    </p:spTree>
    <p:extLst>
      <p:ext uri="{BB962C8B-B14F-4D97-AF65-F5344CB8AC3E}">
        <p14:creationId xmlns:p14="http://schemas.microsoft.com/office/powerpoint/2010/main" val="362044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bg/>
                                          </p:spTgt>
                                        </p:tgtEl>
                                        <p:attrNameLst>
                                          <p:attrName>style.visibility</p:attrName>
                                        </p:attrNameLst>
                                      </p:cBhvr>
                                      <p:to>
                                        <p:strVal val="visible"/>
                                      </p:to>
                                    </p:set>
                                    <p:animEffect transition="in" filter="fade">
                                      <p:cBhvr>
                                        <p:cTn id="62" dur="500"/>
                                        <p:tgtEl>
                                          <p:spTgt spid="4">
                                            <p:bg/>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0" end="0"/>
                                            </p:txEl>
                                          </p:spTgt>
                                        </p:tgtEl>
                                        <p:attrNameLst>
                                          <p:attrName>style.visibility</p:attrName>
                                        </p:attrNameLst>
                                      </p:cBhvr>
                                      <p:to>
                                        <p:strVal val="visible"/>
                                      </p:to>
                                    </p:set>
                                    <p:animEffect transition="in" filter="fade">
                                      <p:cBhvr>
                                        <p:cTn id="67" dur="500"/>
                                        <p:tgtEl>
                                          <p:spTgt spid="4">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500"/>
                                        <p:tgtEl>
                                          <p:spTgt spid="4">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Effect transition="in" filter="fade">
                                      <p:cBhvr>
                                        <p:cTn id="77" dur="500"/>
                                        <p:tgtEl>
                                          <p:spTgt spid="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7" end="7"/>
                                            </p:txEl>
                                          </p:spTgt>
                                        </p:tgtEl>
                                        <p:attrNameLst>
                                          <p:attrName>style.visibility</p:attrName>
                                        </p:attrNameLst>
                                      </p:cBhvr>
                                      <p:to>
                                        <p:strVal val="visible"/>
                                      </p:to>
                                    </p:set>
                                    <p:animEffect transition="in" filter="fade">
                                      <p:cBhvr>
                                        <p:cTn id="87" dur="500"/>
                                        <p:tgtEl>
                                          <p:spTgt spid="4">
                                            <p:txEl>
                                              <p:pRg st="7" end="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9" end="9"/>
                                            </p:txEl>
                                          </p:spTgt>
                                        </p:tgtEl>
                                        <p:attrNameLst>
                                          <p:attrName>style.visibility</p:attrName>
                                        </p:attrNameLst>
                                      </p:cBhvr>
                                      <p:to>
                                        <p:strVal val="visible"/>
                                      </p:to>
                                    </p:set>
                                    <p:animEffect transition="in" filter="fade">
                                      <p:cBhvr>
                                        <p:cTn id="9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16. Asks for the home team name. Asks for the opponent team name. Asks for the number of goals scored by the home team. Asks for the number of goals scored by the opposition team. Calculates the goal difference for the home team. </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16327415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25. </a:t>
            </a:r>
            <a:r>
              <a:rPr lang="en-US" sz="1800" dirty="0"/>
              <a:t>Store 3 names in an array. Ask the user to enter a username, display valid username if the user matches the 1 of the usernames in the array. Else display invalid username and ask the user again until they get it right.</a:t>
            </a:r>
            <a:endParaRPr lang="en-GB" sz="1800" dirty="0"/>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01166967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26. </a:t>
            </a:r>
            <a:r>
              <a:rPr lang="en-GB" sz="1800" dirty="0"/>
              <a:t>As part of the ‘Cadbury World’ trip, the teacher must access the Cadbury booking system. This system has three options: A – New booking; B – Amend booking; C – Cancel Booking. Create a valid choice check where the teacher has to pick 1 of these options, otherwise it will display wrong option until the correct option is chosen. Use string manipulation to change the user’s answers to capital letters.</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112" y="1700808"/>
            <a:ext cx="341987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972585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048" y="44624"/>
            <a:ext cx="8229600" cy="4525963"/>
          </a:xfrm>
        </p:spPr>
        <p:txBody>
          <a:bodyPr/>
          <a:lstStyle/>
          <a:p>
            <a:pPr marL="0" indent="0">
              <a:buNone/>
            </a:pPr>
            <a:r>
              <a:rPr lang="en-GB" sz="1800" b="1" dirty="0"/>
              <a:t>26. </a:t>
            </a:r>
            <a:r>
              <a:rPr lang="en-US" sz="1800" dirty="0" err="1"/>
              <a:t>Helpsheet</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
        <p:nvSpPr>
          <p:cNvPr id="2" name="Rectangle 1"/>
          <p:cNvSpPr/>
          <p:nvPr/>
        </p:nvSpPr>
        <p:spPr>
          <a:xfrm>
            <a:off x="179512" y="692696"/>
            <a:ext cx="8443192" cy="4801314"/>
          </a:xfrm>
          <a:prstGeom prst="rect">
            <a:avLst/>
          </a:prstGeom>
        </p:spPr>
        <p:txBody>
          <a:bodyPr wrap="square">
            <a:spAutoFit/>
          </a:bodyPr>
          <a:lstStyle/>
          <a:p>
            <a:r>
              <a:rPr lang="en-US" sz="1800" dirty="0"/>
              <a:t>print("Enter A for booking system, B to amend your booking, C to cancel your booking")</a:t>
            </a:r>
          </a:p>
          <a:p>
            <a:r>
              <a:rPr lang="en-US" sz="1800" dirty="0" err="1"/>
              <a:t>validChoice</a:t>
            </a:r>
            <a:r>
              <a:rPr lang="en-US" sz="1800" dirty="0"/>
              <a:t> = ____</a:t>
            </a:r>
          </a:p>
          <a:p>
            <a:r>
              <a:rPr lang="en-US" sz="1800" dirty="0"/>
              <a:t>while </a:t>
            </a:r>
            <a:r>
              <a:rPr lang="en-US" sz="1800" dirty="0" err="1"/>
              <a:t>validChoice</a:t>
            </a:r>
            <a:r>
              <a:rPr lang="en-US" sz="1800" dirty="0"/>
              <a:t> == _____:</a:t>
            </a:r>
          </a:p>
          <a:p>
            <a:r>
              <a:rPr lang="en-US" sz="1800" dirty="0"/>
              <a:t>    choice = ____("Which option would you like to choose?")</a:t>
            </a:r>
          </a:p>
          <a:p>
            <a:r>
              <a:rPr lang="en-US" sz="1800" dirty="0"/>
              <a:t>    if _____() == "A" or ______.upper() == "B" or choice.______() == "C" :</a:t>
            </a:r>
          </a:p>
          <a:p>
            <a:r>
              <a:rPr lang="en-US" sz="1800" dirty="0"/>
              <a:t>        </a:t>
            </a:r>
            <a:r>
              <a:rPr lang="en-US" sz="1800" dirty="0" err="1"/>
              <a:t>validChoice</a:t>
            </a:r>
            <a:r>
              <a:rPr lang="en-US" sz="1800" dirty="0"/>
              <a:t> = _____</a:t>
            </a:r>
          </a:p>
          <a:p>
            <a:r>
              <a:rPr lang="en-US" sz="1800" dirty="0"/>
              <a:t>        print("You have entered a valid choice")</a:t>
            </a:r>
          </a:p>
          <a:p>
            <a:r>
              <a:rPr lang="en-US" sz="1800" dirty="0"/>
              <a:t>        if _____ == "A":</a:t>
            </a:r>
          </a:p>
          <a:p>
            <a:r>
              <a:rPr lang="en-US" sz="1800" dirty="0"/>
              <a:t>            print("You have chosen option A, you are now on the new booking section")</a:t>
            </a:r>
          </a:p>
          <a:p>
            <a:r>
              <a:rPr lang="en-US" sz="1800" dirty="0"/>
              <a:t>        ____ choice == "__":</a:t>
            </a:r>
          </a:p>
          <a:p>
            <a:r>
              <a:rPr lang="en-US" sz="1800" dirty="0"/>
              <a:t>            print("You have chosen option B, you are now on the amend booking section")</a:t>
            </a:r>
          </a:p>
          <a:p>
            <a:r>
              <a:rPr lang="en-US" sz="1800" dirty="0"/>
              <a:t>        _____:</a:t>
            </a:r>
          </a:p>
          <a:p>
            <a:r>
              <a:rPr lang="en-US" sz="1800" dirty="0"/>
              <a:t>            ____("You have chosen option C, you are now on the cancellation section")</a:t>
            </a:r>
          </a:p>
          <a:p>
            <a:r>
              <a:rPr lang="en-US" sz="1800" dirty="0"/>
              <a:t>    ____:</a:t>
            </a:r>
          </a:p>
          <a:p>
            <a:r>
              <a:rPr lang="en-US" sz="1800" dirty="0"/>
              <a:t>        ____("Invalid choice, pick again")</a:t>
            </a:r>
            <a:endParaRPr lang="en-GB" sz="1800" dirty="0"/>
          </a:p>
        </p:txBody>
      </p:sp>
    </p:spTree>
    <p:extLst>
      <p:ext uri="{BB962C8B-B14F-4D97-AF65-F5344CB8AC3E}">
        <p14:creationId xmlns:p14="http://schemas.microsoft.com/office/powerpoint/2010/main" val="384558396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27. </a:t>
            </a:r>
            <a:r>
              <a:rPr lang="en-GB" sz="1800" dirty="0"/>
              <a:t>Create a program that asks the user to enter 2 numbers. Ask the user if they want to add, subtract , multiply or divide the numbers. Create a valid check to make sure they user enters the correct answer, otherwise keep asking until the correct answer is entered. Perform the calculation after the correct answer is entered.</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286" y="1484784"/>
            <a:ext cx="355020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24764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048" y="44624"/>
            <a:ext cx="8229600" cy="4525963"/>
          </a:xfrm>
        </p:spPr>
        <p:txBody>
          <a:bodyPr/>
          <a:lstStyle/>
          <a:p>
            <a:pPr marL="0" indent="0">
              <a:buNone/>
            </a:pPr>
            <a:r>
              <a:rPr lang="en-GB" sz="1800" b="1" dirty="0"/>
              <a:t>27. </a:t>
            </a:r>
            <a:r>
              <a:rPr lang="en-US" sz="1800" dirty="0" err="1"/>
              <a:t>Helpsheet</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
        <p:nvSpPr>
          <p:cNvPr id="2" name="Rectangle 1"/>
          <p:cNvSpPr/>
          <p:nvPr/>
        </p:nvSpPr>
        <p:spPr>
          <a:xfrm>
            <a:off x="0" y="404664"/>
            <a:ext cx="8856984" cy="5509200"/>
          </a:xfrm>
          <a:prstGeom prst="rect">
            <a:avLst/>
          </a:prstGeom>
        </p:spPr>
        <p:txBody>
          <a:bodyPr wrap="square">
            <a:spAutoFit/>
          </a:bodyPr>
          <a:lstStyle/>
          <a:p>
            <a:r>
              <a:rPr lang="en-US" sz="1600" dirty="0"/>
              <a:t>number1 = _________</a:t>
            </a:r>
          </a:p>
          <a:p>
            <a:r>
              <a:rPr lang="en-US" sz="1600" dirty="0"/>
              <a:t>number2 = _________</a:t>
            </a:r>
          </a:p>
          <a:p>
            <a:r>
              <a:rPr lang="en-US" sz="1600" dirty="0"/>
              <a:t>print("Choose A for addition, S for subtraction, M for multiplication, D for division")</a:t>
            </a:r>
          </a:p>
          <a:p>
            <a:r>
              <a:rPr lang="en-US" sz="1600" dirty="0" err="1"/>
              <a:t>validChoice</a:t>
            </a:r>
            <a:r>
              <a:rPr lang="en-US" sz="1600" dirty="0"/>
              <a:t> = ____</a:t>
            </a:r>
          </a:p>
          <a:p>
            <a:r>
              <a:rPr lang="en-US" sz="1600" dirty="0"/>
              <a:t>while _____ == False:</a:t>
            </a:r>
          </a:p>
          <a:p>
            <a:r>
              <a:rPr lang="en-US" sz="1600" dirty="0"/>
              <a:t>    option = _____("Enter your option")</a:t>
            </a:r>
          </a:p>
          <a:p>
            <a:r>
              <a:rPr lang="en-US" sz="1600" dirty="0"/>
              <a:t>    if _____.upper() == "A" or ______() == "S" ___ option.____() == "M" or ____() == "D":</a:t>
            </a:r>
          </a:p>
          <a:p>
            <a:r>
              <a:rPr lang="en-US" sz="1600" dirty="0"/>
              <a:t>        </a:t>
            </a:r>
            <a:r>
              <a:rPr lang="en-US" sz="1600" dirty="0" err="1"/>
              <a:t>validChoice</a:t>
            </a:r>
            <a:r>
              <a:rPr lang="en-US" sz="1600" dirty="0"/>
              <a:t> = _____</a:t>
            </a:r>
          </a:p>
          <a:p>
            <a:r>
              <a:rPr lang="en-US" sz="1600" dirty="0"/>
              <a:t>        if _____() == "A":</a:t>
            </a:r>
          </a:p>
          <a:p>
            <a:r>
              <a:rPr lang="en-US" sz="1600" dirty="0"/>
              <a:t>            answer = ______</a:t>
            </a:r>
          </a:p>
          <a:p>
            <a:r>
              <a:rPr lang="en-US" sz="1600" dirty="0"/>
              <a:t>            print(_____)</a:t>
            </a:r>
          </a:p>
          <a:p>
            <a:r>
              <a:rPr lang="en-US" sz="1600" dirty="0"/>
              <a:t>        </a:t>
            </a:r>
            <a:r>
              <a:rPr lang="en-US" sz="1600" dirty="0" err="1"/>
              <a:t>elif</a:t>
            </a:r>
            <a:r>
              <a:rPr lang="en-US" sz="1600" dirty="0"/>
              <a:t> </a:t>
            </a:r>
            <a:r>
              <a:rPr lang="en-US" sz="1600" dirty="0" err="1"/>
              <a:t>option.upper</a:t>
            </a:r>
            <a:r>
              <a:rPr lang="en-US" sz="1600" dirty="0"/>
              <a:t>() == "S":</a:t>
            </a:r>
          </a:p>
          <a:p>
            <a:r>
              <a:rPr lang="en-US" sz="1600" dirty="0"/>
              <a:t>            _____ = number1-number2</a:t>
            </a:r>
          </a:p>
          <a:p>
            <a:r>
              <a:rPr lang="en-US" sz="1600" dirty="0"/>
              <a:t>            _____(answer)</a:t>
            </a:r>
          </a:p>
          <a:p>
            <a:r>
              <a:rPr lang="en-US" sz="1600" dirty="0"/>
              <a:t>        ____ </a:t>
            </a:r>
            <a:r>
              <a:rPr lang="en-US" sz="1600" dirty="0" err="1"/>
              <a:t>option.upper</a:t>
            </a:r>
            <a:r>
              <a:rPr lang="en-US" sz="1600" dirty="0"/>
              <a:t>() == "___":</a:t>
            </a:r>
          </a:p>
          <a:p>
            <a:r>
              <a:rPr lang="en-US" sz="1600" dirty="0"/>
              <a:t>            answer = number1*number2</a:t>
            </a:r>
          </a:p>
          <a:p>
            <a:r>
              <a:rPr lang="en-US" sz="1600" dirty="0"/>
              <a:t>            ____(_____)</a:t>
            </a:r>
          </a:p>
          <a:p>
            <a:r>
              <a:rPr lang="en-US" sz="1600" dirty="0"/>
              <a:t>        ____:</a:t>
            </a:r>
          </a:p>
          <a:p>
            <a:r>
              <a:rPr lang="en-US" sz="1600" dirty="0"/>
              <a:t>            answer = ______</a:t>
            </a:r>
          </a:p>
          <a:p>
            <a:r>
              <a:rPr lang="en-US" sz="1600" dirty="0"/>
              <a:t>            ____(answer)</a:t>
            </a:r>
          </a:p>
          <a:p>
            <a:r>
              <a:rPr lang="en-US" sz="1600" dirty="0"/>
              <a:t>    ___:</a:t>
            </a:r>
          </a:p>
          <a:p>
            <a:r>
              <a:rPr lang="en-US" sz="1600" dirty="0"/>
              <a:t>        print("Invalid choice, try again")</a:t>
            </a:r>
          </a:p>
        </p:txBody>
      </p:sp>
    </p:spTree>
    <p:extLst>
      <p:ext uri="{BB962C8B-B14F-4D97-AF65-F5344CB8AC3E}">
        <p14:creationId xmlns:p14="http://schemas.microsoft.com/office/powerpoint/2010/main" val="91021695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1800" b="1" dirty="0"/>
              <a:t>28. </a:t>
            </a:r>
            <a:r>
              <a:rPr lang="en-GB" sz="1800" dirty="0"/>
              <a:t>Create a program asks the user to enter their username and password. The username must be between 2 and 20 characters. The password must be 8 characters or more. The program should ask the user to re-type the password to verify it. </a:t>
            </a:r>
          </a:p>
          <a:p>
            <a:pPr marL="0" indent="0">
              <a:buNone/>
            </a:pPr>
            <a:r>
              <a:rPr lang="en-US" sz="2000" dirty="0">
                <a:solidFill>
                  <a:srgbClr val="FF0000"/>
                </a:solidFill>
              </a:rPr>
              <a:t>Paste your code below:</a:t>
            </a:r>
            <a:endParaRPr lang="en-GB" sz="20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66309555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 Display the following on 3 separate lines:	</a:t>
            </a:r>
          </a:p>
          <a:p>
            <a:pPr marL="0" indent="0">
              <a:buNone/>
            </a:pPr>
            <a:r>
              <a:rPr lang="en-GB" sz="2000" dirty="0"/>
              <a:t>This is my first program. </a:t>
            </a:r>
          </a:p>
          <a:p>
            <a:pPr marL="0" indent="0">
              <a:buNone/>
            </a:pPr>
            <a:r>
              <a:rPr lang="en-GB" sz="2000" dirty="0"/>
              <a:t>It shows messages</a:t>
            </a:r>
            <a:br>
              <a:rPr lang="en-GB" sz="2000" dirty="0"/>
            </a:br>
            <a:r>
              <a:rPr lang="en-GB" sz="2000" dirty="0"/>
              <a:t>Sometimes on different lines</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a:extLst>
              <a:ext uri="{FF2B5EF4-FFF2-40B4-BE49-F238E27FC236}">
                <a16:creationId xmlns:a16="http://schemas.microsoft.com/office/drawing/2014/main" id="{75090F6A-03F1-56B4-A140-1D903D98CA7E}"/>
              </a:ext>
            </a:extLst>
          </p:cNvPr>
          <p:cNvPicPr>
            <a:picLocks noChangeAspect="1"/>
          </p:cNvPicPr>
          <p:nvPr/>
        </p:nvPicPr>
        <p:blipFill>
          <a:blip r:embed="rId3"/>
          <a:stretch>
            <a:fillRect/>
          </a:stretch>
        </p:blipFill>
        <p:spPr>
          <a:xfrm>
            <a:off x="1338262" y="2538412"/>
            <a:ext cx="6467475" cy="1781175"/>
          </a:xfrm>
          <a:prstGeom prst="rect">
            <a:avLst/>
          </a:prstGeom>
        </p:spPr>
      </p:pic>
    </p:spTree>
    <p:extLst>
      <p:ext uri="{BB962C8B-B14F-4D97-AF65-F5344CB8AC3E}">
        <p14:creationId xmlns:p14="http://schemas.microsoft.com/office/powerpoint/2010/main" val="134731760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5629" y="670561"/>
            <a:ext cx="6156544" cy="578801"/>
          </a:xfrm>
        </p:spPr>
        <p:txBody>
          <a:bodyPr>
            <a:noAutofit/>
          </a:bodyPr>
          <a:lstStyle/>
          <a:p>
            <a:r>
              <a:rPr lang="en-GB" sz="3600" b="1" dirty="0"/>
              <a:t>RELATIONAL OPERATORS</a:t>
            </a:r>
          </a:p>
        </p:txBody>
      </p:sp>
      <p:sp>
        <p:nvSpPr>
          <p:cNvPr id="3" name="Content Placeholder 2"/>
          <p:cNvSpPr>
            <a:spLocks noGrp="1"/>
          </p:cNvSpPr>
          <p:nvPr>
            <p:ph idx="1"/>
          </p:nvPr>
        </p:nvSpPr>
        <p:spPr/>
        <p:txBody>
          <a:bodyPr/>
          <a:lstStyle/>
          <a:p>
            <a:endParaRPr lang="en-GB" dirty="0"/>
          </a:p>
        </p:txBody>
      </p:sp>
      <p:sp>
        <p:nvSpPr>
          <p:cNvPr id="4" name="Text Placeholder 3"/>
          <p:cNvSpPr>
            <a:spLocks noGrp="1"/>
          </p:cNvSpPr>
          <p:nvPr>
            <p:ph type="body" sz="quarter" idx="11"/>
          </p:nvPr>
        </p:nvSpPr>
        <p:spPr/>
        <p:txBody>
          <a:bodyPr/>
          <a:lstStyle/>
          <a:p>
            <a:endParaRPr lang="en-GB"/>
          </a:p>
        </p:txBody>
      </p:sp>
      <p:sp>
        <p:nvSpPr>
          <p:cNvPr id="5" name="Text Placeholder 4"/>
          <p:cNvSpPr>
            <a:spLocks noGrp="1"/>
          </p:cNvSpPr>
          <p:nvPr>
            <p:ph type="body" sz="quarter" idx="10"/>
          </p:nvPr>
        </p:nvSpPr>
        <p:spPr/>
        <p:txBody>
          <a:bodyPr>
            <a:normAutofit/>
          </a:bodyPr>
          <a:lstStyle/>
          <a:p>
            <a:r>
              <a:rPr lang="en-US" dirty="0"/>
              <a:t>Equal to, not equal to, greater than, less than</a:t>
            </a:r>
            <a:endParaRPr lang="en-GB" dirty="0"/>
          </a:p>
        </p:txBody>
      </p:sp>
      <p:pic>
        <p:nvPicPr>
          <p:cNvPr id="2050" name="Picture 2" descr="C:\Users\Bara\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03333"/>
            <a:ext cx="9144000" cy="52546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i.gyazo.com/7bf802aa61fe319524ce6b2b44fe1f2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 y="76200"/>
            <a:ext cx="244856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4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784976" cy="5832648"/>
          </a:xfrm>
        </p:spPr>
        <p:txBody>
          <a:bodyPr/>
          <a:lstStyle/>
          <a:p>
            <a:pPr marL="0" indent="0">
              <a:buNone/>
            </a:pPr>
            <a:endParaRPr lang="en-GB" sz="2200" dirty="0">
              <a:latin typeface="Courier" pitchFamily="49" charset="0"/>
            </a:endParaRPr>
          </a:p>
          <a:p>
            <a:pPr marL="0" indent="0">
              <a:buNone/>
            </a:pPr>
            <a:r>
              <a:rPr lang="en-GB" sz="2200" dirty="0">
                <a:latin typeface="Courier" pitchFamily="49" charset="0"/>
              </a:rPr>
              <a:t>	</a:t>
            </a:r>
          </a:p>
          <a:p>
            <a:pPr marL="0" indent="0">
              <a:buNone/>
            </a:pPr>
            <a:endParaRPr lang="en-GB" sz="2200" dirty="0">
              <a:latin typeface="Courier" pitchFamily="49" charset="0"/>
            </a:endParaRPr>
          </a:p>
        </p:txBody>
      </p:sp>
      <p:sp>
        <p:nvSpPr>
          <p:cNvPr id="6" name="Title 3"/>
          <p:cNvSpPr>
            <a:spLocks noGrp="1"/>
          </p:cNvSpPr>
          <p:nvPr>
            <p:ph type="title"/>
          </p:nvPr>
        </p:nvSpPr>
        <p:spPr>
          <a:xfrm>
            <a:off x="179512" y="-243408"/>
            <a:ext cx="8229600" cy="1143000"/>
          </a:xfrm>
        </p:spPr>
        <p:txBody>
          <a:bodyPr/>
          <a:lstStyle/>
          <a:p>
            <a:r>
              <a:rPr lang="en-GB" dirty="0"/>
              <a:t>Relational operators</a:t>
            </a:r>
          </a:p>
        </p:txBody>
      </p:sp>
      <p:graphicFrame>
        <p:nvGraphicFramePr>
          <p:cNvPr id="2" name="Table 1"/>
          <p:cNvGraphicFramePr>
            <a:graphicFrameLocks noGrp="1"/>
          </p:cNvGraphicFramePr>
          <p:nvPr>
            <p:extLst>
              <p:ext uri="{D42A27DB-BD31-4B8C-83A1-F6EECF244321}">
                <p14:modId xmlns:p14="http://schemas.microsoft.com/office/powerpoint/2010/main" val="4069745542"/>
              </p:ext>
            </p:extLst>
          </p:nvPr>
        </p:nvGraphicFramePr>
        <p:xfrm>
          <a:off x="1259632" y="1124744"/>
          <a:ext cx="6096000"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Question</a:t>
                      </a:r>
                      <a:endParaRPr lang="en-GB" dirty="0"/>
                    </a:p>
                  </a:txBody>
                  <a:tcPr/>
                </a:tc>
                <a:tc>
                  <a:txBody>
                    <a:bodyPr/>
                    <a:lstStyle/>
                    <a:p>
                      <a:r>
                        <a:rPr lang="en-US" dirty="0"/>
                        <a:t>True/False</a:t>
                      </a:r>
                      <a:endParaRPr lang="en-GB" dirty="0"/>
                    </a:p>
                  </a:txBody>
                  <a:tcPr/>
                </a:tc>
                <a:extLst>
                  <a:ext uri="{0D108BD9-81ED-4DB2-BD59-A6C34878D82A}">
                    <a16:rowId xmlns:a16="http://schemas.microsoft.com/office/drawing/2014/main" val="10000"/>
                  </a:ext>
                </a:extLst>
              </a:tr>
              <a:tr h="370840">
                <a:tc>
                  <a:txBody>
                    <a:bodyPr/>
                    <a:lstStyle/>
                    <a:p>
                      <a:pPr algn="ctr"/>
                      <a:r>
                        <a:rPr lang="en-US" dirty="0"/>
                        <a:t>5 == 3</a:t>
                      </a:r>
                      <a:endParaRPr lang="en-GB" dirty="0"/>
                    </a:p>
                  </a:txBody>
                  <a:tcPr/>
                </a:tc>
                <a:tc>
                  <a:txBody>
                    <a:bodyPr/>
                    <a:lstStyle/>
                    <a:p>
                      <a:pPr algn="ctr"/>
                      <a:endParaRPr lang="en-GB"/>
                    </a:p>
                  </a:txBody>
                  <a:tcPr/>
                </a:tc>
                <a:extLst>
                  <a:ext uri="{0D108BD9-81ED-4DB2-BD59-A6C34878D82A}">
                    <a16:rowId xmlns:a16="http://schemas.microsoft.com/office/drawing/2014/main" val="10001"/>
                  </a:ext>
                </a:extLst>
              </a:tr>
              <a:tr h="370840">
                <a:tc>
                  <a:txBody>
                    <a:bodyPr/>
                    <a:lstStyle/>
                    <a:p>
                      <a:pPr algn="ctr"/>
                      <a:r>
                        <a:rPr lang="en-US" dirty="0"/>
                        <a:t>2 != 5</a:t>
                      </a:r>
                      <a:endParaRPr lang="en-GB" dirty="0"/>
                    </a:p>
                  </a:txBody>
                  <a:tcPr/>
                </a:tc>
                <a:tc>
                  <a:txBody>
                    <a:bodyPr/>
                    <a:lstStyle/>
                    <a:p>
                      <a:pPr algn="ctr"/>
                      <a:endParaRPr lang="en-GB"/>
                    </a:p>
                  </a:txBody>
                  <a:tcPr/>
                </a:tc>
                <a:extLst>
                  <a:ext uri="{0D108BD9-81ED-4DB2-BD59-A6C34878D82A}">
                    <a16:rowId xmlns:a16="http://schemas.microsoft.com/office/drawing/2014/main" val="10002"/>
                  </a:ext>
                </a:extLst>
              </a:tr>
              <a:tr h="370840">
                <a:tc>
                  <a:txBody>
                    <a:bodyPr/>
                    <a:lstStyle/>
                    <a:p>
                      <a:pPr algn="ctr"/>
                      <a:r>
                        <a:rPr lang="en-US" dirty="0"/>
                        <a:t>5 &gt; 6</a:t>
                      </a:r>
                    </a:p>
                  </a:txBody>
                  <a:tcPr/>
                </a:tc>
                <a:tc>
                  <a:txBody>
                    <a:bodyPr/>
                    <a:lstStyle/>
                    <a:p>
                      <a:pPr algn="ctr"/>
                      <a:endParaRPr lang="en-GB"/>
                    </a:p>
                  </a:txBody>
                  <a:tcPr/>
                </a:tc>
                <a:extLst>
                  <a:ext uri="{0D108BD9-81ED-4DB2-BD59-A6C34878D82A}">
                    <a16:rowId xmlns:a16="http://schemas.microsoft.com/office/drawing/2014/main" val="10003"/>
                  </a:ext>
                </a:extLst>
              </a:tr>
              <a:tr h="370840">
                <a:tc>
                  <a:txBody>
                    <a:bodyPr/>
                    <a:lstStyle/>
                    <a:p>
                      <a:pPr algn="ctr"/>
                      <a:r>
                        <a:rPr lang="en-US" dirty="0"/>
                        <a:t>8&lt;2</a:t>
                      </a:r>
                      <a:endParaRPr lang="en-GB" dirty="0"/>
                    </a:p>
                  </a:txBody>
                  <a:tcPr/>
                </a:tc>
                <a:tc>
                  <a:txBody>
                    <a:bodyPr/>
                    <a:lstStyle/>
                    <a:p>
                      <a:pPr algn="ctr"/>
                      <a:endParaRPr lang="en-GB" dirty="0"/>
                    </a:p>
                  </a:txBody>
                  <a:tcPr/>
                </a:tc>
                <a:extLst>
                  <a:ext uri="{0D108BD9-81ED-4DB2-BD59-A6C34878D82A}">
                    <a16:rowId xmlns:a16="http://schemas.microsoft.com/office/drawing/2014/main" val="10004"/>
                  </a:ext>
                </a:extLst>
              </a:tr>
              <a:tr h="370840">
                <a:tc>
                  <a:txBody>
                    <a:bodyPr/>
                    <a:lstStyle/>
                    <a:p>
                      <a:pPr algn="ctr"/>
                      <a:r>
                        <a:rPr lang="en-US" dirty="0"/>
                        <a:t>2!=2</a:t>
                      </a:r>
                      <a:endParaRPr lang="en-GB" dirty="0"/>
                    </a:p>
                  </a:txBody>
                  <a:tcPr/>
                </a:tc>
                <a:tc>
                  <a:txBody>
                    <a:bodyPr/>
                    <a:lstStyle/>
                    <a:p>
                      <a:pPr algn="ctr"/>
                      <a:endParaRPr lang="en-GB" dirty="0"/>
                    </a:p>
                  </a:txBody>
                  <a:tcPr/>
                </a:tc>
                <a:extLst>
                  <a:ext uri="{0D108BD9-81ED-4DB2-BD59-A6C34878D82A}">
                    <a16:rowId xmlns:a16="http://schemas.microsoft.com/office/drawing/2014/main" val="10005"/>
                  </a:ext>
                </a:extLst>
              </a:tr>
              <a:tr h="370840">
                <a:tc>
                  <a:txBody>
                    <a:bodyPr/>
                    <a:lstStyle/>
                    <a:p>
                      <a:pPr algn="ctr"/>
                      <a:r>
                        <a:rPr lang="en-US" dirty="0"/>
                        <a:t>7==7</a:t>
                      </a:r>
                      <a:endParaRPr lang="en-GB" dirty="0"/>
                    </a:p>
                  </a:txBody>
                  <a:tcPr/>
                </a:tc>
                <a:tc>
                  <a:txBody>
                    <a:bodyPr/>
                    <a:lstStyle/>
                    <a:p>
                      <a:pPr algn="ctr"/>
                      <a:endParaRPr lang="en-GB" dirty="0"/>
                    </a:p>
                  </a:txBody>
                  <a:tcPr/>
                </a:tc>
                <a:extLst>
                  <a:ext uri="{0D108BD9-81ED-4DB2-BD59-A6C34878D82A}">
                    <a16:rowId xmlns:a16="http://schemas.microsoft.com/office/drawing/2014/main" val="10006"/>
                  </a:ext>
                </a:extLst>
              </a:tr>
              <a:tr h="370840">
                <a:tc>
                  <a:txBody>
                    <a:bodyPr/>
                    <a:lstStyle/>
                    <a:p>
                      <a:pPr algn="ctr"/>
                      <a:r>
                        <a:rPr lang="en-US" dirty="0"/>
                        <a:t>1&gt;=1</a:t>
                      </a:r>
                      <a:endParaRPr lang="en-GB" dirty="0"/>
                    </a:p>
                  </a:txBody>
                  <a:tcPr/>
                </a:tc>
                <a:tc>
                  <a:txBody>
                    <a:bodyPr/>
                    <a:lstStyle/>
                    <a:p>
                      <a:pPr algn="ctr"/>
                      <a:endParaRPr lang="en-GB" dirty="0"/>
                    </a:p>
                  </a:txBody>
                  <a:tcPr/>
                </a:tc>
                <a:extLst>
                  <a:ext uri="{0D108BD9-81ED-4DB2-BD59-A6C34878D82A}">
                    <a16:rowId xmlns:a16="http://schemas.microsoft.com/office/drawing/2014/main" val="10007"/>
                  </a:ext>
                </a:extLst>
              </a:tr>
              <a:tr h="370840">
                <a:tc>
                  <a:txBody>
                    <a:bodyPr/>
                    <a:lstStyle/>
                    <a:p>
                      <a:pPr algn="ctr"/>
                      <a:r>
                        <a:rPr lang="en-US" dirty="0"/>
                        <a:t>7&gt;=2</a:t>
                      </a:r>
                      <a:endParaRPr lang="en-GB" dirty="0"/>
                    </a:p>
                  </a:txBody>
                  <a:tcPr/>
                </a:tc>
                <a:tc>
                  <a:txBody>
                    <a:bodyPr/>
                    <a:lstStyle/>
                    <a:p>
                      <a:pPr algn="ctr"/>
                      <a:endParaRPr lang="en-GB" dirty="0"/>
                    </a:p>
                  </a:txBody>
                  <a:tcPr/>
                </a:tc>
                <a:extLst>
                  <a:ext uri="{0D108BD9-81ED-4DB2-BD59-A6C34878D82A}">
                    <a16:rowId xmlns:a16="http://schemas.microsoft.com/office/drawing/2014/main" val="10008"/>
                  </a:ext>
                </a:extLst>
              </a:tr>
              <a:tr h="370840">
                <a:tc>
                  <a:txBody>
                    <a:bodyPr/>
                    <a:lstStyle/>
                    <a:p>
                      <a:pPr algn="ctr"/>
                      <a:r>
                        <a:rPr lang="en-US" dirty="0"/>
                        <a:t>9&lt;=2</a:t>
                      </a:r>
                      <a:endParaRPr lang="en-GB" dirty="0"/>
                    </a:p>
                  </a:txBody>
                  <a:tcPr/>
                </a:tc>
                <a:tc>
                  <a:txBody>
                    <a:bodyPr/>
                    <a:lstStyle/>
                    <a:p>
                      <a:pPr algn="ctr"/>
                      <a:endParaRPr lang="en-GB" dirty="0"/>
                    </a:p>
                  </a:txBody>
                  <a:tcPr/>
                </a:tc>
                <a:extLst>
                  <a:ext uri="{0D108BD9-81ED-4DB2-BD59-A6C34878D82A}">
                    <a16:rowId xmlns:a16="http://schemas.microsoft.com/office/drawing/2014/main" val="10009"/>
                  </a:ext>
                </a:extLst>
              </a:tr>
              <a:tr h="370840">
                <a:tc>
                  <a:txBody>
                    <a:bodyPr/>
                    <a:lstStyle/>
                    <a:p>
                      <a:pPr algn="ctr"/>
                      <a:r>
                        <a:rPr lang="en-US" dirty="0"/>
                        <a:t>9&lt;=9</a:t>
                      </a:r>
                      <a:endParaRPr lang="en-GB" dirty="0"/>
                    </a:p>
                  </a:txBody>
                  <a:tcPr/>
                </a:tc>
                <a:tc>
                  <a:txBody>
                    <a:bodyPr/>
                    <a:lstStyle/>
                    <a:p>
                      <a:pPr algn="ctr"/>
                      <a:endParaRPr lang="en-GB"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83144850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18. </a:t>
            </a:r>
            <a:r>
              <a:rPr lang="en-US" sz="2400" dirty="0"/>
              <a:t>Use the code on the previous slide to complete the following table:</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graphicFrame>
        <p:nvGraphicFramePr>
          <p:cNvPr id="2" name="Table 1"/>
          <p:cNvGraphicFramePr>
            <a:graphicFrameLocks noGrp="1"/>
          </p:cNvGraphicFramePr>
          <p:nvPr>
            <p:extLst>
              <p:ext uri="{D42A27DB-BD31-4B8C-83A1-F6EECF244321}">
                <p14:modId xmlns:p14="http://schemas.microsoft.com/office/powerpoint/2010/main" val="35006104"/>
              </p:ext>
            </p:extLst>
          </p:nvPr>
        </p:nvGraphicFramePr>
        <p:xfrm>
          <a:off x="611560" y="1700808"/>
          <a:ext cx="7226300" cy="3833368"/>
        </p:xfrm>
        <a:graphic>
          <a:graphicData uri="http://schemas.openxmlformats.org/drawingml/2006/table">
            <a:tbl>
              <a:tblPr>
                <a:tableStyleId>{5C22544A-7EE6-4342-B048-85BDC9FD1C3A}</a:tableStyleId>
              </a:tblPr>
              <a:tblGrid>
                <a:gridCol w="3613150">
                  <a:extLst>
                    <a:ext uri="{9D8B030D-6E8A-4147-A177-3AD203B41FA5}">
                      <a16:colId xmlns:a16="http://schemas.microsoft.com/office/drawing/2014/main" val="20000"/>
                    </a:ext>
                  </a:extLst>
                </a:gridCol>
                <a:gridCol w="3613150">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2400" dirty="0">
                          <a:effectLst/>
                        </a:rPr>
                        <a:t>Answer (answer=_______)</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a:effectLst/>
                        </a:rPr>
                        <a:t>Result</a:t>
                      </a:r>
                      <a:endParaRPr lang="en-GB" sz="240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0"/>
                  </a:ext>
                </a:extLst>
              </a:tr>
              <a:tr h="0">
                <a:tc>
                  <a:txBody>
                    <a:bodyPr/>
                    <a:lstStyle/>
                    <a:p>
                      <a:pPr>
                        <a:lnSpc>
                          <a:spcPct val="115000"/>
                        </a:lnSpc>
                        <a:spcAft>
                          <a:spcPts val="0"/>
                        </a:spcAft>
                      </a:pPr>
                      <a:r>
                        <a:rPr lang="en-GB" sz="2400" dirty="0">
                          <a:effectLst/>
                        </a:rPr>
                        <a:t>chocolate</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a:effectLst/>
                        </a:rPr>
                        <a:t> </a:t>
                      </a:r>
                      <a:endParaRPr lang="en-GB" sz="240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1"/>
                  </a:ext>
                </a:extLst>
              </a:tr>
              <a:tr h="0">
                <a:tc>
                  <a:txBody>
                    <a:bodyPr/>
                    <a:lstStyle/>
                    <a:p>
                      <a:pPr>
                        <a:lnSpc>
                          <a:spcPct val="115000"/>
                        </a:lnSpc>
                        <a:spcAft>
                          <a:spcPts val="0"/>
                        </a:spcAft>
                      </a:pPr>
                      <a:r>
                        <a:rPr lang="en-GB" sz="2400" dirty="0">
                          <a:effectLst/>
                        </a:rPr>
                        <a:t>biscuits</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a:effectLst/>
                        </a:rPr>
                        <a:t> </a:t>
                      </a:r>
                      <a:endParaRPr lang="en-GB" sz="240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2"/>
                  </a:ext>
                </a:extLst>
              </a:tr>
              <a:tr h="0">
                <a:tc>
                  <a:txBody>
                    <a:bodyPr/>
                    <a:lstStyle/>
                    <a:p>
                      <a:pPr>
                        <a:lnSpc>
                          <a:spcPct val="115000"/>
                        </a:lnSpc>
                        <a:spcAft>
                          <a:spcPts val="0"/>
                        </a:spcAft>
                      </a:pPr>
                      <a:r>
                        <a:rPr lang="en-GB" sz="2400" dirty="0">
                          <a:effectLst/>
                        </a:rPr>
                        <a:t>other</a:t>
                      </a:r>
                      <a:endParaRPr lang="en-GB" sz="2400" dirty="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dirty="0">
                          <a:effectLst/>
                        </a:rPr>
                        <a:t> </a:t>
                      </a:r>
                      <a:endParaRPr lang="en-GB" sz="2400" dirty="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3"/>
                  </a:ext>
                </a:extLst>
              </a:tr>
              <a:tr h="0">
                <a:tc>
                  <a:txBody>
                    <a:bodyPr/>
                    <a:lstStyle/>
                    <a:p>
                      <a:pPr>
                        <a:lnSpc>
                          <a:spcPct val="115000"/>
                        </a:lnSpc>
                        <a:spcAft>
                          <a:spcPts val="0"/>
                        </a:spcAft>
                      </a:pPr>
                      <a:r>
                        <a:rPr lang="en-GB" sz="2400">
                          <a:effectLst/>
                        </a:rPr>
                        <a:t>Sweets</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dirty="0">
                          <a:effectLst/>
                        </a:rPr>
                        <a:t> </a:t>
                      </a:r>
                      <a:endParaRPr lang="en-GB" sz="2400" dirty="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4"/>
                  </a:ext>
                </a:extLst>
              </a:tr>
              <a:tr h="0">
                <a:tc>
                  <a:txBody>
                    <a:bodyPr/>
                    <a:lstStyle/>
                    <a:p>
                      <a:pPr>
                        <a:lnSpc>
                          <a:spcPct val="115000"/>
                        </a:lnSpc>
                        <a:spcAft>
                          <a:spcPts val="0"/>
                        </a:spcAft>
                      </a:pPr>
                      <a:r>
                        <a:rPr lang="en-GB" sz="2400">
                          <a:effectLst/>
                        </a:rPr>
                        <a:t>crunchy</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dirty="0">
                          <a:effectLst/>
                        </a:rPr>
                        <a:t> </a:t>
                      </a:r>
                      <a:endParaRPr lang="en-GB" sz="2400" dirty="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5"/>
                  </a:ext>
                </a:extLst>
              </a:tr>
              <a:tr h="0">
                <a:tc>
                  <a:txBody>
                    <a:bodyPr/>
                    <a:lstStyle/>
                    <a:p>
                      <a:pPr>
                        <a:lnSpc>
                          <a:spcPct val="115000"/>
                        </a:lnSpc>
                        <a:spcAft>
                          <a:spcPts val="0"/>
                        </a:spcAft>
                      </a:pPr>
                      <a:r>
                        <a:rPr lang="en-GB" sz="2400">
                          <a:effectLst/>
                        </a:rPr>
                        <a:t>error</a:t>
                      </a:r>
                      <a:endParaRPr lang="en-GB" sz="2400">
                        <a:solidFill>
                          <a:srgbClr val="000000"/>
                        </a:solidFill>
                        <a:effectLst/>
                        <a:latin typeface="Arial"/>
                        <a:ea typeface="Arial"/>
                      </a:endParaRPr>
                    </a:p>
                  </a:txBody>
                  <a:tcPr marL="63500" marR="63500" marT="63500" marB="63500"/>
                </a:tc>
                <a:tc>
                  <a:txBody>
                    <a:bodyPr/>
                    <a:lstStyle/>
                    <a:p>
                      <a:pPr>
                        <a:lnSpc>
                          <a:spcPct val="115000"/>
                        </a:lnSpc>
                        <a:spcAft>
                          <a:spcPts val="0"/>
                        </a:spcAft>
                      </a:pPr>
                      <a:r>
                        <a:rPr lang="en-GB" sz="2400" dirty="0">
                          <a:effectLst/>
                        </a:rPr>
                        <a:t> </a:t>
                      </a:r>
                      <a:endParaRPr lang="en-GB" sz="2400" dirty="0">
                        <a:solidFill>
                          <a:srgbClr val="000000"/>
                        </a:solidFill>
                        <a:effectLst/>
                        <a:latin typeface="Arial"/>
                        <a:ea typeface="Arial"/>
                      </a:endParaRPr>
                    </a:p>
                  </a:txBody>
                  <a:tcPr marL="63500" marR="63500" marT="63500" marB="635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089197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19. </a:t>
            </a:r>
            <a:r>
              <a:rPr lang="en-US" sz="2400" b="1" dirty="0" err="1"/>
              <a:t>Mancity</a:t>
            </a:r>
            <a:r>
              <a:rPr lang="en-US" sz="2400" b="1" dirty="0"/>
              <a:t> has scored 60 goals.</a:t>
            </a:r>
            <a:endParaRPr lang="en-GB" sz="2400" dirty="0"/>
          </a:p>
          <a:p>
            <a:r>
              <a:rPr lang="en-US" sz="2400" b="1" dirty="0" err="1"/>
              <a:t>Manutd</a:t>
            </a:r>
            <a:r>
              <a:rPr lang="en-US" sz="2400" b="1" dirty="0"/>
              <a:t> has scored 51 goals.</a:t>
            </a:r>
            <a:endParaRPr lang="en-GB" sz="2400" dirty="0"/>
          </a:p>
          <a:p>
            <a:r>
              <a:rPr lang="en-US" sz="2400" b="1" dirty="0"/>
              <a:t>In total, </a:t>
            </a:r>
            <a:r>
              <a:rPr lang="en-US" sz="2400" b="1" dirty="0" err="1"/>
              <a:t>Manutd</a:t>
            </a:r>
            <a:r>
              <a:rPr lang="en-US" sz="2400" b="1" dirty="0"/>
              <a:t> has scored less goals than </a:t>
            </a:r>
            <a:r>
              <a:rPr lang="en-US" sz="2400" b="1" dirty="0" err="1"/>
              <a:t>Mancity</a:t>
            </a:r>
            <a:r>
              <a:rPr lang="en-US" sz="2400" b="1" dirty="0"/>
              <a:t>.</a:t>
            </a:r>
            <a:endParaRPr lang="en-GB" sz="2400" dirty="0"/>
          </a:p>
          <a:p>
            <a:r>
              <a:rPr lang="en-US" sz="2400" b="1" dirty="0"/>
              <a:t>Create the above example in python to display True.</a:t>
            </a:r>
            <a:endParaRPr lang="en-GB" sz="2400" dirty="0"/>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98284702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20. </a:t>
            </a:r>
            <a:r>
              <a:rPr lang="en-US" sz="2400" b="1" dirty="0"/>
              <a:t>Create a program that asks for a person’s age. If the age is greater than or equal to 18, display “You are old enough to vote”, else display “You are not old enough to vote”.</a:t>
            </a:r>
            <a:endParaRPr lang="en-GB" sz="2400" dirty="0"/>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94500352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21. </a:t>
            </a:r>
            <a:r>
              <a:rPr lang="en-US" sz="2400" b="1" dirty="0"/>
              <a:t>Create a program that asks for a person’s name. If the name is equal to Tom, display “Welcome Tom”, else display “Hello stranger”.</a:t>
            </a:r>
            <a:endParaRPr lang="en-GB" sz="2400" dirty="0"/>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70224730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22. Create a program that Greets the user.</a:t>
            </a:r>
          </a:p>
          <a:p>
            <a:pPr lvl="0"/>
            <a:r>
              <a:rPr lang="en-GB" sz="2400" dirty="0"/>
              <a:t>Asks the user how they are feeling</a:t>
            </a:r>
          </a:p>
          <a:p>
            <a:pPr lvl="0"/>
            <a:r>
              <a:rPr lang="en-GB" sz="2400" dirty="0"/>
              <a:t>If the user enters “happy”, print “glad to hear it”</a:t>
            </a:r>
          </a:p>
          <a:p>
            <a:pPr lvl="0"/>
            <a:r>
              <a:rPr lang="en-GB" sz="2400" dirty="0"/>
              <a:t>If the user enters “sad” will tell the user a joke</a:t>
            </a:r>
          </a:p>
          <a:p>
            <a:pPr lvl="0"/>
            <a:r>
              <a:rPr lang="en-GB" sz="2400" dirty="0"/>
              <a:t>Has an error message for any other entry</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14538845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23. Ask user to enter a grade. If grade is &gt;= 90, display A*, else if grade &gt;= 80, display A, else if grade &gt;= 70, display B, else if grade &gt;= 60, display C, else display fail.</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5734432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24. </a:t>
            </a:r>
            <a:r>
              <a:rPr lang="en-US" sz="2400" b="1" dirty="0"/>
              <a:t>Ask the user for their </a:t>
            </a:r>
            <a:r>
              <a:rPr lang="en-US" sz="2400" b="1" dirty="0" err="1"/>
              <a:t>favourite</a:t>
            </a:r>
            <a:r>
              <a:rPr lang="en-US" sz="2400" b="1" dirty="0"/>
              <a:t> music band. Ask the user for their </a:t>
            </a:r>
            <a:r>
              <a:rPr lang="en-US" sz="2400" b="1" dirty="0" err="1"/>
              <a:t>favourite</a:t>
            </a:r>
            <a:r>
              <a:rPr lang="en-US" sz="2400" b="1" dirty="0"/>
              <a:t> song.</a:t>
            </a:r>
            <a:r>
              <a:rPr lang="en-GB" sz="2400" dirty="0"/>
              <a:t> </a:t>
            </a:r>
            <a:r>
              <a:rPr lang="en-US" sz="2400" b="1" dirty="0"/>
              <a:t>Display the answers in a full sentence.</a:t>
            </a:r>
            <a:endParaRPr lang="en-GB" sz="2400" dirty="0"/>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1085483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25. </a:t>
            </a:r>
            <a:r>
              <a:rPr lang="en-GB" sz="2400" b="1" dirty="0"/>
              <a:t>Ask the user to input 2 numbers. Multiple these 2 numbers together.</a:t>
            </a:r>
            <a:r>
              <a:rPr lang="en-GB" sz="2400" dirty="0"/>
              <a:t> </a:t>
            </a:r>
            <a:r>
              <a:rPr lang="en-GB" sz="2400" b="1" dirty="0"/>
              <a:t>Display the answer.</a:t>
            </a:r>
            <a:endParaRPr lang="en-GB" sz="2400" dirty="0"/>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50065360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2. Create a variable called food and store your favourite food inside the variable. Print out the value of the variable onto the screen.</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a:extLst>
              <a:ext uri="{FF2B5EF4-FFF2-40B4-BE49-F238E27FC236}">
                <a16:creationId xmlns:a16="http://schemas.microsoft.com/office/drawing/2014/main" id="{7A35A924-11F1-460F-CDAB-F0B2697FCE59}"/>
              </a:ext>
            </a:extLst>
          </p:cNvPr>
          <p:cNvPicPr>
            <a:picLocks noChangeAspect="1"/>
          </p:cNvPicPr>
          <p:nvPr/>
        </p:nvPicPr>
        <p:blipFill>
          <a:blip r:embed="rId3"/>
          <a:stretch>
            <a:fillRect/>
          </a:stretch>
        </p:blipFill>
        <p:spPr>
          <a:xfrm>
            <a:off x="1338262" y="2390775"/>
            <a:ext cx="6467475" cy="2076450"/>
          </a:xfrm>
          <a:prstGeom prst="rect">
            <a:avLst/>
          </a:prstGeom>
        </p:spPr>
      </p:pic>
    </p:spTree>
    <p:extLst>
      <p:ext uri="{BB962C8B-B14F-4D97-AF65-F5344CB8AC3E}">
        <p14:creationId xmlns:p14="http://schemas.microsoft.com/office/powerpoint/2010/main" val="4560206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26) Create a program to allow the user to input a number.  If the number is more than 100, print out a “too large” message, else display “too small”.</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48164949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27) Ask a user to enter a football team. If the user enters Chelsea, display blue, else if user enters Liverpool, display red, else display team not registered.</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p:txBody>
      </p:sp>
    </p:spTree>
    <p:extLst>
      <p:ext uri="{BB962C8B-B14F-4D97-AF65-F5344CB8AC3E}">
        <p14:creationId xmlns:p14="http://schemas.microsoft.com/office/powerpoint/2010/main" val="7282261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28) Create a program to allow the user to input 2 numbers. If the first number is bigger than 10, add the two numbers, otherwise multiply the two numbers. Print out the result.</a:t>
            </a:r>
          </a:p>
          <a:p>
            <a:pPr marL="0" indent="0">
              <a:buNone/>
            </a:pPr>
            <a:r>
              <a:rPr lang="en-US" sz="2400" b="1" dirty="0">
                <a:solidFill>
                  <a:srgbClr val="FF0000"/>
                </a:solidFill>
                <a:latin typeface="Courier" pitchFamily="49" charset="0"/>
              </a:rPr>
              <a:t>Paste your code below:</a:t>
            </a:r>
            <a:endParaRPr lang="en-GB" sz="2400" b="1" dirty="0">
              <a:solidFill>
                <a:srgbClr val="FF0000"/>
              </a:solidFill>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7068497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29) Allow the user to enter two numbers, then ask them if they want the numbers added or multiplied. Depending on their answer, print the right answer.</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23865996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30) </a:t>
            </a:r>
            <a:r>
              <a:rPr lang="en-US" sz="2000" b="1" dirty="0"/>
              <a:t>Ask a user whether they want to take the red pill or the blue pill. If they write “red” then print “red is the </a:t>
            </a:r>
            <a:r>
              <a:rPr lang="en-US" sz="2000" b="1" dirty="0" err="1"/>
              <a:t>colour</a:t>
            </a:r>
            <a:r>
              <a:rPr lang="en-US" sz="2000" b="1" dirty="0"/>
              <a:t> of blood”. </a:t>
            </a:r>
            <a:r>
              <a:rPr lang="en-US" sz="2000" b="1" dirty="0" err="1"/>
              <a:t>Elif</a:t>
            </a:r>
            <a:r>
              <a:rPr lang="en-US" sz="2000" b="1" dirty="0"/>
              <a:t> they write “blue” then print “Are you sick?”. Else print “I don’t like that </a:t>
            </a:r>
            <a:r>
              <a:rPr lang="en-US" sz="2000" b="1" dirty="0" err="1"/>
              <a:t>colour</a:t>
            </a:r>
            <a:r>
              <a:rPr lang="en-US" sz="2000" b="1" dirty="0"/>
              <a:t>”</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30142949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b="1" dirty="0"/>
              <a:t>31) Ask the user to enter traffic light colour, if colour is = red, display STOP, else if colour = yellow, display get ready, else if colour is = green, display GO, else display an error.</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64720872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t>32) Create a program to ask the user to enter a username and password. If they get the username AND password right, display a “logged in” message. Otherwise, tell them they are wrong.</a:t>
            </a:r>
          </a:p>
          <a:p>
            <a:pPr marL="0" indent="0">
              <a:buNone/>
            </a:pPr>
            <a:r>
              <a:rPr lang="en-US" sz="2400" b="1" dirty="0">
                <a:solidFill>
                  <a:srgbClr val="FF0000"/>
                </a:solidFill>
                <a:latin typeface="Courier" pitchFamily="49" charset="0"/>
              </a:rPr>
              <a:t>Paste your code below:</a:t>
            </a:r>
            <a:endParaRPr lang="en-GB" sz="2400" b="1" dirty="0">
              <a:solidFill>
                <a:srgbClr val="FF0000"/>
              </a:solidFill>
              <a:latin typeface="Courier" pitchFamily="49" charset="0"/>
            </a:endParaRPr>
          </a:p>
          <a:p>
            <a:pPr marL="0" indent="0">
              <a:buNone/>
            </a:pPr>
            <a:r>
              <a:rPr lang="en-GB" sz="2400" b="1" dirty="0">
                <a:latin typeface="Courier" pitchFamily="49" charset="0"/>
              </a:rPr>
              <a:t>	</a:t>
            </a:r>
            <a:endParaRPr lang="en-GB" sz="2400" b="1" dirty="0"/>
          </a:p>
        </p:txBody>
      </p:sp>
    </p:spTree>
    <p:extLst>
      <p:ext uri="{BB962C8B-B14F-4D97-AF65-F5344CB8AC3E}">
        <p14:creationId xmlns:p14="http://schemas.microsoft.com/office/powerpoint/2010/main" val="65501327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33) Ask the user if they play games on pc then ask them if they play on console, if pc = yes and console = yes, display Game master, else if pc = yes and console = no, display pc master, else if pc = no and console = yes, display console master, else display an error.</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32605722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b="1" dirty="0"/>
              <a:t>34) </a:t>
            </a:r>
            <a:r>
              <a:rPr lang="en-US" sz="2000" b="1" dirty="0"/>
              <a:t>Ask for the user’s age.</a:t>
            </a:r>
            <a:r>
              <a:rPr lang="en-GB" sz="2000" dirty="0"/>
              <a:t> </a:t>
            </a:r>
            <a:r>
              <a:rPr lang="en-US" sz="2000" b="1" dirty="0"/>
              <a:t>If age &gt; 12 AND age &lt; 20 then print “You are a teenager”.</a:t>
            </a:r>
            <a:r>
              <a:rPr lang="en-GB" sz="2000" dirty="0"/>
              <a:t> </a:t>
            </a:r>
            <a:r>
              <a:rPr lang="en-US" sz="2000" b="1" dirty="0"/>
              <a:t>Else if the user is 11 or 12 year old, print  “You are a tween.” Else print “Invalid age”.</a:t>
            </a:r>
            <a:endParaRPr lang="en-GB" sz="2000" dirty="0"/>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56389958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35) Ask the user for current temperature. Ask the user if it’s raining outside. If temp is less than 12 degrees and it’s raining, display “Wear a coat and bring an umbrella”. Else if temperature is less than 12 degrees and it’s not raining, display “Wear a coat”. Else if temp is greater or equal to 12, and it’s raining, display bring an umbrella. Else display “you don’t need a coat or an umbrella”.</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28819331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800" dirty="0"/>
              <a:t>3) Ask the user for their favourite film. Display “I also like watching”, film. </a:t>
            </a:r>
            <a:r>
              <a:rPr lang="en-GB" sz="1800" b="1" dirty="0"/>
              <a:t>E.G:</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descr="C:\Users\Bara\Desktop\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764704"/>
            <a:ext cx="504190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5428B4-3ACC-BA62-2FA6-862108D9FE6D}"/>
              </a:ext>
            </a:extLst>
          </p:cNvPr>
          <p:cNvPicPr>
            <a:picLocks noChangeAspect="1"/>
          </p:cNvPicPr>
          <p:nvPr/>
        </p:nvPicPr>
        <p:blipFill>
          <a:blip r:embed="rId4"/>
          <a:stretch>
            <a:fillRect/>
          </a:stretch>
        </p:blipFill>
        <p:spPr>
          <a:xfrm>
            <a:off x="1371600" y="2205037"/>
            <a:ext cx="6400800" cy="2447925"/>
          </a:xfrm>
          <a:prstGeom prst="rect">
            <a:avLst/>
          </a:prstGeom>
        </p:spPr>
      </p:pic>
    </p:spTree>
    <p:extLst>
      <p:ext uri="{BB962C8B-B14F-4D97-AF65-F5344CB8AC3E}">
        <p14:creationId xmlns:p14="http://schemas.microsoft.com/office/powerpoint/2010/main" val="169241923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277180" y="-171400"/>
            <a:ext cx="8229600" cy="1143000"/>
          </a:xfrm>
        </p:spPr>
        <p:txBody>
          <a:bodyPr/>
          <a:lstStyle/>
          <a:p>
            <a:r>
              <a:rPr lang="en-GB" sz="4000" b="1" dirty="0"/>
              <a:t>Python 2 programming tasks</a:t>
            </a:r>
          </a:p>
        </p:txBody>
      </p:sp>
    </p:spTree>
    <p:extLst>
      <p:ext uri="{BB962C8B-B14F-4D97-AF65-F5344CB8AC3E}">
        <p14:creationId xmlns:p14="http://schemas.microsoft.com/office/powerpoint/2010/main" val="228007032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3237"/>
            <a:ext cx="8229600" cy="1143000"/>
          </a:xfrm>
        </p:spPr>
        <p:txBody>
          <a:bodyPr/>
          <a:lstStyle/>
          <a:p>
            <a:r>
              <a:rPr lang="en-GB" dirty="0"/>
              <a:t>String manipulation - Concatenation</a:t>
            </a:r>
          </a:p>
        </p:txBody>
      </p:sp>
      <p:sp>
        <p:nvSpPr>
          <p:cNvPr id="4" name="Content Placeholder 2"/>
          <p:cNvSpPr>
            <a:spLocks noGrp="1"/>
          </p:cNvSpPr>
          <p:nvPr>
            <p:ph idx="1"/>
          </p:nvPr>
        </p:nvSpPr>
        <p:spPr>
          <a:xfrm>
            <a:off x="349675" y="1157837"/>
            <a:ext cx="8280920" cy="279193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dirty="0"/>
              <a:t>This simply means ‘joining’.</a:t>
            </a:r>
          </a:p>
          <a:p>
            <a:pPr marL="0" indent="0">
              <a:buNone/>
            </a:pPr>
            <a:endParaRPr lang="en-GB" sz="2400" dirty="0"/>
          </a:p>
          <a:p>
            <a:pPr marL="0" indent="0">
              <a:buNone/>
            </a:pPr>
            <a:r>
              <a:rPr lang="en-GB" sz="2400" dirty="0"/>
              <a:t>The ‘+’ sign joins together two or more string.</a:t>
            </a:r>
          </a:p>
          <a:p>
            <a:pPr marL="0" indent="0">
              <a:buNone/>
            </a:pPr>
            <a:endParaRPr lang="en-GB" sz="2400" dirty="0"/>
          </a:p>
        </p:txBody>
      </p:sp>
      <p:sp>
        <p:nvSpPr>
          <p:cNvPr id="6" name="Rectangle 5"/>
          <p:cNvSpPr/>
          <p:nvPr/>
        </p:nvSpPr>
        <p:spPr>
          <a:xfrm>
            <a:off x="1259631" y="3007717"/>
            <a:ext cx="6427859" cy="1200329"/>
          </a:xfrm>
          <a:prstGeom prst="rect">
            <a:avLst/>
          </a:prstGeom>
        </p:spPr>
        <p:txBody>
          <a:bodyPr wrap="square">
            <a:spAutoFit/>
          </a:bodyPr>
          <a:lstStyle/>
          <a:p>
            <a:pPr algn="ctr"/>
            <a:r>
              <a:rPr lang="en-US" sz="2400" b="1" dirty="0" err="1"/>
              <a:t>firstname</a:t>
            </a:r>
            <a:r>
              <a:rPr lang="en-US" sz="2400" b="1" dirty="0"/>
              <a:t> = input("Enter your </a:t>
            </a:r>
            <a:r>
              <a:rPr lang="en-US" sz="2400" b="1" dirty="0" err="1"/>
              <a:t>firstname</a:t>
            </a:r>
            <a:r>
              <a:rPr lang="en-US" sz="2400" b="1" dirty="0"/>
              <a:t>")</a:t>
            </a:r>
          </a:p>
          <a:p>
            <a:pPr algn="ctr"/>
            <a:r>
              <a:rPr lang="en-US" sz="2400" b="1" dirty="0"/>
              <a:t>surname = input("Enter your surname")</a:t>
            </a:r>
          </a:p>
          <a:p>
            <a:pPr algn="ctr"/>
            <a:r>
              <a:rPr lang="en-US" sz="2400" b="1" dirty="0"/>
              <a:t>print(</a:t>
            </a:r>
            <a:r>
              <a:rPr lang="en-US" sz="2400" b="1" dirty="0" err="1"/>
              <a:t>firstname+surname</a:t>
            </a:r>
            <a:r>
              <a:rPr lang="en-US" sz="2400" b="1" dirty="0"/>
              <a:t>)</a:t>
            </a:r>
            <a:endParaRPr lang="en-GB" sz="24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595" y="4458381"/>
            <a:ext cx="48101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6945962"/>
      </p:ext>
    </p:extLst>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90" y="-191319"/>
            <a:ext cx="8229600" cy="1143000"/>
          </a:xfrm>
        </p:spPr>
        <p:txBody>
          <a:bodyPr/>
          <a:lstStyle/>
          <a:p>
            <a:r>
              <a:rPr lang="en-GB" dirty="0"/>
              <a:t>Concatenation</a:t>
            </a:r>
          </a:p>
        </p:txBody>
      </p:sp>
      <p:sp>
        <p:nvSpPr>
          <p:cNvPr id="4" name="Content Placeholder 2"/>
          <p:cNvSpPr>
            <a:spLocks noGrp="1"/>
          </p:cNvSpPr>
          <p:nvPr>
            <p:ph idx="1"/>
          </p:nvPr>
        </p:nvSpPr>
        <p:spPr>
          <a:xfrm>
            <a:off x="349675" y="1157837"/>
            <a:ext cx="8280920" cy="279193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dirty="0"/>
              <a:t>As you saw on the previous slide the “+” joined two strings together, however it did not add any space to it. In this case, we would </a:t>
            </a:r>
            <a:r>
              <a:rPr lang="en-GB" sz="2400" dirty="0" err="1"/>
              <a:t>concatonate</a:t>
            </a:r>
            <a:r>
              <a:rPr lang="en-GB" sz="2400" dirty="0"/>
              <a:t> with a comma “,”</a:t>
            </a:r>
          </a:p>
        </p:txBody>
      </p:sp>
      <p:sp>
        <p:nvSpPr>
          <p:cNvPr id="6" name="Rectangle 5"/>
          <p:cNvSpPr/>
          <p:nvPr/>
        </p:nvSpPr>
        <p:spPr>
          <a:xfrm>
            <a:off x="1259631" y="3007717"/>
            <a:ext cx="6427859" cy="1200329"/>
          </a:xfrm>
          <a:prstGeom prst="rect">
            <a:avLst/>
          </a:prstGeom>
        </p:spPr>
        <p:txBody>
          <a:bodyPr wrap="square">
            <a:spAutoFit/>
          </a:bodyPr>
          <a:lstStyle/>
          <a:p>
            <a:pPr algn="ctr"/>
            <a:r>
              <a:rPr lang="en-US" sz="2400" b="1" dirty="0" err="1"/>
              <a:t>firstname</a:t>
            </a:r>
            <a:r>
              <a:rPr lang="en-US" sz="2400" b="1" dirty="0"/>
              <a:t> = input("Enter your </a:t>
            </a:r>
            <a:r>
              <a:rPr lang="en-US" sz="2400" b="1" dirty="0" err="1"/>
              <a:t>firstname</a:t>
            </a:r>
            <a:r>
              <a:rPr lang="en-US" sz="2400" b="1" dirty="0"/>
              <a:t>")</a:t>
            </a:r>
          </a:p>
          <a:p>
            <a:pPr algn="ctr"/>
            <a:r>
              <a:rPr lang="en-US" sz="2400" b="1" dirty="0"/>
              <a:t>surname = input("Enter your surname")</a:t>
            </a:r>
          </a:p>
          <a:p>
            <a:pPr algn="ctr"/>
            <a:r>
              <a:rPr lang="en-US" sz="2400" b="1" dirty="0"/>
              <a:t>print(</a:t>
            </a:r>
            <a:r>
              <a:rPr lang="en-US" sz="2400" b="1" dirty="0" err="1"/>
              <a:t>firstname</a:t>
            </a:r>
            <a:r>
              <a:rPr lang="en-US" sz="2400" b="1" dirty="0"/>
              <a:t>, surname)</a:t>
            </a:r>
            <a:endParaRPr lang="en-GB"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514" y="4467225"/>
            <a:ext cx="47720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2595519"/>
      </p:ext>
    </p:extLst>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390" y="-191319"/>
            <a:ext cx="8229600" cy="1143000"/>
          </a:xfrm>
        </p:spPr>
        <p:txBody>
          <a:bodyPr/>
          <a:lstStyle/>
          <a:p>
            <a:r>
              <a:rPr lang="en-GB" dirty="0"/>
              <a:t>Concatenation</a:t>
            </a:r>
          </a:p>
        </p:txBody>
      </p:sp>
      <p:sp>
        <p:nvSpPr>
          <p:cNvPr id="4" name="Content Placeholder 2"/>
          <p:cNvSpPr>
            <a:spLocks noGrp="1"/>
          </p:cNvSpPr>
          <p:nvPr>
            <p:ph idx="1"/>
          </p:nvPr>
        </p:nvSpPr>
        <p:spPr>
          <a:xfrm>
            <a:off x="3306" y="810702"/>
            <a:ext cx="8280920" cy="279193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dirty="0"/>
              <a:t>Why not just use a comma all the time?</a:t>
            </a:r>
          </a:p>
        </p:txBody>
      </p:sp>
      <p:sp>
        <p:nvSpPr>
          <p:cNvPr id="6" name="Rectangle 5"/>
          <p:cNvSpPr/>
          <p:nvPr/>
        </p:nvSpPr>
        <p:spPr>
          <a:xfrm>
            <a:off x="318291" y="1340768"/>
            <a:ext cx="7799461" cy="1200329"/>
          </a:xfrm>
          <a:prstGeom prst="rect">
            <a:avLst/>
          </a:prstGeom>
        </p:spPr>
        <p:txBody>
          <a:bodyPr wrap="square">
            <a:spAutoFit/>
          </a:bodyPr>
          <a:lstStyle/>
          <a:p>
            <a:pPr algn="ctr"/>
            <a:r>
              <a:rPr lang="en-US" sz="2400" b="1" dirty="0" err="1"/>
              <a:t>firstname</a:t>
            </a:r>
            <a:r>
              <a:rPr lang="en-US" sz="2400" b="1" dirty="0"/>
              <a:t> = input("Enter your </a:t>
            </a:r>
            <a:r>
              <a:rPr lang="en-US" sz="2400" b="1" dirty="0" err="1"/>
              <a:t>firstname</a:t>
            </a:r>
            <a:r>
              <a:rPr lang="en-US" sz="2400" b="1" dirty="0"/>
              <a:t>")</a:t>
            </a:r>
          </a:p>
          <a:p>
            <a:pPr algn="ctr"/>
            <a:r>
              <a:rPr lang="en-US" sz="2400" b="1" dirty="0"/>
              <a:t>surname = input(</a:t>
            </a:r>
            <a:r>
              <a:rPr lang="en-US" sz="2400" b="1" dirty="0" err="1">
                <a:solidFill>
                  <a:srgbClr val="FF0000"/>
                </a:solidFill>
              </a:rPr>
              <a:t>firstname</a:t>
            </a:r>
            <a:r>
              <a:rPr lang="en-US" sz="2400" b="1" dirty="0">
                <a:solidFill>
                  <a:srgbClr val="FF0000"/>
                </a:solidFill>
              </a:rPr>
              <a:t>, </a:t>
            </a:r>
            <a:r>
              <a:rPr lang="en-US" sz="2400" b="1" dirty="0"/>
              <a:t>" Enter your surname")</a:t>
            </a:r>
          </a:p>
          <a:p>
            <a:pPr algn="ctr"/>
            <a:r>
              <a:rPr lang="en-US" sz="2400" b="1" dirty="0"/>
              <a:t>print(</a:t>
            </a:r>
            <a:r>
              <a:rPr lang="en-US" sz="2400" b="1" dirty="0" err="1"/>
              <a:t>firstname</a:t>
            </a:r>
            <a:r>
              <a:rPr lang="en-US" sz="2400" b="1" dirty="0"/>
              <a:t>, surname)</a:t>
            </a:r>
            <a:endParaRPr lang="en-GB" sz="2400" b="1" dirty="0"/>
          </a:p>
        </p:txBody>
      </p:sp>
      <p:sp>
        <p:nvSpPr>
          <p:cNvPr id="3" name="TextBox 2"/>
          <p:cNvSpPr txBox="1"/>
          <p:nvPr/>
        </p:nvSpPr>
        <p:spPr>
          <a:xfrm>
            <a:off x="179512" y="2693407"/>
            <a:ext cx="8347165" cy="1015663"/>
          </a:xfrm>
          <a:prstGeom prst="rect">
            <a:avLst/>
          </a:prstGeom>
          <a:noFill/>
        </p:spPr>
        <p:txBody>
          <a:bodyPr wrap="square" rtlCol="0">
            <a:spAutoFit/>
          </a:bodyPr>
          <a:lstStyle/>
          <a:p>
            <a:r>
              <a:rPr lang="en-US" sz="2000" b="1" dirty="0">
                <a:solidFill>
                  <a:srgbClr val="FF0000"/>
                </a:solidFill>
              </a:rPr>
              <a:t>The above code will give you an error, because you can’t add a comma when storing a value in a variable because it will count it as an </a:t>
            </a:r>
            <a:r>
              <a:rPr lang="en-US" sz="2000" b="1" u="sng" dirty="0">
                <a:solidFill>
                  <a:srgbClr val="FF0000"/>
                </a:solidFill>
              </a:rPr>
              <a:t>argument</a:t>
            </a:r>
            <a:r>
              <a:rPr lang="en-US" sz="2000" b="1" dirty="0">
                <a:solidFill>
                  <a:srgbClr val="FF0000"/>
                </a:solidFill>
              </a:rPr>
              <a:t>. However you can concatenate using “+” sign.</a:t>
            </a:r>
            <a:endParaRPr lang="en-GB" sz="2000" b="1" dirty="0">
              <a:solidFill>
                <a:srgbClr val="FF0000"/>
              </a:solidFill>
            </a:endParaRPr>
          </a:p>
        </p:txBody>
      </p:sp>
      <p:sp>
        <p:nvSpPr>
          <p:cNvPr id="7" name="Rectangle 6"/>
          <p:cNvSpPr/>
          <p:nvPr/>
        </p:nvSpPr>
        <p:spPr>
          <a:xfrm>
            <a:off x="302731" y="3861048"/>
            <a:ext cx="7799461" cy="1015663"/>
          </a:xfrm>
          <a:prstGeom prst="rect">
            <a:avLst/>
          </a:prstGeom>
        </p:spPr>
        <p:txBody>
          <a:bodyPr wrap="square">
            <a:spAutoFit/>
          </a:bodyPr>
          <a:lstStyle/>
          <a:p>
            <a:pPr algn="ctr"/>
            <a:r>
              <a:rPr lang="en-US" sz="2000" b="1" dirty="0" err="1"/>
              <a:t>firstname</a:t>
            </a:r>
            <a:r>
              <a:rPr lang="en-US" sz="2000" b="1" dirty="0"/>
              <a:t> = input("Enter your </a:t>
            </a:r>
            <a:r>
              <a:rPr lang="en-US" sz="2000" b="1" dirty="0" err="1"/>
              <a:t>firstname</a:t>
            </a:r>
            <a:r>
              <a:rPr lang="en-US" sz="2000" b="1" dirty="0"/>
              <a:t>")</a:t>
            </a:r>
          </a:p>
          <a:p>
            <a:pPr algn="ctr"/>
            <a:r>
              <a:rPr lang="en-US" sz="2000" b="1" dirty="0"/>
              <a:t>surname = input("hey " + </a:t>
            </a:r>
            <a:r>
              <a:rPr lang="en-US" sz="2000" b="1" dirty="0" err="1">
                <a:solidFill>
                  <a:srgbClr val="FF0000"/>
                </a:solidFill>
              </a:rPr>
              <a:t>firstname</a:t>
            </a:r>
            <a:r>
              <a:rPr lang="en-US" sz="2000" b="1" dirty="0">
                <a:solidFill>
                  <a:srgbClr val="FF0000"/>
                </a:solidFill>
              </a:rPr>
              <a:t>+ </a:t>
            </a:r>
            <a:r>
              <a:rPr lang="en-US" sz="2000" b="1" dirty="0"/>
              <a:t>" Enter your surname")</a:t>
            </a:r>
          </a:p>
          <a:p>
            <a:pPr algn="ctr"/>
            <a:r>
              <a:rPr lang="en-US" sz="2000" b="1" dirty="0"/>
              <a:t>print(</a:t>
            </a:r>
            <a:r>
              <a:rPr lang="en-US" sz="2000" b="1" dirty="0" err="1"/>
              <a:t>firstname</a:t>
            </a:r>
            <a:r>
              <a:rPr lang="en-US" sz="2000" b="1" dirty="0"/>
              <a:t>, surname)</a:t>
            </a:r>
            <a:endParaRPr lang="en-GB" sz="20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876711"/>
            <a:ext cx="5051788" cy="126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864454"/>
      </p:ext>
    </p:extLst>
  </p:cSld>
  <p:clrMapOvr>
    <a:masterClrMapping/>
  </p:clrMapOvr>
  <p:transition advTm="1000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 Ask the user for their favourite hobby. Ask another user for their hobby, use concatenation on this line. Display user1’s hobby is “…” and use2’s hobby is “…” use concatenation on this line.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980728"/>
            <a:ext cx="4896544"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576147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2707" y="128110"/>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Length</a:t>
            </a:r>
          </a:p>
        </p:txBody>
      </p:sp>
      <p:sp>
        <p:nvSpPr>
          <p:cNvPr id="13" name="Rectangle 12"/>
          <p:cNvSpPr>
            <a:spLocks/>
          </p:cNvSpPr>
          <p:nvPr/>
        </p:nvSpPr>
        <p:spPr>
          <a:xfrm>
            <a:off x="7341576" y="6578815"/>
            <a:ext cx="1714500" cy="169277"/>
          </a:xfrm>
          <a:prstGeom prst="rect">
            <a:avLst/>
          </a:prstGeom>
          <a:noFill/>
          <a:ln w="9525" cap="flat" cmpd="sng" algn="ctr">
            <a:noFill/>
            <a:prstDash val="solid"/>
          </a:ln>
          <a:effectLst/>
        </p:spPr>
        <p:txBody>
          <a:bodyPr rot="0" spcFirstLastPara="0" vert="horz" wrap="square" lIns="0" tIns="0" rIns="0" bIns="0" numCol="1" spcCol="0" rtlCol="0" fromWordArt="0" anchor="b" anchorCtr="0" forceAA="0" compatLnSpc="1">
            <a:prstTxWarp prst="textNoShape">
              <a:avLst/>
            </a:prstTxWarp>
            <a:spAutoFit/>
          </a:bodyPr>
          <a:lstStyle/>
          <a:p>
            <a:pPr algn="r">
              <a:spcAft>
                <a:spcPts val="0"/>
              </a:spcAft>
            </a:pPr>
            <a:r>
              <a:rPr lang="en-GB" sz="1100" b="1" dirty="0">
                <a:latin typeface="Arial" panose="020B0604020202020204" pitchFamily="34" charset="0"/>
                <a:ea typeface="Times New Roman" panose="02020603050405020304" pitchFamily="18" charset="0"/>
                <a:cs typeface="Arial" panose="020B0604020202020204" pitchFamily="34" charset="0"/>
              </a:rPr>
              <a:t>© ZigZag Education, 2017</a:t>
            </a:r>
            <a:endParaRPr lang="en-GB" sz="1100" b="1"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16" name="Rounded Rectangle 15"/>
          <p:cNvSpPr/>
          <p:nvPr/>
        </p:nvSpPr>
        <p:spPr>
          <a:xfrm>
            <a:off x="467544" y="1268760"/>
            <a:ext cx="7962900" cy="1080000"/>
          </a:xfrm>
          <a:prstGeom prst="roundRect">
            <a:avLst>
              <a:gd name="adj" fmla="val 9009"/>
            </a:avLst>
          </a:prstGeom>
          <a:solidFill>
            <a:schemeClr val="bg1"/>
          </a:solidFill>
          <a:ln w="9525">
            <a:solidFill>
              <a:schemeClr val="tx1"/>
            </a:solidFill>
          </a:ln>
          <a:effectLst/>
        </p:spPr>
        <p:txBody>
          <a:bodyPr vert="horz" lIns="91440" tIns="45720" rIns="91440" bIns="45720" rtlCol="0" anchor="ctr">
            <a:normAutofit/>
          </a:bodyPr>
          <a:lstStyle/>
          <a:p>
            <a:pPr algn="ctr"/>
            <a:r>
              <a:rPr lang="en-GB" sz="2000" dirty="0">
                <a:latin typeface="Arial" panose="020B0604020202020204" pitchFamily="34" charset="0"/>
                <a:cs typeface="Arial" panose="020B0604020202020204" pitchFamily="34" charset="0"/>
              </a:rPr>
              <a:t>This example program asks the user to input a name. It then finds the length of the string and stores it in the </a:t>
            </a:r>
            <a:r>
              <a:rPr lang="en-GB" sz="2000" b="1" dirty="0" err="1">
                <a:latin typeface="Arial" panose="020B0604020202020204" pitchFamily="34" charset="0"/>
                <a:cs typeface="Arial" panose="020B0604020202020204" pitchFamily="34" charset="0"/>
              </a:rPr>
              <a:t>nameLength</a:t>
            </a:r>
            <a:r>
              <a:rPr lang="en-GB" sz="2000" dirty="0">
                <a:latin typeface="Arial" panose="020B0604020202020204" pitchFamily="34" charset="0"/>
                <a:cs typeface="Arial" panose="020B0604020202020204" pitchFamily="34" charset="0"/>
              </a:rPr>
              <a:t> variable. The length of the string is displayed.</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581128"/>
            <a:ext cx="320040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763688" y="2924944"/>
            <a:ext cx="5310336" cy="1200329"/>
          </a:xfrm>
          <a:prstGeom prst="rect">
            <a:avLst/>
          </a:prstGeom>
        </p:spPr>
        <p:txBody>
          <a:bodyPr wrap="square">
            <a:spAutoFit/>
          </a:bodyPr>
          <a:lstStyle/>
          <a:p>
            <a:r>
              <a:rPr lang="en-GB" dirty="0"/>
              <a:t>name = input("Enter a name")</a:t>
            </a:r>
          </a:p>
          <a:p>
            <a:r>
              <a:rPr lang="en-GB" dirty="0" err="1"/>
              <a:t>nameLength</a:t>
            </a:r>
            <a:r>
              <a:rPr lang="en-GB" dirty="0"/>
              <a:t> = </a:t>
            </a:r>
            <a:r>
              <a:rPr lang="en-GB" dirty="0" err="1"/>
              <a:t>len</a:t>
            </a:r>
            <a:r>
              <a:rPr lang="en-GB" dirty="0"/>
              <a:t>(name)</a:t>
            </a:r>
          </a:p>
          <a:p>
            <a:r>
              <a:rPr lang="en-GB" dirty="0"/>
              <a:t>print(</a:t>
            </a:r>
            <a:r>
              <a:rPr lang="en-GB" dirty="0" err="1"/>
              <a:t>nameLength</a:t>
            </a:r>
            <a:r>
              <a:rPr lang="en-GB" dirty="0"/>
              <a:t>)</a:t>
            </a:r>
          </a:p>
        </p:txBody>
      </p:sp>
    </p:spTree>
    <p:custDataLst>
      <p:tags r:id="rId1"/>
    </p:custDataLst>
    <p:extLst>
      <p:ext uri="{BB962C8B-B14F-4D97-AF65-F5344CB8AC3E}">
        <p14:creationId xmlns:p14="http://schemas.microsoft.com/office/powerpoint/2010/main" val="345643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2. Ask the user for their favourite drink. Store the length of the string in a variable and display it on the screen.</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24" y="620688"/>
            <a:ext cx="4176464"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14619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3. Ask the user for their </a:t>
            </a:r>
            <a:r>
              <a:rPr lang="en-GB" sz="2000" dirty="0" err="1"/>
              <a:t>firstname</a:t>
            </a:r>
            <a:r>
              <a:rPr lang="en-GB" sz="2000" dirty="0"/>
              <a:t> and store it in a variable. Ask the user for their surname and store it in a variable. Concatenate the two strings together without space. Display the length of </a:t>
            </a:r>
            <a:r>
              <a:rPr lang="en-GB" sz="2000" dirty="0" err="1"/>
              <a:t>firstname+surname</a:t>
            </a:r>
            <a:r>
              <a:rPr lang="en-GB" sz="2000" dirty="0"/>
              <a:t>.</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196752"/>
            <a:ext cx="3312368" cy="108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721030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3.5. Ask the user to enter a colour that contains 6 letters. If the user enters the correct answer. Display “Well done”, else, display incorrect.</a:t>
            </a:r>
          </a:p>
          <a:p>
            <a:pPr marL="0" lvl="0" indent="0">
              <a:buNone/>
            </a:pPr>
            <a:r>
              <a:rPr lang="en-US" sz="2000" dirty="0"/>
              <a:t>Hint: </a:t>
            </a:r>
            <a:r>
              <a:rPr lang="en-US" sz="2000" b="1" dirty="0" err="1">
                <a:solidFill>
                  <a:srgbClr val="FF0000"/>
                </a:solidFill>
              </a:rPr>
              <a:t>len</a:t>
            </a:r>
            <a:r>
              <a:rPr lang="en-US" sz="2000" b="1" dirty="0">
                <a:solidFill>
                  <a:srgbClr val="FF0000"/>
                </a:solidFill>
              </a:rPr>
              <a:t>(</a:t>
            </a:r>
            <a:r>
              <a:rPr lang="en-US" sz="2000" b="1" dirty="0" err="1">
                <a:solidFill>
                  <a:srgbClr val="FF0000"/>
                </a:solidFill>
              </a:rPr>
              <a:t>colour</a:t>
            </a:r>
            <a:r>
              <a:rPr lang="en-US" sz="2000" b="1" dirty="0">
                <a:solidFill>
                  <a:srgbClr val="FF0000"/>
                </a:solidFill>
              </a:rPr>
              <a:t>)</a:t>
            </a:r>
            <a:endParaRPr lang="en-GB" sz="2000" b="1" dirty="0">
              <a:solidFill>
                <a:srgbClr val="FF0000"/>
              </a:solidFill>
            </a:endParaRP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980728"/>
            <a:ext cx="403860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66726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r>
              <a:rPr lang="en-GB" dirty="0">
                <a:latin typeface="Arial Black" pitchFamily="34" charset="0"/>
                <a:ea typeface="Segoe UI Black" panose="020B0A02040204020203" pitchFamily="34" charset="0"/>
                <a:cs typeface="Segoe UI Black" panose="020B0A02040204020203" pitchFamily="34" charset="0"/>
              </a:rPr>
              <a:t>Substring</a:t>
            </a:r>
            <a:endParaRPr lang="en-GB"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4" name="Rounded Rectangle 13"/>
          <p:cNvSpPr/>
          <p:nvPr/>
        </p:nvSpPr>
        <p:spPr>
          <a:xfrm>
            <a:off x="899592" y="4381316"/>
            <a:ext cx="5445580" cy="1002834"/>
          </a:xfrm>
          <a:prstGeom prst="roundRect">
            <a:avLst>
              <a:gd name="adj" fmla="val 20524"/>
            </a:avLst>
          </a:prstGeom>
          <a:solidFill>
            <a:schemeClr val="accent6">
              <a:lumMod val="40000"/>
              <a:lumOff val="60000"/>
            </a:schemeClr>
          </a:solidFill>
          <a:ln w="9525">
            <a:noFill/>
          </a:ln>
          <a:effectLst/>
        </p:spPr>
        <p:txBody>
          <a:bodyPr vert="horz" lIns="91440" tIns="45720" rIns="91440" bIns="45720" rtlCol="0" anchor="ctr">
            <a:noAutofit/>
          </a:bodyPr>
          <a:lstStyle/>
          <a:p>
            <a:pPr>
              <a:lnSpc>
                <a:spcPct val="150000"/>
              </a:lnSpc>
            </a:pPr>
            <a:r>
              <a:rPr lang="en-US" dirty="0">
                <a:latin typeface="DejaVu Sans Mono" panose="020B0609030804020204" pitchFamily="49" charset="0"/>
                <a:ea typeface="DejaVu Sans Mono" panose="020B0609030804020204" pitchFamily="49" charset="0"/>
                <a:cs typeface="DejaVu Sans Mono" panose="020B0609030804020204" pitchFamily="49" charset="0"/>
              </a:rPr>
              <a:t>name = "mark" </a:t>
            </a:r>
          </a:p>
          <a:p>
            <a:pPr>
              <a:lnSpc>
                <a:spcPct val="150000"/>
              </a:lnSpc>
            </a:pPr>
            <a:r>
              <a:rPr lang="en-US" dirty="0">
                <a:latin typeface="DejaVu Sans Mono" panose="020B0609030804020204" pitchFamily="49" charset="0"/>
                <a:ea typeface="DejaVu Sans Mono" panose="020B0609030804020204" pitchFamily="49" charset="0"/>
                <a:cs typeface="DejaVu Sans Mono" panose="020B0609030804020204" pitchFamily="49" charset="0"/>
              </a:rPr>
              <a:t>print(name[0:2])</a:t>
            </a:r>
          </a:p>
        </p:txBody>
      </p:sp>
      <p:graphicFrame>
        <p:nvGraphicFramePr>
          <p:cNvPr id="7" name="Table 6"/>
          <p:cNvGraphicFramePr>
            <a:graphicFrameLocks noGrp="1"/>
          </p:cNvGraphicFramePr>
          <p:nvPr>
            <p:extLst>
              <p:ext uri="{D42A27DB-BD31-4B8C-83A1-F6EECF244321}">
                <p14:modId xmlns:p14="http://schemas.microsoft.com/office/powerpoint/2010/main" val="2245136350"/>
              </p:ext>
            </p:extLst>
          </p:nvPr>
        </p:nvGraphicFramePr>
        <p:xfrm>
          <a:off x="971600" y="2204864"/>
          <a:ext cx="6635750" cy="741680"/>
        </p:xfrm>
        <a:graphic>
          <a:graphicData uri="http://schemas.openxmlformats.org/drawingml/2006/table">
            <a:tbl>
              <a:tblPr firstRow="1" bandRow="1">
                <a:tableStyleId>{5C22544A-7EE6-4342-B048-85BDC9FD1C3A}</a:tableStyleId>
              </a:tblPr>
              <a:tblGrid>
                <a:gridCol w="1327150">
                  <a:extLst>
                    <a:ext uri="{9D8B030D-6E8A-4147-A177-3AD203B41FA5}">
                      <a16:colId xmlns:a16="http://schemas.microsoft.com/office/drawing/2014/main" val="346200428"/>
                    </a:ext>
                  </a:extLst>
                </a:gridCol>
                <a:gridCol w="1327150">
                  <a:extLst>
                    <a:ext uri="{9D8B030D-6E8A-4147-A177-3AD203B41FA5}">
                      <a16:colId xmlns:a16="http://schemas.microsoft.com/office/drawing/2014/main" val="284264939"/>
                    </a:ext>
                  </a:extLst>
                </a:gridCol>
                <a:gridCol w="1327150">
                  <a:extLst>
                    <a:ext uri="{9D8B030D-6E8A-4147-A177-3AD203B41FA5}">
                      <a16:colId xmlns:a16="http://schemas.microsoft.com/office/drawing/2014/main" val="3200272496"/>
                    </a:ext>
                  </a:extLst>
                </a:gridCol>
                <a:gridCol w="1327150">
                  <a:extLst>
                    <a:ext uri="{9D8B030D-6E8A-4147-A177-3AD203B41FA5}">
                      <a16:colId xmlns:a16="http://schemas.microsoft.com/office/drawing/2014/main" val="3740042201"/>
                    </a:ext>
                  </a:extLst>
                </a:gridCol>
                <a:gridCol w="1327150">
                  <a:extLst>
                    <a:ext uri="{9D8B030D-6E8A-4147-A177-3AD203B41FA5}">
                      <a16:colId xmlns:a16="http://schemas.microsoft.com/office/drawing/2014/main" val="2418081436"/>
                    </a:ext>
                  </a:extLst>
                </a:gridCol>
              </a:tblGrid>
              <a:tr h="370840">
                <a:tc>
                  <a:txBody>
                    <a:bodyPr/>
                    <a:lstStyle/>
                    <a:p>
                      <a:r>
                        <a:rPr lang="en-GB" dirty="0">
                          <a:latin typeface="Arial" panose="020B0604020202020204" pitchFamily="34" charset="0"/>
                          <a:cs typeface="Arial" panose="020B0604020202020204" pitchFamily="34" charset="0"/>
                        </a:rPr>
                        <a:t>Index</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tc>
                  <a:txBody>
                    <a:bodyPr/>
                    <a:lstStyle/>
                    <a:p>
                      <a:pPr algn="ctr"/>
                      <a:r>
                        <a:rPr lang="en-GB" dirty="0">
                          <a:latin typeface="Arial" panose="020B0604020202020204" pitchFamily="34" charset="0"/>
                          <a:cs typeface="Arial" panose="020B0604020202020204" pitchFamily="34" charset="0"/>
                        </a:rPr>
                        <a:t>0</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tc>
                  <a:txBody>
                    <a:bodyPr/>
                    <a:lstStyle/>
                    <a:p>
                      <a:pPr algn="ctr"/>
                      <a:r>
                        <a:rPr lang="en-GB" dirty="0">
                          <a:latin typeface="Arial" panose="020B0604020202020204" pitchFamily="34" charset="0"/>
                          <a:cs typeface="Arial" panose="020B0604020202020204" pitchFamily="34" charset="0"/>
                        </a:rPr>
                        <a:t>1</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tc>
                  <a:txBody>
                    <a:bodyPr/>
                    <a:lstStyle/>
                    <a:p>
                      <a:pPr algn="ctr"/>
                      <a:r>
                        <a:rPr lang="en-GB" dirty="0">
                          <a:latin typeface="Arial" panose="020B0604020202020204" pitchFamily="34" charset="0"/>
                          <a:cs typeface="Arial" panose="020B0604020202020204" pitchFamily="34" charset="0"/>
                        </a:rPr>
                        <a:t>2</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tc>
                  <a:txBody>
                    <a:bodyPr/>
                    <a:lstStyle/>
                    <a:p>
                      <a:pPr algn="ctr"/>
                      <a:r>
                        <a:rPr lang="en-GB" dirty="0">
                          <a:latin typeface="Arial" panose="020B0604020202020204" pitchFamily="34" charset="0"/>
                          <a:cs typeface="Arial" panose="020B0604020202020204" pitchFamily="34" charset="0"/>
                        </a:rPr>
                        <a:t>3</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extLst>
                  <a:ext uri="{0D108BD9-81ED-4DB2-BD59-A6C34878D82A}">
                    <a16:rowId xmlns:a16="http://schemas.microsoft.com/office/drawing/2014/main" val="3100732013"/>
                  </a:ext>
                </a:extLst>
              </a:tr>
              <a:tr h="370840">
                <a:tc>
                  <a:txBody>
                    <a:bodyPr/>
                    <a:lstStyle/>
                    <a:p>
                      <a:r>
                        <a:rPr lang="en-GB" b="1" dirty="0">
                          <a:solidFill>
                            <a:schemeClr val="bg1"/>
                          </a:solidFill>
                          <a:latin typeface="Arial" panose="020B0604020202020204" pitchFamily="34" charset="0"/>
                          <a:cs typeface="Arial" panose="020B0604020202020204" pitchFamily="34" charset="0"/>
                        </a:rPr>
                        <a:t>Character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0000"/>
                    </a:solidFill>
                  </a:tcPr>
                </a:tc>
                <a:tc>
                  <a:txBody>
                    <a:bodyPr/>
                    <a:lstStyle/>
                    <a:p>
                      <a:pPr algn="ctr"/>
                      <a:r>
                        <a:rPr lang="en-US" dirty="0">
                          <a:latin typeface="Arial" panose="020B0604020202020204" pitchFamily="34" charset="0"/>
                          <a:cs typeface="Arial" panose="020B0604020202020204" pitchFamily="34" charset="0"/>
                        </a:rPr>
                        <a:t>m</a:t>
                      </a:r>
                      <a:endParaRPr lang="en-GB" dirty="0">
                        <a:latin typeface="Arial" panose="020B0604020202020204" pitchFamily="34" charset="0"/>
                        <a:cs typeface="Arial" panose="020B0604020202020204" pitchFamily="34" charset="0"/>
                      </a:endParaRP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ctr"/>
                      <a:r>
                        <a:rPr lang="en-GB" dirty="0">
                          <a:latin typeface="Arial" panose="020B0604020202020204" pitchFamily="34" charset="0"/>
                          <a:cs typeface="Arial" panose="020B0604020202020204" pitchFamily="34" charset="0"/>
                        </a:rPr>
                        <a:t>a</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ctr"/>
                      <a:r>
                        <a:rPr lang="en-GB" dirty="0">
                          <a:latin typeface="Arial" panose="020B0604020202020204" pitchFamily="34" charset="0"/>
                          <a:cs typeface="Arial" panose="020B0604020202020204" pitchFamily="34" charset="0"/>
                        </a:rPr>
                        <a:t>r</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tc>
                  <a:txBody>
                    <a:bodyPr/>
                    <a:lstStyle/>
                    <a:p>
                      <a:pPr algn="ctr"/>
                      <a:r>
                        <a:rPr lang="en-GB" dirty="0">
                          <a:latin typeface="Arial" panose="020B0604020202020204" pitchFamily="34" charset="0"/>
                          <a:cs typeface="Arial" panose="020B0604020202020204" pitchFamily="34" charset="0"/>
                        </a:rPr>
                        <a:t>k</a:t>
                      </a:r>
                    </a:p>
                  </a:txBody>
                  <a:tcPr>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noFill/>
                  </a:tcPr>
                </a:tc>
                <a:extLst>
                  <a:ext uri="{0D108BD9-81ED-4DB2-BD59-A6C34878D82A}">
                    <a16:rowId xmlns:a16="http://schemas.microsoft.com/office/drawing/2014/main" val="2430283482"/>
                  </a:ext>
                </a:extLst>
              </a:tr>
            </a:tbl>
          </a:graphicData>
        </a:graphic>
      </p:graphicFrame>
      <p:sp>
        <p:nvSpPr>
          <p:cNvPr id="8" name="Rounded Rectangle 15"/>
          <p:cNvSpPr/>
          <p:nvPr/>
        </p:nvSpPr>
        <p:spPr>
          <a:xfrm>
            <a:off x="1852329" y="3212976"/>
            <a:ext cx="5455518" cy="828279"/>
          </a:xfrm>
          <a:prstGeom prst="roundRect">
            <a:avLst>
              <a:gd name="adj" fmla="val 20630"/>
            </a:avLst>
          </a:prstGeom>
          <a:solidFill>
            <a:schemeClr val="bg1"/>
          </a:solidFill>
          <a:ln w="50800">
            <a:solidFill>
              <a:srgbClr val="FF0000"/>
            </a:solidFill>
          </a:ln>
          <a:effectLst/>
        </p:spPr>
        <p:txBody>
          <a:bodyPr vert="horz" lIns="91440" tIns="45720" rIns="91440" bIns="45720" rtlCol="0" anchor="ctr">
            <a:normAutofit/>
          </a:bodyPr>
          <a:lstStyle/>
          <a:p>
            <a:pPr algn="ctr"/>
            <a:r>
              <a:rPr lang="en-GB" sz="2000" dirty="0">
                <a:latin typeface="Arial" panose="020B0604020202020204" pitchFamily="34" charset="0"/>
                <a:cs typeface="Arial" panose="020B0604020202020204" pitchFamily="34" charset="0"/>
              </a:rPr>
              <a:t>The following would display “ma”</a:t>
            </a:r>
          </a:p>
        </p:txBody>
      </p:sp>
      <p:sp>
        <p:nvSpPr>
          <p:cNvPr id="9" name="Rounded Rectangle 13"/>
          <p:cNvSpPr/>
          <p:nvPr/>
        </p:nvSpPr>
        <p:spPr>
          <a:xfrm>
            <a:off x="1171390" y="5787415"/>
            <a:ext cx="1990185" cy="453872"/>
          </a:xfrm>
          <a:prstGeom prst="roundRect">
            <a:avLst/>
          </a:prstGeom>
          <a:solidFill>
            <a:srgbClr val="FF0000"/>
          </a:solidFill>
          <a:ln w="9525">
            <a:solidFill>
              <a:srgbClr val="0070C0"/>
            </a:solidFill>
          </a:ln>
          <a:effectLst/>
        </p:spPr>
        <p:txBody>
          <a:bodyPr vert="horz" lIns="91440" tIns="45720" rIns="91440" bIns="45720" rtlCol="0" anchor="ctr">
            <a:normAutofit fontScale="70000" lnSpcReduction="20000"/>
          </a:bodyPr>
          <a:lstStyle/>
          <a:p>
            <a:pPr algn="ctr"/>
            <a:r>
              <a:rPr lang="en-GB" dirty="0">
                <a:solidFill>
                  <a:schemeClr val="bg1"/>
                </a:solidFill>
                <a:latin typeface="Arial" panose="020B0604020202020204" pitchFamily="34" charset="0"/>
                <a:cs typeface="Arial" panose="020B0604020202020204" pitchFamily="34" charset="0"/>
              </a:rPr>
              <a:t>Starting position</a:t>
            </a:r>
          </a:p>
        </p:txBody>
      </p:sp>
      <p:cxnSp>
        <p:nvCxnSpPr>
          <p:cNvPr id="10" name="Straight Arrow Connector 9"/>
          <p:cNvCxnSpPr/>
          <p:nvPr/>
        </p:nvCxnSpPr>
        <p:spPr>
          <a:xfrm flipV="1">
            <a:off x="2699792" y="5301209"/>
            <a:ext cx="461783" cy="48620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3"/>
          <p:cNvSpPr/>
          <p:nvPr/>
        </p:nvSpPr>
        <p:spPr>
          <a:xfrm>
            <a:off x="4761347" y="4857710"/>
            <a:ext cx="2546500" cy="722876"/>
          </a:xfrm>
          <a:prstGeom prst="roundRect">
            <a:avLst/>
          </a:prstGeom>
          <a:solidFill>
            <a:srgbClr val="FF0000"/>
          </a:solidFill>
          <a:ln w="9525">
            <a:solidFill>
              <a:srgbClr val="0070C0"/>
            </a:solidFill>
          </a:ln>
          <a:effectLst/>
        </p:spPr>
        <p:txBody>
          <a:bodyPr vert="horz" lIns="91440" tIns="45720" rIns="91440" bIns="45720" rtlCol="0" anchor="ctr">
            <a:noAutofit/>
          </a:bodyPr>
          <a:lstStyle/>
          <a:p>
            <a:pPr algn="ctr"/>
            <a:r>
              <a:rPr lang="en-US" dirty="0">
                <a:solidFill>
                  <a:schemeClr val="bg1"/>
                </a:solidFill>
                <a:latin typeface="Arial" panose="020B0604020202020204" pitchFamily="34" charset="0"/>
                <a:cs typeface="Arial" panose="020B0604020202020204" pitchFamily="34" charset="0"/>
              </a:rPr>
              <a:t>Up to but not included</a:t>
            </a:r>
            <a:endParaRPr lang="en-GB" dirty="0">
              <a:solidFill>
                <a:schemeClr val="bg1"/>
              </a:solidFill>
              <a:latin typeface="Arial" panose="020B0604020202020204" pitchFamily="34" charset="0"/>
              <a:cs typeface="Arial" panose="020B0604020202020204" pitchFamily="34" charset="0"/>
            </a:endParaRPr>
          </a:p>
        </p:txBody>
      </p:sp>
      <p:cxnSp>
        <p:nvCxnSpPr>
          <p:cNvPr id="17" name="Straight Arrow Connector 16"/>
          <p:cNvCxnSpPr>
            <a:stCxn id="15" idx="1"/>
          </p:cNvCxnSpPr>
          <p:nvPr/>
        </p:nvCxnSpPr>
        <p:spPr>
          <a:xfrm flipH="1">
            <a:off x="3622383" y="5219148"/>
            <a:ext cx="1138964"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200726" y="1124744"/>
            <a:ext cx="4572000" cy="830997"/>
          </a:xfrm>
          <a:prstGeom prst="rect">
            <a:avLst/>
          </a:prstGeom>
          <a:noFill/>
          <a:ln w="50800">
            <a:solidFill>
              <a:srgbClr val="FF0000"/>
            </a:solidFill>
          </a:ln>
        </p:spPr>
        <p:txBody>
          <a:bodyPr>
            <a:spAutoFit/>
          </a:bodyPr>
          <a:lstStyle/>
          <a:p>
            <a:pPr algn="ctr"/>
            <a:r>
              <a:rPr lang="en-GB" dirty="0">
                <a:latin typeface="Arial" panose="020B0604020202020204" pitchFamily="34" charset="0"/>
                <a:cs typeface="Arial" panose="020B0604020202020204" pitchFamily="34" charset="0"/>
              </a:rPr>
              <a:t>This can be used to extract a specific part of a string.</a:t>
            </a:r>
          </a:p>
        </p:txBody>
      </p:sp>
    </p:spTree>
    <p:custDataLst>
      <p:tags r:id="rId1"/>
    </p:custDataLst>
    <p:extLst>
      <p:ext uri="{BB962C8B-B14F-4D97-AF65-F5344CB8AC3E}">
        <p14:creationId xmlns:p14="http://schemas.microsoft.com/office/powerpoint/2010/main" val="285538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iterate type="lt">
                                    <p:tmPct val="0"/>
                                  </p:iterate>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fade">
                                      <p:cBhvr>
                                        <p:cTn id="15" dur="500"/>
                                        <p:tgtEl>
                                          <p:spTgt spid="14">
                                            <p:txEl>
                                              <p:pRg st="0" end="0"/>
                                            </p:txEl>
                                          </p:spTgt>
                                        </p:tgtEl>
                                      </p:cBhvr>
                                    </p:animEffect>
                                  </p:childTnLst>
                                </p:cTn>
                              </p:par>
                              <p:par>
                                <p:cTn id="16" presetID="10" presetClass="entr" presetSubtype="0" fill="hold" nodeType="withEffect">
                                  <p:stCondLst>
                                    <p:cond delay="0"/>
                                  </p:stCondLst>
                                  <p:iterate type="lt">
                                    <p:tmPct val="0"/>
                                  </p:iterate>
                                  <p:childTnLst>
                                    <p:set>
                                      <p:cBhvr>
                                        <p:cTn id="17" dur="1" fill="hold">
                                          <p:stCondLst>
                                            <p:cond delay="0"/>
                                          </p:stCondLst>
                                        </p:cTn>
                                        <p:tgtEl>
                                          <p:spTgt spid="14">
                                            <p:txEl>
                                              <p:pRg st="1" end="1"/>
                                            </p:txEl>
                                          </p:spTgt>
                                        </p:tgtEl>
                                        <p:attrNameLst>
                                          <p:attrName>style.visibility</p:attrName>
                                        </p:attrNameLst>
                                      </p:cBhvr>
                                      <p:to>
                                        <p:strVal val="visible"/>
                                      </p:to>
                                    </p:set>
                                    <p:animEffect transition="in" filter="fade">
                                      <p:cBhvr>
                                        <p:cTn id="18" dur="500"/>
                                        <p:tgtEl>
                                          <p:spTgt spid="1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9"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4. Create a program that ask the user for their </a:t>
            </a:r>
            <a:r>
              <a:rPr lang="en-GB" sz="2000" dirty="0" err="1"/>
              <a:t>firstname</a:t>
            </a:r>
            <a:r>
              <a:rPr lang="en-GB" sz="2000" dirty="0"/>
              <a:t>, surname, favourite subject and age then display the above on 4 separate lines. </a:t>
            </a:r>
            <a:r>
              <a:rPr lang="en-GB" sz="2000" dirty="0">
                <a:solidFill>
                  <a:srgbClr val="0070C0"/>
                </a:solidFill>
              </a:rPr>
              <a:t>“Remember you can’t have space in a variable name.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a:extLst>
              <a:ext uri="{FF2B5EF4-FFF2-40B4-BE49-F238E27FC236}">
                <a16:creationId xmlns:a16="http://schemas.microsoft.com/office/drawing/2014/main" id="{F73437B4-42C0-47A6-C415-3372F26AB90C}"/>
              </a:ext>
            </a:extLst>
          </p:cNvPr>
          <p:cNvPicPr>
            <a:picLocks noChangeAspect="1"/>
          </p:cNvPicPr>
          <p:nvPr/>
        </p:nvPicPr>
        <p:blipFill>
          <a:blip r:embed="rId3"/>
          <a:stretch>
            <a:fillRect/>
          </a:stretch>
        </p:blipFill>
        <p:spPr>
          <a:xfrm>
            <a:off x="1371600" y="2381250"/>
            <a:ext cx="6400800" cy="2095500"/>
          </a:xfrm>
          <a:prstGeom prst="rect">
            <a:avLst/>
          </a:prstGeom>
        </p:spPr>
      </p:pic>
    </p:spTree>
    <p:extLst>
      <p:ext uri="{BB962C8B-B14F-4D97-AF65-F5344CB8AC3E}">
        <p14:creationId xmlns:p14="http://schemas.microsoft.com/office/powerpoint/2010/main" val="408017804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Substring</a:t>
            </a:r>
          </a:p>
        </p:txBody>
      </p:sp>
      <p:sp>
        <p:nvSpPr>
          <p:cNvPr id="2" name="Rectangle 1"/>
          <p:cNvSpPr/>
          <p:nvPr/>
        </p:nvSpPr>
        <p:spPr>
          <a:xfrm>
            <a:off x="755576" y="1130467"/>
            <a:ext cx="7704856" cy="830997"/>
          </a:xfrm>
          <a:prstGeom prst="rect">
            <a:avLst/>
          </a:prstGeom>
        </p:spPr>
        <p:txBody>
          <a:bodyPr wrap="square">
            <a:spAutoFit/>
          </a:bodyPr>
          <a:lstStyle/>
          <a:p>
            <a:r>
              <a:rPr lang="en-US" dirty="0"/>
              <a:t>name = input("Enter a name")</a:t>
            </a:r>
          </a:p>
          <a:p>
            <a:r>
              <a:rPr lang="en-US" dirty="0"/>
              <a:t>print(name[0])  </a:t>
            </a:r>
            <a:r>
              <a:rPr lang="en-US" dirty="0">
                <a:solidFill>
                  <a:srgbClr val="FF0000"/>
                </a:solidFill>
              </a:rPr>
              <a:t>#displays the first character.</a:t>
            </a:r>
            <a:endParaRPr lang="en-GB" dirty="0">
              <a:solidFill>
                <a:srgbClr val="FF0000"/>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071688"/>
            <a:ext cx="338137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539552" y="3717031"/>
            <a:ext cx="7704856" cy="830997"/>
          </a:xfrm>
          <a:prstGeom prst="rect">
            <a:avLst/>
          </a:prstGeom>
        </p:spPr>
        <p:txBody>
          <a:bodyPr wrap="square">
            <a:spAutoFit/>
          </a:bodyPr>
          <a:lstStyle/>
          <a:p>
            <a:r>
              <a:rPr lang="en-US" dirty="0"/>
              <a:t>name = input("Enter a name")</a:t>
            </a:r>
          </a:p>
          <a:p>
            <a:r>
              <a:rPr lang="en-US" dirty="0"/>
              <a:t>print(name[-1])  </a:t>
            </a:r>
            <a:r>
              <a:rPr lang="en-US" dirty="0">
                <a:solidFill>
                  <a:srgbClr val="FF0000"/>
                </a:solidFill>
              </a:rPr>
              <a:t>#displays the last character.</a:t>
            </a:r>
            <a:endParaRPr lang="en-GB" dirty="0">
              <a:solidFill>
                <a:srgbClr val="FF0000"/>
              </a:solidFill>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725144"/>
            <a:ext cx="380047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5166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a:t>4. </a:t>
            </a:r>
            <a:r>
              <a:rPr lang="en-GB" sz="2000" dirty="0"/>
              <a:t>Ask the user for their </a:t>
            </a:r>
            <a:r>
              <a:rPr lang="en-GB" sz="2000" dirty="0" err="1"/>
              <a:t>firstname</a:t>
            </a:r>
            <a:r>
              <a:rPr lang="en-GB" sz="2000" dirty="0"/>
              <a:t> and store it in a variable. Ask the user for their surname and store it in a variable. Display the first letter of the user’s </a:t>
            </a:r>
            <a:r>
              <a:rPr lang="en-GB" sz="2000" dirty="0" err="1"/>
              <a:t>firstname</a:t>
            </a:r>
            <a:r>
              <a:rPr lang="en-GB" sz="2000" dirty="0"/>
              <a:t>. On a separate line, display the first 4 letters of the user’s </a:t>
            </a:r>
            <a:r>
              <a:rPr lang="en-GB" sz="2000" dirty="0" err="1"/>
              <a:t>firstname</a:t>
            </a:r>
            <a:r>
              <a:rPr lang="en-GB" sz="2000" dirty="0"/>
              <a:t>. On another line, display the last letter of the user’s surname.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484784"/>
            <a:ext cx="3401938" cy="168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719306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26" y="128109"/>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Case Conversion</a:t>
            </a:r>
          </a:p>
        </p:txBody>
      </p:sp>
      <p:sp>
        <p:nvSpPr>
          <p:cNvPr id="6" name="Rounded Rectangle 15"/>
          <p:cNvSpPr/>
          <p:nvPr/>
        </p:nvSpPr>
        <p:spPr>
          <a:xfrm>
            <a:off x="539552" y="1340768"/>
            <a:ext cx="7962900" cy="828279"/>
          </a:xfrm>
          <a:prstGeom prst="roundRect">
            <a:avLst>
              <a:gd name="adj" fmla="val 20630"/>
            </a:avLst>
          </a:prstGeom>
          <a:solidFill>
            <a:schemeClr val="bg1"/>
          </a:solidFill>
          <a:ln w="9525">
            <a:solidFill>
              <a:schemeClr val="tx1"/>
            </a:solidFill>
          </a:ln>
          <a:effectLst/>
        </p:spPr>
        <p:txBody>
          <a:bodyPr vert="horz" lIns="91440" tIns="45720" rIns="91440" bIns="45720" rtlCol="0" anchor="ctr">
            <a:normAutofit/>
          </a:bodyPr>
          <a:lstStyle/>
          <a:p>
            <a:pPr algn="ctr"/>
            <a:r>
              <a:rPr lang="en-GB" sz="2000" dirty="0">
                <a:latin typeface="Arial" panose="020B0604020202020204" pitchFamily="34" charset="0"/>
                <a:cs typeface="Arial" panose="020B0604020202020204" pitchFamily="34" charset="0"/>
              </a:rPr>
              <a:t>The following will display the name in capital letters and in lowercase on separate lines.</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476" y="4365104"/>
            <a:ext cx="57245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430722" y="2420888"/>
            <a:ext cx="6534472" cy="1569660"/>
          </a:xfrm>
          <a:prstGeom prst="rect">
            <a:avLst/>
          </a:prstGeom>
        </p:spPr>
        <p:txBody>
          <a:bodyPr wrap="square">
            <a:spAutoFit/>
          </a:bodyPr>
          <a:lstStyle/>
          <a:p>
            <a:r>
              <a:rPr lang="en-US" sz="3200" dirty="0"/>
              <a:t>name = input("Enter your  name")</a:t>
            </a:r>
          </a:p>
          <a:p>
            <a:r>
              <a:rPr lang="en-US" sz="3200" dirty="0"/>
              <a:t>print(</a:t>
            </a:r>
            <a:r>
              <a:rPr lang="en-US" sz="3200" dirty="0" err="1"/>
              <a:t>name</a:t>
            </a:r>
            <a:r>
              <a:rPr lang="en-US" sz="3200" dirty="0" err="1">
                <a:solidFill>
                  <a:srgbClr val="FF0000"/>
                </a:solidFill>
              </a:rPr>
              <a:t>.upper</a:t>
            </a:r>
            <a:r>
              <a:rPr lang="en-US" sz="3200" dirty="0">
                <a:solidFill>
                  <a:srgbClr val="FF0000"/>
                </a:solidFill>
              </a:rPr>
              <a:t>()</a:t>
            </a:r>
            <a:r>
              <a:rPr lang="en-US" sz="3200" dirty="0"/>
              <a:t>)</a:t>
            </a:r>
          </a:p>
          <a:p>
            <a:r>
              <a:rPr lang="en-US" sz="3200" dirty="0"/>
              <a:t>print(</a:t>
            </a:r>
            <a:r>
              <a:rPr lang="en-US" sz="3200" dirty="0" err="1"/>
              <a:t>name</a:t>
            </a:r>
            <a:r>
              <a:rPr lang="en-US" sz="3200" dirty="0" err="1">
                <a:solidFill>
                  <a:srgbClr val="FF0000"/>
                </a:solidFill>
              </a:rPr>
              <a:t>.lower</a:t>
            </a:r>
            <a:r>
              <a:rPr lang="en-US" sz="3200" dirty="0">
                <a:solidFill>
                  <a:srgbClr val="FF0000"/>
                </a:solidFill>
              </a:rPr>
              <a:t>()</a:t>
            </a:r>
            <a:r>
              <a:rPr lang="en-US" sz="3200" dirty="0"/>
              <a:t>)</a:t>
            </a:r>
            <a:endParaRPr lang="en-GB" sz="3200" dirty="0"/>
          </a:p>
        </p:txBody>
      </p:sp>
    </p:spTree>
    <p:custDataLst>
      <p:tags r:id="rId1"/>
    </p:custDataLst>
    <p:extLst>
      <p:ext uri="{BB962C8B-B14F-4D97-AF65-F5344CB8AC3E}">
        <p14:creationId xmlns:p14="http://schemas.microsoft.com/office/powerpoint/2010/main" val="144746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5. Ask the user for a quote. Display the quote in uppercase and lowercase on separate lines.</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692696"/>
            <a:ext cx="3912668"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94876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6. Ask the user for their name. Ask the user if they want their name to be displayed in capital letters or lowercase. Display the user’s name depending on their answer.</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052736"/>
            <a:ext cx="525658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91718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a:latin typeface="Arial Black" pitchFamily="34" charset="0"/>
              </a:rPr>
              <a:t>6.5) </a:t>
            </a:r>
            <a:r>
              <a:rPr lang="en-GB" sz="2200" dirty="0">
                <a:latin typeface="Arial Black" pitchFamily="34" charset="0"/>
              </a:rPr>
              <a:t>asks the user to enter a quote. Asks the user to input:</a:t>
            </a:r>
          </a:p>
          <a:p>
            <a:pPr marL="630238" lvl="1" indent="-269875">
              <a:buFont typeface="Arial" panose="020B0604020202020204" pitchFamily="34" charset="0"/>
              <a:buChar char="•"/>
            </a:pPr>
            <a:r>
              <a:rPr lang="en-GB" sz="2200" dirty="0">
                <a:latin typeface="Arial Black" pitchFamily="34" charset="0"/>
              </a:rPr>
              <a:t>the word they want to replace </a:t>
            </a:r>
          </a:p>
          <a:p>
            <a:pPr marL="630238" lvl="1" indent="-269875">
              <a:buFont typeface="Arial" panose="020B0604020202020204" pitchFamily="34" charset="0"/>
              <a:buChar char="•"/>
            </a:pPr>
            <a:r>
              <a:rPr lang="en-GB" sz="2200" spc="-20" dirty="0">
                <a:latin typeface="Arial Black" pitchFamily="34" charset="0"/>
              </a:rPr>
              <a:t>the word they want to replace it with</a:t>
            </a:r>
          </a:p>
          <a:p>
            <a:pPr>
              <a:buFont typeface="Arial" panose="020B0604020202020204" pitchFamily="34" charset="0"/>
              <a:buChar char="•"/>
            </a:pPr>
            <a:r>
              <a:rPr lang="en-GB" sz="2200" dirty="0">
                <a:latin typeface="Arial Black" pitchFamily="34" charset="0"/>
              </a:rPr>
              <a:t>Print the final quote. Hint: </a:t>
            </a:r>
            <a:r>
              <a:rPr lang="en-US" sz="1800" dirty="0" err="1">
                <a:solidFill>
                  <a:srgbClr val="FF0000"/>
                </a:solidFill>
                <a:latin typeface="Arial Black" pitchFamily="34" charset="0"/>
              </a:rPr>
              <a:t>quote.replace</a:t>
            </a:r>
            <a:r>
              <a:rPr lang="en-US" sz="1800" dirty="0">
                <a:solidFill>
                  <a:srgbClr val="FF0000"/>
                </a:solidFill>
                <a:latin typeface="Arial Black" pitchFamily="34" charset="0"/>
              </a:rPr>
              <a:t>(word1,word2)</a:t>
            </a:r>
            <a:endParaRPr lang="en-GB" sz="1800" dirty="0">
              <a:latin typeface="Arial Black" pitchFamily="34" charset="0"/>
            </a:endParaRP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2160" y="2348880"/>
            <a:ext cx="2952328" cy="78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40285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26" y="128109"/>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String manipulation</a:t>
            </a:r>
          </a:p>
        </p:txBody>
      </p:sp>
      <p:sp>
        <p:nvSpPr>
          <p:cNvPr id="2" name="Rectangle 1"/>
          <p:cNvSpPr/>
          <p:nvPr/>
        </p:nvSpPr>
        <p:spPr>
          <a:xfrm>
            <a:off x="251520" y="1700808"/>
            <a:ext cx="8712968" cy="4832092"/>
          </a:xfrm>
          <a:prstGeom prst="rect">
            <a:avLst/>
          </a:prstGeom>
        </p:spPr>
        <p:txBody>
          <a:bodyPr wrap="square">
            <a:spAutoFit/>
          </a:bodyPr>
          <a:lstStyle/>
          <a:p>
            <a:r>
              <a:rPr lang="en-US" sz="2800" dirty="0">
                <a:solidFill>
                  <a:srgbClr val="FF0000"/>
                </a:solidFill>
              </a:rPr>
              <a:t>.title()   </a:t>
            </a:r>
            <a:r>
              <a:rPr lang="en-US" sz="2800" dirty="0"/>
              <a:t>- </a:t>
            </a:r>
            <a:r>
              <a:rPr lang="en-GB" sz="2800" dirty="0"/>
              <a:t>Capitalize each word in a string</a:t>
            </a:r>
          </a:p>
          <a:p>
            <a:r>
              <a:rPr lang="en-US" sz="2800" dirty="0">
                <a:solidFill>
                  <a:srgbClr val="FF0000"/>
                </a:solidFill>
              </a:rPr>
              <a:t>.</a:t>
            </a:r>
            <a:r>
              <a:rPr lang="en-US" sz="2800" dirty="0" err="1">
                <a:solidFill>
                  <a:srgbClr val="FF0000"/>
                </a:solidFill>
              </a:rPr>
              <a:t>isupper</a:t>
            </a:r>
            <a:r>
              <a:rPr lang="en-US" sz="2800" dirty="0">
                <a:solidFill>
                  <a:srgbClr val="FF0000"/>
                </a:solidFill>
              </a:rPr>
              <a:t>() </a:t>
            </a:r>
            <a:r>
              <a:rPr lang="en-US" sz="2800" dirty="0"/>
              <a:t>- </a:t>
            </a:r>
            <a:r>
              <a:rPr lang="en-GB" sz="2800" dirty="0"/>
              <a:t>Find out if a string is all in uppercase</a:t>
            </a:r>
          </a:p>
          <a:p>
            <a:r>
              <a:rPr lang="en-US" sz="2800" dirty="0">
                <a:solidFill>
                  <a:srgbClr val="FF0000"/>
                </a:solidFill>
              </a:rPr>
              <a:t>.</a:t>
            </a:r>
            <a:r>
              <a:rPr lang="en-US" sz="2800" dirty="0" err="1">
                <a:solidFill>
                  <a:srgbClr val="FF0000"/>
                </a:solidFill>
              </a:rPr>
              <a:t>islower</a:t>
            </a:r>
            <a:r>
              <a:rPr lang="en-US" sz="2800" dirty="0">
                <a:solidFill>
                  <a:srgbClr val="FF0000"/>
                </a:solidFill>
              </a:rPr>
              <a:t>() </a:t>
            </a:r>
            <a:r>
              <a:rPr lang="en-US" sz="2800" dirty="0"/>
              <a:t>- </a:t>
            </a:r>
            <a:r>
              <a:rPr lang="en-GB" sz="2800" dirty="0"/>
              <a:t>Find out if a string is all in lowercase</a:t>
            </a:r>
          </a:p>
          <a:p>
            <a:r>
              <a:rPr lang="en-US" sz="2800" dirty="0">
                <a:solidFill>
                  <a:srgbClr val="FF0000"/>
                </a:solidFill>
              </a:rPr>
              <a:t>.</a:t>
            </a:r>
            <a:r>
              <a:rPr lang="en-US" sz="2800" dirty="0" err="1">
                <a:solidFill>
                  <a:srgbClr val="FF0000"/>
                </a:solidFill>
              </a:rPr>
              <a:t>isalpha</a:t>
            </a:r>
            <a:r>
              <a:rPr lang="en-US" sz="2800" dirty="0">
                <a:solidFill>
                  <a:srgbClr val="FF0000"/>
                </a:solidFill>
              </a:rPr>
              <a:t>() </a:t>
            </a:r>
            <a:r>
              <a:rPr lang="en-US" sz="2800" dirty="0"/>
              <a:t>- </a:t>
            </a:r>
            <a:r>
              <a:rPr lang="en-GB" sz="2800" dirty="0"/>
              <a:t>Check whether a string contains only letters.</a:t>
            </a:r>
          </a:p>
          <a:p>
            <a:r>
              <a:rPr lang="en-US" sz="2800" dirty="0">
                <a:solidFill>
                  <a:srgbClr val="FF0000"/>
                </a:solidFill>
              </a:rPr>
              <a:t>.</a:t>
            </a:r>
            <a:r>
              <a:rPr lang="en-US" sz="2800" dirty="0" err="1">
                <a:solidFill>
                  <a:srgbClr val="FF0000"/>
                </a:solidFill>
              </a:rPr>
              <a:t>isdigit</a:t>
            </a:r>
            <a:r>
              <a:rPr lang="en-US" sz="2800" dirty="0">
                <a:solidFill>
                  <a:srgbClr val="FF0000"/>
                </a:solidFill>
              </a:rPr>
              <a:t>() </a:t>
            </a:r>
            <a:r>
              <a:rPr lang="en-US" sz="2800" dirty="0"/>
              <a:t>- </a:t>
            </a:r>
            <a:r>
              <a:rPr lang="en-GB" sz="2800" dirty="0"/>
              <a:t>Check whether a string contains only numbers.</a:t>
            </a:r>
          </a:p>
          <a:p>
            <a:r>
              <a:rPr lang="en-GB" sz="2800" dirty="0">
                <a:solidFill>
                  <a:srgbClr val="FF0000"/>
                </a:solidFill>
              </a:rPr>
              <a:t>.</a:t>
            </a:r>
            <a:r>
              <a:rPr lang="en-GB" sz="2800" dirty="0" err="1">
                <a:solidFill>
                  <a:srgbClr val="FF0000"/>
                </a:solidFill>
              </a:rPr>
              <a:t>isspace</a:t>
            </a:r>
            <a:r>
              <a:rPr lang="en-GB" sz="2800" dirty="0">
                <a:solidFill>
                  <a:srgbClr val="FF0000"/>
                </a:solidFill>
              </a:rPr>
              <a:t>() </a:t>
            </a:r>
            <a:r>
              <a:rPr lang="en-GB" sz="2800" dirty="0"/>
              <a:t>- Check whether a string only contains spaces.</a:t>
            </a:r>
          </a:p>
          <a:p>
            <a:r>
              <a:rPr lang="en-GB" sz="2800" dirty="0">
                <a:solidFill>
                  <a:srgbClr val="FF0000"/>
                </a:solidFill>
              </a:rPr>
              <a:t>.capitalize() </a:t>
            </a:r>
            <a:r>
              <a:rPr lang="en-GB" sz="2800" dirty="0"/>
              <a:t>- Capitalize a string (make first letter capital).	</a:t>
            </a:r>
          </a:p>
          <a:p>
            <a:r>
              <a:rPr lang="en-US" sz="2800" dirty="0"/>
              <a:t>Example: </a:t>
            </a:r>
            <a:r>
              <a:rPr lang="en-US" sz="2800" dirty="0">
                <a:solidFill>
                  <a:srgbClr val="FF0000"/>
                </a:solidFill>
              </a:rPr>
              <a:t>name = input("Enter a name")</a:t>
            </a:r>
          </a:p>
          <a:p>
            <a:r>
              <a:rPr lang="en-US" sz="2800" dirty="0">
                <a:solidFill>
                  <a:srgbClr val="FF0000"/>
                </a:solidFill>
              </a:rPr>
              <a:t>print(</a:t>
            </a:r>
            <a:r>
              <a:rPr lang="en-US" sz="2800" dirty="0" err="1">
                <a:solidFill>
                  <a:srgbClr val="FF0000"/>
                </a:solidFill>
              </a:rPr>
              <a:t>name.capitalize</a:t>
            </a:r>
            <a:r>
              <a:rPr lang="en-US" sz="2800" dirty="0">
                <a:solidFill>
                  <a:srgbClr val="FF0000"/>
                </a:solidFill>
              </a:rPr>
              <a:t>())</a:t>
            </a:r>
          </a:p>
        </p:txBody>
      </p:sp>
    </p:spTree>
    <p:custDataLst>
      <p:tags r:id="rId1"/>
    </p:custDataLst>
    <p:extLst>
      <p:ext uri="{BB962C8B-B14F-4D97-AF65-F5344CB8AC3E}">
        <p14:creationId xmlns:p14="http://schemas.microsoft.com/office/powerpoint/2010/main" val="324683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7. </a:t>
            </a:r>
            <a:r>
              <a:rPr lang="en-US" sz="2000" dirty="0"/>
              <a:t>Create a program that will allow the user to enter a quote by a famous person. Output this quote in upper case, lower case, capitalize and title formats. </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908720"/>
            <a:ext cx="3240782" cy="1447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015266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26" y="128109"/>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Formatting text</a:t>
            </a:r>
          </a:p>
        </p:txBody>
      </p:sp>
      <p:sp>
        <p:nvSpPr>
          <p:cNvPr id="2" name="Rectangle 1"/>
          <p:cNvSpPr/>
          <p:nvPr/>
        </p:nvSpPr>
        <p:spPr>
          <a:xfrm>
            <a:off x="251520" y="1700808"/>
            <a:ext cx="6840760" cy="954107"/>
          </a:xfrm>
          <a:prstGeom prst="rect">
            <a:avLst/>
          </a:prstGeom>
          <a:noFill/>
          <a:ln w="38100">
            <a:solidFill>
              <a:srgbClr val="FF0000"/>
            </a:solidFill>
          </a:ln>
        </p:spPr>
        <p:txBody>
          <a:bodyPr wrap="square">
            <a:spAutoFit/>
          </a:bodyPr>
          <a:lstStyle/>
          <a:p>
            <a:r>
              <a:rPr lang="en-US" sz="2800" dirty="0"/>
              <a:t>\n  - This adds a new line. Example: </a:t>
            </a:r>
          </a:p>
          <a:p>
            <a:r>
              <a:rPr lang="en-US" sz="2800" dirty="0"/>
              <a:t>print("Hello \</a:t>
            </a:r>
            <a:r>
              <a:rPr lang="en-US" sz="2800" dirty="0" err="1"/>
              <a:t>nWorld</a:t>
            </a:r>
            <a:r>
              <a:rPr lang="en-US" sz="2800" dirty="0"/>
              <a:t>")   would display:</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304" y="1672639"/>
            <a:ext cx="12668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1520" y="3573016"/>
            <a:ext cx="6840760" cy="1384995"/>
          </a:xfrm>
          <a:prstGeom prst="rect">
            <a:avLst/>
          </a:prstGeom>
          <a:noFill/>
          <a:ln w="38100">
            <a:solidFill>
              <a:srgbClr val="FF0000"/>
            </a:solidFill>
          </a:ln>
        </p:spPr>
        <p:txBody>
          <a:bodyPr wrap="square">
            <a:spAutoFit/>
          </a:bodyPr>
          <a:lstStyle/>
          <a:p>
            <a:r>
              <a:rPr lang="en-US" sz="2800" dirty="0"/>
              <a:t>\t  - The t stands for “tab” which adds extra space. Example: </a:t>
            </a:r>
          </a:p>
          <a:p>
            <a:r>
              <a:rPr lang="en-US" sz="2800" dirty="0"/>
              <a:t>print("Hello \</a:t>
            </a:r>
            <a:r>
              <a:rPr lang="en-US" sz="2800" dirty="0" err="1"/>
              <a:t>tWorld</a:t>
            </a:r>
            <a:r>
              <a:rPr lang="en-US" sz="2800" dirty="0"/>
              <a:t>")   would display:</a:t>
            </a:r>
          </a:p>
        </p:txBody>
      </p:sp>
      <p:pic>
        <p:nvPicPr>
          <p:cNvPr id="12291"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b="20738"/>
          <a:stretch/>
        </p:blipFill>
        <p:spPr bwMode="auto">
          <a:xfrm>
            <a:off x="7236296" y="3861048"/>
            <a:ext cx="1800200" cy="62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64651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a:latin typeface="Arial Black" pitchFamily="34" charset="0"/>
              </a:rPr>
              <a:t>7.3) </a:t>
            </a:r>
            <a:r>
              <a:rPr lang="en-US" sz="2200" dirty="0">
                <a:latin typeface="Arial Black" pitchFamily="34" charset="0"/>
              </a:rPr>
              <a:t>Display Good Game on 2 separate lines using \n and 1 print command. On another line separate Good from game using \t using a second print command.</a:t>
            </a:r>
            <a:endParaRPr lang="en-GB" sz="1800" dirty="0">
              <a:latin typeface="Arial Black" pitchFamily="34" charset="0"/>
            </a:endParaRP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905" y="1412776"/>
            <a:ext cx="2304256" cy="11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539451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5. Create a program that ask the user for their name. Display the name 5 times on 1 line.</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6" name="Picture 5">
            <a:extLst>
              <a:ext uri="{FF2B5EF4-FFF2-40B4-BE49-F238E27FC236}">
                <a16:creationId xmlns:a16="http://schemas.microsoft.com/office/drawing/2014/main" id="{5EF999E8-3FE1-214C-55E5-1B87B3D309A6}"/>
              </a:ext>
            </a:extLst>
          </p:cNvPr>
          <p:cNvPicPr>
            <a:picLocks noChangeAspect="1"/>
          </p:cNvPicPr>
          <p:nvPr/>
        </p:nvPicPr>
        <p:blipFill>
          <a:blip r:embed="rId3"/>
          <a:stretch>
            <a:fillRect/>
          </a:stretch>
        </p:blipFill>
        <p:spPr>
          <a:xfrm>
            <a:off x="1447800" y="2438400"/>
            <a:ext cx="6248400" cy="1981200"/>
          </a:xfrm>
          <a:prstGeom prst="rect">
            <a:avLst/>
          </a:prstGeom>
        </p:spPr>
      </p:pic>
    </p:spTree>
    <p:extLst>
      <p:ext uri="{BB962C8B-B14F-4D97-AF65-F5344CB8AC3E}">
        <p14:creationId xmlns:p14="http://schemas.microsoft.com/office/powerpoint/2010/main" val="426635369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7.5 </a:t>
            </a:r>
            <a:r>
              <a:rPr lang="en-US" sz="2000" dirty="0"/>
              <a:t>Ask the user to input a quote. Display the number of times the letter i occurs in the quote in a full sentence.  Hint: </a:t>
            </a:r>
            <a:r>
              <a:rPr lang="en-US" sz="2000" b="1" dirty="0" err="1">
                <a:solidFill>
                  <a:srgbClr val="FF0000"/>
                </a:solidFill>
              </a:rPr>
              <a:t>quote.count</a:t>
            </a:r>
            <a:r>
              <a:rPr lang="en-US" sz="2000" b="1" dirty="0">
                <a:solidFill>
                  <a:srgbClr val="FF0000"/>
                </a:solidFill>
              </a:rPr>
              <a:t>("i")</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8466"/>
          <a:stretch/>
        </p:blipFill>
        <p:spPr bwMode="auto">
          <a:xfrm>
            <a:off x="5364088" y="1029498"/>
            <a:ext cx="3631264" cy="527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801487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8. </a:t>
            </a:r>
            <a:r>
              <a:rPr lang="en-US" sz="2000" dirty="0"/>
              <a:t>Create a program that will allow the user to enter a quote by a famous person. On separate lines, check if the quote contains letters, space, digits.</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980728"/>
            <a:ext cx="2880320"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09035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26" y="128109"/>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String manipulation</a:t>
            </a:r>
          </a:p>
        </p:txBody>
      </p:sp>
      <p:sp>
        <p:nvSpPr>
          <p:cNvPr id="2" name="Rectangle 1"/>
          <p:cNvSpPr/>
          <p:nvPr/>
        </p:nvSpPr>
        <p:spPr>
          <a:xfrm>
            <a:off x="179512" y="1052736"/>
            <a:ext cx="8712968" cy="954107"/>
          </a:xfrm>
          <a:prstGeom prst="rect">
            <a:avLst/>
          </a:prstGeom>
        </p:spPr>
        <p:txBody>
          <a:bodyPr wrap="square">
            <a:spAutoFit/>
          </a:bodyPr>
          <a:lstStyle/>
          <a:p>
            <a:r>
              <a:rPr lang="en-US" sz="2800" dirty="0"/>
              <a:t>The following will </a:t>
            </a:r>
            <a:r>
              <a:rPr lang="en-GB" sz="2800" dirty="0"/>
              <a:t>split a string into a number of items on a list.</a:t>
            </a:r>
            <a:endParaRPr lang="en-US" sz="2800" dirty="0">
              <a:solidFill>
                <a:srgbClr val="FF0000"/>
              </a:solidFill>
            </a:endParaRPr>
          </a:p>
        </p:txBody>
      </p:sp>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4365104"/>
            <a:ext cx="6477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47664" y="2636912"/>
            <a:ext cx="6624736" cy="1077218"/>
          </a:xfrm>
          <a:prstGeom prst="rect">
            <a:avLst/>
          </a:prstGeom>
        </p:spPr>
        <p:txBody>
          <a:bodyPr wrap="square">
            <a:spAutoFit/>
          </a:bodyPr>
          <a:lstStyle/>
          <a:p>
            <a:r>
              <a:rPr lang="fr-FR" sz="3200" dirty="0" err="1">
                <a:solidFill>
                  <a:srgbClr val="FF0000"/>
                </a:solidFill>
              </a:rPr>
              <a:t>quote</a:t>
            </a:r>
            <a:r>
              <a:rPr lang="fr-FR" sz="3200" dirty="0">
                <a:solidFill>
                  <a:srgbClr val="FF0000"/>
                </a:solidFill>
              </a:rPr>
              <a:t> = input("Enter a </a:t>
            </a:r>
            <a:r>
              <a:rPr lang="fr-FR" sz="3200" dirty="0" err="1">
                <a:solidFill>
                  <a:srgbClr val="FF0000"/>
                </a:solidFill>
              </a:rPr>
              <a:t>quote</a:t>
            </a:r>
            <a:r>
              <a:rPr lang="fr-FR" sz="3200" dirty="0">
                <a:solidFill>
                  <a:srgbClr val="FF0000"/>
                </a:solidFill>
              </a:rPr>
              <a:t>")</a:t>
            </a:r>
          </a:p>
          <a:p>
            <a:r>
              <a:rPr lang="fr-FR" sz="3200" dirty="0" err="1">
                <a:solidFill>
                  <a:srgbClr val="FF0000"/>
                </a:solidFill>
              </a:rPr>
              <a:t>print</a:t>
            </a:r>
            <a:r>
              <a:rPr lang="fr-FR" sz="3200" dirty="0">
                <a:solidFill>
                  <a:srgbClr val="FF0000"/>
                </a:solidFill>
              </a:rPr>
              <a:t>(</a:t>
            </a:r>
            <a:r>
              <a:rPr lang="fr-FR" sz="3200" dirty="0" err="1">
                <a:solidFill>
                  <a:srgbClr val="FF0000"/>
                </a:solidFill>
              </a:rPr>
              <a:t>quote.split</a:t>
            </a:r>
            <a:r>
              <a:rPr lang="fr-FR" sz="3200" dirty="0">
                <a:solidFill>
                  <a:srgbClr val="FF0000"/>
                </a:solidFill>
              </a:rPr>
              <a:t>())</a:t>
            </a:r>
            <a:endParaRPr lang="en-GB" sz="3200" dirty="0">
              <a:solidFill>
                <a:srgbClr val="FF0000"/>
              </a:solidFill>
            </a:endParaRPr>
          </a:p>
        </p:txBody>
      </p:sp>
    </p:spTree>
    <p:custDataLst>
      <p:tags r:id="rId1"/>
    </p:custDataLst>
    <p:extLst>
      <p:ext uri="{BB962C8B-B14F-4D97-AF65-F5344CB8AC3E}">
        <p14:creationId xmlns:p14="http://schemas.microsoft.com/office/powerpoint/2010/main" val="36498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126" y="128109"/>
            <a:ext cx="7886700" cy="684750"/>
          </a:xfrm>
          <a:noFill/>
          <a:ln w="9525">
            <a:noFill/>
            <a:miter lim="800000"/>
            <a:headEnd/>
            <a:tailEnd/>
          </a:ln>
        </p:spPr>
        <p:txBody>
          <a:bodyPr vert="horz" wrap="square" lIns="91440" tIns="45720" rIns="91440" bIns="45720" numCol="1" rtlCol="0" anchor="t" anchorCtr="0" compatLnSpc="1">
            <a:prstTxWarp prst="textNoShape">
              <a:avLst/>
            </a:prstTxWarp>
            <a:normAutofit fontScale="90000"/>
          </a:bodyPr>
          <a:lstStyle/>
          <a:p>
            <a:pPr fontAlgn="base">
              <a:spcAft>
                <a:spcPct val="0"/>
              </a:spcAft>
            </a:pPr>
            <a:r>
              <a:rPr lang="en-GB" dirty="0">
                <a:latin typeface="Arial Black" pitchFamily="34" charset="0"/>
                <a:ea typeface="Segoe UI Black" panose="020B0A02040204020203" pitchFamily="34" charset="0"/>
                <a:cs typeface="Segoe UI Black" panose="020B0A02040204020203" pitchFamily="34" charset="0"/>
              </a:rPr>
              <a:t>String manipulation</a:t>
            </a:r>
          </a:p>
        </p:txBody>
      </p:sp>
      <p:sp>
        <p:nvSpPr>
          <p:cNvPr id="2" name="Rectangle 1"/>
          <p:cNvSpPr/>
          <p:nvPr/>
        </p:nvSpPr>
        <p:spPr>
          <a:xfrm>
            <a:off x="179512" y="1052736"/>
            <a:ext cx="8712968" cy="954107"/>
          </a:xfrm>
          <a:prstGeom prst="rect">
            <a:avLst/>
          </a:prstGeom>
        </p:spPr>
        <p:txBody>
          <a:bodyPr wrap="square">
            <a:spAutoFit/>
          </a:bodyPr>
          <a:lstStyle/>
          <a:p>
            <a:r>
              <a:rPr lang="en-GB" sz="2800" dirty="0"/>
              <a:t>The following will split a string into items on a list around a specific letter.</a:t>
            </a:r>
            <a:endParaRPr lang="en-US" sz="2800" dirty="0">
              <a:solidFill>
                <a:srgbClr val="FF0000"/>
              </a:solidFill>
            </a:endParaRPr>
          </a:p>
        </p:txBody>
      </p:sp>
      <p:sp>
        <p:nvSpPr>
          <p:cNvPr id="3" name="Rectangle 2"/>
          <p:cNvSpPr/>
          <p:nvPr/>
        </p:nvSpPr>
        <p:spPr>
          <a:xfrm>
            <a:off x="1547664" y="2636912"/>
            <a:ext cx="6624736" cy="1077218"/>
          </a:xfrm>
          <a:prstGeom prst="rect">
            <a:avLst/>
          </a:prstGeom>
        </p:spPr>
        <p:txBody>
          <a:bodyPr wrap="square">
            <a:spAutoFit/>
          </a:bodyPr>
          <a:lstStyle/>
          <a:p>
            <a:r>
              <a:rPr lang="fr-FR" sz="3200" dirty="0" err="1">
                <a:solidFill>
                  <a:srgbClr val="FF0000"/>
                </a:solidFill>
              </a:rPr>
              <a:t>quote</a:t>
            </a:r>
            <a:r>
              <a:rPr lang="fr-FR" sz="3200" dirty="0">
                <a:solidFill>
                  <a:srgbClr val="FF0000"/>
                </a:solidFill>
              </a:rPr>
              <a:t> = input("Enter a </a:t>
            </a:r>
            <a:r>
              <a:rPr lang="fr-FR" sz="3200" dirty="0" err="1">
                <a:solidFill>
                  <a:srgbClr val="FF0000"/>
                </a:solidFill>
              </a:rPr>
              <a:t>quote</a:t>
            </a:r>
            <a:r>
              <a:rPr lang="fr-FR" sz="3200" dirty="0">
                <a:solidFill>
                  <a:srgbClr val="FF0000"/>
                </a:solidFill>
              </a:rPr>
              <a:t>")</a:t>
            </a:r>
          </a:p>
          <a:p>
            <a:r>
              <a:rPr lang="fr-FR" sz="3200" dirty="0" err="1">
                <a:solidFill>
                  <a:srgbClr val="FF0000"/>
                </a:solidFill>
              </a:rPr>
              <a:t>print</a:t>
            </a:r>
            <a:r>
              <a:rPr lang="fr-FR" sz="3200" dirty="0">
                <a:solidFill>
                  <a:srgbClr val="FF0000"/>
                </a:solidFill>
              </a:rPr>
              <a:t>(</a:t>
            </a:r>
            <a:r>
              <a:rPr lang="fr-FR" sz="3200" dirty="0" err="1">
                <a:solidFill>
                  <a:srgbClr val="FF0000"/>
                </a:solidFill>
              </a:rPr>
              <a:t>quote.split</a:t>
            </a:r>
            <a:r>
              <a:rPr lang="fr-FR" sz="3200" dirty="0">
                <a:solidFill>
                  <a:srgbClr val="FF0000"/>
                </a:solidFill>
              </a:rPr>
              <a:t>("a"))</a:t>
            </a:r>
            <a:endParaRPr lang="en-GB" sz="3200" dirty="0">
              <a:solidFill>
                <a:srgbClr val="FF0000"/>
              </a:solidFill>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 y="4365104"/>
            <a:ext cx="836295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598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8.5. </a:t>
            </a:r>
            <a:r>
              <a:rPr lang="en-US" sz="2000" dirty="0"/>
              <a:t>Ask the user to enter their </a:t>
            </a:r>
            <a:r>
              <a:rPr lang="en-US" sz="2000" dirty="0" err="1"/>
              <a:t>favourite</a:t>
            </a:r>
            <a:r>
              <a:rPr lang="en-US" sz="2000" dirty="0"/>
              <a:t> hobby in a sentence. Split the sentence at the letter “f”.</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91376603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Iteration – For loop </a:t>
            </a:r>
            <a:br>
              <a:rPr lang="en-GB" dirty="0"/>
            </a:br>
            <a:r>
              <a:rPr lang="en-GB" dirty="0"/>
              <a:t>Counter variable.</a:t>
            </a:r>
          </a:p>
        </p:txBody>
      </p:sp>
      <p:sp>
        <p:nvSpPr>
          <p:cNvPr id="5" name="Content Placeholder 4"/>
          <p:cNvSpPr>
            <a:spLocks noGrp="1"/>
          </p:cNvSpPr>
          <p:nvPr>
            <p:ph idx="1"/>
          </p:nvPr>
        </p:nvSpPr>
        <p:spPr>
          <a:xfrm>
            <a:off x="467544" y="1484784"/>
            <a:ext cx="8229600" cy="4525963"/>
          </a:xfrm>
        </p:spPr>
        <p:txBody>
          <a:bodyPr/>
          <a:lstStyle/>
          <a:p>
            <a:pPr marL="0" indent="0">
              <a:buNone/>
            </a:pPr>
            <a:endParaRPr lang="en-GB" sz="4000" dirty="0"/>
          </a:p>
          <a:p>
            <a:pPr marL="0" indent="0">
              <a:buNone/>
            </a:pPr>
            <a:r>
              <a:rPr lang="en-GB" dirty="0"/>
              <a:t>The counter variable in Python starts at 0!!!</a:t>
            </a:r>
          </a:p>
          <a:p>
            <a:pPr marL="0" indent="0">
              <a:buNone/>
            </a:pPr>
            <a:endParaRPr lang="en-GB" dirty="0"/>
          </a:p>
          <a:p>
            <a:pPr marL="0" indent="0">
              <a:buNone/>
            </a:pPr>
            <a:r>
              <a:rPr lang="en-GB" dirty="0"/>
              <a:t>So…. 	</a:t>
            </a:r>
            <a:r>
              <a:rPr lang="en-GB" b="1" dirty="0">
                <a:solidFill>
                  <a:srgbClr val="FF0000"/>
                </a:solidFill>
                <a:latin typeface="Courier" pitchFamily="49" charset="0"/>
              </a:rPr>
              <a:t>for x in range(9) :</a:t>
            </a:r>
          </a:p>
          <a:p>
            <a:pPr marL="0" indent="0">
              <a:buNone/>
            </a:pPr>
            <a:r>
              <a:rPr lang="en-GB" b="1" dirty="0">
                <a:solidFill>
                  <a:srgbClr val="FF0000"/>
                </a:solidFill>
                <a:latin typeface="Courier" pitchFamily="49" charset="0"/>
              </a:rPr>
              <a:t>		print (x)</a:t>
            </a:r>
          </a:p>
          <a:p>
            <a:pPr marL="0" indent="0">
              <a:buNone/>
            </a:pPr>
            <a:endParaRPr lang="en-GB" dirty="0"/>
          </a:p>
          <a:p>
            <a:pPr marL="0" indent="0">
              <a:buNone/>
            </a:pPr>
            <a:r>
              <a:rPr lang="en-GB" dirty="0"/>
              <a:t>Will actually count from 0 to 8…</a:t>
            </a:r>
          </a:p>
        </p:txBody>
      </p:sp>
    </p:spTree>
    <p:extLst>
      <p:ext uri="{BB962C8B-B14F-4D97-AF65-F5344CB8AC3E}">
        <p14:creationId xmlns:p14="http://schemas.microsoft.com/office/powerpoint/2010/main" val="165705872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39552" y="260648"/>
            <a:ext cx="8229600" cy="5146030"/>
          </a:xfrm>
        </p:spPr>
        <p:txBody>
          <a:bodyPr/>
          <a:lstStyle/>
          <a:p>
            <a:pPr marL="0" indent="0">
              <a:buNone/>
            </a:pPr>
            <a:r>
              <a:rPr lang="en-GB" sz="3600" b="1" dirty="0">
                <a:latin typeface="Arial" pitchFamily="34" charset="0"/>
                <a:cs typeface="Arial" pitchFamily="34" charset="0"/>
              </a:rPr>
              <a:t>The following will display the times table of the user’s answer from 0 to 9.</a:t>
            </a:r>
          </a:p>
          <a:p>
            <a:pPr marL="0" indent="0">
              <a:buNone/>
            </a:pPr>
            <a:r>
              <a:rPr lang="en-GB" sz="4400" b="1" dirty="0">
                <a:latin typeface="Arial" pitchFamily="34" charset="0"/>
                <a:cs typeface="Arial" pitchFamily="34" charset="0"/>
              </a:rPr>
              <a:t>	</a:t>
            </a:r>
          </a:p>
          <a:p>
            <a:pPr marL="0" indent="0">
              <a:buNone/>
            </a:pPr>
            <a:r>
              <a:rPr lang="en-US" b="1" dirty="0">
                <a:solidFill>
                  <a:srgbClr val="FF0000"/>
                </a:solidFill>
                <a:latin typeface="Arial" pitchFamily="34" charset="0"/>
                <a:cs typeface="Arial" pitchFamily="34" charset="0"/>
              </a:rPr>
              <a:t>number = </a:t>
            </a:r>
            <a:r>
              <a:rPr lang="en-US" b="1" dirty="0" err="1">
                <a:solidFill>
                  <a:srgbClr val="FF0000"/>
                </a:solidFill>
                <a:latin typeface="Arial" pitchFamily="34" charset="0"/>
                <a:cs typeface="Arial" pitchFamily="34" charset="0"/>
              </a:rPr>
              <a:t>int</a:t>
            </a:r>
            <a:r>
              <a:rPr lang="en-US" b="1" dirty="0">
                <a:solidFill>
                  <a:srgbClr val="FF0000"/>
                </a:solidFill>
                <a:latin typeface="Arial" pitchFamily="34" charset="0"/>
                <a:cs typeface="Arial" pitchFamily="34" charset="0"/>
              </a:rPr>
              <a:t>(input("Enter a number"))</a:t>
            </a:r>
          </a:p>
          <a:p>
            <a:pPr marL="0" indent="0">
              <a:buNone/>
            </a:pPr>
            <a:r>
              <a:rPr lang="en-US" b="1" dirty="0">
                <a:solidFill>
                  <a:srgbClr val="FF0000"/>
                </a:solidFill>
                <a:latin typeface="Arial" pitchFamily="34" charset="0"/>
                <a:cs typeface="Arial" pitchFamily="34" charset="0"/>
              </a:rPr>
              <a:t>for c in range(10):</a:t>
            </a:r>
          </a:p>
          <a:p>
            <a:pPr marL="0" indent="0">
              <a:buNone/>
            </a:pPr>
            <a:r>
              <a:rPr lang="en-US" b="1" dirty="0">
                <a:solidFill>
                  <a:srgbClr val="FF0000"/>
                </a:solidFill>
                <a:latin typeface="Arial" pitchFamily="34" charset="0"/>
                <a:cs typeface="Arial" pitchFamily="34" charset="0"/>
              </a:rPr>
              <a:t>    print (c * number)</a:t>
            </a:r>
            <a:endParaRPr lang="en-GB" b="1" dirty="0">
              <a:solidFill>
                <a:srgbClr val="FF0000"/>
              </a:solidFill>
              <a:latin typeface="Arial" pitchFamily="34" charset="0"/>
              <a:cs typeface="Arial" pitchFamily="34" charset="0"/>
            </a:endParaRPr>
          </a:p>
          <a:p>
            <a:pPr marL="0" indent="0">
              <a:buNone/>
            </a:pPr>
            <a:endParaRPr lang="en-GB" sz="4800" b="1" dirty="0">
              <a:latin typeface="Arial" pitchFamily="34" charset="0"/>
              <a:cs typeface="Arial" pitchFamily="34" charset="0"/>
            </a:endParaRPr>
          </a:p>
        </p:txBody>
      </p:sp>
    </p:spTree>
    <p:extLst>
      <p:ext uri="{BB962C8B-B14F-4D97-AF65-F5344CB8AC3E}">
        <p14:creationId xmlns:p14="http://schemas.microsoft.com/office/powerpoint/2010/main" val="422426742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99392"/>
            <a:ext cx="8229600" cy="1143000"/>
          </a:xfrm>
        </p:spPr>
        <p:txBody>
          <a:bodyPr/>
          <a:lstStyle/>
          <a:p>
            <a:r>
              <a:rPr lang="en-GB" dirty="0"/>
              <a:t>FOR with different values</a:t>
            </a:r>
          </a:p>
        </p:txBody>
      </p:sp>
      <p:sp>
        <p:nvSpPr>
          <p:cNvPr id="5" name="Content Placeholder 4"/>
          <p:cNvSpPr>
            <a:spLocks noGrp="1"/>
          </p:cNvSpPr>
          <p:nvPr>
            <p:ph idx="1"/>
          </p:nvPr>
        </p:nvSpPr>
        <p:spPr>
          <a:xfrm>
            <a:off x="611560" y="1417638"/>
            <a:ext cx="8229600" cy="3989040"/>
          </a:xfrm>
        </p:spPr>
        <p:txBody>
          <a:bodyPr/>
          <a:lstStyle/>
          <a:p>
            <a:pPr marL="0" indent="0">
              <a:buNone/>
            </a:pPr>
            <a:r>
              <a:rPr lang="en-GB" sz="2400" dirty="0"/>
              <a:t>You can change the start value of the for loop.</a:t>
            </a:r>
            <a:endParaRPr lang="en-GB" sz="2400" dirty="0">
              <a:latin typeface="Courier" pitchFamily="49" charset="0"/>
            </a:endParaRPr>
          </a:p>
          <a:p>
            <a:pPr marL="0" indent="0">
              <a:buNone/>
            </a:pPr>
            <a:endParaRPr lang="en-GB" sz="2400" dirty="0">
              <a:latin typeface="Courier" pitchFamily="49" charset="0"/>
            </a:endParaRPr>
          </a:p>
          <a:p>
            <a:pPr marL="0" indent="0">
              <a:buNone/>
            </a:pPr>
            <a:r>
              <a:rPr lang="en-GB" sz="2400" dirty="0">
                <a:latin typeface="Courier" pitchFamily="49" charset="0"/>
              </a:rPr>
              <a:t>	</a:t>
            </a:r>
            <a:r>
              <a:rPr lang="en-GB" sz="2400" b="1" dirty="0">
                <a:solidFill>
                  <a:srgbClr val="FF0000"/>
                </a:solidFill>
                <a:latin typeface="Courier" pitchFamily="49" charset="0"/>
              </a:rPr>
              <a:t>for x in range(5, 10) :</a:t>
            </a:r>
          </a:p>
          <a:p>
            <a:pPr marL="0" indent="0">
              <a:buNone/>
            </a:pPr>
            <a:r>
              <a:rPr lang="en-GB" sz="2400" b="1" dirty="0">
                <a:latin typeface="Courier" pitchFamily="49" charset="0"/>
              </a:rPr>
              <a:t>		</a:t>
            </a:r>
            <a:r>
              <a:rPr lang="en-GB" sz="2400" b="1" dirty="0">
                <a:solidFill>
                  <a:srgbClr val="FF0000"/>
                </a:solidFill>
                <a:latin typeface="Courier" pitchFamily="49" charset="0"/>
              </a:rPr>
              <a:t>print(x)</a:t>
            </a:r>
            <a:r>
              <a:rPr lang="en-GB" sz="2400" b="1" dirty="0">
                <a:latin typeface="Courier" pitchFamily="49" charset="0"/>
              </a:rPr>
              <a:t>	</a:t>
            </a:r>
          </a:p>
          <a:p>
            <a:pPr marL="0" indent="0">
              <a:buNone/>
            </a:pPr>
            <a:endParaRPr lang="en-GB" sz="2400" dirty="0">
              <a:latin typeface="Courier" pitchFamily="49" charset="0"/>
            </a:endParaRPr>
          </a:p>
          <a:p>
            <a:pPr marL="0" indent="0">
              <a:buNone/>
            </a:pPr>
            <a:r>
              <a:rPr lang="en-GB" sz="2400" dirty="0">
                <a:latin typeface="Courier" pitchFamily="49" charset="0"/>
              </a:rPr>
              <a:t>	</a:t>
            </a:r>
          </a:p>
          <a:p>
            <a:pPr marL="0" indent="0">
              <a:buNone/>
            </a:pPr>
            <a:endParaRPr lang="en-GB" sz="2400" dirty="0">
              <a:latin typeface="Courier" pitchFamily="49" charset="0"/>
            </a:endParaRPr>
          </a:p>
        </p:txBody>
      </p:sp>
      <p:sp>
        <p:nvSpPr>
          <p:cNvPr id="10" name="Rectangle 9"/>
          <p:cNvSpPr/>
          <p:nvPr/>
        </p:nvSpPr>
        <p:spPr>
          <a:xfrm>
            <a:off x="1700808" y="4365104"/>
            <a:ext cx="5742384" cy="830997"/>
          </a:xfrm>
          <a:prstGeom prst="rect">
            <a:avLst/>
          </a:prstGeom>
        </p:spPr>
        <p:txBody>
          <a:bodyPr wrap="square">
            <a:spAutoFit/>
          </a:bodyPr>
          <a:lstStyle/>
          <a:p>
            <a:pPr marL="0" indent="0">
              <a:buNone/>
            </a:pPr>
            <a:r>
              <a:rPr lang="en-GB" dirty="0"/>
              <a:t>This will loop around from 5 to 9 (the ending value is never included!)</a:t>
            </a:r>
            <a:endParaRPr lang="en-GB" dirty="0">
              <a:latin typeface="Courier" pitchFamily="49" charset="0"/>
            </a:endParaRPr>
          </a:p>
        </p:txBody>
      </p:sp>
    </p:spTree>
    <p:extLst>
      <p:ext uri="{BB962C8B-B14F-4D97-AF65-F5344CB8AC3E}">
        <p14:creationId xmlns:p14="http://schemas.microsoft.com/office/powerpoint/2010/main" val="75763215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171400"/>
            <a:ext cx="8229600" cy="1143000"/>
          </a:xfrm>
        </p:spPr>
        <p:txBody>
          <a:bodyPr/>
          <a:lstStyle/>
          <a:p>
            <a:r>
              <a:rPr lang="en-GB" dirty="0"/>
              <a:t>FOR with different steps</a:t>
            </a:r>
          </a:p>
        </p:txBody>
      </p:sp>
      <p:sp>
        <p:nvSpPr>
          <p:cNvPr id="5" name="Content Placeholder 4"/>
          <p:cNvSpPr>
            <a:spLocks noGrp="1"/>
          </p:cNvSpPr>
          <p:nvPr>
            <p:ph idx="1"/>
          </p:nvPr>
        </p:nvSpPr>
        <p:spPr>
          <a:xfrm>
            <a:off x="457200" y="1600201"/>
            <a:ext cx="8229600" cy="3989040"/>
          </a:xfrm>
        </p:spPr>
        <p:txBody>
          <a:bodyPr/>
          <a:lstStyle/>
          <a:p>
            <a:pPr marL="0" indent="0">
              <a:buNone/>
            </a:pPr>
            <a:r>
              <a:rPr lang="en-GB" sz="2400" b="1" dirty="0"/>
              <a:t>You can change the steps that each loop around will change the counter value by</a:t>
            </a:r>
            <a:endParaRPr lang="en-GB" sz="2400" b="1" dirty="0">
              <a:latin typeface="Courier" pitchFamily="49" charset="0"/>
            </a:endParaRPr>
          </a:p>
          <a:p>
            <a:pPr marL="0" indent="0">
              <a:buNone/>
            </a:pPr>
            <a:endParaRPr lang="en-GB" sz="2400" b="1" dirty="0">
              <a:latin typeface="Courier" pitchFamily="49" charset="0"/>
            </a:endParaRPr>
          </a:p>
          <a:p>
            <a:pPr marL="0" indent="0">
              <a:buNone/>
            </a:pPr>
            <a:r>
              <a:rPr lang="en-GB" sz="2400" b="1" dirty="0">
                <a:latin typeface="Courier" pitchFamily="49" charset="0"/>
              </a:rPr>
              <a:t>	</a:t>
            </a:r>
            <a:r>
              <a:rPr lang="en-GB" sz="2400" b="1" dirty="0">
                <a:solidFill>
                  <a:srgbClr val="FF0000"/>
                </a:solidFill>
                <a:latin typeface="Courier" pitchFamily="49" charset="0"/>
              </a:rPr>
              <a:t>for x in range(5, 100, 10) :</a:t>
            </a:r>
          </a:p>
          <a:p>
            <a:pPr marL="0" indent="0">
              <a:buNone/>
            </a:pPr>
            <a:r>
              <a:rPr lang="en-US" sz="2400" b="1" dirty="0">
                <a:solidFill>
                  <a:srgbClr val="FF0000"/>
                </a:solidFill>
                <a:latin typeface="Courier" pitchFamily="49" charset="0"/>
              </a:rPr>
              <a:t>	</a:t>
            </a:r>
            <a:r>
              <a:rPr lang="en-GB" sz="2400" b="1" dirty="0">
                <a:solidFill>
                  <a:srgbClr val="FF0000"/>
                </a:solidFill>
                <a:latin typeface="Courier" pitchFamily="49" charset="0"/>
              </a:rPr>
              <a:t>    print(x)</a:t>
            </a:r>
          </a:p>
          <a:p>
            <a:pPr marL="0" indent="0">
              <a:buNone/>
            </a:pPr>
            <a:r>
              <a:rPr lang="en-GB" sz="2400" b="1" dirty="0">
                <a:latin typeface="Courier" pitchFamily="49" charset="0"/>
              </a:rPr>
              <a:t>		</a:t>
            </a:r>
            <a:endParaRPr lang="en-GB" sz="2400" b="1" dirty="0"/>
          </a:p>
          <a:p>
            <a:pPr marL="0" indent="0">
              <a:buNone/>
            </a:pPr>
            <a:endParaRPr lang="en-GB" sz="2400" b="1" dirty="0"/>
          </a:p>
          <a:p>
            <a:pPr marL="0" indent="0">
              <a:buNone/>
            </a:pPr>
            <a:r>
              <a:rPr lang="en-GB" sz="2400" b="1" dirty="0"/>
              <a:t>This will loop around from 5 to 99 counting in steps of 10 (the ending value is never included, so it will actually stop at 95)</a:t>
            </a:r>
            <a:endParaRPr lang="en-GB" sz="2400" b="1" dirty="0">
              <a:latin typeface="Courier" pitchFamily="49" charset="0"/>
            </a:endParaRPr>
          </a:p>
          <a:p>
            <a:pPr marL="0" indent="0">
              <a:buNone/>
            </a:pPr>
            <a:endParaRPr lang="en-GB" sz="2400" b="1" dirty="0">
              <a:latin typeface="Courier" pitchFamily="49" charset="0"/>
            </a:endParaRPr>
          </a:p>
          <a:p>
            <a:pPr marL="0" indent="0">
              <a:buNone/>
            </a:pPr>
            <a:r>
              <a:rPr lang="en-GB" sz="2400" b="1" dirty="0">
                <a:latin typeface="Courier" pitchFamily="49" charset="0"/>
              </a:rPr>
              <a:t>	</a:t>
            </a:r>
          </a:p>
          <a:p>
            <a:pPr marL="0" indent="0">
              <a:buNone/>
            </a:pPr>
            <a:endParaRPr lang="en-GB" sz="2400" b="1" dirty="0">
              <a:latin typeface="Courier" pitchFamily="49" charset="0"/>
            </a:endParaRPr>
          </a:p>
        </p:txBody>
      </p:sp>
    </p:spTree>
    <p:extLst>
      <p:ext uri="{BB962C8B-B14F-4D97-AF65-F5344CB8AC3E}">
        <p14:creationId xmlns:p14="http://schemas.microsoft.com/office/powerpoint/2010/main" val="224053424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FOR with different steps</a:t>
            </a:r>
          </a:p>
        </p:txBody>
      </p:sp>
      <p:sp>
        <p:nvSpPr>
          <p:cNvPr id="5" name="Content Placeholder 4"/>
          <p:cNvSpPr>
            <a:spLocks noGrp="1"/>
          </p:cNvSpPr>
          <p:nvPr>
            <p:ph idx="1"/>
          </p:nvPr>
        </p:nvSpPr>
        <p:spPr>
          <a:xfrm>
            <a:off x="457200" y="1600201"/>
            <a:ext cx="8229600" cy="3989040"/>
          </a:xfrm>
        </p:spPr>
        <p:txBody>
          <a:bodyPr/>
          <a:lstStyle/>
          <a:p>
            <a:pPr marL="0" indent="0">
              <a:buNone/>
            </a:pPr>
            <a:r>
              <a:rPr lang="en-GB" sz="2400" b="1" dirty="0"/>
              <a:t>And going down!</a:t>
            </a:r>
            <a:endParaRPr lang="en-GB" sz="2400" b="1" dirty="0">
              <a:latin typeface="Courier" pitchFamily="49" charset="0"/>
            </a:endParaRPr>
          </a:p>
          <a:p>
            <a:pPr marL="0" indent="0">
              <a:buNone/>
            </a:pPr>
            <a:r>
              <a:rPr lang="en-GB" sz="2400" b="1" dirty="0">
                <a:latin typeface="Courier" pitchFamily="49" charset="0"/>
              </a:rPr>
              <a:t>	</a:t>
            </a:r>
          </a:p>
          <a:p>
            <a:pPr marL="0" indent="0">
              <a:buNone/>
            </a:pPr>
            <a:r>
              <a:rPr lang="en-GB" sz="2400" b="1" dirty="0">
                <a:latin typeface="Courier" pitchFamily="49" charset="0"/>
              </a:rPr>
              <a:t>	</a:t>
            </a:r>
            <a:r>
              <a:rPr lang="en-GB" sz="2400" b="1" dirty="0">
                <a:solidFill>
                  <a:srgbClr val="FF0000"/>
                </a:solidFill>
                <a:latin typeface="Courier" pitchFamily="49" charset="0"/>
              </a:rPr>
              <a:t>for y in range(100,0,-1) :</a:t>
            </a:r>
          </a:p>
          <a:p>
            <a:pPr marL="0" indent="0">
              <a:buNone/>
            </a:pPr>
            <a:r>
              <a:rPr lang="en-GB" sz="2400" b="1" dirty="0">
                <a:latin typeface="Courier" pitchFamily="49" charset="0"/>
              </a:rPr>
              <a:t>	</a:t>
            </a:r>
            <a:r>
              <a:rPr lang="en-GB" sz="2400" b="1" dirty="0">
                <a:solidFill>
                  <a:srgbClr val="FF0000"/>
                </a:solidFill>
                <a:latin typeface="Courier" pitchFamily="49" charset="0"/>
              </a:rPr>
              <a:t>print(y)</a:t>
            </a:r>
            <a:endParaRPr lang="en-GB" sz="2400" b="1" dirty="0">
              <a:solidFill>
                <a:srgbClr val="FF0000"/>
              </a:solidFill>
            </a:endParaRPr>
          </a:p>
          <a:p>
            <a:pPr marL="0" indent="0">
              <a:buNone/>
            </a:pPr>
            <a:endParaRPr lang="en-GB" sz="2400" b="1" dirty="0"/>
          </a:p>
          <a:p>
            <a:pPr marL="0" indent="0">
              <a:buNone/>
            </a:pPr>
            <a:r>
              <a:rPr lang="en-GB" sz="2400" b="1" dirty="0"/>
              <a:t>This will count from 100 down to 1.</a:t>
            </a:r>
            <a:endParaRPr lang="en-GB" sz="2400" b="1" dirty="0">
              <a:latin typeface="Courier" pitchFamily="49" charset="0"/>
            </a:endParaRPr>
          </a:p>
          <a:p>
            <a:pPr marL="0" indent="0">
              <a:buNone/>
            </a:pPr>
            <a:r>
              <a:rPr lang="en-GB" sz="2400" b="1" dirty="0">
                <a:latin typeface="Courier" pitchFamily="49" charset="0"/>
              </a:rPr>
              <a:t>	</a:t>
            </a:r>
          </a:p>
          <a:p>
            <a:pPr marL="0" indent="0">
              <a:buNone/>
            </a:pPr>
            <a:endParaRPr lang="en-GB" sz="2400" b="1" dirty="0">
              <a:latin typeface="Courier" pitchFamily="49" charset="0"/>
            </a:endParaRPr>
          </a:p>
        </p:txBody>
      </p:sp>
    </p:spTree>
    <p:extLst>
      <p:ext uri="{BB962C8B-B14F-4D97-AF65-F5344CB8AC3E}">
        <p14:creationId xmlns:p14="http://schemas.microsoft.com/office/powerpoint/2010/main" val="603198619"/>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 calcmode="lin" valueType="num">
                                      <p:cBhvr additive="base">
                                        <p:cTn id="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6. Create a program that ask the user for their favourite food. Display “I also like”, food.  Food should be replaced with the user’s answer.</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a:extLst>
              <a:ext uri="{FF2B5EF4-FFF2-40B4-BE49-F238E27FC236}">
                <a16:creationId xmlns:a16="http://schemas.microsoft.com/office/drawing/2014/main" id="{A3C34006-3B6A-8EF4-441B-00B80D0B2BBB}"/>
              </a:ext>
            </a:extLst>
          </p:cNvPr>
          <p:cNvPicPr>
            <a:picLocks noChangeAspect="1"/>
          </p:cNvPicPr>
          <p:nvPr/>
        </p:nvPicPr>
        <p:blipFill>
          <a:blip r:embed="rId3"/>
          <a:stretch>
            <a:fillRect/>
          </a:stretch>
        </p:blipFill>
        <p:spPr>
          <a:xfrm>
            <a:off x="3923928" y="1147210"/>
            <a:ext cx="4344528" cy="4563580"/>
          </a:xfrm>
          <a:prstGeom prst="rect">
            <a:avLst/>
          </a:prstGeom>
        </p:spPr>
      </p:pic>
    </p:spTree>
    <p:extLst>
      <p:ext uri="{BB962C8B-B14F-4D97-AF65-F5344CB8AC3E}">
        <p14:creationId xmlns:p14="http://schemas.microsoft.com/office/powerpoint/2010/main" val="367494929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9. Create a program that counts from 1 to 100.</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57562120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10. Create a program that counts down from 100 to 1.</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10211414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11. Ask the user for a number. Display the times table of that number up to the number 10. </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126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3671" y="620688"/>
            <a:ext cx="1332067"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96279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12. Ask the user for a number. Repeat ‘Hello’ a certain number of times, based on a number entered by the user.</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764704"/>
            <a:ext cx="1526363" cy="124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7401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13. Ask the user to enter a name. Ask the user how many times they want their name to be displayed. Display the user’s name repeatedly depending on the user’s answer.</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p:txBody>
      </p:sp>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8064" y="980728"/>
            <a:ext cx="3877816" cy="913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232799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000" dirty="0"/>
              <a:t>14. Ask the user for a number. Display the times table of that number from 1 to 5 in the following style: </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692696"/>
            <a:ext cx="2450008" cy="169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48902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a:t>15. Ask the user to enter a word and store it in a variable called word. For each letter in that word, print the word. Hint: use </a:t>
            </a:r>
            <a:r>
              <a:rPr lang="en-US" sz="2000" b="1" dirty="0">
                <a:solidFill>
                  <a:srgbClr val="FF0000"/>
                </a:solidFill>
              </a:rPr>
              <a:t>for i in word:</a:t>
            </a: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836712"/>
            <a:ext cx="1595143" cy="1333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55218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784976" cy="5832648"/>
          </a:xfrm>
        </p:spPr>
        <p:txBody>
          <a:bodyPr/>
          <a:lstStyle/>
          <a:p>
            <a:pPr marL="0" indent="0">
              <a:buNone/>
            </a:pPr>
            <a:endParaRPr lang="en-GB" sz="2200" b="1" dirty="0">
              <a:latin typeface="Courier" pitchFamily="49" charset="0"/>
            </a:endParaRPr>
          </a:p>
          <a:p>
            <a:pPr marL="0" indent="0">
              <a:buNone/>
            </a:pPr>
            <a:r>
              <a:rPr lang="en-GB" sz="2200" b="1" dirty="0">
                <a:latin typeface="Courier" pitchFamily="49" charset="0"/>
              </a:rPr>
              <a:t>	</a:t>
            </a:r>
          </a:p>
          <a:p>
            <a:pPr marL="0" indent="0">
              <a:buNone/>
            </a:pPr>
            <a:endParaRPr lang="en-GB" sz="2200" b="1" dirty="0">
              <a:latin typeface="Courier" pitchFamily="49" charset="0"/>
            </a:endParaRPr>
          </a:p>
          <a:p>
            <a:pPr marL="0" indent="0">
              <a:buNone/>
            </a:pPr>
            <a:r>
              <a:rPr lang="en-US" sz="2200" b="1" dirty="0">
                <a:latin typeface="Courier" pitchFamily="49" charset="0"/>
              </a:rPr>
              <a:t>hobby = input("Enter a hobby in a sentence")</a:t>
            </a:r>
          </a:p>
          <a:p>
            <a:pPr marL="0" indent="0">
              <a:buNone/>
            </a:pPr>
            <a:r>
              <a:rPr lang="en-US" sz="2200" b="1" dirty="0">
                <a:latin typeface="Courier" pitchFamily="49" charset="0"/>
              </a:rPr>
              <a:t>split = </a:t>
            </a:r>
            <a:r>
              <a:rPr lang="en-US" sz="2200" b="1" dirty="0" err="1">
                <a:latin typeface="Courier" pitchFamily="49" charset="0"/>
              </a:rPr>
              <a:t>hobby.split</a:t>
            </a:r>
            <a:r>
              <a:rPr lang="en-US" sz="2200" b="1" dirty="0">
                <a:latin typeface="Courier" pitchFamily="49" charset="0"/>
              </a:rPr>
              <a:t>("a")</a:t>
            </a:r>
          </a:p>
          <a:p>
            <a:pPr marL="0" indent="0">
              <a:buNone/>
            </a:pPr>
            <a:r>
              <a:rPr lang="en-US" sz="2200" b="1" dirty="0">
                <a:latin typeface="Courier" pitchFamily="49" charset="0"/>
              </a:rPr>
              <a:t>for i in range(</a:t>
            </a:r>
            <a:r>
              <a:rPr lang="en-US" sz="2200" b="1" dirty="0" err="1">
                <a:latin typeface="Courier" pitchFamily="49" charset="0"/>
              </a:rPr>
              <a:t>len</a:t>
            </a:r>
            <a:r>
              <a:rPr lang="en-US" sz="2200" b="1" dirty="0">
                <a:latin typeface="Courier" pitchFamily="49" charset="0"/>
              </a:rPr>
              <a:t>(split)):</a:t>
            </a:r>
          </a:p>
          <a:p>
            <a:pPr marL="0" indent="0">
              <a:buNone/>
            </a:pPr>
            <a:r>
              <a:rPr lang="en-US" sz="2200" b="1" dirty="0">
                <a:latin typeface="Courier" pitchFamily="49" charset="0"/>
              </a:rPr>
              <a:t>    print(split[i][0])</a:t>
            </a:r>
            <a:endParaRPr lang="en-GB" sz="2200" b="1" dirty="0">
              <a:latin typeface="Courier" pitchFamily="49" charset="0"/>
            </a:endParaRPr>
          </a:p>
        </p:txBody>
      </p:sp>
      <p:sp>
        <p:nvSpPr>
          <p:cNvPr id="6" name="Title 3"/>
          <p:cNvSpPr>
            <a:spLocks noGrp="1"/>
          </p:cNvSpPr>
          <p:nvPr>
            <p:ph type="title"/>
          </p:nvPr>
        </p:nvSpPr>
        <p:spPr>
          <a:xfrm>
            <a:off x="179512" y="-243408"/>
            <a:ext cx="8229600" cy="1143000"/>
          </a:xfrm>
        </p:spPr>
        <p:txBody>
          <a:bodyPr/>
          <a:lstStyle/>
          <a:p>
            <a:r>
              <a:rPr lang="en-GB" dirty="0"/>
              <a:t>Q16 </a:t>
            </a:r>
            <a:r>
              <a:rPr lang="en-GB" dirty="0" err="1"/>
              <a:t>helpsheet</a:t>
            </a:r>
            <a:endParaRPr lang="en-GB" dirty="0"/>
          </a:p>
        </p:txBody>
      </p:sp>
    </p:spTree>
    <p:extLst>
      <p:ext uri="{BB962C8B-B14F-4D97-AF65-F5344CB8AC3E}">
        <p14:creationId xmlns:p14="http://schemas.microsoft.com/office/powerpoint/2010/main" val="81348817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dirty="0"/>
              <a:t>16. Ask the user to enter a quote. </a:t>
            </a:r>
            <a:r>
              <a:rPr lang="en-US" sz="2000" dirty="0"/>
              <a:t>Split the quote at every “space”. Display the first character in the quote after every space.</a:t>
            </a:r>
            <a:endParaRPr lang="en-US" sz="2000" b="1" dirty="0">
              <a:solidFill>
                <a:srgbClr val="FF0000"/>
              </a:solidFill>
            </a:endParaRPr>
          </a:p>
          <a:p>
            <a:pPr marL="0" lvl="0" indent="0">
              <a:buNone/>
            </a:pPr>
            <a:r>
              <a:rPr lang="en-US" sz="2400" dirty="0">
                <a:solidFill>
                  <a:srgbClr val="FF0000"/>
                </a:solidFill>
              </a:rPr>
              <a:t>Paste your code below:</a:t>
            </a:r>
            <a:endParaRPr lang="en-GB" sz="2400"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692696"/>
            <a:ext cx="3045519" cy="1472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21184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17)  Write a program that displays all odd numbers between 1 and 99</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349883326"/>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lvl="0" indent="0">
              <a:buNone/>
            </a:pPr>
            <a:r>
              <a:rPr lang="en-GB" sz="2400" dirty="0"/>
              <a:t>7. Ask for a user’s name and age. Display “your name is”, name, “and you are”, age, “year </a:t>
            </a:r>
            <a:r>
              <a:rPr lang="en-GB" sz="2400" dirty="0" err="1"/>
              <a:t>old”.E.G</a:t>
            </a:r>
            <a:r>
              <a:rPr lang="en-GB" sz="2400" dirty="0"/>
              <a:t>:</a:t>
            </a:r>
          </a:p>
          <a:p>
            <a:pPr marL="0" indent="0">
              <a:buNone/>
            </a:pPr>
            <a:r>
              <a:rPr lang="en-US" sz="2400" dirty="0">
                <a:solidFill>
                  <a:srgbClr val="FF0000"/>
                </a:solidFill>
              </a:rPr>
              <a:t>Paste your code below:</a:t>
            </a:r>
            <a:endParaRPr lang="en-GB" sz="2400" dirty="0">
              <a:solidFill>
                <a:srgbClr val="FF0000"/>
              </a:solidFill>
            </a:endParaRPr>
          </a:p>
          <a:p>
            <a:pPr marL="0" indent="0">
              <a:buNone/>
            </a:pPr>
            <a:endParaRPr lang="en-US" sz="2400" dirty="0">
              <a:latin typeface="Courier" pitchFamily="49" charset="0"/>
            </a:endParaRPr>
          </a:p>
          <a:p>
            <a:pPr marL="0" indent="0">
              <a:buNone/>
            </a:pPr>
            <a:endParaRPr lang="en-US" sz="2400" dirty="0">
              <a:latin typeface="Courier" pitchFamily="49" charset="0"/>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0" name="Picture 2" descr="C:\Users\Bara\Desktop\22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692696"/>
            <a:ext cx="4179849" cy="8527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2A849B2-5392-26B7-2001-DE33C6FE7359}"/>
              </a:ext>
            </a:extLst>
          </p:cNvPr>
          <p:cNvPicPr>
            <a:picLocks noChangeAspect="1"/>
          </p:cNvPicPr>
          <p:nvPr/>
        </p:nvPicPr>
        <p:blipFill>
          <a:blip r:embed="rId4"/>
          <a:stretch>
            <a:fillRect/>
          </a:stretch>
        </p:blipFill>
        <p:spPr>
          <a:xfrm>
            <a:off x="473909" y="1545478"/>
            <a:ext cx="4386123" cy="4479789"/>
          </a:xfrm>
          <a:prstGeom prst="rect">
            <a:avLst/>
          </a:prstGeom>
        </p:spPr>
      </p:pic>
    </p:spTree>
    <p:extLst>
      <p:ext uri="{BB962C8B-B14F-4D97-AF65-F5344CB8AC3E}">
        <p14:creationId xmlns:p14="http://schemas.microsoft.com/office/powerpoint/2010/main" val="82045074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18) </a:t>
            </a:r>
            <a:r>
              <a:rPr lang="en-US" sz="2000" b="1" dirty="0"/>
              <a:t>Ask the user their name and their age. Print their name the number of times as their age.</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9603020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19) Write a program that asks the user to enter a number and then adds 5 to this and prints out the result. Make the program ask the question 6 times.</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087" y="980728"/>
            <a:ext cx="1619250" cy="267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87118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20) Ask “how many negatives did you get?” if answer is 1, display prompt 10 times. Else if answer is 2, display reminder 50 times, else if answer is 3, display warning 100 times, else display removal 500 times.</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99900046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21) Ask for the user’s age. If age is greater than 12, display happy birthday 100 times. Else display happy birthday 12 times.</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93123761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US" sz="6000" b="1" dirty="0"/>
              <a:t>WHILE LOOPS</a:t>
            </a:r>
          </a:p>
          <a:p>
            <a:pPr marL="0" indent="0">
              <a:buNone/>
            </a:pPr>
            <a:r>
              <a:rPr lang="en-US" sz="6000" b="1" dirty="0"/>
              <a:t>Condition controlled.</a:t>
            </a:r>
            <a:endParaRPr lang="en-GB" sz="6600" b="1" dirty="0"/>
          </a:p>
        </p:txBody>
      </p:sp>
    </p:spTree>
    <p:extLst>
      <p:ext uri="{BB962C8B-B14F-4D97-AF65-F5344CB8AC3E}">
        <p14:creationId xmlns:p14="http://schemas.microsoft.com/office/powerpoint/2010/main" val="329016496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WHILE</a:t>
            </a:r>
          </a:p>
        </p:txBody>
      </p:sp>
      <p:sp>
        <p:nvSpPr>
          <p:cNvPr id="5" name="Content Placeholder 4"/>
          <p:cNvSpPr>
            <a:spLocks noGrp="1"/>
          </p:cNvSpPr>
          <p:nvPr>
            <p:ph idx="1"/>
          </p:nvPr>
        </p:nvSpPr>
        <p:spPr>
          <a:xfrm>
            <a:off x="457200" y="1600201"/>
            <a:ext cx="8229600" cy="3989040"/>
          </a:xfrm>
        </p:spPr>
        <p:txBody>
          <a:bodyPr/>
          <a:lstStyle/>
          <a:p>
            <a:pPr marL="0" indent="0">
              <a:buNone/>
            </a:pPr>
            <a:r>
              <a:rPr lang="en-GB" sz="2400" dirty="0"/>
              <a:t>The </a:t>
            </a:r>
            <a:r>
              <a:rPr lang="en-GB" sz="2400" dirty="0">
                <a:latin typeface="Courier" pitchFamily="49" charset="0"/>
              </a:rPr>
              <a:t>WHILE</a:t>
            </a:r>
            <a:r>
              <a:rPr lang="en-GB" sz="2400" dirty="0"/>
              <a:t> statement is used to loop around code as long as certain criteria are fulfilled. For example:</a:t>
            </a:r>
            <a:br>
              <a:rPr lang="en-GB" sz="2400" dirty="0"/>
            </a:br>
            <a:endParaRPr lang="en-GB" sz="2400" dirty="0">
              <a:latin typeface="Courier" pitchFamily="49" charset="0"/>
            </a:endParaRPr>
          </a:p>
          <a:p>
            <a:pPr marL="0" indent="0">
              <a:buNone/>
            </a:pPr>
            <a:r>
              <a:rPr lang="en-GB" sz="2400" dirty="0">
                <a:latin typeface="Courier" pitchFamily="49" charset="0"/>
              </a:rPr>
              <a:t>	while x &gt; 7:</a:t>
            </a:r>
          </a:p>
          <a:p>
            <a:pPr marL="0" indent="0">
              <a:buNone/>
            </a:pPr>
            <a:r>
              <a:rPr lang="en-GB" sz="2400" dirty="0">
                <a:latin typeface="Courier" pitchFamily="49" charset="0"/>
              </a:rPr>
              <a:t>		this code will be repeated</a:t>
            </a:r>
          </a:p>
          <a:p>
            <a:pPr marL="0" indent="0">
              <a:buNone/>
            </a:pPr>
            <a:r>
              <a:rPr lang="en-GB" sz="2400" dirty="0">
                <a:latin typeface="Courier" pitchFamily="49" charset="0"/>
              </a:rPr>
              <a:t>		so will this code</a:t>
            </a:r>
          </a:p>
          <a:p>
            <a:pPr marL="0" indent="0">
              <a:buNone/>
            </a:pPr>
            <a:r>
              <a:rPr lang="en-GB" sz="2400" dirty="0">
                <a:latin typeface="Courier" pitchFamily="49" charset="0"/>
              </a:rPr>
              <a:t>	This code will not be repeated</a:t>
            </a:r>
            <a:br>
              <a:rPr lang="en-GB" sz="2400" dirty="0">
                <a:latin typeface="Courier" pitchFamily="49" charset="0"/>
              </a:rPr>
            </a:br>
            <a:endParaRPr lang="en-GB" sz="2400" dirty="0">
              <a:latin typeface="Courier" pitchFamily="49" charset="0"/>
            </a:endParaRPr>
          </a:p>
          <a:p>
            <a:pPr marL="0" indent="0">
              <a:buNone/>
            </a:pPr>
            <a:r>
              <a:rPr lang="en-GB" sz="2400" dirty="0"/>
              <a:t>Note that indenting (using the TAB key) is used to decide what code is inside the </a:t>
            </a:r>
            <a:r>
              <a:rPr lang="en-GB" sz="2400" dirty="0">
                <a:latin typeface="Courier" pitchFamily="49" charset="0"/>
              </a:rPr>
              <a:t>while</a:t>
            </a:r>
            <a:r>
              <a:rPr lang="en-GB" sz="2400" dirty="0"/>
              <a:t> statement.</a:t>
            </a:r>
            <a:endParaRPr lang="en-GB" sz="2400" dirty="0">
              <a:latin typeface="Courier" pitchFamily="49" charset="0"/>
            </a:endParaRPr>
          </a:p>
          <a:p>
            <a:pPr marL="0" indent="0">
              <a:buNone/>
            </a:pPr>
            <a:endParaRPr lang="en-GB" sz="2400" dirty="0">
              <a:latin typeface="Courier" pitchFamily="49" charset="0"/>
            </a:endParaRPr>
          </a:p>
        </p:txBody>
      </p:sp>
    </p:spTree>
    <p:extLst>
      <p:ext uri="{BB962C8B-B14F-4D97-AF65-F5344CB8AC3E}">
        <p14:creationId xmlns:p14="http://schemas.microsoft.com/office/powerpoint/2010/main" val="127301348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22) Use a while loop to </a:t>
            </a:r>
            <a:r>
              <a:rPr lang="en-US" sz="2000" b="1" dirty="0"/>
              <a:t>create the 2 times table up to 100. Display “You have finished” when you get to the number 100.</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683556811"/>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23)</a:t>
            </a:r>
            <a:r>
              <a:rPr lang="en-US" sz="2000" b="1" dirty="0"/>
              <a:t> Display “Hey” and “Bye” on separate lines 1000 times using a while loop.</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3" name="Picture 2" descr="C:\Users\Bara\Desktop\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416" y="116632"/>
            <a:ext cx="73253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318127"/>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24)</a:t>
            </a:r>
            <a:r>
              <a:rPr lang="en-US" sz="2000" b="1" dirty="0"/>
              <a:t>  Ask the user to input 4 names. Display “You have entered 4 names” when the user inputs all 4 names.</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401855589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25)</a:t>
            </a:r>
            <a:r>
              <a:rPr lang="en-US" sz="2000" b="1" dirty="0"/>
              <a:t> Ask the user to input a password. If password is correct, display correct password. If password is incorrect, display incorrect password. Display “LOCKED” after 4 attempts.</a:t>
            </a:r>
            <a:endParaRPr lang="en-GB" sz="2400" dirty="0"/>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301425774"/>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solidFill>
            <a:schemeClr val="accent6">
              <a:lumMod val="20000"/>
              <a:lumOff val="80000"/>
            </a:schemeClr>
          </a:solidFill>
        </p:spPr>
        <p:txBody>
          <a:bodyPr>
            <a:normAutofit/>
          </a:bodyPr>
          <a:lstStyle/>
          <a:p>
            <a:r>
              <a:rPr lang="en-GB" altLang="en-US" sz="2800" b="1" dirty="0"/>
              <a:t>String</a:t>
            </a:r>
            <a:r>
              <a:rPr lang="en-GB" altLang="en-US" sz="2800" dirty="0"/>
              <a:t> holds alphanumeric data as text.</a:t>
            </a:r>
          </a:p>
          <a:p>
            <a:r>
              <a:rPr lang="en-GB" altLang="en-US" sz="2800" b="1" dirty="0"/>
              <a:t>Integer</a:t>
            </a:r>
            <a:r>
              <a:rPr lang="en-GB" altLang="en-US" sz="2800" dirty="0"/>
              <a:t> holds whole numbers.</a:t>
            </a:r>
          </a:p>
          <a:p>
            <a:r>
              <a:rPr lang="en-GB" altLang="en-US" sz="2800" b="1" dirty="0"/>
              <a:t>Float/Real</a:t>
            </a:r>
            <a:r>
              <a:rPr lang="en-GB" altLang="en-US" sz="2800" dirty="0"/>
              <a:t> holds numbers with a decimal point.</a:t>
            </a:r>
          </a:p>
          <a:p>
            <a:r>
              <a:rPr lang="en-GB" altLang="en-US" sz="2800" b="1" dirty="0"/>
              <a:t>Character</a:t>
            </a:r>
            <a:r>
              <a:rPr lang="en-GB" altLang="en-US" sz="2800" dirty="0"/>
              <a:t> holds a single, alphanumeric character.</a:t>
            </a:r>
          </a:p>
          <a:p>
            <a:r>
              <a:rPr lang="en-GB" altLang="en-US" sz="2800" b="1" dirty="0"/>
              <a:t>Boolean</a:t>
            </a:r>
            <a:r>
              <a:rPr lang="en-GB" altLang="en-US" sz="2800" dirty="0"/>
              <a:t> holds either ‘</a:t>
            </a:r>
            <a:r>
              <a:rPr lang="en-GB" altLang="en-US" sz="2800" i="1" dirty="0"/>
              <a:t>True</a:t>
            </a:r>
            <a:r>
              <a:rPr lang="en-GB" altLang="en-US" sz="2800" dirty="0"/>
              <a:t>’ or ‘</a:t>
            </a:r>
            <a:r>
              <a:rPr lang="en-GB" altLang="en-US" sz="2800" i="1" dirty="0"/>
              <a:t>False</a:t>
            </a:r>
            <a:r>
              <a:rPr lang="en-GB" altLang="en-US" sz="2800" dirty="0"/>
              <a:t>’.</a:t>
            </a:r>
          </a:p>
          <a:p>
            <a:pPr marL="0" indent="0">
              <a:buNone/>
            </a:pPr>
            <a:endParaRPr lang="en-GB" sz="2800" b="1" dirty="0">
              <a:solidFill>
                <a:srgbClr val="00B050"/>
              </a:solidFill>
            </a:endParaRPr>
          </a:p>
        </p:txBody>
      </p:sp>
      <p:sp>
        <p:nvSpPr>
          <p:cNvPr id="8" name="Text Placeholder 7"/>
          <p:cNvSpPr>
            <a:spLocks noGrp="1"/>
          </p:cNvSpPr>
          <p:nvPr>
            <p:ph type="body" sz="quarter" idx="10"/>
          </p:nvPr>
        </p:nvSpPr>
        <p:spPr/>
        <p:txBody>
          <a:bodyPr>
            <a:normAutofit/>
          </a:bodyPr>
          <a:lstStyle/>
          <a:p>
            <a:r>
              <a:rPr lang="en-GB" dirty="0"/>
              <a:t>Data types, Boolean, Real, Character, Integer.</a:t>
            </a:r>
          </a:p>
        </p:txBody>
      </p:sp>
      <p:sp>
        <p:nvSpPr>
          <p:cNvPr id="12" name="Title 1">
            <a:extLst>
              <a:ext uri="{FF2B5EF4-FFF2-40B4-BE49-F238E27FC236}">
                <a16:creationId xmlns:a16="http://schemas.microsoft.com/office/drawing/2014/main" id="{A1DF9DD3-0ACC-2D44-B6FE-2935F94A7939}"/>
              </a:ext>
            </a:extLst>
          </p:cNvPr>
          <p:cNvSpPr txBox="1">
            <a:spLocks/>
          </p:cNvSpPr>
          <p:nvPr/>
        </p:nvSpPr>
        <p:spPr>
          <a:xfrm>
            <a:off x="2810694" y="180973"/>
            <a:ext cx="6156544" cy="1143000"/>
          </a:xfrm>
          <a:prstGeom prst="rect">
            <a:avLst/>
          </a:prstGeom>
          <a:noFill/>
        </p:spPr>
        <p:txBody>
          <a:bodyPr vert="horz" lIns="91440" tIns="45720" rIns="91440" bIns="45720" rtlCol="0" anchor="ctr">
            <a:noAutofit/>
          </a:bodyPr>
          <a:lstStyle>
            <a:lvl1pPr algn="ctr" defTabSz="457200" rtl="0" eaLnBrk="1" latinLnBrk="0" hangingPunct="1">
              <a:spcBef>
                <a:spcPct val="0"/>
              </a:spcBef>
              <a:buNone/>
              <a:defRPr sz="4400" b="1" kern="1200" baseline="0">
                <a:solidFill>
                  <a:schemeClr val="tx1"/>
                </a:solidFill>
                <a:latin typeface="+mj-lt"/>
                <a:ea typeface="+mj-ea"/>
                <a:cs typeface="+mj-cs"/>
              </a:defRPr>
            </a:lvl1pPr>
          </a:lstStyle>
          <a:p>
            <a:r>
              <a:rPr lang="en-US" sz="4800" dirty="0"/>
              <a:t>Data Types</a:t>
            </a:r>
            <a:endParaRPr lang="en-GB" sz="4800" dirty="0"/>
          </a:p>
        </p:txBody>
      </p:sp>
      <p:pic>
        <p:nvPicPr>
          <p:cNvPr id="5" name="Picture 4" descr="https://i.gyazo.com/7bf802aa61fe319524ce6b2b44fe1f2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 y="76200"/>
            <a:ext cx="244856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01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229600" cy="4525963"/>
          </a:xfrm>
        </p:spPr>
        <p:txBody>
          <a:bodyPr/>
          <a:lstStyle/>
          <a:p>
            <a:pPr marL="0" indent="0">
              <a:buNone/>
            </a:pPr>
            <a:r>
              <a:rPr lang="en-GB" sz="2000" b="1" dirty="0"/>
              <a:t>26)</a:t>
            </a:r>
            <a:r>
              <a:rPr lang="en-US" sz="2000" b="1" dirty="0"/>
              <a:t> Ask the user to input a password. If password is correct, display correct password. If password is incorrect, display incorrect password. The program will loop until the correct answer is entered. Hint: use </a:t>
            </a:r>
            <a:r>
              <a:rPr lang="en-US" sz="2000" b="1" dirty="0">
                <a:solidFill>
                  <a:srgbClr val="FF0000"/>
                </a:solidFill>
              </a:rPr>
              <a:t>attempts = False </a:t>
            </a: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46840667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229600" cy="4525963"/>
          </a:xfrm>
        </p:spPr>
        <p:txBody>
          <a:bodyPr/>
          <a:lstStyle/>
          <a:p>
            <a:pPr marL="0" lvl="0" indent="0">
              <a:buNone/>
            </a:pPr>
            <a:r>
              <a:rPr lang="en-GB" sz="2000" b="1" dirty="0"/>
              <a:t>27)</a:t>
            </a:r>
            <a:r>
              <a:rPr lang="en-US" sz="2000" b="1" dirty="0"/>
              <a:t> </a:t>
            </a:r>
          </a:p>
          <a:p>
            <a:pPr marL="0" lvl="0" indent="0">
              <a:buNone/>
            </a:pPr>
            <a:r>
              <a:rPr lang="en-US" sz="2000" dirty="0"/>
              <a:t>1- Ask the user for a username.</a:t>
            </a:r>
          </a:p>
          <a:p>
            <a:pPr marL="0" lvl="0" indent="0">
              <a:buNone/>
            </a:pPr>
            <a:r>
              <a:rPr lang="en-US" sz="2000" dirty="0"/>
              <a:t>2- While the username is less than 8 characters long, </a:t>
            </a:r>
          </a:p>
          <a:p>
            <a:pPr marL="0" lvl="0" indent="0">
              <a:buNone/>
            </a:pPr>
            <a:r>
              <a:rPr lang="en-US" sz="2000" dirty="0"/>
              <a:t>3-Display “Invalid username, enter another username”) and force the user to enter another username.</a:t>
            </a:r>
          </a:p>
          <a:p>
            <a:pPr marL="0" lvl="0" indent="0">
              <a:buNone/>
            </a:pPr>
            <a:r>
              <a:rPr lang="en-US" sz="2000" dirty="0"/>
              <a:t>4- Display “your username has been accepted” if the username is at least 8 characters long.</a:t>
            </a:r>
          </a:p>
          <a:p>
            <a:pPr marL="0" lvl="0" indent="0">
              <a:buNone/>
            </a:pPr>
            <a:r>
              <a:rPr lang="en-US" sz="2000" dirty="0"/>
              <a:t>5- Ask the user for a password.</a:t>
            </a:r>
          </a:p>
          <a:p>
            <a:pPr marL="0" lvl="0" indent="0">
              <a:buNone/>
            </a:pPr>
            <a:r>
              <a:rPr lang="en-US" sz="2000" dirty="0"/>
              <a:t>6- While the password is less than 8 characters long OR greater than 15 characters long, </a:t>
            </a:r>
          </a:p>
          <a:p>
            <a:pPr marL="0" lvl="0" indent="0">
              <a:buNone/>
            </a:pPr>
            <a:r>
              <a:rPr lang="en-US" sz="2000" dirty="0"/>
              <a:t>7- display “Invalid password, enter another password”) &amp; force the user to enter another password.</a:t>
            </a:r>
          </a:p>
          <a:p>
            <a:pPr marL="0" lvl="0" indent="0">
              <a:buNone/>
            </a:pPr>
            <a:r>
              <a:rPr lang="en-US" sz="2000" dirty="0"/>
              <a:t>Display “your password has been accepted” if the password is between 8 and 15 characters long.</a:t>
            </a:r>
          </a:p>
          <a:p>
            <a:pPr marL="0" indent="0">
              <a:buNone/>
            </a:pPr>
            <a:r>
              <a:rPr lang="en-US" sz="2000" dirty="0"/>
              <a:t>Hints: use </a:t>
            </a:r>
            <a:r>
              <a:rPr lang="en-GB" sz="2000" b="1" dirty="0">
                <a:solidFill>
                  <a:srgbClr val="FF0000"/>
                </a:solidFill>
              </a:rPr>
              <a:t>while </a:t>
            </a:r>
            <a:r>
              <a:rPr lang="en-GB" sz="2000" b="1" dirty="0" err="1">
                <a:solidFill>
                  <a:srgbClr val="FF0000"/>
                </a:solidFill>
              </a:rPr>
              <a:t>len</a:t>
            </a:r>
            <a:r>
              <a:rPr lang="en-GB" sz="2000" b="1" dirty="0">
                <a:solidFill>
                  <a:srgbClr val="FF0000"/>
                </a:solidFill>
              </a:rPr>
              <a:t>(password) &lt; 8 or </a:t>
            </a:r>
            <a:r>
              <a:rPr lang="en-GB" sz="2000" b="1" dirty="0" err="1">
                <a:solidFill>
                  <a:srgbClr val="FF0000"/>
                </a:solidFill>
              </a:rPr>
              <a:t>len</a:t>
            </a:r>
            <a:r>
              <a:rPr lang="en-GB" sz="2000" b="1" dirty="0">
                <a:solidFill>
                  <a:srgbClr val="FF0000"/>
                </a:solidFill>
              </a:rPr>
              <a:t>(password) &gt; 15:</a:t>
            </a:r>
          </a:p>
          <a:p>
            <a:pPr marL="0" indent="0">
              <a:buNone/>
            </a:pPr>
            <a:r>
              <a:rPr lang="en-US" sz="2400" b="1" dirty="0">
                <a:solidFill>
                  <a:srgbClr val="FF0000"/>
                </a:solidFill>
              </a:rPr>
              <a:t>Paste your code on the next slide:</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68468477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23528" y="116632"/>
            <a:ext cx="8229600" cy="4525963"/>
          </a:xfrm>
        </p:spPr>
        <p:txBody>
          <a:bodyPr/>
          <a:lstStyle/>
          <a:p>
            <a:pPr marL="0" indent="0">
              <a:buNone/>
            </a:pPr>
            <a:r>
              <a:rPr lang="en-US" sz="2400" b="1" dirty="0">
                <a:solidFill>
                  <a:srgbClr val="FF0000"/>
                </a:solidFill>
              </a:rPr>
              <a:t>Paste your code below:</a:t>
            </a: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2599036515"/>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28)</a:t>
            </a:r>
            <a:r>
              <a:rPr lang="en-US" sz="2000" b="1" dirty="0"/>
              <a:t> </a:t>
            </a:r>
            <a:r>
              <a:rPr lang="en-GB" sz="2000" b="1" dirty="0"/>
              <a:t>Write a program that allows the user to type in a number. This number will then be added onto a total, which will be displayed. Continue to ask for a number until the total is over 100.</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980728"/>
            <a:ext cx="1781250" cy="2770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218989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800" b="1" dirty="0">
                <a:latin typeface="Arial Black" pitchFamily="34" charset="0"/>
              </a:rPr>
              <a:t>RANDOM NUMBER PICK</a:t>
            </a:r>
          </a:p>
          <a:p>
            <a:pPr marL="0" indent="0">
              <a:buNone/>
            </a:pPr>
            <a:endParaRPr lang="en-GB" sz="2800" b="1" dirty="0">
              <a:latin typeface="Arial Black" pitchFamily="34" charset="0"/>
            </a:endParaRPr>
          </a:p>
          <a:p>
            <a:pPr marL="0" indent="0">
              <a:buNone/>
            </a:pPr>
            <a:r>
              <a:rPr lang="en-GB" sz="2800" b="1" dirty="0">
                <a:latin typeface="Arial Black" pitchFamily="34" charset="0"/>
              </a:rPr>
              <a:t>To pick a random number between 1 and 100, use this code :</a:t>
            </a:r>
          </a:p>
          <a:p>
            <a:pPr marL="0" indent="0">
              <a:buNone/>
            </a:pPr>
            <a:endParaRPr lang="en-GB" sz="2800" b="1" dirty="0">
              <a:latin typeface="Arial Black" pitchFamily="34" charset="0"/>
            </a:endParaRPr>
          </a:p>
          <a:p>
            <a:pPr marL="0" indent="0">
              <a:buNone/>
            </a:pPr>
            <a:r>
              <a:rPr lang="en-GB" sz="2800" b="1" dirty="0">
                <a:latin typeface="Arial Black" pitchFamily="34" charset="0"/>
              </a:rPr>
              <a:t>	</a:t>
            </a:r>
            <a:r>
              <a:rPr lang="en-GB" sz="2800" b="1" dirty="0">
                <a:solidFill>
                  <a:srgbClr val="FF0000"/>
                </a:solidFill>
                <a:latin typeface="Arial Black" pitchFamily="34" charset="0"/>
              </a:rPr>
              <a:t>import random</a:t>
            </a:r>
          </a:p>
          <a:p>
            <a:pPr marL="0" indent="0">
              <a:buNone/>
            </a:pPr>
            <a:r>
              <a:rPr lang="en-GB" sz="2800" b="1" dirty="0">
                <a:solidFill>
                  <a:srgbClr val="FF0000"/>
                </a:solidFill>
                <a:latin typeface="Arial Black" pitchFamily="34" charset="0"/>
              </a:rPr>
              <a:t>	x = </a:t>
            </a:r>
            <a:r>
              <a:rPr lang="en-GB" sz="2800" b="1" dirty="0" err="1">
                <a:solidFill>
                  <a:srgbClr val="FF0000"/>
                </a:solidFill>
                <a:latin typeface="Arial Black" pitchFamily="34" charset="0"/>
              </a:rPr>
              <a:t>random.randint</a:t>
            </a:r>
            <a:r>
              <a:rPr lang="en-GB" sz="2800" b="1" dirty="0">
                <a:solidFill>
                  <a:srgbClr val="FF0000"/>
                </a:solidFill>
                <a:latin typeface="Arial Black" pitchFamily="34" charset="0"/>
              </a:rPr>
              <a:t>(1,100)</a:t>
            </a:r>
          </a:p>
          <a:p>
            <a:pPr marL="0" indent="0">
              <a:buNone/>
            </a:pPr>
            <a:r>
              <a:rPr lang="en-GB" sz="2800" b="1" dirty="0">
                <a:solidFill>
                  <a:srgbClr val="FF0000"/>
                </a:solidFill>
                <a:latin typeface="Arial Black" pitchFamily="34" charset="0"/>
              </a:rPr>
              <a:t>	print(x)</a:t>
            </a:r>
          </a:p>
          <a:p>
            <a:pPr marL="0" indent="0">
              <a:buNone/>
            </a:pPr>
            <a:endParaRPr lang="en-GB" sz="2800" b="1" dirty="0">
              <a:latin typeface="Arial Black" pitchFamily="34" charset="0"/>
            </a:endParaRPr>
          </a:p>
          <a:p>
            <a:pPr marL="0" indent="0">
              <a:buNone/>
            </a:pPr>
            <a:r>
              <a:rPr lang="en-GB" sz="2800" b="1" dirty="0">
                <a:latin typeface="Arial Black" pitchFamily="34" charset="0"/>
              </a:rPr>
              <a:t>This will give x a random value between 1 and 100.</a:t>
            </a:r>
          </a:p>
          <a:p>
            <a:pPr marL="0" indent="0">
              <a:buNone/>
            </a:pPr>
            <a:endParaRPr lang="en-GB" sz="2800" b="1" dirty="0">
              <a:latin typeface="Arial Black" pitchFamily="34" charset="0"/>
            </a:endParaRPr>
          </a:p>
        </p:txBody>
      </p:sp>
    </p:spTree>
    <p:extLst>
      <p:ext uri="{BB962C8B-B14F-4D97-AF65-F5344CB8AC3E}">
        <p14:creationId xmlns:p14="http://schemas.microsoft.com/office/powerpoint/2010/main" val="178368069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29)</a:t>
            </a:r>
            <a:r>
              <a:rPr lang="en-US" sz="2000" b="1" dirty="0"/>
              <a:t> </a:t>
            </a:r>
            <a:r>
              <a:rPr lang="en-GB" sz="2000" b="1" dirty="0"/>
              <a:t>Store a random number from 1 to 100 in variable using </a:t>
            </a:r>
            <a:r>
              <a:rPr lang="en-GB" sz="2000" b="1" dirty="0" err="1"/>
              <a:t>random.randint</a:t>
            </a:r>
            <a:r>
              <a:rPr lang="en-GB" sz="2000" b="1" dirty="0"/>
              <a:t>. Ask the user for a number between 1 to 10 and store it in another variable. Calculate the average of these 2 numbers. Display the average.</a:t>
            </a:r>
          </a:p>
          <a:p>
            <a:pPr marL="0" indent="0">
              <a:buNone/>
            </a:pPr>
            <a:r>
              <a:rPr lang="en-US" sz="2400" b="1" dirty="0">
                <a:solidFill>
                  <a:srgbClr val="FF0000"/>
                </a:solidFill>
              </a:rPr>
              <a:t>Paste your code below:</a:t>
            </a:r>
            <a:endParaRPr lang="en-GB" sz="2400" b="1" dirty="0">
              <a:solidFill>
                <a:srgbClr val="FF0000"/>
              </a:solidFill>
            </a:endParaRPr>
          </a:p>
          <a:p>
            <a:pPr marL="0" indent="0">
              <a:buNone/>
            </a:pPr>
            <a:endParaRPr lang="en-GB" sz="2400" dirty="0">
              <a:latin typeface="Courier" pitchFamily="49" charset="0"/>
            </a:endParaRPr>
          </a:p>
          <a:p>
            <a:pPr marL="0" indent="0">
              <a:buNone/>
            </a:pPr>
            <a:r>
              <a:rPr lang="en-GB" sz="2400" dirty="0">
                <a:latin typeface="Courier" pitchFamily="49" charset="0"/>
              </a:rPr>
              <a:t>	</a:t>
            </a:r>
            <a:endParaRPr lang="en-GB"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268760"/>
            <a:ext cx="2233439" cy="1021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444438"/>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30)</a:t>
            </a:r>
            <a:r>
              <a:rPr lang="en-US" sz="2000" b="1" dirty="0"/>
              <a:t> </a:t>
            </a:r>
            <a:r>
              <a:rPr lang="en-GB" sz="2000" b="1" dirty="0"/>
              <a:t>Guessing game. Store a random number between 1 and 100 in a variable using </a:t>
            </a:r>
            <a:r>
              <a:rPr lang="en-GB" sz="2000" b="1" dirty="0" err="1">
                <a:solidFill>
                  <a:srgbClr val="FF0000"/>
                </a:solidFill>
              </a:rPr>
              <a:t>random.randint</a:t>
            </a:r>
            <a:r>
              <a:rPr lang="en-GB" sz="2000" b="1" dirty="0">
                <a:solidFill>
                  <a:srgbClr val="FF0000"/>
                </a:solidFill>
              </a:rPr>
              <a:t>(1,100). </a:t>
            </a:r>
            <a:r>
              <a:rPr lang="en-GB" sz="2000" b="1" dirty="0"/>
              <a:t>Ask the user to guess it. Display a “too high”, “too low” or “well done” message. Keep asking the question until they get it correct.</a:t>
            </a:r>
            <a:endParaRPr lang="en-GB" sz="2000" b="1" i="1" dirty="0"/>
          </a:p>
          <a:p>
            <a:pPr marL="0" indent="0">
              <a:buNone/>
            </a:pPr>
            <a:r>
              <a:rPr lang="en-US" sz="2400" b="1" dirty="0">
                <a:solidFill>
                  <a:srgbClr val="FF0000"/>
                </a:solidFill>
              </a:rPr>
              <a:t>Fill the gaps in the code on the next slide.</a:t>
            </a:r>
            <a:endParaRPr lang="en-GB" sz="2400" dirty="0">
              <a:latin typeface="Courier" pitchFamily="49" charset="0"/>
            </a:endParaRPr>
          </a:p>
          <a:p>
            <a:pPr marL="0" indent="0">
              <a:buNone/>
            </a:pPr>
            <a:r>
              <a:rPr lang="en-GB" sz="2400" dirty="0">
                <a:latin typeface="Courier" pitchFamily="49" charset="0"/>
              </a:rPr>
              <a:t>	</a:t>
            </a:r>
            <a:endParaRPr lang="en-GB" sz="2400" dirty="0"/>
          </a:p>
        </p:txBody>
      </p:sp>
    </p:spTree>
    <p:extLst>
      <p:ext uri="{BB962C8B-B14F-4D97-AF65-F5344CB8AC3E}">
        <p14:creationId xmlns:p14="http://schemas.microsoft.com/office/powerpoint/2010/main" val="1237637812"/>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latin typeface="Courier" pitchFamily="49" charset="0"/>
              </a:rPr>
              <a:t>	</a:t>
            </a:r>
            <a:endParaRPr lang="en-GB" sz="2400" dirty="0"/>
          </a:p>
        </p:txBody>
      </p:sp>
      <p:sp>
        <p:nvSpPr>
          <p:cNvPr id="2" name="Rectangle 1"/>
          <p:cNvSpPr/>
          <p:nvPr/>
        </p:nvSpPr>
        <p:spPr>
          <a:xfrm>
            <a:off x="755576" y="332656"/>
            <a:ext cx="8622704" cy="4893647"/>
          </a:xfrm>
          <a:prstGeom prst="rect">
            <a:avLst/>
          </a:prstGeom>
        </p:spPr>
        <p:txBody>
          <a:bodyPr wrap="square">
            <a:spAutoFit/>
          </a:bodyPr>
          <a:lstStyle/>
          <a:p>
            <a:r>
              <a:rPr lang="en-GB" dirty="0"/>
              <a:t>import random</a:t>
            </a:r>
          </a:p>
          <a:p>
            <a:r>
              <a:rPr lang="en-GB" dirty="0"/>
              <a:t>random = _____________       # stores a random number.</a:t>
            </a:r>
          </a:p>
          <a:p>
            <a:r>
              <a:rPr lang="en-GB" dirty="0"/>
              <a:t>number = </a:t>
            </a:r>
            <a:r>
              <a:rPr lang="en-GB" dirty="0" err="1"/>
              <a:t>int</a:t>
            </a:r>
            <a:r>
              <a:rPr lang="en-GB" dirty="0"/>
              <a:t>(_____________))</a:t>
            </a:r>
          </a:p>
          <a:p>
            <a:r>
              <a:rPr lang="en-GB" dirty="0"/>
              <a:t>while True:  # infinite loop.</a:t>
            </a:r>
          </a:p>
          <a:p>
            <a:r>
              <a:rPr lang="en-GB" dirty="0"/>
              <a:t>    if number &gt; random:</a:t>
            </a:r>
          </a:p>
          <a:p>
            <a:r>
              <a:rPr lang="en-GB" dirty="0"/>
              <a:t>        print(__________)</a:t>
            </a:r>
          </a:p>
          <a:p>
            <a:r>
              <a:rPr lang="en-GB" dirty="0"/>
              <a:t>        number = </a:t>
            </a:r>
            <a:r>
              <a:rPr lang="en-GB" dirty="0" err="1"/>
              <a:t>int</a:t>
            </a:r>
            <a:r>
              <a:rPr lang="en-GB" dirty="0"/>
              <a:t>(input("Enter a number"))</a:t>
            </a:r>
          </a:p>
          <a:p>
            <a:r>
              <a:rPr lang="en-GB" dirty="0"/>
              <a:t>    </a:t>
            </a:r>
            <a:r>
              <a:rPr lang="en-GB" dirty="0" err="1"/>
              <a:t>elif</a:t>
            </a:r>
            <a:r>
              <a:rPr lang="en-GB" dirty="0"/>
              <a:t> number &lt; random:</a:t>
            </a:r>
          </a:p>
          <a:p>
            <a:r>
              <a:rPr lang="en-GB" dirty="0"/>
              <a:t>        print(__________)</a:t>
            </a:r>
          </a:p>
          <a:p>
            <a:r>
              <a:rPr lang="en-GB" dirty="0"/>
              <a:t>        number = </a:t>
            </a:r>
            <a:r>
              <a:rPr lang="en-GB" dirty="0" err="1"/>
              <a:t>int</a:t>
            </a:r>
            <a:r>
              <a:rPr lang="en-GB" dirty="0"/>
              <a:t>(_______________))</a:t>
            </a:r>
          </a:p>
          <a:p>
            <a:r>
              <a:rPr lang="en-GB" dirty="0"/>
              <a:t>    else:</a:t>
            </a:r>
          </a:p>
          <a:p>
            <a:r>
              <a:rPr lang="en-GB" dirty="0"/>
              <a:t>        print(__________)</a:t>
            </a:r>
          </a:p>
          <a:p>
            <a:r>
              <a:rPr lang="en-GB" dirty="0"/>
              <a:t>        break      #breaks out of loops.</a:t>
            </a:r>
          </a:p>
        </p:txBody>
      </p:sp>
    </p:spTree>
    <p:extLst>
      <p:ext uri="{BB962C8B-B14F-4D97-AF65-F5344CB8AC3E}">
        <p14:creationId xmlns:p14="http://schemas.microsoft.com/office/powerpoint/2010/main" val="1350487073"/>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000" b="1" dirty="0"/>
              <a:t>31)</a:t>
            </a:r>
            <a:r>
              <a:rPr lang="en-US" sz="2000" b="1" dirty="0"/>
              <a:t> </a:t>
            </a:r>
            <a:r>
              <a:rPr lang="en-GB" sz="2000" b="1" dirty="0"/>
              <a:t>Store 2 random numbers in 2 different variables. Ask the user to work out the answer when these two numbers are multiplied. Mark their answer as right or wrong. Repeat this 5 times using a for loop.</a:t>
            </a:r>
            <a:endParaRPr lang="en-GB" sz="2000" b="1" i="1" dirty="0"/>
          </a:p>
          <a:p>
            <a:pPr marL="0" indent="0">
              <a:buNone/>
            </a:pPr>
            <a:r>
              <a:rPr lang="en-US" sz="2400" b="1" dirty="0">
                <a:solidFill>
                  <a:srgbClr val="FF0000"/>
                </a:solidFill>
              </a:rPr>
              <a:t>Fill the gaps in the code on the next slide.</a:t>
            </a:r>
            <a:endParaRPr lang="en-GB" sz="2400" b="1" dirty="0">
              <a:latin typeface="Courier" pitchFamily="49" charset="0"/>
            </a:endParaRPr>
          </a:p>
          <a:p>
            <a:pPr marL="0" indent="0">
              <a:buNone/>
            </a:pPr>
            <a:r>
              <a:rPr lang="en-GB" sz="2400" b="1" dirty="0">
                <a:latin typeface="Courier" pitchFamily="49" charset="0"/>
              </a:rPr>
              <a:t>	</a:t>
            </a:r>
            <a:endParaRPr lang="en-GB"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0670" y="1130784"/>
            <a:ext cx="2293377" cy="3783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73222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67544" y="260648"/>
            <a:ext cx="8229600" cy="4525963"/>
          </a:xfrm>
        </p:spPr>
        <p:txBody>
          <a:bodyPr/>
          <a:lstStyle/>
          <a:p>
            <a:pPr marL="0" indent="0">
              <a:buNone/>
            </a:pPr>
            <a:r>
              <a:rPr lang="en-GB" sz="2400" dirty="0">
                <a:latin typeface="Courier" pitchFamily="49" charset="0"/>
              </a:rPr>
              <a:t>	</a:t>
            </a:r>
            <a:endParaRPr lang="en-GB" sz="2400" dirty="0"/>
          </a:p>
        </p:txBody>
      </p:sp>
      <p:sp>
        <p:nvSpPr>
          <p:cNvPr id="2" name="Rectangle 1"/>
          <p:cNvSpPr/>
          <p:nvPr/>
        </p:nvSpPr>
        <p:spPr>
          <a:xfrm>
            <a:off x="755576" y="332656"/>
            <a:ext cx="8622704" cy="3785652"/>
          </a:xfrm>
          <a:prstGeom prst="rect">
            <a:avLst/>
          </a:prstGeom>
        </p:spPr>
        <p:txBody>
          <a:bodyPr wrap="square">
            <a:spAutoFit/>
          </a:bodyPr>
          <a:lstStyle/>
          <a:p>
            <a:r>
              <a:rPr lang="en-US" dirty="0"/>
              <a:t>import __________</a:t>
            </a:r>
          </a:p>
          <a:p>
            <a:r>
              <a:rPr lang="en-US" dirty="0"/>
              <a:t>for i ________:</a:t>
            </a:r>
          </a:p>
          <a:p>
            <a:r>
              <a:rPr lang="en-US" dirty="0"/>
              <a:t>    first = </a:t>
            </a:r>
            <a:r>
              <a:rPr lang="en-US" dirty="0" err="1"/>
              <a:t>random.randint</a:t>
            </a:r>
            <a:r>
              <a:rPr lang="en-US" dirty="0"/>
              <a:t>(1,10)</a:t>
            </a:r>
          </a:p>
          <a:p>
            <a:r>
              <a:rPr lang="en-US" dirty="0"/>
              <a:t>    second = _______________</a:t>
            </a:r>
          </a:p>
          <a:p>
            <a:r>
              <a:rPr lang="en-US" dirty="0"/>
              <a:t>    answer = __________</a:t>
            </a:r>
          </a:p>
          <a:p>
            <a:r>
              <a:rPr lang="en-US" dirty="0"/>
              <a:t>    guess = </a:t>
            </a:r>
            <a:r>
              <a:rPr lang="en-US" dirty="0" err="1"/>
              <a:t>int</a:t>
            </a:r>
            <a:r>
              <a:rPr lang="en-US" dirty="0"/>
              <a:t>(input(</a:t>
            </a:r>
            <a:r>
              <a:rPr lang="en-US" dirty="0" err="1"/>
              <a:t>str</a:t>
            </a:r>
            <a:r>
              <a:rPr lang="en-US" dirty="0"/>
              <a:t>(first)+" x " + </a:t>
            </a:r>
            <a:r>
              <a:rPr lang="en-US" dirty="0" err="1"/>
              <a:t>str</a:t>
            </a:r>
            <a:r>
              <a:rPr lang="en-US" dirty="0"/>
              <a:t>(second)+ " = "))</a:t>
            </a:r>
          </a:p>
          <a:p>
            <a:r>
              <a:rPr lang="en-US" dirty="0"/>
              <a:t>    if guess == ________:</a:t>
            </a:r>
          </a:p>
          <a:p>
            <a:r>
              <a:rPr lang="en-US" dirty="0"/>
              <a:t>        print(__________)</a:t>
            </a:r>
          </a:p>
          <a:p>
            <a:r>
              <a:rPr lang="en-US" dirty="0"/>
              <a:t>    else:</a:t>
            </a:r>
          </a:p>
          <a:p>
            <a:r>
              <a:rPr lang="en-US" dirty="0"/>
              <a:t>        print(_______________)</a:t>
            </a:r>
            <a:endParaRPr lang="en-GB" dirty="0"/>
          </a:p>
        </p:txBody>
      </p:sp>
    </p:spTree>
    <p:extLst>
      <p:ext uri="{BB962C8B-B14F-4D97-AF65-F5344CB8AC3E}">
        <p14:creationId xmlns:p14="http://schemas.microsoft.com/office/powerpoint/2010/main" val="2804492240"/>
      </p:ext>
    </p:extLst>
  </p:cSld>
  <p:clrMapOvr>
    <a:masterClrMapping/>
  </p:clrMapOvr>
  <mc:AlternateContent xmlns:mc="http://schemas.openxmlformats.org/markup-compatibility/2006" xmlns:p14="http://schemas.microsoft.com/office/powerpoint/2010/main">
    <mc:Choice Requires="p14">
      <p:transition p14:dur="0" advTm="10000"/>
    </mc:Choice>
    <mc:Fallback xmlns="">
      <p:transition advTm="10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4|2.9|6.3|6"/>
</p:tagLst>
</file>

<file path=ppt/tags/tag10.xml><?xml version="1.0" encoding="utf-8"?>
<p:tagLst xmlns:a="http://schemas.openxmlformats.org/drawingml/2006/main" xmlns:r="http://schemas.openxmlformats.org/officeDocument/2006/relationships" xmlns:p="http://schemas.openxmlformats.org/presentationml/2006/main">
  <p:tag name="TIMING" val="|2.4|2.9|6.3|6"/>
</p:tagLst>
</file>

<file path=ppt/tags/tag11.xml><?xml version="1.0" encoding="utf-8"?>
<p:tagLst xmlns:a="http://schemas.openxmlformats.org/drawingml/2006/main" xmlns:r="http://schemas.openxmlformats.org/officeDocument/2006/relationships" xmlns:p="http://schemas.openxmlformats.org/presentationml/2006/main">
  <p:tag name="TIMING" val="|2.4|2.9|6.3|6"/>
</p:tagLst>
</file>

<file path=ppt/tags/tag12.xml><?xml version="1.0" encoding="utf-8"?>
<p:tagLst xmlns:a="http://schemas.openxmlformats.org/drawingml/2006/main" xmlns:r="http://schemas.openxmlformats.org/officeDocument/2006/relationships" xmlns:p="http://schemas.openxmlformats.org/presentationml/2006/main">
  <p:tag name="TIMING" val="|2.4|2.9|6.3|6"/>
</p:tagLst>
</file>

<file path=ppt/tags/tag2.xml><?xml version="1.0" encoding="utf-8"?>
<p:tagLst xmlns:a="http://schemas.openxmlformats.org/drawingml/2006/main" xmlns:r="http://schemas.openxmlformats.org/officeDocument/2006/relationships" xmlns:p="http://schemas.openxmlformats.org/presentationml/2006/main">
  <p:tag name="TIMING" val="|2.4|2.9|6.3|6"/>
</p:tagLst>
</file>

<file path=ppt/tags/tag3.xml><?xml version="1.0" encoding="utf-8"?>
<p:tagLst xmlns:a="http://schemas.openxmlformats.org/drawingml/2006/main" xmlns:r="http://schemas.openxmlformats.org/officeDocument/2006/relationships" xmlns:p="http://schemas.openxmlformats.org/presentationml/2006/main">
  <p:tag name="TIMING" val="|2.4|2.9|6.3|6"/>
</p:tagLst>
</file>

<file path=ppt/tags/tag4.xml><?xml version="1.0" encoding="utf-8"?>
<p:tagLst xmlns:a="http://schemas.openxmlformats.org/drawingml/2006/main" xmlns:r="http://schemas.openxmlformats.org/officeDocument/2006/relationships" xmlns:p="http://schemas.openxmlformats.org/presentationml/2006/main">
  <p:tag name="TIMING" val="|2.4|2.9|6.3|6"/>
</p:tagLst>
</file>

<file path=ppt/tags/tag5.xml><?xml version="1.0" encoding="utf-8"?>
<p:tagLst xmlns:a="http://schemas.openxmlformats.org/drawingml/2006/main" xmlns:r="http://schemas.openxmlformats.org/officeDocument/2006/relationships" xmlns:p="http://schemas.openxmlformats.org/presentationml/2006/main">
  <p:tag name="TIMING" val="|2.4|2.9|6.3|6"/>
</p:tagLst>
</file>

<file path=ppt/tags/tag6.xml><?xml version="1.0" encoding="utf-8"?>
<p:tagLst xmlns:a="http://schemas.openxmlformats.org/drawingml/2006/main" xmlns:r="http://schemas.openxmlformats.org/officeDocument/2006/relationships" xmlns:p="http://schemas.openxmlformats.org/presentationml/2006/main">
  <p:tag name="TIMING" val="|2.4|2.9|6.3|6"/>
</p:tagLst>
</file>

<file path=ppt/tags/tag7.xml><?xml version="1.0" encoding="utf-8"?>
<p:tagLst xmlns:a="http://schemas.openxmlformats.org/drawingml/2006/main" xmlns:r="http://schemas.openxmlformats.org/officeDocument/2006/relationships" xmlns:p="http://schemas.openxmlformats.org/presentationml/2006/main">
  <p:tag name="TIMING" val="|2.4|2.9|6.3|6"/>
</p:tagLst>
</file>

<file path=ppt/tags/tag8.xml><?xml version="1.0" encoding="utf-8"?>
<p:tagLst xmlns:a="http://schemas.openxmlformats.org/drawingml/2006/main" xmlns:r="http://schemas.openxmlformats.org/officeDocument/2006/relationships" xmlns:p="http://schemas.openxmlformats.org/presentationml/2006/main">
  <p:tag name="TIMING" val="|2.4|2.9|6.3|6"/>
</p:tagLst>
</file>

<file path=ppt/tags/tag9.xml><?xml version="1.0" encoding="utf-8"?>
<p:tagLst xmlns:a="http://schemas.openxmlformats.org/drawingml/2006/main" xmlns:r="http://schemas.openxmlformats.org/officeDocument/2006/relationships" xmlns:p="http://schemas.openxmlformats.org/presentationml/2006/main">
  <p:tag name="TIMING" val="|2.4|2.9|6.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3241</TotalTime>
  <Words>9935</Words>
  <Application>Microsoft Office PowerPoint</Application>
  <PresentationFormat>On-screen Show (4:3)</PresentationFormat>
  <Paragraphs>1402</Paragraphs>
  <Slides>195</Slides>
  <Notes>116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195</vt:i4>
      </vt:variant>
    </vt:vector>
  </HeadingPairs>
  <TitlesOfParts>
    <vt:vector size="208" baseType="lpstr">
      <vt:lpstr>Arial</vt:lpstr>
      <vt:lpstr>Arial Black</vt:lpstr>
      <vt:lpstr>Calibri</vt:lpstr>
      <vt:lpstr>Candara</vt:lpstr>
      <vt:lpstr>Century Gothic</vt:lpstr>
      <vt:lpstr>Consolas</vt:lpstr>
      <vt:lpstr>Courier</vt:lpstr>
      <vt:lpstr>Courier New</vt:lpstr>
      <vt:lpstr>DejaVu Sans Mono</vt:lpstr>
      <vt:lpstr>Segoe UI Black</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OPERATORS</vt:lpstr>
      <vt:lpstr>Relational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2 programming tasks</vt:lpstr>
      <vt:lpstr>String manipulation - Concatenation</vt:lpstr>
      <vt:lpstr>Concatenation</vt:lpstr>
      <vt:lpstr>Concatenation</vt:lpstr>
      <vt:lpstr>PowerPoint Presentation</vt:lpstr>
      <vt:lpstr>Length</vt:lpstr>
      <vt:lpstr>PowerPoint Presentation</vt:lpstr>
      <vt:lpstr>PowerPoint Presentation</vt:lpstr>
      <vt:lpstr>PowerPoint Presentation</vt:lpstr>
      <vt:lpstr>Substring</vt:lpstr>
      <vt:lpstr>Substring</vt:lpstr>
      <vt:lpstr>PowerPoint Presentation</vt:lpstr>
      <vt:lpstr>Case Conversion</vt:lpstr>
      <vt:lpstr>PowerPoint Presentation</vt:lpstr>
      <vt:lpstr>PowerPoint Presentation</vt:lpstr>
      <vt:lpstr>PowerPoint Presentation</vt:lpstr>
      <vt:lpstr>String manipulation</vt:lpstr>
      <vt:lpstr>PowerPoint Presentation</vt:lpstr>
      <vt:lpstr>Formatting text</vt:lpstr>
      <vt:lpstr>PowerPoint Presentation</vt:lpstr>
      <vt:lpstr>PowerPoint Presentation</vt:lpstr>
      <vt:lpstr>PowerPoint Presentation</vt:lpstr>
      <vt:lpstr>String manipulation</vt:lpstr>
      <vt:lpstr>String manipulation</vt:lpstr>
      <vt:lpstr>PowerPoint Presentation</vt:lpstr>
      <vt:lpstr>Iteration – For loop  Counter variable.</vt:lpstr>
      <vt:lpstr>PowerPoint Presentation</vt:lpstr>
      <vt:lpstr>FOR with different values</vt:lpstr>
      <vt:lpstr>FOR with different steps</vt:lpstr>
      <vt:lpstr>FOR with different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Q16 helpsheet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Theory: Understanding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Two-dimensional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3 programming tasks</vt:lpstr>
      <vt:lpstr>FILE HANDLING Writing to a file</vt:lpstr>
      <vt:lpstr>PowerPoint Presentation</vt:lpstr>
      <vt:lpstr>PowerPoint Presentation</vt:lpstr>
      <vt:lpstr>Reading from a file</vt:lpstr>
      <vt:lpstr>PowerPoint Presentation</vt:lpstr>
      <vt:lpstr>PowerPoint Presentation</vt:lpstr>
      <vt:lpstr>PowerPoint Presentation</vt:lpstr>
      <vt:lpstr>Appending “adding to the end” data to a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 passing</vt:lpstr>
      <vt:lpstr>Variable Scope</vt:lpstr>
      <vt:lpstr>PowerPoint Presentation</vt:lpstr>
      <vt:lpstr>PowerPoint Presentation</vt:lpstr>
      <vt:lpstr>PowerPoint Presentation</vt:lpstr>
      <vt:lpstr>PowerPoint Presentation</vt:lpstr>
      <vt:lpstr>PowerPoint Presentation</vt:lpstr>
      <vt:lpstr>PowerPoint Presentation</vt:lpstr>
      <vt:lpstr>Parameter passing</vt:lpstr>
      <vt:lpstr>Parameter passing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Connect Network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&amp; Communications Technology at Painsley</dc:title>
  <dc:creator>Research Machines plc</dc:creator>
  <cp:lastModifiedBy>Maison Roberts (11E)</cp:lastModifiedBy>
  <cp:revision>827</cp:revision>
  <dcterms:created xsi:type="dcterms:W3CDTF">2000-10-03T14:46:49Z</dcterms:created>
  <dcterms:modified xsi:type="dcterms:W3CDTF">2022-09-29T10:45:16Z</dcterms:modified>
</cp:coreProperties>
</file>