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3" r:id="rId2"/>
    <p:sldId id="279" r:id="rId3"/>
    <p:sldId id="280" r:id="rId4"/>
    <p:sldId id="281" r:id="rId5"/>
    <p:sldId id="285" r:id="rId6"/>
    <p:sldId id="289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Hillyard" initials="DH" lastIdx="2" clrIdx="0">
    <p:extLst>
      <p:ext uri="{19B8F6BF-5375-455C-9EA6-DF929625EA0E}">
        <p15:presenceInfo xmlns:p15="http://schemas.microsoft.com/office/powerpoint/2012/main" userId="S-1-5-21-1520834447-1259991464-1277087124-118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ECFF"/>
    <a:srgbClr val="99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7" autoAdjust="0"/>
    <p:restoredTop sz="78315" autoAdjust="0"/>
  </p:normalViewPr>
  <p:slideViewPr>
    <p:cSldViewPr snapToGrid="0">
      <p:cViewPr varScale="1">
        <p:scale>
          <a:sx n="56" d="100"/>
          <a:sy n="56" d="100"/>
        </p:scale>
        <p:origin x="16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7D6DC-BEB4-4DF1-8B14-54F62FBE8DAC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A4FB-BBAB-458E-ACCC-D57659C1B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4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Using</a:t>
            </a:r>
            <a:r>
              <a:rPr lang="en-GB" baseline="0" dirty="0"/>
              <a:t> copies of the images on the slide and lines representing cables, illustrate the concept of a LAN and a WAN.</a:t>
            </a:r>
          </a:p>
          <a:p>
            <a:pPr marL="228600" indent="-228600">
              <a:buAutoNum type="arabicPeriod"/>
            </a:pPr>
            <a:r>
              <a:rPr lang="en-GB" baseline="0" dirty="0"/>
              <a:t>Write three bullet points to describe a LAN.</a:t>
            </a:r>
          </a:p>
          <a:p>
            <a:pPr marL="228600" indent="-228600">
              <a:buAutoNum type="arabicPeriod"/>
            </a:pPr>
            <a:r>
              <a:rPr lang="en-GB" baseline="0" dirty="0"/>
              <a:t>Write three contrasting bullet points to describe a WAN.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942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4"/>
            </a:pPr>
            <a:r>
              <a:rPr lang="en-GB" dirty="0"/>
              <a:t>List the advantages of networks.</a:t>
            </a:r>
          </a:p>
          <a:p>
            <a:pPr marL="228600" indent="-228600">
              <a:buAutoNum type="arabicPeriod" startAt="4"/>
            </a:pPr>
            <a:r>
              <a:rPr lang="en-GB" dirty="0"/>
              <a:t>List the disadvantages of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503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6"/>
            </a:pPr>
            <a:r>
              <a:rPr lang="en-GB" dirty="0"/>
              <a:t>Explain how each of these five factors can impact network speed.</a:t>
            </a:r>
          </a:p>
          <a:p>
            <a:pPr marL="228600" indent="-228600">
              <a:buAutoNum type="arabicPeriod" startAt="6"/>
            </a:pPr>
            <a:endParaRPr lang="en-GB" dirty="0"/>
          </a:p>
          <a:p>
            <a:pPr marL="228600" indent="-228600">
              <a:buAutoNum type="arabicPeriod" startAt="6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11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7"/>
            </a:pPr>
            <a:r>
              <a:rPr lang="en-GB" dirty="0"/>
              <a:t>Correctly label each</a:t>
            </a:r>
            <a:r>
              <a:rPr lang="en-GB" baseline="0" dirty="0"/>
              <a:t> illustration as either </a:t>
            </a:r>
            <a:r>
              <a:rPr lang="en-GB" i="1" baseline="0" dirty="0"/>
              <a:t>client-server</a:t>
            </a:r>
            <a:r>
              <a:rPr lang="en-GB" baseline="0" dirty="0"/>
              <a:t> or</a:t>
            </a:r>
            <a:r>
              <a:rPr lang="en-GB" i="1" baseline="0" dirty="0"/>
              <a:t> peer-to-peer</a:t>
            </a:r>
            <a:r>
              <a:rPr lang="en-GB" baseline="0" dirty="0"/>
              <a:t>.</a:t>
            </a:r>
          </a:p>
          <a:p>
            <a:pPr marL="228600" indent="-228600">
              <a:buFont typeface="+mj-lt"/>
              <a:buAutoNum type="arabicPeriod" startAt="7"/>
            </a:pPr>
            <a:r>
              <a:rPr lang="en-GB" baseline="0" dirty="0"/>
              <a:t>Add additional labels to each illustration to indicate which devices are servers, clients or peers.</a:t>
            </a:r>
          </a:p>
          <a:p>
            <a:pPr marL="228600" indent="-228600">
              <a:buFont typeface="+mj-lt"/>
              <a:buAutoNum type="arabicPeriod" startAt="7"/>
            </a:pPr>
            <a:r>
              <a:rPr lang="en-GB" baseline="0" dirty="0"/>
              <a:t>In the appropriate box underneath each illustration, explain what a server does, what a client does and what peers do.</a:t>
            </a:r>
            <a:endParaRPr lang="en-GB" dirty="0"/>
          </a:p>
          <a:p>
            <a:pPr marL="228600" indent="-228600">
              <a:buAutoNum type="arabicPeriod" startAt="7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53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13"/>
            </a:pPr>
            <a:r>
              <a:rPr lang="en-GB" dirty="0"/>
              <a:t> Define the internet.</a:t>
            </a:r>
          </a:p>
          <a:p>
            <a:pPr marL="228600" indent="-228600">
              <a:buFont typeface="+mj-lt"/>
              <a:buAutoNum type="arabicPeriod" startAt="13"/>
            </a:pPr>
            <a:r>
              <a:rPr lang="en-GB" dirty="0"/>
              <a:t> Using</a:t>
            </a:r>
            <a:r>
              <a:rPr lang="en-GB" baseline="0" dirty="0"/>
              <a:t> the illustration as stimulus material, explain what is meant by a domain name service, hosting and the cloud.</a:t>
            </a:r>
          </a:p>
          <a:p>
            <a:pPr marL="228600" indent="-228600">
              <a:buFont typeface="+mj-lt"/>
              <a:buAutoNum type="arabicPeriod" startAt="13"/>
            </a:pPr>
            <a:r>
              <a:rPr lang="en-GB" baseline="0" dirty="0"/>
              <a:t> Include advantages for users in your explanations.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2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7"/>
              <a:tabLst/>
              <a:defRPr/>
            </a:pPr>
            <a:r>
              <a:rPr lang="en-GB" dirty="0"/>
              <a:t> Research the Ethernet</a:t>
            </a:r>
            <a:r>
              <a:rPr lang="en-GB" baseline="0" dirty="0"/>
              <a:t> standard and fill in the blanks using the words: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source and destination address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switch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data link layer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standard for networking technologies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coaxial cable as a shared medium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frame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wired local area network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twisted pair and fibre optic links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cyclic redundancy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8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820737"/>
          </a:xfrm>
        </p:spPr>
        <p:txBody>
          <a:bodyPr anchor="t" anchorCtr="0"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22431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2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4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2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83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5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46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6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9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56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86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906000" cy="577850"/>
          </a:xfrm>
          <a:prstGeom prst="rect">
            <a:avLst/>
          </a:prstGeom>
          <a:solidFill>
            <a:srgbClr val="7CCFDB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444500" marR="0" lvl="0" indent="0" defTabSz="4445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400" b="1" i="0" u="none" strike="noStrike" cap="none" spc="0" normalizeH="0" baseline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178" y="1449388"/>
            <a:ext cx="9238890" cy="506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77850"/>
            <a:ext cx="990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63389"/>
            <a:ext cx="866748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950" b="1" dirty="0">
                <a:solidFill>
                  <a:schemeClr val="bg1"/>
                </a:solidFill>
              </a:rPr>
              <a:t>GCSE J277 Unit 1.3| Computer networks, connections and protocols</a:t>
            </a:r>
            <a:endParaRPr lang="en-GB" sz="195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76B7AE-D4D1-4B58-B174-FEA863C47D59}"/>
              </a:ext>
            </a:extLst>
          </p:cNvPr>
          <p:cNvGrpSpPr/>
          <p:nvPr userDrawn="1"/>
        </p:nvGrpSpPr>
        <p:grpSpPr>
          <a:xfrm>
            <a:off x="8439136" y="79375"/>
            <a:ext cx="1466864" cy="419100"/>
            <a:chOff x="7685682" y="69056"/>
            <a:chExt cx="1466864" cy="4191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5789D06-F1E4-49AB-B34E-0FDA0B0E039B}"/>
                </a:ext>
              </a:extLst>
            </p:cNvPr>
            <p:cNvPicPr/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682" y="69056"/>
              <a:ext cx="419100" cy="4191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10896A-2C74-4719-B080-B75C82FD6048}"/>
                </a:ext>
              </a:extLst>
            </p:cNvPr>
            <p:cNvSpPr/>
            <p:nvPr/>
          </p:nvSpPr>
          <p:spPr>
            <a:xfrm>
              <a:off x="8034932" y="146518"/>
              <a:ext cx="1117614" cy="2641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solidFill>
                    <a:srgbClr val="548235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Craig’n’Dave</a:t>
              </a:r>
              <a:endParaRPr lang="en-GB" sz="1100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3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0" i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jpe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microsoft.com/office/2007/relationships/hdphoto" Target="../media/hdphoto3.wdp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jpe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815" y="1985141"/>
            <a:ext cx="3384356" cy="2396811"/>
          </a:xfrm>
          <a:prstGeom prst="rect">
            <a:avLst/>
          </a:prstGeom>
        </p:spPr>
      </p:pic>
      <p:pic>
        <p:nvPicPr>
          <p:cNvPr id="1026" name="Picture 2" descr="Image result for glob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818" y="1909162"/>
            <a:ext cx="2590457" cy="25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Types of networks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178" y="1453296"/>
            <a:ext cx="4239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Representation of a local area network (LAN):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176" y="5053423"/>
            <a:ext cx="4239187" cy="1062242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8881" y="1458776"/>
            <a:ext cx="4239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Representation of a wide area network (WAN):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9177" y="1898201"/>
            <a:ext cx="4239187" cy="2575475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8880" y="1895810"/>
            <a:ext cx="4239187" cy="2575475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178" y="4654725"/>
            <a:ext cx="2604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Description of a local area network: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18881" y="4660205"/>
            <a:ext cx="2604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Description of a wide area network: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8880" y="5053423"/>
            <a:ext cx="4239187" cy="1062242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0945" y="6252395"/>
            <a:ext cx="9277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Computers that are not connected to a network are called standalone computers.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DE83A7A-7B07-48A2-A5CB-18202610B1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8" y="1985141"/>
            <a:ext cx="650751" cy="51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5FF4BD9-E385-41E2-9287-00BA9AB842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8" y="2788466"/>
            <a:ext cx="652815" cy="1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6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The advantages and disadvantages of networks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9178" y="1358136"/>
            <a:ext cx="2281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The advantages of networks include: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60872" y="1358136"/>
            <a:ext cx="6648598" cy="1089742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9178" y="3703129"/>
            <a:ext cx="2441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The disadvantages of networks include: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760872" y="3703128"/>
            <a:ext cx="6648598" cy="1090800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Factors that affect network performance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178" y="1414677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Number of 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1414677"/>
            <a:ext cx="681486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178" y="2107851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Error rate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178" y="2801025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Transmission media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78" y="3494197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Bandwidth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3200" y="2107851"/>
            <a:ext cx="681486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2801024"/>
            <a:ext cx="681486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3200" y="3494197"/>
            <a:ext cx="681486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9178" y="4187369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Latency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43200" y="4187369"/>
            <a:ext cx="681486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118974" y="1414676"/>
            <a:ext cx="445255" cy="437882"/>
            <a:chOff x="2101556" y="1414676"/>
            <a:chExt cx="445255" cy="4378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556" y="1414677"/>
              <a:ext cx="235158" cy="43788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1653" y="1414676"/>
              <a:ext cx="235158" cy="437881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06" y="2107848"/>
            <a:ext cx="437884" cy="4378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03" y="2801020"/>
            <a:ext cx="539538" cy="43788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087347" y="3494194"/>
            <a:ext cx="503867" cy="437884"/>
            <a:chOff x="2113474" y="3494194"/>
            <a:chExt cx="503867" cy="43788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474" y="3494194"/>
              <a:ext cx="437884" cy="43788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140" y="3666310"/>
              <a:ext cx="214201" cy="265768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92" y="4187368"/>
            <a:ext cx="437884" cy="4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5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The different roles of computers in a client-server and a peer-to-peer 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319178" y="2389814"/>
            <a:ext cx="4239187" cy="2575475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8881" y="2387423"/>
            <a:ext cx="4239187" cy="2575475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9178" y="1358136"/>
            <a:ext cx="7447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Both local area networks and wide area networks can use either a client-server or a peer-to-peer approach when sharing data.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9177" y="1784644"/>
            <a:ext cx="4239187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18881" y="1780448"/>
            <a:ext cx="4239187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9177" y="5116391"/>
            <a:ext cx="4239187" cy="1313906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18881" y="5116391"/>
            <a:ext cx="4239187" cy="1313906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6900" y="2726874"/>
            <a:ext cx="2854809" cy="1889493"/>
            <a:chOff x="996900" y="2726874"/>
            <a:chExt cx="2854809" cy="188949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032" y="4098755"/>
              <a:ext cx="650751" cy="517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900" y="3423030"/>
              <a:ext cx="650751" cy="517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958" y="3423030"/>
              <a:ext cx="650751" cy="517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792" y="3614900"/>
              <a:ext cx="652815" cy="133872"/>
            </a:xfrm>
            <a:prstGeom prst="rect">
              <a:avLst/>
            </a:prstGeom>
          </p:spPr>
        </p:pic>
        <p:cxnSp>
          <p:nvCxnSpPr>
            <p:cNvPr id="16" name="Straight Connector 15"/>
            <p:cNvCxnSpPr>
              <a:stCxn id="15" idx="0"/>
              <a:endCxn id="3" idx="2"/>
            </p:cNvCxnSpPr>
            <p:nvPr/>
          </p:nvCxnSpPr>
          <p:spPr>
            <a:xfrm flipH="1" flipV="1">
              <a:off x="2406406" y="3264917"/>
              <a:ext cx="2794" cy="3499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4" idx="1"/>
            </p:cNvCxnSpPr>
            <p:nvPr/>
          </p:nvCxnSpPr>
          <p:spPr>
            <a:xfrm>
              <a:off x="2789973" y="3681836"/>
              <a:ext cx="4109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0"/>
              <a:endCxn id="15" idx="2"/>
            </p:cNvCxnSpPr>
            <p:nvPr/>
          </p:nvCxnSpPr>
          <p:spPr>
            <a:xfrm flipV="1">
              <a:off x="2406408" y="3748772"/>
              <a:ext cx="2792" cy="3499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3"/>
              <a:endCxn id="15" idx="1"/>
            </p:cNvCxnSpPr>
            <p:nvPr/>
          </p:nvCxnSpPr>
          <p:spPr>
            <a:xfrm>
              <a:off x="1647651" y="3681836"/>
              <a:ext cx="4351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23349" y="2726874"/>
              <a:ext cx="566115" cy="53804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975" y="2795062"/>
              <a:ext cx="476116" cy="481526"/>
            </a:xfrm>
            <a:prstGeom prst="rect">
              <a:avLst/>
            </a:prstGeom>
          </p:spPr>
        </p:pic>
        <p:cxnSp>
          <p:nvCxnSpPr>
            <p:cNvPr id="58" name="Straight Connector 57"/>
            <p:cNvCxnSpPr>
              <a:stCxn id="54" idx="3"/>
              <a:endCxn id="15" idx="0"/>
            </p:cNvCxnSpPr>
            <p:nvPr/>
          </p:nvCxnSpPr>
          <p:spPr>
            <a:xfrm>
              <a:off x="1743091" y="3035825"/>
              <a:ext cx="666109" cy="579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026100" y="2690575"/>
            <a:ext cx="2854809" cy="2295124"/>
            <a:chOff x="6026100" y="2690575"/>
            <a:chExt cx="2854809" cy="229512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992" y="2690575"/>
              <a:ext cx="650751" cy="517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232" y="4031819"/>
              <a:ext cx="650751" cy="517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6100" y="3356094"/>
              <a:ext cx="650751" cy="517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0158" y="3356094"/>
              <a:ext cx="650751" cy="517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992" y="3547964"/>
              <a:ext cx="652815" cy="133872"/>
            </a:xfrm>
            <a:prstGeom prst="rect">
              <a:avLst/>
            </a:prstGeom>
          </p:spPr>
        </p:pic>
        <p:cxnSp>
          <p:nvCxnSpPr>
            <p:cNvPr id="27" name="Straight Connector 26"/>
            <p:cNvCxnSpPr>
              <a:stCxn id="26" idx="0"/>
              <a:endCxn id="22" idx="2"/>
            </p:cNvCxnSpPr>
            <p:nvPr/>
          </p:nvCxnSpPr>
          <p:spPr>
            <a:xfrm flipH="1" flipV="1">
              <a:off x="7437368" y="3208187"/>
              <a:ext cx="1032" cy="3397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5" idx="1"/>
            </p:cNvCxnSpPr>
            <p:nvPr/>
          </p:nvCxnSpPr>
          <p:spPr>
            <a:xfrm>
              <a:off x="7819173" y="3614900"/>
              <a:ext cx="4109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0"/>
              <a:endCxn id="26" idx="2"/>
            </p:cNvCxnSpPr>
            <p:nvPr/>
          </p:nvCxnSpPr>
          <p:spPr>
            <a:xfrm flipV="1">
              <a:off x="7435608" y="3681836"/>
              <a:ext cx="2792" cy="3499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4" idx="3"/>
              <a:endCxn id="26" idx="1"/>
            </p:cNvCxnSpPr>
            <p:nvPr/>
          </p:nvCxnSpPr>
          <p:spPr>
            <a:xfrm>
              <a:off x="6676851" y="3614900"/>
              <a:ext cx="4351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24" idx="3"/>
              <a:endCxn id="22" idx="1"/>
            </p:cNvCxnSpPr>
            <p:nvPr/>
          </p:nvCxnSpPr>
          <p:spPr>
            <a:xfrm flipV="1">
              <a:off x="6676851" y="2949381"/>
              <a:ext cx="435141" cy="6655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4" idx="3"/>
              <a:endCxn id="23" idx="1"/>
            </p:cNvCxnSpPr>
            <p:nvPr/>
          </p:nvCxnSpPr>
          <p:spPr>
            <a:xfrm>
              <a:off x="6676851" y="3614900"/>
              <a:ext cx="433381" cy="6757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3"/>
              <a:endCxn id="25" idx="1"/>
            </p:cNvCxnSpPr>
            <p:nvPr/>
          </p:nvCxnSpPr>
          <p:spPr>
            <a:xfrm>
              <a:off x="7762743" y="2949381"/>
              <a:ext cx="467415" cy="6655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1"/>
              <a:endCxn id="23" idx="3"/>
            </p:cNvCxnSpPr>
            <p:nvPr/>
          </p:nvCxnSpPr>
          <p:spPr>
            <a:xfrm flipH="1">
              <a:off x="7760983" y="3614900"/>
              <a:ext cx="469175" cy="6757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593394" y="461636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8238425">
              <a:off x="7364670" y="4045668"/>
              <a:ext cx="116519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99CCFF"/>
                  </a:solidFill>
                </a:rPr>
                <a:t>Logical connection</a:t>
              </a:r>
            </a:p>
          </p:txBody>
        </p:sp>
        <p:cxnSp>
          <p:nvCxnSpPr>
            <p:cNvPr id="38" name="Straight Connector 37"/>
            <p:cNvCxnSpPr>
              <a:stCxn id="24" idx="3"/>
            </p:cNvCxnSpPr>
            <p:nvPr/>
          </p:nvCxnSpPr>
          <p:spPr>
            <a:xfrm>
              <a:off x="6676851" y="3614900"/>
              <a:ext cx="149736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2" idx="2"/>
              <a:endCxn id="23" idx="0"/>
            </p:cNvCxnSpPr>
            <p:nvPr/>
          </p:nvCxnSpPr>
          <p:spPr>
            <a:xfrm flipH="1">
              <a:off x="7435608" y="3208187"/>
              <a:ext cx="1760" cy="8236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494" y="2726874"/>
              <a:ext cx="476116" cy="481526"/>
            </a:xfrm>
            <a:prstGeom prst="rect">
              <a:avLst/>
            </a:prstGeom>
          </p:spPr>
        </p:pic>
        <p:cxnSp>
          <p:nvCxnSpPr>
            <p:cNvPr id="62" name="Straight Connector 61"/>
            <p:cNvCxnSpPr>
              <a:stCxn id="61" idx="2"/>
              <a:endCxn id="24" idx="0"/>
            </p:cNvCxnSpPr>
            <p:nvPr/>
          </p:nvCxnSpPr>
          <p:spPr>
            <a:xfrm flipH="1">
              <a:off x="6351476" y="3208400"/>
              <a:ext cx="5076" cy="147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The internet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178" y="1358136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The internet is: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9466" y="1270000"/>
            <a:ext cx="398222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90090" y="4784097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Domain name service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390090" y="5098344"/>
            <a:ext cx="2960714" cy="1607323"/>
          </a:xfrm>
          <a:prstGeom prst="rect">
            <a:avLst/>
          </a:prstGeom>
          <a:solidFill>
            <a:schemeClr val="bg1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481620" y="478409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Hosting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3478194" y="5096775"/>
            <a:ext cx="2960714" cy="1608826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566298" y="5096775"/>
            <a:ext cx="2960714" cy="1608826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561747" y="4784097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The cloud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8122" y="632339"/>
            <a:ext cx="9770785" cy="3841900"/>
            <a:chOff x="138122" y="632339"/>
            <a:chExt cx="9770785" cy="3841900"/>
          </a:xfrm>
        </p:grpSpPr>
        <p:pic>
          <p:nvPicPr>
            <p:cNvPr id="146" name="Picture 145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91567" y="1236445"/>
              <a:ext cx="3814433" cy="323779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590" y="3187729"/>
              <a:ext cx="650751" cy="517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802950" y="3136607"/>
              <a:ext cx="566115" cy="53804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0850" y="3010535"/>
              <a:ext cx="478243" cy="81699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254" y="2201235"/>
              <a:ext cx="604991" cy="52399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799" y="2300920"/>
              <a:ext cx="407559" cy="61149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3643">
              <a:off x="2331478" y="2706337"/>
              <a:ext cx="246005" cy="28845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55">
              <a:off x="1524266" y="2768186"/>
              <a:ext cx="246005" cy="28845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406" y="3302309"/>
              <a:ext cx="246005" cy="2884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84845" y="3302309"/>
              <a:ext cx="246005" cy="28845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008" y="3315713"/>
              <a:ext cx="1022555" cy="20664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634" y="2643925"/>
              <a:ext cx="1022555" cy="20664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2014" y="3302309"/>
              <a:ext cx="1022555" cy="206641"/>
            </a:xfrm>
            <a:prstGeom prst="rect">
              <a:avLst/>
            </a:prstGeom>
          </p:spPr>
        </p:pic>
        <p:cxnSp>
          <p:nvCxnSpPr>
            <p:cNvPr id="21" name="Straight Connector 20"/>
            <p:cNvCxnSpPr>
              <a:stCxn id="3" idx="1"/>
              <a:endCxn id="15" idx="1"/>
            </p:cNvCxnSpPr>
            <p:nvPr/>
          </p:nvCxnSpPr>
          <p:spPr>
            <a:xfrm flipV="1">
              <a:off x="2709093" y="3419034"/>
              <a:ext cx="556915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5" idx="0"/>
              <a:endCxn id="16" idx="0"/>
            </p:cNvCxnSpPr>
            <p:nvPr/>
          </p:nvCxnSpPr>
          <p:spPr>
            <a:xfrm rot="5400000" flipH="1" flipV="1">
              <a:off x="4275705" y="2145506"/>
              <a:ext cx="671788" cy="1668626"/>
            </a:xfrm>
            <a:prstGeom prst="bentConnector3">
              <a:avLst>
                <a:gd name="adj1" fmla="val 17231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6" idx="2"/>
              <a:endCxn id="17" idx="1"/>
            </p:cNvCxnSpPr>
            <p:nvPr/>
          </p:nvCxnSpPr>
          <p:spPr>
            <a:xfrm rot="16200000" flipH="1">
              <a:off x="5836431" y="2460047"/>
              <a:ext cx="555064" cy="1336102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3"/>
              <a:endCxn id="8" idx="3"/>
            </p:cNvCxnSpPr>
            <p:nvPr/>
          </p:nvCxnSpPr>
          <p:spPr>
            <a:xfrm flipV="1">
              <a:off x="7804569" y="3405629"/>
              <a:ext cx="998381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36" idx="3"/>
              <a:endCxn id="163" idx="3"/>
            </p:cNvCxnSpPr>
            <p:nvPr/>
          </p:nvCxnSpPr>
          <p:spPr>
            <a:xfrm flipV="1">
              <a:off x="6899838" y="1662722"/>
              <a:ext cx="277701" cy="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cxnSpLocks/>
              <a:stCxn id="15" idx="2"/>
              <a:endCxn id="18" idx="0"/>
            </p:cNvCxnSpPr>
            <p:nvPr/>
          </p:nvCxnSpPr>
          <p:spPr>
            <a:xfrm rot="16200000" flipH="1">
              <a:off x="3432988" y="3866652"/>
              <a:ext cx="688810" cy="2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5" idx="3"/>
              <a:endCxn id="99" idx="3"/>
            </p:cNvCxnSpPr>
            <p:nvPr/>
          </p:nvCxnSpPr>
          <p:spPr>
            <a:xfrm flipV="1">
              <a:off x="4288563" y="3419033"/>
              <a:ext cx="31003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stCxn id="16" idx="3"/>
              <a:endCxn id="136" idx="2"/>
            </p:cNvCxnSpPr>
            <p:nvPr/>
          </p:nvCxnSpPr>
          <p:spPr>
            <a:xfrm flipV="1">
              <a:off x="5957189" y="1766665"/>
              <a:ext cx="431372" cy="980581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7283" y="1560024"/>
              <a:ext cx="1022555" cy="206641"/>
            </a:xfrm>
            <a:prstGeom prst="rect">
              <a:avLst/>
            </a:prstGeom>
          </p:spPr>
        </p:pic>
        <p:sp>
          <p:nvSpPr>
            <p:cNvPr id="138" name="TextBox 137"/>
            <p:cNvSpPr txBox="1"/>
            <p:nvPr/>
          </p:nvSpPr>
          <p:spPr>
            <a:xfrm>
              <a:off x="2990967" y="3548059"/>
              <a:ext cx="1603324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Internet service provider</a:t>
              </a:r>
              <a:br>
                <a:rPr lang="en-GB" sz="1100" dirty="0"/>
              </a:br>
              <a:r>
                <a:rPr lang="en-GB" sz="1100" dirty="0"/>
                <a:t>Domain name service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 rot="16200000" flipV="1">
              <a:off x="4454483" y="3136663"/>
              <a:ext cx="852961" cy="564739"/>
              <a:chOff x="6297422" y="4628958"/>
              <a:chExt cx="852961" cy="564739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6297422" y="5002957"/>
                <a:ext cx="167149" cy="167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424812" y="4628959"/>
                <a:ext cx="167149" cy="167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839619" y="4628958"/>
                <a:ext cx="167149" cy="167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983234" y="4994406"/>
                <a:ext cx="167149" cy="167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97" name="Straight Connector 96"/>
              <p:cNvCxnSpPr>
                <a:stCxn id="94" idx="5"/>
                <a:endCxn id="99" idx="1"/>
              </p:cNvCxnSpPr>
              <p:nvPr/>
            </p:nvCxnSpPr>
            <p:spPr>
              <a:xfrm rot="16200000" flipH="1">
                <a:off x="6550375" y="4788738"/>
                <a:ext cx="190635" cy="156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3" idx="6"/>
                <a:endCxn id="96" idx="2"/>
              </p:cNvCxnSpPr>
              <p:nvPr/>
            </p:nvCxnSpPr>
            <p:spPr>
              <a:xfrm flipV="1">
                <a:off x="6464571" y="5077981"/>
                <a:ext cx="518663" cy="85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6608186" y="4880299"/>
                <a:ext cx="231433" cy="395364"/>
              </a:xfrm>
              <a:prstGeom prst="rect">
                <a:avLst/>
              </a:prstGeom>
            </p:spPr>
          </p:pic>
          <p:cxnSp>
            <p:nvCxnSpPr>
              <p:cNvPr id="100" name="Straight Connector 99"/>
              <p:cNvCxnSpPr>
                <a:stCxn id="95" idx="3"/>
                <a:endCxn id="99" idx="1"/>
              </p:cNvCxnSpPr>
              <p:nvPr/>
            </p:nvCxnSpPr>
            <p:spPr>
              <a:xfrm rot="16200000" flipH="1" flipV="1">
                <a:off x="6698682" y="4796849"/>
                <a:ext cx="190636" cy="140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ounded Rectangular Callout 148"/>
            <p:cNvSpPr/>
            <p:nvPr/>
          </p:nvSpPr>
          <p:spPr>
            <a:xfrm>
              <a:off x="4376584" y="4051624"/>
              <a:ext cx="2095918" cy="291409"/>
            </a:xfrm>
            <a:prstGeom prst="wedgeRoundRectCallout">
              <a:avLst>
                <a:gd name="adj1" fmla="val -63097"/>
                <a:gd name="adj2" fmla="val 22793"/>
                <a:gd name="adj3" fmla="val 16667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>
                      <a:lumMod val="50000"/>
                    </a:schemeClr>
                  </a:solidFill>
                </a:rPr>
                <a:t>www.google.com → 8.8.8.8</a:t>
              </a:r>
            </a:p>
          </p:txBody>
        </p:sp>
        <p:sp>
          <p:nvSpPr>
            <p:cNvPr id="150" name="Rounded Rectangular Callout 149"/>
            <p:cNvSpPr/>
            <p:nvPr/>
          </p:nvSpPr>
          <p:spPr>
            <a:xfrm>
              <a:off x="138122" y="3738271"/>
              <a:ext cx="1722792" cy="383804"/>
            </a:xfrm>
            <a:prstGeom prst="wedgeRoundRectCallout">
              <a:avLst>
                <a:gd name="adj1" fmla="val -11521"/>
                <a:gd name="adj2" fmla="val -82359"/>
                <a:gd name="adj3" fmla="val 16667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>
                      <a:lumMod val="50000"/>
                    </a:schemeClr>
                  </a:solidFill>
                </a:rPr>
                <a:t>Request www.google.com</a:t>
              </a:r>
            </a:p>
          </p:txBody>
        </p:sp>
        <p:sp>
          <p:nvSpPr>
            <p:cNvPr id="151" name="Rounded Rectangular Callout 150"/>
            <p:cNvSpPr/>
            <p:nvPr/>
          </p:nvSpPr>
          <p:spPr>
            <a:xfrm>
              <a:off x="8610664" y="2688410"/>
              <a:ext cx="1154809" cy="291409"/>
            </a:xfrm>
            <a:prstGeom prst="wedgeRoundRectCallout">
              <a:avLst>
                <a:gd name="adj1" fmla="val -21469"/>
                <a:gd name="adj2" fmla="val 84897"/>
                <a:gd name="adj3" fmla="val 16667"/>
              </a:avLst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>
                      <a:lumMod val="50000"/>
                    </a:schemeClr>
                  </a:solidFill>
                </a:rPr>
                <a:t>Google server</a:t>
              </a:r>
            </a:p>
          </p:txBody>
        </p:sp>
        <p:grpSp>
          <p:nvGrpSpPr>
            <p:cNvPr id="156" name="Group 155"/>
            <p:cNvGrpSpPr/>
            <p:nvPr/>
          </p:nvGrpSpPr>
          <p:grpSpPr>
            <a:xfrm rot="16200000" flipV="1">
              <a:off x="7033429" y="1380352"/>
              <a:ext cx="852961" cy="564739"/>
              <a:chOff x="6297422" y="4628958"/>
              <a:chExt cx="852961" cy="564739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297422" y="5002957"/>
                <a:ext cx="167149" cy="167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424812" y="4628959"/>
                <a:ext cx="167149" cy="167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839619" y="4628958"/>
                <a:ext cx="167149" cy="167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83234" y="4994406"/>
                <a:ext cx="167149" cy="167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61" name="Straight Connector 160"/>
              <p:cNvCxnSpPr>
                <a:stCxn id="158" idx="5"/>
                <a:endCxn id="163" idx="1"/>
              </p:cNvCxnSpPr>
              <p:nvPr/>
            </p:nvCxnSpPr>
            <p:spPr>
              <a:xfrm rot="16200000" flipH="1">
                <a:off x="6550375" y="4788738"/>
                <a:ext cx="190635" cy="156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>
                <a:stCxn id="157" idx="6"/>
                <a:endCxn id="160" idx="2"/>
              </p:cNvCxnSpPr>
              <p:nvPr/>
            </p:nvCxnSpPr>
            <p:spPr>
              <a:xfrm flipV="1">
                <a:off x="6464571" y="5077981"/>
                <a:ext cx="518663" cy="85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6608186" y="4880299"/>
                <a:ext cx="231433" cy="395364"/>
              </a:xfrm>
              <a:prstGeom prst="rect">
                <a:avLst/>
              </a:prstGeom>
            </p:spPr>
          </p:pic>
          <p:cxnSp>
            <p:nvCxnSpPr>
              <p:cNvPr id="164" name="Straight Connector 163"/>
              <p:cNvCxnSpPr>
                <a:stCxn id="159" idx="3"/>
                <a:endCxn id="163" idx="1"/>
              </p:cNvCxnSpPr>
              <p:nvPr/>
            </p:nvCxnSpPr>
            <p:spPr>
              <a:xfrm rot="16200000" flipH="1" flipV="1">
                <a:off x="6698682" y="4796849"/>
                <a:ext cx="190636" cy="140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/>
            <p:cNvGrpSpPr/>
            <p:nvPr/>
          </p:nvGrpSpPr>
          <p:grpSpPr>
            <a:xfrm>
              <a:off x="5961472" y="632339"/>
              <a:ext cx="852961" cy="646705"/>
              <a:chOff x="6297422" y="4628958"/>
              <a:chExt cx="852961" cy="64670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297422" y="5002957"/>
                <a:ext cx="167149" cy="167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424812" y="4628959"/>
                <a:ext cx="167149" cy="167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6839619" y="4628958"/>
                <a:ext cx="167149" cy="167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83234" y="4994406"/>
                <a:ext cx="167149" cy="167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71" name="Straight Connector 170"/>
              <p:cNvCxnSpPr>
                <a:stCxn id="168" idx="5"/>
                <a:endCxn id="173" idx="0"/>
              </p:cNvCxnSpPr>
              <p:nvPr/>
            </p:nvCxnSpPr>
            <p:spPr>
              <a:xfrm>
                <a:off x="6567483" y="4771630"/>
                <a:ext cx="156419" cy="1086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stCxn id="167" idx="6"/>
                <a:endCxn id="170" idx="2"/>
              </p:cNvCxnSpPr>
              <p:nvPr/>
            </p:nvCxnSpPr>
            <p:spPr>
              <a:xfrm flipV="1">
                <a:off x="6464571" y="5077981"/>
                <a:ext cx="518663" cy="85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3" name="Picture 17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6608186" y="4880299"/>
                <a:ext cx="231433" cy="395364"/>
              </a:xfrm>
              <a:prstGeom prst="rect">
                <a:avLst/>
              </a:prstGeom>
            </p:spPr>
          </p:pic>
          <p:cxnSp>
            <p:nvCxnSpPr>
              <p:cNvPr id="174" name="Straight Connector 173"/>
              <p:cNvCxnSpPr>
                <a:stCxn id="169" idx="3"/>
                <a:endCxn id="173" idx="0"/>
              </p:cNvCxnSpPr>
              <p:nvPr/>
            </p:nvCxnSpPr>
            <p:spPr>
              <a:xfrm flipH="1">
                <a:off x="6723902" y="4771629"/>
                <a:ext cx="140195" cy="108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Straight Connector 179"/>
            <p:cNvCxnSpPr>
              <a:stCxn id="136" idx="0"/>
              <a:endCxn id="173" idx="2"/>
            </p:cNvCxnSpPr>
            <p:nvPr/>
          </p:nvCxnSpPr>
          <p:spPr>
            <a:xfrm flipH="1" flipV="1">
              <a:off x="6387952" y="1279044"/>
              <a:ext cx="609" cy="280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Image result for google search pag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017759" y="3607257"/>
              <a:ext cx="891148" cy="47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E527FB2-0558-4DC4-8A7B-1110756BF89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5586" y="4211164"/>
            <a:ext cx="403829" cy="3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9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Wired modes of connection – Ethernet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B7042-77F5-4248-82B3-28BCF6963028}"/>
              </a:ext>
            </a:extLst>
          </p:cNvPr>
          <p:cNvSpPr txBox="1"/>
          <p:nvPr/>
        </p:nvSpPr>
        <p:spPr>
          <a:xfrm>
            <a:off x="319178" y="1142997"/>
            <a:ext cx="908008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7088">
              <a:lnSpc>
                <a:spcPts val="3800"/>
              </a:lnSpc>
            </a:pPr>
            <a:r>
              <a:rPr lang="en-GB" sz="1100" dirty="0"/>
              <a:t>Ethernet is a 				used for communication on a			</a:t>
            </a:r>
          </a:p>
          <a:p>
            <a:pPr>
              <a:lnSpc>
                <a:spcPts val="3800"/>
              </a:lnSpc>
            </a:pPr>
            <a:r>
              <a:rPr lang="en-GB" sz="1100" dirty="0"/>
              <a:t>Ethernet has largely replaced competing wired LAN technologies.</a:t>
            </a:r>
          </a:p>
          <a:p>
            <a:pPr defTabSz="1008063">
              <a:lnSpc>
                <a:spcPts val="3800"/>
              </a:lnSpc>
            </a:pPr>
            <a:r>
              <a:rPr lang="en-GB" sz="1100" dirty="0"/>
              <a:t>The original Ethernet used 			while the newer Ethernet uses</a:t>
            </a:r>
          </a:p>
          <a:p>
            <a:pPr>
              <a:lnSpc>
                <a:spcPts val="3800"/>
              </a:lnSpc>
            </a:pPr>
            <a:r>
              <a:rPr lang="en-GB" sz="1100" dirty="0"/>
              <a:t>with a 	         to connect components together. Over the course of its history, Ethernet data transfer rates have increased from the original 2.94 megabits per second to 100 gigabits per second.</a:t>
            </a:r>
          </a:p>
          <a:p>
            <a:pPr defTabSz="754063">
              <a:lnSpc>
                <a:spcPts val="3800"/>
              </a:lnSpc>
            </a:pPr>
            <a:r>
              <a:rPr lang="en-GB" sz="1100" dirty="0"/>
              <a:t>Systems communicating over Ethernet divide a stream of data into shorter pieces called			 </a:t>
            </a:r>
          </a:p>
          <a:p>
            <a:pPr defTabSz="773113">
              <a:lnSpc>
                <a:spcPts val="3800"/>
              </a:lnSpc>
              <a:tabLst>
                <a:tab pos="3314700" algn="l"/>
              </a:tabLst>
            </a:pPr>
            <a:r>
              <a:rPr lang="en-GB" sz="1100" dirty="0"/>
              <a:t>Each contains a 	and a 				used for error-checking so that damaged transmissions can be detected.</a:t>
            </a:r>
          </a:p>
          <a:p>
            <a:pPr defTabSz="661988">
              <a:lnSpc>
                <a:spcPts val="3800"/>
              </a:lnSpc>
              <a:tabLst>
                <a:tab pos="3314700" algn="l"/>
              </a:tabLst>
            </a:pPr>
            <a:r>
              <a:rPr lang="en-GB" sz="1100" dirty="0"/>
              <a:t>Ethernet provides networking protocols up to the 		        of the open standards interconnection model.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C8DE7A-B654-9A45-A016-196688BE7E5E}"/>
              </a:ext>
            </a:extLst>
          </p:cNvPr>
          <p:cNvSpPr/>
          <p:nvPr/>
        </p:nvSpPr>
        <p:spPr>
          <a:xfrm>
            <a:off x="1184124" y="1291950"/>
            <a:ext cx="2340000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FDDF38-21A8-A44F-B6C8-7B25F9C68F36}"/>
              </a:ext>
            </a:extLst>
          </p:cNvPr>
          <p:cNvSpPr/>
          <p:nvPr/>
        </p:nvSpPr>
        <p:spPr>
          <a:xfrm>
            <a:off x="5532024" y="1291950"/>
            <a:ext cx="2340000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6F32F-7D0F-A14E-9E83-767D32D8A37B}"/>
              </a:ext>
            </a:extLst>
          </p:cNvPr>
          <p:cNvSpPr/>
          <p:nvPr/>
        </p:nvSpPr>
        <p:spPr>
          <a:xfrm>
            <a:off x="1980760" y="2244452"/>
            <a:ext cx="2340000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D63A40-1BF8-F040-918E-937CF60E192A}"/>
              </a:ext>
            </a:extLst>
          </p:cNvPr>
          <p:cNvSpPr/>
          <p:nvPr/>
        </p:nvSpPr>
        <p:spPr>
          <a:xfrm>
            <a:off x="6286475" y="2244451"/>
            <a:ext cx="2340000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B4F74A-93DB-084E-953E-5FEDDE962CC2}"/>
              </a:ext>
            </a:extLst>
          </p:cNvPr>
          <p:cNvSpPr/>
          <p:nvPr/>
        </p:nvSpPr>
        <p:spPr>
          <a:xfrm>
            <a:off x="866515" y="2723589"/>
            <a:ext cx="650050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CC45B-B9ED-B34B-AC4D-C92A4B53D731}"/>
              </a:ext>
            </a:extLst>
          </p:cNvPr>
          <p:cNvSpPr/>
          <p:nvPr/>
        </p:nvSpPr>
        <p:spPr>
          <a:xfrm>
            <a:off x="5510579" y="3689142"/>
            <a:ext cx="622593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666E0B-C469-1240-A610-48D40A467063}"/>
              </a:ext>
            </a:extLst>
          </p:cNvPr>
          <p:cNvSpPr/>
          <p:nvPr/>
        </p:nvSpPr>
        <p:spPr>
          <a:xfrm>
            <a:off x="1322222" y="4177178"/>
            <a:ext cx="2340000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695AFF-AD8E-384C-B7C3-5A6A00903F72}"/>
              </a:ext>
            </a:extLst>
          </p:cNvPr>
          <p:cNvSpPr/>
          <p:nvPr/>
        </p:nvSpPr>
        <p:spPr>
          <a:xfrm>
            <a:off x="4122362" y="4177177"/>
            <a:ext cx="2340000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C36B42-E310-A949-9295-F5C4C3971D43}"/>
              </a:ext>
            </a:extLst>
          </p:cNvPr>
          <p:cNvSpPr/>
          <p:nvPr/>
        </p:nvSpPr>
        <p:spPr>
          <a:xfrm>
            <a:off x="3288680" y="5133833"/>
            <a:ext cx="1249866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</TotalTime>
  <Words>486</Words>
  <Application>Microsoft Office PowerPoint</Application>
  <PresentationFormat>A4 Paper (210x297 mm)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Types of networks</vt:lpstr>
      <vt:lpstr>The advantages and disadvantages of networks</vt:lpstr>
      <vt:lpstr>Factors that affect network performance</vt:lpstr>
      <vt:lpstr>The different roles of computers in a client-server and a peer-to-peer network</vt:lpstr>
      <vt:lpstr>The internet</vt:lpstr>
      <vt:lpstr>Wired modes of connection – Ethernet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Sargent</dc:creator>
  <cp:lastModifiedBy>Attila Egemensoy</cp:lastModifiedBy>
  <cp:revision>137</cp:revision>
  <dcterms:created xsi:type="dcterms:W3CDTF">2014-10-30T19:23:19Z</dcterms:created>
  <dcterms:modified xsi:type="dcterms:W3CDTF">2022-01-13T12:47:53Z</dcterms:modified>
</cp:coreProperties>
</file>