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91" d="100"/>
          <a:sy n="91" d="100"/>
        </p:scale>
        <p:origin x="-12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337E-65C7-403B-A6CC-CE2311F93B53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EE68E-374F-43E7-9337-66D8ED84B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3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6D52C-92FA-4385-8740-85A5CEB432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65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150" y="1331920"/>
            <a:ext cx="6038850" cy="2387600"/>
          </a:xfrm>
          <a:solidFill>
            <a:srgbClr val="221657"/>
          </a:solidFill>
          <a:ln w="114300">
            <a:solidFill>
              <a:srgbClr val="D3D800"/>
            </a:solidFill>
          </a:ln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150" y="3756031"/>
            <a:ext cx="6038850" cy="1655762"/>
          </a:xfrm>
          <a:solidFill>
            <a:srgbClr val="221657"/>
          </a:solidFill>
          <a:ln w="114300">
            <a:solidFill>
              <a:srgbClr val="D3D800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5" y="876295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9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81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62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65707" y="906233"/>
            <a:ext cx="1042196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65707" y="1704180"/>
            <a:ext cx="10396307" cy="3453607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>
                <a:solidFill>
                  <a:srgbClr val="D7098A"/>
                </a:solidFill>
                <a:latin typeface="Arial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B65DB6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1167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-15280"/>
            <a:ext cx="6458676" cy="6058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868331" y="3267655"/>
            <a:ext cx="6458676" cy="72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4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43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65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3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61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36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45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EC27-B937-43FA-B9B7-1152982E5568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ADD5E-D8E9-4498-9D77-6A3EA308C7D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9"/>
          <a:stretch/>
        </p:blipFill>
        <p:spPr>
          <a:xfrm>
            <a:off x="8902321" y="42628"/>
            <a:ext cx="3289679" cy="11379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50097" y="6355683"/>
            <a:ext cx="3590855" cy="36579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444678" y="6721475"/>
            <a:ext cx="3708722" cy="0"/>
          </a:xfrm>
          <a:prstGeom prst="line">
            <a:avLst/>
          </a:prstGeom>
          <a:ln w="60325">
            <a:solidFill>
              <a:srgbClr val="87878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3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dirty="0" smtClean="0"/>
              <a:t>Using computers safely, effectively and responsibly – End of Unit Test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8639" y="3882155"/>
            <a:ext cx="6038850" cy="1655762"/>
          </a:xfrm>
        </p:spPr>
        <p:txBody>
          <a:bodyPr/>
          <a:lstStyle/>
          <a:p>
            <a:r>
              <a:rPr lang="en-GB" dirty="0" smtClean="0"/>
              <a:t>Year 7 – Mrs Perry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62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Secure Passwords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It’s important to protect our data with</a:t>
            </a:r>
            <a:br>
              <a:rPr lang="en-GB" dirty="0" smtClean="0"/>
            </a:br>
            <a:r>
              <a:rPr lang="en-GB" b="1" dirty="0" smtClean="0"/>
              <a:t>secure</a:t>
            </a:r>
            <a:r>
              <a:rPr lang="en-GB" dirty="0" smtClean="0"/>
              <a:t> passwords.</a:t>
            </a:r>
          </a:p>
          <a:p>
            <a:r>
              <a:rPr lang="en-GB" dirty="0" smtClean="0"/>
              <a:t>Ideally use a </a:t>
            </a:r>
            <a:r>
              <a:rPr lang="en-GB" b="1" dirty="0" smtClean="0"/>
              <a:t>different </a:t>
            </a:r>
            <a:r>
              <a:rPr lang="en-GB" dirty="0" smtClean="0"/>
              <a:t>password for different sites. Why?</a:t>
            </a:r>
          </a:p>
          <a:p>
            <a:r>
              <a:rPr lang="en-GB" dirty="0" smtClean="0"/>
              <a:t>NEVER share your school password (even with your friends)</a:t>
            </a:r>
          </a:p>
          <a:p>
            <a:r>
              <a:rPr lang="en-GB" dirty="0" smtClean="0"/>
              <a:t>Automated hacking tools can hack passwords of up to 10 characters!</a:t>
            </a:r>
          </a:p>
          <a:p>
            <a:r>
              <a:rPr lang="en-GB" dirty="0" smtClean="0"/>
              <a:t>Use at least 8 characters</a:t>
            </a:r>
          </a:p>
          <a:p>
            <a:r>
              <a:rPr lang="en-GB" dirty="0" smtClean="0"/>
              <a:t>Use a mixture of UPPERCASE and lowercase letters, numbers and symbols</a:t>
            </a:r>
          </a:p>
          <a:p>
            <a:r>
              <a:rPr lang="en-GB" dirty="0" smtClean="0"/>
              <a:t>How can you choose a memorable password?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1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Antivirus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does antivirus software do?</a:t>
            </a:r>
          </a:p>
          <a:p>
            <a:endParaRPr lang="en-GB" dirty="0" smtClean="0"/>
          </a:p>
          <a:p>
            <a:r>
              <a:rPr lang="en-GB" dirty="0"/>
              <a:t>Checks files when they are opened to protect from viruses.</a:t>
            </a:r>
          </a:p>
          <a:p>
            <a:endParaRPr lang="en-GB" dirty="0"/>
          </a:p>
          <a:p>
            <a:r>
              <a:rPr lang="en-GB" dirty="0" smtClean="0"/>
              <a:t>Scans the computer regularly for viruses.</a:t>
            </a:r>
          </a:p>
          <a:p>
            <a:endParaRPr lang="en-GB" dirty="0"/>
          </a:p>
          <a:p>
            <a:r>
              <a:rPr lang="en-GB" dirty="0" smtClean="0"/>
              <a:t>Removes viruses from the computer.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96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Firewall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What does a firewall do?</a:t>
            </a:r>
          </a:p>
          <a:p>
            <a:endParaRPr lang="en-GB" dirty="0"/>
          </a:p>
          <a:p>
            <a:r>
              <a:rPr lang="en-GB" dirty="0" smtClean="0"/>
              <a:t>Limits data that can pass through it to protect your computer system from unauthorised users.</a:t>
            </a:r>
          </a:p>
          <a:p>
            <a:endParaRPr lang="en-GB" dirty="0"/>
          </a:p>
          <a:p>
            <a:r>
              <a:rPr lang="en-GB" dirty="0" smtClean="0"/>
              <a:t>A router is a hardware device that has a built in firewall.</a:t>
            </a:r>
          </a:p>
          <a:p>
            <a:endParaRPr lang="en-GB" dirty="0"/>
          </a:p>
          <a:p>
            <a:r>
              <a:rPr lang="en-GB" dirty="0" smtClean="0"/>
              <a:t>Operating systems also have firewall filters.</a:t>
            </a:r>
          </a:p>
        </p:txBody>
      </p:sp>
    </p:spTree>
    <p:extLst>
      <p:ext uri="{BB962C8B-B14F-4D97-AF65-F5344CB8AC3E}">
        <p14:creationId xmlns:p14="http://schemas.microsoft.com/office/powerpoint/2010/main" val="177374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Advantages of email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Can send to multiple recipients at once</a:t>
            </a:r>
          </a:p>
          <a:p>
            <a:r>
              <a:rPr lang="en-GB" dirty="0"/>
              <a:t>Can send attachments</a:t>
            </a:r>
          </a:p>
          <a:p>
            <a:r>
              <a:rPr lang="en-GB" dirty="0"/>
              <a:t>Sent instantly at any time</a:t>
            </a:r>
          </a:p>
          <a:p>
            <a:r>
              <a:rPr lang="en-GB" dirty="0"/>
              <a:t>Can request a receipt that the email has been read</a:t>
            </a:r>
          </a:p>
          <a:p>
            <a:r>
              <a:rPr lang="en-GB" dirty="0"/>
              <a:t>Can send and receive email from any web enabled device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240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Disadvantages of email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Spam</a:t>
            </a:r>
          </a:p>
          <a:p>
            <a:r>
              <a:rPr lang="en-GB" dirty="0"/>
              <a:t>Viruses</a:t>
            </a:r>
          </a:p>
          <a:p>
            <a:r>
              <a:rPr lang="en-GB" dirty="0"/>
              <a:t>Phishing</a:t>
            </a:r>
          </a:p>
          <a:p>
            <a:r>
              <a:rPr lang="en-GB" dirty="0"/>
              <a:t>Need an Internet connection</a:t>
            </a:r>
          </a:p>
          <a:p>
            <a:r>
              <a:rPr lang="en-GB" dirty="0"/>
              <a:t>Your message can only be read when the recipient next logs in and checks their mail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74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a signature?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 email signature is text that is automatically added to the bottom of an email</a:t>
            </a:r>
          </a:p>
          <a:p>
            <a:r>
              <a:rPr lang="en-GB" dirty="0"/>
              <a:t>An employee might use their name and contact details for example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53632" r="46736" b="12325"/>
          <a:stretch/>
        </p:blipFill>
        <p:spPr bwMode="auto">
          <a:xfrm>
            <a:off x="3598494" y="3430982"/>
            <a:ext cx="5017786" cy="276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520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88936" y="464370"/>
            <a:ext cx="7816470" cy="670772"/>
          </a:xfrm>
        </p:spPr>
        <p:txBody>
          <a:bodyPr/>
          <a:lstStyle/>
          <a:p>
            <a:r>
              <a:rPr lang="en-GB" dirty="0"/>
              <a:t>What is a search engine?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28073" y="1228435"/>
            <a:ext cx="10751127" cy="5514109"/>
          </a:xfrm>
        </p:spPr>
        <p:txBody>
          <a:bodyPr>
            <a:normAutofit fontScale="47500" lnSpcReduction="20000"/>
          </a:bodyPr>
          <a:lstStyle/>
          <a:p>
            <a:r>
              <a:rPr lang="en-GB" sz="6000" dirty="0"/>
              <a:t>A search engine is an online tool that helps people find information on </a:t>
            </a:r>
            <a:r>
              <a:rPr lang="en-GB" sz="6000" dirty="0" smtClean="0"/>
              <a:t>websites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r>
              <a:rPr lang="en-GB" sz="6700" b="1" dirty="0"/>
              <a:t>What is a browser?</a:t>
            </a:r>
          </a:p>
          <a:p>
            <a:r>
              <a:rPr lang="en-GB" sz="5900" dirty="0" smtClean="0"/>
              <a:t>It is a </a:t>
            </a:r>
            <a:r>
              <a:rPr lang="en-GB" sz="5900" dirty="0"/>
              <a:t>piece of software on your </a:t>
            </a:r>
            <a:r>
              <a:rPr lang="en-GB" sz="5900" dirty="0" smtClean="0"/>
              <a:t>computer that lets </a:t>
            </a:r>
            <a:r>
              <a:rPr lang="en-GB" sz="5900" dirty="0"/>
              <a:t>you visit </a:t>
            </a:r>
            <a:r>
              <a:rPr lang="en-GB" sz="5900" dirty="0" smtClean="0"/>
              <a:t>webpages on the world wide web </a:t>
            </a:r>
            <a:r>
              <a:rPr lang="en-GB" sz="5900" dirty="0"/>
              <a:t>and use web applications</a:t>
            </a:r>
            <a:endParaRPr lang="en-GB" sz="5900" dirty="0" smtClean="0"/>
          </a:p>
          <a:p>
            <a:r>
              <a:rPr lang="en-GB" sz="5900" dirty="0"/>
              <a:t>Internet browsers have some useful extra features</a:t>
            </a:r>
          </a:p>
          <a:p>
            <a:pPr lvl="1"/>
            <a:r>
              <a:rPr lang="en-GB" sz="4200" dirty="0"/>
              <a:t>You can see which websites you’ve </a:t>
            </a:r>
            <a:r>
              <a:rPr lang="en-GB" sz="4200" dirty="0" smtClean="0"/>
              <a:t>visited - </a:t>
            </a:r>
            <a:r>
              <a:rPr lang="en-GB" sz="4200" b="1" dirty="0" smtClean="0"/>
              <a:t>History</a:t>
            </a:r>
            <a:endParaRPr lang="en-GB" sz="4200" b="1" dirty="0"/>
          </a:p>
          <a:p>
            <a:pPr lvl="1"/>
            <a:r>
              <a:rPr lang="en-GB" sz="4200" dirty="0"/>
              <a:t>You can </a:t>
            </a:r>
            <a:r>
              <a:rPr lang="en-GB" sz="4200" b="1" dirty="0"/>
              <a:t>bookmark</a:t>
            </a:r>
            <a:r>
              <a:rPr lang="en-GB" sz="4200" dirty="0"/>
              <a:t> your favourite web </a:t>
            </a:r>
            <a:r>
              <a:rPr lang="en-GB" sz="4200" dirty="0" smtClean="0"/>
              <a:t>pages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13600" y="1717034"/>
            <a:ext cx="4596822" cy="1024705"/>
          </a:xfrm>
          <a:prstGeom prst="rect">
            <a:avLst/>
          </a:prstGeom>
        </p:spPr>
        <p:txBody>
          <a:bodyPr numCol="2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Bing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Yahoo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Ask</a:t>
            </a:r>
          </a:p>
        </p:txBody>
      </p:sp>
      <p:pic>
        <p:nvPicPr>
          <p:cNvPr id="6" name="Picture 2" descr="C:\Users\Rob\Dropbox\PG Online Marketing (1)\KS3 Using Computers Effectively, Safely and Responsibly - Heathcote\images\brows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787" y="5207233"/>
            <a:ext cx="3568448" cy="89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663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965707" y="1229505"/>
            <a:ext cx="10421960" cy="670772"/>
          </a:xfrm>
        </p:spPr>
        <p:txBody>
          <a:bodyPr/>
          <a:lstStyle/>
          <a:p>
            <a:r>
              <a:rPr lang="en-GB" dirty="0"/>
              <a:t>Is </a:t>
            </a:r>
            <a:r>
              <a:rPr lang="en-GB" dirty="0" smtClean="0"/>
              <a:t>the information on a web page </a:t>
            </a:r>
            <a:r>
              <a:rPr lang="en-GB" dirty="0"/>
              <a:t>correct?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97846" y="2480035"/>
            <a:ext cx="10396307" cy="3453607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Who is the author of the page? Have you heard of them? Is there contact information?</a:t>
            </a:r>
          </a:p>
          <a:p>
            <a:r>
              <a:rPr lang="en-GB" sz="2400" dirty="0"/>
              <a:t>Is the information up to date? When was it last updated?</a:t>
            </a:r>
          </a:p>
          <a:p>
            <a:r>
              <a:rPr lang="en-GB" sz="2400" dirty="0"/>
              <a:t>What is the purpose of the page – information, public service, news source, advertising </a:t>
            </a:r>
            <a:r>
              <a:rPr lang="en-GB" sz="2400" dirty="0" err="1"/>
              <a:t>etc</a:t>
            </a:r>
            <a:r>
              <a:rPr lang="en-GB" sz="2400" dirty="0"/>
              <a:t>?</a:t>
            </a:r>
          </a:p>
          <a:p>
            <a:r>
              <a:rPr lang="en-GB" sz="2400" dirty="0"/>
              <a:t>Is there a copyright symbol on the page? Who owns the copyright?</a:t>
            </a:r>
          </a:p>
          <a:p>
            <a:r>
              <a:rPr lang="en-GB" sz="2400" dirty="0"/>
              <a:t>Are there any references?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40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563"/>
            <a:ext cx="10515600" cy="1309638"/>
          </a:xfrm>
        </p:spPr>
        <p:txBody>
          <a:bodyPr/>
          <a:lstStyle/>
          <a:p>
            <a:r>
              <a:rPr lang="en-GB" dirty="0" smtClean="0"/>
              <a:t>File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174"/>
            <a:ext cx="10515600" cy="4543326"/>
          </a:xfrm>
        </p:spPr>
        <p:txBody>
          <a:bodyPr>
            <a:normAutofit fontScale="85000" lnSpcReduction="20000"/>
          </a:bodyPr>
          <a:lstStyle/>
          <a:p>
            <a:r>
              <a:rPr lang="en-GB" sz="3500" dirty="0" smtClean="0"/>
              <a:t>All files will have an appropriate name</a:t>
            </a:r>
          </a:p>
          <a:p>
            <a:r>
              <a:rPr lang="en-GB" sz="3500" dirty="0" smtClean="0"/>
              <a:t>Files also have an </a:t>
            </a:r>
            <a:r>
              <a:rPr lang="en-GB" sz="3500" dirty="0"/>
              <a:t>extension such as .doc</a:t>
            </a:r>
          </a:p>
          <a:p>
            <a:r>
              <a:rPr lang="en-GB" sz="3500" dirty="0"/>
              <a:t>This indicates the type of software application that can be used to open them</a:t>
            </a:r>
          </a:p>
          <a:p>
            <a:r>
              <a:rPr lang="en-GB" sz="3500" dirty="0"/>
              <a:t>.doc</a:t>
            </a:r>
          </a:p>
          <a:p>
            <a:r>
              <a:rPr lang="en-GB" sz="3500" dirty="0"/>
              <a:t>.jpg</a:t>
            </a:r>
          </a:p>
          <a:p>
            <a:r>
              <a:rPr lang="en-GB" sz="3500" dirty="0"/>
              <a:t>.</a:t>
            </a:r>
            <a:r>
              <a:rPr lang="en-GB" sz="3500" dirty="0" err="1"/>
              <a:t>ppt</a:t>
            </a:r>
            <a:endParaRPr lang="en-GB" sz="3500" dirty="0"/>
          </a:p>
          <a:p>
            <a:r>
              <a:rPr lang="en-GB" sz="3500" dirty="0"/>
              <a:t>.</a:t>
            </a:r>
            <a:r>
              <a:rPr lang="en-GB" sz="3500" dirty="0" smtClean="0"/>
              <a:t>html</a:t>
            </a:r>
            <a:br>
              <a:rPr lang="en-GB" sz="3500" dirty="0" smtClean="0"/>
            </a:br>
            <a:endParaRPr lang="en-GB" sz="3500" dirty="0" smtClean="0"/>
          </a:p>
          <a:p>
            <a:pPr marL="0" indent="0">
              <a:buNone/>
            </a:pPr>
            <a:r>
              <a:rPr lang="en-GB" sz="3500" b="1" dirty="0" smtClean="0"/>
              <a:t>Question</a:t>
            </a:r>
            <a:r>
              <a:rPr lang="en-GB" sz="3500" dirty="0" smtClean="0"/>
              <a:t> what are these applications and what are they used for?</a:t>
            </a:r>
            <a:endParaRPr lang="en-GB" sz="3500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3100388"/>
            <a:ext cx="2600325" cy="2308324"/>
          </a:xfrm>
          <a:prstGeom prst="rect">
            <a:avLst/>
          </a:prstGeom>
          <a:noFill/>
          <a:ln>
            <a:solidFill>
              <a:srgbClr val="D3D8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Examples:</a:t>
            </a:r>
          </a:p>
          <a:p>
            <a:endParaRPr lang="en-GB" sz="2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lMcDonald.doc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Lunchbudget.xls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ScratchLesson2.ppt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LVLogo.jpg</a:t>
            </a:r>
            <a:endParaRPr lang="en-GB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32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688"/>
            <a:ext cx="10515600" cy="1325563"/>
          </a:xfrm>
        </p:spPr>
        <p:txBody>
          <a:bodyPr/>
          <a:lstStyle/>
          <a:p>
            <a:r>
              <a:rPr lang="en-GB" dirty="0" smtClean="0"/>
              <a:t>Drives and Folders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334"/>
            <a:ext cx="10515600" cy="4351338"/>
          </a:xfrm>
        </p:spPr>
        <p:txBody>
          <a:bodyPr/>
          <a:lstStyle/>
          <a:p>
            <a:r>
              <a:rPr lang="en-GB" dirty="0" smtClean="0"/>
              <a:t>Files at saved in folders and drives in order to organise the files and find them easily</a:t>
            </a:r>
          </a:p>
          <a:p>
            <a:r>
              <a:rPr lang="en-GB" dirty="0" smtClean="0"/>
              <a:t>Files should have appropriate names and put within a folder which is saved on a drive.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648" y="3211369"/>
            <a:ext cx="6610350" cy="1352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82328" y="4091709"/>
            <a:ext cx="5643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Worksheet1 is saved so that you can retrieve it from the </a:t>
            </a:r>
            <a:r>
              <a:rPr lang="en-GB" b="1" u="sng" dirty="0" smtClean="0"/>
              <a:t>shared area drive </a:t>
            </a:r>
            <a:r>
              <a:rPr lang="en-GB" dirty="0" smtClean="0"/>
              <a:t>– it can be found using the following </a:t>
            </a:r>
            <a:r>
              <a:rPr lang="en-GB" b="1" u="sng" dirty="0" smtClean="0"/>
              <a:t>path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U:\Students\_Curriculum Areas\ICT</a:t>
            </a:r>
            <a:r>
              <a:rPr lang="en-GB" dirty="0" smtClean="0"/>
              <a:t>\     Year_7\Using_Computers_Safely</a:t>
            </a:r>
            <a:r>
              <a:rPr lang="en-GB" dirty="0"/>
              <a:t>,_</a:t>
            </a:r>
            <a:r>
              <a:rPr lang="en-GB" dirty="0" err="1" smtClean="0"/>
              <a:t>Effectively_And_Responsibly</a:t>
            </a:r>
            <a:r>
              <a:rPr lang="en-GB" dirty="0" smtClean="0"/>
              <a:t>\Lesson_1</a:t>
            </a:r>
            <a:r>
              <a:rPr lang="en-GB" dirty="0"/>
              <a:t>_(</a:t>
            </a:r>
            <a:r>
              <a:rPr lang="en-GB" dirty="0" err="1"/>
              <a:t>File_Management</a:t>
            </a:r>
            <a:r>
              <a:rPr lang="en-GB" dirty="0"/>
              <a:t>)</a:t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2" descr="C:\Users\Rob\Dropbox\PG Online Marketing (1)\KS3 Using Computers Effectively, Safely and Responsibly - Heathcote\images\L1 slide 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39"/>
          <a:stretch/>
        </p:blipFill>
        <p:spPr bwMode="auto">
          <a:xfrm>
            <a:off x="559437" y="3887427"/>
            <a:ext cx="2208811" cy="266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88648" y="4563486"/>
            <a:ext cx="2114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 example of a student directory structure within their network drive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10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79957" y="1196005"/>
            <a:ext cx="5168393" cy="670772"/>
          </a:xfrm>
        </p:spPr>
        <p:txBody>
          <a:bodyPr/>
          <a:lstStyle/>
          <a:p>
            <a:r>
              <a:rPr lang="en-GB" dirty="0"/>
              <a:t>Backups are important!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79957" y="2357767"/>
            <a:ext cx="5530343" cy="3453607"/>
          </a:xfrm>
        </p:spPr>
        <p:txBody>
          <a:bodyPr/>
          <a:lstStyle/>
          <a:p>
            <a:r>
              <a:rPr lang="en-GB" dirty="0"/>
              <a:t>Computer drives can fail</a:t>
            </a:r>
          </a:p>
          <a:p>
            <a:r>
              <a:rPr lang="en-GB" dirty="0"/>
              <a:t>A virus can corrupt your work</a:t>
            </a:r>
          </a:p>
          <a:p>
            <a:r>
              <a:rPr lang="en-GB" dirty="0"/>
              <a:t>A laptop or iPad can be lost or stolen</a:t>
            </a:r>
          </a:p>
          <a:p>
            <a:r>
              <a:rPr lang="en-GB" dirty="0"/>
              <a:t>You might accidentally delete a file</a:t>
            </a:r>
          </a:p>
          <a:p>
            <a:r>
              <a:rPr lang="en-GB" dirty="0"/>
              <a:t>What else could happen?</a:t>
            </a:r>
          </a:p>
          <a:p>
            <a:endParaRPr lang="en-GB" dirty="0"/>
          </a:p>
        </p:txBody>
      </p:sp>
      <p:pic>
        <p:nvPicPr>
          <p:cNvPr id="4" name="Picture 3" descr="C:\Users\Rob\Dropbox\PG Online Marketing (1)\KS3 Using Computers Effectively, Safely and Responsibly - Heathcote\images\brokenus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52" y="267702"/>
            <a:ext cx="2111897" cy="159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7010399" y="1196005"/>
            <a:ext cx="5372101" cy="6707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sz="40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-457200" algn="l" defTabSz="914400" rtl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4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0" indent="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Where to store a backup</a:t>
            </a:r>
            <a:endParaRPr lang="en-GB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10399" y="2357766"/>
            <a:ext cx="4523064" cy="3453607"/>
          </a:xfrm>
          <a:prstGeom prst="rect">
            <a:avLst/>
          </a:prstGeom>
        </p:spPr>
        <p:txBody>
          <a:bodyPr vert="horz" lIns="0" tIns="0" rIns="91440" bIns="45720" rtlCol="0">
            <a:normAutofit lnSpcReduction="10000"/>
          </a:bodyPr>
          <a:lstStyle>
            <a:lvl1pPr marL="271463" indent="-2714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23900" indent="-2794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 kern="1200">
                <a:solidFill>
                  <a:srgbClr val="D7098A"/>
                </a:solidFill>
                <a:latin typeface="Arial"/>
                <a:ea typeface="+mn-ea"/>
                <a:cs typeface="Arial"/>
              </a:defRPr>
            </a:lvl2pPr>
            <a:lvl3pPr marL="723900" indent="-2794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lang="en-US" sz="2000" kern="1200" baseline="0" dirty="0" smtClean="0">
                <a:solidFill>
                  <a:srgbClr val="B65DB6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One of the safest places is online – then even if you lose your flash drive, iPad or PC, or the school file server is destroyed by fire, you can still access your backup</a:t>
            </a:r>
          </a:p>
          <a:p>
            <a:r>
              <a:rPr lang="en-GB" smtClean="0"/>
              <a:t>Can you think of some methods of backing up important files online?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33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Cyberbullying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i="1" dirty="0"/>
              <a:t>“Bullying others through the use of technology, for example a mobile phone or the Internet.”</a:t>
            </a:r>
          </a:p>
          <a:p>
            <a:r>
              <a:rPr lang="en-GB" sz="2400" dirty="0"/>
              <a:t>Includes: threats, rumours, identity theft etc…</a:t>
            </a:r>
          </a:p>
          <a:p>
            <a:r>
              <a:rPr lang="en-GB" sz="2400" dirty="0"/>
              <a:t>Don’t reply, however tempting</a:t>
            </a:r>
          </a:p>
          <a:p>
            <a:r>
              <a:rPr lang="en-GB" sz="2400" dirty="0"/>
              <a:t>Block the sender</a:t>
            </a:r>
          </a:p>
          <a:p>
            <a:r>
              <a:rPr lang="en-GB" sz="2400" dirty="0"/>
              <a:t>Keep any evidence</a:t>
            </a:r>
          </a:p>
          <a:p>
            <a:r>
              <a:rPr lang="en-GB" sz="2400" dirty="0"/>
              <a:t>Tell somebody</a:t>
            </a:r>
          </a:p>
          <a:p>
            <a:r>
              <a:rPr lang="en-GB" sz="2400" dirty="0"/>
              <a:t>Use a ‘Report’ button</a:t>
            </a:r>
          </a:p>
        </p:txBody>
      </p:sp>
      <p:pic>
        <p:nvPicPr>
          <p:cNvPr id="4" name="Picture 2" descr="C:\Users\Rob\Dropbox\PG Online Marketing (1)\KS3 Using Computers Effectively, Safely and Responsibly - Heathcote\images\bull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651" y="3209065"/>
            <a:ext cx="5220476" cy="366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06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Online strangers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248281" y="1704180"/>
            <a:ext cx="3673153" cy="3453607"/>
          </a:xfrm>
        </p:spPr>
        <p:txBody>
          <a:bodyPr/>
          <a:lstStyle/>
          <a:p>
            <a:r>
              <a:rPr lang="en-GB" dirty="0"/>
              <a:t>How can you check that the person you are speaking to online is who they say they are?</a:t>
            </a:r>
          </a:p>
          <a:p>
            <a:r>
              <a:rPr lang="en-GB" dirty="0"/>
              <a:t>Only add people to your social network who you know offline</a:t>
            </a:r>
          </a:p>
        </p:txBody>
      </p:sp>
      <p:pic>
        <p:nvPicPr>
          <p:cNvPr id="4" name="Picture 2" descr="http://upload.wikimedia.org/wikipedia/en/f/f8/Internet_d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127" y="1448789"/>
            <a:ext cx="4183666" cy="467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8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Inappropriate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Posting inappropriate content</a:t>
            </a:r>
          </a:p>
          <a:p>
            <a:pPr lvl="1"/>
            <a:r>
              <a:rPr lang="en-GB" dirty="0"/>
              <a:t>Malicious or personal attacks on others (cyberbullying)</a:t>
            </a:r>
          </a:p>
          <a:p>
            <a:pPr lvl="1"/>
            <a:r>
              <a:rPr lang="en-GB" dirty="0"/>
              <a:t>Impersonating another person or company without permission</a:t>
            </a:r>
          </a:p>
          <a:p>
            <a:pPr lvl="1"/>
            <a:r>
              <a:rPr lang="en-GB" dirty="0"/>
              <a:t>Personal or confidential information about others</a:t>
            </a:r>
          </a:p>
          <a:p>
            <a:pPr lvl="1"/>
            <a:r>
              <a:rPr lang="en-GB" dirty="0"/>
              <a:t>Sexually explicit material (nudity, pornography)</a:t>
            </a:r>
          </a:p>
        </p:txBody>
      </p:sp>
    </p:spTree>
    <p:extLst>
      <p:ext uri="{BB962C8B-B14F-4D97-AF65-F5344CB8AC3E}">
        <p14:creationId xmlns:p14="http://schemas.microsoft.com/office/powerpoint/2010/main" val="27899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940054" y="333578"/>
            <a:ext cx="10421960" cy="670772"/>
          </a:xfrm>
        </p:spPr>
        <p:txBody>
          <a:bodyPr/>
          <a:lstStyle/>
          <a:p>
            <a:r>
              <a:rPr lang="en-GB" dirty="0"/>
              <a:t>Reporting concerns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65707" y="1330036"/>
            <a:ext cx="10396307" cy="486756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Through the website - Report button</a:t>
            </a:r>
          </a:p>
          <a:p>
            <a:r>
              <a:rPr lang="en-GB" dirty="0"/>
              <a:t>Informing an adult or parent</a:t>
            </a:r>
          </a:p>
          <a:p>
            <a:pPr lvl="1"/>
            <a:r>
              <a:rPr lang="en-GB" dirty="0"/>
              <a:t>Who was posting the content?</a:t>
            </a:r>
          </a:p>
          <a:p>
            <a:pPr lvl="1"/>
            <a:r>
              <a:rPr lang="en-GB" dirty="0"/>
              <a:t>What were they posting?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sz="3100" dirty="0" smtClean="0"/>
              <a:t>Risks </a:t>
            </a:r>
            <a:r>
              <a:rPr lang="en-GB" sz="3100" dirty="0"/>
              <a:t>of having an online presence?</a:t>
            </a:r>
          </a:p>
          <a:p>
            <a:pPr lvl="1"/>
            <a:r>
              <a:rPr lang="en-GB" sz="2300" dirty="0"/>
              <a:t>Nothing can ever be deleted - what you might be proud of now, you might be embarrassed about in time</a:t>
            </a:r>
          </a:p>
          <a:p>
            <a:pPr lvl="1"/>
            <a:r>
              <a:rPr lang="en-GB" sz="2300" dirty="0"/>
              <a:t>Future employers could access your old profile</a:t>
            </a:r>
          </a:p>
          <a:p>
            <a:pPr lvl="2"/>
            <a:r>
              <a:rPr lang="en-GB" sz="2300" dirty="0"/>
              <a:t>This may not accurately describe the ‘new’ you</a:t>
            </a:r>
          </a:p>
          <a:p>
            <a:pPr lvl="2"/>
            <a:r>
              <a:rPr lang="en-GB" sz="2300" dirty="0"/>
              <a:t>This may not accurately describe the responsible ‘at work’ you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1330036"/>
            <a:ext cx="3232727" cy="15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468746" y="1145310"/>
            <a:ext cx="10515600" cy="546792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u="sng" dirty="0" smtClean="0"/>
              <a:t>Spam</a:t>
            </a:r>
          </a:p>
          <a:p>
            <a:r>
              <a:rPr lang="en-GB" dirty="0" smtClean="0"/>
              <a:t>What is spam? </a:t>
            </a:r>
            <a:r>
              <a:rPr lang="en-GB" sz="2200" dirty="0" smtClean="0"/>
              <a:t>(we’re not talking about tinned meat!)</a:t>
            </a:r>
            <a:endParaRPr lang="en-GB" dirty="0" smtClean="0"/>
          </a:p>
          <a:p>
            <a:r>
              <a:rPr lang="en-GB" dirty="0" smtClean="0"/>
              <a:t>Electronic junk mail!</a:t>
            </a:r>
          </a:p>
          <a:p>
            <a:r>
              <a:rPr lang="en-GB" dirty="0" smtClean="0"/>
              <a:t>Unsolicited messages sent over the Internet.</a:t>
            </a:r>
          </a:p>
          <a:p>
            <a:r>
              <a:rPr lang="en-GB" dirty="0" smtClean="0"/>
              <a:t>Usually sent to large numbers of people.</a:t>
            </a:r>
          </a:p>
          <a:p>
            <a:r>
              <a:rPr lang="en-GB" dirty="0" smtClean="0"/>
              <a:t>Purposes: Advertising, Phishing, Spreading malware</a:t>
            </a:r>
          </a:p>
          <a:p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u="sng" dirty="0" smtClean="0"/>
              <a:t>Phishing</a:t>
            </a:r>
          </a:p>
          <a:p>
            <a:r>
              <a:rPr lang="en-GB" dirty="0" smtClean="0"/>
              <a:t>The act of stealing personal information by sending emails that </a:t>
            </a:r>
            <a:r>
              <a:rPr lang="en-GB" b="1" dirty="0" smtClean="0"/>
              <a:t>appear</a:t>
            </a:r>
            <a:r>
              <a:rPr lang="en-GB" dirty="0" smtClean="0"/>
              <a:t> to be from legitimate websites, </a:t>
            </a:r>
            <a:r>
              <a:rPr lang="en-GB" dirty="0" err="1" smtClean="0"/>
              <a:t>ie</a:t>
            </a:r>
            <a:r>
              <a:rPr lang="en-GB" dirty="0" smtClean="0"/>
              <a:t>, your bank, </a:t>
            </a:r>
            <a:r>
              <a:rPr lang="en-GB" dirty="0" err="1" smtClean="0"/>
              <a:t>Paypal</a:t>
            </a:r>
            <a:r>
              <a:rPr lang="en-GB" dirty="0" smtClean="0"/>
              <a:t>, Facebook, Twitter etc.  Look out for:</a:t>
            </a:r>
          </a:p>
          <a:p>
            <a:pPr lvl="1"/>
            <a:r>
              <a:rPr lang="en-GB" dirty="0" smtClean="0">
                <a:solidFill>
                  <a:srgbClr val="D7098A"/>
                </a:solidFill>
              </a:rPr>
              <a:t>Greeting: </a:t>
            </a:r>
            <a:r>
              <a:rPr lang="en-GB" dirty="0" smtClean="0"/>
              <a:t>The phishers don’t know your name, so the greeting is not personalised</a:t>
            </a:r>
          </a:p>
          <a:p>
            <a:pPr lvl="1"/>
            <a:r>
              <a:rPr lang="en-GB" dirty="0" smtClean="0">
                <a:solidFill>
                  <a:srgbClr val="D7098A"/>
                </a:solidFill>
              </a:rPr>
              <a:t>The sender’s address </a:t>
            </a:r>
            <a:r>
              <a:rPr lang="en-GB" dirty="0" smtClean="0"/>
              <a:t>is often a variation on a genuine address</a:t>
            </a:r>
          </a:p>
          <a:p>
            <a:pPr lvl="1"/>
            <a:r>
              <a:rPr lang="en-GB" dirty="0" smtClean="0">
                <a:solidFill>
                  <a:srgbClr val="D7098A"/>
                </a:solidFill>
              </a:rPr>
              <a:t>Forged link: </a:t>
            </a:r>
            <a:r>
              <a:rPr lang="en-GB" dirty="0" smtClean="0"/>
              <a:t>The link looks genuine, but it may not link to the website given. Roll your mouse over it to check</a:t>
            </a:r>
          </a:p>
          <a:p>
            <a:pPr lvl="1"/>
            <a:r>
              <a:rPr lang="en-GB" dirty="0" smtClean="0">
                <a:solidFill>
                  <a:srgbClr val="D7098A"/>
                </a:solidFill>
              </a:rPr>
              <a:t>Request for personal information: </a:t>
            </a:r>
            <a:r>
              <a:rPr lang="en-GB" dirty="0" smtClean="0"/>
              <a:t>Genuine organisations never ask you to provide personal information via email</a:t>
            </a:r>
          </a:p>
          <a:p>
            <a:pPr lvl="1"/>
            <a:r>
              <a:rPr lang="en-GB" dirty="0" smtClean="0">
                <a:solidFill>
                  <a:srgbClr val="D7098A"/>
                </a:solidFill>
              </a:rPr>
              <a:t>Sense of urgency: </a:t>
            </a:r>
            <a:r>
              <a:rPr lang="en-GB" dirty="0" smtClean="0"/>
              <a:t>Criminals try to persuade you that something bad will happen if you don’t act fast</a:t>
            </a:r>
          </a:p>
          <a:p>
            <a:pPr lvl="1"/>
            <a:r>
              <a:rPr lang="en-GB" dirty="0" smtClean="0">
                <a:solidFill>
                  <a:srgbClr val="D7098A"/>
                </a:solidFill>
              </a:rPr>
              <a:t>Poor spelling and grammar: </a:t>
            </a:r>
            <a:r>
              <a:rPr lang="en-GB" dirty="0" smtClean="0"/>
              <a:t>Generally phishers are not good proof-readers</a:t>
            </a:r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38200" y="365126"/>
            <a:ext cx="10515600" cy="7247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smtClean="0"/>
              <a:t>Keeping your data safe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9803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lea valley new PowerPoi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lea valley new PowerPoint" id="{01BA7316-AE91-4BF9-B2D6-A292339CA847}" vid="{A1C8D934-0DF8-46A0-96B2-5D22D4492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878</Words>
  <Application>Microsoft Office PowerPoint</Application>
  <PresentationFormat>Custom</PresentationFormat>
  <Paragraphs>136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lea valley new PowerPoint</vt:lpstr>
      <vt:lpstr>Using computers safely, effectively and responsibly – End of Unit Test</vt:lpstr>
      <vt:lpstr>File types</vt:lpstr>
      <vt:lpstr>Drives and Folders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Secure Passwords</vt:lpstr>
      <vt:lpstr>Antivirus Software</vt:lpstr>
      <vt:lpstr>Firewall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Lea Valley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computers safely, effectively and responsibly – End of Unit Test</dc:title>
  <dc:creator>Debbie Perry</dc:creator>
  <cp:lastModifiedBy>Maison Roberts</cp:lastModifiedBy>
  <cp:revision>11</cp:revision>
  <dcterms:created xsi:type="dcterms:W3CDTF">2018-11-21T21:17:00Z</dcterms:created>
  <dcterms:modified xsi:type="dcterms:W3CDTF">2018-11-22T13:26:35Z</dcterms:modified>
</cp:coreProperties>
</file>