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61" r:id="rId5"/>
    <p:sldId id="262" r:id="rId6"/>
    <p:sldId id="263" r:id="rId7"/>
    <p:sldId id="265"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F718F0-9D67-4A1E-BC12-08F2BC39BFA3}">
  <a:tblStyle styleId="{50F718F0-9D67-4A1E-BC12-08F2BC39BFA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9EFF7"/>
          </a:solidFill>
        </a:fill>
      </a:tcStyle>
    </a:wholeTbl>
    <a:band1H>
      <a:tcStyle>
        <a:tcBdr/>
        <a:fill>
          <a:solidFill>
            <a:srgbClr val="D0DEEF"/>
          </a:solidFill>
        </a:fill>
      </a:tcStyle>
    </a:band1H>
    <a:band1V>
      <a:tcStyle>
        <a:tcBdr/>
        <a:fill>
          <a:solidFill>
            <a:srgbClr val="D0DEEF"/>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E0C97C0F-23F4-4090-BDC0-DC150E517C8E}" styleName="Table_1"/>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399" cy="360045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b="0" i="0" u="none" strike="noStrike" cap="none">
                <a:solidFill>
                  <a:schemeClr val="dk1"/>
                </a:solidFill>
                <a:latin typeface="Calibri"/>
                <a:ea typeface="Calibri"/>
                <a:cs typeface="Calibri"/>
                <a:sym typeface="Calibri"/>
              </a:rPr>
              <a:t>‹#›</a:t>
            </a:fld>
            <a:endParaRPr lang="en-GB"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5" name="Shape 9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05" name="Shape 1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155" name="Shape 15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Shape 17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76" name="Shape 17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Top set</a:t>
            </a:r>
          </a:p>
        </p:txBody>
      </p:sp>
      <p:sp>
        <p:nvSpPr>
          <p:cNvPr id="177" name="Shape 17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5</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85800" y="1143000"/>
            <a:ext cx="5486399"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5800" y="4400550"/>
            <a:ext cx="5486399" cy="3600450"/>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200" b="0" i="0" u="none" strike="noStrike" cap="none">
                <a:solidFill>
                  <a:schemeClr val="dk1"/>
                </a:solidFill>
                <a:latin typeface="Calibri"/>
                <a:ea typeface="Calibri"/>
                <a:cs typeface="Calibri"/>
                <a:sym typeface="Calibri"/>
              </a:rPr>
              <a:t>Bottom set</a:t>
            </a:r>
          </a:p>
        </p:txBody>
      </p:sp>
      <p:sp>
        <p:nvSpPr>
          <p:cNvPr id="197" name="Shape 197"/>
          <p:cNvSpPr txBox="1">
            <a:spLocks noGrp="1"/>
          </p:cNvSpPr>
          <p:nvPr>
            <p:ph type="sldNum" idx="12"/>
          </p:nvPr>
        </p:nvSpPr>
        <p:spPr>
          <a:xfrm>
            <a:off x="3884612" y="8685213"/>
            <a:ext cx="2971799" cy="458786"/>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GB" sz="1200">
                <a:solidFill>
                  <a:schemeClr val="dk1"/>
                </a:solidFill>
                <a:latin typeface="Calibri"/>
                <a:ea typeface="Calibri"/>
                <a:cs typeface="Calibri"/>
                <a:sym typeface="Calibri"/>
              </a:rPr>
              <a:t>6</a:t>
            </a:fld>
            <a:endParaRPr lang="en-GB"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227" name="Shape 2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2"/>
            <a:ext cx="9144000" cy="2387600"/>
          </a:xfrm>
          <a:prstGeom prst="rect">
            <a:avLst/>
          </a:prstGeom>
          <a:noFill/>
          <a:ln>
            <a:noFill/>
          </a:ln>
        </p:spPr>
        <p:txBody>
          <a:bodyPr lIns="91425" tIns="91425" rIns="91425" bIns="91425" anchor="b" anchorCtr="0"/>
          <a:lstStyle>
            <a:lvl1pPr marL="0" marR="0" lvl="0" indent="0" algn="ctr"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7" name="Shape 17"/>
          <p:cNvSpPr txBox="1">
            <a:spLocks noGrp="1"/>
          </p:cNvSpPr>
          <p:nvPr>
            <p:ph type="subTitle" idx="1"/>
          </p:nvPr>
        </p:nvSpPr>
        <p:spPr>
          <a:xfrm>
            <a:off x="1524000" y="3602037"/>
            <a:ext cx="9144000" cy="1655761"/>
          </a:xfrm>
          <a:prstGeom prst="rect">
            <a:avLst/>
          </a:prstGeom>
          <a:noFill/>
          <a:ln>
            <a:noFill/>
          </a:ln>
        </p:spPr>
        <p:txBody>
          <a:bodyPr lIns="91425" tIns="91425" rIns="91425" bIns="91425" anchor="t" anchorCtr="0"/>
          <a:lstStyle>
            <a:lvl1pPr marL="0" marR="0" lvl="0" indent="0" algn="ctr" rtl="0">
              <a:lnSpc>
                <a:spcPct val="90000"/>
              </a:lnSpc>
              <a:spcBef>
                <a:spcPts val="1000"/>
              </a:spcBef>
              <a:buClr>
                <a:schemeClr val="dk1"/>
              </a:buClr>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buClr>
                <a:schemeClr val="dk1"/>
              </a:buClr>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buClr>
                <a:schemeClr val="dk1"/>
              </a:buClr>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899"/>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0" name="Shape 80"/>
          <p:cNvSpPr txBox="1">
            <a:spLocks noGrp="1"/>
          </p:cNvSpPr>
          <p:nvPr>
            <p:ph type="body" idx="1"/>
          </p:nvPr>
        </p:nvSpPr>
        <p:spPr>
          <a:xfrm rot="5400000">
            <a:off x="1799431" y="-596105"/>
            <a:ext cx="5811838" cy="77342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3" name="Shape 23"/>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1850" y="1709738"/>
            <a:ext cx="10515599" cy="2852737"/>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60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3" name="Shape 33"/>
          <p:cNvSpPr txBox="1">
            <a:spLocks noGrp="1"/>
          </p:cNvSpPr>
          <p:nvPr>
            <p:ph type="body" idx="1"/>
          </p:nvPr>
        </p:nvSpPr>
        <p:spPr>
          <a:xfrm>
            <a:off x="831850" y="4589462"/>
            <a:ext cx="10515599" cy="1500187"/>
          </a:xfrm>
          <a:prstGeom prst="rect">
            <a:avLst/>
          </a:prstGeom>
          <a:noFill/>
          <a:ln>
            <a:noFill/>
          </a:ln>
        </p:spPr>
        <p:txBody>
          <a:bodyPr lIns="91425" tIns="91425" rIns="91425" bIns="91425" anchor="t" anchorCtr="0"/>
          <a:lstStyle>
            <a:lvl1pPr marL="0" marR="0" lvl="0" indent="0" algn="l" rtl="0">
              <a:lnSpc>
                <a:spcPct val="90000"/>
              </a:lnSpc>
              <a:spcBef>
                <a:spcPts val="1000"/>
              </a:spcBef>
              <a:buClr>
                <a:srgbClr val="888888"/>
              </a:buClr>
              <a:buFont typeface="Arial"/>
              <a:buNone/>
              <a:defRPr sz="2400" b="0" i="0" u="none" strike="noStrike" cap="none">
                <a:solidFill>
                  <a:srgbClr val="888888"/>
                </a:solidFill>
                <a:latin typeface="Calibri"/>
                <a:ea typeface="Calibri"/>
                <a:cs typeface="Calibri"/>
                <a:sym typeface="Calibri"/>
              </a:defRPr>
            </a:lvl1pPr>
            <a:lvl2pPr marL="457200" marR="0" lvl="1" indent="0" algn="l" rtl="0">
              <a:lnSpc>
                <a:spcPct val="90000"/>
              </a:lnSpc>
              <a:spcBef>
                <a:spcPts val="500"/>
              </a:spcBef>
              <a:buClr>
                <a:srgbClr val="888888"/>
              </a:buClr>
              <a:buFont typeface="Arial"/>
              <a:buNone/>
              <a:defRPr sz="2000" b="0" i="0" u="none" strike="noStrike" cap="none">
                <a:solidFill>
                  <a:srgbClr val="888888"/>
                </a:solidFill>
                <a:latin typeface="Calibri"/>
                <a:ea typeface="Calibri"/>
                <a:cs typeface="Calibri"/>
                <a:sym typeface="Calibri"/>
              </a:defRPr>
            </a:lvl2pPr>
            <a:lvl3pPr marL="914400" marR="0" lvl="2" indent="0" algn="l" rtl="0">
              <a:lnSpc>
                <a:spcPct val="90000"/>
              </a:lnSpc>
              <a:spcBef>
                <a:spcPts val="500"/>
              </a:spcBef>
              <a:buClr>
                <a:srgbClr val="888888"/>
              </a:buClr>
              <a:buFont typeface="Arial"/>
              <a:buNone/>
              <a:defRPr sz="1800" b="0" i="0" u="none" strike="noStrike" cap="none">
                <a:solidFill>
                  <a:srgbClr val="888888"/>
                </a:solidFill>
                <a:latin typeface="Calibri"/>
                <a:ea typeface="Calibri"/>
                <a:cs typeface="Calibri"/>
                <a:sym typeface="Calibri"/>
              </a:defRPr>
            </a:lvl3pPr>
            <a:lvl4pPr marL="1371600" marR="0" lvl="3"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4pPr>
            <a:lvl5pPr marL="1828800" marR="0" lvl="4"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5pPr>
            <a:lvl6pPr marL="2286000" marR="0" lvl="5"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6pPr>
            <a:lvl7pPr marL="2743200" marR="0" lvl="6"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7pPr>
            <a:lvl8pPr marL="3200400" marR="0" lvl="7"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8pPr>
            <a:lvl9pPr marL="3657600" marR="0" lvl="8" indent="0" algn="l" rtl="0">
              <a:lnSpc>
                <a:spcPct val="90000"/>
              </a:lnSpc>
              <a:spcBef>
                <a:spcPts val="500"/>
              </a:spcBef>
              <a:buClr>
                <a:srgbClr val="888888"/>
              </a:buClr>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838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6172200" y="1825625"/>
            <a:ext cx="5181600"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9787"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46" name="Shape 46"/>
          <p:cNvSpPr txBox="1">
            <a:spLocks noGrp="1"/>
          </p:cNvSpPr>
          <p:nvPr>
            <p:ph type="body" idx="1"/>
          </p:nvPr>
        </p:nvSpPr>
        <p:spPr>
          <a:xfrm>
            <a:off x="839787" y="1681163"/>
            <a:ext cx="51577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839787" y="2505075"/>
            <a:ext cx="51577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72200" y="1681163"/>
            <a:ext cx="5183187" cy="823912"/>
          </a:xfrm>
          <a:prstGeom prst="rect">
            <a:avLst/>
          </a:prstGeom>
          <a:noFill/>
          <a:ln>
            <a:noFill/>
          </a:ln>
        </p:spPr>
        <p:txBody>
          <a:bodyPr lIns="91425" tIns="91425" rIns="91425" bIns="91425" anchor="b" anchorCtr="0"/>
          <a:lstStyle>
            <a:lvl1pPr marL="0" marR="0" lvl="0" indent="0" algn="l" rtl="0">
              <a:lnSpc>
                <a:spcPct val="90000"/>
              </a:lnSpc>
              <a:spcBef>
                <a:spcPts val="1000"/>
              </a:spcBef>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72200" y="2505075"/>
            <a:ext cx="5183187" cy="368458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5183187" y="987425"/>
            <a:ext cx="6172199" cy="4873624"/>
          </a:xfrm>
          <a:prstGeom prst="rect">
            <a:avLst/>
          </a:prstGeom>
          <a:noFill/>
          <a:ln>
            <a:noFill/>
          </a:ln>
        </p:spPr>
        <p:txBody>
          <a:bodyPr lIns="91425" tIns="91425" rIns="91425" bIns="91425" anchor="t" anchorCtr="0"/>
          <a:lstStyle>
            <a:lvl1pPr marL="228600" marR="0" lvl="0" indent="-25400" algn="l" rtl="0">
              <a:lnSpc>
                <a:spcPct val="90000"/>
              </a:lnSpc>
              <a:spcBef>
                <a:spcPts val="100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685800" marR="0" lvl="1" indent="-50800" algn="l" rtl="0">
              <a:lnSpc>
                <a:spcPct val="90000"/>
              </a:lnSpc>
              <a:spcBef>
                <a:spcPts val="5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7" y="457200"/>
            <a:ext cx="3932237" cy="1600199"/>
          </a:xfrm>
          <a:prstGeom prst="rect">
            <a:avLst/>
          </a:prstGeom>
          <a:noFill/>
          <a:ln>
            <a:noFill/>
          </a:ln>
        </p:spPr>
        <p:txBody>
          <a:bodyPr lIns="91425" tIns="91425" rIns="91425" bIns="91425" anchor="b" anchorCtr="0"/>
          <a:lstStyle>
            <a:lvl1pPr marL="0" marR="0" lvl="0" indent="0" algn="l" rtl="0">
              <a:lnSpc>
                <a:spcPct val="90000"/>
              </a:lnSpc>
              <a:spcBef>
                <a:spcPts val="0"/>
              </a:spcBef>
              <a:buClr>
                <a:schemeClr val="dk1"/>
              </a:buClr>
              <a:buFont typeface="Calibri"/>
              <a:buNone/>
              <a:defRPr sz="32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7" name="Shape 67"/>
          <p:cNvSpPr>
            <a:spLocks noGrp="1"/>
          </p:cNvSpPr>
          <p:nvPr>
            <p:ph type="pic" idx="2"/>
          </p:nvPr>
        </p:nvSpPr>
        <p:spPr>
          <a:xfrm>
            <a:off x="5183187" y="987425"/>
            <a:ext cx="6172199" cy="4873624"/>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7" y="2057400"/>
            <a:ext cx="3932237" cy="3811588"/>
          </a:xfrm>
          <a:prstGeom prst="rect">
            <a:avLst/>
          </a:prstGeom>
          <a:noFill/>
          <a:ln>
            <a:noFill/>
          </a:ln>
        </p:spPr>
        <p:txBody>
          <a:bodyPr lIns="91425" tIns="91425" rIns="91425" bIns="91425" anchor="t" anchorCtr="0"/>
          <a:lstStyle>
            <a:lvl1pPr marL="0" marR="0" lvl="0" indent="0" algn="l" rtl="0">
              <a:lnSpc>
                <a:spcPct val="90000"/>
              </a:lnSpc>
              <a:spcBef>
                <a:spcPts val="1000"/>
              </a:spcBef>
              <a:buClr>
                <a:schemeClr val="dk1"/>
              </a:buClr>
              <a:buFont typeface="Arial"/>
              <a:buNone/>
              <a:defRPr sz="16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buClr>
                <a:schemeClr val="dk1"/>
              </a:buClr>
              <a:buFont typeface="Arial"/>
              <a:buNone/>
              <a:defRPr sz="14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buClr>
                <a:schemeClr val="dk1"/>
              </a:buClr>
              <a:buFont typeface="Arial"/>
              <a:buNone/>
              <a:defRPr sz="12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buClr>
                <a:schemeClr val="dk1"/>
              </a:buClr>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4" name="Shape 74"/>
          <p:cNvSpPr txBox="1">
            <a:spLocks noGrp="1"/>
          </p:cNvSpPr>
          <p:nvPr>
            <p:ph type="body" idx="1"/>
          </p:nvPr>
        </p:nvSpPr>
        <p:spPr>
          <a:xfrm rot="5400000">
            <a:off x="3920331" y="-1256505"/>
            <a:ext cx="4351338" cy="10515599"/>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a:solidFill>
                  <a:srgbClr val="888888"/>
                </a:solidFill>
                <a:latin typeface="Calibri"/>
                <a:ea typeface="Calibri"/>
                <a:cs typeface="Calibri"/>
                <a:sym typeface="Calibri"/>
              </a:rPr>
              <a:t>‹#›</a:t>
            </a:fld>
            <a:endParaRPr lang="en-GB" sz="12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599" cy="1325562"/>
          </a:xfrm>
          <a:prstGeom prst="rect">
            <a:avLst/>
          </a:prstGeom>
          <a:noFill/>
          <a:ln>
            <a:noFill/>
          </a:ln>
        </p:spPr>
        <p:txBody>
          <a:bodyPr lIns="91425" tIns="91425" rIns="91425" bIns="91425" anchor="ctr" anchorCtr="0"/>
          <a:lstStyle>
            <a:lvl1pPr marL="0" marR="0" lvl="0" indent="0" algn="l" rtl="0">
              <a:lnSpc>
                <a:spcPct val="90000"/>
              </a:lnSpc>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838200" y="1825625"/>
            <a:ext cx="10515599" cy="4351338"/>
          </a:xfrm>
          <a:prstGeom prst="rect">
            <a:avLst/>
          </a:prstGeom>
          <a:noFill/>
          <a:ln>
            <a:noFill/>
          </a:ln>
        </p:spPr>
        <p:txBody>
          <a:bodyPr lIns="91425" tIns="91425" rIns="91425" bIns="91425" anchor="t" anchorCtr="0"/>
          <a:lstStyle>
            <a:lvl1pPr marL="228600" marR="0" lvl="0" indent="-50800" algn="l" rtl="0">
              <a:lnSpc>
                <a:spcPct val="90000"/>
              </a:lnSpc>
              <a:spcBef>
                <a:spcPts val="100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685800" marR="0" lvl="1" indent="-76200" algn="l" rtl="0">
              <a:lnSpc>
                <a:spcPct val="90000"/>
              </a:lnSpc>
              <a:spcBef>
                <a:spcPts val="50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101600" algn="l" rtl="0">
              <a:lnSpc>
                <a:spcPct val="90000"/>
              </a:lnSpc>
              <a:spcBef>
                <a:spcPts val="5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114300" algn="l" rtl="0">
              <a:lnSpc>
                <a:spcPct val="90000"/>
              </a:lnSpc>
              <a:spcBef>
                <a:spcPts val="500"/>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1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1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GB" sz="1200" b="0" i="0" u="none" strike="noStrike" cap="none">
                <a:solidFill>
                  <a:srgbClr val="888888"/>
                </a:solidFill>
                <a:latin typeface="Calibri"/>
                <a:ea typeface="Calibri"/>
                <a:cs typeface="Calibri"/>
                <a:sym typeface="Calibri"/>
              </a:rPr>
              <a:t>‹#›</a:t>
            </a:fld>
            <a:endParaRPr lang="en-GB"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Shape 88" descr="Image result for INTRODUCTION TO RE"/>
          <p:cNvPicPr preferRelativeResize="0"/>
          <p:nvPr/>
        </p:nvPicPr>
        <p:blipFill rotWithShape="1">
          <a:blip r:embed="rId3">
            <a:alphaModFix/>
          </a:blip>
          <a:srcRect/>
          <a:stretch/>
        </p:blipFill>
        <p:spPr>
          <a:xfrm>
            <a:off x="441432" y="1839309"/>
            <a:ext cx="4950372" cy="4678418"/>
          </a:xfrm>
          <a:prstGeom prst="rect">
            <a:avLst/>
          </a:prstGeom>
          <a:noFill/>
          <a:ln>
            <a:noFill/>
          </a:ln>
        </p:spPr>
      </p:pic>
      <p:sp>
        <p:nvSpPr>
          <p:cNvPr id="90" name="Shape 90"/>
          <p:cNvSpPr/>
          <p:nvPr/>
        </p:nvSpPr>
        <p:spPr>
          <a:xfrm>
            <a:off x="2916618" y="347497"/>
            <a:ext cx="8493126" cy="1119351"/>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2400" b="1" i="0" u="sng" strike="noStrike" cap="none" dirty="0">
                <a:solidFill>
                  <a:schemeClr val="dk1"/>
                </a:solidFill>
                <a:latin typeface="Calibri"/>
                <a:ea typeface="Calibri"/>
                <a:cs typeface="Calibri"/>
                <a:sym typeface="Calibri"/>
              </a:rPr>
              <a:t>Unit 1A </a:t>
            </a:r>
            <a:r>
              <a:rPr lang="en-GB" sz="2400" b="1" i="0" u="sng" strike="noStrike" cap="none" dirty="0" smtClean="0">
                <a:solidFill>
                  <a:schemeClr val="dk1"/>
                </a:solidFill>
                <a:latin typeface="Calibri"/>
                <a:ea typeface="Calibri"/>
                <a:cs typeface="Calibri"/>
                <a:sym typeface="Calibri"/>
              </a:rPr>
              <a:t>PPE</a:t>
            </a:r>
            <a:endParaRPr lang="en-GB" sz="2400" b="1" i="0" u="sng" strike="noStrike" cap="none" dirty="0">
              <a:solidFill>
                <a:schemeClr val="dk1"/>
              </a:solidFill>
              <a:latin typeface="Calibri"/>
              <a:ea typeface="Calibri"/>
              <a:cs typeface="Calibri"/>
              <a:sym typeface="Calibri"/>
            </a:endParaRPr>
          </a:p>
          <a:p>
            <a:pPr marL="0" marR="0" lvl="0" indent="0" algn="ctr" rtl="0">
              <a:spcBef>
                <a:spcPts val="0"/>
              </a:spcBef>
              <a:buSzPct val="25000"/>
              <a:buNone/>
            </a:pPr>
            <a:r>
              <a:rPr lang="en-GB" sz="2400" b="0" i="0" u="none" strike="noStrike" cap="none" dirty="0">
                <a:solidFill>
                  <a:schemeClr val="dk1"/>
                </a:solidFill>
                <a:latin typeface="Calibri"/>
                <a:ea typeface="Calibri"/>
                <a:cs typeface="Calibri"/>
                <a:sym typeface="Calibri"/>
              </a:rPr>
              <a:t>Introduction to RE </a:t>
            </a:r>
          </a:p>
          <a:p>
            <a:pPr marL="0" marR="0" lvl="0" indent="0" algn="ctr" rtl="0">
              <a:spcBef>
                <a:spcPts val="0"/>
              </a:spcBef>
              <a:buSzPct val="25000"/>
              <a:buNone/>
            </a:pPr>
            <a:r>
              <a:rPr lang="en-GB" sz="2400" b="0" i="0" u="none" strike="noStrike" cap="none" dirty="0" smtClean="0">
                <a:solidFill>
                  <a:schemeClr val="dk1"/>
                </a:solidFill>
                <a:latin typeface="Calibri"/>
                <a:ea typeface="Calibri"/>
                <a:cs typeface="Calibri"/>
                <a:sym typeface="Calibri"/>
              </a:rPr>
              <a:t>Sept – Dec 2018</a:t>
            </a:r>
            <a:endParaRPr lang="en-GB" sz="2400" b="0" i="0" u="none" strike="noStrike" cap="none" dirty="0">
              <a:solidFill>
                <a:schemeClr val="dk1"/>
              </a:solidFill>
              <a:latin typeface="Calibri"/>
              <a:ea typeface="Calibri"/>
              <a:cs typeface="Calibri"/>
              <a:sym typeface="Calibri"/>
            </a:endParaRPr>
          </a:p>
        </p:txBody>
      </p:sp>
      <p:pic>
        <p:nvPicPr>
          <p:cNvPr id="92" name="Shape 92" descr="Image result for pee paragraphs"/>
          <p:cNvPicPr preferRelativeResize="0"/>
          <p:nvPr/>
        </p:nvPicPr>
        <p:blipFill rotWithShape="1">
          <a:blip r:embed="rId4">
            <a:alphaModFix/>
          </a:blip>
          <a:srcRect/>
          <a:stretch/>
        </p:blipFill>
        <p:spPr>
          <a:xfrm>
            <a:off x="5776332" y="1839309"/>
            <a:ext cx="6415668" cy="4877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graphicFrame>
        <p:nvGraphicFramePr>
          <p:cNvPr id="97" name="Shape 97"/>
          <p:cNvGraphicFramePr/>
          <p:nvPr/>
        </p:nvGraphicFramePr>
        <p:xfrm>
          <a:off x="189843" y="1262954"/>
          <a:ext cx="4914900" cy="731520"/>
        </p:xfrm>
        <a:graphic>
          <a:graphicData uri="http://schemas.openxmlformats.org/drawingml/2006/table">
            <a:tbl>
              <a:tblPr firstRow="1" firstCol="1" lastRow="1" lastCol="1" bandRow="1" bandCol="1">
                <a:noFill/>
                <a:tableStyleId>{50F718F0-9D67-4A1E-BC12-08F2BC39BFA3}</a:tableStyleId>
              </a:tblPr>
              <a:tblGrid>
                <a:gridCol w="4914900">
                  <a:extLst>
                    <a:ext uri="{9D8B030D-6E8A-4147-A177-3AD203B41FA5}">
                      <a16:colId xmlns:a16="http://schemas.microsoft.com/office/drawing/2014/main" val="20000"/>
                    </a:ext>
                  </a:extLst>
                </a:gridCol>
              </a:tblGrid>
              <a:tr h="203200">
                <a:tc>
                  <a:txBody>
                    <a:bodyPr/>
                    <a:lstStyle/>
                    <a:p>
                      <a:pPr marL="0" marR="0" lvl="0" indent="0" algn="ctr" rtl="0">
                        <a:spcBef>
                          <a:spcPts val="0"/>
                        </a:spcBef>
                        <a:spcAft>
                          <a:spcPts val="0"/>
                        </a:spcAft>
                        <a:buSzPct val="25000"/>
                        <a:buNone/>
                      </a:pPr>
                      <a:r>
                        <a:rPr lang="en-GB" sz="1600" u="none" strike="noStrike" cap="none"/>
                        <a:t>3 Marks </a:t>
                      </a:r>
                    </a:p>
                  </a:txBody>
                  <a:tcPr marL="68575" marR="68575" marT="0" marB="0"/>
                </a:tc>
                <a:extLst>
                  <a:ext uri="{0D108BD9-81ED-4DB2-BD59-A6C34878D82A}">
                    <a16:rowId xmlns:a16="http://schemas.microsoft.com/office/drawing/2014/main" val="10000"/>
                  </a:ext>
                </a:extLst>
              </a:tr>
              <a:tr h="203200">
                <a:tc>
                  <a:txBody>
                    <a:bodyPr/>
                    <a:lstStyle/>
                    <a:p>
                      <a:pPr marL="0" marR="0" lvl="0" indent="0" algn="l" rtl="0">
                        <a:spcBef>
                          <a:spcPts val="0"/>
                        </a:spcBef>
                        <a:spcAft>
                          <a:spcPts val="0"/>
                        </a:spcAft>
                        <a:buSzPct val="25000"/>
                        <a:buNone/>
                      </a:pPr>
                      <a:r>
                        <a:rPr lang="en-GB" sz="1600" u="none" strike="noStrike" cap="none"/>
                        <a:t>I wrote THREE sentences using “Firstly”, “Secondly” and “Thirdly”.</a:t>
                      </a:r>
                    </a:p>
                  </a:txBody>
                  <a:tcPr marL="68575" marR="68575" marT="0" marB="0"/>
                </a:tc>
                <a:extLst>
                  <a:ext uri="{0D108BD9-81ED-4DB2-BD59-A6C34878D82A}">
                    <a16:rowId xmlns:a16="http://schemas.microsoft.com/office/drawing/2014/main" val="10001"/>
                  </a:ext>
                </a:extLst>
              </a:tr>
            </a:tbl>
          </a:graphicData>
        </a:graphic>
      </p:graphicFrame>
      <p:graphicFrame>
        <p:nvGraphicFramePr>
          <p:cNvPr id="98" name="Shape 98"/>
          <p:cNvGraphicFramePr/>
          <p:nvPr/>
        </p:nvGraphicFramePr>
        <p:xfrm>
          <a:off x="189843" y="2410750"/>
          <a:ext cx="4914900" cy="1473800"/>
        </p:xfrm>
        <a:graphic>
          <a:graphicData uri="http://schemas.openxmlformats.org/drawingml/2006/table">
            <a:tbl>
              <a:tblPr firstRow="1" firstCol="1" lastRow="1" lastCol="1" bandRow="1" bandCol="1">
                <a:noFill/>
                <a:tableStyleId>{50F718F0-9D67-4A1E-BC12-08F2BC39BFA3}</a:tableStyleId>
              </a:tblPr>
              <a:tblGrid>
                <a:gridCol w="4914900">
                  <a:extLst>
                    <a:ext uri="{9D8B030D-6E8A-4147-A177-3AD203B41FA5}">
                      <a16:colId xmlns:a16="http://schemas.microsoft.com/office/drawing/2014/main" val="20000"/>
                    </a:ext>
                  </a:extLst>
                </a:gridCol>
              </a:tblGrid>
              <a:tr h="203200">
                <a:tc>
                  <a:txBody>
                    <a:bodyPr/>
                    <a:lstStyle/>
                    <a:p>
                      <a:pPr marL="0" marR="0" lvl="0" indent="0" algn="ctr" rtl="0">
                        <a:spcBef>
                          <a:spcPts val="0"/>
                        </a:spcBef>
                        <a:spcAft>
                          <a:spcPts val="0"/>
                        </a:spcAft>
                        <a:buSzPct val="25000"/>
                        <a:buNone/>
                      </a:pPr>
                      <a:r>
                        <a:rPr lang="en-GB" sz="1600" u="none" strike="noStrike" cap="none"/>
                        <a:t>4 Marks </a:t>
                      </a:r>
                    </a:p>
                  </a:txBody>
                  <a:tcPr marL="68575" marR="68575" marT="0" marB="0"/>
                </a:tc>
                <a:extLst>
                  <a:ext uri="{0D108BD9-81ED-4DB2-BD59-A6C34878D82A}">
                    <a16:rowId xmlns:a16="http://schemas.microsoft.com/office/drawing/2014/main" val="10000"/>
                  </a:ext>
                </a:extLst>
              </a:tr>
              <a:tr h="203200">
                <a:tc>
                  <a:txBody>
                    <a:bodyPr/>
                    <a:lstStyle/>
                    <a:p>
                      <a:pPr marL="0" marR="0" lvl="0" indent="0" algn="l" rtl="0">
                        <a:spcBef>
                          <a:spcPts val="0"/>
                        </a:spcBef>
                        <a:spcAft>
                          <a:spcPts val="0"/>
                        </a:spcAft>
                        <a:buSzPct val="25000"/>
                        <a:buNone/>
                      </a:pPr>
                      <a:r>
                        <a:rPr lang="en-GB" sz="1600" u="none" strike="noStrike" cap="none"/>
                        <a:t>I wrote ONE point and developed it using an explanation OR example (“This is because” or “for example”) </a:t>
                      </a:r>
                    </a:p>
                  </a:txBody>
                  <a:tcPr marL="68575" marR="68575" marT="0" marB="0"/>
                </a:tc>
                <a:extLst>
                  <a:ext uri="{0D108BD9-81ED-4DB2-BD59-A6C34878D82A}">
                    <a16:rowId xmlns:a16="http://schemas.microsoft.com/office/drawing/2014/main" val="10001"/>
                  </a:ext>
                </a:extLst>
              </a:tr>
              <a:tr h="203200">
                <a:tc>
                  <a:txBody>
                    <a:bodyPr/>
                    <a:lstStyle/>
                    <a:p>
                      <a:pPr marL="0" marR="0" lvl="0" indent="0" algn="l" rtl="0">
                        <a:spcBef>
                          <a:spcPts val="0"/>
                        </a:spcBef>
                        <a:spcAft>
                          <a:spcPts val="0"/>
                        </a:spcAft>
                        <a:buSzPct val="25000"/>
                        <a:buNone/>
                      </a:pPr>
                      <a:r>
                        <a:rPr lang="en-GB" sz="1600" u="none" strike="noStrike" cap="none"/>
                        <a:t>I wrote a SECOND reason and developed it using an explanation OR example </a:t>
                      </a:r>
                    </a:p>
                  </a:txBody>
                  <a:tcPr marL="68575" marR="68575" marT="0" marB="0"/>
                </a:tc>
                <a:extLst>
                  <a:ext uri="{0D108BD9-81ED-4DB2-BD59-A6C34878D82A}">
                    <a16:rowId xmlns:a16="http://schemas.microsoft.com/office/drawing/2014/main" val="10002"/>
                  </a:ext>
                </a:extLst>
              </a:tr>
              <a:tr h="254600">
                <a:tc>
                  <a:txBody>
                    <a:bodyPr/>
                    <a:lstStyle/>
                    <a:p>
                      <a:pPr marL="0" marR="0" lvl="0" indent="0" algn="l" rtl="0">
                        <a:spcBef>
                          <a:spcPts val="0"/>
                        </a:spcBef>
                        <a:spcAft>
                          <a:spcPts val="0"/>
                        </a:spcAft>
                        <a:buSzPct val="25000"/>
                        <a:buNone/>
                      </a:pPr>
                      <a:r>
                        <a:rPr lang="en-GB" sz="1600" u="none" strike="noStrike" cap="none"/>
                        <a:t>I used key words that I learnt in lesson about this topic.</a:t>
                      </a:r>
                    </a:p>
                  </a:txBody>
                  <a:tcPr marL="68575" marR="68575" marT="0" marB="0"/>
                </a:tc>
                <a:extLst>
                  <a:ext uri="{0D108BD9-81ED-4DB2-BD59-A6C34878D82A}">
                    <a16:rowId xmlns:a16="http://schemas.microsoft.com/office/drawing/2014/main" val="10003"/>
                  </a:ext>
                </a:extLst>
              </a:tr>
            </a:tbl>
          </a:graphicData>
        </a:graphic>
      </p:graphicFrame>
      <p:graphicFrame>
        <p:nvGraphicFramePr>
          <p:cNvPr id="99" name="Shape 99"/>
          <p:cNvGraphicFramePr/>
          <p:nvPr/>
        </p:nvGraphicFramePr>
        <p:xfrm>
          <a:off x="189843" y="4297685"/>
          <a:ext cx="4914900" cy="2194560"/>
        </p:xfrm>
        <a:graphic>
          <a:graphicData uri="http://schemas.openxmlformats.org/drawingml/2006/table">
            <a:tbl>
              <a:tblPr firstRow="1" firstCol="1" lastRow="1" lastCol="1" bandRow="1" bandCol="1">
                <a:noFill/>
                <a:tableStyleId>{50F718F0-9D67-4A1E-BC12-08F2BC39BFA3}</a:tableStyleId>
              </a:tblPr>
              <a:tblGrid>
                <a:gridCol w="4914900">
                  <a:extLst>
                    <a:ext uri="{9D8B030D-6E8A-4147-A177-3AD203B41FA5}">
                      <a16:colId xmlns:a16="http://schemas.microsoft.com/office/drawing/2014/main" val="20000"/>
                    </a:ext>
                  </a:extLst>
                </a:gridCol>
              </a:tblGrid>
              <a:tr h="203200">
                <a:tc>
                  <a:txBody>
                    <a:bodyPr/>
                    <a:lstStyle/>
                    <a:p>
                      <a:pPr marL="0" marR="0" lvl="0" indent="0" algn="ctr" rtl="0">
                        <a:spcBef>
                          <a:spcPts val="0"/>
                        </a:spcBef>
                        <a:spcAft>
                          <a:spcPts val="0"/>
                        </a:spcAft>
                        <a:buSzPct val="25000"/>
                        <a:buNone/>
                      </a:pPr>
                      <a:r>
                        <a:rPr lang="en-GB" sz="1600" u="none" strike="noStrike" cap="none"/>
                        <a:t>5 Marks </a:t>
                      </a:r>
                    </a:p>
                  </a:txBody>
                  <a:tcPr marL="68575" marR="68575" marT="0" marB="0"/>
                </a:tc>
                <a:extLst>
                  <a:ext uri="{0D108BD9-81ED-4DB2-BD59-A6C34878D82A}">
                    <a16:rowId xmlns:a16="http://schemas.microsoft.com/office/drawing/2014/main" val="10000"/>
                  </a:ext>
                </a:extLst>
              </a:tr>
              <a:tr h="203200">
                <a:tc>
                  <a:txBody>
                    <a:bodyPr/>
                    <a:lstStyle/>
                    <a:p>
                      <a:pPr marL="0" marR="0" lvl="0" indent="0" algn="l" rtl="0">
                        <a:spcBef>
                          <a:spcPts val="0"/>
                        </a:spcBef>
                        <a:spcAft>
                          <a:spcPts val="0"/>
                        </a:spcAft>
                        <a:buSzPct val="25000"/>
                        <a:buNone/>
                      </a:pPr>
                      <a:r>
                        <a:rPr lang="en-GB" sz="1600" u="none" strike="noStrike" cap="none"/>
                        <a:t>I wrote ONE reason and developed it using PEE (“This is because” and “for example”) </a:t>
                      </a:r>
                    </a:p>
                  </a:txBody>
                  <a:tcPr marL="68575" marR="68575" marT="0" marB="0"/>
                </a:tc>
                <a:extLst>
                  <a:ext uri="{0D108BD9-81ED-4DB2-BD59-A6C34878D82A}">
                    <a16:rowId xmlns:a16="http://schemas.microsoft.com/office/drawing/2014/main" val="10001"/>
                  </a:ext>
                </a:extLst>
              </a:tr>
              <a:tr h="203200">
                <a:tc>
                  <a:txBody>
                    <a:bodyPr/>
                    <a:lstStyle/>
                    <a:p>
                      <a:pPr marL="0" marR="0" lvl="0" indent="0" algn="l" rtl="0">
                        <a:spcBef>
                          <a:spcPts val="0"/>
                        </a:spcBef>
                        <a:spcAft>
                          <a:spcPts val="0"/>
                        </a:spcAft>
                        <a:buSzPct val="25000"/>
                        <a:buNone/>
                      </a:pPr>
                      <a:r>
                        <a:rPr lang="en-GB" sz="1600" u="none" strike="noStrike" cap="none"/>
                        <a:t>I wrote a SECOND reason and developed it using PEE (“This is because” and “for example”)</a:t>
                      </a:r>
                    </a:p>
                  </a:txBody>
                  <a:tcPr marL="68575" marR="68575" marT="0" marB="0"/>
                </a:tc>
                <a:extLst>
                  <a:ext uri="{0D108BD9-81ED-4DB2-BD59-A6C34878D82A}">
                    <a16:rowId xmlns:a16="http://schemas.microsoft.com/office/drawing/2014/main" val="10002"/>
                  </a:ext>
                </a:extLst>
              </a:tr>
              <a:tr h="203200">
                <a:tc>
                  <a:txBody>
                    <a:bodyPr/>
                    <a:lstStyle/>
                    <a:p>
                      <a:pPr marL="0" marR="0" lvl="0" indent="0" algn="l" rtl="0">
                        <a:spcBef>
                          <a:spcPts val="0"/>
                        </a:spcBef>
                        <a:spcAft>
                          <a:spcPts val="0"/>
                        </a:spcAft>
                        <a:buSzPct val="25000"/>
                        <a:buNone/>
                      </a:pPr>
                      <a:r>
                        <a:rPr lang="en-GB" sz="1600" u="none" strike="noStrike" cap="none"/>
                        <a:t>I wrote Holy book quotes to back up my statements OR</a:t>
                      </a:r>
                    </a:p>
                    <a:p>
                      <a:pPr marL="0" marR="0" lvl="0" indent="0" algn="l" rtl="0">
                        <a:spcBef>
                          <a:spcPts val="0"/>
                        </a:spcBef>
                        <a:spcAft>
                          <a:spcPts val="0"/>
                        </a:spcAft>
                        <a:buSzPct val="25000"/>
                        <a:buNone/>
                      </a:pPr>
                      <a:r>
                        <a:rPr lang="en-GB" sz="1600" u="none" strike="noStrike" cap="none"/>
                        <a:t>I wrote about what a religious leader/ founder view on the matter.</a:t>
                      </a:r>
                    </a:p>
                  </a:txBody>
                  <a:tcPr marL="68575" marR="68575" marT="0" marB="0"/>
                </a:tc>
                <a:extLst>
                  <a:ext uri="{0D108BD9-81ED-4DB2-BD59-A6C34878D82A}">
                    <a16:rowId xmlns:a16="http://schemas.microsoft.com/office/drawing/2014/main" val="10003"/>
                  </a:ext>
                </a:extLst>
              </a:tr>
              <a:tr h="203200">
                <a:tc>
                  <a:txBody>
                    <a:bodyPr/>
                    <a:lstStyle/>
                    <a:p>
                      <a:pPr marL="0" marR="0" lvl="0" indent="0" algn="l" rtl="0">
                        <a:spcBef>
                          <a:spcPts val="0"/>
                        </a:spcBef>
                        <a:spcAft>
                          <a:spcPts val="0"/>
                        </a:spcAft>
                        <a:buSzPct val="25000"/>
                        <a:buNone/>
                      </a:pPr>
                      <a:r>
                        <a:rPr lang="en-GB" sz="1600" u="none" strike="noStrike" cap="none"/>
                        <a:t>I used key words that I learnt in lesson about this topic.</a:t>
                      </a:r>
                    </a:p>
                  </a:txBody>
                  <a:tcPr marL="68575" marR="68575" marT="0" marB="0"/>
                </a:tc>
                <a:extLst>
                  <a:ext uri="{0D108BD9-81ED-4DB2-BD59-A6C34878D82A}">
                    <a16:rowId xmlns:a16="http://schemas.microsoft.com/office/drawing/2014/main" val="10004"/>
                  </a:ext>
                </a:extLst>
              </a:tr>
            </a:tbl>
          </a:graphicData>
        </a:graphic>
      </p:graphicFrame>
      <p:sp>
        <p:nvSpPr>
          <p:cNvPr id="100" name="Shape 100"/>
          <p:cNvSpPr/>
          <p:nvPr/>
        </p:nvSpPr>
        <p:spPr>
          <a:xfrm>
            <a:off x="0" y="31827"/>
            <a:ext cx="3134190" cy="369332"/>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0" i="0" u="sng" strike="noStrike" cap="none">
                <a:solidFill>
                  <a:schemeClr val="dk1"/>
                </a:solidFill>
                <a:latin typeface="Arial"/>
                <a:ea typeface="Arial"/>
                <a:cs typeface="Arial"/>
                <a:sym typeface="Arial"/>
              </a:rPr>
              <a:t>RE KS3 exam style structure</a:t>
            </a:r>
          </a:p>
        </p:txBody>
      </p:sp>
      <p:sp>
        <p:nvSpPr>
          <p:cNvPr id="101" name="Shape 101"/>
          <p:cNvSpPr/>
          <p:nvPr/>
        </p:nvSpPr>
        <p:spPr>
          <a:xfrm>
            <a:off x="3831676" y="320562"/>
            <a:ext cx="6515099" cy="734254"/>
          </a:xfrm>
          <a:prstGeom prst="rect">
            <a:avLst/>
          </a:prstGeom>
          <a:solidFill>
            <a:schemeClr val="lt1"/>
          </a:solidFill>
          <a:ln w="12700" cap="flat" cmpd="sng">
            <a:solidFill>
              <a:schemeClr val="accent6"/>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1800">
                <a:solidFill>
                  <a:schemeClr val="dk1"/>
                </a:solidFill>
                <a:latin typeface="Calibri"/>
                <a:ea typeface="Calibri"/>
                <a:cs typeface="Calibri"/>
                <a:sym typeface="Calibri"/>
              </a:rPr>
              <a:t>See below the structure of the exam questions. </a:t>
            </a:r>
          </a:p>
          <a:p>
            <a:pPr marL="0" marR="0" lvl="0" indent="0" algn="ctr" rtl="0">
              <a:spcBef>
                <a:spcPts val="0"/>
              </a:spcBef>
              <a:buSzPct val="25000"/>
              <a:buNone/>
            </a:pPr>
            <a:r>
              <a:rPr lang="en-GB" sz="1800">
                <a:solidFill>
                  <a:schemeClr val="dk1"/>
                </a:solidFill>
                <a:latin typeface="Calibri"/>
                <a:ea typeface="Calibri"/>
                <a:cs typeface="Calibri"/>
                <a:sym typeface="Calibri"/>
              </a:rPr>
              <a:t>You will get </a:t>
            </a:r>
            <a:r>
              <a:rPr lang="en-GB" sz="1800" b="1">
                <a:solidFill>
                  <a:schemeClr val="dk1"/>
                </a:solidFill>
                <a:latin typeface="Calibri"/>
                <a:ea typeface="Calibri"/>
                <a:cs typeface="Calibri"/>
                <a:sym typeface="Calibri"/>
              </a:rPr>
              <a:t>four</a:t>
            </a:r>
            <a:r>
              <a:rPr lang="en-GB" sz="1800">
                <a:solidFill>
                  <a:schemeClr val="dk1"/>
                </a:solidFill>
                <a:latin typeface="Calibri"/>
                <a:ea typeface="Calibri"/>
                <a:cs typeface="Calibri"/>
                <a:sym typeface="Calibri"/>
              </a:rPr>
              <a:t> exam questions from each of the four sections below</a:t>
            </a:r>
          </a:p>
        </p:txBody>
      </p:sp>
      <p:graphicFrame>
        <p:nvGraphicFramePr>
          <p:cNvPr id="102" name="Shape 102"/>
          <p:cNvGraphicFramePr/>
          <p:nvPr/>
        </p:nvGraphicFramePr>
        <p:xfrm>
          <a:off x="5538292" y="2170059"/>
          <a:ext cx="4457050" cy="3429000"/>
        </p:xfrm>
        <a:graphic>
          <a:graphicData uri="http://schemas.openxmlformats.org/drawingml/2006/table">
            <a:tbl>
              <a:tblPr firstRow="1" firstCol="1" lastRow="1" lastCol="1" bandRow="1" bandCol="1">
                <a:noFill/>
                <a:tableStyleId>{50F718F0-9D67-4A1E-BC12-08F2BC39BFA3}</a:tableStyleId>
              </a:tblPr>
              <a:tblGrid>
                <a:gridCol w="4457050">
                  <a:extLst>
                    <a:ext uri="{9D8B030D-6E8A-4147-A177-3AD203B41FA5}">
                      <a16:colId xmlns:a16="http://schemas.microsoft.com/office/drawing/2014/main" val="20000"/>
                    </a:ext>
                  </a:extLst>
                </a:gridCol>
              </a:tblGrid>
              <a:tr h="190500">
                <a:tc>
                  <a:txBody>
                    <a:bodyPr/>
                    <a:lstStyle/>
                    <a:p>
                      <a:pPr marL="0" marR="0" lvl="0" indent="0" algn="ctr" rtl="0">
                        <a:spcBef>
                          <a:spcPts val="0"/>
                        </a:spcBef>
                        <a:spcAft>
                          <a:spcPts val="0"/>
                        </a:spcAft>
                        <a:buSzPct val="25000"/>
                        <a:buNone/>
                      </a:pPr>
                      <a:r>
                        <a:rPr lang="en-GB" sz="1500" u="none" strike="noStrike" cap="none"/>
                        <a:t>12 Marks + 3 SPAG total= 15 marks </a:t>
                      </a:r>
                    </a:p>
                  </a:txBody>
                  <a:tcPr marL="68575" marR="68575" marT="0" marB="0"/>
                </a:tc>
                <a:extLst>
                  <a:ext uri="{0D108BD9-81ED-4DB2-BD59-A6C34878D82A}">
                    <a16:rowId xmlns:a16="http://schemas.microsoft.com/office/drawing/2014/main" val="10000"/>
                  </a:ext>
                </a:extLst>
              </a:tr>
              <a:tr h="190500">
                <a:tc>
                  <a:txBody>
                    <a:bodyPr/>
                    <a:lstStyle/>
                    <a:p>
                      <a:pPr marL="0" marR="0" lvl="0" indent="0" algn="l" rtl="0">
                        <a:spcBef>
                          <a:spcPts val="0"/>
                        </a:spcBef>
                        <a:spcAft>
                          <a:spcPts val="0"/>
                        </a:spcAft>
                        <a:buSzPct val="25000"/>
                        <a:buNone/>
                      </a:pPr>
                      <a:r>
                        <a:rPr lang="en-GB" sz="1500" u="none" strike="noStrike" cap="none"/>
                        <a:t>I wrote two PEE paragraphs (“This is because” and “for example”) by starting with “Some think” and “Some also think” to support the quote.</a:t>
                      </a:r>
                    </a:p>
                    <a:p>
                      <a:pPr marL="0" marR="0" lvl="0" indent="0" algn="l" rtl="0">
                        <a:spcBef>
                          <a:spcPts val="0"/>
                        </a:spcBef>
                        <a:spcAft>
                          <a:spcPts val="0"/>
                        </a:spcAft>
                        <a:buSzPct val="25000"/>
                        <a:buNone/>
                      </a:pPr>
                      <a:r>
                        <a:rPr lang="en-GB" sz="1500" u="none" strike="noStrike" cap="none"/>
                        <a:t> </a:t>
                      </a:r>
                    </a:p>
                    <a:p>
                      <a:pPr marL="0" marR="0" lvl="0" indent="0" algn="l" rtl="0">
                        <a:spcBef>
                          <a:spcPts val="0"/>
                        </a:spcBef>
                        <a:spcAft>
                          <a:spcPts val="0"/>
                        </a:spcAft>
                        <a:buSzPct val="25000"/>
                        <a:buNone/>
                      </a:pPr>
                      <a:r>
                        <a:rPr lang="en-GB" sz="1500" u="none" strike="noStrike" cap="none"/>
                        <a:t>I used a Religious view and looked at what holy books, teachings or founders had to say on the matter.</a:t>
                      </a:r>
                    </a:p>
                  </a:txBody>
                  <a:tcPr marL="68575" marR="68575" marT="0" marB="0"/>
                </a:tc>
                <a:extLst>
                  <a:ext uri="{0D108BD9-81ED-4DB2-BD59-A6C34878D82A}">
                    <a16:rowId xmlns:a16="http://schemas.microsoft.com/office/drawing/2014/main" val="10001"/>
                  </a:ext>
                </a:extLst>
              </a:tr>
              <a:tr h="190500">
                <a:tc>
                  <a:txBody>
                    <a:bodyPr/>
                    <a:lstStyle/>
                    <a:p>
                      <a:pPr marL="0" marR="0" lvl="0" indent="0" algn="l" rtl="0">
                        <a:spcBef>
                          <a:spcPts val="0"/>
                        </a:spcBef>
                        <a:spcAft>
                          <a:spcPts val="0"/>
                        </a:spcAft>
                        <a:buSzPct val="25000"/>
                        <a:buNone/>
                      </a:pPr>
                      <a:r>
                        <a:rPr lang="en-GB" sz="1500" u="none" strike="noStrike" cap="none"/>
                        <a:t>I wrote two middle PEE paragraph’s (“This is because” and “for example”) by starting with “Others think” and “Others also think” to disagree with the quote.</a:t>
                      </a:r>
                    </a:p>
                    <a:p>
                      <a:pPr marL="0" marR="0" lvl="0" indent="0" algn="l" rtl="0">
                        <a:spcBef>
                          <a:spcPts val="0"/>
                        </a:spcBef>
                        <a:spcAft>
                          <a:spcPts val="0"/>
                        </a:spcAft>
                        <a:buSzPct val="25000"/>
                        <a:buNone/>
                      </a:pPr>
                      <a:r>
                        <a:rPr lang="en-GB" sz="1500" u="none" strike="noStrike" cap="none"/>
                        <a:t> </a:t>
                      </a:r>
                    </a:p>
                    <a:p>
                      <a:pPr marL="0" marR="0" lvl="0" indent="0" algn="l" rtl="0">
                        <a:spcBef>
                          <a:spcPts val="0"/>
                        </a:spcBef>
                        <a:spcAft>
                          <a:spcPts val="0"/>
                        </a:spcAft>
                        <a:buSzPct val="25000"/>
                        <a:buNone/>
                      </a:pPr>
                      <a:r>
                        <a:rPr lang="en-GB" sz="1500" u="none" strike="noStrike" cap="none"/>
                        <a:t>I used a Religious view and looked at what holy books, teachings or founders had to say on the matter.</a:t>
                      </a:r>
                    </a:p>
                  </a:txBody>
                  <a:tcPr marL="68575" marR="68575" marT="0" marB="0"/>
                </a:tc>
                <a:extLst>
                  <a:ext uri="{0D108BD9-81ED-4DB2-BD59-A6C34878D82A}">
                    <a16:rowId xmlns:a16="http://schemas.microsoft.com/office/drawing/2014/main" val="10002"/>
                  </a:ext>
                </a:extLst>
              </a:tr>
              <a:tr h="190500">
                <a:tc>
                  <a:txBody>
                    <a:bodyPr/>
                    <a:lstStyle/>
                    <a:p>
                      <a:pPr marL="0" marR="0" lvl="0" indent="0" algn="l" rtl="0">
                        <a:spcBef>
                          <a:spcPts val="0"/>
                        </a:spcBef>
                        <a:spcAft>
                          <a:spcPts val="0"/>
                        </a:spcAft>
                        <a:buSzPct val="25000"/>
                        <a:buNone/>
                      </a:pPr>
                      <a:r>
                        <a:rPr lang="en-GB" sz="1500" u="none" strike="noStrike" cap="none"/>
                        <a:t>I gave a well justified conclusion about which argument is stronger.</a:t>
                      </a: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p:nvPr/>
        </p:nvSpPr>
        <p:spPr>
          <a:xfrm>
            <a:off x="6889531" y="248319"/>
            <a:ext cx="5180394" cy="660400"/>
          </a:xfrm>
          <a:prstGeom prst="rect">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A system of faith and worship. It is also the </a:t>
            </a:r>
            <a:r>
              <a:rPr lang="en-GB" sz="1400" b="1" u="sng">
                <a:solidFill>
                  <a:schemeClr val="dk1"/>
                </a:solidFill>
                <a:latin typeface="Calibri"/>
                <a:ea typeface="Calibri"/>
                <a:cs typeface="Calibri"/>
                <a:sym typeface="Calibri"/>
              </a:rPr>
              <a:t>belief</a:t>
            </a:r>
            <a:r>
              <a:rPr lang="en-GB" sz="1400">
                <a:solidFill>
                  <a:schemeClr val="dk1"/>
                </a:solidFill>
                <a:latin typeface="Calibri"/>
                <a:ea typeface="Calibri"/>
                <a:cs typeface="Calibri"/>
                <a:sym typeface="Calibri"/>
              </a:rPr>
              <a:t> and worship in a of a God or a group of Gods.</a:t>
            </a:r>
          </a:p>
          <a:p>
            <a:pPr marL="0" marR="0" lvl="0" indent="0" algn="l" rtl="0">
              <a:spcBef>
                <a:spcPts val="0"/>
              </a:spcBef>
              <a:buSzPct val="25000"/>
              <a:buNone/>
            </a:pPr>
            <a:r>
              <a:rPr lang="en-GB" sz="1400">
                <a:solidFill>
                  <a:schemeClr val="dk1"/>
                </a:solidFill>
                <a:latin typeface="Calibri"/>
                <a:ea typeface="Calibri"/>
                <a:cs typeface="Calibri"/>
                <a:sym typeface="Calibri"/>
              </a:rPr>
              <a:t>(Oxford Dictionary 2013) </a:t>
            </a:r>
          </a:p>
        </p:txBody>
      </p:sp>
      <p:sp>
        <p:nvSpPr>
          <p:cNvPr id="108" name="Shape 108"/>
          <p:cNvSpPr/>
          <p:nvPr/>
        </p:nvSpPr>
        <p:spPr>
          <a:xfrm>
            <a:off x="0" y="0"/>
            <a:ext cx="5196114" cy="908719"/>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3200" u="sng" dirty="0">
                <a:solidFill>
                  <a:schemeClr val="dk1"/>
                </a:solidFill>
                <a:latin typeface="Calibri"/>
                <a:ea typeface="Calibri"/>
                <a:cs typeface="Calibri"/>
                <a:sym typeface="Calibri"/>
              </a:rPr>
              <a:t>1 Title- Why do we need to do RE in </a:t>
            </a:r>
            <a:r>
              <a:rPr lang="en-GB" sz="3200" u="sng" dirty="0" smtClean="0">
                <a:solidFill>
                  <a:schemeClr val="dk1"/>
                </a:solidFill>
                <a:latin typeface="Calibri"/>
                <a:ea typeface="Calibri"/>
                <a:cs typeface="Calibri"/>
                <a:sym typeface="Calibri"/>
              </a:rPr>
              <a:t>LEA VALLEY </a:t>
            </a:r>
            <a:r>
              <a:rPr lang="en-GB" sz="3200" u="sng" dirty="0">
                <a:solidFill>
                  <a:schemeClr val="dk1"/>
                </a:solidFill>
                <a:latin typeface="Calibri"/>
                <a:ea typeface="Calibri"/>
                <a:cs typeface="Calibri"/>
                <a:sym typeface="Calibri"/>
              </a:rPr>
              <a:t>Academy?</a:t>
            </a:r>
          </a:p>
        </p:txBody>
      </p:sp>
      <p:graphicFrame>
        <p:nvGraphicFramePr>
          <p:cNvPr id="109" name="Shape 109"/>
          <p:cNvGraphicFramePr/>
          <p:nvPr/>
        </p:nvGraphicFramePr>
        <p:xfrm>
          <a:off x="4148683" y="1169890"/>
          <a:ext cx="7723550" cy="4850530"/>
        </p:xfrm>
        <a:graphic>
          <a:graphicData uri="http://schemas.openxmlformats.org/drawingml/2006/table">
            <a:tbl>
              <a:tblPr>
                <a:noFill/>
                <a:tableStyleId>{E0C97C0F-23F4-4090-BDC0-DC150E517C8E}</a:tableStyleId>
              </a:tblPr>
              <a:tblGrid>
                <a:gridCol w="3861775">
                  <a:extLst>
                    <a:ext uri="{9D8B030D-6E8A-4147-A177-3AD203B41FA5}">
                      <a16:colId xmlns:a16="http://schemas.microsoft.com/office/drawing/2014/main" val="20000"/>
                    </a:ext>
                  </a:extLst>
                </a:gridCol>
                <a:gridCol w="3861775">
                  <a:extLst>
                    <a:ext uri="{9D8B030D-6E8A-4147-A177-3AD203B41FA5}">
                      <a16:colId xmlns:a16="http://schemas.microsoft.com/office/drawing/2014/main" val="20001"/>
                    </a:ext>
                  </a:extLst>
                </a:gridCol>
              </a:tblGrid>
              <a:tr h="371425">
                <a:tc>
                  <a:txBody>
                    <a:bodyPr/>
                    <a:lstStyle/>
                    <a:p>
                      <a:pPr marL="0" marR="0" lvl="0" indent="0" algn="l" rtl="0">
                        <a:lnSpc>
                          <a:spcPct val="100000"/>
                        </a:lnSpc>
                        <a:spcBef>
                          <a:spcPts val="0"/>
                        </a:spcBef>
                        <a:spcAft>
                          <a:spcPts val="0"/>
                        </a:spcAft>
                        <a:buClr>
                          <a:srgbClr val="FFFFFF"/>
                        </a:buClr>
                        <a:buSzPct val="25000"/>
                        <a:buFont typeface="Comic Sans MS"/>
                        <a:buNone/>
                      </a:pPr>
                      <a:r>
                        <a:rPr lang="en-GB" sz="1400" b="1" i="0" u="none" strike="noStrike" cap="none">
                          <a:solidFill>
                            <a:srgbClr val="FFFFFF"/>
                          </a:solidFill>
                          <a:latin typeface="Comic Sans MS"/>
                          <a:ea typeface="Comic Sans MS"/>
                          <a:cs typeface="Comic Sans MS"/>
                          <a:sym typeface="Comic Sans MS"/>
                        </a:rPr>
                        <a:t>RS Should NOT be taught at schools</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tc>
                  <a:txBody>
                    <a:bodyPr/>
                    <a:lstStyle/>
                    <a:p>
                      <a:pPr marL="0" marR="0" lvl="0" indent="0" algn="l" rtl="0">
                        <a:lnSpc>
                          <a:spcPct val="100000"/>
                        </a:lnSpc>
                        <a:spcBef>
                          <a:spcPts val="0"/>
                        </a:spcBef>
                        <a:spcAft>
                          <a:spcPts val="0"/>
                        </a:spcAft>
                        <a:buClr>
                          <a:srgbClr val="FFFFFF"/>
                        </a:buClr>
                        <a:buSzPct val="25000"/>
                        <a:buFont typeface="Comic Sans MS"/>
                        <a:buNone/>
                      </a:pPr>
                      <a:r>
                        <a:rPr lang="en-GB" sz="1400" b="1" i="0" u="none" strike="noStrike" cap="none">
                          <a:solidFill>
                            <a:srgbClr val="FFFFFF"/>
                          </a:solidFill>
                          <a:latin typeface="Comic Sans MS"/>
                          <a:ea typeface="Comic Sans MS"/>
                          <a:cs typeface="Comic Sans MS"/>
                          <a:sym typeface="Comic Sans MS"/>
                        </a:rPr>
                        <a:t>RS SHOULD be taught at schools</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38100" cap="flat" cmpd="sng">
                      <a:solidFill>
                        <a:schemeClr val="lt1"/>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914275">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52% of the UK is atheist.  We should consider the majority.</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9E3CB"/>
                    </a:solidFill>
                  </a:tcPr>
                </a:tc>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UK is a diverse country with people of different beliefs and faiths.  We need to understand these differences.</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381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9E3CB"/>
                    </a:solidFill>
                  </a:tcPr>
                </a:tc>
                <a:extLst>
                  <a:ext uri="{0D108BD9-81ED-4DB2-BD59-A6C34878D82A}">
                    <a16:rowId xmlns:a16="http://schemas.microsoft.com/office/drawing/2014/main" val="10001"/>
                  </a:ext>
                </a:extLst>
              </a:tr>
              <a:tr h="639675">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RS forces children to become more religious.</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CF1E7"/>
                    </a:solidFill>
                  </a:tcPr>
                </a:tc>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RS is about more than simply teaching religion.</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CF1E7"/>
                    </a:solidFill>
                  </a:tcPr>
                </a:tc>
                <a:extLst>
                  <a:ext uri="{0D108BD9-81ED-4DB2-BD59-A6C34878D82A}">
                    <a16:rowId xmlns:a16="http://schemas.microsoft.com/office/drawing/2014/main" val="10002"/>
                  </a:ext>
                </a:extLst>
              </a:tr>
              <a:tr h="639675">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RS asks questions that can never be answered, so there is no point.</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9E3CB"/>
                    </a:solidFill>
                  </a:tcPr>
                </a:tc>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RS helps us think and enquire about BIG questions about life, death, God.</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9E3CB"/>
                    </a:solidFill>
                  </a:tcPr>
                </a:tc>
                <a:extLst>
                  <a:ext uri="{0D108BD9-81ED-4DB2-BD59-A6C34878D82A}">
                    <a16:rowId xmlns:a16="http://schemas.microsoft.com/office/drawing/2014/main" val="10003"/>
                  </a:ext>
                </a:extLst>
              </a:tr>
              <a:tr h="639675">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Religious people have caused war and conflict (E.g Bin Laden).</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CF1E7"/>
                    </a:solidFill>
                  </a:tcPr>
                </a:tc>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In RS we learn about inspirational people (Martin Luther King, Gandhi).</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CF1E7"/>
                    </a:solidFill>
                  </a:tcPr>
                </a:tc>
                <a:extLst>
                  <a:ext uri="{0D108BD9-81ED-4DB2-BD59-A6C34878D82A}">
                    <a16:rowId xmlns:a16="http://schemas.microsoft.com/office/drawing/2014/main" val="10004"/>
                  </a:ext>
                </a:extLst>
              </a:tr>
              <a:tr h="914275">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In today’s world making money is more important.  RS doesn’t teach the value of profit-making.</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9E3CB"/>
                    </a:solidFill>
                  </a:tcPr>
                </a:tc>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RS helps us to be more tolerant and less prejudice towards people of different beliefs.  These are also important values.</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9E3CB"/>
                    </a:solidFill>
                  </a:tcPr>
                </a:tc>
                <a:extLst>
                  <a:ext uri="{0D108BD9-81ED-4DB2-BD59-A6C34878D82A}">
                    <a16:rowId xmlns:a16="http://schemas.microsoft.com/office/drawing/2014/main" val="10005"/>
                  </a:ext>
                </a:extLst>
              </a:tr>
              <a:tr h="177800">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The UK is mostly a Christian country, so why learn about other religions.</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CF1E7"/>
                    </a:solidFill>
                  </a:tcPr>
                </a:tc>
                <a:tc>
                  <a:txBody>
                    <a:bodyPr/>
                    <a:lstStyle/>
                    <a:p>
                      <a:pPr marL="0" marR="0" lvl="0" indent="0" algn="l" rtl="0">
                        <a:lnSpc>
                          <a:spcPct val="100000"/>
                        </a:lnSpc>
                        <a:spcBef>
                          <a:spcPts val="0"/>
                        </a:spcBef>
                        <a:spcAft>
                          <a:spcPts val="0"/>
                        </a:spcAft>
                        <a:buClr>
                          <a:srgbClr val="000000"/>
                        </a:buClr>
                        <a:buSzPct val="25000"/>
                        <a:buFont typeface="Comic Sans MS"/>
                        <a:buNone/>
                      </a:pPr>
                      <a:r>
                        <a:rPr lang="en-GB" sz="1400" b="0" i="0" u="none" strike="noStrike" cap="none">
                          <a:solidFill>
                            <a:srgbClr val="000000"/>
                          </a:solidFill>
                          <a:latin typeface="Comic Sans MS"/>
                          <a:ea typeface="Comic Sans MS"/>
                          <a:cs typeface="Comic Sans MS"/>
                          <a:sym typeface="Comic Sans MS"/>
                        </a:rPr>
                        <a:t>We need to learn about other religions in order to be less offensive and more tolerant</a:t>
                      </a:r>
                    </a:p>
                  </a:txBody>
                  <a:tcPr marL="91450" marR="91450" marT="45725" marB="45725">
                    <a:lnL w="12700" cap="flat" cmpd="sng">
                      <a:solidFill>
                        <a:schemeClr val="lt1"/>
                      </a:solidFill>
                      <a:prstDash val="solid"/>
                      <a:round/>
                      <a:headEnd type="none" w="med" len="med"/>
                      <a:tailEnd type="none" w="med" len="med"/>
                    </a:lnL>
                    <a:lnR w="12700" cap="flat" cmpd="sng">
                      <a:solidFill>
                        <a:schemeClr val="lt1"/>
                      </a:solidFill>
                      <a:prstDash val="solid"/>
                      <a:round/>
                      <a:headEnd type="none" w="med" len="med"/>
                      <a:tailEnd type="none" w="med" len="med"/>
                    </a:lnR>
                    <a:lnT w="12700" cap="flat" cmpd="sng">
                      <a:solidFill>
                        <a:schemeClr val="lt1"/>
                      </a:solidFill>
                      <a:prstDash val="solid"/>
                      <a:round/>
                      <a:headEnd type="none" w="med" len="med"/>
                      <a:tailEnd type="none" w="med" len="med"/>
                    </a:lnT>
                    <a:lnB w="12700" cap="flat" cmpd="sng">
                      <a:solidFill>
                        <a:schemeClr val="lt1"/>
                      </a:solidFill>
                      <a:prstDash val="solid"/>
                      <a:round/>
                      <a:headEnd type="none" w="med" len="med"/>
                      <a:tailEnd type="none" w="med" len="med"/>
                    </a:lnB>
                    <a:solidFill>
                      <a:srgbClr val="FCF1E7"/>
                    </a:solidFill>
                  </a:tcPr>
                </a:tc>
                <a:extLst>
                  <a:ext uri="{0D108BD9-81ED-4DB2-BD59-A6C34878D82A}">
                    <a16:rowId xmlns:a16="http://schemas.microsoft.com/office/drawing/2014/main" val="10006"/>
                  </a:ext>
                </a:extLst>
              </a:tr>
            </a:tbl>
          </a:graphicData>
        </a:graphic>
      </p:graphicFrame>
      <p:sp>
        <p:nvSpPr>
          <p:cNvPr id="110" name="Shape 110"/>
          <p:cNvSpPr/>
          <p:nvPr/>
        </p:nvSpPr>
        <p:spPr>
          <a:xfrm>
            <a:off x="0" y="1038683"/>
            <a:ext cx="2400300" cy="1368425"/>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just" rtl="0">
              <a:lnSpc>
                <a:spcPct val="100000"/>
              </a:lnSpc>
              <a:spcBef>
                <a:spcPts val="0"/>
              </a:spcBef>
              <a:spcAft>
                <a:spcPts val="0"/>
              </a:spcAft>
              <a:buClr>
                <a:srgbClr val="000000"/>
              </a:buClr>
              <a:buSzPct val="25000"/>
              <a:buFont typeface="Arial"/>
              <a:buNone/>
            </a:pPr>
            <a:r>
              <a:rPr lang="en-GB" sz="1300" b="1" i="0" u="none" strike="noStrike" cap="none">
                <a:solidFill>
                  <a:srgbClr val="000000"/>
                </a:solidFill>
                <a:latin typeface="Arial"/>
                <a:ea typeface="Arial"/>
                <a:cs typeface="Arial"/>
                <a:sym typeface="Arial"/>
              </a:rPr>
              <a:t>We develop communication skills; learn new ideas about questions like “</a:t>
            </a:r>
            <a:r>
              <a:rPr lang="en-GB" sz="1300" b="1" i="1" u="none" strike="noStrike" cap="none">
                <a:solidFill>
                  <a:srgbClr val="000000"/>
                </a:solidFill>
                <a:latin typeface="Arial"/>
                <a:ea typeface="Arial"/>
                <a:cs typeface="Arial"/>
                <a:sym typeface="Arial"/>
              </a:rPr>
              <a:t>What is right and what is wrong</a:t>
            </a:r>
            <a:r>
              <a:rPr lang="en-GB" sz="1300" b="1" i="0" u="none" strike="noStrike" cap="none">
                <a:solidFill>
                  <a:srgbClr val="000000"/>
                </a:solidFill>
                <a:latin typeface="Arial"/>
                <a:ea typeface="Arial"/>
                <a:cs typeface="Arial"/>
                <a:sym typeface="Arial"/>
              </a:rPr>
              <a:t>?” and </a:t>
            </a:r>
            <a:r>
              <a:rPr lang="en-GB" sz="1300" b="1" i="1" u="none" strike="noStrike" cap="none">
                <a:solidFill>
                  <a:srgbClr val="000000"/>
                </a:solidFill>
                <a:latin typeface="Arial"/>
                <a:ea typeface="Arial"/>
                <a:cs typeface="Arial"/>
                <a:sym typeface="Arial"/>
              </a:rPr>
              <a:t>“Is  there a purpose to my life?”</a:t>
            </a:r>
          </a:p>
        </p:txBody>
      </p:sp>
      <p:sp>
        <p:nvSpPr>
          <p:cNvPr id="111" name="Shape 111"/>
          <p:cNvSpPr/>
          <p:nvPr/>
        </p:nvSpPr>
        <p:spPr>
          <a:xfrm>
            <a:off x="0" y="2537072"/>
            <a:ext cx="3863662" cy="951410"/>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RS also helps us to challenge other people who want to destroy our society and make links with current affairs (Isis, terrorism, Immigration and racism)</a:t>
            </a:r>
          </a:p>
        </p:txBody>
      </p:sp>
      <p:sp>
        <p:nvSpPr>
          <p:cNvPr id="112" name="Shape 112"/>
          <p:cNvSpPr/>
          <p:nvPr/>
        </p:nvSpPr>
        <p:spPr>
          <a:xfrm>
            <a:off x="1463362" y="3648158"/>
            <a:ext cx="2400300" cy="767265"/>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just" rtl="0">
              <a:lnSpc>
                <a:spcPct val="100000"/>
              </a:lnSpc>
              <a:spcBef>
                <a:spcPts val="0"/>
              </a:spcBef>
              <a:spcAft>
                <a:spcPts val="0"/>
              </a:spcAft>
              <a:buClr>
                <a:srgbClr val="000000"/>
              </a:buClr>
              <a:buSzPct val="25000"/>
              <a:buFont typeface="Arial"/>
              <a:buNone/>
            </a:pPr>
            <a:r>
              <a:rPr lang="en-GB" sz="1400" b="1" i="0" u="none" strike="noStrike" cap="none">
                <a:solidFill>
                  <a:srgbClr val="000000"/>
                </a:solidFill>
                <a:latin typeface="Arial"/>
                <a:ea typeface="Arial"/>
                <a:cs typeface="Arial"/>
                <a:sym typeface="Arial"/>
              </a:rPr>
              <a:t>We think about the kind of world we want to live in and be a part of.</a:t>
            </a:r>
          </a:p>
        </p:txBody>
      </p:sp>
      <p:sp>
        <p:nvSpPr>
          <p:cNvPr id="113" name="Shape 113"/>
          <p:cNvSpPr/>
          <p:nvPr/>
        </p:nvSpPr>
        <p:spPr>
          <a:xfrm>
            <a:off x="1463362" y="5671617"/>
            <a:ext cx="2398712" cy="470725"/>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just" rtl="0">
              <a:lnSpc>
                <a:spcPct val="100000"/>
              </a:lnSpc>
              <a:spcBef>
                <a:spcPts val="0"/>
              </a:spcBef>
              <a:spcAft>
                <a:spcPts val="0"/>
              </a:spcAft>
              <a:buClr>
                <a:srgbClr val="000000"/>
              </a:buClr>
              <a:buSzPct val="25000"/>
              <a:buFont typeface="Arial"/>
              <a:buNone/>
            </a:pPr>
            <a:r>
              <a:rPr lang="en-GB" sz="1400" b="1" i="0" u="none" strike="noStrike" cap="none">
                <a:solidFill>
                  <a:srgbClr val="000000"/>
                </a:solidFill>
                <a:latin typeface="Arial"/>
                <a:ea typeface="Arial"/>
                <a:cs typeface="Arial"/>
                <a:sym typeface="Arial"/>
              </a:rPr>
              <a:t>We learn what </a:t>
            </a:r>
          </a:p>
          <a:p>
            <a:pPr marL="0" marR="0" lvl="0" indent="0" algn="just" rtl="0">
              <a:lnSpc>
                <a:spcPct val="100000"/>
              </a:lnSpc>
              <a:spcBef>
                <a:spcPts val="0"/>
              </a:spcBef>
              <a:spcAft>
                <a:spcPts val="0"/>
              </a:spcAft>
              <a:buClr>
                <a:srgbClr val="000000"/>
              </a:buClr>
              <a:buSzPct val="25000"/>
              <a:buFont typeface="Arial"/>
              <a:buNone/>
            </a:pPr>
            <a:r>
              <a:rPr lang="en-GB" sz="1400" b="1" i="0" u="none" strike="noStrike" cap="none">
                <a:solidFill>
                  <a:srgbClr val="000000"/>
                </a:solidFill>
                <a:latin typeface="Arial"/>
                <a:ea typeface="Arial"/>
                <a:cs typeface="Arial"/>
                <a:sym typeface="Arial"/>
              </a:rPr>
              <a:t>people believe about God.</a:t>
            </a:r>
          </a:p>
        </p:txBody>
      </p:sp>
      <p:sp>
        <p:nvSpPr>
          <p:cNvPr id="114" name="Shape 114"/>
          <p:cNvSpPr/>
          <p:nvPr/>
        </p:nvSpPr>
        <p:spPr>
          <a:xfrm>
            <a:off x="1463362" y="4575101"/>
            <a:ext cx="2400300" cy="980202"/>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just" rtl="0">
              <a:lnSpc>
                <a:spcPct val="100000"/>
              </a:lnSpc>
              <a:spcBef>
                <a:spcPts val="0"/>
              </a:spcBef>
              <a:spcAft>
                <a:spcPts val="0"/>
              </a:spcAft>
              <a:buClr>
                <a:srgbClr val="000000"/>
              </a:buClr>
              <a:buSzPct val="25000"/>
              <a:buFont typeface="Arial"/>
              <a:buNone/>
            </a:pPr>
            <a:r>
              <a:rPr lang="en-GB" sz="1400" b="1" i="0" u="none" strike="noStrike" cap="none">
                <a:solidFill>
                  <a:srgbClr val="000000"/>
                </a:solidFill>
                <a:latin typeface="Arial"/>
                <a:ea typeface="Arial"/>
                <a:cs typeface="Arial"/>
                <a:sym typeface="Arial"/>
              </a:rPr>
              <a:t>We ask big questions like “</a:t>
            </a:r>
            <a:r>
              <a:rPr lang="en-GB" sz="1400" b="1" i="1" u="none" strike="noStrike" cap="none">
                <a:solidFill>
                  <a:srgbClr val="000000"/>
                </a:solidFill>
                <a:latin typeface="Arial"/>
                <a:ea typeface="Arial"/>
                <a:cs typeface="Arial"/>
                <a:sym typeface="Arial"/>
              </a:rPr>
              <a:t>What happens when we die</a:t>
            </a:r>
            <a:r>
              <a:rPr lang="en-GB" sz="1400" b="1" i="0" u="none" strike="noStrike" cap="none">
                <a:solidFill>
                  <a:srgbClr val="000000"/>
                </a:solidFill>
                <a:latin typeface="Arial"/>
                <a:ea typeface="Arial"/>
                <a:cs typeface="Arial"/>
                <a:sym typeface="Arial"/>
              </a:rPr>
              <a:t>?” and “</a:t>
            </a:r>
            <a:r>
              <a:rPr lang="en-GB" sz="1400" b="1" i="1" u="none" strike="noStrike" cap="none">
                <a:solidFill>
                  <a:srgbClr val="000000"/>
                </a:solidFill>
                <a:latin typeface="Arial"/>
                <a:ea typeface="Arial"/>
                <a:cs typeface="Arial"/>
                <a:sym typeface="Arial"/>
              </a:rPr>
              <a:t>What is the purpose of life</a:t>
            </a:r>
            <a:r>
              <a:rPr lang="en-GB" sz="1400" b="1" i="0" u="none" strike="noStrike" cap="none">
                <a:solidFill>
                  <a:srgbClr val="000000"/>
                </a:solidFill>
                <a:latin typeface="Arial"/>
                <a:ea typeface="Arial"/>
                <a:cs typeface="Arial"/>
                <a:sym typeface="Arial"/>
              </a:rPr>
              <a:t>”?</a:t>
            </a:r>
          </a:p>
        </p:txBody>
      </p:sp>
      <p:sp>
        <p:nvSpPr>
          <p:cNvPr id="115" name="Shape 115"/>
          <p:cNvSpPr/>
          <p:nvPr/>
        </p:nvSpPr>
        <p:spPr>
          <a:xfrm>
            <a:off x="2530057" y="1125250"/>
            <a:ext cx="1488869" cy="1295507"/>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just" rtl="0">
              <a:spcBef>
                <a:spcPts val="0"/>
              </a:spcBef>
              <a:spcAft>
                <a:spcPts val="0"/>
              </a:spcAft>
              <a:buSzPct val="25000"/>
              <a:buNone/>
            </a:pPr>
            <a:r>
              <a:rPr lang="en-GB" sz="1600">
                <a:solidFill>
                  <a:schemeClr val="dk1"/>
                </a:solidFill>
                <a:latin typeface="Calibri"/>
                <a:ea typeface="Calibri"/>
                <a:cs typeface="Calibri"/>
                <a:sym typeface="Calibri"/>
              </a:rPr>
              <a:t>RS helps us to develop skills of debate of arguing for and against. </a:t>
            </a:r>
          </a:p>
          <a:p>
            <a:pPr marL="0" marR="0" lvl="0" indent="0" algn="just" rtl="0">
              <a:lnSpc>
                <a:spcPct val="100000"/>
              </a:lnSpc>
              <a:spcBef>
                <a:spcPts val="0"/>
              </a:spcBef>
              <a:spcAft>
                <a:spcPts val="0"/>
              </a:spcAft>
              <a:buClr>
                <a:schemeClr val="dk1"/>
              </a:buClr>
              <a:buFont typeface="Calibri"/>
              <a:buNone/>
            </a:pPr>
            <a:endParaRPr sz="1800" b="0" i="0" u="none" strike="noStrike" cap="none">
              <a:solidFill>
                <a:schemeClr val="dk1"/>
              </a:solidFill>
              <a:latin typeface="Arial"/>
              <a:ea typeface="Arial"/>
              <a:cs typeface="Arial"/>
              <a:sym typeface="Arial"/>
            </a:endParaRPr>
          </a:p>
        </p:txBody>
      </p:sp>
      <p:sp>
        <p:nvSpPr>
          <p:cNvPr id="116" name="Shape 116"/>
          <p:cNvSpPr/>
          <p:nvPr/>
        </p:nvSpPr>
        <p:spPr>
          <a:xfrm>
            <a:off x="131385" y="4007146"/>
            <a:ext cx="1175126" cy="2002384"/>
          </a:xfrm>
          <a:prstGeom prst="rect">
            <a:avLst/>
          </a:prstGeom>
          <a:solidFill>
            <a:srgbClr val="FFFFFF"/>
          </a:solidFill>
          <a:ln w="9525" cap="flat" cmpd="sng">
            <a:solidFill>
              <a:srgbClr val="000000"/>
            </a:solidFill>
            <a:prstDash val="solid"/>
            <a:miter/>
            <a:headEnd type="none" w="med" len="med"/>
            <a:tailEnd type="none" w="med" len="med"/>
          </a:ln>
        </p:spPr>
        <p:txBody>
          <a:bodyPr lIns="91425" tIns="45700" rIns="91425" bIns="45700" anchor="t" anchorCtr="0">
            <a:noAutofit/>
          </a:bodyPr>
          <a:lstStyle/>
          <a:p>
            <a:pPr marL="0" marR="0" lvl="0" indent="0" algn="just" rtl="0">
              <a:lnSpc>
                <a:spcPct val="100000"/>
              </a:lnSpc>
              <a:spcBef>
                <a:spcPts val="0"/>
              </a:spcBef>
              <a:spcAft>
                <a:spcPts val="0"/>
              </a:spcAft>
              <a:buClr>
                <a:srgbClr val="000000"/>
              </a:buClr>
              <a:buSzPct val="25000"/>
              <a:buFont typeface="Arial"/>
              <a:buNone/>
            </a:pPr>
            <a:r>
              <a:rPr lang="en-GB" sz="1200" b="1" i="0" u="none" strike="noStrike" cap="none">
                <a:solidFill>
                  <a:srgbClr val="000000"/>
                </a:solidFill>
                <a:latin typeface="Arial"/>
                <a:ea typeface="Arial"/>
                <a:cs typeface="Arial"/>
                <a:sym typeface="Arial"/>
              </a:rPr>
              <a:t>We learn about major </a:t>
            </a:r>
          </a:p>
          <a:p>
            <a:pPr marL="0" marR="0" lvl="0" indent="0" algn="just" rtl="0">
              <a:lnSpc>
                <a:spcPct val="100000"/>
              </a:lnSpc>
              <a:spcBef>
                <a:spcPts val="0"/>
              </a:spcBef>
              <a:spcAft>
                <a:spcPts val="0"/>
              </a:spcAft>
              <a:buClr>
                <a:srgbClr val="000000"/>
              </a:buClr>
              <a:buSzPct val="25000"/>
              <a:buFont typeface="Arial"/>
              <a:buNone/>
            </a:pPr>
            <a:r>
              <a:rPr lang="en-GB" sz="1200" b="1" i="0" u="none" strike="noStrike" cap="none">
                <a:solidFill>
                  <a:srgbClr val="000000"/>
                </a:solidFill>
                <a:latin typeface="Arial"/>
                <a:ea typeface="Arial"/>
                <a:cs typeface="Arial"/>
                <a:sym typeface="Arial"/>
              </a:rPr>
              <a:t>religions of the world (Hinduism, Judaism, </a:t>
            </a:r>
          </a:p>
          <a:p>
            <a:pPr marL="0" marR="0" lvl="0" indent="0" algn="just" rtl="0">
              <a:lnSpc>
                <a:spcPct val="100000"/>
              </a:lnSpc>
              <a:spcBef>
                <a:spcPts val="0"/>
              </a:spcBef>
              <a:spcAft>
                <a:spcPts val="0"/>
              </a:spcAft>
              <a:buClr>
                <a:srgbClr val="000000"/>
              </a:buClr>
              <a:buSzPct val="25000"/>
              <a:buFont typeface="Arial"/>
              <a:buNone/>
            </a:pPr>
            <a:r>
              <a:rPr lang="en-GB" sz="1200" b="1" i="0" u="none" strike="noStrike" cap="none">
                <a:solidFill>
                  <a:srgbClr val="000000"/>
                </a:solidFill>
                <a:latin typeface="Arial"/>
                <a:ea typeface="Arial"/>
                <a:cs typeface="Arial"/>
                <a:sym typeface="Arial"/>
              </a:rPr>
              <a:t>Buddhism, Christianity, Islam, and Sikhism) </a:t>
            </a:r>
            <a:r>
              <a:rPr lang="en-GB" sz="1400" b="1" i="0" u="none" strike="noStrike" cap="none">
                <a:solidFill>
                  <a:srgbClr val="000000"/>
                </a:solidFill>
                <a:latin typeface="Arial"/>
                <a:ea typeface="Arial"/>
                <a:cs typeface="Arial"/>
                <a:sym typeface="Arial"/>
              </a:rPr>
              <a:t>.</a:t>
            </a:r>
          </a:p>
        </p:txBody>
      </p:sp>
      <p:sp>
        <p:nvSpPr>
          <p:cNvPr id="117" name="Shape 117"/>
          <p:cNvSpPr/>
          <p:nvPr/>
        </p:nvSpPr>
        <p:spPr>
          <a:xfrm>
            <a:off x="5278194" y="200569"/>
            <a:ext cx="1529255" cy="755899"/>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2800" u="sng">
                <a:solidFill>
                  <a:schemeClr val="dk1"/>
                </a:solidFill>
                <a:latin typeface="Calibri"/>
                <a:ea typeface="Calibri"/>
                <a:cs typeface="Calibri"/>
                <a:sym typeface="Calibri"/>
              </a:rPr>
              <a:t>Meaning</a:t>
            </a:r>
            <a:r>
              <a:rPr lang="en-GB" sz="3200" u="sng">
                <a:solidFill>
                  <a:schemeClr val="dk1"/>
                </a:solidFill>
                <a:latin typeface="Calibri"/>
                <a:ea typeface="Calibri"/>
                <a:cs typeface="Calibri"/>
                <a:sym typeface="Calibri"/>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p:nvPr/>
        </p:nvSpPr>
        <p:spPr>
          <a:xfrm>
            <a:off x="0" y="13638"/>
            <a:ext cx="7670798" cy="621360"/>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3200" u="sng">
                <a:solidFill>
                  <a:schemeClr val="dk1"/>
                </a:solidFill>
                <a:latin typeface="Calibri"/>
                <a:ea typeface="Calibri"/>
                <a:cs typeface="Calibri"/>
                <a:sym typeface="Calibri"/>
              </a:rPr>
              <a:t>4 Title- Why do we need religious objects?</a:t>
            </a:r>
          </a:p>
        </p:txBody>
      </p:sp>
      <p:sp>
        <p:nvSpPr>
          <p:cNvPr id="158" name="Shape 158"/>
          <p:cNvSpPr/>
          <p:nvPr/>
        </p:nvSpPr>
        <p:spPr>
          <a:xfrm>
            <a:off x="271042" y="1295616"/>
            <a:ext cx="4657859" cy="2145770"/>
          </a:xfrm>
          <a:prstGeom prst="rect">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1800">
                <a:solidFill>
                  <a:schemeClr val="lt1"/>
                </a:solidFill>
                <a:latin typeface="Calibri"/>
                <a:ea typeface="Calibri"/>
                <a:cs typeface="Calibri"/>
                <a:sym typeface="Calibri"/>
              </a:rPr>
              <a:t> </a:t>
            </a:r>
          </a:p>
          <a:p>
            <a:pPr marL="0" marR="0" lvl="0" indent="0" algn="just" rtl="0">
              <a:spcBef>
                <a:spcPts val="0"/>
              </a:spcBef>
              <a:buSzPct val="25000"/>
              <a:buNone/>
            </a:pPr>
            <a:r>
              <a:rPr lang="en-GB" sz="1800" b="1" u="sng">
                <a:solidFill>
                  <a:schemeClr val="dk1"/>
                </a:solidFill>
                <a:latin typeface="Calibri"/>
                <a:ea typeface="Calibri"/>
                <a:cs typeface="Calibri"/>
                <a:sym typeface="Calibri"/>
              </a:rPr>
              <a:t>SYMBOLIC ARTICLES OR “ARTEFACTS”</a:t>
            </a:r>
          </a:p>
          <a:p>
            <a:pPr marL="0" marR="0" lvl="0" indent="0" algn="just" rtl="0">
              <a:spcBef>
                <a:spcPts val="0"/>
              </a:spcBef>
              <a:buSzPct val="25000"/>
              <a:buNone/>
            </a:pPr>
            <a:r>
              <a:rPr lang="en-GB" sz="1800">
                <a:solidFill>
                  <a:schemeClr val="dk1"/>
                </a:solidFill>
                <a:latin typeface="Calibri"/>
                <a:ea typeface="Calibri"/>
                <a:cs typeface="Calibri"/>
                <a:sym typeface="Calibri"/>
              </a:rPr>
              <a:t>Religious people use special </a:t>
            </a:r>
            <a:r>
              <a:rPr lang="en-GB" sz="1800" b="1">
                <a:solidFill>
                  <a:schemeClr val="dk1"/>
                </a:solidFill>
                <a:latin typeface="Calibri"/>
                <a:ea typeface="Calibri"/>
                <a:cs typeface="Calibri"/>
                <a:sym typeface="Calibri"/>
              </a:rPr>
              <a:t>symbolic objects </a:t>
            </a:r>
            <a:r>
              <a:rPr lang="en-GB" sz="1800">
                <a:solidFill>
                  <a:schemeClr val="dk1"/>
                </a:solidFill>
                <a:latin typeface="Calibri"/>
                <a:ea typeface="Calibri"/>
                <a:cs typeface="Calibri"/>
                <a:sym typeface="Calibri"/>
              </a:rPr>
              <a:t>called “</a:t>
            </a:r>
            <a:r>
              <a:rPr lang="en-GB" sz="1800" b="1">
                <a:solidFill>
                  <a:schemeClr val="dk1"/>
                </a:solidFill>
                <a:latin typeface="Calibri"/>
                <a:ea typeface="Calibri"/>
                <a:cs typeface="Calibri"/>
                <a:sym typeface="Calibri"/>
              </a:rPr>
              <a:t>artefacts”</a:t>
            </a:r>
            <a:r>
              <a:rPr lang="en-GB" sz="1800">
                <a:solidFill>
                  <a:schemeClr val="dk1"/>
                </a:solidFill>
                <a:latin typeface="Calibri"/>
                <a:ea typeface="Calibri"/>
                <a:cs typeface="Calibri"/>
                <a:sym typeface="Calibri"/>
              </a:rPr>
              <a:t> to help them understand something which they believe about God.  To the non-religious person, they appear as physical things, but to the religious person, they are much more. </a:t>
            </a:r>
          </a:p>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59" name="Shape 159"/>
          <p:cNvSpPr/>
          <p:nvPr/>
        </p:nvSpPr>
        <p:spPr>
          <a:xfrm>
            <a:off x="8904728" y="13638"/>
            <a:ext cx="3111595" cy="921640"/>
          </a:xfrm>
          <a:prstGeom prst="rect">
            <a:avLst/>
          </a:prstGeom>
          <a:solidFill>
            <a:schemeClr val="lt1"/>
          </a:solidFill>
          <a:ln w="12700" cap="flat" cmpd="sng">
            <a:solidFill>
              <a:schemeClr val="accent2"/>
            </a:solidFill>
            <a:prstDash val="solid"/>
            <a:miter/>
            <a:headEnd type="none" w="med" len="med"/>
            <a:tailEnd type="none" w="med" len="med"/>
          </a:ln>
        </p:spPr>
        <p:txBody>
          <a:bodyPr lIns="91425" tIns="45700" rIns="91425" bIns="45700" anchor="ctr" anchorCtr="0">
            <a:noAutofit/>
          </a:bodyPr>
          <a:lstStyle/>
          <a:p>
            <a:pPr marL="342900" marR="0" lvl="0" indent="-342900" algn="l" rtl="0">
              <a:spcBef>
                <a:spcPts val="0"/>
              </a:spcBef>
              <a:buClr>
                <a:schemeClr val="dk1"/>
              </a:buClr>
              <a:buSzPct val="100000"/>
              <a:buFont typeface="Calibri"/>
              <a:buAutoNum type="arabicPeriod"/>
            </a:pPr>
            <a:r>
              <a:rPr lang="en-GB" sz="1800">
                <a:solidFill>
                  <a:schemeClr val="dk1"/>
                </a:solidFill>
                <a:latin typeface="Calibri"/>
                <a:ea typeface="Calibri"/>
                <a:cs typeface="Calibri"/>
                <a:sym typeface="Calibri"/>
              </a:rPr>
              <a:t>Communication with God</a:t>
            </a:r>
          </a:p>
          <a:p>
            <a:pPr marL="342900" marR="0" lvl="0" indent="-342900" algn="l" rtl="0">
              <a:spcBef>
                <a:spcPts val="0"/>
              </a:spcBef>
              <a:buClr>
                <a:schemeClr val="dk1"/>
              </a:buClr>
              <a:buSzPct val="100000"/>
              <a:buFont typeface="Calibri"/>
              <a:buAutoNum type="arabicPeriod"/>
            </a:pPr>
            <a:r>
              <a:rPr lang="en-GB" sz="1800">
                <a:solidFill>
                  <a:schemeClr val="dk1"/>
                </a:solidFill>
                <a:latin typeface="Calibri"/>
                <a:ea typeface="Calibri"/>
                <a:cs typeface="Calibri"/>
                <a:sym typeface="Calibri"/>
              </a:rPr>
              <a:t>Show respect to God</a:t>
            </a:r>
          </a:p>
          <a:p>
            <a:pPr marL="342900" marR="0" lvl="0" indent="-342900" algn="l" rtl="0">
              <a:spcBef>
                <a:spcPts val="0"/>
              </a:spcBef>
              <a:buClr>
                <a:schemeClr val="dk1"/>
              </a:buClr>
              <a:buSzPct val="100000"/>
              <a:buFont typeface="Calibri"/>
              <a:buAutoNum type="arabicPeriod"/>
            </a:pPr>
            <a:r>
              <a:rPr lang="en-GB" sz="1800">
                <a:solidFill>
                  <a:schemeClr val="dk1"/>
                </a:solidFill>
                <a:latin typeface="Calibri"/>
                <a:ea typeface="Calibri"/>
                <a:cs typeface="Calibri"/>
                <a:sym typeface="Calibri"/>
              </a:rPr>
              <a:t>To help with worship</a:t>
            </a:r>
          </a:p>
        </p:txBody>
      </p:sp>
      <p:pic>
        <p:nvPicPr>
          <p:cNvPr id="160" name="Shape 160" descr="Brass Magen David Menorah"/>
          <p:cNvPicPr preferRelativeResize="0"/>
          <p:nvPr/>
        </p:nvPicPr>
        <p:blipFill rotWithShape="1">
          <a:blip r:embed="rId3">
            <a:alphaModFix/>
          </a:blip>
          <a:srcRect/>
          <a:stretch/>
        </p:blipFill>
        <p:spPr>
          <a:xfrm>
            <a:off x="3568514" y="3866280"/>
            <a:ext cx="1500197" cy="1500197"/>
          </a:xfrm>
          <a:prstGeom prst="rect">
            <a:avLst/>
          </a:prstGeom>
          <a:noFill/>
          <a:ln>
            <a:noFill/>
          </a:ln>
        </p:spPr>
      </p:pic>
      <p:sp>
        <p:nvSpPr>
          <p:cNvPr id="161" name="Shape 161"/>
          <p:cNvSpPr txBox="1"/>
          <p:nvPr/>
        </p:nvSpPr>
        <p:spPr>
          <a:xfrm>
            <a:off x="2656688" y="5103673"/>
            <a:ext cx="2357421" cy="1477328"/>
          </a:xfrm>
          <a:prstGeom prst="rect">
            <a:avLst/>
          </a:prstGeom>
          <a:noFill/>
          <a:ln>
            <a:noFill/>
          </a:ln>
        </p:spPr>
        <p:txBody>
          <a:bodyPr lIns="91425" tIns="45700" rIns="91425" bIns="45700" anchor="t" anchorCtr="0">
            <a:noAutofit/>
          </a:bodyPr>
          <a:lstStyle/>
          <a:p>
            <a:pPr marL="0" marR="0" lvl="0" indent="0" algn="ctr" rtl="0">
              <a:spcBef>
                <a:spcPts val="0"/>
              </a:spcBef>
              <a:buNone/>
            </a:pPr>
            <a:endParaRPr sz="1800">
              <a:solidFill>
                <a:schemeClr val="dk1"/>
              </a:solidFill>
              <a:latin typeface="Arial"/>
              <a:ea typeface="Arial"/>
              <a:cs typeface="Arial"/>
              <a:sym typeface="Arial"/>
            </a:endParaRPr>
          </a:p>
          <a:p>
            <a:pPr marL="0" marR="0" lvl="0" indent="0" algn="ctr" rtl="0">
              <a:spcBef>
                <a:spcPts val="0"/>
              </a:spcBef>
              <a:buSzPct val="25000"/>
              <a:buNone/>
            </a:pPr>
            <a:r>
              <a:rPr lang="en-GB" sz="1800">
                <a:solidFill>
                  <a:schemeClr val="dk1"/>
                </a:solidFill>
                <a:latin typeface="Arial"/>
                <a:ea typeface="Arial"/>
                <a:cs typeface="Arial"/>
                <a:sym typeface="Arial"/>
              </a:rPr>
              <a:t>A menorah is a lamp stand that represents God’s eternal presence. It usually has 7 lamps but a Hanukah lamp has 9.</a:t>
            </a:r>
          </a:p>
        </p:txBody>
      </p:sp>
      <p:sp>
        <p:nvSpPr>
          <p:cNvPr id="162" name="Shape 162"/>
          <p:cNvSpPr/>
          <p:nvPr/>
        </p:nvSpPr>
        <p:spPr>
          <a:xfrm>
            <a:off x="5370953" y="4826675"/>
            <a:ext cx="3416299"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1">
                <a:solidFill>
                  <a:schemeClr val="dk1"/>
                </a:solidFill>
                <a:latin typeface="Calibri"/>
                <a:ea typeface="Calibri"/>
                <a:cs typeface="Calibri"/>
                <a:sym typeface="Calibri"/>
              </a:rPr>
              <a:t>Kara</a:t>
            </a:r>
            <a:r>
              <a:rPr lang="en-GB" sz="1800">
                <a:solidFill>
                  <a:schemeClr val="dk1"/>
                </a:solidFill>
                <a:latin typeface="Calibri"/>
                <a:ea typeface="Calibri"/>
                <a:cs typeface="Calibri"/>
                <a:sym typeface="Calibri"/>
              </a:rPr>
              <a:t> (Iron bracelet) – This bracelet reminds Sikhs that life is never ending and they must wear this at all times. It is also a reminder to Sikhs that whatever they do with their hands it must fall in with Sikh rules. </a:t>
            </a:r>
          </a:p>
        </p:txBody>
      </p:sp>
      <p:sp>
        <p:nvSpPr>
          <p:cNvPr id="163" name="Shape 163"/>
          <p:cNvSpPr/>
          <p:nvPr/>
        </p:nvSpPr>
        <p:spPr>
          <a:xfrm>
            <a:off x="9144096" y="4581435"/>
            <a:ext cx="3111500"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1">
                <a:solidFill>
                  <a:schemeClr val="dk1"/>
                </a:solidFill>
                <a:latin typeface="Calibri"/>
                <a:ea typeface="Calibri"/>
                <a:cs typeface="Calibri"/>
                <a:sym typeface="Calibri"/>
              </a:rPr>
              <a:t>Prayer Mat -</a:t>
            </a:r>
            <a:r>
              <a:rPr lang="en-GB" sz="1800">
                <a:solidFill>
                  <a:schemeClr val="dk1"/>
                </a:solidFill>
                <a:latin typeface="Calibri"/>
                <a:ea typeface="Calibri"/>
                <a:cs typeface="Calibri"/>
                <a:sym typeface="Calibri"/>
              </a:rPr>
              <a:t> Preparation for prayer within Islam includes ritual washing and finding a clean place on which to pray. Prayer mats are used for this purpose. They are usually richly decorated.</a:t>
            </a:r>
          </a:p>
        </p:txBody>
      </p:sp>
      <p:sp>
        <p:nvSpPr>
          <p:cNvPr id="164" name="Shape 164"/>
          <p:cNvSpPr/>
          <p:nvPr/>
        </p:nvSpPr>
        <p:spPr>
          <a:xfrm>
            <a:off x="9006375" y="2357830"/>
            <a:ext cx="2908299" cy="116955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b="1">
                <a:solidFill>
                  <a:schemeClr val="dk1"/>
                </a:solidFill>
                <a:latin typeface="Calibri"/>
                <a:ea typeface="Calibri"/>
                <a:cs typeface="Calibri"/>
                <a:sym typeface="Calibri"/>
              </a:rPr>
              <a:t>Chalice and Paten : </a:t>
            </a:r>
            <a:r>
              <a:rPr lang="en-GB" sz="1400">
                <a:solidFill>
                  <a:schemeClr val="dk1"/>
                </a:solidFill>
                <a:latin typeface="Calibri"/>
                <a:ea typeface="Calibri"/>
                <a:cs typeface="Calibri"/>
                <a:sym typeface="Calibri"/>
              </a:rPr>
              <a:t>Cup and plate used in Holy Communion a Christian ceremony where the bread (Jesus body) and Wine (Jesus blood) are placed.</a:t>
            </a:r>
          </a:p>
        </p:txBody>
      </p:sp>
      <p:sp>
        <p:nvSpPr>
          <p:cNvPr id="165" name="Shape 165"/>
          <p:cNvSpPr/>
          <p:nvPr/>
        </p:nvSpPr>
        <p:spPr>
          <a:xfrm>
            <a:off x="5504303" y="1715175"/>
            <a:ext cx="3149600" cy="2031325"/>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b="1">
                <a:solidFill>
                  <a:schemeClr val="dk1"/>
                </a:solidFill>
                <a:latin typeface="Calibri"/>
                <a:ea typeface="Calibri"/>
                <a:cs typeface="Calibri"/>
                <a:sym typeface="Calibri"/>
              </a:rPr>
              <a:t>Offering Bowls:</a:t>
            </a:r>
            <a:r>
              <a:rPr lang="en-GB" sz="1800">
                <a:solidFill>
                  <a:schemeClr val="dk1"/>
                </a:solidFill>
                <a:latin typeface="Calibri"/>
                <a:ea typeface="Calibri"/>
                <a:cs typeface="Calibri"/>
                <a:sym typeface="Calibri"/>
              </a:rPr>
              <a:t> As part of their worship or meditation ritual Buddhists may place offerings in a bowl which is placed in front of a shrine. Offerings may include water, rice, flowers, fruit, and money.</a:t>
            </a:r>
          </a:p>
        </p:txBody>
      </p:sp>
      <p:sp>
        <p:nvSpPr>
          <p:cNvPr id="166" name="Shape 166"/>
          <p:cNvSpPr/>
          <p:nvPr/>
        </p:nvSpPr>
        <p:spPr>
          <a:xfrm>
            <a:off x="163848" y="4549807"/>
            <a:ext cx="2501559" cy="224676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a:solidFill>
                  <a:schemeClr val="dk1"/>
                </a:solidFill>
                <a:latin typeface="Calibri"/>
                <a:ea typeface="Calibri"/>
                <a:cs typeface="Calibri"/>
                <a:sym typeface="Calibri"/>
              </a:rPr>
              <a:t>Each shrine will also contain a </a:t>
            </a:r>
            <a:r>
              <a:rPr lang="en-GB" sz="1400" b="1">
                <a:solidFill>
                  <a:schemeClr val="dk1"/>
                </a:solidFill>
                <a:latin typeface="Calibri"/>
                <a:ea typeface="Calibri"/>
                <a:cs typeface="Calibri"/>
                <a:sym typeface="Calibri"/>
              </a:rPr>
              <a:t>puja tray </a:t>
            </a:r>
            <a:r>
              <a:rPr lang="en-GB" sz="1400">
                <a:solidFill>
                  <a:schemeClr val="dk1"/>
                </a:solidFill>
                <a:latin typeface="Calibri"/>
                <a:ea typeface="Calibri"/>
                <a:cs typeface="Calibri"/>
                <a:sym typeface="Calibri"/>
              </a:rPr>
              <a:t>which holds some seven items. These items are used in the worship. They help the Hindu to use all their senses when they worship, as a symbol that the whole person is taken up with the worship. These items include incense sticks, candles and food. </a:t>
            </a:r>
          </a:p>
        </p:txBody>
      </p:sp>
      <p:pic>
        <p:nvPicPr>
          <p:cNvPr id="167" name="Shape 167" descr="http://www.southendreform.co.uk/images/pujabox.jpg"/>
          <p:cNvPicPr preferRelativeResize="0"/>
          <p:nvPr/>
        </p:nvPicPr>
        <p:blipFill rotWithShape="1">
          <a:blip r:embed="rId4">
            <a:alphaModFix/>
          </a:blip>
          <a:srcRect/>
          <a:stretch/>
        </p:blipFill>
        <p:spPr>
          <a:xfrm>
            <a:off x="570525" y="3527380"/>
            <a:ext cx="1627367" cy="1088999"/>
          </a:xfrm>
          <a:prstGeom prst="rect">
            <a:avLst/>
          </a:prstGeom>
          <a:noFill/>
          <a:ln>
            <a:noFill/>
          </a:ln>
        </p:spPr>
      </p:pic>
      <p:pic>
        <p:nvPicPr>
          <p:cNvPr id="168" name="Shape 168" descr="http://www.sikhkaras.com/wp-content/uploads/2011/12/HOME_ethin3-4.jpg"/>
          <p:cNvPicPr preferRelativeResize="0"/>
          <p:nvPr/>
        </p:nvPicPr>
        <p:blipFill rotWithShape="1">
          <a:blip r:embed="rId5">
            <a:alphaModFix/>
          </a:blip>
          <a:srcRect/>
          <a:stretch/>
        </p:blipFill>
        <p:spPr>
          <a:xfrm>
            <a:off x="5762442" y="3877192"/>
            <a:ext cx="1651271" cy="949481"/>
          </a:xfrm>
          <a:prstGeom prst="rect">
            <a:avLst/>
          </a:prstGeom>
          <a:noFill/>
          <a:ln>
            <a:noFill/>
          </a:ln>
        </p:spPr>
      </p:pic>
      <p:pic>
        <p:nvPicPr>
          <p:cNvPr id="169" name="Shape 169" descr="http://www.shakyastatuestrade.com/images/special/Offering-Bowls-Silver-3.25/set.jpg"/>
          <p:cNvPicPr preferRelativeResize="0"/>
          <p:nvPr/>
        </p:nvPicPr>
        <p:blipFill rotWithShape="1">
          <a:blip r:embed="rId6">
            <a:alphaModFix/>
          </a:blip>
          <a:srcRect/>
          <a:stretch/>
        </p:blipFill>
        <p:spPr>
          <a:xfrm>
            <a:off x="5762442" y="765693"/>
            <a:ext cx="2355211" cy="1059846"/>
          </a:xfrm>
          <a:prstGeom prst="rect">
            <a:avLst/>
          </a:prstGeom>
          <a:noFill/>
          <a:ln>
            <a:noFill/>
          </a:ln>
        </p:spPr>
      </p:pic>
      <p:pic>
        <p:nvPicPr>
          <p:cNvPr id="170" name="Shape 170"/>
          <p:cNvPicPr preferRelativeResize="0"/>
          <p:nvPr/>
        </p:nvPicPr>
        <p:blipFill rotWithShape="1">
          <a:blip r:embed="rId7">
            <a:alphaModFix/>
          </a:blip>
          <a:srcRect/>
          <a:stretch/>
        </p:blipFill>
        <p:spPr>
          <a:xfrm>
            <a:off x="10978264" y="3274558"/>
            <a:ext cx="892174" cy="1357870"/>
          </a:xfrm>
          <a:prstGeom prst="rect">
            <a:avLst/>
          </a:prstGeom>
          <a:noFill/>
          <a:ln>
            <a:noFill/>
          </a:ln>
        </p:spPr>
      </p:pic>
      <p:pic>
        <p:nvPicPr>
          <p:cNvPr id="171" name="Shape 171"/>
          <p:cNvPicPr preferRelativeResize="0"/>
          <p:nvPr/>
        </p:nvPicPr>
        <p:blipFill rotWithShape="1">
          <a:blip r:embed="rId8">
            <a:alphaModFix/>
          </a:blip>
          <a:srcRect/>
          <a:stretch/>
        </p:blipFill>
        <p:spPr>
          <a:xfrm>
            <a:off x="9693365" y="1259013"/>
            <a:ext cx="1534319" cy="1053076"/>
          </a:xfrm>
          <a:prstGeom prst="rect">
            <a:avLst/>
          </a:prstGeom>
          <a:noFill/>
          <a:ln>
            <a:noFill/>
          </a:ln>
        </p:spPr>
      </p:pic>
      <p:sp>
        <p:nvSpPr>
          <p:cNvPr id="172" name="Shape 172"/>
          <p:cNvSpPr/>
          <p:nvPr/>
        </p:nvSpPr>
        <p:spPr>
          <a:xfrm>
            <a:off x="7928938" y="13638"/>
            <a:ext cx="858315" cy="752054"/>
          </a:xfrm>
          <a:prstGeom prst="rightArrow">
            <a:avLst>
              <a:gd name="adj1" fmla="val 50000"/>
              <a:gd name="adj2" fmla="val 50000"/>
            </a:avLst>
          </a:prstGeom>
          <a:solidFill>
            <a:schemeClr val="accent1"/>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a:solidFill>
                <a:schemeClr val="lt1"/>
              </a:solidFill>
              <a:latin typeface="Calibri"/>
              <a:ea typeface="Calibri"/>
              <a:cs typeface="Calibri"/>
              <a:sym typeface="Calibri"/>
            </a:endParaRPr>
          </a:p>
        </p:txBody>
      </p:sp>
      <p:sp>
        <p:nvSpPr>
          <p:cNvPr id="173" name="Shape 173"/>
          <p:cNvSpPr/>
          <p:nvPr/>
        </p:nvSpPr>
        <p:spPr>
          <a:xfrm>
            <a:off x="271042" y="694256"/>
            <a:ext cx="1753849" cy="583813"/>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3200" u="sng">
                <a:solidFill>
                  <a:schemeClr val="dk1"/>
                </a:solidFill>
                <a:latin typeface="Calibri"/>
                <a:ea typeface="Calibri"/>
                <a:cs typeface="Calibri"/>
                <a:sym typeface="Calibri"/>
              </a:rPr>
              <a:t>Meaning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2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1"/>
                                        </p:tgtEl>
                                        <p:attrNameLst>
                                          <p:attrName>style.visibility</p:attrName>
                                        </p:attrNameLst>
                                      </p:cBhvr>
                                      <p:to>
                                        <p:strVal val="visible"/>
                                      </p:to>
                                    </p:set>
                                    <p:animEffect transition="in" filter="fade">
                                      <p:cBhvr>
                                        <p:cTn id="12"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Shape 179"/>
          <p:cNvSpPr/>
          <p:nvPr/>
        </p:nvSpPr>
        <p:spPr>
          <a:xfrm>
            <a:off x="1524000" y="0"/>
            <a:ext cx="3124199" cy="838199"/>
          </a:xfrm>
          <a:prstGeom prst="rect">
            <a:avLst/>
          </a:prstGeom>
          <a:solidFill>
            <a:schemeClr val="accent5"/>
          </a:solidFill>
          <a:ln w="12700" cap="flat" cmpd="sng">
            <a:solidFill>
              <a:srgbClr val="31538F"/>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4000">
                <a:solidFill>
                  <a:srgbClr val="FF0000"/>
                </a:solidFill>
                <a:latin typeface="Calibri"/>
                <a:ea typeface="Calibri"/>
                <a:cs typeface="Calibri"/>
                <a:sym typeface="Calibri"/>
              </a:rPr>
              <a:t>The Bible</a:t>
            </a:r>
          </a:p>
        </p:txBody>
      </p:sp>
      <p:sp>
        <p:nvSpPr>
          <p:cNvPr id="180" name="Shape 180"/>
          <p:cNvSpPr/>
          <p:nvPr/>
        </p:nvSpPr>
        <p:spPr>
          <a:xfrm>
            <a:off x="1524000" y="865680"/>
            <a:ext cx="6193510" cy="1815881"/>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GB" sz="1400" b="1">
                <a:solidFill>
                  <a:schemeClr val="dk1"/>
                </a:solidFill>
                <a:latin typeface="Calibri"/>
                <a:ea typeface="Calibri"/>
                <a:cs typeface="Calibri"/>
                <a:sym typeface="Calibri"/>
              </a:rPr>
              <a:t>The Bible </a:t>
            </a:r>
            <a:r>
              <a:rPr lang="en-GB" sz="1400">
                <a:solidFill>
                  <a:schemeClr val="dk1"/>
                </a:solidFill>
                <a:latin typeface="Calibri"/>
                <a:ea typeface="Calibri"/>
                <a:cs typeface="Calibri"/>
                <a:sym typeface="Calibri"/>
              </a:rPr>
              <a:t>is no ordinary book.  It tells the stories of thousands of characters, covers thousands of years of history and is the best selling book of all time. In the Old Testament you can find 39 books, and 27 books in the New Testament.  Each book tells a story and has its own style.</a:t>
            </a:r>
          </a:p>
          <a:p>
            <a:pPr marL="0" marR="0" lvl="0" indent="0" algn="just" rtl="0">
              <a:spcBef>
                <a:spcPts val="0"/>
              </a:spcBef>
              <a:buSzPct val="25000"/>
              <a:buNone/>
            </a:pPr>
            <a:r>
              <a:rPr lang="en-GB" sz="1400">
                <a:solidFill>
                  <a:schemeClr val="dk1"/>
                </a:solidFill>
                <a:latin typeface="Calibri"/>
                <a:ea typeface="Calibri"/>
                <a:cs typeface="Calibri"/>
                <a:sym typeface="Calibri"/>
              </a:rPr>
              <a:t> </a:t>
            </a:r>
          </a:p>
          <a:p>
            <a:pPr marL="0" marR="0" lvl="0" indent="0" algn="just" rtl="0">
              <a:spcBef>
                <a:spcPts val="0"/>
              </a:spcBef>
              <a:buSzPct val="25000"/>
              <a:buNone/>
            </a:pPr>
            <a:r>
              <a:rPr lang="en-GB" sz="1400">
                <a:solidFill>
                  <a:schemeClr val="dk1"/>
                </a:solidFill>
                <a:latin typeface="Calibri"/>
                <a:ea typeface="Calibri"/>
                <a:cs typeface="Calibri"/>
                <a:sym typeface="Calibri"/>
              </a:rPr>
              <a:t>God knew that humans are vastly different to each other in their interests and outlook, so he used all sorts of people, with a wide variety of gifts, to convey his message to mankind.  </a:t>
            </a:r>
          </a:p>
        </p:txBody>
      </p:sp>
      <p:sp>
        <p:nvSpPr>
          <p:cNvPr id="181" name="Shape 181"/>
          <p:cNvSpPr/>
          <p:nvPr/>
        </p:nvSpPr>
        <p:spPr>
          <a:xfrm>
            <a:off x="1523999" y="3949512"/>
            <a:ext cx="6042247" cy="1169551"/>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GB" sz="1400" b="1">
                <a:solidFill>
                  <a:srgbClr val="FF0000"/>
                </a:solidFill>
                <a:latin typeface="Comic Sans MS"/>
                <a:ea typeface="Comic Sans MS"/>
                <a:cs typeface="Comic Sans MS"/>
                <a:sym typeface="Comic Sans MS"/>
              </a:rPr>
              <a:t>All the famous stories</a:t>
            </a:r>
          </a:p>
          <a:p>
            <a:pPr marL="0" marR="0" lvl="0" indent="0" algn="just" rtl="0">
              <a:spcBef>
                <a:spcPts val="0"/>
              </a:spcBef>
              <a:buSzPct val="25000"/>
              <a:buNone/>
            </a:pPr>
            <a:r>
              <a:rPr lang="en-GB" sz="1400">
                <a:solidFill>
                  <a:srgbClr val="FF0000"/>
                </a:solidFill>
                <a:latin typeface="Comic Sans MS"/>
                <a:ea typeface="Comic Sans MS"/>
                <a:cs typeface="Comic Sans MS"/>
                <a:sym typeface="Comic Sans MS"/>
              </a:rPr>
              <a:t>You probably know many Biblical stories from childhood, such as Adam and Eve (Genesis 3: 1-20), Noah’s Ark (Genesis 7:1), Joseph and his dream coat (Genesis 37:3), Moses and the Ten Commandments (Exodus 20 1-17) and David and Goliath (1 Samuel 17:41-51).  </a:t>
            </a:r>
          </a:p>
        </p:txBody>
      </p:sp>
      <p:graphicFrame>
        <p:nvGraphicFramePr>
          <p:cNvPr id="182" name="Shape 182"/>
          <p:cNvGraphicFramePr/>
          <p:nvPr/>
        </p:nvGraphicFramePr>
        <p:xfrm>
          <a:off x="6096000" y="5270583"/>
          <a:ext cx="5829300" cy="1280160"/>
        </p:xfrm>
        <a:graphic>
          <a:graphicData uri="http://schemas.openxmlformats.org/drawingml/2006/table">
            <a:tbl>
              <a:tblPr>
                <a:noFill/>
                <a:tableStyleId>{50F718F0-9D67-4A1E-BC12-08F2BC39BFA3}</a:tableStyleId>
              </a:tblPr>
              <a:tblGrid>
                <a:gridCol w="18288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152400">
                <a:tc>
                  <a:txBody>
                    <a:bodyPr/>
                    <a:lstStyle/>
                    <a:p>
                      <a:pPr marL="0" marR="0" lvl="0" indent="0" algn="l" rtl="0">
                        <a:spcBef>
                          <a:spcPts val="0"/>
                        </a:spcBef>
                        <a:spcAft>
                          <a:spcPts val="0"/>
                        </a:spcAft>
                        <a:buSzPct val="25000"/>
                        <a:buNone/>
                      </a:pPr>
                      <a:r>
                        <a:rPr lang="en-GB" sz="1200" u="none" strike="noStrike" cap="none"/>
                        <a:t>Job 19:20</a:t>
                      </a:r>
                    </a:p>
                  </a:txBody>
                  <a:tcPr marL="68575" marR="68575" marT="0" marB="0"/>
                </a:tc>
                <a:tc>
                  <a:txBody>
                    <a:bodyPr/>
                    <a:lstStyle/>
                    <a:p>
                      <a:pPr marL="0" marR="0" lvl="0" indent="0" algn="l" rtl="0">
                        <a:spcBef>
                          <a:spcPts val="0"/>
                        </a:spcBef>
                        <a:spcAft>
                          <a:spcPts val="0"/>
                        </a:spcAft>
                        <a:buSzPct val="25000"/>
                        <a:buNone/>
                      </a:pPr>
                      <a:r>
                        <a:rPr lang="en-GB" sz="1200" u="none" strike="noStrike" cap="none"/>
                        <a:t>An eye for an eye and a tooth for a tooth</a:t>
                      </a:r>
                    </a:p>
                  </a:txBody>
                  <a:tcPr marL="68575" marR="68575" marT="0" marB="0"/>
                </a:tc>
                <a:extLst>
                  <a:ext uri="{0D108BD9-81ED-4DB2-BD59-A6C34878D82A}">
                    <a16:rowId xmlns:a16="http://schemas.microsoft.com/office/drawing/2014/main" val="10000"/>
                  </a:ext>
                </a:extLst>
              </a:tr>
              <a:tr h="152400">
                <a:tc>
                  <a:txBody>
                    <a:bodyPr/>
                    <a:lstStyle/>
                    <a:p>
                      <a:pPr marL="0" marR="0" lvl="0" indent="0" algn="l" rtl="0">
                        <a:spcBef>
                          <a:spcPts val="0"/>
                        </a:spcBef>
                        <a:spcAft>
                          <a:spcPts val="0"/>
                        </a:spcAft>
                        <a:buSzPct val="25000"/>
                        <a:buNone/>
                      </a:pPr>
                      <a:r>
                        <a:rPr lang="en-GB" sz="1200" u="none" strike="noStrike" cap="none"/>
                        <a:t>Exodus 21:24</a:t>
                      </a:r>
                    </a:p>
                  </a:txBody>
                  <a:tcPr marL="68575" marR="68575" marT="0" marB="0"/>
                </a:tc>
                <a:tc>
                  <a:txBody>
                    <a:bodyPr/>
                    <a:lstStyle/>
                    <a:p>
                      <a:pPr marL="0" marR="0" lvl="0" indent="0" algn="l" rtl="0">
                        <a:spcBef>
                          <a:spcPts val="0"/>
                        </a:spcBef>
                        <a:spcAft>
                          <a:spcPts val="0"/>
                        </a:spcAft>
                        <a:buSzPct val="25000"/>
                        <a:buNone/>
                      </a:pPr>
                      <a:r>
                        <a:rPr lang="en-GB" sz="1200" u="none" strike="noStrike" cap="none"/>
                        <a:t>A man after one’s own heart</a:t>
                      </a:r>
                    </a:p>
                  </a:txBody>
                  <a:tcPr marL="68575" marR="68575" marT="0" marB="0"/>
                </a:tc>
                <a:extLst>
                  <a:ext uri="{0D108BD9-81ED-4DB2-BD59-A6C34878D82A}">
                    <a16:rowId xmlns:a16="http://schemas.microsoft.com/office/drawing/2014/main" val="10001"/>
                  </a:ext>
                </a:extLst>
              </a:tr>
              <a:tr h="152400">
                <a:tc>
                  <a:txBody>
                    <a:bodyPr/>
                    <a:lstStyle/>
                    <a:p>
                      <a:pPr marL="0" marR="0" lvl="0" indent="0" algn="l" rtl="0">
                        <a:spcBef>
                          <a:spcPts val="0"/>
                        </a:spcBef>
                        <a:spcAft>
                          <a:spcPts val="0"/>
                        </a:spcAft>
                        <a:buSzPct val="25000"/>
                        <a:buNone/>
                      </a:pPr>
                      <a:r>
                        <a:rPr lang="en-GB" sz="1200" u="none" strike="noStrike" cap="none"/>
                        <a:t>Ecclesiastes 8:15</a:t>
                      </a:r>
                    </a:p>
                  </a:txBody>
                  <a:tcPr marL="68575" marR="68575" marT="0" marB="0"/>
                </a:tc>
                <a:tc>
                  <a:txBody>
                    <a:bodyPr/>
                    <a:lstStyle/>
                    <a:p>
                      <a:pPr marL="0" marR="0" lvl="0" indent="0" algn="l" rtl="0">
                        <a:spcBef>
                          <a:spcPts val="0"/>
                        </a:spcBef>
                        <a:spcAft>
                          <a:spcPts val="0"/>
                        </a:spcAft>
                        <a:buSzPct val="25000"/>
                        <a:buNone/>
                      </a:pPr>
                      <a:r>
                        <a:rPr lang="en-GB" sz="1200" u="none" strike="noStrike" cap="none"/>
                        <a:t>Escape by the skin of one’s teeth</a:t>
                      </a:r>
                    </a:p>
                  </a:txBody>
                  <a:tcPr marL="68575" marR="68575" marT="0" marB="0"/>
                </a:tc>
                <a:extLst>
                  <a:ext uri="{0D108BD9-81ED-4DB2-BD59-A6C34878D82A}">
                    <a16:rowId xmlns:a16="http://schemas.microsoft.com/office/drawing/2014/main" val="10002"/>
                  </a:ext>
                </a:extLst>
              </a:tr>
              <a:tr h="152400">
                <a:tc>
                  <a:txBody>
                    <a:bodyPr/>
                    <a:lstStyle/>
                    <a:p>
                      <a:pPr marL="0" marR="0" lvl="0" indent="0" algn="l" rtl="0">
                        <a:spcBef>
                          <a:spcPts val="0"/>
                        </a:spcBef>
                        <a:spcAft>
                          <a:spcPts val="0"/>
                        </a:spcAft>
                        <a:buSzPct val="25000"/>
                        <a:buNone/>
                      </a:pPr>
                      <a:r>
                        <a:rPr lang="en-GB" sz="1200" u="none" strike="noStrike" cap="none"/>
                        <a:t>Proverbs 16:18</a:t>
                      </a:r>
                    </a:p>
                  </a:txBody>
                  <a:tcPr marL="68575" marR="68575" marT="0" marB="0"/>
                </a:tc>
                <a:tc>
                  <a:txBody>
                    <a:bodyPr/>
                    <a:lstStyle/>
                    <a:p>
                      <a:pPr marL="0" marR="0" lvl="0" indent="0" algn="l" rtl="0">
                        <a:spcBef>
                          <a:spcPts val="0"/>
                        </a:spcBef>
                        <a:spcAft>
                          <a:spcPts val="0"/>
                        </a:spcAft>
                        <a:buSzPct val="25000"/>
                        <a:buNone/>
                      </a:pPr>
                      <a:r>
                        <a:rPr lang="en-GB" sz="1200" u="none" strike="noStrike" cap="none"/>
                        <a:t>Pride goes before a fall</a:t>
                      </a:r>
                    </a:p>
                  </a:txBody>
                  <a:tcPr marL="68575" marR="68575" marT="0" marB="0"/>
                </a:tc>
                <a:extLst>
                  <a:ext uri="{0D108BD9-81ED-4DB2-BD59-A6C34878D82A}">
                    <a16:rowId xmlns:a16="http://schemas.microsoft.com/office/drawing/2014/main" val="10003"/>
                  </a:ext>
                </a:extLst>
              </a:tr>
              <a:tr h="152400">
                <a:tc>
                  <a:txBody>
                    <a:bodyPr/>
                    <a:lstStyle/>
                    <a:p>
                      <a:pPr marL="0" marR="0" lvl="0" indent="0" algn="l" rtl="0">
                        <a:spcBef>
                          <a:spcPts val="0"/>
                        </a:spcBef>
                        <a:spcAft>
                          <a:spcPts val="0"/>
                        </a:spcAft>
                        <a:buSzPct val="25000"/>
                        <a:buNone/>
                      </a:pPr>
                      <a:r>
                        <a:rPr lang="en-GB" sz="1200" u="none" strike="noStrike" cap="none"/>
                        <a:t>Isaiah 57:21</a:t>
                      </a:r>
                    </a:p>
                  </a:txBody>
                  <a:tcPr marL="68575" marR="68575" marT="0" marB="0"/>
                </a:tc>
                <a:tc>
                  <a:txBody>
                    <a:bodyPr/>
                    <a:lstStyle/>
                    <a:p>
                      <a:pPr marL="0" marR="0" lvl="0" indent="0" algn="l" rtl="0">
                        <a:spcBef>
                          <a:spcPts val="0"/>
                        </a:spcBef>
                        <a:spcAft>
                          <a:spcPts val="0"/>
                        </a:spcAft>
                        <a:buSzPct val="25000"/>
                        <a:buNone/>
                      </a:pPr>
                      <a:r>
                        <a:rPr lang="en-GB" sz="1200" u="none" strike="noStrike" cap="none"/>
                        <a:t>A law unto oneself</a:t>
                      </a:r>
                    </a:p>
                  </a:txBody>
                  <a:tcPr marL="68575" marR="68575" marT="0" marB="0"/>
                </a:tc>
                <a:extLst>
                  <a:ext uri="{0D108BD9-81ED-4DB2-BD59-A6C34878D82A}">
                    <a16:rowId xmlns:a16="http://schemas.microsoft.com/office/drawing/2014/main" val="10004"/>
                  </a:ext>
                </a:extLst>
              </a:tr>
              <a:tr h="152400">
                <a:tc>
                  <a:txBody>
                    <a:bodyPr/>
                    <a:lstStyle/>
                    <a:p>
                      <a:pPr marL="0" marR="0" lvl="0" indent="0" algn="l" rtl="0">
                        <a:spcBef>
                          <a:spcPts val="0"/>
                        </a:spcBef>
                        <a:spcAft>
                          <a:spcPts val="0"/>
                        </a:spcAft>
                        <a:buSzPct val="25000"/>
                        <a:buNone/>
                      </a:pPr>
                      <a:r>
                        <a:rPr lang="en-GB" sz="1200" u="none" strike="noStrike" cap="none"/>
                        <a:t>1 Samuel 13:14</a:t>
                      </a:r>
                    </a:p>
                  </a:txBody>
                  <a:tcPr marL="68575" marR="68575" marT="0" marB="0"/>
                </a:tc>
                <a:tc>
                  <a:txBody>
                    <a:bodyPr/>
                    <a:lstStyle/>
                    <a:p>
                      <a:pPr marL="0" marR="0" lvl="0" indent="0" algn="l" rtl="0">
                        <a:spcBef>
                          <a:spcPts val="0"/>
                        </a:spcBef>
                        <a:spcAft>
                          <a:spcPts val="0"/>
                        </a:spcAft>
                        <a:buSzPct val="25000"/>
                        <a:buNone/>
                      </a:pPr>
                      <a:r>
                        <a:rPr lang="en-GB" sz="1200" u="none" strike="noStrike" cap="none"/>
                        <a:t>Eat, drink and be merry</a:t>
                      </a:r>
                    </a:p>
                  </a:txBody>
                  <a:tcPr marL="68575" marR="68575" marT="0" marB="0"/>
                </a:tc>
                <a:extLst>
                  <a:ext uri="{0D108BD9-81ED-4DB2-BD59-A6C34878D82A}">
                    <a16:rowId xmlns:a16="http://schemas.microsoft.com/office/drawing/2014/main" val="10005"/>
                  </a:ext>
                </a:extLst>
              </a:tr>
              <a:tr h="152400">
                <a:tc>
                  <a:txBody>
                    <a:bodyPr/>
                    <a:lstStyle/>
                    <a:p>
                      <a:pPr marL="0" marR="0" lvl="0" indent="0" algn="l" rtl="0">
                        <a:spcBef>
                          <a:spcPts val="0"/>
                        </a:spcBef>
                        <a:spcAft>
                          <a:spcPts val="0"/>
                        </a:spcAft>
                        <a:buSzPct val="25000"/>
                        <a:buNone/>
                      </a:pPr>
                      <a:r>
                        <a:rPr lang="en-GB" sz="1200" u="none" strike="noStrike" cap="none"/>
                        <a:t>Romans 2:14</a:t>
                      </a:r>
                    </a:p>
                  </a:txBody>
                  <a:tcPr marL="68575" marR="68575" marT="0" marB="0"/>
                </a:tc>
                <a:tc>
                  <a:txBody>
                    <a:bodyPr/>
                    <a:lstStyle/>
                    <a:p>
                      <a:pPr marL="0" marR="0" lvl="0" indent="0" algn="l" rtl="0">
                        <a:spcBef>
                          <a:spcPts val="0"/>
                        </a:spcBef>
                        <a:spcAft>
                          <a:spcPts val="0"/>
                        </a:spcAft>
                        <a:buSzPct val="25000"/>
                        <a:buNone/>
                      </a:pPr>
                      <a:r>
                        <a:rPr lang="en-GB" sz="1200" u="none" strike="noStrike" cap="none"/>
                        <a:t>There is no peace for the wicked</a:t>
                      </a:r>
                    </a:p>
                  </a:txBody>
                  <a:tcPr marL="68575" marR="68575" marT="0" marB="0"/>
                </a:tc>
                <a:extLst>
                  <a:ext uri="{0D108BD9-81ED-4DB2-BD59-A6C34878D82A}">
                    <a16:rowId xmlns:a16="http://schemas.microsoft.com/office/drawing/2014/main" val="10006"/>
                  </a:ext>
                </a:extLst>
              </a:tr>
            </a:tbl>
          </a:graphicData>
        </a:graphic>
      </p:graphicFrame>
      <p:sp>
        <p:nvSpPr>
          <p:cNvPr id="183" name="Shape 183"/>
          <p:cNvSpPr/>
          <p:nvPr/>
        </p:nvSpPr>
        <p:spPr>
          <a:xfrm>
            <a:off x="1372733" y="5213953"/>
            <a:ext cx="4723264" cy="1554271"/>
          </a:xfrm>
          <a:prstGeom prst="rect">
            <a:avLst/>
          </a:prstGeom>
          <a:noFill/>
          <a:ln>
            <a:noFill/>
          </a:ln>
        </p:spPr>
        <p:txBody>
          <a:bodyPr lIns="91425" tIns="45700" rIns="91425" bIns="0" anchor="ctr" anchorCtr="0">
            <a:noAutofit/>
          </a:bodyPr>
          <a:lstStyle/>
          <a:p>
            <a:pPr marL="0" marR="0" lvl="0" indent="0" algn="l" rtl="0">
              <a:spcBef>
                <a:spcPts val="0"/>
              </a:spcBef>
              <a:spcAft>
                <a:spcPts val="0"/>
              </a:spcAft>
              <a:buSzPct val="25000"/>
              <a:buNone/>
            </a:pPr>
            <a:r>
              <a:rPr lang="en-GB" sz="1400" b="1">
                <a:solidFill>
                  <a:srgbClr val="00B050"/>
                </a:solidFill>
                <a:latin typeface="Comic Sans MS"/>
                <a:ea typeface="Comic Sans MS"/>
                <a:cs typeface="Comic Sans MS"/>
                <a:sym typeface="Comic Sans MS"/>
              </a:rPr>
              <a:t>Famous sayings</a:t>
            </a:r>
          </a:p>
          <a:p>
            <a:pPr marL="0" marR="0" lvl="0" indent="0" algn="l" rtl="0">
              <a:spcBef>
                <a:spcPts val="0"/>
              </a:spcBef>
              <a:spcAft>
                <a:spcPts val="0"/>
              </a:spcAft>
              <a:buSzPct val="25000"/>
              <a:buNone/>
            </a:pPr>
            <a:r>
              <a:rPr lang="en-GB" sz="1400">
                <a:solidFill>
                  <a:srgbClr val="00B050"/>
                </a:solidFill>
                <a:latin typeface="Comic Sans MS"/>
                <a:ea typeface="Comic Sans MS"/>
                <a:cs typeface="Comic Sans MS"/>
                <a:sym typeface="Comic Sans MS"/>
              </a:rPr>
              <a:t>Lots of sayings that we know well began in the Bible.  Match up these sayings with where they come  from in the Bible.  You’ll be surprised how much we still use parts of the Bible in everyday conversation!  (some of the words might be slightly different according to what translation you use!)</a:t>
            </a:r>
          </a:p>
        </p:txBody>
      </p:sp>
      <p:graphicFrame>
        <p:nvGraphicFramePr>
          <p:cNvPr id="184" name="Shape 184"/>
          <p:cNvGraphicFramePr/>
          <p:nvPr/>
        </p:nvGraphicFramePr>
        <p:xfrm>
          <a:off x="7717510" y="0"/>
          <a:ext cx="4389075" cy="5149850"/>
        </p:xfrm>
        <a:graphic>
          <a:graphicData uri="http://schemas.openxmlformats.org/drawingml/2006/table">
            <a:tbl>
              <a:tblPr>
                <a:noFill/>
                <a:tableStyleId>{50F718F0-9D67-4A1E-BC12-08F2BC39BFA3}</a:tableStyleId>
              </a:tblPr>
              <a:tblGrid>
                <a:gridCol w="1608825">
                  <a:extLst>
                    <a:ext uri="{9D8B030D-6E8A-4147-A177-3AD203B41FA5}">
                      <a16:colId xmlns:a16="http://schemas.microsoft.com/office/drawing/2014/main" val="20000"/>
                    </a:ext>
                  </a:extLst>
                </a:gridCol>
                <a:gridCol w="2780250">
                  <a:extLst>
                    <a:ext uri="{9D8B030D-6E8A-4147-A177-3AD203B41FA5}">
                      <a16:colId xmlns:a16="http://schemas.microsoft.com/office/drawing/2014/main" val="20001"/>
                    </a:ext>
                  </a:extLst>
                </a:gridCol>
              </a:tblGrid>
              <a:tr h="763825">
                <a:tc>
                  <a:txBody>
                    <a:bodyPr/>
                    <a:lstStyle/>
                    <a:p>
                      <a:pPr marL="0" marR="0" lvl="0" indent="0" algn="l" rtl="0">
                        <a:spcBef>
                          <a:spcPts val="0"/>
                        </a:spcBef>
                        <a:spcAft>
                          <a:spcPts val="0"/>
                        </a:spcAft>
                        <a:buSzPct val="25000"/>
                        <a:buNone/>
                      </a:pPr>
                      <a:r>
                        <a:rPr lang="en-GB" sz="1200" u="none" strike="noStrike" cap="none"/>
                        <a:t>Laws and Instructions</a:t>
                      </a:r>
                    </a:p>
                  </a:txBody>
                  <a:tcPr marL="37750" marR="37750" marT="0" marB="0"/>
                </a:tc>
                <a:tc>
                  <a:txBody>
                    <a:bodyPr/>
                    <a:lstStyle/>
                    <a:p>
                      <a:pPr marL="0" marR="0" lvl="0" indent="0" algn="l" rtl="0">
                        <a:spcBef>
                          <a:spcPts val="0"/>
                        </a:spcBef>
                        <a:spcAft>
                          <a:spcPts val="0"/>
                        </a:spcAft>
                        <a:buSzPct val="25000"/>
                        <a:buNone/>
                      </a:pPr>
                      <a:r>
                        <a:rPr lang="en-GB" sz="1200" u="none" strike="noStrike" cap="none"/>
                        <a:t>This refers to parts of the Bible which tell us how we should behave and what laws we should live by.		</a:t>
                      </a:r>
                    </a:p>
                  </a:txBody>
                  <a:tcPr marL="37750" marR="37750" marT="0" marB="0"/>
                </a:tc>
                <a:extLst>
                  <a:ext uri="{0D108BD9-81ED-4DB2-BD59-A6C34878D82A}">
                    <a16:rowId xmlns:a16="http://schemas.microsoft.com/office/drawing/2014/main" val="10000"/>
                  </a:ext>
                </a:extLst>
              </a:tr>
              <a:tr h="611050">
                <a:tc>
                  <a:txBody>
                    <a:bodyPr/>
                    <a:lstStyle/>
                    <a:p>
                      <a:pPr marL="0" marR="0" lvl="0" indent="0" algn="l" rtl="0">
                        <a:spcBef>
                          <a:spcPts val="0"/>
                        </a:spcBef>
                        <a:spcAft>
                          <a:spcPts val="0"/>
                        </a:spcAft>
                        <a:buSzPct val="25000"/>
                        <a:buNone/>
                      </a:pPr>
                      <a:r>
                        <a:rPr lang="en-GB" sz="1200" u="none" strike="noStrike" cap="none"/>
                        <a:t>Parable</a:t>
                      </a:r>
                    </a:p>
                  </a:txBody>
                  <a:tcPr marL="37750" marR="37750" marT="0" marB="0"/>
                </a:tc>
                <a:tc>
                  <a:txBody>
                    <a:bodyPr/>
                    <a:lstStyle/>
                    <a:p>
                      <a:pPr marL="0" marR="0" lvl="0" indent="0" algn="l" rtl="0">
                        <a:spcBef>
                          <a:spcPts val="0"/>
                        </a:spcBef>
                        <a:spcAft>
                          <a:spcPts val="0"/>
                        </a:spcAft>
                        <a:buSzPct val="25000"/>
                        <a:buNone/>
                      </a:pPr>
                      <a:r>
                        <a:rPr lang="en-GB" sz="1200" u="none" strike="noStrike" cap="none"/>
                        <a:t>A parable is a story told to help us understand an important point. </a:t>
                      </a:r>
                    </a:p>
                    <a:p>
                      <a:pPr marL="0" marR="0" lvl="0" indent="0" algn="l" rtl="0">
                        <a:spcBef>
                          <a:spcPts val="0"/>
                        </a:spcBef>
                        <a:spcAft>
                          <a:spcPts val="0"/>
                        </a:spcAft>
                        <a:buSzPct val="25000"/>
                        <a:buNone/>
                      </a:pPr>
                      <a:r>
                        <a:rPr lang="en-GB" sz="1200" u="none" strike="noStrike" cap="none"/>
                        <a:t> </a:t>
                      </a:r>
                    </a:p>
                  </a:txBody>
                  <a:tcPr marL="37750" marR="37750" marT="0" marB="0"/>
                </a:tc>
                <a:extLst>
                  <a:ext uri="{0D108BD9-81ED-4DB2-BD59-A6C34878D82A}">
                    <a16:rowId xmlns:a16="http://schemas.microsoft.com/office/drawing/2014/main" val="10001"/>
                  </a:ext>
                </a:extLst>
              </a:tr>
              <a:tr h="1222125">
                <a:tc>
                  <a:txBody>
                    <a:bodyPr/>
                    <a:lstStyle/>
                    <a:p>
                      <a:pPr marL="0" marR="0" lvl="0" indent="0" algn="l" rtl="0">
                        <a:spcBef>
                          <a:spcPts val="0"/>
                        </a:spcBef>
                        <a:spcAft>
                          <a:spcPts val="0"/>
                        </a:spcAft>
                        <a:buSzPct val="25000"/>
                        <a:buNone/>
                      </a:pPr>
                      <a:r>
                        <a:rPr lang="en-GB" sz="1200" u="none" strike="noStrike" cap="none"/>
                        <a:t>Prophecy and Revelation</a:t>
                      </a:r>
                    </a:p>
                  </a:txBody>
                  <a:tcPr marL="37750" marR="37750" marT="0" marB="0"/>
                </a:tc>
                <a:tc>
                  <a:txBody>
                    <a:bodyPr/>
                    <a:lstStyle/>
                    <a:p>
                      <a:pPr marL="0" marR="0" lvl="0" indent="0" algn="l" rtl="0">
                        <a:spcBef>
                          <a:spcPts val="0"/>
                        </a:spcBef>
                        <a:spcAft>
                          <a:spcPts val="0"/>
                        </a:spcAft>
                        <a:buSzPct val="25000"/>
                        <a:buNone/>
                      </a:pPr>
                      <a:r>
                        <a:rPr lang="en-GB" sz="1200" u="none" strike="noStrike" cap="none"/>
                        <a:t>In the Bible there are people who are given visions of the future or important messages by God.  Those people are called prophets; a revelation is something that has been revealed to them.</a:t>
                      </a:r>
                    </a:p>
                    <a:p>
                      <a:pPr marL="0" marR="0" lvl="0" indent="0" algn="l" rtl="0">
                        <a:spcBef>
                          <a:spcPts val="0"/>
                        </a:spcBef>
                        <a:spcAft>
                          <a:spcPts val="0"/>
                        </a:spcAft>
                        <a:buSzPct val="25000"/>
                        <a:buNone/>
                      </a:pPr>
                      <a:r>
                        <a:rPr lang="en-GB" sz="1200" u="none" strike="noStrike" cap="none"/>
                        <a:t> </a:t>
                      </a:r>
                    </a:p>
                  </a:txBody>
                  <a:tcPr marL="37750" marR="37750" marT="0" marB="0"/>
                </a:tc>
                <a:extLst>
                  <a:ext uri="{0D108BD9-81ED-4DB2-BD59-A6C34878D82A}">
                    <a16:rowId xmlns:a16="http://schemas.microsoft.com/office/drawing/2014/main" val="10002"/>
                  </a:ext>
                </a:extLst>
              </a:tr>
              <a:tr h="763825">
                <a:tc>
                  <a:txBody>
                    <a:bodyPr/>
                    <a:lstStyle/>
                    <a:p>
                      <a:pPr marL="0" marR="0" lvl="0" indent="0" algn="l" rtl="0">
                        <a:spcBef>
                          <a:spcPts val="0"/>
                        </a:spcBef>
                        <a:spcAft>
                          <a:spcPts val="0"/>
                        </a:spcAft>
                        <a:buSzPct val="25000"/>
                        <a:buNone/>
                      </a:pPr>
                      <a:r>
                        <a:rPr lang="en-GB" sz="1200" u="none" strike="noStrike" cap="none"/>
                        <a:t>Poetry and Songs</a:t>
                      </a:r>
                    </a:p>
                  </a:txBody>
                  <a:tcPr marL="37750" marR="37750" marT="0" marB="0"/>
                </a:tc>
                <a:tc>
                  <a:txBody>
                    <a:bodyPr/>
                    <a:lstStyle/>
                    <a:p>
                      <a:pPr marL="0" marR="0" lvl="0" indent="0" algn="l" rtl="0">
                        <a:spcBef>
                          <a:spcPts val="0"/>
                        </a:spcBef>
                        <a:spcAft>
                          <a:spcPts val="0"/>
                        </a:spcAft>
                        <a:buSzPct val="25000"/>
                        <a:buNone/>
                      </a:pPr>
                      <a:r>
                        <a:rPr lang="en-GB" sz="1200" u="none" strike="noStrike" cap="none"/>
                        <a:t>In the Bible there are many songs and poems written to, or about, God as a way of praising him.</a:t>
                      </a:r>
                    </a:p>
                    <a:p>
                      <a:pPr marL="0" marR="0" lvl="0" indent="0" algn="l" rtl="0">
                        <a:spcBef>
                          <a:spcPts val="0"/>
                        </a:spcBef>
                        <a:spcAft>
                          <a:spcPts val="0"/>
                        </a:spcAft>
                        <a:buSzPct val="25000"/>
                        <a:buNone/>
                      </a:pPr>
                      <a:r>
                        <a:rPr lang="en-GB" sz="1200" u="none" strike="noStrike" cap="none"/>
                        <a:t> </a:t>
                      </a:r>
                    </a:p>
                  </a:txBody>
                  <a:tcPr marL="37750" marR="37750" marT="0" marB="0"/>
                </a:tc>
                <a:extLst>
                  <a:ext uri="{0D108BD9-81ED-4DB2-BD59-A6C34878D82A}">
                    <a16:rowId xmlns:a16="http://schemas.microsoft.com/office/drawing/2014/main" val="10003"/>
                  </a:ext>
                </a:extLst>
              </a:tr>
              <a:tr h="458300">
                <a:tc>
                  <a:txBody>
                    <a:bodyPr/>
                    <a:lstStyle/>
                    <a:p>
                      <a:pPr marL="0" marR="0" lvl="0" indent="0" algn="l" rtl="0">
                        <a:spcBef>
                          <a:spcPts val="0"/>
                        </a:spcBef>
                        <a:spcAft>
                          <a:spcPts val="0"/>
                        </a:spcAft>
                        <a:buSzPct val="25000"/>
                        <a:buNone/>
                      </a:pPr>
                      <a:r>
                        <a:rPr lang="en-GB" sz="1200" u="none" strike="noStrike" cap="none"/>
                        <a:t>Proverbs</a:t>
                      </a:r>
                    </a:p>
                  </a:txBody>
                  <a:tcPr marL="37750" marR="37750" marT="0" marB="0"/>
                </a:tc>
                <a:tc>
                  <a:txBody>
                    <a:bodyPr/>
                    <a:lstStyle/>
                    <a:p>
                      <a:pPr marL="0" marR="0" lvl="0" indent="0" algn="l" rtl="0">
                        <a:spcBef>
                          <a:spcPts val="0"/>
                        </a:spcBef>
                        <a:spcAft>
                          <a:spcPts val="0"/>
                        </a:spcAft>
                        <a:buSzPct val="25000"/>
                        <a:buNone/>
                      </a:pPr>
                      <a:r>
                        <a:rPr lang="en-GB" sz="1200" u="none" strike="noStrike" cap="none"/>
                        <a:t>These are short, sometimes funny, comments on human life and our manners.  </a:t>
                      </a:r>
                    </a:p>
                  </a:txBody>
                  <a:tcPr marL="37750" marR="37750" marT="0" marB="0"/>
                </a:tc>
                <a:extLst>
                  <a:ext uri="{0D108BD9-81ED-4DB2-BD59-A6C34878D82A}">
                    <a16:rowId xmlns:a16="http://schemas.microsoft.com/office/drawing/2014/main" val="10004"/>
                  </a:ext>
                </a:extLst>
              </a:tr>
              <a:tr h="763825">
                <a:tc>
                  <a:txBody>
                    <a:bodyPr/>
                    <a:lstStyle/>
                    <a:p>
                      <a:pPr marL="0" marR="0" lvl="0" indent="0" algn="l" rtl="0">
                        <a:spcBef>
                          <a:spcPts val="0"/>
                        </a:spcBef>
                        <a:spcAft>
                          <a:spcPts val="0"/>
                        </a:spcAft>
                        <a:buSzPct val="25000"/>
                        <a:buNone/>
                      </a:pPr>
                      <a:r>
                        <a:rPr lang="en-GB" sz="1200" u="none" strike="noStrike" cap="none"/>
                        <a:t>History</a:t>
                      </a:r>
                    </a:p>
                  </a:txBody>
                  <a:tcPr marL="37750" marR="37750" marT="0" marB="0"/>
                </a:tc>
                <a:tc>
                  <a:txBody>
                    <a:bodyPr/>
                    <a:lstStyle/>
                    <a:p>
                      <a:pPr marL="0" marR="0" lvl="0" indent="0" algn="l" rtl="0">
                        <a:spcBef>
                          <a:spcPts val="0"/>
                        </a:spcBef>
                        <a:spcAft>
                          <a:spcPts val="0"/>
                        </a:spcAft>
                        <a:buSzPct val="25000"/>
                        <a:buNone/>
                      </a:pPr>
                      <a:r>
                        <a:rPr lang="en-GB" sz="1200" u="none" strike="noStrike" cap="none"/>
                        <a:t>Many parts of the Bible talk about historical people and events, including the actions of famous kings such as King David and King Solomon.</a:t>
                      </a:r>
                    </a:p>
                  </a:txBody>
                  <a:tcPr marL="37750" marR="37750" marT="0" marB="0"/>
                </a:tc>
                <a:extLst>
                  <a:ext uri="{0D108BD9-81ED-4DB2-BD59-A6C34878D82A}">
                    <a16:rowId xmlns:a16="http://schemas.microsoft.com/office/drawing/2014/main" val="10005"/>
                  </a:ext>
                </a:extLst>
              </a:tr>
              <a:tr h="566900">
                <a:tc>
                  <a:txBody>
                    <a:bodyPr/>
                    <a:lstStyle/>
                    <a:p>
                      <a:pPr marL="0" marR="0" lvl="0" indent="0" algn="l" rtl="0">
                        <a:spcBef>
                          <a:spcPts val="0"/>
                        </a:spcBef>
                        <a:spcAft>
                          <a:spcPts val="0"/>
                        </a:spcAft>
                        <a:buSzPct val="25000"/>
                        <a:buNone/>
                      </a:pPr>
                      <a:r>
                        <a:rPr lang="en-GB" sz="1200" u="none" strike="noStrike" cap="none"/>
                        <a:t>Prayers</a:t>
                      </a:r>
                    </a:p>
                  </a:txBody>
                  <a:tcPr marL="37750" marR="37750" marT="0" marB="0"/>
                </a:tc>
                <a:tc>
                  <a:txBody>
                    <a:bodyPr/>
                    <a:lstStyle/>
                    <a:p>
                      <a:pPr marL="0" marR="0" lvl="0" indent="0" algn="l" rtl="0">
                        <a:spcBef>
                          <a:spcPts val="0"/>
                        </a:spcBef>
                        <a:spcAft>
                          <a:spcPts val="0"/>
                        </a:spcAft>
                        <a:buSzPct val="25000"/>
                        <a:buNone/>
                      </a:pPr>
                      <a:r>
                        <a:rPr lang="en-GB" sz="1200" u="none" strike="noStrike" cap="none"/>
                        <a:t>People recorded prayer in the Bible because it was as important then as it is now.</a:t>
                      </a:r>
                    </a:p>
                  </a:txBody>
                  <a:tcPr marL="37750" marR="37750" marT="0" marB="0"/>
                </a:tc>
                <a:extLst>
                  <a:ext uri="{0D108BD9-81ED-4DB2-BD59-A6C34878D82A}">
                    <a16:rowId xmlns:a16="http://schemas.microsoft.com/office/drawing/2014/main" val="10006"/>
                  </a:ext>
                </a:extLst>
              </a:tr>
            </a:tbl>
          </a:graphicData>
        </a:graphic>
      </p:graphicFrame>
      <p:sp>
        <p:nvSpPr>
          <p:cNvPr id="185" name="Shape 185"/>
          <p:cNvSpPr txBox="1"/>
          <p:nvPr/>
        </p:nvSpPr>
        <p:spPr>
          <a:xfrm>
            <a:off x="4648200" y="0"/>
            <a:ext cx="1288951" cy="92332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800">
                <a:solidFill>
                  <a:schemeClr val="dk1"/>
                </a:solidFill>
                <a:latin typeface="Calibri"/>
                <a:ea typeface="Calibri"/>
                <a:cs typeface="Calibri"/>
                <a:sym typeface="Calibri"/>
              </a:rPr>
              <a:t>What the Bible contains</a:t>
            </a:r>
          </a:p>
        </p:txBody>
      </p:sp>
      <p:cxnSp>
        <p:nvCxnSpPr>
          <p:cNvPr id="186" name="Shape 186"/>
          <p:cNvCxnSpPr/>
          <p:nvPr/>
        </p:nvCxnSpPr>
        <p:spPr>
          <a:xfrm>
            <a:off x="5292676" y="461664"/>
            <a:ext cx="803324" cy="0"/>
          </a:xfrm>
          <a:prstGeom prst="straightConnector1">
            <a:avLst/>
          </a:prstGeom>
          <a:noFill/>
          <a:ln w="9525" cap="flat" cmpd="sng">
            <a:solidFill>
              <a:schemeClr val="accent1"/>
            </a:solidFill>
            <a:prstDash val="solid"/>
            <a:miter/>
            <a:headEnd type="none" w="med" len="med"/>
            <a:tailEnd type="triangle" w="lg" len="lg"/>
          </a:ln>
        </p:spPr>
      </p:cxnSp>
      <p:pic>
        <p:nvPicPr>
          <p:cNvPr id="187" name="Shape 187"/>
          <p:cNvPicPr preferRelativeResize="0"/>
          <p:nvPr/>
        </p:nvPicPr>
        <p:blipFill rotWithShape="1">
          <a:blip r:embed="rId3">
            <a:alphaModFix/>
          </a:blip>
          <a:srcRect/>
          <a:stretch/>
        </p:blipFill>
        <p:spPr>
          <a:xfrm>
            <a:off x="10577152" y="5363839"/>
            <a:ext cx="1491748" cy="992690"/>
          </a:xfrm>
          <a:prstGeom prst="rect">
            <a:avLst/>
          </a:prstGeom>
          <a:noFill/>
          <a:ln>
            <a:noFill/>
          </a:ln>
        </p:spPr>
      </p:pic>
      <p:sp>
        <p:nvSpPr>
          <p:cNvPr id="188" name="Shape 188" descr="Image result for adam and eve for kids"/>
          <p:cNvSpPr/>
          <p:nvPr/>
        </p:nvSpPr>
        <p:spPr>
          <a:xfrm>
            <a:off x="1679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a:solidFill>
                <a:schemeClr val="dk1"/>
              </a:solidFill>
              <a:latin typeface="Calibri"/>
              <a:ea typeface="Calibri"/>
              <a:cs typeface="Calibri"/>
              <a:sym typeface="Calibri"/>
            </a:endParaRPr>
          </a:p>
        </p:txBody>
      </p:sp>
      <p:pic>
        <p:nvPicPr>
          <p:cNvPr id="189" name="Shape 189"/>
          <p:cNvPicPr preferRelativeResize="0"/>
          <p:nvPr/>
        </p:nvPicPr>
        <p:blipFill rotWithShape="1">
          <a:blip r:embed="rId4">
            <a:alphaModFix/>
          </a:blip>
          <a:srcRect/>
          <a:stretch/>
        </p:blipFill>
        <p:spPr>
          <a:xfrm>
            <a:off x="1524000" y="3091647"/>
            <a:ext cx="1272917" cy="941276"/>
          </a:xfrm>
          <a:prstGeom prst="rect">
            <a:avLst/>
          </a:prstGeom>
          <a:noFill/>
          <a:ln>
            <a:noFill/>
          </a:ln>
        </p:spPr>
      </p:pic>
      <p:pic>
        <p:nvPicPr>
          <p:cNvPr id="190" name="Shape 190" descr="http://1.bp.blogspot.com/-KVXotWW2onM/UiU19Z1t44I/AAAAAAAACEY/aAiYqN4y-jg/s320/Noah+on+the+Ark.png"/>
          <p:cNvPicPr preferRelativeResize="0"/>
          <p:nvPr/>
        </p:nvPicPr>
        <p:blipFill rotWithShape="1">
          <a:blip r:embed="rId5">
            <a:alphaModFix/>
          </a:blip>
          <a:srcRect/>
          <a:stretch/>
        </p:blipFill>
        <p:spPr>
          <a:xfrm>
            <a:off x="2796916" y="3016821"/>
            <a:ext cx="1270127" cy="1016101"/>
          </a:xfrm>
          <a:prstGeom prst="rect">
            <a:avLst/>
          </a:prstGeom>
          <a:noFill/>
          <a:ln>
            <a:noFill/>
          </a:ln>
        </p:spPr>
      </p:pic>
      <p:pic>
        <p:nvPicPr>
          <p:cNvPr id="191" name="Shape 191"/>
          <p:cNvPicPr preferRelativeResize="0"/>
          <p:nvPr/>
        </p:nvPicPr>
        <p:blipFill rotWithShape="1">
          <a:blip r:embed="rId6">
            <a:alphaModFix/>
          </a:blip>
          <a:srcRect/>
          <a:stretch/>
        </p:blipFill>
        <p:spPr>
          <a:xfrm>
            <a:off x="4284612" y="2802308"/>
            <a:ext cx="1652540" cy="1271955"/>
          </a:xfrm>
          <a:prstGeom prst="rect">
            <a:avLst/>
          </a:prstGeom>
          <a:noFill/>
          <a:ln>
            <a:noFill/>
          </a:ln>
        </p:spPr>
      </p:pic>
      <p:sp>
        <p:nvSpPr>
          <p:cNvPr id="192" name="Shape 192"/>
          <p:cNvSpPr/>
          <p:nvPr/>
        </p:nvSpPr>
        <p:spPr>
          <a:xfrm>
            <a:off x="0" y="13639"/>
            <a:ext cx="1462006" cy="3494057"/>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2400" u="sng">
                <a:solidFill>
                  <a:schemeClr val="dk1"/>
                </a:solidFill>
                <a:latin typeface="Calibri"/>
                <a:ea typeface="Calibri"/>
                <a:cs typeface="Calibri"/>
                <a:sym typeface="Calibri"/>
              </a:rPr>
              <a:t>5 Title- How do sacred texts (Holy Booksl) affect believers lives?</a:t>
            </a:r>
          </a:p>
        </p:txBody>
      </p:sp>
      <p:sp>
        <p:nvSpPr>
          <p:cNvPr id="193" name="Shape 193"/>
          <p:cNvSpPr txBox="1">
            <a:spLocks noGrp="1"/>
          </p:cNvSpPr>
          <p:nvPr>
            <p:ph type="title"/>
          </p:nvPr>
        </p:nvSpPr>
        <p:spPr>
          <a:xfrm>
            <a:off x="-18689" y="3775080"/>
            <a:ext cx="1391427" cy="2868919"/>
          </a:xfrm>
          <a:prstGeom prst="rect">
            <a:avLst/>
          </a:prstGeom>
          <a:solidFill>
            <a:srgbClr val="0000FF"/>
          </a:solid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alibri"/>
              <a:buNone/>
            </a:pPr>
            <a:r>
              <a:rPr lang="en-GB" sz="2000" b="0" i="0" u="none" strike="noStrike" cap="none">
                <a:solidFill>
                  <a:schemeClr val="lt1"/>
                </a:solidFill>
                <a:latin typeface="Calibri"/>
                <a:ea typeface="Calibri"/>
                <a:cs typeface="Calibri"/>
                <a:sym typeface="Calibri"/>
              </a:rPr>
              <a:t>What are the similarities/differences between the Bible and Qu’ran? (Look at next slide)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2057400" y="0"/>
            <a:ext cx="3635829" cy="914399"/>
          </a:xfrm>
          <a:prstGeom prst="rect">
            <a:avLst/>
          </a:prstGeom>
          <a:solidFill>
            <a:srgbClr val="00B050"/>
          </a:solid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GB" sz="4400" b="0" i="0" u="none" strike="noStrike" cap="none">
                <a:solidFill>
                  <a:schemeClr val="dk1"/>
                </a:solidFill>
                <a:latin typeface="Calibri"/>
                <a:ea typeface="Calibri"/>
                <a:cs typeface="Calibri"/>
                <a:sym typeface="Calibri"/>
              </a:rPr>
              <a:t>The Qu’ran</a:t>
            </a:r>
          </a:p>
        </p:txBody>
      </p:sp>
      <p:sp>
        <p:nvSpPr>
          <p:cNvPr id="200" name="Shape 200"/>
          <p:cNvSpPr/>
          <p:nvPr/>
        </p:nvSpPr>
        <p:spPr>
          <a:xfrm>
            <a:off x="1502878" y="1038283"/>
            <a:ext cx="4572000" cy="523219"/>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GB" sz="1400">
                <a:solidFill>
                  <a:srgbClr val="000000"/>
                </a:solidFill>
                <a:latin typeface="Calibri"/>
                <a:ea typeface="Calibri"/>
                <a:cs typeface="Calibri"/>
                <a:sym typeface="Calibri"/>
              </a:rPr>
              <a:t>Muslims believe that the </a:t>
            </a:r>
            <a:r>
              <a:rPr lang="en-GB" sz="1400" i="1">
                <a:solidFill>
                  <a:srgbClr val="000000"/>
                </a:solidFill>
                <a:latin typeface="Calibri"/>
                <a:ea typeface="Calibri"/>
                <a:cs typeface="Calibri"/>
                <a:sym typeface="Calibri"/>
              </a:rPr>
              <a:t>Qu’ran </a:t>
            </a:r>
            <a:r>
              <a:rPr lang="en-GB" sz="1400">
                <a:solidFill>
                  <a:srgbClr val="000000"/>
                </a:solidFill>
                <a:latin typeface="Calibri"/>
                <a:ea typeface="Calibri"/>
                <a:cs typeface="Calibri"/>
                <a:sym typeface="Calibri"/>
              </a:rPr>
              <a:t>contains the exact words of God. </a:t>
            </a:r>
          </a:p>
        </p:txBody>
      </p:sp>
      <p:sp>
        <p:nvSpPr>
          <p:cNvPr id="201" name="Shape 201"/>
          <p:cNvSpPr/>
          <p:nvPr/>
        </p:nvSpPr>
        <p:spPr>
          <a:xfrm>
            <a:off x="1497598" y="1709538"/>
            <a:ext cx="4572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GB" sz="1400">
                <a:solidFill>
                  <a:srgbClr val="FF0000"/>
                </a:solidFill>
                <a:latin typeface="Calibri"/>
                <a:ea typeface="Calibri"/>
                <a:cs typeface="Calibri"/>
                <a:sym typeface="Calibri"/>
              </a:rPr>
              <a:t>Muslims who want to know precisely what God intends learn to read in Arabic as the Qu’ran is in Arabic.</a:t>
            </a:r>
          </a:p>
        </p:txBody>
      </p:sp>
      <p:sp>
        <p:nvSpPr>
          <p:cNvPr id="202" name="Shape 202"/>
          <p:cNvSpPr/>
          <p:nvPr/>
        </p:nvSpPr>
        <p:spPr>
          <a:xfrm>
            <a:off x="6085764" y="0"/>
            <a:ext cx="5966327" cy="1169551"/>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GB" sz="1400">
                <a:solidFill>
                  <a:srgbClr val="00B050"/>
                </a:solidFill>
                <a:latin typeface="Calibri"/>
                <a:ea typeface="Calibri"/>
                <a:cs typeface="Calibri"/>
                <a:sym typeface="Calibri"/>
              </a:rPr>
              <a:t>In the year 610ce, Muhammad (the founder of Islam) saw an angel whilst praying in a cave. The angel said, “</a:t>
            </a:r>
            <a:r>
              <a:rPr lang="en-GB" sz="1400" i="1">
                <a:solidFill>
                  <a:srgbClr val="00B050"/>
                </a:solidFill>
                <a:latin typeface="Calibri"/>
                <a:ea typeface="Calibri"/>
                <a:cs typeface="Calibri"/>
                <a:sym typeface="Calibri"/>
              </a:rPr>
              <a:t>Read in the name of your Lord who created you</a:t>
            </a:r>
            <a:r>
              <a:rPr lang="en-GB" sz="1400">
                <a:solidFill>
                  <a:srgbClr val="00B050"/>
                </a:solidFill>
                <a:latin typeface="Calibri"/>
                <a:ea typeface="Calibri"/>
                <a:cs typeface="Calibri"/>
                <a:sym typeface="Calibri"/>
              </a:rPr>
              <a:t>”! Muhammad was terrified and said, ‘</a:t>
            </a:r>
            <a:r>
              <a:rPr lang="en-GB" sz="1400" i="1">
                <a:solidFill>
                  <a:srgbClr val="00B050"/>
                </a:solidFill>
                <a:latin typeface="Calibri"/>
                <a:ea typeface="Calibri"/>
                <a:cs typeface="Calibri"/>
                <a:sym typeface="Calibri"/>
              </a:rPr>
              <a:t>I cant read’</a:t>
            </a:r>
            <a:r>
              <a:rPr lang="en-GB" sz="1400">
                <a:solidFill>
                  <a:srgbClr val="00B050"/>
                </a:solidFill>
                <a:latin typeface="Calibri"/>
                <a:ea typeface="Calibri"/>
                <a:cs typeface="Calibri"/>
                <a:sym typeface="Calibri"/>
              </a:rPr>
              <a:t>. Three times the angel told him to read, and eventually, Muhammad found he could recite the words the angel told him.</a:t>
            </a:r>
          </a:p>
        </p:txBody>
      </p:sp>
      <p:sp>
        <p:nvSpPr>
          <p:cNvPr id="203" name="Shape 203"/>
          <p:cNvSpPr/>
          <p:nvPr/>
        </p:nvSpPr>
        <p:spPr>
          <a:xfrm>
            <a:off x="6119883" y="1600438"/>
            <a:ext cx="5932208" cy="1169551"/>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GB" sz="1400">
                <a:solidFill>
                  <a:srgbClr val="0070C0"/>
                </a:solidFill>
                <a:latin typeface="Calibri"/>
                <a:ea typeface="Calibri"/>
                <a:cs typeface="Calibri"/>
                <a:sym typeface="Calibri"/>
              </a:rPr>
              <a:t>Over the next 23 years, Muhammad received many visits from the angel with messages.  He learnt each one by heart carefully, then told his close friends who wrote them down. After the final messages, the writings were out together in a book called the </a:t>
            </a:r>
            <a:r>
              <a:rPr lang="en-GB" sz="1400" i="1">
                <a:solidFill>
                  <a:srgbClr val="0070C0"/>
                </a:solidFill>
                <a:latin typeface="Calibri"/>
                <a:ea typeface="Calibri"/>
                <a:cs typeface="Calibri"/>
                <a:sym typeface="Calibri"/>
              </a:rPr>
              <a:t>Qu’ran</a:t>
            </a:r>
            <a:r>
              <a:rPr lang="en-GB" sz="1400">
                <a:solidFill>
                  <a:srgbClr val="0070C0"/>
                </a:solidFill>
                <a:latin typeface="Calibri"/>
                <a:ea typeface="Calibri"/>
                <a:cs typeface="Calibri"/>
                <a:sym typeface="Calibri"/>
              </a:rPr>
              <a:t>. </a:t>
            </a:r>
            <a:r>
              <a:rPr lang="en-GB" sz="1400" i="1">
                <a:solidFill>
                  <a:srgbClr val="0070C0"/>
                </a:solidFill>
                <a:latin typeface="Calibri"/>
                <a:ea typeface="Calibri"/>
                <a:cs typeface="Calibri"/>
                <a:sym typeface="Calibri"/>
              </a:rPr>
              <a:t>’Qu’ran’ </a:t>
            </a:r>
            <a:r>
              <a:rPr lang="en-GB" sz="1400">
                <a:solidFill>
                  <a:srgbClr val="0070C0"/>
                </a:solidFill>
                <a:latin typeface="Calibri"/>
                <a:ea typeface="Calibri"/>
                <a:cs typeface="Calibri"/>
                <a:sym typeface="Calibri"/>
              </a:rPr>
              <a:t>means </a:t>
            </a:r>
            <a:r>
              <a:rPr lang="en-GB" sz="1400" i="1">
                <a:solidFill>
                  <a:srgbClr val="0070C0"/>
                </a:solidFill>
                <a:latin typeface="Calibri"/>
                <a:ea typeface="Calibri"/>
                <a:cs typeface="Calibri"/>
                <a:sym typeface="Calibri"/>
              </a:rPr>
              <a:t>’recitation’ </a:t>
            </a:r>
            <a:r>
              <a:rPr lang="en-GB" sz="1400">
                <a:solidFill>
                  <a:srgbClr val="0070C0"/>
                </a:solidFill>
                <a:latin typeface="Calibri"/>
                <a:ea typeface="Calibri"/>
                <a:cs typeface="Calibri"/>
                <a:sym typeface="Calibri"/>
              </a:rPr>
              <a:t>because that was how Muhammad learnt it.  </a:t>
            </a:r>
          </a:p>
        </p:txBody>
      </p:sp>
      <p:sp>
        <p:nvSpPr>
          <p:cNvPr id="204" name="Shape 204"/>
          <p:cNvSpPr/>
          <p:nvPr/>
        </p:nvSpPr>
        <p:spPr>
          <a:xfrm>
            <a:off x="1522741" y="2436798"/>
            <a:ext cx="4572000" cy="738664"/>
          </a:xfrm>
          <a:prstGeom prst="rect">
            <a:avLst/>
          </a:prstGeom>
          <a:noFill/>
          <a:ln>
            <a:noFill/>
          </a:ln>
        </p:spPr>
        <p:txBody>
          <a:bodyPr lIns="91425" tIns="45700" rIns="91425" bIns="45700" anchor="t" anchorCtr="0">
            <a:noAutofit/>
          </a:bodyPr>
          <a:lstStyle/>
          <a:p>
            <a:pPr marL="0" marR="0" lvl="0" indent="0" algn="just" rtl="0">
              <a:spcBef>
                <a:spcPts val="0"/>
              </a:spcBef>
              <a:spcAft>
                <a:spcPts val="0"/>
              </a:spcAft>
              <a:buSzPct val="25000"/>
              <a:buNone/>
            </a:pPr>
            <a:r>
              <a:rPr lang="en-GB" sz="1400">
                <a:solidFill>
                  <a:srgbClr val="002060"/>
                </a:solidFill>
                <a:latin typeface="Calibri"/>
                <a:ea typeface="Calibri"/>
                <a:cs typeface="Calibri"/>
                <a:sym typeface="Calibri"/>
              </a:rPr>
              <a:t>The book is always kept off the floor and often read on a little stand. When it is stored, the book is wrapped in material and kept on a high shelf. </a:t>
            </a:r>
          </a:p>
        </p:txBody>
      </p:sp>
      <p:sp>
        <p:nvSpPr>
          <p:cNvPr id="205" name="Shape 205"/>
          <p:cNvSpPr/>
          <p:nvPr/>
        </p:nvSpPr>
        <p:spPr>
          <a:xfrm>
            <a:off x="2840521" y="6114710"/>
            <a:ext cx="9101757" cy="738664"/>
          </a:xfrm>
          <a:prstGeom prst="rect">
            <a:avLst/>
          </a:prstGeom>
          <a:noFill/>
          <a:ln>
            <a:noFill/>
          </a:ln>
        </p:spPr>
        <p:txBody>
          <a:bodyPr lIns="91425" tIns="45700" rIns="91425" bIns="45700" anchor="t" anchorCtr="0">
            <a:noAutofit/>
          </a:bodyPr>
          <a:lstStyle/>
          <a:p>
            <a:pPr marL="0" marR="0" lvl="0" indent="0" algn="just" rtl="0">
              <a:spcBef>
                <a:spcPts val="0"/>
              </a:spcBef>
              <a:buSzPct val="25000"/>
              <a:buNone/>
            </a:pPr>
            <a:r>
              <a:rPr lang="en-GB" sz="1400">
                <a:solidFill>
                  <a:srgbClr val="C55A11"/>
                </a:solidFill>
                <a:latin typeface="Calibri"/>
                <a:ea typeface="Calibri"/>
                <a:cs typeface="Calibri"/>
                <a:sym typeface="Calibri"/>
              </a:rPr>
              <a:t>Muhammad explained to his followers that the book God had given them contained everything that was essential for life. It stated they should worship only one God and gives them a set of rules for daily life. Muslim children are taught it from a very young age by their mosques and parents.</a:t>
            </a:r>
          </a:p>
        </p:txBody>
      </p:sp>
      <p:sp>
        <p:nvSpPr>
          <p:cNvPr id="206" name="Shape 206"/>
          <p:cNvSpPr/>
          <p:nvPr/>
        </p:nvSpPr>
        <p:spPr>
          <a:xfrm>
            <a:off x="1523999" y="4913478"/>
            <a:ext cx="6825520" cy="1161492"/>
          </a:xfrm>
          <a:prstGeom prst="rect">
            <a:avLst/>
          </a:prstGeom>
          <a:noFill/>
          <a:ln>
            <a:noFill/>
          </a:ln>
        </p:spPr>
        <p:txBody>
          <a:bodyPr lIns="91425" tIns="45700" rIns="91425" bIns="45700" anchor="t" anchorCtr="0">
            <a:noAutofit/>
          </a:bodyPr>
          <a:lstStyle/>
          <a:p>
            <a:pPr marL="0" marR="0" lvl="0" indent="0" algn="just" rtl="0">
              <a:lnSpc>
                <a:spcPct val="90000"/>
              </a:lnSpc>
              <a:spcBef>
                <a:spcPts val="0"/>
              </a:spcBef>
              <a:spcAft>
                <a:spcPts val="0"/>
              </a:spcAft>
              <a:buClr>
                <a:srgbClr val="CC9900"/>
              </a:buClr>
              <a:buSzPct val="25000"/>
              <a:buFont typeface="Comic Sans MS"/>
              <a:buNone/>
            </a:pPr>
            <a:r>
              <a:rPr lang="en-GB" sz="1400" b="1">
                <a:solidFill>
                  <a:srgbClr val="CC9900"/>
                </a:solidFill>
                <a:latin typeface="Comic Sans MS"/>
                <a:ea typeface="Comic Sans MS"/>
                <a:cs typeface="Comic Sans MS"/>
                <a:sym typeface="Comic Sans MS"/>
              </a:rPr>
              <a:t>The Quran has rules and laws written in it about believing In one God, prayer, charity, fasting, what types of food are and are not allowed to be eaten. </a:t>
            </a:r>
          </a:p>
          <a:p>
            <a:pPr marL="0" marR="0" lvl="0" indent="0" algn="just" rtl="0">
              <a:lnSpc>
                <a:spcPct val="90000"/>
              </a:lnSpc>
              <a:spcBef>
                <a:spcPts val="280"/>
              </a:spcBef>
              <a:spcAft>
                <a:spcPts val="0"/>
              </a:spcAft>
              <a:buClr>
                <a:srgbClr val="CC9900"/>
              </a:buClr>
              <a:buSzPct val="25000"/>
              <a:buFont typeface="Comic Sans MS"/>
              <a:buNone/>
            </a:pPr>
            <a:r>
              <a:rPr lang="en-GB" sz="1400" b="1">
                <a:solidFill>
                  <a:srgbClr val="CC9900"/>
                </a:solidFill>
                <a:latin typeface="Comic Sans MS"/>
                <a:ea typeface="Comic Sans MS"/>
                <a:cs typeface="Comic Sans MS"/>
                <a:sym typeface="Comic Sans MS"/>
              </a:rPr>
              <a:t>It explains about marriage, divorce, buying and selling, crimes and punishments and many more.</a:t>
            </a:r>
          </a:p>
        </p:txBody>
      </p:sp>
      <p:pic>
        <p:nvPicPr>
          <p:cNvPr id="207" name="Shape 207"/>
          <p:cNvPicPr preferRelativeResize="0"/>
          <p:nvPr/>
        </p:nvPicPr>
        <p:blipFill rotWithShape="1">
          <a:blip r:embed="rId3">
            <a:alphaModFix/>
          </a:blip>
          <a:srcRect/>
          <a:stretch/>
        </p:blipFill>
        <p:spPr>
          <a:xfrm>
            <a:off x="8846796" y="4358289"/>
            <a:ext cx="3073886" cy="1468356"/>
          </a:xfrm>
          <a:prstGeom prst="rect">
            <a:avLst/>
          </a:prstGeom>
          <a:noFill/>
          <a:ln>
            <a:noFill/>
          </a:ln>
        </p:spPr>
      </p:pic>
      <p:pic>
        <p:nvPicPr>
          <p:cNvPr id="208" name="Shape 208" descr="http://media.gettyimages.com/photos/an-indian-muslim-child-reads-verses-of-quran-at-the-jama-masjid-in-picture-id173717962"/>
          <p:cNvPicPr preferRelativeResize="0"/>
          <p:nvPr/>
        </p:nvPicPr>
        <p:blipFill rotWithShape="1">
          <a:blip r:embed="rId4">
            <a:alphaModFix/>
          </a:blip>
          <a:srcRect/>
          <a:stretch/>
        </p:blipFill>
        <p:spPr>
          <a:xfrm>
            <a:off x="2683239" y="3175461"/>
            <a:ext cx="2705490" cy="1698276"/>
          </a:xfrm>
          <a:prstGeom prst="rect">
            <a:avLst/>
          </a:prstGeom>
          <a:noFill/>
          <a:ln>
            <a:noFill/>
          </a:ln>
        </p:spPr>
      </p:pic>
      <p:pic>
        <p:nvPicPr>
          <p:cNvPr id="209" name="Shape 209" descr="https://encrypted-tbn2.gstatic.com/images?q=tbn:ANd9GcSOWNwAMJ1IMabPT9yn0_YqHg8fMSFb2BPz8i6BBPvr5W9UBX0h"/>
          <p:cNvPicPr preferRelativeResize="0"/>
          <p:nvPr/>
        </p:nvPicPr>
        <p:blipFill rotWithShape="1">
          <a:blip r:embed="rId5">
            <a:alphaModFix/>
          </a:blip>
          <a:srcRect l="8141" t="17359" r="7028" b="15780"/>
          <a:stretch/>
        </p:blipFill>
        <p:spPr>
          <a:xfrm>
            <a:off x="6304526" y="2806130"/>
            <a:ext cx="2278168" cy="1902450"/>
          </a:xfrm>
          <a:prstGeom prst="rect">
            <a:avLst/>
          </a:prstGeom>
          <a:noFill/>
          <a:ln>
            <a:noFill/>
          </a:ln>
        </p:spPr>
      </p:pic>
      <p:pic>
        <p:nvPicPr>
          <p:cNvPr id="210" name="Shape 210" descr="https://i.ytimg.com/vi/tOPhWBIiTyk/hqdefault.jpg"/>
          <p:cNvPicPr preferRelativeResize="0"/>
          <p:nvPr/>
        </p:nvPicPr>
        <p:blipFill rotWithShape="1">
          <a:blip r:embed="rId6">
            <a:alphaModFix/>
          </a:blip>
          <a:srcRect b="23101"/>
          <a:stretch/>
        </p:blipFill>
        <p:spPr>
          <a:xfrm>
            <a:off x="8715388" y="2707821"/>
            <a:ext cx="3336704" cy="1408144"/>
          </a:xfrm>
          <a:prstGeom prst="rect">
            <a:avLst/>
          </a:prstGeom>
          <a:noFill/>
          <a:ln>
            <a:noFill/>
          </a:ln>
        </p:spPr>
      </p:pic>
      <p:sp>
        <p:nvSpPr>
          <p:cNvPr id="211" name="Shape 211"/>
          <p:cNvSpPr/>
          <p:nvPr/>
        </p:nvSpPr>
        <p:spPr>
          <a:xfrm>
            <a:off x="0" y="13639"/>
            <a:ext cx="1462006" cy="2606367"/>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buSzPct val="25000"/>
              <a:buNone/>
            </a:pPr>
            <a:r>
              <a:rPr lang="en-GB" sz="2400" u="sng">
                <a:solidFill>
                  <a:schemeClr val="dk1"/>
                </a:solidFill>
                <a:latin typeface="Calibri"/>
                <a:ea typeface="Calibri"/>
                <a:cs typeface="Calibri"/>
                <a:sym typeface="Calibri"/>
              </a:rPr>
              <a:t>5 Title- How do sacred texts affect believers lives?</a:t>
            </a:r>
          </a:p>
        </p:txBody>
      </p:sp>
      <p:sp>
        <p:nvSpPr>
          <p:cNvPr id="212" name="Shape 212"/>
          <p:cNvSpPr txBox="1"/>
          <p:nvPr/>
        </p:nvSpPr>
        <p:spPr>
          <a:xfrm>
            <a:off x="121015" y="3117952"/>
            <a:ext cx="1391427" cy="2957017"/>
          </a:xfrm>
          <a:prstGeom prst="rect">
            <a:avLst/>
          </a:prstGeom>
          <a:solidFill>
            <a:srgbClr val="0000FF"/>
          </a:solidFill>
          <a:ln>
            <a:noFill/>
          </a:ln>
        </p:spPr>
        <p:txBody>
          <a:bodyPr lIns="91425" tIns="45700" rIns="91425" bIns="45700" anchor="ctr" anchorCtr="0">
            <a:noAutofit/>
          </a:bodyPr>
          <a:lstStyle/>
          <a:p>
            <a:pPr marL="0" marR="0" lvl="0" indent="0" algn="l" rtl="0">
              <a:lnSpc>
                <a:spcPct val="90000"/>
              </a:lnSpc>
              <a:spcBef>
                <a:spcPts val="0"/>
              </a:spcBef>
              <a:buClr>
                <a:schemeClr val="lt1"/>
              </a:buClr>
              <a:buSzPct val="25000"/>
              <a:buFont typeface="Calibri"/>
              <a:buNone/>
            </a:pPr>
            <a:r>
              <a:rPr lang="en-GB" sz="2000">
                <a:solidFill>
                  <a:schemeClr val="lt1"/>
                </a:solidFill>
                <a:latin typeface="Calibri"/>
                <a:ea typeface="Calibri"/>
                <a:cs typeface="Calibri"/>
                <a:sym typeface="Calibri"/>
              </a:rPr>
              <a:t>What are the similarities/differences between the the Bible and Qu’ran? (Look at next slide</a:t>
            </a:r>
            <a:r>
              <a:rPr lang="en-GB" sz="2000" b="1">
                <a:solidFill>
                  <a:schemeClr val="lt1"/>
                </a:solidFill>
                <a:latin typeface="Calibri"/>
                <a:ea typeface="Calibri"/>
                <a:cs typeface="Calibri"/>
                <a:sym typeface="Calibri"/>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p:nvPr/>
        </p:nvSpPr>
        <p:spPr>
          <a:xfrm>
            <a:off x="0" y="0"/>
            <a:ext cx="4038599" cy="908719"/>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3200" u="sng">
                <a:solidFill>
                  <a:schemeClr val="dk1"/>
                </a:solidFill>
                <a:latin typeface="Calibri"/>
                <a:ea typeface="Calibri"/>
                <a:cs typeface="Calibri"/>
                <a:sym typeface="Calibri"/>
              </a:rPr>
              <a:t>6 Title- Is there a God?</a:t>
            </a:r>
          </a:p>
        </p:txBody>
      </p:sp>
      <p:sp>
        <p:nvSpPr>
          <p:cNvPr id="230" name="Shape 230"/>
          <p:cNvSpPr/>
          <p:nvPr/>
        </p:nvSpPr>
        <p:spPr>
          <a:xfrm>
            <a:off x="8244589" y="0"/>
            <a:ext cx="3947409" cy="1130298"/>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2000" b="1">
                <a:solidFill>
                  <a:schemeClr val="dk1"/>
                </a:solidFill>
                <a:latin typeface="Calibri"/>
                <a:ea typeface="Calibri"/>
                <a:cs typeface="Calibri"/>
                <a:sym typeface="Calibri"/>
              </a:rPr>
              <a:t>Atheist-</a:t>
            </a:r>
            <a:r>
              <a:rPr lang="en-GB" sz="2000">
                <a:solidFill>
                  <a:schemeClr val="dk1"/>
                </a:solidFill>
                <a:latin typeface="Calibri"/>
                <a:ea typeface="Calibri"/>
                <a:cs typeface="Calibri"/>
                <a:sym typeface="Calibri"/>
              </a:rPr>
              <a:t> no belief in God</a:t>
            </a:r>
          </a:p>
          <a:p>
            <a:pPr marL="0" marR="0" lvl="0" indent="0" algn="l" rtl="0">
              <a:spcBef>
                <a:spcPts val="0"/>
              </a:spcBef>
              <a:buSzPct val="25000"/>
              <a:buNone/>
            </a:pPr>
            <a:r>
              <a:rPr lang="en-GB" sz="2000" b="1">
                <a:solidFill>
                  <a:schemeClr val="dk1"/>
                </a:solidFill>
                <a:latin typeface="Calibri"/>
                <a:ea typeface="Calibri"/>
                <a:cs typeface="Calibri"/>
                <a:sym typeface="Calibri"/>
              </a:rPr>
              <a:t>Theist-</a:t>
            </a:r>
            <a:r>
              <a:rPr lang="en-GB" sz="2000">
                <a:solidFill>
                  <a:schemeClr val="dk1"/>
                </a:solidFill>
                <a:latin typeface="Calibri"/>
                <a:ea typeface="Calibri"/>
                <a:cs typeface="Calibri"/>
                <a:sym typeface="Calibri"/>
              </a:rPr>
              <a:t> belief in God</a:t>
            </a:r>
          </a:p>
          <a:p>
            <a:pPr marL="0" marR="0" lvl="0" indent="0" algn="l" rtl="0">
              <a:spcBef>
                <a:spcPts val="0"/>
              </a:spcBef>
              <a:buSzPct val="25000"/>
              <a:buNone/>
            </a:pPr>
            <a:r>
              <a:rPr lang="en-GB" sz="2000" b="1">
                <a:solidFill>
                  <a:schemeClr val="dk1"/>
                </a:solidFill>
                <a:latin typeface="Calibri"/>
                <a:ea typeface="Calibri"/>
                <a:cs typeface="Calibri"/>
                <a:sym typeface="Calibri"/>
              </a:rPr>
              <a:t>Agnostic-</a:t>
            </a:r>
            <a:r>
              <a:rPr lang="en-GB" sz="2000">
                <a:solidFill>
                  <a:schemeClr val="dk1"/>
                </a:solidFill>
                <a:latin typeface="Calibri"/>
                <a:ea typeface="Calibri"/>
                <a:cs typeface="Calibri"/>
                <a:sym typeface="Calibri"/>
              </a:rPr>
              <a:t> not sure if God exists. </a:t>
            </a:r>
          </a:p>
        </p:txBody>
      </p:sp>
      <p:graphicFrame>
        <p:nvGraphicFramePr>
          <p:cNvPr id="231" name="Shape 231"/>
          <p:cNvGraphicFramePr/>
          <p:nvPr>
            <p:extLst>
              <p:ext uri="{D42A27DB-BD31-4B8C-83A1-F6EECF244321}">
                <p14:modId xmlns:p14="http://schemas.microsoft.com/office/powerpoint/2010/main" val="743444257"/>
              </p:ext>
            </p:extLst>
          </p:nvPr>
        </p:nvGraphicFramePr>
        <p:xfrm>
          <a:off x="0" y="1264195"/>
          <a:ext cx="12192000" cy="4567660"/>
        </p:xfrm>
        <a:graphic>
          <a:graphicData uri="http://schemas.openxmlformats.org/drawingml/2006/table">
            <a:tbl>
              <a:tblPr firstRow="1" bandRow="1">
                <a:noFill/>
                <a:tableStyleId>{50F718F0-9D67-4A1E-BC12-08F2BC39BFA3}</a:tableStyleId>
              </a:tblPr>
              <a:tblGrid>
                <a:gridCol w="3706275">
                  <a:extLst>
                    <a:ext uri="{9D8B030D-6E8A-4147-A177-3AD203B41FA5}">
                      <a16:colId xmlns:a16="http://schemas.microsoft.com/office/drawing/2014/main" val="20000"/>
                    </a:ext>
                  </a:extLst>
                </a:gridCol>
                <a:gridCol w="3993925">
                  <a:extLst>
                    <a:ext uri="{9D8B030D-6E8A-4147-A177-3AD203B41FA5}">
                      <a16:colId xmlns:a16="http://schemas.microsoft.com/office/drawing/2014/main" val="20001"/>
                    </a:ext>
                  </a:extLst>
                </a:gridCol>
                <a:gridCol w="4491800">
                  <a:extLst>
                    <a:ext uri="{9D8B030D-6E8A-4147-A177-3AD203B41FA5}">
                      <a16:colId xmlns:a16="http://schemas.microsoft.com/office/drawing/2014/main" val="20002"/>
                    </a:ext>
                  </a:extLst>
                </a:gridCol>
              </a:tblGrid>
              <a:tr h="572075">
                <a:tc>
                  <a:txBody>
                    <a:bodyPr/>
                    <a:lstStyle/>
                    <a:p>
                      <a:pPr marL="0" marR="0" lvl="0" indent="0" algn="ctr" rtl="0">
                        <a:spcBef>
                          <a:spcPts val="0"/>
                        </a:spcBef>
                        <a:buSzPct val="25000"/>
                        <a:buNone/>
                      </a:pPr>
                      <a:r>
                        <a:rPr lang="en-GB" sz="2000" u="none" strike="noStrike" cap="none" dirty="0" smtClean="0">
                          <a:latin typeface="Comic Sans MS"/>
                          <a:ea typeface="Comic Sans MS"/>
                          <a:cs typeface="Comic Sans MS"/>
                          <a:sym typeface="Comic Sans MS"/>
                        </a:rPr>
                        <a:t>Atheism</a:t>
                      </a:r>
                      <a:endParaRPr sz="2000" u="none" strike="noStrike" cap="none" dirty="0">
                        <a:latin typeface="Comic Sans MS"/>
                        <a:ea typeface="Comic Sans MS"/>
                        <a:cs typeface="Comic Sans MS"/>
                        <a:sym typeface="Comic Sans MS"/>
                      </a:endParaRPr>
                    </a:p>
                  </a:txBody>
                  <a:tcPr marL="91450" marR="91450" marT="45725" marB="45725"/>
                </a:tc>
                <a:tc>
                  <a:txBody>
                    <a:bodyPr/>
                    <a:lstStyle/>
                    <a:p>
                      <a:pPr marL="0" marR="0" lvl="0" indent="0" algn="ctr" rtl="0">
                        <a:spcBef>
                          <a:spcPts val="0"/>
                        </a:spcBef>
                        <a:buSzPct val="25000"/>
                        <a:buNone/>
                      </a:pPr>
                      <a:r>
                        <a:rPr lang="en-GB" sz="2000" u="none" strike="noStrike" cap="none">
                          <a:latin typeface="Comic Sans MS"/>
                          <a:ea typeface="Comic Sans MS"/>
                          <a:cs typeface="Comic Sans MS"/>
                          <a:sym typeface="Comic Sans MS"/>
                        </a:rPr>
                        <a:t>Agnostic</a:t>
                      </a:r>
                    </a:p>
                  </a:txBody>
                  <a:tcPr marL="91450" marR="91450" marT="45725" marB="45725"/>
                </a:tc>
                <a:tc>
                  <a:txBody>
                    <a:bodyPr/>
                    <a:lstStyle/>
                    <a:p>
                      <a:pPr marL="0" marR="0" lvl="0" indent="0" algn="ctr" rtl="0">
                        <a:spcBef>
                          <a:spcPts val="0"/>
                        </a:spcBef>
                        <a:buSzPct val="25000"/>
                        <a:buNone/>
                      </a:pPr>
                      <a:r>
                        <a:rPr lang="en-GB" sz="2000" u="none" strike="noStrike" cap="none">
                          <a:latin typeface="Comic Sans MS"/>
                          <a:ea typeface="Comic Sans MS"/>
                          <a:cs typeface="Comic Sans MS"/>
                          <a:sym typeface="Comic Sans MS"/>
                        </a:rPr>
                        <a:t>Theist</a:t>
                      </a:r>
                    </a:p>
                  </a:txBody>
                  <a:tcPr marL="91450" marR="91450" marT="45725" marB="45725"/>
                </a:tc>
                <a:extLst>
                  <a:ext uri="{0D108BD9-81ED-4DB2-BD59-A6C34878D82A}">
                    <a16:rowId xmlns:a16="http://schemas.microsoft.com/office/drawing/2014/main" val="10000"/>
                  </a:ext>
                </a:extLst>
              </a:tr>
              <a:tr h="881525">
                <a:tc>
                  <a:txBody>
                    <a:bodyPr/>
                    <a:lstStyle/>
                    <a:p>
                      <a:pPr marL="0" marR="0" lvl="0" indent="0" algn="l" rtl="0">
                        <a:spcBef>
                          <a:spcPts val="0"/>
                        </a:spcBef>
                        <a:buSzPct val="25000"/>
                        <a:buNone/>
                      </a:pPr>
                      <a:r>
                        <a:rPr lang="en-GB" sz="1800" u="none" strike="noStrike" cap="none">
                          <a:solidFill>
                            <a:schemeClr val="dk1"/>
                          </a:solidFill>
                        </a:rPr>
                        <a:t>There is no proof that God exists.</a:t>
                      </a:r>
                    </a:p>
                  </a:txBody>
                  <a:tcPr marL="91450" marR="91450" marT="45725" marB="45725"/>
                </a:tc>
                <a:tc>
                  <a:txBody>
                    <a:bodyPr/>
                    <a:lstStyle/>
                    <a:p>
                      <a:pPr marL="0" marR="0" lvl="0" indent="0" algn="l" rtl="0">
                        <a:spcBef>
                          <a:spcPts val="0"/>
                        </a:spcBef>
                        <a:buSzPct val="25000"/>
                        <a:buNone/>
                      </a:pPr>
                      <a:r>
                        <a:rPr lang="en-GB" sz="1800"/>
                        <a:t>Not sure if you need proof, but doesn’t have complete faith either.</a:t>
                      </a:r>
                    </a:p>
                  </a:txBody>
                  <a:tcPr marL="91450" marR="91450" marT="45725" marB="45725"/>
                </a:tc>
                <a:tc>
                  <a:txBody>
                    <a:bodyPr/>
                    <a:lstStyle/>
                    <a:p>
                      <a:pPr marL="0" marR="0" lvl="0" indent="0" algn="l" rtl="0">
                        <a:spcBef>
                          <a:spcPts val="0"/>
                        </a:spcBef>
                        <a:buSzPct val="25000"/>
                        <a:buNone/>
                      </a:pPr>
                      <a:r>
                        <a:rPr lang="en-GB" sz="1800"/>
                        <a:t>You don’t need proof to believe that something is true (faith).</a:t>
                      </a:r>
                    </a:p>
                  </a:txBody>
                  <a:tcPr marL="91450" marR="91450" marT="45725" marB="45725"/>
                </a:tc>
                <a:extLst>
                  <a:ext uri="{0D108BD9-81ED-4DB2-BD59-A6C34878D82A}">
                    <a16:rowId xmlns:a16="http://schemas.microsoft.com/office/drawing/2014/main" val="10001"/>
                  </a:ext>
                </a:extLst>
              </a:tr>
              <a:tr h="1054100">
                <a:tc>
                  <a:txBody>
                    <a:bodyPr/>
                    <a:lstStyle/>
                    <a:p>
                      <a:pPr marL="0" marR="0" lvl="0" indent="0" algn="l" rtl="0">
                        <a:spcBef>
                          <a:spcPts val="0"/>
                        </a:spcBef>
                        <a:buSzPct val="25000"/>
                        <a:buNone/>
                      </a:pPr>
                      <a:r>
                        <a:rPr lang="en-GB" sz="1800"/>
                        <a:t>Science explains the creation of the universe (the Big Bang), so God didn’t create the world.</a:t>
                      </a:r>
                    </a:p>
                  </a:txBody>
                  <a:tcPr marL="91450" marR="91450" marT="45725" marB="45725"/>
                </a:tc>
                <a:tc>
                  <a:txBody>
                    <a:bodyPr/>
                    <a:lstStyle/>
                    <a:p>
                      <a:pPr marL="0" marR="0" lvl="0" indent="0" algn="l" rtl="0">
                        <a:spcBef>
                          <a:spcPts val="0"/>
                        </a:spcBef>
                        <a:buSzPct val="25000"/>
                        <a:buNone/>
                      </a:pPr>
                      <a:r>
                        <a:rPr lang="en-GB" sz="1800"/>
                        <a:t>It might be possible to  believe in God and agree with science – not sure.</a:t>
                      </a:r>
                    </a:p>
                  </a:txBody>
                  <a:tcPr marL="91450" marR="91450" marT="45725" marB="45725"/>
                </a:tc>
                <a:tc>
                  <a:txBody>
                    <a:bodyPr/>
                    <a:lstStyle/>
                    <a:p>
                      <a:pPr marL="0" marR="0" lvl="0" indent="0" algn="l" rtl="0">
                        <a:spcBef>
                          <a:spcPts val="0"/>
                        </a:spcBef>
                        <a:buSzPct val="25000"/>
                        <a:buNone/>
                      </a:pPr>
                      <a:r>
                        <a:rPr lang="en-GB" sz="1800"/>
                        <a:t>God created the world-, there is too much beauty in the design of the universe (planets, food chain, water cycle, photosynthesis, animals etc.) .</a:t>
                      </a:r>
                    </a:p>
                  </a:txBody>
                  <a:tcPr marL="91450" marR="91450" marT="45725" marB="45725"/>
                </a:tc>
                <a:extLst>
                  <a:ext uri="{0D108BD9-81ED-4DB2-BD59-A6C34878D82A}">
                    <a16:rowId xmlns:a16="http://schemas.microsoft.com/office/drawing/2014/main" val="10002"/>
                  </a:ext>
                </a:extLst>
              </a:tr>
              <a:tr h="736600">
                <a:tc>
                  <a:txBody>
                    <a:bodyPr/>
                    <a:lstStyle/>
                    <a:p>
                      <a:pPr marL="0" marR="0" lvl="0" indent="0" algn="l" rtl="0">
                        <a:spcBef>
                          <a:spcPts val="0"/>
                        </a:spcBef>
                        <a:buSzPct val="25000"/>
                        <a:buNone/>
                      </a:pPr>
                      <a:r>
                        <a:rPr lang="en-GB" sz="1800"/>
                        <a:t>There is no such thing as miracles, these are only coincidences.</a:t>
                      </a:r>
                    </a:p>
                  </a:txBody>
                  <a:tcPr marL="91450" marR="91450" marT="45725" marB="45725"/>
                </a:tc>
                <a:tc>
                  <a:txBody>
                    <a:bodyPr/>
                    <a:lstStyle/>
                    <a:p>
                      <a:pPr marL="0" marR="0" lvl="0" indent="0" algn="l" rtl="0">
                        <a:spcBef>
                          <a:spcPts val="0"/>
                        </a:spcBef>
                        <a:buSzPct val="25000"/>
                        <a:buNone/>
                      </a:pPr>
                      <a:r>
                        <a:rPr lang="en-GB" sz="1800"/>
                        <a:t>Agrees that miracles can happen, but unsure why.</a:t>
                      </a:r>
                    </a:p>
                  </a:txBody>
                  <a:tcPr marL="91450" marR="91450" marT="45725" marB="45725"/>
                </a:tc>
                <a:tc>
                  <a:txBody>
                    <a:bodyPr/>
                    <a:lstStyle/>
                    <a:p>
                      <a:pPr marL="0" marR="0" lvl="0" indent="0" algn="l" rtl="0">
                        <a:spcBef>
                          <a:spcPts val="0"/>
                        </a:spcBef>
                        <a:buSzPct val="25000"/>
                        <a:buNone/>
                      </a:pPr>
                      <a:r>
                        <a:rPr lang="en-GB" sz="1800"/>
                        <a:t>God(s) does exist because prayers are answered everyday and miracles happen.</a:t>
                      </a:r>
                    </a:p>
                  </a:txBody>
                  <a:tcPr marL="91450" marR="91450" marT="45725" marB="45725"/>
                </a:tc>
                <a:extLst>
                  <a:ext uri="{0D108BD9-81ED-4DB2-BD59-A6C34878D82A}">
                    <a16:rowId xmlns:a16="http://schemas.microsoft.com/office/drawing/2014/main" val="10003"/>
                  </a:ext>
                </a:extLst>
              </a:tr>
              <a:tr h="723900">
                <a:tc>
                  <a:txBody>
                    <a:bodyPr/>
                    <a:lstStyle/>
                    <a:p>
                      <a:pPr marL="0" marR="0" lvl="0" indent="0" algn="l" rtl="0">
                        <a:spcBef>
                          <a:spcPts val="0"/>
                        </a:spcBef>
                        <a:buSzPct val="25000"/>
                        <a:buNone/>
                      </a:pPr>
                      <a:r>
                        <a:rPr lang="en-GB" sz="1800"/>
                        <a:t>Religious holy books were written by humans and the stories are not true with many being only myths.</a:t>
                      </a:r>
                    </a:p>
                  </a:txBody>
                  <a:tcPr marL="91450" marR="91450" marT="45725" marB="45725"/>
                </a:tc>
                <a:tc>
                  <a:txBody>
                    <a:bodyPr/>
                    <a:lstStyle/>
                    <a:p>
                      <a:pPr marL="0" marR="0" lvl="0" indent="0" algn="l" rtl="0">
                        <a:spcBef>
                          <a:spcPts val="0"/>
                        </a:spcBef>
                        <a:buSzPct val="25000"/>
                        <a:buNone/>
                      </a:pPr>
                      <a:r>
                        <a:rPr lang="en-GB" sz="1800"/>
                        <a:t>Religious texts may still contain truth but may not be inspired by god(s).</a:t>
                      </a:r>
                    </a:p>
                  </a:txBody>
                  <a:tcPr marL="91450" marR="91450" marT="45725" marB="45725"/>
                </a:tc>
                <a:tc>
                  <a:txBody>
                    <a:bodyPr/>
                    <a:lstStyle/>
                    <a:p>
                      <a:pPr marL="0" marR="0" lvl="0" indent="0" algn="l" rtl="0">
                        <a:spcBef>
                          <a:spcPts val="0"/>
                        </a:spcBef>
                        <a:buSzPct val="25000"/>
                        <a:buNone/>
                      </a:pPr>
                      <a:r>
                        <a:rPr lang="en-GB" sz="1800" dirty="0"/>
                        <a:t>Holy books inspired by god(s) with many people in there that did exist such as Muhammad and Jesus as there is historical proof they did.</a:t>
                      </a:r>
                    </a:p>
                  </a:txBody>
                  <a:tcPr marL="91450" marR="91450" marT="45725" marB="45725"/>
                </a:tc>
                <a:extLst>
                  <a:ext uri="{0D108BD9-81ED-4DB2-BD59-A6C34878D82A}">
                    <a16:rowId xmlns:a16="http://schemas.microsoft.com/office/drawing/2014/main" val="10004"/>
                  </a:ext>
                </a:extLst>
              </a:tr>
            </a:tbl>
          </a:graphicData>
        </a:graphic>
      </p:graphicFrame>
      <p:sp>
        <p:nvSpPr>
          <p:cNvPr id="232" name="Shape 232"/>
          <p:cNvSpPr/>
          <p:nvPr/>
        </p:nvSpPr>
        <p:spPr>
          <a:xfrm>
            <a:off x="6223417" y="110790"/>
            <a:ext cx="1856281" cy="908719"/>
          </a:xfrm>
          <a:prstGeom prst="rect">
            <a:avLst/>
          </a:prstGeom>
          <a:solidFill>
            <a:srgbClr val="DDEAF6"/>
          </a:solidFill>
          <a:ln w="12700" cap="flat" cmpd="sng">
            <a:solidFill>
              <a:srgbClr val="42719B"/>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buSzPct val="25000"/>
              <a:buNone/>
            </a:pPr>
            <a:r>
              <a:rPr lang="en-GB" sz="3200" u="sng">
                <a:solidFill>
                  <a:schemeClr val="dk1"/>
                </a:solidFill>
                <a:latin typeface="Calibri"/>
                <a:ea typeface="Calibri"/>
                <a:cs typeface="Calibri"/>
                <a:sym typeface="Calibri"/>
              </a:rPr>
              <a:t>Meanings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animEffect transition="in" filter="fade">
                                      <p:cBhvr>
                                        <p:cTn id="7" dur="20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TotalTime>
  <Words>1917</Words>
  <Application>Microsoft Office PowerPoint</Application>
  <PresentationFormat>Widescreen</PresentationFormat>
  <Paragraphs>146</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Comic Sans MS</vt:lpstr>
      <vt:lpstr>Office Theme</vt:lpstr>
      <vt:lpstr>PowerPoint Presentation</vt:lpstr>
      <vt:lpstr>PowerPoint Presentation</vt:lpstr>
      <vt:lpstr>PowerPoint Presentation</vt:lpstr>
      <vt:lpstr>PowerPoint Presentation</vt:lpstr>
      <vt:lpstr>What are the similarities/differences between the Bible and Qu’ran? (Look at next slide)</vt:lpstr>
      <vt:lpstr>The Qu’ran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Samera Malik</dc:creator>
  <cp:lastModifiedBy>Samera Malik</cp:lastModifiedBy>
  <cp:revision>5</cp:revision>
  <dcterms:modified xsi:type="dcterms:W3CDTF">2019-02-28T15:39:45Z</dcterms:modified>
</cp:coreProperties>
</file>