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</p:sldMasterIdLst>
  <p:notesMasterIdLst>
    <p:notesMasterId r:id="rId38"/>
  </p:notesMasterIdLst>
  <p:sldIdLst>
    <p:sldId id="288" r:id="rId3"/>
    <p:sldId id="290" r:id="rId4"/>
    <p:sldId id="303" r:id="rId5"/>
    <p:sldId id="307" r:id="rId6"/>
    <p:sldId id="310" r:id="rId7"/>
    <p:sldId id="311" r:id="rId8"/>
    <p:sldId id="314" r:id="rId9"/>
    <p:sldId id="312" r:id="rId10"/>
    <p:sldId id="313" r:id="rId11"/>
    <p:sldId id="316" r:id="rId12"/>
    <p:sldId id="315" r:id="rId13"/>
    <p:sldId id="298" r:id="rId14"/>
    <p:sldId id="299" r:id="rId15"/>
    <p:sldId id="308" r:id="rId16"/>
    <p:sldId id="319" r:id="rId17"/>
    <p:sldId id="317" r:id="rId18"/>
    <p:sldId id="297" r:id="rId19"/>
    <p:sldId id="318" r:id="rId20"/>
    <p:sldId id="304" r:id="rId21"/>
    <p:sldId id="322" r:id="rId22"/>
    <p:sldId id="323" r:id="rId23"/>
    <p:sldId id="324" r:id="rId24"/>
    <p:sldId id="326" r:id="rId25"/>
    <p:sldId id="327" r:id="rId26"/>
    <p:sldId id="320" r:id="rId27"/>
    <p:sldId id="321" r:id="rId28"/>
    <p:sldId id="296" r:id="rId29"/>
    <p:sldId id="328" r:id="rId30"/>
    <p:sldId id="329" r:id="rId31"/>
    <p:sldId id="330" r:id="rId32"/>
    <p:sldId id="305" r:id="rId33"/>
    <p:sldId id="306" r:id="rId34"/>
    <p:sldId id="331" r:id="rId35"/>
    <p:sldId id="286" r:id="rId36"/>
    <p:sldId id="333" r:id="rId37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hT/l463H+WwLOjl9h1i7dhpUy9U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Thomas" initials="ET" lastIdx="1" clrIdx="0">
    <p:extLst>
      <p:ext uri="{19B8F6BF-5375-455C-9EA6-DF929625EA0E}">
        <p15:presenceInfo xmlns:p15="http://schemas.microsoft.com/office/powerpoint/2012/main" userId="S::k49@office365.blue::15f92dc2-2189-4a35-afd8-8f875aaed9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440C64-E9F2-574F-9A5F-963BE14B8B9C}" v="318" dt="2020-11-30T15:45:18.784"/>
  </p1510:revLst>
</p1510:revInfo>
</file>

<file path=ppt/tableStyles.xml><?xml version="1.0" encoding="utf-8"?>
<a:tblStyleLst xmlns:a="http://schemas.openxmlformats.org/drawingml/2006/main" def="{08A9105D-CBD3-4C22-8B0F-B8E7878E42E1}">
  <a:tblStyle styleId="{08A9105D-CBD3-4C22-8B0F-B8E7878E42E1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rgbClr val="FFAB40">
              <a:alpha val="20000"/>
            </a:srgb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AB40">
              <a:alpha val="20000"/>
            </a:srgb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9"/>
    <p:restoredTop sz="75102"/>
  </p:normalViewPr>
  <p:slideViewPr>
    <p:cSldViewPr snapToGrid="0">
      <p:cViewPr varScale="1">
        <p:scale>
          <a:sx n="126" d="100"/>
          <a:sy n="126" d="100"/>
        </p:scale>
        <p:origin x="224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60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7855d90f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5" name="Google Shape;765;g7855d90f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272165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99683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85938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When we call a </a:t>
            </a:r>
            <a:r>
              <a:rPr lang="en-US" dirty="0" err="1"/>
              <a:t>vararg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-function, we can pass arguments one-by-one, e.g. </a:t>
            </a:r>
            <a:r>
              <a:rPr lang="en-US" dirty="0" err="1"/>
              <a:t>asList</a:t>
            </a:r>
            <a:r>
              <a:rPr lang="en-US" dirty="0"/>
              <a:t>(1, 2, 3)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or, if we already have an array and want to pass its contents to the function, we use the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spread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operator (prefix the array with </a:t>
            </a:r>
            <a:r>
              <a:rPr lang="en-US" dirty="0"/>
              <a:t>*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):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22103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KR" dirty="0"/>
              <a:t>unction scope, member functions, generic functions, inline functions, … -&gt; </a:t>
            </a:r>
            <a:r>
              <a:rPr lang="ko-KR" altLang="en-US" dirty="0"/>
              <a:t>이후에 하는 걸로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96584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</a:t>
            </a:r>
            <a:r>
              <a:rPr lang="ko-KR" altLang="en-US" dirty="0"/>
              <a:t>키워드 없이 마지막 줄에 그냥 값을 써 주면 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66702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인라인 함수</a:t>
            </a:r>
            <a:b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(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kotlin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-&gt; java )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변경 될 때 함수를 호출하는 코드를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함수내에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구현한 코드로 변경하는 함수</a:t>
            </a:r>
            <a:b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함수 호출 방식은 전체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코드양이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줄어들어 메모리를 적게 쓴다는 장점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각 코드도 메모리에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한줄한줄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올라감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있지만</a:t>
            </a:r>
            <a:b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호출 시 코드 흐름이 이동하고 다시 돌아와야 하기 대문에 작업량이 늘어난다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인라인 함수는 전체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코드양이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늘어 메모리를 더 사용하지만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콛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흐름의 이동 없이 수행되기 때문에</a:t>
            </a:r>
            <a:b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작업량이 늘어나지 않는다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#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스택오버플로우를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방지하기 위해서 사용합니다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16457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인라인 함수</a:t>
            </a:r>
            <a:b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(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kotlin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-&gt; java )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변경 될 때 함수를 호출하는 코드를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함수내에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구현한 코드로 변경하는 함수</a:t>
            </a:r>
            <a:b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함수 호출 방식은 전체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코드양이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줄어들어 메모리를 적게 쓴다는 장점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각 코드도 메모리에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한줄한줄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올라감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있지만</a:t>
            </a:r>
            <a:b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호출 시 코드 흐름이 이동하고 다시 돌아와야 하기 대문에 작업량이 늘어난다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인라인 함수는 전체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코드양이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늘어 메모리를 더 사용하지만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콛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흐름의 이동 없이 수행되기 때문에</a:t>
            </a:r>
            <a:b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작업량이 늘어나지 않는다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53822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1007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7855d90f7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1" name="Google Shape;781;g7855d90f7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8564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# is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연산자</a:t>
            </a:r>
            <a:b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형 변환이 가능하면 반환하고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true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반환</a:t>
            </a:r>
            <a:b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문으로 구성해서 사용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-&gt;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문 안에서만 변환된 타입으로 사용</a:t>
            </a:r>
            <a:b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-&gt;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문 밖에서는 변환되기 전의 타입으로 다시 변경됨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4553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?</a:t>
            </a:r>
            <a:r>
              <a:rPr lang="ko-KR" altLang="en-US" dirty="0"/>
              <a:t> 메모리에 값을 쓰고 그 메모리 공간에 별명을 붙여서 메모리 주소를 가리키는 것</a:t>
            </a:r>
            <a:r>
              <a:rPr lang="en-US" altLang="ko-KR" dirty="0"/>
              <a:t>.</a:t>
            </a:r>
            <a:r>
              <a:rPr lang="ko-KR" altLang="en-US" dirty="0"/>
              <a:t> 이 때 공간을 변수라고 하고 공간의 별명이 변수 명이다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지역변수 </a:t>
            </a:r>
            <a:r>
              <a:rPr lang="ko-KR" altLang="en-US" dirty="0" err="1"/>
              <a:t>정적변수</a:t>
            </a:r>
            <a:r>
              <a:rPr lang="ko-KR" altLang="en-US" dirty="0"/>
              <a:t> 등 할 얘기 많겠지만 </a:t>
            </a:r>
            <a:r>
              <a:rPr lang="en-US" altLang="ko-KR" dirty="0" err="1"/>
              <a:t>val</a:t>
            </a:r>
            <a:r>
              <a:rPr lang="en-US" altLang="ko-KR" dirty="0"/>
              <a:t>, var </a:t>
            </a:r>
            <a:r>
              <a:rPr lang="ko-KR" altLang="en-US" dirty="0"/>
              <a:t>차이만 우선 보자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323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1181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03549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99483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9550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SECTION_HEADER_1_1_1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4"/>
          <p:cNvSpPr txBox="1">
            <a:spLocks noGrp="1"/>
          </p:cNvSpPr>
          <p:nvPr>
            <p:ph type="subTitle" idx="1"/>
          </p:nvPr>
        </p:nvSpPr>
        <p:spPr>
          <a:xfrm>
            <a:off x="511650" y="3565300"/>
            <a:ext cx="45999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511650" y="2150850"/>
            <a:ext cx="8120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_Title and body">
  <p:cSld name="TITLE_AND_BODY_1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/>
          <p:nvPr/>
        </p:nvSpPr>
        <p:spPr>
          <a:xfrm>
            <a:off x="8688700" y="4749850"/>
            <a:ext cx="41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" name="Google Shape;13;p35"/>
          <p:cNvCxnSpPr/>
          <p:nvPr/>
        </p:nvCxnSpPr>
        <p:spPr>
          <a:xfrm>
            <a:off x="8801100" y="4857200"/>
            <a:ext cx="0" cy="171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35"/>
          <p:cNvCxnSpPr/>
          <p:nvPr/>
        </p:nvCxnSpPr>
        <p:spPr>
          <a:xfrm>
            <a:off x="0" y="652782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5"/>
          <p:cNvSpPr txBox="1">
            <a:spLocks noGrp="1"/>
          </p:cNvSpPr>
          <p:nvPr>
            <p:ph type="body" idx="1"/>
          </p:nvPr>
        </p:nvSpPr>
        <p:spPr>
          <a:xfrm>
            <a:off x="342900" y="998675"/>
            <a:ext cx="8458200" cy="3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115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82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"/>
              <a:buNone/>
              <a:defRPr sz="21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">
  <p:cSld name="SECTION_HEADER_1">
    <p:bg>
      <p:bgPr>
        <a:solidFill>
          <a:schemeClr val="dk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8"/>
          <p:cNvSpPr txBox="1">
            <a:spLocks noGrp="1"/>
          </p:cNvSpPr>
          <p:nvPr>
            <p:ph type="subTitle" idx="1"/>
          </p:nvPr>
        </p:nvSpPr>
        <p:spPr>
          <a:xfrm>
            <a:off x="519050" y="3565300"/>
            <a:ext cx="45999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title"/>
          </p:nvPr>
        </p:nvSpPr>
        <p:spPr>
          <a:xfrm>
            <a:off x="519050" y="2150850"/>
            <a:ext cx="8120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sldNum" idx="12"/>
          </p:nvPr>
        </p:nvSpPr>
        <p:spPr>
          <a:xfrm>
            <a:off x="8556784" y="7007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body" idx="1"/>
          </p:nvPr>
        </p:nvSpPr>
        <p:spPr>
          <a:xfrm>
            <a:off x="342900" y="998675"/>
            <a:ext cx="8458200" cy="3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82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roxima Nova"/>
              <a:buNone/>
              <a:defRPr sz="21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16">
          <p15:clr>
            <a:srgbClr val="43526A"/>
          </p15:clr>
        </p15:guide>
        <p15:guide id="2" pos="5544">
          <p15:clr>
            <a:srgbClr val="43526A"/>
          </p15:clr>
        </p15:guide>
        <p15:guide id="3" orient="horz" pos="3024">
          <p15:clr>
            <a:srgbClr val="43526A"/>
          </p15:clr>
        </p15:guide>
        <p15:guide id="4" orient="horz" pos="629">
          <p15:clr>
            <a:srgbClr val="43526A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7"/>
          <p:cNvSpPr txBox="1">
            <a:spLocks noGrp="1"/>
          </p:cNvSpPr>
          <p:nvPr>
            <p:ph type="body" idx="1"/>
          </p:nvPr>
        </p:nvSpPr>
        <p:spPr>
          <a:xfrm>
            <a:off x="342900" y="998675"/>
            <a:ext cx="8458200" cy="3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82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None/>
              <a:defRPr sz="22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7"/>
          <p:cNvSpPr txBox="1">
            <a:spLocks noGrp="1"/>
          </p:cNvSpPr>
          <p:nvPr>
            <p:ph type="sldNum" idx="12"/>
          </p:nvPr>
        </p:nvSpPr>
        <p:spPr>
          <a:xfrm>
            <a:off x="8556784" y="7007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16">
          <p15:clr>
            <a:srgbClr val="43526A"/>
          </p15:clr>
        </p15:guide>
        <p15:guide id="2" pos="5544">
          <p15:clr>
            <a:srgbClr val="43526A"/>
          </p15:clr>
        </p15:guide>
        <p15:guide id="3" orient="horz" pos="3024">
          <p15:clr>
            <a:srgbClr val="43526A"/>
          </p15:clr>
        </p15:guide>
        <p15:guide id="4" orient="horz" pos="629">
          <p15:clr>
            <a:srgbClr val="43526A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jeee.tistory.com/2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grawalsuneet.github.io/blogs/difference-between-any-unit-and-nothing-kotl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7855d90f71_0_5"/>
          <p:cNvSpPr txBox="1">
            <a:spLocks noGrp="1"/>
          </p:cNvSpPr>
          <p:nvPr>
            <p:ph type="subTitle" idx="1"/>
          </p:nvPr>
        </p:nvSpPr>
        <p:spPr>
          <a:xfrm>
            <a:off x="511650" y="3565300"/>
            <a:ext cx="45999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2020/12/01</a:t>
            </a:r>
            <a:endParaRPr/>
          </a:p>
        </p:txBody>
      </p:sp>
      <p:sp>
        <p:nvSpPr>
          <p:cNvPr id="768" name="Google Shape;768;g7855d90f71_0_5"/>
          <p:cNvSpPr txBox="1">
            <a:spLocks noGrp="1"/>
          </p:cNvSpPr>
          <p:nvPr>
            <p:ph type="title"/>
          </p:nvPr>
        </p:nvSpPr>
        <p:spPr>
          <a:xfrm>
            <a:off x="511650" y="2150850"/>
            <a:ext cx="8120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Getting Started + Basics + Functions and Lambdas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35835C-6E97-D042-9670-198C7234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Basic Types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621F468-65B9-1B41-B5CA-0DB9865C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24" y="1584250"/>
            <a:ext cx="3060700" cy="2070100"/>
          </a:xfrm>
          <a:prstGeom prst="rect">
            <a:avLst/>
          </a:prstGeom>
        </p:spPr>
      </p:pic>
      <p:pic>
        <p:nvPicPr>
          <p:cNvPr id="5" name="Picture 4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88959D09-31A9-8047-9446-9D7979F5F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168" y="1441375"/>
            <a:ext cx="4267200" cy="965200"/>
          </a:xfrm>
          <a:prstGeom prst="rect">
            <a:avLst/>
          </a:prstGeom>
        </p:spPr>
      </p:pic>
      <p:pic>
        <p:nvPicPr>
          <p:cNvPr id="7" name="Picture 6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C296BDDE-4158-9346-BE1E-A33EBD405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168" y="3195150"/>
            <a:ext cx="1752600" cy="850900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07E31B-7578-FD44-A673-5D4AE9E5F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168" y="4215425"/>
            <a:ext cx="812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2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54C77D-57BE-074D-8BBE-71D5FD40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  <a:endParaRPr lang="en-KR" dirty="0"/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EB1D251D-C8E2-7F47-9C4D-4D6CABCA0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105" y="1170535"/>
            <a:ext cx="2955398" cy="1549112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A09CDA43-C111-1E47-AFE5-54ABD0BB3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01" y="1154471"/>
            <a:ext cx="2637150" cy="1612900"/>
          </a:xfrm>
          <a:prstGeom prst="rect">
            <a:avLst/>
          </a:prstGeom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15B2A979-CD71-AC4A-93D3-7A0F5E2DE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01" y="3091904"/>
            <a:ext cx="2859166" cy="1320415"/>
          </a:xfrm>
          <a:prstGeom prst="rect">
            <a:avLst/>
          </a:prstGeom>
        </p:spPr>
      </p:pic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C6D83721-AECB-544F-BC26-D6C181717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404" y="3091904"/>
            <a:ext cx="2936959" cy="1422946"/>
          </a:xfrm>
          <a:prstGeom prst="rect">
            <a:avLst/>
          </a:prstGeom>
        </p:spPr>
      </p:pic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A06581AB-ADE2-E948-9757-110B7930E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8503" y="1132965"/>
            <a:ext cx="3155497" cy="1571969"/>
          </a:xfrm>
          <a:prstGeom prst="rect">
            <a:avLst/>
          </a:prstGeom>
        </p:spPr>
      </p:pic>
      <p:pic>
        <p:nvPicPr>
          <p:cNvPr id="31" name="Picture 30" descr="Text&#10;&#10;Description automatically generated">
            <a:extLst>
              <a:ext uri="{FF2B5EF4-FFF2-40B4-BE49-F238E27FC236}">
                <a16:creationId xmlns:a16="http://schemas.microsoft.com/office/drawing/2014/main" id="{46AACFDA-1C8D-5245-9AEF-EB829F1DAF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5662" y="3017392"/>
            <a:ext cx="2781177" cy="157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2B5F54-B2C2-0948-B1B6-F01BE8FE4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3100" y="3576918"/>
            <a:ext cx="8458200" cy="2649046"/>
          </a:xfrm>
        </p:spPr>
        <p:txBody>
          <a:bodyPr/>
          <a:lstStyle/>
          <a:p>
            <a:r>
              <a:rPr lang="en-US" dirty="0"/>
              <a:t>A reference </a:t>
            </a:r>
            <a:r>
              <a:rPr lang="en-US" dirty="0">
                <a:solidFill>
                  <a:schemeClr val="tx1"/>
                </a:solidFill>
              </a:rPr>
              <a:t>must</a:t>
            </a:r>
            <a:r>
              <a:rPr lang="en-US" dirty="0"/>
              <a:t> be </a:t>
            </a:r>
            <a:r>
              <a:rPr lang="en-US" dirty="0">
                <a:solidFill>
                  <a:schemeClr val="tx1"/>
                </a:solidFill>
              </a:rPr>
              <a:t>explicitly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marked as nullable </a:t>
            </a:r>
            <a:r>
              <a:rPr lang="en-US" dirty="0">
                <a:solidFill>
                  <a:schemeClr val="tx1"/>
                </a:solidFill>
              </a:rPr>
              <a:t>when null value is possible.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C51895-16F6-0A4B-AAB6-C588337A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Nullable values and null checks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D86E351-1C08-C548-9FD7-8860D62C5977}"/>
              </a:ext>
            </a:extLst>
          </p:cNvPr>
          <p:cNvSpPr txBox="1">
            <a:spLocks/>
          </p:cNvSpPr>
          <p:nvPr/>
        </p:nvSpPr>
        <p:spPr>
          <a:xfrm>
            <a:off x="3118177" y="1850013"/>
            <a:ext cx="2414587" cy="1007442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 err="1">
                <a:solidFill>
                  <a:schemeClr val="accent4"/>
                </a:solidFill>
              </a:rPr>
              <a:t>val</a:t>
            </a:r>
            <a:r>
              <a:rPr lang="en-US" dirty="0">
                <a:solidFill>
                  <a:schemeClr val="accent4"/>
                </a:solidFill>
              </a:rPr>
              <a:t> x: Int = 10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accent4"/>
                </a:solidFill>
              </a:rPr>
              <a:t>val</a:t>
            </a:r>
            <a:r>
              <a:rPr lang="en-US" dirty="0">
                <a:solidFill>
                  <a:schemeClr val="accent4"/>
                </a:solidFill>
              </a:rPr>
              <a:t> y: Int? = 20</a:t>
            </a:r>
            <a:endParaRPr lang="en-K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3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DD1832-1EFD-0A4E-88EC-78364F52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Type checks and automatic casts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E996ED-8755-C44D-84EE-FF54F15F7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1150098"/>
            <a:ext cx="8597900" cy="195580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759812-A20F-2F45-A096-799A8837D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574302"/>
            <a:ext cx="2425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0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8C49F-1BF5-A243-93FD-598C2ACC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Variable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435ABFE-3923-E047-B079-3723DE972C6C}"/>
              </a:ext>
            </a:extLst>
          </p:cNvPr>
          <p:cNvSpPr txBox="1">
            <a:spLocks/>
          </p:cNvSpPr>
          <p:nvPr/>
        </p:nvSpPr>
        <p:spPr>
          <a:xfrm>
            <a:off x="342899" y="2178671"/>
            <a:ext cx="2414587" cy="1007442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/>
              <a:t> &gt;&gt; getter, </a:t>
            </a:r>
            <a:r>
              <a:rPr lang="en-US" strike="sngStrike" dirty="0"/>
              <a:t>setter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var</a:t>
            </a:r>
            <a:r>
              <a:rPr lang="en-US" dirty="0"/>
              <a:t> &gt;&gt; getter, setter</a:t>
            </a:r>
            <a:endParaRPr lang="en-KR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4771145-7839-4248-A331-3CB44428FEF5}"/>
              </a:ext>
            </a:extLst>
          </p:cNvPr>
          <p:cNvSpPr txBox="1">
            <a:spLocks/>
          </p:cNvSpPr>
          <p:nvPr/>
        </p:nvSpPr>
        <p:spPr>
          <a:xfrm>
            <a:off x="2914649" y="837847"/>
            <a:ext cx="1931978" cy="4119916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class B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a: Int = 10</a:t>
            </a:r>
            <a:br>
              <a:rPr lang="en-US" dirty="0"/>
            </a:br>
            <a:r>
              <a:rPr lang="en-US" dirty="0"/>
              <a:t>    var b: Int = 0</a:t>
            </a:r>
            <a:br>
              <a:rPr lang="en-US" dirty="0"/>
            </a:br>
            <a:r>
              <a:rPr lang="en-US" dirty="0"/>
              <a:t>}</a:t>
            </a:r>
            <a:endParaRPr lang="en-KR" strike="sngStrike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9DA9E86-AB21-EB48-94E6-56D786FF88D4}"/>
              </a:ext>
            </a:extLst>
          </p:cNvPr>
          <p:cNvSpPr txBox="1">
            <a:spLocks/>
          </p:cNvSpPr>
          <p:nvPr/>
        </p:nvSpPr>
        <p:spPr>
          <a:xfrm>
            <a:off x="5003790" y="837847"/>
            <a:ext cx="3797310" cy="4119916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public final class B {</a:t>
            </a:r>
            <a:br>
              <a:rPr lang="en-US" dirty="0"/>
            </a:br>
            <a:r>
              <a:rPr lang="en-US" dirty="0"/>
              <a:t>   private final int a = 10;</a:t>
            </a:r>
            <a:br>
              <a:rPr lang="en-US" dirty="0"/>
            </a:br>
            <a:r>
              <a:rPr lang="en-US" dirty="0"/>
              <a:t>   private int b;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public final int </a:t>
            </a:r>
            <a:r>
              <a:rPr lang="en-US" dirty="0" err="1"/>
              <a:t>getA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return </a:t>
            </a:r>
            <a:r>
              <a:rPr lang="en-US" dirty="0" err="1"/>
              <a:t>this.a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public final int </a:t>
            </a:r>
            <a:r>
              <a:rPr lang="en-US" dirty="0" err="1"/>
              <a:t>getB</a:t>
            </a:r>
            <a:r>
              <a:rPr lang="en-US" dirty="0"/>
              <a:t>() { …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public final void </a:t>
            </a:r>
            <a:r>
              <a:rPr lang="en-US" dirty="0" err="1"/>
              <a:t>setB</a:t>
            </a:r>
            <a:r>
              <a:rPr lang="en-US" dirty="0"/>
              <a:t>(int var1)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this.b</a:t>
            </a:r>
            <a:r>
              <a:rPr lang="en-US" dirty="0"/>
              <a:t> = var1;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}</a:t>
            </a:r>
            <a:endParaRPr lang="en-KR" strike="sngStrike" dirty="0"/>
          </a:p>
        </p:txBody>
      </p:sp>
    </p:spTree>
    <p:extLst>
      <p:ext uri="{BB962C8B-B14F-4D97-AF65-F5344CB8AC3E}">
        <p14:creationId xmlns:p14="http://schemas.microsoft.com/office/powerpoint/2010/main" val="392620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70B1E7-14DE-5D45-9996-117B54D1E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Kotlin, if expression returns a value</a:t>
            </a:r>
          </a:p>
          <a:p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B6037B-7D97-7648-AC0F-3B7E452F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If	</a:t>
            </a:r>
            <a:endParaRPr lang="en-KR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F7AE174-80DB-1E4E-9AB4-7B1A56DA213E}"/>
              </a:ext>
            </a:extLst>
          </p:cNvPr>
          <p:cNvSpPr txBox="1">
            <a:spLocks/>
          </p:cNvSpPr>
          <p:nvPr/>
        </p:nvSpPr>
        <p:spPr>
          <a:xfrm>
            <a:off x="533972" y="2029737"/>
            <a:ext cx="2349052" cy="1489039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// Traditional usage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var max = a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if (a &lt; b) max = b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DE34C53-7F30-614F-B5F2-FD3B71AA1B8D}"/>
              </a:ext>
            </a:extLst>
          </p:cNvPr>
          <p:cNvSpPr txBox="1">
            <a:spLocks/>
          </p:cNvSpPr>
          <p:nvPr/>
        </p:nvSpPr>
        <p:spPr>
          <a:xfrm>
            <a:off x="5161374" y="1214325"/>
            <a:ext cx="2886148" cy="1007442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// As expression 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accent4"/>
                </a:solidFill>
              </a:rPr>
              <a:t>val</a:t>
            </a:r>
            <a:r>
              <a:rPr lang="en-US" dirty="0">
                <a:solidFill>
                  <a:schemeClr val="accent4"/>
                </a:solidFill>
              </a:rPr>
              <a:t> max = if (a &gt; b) a else b</a:t>
            </a:r>
            <a:endParaRPr lang="en-KR" strike="sngStrike" dirty="0">
              <a:solidFill>
                <a:schemeClr val="accent4"/>
              </a:solidFill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FD45C65-A1EC-1E49-B086-E49FEA2E8391}"/>
              </a:ext>
            </a:extLst>
          </p:cNvPr>
          <p:cNvSpPr txBox="1">
            <a:spLocks/>
          </p:cNvSpPr>
          <p:nvPr/>
        </p:nvSpPr>
        <p:spPr>
          <a:xfrm>
            <a:off x="3044093" y="1645252"/>
            <a:ext cx="1568854" cy="2258010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// With else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var max: Int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if (a &gt; b) 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    max = a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} else 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    max = b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CA16A2-E295-A64E-9EA3-C15F35DFA5B9}"/>
              </a:ext>
            </a:extLst>
          </p:cNvPr>
          <p:cNvCxnSpPr/>
          <p:nvPr/>
        </p:nvCxnSpPr>
        <p:spPr>
          <a:xfrm>
            <a:off x="4885899" y="1577012"/>
            <a:ext cx="0" cy="277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314E317-44F8-9C4C-8645-1C45E85777FE}"/>
              </a:ext>
            </a:extLst>
          </p:cNvPr>
          <p:cNvSpPr txBox="1">
            <a:spLocks/>
          </p:cNvSpPr>
          <p:nvPr/>
        </p:nvSpPr>
        <p:spPr>
          <a:xfrm>
            <a:off x="5181985" y="2462566"/>
            <a:ext cx="2886131" cy="2228825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 err="1">
                <a:solidFill>
                  <a:schemeClr val="accent4"/>
                </a:solidFill>
              </a:rPr>
              <a:t>val</a:t>
            </a:r>
            <a:r>
              <a:rPr lang="en-US" dirty="0">
                <a:solidFill>
                  <a:schemeClr val="accent4"/>
                </a:solidFill>
              </a:rPr>
              <a:t> max = if (a &gt; b) 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    print("Choose a")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    a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} else 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    print("Choose b")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    b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8715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B6037B-7D97-7648-AC0F-3B7E452F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When</a:t>
            </a:r>
            <a:endParaRPr lang="en-KR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00A07D7-F5BB-5745-8A3C-79C6A6504AD2}"/>
              </a:ext>
            </a:extLst>
          </p:cNvPr>
          <p:cNvSpPr txBox="1">
            <a:spLocks/>
          </p:cNvSpPr>
          <p:nvPr/>
        </p:nvSpPr>
        <p:spPr>
          <a:xfrm>
            <a:off x="629503" y="1048263"/>
            <a:ext cx="3355643" cy="2132831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when (x) 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    1 -&gt; print("x == 1")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    2 -&gt; print("x == 2")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    else -&gt; </a:t>
            </a:r>
            <a:r>
              <a:rPr lang="en-US" dirty="0">
                <a:solidFill>
                  <a:schemeClr val="tx1"/>
                </a:solidFill>
              </a:rPr>
              <a:t>{ // Note the block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    print("x is neither 1 nor 2")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5ECD6B96-6268-8D4C-8E65-881092E65110}"/>
              </a:ext>
            </a:extLst>
          </p:cNvPr>
          <p:cNvSpPr txBox="1">
            <a:spLocks/>
          </p:cNvSpPr>
          <p:nvPr/>
        </p:nvSpPr>
        <p:spPr>
          <a:xfrm>
            <a:off x="629502" y="3386463"/>
            <a:ext cx="3355643" cy="1417548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when (x) 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    0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4"/>
                </a:solidFill>
              </a:rPr>
              <a:t> 1 -&gt; print("x == 0 or x == 1")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    else -&gt; print("otherwise")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DE6809F-2486-CE42-BFDC-4EF331C44C02}"/>
              </a:ext>
            </a:extLst>
          </p:cNvPr>
          <p:cNvSpPr txBox="1">
            <a:spLocks/>
          </p:cNvSpPr>
          <p:nvPr/>
        </p:nvSpPr>
        <p:spPr>
          <a:xfrm>
            <a:off x="4392021" y="1048263"/>
            <a:ext cx="3355643" cy="1606684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when 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    </a:t>
            </a:r>
            <a:r>
              <a:rPr lang="en-US" dirty="0" err="1">
                <a:solidFill>
                  <a:schemeClr val="accent4"/>
                </a:solidFill>
              </a:rPr>
              <a:t>x.isOdd</a:t>
            </a:r>
            <a:r>
              <a:rPr lang="en-US" dirty="0">
                <a:solidFill>
                  <a:schemeClr val="accent4"/>
                </a:solidFill>
              </a:rPr>
              <a:t>() -&gt; print("x is odd")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    </a:t>
            </a:r>
            <a:r>
              <a:rPr lang="en-US" dirty="0" err="1">
                <a:solidFill>
                  <a:schemeClr val="accent4"/>
                </a:solidFill>
              </a:rPr>
              <a:t>y.isEven</a:t>
            </a:r>
            <a:r>
              <a:rPr lang="en-US" dirty="0">
                <a:solidFill>
                  <a:schemeClr val="accent4"/>
                </a:solidFill>
              </a:rPr>
              <a:t>() -&gt; print("y is even")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    else -&gt; print("</a:t>
            </a:r>
            <a:r>
              <a:rPr lang="en-US" dirty="0" err="1">
                <a:solidFill>
                  <a:schemeClr val="accent4"/>
                </a:solidFill>
              </a:rPr>
              <a:t>x+y</a:t>
            </a:r>
            <a:r>
              <a:rPr lang="en-US" dirty="0">
                <a:solidFill>
                  <a:schemeClr val="accent4"/>
                </a:solidFill>
              </a:rPr>
              <a:t> is even.")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01930BD8-7FDA-BB46-8B7D-E14C91BB23B7}"/>
              </a:ext>
            </a:extLst>
          </p:cNvPr>
          <p:cNvSpPr txBox="1">
            <a:spLocks/>
          </p:cNvSpPr>
          <p:nvPr/>
        </p:nvSpPr>
        <p:spPr>
          <a:xfrm>
            <a:off x="4392021" y="3050410"/>
            <a:ext cx="4122476" cy="1606684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fun </a:t>
            </a:r>
            <a:r>
              <a:rPr lang="en-US" dirty="0" err="1"/>
              <a:t>setValue</a:t>
            </a:r>
            <a:r>
              <a:rPr lang="en-US" dirty="0"/>
              <a:t>(x: Int) : Unit = when(x) {</a:t>
            </a:r>
            <a:br>
              <a:rPr lang="en-US" dirty="0"/>
            </a:br>
            <a:r>
              <a:rPr lang="en-US" dirty="0"/>
              <a:t>    1 -&gt; </a:t>
            </a:r>
            <a:r>
              <a:rPr lang="en-US" i="1" dirty="0" err="1"/>
              <a:t>println</a:t>
            </a:r>
            <a:r>
              <a:rPr lang="en-US" dirty="0"/>
              <a:t>(”x is 1")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tx1"/>
                </a:solidFill>
              </a:rPr>
              <a:t>else -&gt; </a:t>
            </a:r>
            <a:r>
              <a:rPr lang="en-US" i="1" dirty="0" err="1">
                <a:solidFill>
                  <a:schemeClr val="tx1"/>
                </a:solidFill>
              </a:rPr>
              <a:t>println</a:t>
            </a:r>
            <a:r>
              <a:rPr lang="en-US" dirty="0">
                <a:solidFill>
                  <a:schemeClr val="tx1"/>
                </a:solidFill>
              </a:rPr>
              <a:t>(”x is not 1</a:t>
            </a:r>
            <a:r>
              <a:rPr lang="en-US" altLang="ko-KR" dirty="0">
                <a:solidFill>
                  <a:schemeClr val="tx1"/>
                </a:solidFill>
              </a:rPr>
              <a:t>")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44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B6037B-7D97-7648-AC0F-3B7E452F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For	</a:t>
            </a:r>
            <a:endParaRPr lang="en-KR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F324D794-5F80-2A49-AC34-364CEDEAC2CF}"/>
              </a:ext>
            </a:extLst>
          </p:cNvPr>
          <p:cNvSpPr txBox="1">
            <a:spLocks/>
          </p:cNvSpPr>
          <p:nvPr/>
        </p:nvSpPr>
        <p:spPr>
          <a:xfrm>
            <a:off x="2922326" y="1086796"/>
            <a:ext cx="4897841" cy="1417548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 err="1"/>
              <a:t>val</a:t>
            </a:r>
            <a:r>
              <a:rPr lang="en-US" dirty="0"/>
              <a:t> range1 = 1..10</a:t>
            </a:r>
            <a:br>
              <a:rPr lang="en-US" dirty="0"/>
            </a:br>
            <a:r>
              <a:rPr lang="en-US" strike="sngStrike" dirty="0" err="1"/>
              <a:t>val</a:t>
            </a:r>
            <a:r>
              <a:rPr lang="en-US" strike="sngStrike" dirty="0"/>
              <a:t> range2 = 10..1 // ???</a:t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range3 = 10 </a:t>
            </a:r>
            <a:r>
              <a:rPr lang="en-US" i="1" dirty="0" err="1"/>
              <a:t>downTo</a:t>
            </a:r>
            <a:r>
              <a:rPr lang="en-US" i="1" dirty="0"/>
              <a:t> </a:t>
            </a:r>
            <a:r>
              <a:rPr lang="en-US" dirty="0"/>
              <a:t>1</a:t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range4 = 10 </a:t>
            </a:r>
            <a:r>
              <a:rPr lang="en-US" i="1" dirty="0" err="1"/>
              <a:t>downTo</a:t>
            </a:r>
            <a:r>
              <a:rPr lang="en-US" i="1" dirty="0"/>
              <a:t> </a:t>
            </a:r>
            <a:r>
              <a:rPr lang="en-US" dirty="0"/>
              <a:t>1 </a:t>
            </a:r>
            <a:r>
              <a:rPr lang="en-US" i="1" dirty="0"/>
              <a:t>step </a:t>
            </a:r>
            <a:r>
              <a:rPr lang="en-US" dirty="0"/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8E60C29-12AC-264E-BE7F-F8938024D28F}"/>
              </a:ext>
            </a:extLst>
          </p:cNvPr>
          <p:cNvSpPr txBox="1">
            <a:spLocks/>
          </p:cNvSpPr>
          <p:nvPr/>
        </p:nvSpPr>
        <p:spPr>
          <a:xfrm>
            <a:off x="918379" y="2846877"/>
            <a:ext cx="6901787" cy="1879299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 err="1"/>
              <a:t>val</a:t>
            </a:r>
            <a:r>
              <a:rPr lang="en-US" dirty="0"/>
              <a:t> array = </a:t>
            </a:r>
            <a:r>
              <a:rPr lang="en-US" i="1" dirty="0" err="1"/>
              <a:t>arrayOf</a:t>
            </a:r>
            <a:r>
              <a:rPr lang="en-US" dirty="0"/>
              <a:t>("a", 'b')</a:t>
            </a:r>
            <a:br>
              <a:rPr lang="en-US" dirty="0"/>
            </a:br>
            <a:r>
              <a:rPr lang="en-US" dirty="0"/>
              <a:t>for ((index, value) in </a:t>
            </a:r>
            <a:r>
              <a:rPr lang="en-US" dirty="0" err="1"/>
              <a:t>array.</a:t>
            </a:r>
            <a:r>
              <a:rPr lang="en-US" i="1" dirty="0" err="1"/>
              <a:t>withIndex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/>
              <a:t>println</a:t>
            </a:r>
            <a:r>
              <a:rPr lang="en-US" dirty="0"/>
              <a:t>("the element at $index is $value")</a:t>
            </a:r>
            <a:br>
              <a:rPr lang="en-US" dirty="0"/>
            </a:br>
            <a:r>
              <a:rPr lang="en-US" dirty="0"/>
              <a:t>}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// the element at 0 is a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// the element at 1 is b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A399B81E-0725-C149-A306-32A4FF6E8A52}"/>
              </a:ext>
            </a:extLst>
          </p:cNvPr>
          <p:cNvSpPr txBox="1">
            <a:spLocks/>
          </p:cNvSpPr>
          <p:nvPr/>
        </p:nvSpPr>
        <p:spPr>
          <a:xfrm>
            <a:off x="918380" y="1079982"/>
            <a:ext cx="1636025" cy="1424362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for (</a:t>
            </a:r>
            <a:r>
              <a:rPr lang="en-US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 in 1..3) 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    </a:t>
            </a:r>
            <a:r>
              <a:rPr lang="en-US" dirty="0" err="1">
                <a:solidFill>
                  <a:schemeClr val="accent4"/>
                </a:solidFill>
              </a:rPr>
              <a:t>println</a:t>
            </a:r>
            <a:r>
              <a:rPr lang="en-US" dirty="0">
                <a:solidFill>
                  <a:schemeClr val="accent4"/>
                </a:solidFill>
              </a:rPr>
              <a:t>(</a:t>
            </a:r>
            <a:r>
              <a:rPr lang="en-US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5116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B6037B-7D97-7648-AC0F-3B7E452F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While	</a:t>
            </a:r>
            <a:endParaRPr lang="en-KR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B905C1F-7F76-E94C-B305-93E921C930CE}"/>
              </a:ext>
            </a:extLst>
          </p:cNvPr>
          <p:cNvSpPr txBox="1">
            <a:spLocks/>
          </p:cNvSpPr>
          <p:nvPr/>
        </p:nvSpPr>
        <p:spPr>
          <a:xfrm>
            <a:off x="2123079" y="1154202"/>
            <a:ext cx="4897841" cy="1417548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while (x &gt; 0) {</a:t>
            </a:r>
          </a:p>
          <a:p>
            <a:pPr marL="114300" indent="0">
              <a:buNone/>
            </a:pPr>
            <a:r>
              <a:rPr lang="en-US" dirty="0"/>
              <a:t>    x--</a:t>
            </a:r>
          </a:p>
          <a:p>
            <a:pPr marL="114300" indent="0">
              <a:buNone/>
            </a:pPr>
            <a:r>
              <a:rPr lang="en-US" dirty="0"/>
              <a:t>}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A5FB7CC-0C8A-7C49-BA0C-4D4C7220220D}"/>
              </a:ext>
            </a:extLst>
          </p:cNvPr>
          <p:cNvSpPr txBox="1">
            <a:spLocks/>
          </p:cNvSpPr>
          <p:nvPr/>
        </p:nvSpPr>
        <p:spPr>
          <a:xfrm>
            <a:off x="2123079" y="2890575"/>
            <a:ext cx="4897841" cy="1417548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do {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y = </a:t>
            </a:r>
            <a:r>
              <a:rPr lang="en-US" dirty="0" err="1"/>
              <a:t>retrieveData</a:t>
            </a:r>
            <a:r>
              <a:rPr lang="en-US" dirty="0"/>
              <a:t>()</a:t>
            </a:r>
          </a:p>
          <a:p>
            <a:pPr marL="114300" indent="0">
              <a:buNone/>
            </a:pPr>
            <a:r>
              <a:rPr lang="en-US" dirty="0"/>
              <a:t>} while (y != null) // y is visible here!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009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DFAFD3-26DF-3048-95E8-5EE3D463A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5904" y="3265088"/>
            <a:ext cx="6085196" cy="1402282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R</a:t>
            </a:r>
            <a:r>
              <a:rPr lang="en-KR" dirty="0"/>
              <a:t>eturn type is </a:t>
            </a:r>
            <a:r>
              <a:rPr lang="en-KR" dirty="0">
                <a:solidFill>
                  <a:schemeClr val="tx1"/>
                </a:solidFill>
              </a:rPr>
              <a:t>Nothing type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39F816-2761-3E44-A1C9-928A551F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Returns and Jumps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EC925DE0-B051-A946-A6D9-F3DF6B44F3E0}"/>
              </a:ext>
            </a:extLst>
          </p:cNvPr>
          <p:cNvSpPr txBox="1">
            <a:spLocks/>
          </p:cNvSpPr>
          <p:nvPr/>
        </p:nvSpPr>
        <p:spPr>
          <a:xfrm>
            <a:off x="2280884" y="1951744"/>
            <a:ext cx="4174507" cy="715541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 err="1"/>
              <a:t>val</a:t>
            </a:r>
            <a:r>
              <a:rPr lang="en-US" dirty="0"/>
              <a:t> s = </a:t>
            </a:r>
            <a:r>
              <a:rPr lang="en-US" dirty="0" err="1"/>
              <a:t>person.name</a:t>
            </a:r>
            <a:r>
              <a:rPr lang="en-US" dirty="0"/>
              <a:t> ?: return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80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7401-A9BF-D64D-9F2E-C51E2B3F0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lvl="0" indent="0">
              <a:lnSpc>
                <a:spcPct val="115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[IntelliJ] Decompile from Kotlin to Java code</a:t>
            </a:r>
          </a:p>
          <a:p>
            <a:pPr marL="114300" indent="0">
              <a:lnSpc>
                <a:spcPct val="115000"/>
              </a:lnSpc>
              <a:buNone/>
            </a:pPr>
            <a:r>
              <a:rPr lang="en-US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https://ijeee.tistory.com/22</a:t>
            </a:r>
            <a:br>
              <a:rPr lang="en-US" dirty="0">
                <a:solidFill>
                  <a:srgbClr val="00C9EA"/>
                </a:solidFill>
              </a:rPr>
            </a:br>
            <a:endParaRPr lang="en-US" dirty="0">
              <a:solidFill>
                <a:srgbClr val="00C9EA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The formatting shortcuts in </a:t>
            </a:r>
            <a:r>
              <a:rPr lang="en-US" dirty="0" err="1">
                <a:solidFill>
                  <a:schemeClr val="tx1"/>
                </a:solidFill>
              </a:rPr>
              <a:t>Intellij</a:t>
            </a:r>
            <a:r>
              <a:rPr lang="en-US" dirty="0">
                <a:solidFill>
                  <a:schemeClr val="tx1"/>
                </a:solidFill>
              </a:rPr>
              <a:t> IDEA are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For Windows : Ctrl + Alt + L.</a:t>
            </a:r>
          </a:p>
          <a:p>
            <a:pPr marL="114300" indent="0">
              <a:buNone/>
            </a:pPr>
            <a:r>
              <a:rPr lang="en-US" dirty="0"/>
              <a:t>For Ubuntu : Ctrl + Alt + Windows + L.</a:t>
            </a:r>
          </a:p>
          <a:p>
            <a:pPr marL="114300" indent="0">
              <a:buNone/>
            </a:pPr>
            <a:r>
              <a:rPr lang="en-US" dirty="0"/>
              <a:t>For Mac : ⌥ (Option) + ⌘ (Command) + L.</a:t>
            </a: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pPr marL="114300" lvl="0" indent="0">
              <a:lnSpc>
                <a:spcPct val="115000"/>
              </a:lnSpc>
              <a:buNone/>
            </a:pPr>
            <a:endParaRPr lang="en-KR" dirty="0"/>
          </a:p>
        </p:txBody>
      </p:sp>
      <p:sp>
        <p:nvSpPr>
          <p:cNvPr id="783" name="Google Shape;783;g7855d90f71_0_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dirty="0"/>
              <a:t>Useful Tool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39F816-2761-3E44-A1C9-928A551F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Returns and Jumps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F1B866-4A0F-C34D-B6B4-F2EA0300B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return</a:t>
            </a:r>
            <a:r>
              <a:rPr lang="en-US" dirty="0"/>
              <a:t>. By default returns from the nearest enclosing function or  anonymous function.</a:t>
            </a:r>
          </a:p>
          <a:p>
            <a:r>
              <a:rPr lang="en-US" dirty="0">
                <a:solidFill>
                  <a:schemeClr val="tx1"/>
                </a:solidFill>
              </a:rPr>
              <a:t>break</a:t>
            </a:r>
            <a:r>
              <a:rPr lang="en-US" dirty="0"/>
              <a:t>. Terminates the nearest enclosing loop.</a:t>
            </a:r>
          </a:p>
          <a:p>
            <a:r>
              <a:rPr lang="en-US" dirty="0">
                <a:solidFill>
                  <a:schemeClr val="tx1"/>
                </a:solidFill>
              </a:rPr>
              <a:t>continue</a:t>
            </a:r>
            <a:r>
              <a:rPr lang="en-US" dirty="0"/>
              <a:t>. Proceeds to the next step of the nearest enclosing loop.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KR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DAF9EC8-6400-4849-8342-4519F6032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43" y="2450797"/>
            <a:ext cx="3481428" cy="1694028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37B491A1-BB67-7548-815F-B7961039C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348" y="2383426"/>
            <a:ext cx="3479800" cy="1625600"/>
          </a:xfrm>
          <a:prstGeom prst="rect">
            <a:avLst/>
          </a:prstGeom>
        </p:spPr>
      </p:pic>
      <p:pic>
        <p:nvPicPr>
          <p:cNvPr id="22" name="Picture 21" descr="A picture containing road, clock, photo, sitting&#10;&#10;Description automatically generated">
            <a:extLst>
              <a:ext uri="{FF2B5EF4-FFF2-40B4-BE49-F238E27FC236}">
                <a16:creationId xmlns:a16="http://schemas.microsoft.com/office/drawing/2014/main" id="{5F791DB1-D4C0-B244-B9FB-F2BD27AA6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624" y="1994830"/>
            <a:ext cx="1490476" cy="302802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EDA4EEE-EAED-B249-8D2A-A3EFBA894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2827673"/>
            <a:ext cx="12954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95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9DD2F8-0817-FF40-8BD6-24794EBA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Returns and Jumps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336380D-D8EC-6B44-8518-A3EB4DF1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096" y="1105089"/>
            <a:ext cx="1219200" cy="1143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27182E7-F188-FA46-BD85-11FD61E5E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319" y="1119822"/>
            <a:ext cx="3530600" cy="1717218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8BA37A-D8E6-894E-AC8C-B19437ADC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319" y="3004917"/>
            <a:ext cx="3530600" cy="16002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AB91E0A-D652-1445-9EAF-4A8FE6608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096" y="2544855"/>
            <a:ext cx="1247000" cy="206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32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56276C-241D-2440-B2BC-547FCA93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Returns and Jumps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12B8530-FA6F-4F4F-BD18-05FEB155CAF2}"/>
              </a:ext>
            </a:extLst>
          </p:cNvPr>
          <p:cNvSpPr txBox="1">
            <a:spLocks/>
          </p:cNvSpPr>
          <p:nvPr/>
        </p:nvSpPr>
        <p:spPr>
          <a:xfrm>
            <a:off x="477371" y="1602487"/>
            <a:ext cx="3848668" cy="2189720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fun foo() {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listOf</a:t>
            </a:r>
            <a:r>
              <a:rPr lang="en-US" dirty="0"/>
              <a:t>(1, 2, 3, 4, 5).</a:t>
            </a:r>
            <a:r>
              <a:rPr lang="en-US" dirty="0" err="1"/>
              <a:t>forEach</a:t>
            </a:r>
            <a:r>
              <a:rPr lang="en-US" dirty="0"/>
              <a:t> {</a:t>
            </a:r>
          </a:p>
          <a:p>
            <a:pPr marL="114300" indent="0">
              <a:buNone/>
            </a:pPr>
            <a:r>
              <a:rPr lang="en-US" dirty="0"/>
              <a:t>        if (it == 3) return</a:t>
            </a:r>
          </a:p>
          <a:p>
            <a:pPr marL="114300" indent="0">
              <a:buNone/>
            </a:pPr>
            <a:r>
              <a:rPr lang="en-US" dirty="0"/>
              <a:t>        print(it)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("this point is unreachable")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FDCA90F-0531-884B-A421-75B144EBECB9}"/>
              </a:ext>
            </a:extLst>
          </p:cNvPr>
          <p:cNvSpPr txBox="1">
            <a:spLocks/>
          </p:cNvSpPr>
          <p:nvPr/>
        </p:nvSpPr>
        <p:spPr>
          <a:xfrm>
            <a:off x="4572000" y="1602487"/>
            <a:ext cx="4023480" cy="2189720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fun foo() {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listOf</a:t>
            </a:r>
            <a:r>
              <a:rPr lang="en-US" dirty="0"/>
              <a:t>(1, 2, 3, 4, 5).</a:t>
            </a:r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lit@</a:t>
            </a: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        if (it == 3) </a:t>
            </a:r>
            <a:r>
              <a:rPr lang="en-US" dirty="0" err="1"/>
              <a:t>return</a:t>
            </a:r>
            <a:r>
              <a:rPr lang="en-US" dirty="0" err="1">
                <a:solidFill>
                  <a:schemeClr val="tx1"/>
                </a:solidFill>
              </a:rPr>
              <a:t>@lit</a:t>
            </a: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/>
              <a:t>        print(it)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    print(" done with explicit label")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1039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56276C-241D-2440-B2BC-547FCA93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Returns and Jumps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76FC0DE4-6433-9646-87C5-9CEC53B9A44C}"/>
              </a:ext>
            </a:extLst>
          </p:cNvPr>
          <p:cNvSpPr txBox="1">
            <a:spLocks/>
          </p:cNvSpPr>
          <p:nvPr/>
        </p:nvSpPr>
        <p:spPr>
          <a:xfrm>
            <a:off x="4572000" y="1535047"/>
            <a:ext cx="4192404" cy="2527911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fun foo() {</a:t>
            </a:r>
          </a:p>
          <a:p>
            <a:pPr marL="114300" indent="0">
              <a:buNone/>
            </a:pPr>
            <a:r>
              <a:rPr lang="en-US" dirty="0"/>
              <a:t>    run </a:t>
            </a:r>
            <a:r>
              <a:rPr lang="en-US" dirty="0">
                <a:solidFill>
                  <a:schemeClr val="tx1"/>
                </a:solidFill>
              </a:rPr>
              <a:t>loop@</a:t>
            </a: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/>
              <a:t>listOf</a:t>
            </a:r>
            <a:r>
              <a:rPr lang="en-US" dirty="0"/>
              <a:t>(1, 2, 3, 4, 5).</a:t>
            </a:r>
            <a:r>
              <a:rPr lang="en-US" dirty="0" err="1"/>
              <a:t>forEach</a:t>
            </a:r>
            <a:r>
              <a:rPr lang="en-US" dirty="0"/>
              <a:t> {</a:t>
            </a:r>
          </a:p>
          <a:p>
            <a:pPr marL="114300" indent="0">
              <a:buNone/>
            </a:pPr>
            <a:r>
              <a:rPr lang="en-US" dirty="0"/>
              <a:t>            if (it == 3) </a:t>
            </a:r>
            <a:r>
              <a:rPr lang="en-US" dirty="0" err="1"/>
              <a:t>return</a:t>
            </a:r>
            <a:r>
              <a:rPr lang="en-US" dirty="0" err="1">
                <a:solidFill>
                  <a:schemeClr val="tx1"/>
                </a:solidFill>
              </a:rPr>
              <a:t>@loop</a:t>
            </a: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/>
              <a:t>            print(it)</a:t>
            </a:r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    print(" done with nested loop")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F1963DC-1A3A-5842-93CC-70C055A6D4B2}"/>
              </a:ext>
            </a:extLst>
          </p:cNvPr>
          <p:cNvSpPr txBox="1">
            <a:spLocks/>
          </p:cNvSpPr>
          <p:nvPr/>
        </p:nvSpPr>
        <p:spPr>
          <a:xfrm>
            <a:off x="732163" y="1757864"/>
            <a:ext cx="3650040" cy="2082278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fun foo() {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listOf</a:t>
            </a:r>
            <a:r>
              <a:rPr lang="en-US" dirty="0"/>
              <a:t>(1, 2, 3, 4, 5).</a:t>
            </a:r>
            <a:r>
              <a:rPr lang="en-US" dirty="0" err="1"/>
              <a:t>forEach</a:t>
            </a:r>
            <a:r>
              <a:rPr lang="en-US" dirty="0"/>
              <a:t> {</a:t>
            </a:r>
          </a:p>
          <a:p>
            <a:pPr marL="114300" indent="0">
              <a:buNone/>
            </a:pPr>
            <a:r>
              <a:rPr lang="en-US" dirty="0"/>
              <a:t>        if (it == 3) </a:t>
            </a:r>
            <a:r>
              <a:rPr lang="en-US" dirty="0" err="1"/>
              <a:t>return</a:t>
            </a:r>
            <a:r>
              <a:rPr lang="en-US" dirty="0" err="1">
                <a:solidFill>
                  <a:schemeClr val="tx1"/>
                </a:solidFill>
              </a:rPr>
              <a:t>@forEach</a:t>
            </a: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/>
              <a:t>        print(it)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    print(" done with implicit label")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1822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56276C-241D-2440-B2BC-547FCA93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Returns and Jumps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45F93C50-2921-8C42-A3D6-DEA8E4BC9C07}"/>
              </a:ext>
            </a:extLst>
          </p:cNvPr>
          <p:cNvSpPr txBox="1">
            <a:spLocks/>
          </p:cNvSpPr>
          <p:nvPr/>
        </p:nvSpPr>
        <p:spPr>
          <a:xfrm>
            <a:off x="606657" y="1227044"/>
            <a:ext cx="4718378" cy="2689411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fun foo() {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listOf</a:t>
            </a:r>
            <a:r>
              <a:rPr lang="en-US" dirty="0"/>
              <a:t>(1, 2, 3, 4, 5).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>
                <a:solidFill>
                  <a:schemeClr val="tx1"/>
                </a:solidFill>
              </a:rPr>
              <a:t>fun(value: Int) 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    if (value == 3) return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    print(value)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}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/>
              <a:t>    print(" done with anonymous function")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41A32E8-833A-C149-BCA4-0D9B186F8E21}"/>
              </a:ext>
            </a:extLst>
          </p:cNvPr>
          <p:cNvSpPr txBox="1">
            <a:spLocks/>
          </p:cNvSpPr>
          <p:nvPr/>
        </p:nvSpPr>
        <p:spPr>
          <a:xfrm>
            <a:off x="5656029" y="1321173"/>
            <a:ext cx="2587858" cy="507627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 err="1"/>
              <a:t>return</a:t>
            </a:r>
            <a:r>
              <a:rPr lang="en-US" dirty="0" err="1">
                <a:solidFill>
                  <a:schemeClr val="tx1"/>
                </a:solidFill>
              </a:rPr>
              <a:t>@a</a:t>
            </a:r>
            <a:r>
              <a:rPr lang="en-US" dirty="0"/>
              <a:t> 1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E72A0836-F677-3341-9AD9-DFA7BC72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6029" y="2198595"/>
            <a:ext cx="2881314" cy="215594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return 1 at label @a</a:t>
            </a:r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908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EE2294-AA40-104D-A066-86A44AB6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762" y="3399157"/>
            <a:ext cx="7697337" cy="1741771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KR" dirty="0">
                <a:solidFill>
                  <a:schemeClr val="tx1"/>
                </a:solidFill>
              </a:rPr>
              <a:t>hrow expression</a:t>
            </a:r>
            <a:r>
              <a:rPr lang="en-KR" dirty="0"/>
              <a:t>: special type of </a:t>
            </a:r>
            <a:r>
              <a:rPr lang="en-KR" b="1" dirty="0">
                <a:solidFill>
                  <a:schemeClr val="tx1"/>
                </a:solidFill>
              </a:rPr>
              <a:t>Nothing</a:t>
            </a:r>
          </a:p>
          <a:p>
            <a:pPr marL="114300" indent="0">
              <a:buNone/>
            </a:pPr>
            <a:endParaRPr lang="en-KR" dirty="0"/>
          </a:p>
          <a:p>
            <a:pPr>
              <a:buFontTx/>
              <a:buChar char="-"/>
            </a:pPr>
            <a:r>
              <a:rPr lang="en-KR" dirty="0"/>
              <a:t>No values</a:t>
            </a:r>
          </a:p>
          <a:p>
            <a:pPr>
              <a:buFontTx/>
              <a:buChar char="-"/>
            </a:pPr>
            <a:r>
              <a:rPr lang="en-KR" dirty="0"/>
              <a:t>It is used to mark code locations that can naver be reached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D7F08B-F60A-3441-84CA-79C4344E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Nothing Type ?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70AD7C9-8E55-7444-9B7C-F5E78B04BA72}"/>
              </a:ext>
            </a:extLst>
          </p:cNvPr>
          <p:cNvSpPr txBox="1">
            <a:spLocks/>
          </p:cNvSpPr>
          <p:nvPr/>
        </p:nvSpPr>
        <p:spPr>
          <a:xfrm>
            <a:off x="759757" y="967586"/>
            <a:ext cx="7697337" cy="750627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 err="1"/>
              <a:t>val</a:t>
            </a:r>
            <a:r>
              <a:rPr lang="en-US" dirty="0"/>
              <a:t> s = </a:t>
            </a:r>
            <a:r>
              <a:rPr lang="en-US" dirty="0" err="1"/>
              <a:t>person.name</a:t>
            </a:r>
            <a:r>
              <a:rPr lang="en-US" dirty="0"/>
              <a:t> ?: throw </a:t>
            </a:r>
            <a:r>
              <a:rPr lang="en-US" dirty="0" err="1"/>
              <a:t>IllegalArgumentException</a:t>
            </a:r>
            <a:r>
              <a:rPr lang="en-US" dirty="0"/>
              <a:t>("Name required")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89BA187-CE67-714A-A021-65BCF44C2C20}"/>
              </a:ext>
            </a:extLst>
          </p:cNvPr>
          <p:cNvSpPr txBox="1">
            <a:spLocks/>
          </p:cNvSpPr>
          <p:nvPr/>
        </p:nvSpPr>
        <p:spPr>
          <a:xfrm>
            <a:off x="759757" y="1938870"/>
            <a:ext cx="7697337" cy="1187356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fun fail(message: String): Nothing 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    throw </a:t>
            </a:r>
            <a:r>
              <a:rPr lang="en-US" dirty="0" err="1">
                <a:solidFill>
                  <a:schemeClr val="accent4"/>
                </a:solidFill>
              </a:rPr>
              <a:t>IllegalArgumentException</a:t>
            </a:r>
            <a:r>
              <a:rPr lang="en-US" dirty="0">
                <a:solidFill>
                  <a:schemeClr val="accent4"/>
                </a:solidFill>
              </a:rPr>
              <a:t>(message)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3553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EE2294-AA40-104D-A066-86A44AB6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6207" y="3335945"/>
            <a:ext cx="8458200" cy="2228825"/>
          </a:xfrm>
        </p:spPr>
        <p:txBody>
          <a:bodyPr/>
          <a:lstStyle/>
          <a:p>
            <a:pPr marL="114300" indent="0">
              <a:buNone/>
            </a:pPr>
            <a:r>
              <a:rPr lang="en-KR" dirty="0"/>
              <a:t>Nullable variant of Nothing (Nothing?) -&gt; </a:t>
            </a:r>
            <a:r>
              <a:rPr lang="en-KR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D7F08B-F60A-3441-84CA-79C4344E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Nothing Type ?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76626D6-771F-7B4C-8971-0F59785FA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44" y="1728003"/>
            <a:ext cx="8206256" cy="113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03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88C675-2DD8-3840-9AB5-308EF12F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Functions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643E9F6-959C-5E4B-A1D0-B57277491001}"/>
              </a:ext>
            </a:extLst>
          </p:cNvPr>
          <p:cNvSpPr txBox="1">
            <a:spLocks/>
          </p:cNvSpPr>
          <p:nvPr/>
        </p:nvSpPr>
        <p:spPr>
          <a:xfrm>
            <a:off x="342900" y="946381"/>
            <a:ext cx="2870946" cy="1077131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fun sum(a: Int, b: Int): Int {</a:t>
            </a:r>
          </a:p>
          <a:p>
            <a:pPr marL="114300" indent="0">
              <a:buNone/>
            </a:pPr>
            <a:r>
              <a:rPr lang="en-US" dirty="0"/>
              <a:t>    return a + b</a:t>
            </a:r>
          </a:p>
          <a:p>
            <a:pPr marL="114300" indent="0">
              <a:buNone/>
            </a:pPr>
            <a:r>
              <a:rPr lang="en-US" dirty="0"/>
              <a:t>}</a:t>
            </a:r>
            <a:endParaRPr lang="en-KR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5BFA82C-32A5-D94A-9409-EF7A9A1A62B1}"/>
              </a:ext>
            </a:extLst>
          </p:cNvPr>
          <p:cNvSpPr txBox="1">
            <a:spLocks/>
          </p:cNvSpPr>
          <p:nvPr/>
        </p:nvSpPr>
        <p:spPr>
          <a:xfrm>
            <a:off x="352863" y="2240840"/>
            <a:ext cx="2870947" cy="1058536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fun sum(a: Int, b: Int) = a + b</a:t>
            </a:r>
            <a:endParaRPr lang="en-KR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6D3E851-4CBC-7F42-88C4-8AFDAF26B7B8}"/>
              </a:ext>
            </a:extLst>
          </p:cNvPr>
          <p:cNvSpPr txBox="1">
            <a:spLocks/>
          </p:cNvSpPr>
          <p:nvPr/>
        </p:nvSpPr>
        <p:spPr>
          <a:xfrm>
            <a:off x="1848970" y="3810285"/>
            <a:ext cx="2417753" cy="1077131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fun main(): Unit {</a:t>
            </a:r>
            <a:br>
              <a:rPr lang="en-US" dirty="0"/>
            </a:br>
            <a:r>
              <a:rPr lang="en-US" dirty="0"/>
              <a:t>    // ...</a:t>
            </a:r>
            <a:br>
              <a:rPr lang="en-US" dirty="0"/>
            </a:br>
            <a:r>
              <a:rPr lang="en-US" dirty="0"/>
              <a:t>}</a:t>
            </a:r>
            <a:endParaRPr lang="en-KR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41778E17-669B-3F42-9510-B150E492C472}"/>
              </a:ext>
            </a:extLst>
          </p:cNvPr>
          <p:cNvSpPr txBox="1">
            <a:spLocks/>
          </p:cNvSpPr>
          <p:nvPr/>
        </p:nvSpPr>
        <p:spPr>
          <a:xfrm>
            <a:off x="4396422" y="3804462"/>
            <a:ext cx="2417753" cy="1077131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fun main() {</a:t>
            </a:r>
            <a:br>
              <a:rPr lang="en-US" dirty="0"/>
            </a:br>
            <a:r>
              <a:rPr lang="en-US" dirty="0"/>
              <a:t>    // ...</a:t>
            </a:r>
            <a:br>
              <a:rPr lang="en-US" dirty="0"/>
            </a:br>
            <a:r>
              <a:rPr lang="en-US" dirty="0"/>
              <a:t>}</a:t>
            </a:r>
            <a:endParaRPr lang="en-KR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B2F9C66-0B56-E44B-9FFE-A650DF19524D}"/>
              </a:ext>
            </a:extLst>
          </p:cNvPr>
          <p:cNvSpPr txBox="1">
            <a:spLocks/>
          </p:cNvSpPr>
          <p:nvPr/>
        </p:nvSpPr>
        <p:spPr>
          <a:xfrm>
            <a:off x="5593975" y="1005417"/>
            <a:ext cx="2864223" cy="2293959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 err="1"/>
              <a:t>val</a:t>
            </a:r>
            <a:r>
              <a:rPr lang="en-US" dirty="0"/>
              <a:t> rv1: Int = sum(10, 20)</a:t>
            </a:r>
          </a:p>
          <a:p>
            <a:pPr marL="114300" indent="0">
              <a:buNone/>
            </a:pPr>
            <a:r>
              <a:rPr lang="en-US" dirty="0" err="1"/>
              <a:t>val</a:t>
            </a:r>
            <a:r>
              <a:rPr lang="en-US" dirty="0"/>
              <a:t> rv2:Int = sum(a=10, b=20)</a:t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rv3 = sum(b=20, a=10)</a:t>
            </a:r>
            <a:endParaRPr lang="en-KR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9ACD1D55-3BEB-FE4B-A169-4B44457202C9}"/>
              </a:ext>
            </a:extLst>
          </p:cNvPr>
          <p:cNvSpPr txBox="1">
            <a:spLocks/>
          </p:cNvSpPr>
          <p:nvPr/>
        </p:nvSpPr>
        <p:spPr>
          <a:xfrm>
            <a:off x="3415606" y="994508"/>
            <a:ext cx="1667381" cy="2304868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fun sum(</a:t>
            </a:r>
            <a:br>
              <a:rPr lang="en-US" dirty="0"/>
            </a:br>
            <a:r>
              <a:rPr lang="en-US" dirty="0"/>
              <a:t>        a: Int, </a:t>
            </a:r>
            <a:br>
              <a:rPr lang="en-US" dirty="0"/>
            </a:br>
            <a:r>
              <a:rPr lang="en-US" dirty="0"/>
              <a:t>        b: Int</a:t>
            </a:r>
            <a:r>
              <a:rPr lang="en-US" dirty="0">
                <a:solidFill>
                  <a:schemeClr val="tx1"/>
                </a:solidFill>
              </a:rPr>
              <a:t>,</a:t>
            </a:r>
            <a:br>
              <a:rPr lang="en-US" dirty="0"/>
            </a:br>
            <a:r>
              <a:rPr lang="en-US" dirty="0"/>
              <a:t>) = a + b</a:t>
            </a:r>
            <a:endParaRPr lang="en-K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386C11-D3CA-8545-939B-5E0243C1AC07}"/>
              </a:ext>
            </a:extLst>
          </p:cNvPr>
          <p:cNvCxnSpPr/>
          <p:nvPr/>
        </p:nvCxnSpPr>
        <p:spPr>
          <a:xfrm>
            <a:off x="5308105" y="994508"/>
            <a:ext cx="0" cy="2304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316418-2FAC-8A4B-A65C-9E1FA3A5E8B8}"/>
              </a:ext>
            </a:extLst>
          </p:cNvPr>
          <p:cNvCxnSpPr/>
          <p:nvPr/>
        </p:nvCxnSpPr>
        <p:spPr>
          <a:xfrm>
            <a:off x="342900" y="3550024"/>
            <a:ext cx="81152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2D5C8A-2008-C94B-AD92-DE727E72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Functions – Default arguments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B139BB7-D225-824C-80F7-7FFD71556ECE}"/>
              </a:ext>
            </a:extLst>
          </p:cNvPr>
          <p:cNvSpPr txBox="1">
            <a:spLocks/>
          </p:cNvSpPr>
          <p:nvPr/>
        </p:nvSpPr>
        <p:spPr>
          <a:xfrm>
            <a:off x="446992" y="867167"/>
            <a:ext cx="1892796" cy="1554592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fun foo(</a:t>
            </a:r>
          </a:p>
          <a:p>
            <a:pPr marL="114300" indent="0">
              <a:buNone/>
            </a:pPr>
            <a:r>
              <a:rPr lang="en-US" dirty="0"/>
              <a:t>    bar: Int = 0, 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baz</a:t>
            </a:r>
            <a:r>
              <a:rPr lang="en-US" dirty="0"/>
              <a:t>: Int,</a:t>
            </a:r>
          </a:p>
          <a:p>
            <a:pPr marL="114300" indent="0">
              <a:buNone/>
            </a:pPr>
            <a:r>
              <a:rPr lang="en-US" dirty="0"/>
              <a:t>) { /*...*/ }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0A13DEA-E76C-DB40-8676-00D902F85F9D}"/>
              </a:ext>
            </a:extLst>
          </p:cNvPr>
          <p:cNvSpPr txBox="1">
            <a:spLocks/>
          </p:cNvSpPr>
          <p:nvPr/>
        </p:nvSpPr>
        <p:spPr>
          <a:xfrm>
            <a:off x="446992" y="2789454"/>
            <a:ext cx="1892796" cy="1857600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fun foo(</a:t>
            </a:r>
          </a:p>
          <a:p>
            <a:pPr marL="114300" indent="0">
              <a:buNone/>
            </a:pPr>
            <a:r>
              <a:rPr lang="en-US" dirty="0"/>
              <a:t>    bar: Int = 0,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baz</a:t>
            </a:r>
            <a:r>
              <a:rPr lang="en-US" dirty="0"/>
              <a:t>: Int = 1,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qux</a:t>
            </a:r>
            <a:r>
              <a:rPr lang="en-US" dirty="0"/>
              <a:t>: () -&gt; Unit,</a:t>
            </a:r>
          </a:p>
          <a:p>
            <a:pPr marL="114300" indent="0">
              <a:buNone/>
            </a:pPr>
            <a:r>
              <a:rPr lang="en-US" dirty="0"/>
              <a:t>) { /*...*/ }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2C4100C-2C8D-6E47-A9F7-646B39FFF895}"/>
              </a:ext>
            </a:extLst>
          </p:cNvPr>
          <p:cNvSpPr txBox="1">
            <a:spLocks/>
          </p:cNvSpPr>
          <p:nvPr/>
        </p:nvSpPr>
        <p:spPr>
          <a:xfrm>
            <a:off x="2554940" y="1017159"/>
            <a:ext cx="4814048" cy="1040241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foo(</a:t>
            </a:r>
            <a:r>
              <a:rPr lang="en-US" dirty="0" err="1"/>
              <a:t>baz</a:t>
            </a:r>
            <a:r>
              <a:rPr lang="en-US" dirty="0"/>
              <a:t> = 1) </a:t>
            </a:r>
          </a:p>
          <a:p>
            <a:pPr marL="114300" indent="0">
              <a:buNone/>
            </a:pPr>
            <a:r>
              <a:rPr lang="en-US" dirty="0"/>
              <a:t>// The default value bar = 0 is used</a:t>
            </a:r>
            <a:endParaRPr lang="en-KR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71DD346-E02D-6648-AAC9-76F2296D35D9}"/>
              </a:ext>
            </a:extLst>
          </p:cNvPr>
          <p:cNvSpPr txBox="1">
            <a:spLocks/>
          </p:cNvSpPr>
          <p:nvPr/>
        </p:nvSpPr>
        <p:spPr>
          <a:xfrm>
            <a:off x="2554940" y="2421759"/>
            <a:ext cx="5836024" cy="2501490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foo(1) { </a:t>
            </a:r>
            <a:r>
              <a:rPr lang="en-US" dirty="0" err="1"/>
              <a:t>println</a:t>
            </a:r>
            <a:r>
              <a:rPr lang="en-US" dirty="0"/>
              <a:t>("hello") }     </a:t>
            </a:r>
          </a:p>
          <a:p>
            <a:pPr marL="114300" indent="0">
              <a:buNone/>
            </a:pPr>
            <a:r>
              <a:rPr lang="en-US" dirty="0"/>
              <a:t>// Uses the default value </a:t>
            </a:r>
            <a:r>
              <a:rPr lang="en-US" dirty="0" err="1"/>
              <a:t>baz</a:t>
            </a:r>
            <a:r>
              <a:rPr lang="en-US" dirty="0"/>
              <a:t> = 1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foo(</a:t>
            </a:r>
            <a:r>
              <a:rPr lang="en-US" dirty="0" err="1"/>
              <a:t>qux</a:t>
            </a:r>
            <a:r>
              <a:rPr lang="en-US" dirty="0"/>
              <a:t> = { </a:t>
            </a:r>
            <a:r>
              <a:rPr lang="en-US" dirty="0" err="1"/>
              <a:t>println</a:t>
            </a:r>
            <a:r>
              <a:rPr lang="en-US" dirty="0"/>
              <a:t>("hello") }) </a:t>
            </a:r>
          </a:p>
          <a:p>
            <a:pPr marL="114300" indent="0">
              <a:buNone/>
            </a:pPr>
            <a:r>
              <a:rPr lang="en-US" dirty="0"/>
              <a:t>// Uses both default values bar = 0 and </a:t>
            </a:r>
            <a:r>
              <a:rPr lang="en-US" dirty="0" err="1"/>
              <a:t>baz</a:t>
            </a:r>
            <a:r>
              <a:rPr lang="en-US" dirty="0"/>
              <a:t> = 1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foo { </a:t>
            </a:r>
            <a:r>
              <a:rPr lang="en-US" dirty="0" err="1"/>
              <a:t>println</a:t>
            </a:r>
            <a:r>
              <a:rPr lang="en-US" dirty="0"/>
              <a:t>("hello") }        </a:t>
            </a:r>
          </a:p>
          <a:p>
            <a:pPr marL="114300" indent="0">
              <a:buNone/>
            </a:pPr>
            <a:r>
              <a:rPr lang="en-US" dirty="0"/>
              <a:t>// Uses both default values bar = 0 and </a:t>
            </a:r>
            <a:r>
              <a:rPr lang="en-US" dirty="0" err="1"/>
              <a:t>baz</a:t>
            </a:r>
            <a:r>
              <a:rPr lang="en-US" dirty="0"/>
              <a:t> = 1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38921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2D5C8A-2008-C94B-AD92-DE727E72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Functions – variable number of arguments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0A13DEA-E76C-DB40-8676-00D902F85F9D}"/>
              </a:ext>
            </a:extLst>
          </p:cNvPr>
          <p:cNvSpPr txBox="1">
            <a:spLocks/>
          </p:cNvSpPr>
          <p:nvPr/>
        </p:nvSpPr>
        <p:spPr>
          <a:xfrm>
            <a:off x="4992097" y="2858171"/>
            <a:ext cx="2941667" cy="1243182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 err="1"/>
              <a:t>val</a:t>
            </a:r>
            <a:r>
              <a:rPr lang="en-US" dirty="0"/>
              <a:t> a = </a:t>
            </a:r>
            <a:r>
              <a:rPr lang="en-US" dirty="0" err="1"/>
              <a:t>arrayOf</a:t>
            </a:r>
            <a:r>
              <a:rPr lang="en-US" dirty="0"/>
              <a:t>(1, 2, 3)</a:t>
            </a:r>
          </a:p>
          <a:p>
            <a:pPr marL="114300" indent="0">
              <a:buNone/>
            </a:pPr>
            <a:r>
              <a:rPr lang="en-US" dirty="0" err="1"/>
              <a:t>val</a:t>
            </a:r>
            <a:r>
              <a:rPr lang="en-US" dirty="0"/>
              <a:t> list = </a:t>
            </a:r>
            <a:r>
              <a:rPr lang="en-US" dirty="0" err="1"/>
              <a:t>asList</a:t>
            </a:r>
            <a:r>
              <a:rPr lang="en-US" dirty="0"/>
              <a:t>(-1, 0, 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/>
              <a:t>a, 4)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spread</a:t>
            </a:r>
            <a:r>
              <a:rPr lang="en-US" dirty="0">
                <a:solidFill>
                  <a:schemeClr val="tx1"/>
                </a:solidFill>
              </a:rPr>
              <a:t> operator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71DD346-E02D-6648-AAC9-76F2296D35D9}"/>
              </a:ext>
            </a:extLst>
          </p:cNvPr>
          <p:cNvSpPr txBox="1">
            <a:spLocks/>
          </p:cNvSpPr>
          <p:nvPr/>
        </p:nvSpPr>
        <p:spPr>
          <a:xfrm>
            <a:off x="830479" y="1622161"/>
            <a:ext cx="3862545" cy="2480507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fun &lt;T&gt; </a:t>
            </a:r>
            <a:r>
              <a:rPr lang="en-US" dirty="0" err="1"/>
              <a:t>asList</a:t>
            </a:r>
            <a:r>
              <a:rPr lang="en-US" dirty="0"/>
              <a:t>(</a:t>
            </a:r>
            <a:r>
              <a:rPr lang="en-US" dirty="0" err="1">
                <a:solidFill>
                  <a:schemeClr val="tx1"/>
                </a:solidFill>
              </a:rPr>
              <a:t>vararg</a:t>
            </a:r>
            <a:r>
              <a:rPr lang="en-US" dirty="0"/>
              <a:t> </a:t>
            </a:r>
            <a:r>
              <a:rPr lang="en-US" dirty="0" err="1"/>
              <a:t>ts</a:t>
            </a:r>
            <a:r>
              <a:rPr lang="en-US" dirty="0"/>
              <a:t>: T): List&lt;T&gt; {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result = </a:t>
            </a:r>
            <a:r>
              <a:rPr lang="en-US" dirty="0" err="1"/>
              <a:t>ArrayList</a:t>
            </a:r>
            <a:r>
              <a:rPr lang="en-US" dirty="0"/>
              <a:t>&lt;T&gt;()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/>
                </a:solidFill>
              </a:rPr>
              <a:t>for (t in </a:t>
            </a:r>
            <a:r>
              <a:rPr lang="en-US" dirty="0" err="1">
                <a:solidFill>
                  <a:schemeClr val="tx1"/>
                </a:solidFill>
              </a:rPr>
              <a:t>ts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/>
              <a:t>// </a:t>
            </a:r>
            <a:r>
              <a:rPr lang="en-US" dirty="0" err="1"/>
              <a:t>ts</a:t>
            </a:r>
            <a:r>
              <a:rPr lang="en-US" dirty="0"/>
              <a:t> is an Array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/>
              <a:t>result.add</a:t>
            </a:r>
            <a:r>
              <a:rPr lang="en-US" dirty="0"/>
              <a:t>(t)</a:t>
            </a:r>
          </a:p>
          <a:p>
            <a:pPr marL="114300" indent="0">
              <a:buNone/>
            </a:pPr>
            <a:r>
              <a:rPr lang="en-US" dirty="0"/>
              <a:t>    return result</a:t>
            </a:r>
          </a:p>
          <a:p>
            <a:pPr marL="114300" indent="0">
              <a:buNone/>
            </a:pPr>
            <a:r>
              <a:rPr lang="en-US" dirty="0"/>
              <a:t>}</a:t>
            </a:r>
            <a:endParaRPr lang="en-KR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681A679-A41C-5349-950D-7DD26E047006}"/>
              </a:ext>
            </a:extLst>
          </p:cNvPr>
          <p:cNvSpPr txBox="1">
            <a:spLocks/>
          </p:cNvSpPr>
          <p:nvPr/>
        </p:nvSpPr>
        <p:spPr>
          <a:xfrm>
            <a:off x="4992096" y="1620846"/>
            <a:ext cx="2941667" cy="1083470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 err="1"/>
              <a:t>val</a:t>
            </a:r>
            <a:r>
              <a:rPr lang="en-US" dirty="0"/>
              <a:t> list = </a:t>
            </a:r>
            <a:r>
              <a:rPr lang="en-US" dirty="0" err="1"/>
              <a:t>asList</a:t>
            </a:r>
            <a:r>
              <a:rPr lang="en-US" dirty="0"/>
              <a:t>(1, 2, 3)</a:t>
            </a:r>
          </a:p>
        </p:txBody>
      </p:sp>
    </p:spTree>
    <p:extLst>
      <p:ext uri="{BB962C8B-B14F-4D97-AF65-F5344CB8AC3E}">
        <p14:creationId xmlns:p14="http://schemas.microsoft.com/office/powerpoint/2010/main" val="149879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1C624F-0A1C-A04C-9FA9-0CD6900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Package and Import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6EB79AE-79FF-6342-B329-85E7A5E64DEF}"/>
              </a:ext>
            </a:extLst>
          </p:cNvPr>
          <p:cNvSpPr txBox="1">
            <a:spLocks/>
          </p:cNvSpPr>
          <p:nvPr/>
        </p:nvSpPr>
        <p:spPr>
          <a:xfrm>
            <a:off x="717804" y="1405046"/>
            <a:ext cx="2857500" cy="2828625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package </a:t>
            </a:r>
            <a:r>
              <a:rPr lang="en-US" dirty="0" err="1"/>
              <a:t>org.example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fun </a:t>
            </a:r>
            <a:r>
              <a:rPr lang="en-US" dirty="0" err="1"/>
              <a:t>printMessage</a:t>
            </a:r>
            <a:r>
              <a:rPr lang="en-US" dirty="0"/>
              <a:t>() { /*...*/ }</a:t>
            </a:r>
          </a:p>
          <a:p>
            <a:pPr marL="114300" indent="0">
              <a:buNone/>
            </a:pPr>
            <a:r>
              <a:rPr lang="en-US" dirty="0"/>
              <a:t>class Message { /*...*/ 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// ...</a:t>
            </a:r>
            <a:endParaRPr lang="en-KR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92ADA20F-B661-A245-949E-C924F7921A7D}"/>
              </a:ext>
            </a:extLst>
          </p:cNvPr>
          <p:cNvSpPr txBox="1">
            <a:spLocks/>
          </p:cNvSpPr>
          <p:nvPr/>
        </p:nvSpPr>
        <p:spPr>
          <a:xfrm>
            <a:off x="4044199" y="1507852"/>
            <a:ext cx="4459722" cy="1077131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import </a:t>
            </a:r>
            <a:r>
              <a:rPr lang="en-US" dirty="0" err="1"/>
              <a:t>org.example.Message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import </a:t>
            </a:r>
            <a:r>
              <a:rPr lang="en-US" dirty="0" err="1"/>
              <a:t>org.test.Message</a:t>
            </a:r>
            <a:r>
              <a:rPr lang="en-US" dirty="0"/>
              <a:t> as </a:t>
            </a:r>
            <a:r>
              <a:rPr lang="en-US" dirty="0" err="1"/>
              <a:t>testMessage</a:t>
            </a:r>
            <a:endParaRPr lang="en-KR" dirty="0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27863B3A-69D4-C245-AE81-A8A7CBB46205}"/>
              </a:ext>
            </a:extLst>
          </p:cNvPr>
          <p:cNvSpPr txBox="1">
            <a:spLocks/>
          </p:cNvSpPr>
          <p:nvPr/>
        </p:nvSpPr>
        <p:spPr>
          <a:xfrm>
            <a:off x="4044199" y="2819359"/>
            <a:ext cx="4459722" cy="1077131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import </a:t>
            </a:r>
            <a:r>
              <a:rPr lang="en-US" dirty="0" err="1"/>
              <a:t>org.example</a:t>
            </a:r>
            <a:r>
              <a:rPr lang="en-US" dirty="0"/>
              <a:t>.*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9755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E72544-7D70-9B44-8C5E-1CAA8C47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Functions – Infix notation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8F4A191-0251-154E-8446-EC8F277ABCE1}"/>
              </a:ext>
            </a:extLst>
          </p:cNvPr>
          <p:cNvSpPr txBox="1">
            <a:spLocks/>
          </p:cNvSpPr>
          <p:nvPr/>
        </p:nvSpPr>
        <p:spPr>
          <a:xfrm>
            <a:off x="3724835" y="887610"/>
            <a:ext cx="5076265" cy="1083470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 err="1"/>
              <a:t>val</a:t>
            </a:r>
            <a:r>
              <a:rPr lang="en-US" dirty="0"/>
              <a:t> r1 = 100 </a:t>
            </a:r>
            <a:r>
              <a:rPr lang="en-US" i="1" dirty="0"/>
              <a:t>add </a:t>
            </a:r>
            <a:r>
              <a:rPr lang="en-US" dirty="0"/>
              <a:t>50 </a:t>
            </a:r>
          </a:p>
          <a:p>
            <a:pPr marL="114300" indent="0">
              <a:buNone/>
            </a:pPr>
            <a:r>
              <a:rPr lang="en-US" dirty="0"/>
              <a:t>// called </a:t>
            </a:r>
            <a:r>
              <a:rPr lang="en-US" dirty="0" err="1"/>
              <a:t>Int.add</a:t>
            </a:r>
            <a:r>
              <a:rPr lang="en-US" dirty="0"/>
              <a:t>(), and in the function this = 100</a:t>
            </a:r>
            <a:br>
              <a:rPr lang="ko-KR" altLang="en-US" dirty="0"/>
            </a:br>
            <a:r>
              <a:rPr lang="en-US" dirty="0" err="1"/>
              <a:t>val</a:t>
            </a:r>
            <a:r>
              <a:rPr lang="en-US" dirty="0"/>
              <a:t> r2 = 100.</a:t>
            </a:r>
            <a:r>
              <a:rPr lang="en-US" i="1" dirty="0"/>
              <a:t>add</a:t>
            </a:r>
            <a:r>
              <a:rPr lang="en-US" dirty="0"/>
              <a:t>(50)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2AAFA12-BC12-0E4D-BC23-5D1C9058B8E1}"/>
              </a:ext>
            </a:extLst>
          </p:cNvPr>
          <p:cNvSpPr txBox="1">
            <a:spLocks/>
          </p:cNvSpPr>
          <p:nvPr/>
        </p:nvSpPr>
        <p:spPr>
          <a:xfrm>
            <a:off x="554569" y="887610"/>
            <a:ext cx="2941667" cy="1083470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infix</a:t>
            </a:r>
            <a:r>
              <a:rPr lang="en-US" dirty="0"/>
              <a:t> fun </a:t>
            </a:r>
            <a:r>
              <a:rPr lang="en-US" dirty="0" err="1"/>
              <a:t>Int.add</a:t>
            </a:r>
            <a:r>
              <a:rPr lang="en-US" dirty="0"/>
              <a:t>(a1: Int): Int {</a:t>
            </a:r>
            <a:br>
              <a:rPr lang="en-US" dirty="0"/>
            </a:br>
            <a:r>
              <a:rPr lang="en-US" dirty="0"/>
              <a:t>    return this + a1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AAB1E7D-3564-624D-8321-60327376EEE3}"/>
              </a:ext>
            </a:extLst>
          </p:cNvPr>
          <p:cNvSpPr txBox="1">
            <a:spLocks/>
          </p:cNvSpPr>
          <p:nvPr/>
        </p:nvSpPr>
        <p:spPr>
          <a:xfrm>
            <a:off x="554569" y="2493345"/>
            <a:ext cx="8179297" cy="2480157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class </a:t>
            </a:r>
            <a:r>
              <a:rPr lang="en-US" dirty="0" err="1">
                <a:solidFill>
                  <a:schemeClr val="accent4"/>
                </a:solidFill>
              </a:rPr>
              <a:t>MyStringCollection</a:t>
            </a:r>
            <a:r>
              <a:rPr lang="en-US" dirty="0">
                <a:solidFill>
                  <a:schemeClr val="accent4"/>
                </a:solidFill>
              </a:rPr>
              <a:t> 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    infix fun add(s: String) { /*...*/ }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   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    fun build() 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        this add "</a:t>
            </a:r>
            <a:r>
              <a:rPr lang="en-US" dirty="0" err="1">
                <a:solidFill>
                  <a:schemeClr val="accent4"/>
                </a:solidFill>
              </a:rPr>
              <a:t>abc</a:t>
            </a:r>
            <a:r>
              <a:rPr lang="en-US" dirty="0">
                <a:solidFill>
                  <a:schemeClr val="accent4"/>
                </a:solidFill>
              </a:rPr>
              <a:t>"   // Correct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        add("</a:t>
            </a:r>
            <a:r>
              <a:rPr lang="en-US" dirty="0" err="1">
                <a:solidFill>
                  <a:schemeClr val="accent4"/>
                </a:solidFill>
              </a:rPr>
              <a:t>abc</a:t>
            </a:r>
            <a:r>
              <a:rPr lang="en-US" dirty="0">
                <a:solidFill>
                  <a:schemeClr val="accent4"/>
                </a:solidFill>
              </a:rPr>
              <a:t>")       // Correct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        //add "</a:t>
            </a:r>
            <a:r>
              <a:rPr lang="en-US" dirty="0" err="1">
                <a:solidFill>
                  <a:schemeClr val="accent4"/>
                </a:solidFill>
              </a:rPr>
              <a:t>abc</a:t>
            </a:r>
            <a:r>
              <a:rPr lang="en-US" dirty="0">
                <a:solidFill>
                  <a:schemeClr val="accent4"/>
                </a:solidFill>
              </a:rPr>
              <a:t>"        // Incorrect: the receiver must be specified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    }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/>
                </a:solidFill>
              </a:rPr>
              <a:t>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197FEC-8321-3742-B36F-8466705EA4C0}"/>
              </a:ext>
            </a:extLst>
          </p:cNvPr>
          <p:cNvCxnSpPr/>
          <p:nvPr/>
        </p:nvCxnSpPr>
        <p:spPr>
          <a:xfrm>
            <a:off x="621803" y="2232212"/>
            <a:ext cx="81792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689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63B0D5-33DB-3B49-84F9-415238ED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Lambdas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9F8F891-8A39-D842-BBDE-93B3223E9A5B}"/>
              </a:ext>
            </a:extLst>
          </p:cNvPr>
          <p:cNvSpPr txBox="1">
            <a:spLocks/>
          </p:cNvSpPr>
          <p:nvPr/>
        </p:nvSpPr>
        <p:spPr>
          <a:xfrm>
            <a:off x="342900" y="941398"/>
            <a:ext cx="3388659" cy="4007119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 err="1"/>
              <a:t>val</a:t>
            </a:r>
            <a:r>
              <a:rPr lang="en-US" dirty="0"/>
              <a:t> lambda: (Int, Int) -&gt; Int = </a:t>
            </a:r>
            <a:r>
              <a:rPr lang="en-US" b="1" dirty="0"/>
              <a:t>{ </a:t>
            </a:r>
          </a:p>
          <a:p>
            <a:pPr marL="114300" indent="0">
              <a:buNone/>
            </a:pPr>
            <a:r>
              <a:rPr lang="en-US" b="1" dirty="0"/>
              <a:t>	</a:t>
            </a:r>
            <a:r>
              <a:rPr lang="en-US" dirty="0"/>
              <a:t>a1: Int, a2: Int </a:t>
            </a:r>
            <a:r>
              <a:rPr lang="en-US" b="1" dirty="0"/>
              <a:t>-&gt; </a:t>
            </a:r>
            <a:r>
              <a:rPr lang="en-US" dirty="0"/>
              <a:t>a1 + a2 </a:t>
            </a:r>
          </a:p>
          <a:p>
            <a:pPr marL="114300" indent="0">
              <a:buNone/>
            </a:pPr>
            <a:r>
              <a:rPr lang="en-US" b="1" dirty="0"/>
              <a:t>}</a:t>
            </a:r>
            <a:br>
              <a:rPr lang="en-US" b="1" dirty="0"/>
            </a:br>
            <a:r>
              <a:rPr lang="en-US" dirty="0" err="1"/>
              <a:t>val</a:t>
            </a:r>
            <a:r>
              <a:rPr lang="en-US" dirty="0"/>
              <a:t> lambda2 = </a:t>
            </a:r>
            <a:r>
              <a:rPr lang="en-US" b="1" dirty="0"/>
              <a:t>{ </a:t>
            </a:r>
          </a:p>
          <a:p>
            <a:pPr marL="114300" indent="0">
              <a:buNone/>
            </a:pPr>
            <a:r>
              <a:rPr lang="en-US" b="1" dirty="0"/>
              <a:t>	</a:t>
            </a:r>
            <a:r>
              <a:rPr lang="en-US" dirty="0"/>
              <a:t>a1: Int, a2: Int </a:t>
            </a:r>
            <a:r>
              <a:rPr lang="en-US" b="1" dirty="0"/>
              <a:t>-&gt; </a:t>
            </a:r>
            <a:r>
              <a:rPr lang="en-US" dirty="0"/>
              <a:t>a1 + a2 </a:t>
            </a:r>
          </a:p>
          <a:p>
            <a:pPr marL="114300" indent="0">
              <a:buNone/>
            </a:pPr>
            <a:r>
              <a:rPr lang="en-US" b="1" dirty="0"/>
              <a:t>}</a:t>
            </a:r>
            <a:br>
              <a:rPr lang="en-US" b="1" dirty="0"/>
            </a:br>
            <a:r>
              <a:rPr lang="en-US" dirty="0" err="1"/>
              <a:t>val</a:t>
            </a:r>
            <a:r>
              <a:rPr lang="en-US" dirty="0"/>
              <a:t> lambda3: (Int, Int) -&gt; Int = </a:t>
            </a:r>
            <a:r>
              <a:rPr lang="en-US" b="1" dirty="0"/>
              <a:t>{ </a:t>
            </a:r>
          </a:p>
          <a:p>
            <a:pPr marL="114300" indent="0">
              <a:buNone/>
            </a:pPr>
            <a:r>
              <a:rPr lang="en-US" b="1" dirty="0"/>
              <a:t>	</a:t>
            </a:r>
            <a:r>
              <a:rPr lang="en-US" dirty="0"/>
              <a:t>a1, a2 </a:t>
            </a:r>
            <a:r>
              <a:rPr lang="en-US" b="1" dirty="0"/>
              <a:t>-&gt; </a:t>
            </a:r>
            <a:r>
              <a:rPr lang="en-US" dirty="0"/>
              <a:t>a1 + a2 </a:t>
            </a:r>
          </a:p>
          <a:p>
            <a:pPr marL="114300" indent="0">
              <a:buNone/>
            </a:pPr>
            <a:r>
              <a:rPr lang="en-US" b="1" dirty="0"/>
              <a:t>}</a:t>
            </a:r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667B38E-F6D6-9747-A12C-00892244D172}"/>
              </a:ext>
            </a:extLst>
          </p:cNvPr>
          <p:cNvSpPr txBox="1">
            <a:spLocks/>
          </p:cNvSpPr>
          <p:nvPr/>
        </p:nvSpPr>
        <p:spPr>
          <a:xfrm>
            <a:off x="3906371" y="941398"/>
            <a:ext cx="5076265" cy="4007120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br>
              <a:rPr lang="en-US" dirty="0"/>
            </a:br>
            <a:r>
              <a:rPr lang="en-US" dirty="0"/>
              <a:t>// Function vs Lambda</a:t>
            </a:r>
          </a:p>
          <a:p>
            <a:pPr marL="114300" indent="0">
              <a:buNone/>
            </a:pPr>
            <a:br>
              <a:rPr lang="ko-KR" altLang="en-US" dirty="0"/>
            </a:br>
            <a:r>
              <a:rPr lang="en-US" dirty="0"/>
              <a:t>fun fun1 (a1: Int, a2: Int): Int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r1 = a1 + a2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r2 = a1 - a2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r3 = r1 * r2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tx1"/>
                </a:solidFill>
              </a:rPr>
              <a:t>return</a:t>
            </a:r>
            <a:r>
              <a:rPr lang="en-US" dirty="0"/>
              <a:t> r3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lambda4 = </a:t>
            </a:r>
            <a:r>
              <a:rPr lang="en-US" b="1" dirty="0"/>
              <a:t>{</a:t>
            </a:r>
          </a:p>
          <a:p>
            <a:pPr marL="114300" indent="0">
              <a:buNone/>
            </a:pPr>
            <a:r>
              <a:rPr lang="en-US" b="1" dirty="0"/>
              <a:t>    </a:t>
            </a:r>
            <a:r>
              <a:rPr lang="en-US" dirty="0"/>
              <a:t>a1: Int, a2: Int </a:t>
            </a:r>
            <a:r>
              <a:rPr lang="en-US" b="1" dirty="0"/>
              <a:t>-&gt;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 err="1"/>
              <a:t>val</a:t>
            </a:r>
            <a:r>
              <a:rPr lang="en-US" dirty="0"/>
              <a:t> r1 = a1 + a2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r2 = a1 - a2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tx1"/>
                </a:solidFill>
              </a:rPr>
              <a:t>r1 * r2</a:t>
            </a:r>
            <a:br>
              <a:rPr lang="en-US" altLang="ko-KR" dirty="0"/>
            </a:br>
            <a:r>
              <a:rPr lang="en-US" altLang="ko-KR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01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5A09D1-91F5-4F46-9CF4-325BA5D8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Inline Functions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FE9BFA5-6FEC-874B-9D72-AFA57D2D9893}"/>
              </a:ext>
            </a:extLst>
          </p:cNvPr>
          <p:cNvSpPr txBox="1">
            <a:spLocks/>
          </p:cNvSpPr>
          <p:nvPr/>
        </p:nvSpPr>
        <p:spPr>
          <a:xfrm>
            <a:off x="502024" y="3102985"/>
            <a:ext cx="3680012" cy="1083470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fun </a:t>
            </a:r>
            <a:r>
              <a:rPr lang="en-US" dirty="0" err="1"/>
              <a:t>fun_nonInline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/>
              <a:t>nonInlineFun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1853392-899F-854C-B33E-3EA8940DD94C}"/>
              </a:ext>
            </a:extLst>
          </p:cNvPr>
          <p:cNvSpPr txBox="1">
            <a:spLocks/>
          </p:cNvSpPr>
          <p:nvPr/>
        </p:nvSpPr>
        <p:spPr>
          <a:xfrm>
            <a:off x="4827494" y="3102985"/>
            <a:ext cx="3509682" cy="1083470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br>
              <a:rPr lang="en-US" dirty="0"/>
            </a:br>
            <a:r>
              <a:rPr lang="en-US" dirty="0"/>
              <a:t>fun </a:t>
            </a:r>
            <a:r>
              <a:rPr lang="en-US" dirty="0" err="1"/>
              <a:t>fun_inline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/>
              <a:t>inlineFun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8461A7D-AA23-4843-909F-ED661FD21A3F}"/>
              </a:ext>
            </a:extLst>
          </p:cNvPr>
          <p:cNvSpPr txBox="1">
            <a:spLocks/>
          </p:cNvSpPr>
          <p:nvPr/>
        </p:nvSpPr>
        <p:spPr>
          <a:xfrm>
            <a:off x="4827493" y="1203624"/>
            <a:ext cx="3509683" cy="1548686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inline</a:t>
            </a:r>
            <a:r>
              <a:rPr lang="en-US" dirty="0"/>
              <a:t> fun </a:t>
            </a:r>
            <a:r>
              <a:rPr lang="en-US" dirty="0" err="1"/>
              <a:t>inlineFun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/>
              <a:t>println</a:t>
            </a:r>
            <a:r>
              <a:rPr lang="en-US" dirty="0"/>
              <a:t>("-----------------------")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/>
              <a:t>println</a:t>
            </a:r>
            <a:r>
              <a:rPr lang="en-US" dirty="0"/>
              <a:t>("what is inline function")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/>
              <a:t>println</a:t>
            </a:r>
            <a:r>
              <a:rPr lang="en-US" dirty="0"/>
              <a:t>("-----------------------")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3927530-4A56-9849-B9CA-4B08337DE0E4}"/>
              </a:ext>
            </a:extLst>
          </p:cNvPr>
          <p:cNvSpPr txBox="1">
            <a:spLocks/>
          </p:cNvSpPr>
          <p:nvPr/>
        </p:nvSpPr>
        <p:spPr>
          <a:xfrm>
            <a:off x="502024" y="1203624"/>
            <a:ext cx="3680012" cy="1548687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fun </a:t>
            </a:r>
            <a:r>
              <a:rPr lang="en-US" dirty="0" err="1"/>
              <a:t>nonInlineFun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/>
              <a:t>println</a:t>
            </a:r>
            <a:r>
              <a:rPr lang="en-US" dirty="0"/>
              <a:t>("-----------------------")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/>
              <a:t>println</a:t>
            </a:r>
            <a:r>
              <a:rPr lang="en-US" dirty="0"/>
              <a:t>("what is inline function")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/>
              <a:t>println</a:t>
            </a:r>
            <a:r>
              <a:rPr lang="en-US" dirty="0"/>
              <a:t>("-----------------------")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29656A-34F6-4849-BE71-692E161E8814}"/>
              </a:ext>
            </a:extLst>
          </p:cNvPr>
          <p:cNvCxnSpPr/>
          <p:nvPr/>
        </p:nvCxnSpPr>
        <p:spPr>
          <a:xfrm>
            <a:off x="4518212" y="1203624"/>
            <a:ext cx="0" cy="2982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944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5A09D1-91F5-4F46-9CF4-325BA5D8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Inline Functions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8461A7D-AA23-4843-909F-ED661FD21A3F}"/>
              </a:ext>
            </a:extLst>
          </p:cNvPr>
          <p:cNvSpPr txBox="1">
            <a:spLocks/>
          </p:cNvSpPr>
          <p:nvPr/>
        </p:nvSpPr>
        <p:spPr>
          <a:xfrm>
            <a:off x="4948517" y="1204776"/>
            <a:ext cx="4195483" cy="3581113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public static final void fun38_inline() {</a:t>
            </a:r>
            <a:br>
              <a:rPr lang="en-US" dirty="0"/>
            </a:br>
            <a:r>
              <a:rPr lang="en-US" dirty="0"/>
              <a:t>   int $</a:t>
            </a:r>
            <a:r>
              <a:rPr lang="en-US" dirty="0" err="1"/>
              <a:t>i$f$inlineFun</a:t>
            </a:r>
            <a:r>
              <a:rPr lang="en-US" dirty="0"/>
              <a:t> = false;</a:t>
            </a:r>
            <a:br>
              <a:rPr lang="en-US" dirty="0"/>
            </a:br>
            <a:r>
              <a:rPr lang="en-US" dirty="0"/>
              <a:t>   String var1 = "-----------------------";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boolean</a:t>
            </a:r>
            <a:r>
              <a:rPr lang="en-US" dirty="0"/>
              <a:t> var2 = false;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(var1);</a:t>
            </a:r>
            <a:br>
              <a:rPr lang="en-US" dirty="0"/>
            </a:br>
            <a:r>
              <a:rPr lang="en-US" dirty="0"/>
              <a:t>   var1 = "what is inline function";</a:t>
            </a:r>
            <a:br>
              <a:rPr lang="en-US" dirty="0"/>
            </a:br>
            <a:r>
              <a:rPr lang="en-US" dirty="0"/>
              <a:t>   var2 = false;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(var1);</a:t>
            </a:r>
            <a:br>
              <a:rPr lang="en-US" dirty="0"/>
            </a:br>
            <a:r>
              <a:rPr lang="en-US" dirty="0"/>
              <a:t>   var1 = "-----------------------";</a:t>
            </a:r>
            <a:br>
              <a:rPr lang="en-US" dirty="0"/>
            </a:br>
            <a:r>
              <a:rPr lang="en-US" dirty="0"/>
              <a:t>   var2 = false;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(var1);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3927530-4A56-9849-B9CA-4B08337DE0E4}"/>
              </a:ext>
            </a:extLst>
          </p:cNvPr>
          <p:cNvSpPr txBox="1">
            <a:spLocks/>
          </p:cNvSpPr>
          <p:nvPr/>
        </p:nvSpPr>
        <p:spPr>
          <a:xfrm>
            <a:off x="242048" y="1204776"/>
            <a:ext cx="4329952" cy="3581113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public static final void fun38_nonInline()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nonInlineFun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63BA7-4773-8549-AF06-13918044248D}"/>
              </a:ext>
            </a:extLst>
          </p:cNvPr>
          <p:cNvCxnSpPr>
            <a:cxnSpLocks/>
          </p:cNvCxnSpPr>
          <p:nvPr/>
        </p:nvCxnSpPr>
        <p:spPr>
          <a:xfrm>
            <a:off x="4760259" y="1080334"/>
            <a:ext cx="0" cy="3705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123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2"/>
          <p:cNvSpPr txBox="1">
            <a:spLocks noGrp="1"/>
          </p:cNvSpPr>
          <p:nvPr>
            <p:ph type="title"/>
          </p:nvPr>
        </p:nvSpPr>
        <p:spPr>
          <a:xfrm>
            <a:off x="519050" y="2150850"/>
            <a:ext cx="8120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FBFB8-221B-7148-84AC-88D490BBE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Nothing vs Null</a:t>
            </a:r>
          </a:p>
          <a:p>
            <a:r>
              <a:rPr lang="en-KR" dirty="0"/>
              <a:t>Nothing - throw exception?</a:t>
            </a:r>
          </a:p>
          <a:p>
            <a:pPr marL="114300" indent="0">
              <a:buNone/>
            </a:pPr>
            <a:r>
              <a:rPr lang="en-KR" dirty="0"/>
              <a:t>-&gt; </a:t>
            </a:r>
            <a:r>
              <a:rPr lang="en-US" dirty="0">
                <a:hlinkClick r:id="rId3"/>
              </a:rPr>
              <a:t>https://agrawalsuneet.github.io/blogs/difference-between-any-unit-and-nothing-kotlin/</a:t>
            </a:r>
            <a:endParaRPr lang="en-US" dirty="0"/>
          </a:p>
          <a:p>
            <a:pPr marL="114300" indent="0">
              <a:buNone/>
            </a:pPr>
            <a:endParaRPr lang="en-KR" dirty="0"/>
          </a:p>
          <a:p>
            <a:r>
              <a:rPr lang="en-KR" dirty="0"/>
              <a:t>In lambda, Can it has </a:t>
            </a:r>
            <a:r>
              <a:rPr lang="en-KR" dirty="0">
                <a:solidFill>
                  <a:schemeClr val="tx1"/>
                </a:solidFill>
              </a:rPr>
              <a:t>return</a:t>
            </a:r>
            <a:r>
              <a:rPr lang="en-KR" dirty="0"/>
              <a:t> keyword?</a:t>
            </a:r>
          </a:p>
          <a:p>
            <a:pPr marL="114300" indent="0">
              <a:buNone/>
            </a:pPr>
            <a:r>
              <a:rPr lang="en-KR" dirty="0"/>
              <a:t>-&gt; </a:t>
            </a:r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/q/45348820</a:t>
            </a:r>
            <a:endParaRPr lang="en-KR" dirty="0"/>
          </a:p>
          <a:p>
            <a:endParaRPr lang="en-KR" dirty="0"/>
          </a:p>
          <a:p>
            <a:r>
              <a:rPr lang="en-US" dirty="0"/>
              <a:t>Example using ‘</a:t>
            </a:r>
            <a:r>
              <a:rPr lang="en-US" dirty="0" err="1"/>
              <a:t>return</a:t>
            </a:r>
            <a:r>
              <a:rPr lang="en-US" dirty="0" err="1">
                <a:solidFill>
                  <a:schemeClr val="tx1"/>
                </a:solidFill>
              </a:rPr>
              <a:t>@a</a:t>
            </a:r>
            <a:r>
              <a:rPr lang="en-US" dirty="0"/>
              <a:t> 1’ ?</a:t>
            </a:r>
          </a:p>
          <a:p>
            <a:pPr marL="114300" indent="0">
              <a:buNone/>
            </a:pPr>
            <a:endParaRPr lang="en-K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C1B270-1DBF-EB4C-9386-1F2C5B3D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Questions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07C55AA-3F97-EA4E-87FE-5B3F15333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872" y="3210560"/>
            <a:ext cx="4291277" cy="181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3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BDC14F-B95C-DF48-B64A-29EC0FB5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Program Enty Point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FC848A-8E5E-5F41-8902-1DE13418EC33}"/>
              </a:ext>
            </a:extLst>
          </p:cNvPr>
          <p:cNvSpPr txBox="1">
            <a:spLocks/>
          </p:cNvSpPr>
          <p:nvPr/>
        </p:nvSpPr>
        <p:spPr>
          <a:xfrm>
            <a:off x="2425710" y="1223667"/>
            <a:ext cx="5202877" cy="1077131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fun main(): Unit {</a:t>
            </a:r>
            <a:br>
              <a:rPr lang="en-US" dirty="0"/>
            </a:br>
            <a:r>
              <a:rPr lang="en-US" dirty="0"/>
              <a:t>    // ...</a:t>
            </a:r>
            <a:br>
              <a:rPr lang="en-US" dirty="0"/>
            </a:br>
            <a:r>
              <a:rPr lang="en-US" dirty="0"/>
              <a:t>}</a:t>
            </a:r>
            <a:endParaRPr lang="en-KR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1FD7FD4-01B7-5D44-BD65-0971B34C7F88}"/>
              </a:ext>
            </a:extLst>
          </p:cNvPr>
          <p:cNvSpPr txBox="1">
            <a:spLocks/>
          </p:cNvSpPr>
          <p:nvPr/>
        </p:nvSpPr>
        <p:spPr>
          <a:xfrm>
            <a:off x="2425710" y="2842702"/>
            <a:ext cx="5202877" cy="1887175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dirty="0"/>
              <a:t>public class </a:t>
            </a:r>
            <a:r>
              <a:rPr lang="en-US" dirty="0" err="1"/>
              <a:t>TestClass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// ...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en-KR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CCD90AB-C41C-1D43-8AC4-B0D2DA6C3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005" y="1114300"/>
            <a:ext cx="1336813" cy="3456805"/>
          </a:xfrm>
        </p:spPr>
        <p:txBody>
          <a:bodyPr vert="horz" anchor="ctr" anchorCtr="0"/>
          <a:lstStyle/>
          <a:p>
            <a:pPr marL="114300" indent="0">
              <a:buNone/>
            </a:pPr>
            <a:r>
              <a:rPr lang="en-KR" sz="2800" b="1" dirty="0">
                <a:solidFill>
                  <a:schemeClr val="tx1"/>
                </a:solidFill>
              </a:rPr>
              <a:t>Koltin</a:t>
            </a:r>
          </a:p>
          <a:p>
            <a:pPr marL="114300" indent="0">
              <a:buNone/>
            </a:pPr>
            <a:endParaRPr lang="en-KR" sz="28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KR" sz="28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KR" sz="28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KR" sz="28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KR" sz="2800" b="1" dirty="0">
                <a:solidFill>
                  <a:schemeClr val="tx1"/>
                </a:solidFill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25913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A7CD20-DCB8-B848-987E-26295DD2A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77" y="1112974"/>
            <a:ext cx="8458200" cy="3801900"/>
          </a:xfrm>
        </p:spPr>
        <p:txBody>
          <a:bodyPr/>
          <a:lstStyle/>
          <a:p>
            <a:r>
              <a:rPr lang="en-US" dirty="0"/>
              <a:t>In Kotlin, everything is an object</a:t>
            </a:r>
          </a:p>
          <a:p>
            <a:r>
              <a:rPr lang="en-US" dirty="0"/>
              <a:t>So we can call member functions and properties on any variable.</a:t>
            </a:r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199655-9C4B-C14D-B98A-224A22B5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Basic </a:t>
            </a:r>
            <a:r>
              <a:rPr lang="en-US" dirty="0"/>
              <a:t>T</a:t>
            </a:r>
            <a:r>
              <a:rPr lang="en-KR" dirty="0"/>
              <a:t>ypes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04E37FE-D849-4D44-883E-4EE97CC1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16185"/>
            <a:ext cx="8383577" cy="24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4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D74FDC-C290-5C48-AF33-A38C4D5C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Basic Types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0EFD176-262F-4B4B-8544-84F7BBE6AA6B}"/>
              </a:ext>
            </a:extLst>
          </p:cNvPr>
          <p:cNvSpPr txBox="1">
            <a:spLocks/>
          </p:cNvSpPr>
          <p:nvPr/>
        </p:nvSpPr>
        <p:spPr>
          <a:xfrm>
            <a:off x="914397" y="876940"/>
            <a:ext cx="6972299" cy="1270913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altLang="ko-KR" dirty="0" err="1"/>
              <a:t>val</a:t>
            </a:r>
            <a:r>
              <a:rPr lang="en-US" altLang="ko-KR" dirty="0"/>
              <a:t> one = 1 // Int</a:t>
            </a:r>
          </a:p>
          <a:p>
            <a:pPr marL="114300" indent="0">
              <a:buNone/>
            </a:pP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 err="1"/>
              <a:t>threeBillion</a:t>
            </a:r>
            <a:r>
              <a:rPr lang="en-US" altLang="ko-KR" dirty="0"/>
              <a:t> = 3000000000 // Long</a:t>
            </a:r>
          </a:p>
          <a:p>
            <a:pPr marL="114300" indent="0">
              <a:buNone/>
            </a:pP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 err="1"/>
              <a:t>oneLong</a:t>
            </a:r>
            <a:r>
              <a:rPr lang="en-US" altLang="ko-KR" dirty="0"/>
              <a:t> = 1L // Long</a:t>
            </a:r>
          </a:p>
          <a:p>
            <a:pPr marL="114300" indent="0">
              <a:buNone/>
            </a:pP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 err="1"/>
              <a:t>oneByte</a:t>
            </a:r>
            <a:r>
              <a:rPr lang="en-US" altLang="ko-KR" dirty="0"/>
              <a:t>: Byte = 1</a:t>
            </a:r>
            <a:endParaRPr lang="en-KR" strike="sngStrike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1C81D6D-5208-6A4E-8BE9-FDEEA92FD987}"/>
              </a:ext>
            </a:extLst>
          </p:cNvPr>
          <p:cNvSpPr txBox="1">
            <a:spLocks/>
          </p:cNvSpPr>
          <p:nvPr/>
        </p:nvSpPr>
        <p:spPr>
          <a:xfrm>
            <a:off x="685800" y="962664"/>
            <a:ext cx="8084346" cy="402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r>
              <a:rPr lang="en-KR" dirty="0"/>
              <a:t>(basically) </a:t>
            </a:r>
            <a:r>
              <a:rPr lang="en-KR" dirty="0">
                <a:solidFill>
                  <a:schemeClr val="tx1"/>
                </a:solidFill>
              </a:rPr>
              <a:t>Int</a:t>
            </a:r>
            <a:r>
              <a:rPr lang="en-KR" dirty="0"/>
              <a:t> </a:t>
            </a:r>
          </a:p>
          <a:p>
            <a:pPr marL="114300" indent="0">
              <a:buNone/>
            </a:pPr>
            <a:r>
              <a:rPr lang="en-KR" dirty="0"/>
              <a:t>---&gt; (if value is exceedes maximum value or with explicit expression) </a:t>
            </a:r>
            <a:r>
              <a:rPr lang="en-KR" dirty="0">
                <a:solidFill>
                  <a:schemeClr val="tx1"/>
                </a:solidFill>
              </a:rPr>
              <a:t>Long</a:t>
            </a:r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r>
              <a:rPr lang="en-KR" dirty="0"/>
              <a:t>(basically) </a:t>
            </a:r>
            <a:r>
              <a:rPr lang="en-KR" dirty="0">
                <a:solidFill>
                  <a:schemeClr val="tx1"/>
                </a:solidFill>
              </a:rPr>
              <a:t>Double</a:t>
            </a:r>
            <a:r>
              <a:rPr lang="en-KR" dirty="0"/>
              <a:t> </a:t>
            </a:r>
          </a:p>
          <a:p>
            <a:pPr marL="114300" indent="0">
              <a:buNone/>
            </a:pPr>
            <a:r>
              <a:rPr lang="en-KR" dirty="0"/>
              <a:t>---&gt; (with explicit expression) </a:t>
            </a:r>
            <a:r>
              <a:rPr lang="en-KR" dirty="0">
                <a:solidFill>
                  <a:schemeClr val="tx1"/>
                </a:solidFill>
              </a:rPr>
              <a:t>Float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C0F6C52-677D-9847-9A0D-A670328C9729}"/>
              </a:ext>
            </a:extLst>
          </p:cNvPr>
          <p:cNvSpPr txBox="1">
            <a:spLocks/>
          </p:cNvSpPr>
          <p:nvPr/>
        </p:nvSpPr>
        <p:spPr>
          <a:xfrm>
            <a:off x="914396" y="3052800"/>
            <a:ext cx="6972299" cy="1085140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altLang="ko-KR" dirty="0" err="1"/>
              <a:t>val</a:t>
            </a:r>
            <a:r>
              <a:rPr lang="en-US" altLang="ko-KR" dirty="0"/>
              <a:t> pi = 3.14 // Double</a:t>
            </a:r>
          </a:p>
          <a:p>
            <a:pPr marL="114300" indent="0">
              <a:buNone/>
            </a:pPr>
            <a:r>
              <a:rPr lang="en-US" altLang="ko-KR" dirty="0" err="1"/>
              <a:t>val</a:t>
            </a:r>
            <a:r>
              <a:rPr lang="en-US" altLang="ko-KR" dirty="0"/>
              <a:t> e = 2.7182818284 // Double</a:t>
            </a:r>
          </a:p>
          <a:p>
            <a:pPr marL="114300" indent="0">
              <a:buNone/>
            </a:pP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 err="1"/>
              <a:t>eFloat</a:t>
            </a:r>
            <a:r>
              <a:rPr lang="en-US" altLang="ko-KR" dirty="0"/>
              <a:t> = 2.7182818284f // Float, actual value is 2.7182817</a:t>
            </a:r>
            <a:endParaRPr lang="en-KR" strike="sngStrike" dirty="0"/>
          </a:p>
        </p:txBody>
      </p:sp>
    </p:spTree>
    <p:extLst>
      <p:ext uri="{BB962C8B-B14F-4D97-AF65-F5344CB8AC3E}">
        <p14:creationId xmlns:p14="http://schemas.microsoft.com/office/powerpoint/2010/main" val="101154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206B19-1398-0441-B28E-9E69DD0CB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3136" y="3933402"/>
            <a:ext cx="5229225" cy="352822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_ </a:t>
            </a:r>
            <a:r>
              <a:rPr lang="en-US" dirty="0"/>
              <a:t>makes number more readable!</a:t>
            </a:r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51FCEE-AC78-BC43-80AE-8BFE302B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Basic Types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786D048-C3E8-3E41-8059-7366BB937AC9}"/>
              </a:ext>
            </a:extLst>
          </p:cNvPr>
          <p:cNvSpPr txBox="1">
            <a:spLocks/>
          </p:cNvSpPr>
          <p:nvPr/>
        </p:nvSpPr>
        <p:spPr>
          <a:xfrm>
            <a:off x="1085850" y="1650163"/>
            <a:ext cx="6972299" cy="1843173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 err="1"/>
              <a:t>oneMillion</a:t>
            </a:r>
            <a:r>
              <a:rPr lang="en-US" altLang="ko-KR" dirty="0"/>
              <a:t> = 1_000_000</a:t>
            </a:r>
          </a:p>
          <a:p>
            <a:pPr marL="114300" indent="0">
              <a:buNone/>
            </a:pP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 err="1"/>
              <a:t>creditCardNumber</a:t>
            </a:r>
            <a:r>
              <a:rPr lang="en-US" altLang="ko-KR" dirty="0"/>
              <a:t> = 1234_5678_9012_3456L</a:t>
            </a:r>
          </a:p>
          <a:p>
            <a:pPr marL="114300" indent="0">
              <a:buNone/>
            </a:pP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 err="1"/>
              <a:t>socialSecurityNumber</a:t>
            </a:r>
            <a:r>
              <a:rPr lang="en-US" altLang="ko-KR" dirty="0"/>
              <a:t> = 999_99_9999L</a:t>
            </a:r>
          </a:p>
          <a:p>
            <a:pPr marL="114300" indent="0">
              <a:buNone/>
            </a:pP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 err="1"/>
              <a:t>hexBytes</a:t>
            </a:r>
            <a:r>
              <a:rPr lang="en-US" altLang="ko-KR" dirty="0"/>
              <a:t> = 0xFF_EC_DE_5E</a:t>
            </a:r>
          </a:p>
          <a:p>
            <a:pPr marL="114300" indent="0">
              <a:buNone/>
            </a:pPr>
            <a:r>
              <a:rPr lang="en-US" altLang="ko-KR" dirty="0" err="1"/>
              <a:t>val</a:t>
            </a:r>
            <a:r>
              <a:rPr lang="en-US" altLang="ko-KR" dirty="0"/>
              <a:t> bytes = 0b11010010_01101001_10010100_10010010</a:t>
            </a:r>
          </a:p>
        </p:txBody>
      </p:sp>
    </p:spTree>
    <p:extLst>
      <p:ext uri="{BB962C8B-B14F-4D97-AF65-F5344CB8AC3E}">
        <p14:creationId xmlns:p14="http://schemas.microsoft.com/office/powerpoint/2010/main" val="45662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3CAF1B-C449-2044-9171-AD2B101555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implicit widening conversions for numbers in Kotlin.</a:t>
            </a:r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01789B-B799-934F-A112-2E6B7718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Basic Types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7473D0C-7A0A-654A-96EA-FFF94EE193EA}"/>
              </a:ext>
            </a:extLst>
          </p:cNvPr>
          <p:cNvSpPr txBox="1">
            <a:spLocks/>
          </p:cNvSpPr>
          <p:nvPr/>
        </p:nvSpPr>
        <p:spPr>
          <a:xfrm>
            <a:off x="957260" y="1600114"/>
            <a:ext cx="6972299" cy="3271901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altLang="ko-KR" dirty="0"/>
              <a:t>fun main() {</a:t>
            </a:r>
          </a:p>
          <a:p>
            <a:pPr marL="114300" indent="0">
              <a:buNone/>
            </a:pPr>
            <a:r>
              <a:rPr lang="en-US" altLang="ko-KR" dirty="0"/>
              <a:t>    fun </a:t>
            </a:r>
            <a:r>
              <a:rPr lang="en-US" altLang="ko-KR" dirty="0" err="1"/>
              <a:t>printDouble</a:t>
            </a:r>
            <a:r>
              <a:rPr lang="en-US" altLang="ko-KR" dirty="0"/>
              <a:t>(d: Double) { print(d) }</a:t>
            </a:r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1    </a:t>
            </a:r>
          </a:p>
          <a:p>
            <a:pPr marL="11430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val</a:t>
            </a:r>
            <a:r>
              <a:rPr lang="en-US" altLang="ko-KR" dirty="0"/>
              <a:t> d = 1.1</a:t>
            </a:r>
          </a:p>
          <a:p>
            <a:pPr marL="11430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val</a:t>
            </a:r>
            <a:r>
              <a:rPr lang="en-US" altLang="ko-KR" dirty="0"/>
              <a:t> f = 1.1f </a:t>
            </a:r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printDouble</a:t>
            </a:r>
            <a:r>
              <a:rPr lang="en-US" altLang="ko-KR" dirty="0"/>
              <a:t>(d)</a:t>
            </a:r>
          </a:p>
          <a:p>
            <a:pPr marL="114300" indent="0">
              <a:buNone/>
            </a:pPr>
            <a:r>
              <a:rPr lang="en-US" altLang="ko-KR" dirty="0"/>
              <a:t>//    </a:t>
            </a:r>
            <a:r>
              <a:rPr lang="en-US" altLang="ko-KR" dirty="0" err="1"/>
              <a:t>printDouble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 // Error: Type mismatch</a:t>
            </a:r>
          </a:p>
          <a:p>
            <a:pPr marL="114300" indent="0">
              <a:buNone/>
            </a:pPr>
            <a:r>
              <a:rPr lang="en-US" altLang="ko-KR" dirty="0"/>
              <a:t>//    </a:t>
            </a:r>
            <a:r>
              <a:rPr lang="en-US" altLang="ko-KR" dirty="0" err="1"/>
              <a:t>printDouble</a:t>
            </a:r>
            <a:r>
              <a:rPr lang="en-US" altLang="ko-KR" dirty="0"/>
              <a:t>(f) // Error: Type mismatch</a:t>
            </a:r>
          </a:p>
          <a:p>
            <a:pPr marL="114300" indent="0">
              <a:buNone/>
            </a:pPr>
            <a:r>
              <a:rPr lang="en-US" altLang="ko-KR" dirty="0"/>
              <a:t>}</a:t>
            </a:r>
            <a:endParaRPr lang="en-KR" strike="sngStrike" dirty="0"/>
          </a:p>
        </p:txBody>
      </p:sp>
    </p:spTree>
    <p:extLst>
      <p:ext uri="{BB962C8B-B14F-4D97-AF65-F5344CB8AC3E}">
        <p14:creationId xmlns:p14="http://schemas.microsoft.com/office/powerpoint/2010/main" val="293343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3CAF1B-C449-2044-9171-AD2B101555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implicit widening conversions for numbers in Kotlin.</a:t>
            </a:r>
          </a:p>
          <a:p>
            <a:r>
              <a:rPr lang="en-US" dirty="0">
                <a:solidFill>
                  <a:schemeClr val="tx1"/>
                </a:solidFill>
              </a:rPr>
              <a:t>smaller types are NOT implicitly converted to bigger types.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01789B-B799-934F-A112-2E6B7718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Basic Types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7473D0C-7A0A-654A-96EA-FFF94EE193EA}"/>
              </a:ext>
            </a:extLst>
          </p:cNvPr>
          <p:cNvSpPr txBox="1">
            <a:spLocks/>
          </p:cNvSpPr>
          <p:nvPr/>
        </p:nvSpPr>
        <p:spPr>
          <a:xfrm>
            <a:off x="957260" y="1628690"/>
            <a:ext cx="6972299" cy="3271901"/>
          </a:xfrm>
          <a:prstGeom prst="rect">
            <a:avLst/>
          </a:prstGeom>
          <a:noFill/>
          <a:ln cap="rnd">
            <a:solidFill>
              <a:schemeClr val="accent4"/>
            </a:solidFill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Proxima Nova"/>
              <a:buChar char="■"/>
              <a:defRPr sz="13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altLang="ko-KR" dirty="0"/>
              <a:t>fun main() {</a:t>
            </a:r>
          </a:p>
          <a:p>
            <a:pPr marL="114300" indent="0">
              <a:buNone/>
            </a:pPr>
            <a:r>
              <a:rPr lang="en-US" altLang="ko-KR" dirty="0"/>
              <a:t>    fun </a:t>
            </a:r>
            <a:r>
              <a:rPr lang="en-US" altLang="ko-KR" dirty="0" err="1"/>
              <a:t>printDouble</a:t>
            </a:r>
            <a:r>
              <a:rPr lang="en-US" altLang="ko-KR" dirty="0"/>
              <a:t>(d: Double) { print(d) }</a:t>
            </a:r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1    </a:t>
            </a:r>
          </a:p>
          <a:p>
            <a:pPr marL="11430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val</a:t>
            </a:r>
            <a:r>
              <a:rPr lang="en-US" altLang="ko-KR" dirty="0"/>
              <a:t> d = 1.1</a:t>
            </a:r>
          </a:p>
          <a:p>
            <a:pPr marL="11430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val</a:t>
            </a:r>
            <a:r>
              <a:rPr lang="en-US" altLang="ko-KR" dirty="0"/>
              <a:t> f = 1.1f </a:t>
            </a:r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printDouble</a:t>
            </a:r>
            <a:r>
              <a:rPr lang="en-US" altLang="ko-KR" dirty="0"/>
              <a:t>(d)</a:t>
            </a:r>
          </a:p>
          <a:p>
            <a:pPr marL="11430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printDouble</a:t>
            </a:r>
            <a:r>
              <a:rPr lang="en-US" altLang="ko-KR" dirty="0"/>
              <a:t>(</a:t>
            </a:r>
            <a:r>
              <a:rPr lang="en-US" altLang="ko-KR" dirty="0" err="1"/>
              <a:t>i.</a:t>
            </a:r>
            <a:r>
              <a:rPr lang="en-US" altLang="ko-KR" dirty="0" err="1">
                <a:solidFill>
                  <a:schemeClr val="tx1"/>
                </a:solidFill>
              </a:rPr>
              <a:t>toDouble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r>
              <a:rPr lang="en-US" altLang="ko-KR" dirty="0"/>
              <a:t>)</a:t>
            </a:r>
          </a:p>
          <a:p>
            <a:pPr marL="11430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printDouble</a:t>
            </a:r>
            <a:r>
              <a:rPr lang="en-US" altLang="ko-KR" dirty="0"/>
              <a:t>(</a:t>
            </a:r>
            <a:r>
              <a:rPr lang="en-US" altLang="ko-KR" dirty="0" err="1"/>
              <a:t>d</a:t>
            </a:r>
            <a:r>
              <a:rPr lang="en-US" altLang="ko-KR" dirty="0" err="1">
                <a:solidFill>
                  <a:schemeClr val="tx1"/>
                </a:solidFill>
              </a:rPr>
              <a:t>.toDouble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r>
              <a:rPr lang="en-US" altLang="ko-KR" dirty="0"/>
              <a:t>)</a:t>
            </a:r>
          </a:p>
          <a:p>
            <a:pPr marL="11430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70204"/>
      </p:ext>
    </p:extLst>
  </p:cSld>
  <p:clrMapOvr>
    <a:masterClrMapping/>
  </p:clrMapOvr>
</p:sld>
</file>

<file path=ppt/theme/theme1.xml><?xml version="1.0" encoding="utf-8"?>
<a:theme xmlns:a="http://schemas.openxmlformats.org/drawingml/2006/main" name="Lunit Simple">
  <a:themeElements>
    <a:clrScheme name="Simple Light">
      <a:dk1>
        <a:srgbClr val="00C9EA"/>
      </a:dk1>
      <a:lt1>
        <a:srgbClr val="0F1B30"/>
      </a:lt1>
      <a:dk2>
        <a:srgbClr val="2E4486"/>
      </a:dk2>
      <a:lt2>
        <a:srgbClr val="8694B1"/>
      </a:lt2>
      <a:accent1>
        <a:srgbClr val="7292FD"/>
      </a:accent1>
      <a:accent2>
        <a:srgbClr val="FF50A0"/>
      </a:accent2>
      <a:accent3>
        <a:srgbClr val="E8EBF3"/>
      </a:accent3>
      <a:accent4>
        <a:srgbClr val="FFFFFF"/>
      </a:accent4>
      <a:accent5>
        <a:srgbClr val="000000"/>
      </a:accent5>
      <a:accent6>
        <a:srgbClr val="000000"/>
      </a:accent6>
      <a:hlink>
        <a:srgbClr val="00C9E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unit Simple">
  <a:themeElements>
    <a:clrScheme name="Simple Light">
      <a:dk1>
        <a:srgbClr val="00C9EA"/>
      </a:dk1>
      <a:lt1>
        <a:srgbClr val="0F1B30"/>
      </a:lt1>
      <a:dk2>
        <a:srgbClr val="2E4486"/>
      </a:dk2>
      <a:lt2>
        <a:srgbClr val="8694B1"/>
      </a:lt2>
      <a:accent1>
        <a:srgbClr val="7292FD"/>
      </a:accent1>
      <a:accent2>
        <a:srgbClr val="FF50A0"/>
      </a:accent2>
      <a:accent3>
        <a:srgbClr val="7292FD"/>
      </a:accent3>
      <a:accent4>
        <a:srgbClr val="FFFFFF"/>
      </a:accent4>
      <a:accent5>
        <a:srgbClr val="E8EBF3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2488</Words>
  <Application>Microsoft Macintosh PowerPoint</Application>
  <PresentationFormat>On-screen Show (16:9)</PresentationFormat>
  <Paragraphs>312</Paragraphs>
  <Slides>35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Proxima Nova</vt:lpstr>
      <vt:lpstr>Arial</vt:lpstr>
      <vt:lpstr>Lunit Simple</vt:lpstr>
      <vt:lpstr>Lunit Simple</vt:lpstr>
      <vt:lpstr>Getting Started + Basics + Functions and Lambdas</vt:lpstr>
      <vt:lpstr>Useful Tool</vt:lpstr>
      <vt:lpstr>Package and Import</vt:lpstr>
      <vt:lpstr>Program Enty Point</vt:lpstr>
      <vt:lpstr>Basic Types</vt:lpstr>
      <vt:lpstr>Basic Types</vt:lpstr>
      <vt:lpstr>Basic Types</vt:lpstr>
      <vt:lpstr>Basic Types</vt:lpstr>
      <vt:lpstr>Basic Types</vt:lpstr>
      <vt:lpstr>Basic Types</vt:lpstr>
      <vt:lpstr>Basic Types</vt:lpstr>
      <vt:lpstr>Nullable values and null checks</vt:lpstr>
      <vt:lpstr>Type checks and automatic casts</vt:lpstr>
      <vt:lpstr>Variable</vt:lpstr>
      <vt:lpstr>Control Flow: If </vt:lpstr>
      <vt:lpstr>Control Flow: When</vt:lpstr>
      <vt:lpstr>Control Flow: For </vt:lpstr>
      <vt:lpstr>Control Flow: While </vt:lpstr>
      <vt:lpstr>Returns and Jumps</vt:lpstr>
      <vt:lpstr>Returns and Jumps</vt:lpstr>
      <vt:lpstr>Returns and Jumps</vt:lpstr>
      <vt:lpstr>Returns and Jumps</vt:lpstr>
      <vt:lpstr>Returns and Jumps</vt:lpstr>
      <vt:lpstr>Returns and Jumps</vt:lpstr>
      <vt:lpstr>Nothing Type ?</vt:lpstr>
      <vt:lpstr>Nothing Type ?</vt:lpstr>
      <vt:lpstr>Functions</vt:lpstr>
      <vt:lpstr>Functions – Default arguments</vt:lpstr>
      <vt:lpstr>Functions – variable number of arguments</vt:lpstr>
      <vt:lpstr>Functions – Infix notation</vt:lpstr>
      <vt:lpstr>Lambdas</vt:lpstr>
      <vt:lpstr>Inline Functions</vt:lpstr>
      <vt:lpstr>Inline Functions</vt:lpstr>
      <vt:lpstr>Thank you!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Lunit Presentation Template Guide</dc:title>
  <cp:lastModifiedBy>Eric Thomas</cp:lastModifiedBy>
  <cp:revision>12</cp:revision>
  <dcterms:modified xsi:type="dcterms:W3CDTF">2020-12-01T08:53:08Z</dcterms:modified>
</cp:coreProperties>
</file>