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95" r:id="rId4"/>
    <p:sldId id="300" r:id="rId5"/>
    <p:sldId id="304" r:id="rId6"/>
    <p:sldId id="303" r:id="rId7"/>
    <p:sldId id="305" r:id="rId8"/>
    <p:sldId id="306" r:id="rId9"/>
    <p:sldId id="302" r:id="rId10"/>
    <p:sldId id="309" r:id="rId11"/>
    <p:sldId id="311" r:id="rId12"/>
    <p:sldId id="284" r:id="rId13"/>
  </p:sldIdLst>
  <p:sldSz cx="12192000" cy="6858000"/>
  <p:notesSz cx="7105650" cy="10236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7C9402F4-ADE2-4440-8496-7CD92138ED0E}">
          <p14:sldIdLst>
            <p14:sldId id="256"/>
            <p14:sldId id="257"/>
            <p14:sldId id="295"/>
            <p14:sldId id="300"/>
            <p14:sldId id="304"/>
            <p14:sldId id="303"/>
            <p14:sldId id="305"/>
            <p14:sldId id="306"/>
            <p14:sldId id="302"/>
            <p14:sldId id="309"/>
            <p14:sldId id="311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AE0BE0-14AF-4AF7-BD8A-492DE404B336}">
  <a:tblStyle styleId="{C4AE0BE0-14AF-4AF7-BD8A-492DE404B33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5309" autoAdjust="0"/>
  </p:normalViewPr>
  <p:slideViewPr>
    <p:cSldViewPr snapToGrid="0">
      <p:cViewPr varScale="1">
        <p:scale>
          <a:sx n="65" d="100"/>
          <a:sy n="65" d="100"/>
        </p:scale>
        <p:origin x="43" y="283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79114" cy="513588"/>
          </a:xfrm>
          <a:prstGeom prst="rect">
            <a:avLst/>
          </a:prstGeom>
          <a:noFill/>
          <a:ln>
            <a:noFill/>
          </a:ln>
        </p:spPr>
        <p:txBody>
          <a:bodyPr lIns="99077" tIns="99077" rIns="99077" bIns="99077" anchor="t" anchorCtr="0"/>
          <a:lstStyle>
            <a:lvl1pPr marL="0" marR="0" lvl="0" indent="0" algn="l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95468" marR="0" lvl="1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90935" marR="0" lvl="2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86403" marR="0" lvl="3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81871" marR="0" lvl="4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77338" marR="0" lvl="5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2806" marR="0" lvl="6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68273" marR="0" lvl="7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63741" marR="0" lvl="8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024890" y="0"/>
            <a:ext cx="3079114" cy="513588"/>
          </a:xfrm>
          <a:prstGeom prst="rect">
            <a:avLst/>
          </a:prstGeom>
          <a:noFill/>
          <a:ln>
            <a:noFill/>
          </a:ln>
        </p:spPr>
        <p:txBody>
          <a:bodyPr lIns="99077" tIns="99077" rIns="99077" bIns="99077" anchor="t" anchorCtr="0"/>
          <a:lstStyle>
            <a:lvl1pPr marL="0" marR="0" lvl="0" indent="0" algn="r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95468" marR="0" lvl="1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90935" marR="0" lvl="2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86403" marR="0" lvl="3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81871" marR="0" lvl="4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77338" marR="0" lvl="5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2806" marR="0" lvl="6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68273" marR="0" lvl="7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63741" marR="0" lvl="8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10566" y="4926171"/>
            <a:ext cx="5684519" cy="4030504"/>
          </a:xfrm>
          <a:prstGeom prst="rect">
            <a:avLst/>
          </a:prstGeom>
          <a:noFill/>
          <a:ln>
            <a:noFill/>
          </a:ln>
        </p:spPr>
        <p:txBody>
          <a:bodyPr lIns="99077" tIns="99077" rIns="99077" bIns="99077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1" y="9722614"/>
            <a:ext cx="3079114" cy="513585"/>
          </a:xfrm>
          <a:prstGeom prst="rect">
            <a:avLst/>
          </a:prstGeom>
          <a:noFill/>
          <a:ln>
            <a:noFill/>
          </a:ln>
        </p:spPr>
        <p:txBody>
          <a:bodyPr lIns="99077" tIns="99077" rIns="99077" bIns="99077" anchor="b" anchorCtr="0"/>
          <a:lstStyle>
            <a:lvl1pPr marL="0" marR="0" lvl="0" indent="0" algn="l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95468" marR="0" lvl="1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90935" marR="0" lvl="2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86403" marR="0" lvl="3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81871" marR="0" lvl="4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77338" marR="0" lvl="5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2806" marR="0" lvl="6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68273" marR="0" lvl="7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63741" marR="0" lvl="8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024890" y="9722614"/>
            <a:ext cx="3079114" cy="513585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</a:rPr>
              <a:pPr algn="r">
                <a:buSzPct val="25000"/>
              </a:pPr>
              <a:t>‹#›</a:t>
            </a:fld>
            <a:endParaRPr lang="en-US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710566" y="4926171"/>
            <a:ext cx="5684519" cy="4030504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t" anchorCtr="0">
            <a:noAutofit/>
          </a:bodyPr>
          <a:lstStyle/>
          <a:p>
            <a:pPr>
              <a:buSzPct val="25000"/>
            </a:pPr>
            <a:endParaRPr sz="1300"/>
          </a:p>
          <a:p>
            <a:pPr>
              <a:buSzPct val="25000"/>
            </a:pPr>
            <a:endParaRPr sz="1300"/>
          </a:p>
          <a:p>
            <a:pPr>
              <a:buSzPct val="25000"/>
            </a:pPr>
            <a:endParaRPr sz="1300"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4024890" y="9722614"/>
            <a:ext cx="3079114" cy="513585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300">
                <a:solidFill>
                  <a:schemeClr val="dk1"/>
                </a:solidFill>
              </a:rPr>
              <a:pPr algn="r">
                <a:buSzPct val="25000"/>
              </a:pPr>
              <a:t>1</a:t>
            </a:fld>
            <a:endParaRPr lang="en-US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10566" y="4926171"/>
            <a:ext cx="5684519" cy="4030504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endParaRPr sz="1300"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4024890" y="9722614"/>
            <a:ext cx="3079114" cy="513585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300">
                <a:solidFill>
                  <a:schemeClr val="dk1"/>
                </a:solidFill>
              </a:rPr>
              <a:pPr algn="r">
                <a:buSzPct val="25000"/>
              </a:pPr>
              <a:t>10</a:t>
            </a:fld>
            <a:endParaRPr lang="en-US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053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10566" y="4926171"/>
            <a:ext cx="5684519" cy="4030504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endParaRPr sz="1300"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4024890" y="9722614"/>
            <a:ext cx="3079114" cy="513585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300">
                <a:solidFill>
                  <a:schemeClr val="dk1"/>
                </a:solidFill>
              </a:rPr>
              <a:pPr algn="r">
                <a:buSzPct val="25000"/>
              </a:pPr>
              <a:t>11</a:t>
            </a:fld>
            <a:endParaRPr lang="en-US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947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710566" y="4926171"/>
            <a:ext cx="5684519" cy="4030504"/>
          </a:xfrm>
          <a:prstGeom prst="rect">
            <a:avLst/>
          </a:prstGeom>
        </p:spPr>
        <p:txBody>
          <a:bodyPr lIns="99077" tIns="99077" rIns="99077" bIns="99077" anchor="t" anchorCtr="0">
            <a:noAutofit/>
          </a:bodyPr>
          <a:lstStyle/>
          <a:p>
            <a:endParaRPr/>
          </a:p>
        </p:txBody>
      </p:sp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10566" y="4926171"/>
            <a:ext cx="5684519" cy="4030504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endParaRPr sz="1300"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4024890" y="9722614"/>
            <a:ext cx="3079114" cy="513585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300">
                <a:solidFill>
                  <a:schemeClr val="dk1"/>
                </a:solidFill>
              </a:rPr>
              <a:pPr algn="r">
                <a:buSzPct val="25000"/>
              </a:pPr>
              <a:t>2</a:t>
            </a:fld>
            <a:endParaRPr lang="en-US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10566" y="4926171"/>
            <a:ext cx="5684519" cy="4030504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endParaRPr sz="1300"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4024890" y="9722614"/>
            <a:ext cx="3079114" cy="513585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300">
                <a:solidFill>
                  <a:schemeClr val="dk1"/>
                </a:solidFill>
              </a:rPr>
              <a:pPr algn="r">
                <a:buSzPct val="25000"/>
              </a:pPr>
              <a:t>3</a:t>
            </a:fld>
            <a:endParaRPr lang="en-US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154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10566" y="4926171"/>
            <a:ext cx="5684519" cy="4030504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endParaRPr sz="1300"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4024890" y="9722614"/>
            <a:ext cx="3079114" cy="513585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300">
                <a:solidFill>
                  <a:schemeClr val="dk1"/>
                </a:solidFill>
              </a:rPr>
              <a:pPr algn="r">
                <a:buSzPct val="25000"/>
              </a:pPr>
              <a:t>4</a:t>
            </a:fld>
            <a:endParaRPr lang="en-US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104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10566" y="4926171"/>
            <a:ext cx="5684519" cy="4030504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endParaRPr sz="1300"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4024890" y="9722614"/>
            <a:ext cx="3079114" cy="513585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300">
                <a:solidFill>
                  <a:schemeClr val="dk1"/>
                </a:solidFill>
              </a:rPr>
              <a:pPr algn="r">
                <a:buSzPct val="25000"/>
              </a:pPr>
              <a:t>5</a:t>
            </a:fld>
            <a:endParaRPr lang="en-US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479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10566" y="4926171"/>
            <a:ext cx="5684519" cy="4030504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endParaRPr sz="1300"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4024890" y="9722614"/>
            <a:ext cx="3079114" cy="513585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300">
                <a:solidFill>
                  <a:schemeClr val="dk1"/>
                </a:solidFill>
              </a:rPr>
              <a:pPr algn="r">
                <a:buSzPct val="25000"/>
              </a:pPr>
              <a:t>6</a:t>
            </a:fld>
            <a:endParaRPr lang="en-US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690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10566" y="4926171"/>
            <a:ext cx="5684519" cy="4030504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endParaRPr sz="1300"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4024890" y="9722614"/>
            <a:ext cx="3079114" cy="513585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300">
                <a:solidFill>
                  <a:schemeClr val="dk1"/>
                </a:solidFill>
              </a:rPr>
              <a:pPr algn="r">
                <a:buSzPct val="25000"/>
              </a:pPr>
              <a:t>7</a:t>
            </a:fld>
            <a:endParaRPr lang="en-US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530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10566" y="4926171"/>
            <a:ext cx="5684519" cy="4030504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endParaRPr sz="1300"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4024890" y="9722614"/>
            <a:ext cx="3079114" cy="513585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300">
                <a:solidFill>
                  <a:schemeClr val="dk1"/>
                </a:solidFill>
              </a:rPr>
              <a:pPr algn="r">
                <a:buSzPct val="25000"/>
              </a:pPr>
              <a:t>8</a:t>
            </a:fld>
            <a:endParaRPr lang="en-US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406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10566" y="4926171"/>
            <a:ext cx="5684519" cy="4030504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endParaRPr sz="1300"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4024890" y="9722614"/>
            <a:ext cx="3079114" cy="513585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300">
                <a:solidFill>
                  <a:schemeClr val="dk1"/>
                </a:solidFill>
              </a:rPr>
              <a:pPr algn="r">
                <a:buSzPct val="25000"/>
              </a:pPr>
              <a:t>9</a:t>
            </a:fld>
            <a:endParaRPr lang="en-US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529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6334316"/>
            <a:ext cx="12192000" cy="664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1100050" y="4455621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Shape 2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7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8"/>
            <a:ext cx="5759897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097279" y="4453128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" name="Shape 5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4937760" cy="40233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621791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109727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1097279" y="2582334"/>
            <a:ext cx="4937760" cy="3286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3"/>
          </p:nvPr>
        </p:nvSpPr>
        <p:spPr>
          <a:xfrm>
            <a:off x="621791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4"/>
          </p:nvPr>
        </p:nvSpPr>
        <p:spPr>
          <a:xfrm>
            <a:off x="6217919" y="2582333"/>
            <a:ext cx="4937760" cy="3286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15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594358"/>
            <a:ext cx="3200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39" cy="525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399" cy="3379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0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4953000"/>
            <a:ext cx="12188824" cy="1904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15" y="491507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1097279" y="5074919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4" cy="4915076"/>
          </a:xfrm>
          <a:prstGeom prst="rect">
            <a:avLst/>
          </a:prstGeom>
          <a:solidFill>
            <a:srgbClr val="BECAD4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1097279" y="5907023"/>
            <a:ext cx="10113264" cy="5943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 rot="5400000">
            <a:off x="4114799" y="-1171785"/>
            <a:ext cx="4023360" cy="1005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Shape 17"/>
          <p:cNvCxnSpPr/>
          <p:nvPr/>
        </p:nvCxnSpPr>
        <p:spPr>
          <a:xfrm>
            <a:off x="1193532" y="1737844"/>
            <a:ext cx="9966959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subTitle" idx="1"/>
          </p:nvPr>
        </p:nvSpPr>
        <p:spPr>
          <a:xfrm>
            <a:off x="1100050" y="4455621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이동규</a:t>
            </a:r>
            <a:endParaRPr sz="2400" b="0" i="0" u="none" strike="noStrike" cap="none" dirty="0">
              <a:solidFill>
                <a:schemeClr val="bg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3213098" y="1587499"/>
            <a:ext cx="7945351" cy="27376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endParaRPr lang="en-US" sz="3200" b="0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79" y="749224"/>
            <a:ext cx="10493359" cy="356615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6000" dirty="0" smtClean="0"/>
              <a:t>Backend Server – </a:t>
            </a:r>
            <a:r>
              <a:rPr lang="en-US" altLang="ko-KR" sz="6000" dirty="0" err="1" smtClean="0"/>
              <a:t>Redis</a:t>
            </a:r>
            <a:r>
              <a:rPr lang="en-US" altLang="ko-KR" sz="6000" dirty="0" smtClean="0"/>
              <a:t> </a:t>
            </a:r>
            <a:r>
              <a:rPr lang="ko-KR" altLang="en-US" sz="6000" dirty="0" smtClean="0"/>
              <a:t>설계</a:t>
            </a:r>
            <a:r>
              <a:rPr lang="en-US" altLang="ko-KR" sz="6000" dirty="0" smtClean="0"/>
              <a:t> </a:t>
            </a:r>
            <a:endParaRPr lang="ko-KR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1138987" y="953963"/>
            <a:ext cx="8289217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4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최종 설계 </a:t>
            </a:r>
            <a:r>
              <a:rPr lang="en-US" altLang="ko-KR" sz="4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</a:t>
            </a:r>
            <a:r>
              <a:rPr lang="ko-KR" altLang="en-US" sz="4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altLang="ko-KR" sz="48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495066"/>
              </p:ext>
            </p:extLst>
          </p:nvPr>
        </p:nvGraphicFramePr>
        <p:xfrm>
          <a:off x="1921307" y="2080029"/>
          <a:ext cx="7259946" cy="43790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1989">
                  <a:extLst>
                    <a:ext uri="{9D8B030D-6E8A-4147-A177-3AD203B41FA5}">
                      <a16:colId xmlns:a16="http://schemas.microsoft.com/office/drawing/2014/main" val="2263525880"/>
                    </a:ext>
                  </a:extLst>
                </a:gridCol>
                <a:gridCol w="1451989">
                  <a:extLst>
                    <a:ext uri="{9D8B030D-6E8A-4147-A177-3AD203B41FA5}">
                      <a16:colId xmlns:a16="http://schemas.microsoft.com/office/drawing/2014/main" val="4258100453"/>
                    </a:ext>
                  </a:extLst>
                </a:gridCol>
                <a:gridCol w="1451989">
                  <a:extLst>
                    <a:ext uri="{9D8B030D-6E8A-4147-A177-3AD203B41FA5}">
                      <a16:colId xmlns:a16="http://schemas.microsoft.com/office/drawing/2014/main" val="3700705422"/>
                    </a:ext>
                  </a:extLst>
                </a:gridCol>
                <a:gridCol w="1972590">
                  <a:extLst>
                    <a:ext uri="{9D8B030D-6E8A-4147-A177-3AD203B41FA5}">
                      <a16:colId xmlns:a16="http://schemas.microsoft.com/office/drawing/2014/main" val="2711000769"/>
                    </a:ext>
                  </a:extLst>
                </a:gridCol>
                <a:gridCol w="931389">
                  <a:extLst>
                    <a:ext uri="{9D8B030D-6E8A-4147-A177-3AD203B41FA5}">
                      <a16:colId xmlns:a16="http://schemas.microsoft.com/office/drawing/2014/main" val="491876688"/>
                    </a:ext>
                  </a:extLst>
                </a:gridCol>
              </a:tblGrid>
              <a:tr h="380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purpose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</a:t>
                      </a:r>
                      <a:r>
                        <a:rPr lang="en-US" altLang="ko-KR" baseline="0" dirty="0" smtClean="0"/>
                        <a:t> 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Element or value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394201"/>
                  </a:ext>
                </a:extLst>
              </a:tr>
              <a:tr h="8590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사용가능한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FE Server</a:t>
                      </a:r>
                      <a:r>
                        <a:rPr lang="ko-KR" altLang="en-US" dirty="0" smtClean="0"/>
                        <a:t>의 </a:t>
                      </a:r>
                      <a:r>
                        <a:rPr lang="en-US" altLang="ko-KR" dirty="0" smtClean="0"/>
                        <a:t>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“</a:t>
                      </a:r>
                      <a:r>
                        <a:rPr lang="en-US" altLang="ko-KR" dirty="0" err="1" smtClean="0"/>
                        <a:t>fe:list</a:t>
                      </a:r>
                      <a:r>
                        <a:rPr lang="en-US" altLang="ko-KR" dirty="0" smtClean="0"/>
                        <a:t>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Ip:port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ex) 10.100.58.3:58994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238158"/>
                  </a:ext>
                </a:extLst>
              </a:tr>
              <a:tr h="380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Fe</a:t>
                      </a:r>
                      <a:r>
                        <a:rPr lang="en-US" altLang="ko-KR" baseline="0" dirty="0" smtClean="0"/>
                        <a:t> server</a:t>
                      </a:r>
                      <a:r>
                        <a:rPr lang="ko-KR" altLang="en-US" baseline="0" dirty="0" smtClean="0"/>
                        <a:t>의 </a:t>
                      </a:r>
                      <a:r>
                        <a:rPr lang="en-US" altLang="ko-KR" baseline="0" dirty="0" smtClean="0"/>
                        <a:t>nickname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Ip:port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ex) 10.100.58.3:53984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Fe Name </a:t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ex) fe1, fe2, fe3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97244"/>
                  </a:ext>
                </a:extLst>
              </a:tr>
              <a:tr h="380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Fe server</a:t>
                      </a:r>
                      <a:r>
                        <a:rPr lang="ko-KR" altLang="en-US" dirty="0" smtClean="0"/>
                        <a:t>의 </a:t>
                      </a:r>
                      <a:r>
                        <a:rPr lang="en-US" altLang="ko-KR" dirty="0" err="1" smtClean="0"/>
                        <a:t>servce</a:t>
                      </a:r>
                      <a:r>
                        <a:rPr lang="en-US" altLang="ko-KR" dirty="0" smtClean="0"/>
                        <a:t> info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Hash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feName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ex)</a:t>
                      </a:r>
                      <a:r>
                        <a:rPr lang="en-US" altLang="ko-KR" baseline="0" dirty="0" smtClean="0"/>
                        <a:t> fe1, fe2, fe3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Field</a:t>
                      </a:r>
                      <a:r>
                        <a:rPr lang="en-US" altLang="ko-KR" baseline="0" dirty="0" smtClean="0"/>
                        <a:t> : </a:t>
                      </a:r>
                      <a:r>
                        <a:rPr lang="en-US" altLang="ko-KR" baseline="0" dirty="0" err="1" smtClean="0"/>
                        <a:t>ip</a:t>
                      </a:r>
                      <a:r>
                        <a:rPr lang="en-US" altLang="ko-KR" baseline="0" dirty="0" smtClean="0"/>
                        <a:t>, port, name,</a:t>
                      </a:r>
                      <a:br>
                        <a:rPr lang="en-US" altLang="ko-KR" baseline="0" dirty="0" smtClean="0"/>
                      </a:br>
                      <a:r>
                        <a:rPr lang="en-US" altLang="ko-KR" baseline="0" dirty="0" smtClean="0"/>
                        <a:t>value : </a:t>
                      </a:r>
                      <a:r>
                        <a:rPr lang="en-US" altLang="ko-KR" baseline="0" dirty="0" err="1" smtClean="0"/>
                        <a:t>ip</a:t>
                      </a:r>
                      <a:r>
                        <a:rPr lang="en-US" altLang="ko-KR" baseline="0" dirty="0" smtClean="0"/>
                        <a:t>, port, 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378082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Whether</a:t>
                      </a:r>
                      <a:r>
                        <a:rPr lang="en-US" altLang="ko-KR" baseline="0" dirty="0" smtClean="0"/>
                        <a:t> user is login on FE Server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feName:login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ex) fe3:login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Offset : user</a:t>
                      </a:r>
                      <a:r>
                        <a:rPr lang="en-US" altLang="ko-KR" baseline="0" dirty="0" smtClean="0"/>
                        <a:t> number id 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Value : 1(login) or 0(logout)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677961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Whether</a:t>
                      </a:r>
                      <a:r>
                        <a:rPr lang="en-US" altLang="ko-KR" baseline="0" dirty="0" smtClean="0"/>
                        <a:t> user is dummy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“dummy”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Offset: user number Id</a:t>
                      </a:r>
                    </a:p>
                    <a:p>
                      <a:pPr latinLnBrk="1"/>
                      <a:r>
                        <a:rPr lang="en-US" altLang="ko-KR" dirty="0" smtClean="0"/>
                        <a:t>Value</a:t>
                      </a:r>
                      <a:r>
                        <a:rPr lang="en-US" altLang="ko-KR" baseline="0" dirty="0" smtClean="0"/>
                        <a:t> : 1(dummy) or 0(normal user)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818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41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1138987" y="953963"/>
            <a:ext cx="8289217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4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최종 설계 </a:t>
            </a:r>
            <a:r>
              <a:rPr lang="en-US" altLang="ko-KR" sz="4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altLang="ko-KR" sz="4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ko-KR" altLang="en-US" sz="4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altLang="ko-KR" sz="48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678640"/>
              </p:ext>
            </p:extLst>
          </p:nvPr>
        </p:nvGraphicFramePr>
        <p:xfrm>
          <a:off x="1941627" y="1886989"/>
          <a:ext cx="7259946" cy="39467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1989">
                  <a:extLst>
                    <a:ext uri="{9D8B030D-6E8A-4147-A177-3AD203B41FA5}">
                      <a16:colId xmlns:a16="http://schemas.microsoft.com/office/drawing/2014/main" val="2263525880"/>
                    </a:ext>
                  </a:extLst>
                </a:gridCol>
                <a:gridCol w="1451989">
                  <a:extLst>
                    <a:ext uri="{9D8B030D-6E8A-4147-A177-3AD203B41FA5}">
                      <a16:colId xmlns:a16="http://schemas.microsoft.com/office/drawing/2014/main" val="4258100453"/>
                    </a:ext>
                  </a:extLst>
                </a:gridCol>
                <a:gridCol w="1451989">
                  <a:extLst>
                    <a:ext uri="{9D8B030D-6E8A-4147-A177-3AD203B41FA5}">
                      <a16:colId xmlns:a16="http://schemas.microsoft.com/office/drawing/2014/main" val="3700705422"/>
                    </a:ext>
                  </a:extLst>
                </a:gridCol>
                <a:gridCol w="1972590">
                  <a:extLst>
                    <a:ext uri="{9D8B030D-6E8A-4147-A177-3AD203B41FA5}">
                      <a16:colId xmlns:a16="http://schemas.microsoft.com/office/drawing/2014/main" val="2711000769"/>
                    </a:ext>
                  </a:extLst>
                </a:gridCol>
                <a:gridCol w="931389">
                  <a:extLst>
                    <a:ext uri="{9D8B030D-6E8A-4147-A177-3AD203B41FA5}">
                      <a16:colId xmlns:a16="http://schemas.microsoft.com/office/drawing/2014/main" val="491876688"/>
                    </a:ext>
                  </a:extLst>
                </a:gridCol>
              </a:tblGrid>
              <a:tr h="380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Purpose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</a:t>
                      </a:r>
                      <a:r>
                        <a:rPr lang="en-US" altLang="ko-KR" baseline="0" dirty="0" smtClean="0"/>
                        <a:t> 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Element or value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394201"/>
                  </a:ext>
                </a:extLst>
              </a:tr>
              <a:tr h="859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FE</a:t>
                      </a:r>
                      <a:r>
                        <a:rPr lang="ko-KR" altLang="en-US" dirty="0" smtClean="0"/>
                        <a:t>에 생성되어 있는 </a:t>
                      </a:r>
                      <a:r>
                        <a:rPr lang="ko-KR" altLang="en-US" dirty="0" err="1" smtClean="0"/>
                        <a:t>채팅방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feName:chattingroomlist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Ex) fe3:chattingroomlist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Chat</a:t>
                      </a:r>
                      <a:r>
                        <a:rPr lang="en-US" altLang="ko-KR" baseline="0" dirty="0" smtClean="0"/>
                        <a:t> room Number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Ex) 1,3,4,5,10, . . .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238158"/>
                  </a:ext>
                </a:extLst>
              </a:tr>
              <a:tr h="3806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채팅방</a:t>
                      </a:r>
                      <a:r>
                        <a:rPr lang="ko-KR" altLang="en-US" dirty="0" smtClean="0"/>
                        <a:t> 정보 </a:t>
                      </a:r>
                      <a:r>
                        <a:rPr lang="en-US" altLang="ko-KR" dirty="0" smtClean="0"/>
                        <a:t>– count(</a:t>
                      </a:r>
                      <a:r>
                        <a:rPr lang="ko-KR" altLang="en-US" dirty="0" smtClean="0"/>
                        <a:t>접속해 있는 유저의 수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feName:roomNo:count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Ex) fe3:room10:count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Connected User</a:t>
                      </a:r>
                      <a:r>
                        <a:rPr lang="en-US" altLang="ko-KR" baseline="0" dirty="0" smtClean="0"/>
                        <a:t> counts 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Ex) 10,1,5,12, . . 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97244"/>
                  </a:ext>
                </a:extLst>
              </a:tr>
              <a:tr h="3806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채팅방</a:t>
                      </a:r>
                      <a:r>
                        <a:rPr lang="ko-KR" altLang="en-US" dirty="0" smtClean="0"/>
                        <a:t> 정보 </a:t>
                      </a:r>
                      <a:r>
                        <a:rPr lang="en-US" altLang="ko-KR" dirty="0" smtClean="0"/>
                        <a:t>– user(</a:t>
                      </a:r>
                      <a:r>
                        <a:rPr lang="ko-KR" altLang="en-US" dirty="0" smtClean="0"/>
                        <a:t>접속해 있는 유저의 </a:t>
                      </a:r>
                      <a:r>
                        <a:rPr lang="en-US" altLang="ko-KR" dirty="0" smtClean="0"/>
                        <a:t>id)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feName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ex)</a:t>
                      </a:r>
                      <a:r>
                        <a:rPr lang="en-US" altLang="ko-KR" baseline="0" dirty="0" smtClean="0"/>
                        <a:t> fe1, fe2, fe3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Field</a:t>
                      </a:r>
                      <a:r>
                        <a:rPr lang="en-US" altLang="ko-KR" baseline="0" dirty="0" smtClean="0"/>
                        <a:t> : </a:t>
                      </a:r>
                      <a:r>
                        <a:rPr lang="en-US" altLang="ko-KR" baseline="0" dirty="0" err="1" smtClean="0"/>
                        <a:t>ip</a:t>
                      </a:r>
                      <a:r>
                        <a:rPr lang="en-US" altLang="ko-KR" baseline="0" dirty="0" smtClean="0"/>
                        <a:t>, port, name,</a:t>
                      </a:r>
                      <a:br>
                        <a:rPr lang="en-US" altLang="ko-KR" baseline="0" dirty="0" smtClean="0"/>
                      </a:br>
                      <a:r>
                        <a:rPr lang="en-US" altLang="ko-KR" baseline="0" dirty="0" smtClean="0"/>
                        <a:t>value : </a:t>
                      </a:r>
                      <a:r>
                        <a:rPr lang="en-US" altLang="ko-KR" baseline="0" dirty="0" err="1" smtClean="0"/>
                        <a:t>ip</a:t>
                      </a:r>
                      <a:r>
                        <a:rPr lang="en-US" altLang="ko-KR" baseline="0" dirty="0" smtClean="0"/>
                        <a:t>, port, 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378082"/>
                  </a:ext>
                </a:extLst>
              </a:tr>
              <a:tr h="380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Ranking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Sorted</a:t>
                      </a:r>
                      <a:r>
                        <a:rPr lang="en-US" altLang="ko-KR" baseline="0" dirty="0" smtClean="0"/>
                        <a:t> 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“</a:t>
                      </a:r>
                      <a:r>
                        <a:rPr lang="en-US" altLang="ko-KR" dirty="0" err="1" smtClean="0"/>
                        <a:t>ranking:chatting</a:t>
                      </a:r>
                      <a:r>
                        <a:rPr lang="en-US" altLang="ko-KR" dirty="0" smtClean="0"/>
                        <a:t>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Score</a:t>
                      </a:r>
                      <a:r>
                        <a:rPr lang="en-US" altLang="ko-KR" baseline="0" dirty="0" smtClean="0"/>
                        <a:t> : </a:t>
                      </a:r>
                      <a:r>
                        <a:rPr lang="ko-KR" altLang="en-US" baseline="0" dirty="0" smtClean="0"/>
                        <a:t>채팅 횟수 </a:t>
                      </a:r>
                      <a:r>
                        <a:rPr lang="en-US" altLang="ko-KR" baseline="0" dirty="0" smtClean="0"/>
                        <a:t/>
                      </a:r>
                      <a:br>
                        <a:rPr lang="en-US" altLang="ko-KR" baseline="0" dirty="0" smtClean="0"/>
                      </a:br>
                      <a:r>
                        <a:rPr lang="en-US" altLang="ko-KR" baseline="0" dirty="0" smtClean="0"/>
                        <a:t>Field : user id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677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64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/>
        </p:nvSpPr>
        <p:spPr>
          <a:xfrm>
            <a:off x="2974310" y="2726157"/>
            <a:ext cx="6099349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lang="en-US" sz="4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1138988" y="942388"/>
            <a:ext cx="4957010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lang="en-US" sz="4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1138988" y="1899612"/>
            <a:ext cx="9258079" cy="38283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User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Chattingroom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FE Info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lang="ko-KR" altLang="en-US" sz="2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최종설계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1138987" y="953963"/>
            <a:ext cx="8289217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4800" b="1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Redis</a:t>
            </a:r>
            <a:r>
              <a:rPr lang="en-US" altLang="ko-KR" sz="4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Type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05" y="2318327"/>
            <a:ext cx="5997663" cy="38349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9074" y="1707091"/>
            <a:ext cx="57912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6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1138987" y="953963"/>
            <a:ext cx="8289217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4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lang="en-US" altLang="ko-KR" sz="48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8987" y="2096655"/>
            <a:ext cx="93194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/>
              <a:t>Redis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In-Memory DB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자원을 최대한 아껴서 써야한다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User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Login State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Caching </a:t>
            </a:r>
            <a:r>
              <a:rPr lang="ko-KR" altLang="en-US" dirty="0" smtClean="0"/>
              <a:t>하기 위하여 </a:t>
            </a:r>
            <a:r>
              <a:rPr lang="en-US" altLang="ko-KR" b="1" dirty="0" smtClean="0"/>
              <a:t>Bit Operation</a:t>
            </a:r>
            <a:r>
              <a:rPr lang="ko-KR" altLang="en-US" dirty="0" smtClean="0"/>
              <a:t>을 사용한다</a:t>
            </a:r>
            <a:r>
              <a:rPr lang="en-US" altLang="ko-KR" dirty="0" smtClean="0"/>
              <a:t>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62363" y="3786909"/>
            <a:ext cx="951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loginuser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03055" y="3786909"/>
            <a:ext cx="15517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Dongqlee</a:t>
            </a:r>
            <a:endParaRPr lang="en-US" altLang="ko-KR" dirty="0" smtClean="0"/>
          </a:p>
          <a:p>
            <a:r>
              <a:rPr lang="en-US" altLang="ko-KR" dirty="0" smtClean="0"/>
              <a:t>4:33</a:t>
            </a:r>
          </a:p>
          <a:p>
            <a:r>
              <a:rPr lang="en-US" altLang="ko-KR" dirty="0" smtClean="0"/>
              <a:t>Hong </a:t>
            </a:r>
            <a:r>
              <a:rPr lang="en-US" altLang="ko-KR" dirty="0" err="1" smtClean="0"/>
              <a:t>kil</a:t>
            </a:r>
            <a:r>
              <a:rPr lang="en-US" altLang="ko-KR" dirty="0" smtClean="0"/>
              <a:t> dong </a:t>
            </a:r>
          </a:p>
          <a:p>
            <a:r>
              <a:rPr lang="en-US" altLang="ko-KR" dirty="0" smtClean="0"/>
              <a:t>. . . </a:t>
            </a:r>
          </a:p>
          <a:p>
            <a:r>
              <a:rPr lang="en-US" altLang="ko-KR" dirty="0" smtClean="0"/>
              <a:t>. . . 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394691" y="3334327"/>
            <a:ext cx="886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Key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438399" y="3334327"/>
            <a:ext cx="1246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Member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0268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1138987" y="953963"/>
            <a:ext cx="8289217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4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lang="en-US" altLang="ko-KR" sz="48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8987" y="2096655"/>
            <a:ext cx="931949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다음과 같이 </a:t>
            </a:r>
            <a:r>
              <a:rPr lang="en-US" altLang="ko-KR" dirty="0" smtClean="0"/>
              <a:t>Set Data Type</a:t>
            </a:r>
            <a:r>
              <a:rPr lang="ko-KR" altLang="en-US" dirty="0" smtClean="0"/>
              <a:t>에 로그인한 유저의 정보를 저장하면 어떨까</a:t>
            </a:r>
            <a:r>
              <a:rPr lang="en-US" altLang="ko-KR" dirty="0" smtClean="0"/>
              <a:t>? 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530437" y="3611418"/>
            <a:ext cx="2775529" cy="1631370"/>
            <a:chOff x="3911600" y="2946399"/>
            <a:chExt cx="2775529" cy="1631370"/>
          </a:xfrm>
        </p:grpSpPr>
        <p:sp>
          <p:nvSpPr>
            <p:cNvPr id="15" name="TextBox 14"/>
            <p:cNvSpPr txBox="1"/>
            <p:nvPr/>
          </p:nvSpPr>
          <p:spPr>
            <a:xfrm>
              <a:off x="3911600" y="3408218"/>
              <a:ext cx="95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loginuser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35419" y="3408218"/>
              <a:ext cx="155171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Dongqlee</a:t>
              </a:r>
              <a:endParaRPr lang="en-US" altLang="ko-KR" dirty="0" smtClean="0"/>
            </a:p>
            <a:p>
              <a:r>
                <a:rPr lang="en-US" altLang="ko-KR" dirty="0" smtClean="0"/>
                <a:t>4:33</a:t>
              </a:r>
            </a:p>
            <a:p>
              <a:r>
                <a:rPr lang="en-US" altLang="ko-KR" dirty="0" smtClean="0"/>
                <a:t>Hong </a:t>
              </a:r>
              <a:r>
                <a:rPr lang="en-US" altLang="ko-KR" dirty="0" err="1" smtClean="0"/>
                <a:t>kil</a:t>
              </a:r>
              <a:r>
                <a:rPr lang="en-US" altLang="ko-KR" dirty="0" smtClean="0"/>
                <a:t> dong </a:t>
              </a:r>
            </a:p>
            <a:p>
              <a:r>
                <a:rPr lang="en-US" altLang="ko-KR" dirty="0" smtClean="0"/>
                <a:t>. . . </a:t>
              </a:r>
            </a:p>
            <a:p>
              <a:r>
                <a:rPr lang="en-US" altLang="ko-KR" dirty="0" smtClean="0"/>
                <a:t>. . . 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43928" y="2955636"/>
              <a:ext cx="886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Key</a:t>
              </a:r>
              <a:endParaRPr lang="ko-KR" altLang="en-US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52292" y="2946399"/>
              <a:ext cx="12469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Member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5259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1138987" y="953963"/>
            <a:ext cx="8289217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4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lang="en-US" altLang="ko-KR" sz="48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8987" y="2096655"/>
            <a:ext cx="931949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유저 한 명의 접속을 알기 위하여 </a:t>
            </a:r>
            <a:r>
              <a:rPr lang="en-US" altLang="ko-KR" dirty="0" smtClean="0"/>
              <a:t>User ID(String)</a:t>
            </a:r>
            <a:r>
              <a:rPr lang="ko-KR" altLang="en-US" dirty="0"/>
              <a:t> </a:t>
            </a:r>
            <a:r>
              <a:rPr lang="ko-KR" altLang="en-US" dirty="0" smtClean="0"/>
              <a:t>만큼의 저장공간을 사용해야 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유저 한 명의 접속을 알기 위하여 </a:t>
            </a:r>
            <a:r>
              <a:rPr lang="en-US" altLang="ko-KR" dirty="0" smtClean="0"/>
              <a:t>Set</a:t>
            </a:r>
            <a:r>
              <a:rPr lang="ko-KR" altLang="en-US" dirty="0" smtClean="0"/>
              <a:t>을 찾아야 한다</a:t>
            </a:r>
            <a:r>
              <a:rPr lang="en-US" altLang="ko-KR" dirty="0" smtClean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유저 한 명이 로그인하고 로그아웃 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보다 많은 데이터 연산이 일어난다</a:t>
            </a:r>
            <a:r>
              <a:rPr lang="en-US" altLang="ko-KR" dirty="0" smtClean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유저 아이디가 </a:t>
            </a:r>
            <a:r>
              <a:rPr lang="ko-KR" altLang="en-US" dirty="0" err="1" smtClean="0"/>
              <a:t>다른곳에</a:t>
            </a:r>
            <a:r>
              <a:rPr lang="ko-KR" altLang="en-US" dirty="0" smtClean="0"/>
              <a:t> 사용될 때 마다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중복해서 많은 데이터를 저장해두어야 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등등등</a:t>
            </a:r>
            <a:r>
              <a:rPr lang="ko-KR" altLang="en-US" dirty="0" smtClean="0"/>
              <a:t> </a:t>
            </a:r>
            <a:r>
              <a:rPr lang="en-US" altLang="ko-KR" dirty="0" smtClean="0"/>
              <a:t>. . . 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197927" y="3913526"/>
            <a:ext cx="2692402" cy="1631370"/>
            <a:chOff x="4188691" y="3470180"/>
            <a:chExt cx="2692402" cy="1631370"/>
          </a:xfrm>
        </p:grpSpPr>
        <p:sp>
          <p:nvSpPr>
            <p:cNvPr id="15" name="TextBox 14"/>
            <p:cNvSpPr txBox="1"/>
            <p:nvPr/>
          </p:nvSpPr>
          <p:spPr>
            <a:xfrm>
              <a:off x="4188691" y="3931999"/>
              <a:ext cx="95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loginuser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29383" y="3931999"/>
              <a:ext cx="155171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Dongqlee</a:t>
              </a:r>
              <a:endParaRPr lang="en-US" altLang="ko-KR" dirty="0" smtClean="0"/>
            </a:p>
            <a:p>
              <a:r>
                <a:rPr lang="en-US" altLang="ko-KR" dirty="0" smtClean="0"/>
                <a:t>4:33</a:t>
              </a:r>
            </a:p>
            <a:p>
              <a:r>
                <a:rPr lang="en-US" altLang="ko-KR" dirty="0" smtClean="0"/>
                <a:t>Hong </a:t>
              </a:r>
              <a:r>
                <a:rPr lang="en-US" altLang="ko-KR" dirty="0" err="1" smtClean="0"/>
                <a:t>kil</a:t>
              </a:r>
              <a:r>
                <a:rPr lang="en-US" altLang="ko-KR" dirty="0" smtClean="0"/>
                <a:t> dong </a:t>
              </a:r>
            </a:p>
            <a:p>
              <a:r>
                <a:rPr lang="en-US" altLang="ko-KR" dirty="0" smtClean="0"/>
                <a:t>. . . </a:t>
              </a:r>
            </a:p>
            <a:p>
              <a:r>
                <a:rPr lang="en-US" altLang="ko-KR" dirty="0" smtClean="0"/>
                <a:t>. . . 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21019" y="3479417"/>
              <a:ext cx="886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Key</a:t>
              </a:r>
              <a:endParaRPr lang="ko-KR" altLang="en-US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29383" y="3470180"/>
              <a:ext cx="12469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Member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4318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1138987" y="953963"/>
            <a:ext cx="8289217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4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lang="en-US" altLang="ko-KR" sz="48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8987" y="2096655"/>
            <a:ext cx="931949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Bit Operation</a:t>
            </a:r>
            <a:r>
              <a:rPr lang="ko-KR" altLang="en-US" dirty="0" smtClean="0"/>
              <a:t>을 사용하면</a:t>
            </a:r>
            <a:r>
              <a:rPr lang="en-US" altLang="ko-KR" dirty="0" smtClean="0"/>
              <a:t>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유저 한 명의 접속을 알기 위하여 </a:t>
            </a:r>
            <a:r>
              <a:rPr lang="en-US" altLang="ko-KR" dirty="0" smtClean="0"/>
              <a:t>1bit</a:t>
            </a:r>
            <a:r>
              <a:rPr lang="ko-KR" altLang="en-US" dirty="0" smtClean="0"/>
              <a:t>만 사용하면 된다</a:t>
            </a:r>
            <a:r>
              <a:rPr lang="en-US" altLang="ko-KR" dirty="0" smtClean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유저 한 명의 접속을 알기 위하여 </a:t>
            </a:r>
            <a:r>
              <a:rPr lang="en-US" altLang="ko-KR" dirty="0" smtClean="0"/>
              <a:t>bit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on/off</a:t>
            </a:r>
            <a:r>
              <a:rPr lang="ko-KR" altLang="en-US" dirty="0" smtClean="0"/>
              <a:t>만 알면 된다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390341"/>
              </p:ext>
            </p:extLst>
          </p:nvPr>
        </p:nvGraphicFramePr>
        <p:xfrm>
          <a:off x="4276436" y="4469630"/>
          <a:ext cx="6973456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1682">
                  <a:extLst>
                    <a:ext uri="{9D8B030D-6E8A-4147-A177-3AD203B41FA5}">
                      <a16:colId xmlns:a16="http://schemas.microsoft.com/office/drawing/2014/main" val="963561619"/>
                    </a:ext>
                  </a:extLst>
                </a:gridCol>
                <a:gridCol w="871682">
                  <a:extLst>
                    <a:ext uri="{9D8B030D-6E8A-4147-A177-3AD203B41FA5}">
                      <a16:colId xmlns:a16="http://schemas.microsoft.com/office/drawing/2014/main" val="1519870644"/>
                    </a:ext>
                  </a:extLst>
                </a:gridCol>
                <a:gridCol w="871682">
                  <a:extLst>
                    <a:ext uri="{9D8B030D-6E8A-4147-A177-3AD203B41FA5}">
                      <a16:colId xmlns:a16="http://schemas.microsoft.com/office/drawing/2014/main" val="68016033"/>
                    </a:ext>
                  </a:extLst>
                </a:gridCol>
                <a:gridCol w="871682">
                  <a:extLst>
                    <a:ext uri="{9D8B030D-6E8A-4147-A177-3AD203B41FA5}">
                      <a16:colId xmlns:a16="http://schemas.microsoft.com/office/drawing/2014/main" val="2894568167"/>
                    </a:ext>
                  </a:extLst>
                </a:gridCol>
                <a:gridCol w="871682">
                  <a:extLst>
                    <a:ext uri="{9D8B030D-6E8A-4147-A177-3AD203B41FA5}">
                      <a16:colId xmlns:a16="http://schemas.microsoft.com/office/drawing/2014/main" val="2656076662"/>
                    </a:ext>
                  </a:extLst>
                </a:gridCol>
                <a:gridCol w="871682">
                  <a:extLst>
                    <a:ext uri="{9D8B030D-6E8A-4147-A177-3AD203B41FA5}">
                      <a16:colId xmlns:a16="http://schemas.microsoft.com/office/drawing/2014/main" val="1739348949"/>
                    </a:ext>
                  </a:extLst>
                </a:gridCol>
                <a:gridCol w="871682">
                  <a:extLst>
                    <a:ext uri="{9D8B030D-6E8A-4147-A177-3AD203B41FA5}">
                      <a16:colId xmlns:a16="http://schemas.microsoft.com/office/drawing/2014/main" val="1451763684"/>
                    </a:ext>
                  </a:extLst>
                </a:gridCol>
                <a:gridCol w="871682">
                  <a:extLst>
                    <a:ext uri="{9D8B030D-6E8A-4147-A177-3AD203B41FA5}">
                      <a16:colId xmlns:a16="http://schemas.microsoft.com/office/drawing/2014/main" val="3625349706"/>
                    </a:ext>
                  </a:extLst>
                </a:gridCol>
              </a:tblGrid>
              <a:tr h="2590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135977"/>
                  </a:ext>
                </a:extLst>
              </a:tr>
              <a:tr h="2590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07167"/>
                  </a:ext>
                </a:extLst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1165239" y="3731490"/>
            <a:ext cx="7997234" cy="1350716"/>
            <a:chOff x="1165239" y="3731490"/>
            <a:chExt cx="7997234" cy="1350716"/>
          </a:xfrm>
        </p:grpSpPr>
        <p:sp>
          <p:nvSpPr>
            <p:cNvPr id="6" name="TextBox 5"/>
            <p:cNvSpPr txBox="1"/>
            <p:nvPr/>
          </p:nvSpPr>
          <p:spPr>
            <a:xfrm>
              <a:off x="6151419" y="3731491"/>
              <a:ext cx="30110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Value</a:t>
              </a:r>
              <a:endParaRPr lang="ko-KR" altLang="en-US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32951" y="3731490"/>
              <a:ext cx="1188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Key</a:t>
              </a:r>
              <a:endParaRPr lang="ko-KR" altLang="en-US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65239" y="4620541"/>
              <a:ext cx="1524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/>
                <a:t>userlogin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94182" y="4378036"/>
              <a:ext cx="7850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offset</a:t>
              </a:r>
              <a:endParaRPr lang="ko-KR" altLang="en-US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86402" y="4774429"/>
              <a:ext cx="7850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On/off</a:t>
              </a:r>
              <a:endParaRPr lang="ko-KR" altLang="en-US" b="1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010400" y="2552698"/>
            <a:ext cx="3916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Offset : user</a:t>
            </a:r>
            <a:endParaRPr lang="en-US" altLang="ko-KR" dirty="0"/>
          </a:p>
          <a:p>
            <a:r>
              <a:rPr lang="en-US" altLang="ko-KR" dirty="0" smtClean="0"/>
              <a:t>On/off: </a:t>
            </a:r>
            <a:r>
              <a:rPr lang="ko-KR" altLang="en-US" dirty="0" smtClean="0"/>
              <a:t>로그인 여부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987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1138987" y="953963"/>
            <a:ext cx="8289217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4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lang="en-US" altLang="ko-KR" sz="48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4978" y="4258877"/>
            <a:ext cx="9319491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User id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로그아웃된</a:t>
            </a:r>
            <a:r>
              <a:rPr lang="ko-KR" altLang="en-US" dirty="0" smtClean="0"/>
              <a:t> 상태이다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User id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6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로그인된</a:t>
            </a:r>
            <a:r>
              <a:rPr lang="ko-KR" altLang="en-US" dirty="0" smtClean="0"/>
              <a:t> 상태이다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120303"/>
              </p:ext>
            </p:extLst>
          </p:nvPr>
        </p:nvGraphicFramePr>
        <p:xfrm>
          <a:off x="4396175" y="2982576"/>
          <a:ext cx="6973456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1682">
                  <a:extLst>
                    <a:ext uri="{9D8B030D-6E8A-4147-A177-3AD203B41FA5}">
                      <a16:colId xmlns:a16="http://schemas.microsoft.com/office/drawing/2014/main" val="963561619"/>
                    </a:ext>
                  </a:extLst>
                </a:gridCol>
                <a:gridCol w="871682">
                  <a:extLst>
                    <a:ext uri="{9D8B030D-6E8A-4147-A177-3AD203B41FA5}">
                      <a16:colId xmlns:a16="http://schemas.microsoft.com/office/drawing/2014/main" val="1519870644"/>
                    </a:ext>
                  </a:extLst>
                </a:gridCol>
                <a:gridCol w="871682">
                  <a:extLst>
                    <a:ext uri="{9D8B030D-6E8A-4147-A177-3AD203B41FA5}">
                      <a16:colId xmlns:a16="http://schemas.microsoft.com/office/drawing/2014/main" val="68016033"/>
                    </a:ext>
                  </a:extLst>
                </a:gridCol>
                <a:gridCol w="871682">
                  <a:extLst>
                    <a:ext uri="{9D8B030D-6E8A-4147-A177-3AD203B41FA5}">
                      <a16:colId xmlns:a16="http://schemas.microsoft.com/office/drawing/2014/main" val="2894568167"/>
                    </a:ext>
                  </a:extLst>
                </a:gridCol>
                <a:gridCol w="871682">
                  <a:extLst>
                    <a:ext uri="{9D8B030D-6E8A-4147-A177-3AD203B41FA5}">
                      <a16:colId xmlns:a16="http://schemas.microsoft.com/office/drawing/2014/main" val="2656076662"/>
                    </a:ext>
                  </a:extLst>
                </a:gridCol>
                <a:gridCol w="871682">
                  <a:extLst>
                    <a:ext uri="{9D8B030D-6E8A-4147-A177-3AD203B41FA5}">
                      <a16:colId xmlns:a16="http://schemas.microsoft.com/office/drawing/2014/main" val="1739348949"/>
                    </a:ext>
                  </a:extLst>
                </a:gridCol>
                <a:gridCol w="871682">
                  <a:extLst>
                    <a:ext uri="{9D8B030D-6E8A-4147-A177-3AD203B41FA5}">
                      <a16:colId xmlns:a16="http://schemas.microsoft.com/office/drawing/2014/main" val="1451763684"/>
                    </a:ext>
                  </a:extLst>
                </a:gridCol>
                <a:gridCol w="871682">
                  <a:extLst>
                    <a:ext uri="{9D8B030D-6E8A-4147-A177-3AD203B41FA5}">
                      <a16:colId xmlns:a16="http://schemas.microsoft.com/office/drawing/2014/main" val="3625349706"/>
                    </a:ext>
                  </a:extLst>
                </a:gridCol>
              </a:tblGrid>
              <a:tr h="2590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135977"/>
                  </a:ext>
                </a:extLst>
              </a:tr>
              <a:tr h="2590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07167"/>
                  </a:ext>
                </a:extLst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1284978" y="2244436"/>
            <a:ext cx="7997234" cy="1350716"/>
            <a:chOff x="1165239" y="3731490"/>
            <a:chExt cx="7997234" cy="1350716"/>
          </a:xfrm>
        </p:grpSpPr>
        <p:sp>
          <p:nvSpPr>
            <p:cNvPr id="6" name="TextBox 5"/>
            <p:cNvSpPr txBox="1"/>
            <p:nvPr/>
          </p:nvSpPr>
          <p:spPr>
            <a:xfrm>
              <a:off x="6151419" y="3731491"/>
              <a:ext cx="30110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Value</a:t>
              </a:r>
              <a:endParaRPr lang="ko-KR" altLang="en-US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32951" y="3731490"/>
              <a:ext cx="1188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Key</a:t>
              </a:r>
              <a:endParaRPr lang="ko-KR" altLang="en-US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65239" y="4620541"/>
              <a:ext cx="1524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/>
                <a:t>userlogin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94182" y="4378036"/>
              <a:ext cx="7850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offset</a:t>
              </a:r>
              <a:endParaRPr lang="ko-KR" altLang="en-US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86402" y="4774429"/>
              <a:ext cx="7850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On/off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9978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1138987" y="953963"/>
            <a:ext cx="8289217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4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lang="en-US" altLang="ko-KR" sz="48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8986" y="1967346"/>
            <a:ext cx="1918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/>
              <a:t>최종설계</a:t>
            </a:r>
            <a:endParaRPr lang="ko-KR" alt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38986" y="2706059"/>
            <a:ext cx="9190181" cy="1667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0.    DB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회원가입시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자동으로 </a:t>
            </a:r>
            <a:r>
              <a:rPr lang="en-US" altLang="ko-KR" dirty="0" smtClean="0"/>
              <a:t>user number id</a:t>
            </a:r>
            <a:r>
              <a:rPr lang="ko-KR" altLang="en-US" dirty="0" smtClean="0"/>
              <a:t>를 생성한다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DB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user id(string)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user number id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Load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String data type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key : user id, value : user number id </a:t>
            </a:r>
            <a:r>
              <a:rPr lang="ko-KR" altLang="en-US" dirty="0" smtClean="0"/>
              <a:t>로 저장</a:t>
            </a:r>
            <a:r>
              <a:rPr lang="en-US" altLang="ko-KR" dirty="0" smtClean="0"/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로그인 여부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접속 여부 등등 사용자의 </a:t>
            </a:r>
            <a:r>
              <a:rPr lang="en-US" altLang="ko-KR" dirty="0" smtClean="0"/>
              <a:t>on/off</a:t>
            </a:r>
            <a:r>
              <a:rPr lang="ko-KR" altLang="en-US" dirty="0" smtClean="0"/>
              <a:t>를 사용할 시</a:t>
            </a:r>
            <a:r>
              <a:rPr lang="en-US" altLang="ko-KR" dirty="0" smtClean="0"/>
              <a:t>, key(user id)</a:t>
            </a:r>
            <a:r>
              <a:rPr lang="ko-KR" altLang="en-US" dirty="0" smtClean="0"/>
              <a:t>를 통해서 </a:t>
            </a:r>
            <a:r>
              <a:rPr lang="en-US" altLang="ko-KR" dirty="0" smtClean="0"/>
              <a:t>value(user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id)</a:t>
            </a:r>
            <a:r>
              <a:rPr lang="ko-KR" altLang="en-US" dirty="0" smtClean="0"/>
              <a:t>를 읽어온다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해당 </a:t>
            </a:r>
            <a:r>
              <a:rPr lang="en-US" altLang="ko-KR" dirty="0" smtClean="0"/>
              <a:t>number id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offset</a:t>
            </a:r>
            <a:r>
              <a:rPr lang="ko-KR" altLang="en-US" dirty="0" smtClean="0"/>
              <a:t>으로 사용하여 </a:t>
            </a:r>
            <a:r>
              <a:rPr lang="en-US" altLang="ko-KR" dirty="0" smtClean="0"/>
              <a:t>bit operation</a:t>
            </a:r>
            <a:r>
              <a:rPr lang="ko-KR" altLang="en-US" dirty="0" smtClean="0"/>
              <a:t>을 통해 상태를 조회한다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894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9684</TotalTime>
  <Words>528</Words>
  <Application>Microsoft Office PowerPoint</Application>
  <PresentationFormat>와이드스크린</PresentationFormat>
  <Paragraphs>165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Calibri</vt:lpstr>
      <vt:lpstr>추억</vt:lpstr>
      <vt:lpstr>Backend Server – Redis 설계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Tip6</dc:title>
  <dc:creator>dongq</dc:creator>
  <cp:lastModifiedBy>dongq</cp:lastModifiedBy>
  <cp:revision>1165</cp:revision>
  <dcterms:modified xsi:type="dcterms:W3CDTF">2016-08-06T01:31:11Z</dcterms:modified>
</cp:coreProperties>
</file>