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5"/>
  </p:notesMasterIdLst>
  <p:sldIdLst>
    <p:sldId id="414" r:id="rId5"/>
    <p:sldId id="415" r:id="rId6"/>
    <p:sldId id="418" r:id="rId7"/>
    <p:sldId id="435" r:id="rId8"/>
    <p:sldId id="436" r:id="rId9"/>
    <p:sldId id="438" r:id="rId10"/>
    <p:sldId id="441" r:id="rId11"/>
    <p:sldId id="439" r:id="rId12"/>
    <p:sldId id="442" r:id="rId13"/>
    <p:sldId id="440" r:id="rId14"/>
    <p:sldId id="444" r:id="rId15"/>
    <p:sldId id="445" r:id="rId16"/>
    <p:sldId id="437" r:id="rId17"/>
    <p:sldId id="447" r:id="rId18"/>
    <p:sldId id="451" r:id="rId19"/>
    <p:sldId id="454" r:id="rId20"/>
    <p:sldId id="452" r:id="rId21"/>
    <p:sldId id="453" r:id="rId22"/>
    <p:sldId id="456" r:id="rId23"/>
    <p:sldId id="457" r:id="rId24"/>
    <p:sldId id="465" r:id="rId25"/>
    <p:sldId id="455" r:id="rId26"/>
    <p:sldId id="450" r:id="rId27"/>
    <p:sldId id="464" r:id="rId28"/>
    <p:sldId id="458" r:id="rId29"/>
    <p:sldId id="462" r:id="rId30"/>
    <p:sldId id="459" r:id="rId31"/>
    <p:sldId id="463" r:id="rId32"/>
    <p:sldId id="460" r:id="rId33"/>
    <p:sldId id="443" r:id="rId34"/>
  </p:sldIdLst>
  <p:sldSz cx="9906000" cy="6858000" type="A4"/>
  <p:notesSz cx="6877050" cy="10001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26">
          <p15:clr>
            <a:srgbClr val="A4A3A4"/>
          </p15:clr>
        </p15:guide>
        <p15:guide id="4" pos="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CB312"/>
    <a:srgbClr val="FCE0B6"/>
    <a:srgbClr val="F8EFEE"/>
    <a:srgbClr val="E2921C"/>
    <a:srgbClr val="333399"/>
    <a:srgbClr val="33CC33"/>
    <a:srgbClr val="CCFF33"/>
    <a:srgbClr val="99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8" autoAdjust="0"/>
    <p:restoredTop sz="99263" autoAdjust="0"/>
  </p:normalViewPr>
  <p:slideViewPr>
    <p:cSldViewPr>
      <p:cViewPr varScale="1">
        <p:scale>
          <a:sx n="108" d="100"/>
          <a:sy n="108" d="100"/>
        </p:scale>
        <p:origin x="438" y="96"/>
      </p:cViewPr>
      <p:guideLst>
        <p:guide orient="horz" pos="1979"/>
        <p:guide orient="horz" pos="890"/>
        <p:guide pos="126"/>
        <p:guide pos="3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784" y="-96"/>
      </p:cViewPr>
      <p:guideLst>
        <p:guide orient="horz" pos="3150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005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404" y="0"/>
            <a:ext cx="298005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165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705" y="4750595"/>
            <a:ext cx="550164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9452"/>
            <a:ext cx="298005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404" y="9499452"/>
            <a:ext cx="298005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9AFEC36-9CFD-49BC-BB63-3D8B54EBF75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2640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038"/>
          <p:cNvSpPr>
            <a:spLocks noChangeShapeType="1"/>
          </p:cNvSpPr>
          <p:nvPr userDrawn="1"/>
        </p:nvSpPr>
        <p:spPr bwMode="auto">
          <a:xfrm>
            <a:off x="381000" y="569913"/>
            <a:ext cx="9144000" cy="0"/>
          </a:xfrm>
          <a:prstGeom prst="line">
            <a:avLst/>
          </a:prstGeom>
          <a:noFill/>
          <a:ln w="57150" cmpd="thinThick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" name="그룹 45"/>
          <p:cNvGrpSpPr>
            <a:grpSpLocks/>
          </p:cNvGrpSpPr>
          <p:nvPr userDrawn="1"/>
        </p:nvGrpSpPr>
        <p:grpSpPr bwMode="auto">
          <a:xfrm>
            <a:off x="296863" y="165100"/>
            <a:ext cx="1954212" cy="347663"/>
            <a:chOff x="7469188" y="155575"/>
            <a:chExt cx="1954212" cy="347663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gray">
            <a:xfrm>
              <a:off x="7469188" y="155575"/>
              <a:ext cx="1954212" cy="347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latinLnBrk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ko-KR" sz="1400" i="1" dirty="0">
                  <a:solidFill>
                    <a:srgbClr val="990000"/>
                  </a:solidFill>
                  <a:latin typeface="맑은 고딕" pitchFamily="50" charset="-127"/>
                  <a:ea typeface="맑은 고딕" pitchFamily="50" charset="-127"/>
                </a:rPr>
                <a:t>strictly confidential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7559675" y="185738"/>
              <a:ext cx="1800225" cy="0"/>
            </a:xfrm>
            <a:prstGeom prst="line">
              <a:avLst/>
            </a:prstGeom>
            <a:noFill/>
            <a:ln w="12700">
              <a:solidFill>
                <a:srgbClr val="990000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559675" y="468313"/>
              <a:ext cx="1800225" cy="0"/>
            </a:xfrm>
            <a:prstGeom prst="line">
              <a:avLst/>
            </a:prstGeom>
            <a:noFill/>
            <a:ln w="12700">
              <a:solidFill>
                <a:srgbClr val="990000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" name="Line 3"/>
          <p:cNvSpPr>
            <a:spLocks noChangeShapeType="1"/>
          </p:cNvSpPr>
          <p:nvPr userDrawn="1"/>
        </p:nvSpPr>
        <p:spPr bwMode="auto">
          <a:xfrm>
            <a:off x="330200" y="5895733"/>
            <a:ext cx="92456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4400" y="63500"/>
            <a:ext cx="2354263" cy="1320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63500"/>
            <a:ext cx="6911975" cy="1320800"/>
          </a:xfrm>
        </p:spPr>
        <p:txBody>
          <a:bodyPr vert="eaVert"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8496300" cy="4730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00025" y="679450"/>
            <a:ext cx="9418638" cy="704850"/>
          </a:xfrm>
        </p:spPr>
        <p:txBody>
          <a:bodyPr/>
          <a:lstStyle/>
          <a:p>
            <a:pPr lvl="0"/>
            <a:endParaRPr lang="ko-KR" altLang="en-US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0025" y="679450"/>
            <a:ext cx="4632325" cy="70485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84750" y="679450"/>
            <a:ext cx="4633913" cy="704850"/>
          </a:xfrm>
        </p:spPr>
        <p:txBody>
          <a:bodyPr/>
          <a:lstStyle>
            <a:lvl1pPr>
              <a:defRPr sz="2800">
                <a:latin typeface="맑은 고딕" pitchFamily="50" charset="-127"/>
                <a:ea typeface="맑은 고딕" pitchFamily="50" charset="-127"/>
              </a:defRPr>
            </a:lvl1pPr>
            <a:lvl2pPr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1800">
                <a:latin typeface="맑은 고딕" pitchFamily="50" charset="-127"/>
                <a:ea typeface="맑은 고딕" pitchFamily="50" charset="-127"/>
              </a:defRPr>
            </a:lvl4pPr>
            <a:lvl5pPr>
              <a:defRPr sz="1800">
                <a:latin typeface="맑은 고딕" pitchFamily="50" charset="-127"/>
                <a:ea typeface="맑은 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63500"/>
            <a:ext cx="84963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679450"/>
            <a:ext cx="94186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94696" name="Rectangle 8"/>
          <p:cNvSpPr>
            <a:spLocks noChangeArrowheads="1"/>
          </p:cNvSpPr>
          <p:nvPr/>
        </p:nvSpPr>
        <p:spPr bwMode="auto">
          <a:xfrm>
            <a:off x="4573588" y="6545263"/>
            <a:ext cx="782637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8AD51E16-2179-4E6B-9EB9-E0F756703EE4}" type="slidenum">
              <a:rPr lang="en-US" altLang="ko-KR" sz="900" b="1">
                <a:latin typeface="Futura Bk" pitchFamily="34" charset="0"/>
                <a:ea typeface="HY중고딕" pitchFamily="18" charset="-127"/>
                <a:cs typeface="Arial" charset="0"/>
              </a:rPr>
              <a:pPr algn="ctr">
                <a:defRPr/>
              </a:pPr>
              <a:t>‹#›</a:t>
            </a:fld>
            <a:endParaRPr lang="en-US" altLang="ko-KR" sz="900" b="1" dirty="0">
              <a:latin typeface="Futura Bk" pitchFamily="34" charset="0"/>
              <a:ea typeface="HY중고딕" pitchFamily="18" charset="-127"/>
              <a:cs typeface="Arial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604838"/>
            <a:ext cx="8277225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8229600" y="604838"/>
            <a:ext cx="1690688" cy="0"/>
          </a:xfrm>
          <a:prstGeom prst="line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06" r:id="rId7"/>
    <p:sldLayoutId id="2147483705" r:id="rId8"/>
    <p:sldLayoutId id="2147483704" r:id="rId9"/>
    <p:sldLayoutId id="2147483703" r:id="rId10"/>
    <p:sldLayoutId id="2147483702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2500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9pPr>
    </p:titleStyle>
    <p:bodyStyle>
      <a:lvl1pPr marL="0" indent="0" algn="l" rtl="0" eaLnBrk="0" fontAlgn="base" latinLnBrk="1" hangingPunct="0">
        <a:lnSpc>
          <a:spcPts val="1700"/>
        </a:lnSpc>
        <a:spcBef>
          <a:spcPct val="20000"/>
        </a:spcBef>
        <a:spcAft>
          <a:spcPct val="0"/>
        </a:spcAft>
        <a:buClr>
          <a:srgbClr val="ABA69F"/>
        </a:buClr>
        <a:buSzPct val="80000"/>
        <a:buNone/>
        <a:defRPr kumimoji="1" lang="ko-KR" altLang="en-US" sz="14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Arial" pitchFamily="34" charset="0"/>
        </a:defRPr>
      </a:lvl1pPr>
      <a:lvl2pPr marL="590550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HY헤드라인M" pitchFamily="18" charset="-127"/>
        <a:buChar char="−"/>
        <a:defRPr kumimoji="1" sz="24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2pPr>
      <a:lvl3pPr marL="998538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3pPr>
      <a:lvl4pPr marL="1406525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HY헤드라인M" pitchFamily="18" charset="-127"/>
        <a:buChar char="−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4pPr>
      <a:lvl5pPr marL="1814513" indent="-228600" algn="l" rtl="0" eaLnBrk="0" fontAlgn="base" latinLnBrk="1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271713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728913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186113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643313" indent="-228600" algn="l" rtl="0" fontAlgn="base" latinLnBrk="1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t" TargetMode="External"/><Relationship Id="rId2" Type="http://schemas.openxmlformats.org/officeDocument/2006/relationships/hyperlink" Target="http://en.wikipedia.org/wiki/Octet_(computing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itter" TargetMode="External"/><Relationship Id="rId3" Type="http://schemas.openxmlformats.org/officeDocument/2006/relationships/hyperlink" Target="http://en.wikipedia.org/wiki/Ethertype" TargetMode="External"/><Relationship Id="rId7" Type="http://schemas.openxmlformats.org/officeDocument/2006/relationships/hyperlink" Target="http://en.wikipedia.org/wiki/Latency_(audio)" TargetMode="External"/><Relationship Id="rId2" Type="http://schemas.openxmlformats.org/officeDocument/2006/relationships/hyperlink" Target="http://en.wikipedia.org/wiki/802.1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nterframe_gap" TargetMode="External"/><Relationship Id="rId5" Type="http://schemas.openxmlformats.org/officeDocument/2006/relationships/hyperlink" Target="http://en.wikipedia.org/wiki/Cyclic_redundancy_check" TargetMode="External"/><Relationship Id="rId4" Type="http://schemas.openxmlformats.org/officeDocument/2006/relationships/hyperlink" Target="http://en.wikipedia.org/wiki/Frame_check_sequenc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10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7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t" TargetMode="External"/><Relationship Id="rId2" Type="http://schemas.openxmlformats.org/officeDocument/2006/relationships/hyperlink" Target="http://en.wikipedia.org/wiki/Octet_(computing)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7.gif"/><Relationship Id="rId4" Type="http://schemas.openxmlformats.org/officeDocument/2006/relationships/image" Target="../media/image12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t" TargetMode="External"/><Relationship Id="rId2" Type="http://schemas.openxmlformats.org/officeDocument/2006/relationships/hyperlink" Target="http://en.wikipedia.org/wiki/Octet_(computing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t" TargetMode="External"/><Relationship Id="rId2" Type="http://schemas.openxmlformats.org/officeDocument/2006/relationships/hyperlink" Target="http://en.wikipedia.org/wiki/Octet_(computing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365250" y="1146175"/>
            <a:ext cx="7151688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3200" b="1" dirty="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SIP &amp; NAT Traversal</a:t>
            </a:r>
            <a:endParaRPr lang="en-US" altLang="ko-KR" sz="3200" b="1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393160" y="5389909"/>
            <a:ext cx="3071201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b="1" dirty="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Nuno Jun, 2013-02-22</a:t>
            </a:r>
            <a:endParaRPr lang="en-US" altLang="ko-KR" sz="1600" b="1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071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Datagram Structure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50052"/>
              </p:ext>
            </p:extLst>
          </p:nvPr>
        </p:nvGraphicFramePr>
        <p:xfrm>
          <a:off x="920552" y="1124744"/>
          <a:ext cx="8064901" cy="285651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60041"/>
                <a:gridCol w="315452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  <a:gridCol w="230919"/>
              </a:tblGrid>
              <a:tr h="291008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Octets</a:t>
                      </a:r>
                      <a:endParaRPr lang="en-US" sz="900" dirty="0">
                        <a:effectLst/>
                      </a:endParaRP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  <a:hlinkClick r:id="rId2" action="ppaction://hlinkfile" tooltip="Octet (computing)"/>
                        </a:rPr>
                        <a:t>Octet</a:t>
                      </a:r>
                      <a:endParaRPr lang="en-US" sz="900" dirty="0">
                        <a:effectLst/>
                      </a:endParaRP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altLang="ko-KR" sz="900" dirty="0"/>
                        <a:t>0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ko-KR" sz="900"/>
                        <a:t>1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ko-KR" sz="900"/>
                        <a:t>2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ko-KR" sz="900" dirty="0"/>
                        <a:t>3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1008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Octet</a:t>
                      </a:r>
                      <a:endParaRPr lang="en-US" sz="900" dirty="0">
                        <a:effectLst/>
                      </a:endParaRP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3" action="ppaction://hlinkfile" tooltip="Bit"/>
                        </a:rPr>
                        <a:t>Bit</a:t>
                      </a:r>
                      <a:endParaRPr lang="en-US" sz="900"/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0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2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</a:rPr>
                        <a:t>3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4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5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6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7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8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9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10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11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12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13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14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15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16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17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18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19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20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21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22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23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24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25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26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27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28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29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30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</a:rPr>
                        <a:t>31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</a:tr>
              <a:tr h="291008">
                <a:tc>
                  <a:txBody>
                    <a:bodyPr/>
                    <a:lstStyle/>
                    <a:p>
                      <a:r>
                        <a:rPr lang="en-US" altLang="ko-KR" sz="900"/>
                        <a:t>0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0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Version</a:t>
                      </a:r>
                    </a:p>
                  </a:txBody>
                  <a:tcPr marL="8196" marR="8196" marT="4098" marB="40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IHL</a:t>
                      </a:r>
                    </a:p>
                  </a:txBody>
                  <a:tcPr marL="8196" marR="8196" marT="4098" marB="40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C00000"/>
                          </a:solidFill>
                        </a:rPr>
                        <a:t>DSCP</a:t>
                      </a:r>
                    </a:p>
                  </a:txBody>
                  <a:tcPr marL="8196" marR="8196" marT="4098" marB="40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ECN</a:t>
                      </a:r>
                    </a:p>
                  </a:txBody>
                  <a:tcPr marL="8196" marR="8196" marT="4098" marB="40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Total Length</a:t>
                      </a:r>
                    </a:p>
                  </a:txBody>
                  <a:tcPr marL="8196" marR="8196" marT="4098" marB="40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1008"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4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32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Identification</a:t>
                      </a:r>
                    </a:p>
                  </a:txBody>
                  <a:tcPr marL="8196" marR="8196" marT="4098" marB="40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Flags</a:t>
                      </a:r>
                    </a:p>
                  </a:txBody>
                  <a:tcPr marL="8196" marR="8196" marT="4098" marB="40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Fragment Offset</a:t>
                      </a:r>
                    </a:p>
                  </a:txBody>
                  <a:tcPr marL="8196" marR="8196" marT="4098" marB="40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1008">
                <a:tc>
                  <a:txBody>
                    <a:bodyPr/>
                    <a:lstStyle/>
                    <a:p>
                      <a:r>
                        <a:rPr lang="en-US" altLang="ko-KR" sz="900"/>
                        <a:t>8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64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Time To Live</a:t>
                      </a:r>
                    </a:p>
                  </a:txBody>
                  <a:tcPr marL="8196" marR="8196" marT="4098" marB="40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Protocol</a:t>
                      </a:r>
                    </a:p>
                  </a:txBody>
                  <a:tcPr marL="8196" marR="8196" marT="4098" marB="40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Header Checksum</a:t>
                      </a:r>
                    </a:p>
                  </a:txBody>
                  <a:tcPr marL="8196" marR="8196" marT="4098" marB="40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1008">
                <a:tc>
                  <a:txBody>
                    <a:bodyPr/>
                    <a:lstStyle/>
                    <a:p>
                      <a:r>
                        <a:rPr lang="en-US" altLang="ko-KR" sz="900"/>
                        <a:t>12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96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Source IP Address</a:t>
                      </a:r>
                    </a:p>
                  </a:txBody>
                  <a:tcPr marL="8196" marR="8196" marT="4098" marB="40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1008">
                <a:tc>
                  <a:txBody>
                    <a:bodyPr/>
                    <a:lstStyle/>
                    <a:p>
                      <a:r>
                        <a:rPr lang="en-US" altLang="ko-KR" sz="900"/>
                        <a:t>16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128</a:t>
                      </a:r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Destination IP Address</a:t>
                      </a:r>
                    </a:p>
                  </a:txBody>
                  <a:tcPr marL="8196" marR="8196" marT="4098" marB="4098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208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20</a:t>
                      </a:r>
                    </a:p>
                    <a:p>
                      <a:r>
                        <a:rPr lang="en-US" altLang="ko-KR" sz="900" dirty="0" smtClean="0"/>
                        <a:t>…</a:t>
                      </a:r>
                      <a:endParaRPr lang="en-US" altLang="ko-KR" sz="900" dirty="0"/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160</a:t>
                      </a:r>
                    </a:p>
                    <a:p>
                      <a:r>
                        <a:rPr lang="en-US" altLang="ko-KR" sz="900" dirty="0" smtClean="0"/>
                        <a:t>…</a:t>
                      </a:r>
                      <a:endParaRPr lang="en-US" altLang="ko-KR" sz="900" dirty="0"/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Options (if IHL &gt; 5)</a:t>
                      </a:r>
                    </a:p>
                  </a:txBody>
                  <a:tcPr marL="8196" marR="8196" marT="4098" marB="4098" anchor="ctr">
                    <a:solidFill>
                      <a:srgbClr val="FCE0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0248">
                <a:tc>
                  <a:txBody>
                    <a:bodyPr/>
                    <a:lstStyle/>
                    <a:p>
                      <a:endParaRPr lang="en-US" altLang="ko-KR" sz="900"/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/>
                    </a:p>
                  </a:txBody>
                  <a:tcPr marL="8196" marR="8196" marT="4098" marB="4098" anchor="ctr">
                    <a:solidFill>
                      <a:schemeClr val="bg1"/>
                    </a:solidFill>
                  </a:tcPr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effectLst/>
                        </a:rPr>
                        <a:t>Data</a:t>
                      </a:r>
                      <a:endParaRPr lang="en-US" sz="900" b="1" dirty="0">
                        <a:effectLst/>
                      </a:endParaRPr>
                    </a:p>
                  </a:txBody>
                  <a:tcPr marL="8196" marR="8196" marT="4098" marB="4098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472" y="4365104"/>
            <a:ext cx="9505056" cy="21602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Version</a:t>
            </a:r>
            <a:r>
              <a:rPr lang="en-US" altLang="ko-KR" sz="1100" dirty="0" smtClean="0">
                <a:latin typeface="+mn-ea"/>
                <a:ea typeface="+mn-ea"/>
              </a:rPr>
              <a:t>: 4 for IPv4, 6 for IPv6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Internet Header Length (IHL)</a:t>
            </a:r>
            <a:r>
              <a:rPr lang="en-US" altLang="ko-KR" sz="1100" dirty="0" smtClean="0">
                <a:latin typeface="+mn-ea"/>
                <a:ea typeface="+mn-ea"/>
              </a:rPr>
              <a:t>: word </a:t>
            </a:r>
            <a:r>
              <a:rPr lang="ko-KR" altLang="en-US" sz="1100" dirty="0" smtClean="0">
                <a:latin typeface="+mn-ea"/>
                <a:ea typeface="+mn-ea"/>
              </a:rPr>
              <a:t>단위로 </a:t>
            </a:r>
            <a:r>
              <a:rPr lang="en-US" altLang="ko-KR" sz="1100" dirty="0" smtClean="0">
                <a:latin typeface="+mn-ea"/>
                <a:ea typeface="+mn-ea"/>
              </a:rPr>
              <a:t>Header</a:t>
            </a:r>
            <a:r>
              <a:rPr lang="ko-KR" altLang="en-US" sz="1100" dirty="0" smtClean="0">
                <a:latin typeface="+mn-ea"/>
                <a:ea typeface="+mn-ea"/>
              </a:rPr>
              <a:t>의 길이를 명시한다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Differentiated Services Code Point (DSCP)</a:t>
            </a:r>
            <a:r>
              <a:rPr lang="en-US" altLang="ko-KR" sz="1100" dirty="0" smtClean="0">
                <a:solidFill>
                  <a:srgbClr val="C00000"/>
                </a:solidFill>
                <a:latin typeface="+mn-ea"/>
                <a:ea typeface="+mn-ea"/>
              </a:rPr>
              <a:t>: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원래는 </a:t>
            </a:r>
            <a:r>
              <a:rPr lang="en-US" altLang="ko-KR" sz="1100" dirty="0" smtClean="0">
                <a:latin typeface="+mn-ea"/>
                <a:ea typeface="+mn-ea"/>
              </a:rPr>
              <a:t>Type of Service</a:t>
            </a:r>
            <a:r>
              <a:rPr lang="ko-KR" altLang="en-US" sz="1100" dirty="0" smtClean="0">
                <a:latin typeface="+mn-ea"/>
                <a:ea typeface="+mn-ea"/>
              </a:rPr>
              <a:t>를 나타내기 위한 </a:t>
            </a:r>
            <a:r>
              <a:rPr lang="en-US" altLang="ko-KR" sz="1100" dirty="0" smtClean="0">
                <a:latin typeface="+mn-ea"/>
                <a:ea typeface="+mn-ea"/>
              </a:rPr>
              <a:t>Field</a:t>
            </a:r>
            <a:r>
              <a:rPr lang="ko-KR" altLang="en-US" sz="1100" dirty="0" smtClean="0">
                <a:latin typeface="+mn-ea"/>
                <a:ea typeface="+mn-ea"/>
              </a:rPr>
              <a:t>였으나 </a:t>
            </a:r>
            <a:r>
              <a:rPr lang="en-US" altLang="ko-KR" sz="1100" dirty="0" smtClean="0">
                <a:latin typeface="+mn-ea"/>
                <a:ea typeface="+mn-ea"/>
              </a:rPr>
              <a:t>DSCP</a:t>
            </a:r>
            <a:r>
              <a:rPr lang="ko-KR" altLang="en-US" sz="1100" dirty="0" smtClean="0">
                <a:latin typeface="+mn-ea"/>
                <a:ea typeface="+mn-ea"/>
              </a:rPr>
              <a:t>로 확장됨</a:t>
            </a:r>
            <a:r>
              <a:rPr lang="en-US" altLang="ko-KR" sz="1100" dirty="0" smtClean="0">
                <a:latin typeface="+mn-ea"/>
                <a:ea typeface="+mn-ea"/>
              </a:rPr>
              <a:t>. RTP</a:t>
            </a:r>
            <a:r>
              <a:rPr lang="ko-KR" altLang="en-US" sz="1100" dirty="0" smtClean="0">
                <a:latin typeface="+mn-ea"/>
                <a:ea typeface="+mn-ea"/>
              </a:rPr>
              <a:t>와 같이 </a:t>
            </a:r>
            <a:r>
              <a:rPr lang="en-US" altLang="ko-KR" sz="1100" dirty="0" err="1" smtClean="0">
                <a:latin typeface="+mn-ea"/>
                <a:ea typeface="+mn-ea"/>
              </a:rPr>
              <a:t>QoS</a:t>
            </a:r>
            <a:r>
              <a:rPr lang="ko-KR" altLang="en-US" sz="1100" dirty="0" smtClean="0">
                <a:latin typeface="+mn-ea"/>
                <a:ea typeface="+mn-ea"/>
              </a:rPr>
              <a:t>가 중요한 경우 사용되며 제대로 동작하기 위하여 </a:t>
            </a:r>
            <a:r>
              <a:rPr lang="en-US" altLang="ko-KR" sz="1100" dirty="0" smtClean="0">
                <a:latin typeface="+mn-ea"/>
                <a:ea typeface="+mn-ea"/>
              </a:rPr>
              <a:t>Data Link Layer </a:t>
            </a:r>
            <a:r>
              <a:rPr lang="ko-KR" altLang="en-US" sz="1100" dirty="0" smtClean="0">
                <a:latin typeface="+mn-ea"/>
                <a:ea typeface="+mn-ea"/>
              </a:rPr>
              <a:t>프로토콜이 지원하여야 한다</a:t>
            </a:r>
            <a:r>
              <a:rPr lang="en-US" altLang="ko-KR" sz="1100" dirty="0" smtClean="0">
                <a:latin typeface="+mn-ea"/>
                <a:ea typeface="+mn-ea"/>
              </a:rPr>
              <a:t>. Android NDK</a:t>
            </a:r>
            <a:r>
              <a:rPr lang="ko-KR" altLang="en-US" sz="1100" dirty="0" smtClean="0">
                <a:latin typeface="+mn-ea"/>
                <a:ea typeface="+mn-ea"/>
              </a:rPr>
              <a:t>는 이 값을 바꿀 수 있도록 지원하며 </a:t>
            </a:r>
            <a:r>
              <a:rPr lang="en-US" altLang="ko-KR" sz="1100" dirty="0" smtClean="0">
                <a:latin typeface="+mn-ea"/>
                <a:ea typeface="+mn-ea"/>
              </a:rPr>
              <a:t>PJSIP/CSIPSIMPLE</a:t>
            </a:r>
            <a:r>
              <a:rPr lang="ko-KR" altLang="en-US" sz="1100" dirty="0" smtClean="0">
                <a:latin typeface="+mn-ea"/>
                <a:ea typeface="+mn-ea"/>
              </a:rPr>
              <a:t>에 구현이 되어 있음</a:t>
            </a:r>
            <a:r>
              <a:rPr lang="en-US" altLang="ko-KR" sz="1100" dirty="0" smtClean="0">
                <a:latin typeface="+mn-ea"/>
                <a:ea typeface="+mn-ea"/>
              </a:rPr>
              <a:t>. (101110=46</a:t>
            </a:r>
            <a:r>
              <a:rPr lang="ko-KR" altLang="en-US" sz="1100" dirty="0" smtClean="0">
                <a:latin typeface="+mn-ea"/>
                <a:ea typeface="+mn-ea"/>
              </a:rPr>
              <a:t>으로 </a:t>
            </a:r>
            <a:r>
              <a:rPr lang="en-US" altLang="ko-KR" sz="1100" dirty="0" smtClean="0">
                <a:latin typeface="+mn-ea"/>
                <a:ea typeface="+mn-ea"/>
              </a:rPr>
              <a:t>Highest Priority</a:t>
            </a:r>
            <a:r>
              <a:rPr lang="ko-KR" altLang="en-US" sz="1100" dirty="0" smtClean="0">
                <a:latin typeface="+mn-ea"/>
                <a:ea typeface="+mn-ea"/>
              </a:rPr>
              <a:t>를 나타냄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  <a:endParaRPr lang="en-US" altLang="ko-KR" sz="110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Protocol</a:t>
            </a:r>
            <a:r>
              <a:rPr lang="en-US" altLang="ko-KR" sz="1100" dirty="0" smtClean="0">
                <a:latin typeface="+mn-ea"/>
                <a:ea typeface="+mn-ea"/>
              </a:rPr>
              <a:t>: UDP, TCP, ICMP, SKIP, 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Flags</a:t>
            </a:r>
            <a:r>
              <a:rPr lang="en-US" altLang="ko-KR" sz="1100" dirty="0" smtClean="0">
                <a:latin typeface="+mn-ea"/>
                <a:ea typeface="+mn-ea"/>
              </a:rPr>
              <a:t>: X (reserved set to 0), DF (1 = Don’t Fragment), MF (1 = More Fragments)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Source/Destination IP Address</a:t>
            </a:r>
            <a:r>
              <a:rPr lang="en-US" altLang="ko-KR" sz="1100" dirty="0" smtClean="0">
                <a:latin typeface="+mn-ea"/>
                <a:ea typeface="+mn-ea"/>
              </a:rPr>
              <a:t>: </a:t>
            </a:r>
            <a:r>
              <a:rPr lang="ko-KR" altLang="en-US" sz="1100" dirty="0" smtClean="0">
                <a:latin typeface="+mn-ea"/>
                <a:ea typeface="+mn-ea"/>
              </a:rPr>
              <a:t>출발지</a:t>
            </a:r>
            <a:r>
              <a:rPr lang="en-US" altLang="ko-KR" sz="1100" dirty="0" smtClean="0">
                <a:latin typeface="+mn-ea"/>
                <a:ea typeface="+mn-ea"/>
              </a:rPr>
              <a:t>/</a:t>
            </a:r>
            <a:r>
              <a:rPr lang="ko-KR" altLang="en-US" sz="1100" dirty="0" smtClean="0">
                <a:latin typeface="+mn-ea"/>
                <a:ea typeface="+mn-ea"/>
              </a:rPr>
              <a:t>목적지 주소를 나타냄</a:t>
            </a:r>
            <a:r>
              <a:rPr lang="en-US" altLang="ko-KR" sz="1100" dirty="0" smtClean="0">
                <a:latin typeface="+mn-ea"/>
                <a:ea typeface="+mn-ea"/>
              </a:rPr>
              <a:t>. (0~255.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0~255.0~255.0~255)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7473280" y="63500"/>
            <a:ext cx="22326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TCP/IP Basic</a:t>
            </a:r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6581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Ethernet Frame Structure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472" y="4725144"/>
            <a:ext cx="9145016" cy="1800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Preamble</a:t>
            </a:r>
            <a:r>
              <a:rPr lang="en-US" altLang="ko-KR" sz="1100" dirty="0" smtClean="0">
                <a:latin typeface="+mn-ea"/>
                <a:ea typeface="+mn-ea"/>
              </a:rPr>
              <a:t>: Data </a:t>
            </a:r>
            <a:r>
              <a:rPr lang="ko-KR" altLang="en-US" sz="1100" dirty="0" smtClean="0">
                <a:latin typeface="+mn-ea"/>
                <a:ea typeface="+mn-ea"/>
              </a:rPr>
              <a:t>전송 전의 </a:t>
            </a:r>
            <a:r>
              <a:rPr lang="en-US" altLang="ko-KR" sz="1100" dirty="0" smtClean="0">
                <a:latin typeface="+mn-ea"/>
                <a:ea typeface="+mn-ea"/>
              </a:rPr>
              <a:t>Null signal</a:t>
            </a:r>
            <a:r>
              <a:rPr lang="ko-KR" altLang="en-US" sz="1100" dirty="0" smtClean="0">
                <a:latin typeface="+mn-ea"/>
                <a:ea typeface="+mn-ea"/>
              </a:rPr>
              <a:t>로써 </a:t>
            </a:r>
            <a:r>
              <a:rPr lang="en-US" altLang="ko-KR" sz="1100" dirty="0" smtClean="0">
                <a:latin typeface="+mn-ea"/>
                <a:ea typeface="+mn-ea"/>
              </a:rPr>
              <a:t>Least Significant Bit </a:t>
            </a:r>
            <a:r>
              <a:rPr lang="ko-KR" altLang="en-US" sz="1100" dirty="0" smtClean="0">
                <a:latin typeface="+mn-ea"/>
                <a:ea typeface="+mn-ea"/>
              </a:rPr>
              <a:t>값으로 모두 채워진다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MAC Source</a:t>
            </a:r>
            <a:r>
              <a:rPr lang="en-US" altLang="ko-KR" sz="1100" dirty="0" smtClean="0">
                <a:latin typeface="+mn-ea"/>
                <a:ea typeface="+mn-ea"/>
              </a:rPr>
              <a:t>: Ethernet Frame</a:t>
            </a:r>
            <a:r>
              <a:rPr lang="ko-KR" altLang="en-US" sz="1100" dirty="0" smtClean="0">
                <a:latin typeface="+mn-ea"/>
                <a:ea typeface="+mn-ea"/>
              </a:rPr>
              <a:t> 전송 기기의 </a:t>
            </a:r>
            <a:r>
              <a:rPr lang="en-US" altLang="ko-KR" sz="1100" dirty="0" smtClean="0">
                <a:latin typeface="+mn-ea"/>
                <a:ea typeface="+mn-ea"/>
              </a:rPr>
              <a:t>MAC Address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MAC Destination</a:t>
            </a:r>
            <a:r>
              <a:rPr lang="en-US" altLang="ko-KR" sz="1100" dirty="0" smtClean="0">
                <a:latin typeface="+mn-ea"/>
                <a:ea typeface="+mn-ea"/>
              </a:rPr>
              <a:t>: Router MAC Address. Router</a:t>
            </a:r>
            <a:r>
              <a:rPr lang="ko-KR" altLang="en-US" sz="1100" dirty="0" smtClean="0">
                <a:latin typeface="+mn-ea"/>
                <a:ea typeface="+mn-ea"/>
              </a:rPr>
              <a:t>의 </a:t>
            </a:r>
            <a:r>
              <a:rPr lang="en-US" altLang="ko-KR" sz="1100" dirty="0" smtClean="0">
                <a:latin typeface="+mn-ea"/>
                <a:ea typeface="+mn-ea"/>
              </a:rPr>
              <a:t>MAC Address</a:t>
            </a:r>
            <a:r>
              <a:rPr lang="ko-KR" altLang="en-US" sz="1100" dirty="0" smtClean="0">
                <a:latin typeface="+mn-ea"/>
                <a:ea typeface="+mn-ea"/>
              </a:rPr>
              <a:t>를 알아내기 위하여 </a:t>
            </a:r>
            <a:r>
              <a:rPr lang="en-US" altLang="ko-KR" sz="1100" dirty="0" smtClean="0">
                <a:latin typeface="+mn-ea"/>
                <a:ea typeface="+mn-ea"/>
              </a:rPr>
              <a:t>ARP, RARP </a:t>
            </a:r>
            <a:r>
              <a:rPr lang="ko-KR" altLang="en-US" sz="1100" dirty="0" smtClean="0">
                <a:latin typeface="+mn-ea"/>
                <a:ea typeface="+mn-ea"/>
              </a:rPr>
              <a:t>프로토콜이 사용됨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solidFill>
                  <a:srgbClr val="C00000"/>
                </a:solidFill>
                <a:latin typeface="+mn-ea"/>
                <a:ea typeface="+mn-ea"/>
              </a:rPr>
              <a:t>802.1Q</a:t>
            </a:r>
            <a:r>
              <a:rPr lang="en-US" altLang="ko-KR" sz="1100" dirty="0" smtClean="0">
                <a:solidFill>
                  <a:srgbClr val="C00000"/>
                </a:solidFill>
                <a:latin typeface="+mn-ea"/>
                <a:ea typeface="+mn-ea"/>
              </a:rPr>
              <a:t>:</a:t>
            </a:r>
            <a:r>
              <a:rPr lang="en-US" altLang="ko-KR" sz="1100" dirty="0" smtClean="0">
                <a:latin typeface="+mn-ea"/>
                <a:ea typeface="+mn-ea"/>
              </a:rPr>
              <a:t> Virtual LAN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membership</a:t>
            </a:r>
            <a:r>
              <a:rPr lang="ko-KR" altLang="en-US" sz="1100" dirty="0" smtClean="0">
                <a:latin typeface="+mn-ea"/>
                <a:ea typeface="+mn-ea"/>
              </a:rPr>
              <a:t>인지와 </a:t>
            </a:r>
            <a:r>
              <a:rPr lang="en-US" altLang="ko-KR" sz="1100" dirty="0" err="1" smtClean="0">
                <a:latin typeface="+mn-ea"/>
                <a:ea typeface="+mn-ea"/>
              </a:rPr>
              <a:t>QoS</a:t>
            </a:r>
            <a:r>
              <a:rPr lang="ko-KR" altLang="en-US" sz="1100" dirty="0" smtClean="0">
                <a:latin typeface="+mn-ea"/>
                <a:ea typeface="+mn-ea"/>
              </a:rPr>
              <a:t>를 위한 </a:t>
            </a:r>
            <a:r>
              <a:rPr lang="en-US" altLang="ko-KR" sz="1100" dirty="0" smtClean="0">
                <a:solidFill>
                  <a:srgbClr val="C00000"/>
                </a:solidFill>
                <a:latin typeface="+mn-ea"/>
                <a:ea typeface="+mn-ea"/>
              </a:rPr>
              <a:t>802.1p priority</a:t>
            </a:r>
            <a:r>
              <a:rPr lang="ko-KR" altLang="en-US" sz="1100" dirty="0" smtClean="0">
                <a:latin typeface="+mn-ea"/>
                <a:ea typeface="+mn-ea"/>
              </a:rPr>
              <a:t>를 나타냄</a:t>
            </a:r>
            <a:r>
              <a:rPr lang="en-US" altLang="ko-KR" sz="1100" dirty="0" smtClean="0">
                <a:latin typeface="+mn-ea"/>
                <a:ea typeface="+mn-ea"/>
              </a:rPr>
              <a:t>. PCP bit</a:t>
            </a:r>
            <a:r>
              <a:rPr lang="ko-KR" altLang="en-US" sz="1100" dirty="0" smtClean="0">
                <a:latin typeface="+mn-ea"/>
                <a:ea typeface="+mn-ea"/>
              </a:rPr>
              <a:t>에 </a:t>
            </a:r>
            <a:r>
              <a:rPr lang="en-US" altLang="ko-KR" sz="1100" dirty="0" smtClean="0">
                <a:latin typeface="+mn-ea"/>
                <a:ea typeface="+mn-ea"/>
              </a:rPr>
              <a:t>VO</a:t>
            </a:r>
            <a:r>
              <a:rPr lang="ko-KR" altLang="en-US" sz="1100" dirty="0" smtClean="0">
                <a:latin typeface="+mn-ea"/>
                <a:ea typeface="+mn-ea"/>
              </a:rPr>
              <a:t>임을 명시하여 우선 처리되도록 해야 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err="1" smtClean="0">
                <a:latin typeface="+mn-ea"/>
                <a:ea typeface="+mn-ea"/>
              </a:rPr>
              <a:t>Ethertype</a:t>
            </a:r>
            <a:r>
              <a:rPr lang="en-US" altLang="ko-KR" sz="1100" b="1" dirty="0"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latin typeface="+mn-ea"/>
                <a:ea typeface="+mn-ea"/>
              </a:rPr>
              <a:t>or Length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  <a:ea typeface="+mn-ea"/>
              </a:rPr>
              <a:t>Type (0x600 </a:t>
            </a:r>
            <a:r>
              <a:rPr lang="ko-KR" altLang="en-US" sz="1100" dirty="0" smtClean="0">
                <a:latin typeface="+mn-ea"/>
                <a:ea typeface="+mn-ea"/>
              </a:rPr>
              <a:t>이상인 경우</a:t>
            </a:r>
            <a:r>
              <a:rPr lang="en-US" altLang="ko-KR" sz="1100" dirty="0" smtClean="0">
                <a:latin typeface="+mn-ea"/>
                <a:ea typeface="+mn-ea"/>
              </a:rPr>
              <a:t>): Payload</a:t>
            </a:r>
            <a:r>
              <a:rPr lang="ko-KR" altLang="en-US" sz="1100" dirty="0" smtClean="0">
                <a:latin typeface="+mn-ea"/>
                <a:ea typeface="+mn-ea"/>
              </a:rPr>
              <a:t>의 </a:t>
            </a:r>
            <a:r>
              <a:rPr lang="en-US" altLang="ko-KR" sz="1100" dirty="0" smtClean="0">
                <a:latin typeface="+mn-ea"/>
                <a:ea typeface="+mn-ea"/>
              </a:rPr>
              <a:t>Type</a:t>
            </a:r>
            <a:r>
              <a:rPr lang="ko-KR" altLang="en-US" sz="1100" dirty="0" smtClean="0">
                <a:latin typeface="+mn-ea"/>
                <a:ea typeface="+mn-ea"/>
              </a:rPr>
              <a:t>을 나타냄 </a:t>
            </a:r>
            <a:r>
              <a:rPr lang="en-US" altLang="ko-KR" sz="1100" dirty="0" smtClean="0">
                <a:latin typeface="+mn-ea"/>
                <a:ea typeface="+mn-ea"/>
              </a:rPr>
              <a:t>(i.e. IP)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  <a:ea typeface="+mn-ea"/>
              </a:rPr>
              <a:t>Length (0x600 </a:t>
            </a:r>
            <a:r>
              <a:rPr lang="ko-KR" altLang="en-US" sz="1100" dirty="0" smtClean="0">
                <a:latin typeface="+mn-ea"/>
                <a:ea typeface="+mn-ea"/>
              </a:rPr>
              <a:t>이하인 경우</a:t>
            </a:r>
            <a:r>
              <a:rPr lang="en-US" altLang="ko-KR" sz="1100" dirty="0" smtClean="0">
                <a:latin typeface="+mn-ea"/>
                <a:ea typeface="+mn-ea"/>
              </a:rPr>
              <a:t>): Payload</a:t>
            </a:r>
            <a:r>
              <a:rPr lang="ko-KR" altLang="en-US" sz="1100" dirty="0" smtClean="0">
                <a:latin typeface="+mn-ea"/>
                <a:ea typeface="+mn-ea"/>
              </a:rPr>
              <a:t>의 </a:t>
            </a:r>
            <a:r>
              <a:rPr lang="en-US" altLang="ko-KR" sz="1100" dirty="0" smtClean="0">
                <a:latin typeface="+mn-ea"/>
                <a:ea typeface="+mn-ea"/>
              </a:rPr>
              <a:t>Length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Frame Check Sequence</a:t>
            </a:r>
            <a:r>
              <a:rPr lang="en-US" altLang="ko-KR" sz="1100" dirty="0" smtClean="0">
                <a:latin typeface="+mn-ea"/>
                <a:ea typeface="+mn-ea"/>
              </a:rPr>
              <a:t>: 4 byte</a:t>
            </a:r>
            <a:r>
              <a:rPr lang="ko-KR" altLang="en-US" sz="1100" dirty="0" smtClean="0">
                <a:latin typeface="+mn-ea"/>
                <a:ea typeface="+mn-ea"/>
              </a:rPr>
              <a:t>로 순환되는 </a:t>
            </a:r>
            <a:r>
              <a:rPr lang="en-US" altLang="ko-KR" sz="1100" dirty="0" smtClean="0">
                <a:latin typeface="+mn-ea"/>
                <a:ea typeface="+mn-ea"/>
              </a:rPr>
              <a:t>sequence number</a:t>
            </a:r>
            <a:r>
              <a:rPr lang="ko-KR" altLang="en-US" sz="1100" dirty="0" smtClean="0">
                <a:latin typeface="+mn-ea"/>
                <a:ea typeface="+mn-ea"/>
              </a:rPr>
              <a:t>로 </a:t>
            </a:r>
            <a:r>
              <a:rPr lang="en-US" altLang="ko-KR" sz="1100" dirty="0" smtClean="0">
                <a:latin typeface="+mn-ea"/>
                <a:ea typeface="+mn-ea"/>
              </a:rPr>
              <a:t>redundancy check</a:t>
            </a:r>
            <a:r>
              <a:rPr lang="ko-KR" altLang="en-US" sz="1100" dirty="0" smtClean="0">
                <a:latin typeface="+mn-ea"/>
                <a:ea typeface="+mn-ea"/>
              </a:rPr>
              <a:t>을 위해 사용된다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err="1" smtClean="0">
                <a:latin typeface="+mn-ea"/>
                <a:ea typeface="+mn-ea"/>
              </a:rPr>
              <a:t>Interframe</a:t>
            </a:r>
            <a:r>
              <a:rPr lang="en-US" altLang="ko-KR" sz="1100" b="1" dirty="0" smtClean="0">
                <a:latin typeface="+mn-ea"/>
                <a:ea typeface="+mn-ea"/>
              </a:rPr>
              <a:t> Gap</a:t>
            </a:r>
            <a:r>
              <a:rPr lang="en-US" altLang="ko-KR" sz="1100" dirty="0" smtClean="0">
                <a:latin typeface="+mn-ea"/>
                <a:ea typeface="+mn-ea"/>
              </a:rPr>
              <a:t>: Frame </a:t>
            </a:r>
            <a:r>
              <a:rPr lang="ko-KR" altLang="en-US" sz="1100" dirty="0" smtClean="0">
                <a:latin typeface="+mn-ea"/>
                <a:ea typeface="+mn-ea"/>
              </a:rPr>
              <a:t>간의 </a:t>
            </a:r>
            <a:r>
              <a:rPr lang="en-US" altLang="ko-KR" sz="1100" dirty="0" smtClean="0">
                <a:latin typeface="+mn-ea"/>
                <a:ea typeface="+mn-ea"/>
              </a:rPr>
              <a:t>Idle</a:t>
            </a:r>
            <a:r>
              <a:rPr lang="ko-KR" altLang="en-US" sz="1100" dirty="0" smtClean="0">
                <a:latin typeface="+mn-ea"/>
                <a:ea typeface="+mn-ea"/>
              </a:rPr>
              <a:t>을 나타냄</a:t>
            </a:r>
            <a:r>
              <a:rPr lang="en-US" altLang="ko-KR" sz="1100" dirty="0" smtClean="0">
                <a:latin typeface="+mn-ea"/>
                <a:ea typeface="+mn-ea"/>
              </a:rPr>
              <a:t>. </a:t>
            </a:r>
            <a:r>
              <a:rPr lang="ko-KR" altLang="en-US" sz="1100" dirty="0" smtClean="0">
                <a:latin typeface="+mn-ea"/>
                <a:ea typeface="+mn-ea"/>
              </a:rPr>
              <a:t>하나의 </a:t>
            </a:r>
            <a:r>
              <a:rPr lang="en-US" altLang="ko-KR" sz="1100" dirty="0" smtClean="0">
                <a:latin typeface="+mn-ea"/>
                <a:ea typeface="+mn-ea"/>
              </a:rPr>
              <a:t>Frame</a:t>
            </a:r>
            <a:r>
              <a:rPr lang="ko-KR" altLang="en-US" sz="1100" dirty="0" smtClean="0">
                <a:latin typeface="+mn-ea"/>
                <a:ea typeface="+mn-ea"/>
              </a:rPr>
              <a:t>이 전송된 후 </a:t>
            </a:r>
            <a:r>
              <a:rPr lang="en-US" altLang="ko-KR" sz="1100" dirty="0" smtClean="0">
                <a:latin typeface="+mn-ea"/>
                <a:ea typeface="+mn-ea"/>
              </a:rPr>
              <a:t>Transmitter</a:t>
            </a:r>
            <a:r>
              <a:rPr lang="ko-KR" altLang="en-US" sz="1100" dirty="0" smtClean="0">
                <a:latin typeface="+mn-ea"/>
                <a:ea typeface="+mn-ea"/>
              </a:rPr>
              <a:t>는 최소 </a:t>
            </a:r>
            <a:r>
              <a:rPr lang="en-US" altLang="ko-KR" sz="1100" dirty="0" smtClean="0">
                <a:latin typeface="+mn-ea"/>
                <a:ea typeface="+mn-ea"/>
              </a:rPr>
              <a:t>96 bit</a:t>
            </a:r>
            <a:r>
              <a:rPr lang="ko-KR" altLang="en-US" sz="1100" dirty="0" smtClean="0">
                <a:latin typeface="+mn-ea"/>
                <a:ea typeface="+mn-ea"/>
              </a:rPr>
              <a:t>의 </a:t>
            </a:r>
            <a:r>
              <a:rPr lang="en-US" altLang="ko-KR" sz="1100" dirty="0" smtClean="0">
                <a:latin typeface="+mn-ea"/>
                <a:ea typeface="+mn-ea"/>
              </a:rPr>
              <a:t>idle line</a:t>
            </a:r>
            <a:r>
              <a:rPr lang="ko-KR" altLang="en-US" sz="1100" dirty="0" smtClean="0">
                <a:latin typeface="+mn-ea"/>
                <a:ea typeface="+mn-ea"/>
              </a:rPr>
              <a:t>을 다음 </a:t>
            </a:r>
            <a:r>
              <a:rPr lang="en-US" altLang="ko-KR" sz="1100" dirty="0" smtClean="0">
                <a:latin typeface="+mn-ea"/>
                <a:ea typeface="+mn-ea"/>
              </a:rPr>
              <a:t>Frame </a:t>
            </a:r>
            <a:r>
              <a:rPr lang="ko-KR" altLang="en-US" sz="1100" dirty="0" smtClean="0">
                <a:latin typeface="+mn-ea"/>
                <a:ea typeface="+mn-ea"/>
              </a:rPr>
              <a:t>전송 전까지 보내야 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7473280" y="63500"/>
            <a:ext cx="22326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TCP/IP Basic</a:t>
            </a:r>
            <a:endParaRPr lang="ko-KR" altLang="en-US" sz="1800" kern="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79556"/>
              </p:ext>
            </p:extLst>
          </p:nvPr>
        </p:nvGraphicFramePr>
        <p:xfrm>
          <a:off x="560511" y="3027101"/>
          <a:ext cx="8784977" cy="167187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48073"/>
                <a:gridCol w="792088"/>
                <a:gridCol w="1152128"/>
                <a:gridCol w="1080120"/>
                <a:gridCol w="720080"/>
                <a:gridCol w="720080"/>
                <a:gridCol w="1368152"/>
                <a:gridCol w="1440160"/>
                <a:gridCol w="864096"/>
              </a:tblGrid>
              <a:tr h="24049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 </a:t>
                      </a:r>
                      <a:r>
                        <a:rPr lang="en-US" sz="900" dirty="0" smtClean="0"/>
                        <a:t>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 </a:t>
                      </a:r>
                      <a:r>
                        <a:rPr lang="en-US" altLang="ko-KR" sz="900" dirty="0" smtClean="0"/>
                        <a:t>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 </a:t>
                      </a:r>
                      <a:r>
                        <a:rPr lang="en-US" altLang="ko-KR" sz="900" dirty="0" smtClean="0"/>
                        <a:t>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 </a:t>
                      </a:r>
                      <a:r>
                        <a:rPr lang="en-US" altLang="ko-KR" sz="900" dirty="0" smtClean="0"/>
                        <a:t>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(4 </a:t>
                      </a:r>
                      <a:r>
                        <a:rPr lang="en-US" altLang="ko-KR" sz="900" dirty="0" smtClean="0"/>
                        <a:t>bytes</a:t>
                      </a:r>
                      <a:r>
                        <a:rPr lang="en-US" sz="900" dirty="0" smtClean="0"/>
                        <a:t>)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 </a:t>
                      </a:r>
                      <a:r>
                        <a:rPr lang="en-US" altLang="ko-KR" sz="900" dirty="0" smtClean="0"/>
                        <a:t>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42 ~ 1500 </a:t>
                      </a:r>
                      <a:r>
                        <a:rPr lang="en-US" altLang="ko-KR" sz="900" dirty="0" smtClean="0"/>
                        <a:t>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 </a:t>
                      </a:r>
                      <a:r>
                        <a:rPr lang="en-US" altLang="ko-KR" sz="900" dirty="0" smtClean="0"/>
                        <a:t>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 </a:t>
                      </a:r>
                      <a:r>
                        <a:rPr lang="en-US" altLang="ko-KR" sz="900" dirty="0" smtClean="0"/>
                        <a:t>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Preamble</a:t>
                      </a:r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Start of frame </a:t>
                      </a:r>
                      <a:endParaRPr lang="en-US" sz="900" b="1" dirty="0" smtClean="0"/>
                    </a:p>
                    <a:p>
                      <a:pPr algn="ctr"/>
                      <a:r>
                        <a:rPr lang="en-US" sz="900" b="1" dirty="0" smtClean="0"/>
                        <a:t>delimiter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MAC destination</a:t>
                      </a:r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MAC source</a:t>
                      </a:r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C00000"/>
                          </a:solidFill>
                          <a:hlinkClick r:id="rId2" action="ppaction://hlinkfile" tooltip="802.1Q"/>
                        </a:rPr>
                        <a:t>802.1Q</a:t>
                      </a:r>
                      <a:r>
                        <a:rPr lang="en-US" sz="900" b="1" dirty="0"/>
                        <a:t> tag </a:t>
                      </a:r>
                      <a:endParaRPr lang="en-US" sz="900" b="1" dirty="0" smtClean="0"/>
                    </a:p>
                    <a:p>
                      <a:pPr algn="ctr"/>
                      <a:r>
                        <a:rPr lang="en-US" sz="900" b="1" dirty="0" smtClean="0"/>
                        <a:t>(</a:t>
                      </a:r>
                      <a:r>
                        <a:rPr lang="en-US" sz="900" b="1" dirty="0"/>
                        <a:t>optional)</a:t>
                      </a:r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hlinkClick r:id="rId3" action="ppaction://hlinkfile" tooltip="Ethertype"/>
                        </a:rPr>
                        <a:t>Ethertype</a:t>
                      </a:r>
                      <a:endParaRPr lang="en-US" sz="900" b="1" dirty="0" smtClean="0"/>
                    </a:p>
                    <a:p>
                      <a:pPr algn="ctr"/>
                      <a:r>
                        <a:rPr lang="en-US" sz="900" b="1" dirty="0" smtClean="0"/>
                        <a:t>or </a:t>
                      </a:r>
                    </a:p>
                    <a:p>
                      <a:pPr algn="ctr"/>
                      <a:r>
                        <a:rPr lang="en-US" sz="900" b="1" dirty="0" smtClean="0"/>
                        <a:t>Length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Payload</a:t>
                      </a:r>
                    </a:p>
                  </a:txBody>
                  <a:tcPr marL="17191" marR="17191" marT="8596" marB="85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hlinkClick r:id="rId4" action="ppaction://hlinkfile" tooltip="Frame check sequence"/>
                        </a:rPr>
                        <a:t>Frame check sequence</a:t>
                      </a:r>
                      <a:r>
                        <a:rPr lang="en-US" sz="900" b="1" dirty="0"/>
                        <a:t> </a:t>
                      </a:r>
                      <a:endParaRPr lang="en-US" sz="900" b="1" dirty="0" smtClean="0"/>
                    </a:p>
                    <a:p>
                      <a:pPr algn="ctr"/>
                      <a:r>
                        <a:rPr lang="en-US" sz="900" b="1" dirty="0" smtClean="0"/>
                        <a:t>(</a:t>
                      </a:r>
                      <a:r>
                        <a:rPr lang="en-US" sz="900" b="1" dirty="0"/>
                        <a:t>32‑bit </a:t>
                      </a:r>
                      <a:r>
                        <a:rPr lang="en-US" sz="900" b="1" dirty="0">
                          <a:hlinkClick r:id="rId5" action="ppaction://hlinkfile" tooltip="Cyclic redundancy check"/>
                        </a:rPr>
                        <a:t>CRC</a:t>
                      </a:r>
                      <a:r>
                        <a:rPr lang="en-US" sz="900" b="1" dirty="0"/>
                        <a:t>)</a:t>
                      </a:r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>
                          <a:hlinkClick r:id="rId6" action="ppaction://hlinkfile" tooltip="Interframe gap"/>
                        </a:rPr>
                        <a:t>Interframe</a:t>
                      </a:r>
                      <a:r>
                        <a:rPr lang="en-US" sz="900" b="1" dirty="0">
                          <a:hlinkClick r:id="rId6" action="ppaction://hlinkfile" tooltip="Interframe gap"/>
                        </a:rPr>
                        <a:t> gap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107">
                <a:tc gridSpan="2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← 64–1522 </a:t>
                      </a:r>
                      <a:r>
                        <a:rPr lang="en-US" altLang="ko-KR" sz="900" dirty="0" smtClean="0"/>
                        <a:t>bytes </a:t>
                      </a:r>
                      <a:r>
                        <a:rPr lang="en-US" sz="900" dirty="0" smtClean="0">
                          <a:effectLst/>
                        </a:rPr>
                        <a:t>→</a:t>
                      </a:r>
                      <a:endParaRPr lang="en-US" sz="900" dirty="0">
                        <a:effectLst/>
                      </a:endParaRPr>
                    </a:p>
                  </a:txBody>
                  <a:tcPr marL="17191" marR="17191" marT="8596" marB="8596" anchor="ctr">
                    <a:solidFill>
                      <a:srgbClr val="FCE0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/>
                    </a:p>
                  </a:txBody>
                  <a:tcPr marL="17191" marR="17191" marT="8596" marB="8596" anchor="ctr"/>
                </a:tc>
              </a:tr>
              <a:tr h="309107">
                <a:tc gridSpan="8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← 72–1530 </a:t>
                      </a:r>
                      <a:r>
                        <a:rPr lang="en-US" altLang="ko-KR" sz="900" dirty="0" smtClean="0"/>
                        <a:t>bytes </a:t>
                      </a:r>
                      <a:r>
                        <a:rPr lang="en-US" sz="900" dirty="0" smtClean="0">
                          <a:effectLst/>
                        </a:rPr>
                        <a:t>→</a:t>
                      </a:r>
                      <a:endParaRPr lang="en-US" sz="900" dirty="0">
                        <a:effectLst/>
                      </a:endParaRPr>
                    </a:p>
                  </a:txBody>
                  <a:tcPr marL="17191" marR="17191" marT="8596" marB="8596" anchor="ctr">
                    <a:solidFill>
                      <a:srgbClr val="FCE0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/>
                    </a:p>
                  </a:txBody>
                  <a:tcPr marL="17191" marR="17191" marT="8596" marB="8596" anchor="ctr"/>
                </a:tc>
              </a:tr>
              <a:tr h="309107">
                <a:tc gridSpan="9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← 84–1542 </a:t>
                      </a:r>
                      <a:r>
                        <a:rPr lang="en-US" altLang="ko-KR" sz="900" dirty="0" smtClean="0"/>
                        <a:t>bytes </a:t>
                      </a:r>
                      <a:r>
                        <a:rPr lang="en-US" sz="900" dirty="0" smtClean="0">
                          <a:effectLst/>
                        </a:rPr>
                        <a:t>→</a:t>
                      </a:r>
                      <a:endParaRPr lang="en-US" sz="900" dirty="0">
                        <a:effectLst/>
                      </a:endParaRPr>
                    </a:p>
                  </a:txBody>
                  <a:tcPr marL="17191" marR="17191" marT="8596" marB="8596" anchor="ctr">
                    <a:solidFill>
                      <a:srgbClr val="FCE0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081"/>
              </p:ext>
            </p:extLst>
          </p:nvPr>
        </p:nvGraphicFramePr>
        <p:xfrm>
          <a:off x="560512" y="1601406"/>
          <a:ext cx="3529888" cy="58769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82472"/>
                <a:gridCol w="882472"/>
                <a:gridCol w="882472"/>
                <a:gridCol w="882472"/>
              </a:tblGrid>
              <a:tr h="1680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16 bits</a:t>
                      </a:r>
                    </a:p>
                  </a:txBody>
                  <a:tcPr marL="58737" marR="58737" marT="29369" marB="293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3 bits</a:t>
                      </a:r>
                    </a:p>
                  </a:txBody>
                  <a:tcPr marL="58737" marR="58737" marT="29369" marB="293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1 bit</a:t>
                      </a:r>
                    </a:p>
                  </a:txBody>
                  <a:tcPr marL="58737" marR="58737" marT="29369" marB="293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 bits</a:t>
                      </a:r>
                    </a:p>
                  </a:txBody>
                  <a:tcPr marL="58737" marR="58737" marT="29369" marB="29369" anchor="ctr">
                    <a:solidFill>
                      <a:schemeClr val="bg1"/>
                    </a:solidFill>
                  </a:tcPr>
                </a:tc>
              </a:tr>
              <a:tr h="168019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/>
                        <a:t>TPID</a:t>
                      </a:r>
                    </a:p>
                  </a:txBody>
                  <a:tcPr marL="58737" marR="58737" marT="29369" marB="29369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TCI</a:t>
                      </a:r>
                    </a:p>
                  </a:txBody>
                  <a:tcPr marL="58737" marR="58737" marT="29369" marB="29369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8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PCP</a:t>
                      </a:r>
                    </a:p>
                  </a:txBody>
                  <a:tcPr marL="58737" marR="58737" marT="29369" marB="29369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DEI</a:t>
                      </a:r>
                    </a:p>
                  </a:txBody>
                  <a:tcPr marL="58737" marR="58737" marT="29369" marB="2936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VID</a:t>
                      </a:r>
                    </a:p>
                  </a:txBody>
                  <a:tcPr marL="58737" marR="58737" marT="29369" marB="29369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10885"/>
              </p:ext>
            </p:extLst>
          </p:nvPr>
        </p:nvGraphicFramePr>
        <p:xfrm>
          <a:off x="6033120" y="947476"/>
          <a:ext cx="3312368" cy="187220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32048"/>
                <a:gridCol w="648072"/>
                <a:gridCol w="504056"/>
                <a:gridCol w="1728192"/>
              </a:tblGrid>
              <a:tr h="208023">
                <a:tc>
                  <a:txBody>
                    <a:bodyPr/>
                    <a:lstStyle/>
                    <a:p>
                      <a:r>
                        <a:rPr lang="en-US" sz="900" dirty="0"/>
                        <a:t>PCP</a:t>
                      </a:r>
                    </a:p>
                  </a:txBody>
                  <a:tcPr marL="16782" marR="16782" marT="8391" marB="8391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Priority</a:t>
                      </a:r>
                    </a:p>
                  </a:txBody>
                  <a:tcPr marL="16782" marR="16782" marT="8391" marB="8391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Acronym</a:t>
                      </a:r>
                    </a:p>
                  </a:txBody>
                  <a:tcPr marL="16782" marR="16782" marT="8391" marB="8391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Traffic Types</a:t>
                      </a:r>
                    </a:p>
                  </a:txBody>
                  <a:tcPr marL="16782" marR="16782" marT="8391" marB="8391" anchor="ctr"/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/>
                        <a:t>1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 (lowest)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BK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Background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0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Best Effort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/>
                        <a:t>2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EE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Excellent Effort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/>
                        <a:t>3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3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CA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Critical Applications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/>
                        <a:t>4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4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VI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Video, &lt; 100 ms </a:t>
                      </a:r>
                      <a:r>
                        <a:rPr lang="en-US" sz="900">
                          <a:hlinkClick r:id="rId7" action="ppaction://hlinkfile" tooltip="Latency (audio)"/>
                        </a:rPr>
                        <a:t>latency</a:t>
                      </a:r>
                      <a:r>
                        <a:rPr lang="en-US" sz="900"/>
                        <a:t> and </a:t>
                      </a:r>
                      <a:r>
                        <a:rPr lang="en-US" sz="900">
                          <a:hlinkClick r:id="rId8" action="ppaction://hlinkfile" tooltip="Jitter"/>
                        </a:rPr>
                        <a:t>jitter</a:t>
                      </a:r>
                      <a:endParaRPr lang="en-US" sz="90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/>
                        <a:t>5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5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VO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Voice, &lt; 10 </a:t>
                      </a:r>
                      <a:r>
                        <a:rPr lang="en-US" sz="900" dirty="0" err="1"/>
                        <a:t>ms</a:t>
                      </a:r>
                      <a:r>
                        <a:rPr lang="en-US" sz="900" dirty="0"/>
                        <a:t> latency and jitter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/>
                        <a:t>6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6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IC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Internetwork Control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/>
                        <a:t>7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 (highest)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NC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Network Control</a:t>
                      </a: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60512" y="135764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802.1Q Structure</a:t>
            </a:r>
            <a:endParaRPr lang="ko-KR" altLang="en-US" sz="10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0512" y="278092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Ethernet Frame</a:t>
            </a:r>
            <a:endParaRPr lang="ko-KR" altLang="en-US" sz="10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24807" y="69269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sng" dirty="0" smtClean="0">
                <a:latin typeface="맑은 고딕" pitchFamily="50" charset="-127"/>
                <a:ea typeface="맑은 고딕" pitchFamily="50" charset="-127"/>
              </a:rPr>
              <a:t>PCP Priority</a:t>
            </a:r>
            <a:endParaRPr lang="ko-KR" altLang="en-US" sz="1000" u="sng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6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553175" cy="473075"/>
          </a:xfrm>
        </p:spPr>
        <p:txBody>
          <a:bodyPr/>
          <a:lstStyle/>
          <a:p>
            <a:r>
              <a:rPr lang="en-US" altLang="ko-KR" dirty="0" smtClean="0"/>
              <a:t>802.11 Frame Structure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7473280" y="63500"/>
            <a:ext cx="22326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TCP/IP Basic</a:t>
            </a:r>
            <a:endParaRPr lang="ko-KR" altLang="en-US" sz="1800" kern="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23337"/>
              </p:ext>
            </p:extLst>
          </p:nvPr>
        </p:nvGraphicFramePr>
        <p:xfrm>
          <a:off x="1856656" y="1157268"/>
          <a:ext cx="4320480" cy="50405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64096"/>
                <a:gridCol w="1080120"/>
                <a:gridCol w="2376264"/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 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 ~ 2346 </a:t>
                      </a:r>
                      <a:r>
                        <a:rPr lang="en-US" altLang="ko-KR" sz="900" dirty="0" smtClean="0"/>
                        <a:t>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Preamble</a:t>
                      </a:r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PLCP Header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MPDU (MAC PDU)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6261"/>
              </p:ext>
            </p:extLst>
          </p:nvPr>
        </p:nvGraphicFramePr>
        <p:xfrm>
          <a:off x="344488" y="2237388"/>
          <a:ext cx="8352922" cy="50405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64096"/>
                <a:gridCol w="864096"/>
                <a:gridCol w="720080"/>
                <a:gridCol w="792088"/>
                <a:gridCol w="792088"/>
                <a:gridCol w="1224136"/>
                <a:gridCol w="804378"/>
                <a:gridCol w="1787910"/>
                <a:gridCol w="504050"/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 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 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 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 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 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 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 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 ~ 2312</a:t>
                      </a:r>
                      <a:r>
                        <a:rPr lang="en-US" sz="900" baseline="0" dirty="0" smtClean="0"/>
                        <a:t> 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 bytes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Frame Control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Duration ID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Address 1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Address 2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Address 3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Sequence Control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Address 4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Data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FCS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화살표 연결선 1071"/>
          <p:cNvCxnSpPr/>
          <p:nvPr/>
        </p:nvCxnSpPr>
        <p:spPr>
          <a:xfrm flipV="1">
            <a:off x="344488" y="1661324"/>
            <a:ext cx="3456384" cy="576064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071"/>
          <p:cNvCxnSpPr/>
          <p:nvPr/>
        </p:nvCxnSpPr>
        <p:spPr>
          <a:xfrm flipH="1" flipV="1">
            <a:off x="6177136" y="1661324"/>
            <a:ext cx="2520280" cy="576064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0543"/>
              </p:ext>
            </p:extLst>
          </p:nvPr>
        </p:nvGraphicFramePr>
        <p:xfrm>
          <a:off x="344488" y="3389516"/>
          <a:ext cx="8352920" cy="5435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48072"/>
                <a:gridCol w="576064"/>
                <a:gridCol w="864096"/>
                <a:gridCol w="783086"/>
                <a:gridCol w="783086"/>
                <a:gridCol w="783086"/>
                <a:gridCol w="783086"/>
                <a:gridCol w="783086"/>
                <a:gridCol w="783086"/>
                <a:gridCol w="783086"/>
                <a:gridCol w="783086"/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 bits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r>
                        <a:rPr lang="en-US" sz="900" baseline="0" dirty="0" smtClean="0"/>
                        <a:t> bits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 bits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bit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bit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bit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bit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bit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bit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bit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bit</a:t>
                      </a:r>
                      <a:endParaRPr lang="en-US" sz="900" dirty="0"/>
                    </a:p>
                  </a:txBody>
                  <a:tcPr marL="17191" marR="17191" marT="8596" marB="8596" anchor="ctr">
                    <a:solidFill>
                      <a:schemeClr val="bg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Protocol</a:t>
                      </a:r>
                    </a:p>
                    <a:p>
                      <a:pPr algn="ctr"/>
                      <a:r>
                        <a:rPr lang="en-US" sz="900" b="1" dirty="0" smtClean="0"/>
                        <a:t>Version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Type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Subtype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To</a:t>
                      </a:r>
                    </a:p>
                    <a:p>
                      <a:pPr algn="ctr"/>
                      <a:r>
                        <a:rPr lang="en-US" sz="900" b="1" dirty="0" smtClean="0"/>
                        <a:t>DS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From</a:t>
                      </a:r>
                    </a:p>
                    <a:p>
                      <a:pPr algn="ctr"/>
                      <a:r>
                        <a:rPr lang="en-US" sz="900" b="1" dirty="0" smtClean="0"/>
                        <a:t>DS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More</a:t>
                      </a:r>
                    </a:p>
                    <a:p>
                      <a:pPr algn="ctr"/>
                      <a:r>
                        <a:rPr lang="en-US" sz="900" b="1" dirty="0" smtClean="0"/>
                        <a:t>Frag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Retry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Power</a:t>
                      </a:r>
                    </a:p>
                    <a:p>
                      <a:pPr algn="ctr"/>
                      <a:r>
                        <a:rPr lang="en-US" sz="900" b="1" dirty="0" smtClean="0"/>
                        <a:t>Management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More</a:t>
                      </a:r>
                    </a:p>
                    <a:p>
                      <a:pPr algn="ctr"/>
                      <a:r>
                        <a:rPr lang="en-US" sz="900" b="1" dirty="0" smtClean="0"/>
                        <a:t>Data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WEP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/>
                        <a:t>Rsvd</a:t>
                      </a:r>
                      <a:endParaRPr lang="en-US" sz="900" b="1" dirty="0"/>
                    </a:p>
                  </a:txBody>
                  <a:tcPr marL="17191" marR="17191" marT="8596" marB="85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화살표 연결선 1071"/>
          <p:cNvCxnSpPr/>
          <p:nvPr/>
        </p:nvCxnSpPr>
        <p:spPr>
          <a:xfrm flipV="1">
            <a:off x="344488" y="2741444"/>
            <a:ext cx="0" cy="6480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1071"/>
          <p:cNvCxnSpPr/>
          <p:nvPr/>
        </p:nvCxnSpPr>
        <p:spPr>
          <a:xfrm flipH="1" flipV="1">
            <a:off x="1208584" y="2741444"/>
            <a:ext cx="7488832" cy="6480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6"/>
          <p:cNvSpPr/>
          <p:nvPr/>
        </p:nvSpPr>
        <p:spPr>
          <a:xfrm>
            <a:off x="272479" y="5157192"/>
            <a:ext cx="9361041" cy="1201840"/>
          </a:xfrm>
          <a:prstGeom prst="roundRect">
            <a:avLst>
              <a:gd name="adj" fmla="val 8447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Data </a:t>
            </a:r>
            <a:r>
              <a:rPr lang="en-US" altLang="ko-KR" sz="1100" b="1" dirty="0" err="1" smtClean="0">
                <a:solidFill>
                  <a:srgbClr val="000000"/>
                </a:solidFill>
                <a:ea typeface="맑은 고딕" pitchFamily="50" charset="-127"/>
              </a:rPr>
              <a:t>Framesize</a:t>
            </a: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ea typeface="맑은 고딕" pitchFamily="50" charset="-127"/>
              </a:rPr>
              <a:t>– </a:t>
            </a:r>
            <a:r>
              <a:rPr lang="en-US" altLang="ko-KR" sz="1000" dirty="0" err="1" smtClean="0">
                <a:solidFill>
                  <a:srgbClr val="000000"/>
                </a:solidFill>
                <a:ea typeface="맑은 고딕" pitchFamily="50" charset="-127"/>
              </a:rPr>
              <a:t>WiFi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 (802.11g, 11n)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Data 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사이즈가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Ethernet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에 비해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2312 byte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로 더 크다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. 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따라서 </a:t>
            </a:r>
            <a:r>
              <a:rPr lang="en-US" altLang="ko-KR" sz="1000" dirty="0" err="1" smtClean="0">
                <a:solidFill>
                  <a:srgbClr val="000000"/>
                </a:solidFill>
                <a:ea typeface="맑은 고딕" pitchFamily="50" charset="-127"/>
              </a:rPr>
              <a:t>WiFi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의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MTU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Ethernet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의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MTU 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값보다 더 크다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.</a:t>
            </a: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그러므로 이론상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TCP MSS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나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UDP MDS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도 </a:t>
            </a:r>
            <a:r>
              <a:rPr lang="en-US" altLang="ko-KR" sz="1000" dirty="0" err="1" smtClean="0">
                <a:solidFill>
                  <a:srgbClr val="000000"/>
                </a:solidFill>
                <a:ea typeface="맑은 고딕" pitchFamily="50" charset="-127"/>
              </a:rPr>
              <a:t>WiFi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 network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에 연결되었을 때 커져야 더 효율적인 데이터 전송이 가능하다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. 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하지만 일단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802.11 Frame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이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Router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로 전송된 이후에는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Ethernet Frame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으로 변경되어 다른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Router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에 전송되므로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WAN 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상에서의 통신을 고려할 경우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Ethernet MTU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에 맞추는 것이 안전함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. LAN 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상에서 </a:t>
            </a:r>
            <a:r>
              <a:rPr lang="en-US" altLang="ko-KR" sz="1000" dirty="0" err="1" smtClean="0">
                <a:solidFill>
                  <a:srgbClr val="000000"/>
                </a:solidFill>
                <a:ea typeface="맑은 고딕" pitchFamily="50" charset="-127"/>
              </a:rPr>
              <a:t>WiFi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로 통신하는 단말들 </a:t>
            </a:r>
            <a:r>
              <a:rPr lang="ko-KR" altLang="en-US" sz="1000" dirty="0" err="1" smtClean="0">
                <a:solidFill>
                  <a:srgbClr val="000000"/>
                </a:solidFill>
                <a:ea typeface="맑은 고딕" pitchFamily="50" charset="-127"/>
              </a:rPr>
              <a:t>끼리는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MTU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를 올리는 것이 더 나을 수 있음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.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4446118" y="5056556"/>
            <a:ext cx="1211976" cy="21395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Point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왼쪽 중괄호 33"/>
          <p:cNvSpPr/>
          <p:nvPr/>
        </p:nvSpPr>
        <p:spPr>
          <a:xfrm rot="10800000">
            <a:off x="8810800" y="1196751"/>
            <a:ext cx="216026" cy="464572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38677" y="1152038"/>
            <a:ext cx="8673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OSI</a:t>
            </a:r>
          </a:p>
          <a:p>
            <a:r>
              <a:rPr lang="en-US" altLang="ko-KR" sz="1000" dirty="0" smtClean="0">
                <a:latin typeface="+mn-ea"/>
                <a:ea typeface="+mn-ea"/>
              </a:rPr>
              <a:t>Physical</a:t>
            </a:r>
          </a:p>
          <a:p>
            <a:r>
              <a:rPr lang="en-US" altLang="ko-KR" sz="1000" dirty="0" smtClean="0">
                <a:latin typeface="+mn-ea"/>
                <a:ea typeface="+mn-ea"/>
              </a:rPr>
              <a:t>Layer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왼쪽 중괄호 35"/>
          <p:cNvSpPr/>
          <p:nvPr/>
        </p:nvSpPr>
        <p:spPr>
          <a:xfrm rot="10800000">
            <a:off x="8810800" y="2237388"/>
            <a:ext cx="216026" cy="504056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038677" y="2212417"/>
            <a:ext cx="8673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OSI</a:t>
            </a:r>
          </a:p>
          <a:p>
            <a:r>
              <a:rPr lang="en-US" altLang="ko-KR" sz="1000" dirty="0" smtClean="0">
                <a:latin typeface="+mn-ea"/>
                <a:ea typeface="+mn-ea"/>
              </a:rPr>
              <a:t>Data Link</a:t>
            </a:r>
          </a:p>
          <a:p>
            <a:r>
              <a:rPr lang="en-US" altLang="ko-KR" sz="1000" dirty="0" smtClean="0">
                <a:latin typeface="+mn-ea"/>
                <a:ea typeface="+mn-ea"/>
              </a:rPr>
              <a:t>Layer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81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Routing (Packet Switching)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7473280" y="63500"/>
            <a:ext cx="22326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TCP/IP Basic</a:t>
            </a:r>
            <a:endParaRPr lang="ko-KR" altLang="en-US" sz="1800" kern="0" dirty="0"/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89392"/>
              </p:ext>
            </p:extLst>
          </p:nvPr>
        </p:nvGraphicFramePr>
        <p:xfrm>
          <a:off x="912961" y="1083851"/>
          <a:ext cx="2023815" cy="104011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53303"/>
                <a:gridCol w="970512"/>
              </a:tblGrid>
              <a:tr h="20802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 go</a:t>
                      </a:r>
                      <a:r>
                        <a:rPr lang="en-US" sz="900" baseline="0" dirty="0" smtClean="0"/>
                        <a:t> to network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via port #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10.0.0.0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20.0.0.0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2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30.0.0.0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4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40.0.0.0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3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424120" y="2339846"/>
            <a:ext cx="9076640" cy="4181074"/>
            <a:chOff x="424120" y="2339846"/>
            <a:chExt cx="9076640" cy="4181074"/>
          </a:xfrm>
        </p:grpSpPr>
        <p:pic>
          <p:nvPicPr>
            <p:cNvPr id="4106" name="Picture 10" descr="C:\Users\nuno\Documents\Projects\Templates\Icons\3Com\PPT Clipt\router2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840" y="3456573"/>
              <a:ext cx="788897" cy="78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7" name="Picture 11" descr="C:\Users\nuno\Documents\Projects\Templates\Icons\3Com\PPT Clipt\router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664" y="3904392"/>
              <a:ext cx="788897" cy="78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2243937" y="2818186"/>
              <a:ext cx="687122" cy="680907"/>
              <a:chOff x="2002739" y="2636912"/>
              <a:chExt cx="3022269" cy="2592288"/>
            </a:xfrm>
          </p:grpSpPr>
          <p:pic>
            <p:nvPicPr>
              <p:cNvPr id="4102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1737">
                <a:off x="2651382" y="2616444"/>
                <a:ext cx="2353158" cy="2394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3905">
                <a:off x="2002739" y="2831277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8" name="Picture 2" descr="C:\Users\nuno\Documents\Projects\Templates\Icons\3Com\PPT Clipt\oc_black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0914" y="2876042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nuno\Documents\Projects\Templates\Icons\3Com\PPT Clipt\pc3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434" y="2339846"/>
              <a:ext cx="679292" cy="67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:\Users\nuno\Documents\Projects\Templates\Icons\3Com\PPT Clipt\notebook2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0" y="3062209"/>
              <a:ext cx="873768" cy="8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C:\Users\nuno\Documents\Projects\Templates\Icons\3Com\PPT Clipt\palm_vx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251" y="3731937"/>
              <a:ext cx="456277" cy="456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직선 화살표 연결선 1071"/>
            <p:cNvCxnSpPr>
              <a:stCxn id="15" idx="1"/>
              <a:endCxn id="4103" idx="3"/>
            </p:cNvCxnSpPr>
            <p:nvPr/>
          </p:nvCxnSpPr>
          <p:spPr>
            <a:xfrm flipH="1" flipV="1">
              <a:off x="1339726" y="2679492"/>
              <a:ext cx="905418" cy="473191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1071"/>
            <p:cNvCxnSpPr>
              <a:stCxn id="15" idx="1"/>
              <a:endCxn id="4104" idx="3"/>
            </p:cNvCxnSpPr>
            <p:nvPr/>
          </p:nvCxnSpPr>
          <p:spPr>
            <a:xfrm flipH="1">
              <a:off x="1297888" y="3152683"/>
              <a:ext cx="947256" cy="346410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1071"/>
            <p:cNvCxnSpPr>
              <a:stCxn id="15" idx="1"/>
              <a:endCxn id="4105" idx="0"/>
            </p:cNvCxnSpPr>
            <p:nvPr/>
          </p:nvCxnSpPr>
          <p:spPr>
            <a:xfrm flipH="1">
              <a:off x="1944390" y="3152683"/>
              <a:ext cx="300754" cy="579254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/>
            <p:cNvGrpSpPr/>
            <p:nvPr/>
          </p:nvGrpSpPr>
          <p:grpSpPr>
            <a:xfrm>
              <a:off x="2358885" y="5150892"/>
              <a:ext cx="687122" cy="680907"/>
              <a:chOff x="2002739" y="2636912"/>
              <a:chExt cx="3022269" cy="2592288"/>
            </a:xfrm>
          </p:grpSpPr>
          <p:pic>
            <p:nvPicPr>
              <p:cNvPr id="55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1737">
                <a:off x="2651382" y="2616444"/>
                <a:ext cx="2353158" cy="2394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3905">
                <a:off x="2002739" y="2831277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C:\Users\nuno\Documents\Projects\Templates\Icons\3Com\PPT Clipt\oc_black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0914" y="2876042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9" name="Picture 7" descr="C:\Users\nuno\Documents\Projects\Templates\Icons\3Com\PPT Clipt\pc3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553" y="4652347"/>
              <a:ext cx="679292" cy="67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 descr="C:\Users\nuno\Documents\Projects\Templates\Icons\3Com\PPT Clipt\notebook2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0" y="4955036"/>
              <a:ext cx="873768" cy="8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9" descr="C:\Users\nuno\Documents\Projects\Templates\Icons\3Com\PPT Clipt\palm_vx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199" y="6064643"/>
              <a:ext cx="456277" cy="456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직선 화살표 연결선 1071"/>
            <p:cNvCxnSpPr>
              <a:stCxn id="56" idx="1"/>
              <a:endCxn id="49" idx="3"/>
            </p:cNvCxnSpPr>
            <p:nvPr/>
          </p:nvCxnSpPr>
          <p:spPr>
            <a:xfrm flipH="1" flipV="1">
              <a:off x="2170845" y="4991993"/>
              <a:ext cx="189247" cy="493396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1071"/>
            <p:cNvCxnSpPr>
              <a:stCxn id="56" idx="1"/>
              <a:endCxn id="50" idx="3"/>
            </p:cNvCxnSpPr>
            <p:nvPr/>
          </p:nvCxnSpPr>
          <p:spPr>
            <a:xfrm flipH="1" flipV="1">
              <a:off x="1297888" y="5391920"/>
              <a:ext cx="1062204" cy="93469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1071"/>
            <p:cNvCxnSpPr>
              <a:stCxn id="56" idx="1"/>
              <a:endCxn id="51" idx="0"/>
            </p:cNvCxnSpPr>
            <p:nvPr/>
          </p:nvCxnSpPr>
          <p:spPr>
            <a:xfrm flipH="1">
              <a:off x="2059338" y="5485389"/>
              <a:ext cx="300754" cy="579254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1071"/>
            <p:cNvCxnSpPr>
              <a:stCxn id="4106" idx="1"/>
              <a:endCxn id="4098" idx="2"/>
            </p:cNvCxnSpPr>
            <p:nvPr/>
          </p:nvCxnSpPr>
          <p:spPr>
            <a:xfrm flipH="1" flipV="1">
              <a:off x="2658907" y="3499093"/>
              <a:ext cx="853933" cy="351929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1071"/>
            <p:cNvCxnSpPr>
              <a:stCxn id="145" idx="1"/>
              <a:endCxn id="57" idx="3"/>
            </p:cNvCxnSpPr>
            <p:nvPr/>
          </p:nvCxnSpPr>
          <p:spPr>
            <a:xfrm flipH="1">
              <a:off x="3046007" y="4115277"/>
              <a:ext cx="611447" cy="1407474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116607" y="3528233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Port 1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5873" y="4025078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Port 2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71" name="직선 화살표 연결선 1071"/>
            <p:cNvCxnSpPr>
              <a:stCxn id="4107" idx="1"/>
              <a:endCxn id="4106" idx="3"/>
            </p:cNvCxnSpPr>
            <p:nvPr/>
          </p:nvCxnSpPr>
          <p:spPr>
            <a:xfrm flipH="1" flipV="1">
              <a:off x="4301737" y="3851022"/>
              <a:ext cx="835927" cy="447819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162507" y="3995092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Port 4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77" name="Picture 11" descr="C:\Users\nuno\Documents\Projects\Templates\Icons\3Com\PPT Clipt\router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615" y="5088375"/>
              <a:ext cx="788897" cy="788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2427216" y="3316007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10.0.0.0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96415" y="5673217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20.0.0.0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화살표 연결선 1071"/>
            <p:cNvCxnSpPr>
              <a:stCxn id="77" idx="1"/>
              <a:endCxn id="145" idx="2"/>
            </p:cNvCxnSpPr>
            <p:nvPr/>
          </p:nvCxnSpPr>
          <p:spPr>
            <a:xfrm flipH="1" flipV="1">
              <a:off x="3980693" y="4222999"/>
              <a:ext cx="1153922" cy="1259825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584049" y="4336850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Port 3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811376" y="4340143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Port 1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24" name="직선 화살표 연결선 1071"/>
            <p:cNvCxnSpPr>
              <a:stCxn id="111" idx="1"/>
              <a:endCxn id="77" idx="3"/>
            </p:cNvCxnSpPr>
            <p:nvPr/>
          </p:nvCxnSpPr>
          <p:spPr>
            <a:xfrm flipH="1">
              <a:off x="5923512" y="5386305"/>
              <a:ext cx="935848" cy="96519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071"/>
            <p:cNvCxnSpPr>
              <a:stCxn id="97" idx="1"/>
              <a:endCxn id="4107" idx="3"/>
            </p:cNvCxnSpPr>
            <p:nvPr/>
          </p:nvCxnSpPr>
          <p:spPr>
            <a:xfrm flipH="1">
              <a:off x="5926561" y="3781290"/>
              <a:ext cx="1113472" cy="517551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916064" y="4202296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Port 2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18691" y="5445224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Port 2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664968" y="5517232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Port 1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6897216" y="3409431"/>
              <a:ext cx="687122" cy="680907"/>
              <a:chOff x="2002739" y="2636912"/>
              <a:chExt cx="3022269" cy="2592288"/>
            </a:xfrm>
          </p:grpSpPr>
          <p:pic>
            <p:nvPicPr>
              <p:cNvPr id="95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1737">
                <a:off x="2651382" y="2616444"/>
                <a:ext cx="2353158" cy="2394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3905">
                <a:off x="2002739" y="2831277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2" descr="C:\Users\nuno\Documents\Projects\Templates\Icons\3Com\PPT Clipt\oc_black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0914" y="2876042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9" name="Picture 7" descr="C:\Users\nuno\Documents\Projects\Templates\Icons\3Com\PPT Clipt\pc3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7810" y="2758371"/>
              <a:ext cx="679292" cy="67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8" descr="C:\Users\nuno\Documents\Projects\Templates\Icons\3Com\PPT Clipt\notebook2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6992" y="3436250"/>
              <a:ext cx="873768" cy="8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9" descr="C:\Users\nuno\Documents\Projects\Templates\Icons\3Com\PPT Clipt\palm_vx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3307" y="4268867"/>
              <a:ext cx="456277" cy="456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2" name="직선 화살표 연결선 1071"/>
            <p:cNvCxnSpPr>
              <a:stCxn id="97" idx="3"/>
              <a:endCxn id="89" idx="1"/>
            </p:cNvCxnSpPr>
            <p:nvPr/>
          </p:nvCxnSpPr>
          <p:spPr>
            <a:xfrm flipV="1">
              <a:off x="7584338" y="3098017"/>
              <a:ext cx="1133472" cy="683273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1071"/>
            <p:cNvCxnSpPr>
              <a:stCxn id="97" idx="3"/>
              <a:endCxn id="90" idx="1"/>
            </p:cNvCxnSpPr>
            <p:nvPr/>
          </p:nvCxnSpPr>
          <p:spPr>
            <a:xfrm>
              <a:off x="7584338" y="3781290"/>
              <a:ext cx="1042654" cy="91844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1071"/>
            <p:cNvCxnSpPr>
              <a:stCxn id="97" idx="3"/>
              <a:endCxn id="91" idx="0"/>
            </p:cNvCxnSpPr>
            <p:nvPr/>
          </p:nvCxnSpPr>
          <p:spPr>
            <a:xfrm>
              <a:off x="7584338" y="3781290"/>
              <a:ext cx="697108" cy="487577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7055241" y="3916430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0.0.0.0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6858153" y="5051808"/>
              <a:ext cx="687122" cy="680907"/>
              <a:chOff x="2002739" y="2636912"/>
              <a:chExt cx="3022269" cy="2592288"/>
            </a:xfrm>
          </p:grpSpPr>
          <p:pic>
            <p:nvPicPr>
              <p:cNvPr id="110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1737">
                <a:off x="2651382" y="2616444"/>
                <a:ext cx="2353158" cy="2394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3905">
                <a:off x="2002739" y="2831277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C:\Users\nuno\Documents\Projects\Templates\Icons\3Com\PPT Clipt\oc_black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0914" y="2876042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3" name="Picture 7" descr="C:\Users\nuno\Documents\Projects\Templates\Icons\3Com\PPT Clipt\pc3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204" y="4549908"/>
              <a:ext cx="679292" cy="67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8" descr="C:\Users\nuno\Documents\Projects\Templates\Icons\3Com\PPT Clipt\notebook2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7704" y="5205161"/>
              <a:ext cx="873768" cy="8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9" descr="C:\Users\nuno\Documents\Projects\Templates\Icons\3Com\PPT Clipt\palm_vx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362" y="5997059"/>
              <a:ext cx="456277" cy="456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6" name="직선 화살표 연결선 1071"/>
            <p:cNvCxnSpPr>
              <a:stCxn id="112" idx="3"/>
              <a:endCxn id="113" idx="1"/>
            </p:cNvCxnSpPr>
            <p:nvPr/>
          </p:nvCxnSpPr>
          <p:spPr>
            <a:xfrm flipV="1">
              <a:off x="7545275" y="4889554"/>
              <a:ext cx="1192929" cy="534113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071"/>
            <p:cNvCxnSpPr>
              <a:stCxn id="112" idx="3"/>
              <a:endCxn id="114" idx="1"/>
            </p:cNvCxnSpPr>
            <p:nvPr/>
          </p:nvCxnSpPr>
          <p:spPr>
            <a:xfrm>
              <a:off x="7545275" y="5423667"/>
              <a:ext cx="782429" cy="218378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071"/>
            <p:cNvCxnSpPr>
              <a:stCxn id="112" idx="3"/>
              <a:endCxn id="115" idx="0"/>
            </p:cNvCxnSpPr>
            <p:nvPr/>
          </p:nvCxnSpPr>
          <p:spPr>
            <a:xfrm>
              <a:off x="7545275" y="5423667"/>
              <a:ext cx="440226" cy="573392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7025690" y="5568210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40.0.0.0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657454" y="4007555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+mn-ea"/>
                  <a:ea typeface="+mn-ea"/>
                </a:rPr>
                <a:t>Router A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69587" y="4437112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+mn-ea"/>
                  <a:ea typeface="+mn-ea"/>
                </a:rPr>
                <a:t>Router B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77035" y="5656914"/>
              <a:ext cx="646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latin typeface="+mn-ea"/>
                  <a:ea typeface="+mn-ea"/>
                </a:rPr>
                <a:t>Router C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823605" y="837630"/>
            <a:ext cx="2040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Router A Routing Table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26181"/>
              </p:ext>
            </p:extLst>
          </p:nvPr>
        </p:nvGraphicFramePr>
        <p:xfrm>
          <a:off x="3905089" y="1083851"/>
          <a:ext cx="2023815" cy="104011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53303"/>
                <a:gridCol w="970512"/>
              </a:tblGrid>
              <a:tr h="20802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 go</a:t>
                      </a:r>
                      <a:r>
                        <a:rPr lang="en-US" sz="900" baseline="0" dirty="0" smtClean="0"/>
                        <a:t> to network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via port #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10.0.0.0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20.0.0.0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30.0.0.0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2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40.0.0.0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3433"/>
              </p:ext>
            </p:extLst>
          </p:nvPr>
        </p:nvGraphicFramePr>
        <p:xfrm>
          <a:off x="6897216" y="1083851"/>
          <a:ext cx="2023815" cy="104011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53303"/>
                <a:gridCol w="970512"/>
              </a:tblGrid>
              <a:tr h="20802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 go</a:t>
                      </a:r>
                      <a:r>
                        <a:rPr lang="en-US" sz="900" baseline="0" dirty="0" smtClean="0"/>
                        <a:t> to network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via port #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10.0.0.0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20.0.0.0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30.0.0.0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40.0.0.0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2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33607" y="837630"/>
            <a:ext cx="2040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Router B Routing Table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30284" y="837630"/>
            <a:ext cx="2040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Router C Routing Table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6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Index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 flipH="1">
            <a:off x="1375234" y="792164"/>
            <a:ext cx="49529" cy="5932833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928664" y="792164"/>
            <a:ext cx="76328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TCP/IP Basic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SIP &amp; NAT Traversal</a:t>
            </a:r>
          </a:p>
          <a:p>
            <a:pPr marL="814388" lvl="2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NAT &amp; Firewall Issue</a:t>
            </a:r>
          </a:p>
          <a:p>
            <a:pPr marL="814388" lvl="2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NAT Types</a:t>
            </a:r>
          </a:p>
          <a:p>
            <a:pPr marL="814388" lvl="2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SIP &amp; TCP/IP Port</a:t>
            </a:r>
          </a:p>
          <a:p>
            <a:pPr marL="814388" lvl="2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SIP Multiple Proxy</a:t>
            </a:r>
          </a:p>
          <a:p>
            <a:pPr marL="814388" lvl="2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Solving Call Signaling Issue</a:t>
            </a:r>
          </a:p>
          <a:p>
            <a:pPr marL="814388" lvl="2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Solving RTP Issue – UPnP</a:t>
            </a:r>
          </a:p>
          <a:p>
            <a:pPr marL="814388" lvl="2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Solving RTP Issue –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STUN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14388" lvl="2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Solving RTP Issue –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TURN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14388" lvl="2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Solving RTP Issue –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ICE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814388" lvl="2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ICE &amp; UPnP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NAT &amp; Firewall Issue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445294"/>
          </a:xfrm>
        </p:spPr>
        <p:txBody>
          <a:bodyPr/>
          <a:lstStyle/>
          <a:p>
            <a:r>
              <a:rPr lang="en-US" altLang="ko-KR" dirty="0" smtClean="0"/>
              <a:t>Firewall, NAT</a:t>
            </a:r>
            <a:r>
              <a:rPr lang="ko-KR" altLang="en-US" dirty="0" smtClean="0"/>
              <a:t>을 통한 통신을 위해서는 반드시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가 먼저 </a:t>
            </a:r>
            <a:r>
              <a:rPr lang="en-US" altLang="ko-KR" dirty="0" smtClean="0"/>
              <a:t>TCP/IP Connection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Initiate 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884"/>
              </p:ext>
            </p:extLst>
          </p:nvPr>
        </p:nvGraphicFramePr>
        <p:xfrm>
          <a:off x="634992" y="3548077"/>
          <a:ext cx="2828448" cy="62406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76158"/>
                <a:gridCol w="438066"/>
                <a:gridCol w="959874"/>
                <a:gridCol w="454350"/>
              </a:tblGrid>
              <a:tr h="2080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Private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Public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80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IP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Port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IP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Port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192.168.0.3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4212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175.196.0.2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4212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57851" y="1268760"/>
            <a:ext cx="9103661" cy="4857888"/>
            <a:chOff x="457851" y="1268760"/>
            <a:chExt cx="9103661" cy="4857888"/>
          </a:xfrm>
        </p:grpSpPr>
        <p:grpSp>
          <p:nvGrpSpPr>
            <p:cNvPr id="3" name="그룹 2"/>
            <p:cNvGrpSpPr/>
            <p:nvPr/>
          </p:nvGrpSpPr>
          <p:grpSpPr>
            <a:xfrm>
              <a:off x="457851" y="1268760"/>
              <a:ext cx="9103661" cy="1473514"/>
              <a:chOff x="457851" y="1484784"/>
              <a:chExt cx="9103661" cy="1473514"/>
            </a:xfrm>
          </p:grpSpPr>
          <p:sp>
            <p:nvSpPr>
              <p:cNvPr id="16" name="오른쪽 화살표 15"/>
              <p:cNvSpPr/>
              <p:nvPr/>
            </p:nvSpPr>
            <p:spPr>
              <a:xfrm>
                <a:off x="4963627" y="1591765"/>
                <a:ext cx="554809" cy="1366532"/>
              </a:xfrm>
              <a:prstGeom prst="rightArrow">
                <a:avLst/>
              </a:prstGeom>
              <a:gradFill flip="none" rotWithShape="1">
                <a:gsLst>
                  <a:gs pos="47500">
                    <a:schemeClr val="tx1">
                      <a:lumMod val="75000"/>
                      <a:lumOff val="25000"/>
                      <a:alpha val="73000"/>
                    </a:schemeClr>
                  </a:gs>
                  <a:gs pos="0">
                    <a:schemeClr val="tx1">
                      <a:alpha val="90000"/>
                    </a:schemeClr>
                  </a:gs>
                  <a:gs pos="100000">
                    <a:schemeClr val="bg1">
                      <a:lumMod val="85000"/>
                      <a:alpha val="90000"/>
                    </a:schemeClr>
                  </a:gs>
                </a:gsLst>
                <a:lin ang="108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 smtClean="0">
                  <a:solidFill>
                    <a:schemeClr val="tx1"/>
                  </a:solidFill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27" name="모서리가 둥근 직사각형 6"/>
              <p:cNvSpPr/>
              <p:nvPr/>
            </p:nvSpPr>
            <p:spPr>
              <a:xfrm>
                <a:off x="457851" y="1591764"/>
                <a:ext cx="4628537" cy="1366532"/>
              </a:xfrm>
              <a:prstGeom prst="roundRect">
                <a:avLst>
                  <a:gd name="adj" fmla="val 4457"/>
                </a:avLst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>
                  <a:defRPr/>
                </a:pPr>
                <a:endParaRPr lang="en-US" altLang="ko-KR" i="1" dirty="0" smtClean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2216696" y="1946908"/>
                <a:ext cx="781497" cy="770425"/>
                <a:chOff x="2002739" y="2636912"/>
                <a:chExt cx="3022269" cy="2592288"/>
              </a:xfrm>
            </p:grpSpPr>
            <p:pic>
              <p:nvPicPr>
                <p:cNvPr id="30" name="Picture 6" descr="C:\Users\nuno\Documents\Projects\Templates\Icons\3Com\PPT Clipt\caox.gi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4501737">
                  <a:off x="2651382" y="2616444"/>
                  <a:ext cx="2353158" cy="23940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6" descr="C:\Users\nuno\Documents\Projects\Templates\Icons\3Com\PPT Clipt\caox.gif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323905">
                  <a:off x="2002739" y="2831277"/>
                  <a:ext cx="2394094" cy="2353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C:\Users\nuno\Documents\Projects\Templates\Icons\3Com\PPT Clipt\oc_black.gi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30914" y="2876042"/>
                  <a:ext cx="2394094" cy="2353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26" name="Picture 2" descr="C:\Users\nuno\Documents\Projects\Templates\Icons\3Com\PPT Clipt\server5.gi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8492" y="1878176"/>
                <a:ext cx="808484" cy="808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7" descr="C:\Users\nuno\Documents\Projects\Templates\Icons\3Com\PPT Clipt\pc3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512" y="1946908"/>
                <a:ext cx="738081" cy="7380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/>
              <p:cNvGrpSpPr/>
              <p:nvPr/>
            </p:nvGrpSpPr>
            <p:grpSpPr>
              <a:xfrm>
                <a:off x="2948423" y="1973221"/>
                <a:ext cx="991936" cy="256682"/>
                <a:chOff x="2587661" y="4173863"/>
                <a:chExt cx="991936" cy="256682"/>
              </a:xfrm>
            </p:grpSpPr>
            <p:cxnSp>
              <p:nvCxnSpPr>
                <p:cNvPr id="34" name="직선 화살표 연결선 1071"/>
                <p:cNvCxnSpPr/>
                <p:nvPr/>
              </p:nvCxnSpPr>
              <p:spPr>
                <a:xfrm flipV="1">
                  <a:off x="2587661" y="4173863"/>
                  <a:ext cx="313793" cy="256681"/>
                </a:xfrm>
                <a:prstGeom prst="straightConnector1">
                  <a:avLst/>
                </a:prstGeom>
                <a:ln w="22225">
                  <a:solidFill>
                    <a:srgbClr val="C00000"/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1071"/>
                <p:cNvCxnSpPr/>
                <p:nvPr/>
              </p:nvCxnSpPr>
              <p:spPr>
                <a:xfrm flipH="1" flipV="1">
                  <a:off x="2587661" y="4430544"/>
                  <a:ext cx="991936" cy="1"/>
                </a:xfrm>
                <a:prstGeom prst="straightConnector1">
                  <a:avLst/>
                </a:prstGeom>
                <a:ln w="22225">
                  <a:solidFill>
                    <a:srgbClr val="C00000"/>
                  </a:solidFill>
                  <a:prstDash val="solid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/>
              <p:cNvGrpSpPr/>
              <p:nvPr/>
            </p:nvGrpSpPr>
            <p:grpSpPr>
              <a:xfrm>
                <a:off x="1371976" y="2335393"/>
                <a:ext cx="2552271" cy="4"/>
                <a:chOff x="1371976" y="2047361"/>
                <a:chExt cx="2552271" cy="4"/>
              </a:xfrm>
            </p:grpSpPr>
            <p:cxnSp>
              <p:nvCxnSpPr>
                <p:cNvPr id="42" name="직선 화살표 연결선 1071"/>
                <p:cNvCxnSpPr/>
                <p:nvPr/>
              </p:nvCxnSpPr>
              <p:spPr>
                <a:xfrm flipV="1">
                  <a:off x="3002631" y="2047364"/>
                  <a:ext cx="921616" cy="1"/>
                </a:xfrm>
                <a:prstGeom prst="straightConnector1">
                  <a:avLst/>
                </a:prstGeom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1071"/>
                <p:cNvCxnSpPr/>
                <p:nvPr/>
              </p:nvCxnSpPr>
              <p:spPr>
                <a:xfrm flipH="1" flipV="1">
                  <a:off x="1371976" y="2047361"/>
                  <a:ext cx="968047" cy="2"/>
                </a:xfrm>
                <a:prstGeom prst="straightConnector1">
                  <a:avLst/>
                </a:prstGeom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화살표 연결선 1071"/>
              <p:cNvCxnSpPr/>
              <p:nvPr/>
            </p:nvCxnSpPr>
            <p:spPr>
              <a:xfrm flipV="1">
                <a:off x="3002631" y="2454240"/>
                <a:ext cx="921616" cy="1"/>
              </a:xfrm>
              <a:prstGeom prst="straightConnector1">
                <a:avLst/>
              </a:prstGeom>
              <a:ln w="22225">
                <a:solidFill>
                  <a:schemeClr val="accent1">
                    <a:lumMod val="50000"/>
                  </a:schemeClr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1071"/>
              <p:cNvCxnSpPr/>
              <p:nvPr/>
            </p:nvCxnSpPr>
            <p:spPr>
              <a:xfrm flipH="1" flipV="1">
                <a:off x="1371976" y="2454241"/>
                <a:ext cx="968047" cy="2"/>
              </a:xfrm>
              <a:prstGeom prst="straightConnector1">
                <a:avLst/>
              </a:prstGeom>
              <a:ln w="22225">
                <a:solidFill>
                  <a:schemeClr val="accent1">
                    <a:lumMod val="50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순서도: 연결자 48"/>
              <p:cNvSpPr/>
              <p:nvPr/>
            </p:nvSpPr>
            <p:spPr>
              <a:xfrm>
                <a:off x="3548864" y="2121911"/>
                <a:ext cx="180000" cy="180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A</a:t>
                </a:r>
                <a:endParaRPr lang="ko-KR" altLang="en-US" b="1" dirty="0"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51" name="순서도: 연결자 50"/>
              <p:cNvSpPr/>
              <p:nvPr/>
            </p:nvSpPr>
            <p:spPr>
              <a:xfrm>
                <a:off x="1620651" y="2229903"/>
                <a:ext cx="180000" cy="180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B</a:t>
                </a:r>
                <a:endParaRPr lang="ko-KR" altLang="en-US" b="1" dirty="0"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52" name="순서도: 처리 51"/>
              <p:cNvSpPr/>
              <p:nvPr/>
            </p:nvSpPr>
            <p:spPr>
              <a:xfrm>
                <a:off x="1733707" y="1484784"/>
                <a:ext cx="2076823" cy="213959"/>
              </a:xfrm>
              <a:prstGeom prst="flowChartProcess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cs typeface="Arial" pitchFamily="34" charset="0"/>
                  </a:rPr>
                  <a:t>Firewall</a:t>
                </a:r>
                <a:endPara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17096" y="1591766"/>
                <a:ext cx="3744416" cy="13665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altLang="ko-KR" sz="1050" b="1" dirty="0" smtClean="0">
                    <a:latin typeface="+mn-lt"/>
                    <a:ea typeface="맑은 고딕" pitchFamily="50" charset="-127"/>
                  </a:rPr>
                  <a:t>Request Initiated from Outside (Incoming)</a:t>
                </a:r>
              </a:p>
              <a:p>
                <a:r>
                  <a:rPr lang="ko-KR" altLang="en-US" sz="1050" dirty="0" smtClean="0">
                    <a:latin typeface="+mn-lt"/>
                    <a:ea typeface="맑은 고딕" pitchFamily="50" charset="-127"/>
                  </a:rPr>
                  <a:t>대부분의 </a:t>
                </a:r>
                <a:r>
                  <a:rPr lang="en-US" altLang="ko-KR" sz="1050" dirty="0" smtClean="0">
                    <a:latin typeface="+mn-lt"/>
                    <a:ea typeface="맑은 고딕" pitchFamily="50" charset="-127"/>
                  </a:rPr>
                  <a:t>Firewall</a:t>
                </a:r>
                <a:r>
                  <a:rPr lang="ko-KR" altLang="en-US" sz="1050" dirty="0" smtClean="0">
                    <a:latin typeface="+mn-lt"/>
                    <a:ea typeface="맑은 고딕" pitchFamily="50" charset="-127"/>
                  </a:rPr>
                  <a:t>은 밖에서 들어오는 </a:t>
                </a:r>
                <a:r>
                  <a:rPr lang="en-US" altLang="ko-KR" sz="1050" dirty="0" smtClean="0">
                    <a:latin typeface="+mn-lt"/>
                    <a:ea typeface="맑은 고딕" pitchFamily="50" charset="-127"/>
                  </a:rPr>
                  <a:t>Request</a:t>
                </a:r>
                <a:r>
                  <a:rPr lang="ko-KR" altLang="en-US" sz="1050" dirty="0" smtClean="0">
                    <a:latin typeface="+mn-lt"/>
                    <a:ea typeface="맑은 고딕" pitchFamily="50" charset="-127"/>
                  </a:rPr>
                  <a:t>를 차단하도록 설정된다</a:t>
                </a:r>
                <a:r>
                  <a:rPr lang="en-US" altLang="ko-KR" sz="1050" dirty="0" smtClean="0">
                    <a:latin typeface="+mn-lt"/>
                    <a:ea typeface="맑은 고딕" pitchFamily="50" charset="-127"/>
                  </a:rPr>
                  <a:t>. (</a:t>
                </a:r>
                <a:r>
                  <a:rPr lang="ko-KR" altLang="en-US" sz="1050" dirty="0" smtClean="0">
                    <a:latin typeface="+mn-lt"/>
                    <a:ea typeface="맑은 고딕" pitchFamily="50" charset="-127"/>
                  </a:rPr>
                  <a:t>단</a:t>
                </a:r>
                <a:r>
                  <a:rPr lang="en-US" altLang="ko-KR" sz="1050" dirty="0" smtClean="0">
                    <a:latin typeface="+mn-lt"/>
                    <a:ea typeface="맑은 고딕" pitchFamily="50" charset="-127"/>
                  </a:rPr>
                  <a:t>, </a:t>
                </a:r>
                <a:r>
                  <a:rPr lang="ko-KR" altLang="en-US" sz="1050" dirty="0" smtClean="0">
                    <a:latin typeface="+mn-lt"/>
                    <a:ea typeface="맑은 고딕" pitchFamily="50" charset="-127"/>
                  </a:rPr>
                  <a:t>설정된 </a:t>
                </a:r>
                <a:r>
                  <a:rPr lang="en-US" altLang="ko-KR" sz="1050" dirty="0" smtClean="0">
                    <a:latin typeface="+mn-lt"/>
                    <a:ea typeface="맑은 고딕" pitchFamily="50" charset="-127"/>
                  </a:rPr>
                  <a:t>IP/Port</a:t>
                </a:r>
                <a:r>
                  <a:rPr lang="ko-KR" altLang="en-US" sz="1050" dirty="0" smtClean="0">
                    <a:latin typeface="+mn-lt"/>
                    <a:ea typeface="맑은 고딕" pitchFamily="50" charset="-127"/>
                  </a:rPr>
                  <a:t>에 대해서는 허용</a:t>
                </a:r>
                <a:r>
                  <a:rPr lang="en-US" altLang="ko-KR" sz="1050" dirty="0" smtClean="0">
                    <a:latin typeface="+mn-lt"/>
                    <a:ea typeface="맑은 고딕" pitchFamily="50" charset="-127"/>
                  </a:rPr>
                  <a:t>)</a:t>
                </a:r>
              </a:p>
              <a:p>
                <a:endParaRPr lang="en-US" altLang="ko-KR" sz="1050" dirty="0">
                  <a:latin typeface="+mn-lt"/>
                  <a:ea typeface="맑은 고딕" pitchFamily="50" charset="-127"/>
                </a:endParaRPr>
              </a:p>
              <a:p>
                <a:r>
                  <a:rPr lang="en-US" altLang="ko-KR" sz="1050" b="1" dirty="0" smtClean="0">
                    <a:latin typeface="+mn-lt"/>
                    <a:ea typeface="맑은 고딕" pitchFamily="50" charset="-127"/>
                  </a:rPr>
                  <a:t>Request Initiated from Inside (Outgoing)</a:t>
                </a:r>
              </a:p>
              <a:p>
                <a:r>
                  <a:rPr lang="ko-KR" altLang="en-US" sz="1050" dirty="0" smtClean="0">
                    <a:latin typeface="+mn-lt"/>
                    <a:ea typeface="맑은 고딕" pitchFamily="50" charset="-127"/>
                  </a:rPr>
                  <a:t>내부에서 외부 서버로 연결을 시도하는 경우는 허용한다</a:t>
                </a:r>
                <a:r>
                  <a:rPr lang="en-US" altLang="ko-KR" sz="1050" dirty="0" smtClean="0">
                    <a:latin typeface="+mn-lt"/>
                    <a:ea typeface="맑은 고딕" pitchFamily="50" charset="-127"/>
                  </a:rPr>
                  <a:t>. </a:t>
                </a:r>
                <a:r>
                  <a:rPr lang="ko-KR" altLang="en-US" sz="1050" dirty="0" smtClean="0">
                    <a:latin typeface="+mn-lt"/>
                    <a:ea typeface="맑은 고딕" pitchFamily="50" charset="-127"/>
                  </a:rPr>
                  <a:t>한번 연결이 되면 외부에서 내부로 통신이 가능하다</a:t>
                </a:r>
                <a:r>
                  <a:rPr lang="en-US" altLang="ko-KR" sz="1050" dirty="0" smtClean="0">
                    <a:latin typeface="+mn-lt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54" name="순서도: 연결자 53"/>
              <p:cNvSpPr/>
              <p:nvPr/>
            </p:nvSpPr>
            <p:spPr>
              <a:xfrm>
                <a:off x="5623771" y="1701615"/>
                <a:ext cx="180000" cy="180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A</a:t>
                </a:r>
                <a:endParaRPr lang="ko-KR" altLang="en-US" b="1" dirty="0"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55" name="순서도: 연결자 54"/>
              <p:cNvSpPr/>
              <p:nvPr/>
            </p:nvSpPr>
            <p:spPr>
              <a:xfrm>
                <a:off x="5623771" y="2329522"/>
                <a:ext cx="180000" cy="180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맑은 고딕" pitchFamily="50" charset="-127"/>
                    <a:ea typeface="맑은 고딕" pitchFamily="50" charset="-127"/>
                    <a:cs typeface="Arial" pitchFamily="34" charset="0"/>
                  </a:rPr>
                  <a:t>B</a:t>
                </a:r>
                <a:endParaRPr lang="ko-KR" altLang="en-US" b="1" dirty="0"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56" name="모서리가 둥근 직사각형 6"/>
            <p:cNvSpPr/>
            <p:nvPr/>
          </p:nvSpPr>
          <p:spPr>
            <a:xfrm>
              <a:off x="457851" y="3087300"/>
              <a:ext cx="4628537" cy="3039348"/>
            </a:xfrm>
            <a:prstGeom prst="roundRect">
              <a:avLst>
                <a:gd name="adj" fmla="val 331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endParaRPr lang="en-US" altLang="ko-KR" i="1" dirty="0" smtClean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57" name="순서도: 처리 56"/>
            <p:cNvSpPr/>
            <p:nvPr/>
          </p:nvSpPr>
          <p:spPr>
            <a:xfrm>
              <a:off x="1733707" y="2980321"/>
              <a:ext cx="2076823" cy="213959"/>
            </a:xfrm>
            <a:prstGeom prst="flowChartProcess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NAT Translation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216696" y="5162329"/>
              <a:ext cx="781497" cy="770425"/>
              <a:chOff x="2002739" y="2636912"/>
              <a:chExt cx="3022269" cy="2592288"/>
            </a:xfrm>
          </p:grpSpPr>
          <p:pic>
            <p:nvPicPr>
              <p:cNvPr id="63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1737">
                <a:off x="2651382" y="2616444"/>
                <a:ext cx="2353158" cy="2394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3905">
                <a:off x="2002739" y="2831277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C:\Users\nuno\Documents\Projects\Templates\Icons\3Com\PPT Clipt\oc_black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0914" y="2876042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6" name="Picture 2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92" y="5093597"/>
              <a:ext cx="808484" cy="80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7" descr="C:\Users\nuno\Documents\Projects\Templates\Icons\3Com\PPT Clipt\pc3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12" y="5162329"/>
              <a:ext cx="738081" cy="738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직선 화살표 연결선 1071"/>
            <p:cNvCxnSpPr/>
            <p:nvPr/>
          </p:nvCxnSpPr>
          <p:spPr>
            <a:xfrm flipH="1" flipV="1">
              <a:off x="1371976" y="5497837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52658" y="5839196"/>
              <a:ext cx="10966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192.168.0.3:4212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80409" y="5839196"/>
              <a:ext cx="7579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175.196.0.2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81353" y="5839196"/>
              <a:ext cx="1043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168.126.63.1:80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0512" y="3284984"/>
              <a:ext cx="2040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NAT Binding Table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4" name="직선 화살표 연결선 1071"/>
            <p:cNvCxnSpPr/>
            <p:nvPr/>
          </p:nvCxnSpPr>
          <p:spPr>
            <a:xfrm flipH="1" flipV="1">
              <a:off x="3013306" y="5497837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1071"/>
            <p:cNvCxnSpPr/>
            <p:nvPr/>
          </p:nvCxnSpPr>
          <p:spPr>
            <a:xfrm flipH="1" flipV="1">
              <a:off x="3013306" y="5669661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1071"/>
            <p:cNvCxnSpPr/>
            <p:nvPr/>
          </p:nvCxnSpPr>
          <p:spPr>
            <a:xfrm flipH="1" flipV="1">
              <a:off x="1371976" y="5669663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오른쪽 화살표 76"/>
            <p:cNvSpPr/>
            <p:nvPr/>
          </p:nvSpPr>
          <p:spPr>
            <a:xfrm>
              <a:off x="4963627" y="3922624"/>
              <a:ext cx="554809" cy="1366532"/>
            </a:xfrm>
            <a:prstGeom prst="rightArrow">
              <a:avLst/>
            </a:prstGeom>
            <a:gradFill flip="none" rotWithShape="1">
              <a:gsLst>
                <a:gs pos="47500">
                  <a:schemeClr val="tx1">
                    <a:lumMod val="75000"/>
                    <a:lumOff val="25000"/>
                    <a:alpha val="73000"/>
                  </a:schemeClr>
                </a:gs>
                <a:gs pos="0">
                  <a:schemeClr val="tx1">
                    <a:alpha val="90000"/>
                  </a:schemeClr>
                </a:gs>
                <a:gs pos="100000">
                  <a:schemeClr val="bg1">
                    <a:lumMod val="85000"/>
                    <a:alpha val="9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schemeClr val="tx1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78" name="Picture 2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92" y="4110424"/>
              <a:ext cx="808484" cy="80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5817096" y="3087300"/>
              <a:ext cx="3744416" cy="303934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sz="1050" b="1" dirty="0" smtClean="0">
                  <a:latin typeface="+mn-lt"/>
                  <a:ea typeface="맑은 고딕" pitchFamily="50" charset="-127"/>
                </a:rPr>
                <a:t>Request from Private to Public (Client Initiated)</a:t>
              </a:r>
            </a:p>
            <a:p>
              <a:r>
                <a:rPr lang="en-US" altLang="ko-KR" sz="1050" dirty="0" smtClean="0">
                  <a:latin typeface="+mn-lt"/>
                  <a:ea typeface="맑은 고딕" pitchFamily="50" charset="-127"/>
                </a:rPr>
                <a:t>TCP SYN packet </a:t>
              </a:r>
              <a:r>
                <a:rPr lang="ko-KR" altLang="en-US" sz="1050" dirty="0" smtClean="0">
                  <a:latin typeface="+mn-lt"/>
                  <a:ea typeface="맑은 고딕" pitchFamily="50" charset="-127"/>
                </a:rPr>
                <a:t>혹은 </a:t>
              </a:r>
              <a:r>
                <a:rPr lang="ko-KR" altLang="en-US" sz="1050" dirty="0" err="1" smtClean="0">
                  <a:latin typeface="+mn-lt"/>
                  <a:ea typeface="맑은 고딕" pitchFamily="50" charset="-127"/>
                </a:rPr>
                <a:t>첫번째</a:t>
              </a:r>
              <a:r>
                <a:rPr lang="ko-KR" altLang="en-US" sz="1050" dirty="0" smtClean="0">
                  <a:latin typeface="+mn-lt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+mn-lt"/>
                  <a:ea typeface="맑은 고딕" pitchFamily="50" charset="-127"/>
                </a:rPr>
                <a:t>UDP packet</a:t>
              </a:r>
              <a:r>
                <a:rPr lang="ko-KR" altLang="en-US" sz="1050" dirty="0" smtClean="0">
                  <a:latin typeface="+mn-lt"/>
                  <a:ea typeface="맑은 고딕" pitchFamily="50" charset="-127"/>
                </a:rPr>
                <a:t>의 전송 요청이 발생할 경우 </a:t>
              </a:r>
              <a:r>
                <a:rPr lang="en-US" altLang="ko-KR" sz="1050" dirty="0" smtClean="0">
                  <a:latin typeface="+mn-lt"/>
                  <a:ea typeface="맑은 고딕" pitchFamily="50" charset="-127"/>
                </a:rPr>
                <a:t>Private IP/Port </a:t>
              </a:r>
              <a:r>
                <a:rPr lang="en-US" altLang="ko-KR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 Public IP/Port</a:t>
              </a:r>
              <a:r>
                <a:rPr lang="ko-KR" altLang="en-US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의 </a:t>
              </a:r>
              <a:r>
                <a:rPr lang="en-US" altLang="ko-KR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NAT Binding </a:t>
              </a:r>
              <a:r>
                <a:rPr lang="ko-KR" altLang="en-US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정보가 생성되며</a:t>
              </a:r>
              <a:r>
                <a:rPr lang="en-US" altLang="ko-KR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,</a:t>
              </a:r>
              <a:r>
                <a:rPr lang="ko-KR" altLang="en-US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en-US" altLang="ko-KR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NAT </a:t>
              </a:r>
              <a:r>
                <a:rPr lang="ko-KR" altLang="en-US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장비가 </a:t>
              </a:r>
              <a:r>
                <a:rPr lang="en-US" altLang="ko-KR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TCP Segment/UDP Datagram</a:t>
              </a:r>
              <a:r>
                <a:rPr lang="ko-KR" altLang="en-US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의 </a:t>
              </a:r>
              <a:r>
                <a:rPr lang="en-US" altLang="ko-KR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Source Port</a:t>
              </a:r>
              <a:r>
                <a:rPr lang="ko-KR" altLang="en-US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와 </a:t>
              </a:r>
              <a:r>
                <a:rPr lang="en-US" altLang="ko-KR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IP Datagram</a:t>
              </a:r>
              <a:r>
                <a:rPr lang="ko-KR" altLang="en-US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의 </a:t>
              </a:r>
              <a:r>
                <a:rPr lang="en-US" altLang="ko-KR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Source Address</a:t>
              </a:r>
              <a:r>
                <a:rPr lang="ko-KR" altLang="en-US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를 </a:t>
              </a:r>
              <a:r>
                <a:rPr lang="en-US" altLang="ko-KR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Public IP/Port</a:t>
              </a:r>
              <a:r>
                <a:rPr lang="ko-KR" altLang="en-US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로 변경하여 외부에 전송한다</a:t>
              </a:r>
              <a:r>
                <a:rPr lang="en-US" altLang="ko-KR" sz="1050" dirty="0" smtClean="0">
                  <a:latin typeface="+mn-lt"/>
                  <a:ea typeface="맑은 고딕" pitchFamily="50" charset="-127"/>
                  <a:sym typeface="Wingdings" pitchFamily="2" charset="2"/>
                </a:rPr>
                <a:t>.</a:t>
              </a:r>
            </a:p>
            <a:p>
              <a:endParaRPr lang="en-US" altLang="ko-KR" sz="1050" dirty="0" smtClean="0">
                <a:latin typeface="+mn-lt"/>
                <a:ea typeface="맑은 고딕" pitchFamily="50" charset="-127"/>
                <a:sym typeface="Wingdings" pitchFamily="2" charset="2"/>
              </a:endParaRPr>
            </a:p>
            <a:p>
              <a:pPr lvl="0"/>
              <a:r>
                <a:rPr lang="en-US" altLang="ko-KR" sz="1050" b="1" dirty="0">
                  <a:solidFill>
                    <a:srgbClr val="000000"/>
                  </a:solidFill>
                  <a:latin typeface="Arial"/>
                  <a:ea typeface="맑은 고딕" pitchFamily="50" charset="-127"/>
                </a:rPr>
                <a:t>Request from </a:t>
              </a:r>
              <a:r>
                <a:rPr lang="en-US" altLang="ko-KR" sz="1050" b="1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</a:rPr>
                <a:t>Public </a:t>
              </a:r>
              <a:r>
                <a:rPr lang="en-US" altLang="ko-KR" sz="1050" b="1" dirty="0">
                  <a:solidFill>
                    <a:srgbClr val="000000"/>
                  </a:solidFill>
                  <a:latin typeface="Arial"/>
                  <a:ea typeface="맑은 고딕" pitchFamily="50" charset="-127"/>
                </a:rPr>
                <a:t>to </a:t>
              </a:r>
              <a:r>
                <a:rPr lang="en-US" altLang="ko-KR" sz="1050" b="1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</a:rPr>
                <a:t>Private (Client Initiated)</a:t>
              </a:r>
              <a:endParaRPr lang="en-US" altLang="ko-KR" sz="1050" b="1" dirty="0">
                <a:solidFill>
                  <a:srgbClr val="000000"/>
                </a:solidFill>
                <a:latin typeface="Arial"/>
                <a:ea typeface="맑은 고딕" pitchFamily="50" charset="-127"/>
              </a:endParaRPr>
            </a:p>
            <a:p>
              <a:pPr lvl="0"/>
              <a:r>
                <a:rPr lang="ko-KR" altLang="en-US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서버에서 응답한 </a:t>
              </a:r>
              <a:r>
                <a:rPr lang="ko-KR" altLang="en-US" sz="1050" dirty="0" err="1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패킷을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 받아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Destination IP Address, Port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를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Private IP Address, Port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로 변경하여 내부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Private IP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를 가진 장비로 전송한다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.</a:t>
              </a:r>
            </a:p>
            <a:p>
              <a:pPr lvl="0"/>
              <a:endParaRPr lang="en-US" altLang="ko-KR" sz="1050" dirty="0">
                <a:solidFill>
                  <a:srgbClr val="000000"/>
                </a:solidFill>
                <a:latin typeface="Arial"/>
                <a:ea typeface="맑은 고딕" pitchFamily="50" charset="-127"/>
                <a:sym typeface="Wingdings" pitchFamily="2" charset="2"/>
              </a:endParaRPr>
            </a:p>
            <a:p>
              <a:pPr lvl="0"/>
              <a:r>
                <a:rPr lang="en-US" altLang="ko-KR" sz="1050" b="1" dirty="0">
                  <a:solidFill>
                    <a:srgbClr val="000000"/>
                  </a:solidFill>
                  <a:latin typeface="Arial"/>
                  <a:ea typeface="맑은 고딕" pitchFamily="50" charset="-127"/>
                </a:rPr>
                <a:t>Request from Public to Private </a:t>
              </a:r>
              <a:r>
                <a:rPr lang="en-US" altLang="ko-KR" sz="1050" b="1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</a:rPr>
                <a:t>(Server </a:t>
              </a:r>
              <a:r>
                <a:rPr lang="en-US" altLang="ko-KR" sz="1050" b="1" dirty="0">
                  <a:solidFill>
                    <a:srgbClr val="000000"/>
                  </a:solidFill>
                  <a:latin typeface="Arial"/>
                  <a:ea typeface="맑은 고딕" pitchFamily="50" charset="-127"/>
                </a:rPr>
                <a:t>Initiated)</a:t>
              </a:r>
            </a:p>
            <a:p>
              <a:pPr lvl="0"/>
              <a:r>
                <a:rPr lang="en-US" altLang="ko-KR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NAT Binding Table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에 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IP/Port mapping data</a:t>
              </a:r>
              <a:r>
                <a:rPr lang="ko-KR" altLang="en-US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가 없을 경우 내부로 전송하지 않는다</a:t>
              </a:r>
              <a:r>
                <a:rPr lang="en-US" altLang="ko-KR" sz="1050" dirty="0" smtClean="0">
                  <a:solidFill>
                    <a:srgbClr val="000000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.</a:t>
              </a:r>
              <a:endParaRPr lang="en-US" altLang="ko-KR" sz="1050" dirty="0">
                <a:solidFill>
                  <a:srgbClr val="000000"/>
                </a:solidFill>
                <a:latin typeface="Arial"/>
                <a:ea typeface="맑은 고딕" pitchFamily="50" charset="-127"/>
                <a:sym typeface="Wingdings" pitchFamily="2" charset="2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 rot="19545641">
              <a:off x="2814513" y="4794695"/>
              <a:ext cx="1225828" cy="256682"/>
              <a:chOff x="2587661" y="4173863"/>
              <a:chExt cx="991936" cy="256682"/>
            </a:xfrm>
          </p:grpSpPr>
          <p:cxnSp>
            <p:nvCxnSpPr>
              <p:cNvPr id="81" name="직선 화살표 연결선 1071"/>
              <p:cNvCxnSpPr/>
              <p:nvPr/>
            </p:nvCxnSpPr>
            <p:spPr>
              <a:xfrm flipV="1">
                <a:off x="2587661" y="4173863"/>
                <a:ext cx="313793" cy="256681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1071"/>
              <p:cNvCxnSpPr/>
              <p:nvPr/>
            </p:nvCxnSpPr>
            <p:spPr>
              <a:xfrm flipH="1" flipV="1">
                <a:off x="2587661" y="4430544"/>
                <a:ext cx="991936" cy="1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3981353" y="4845399"/>
              <a:ext cx="1043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201.0.45.15:80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9550542">
              <a:off x="2885485" y="5005387"/>
              <a:ext cx="12909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To 175.196.0.2:231</a:t>
              </a:r>
              <a:endParaRPr lang="ko-KR" altLang="en-US" sz="8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순서도: 연결자 84"/>
            <p:cNvSpPr/>
            <p:nvPr/>
          </p:nvSpPr>
          <p:spPr>
            <a:xfrm>
              <a:off x="1600079" y="5405381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6" name="순서도: 연결자 85"/>
            <p:cNvSpPr/>
            <p:nvPr/>
          </p:nvSpPr>
          <p:spPr>
            <a:xfrm>
              <a:off x="3534499" y="5572073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8" name="순서도: 연결자 87"/>
            <p:cNvSpPr/>
            <p:nvPr/>
          </p:nvSpPr>
          <p:spPr>
            <a:xfrm>
              <a:off x="2988020" y="5068798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9" name="순서도: 연결자 88"/>
            <p:cNvSpPr/>
            <p:nvPr/>
          </p:nvSpPr>
          <p:spPr>
            <a:xfrm>
              <a:off x="5623771" y="3404061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0" name="순서도: 연결자 89"/>
            <p:cNvSpPr/>
            <p:nvPr/>
          </p:nvSpPr>
          <p:spPr>
            <a:xfrm>
              <a:off x="5623771" y="4515890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1" name="순서도: 연결자 90"/>
            <p:cNvSpPr/>
            <p:nvPr/>
          </p:nvSpPr>
          <p:spPr>
            <a:xfrm>
              <a:off x="5623771" y="5327376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1371" y="4212775"/>
              <a:ext cx="2885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※ NAT Binding </a:t>
              </a:r>
              <a:r>
                <a:rPr lang="ko-KR" altLang="en-US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정보는 </a:t>
              </a:r>
              <a:r>
                <a:rPr lang="en-US" altLang="ko-KR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TCP/UDP </a:t>
              </a:r>
              <a:r>
                <a:rPr lang="ko-KR" altLang="en-US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연결이 </a:t>
              </a:r>
              <a:r>
                <a:rPr lang="en-US" altLang="ko-KR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Alive</a:t>
              </a:r>
              <a:r>
                <a:rPr lang="ko-KR" altLang="en-US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인 경우에만 유지되며 </a:t>
              </a:r>
              <a:r>
                <a:rPr lang="en-US" altLang="ko-KR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Expire </a:t>
              </a:r>
              <a:r>
                <a:rPr lang="ko-KR" altLang="en-US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시기는 </a:t>
              </a:r>
              <a:r>
                <a:rPr lang="en-US" altLang="ko-KR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NAT </a:t>
              </a:r>
              <a:r>
                <a:rPr lang="ko-KR" altLang="en-US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장비마다 다름</a:t>
              </a:r>
              <a:r>
                <a:rPr lang="en-US" altLang="ko-KR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따라서 </a:t>
              </a:r>
              <a:r>
                <a:rPr lang="en-US" altLang="ko-KR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Connection </a:t>
              </a:r>
              <a:r>
                <a:rPr lang="ko-KR" altLang="en-US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연결 유지를 위하여 주기적으로 </a:t>
              </a:r>
              <a:r>
                <a:rPr lang="en-US" altLang="ko-KR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Keep-Alive</a:t>
              </a:r>
              <a:r>
                <a:rPr lang="ko-KR" altLang="en-US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를 보내야 함</a:t>
              </a:r>
              <a:r>
                <a:rPr lang="en-US" altLang="ko-KR" sz="800" b="1" i="1" dirty="0" smtClean="0">
                  <a:solidFill>
                    <a:schemeClr val="accent5">
                      <a:lumMod val="50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800" b="1" i="1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7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09159" cy="473075"/>
          </a:xfrm>
        </p:spPr>
        <p:txBody>
          <a:bodyPr/>
          <a:lstStyle/>
          <a:p>
            <a:r>
              <a:rPr lang="en-US" altLang="ko-KR" dirty="0" smtClean="0"/>
              <a:t>NAT Types</a:t>
            </a:r>
            <a:endParaRPr lang="ko-KR" altLang="en-US" dirty="0"/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445294"/>
          </a:xfrm>
        </p:spPr>
        <p:txBody>
          <a:bodyPr/>
          <a:lstStyle/>
          <a:p>
            <a:r>
              <a:rPr lang="en-US" altLang="ko-KR" dirty="0" smtClean="0"/>
              <a:t>NAT </a:t>
            </a:r>
            <a:r>
              <a:rPr lang="ko-KR" altLang="en-US" dirty="0" smtClean="0"/>
              <a:t>장비가 어떻게 </a:t>
            </a:r>
            <a:r>
              <a:rPr lang="en-US" altLang="ko-KR" dirty="0" smtClean="0"/>
              <a:t>NAT Binding</a:t>
            </a:r>
            <a:r>
              <a:rPr lang="ko-KR" altLang="en-US" dirty="0" smtClean="0"/>
              <a:t>을 관리하느냐에 따라 크게 </a:t>
            </a:r>
            <a:r>
              <a:rPr lang="en-US" altLang="ko-KR" dirty="0" smtClean="0"/>
              <a:t>Cone NAT, Symmetric NAT</a:t>
            </a:r>
            <a:r>
              <a:rPr lang="ko-KR" altLang="en-US" dirty="0" smtClean="0"/>
              <a:t>으로 나뉘어진다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1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grpSp>
        <p:nvGrpSpPr>
          <p:cNvPr id="9" name="그룹 8"/>
          <p:cNvGrpSpPr/>
          <p:nvPr/>
        </p:nvGrpSpPr>
        <p:grpSpPr>
          <a:xfrm>
            <a:off x="457851" y="1321023"/>
            <a:ext cx="9023867" cy="5132313"/>
            <a:chOff x="457851" y="1321023"/>
            <a:chExt cx="9023867" cy="5132313"/>
          </a:xfrm>
        </p:grpSpPr>
        <p:sp>
          <p:nvSpPr>
            <p:cNvPr id="60" name="모서리가 둥근 직사각형 6"/>
            <p:cNvSpPr/>
            <p:nvPr/>
          </p:nvSpPr>
          <p:spPr>
            <a:xfrm>
              <a:off x="457851" y="1425883"/>
              <a:ext cx="4628537" cy="2311004"/>
            </a:xfrm>
            <a:prstGeom prst="roundRect">
              <a:avLst>
                <a:gd name="adj" fmla="val 331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endParaRPr lang="en-US" altLang="ko-KR" i="1" dirty="0" smtClean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61" name="순서도: 처리 60"/>
            <p:cNvSpPr/>
            <p:nvPr/>
          </p:nvSpPr>
          <p:spPr>
            <a:xfrm>
              <a:off x="1208584" y="1321023"/>
              <a:ext cx="3124149" cy="213959"/>
            </a:xfrm>
            <a:prstGeom prst="flowChartProcess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Cone NAT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216696" y="2276872"/>
              <a:ext cx="781497" cy="770425"/>
              <a:chOff x="2002739" y="2636912"/>
              <a:chExt cx="3022269" cy="2592288"/>
            </a:xfrm>
          </p:grpSpPr>
          <p:pic>
            <p:nvPicPr>
              <p:cNvPr id="63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1737">
                <a:off x="2651382" y="2616444"/>
                <a:ext cx="2353158" cy="2394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3905">
                <a:off x="2002739" y="2831277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C:\Users\nuno\Documents\Projects\Templates\Icons\3Com\PPT Clipt\oc_black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0914" y="2876042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6" name="Picture 2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92" y="2703836"/>
              <a:ext cx="808484" cy="80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7" descr="C:\Users\nuno\Documents\Projects\Templates\Icons\3Com\PPT Clipt\pc3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12" y="2276872"/>
              <a:ext cx="738081" cy="738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552658" y="2953739"/>
              <a:ext cx="10966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192.168.0.3:5060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15125" y="2924944"/>
              <a:ext cx="10376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175.196.0.2:</a:t>
              </a:r>
              <a:r>
                <a:rPr lang="en-US" altLang="ko-KR" sz="800" b="1" dirty="0" smtClean="0">
                  <a:solidFill>
                    <a:srgbClr val="CC0000"/>
                  </a:solidFill>
                  <a:latin typeface="+mn-ea"/>
                  <a:ea typeface="+mn-ea"/>
                </a:rPr>
                <a:t>1212</a:t>
              </a:r>
              <a:endParaRPr lang="ko-KR" altLang="en-US" sz="800" b="1" dirty="0">
                <a:solidFill>
                  <a:srgbClr val="CC0000"/>
                </a:solidFill>
                <a:latin typeface="+mn-ea"/>
                <a:ea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81353" y="3449435"/>
              <a:ext cx="11050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168.126.63.1:5080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75" name="직선 화살표 연결선 1071"/>
            <p:cNvCxnSpPr/>
            <p:nvPr/>
          </p:nvCxnSpPr>
          <p:spPr>
            <a:xfrm flipH="1" flipV="1">
              <a:off x="2936350" y="2852937"/>
              <a:ext cx="1069982" cy="316246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1071"/>
            <p:cNvCxnSpPr/>
            <p:nvPr/>
          </p:nvCxnSpPr>
          <p:spPr>
            <a:xfrm flipH="1" flipV="1">
              <a:off x="1371976" y="2780928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오른쪽 화살표 77"/>
            <p:cNvSpPr/>
            <p:nvPr/>
          </p:nvSpPr>
          <p:spPr>
            <a:xfrm>
              <a:off x="4973677" y="1951609"/>
              <a:ext cx="554809" cy="1366532"/>
            </a:xfrm>
            <a:prstGeom prst="rightArrow">
              <a:avLst/>
            </a:prstGeom>
            <a:gradFill flip="none" rotWithShape="1">
              <a:gsLst>
                <a:gs pos="47500">
                  <a:schemeClr val="tx1">
                    <a:lumMod val="75000"/>
                    <a:lumOff val="25000"/>
                    <a:alpha val="73000"/>
                  </a:schemeClr>
                </a:gs>
                <a:gs pos="0">
                  <a:schemeClr val="tx1">
                    <a:alpha val="90000"/>
                  </a:schemeClr>
                </a:gs>
                <a:gs pos="100000">
                  <a:schemeClr val="bg1">
                    <a:lumMod val="85000"/>
                    <a:alpha val="9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schemeClr val="tx1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79" name="Picture 2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92" y="1720663"/>
              <a:ext cx="808484" cy="80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3981353" y="2455638"/>
              <a:ext cx="1043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201.0.45.15:5060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5385048" y="1689127"/>
              <a:ext cx="4096670" cy="1784515"/>
              <a:chOff x="784322" y="4395408"/>
              <a:chExt cx="4096670" cy="1758495"/>
            </a:xfrm>
          </p:grpSpPr>
          <p:sp>
            <p:nvSpPr>
              <p:cNvPr id="98" name="모서리가 둥근 직사각형 6"/>
              <p:cNvSpPr/>
              <p:nvPr/>
            </p:nvSpPr>
            <p:spPr>
              <a:xfrm>
                <a:off x="784322" y="4395408"/>
                <a:ext cx="4096670" cy="1758495"/>
              </a:xfrm>
              <a:prstGeom prst="roundRect">
                <a:avLst>
                  <a:gd name="adj" fmla="val 4373"/>
                </a:avLst>
              </a:prstGeom>
              <a:gradFill flip="none" rotWithShape="1">
                <a:gsLst>
                  <a:gs pos="47500">
                    <a:schemeClr val="tx1">
                      <a:lumMod val="75000"/>
                      <a:lumOff val="25000"/>
                      <a:alpha val="90000"/>
                    </a:schemeClr>
                  </a:gs>
                  <a:gs pos="0">
                    <a:schemeClr val="tx1">
                      <a:lumMod val="85000"/>
                      <a:lumOff val="15000"/>
                      <a:alpha val="90000"/>
                    </a:schemeClr>
                  </a:gs>
                  <a:gs pos="100000">
                    <a:schemeClr val="tx1">
                      <a:lumMod val="50000"/>
                      <a:lumOff val="50000"/>
                      <a:alpha val="83000"/>
                    </a:schemeClr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endParaRPr lang="en-US" altLang="ko-KR" sz="1000" b="1" dirty="0" smtClean="0">
                  <a:solidFill>
                    <a:schemeClr val="bg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27760" y="4395409"/>
                <a:ext cx="3953232" cy="175849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하나의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Private IP </a:t>
                </a:r>
                <a:r>
                  <a:rPr lang="en-US" altLang="ko-KR" sz="1100" dirty="0" err="1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Address:Port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는 항상 같은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Public Port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로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mapping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이 됨</a:t>
                </a:r>
                <a:endParaRPr lang="en-US" altLang="ko-KR" sz="1100" dirty="0" smtClean="0">
                  <a:solidFill>
                    <a:schemeClr val="bg1"/>
                  </a:solidFill>
                  <a:latin typeface="+mn-lt"/>
                  <a:ea typeface="맑은 고딕" pitchFamily="50" charset="-127"/>
                </a:endParaRPr>
              </a:p>
            </p:txBody>
          </p:sp>
        </p:grpSp>
        <p:sp>
          <p:nvSpPr>
            <p:cNvPr id="102" name="모서리가 둥근 직사각형 6"/>
            <p:cNvSpPr/>
            <p:nvPr/>
          </p:nvSpPr>
          <p:spPr>
            <a:xfrm>
              <a:off x="457851" y="4142332"/>
              <a:ext cx="4628537" cy="2311004"/>
            </a:xfrm>
            <a:prstGeom prst="roundRect">
              <a:avLst>
                <a:gd name="adj" fmla="val 331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endParaRPr lang="en-US" altLang="ko-KR" i="1" dirty="0" smtClean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1208584" y="4035352"/>
              <a:ext cx="3124149" cy="213959"/>
            </a:xfrm>
            <a:prstGeom prst="flowChartProcess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Symmetric NAT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14" name="오른쪽 화살표 113"/>
            <p:cNvSpPr/>
            <p:nvPr/>
          </p:nvSpPr>
          <p:spPr>
            <a:xfrm>
              <a:off x="4973677" y="4668058"/>
              <a:ext cx="554809" cy="1366532"/>
            </a:xfrm>
            <a:prstGeom prst="rightArrow">
              <a:avLst/>
            </a:prstGeom>
            <a:gradFill flip="none" rotWithShape="1">
              <a:gsLst>
                <a:gs pos="47500">
                  <a:schemeClr val="tx1">
                    <a:lumMod val="75000"/>
                    <a:lumOff val="25000"/>
                    <a:alpha val="73000"/>
                  </a:schemeClr>
                </a:gs>
                <a:gs pos="0">
                  <a:schemeClr val="tx1">
                    <a:alpha val="90000"/>
                  </a:schemeClr>
                </a:gs>
                <a:gs pos="100000">
                  <a:schemeClr val="bg1">
                    <a:lumMod val="85000"/>
                    <a:alpha val="9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schemeClr val="tx1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5385048" y="4405576"/>
              <a:ext cx="4096670" cy="1784515"/>
              <a:chOff x="784322" y="4395408"/>
              <a:chExt cx="4096670" cy="1758495"/>
            </a:xfrm>
          </p:grpSpPr>
          <p:sp>
            <p:nvSpPr>
              <p:cNvPr id="122" name="모서리가 둥근 직사각형 6"/>
              <p:cNvSpPr/>
              <p:nvPr/>
            </p:nvSpPr>
            <p:spPr>
              <a:xfrm>
                <a:off x="784322" y="4395408"/>
                <a:ext cx="4096670" cy="1758495"/>
              </a:xfrm>
              <a:prstGeom prst="roundRect">
                <a:avLst>
                  <a:gd name="adj" fmla="val 4373"/>
                </a:avLst>
              </a:prstGeom>
              <a:gradFill flip="none" rotWithShape="1">
                <a:gsLst>
                  <a:gs pos="47500">
                    <a:schemeClr val="tx1">
                      <a:lumMod val="75000"/>
                      <a:lumOff val="25000"/>
                      <a:alpha val="90000"/>
                    </a:schemeClr>
                  </a:gs>
                  <a:gs pos="0">
                    <a:schemeClr val="tx1">
                      <a:lumMod val="85000"/>
                      <a:lumOff val="15000"/>
                      <a:alpha val="90000"/>
                    </a:schemeClr>
                  </a:gs>
                  <a:gs pos="100000">
                    <a:schemeClr val="tx1">
                      <a:lumMod val="50000"/>
                      <a:lumOff val="50000"/>
                      <a:alpha val="83000"/>
                    </a:schemeClr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endParaRPr lang="en-US" altLang="ko-KR" sz="1000" b="1" dirty="0" smtClean="0">
                  <a:solidFill>
                    <a:schemeClr val="bg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27760" y="4395409"/>
                <a:ext cx="3953232" cy="175849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하나의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Private IP </a:t>
                </a:r>
                <a:r>
                  <a:rPr lang="en-US" altLang="ko-KR" sz="1100" dirty="0" err="1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Address:Port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는 목적지에 따라서 항상 다른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Public Port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로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mapping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이 됨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.</a:t>
                </a:r>
              </a:p>
            </p:txBody>
          </p:sp>
        </p:grpSp>
        <p:cxnSp>
          <p:nvCxnSpPr>
            <p:cNvPr id="74" name="직선 화살표 연결선 1071"/>
            <p:cNvCxnSpPr/>
            <p:nvPr/>
          </p:nvCxnSpPr>
          <p:spPr>
            <a:xfrm flipH="1" flipV="1">
              <a:off x="1371976" y="2622714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1071"/>
            <p:cNvCxnSpPr/>
            <p:nvPr/>
          </p:nvCxnSpPr>
          <p:spPr>
            <a:xfrm flipH="1">
              <a:off x="2936350" y="2124905"/>
              <a:ext cx="1069982" cy="45648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2216696" y="5045558"/>
              <a:ext cx="781497" cy="770425"/>
              <a:chOff x="2002739" y="2636912"/>
              <a:chExt cx="3022269" cy="2592288"/>
            </a:xfrm>
          </p:grpSpPr>
          <p:pic>
            <p:nvPicPr>
              <p:cNvPr id="82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1737">
                <a:off x="2651382" y="2616444"/>
                <a:ext cx="2353158" cy="2394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3905">
                <a:off x="2002739" y="2831277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2" descr="C:\Users\nuno\Documents\Projects\Templates\Icons\3Com\PPT Clipt\oc_black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0914" y="2876042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8" name="Picture 2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92" y="5472522"/>
              <a:ext cx="808484" cy="80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7" descr="C:\Users\nuno\Documents\Projects\Templates\Icons\3Com\PPT Clipt\pc3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12" y="5045558"/>
              <a:ext cx="738081" cy="738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552658" y="5722425"/>
              <a:ext cx="10966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192.168.0.3:5060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15125" y="5693630"/>
              <a:ext cx="10376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175.196.0.2:</a:t>
              </a:r>
              <a:r>
                <a:rPr lang="en-US" altLang="ko-KR" sz="800" b="1" dirty="0" smtClean="0">
                  <a:solidFill>
                    <a:srgbClr val="CC0000"/>
                  </a:solidFill>
                  <a:latin typeface="+mn-ea"/>
                  <a:ea typeface="+mn-ea"/>
                </a:rPr>
                <a:t>1212</a:t>
              </a:r>
              <a:endParaRPr lang="ko-KR" altLang="en-US" sz="800" b="1" dirty="0">
                <a:solidFill>
                  <a:srgbClr val="CC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92" name="직선 화살표 연결선 1071"/>
            <p:cNvCxnSpPr/>
            <p:nvPr/>
          </p:nvCxnSpPr>
          <p:spPr>
            <a:xfrm flipH="1" flipV="1">
              <a:off x="2936350" y="5621623"/>
              <a:ext cx="1069982" cy="316246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1071"/>
            <p:cNvCxnSpPr/>
            <p:nvPr/>
          </p:nvCxnSpPr>
          <p:spPr>
            <a:xfrm flipH="1" flipV="1">
              <a:off x="1371976" y="5549614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2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92" y="4489349"/>
              <a:ext cx="808484" cy="80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3981353" y="5224324"/>
              <a:ext cx="1043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201.0.45.15:5060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01" name="직선 화살표 연결선 1071"/>
            <p:cNvCxnSpPr/>
            <p:nvPr/>
          </p:nvCxnSpPr>
          <p:spPr>
            <a:xfrm flipH="1" flipV="1">
              <a:off x="1371976" y="5391400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071"/>
            <p:cNvCxnSpPr/>
            <p:nvPr/>
          </p:nvCxnSpPr>
          <p:spPr>
            <a:xfrm flipH="1">
              <a:off x="2936350" y="4893591"/>
              <a:ext cx="1069982" cy="45648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981353" y="6237892"/>
              <a:ext cx="11050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168.126.63.1:5080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15125" y="4977465"/>
              <a:ext cx="10376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175.196.0.2:</a:t>
              </a:r>
              <a:r>
                <a:rPr lang="en-US" altLang="ko-KR" sz="800" b="1" dirty="0" smtClean="0">
                  <a:solidFill>
                    <a:srgbClr val="CC0000"/>
                  </a:solidFill>
                  <a:latin typeface="+mn-ea"/>
                  <a:ea typeface="+mn-ea"/>
                </a:rPr>
                <a:t>4351</a:t>
              </a:r>
              <a:endParaRPr lang="ko-KR" altLang="en-US" sz="800" b="1" dirty="0">
                <a:solidFill>
                  <a:srgbClr val="CC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1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09159" cy="473075"/>
          </a:xfrm>
        </p:spPr>
        <p:txBody>
          <a:bodyPr/>
          <a:lstStyle/>
          <a:p>
            <a:r>
              <a:rPr lang="en-US" altLang="ko-KR" dirty="0" smtClean="0"/>
              <a:t>Cone NAT Types</a:t>
            </a:r>
            <a:endParaRPr lang="ko-KR" altLang="en-US" dirty="0"/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445294"/>
          </a:xfrm>
        </p:spPr>
        <p:txBody>
          <a:bodyPr/>
          <a:lstStyle/>
          <a:p>
            <a:r>
              <a:rPr lang="en-US" altLang="ko-KR" dirty="0" smtClean="0"/>
              <a:t>Cone NAT</a:t>
            </a:r>
            <a:r>
              <a:rPr lang="ko-KR" altLang="en-US" dirty="0" smtClean="0"/>
              <a:t>은 크게 </a:t>
            </a:r>
            <a:r>
              <a:rPr lang="en-US" altLang="ko-KR" dirty="0" smtClean="0"/>
              <a:t>Full Cone, Address Restricted Cone, Port Restricted Cone</a:t>
            </a:r>
            <a:r>
              <a:rPr lang="ko-KR" altLang="en-US" dirty="0" smtClean="0"/>
              <a:t>으로 나뉘어진다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1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56145"/>
              </p:ext>
            </p:extLst>
          </p:nvPr>
        </p:nvGraphicFramePr>
        <p:xfrm>
          <a:off x="634992" y="1798075"/>
          <a:ext cx="2828448" cy="62406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76158"/>
                <a:gridCol w="438066"/>
                <a:gridCol w="959874"/>
                <a:gridCol w="454350"/>
              </a:tblGrid>
              <a:tr h="2080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Private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Public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80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IP</a:t>
                      </a:r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Port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IP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Port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192.168.0.3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5060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C00000"/>
                          </a:solidFill>
                        </a:rPr>
                        <a:t>175.196.0.2</a:t>
                      </a:r>
                      <a:endParaRPr 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C00000"/>
                          </a:solidFill>
                        </a:rPr>
                        <a:t>4212</a:t>
                      </a:r>
                      <a:endParaRPr 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25454"/>
              </p:ext>
            </p:extLst>
          </p:nvPr>
        </p:nvGraphicFramePr>
        <p:xfrm>
          <a:off x="634992" y="4525974"/>
          <a:ext cx="3021864" cy="62406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17608"/>
                <a:gridCol w="289680"/>
                <a:gridCol w="718432"/>
                <a:gridCol w="288856"/>
                <a:gridCol w="719256"/>
                <a:gridCol w="288032"/>
              </a:tblGrid>
              <a:tr h="2080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Private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Public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External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16782" marR="16782" marT="8391" marB="8391" anchor="ctr"/>
                </a:tc>
              </a:tr>
              <a:tr h="2080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IP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Port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IP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Port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IP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Port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192.168.0.3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5060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C00000"/>
                          </a:solidFill>
                        </a:rPr>
                        <a:t>175.196.0.2</a:t>
                      </a:r>
                      <a:endParaRPr 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C00000"/>
                          </a:solidFill>
                        </a:rPr>
                        <a:t>4212</a:t>
                      </a:r>
                      <a:endParaRPr 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C00000"/>
                          </a:solidFill>
                        </a:rPr>
                        <a:t>168.126.63.1</a:t>
                      </a:r>
                      <a:endParaRPr 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그룹 131"/>
          <p:cNvGrpSpPr/>
          <p:nvPr/>
        </p:nvGrpSpPr>
        <p:grpSpPr>
          <a:xfrm>
            <a:off x="457851" y="1321023"/>
            <a:ext cx="9023867" cy="5132313"/>
            <a:chOff x="457851" y="1321023"/>
            <a:chExt cx="9023867" cy="5132313"/>
          </a:xfrm>
        </p:grpSpPr>
        <p:sp>
          <p:nvSpPr>
            <p:cNvPr id="60" name="모서리가 둥근 직사각형 6"/>
            <p:cNvSpPr/>
            <p:nvPr/>
          </p:nvSpPr>
          <p:spPr>
            <a:xfrm>
              <a:off x="457851" y="1425883"/>
              <a:ext cx="4628537" cy="2311004"/>
            </a:xfrm>
            <a:prstGeom prst="roundRect">
              <a:avLst>
                <a:gd name="adj" fmla="val 331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endParaRPr lang="en-US" altLang="ko-KR" i="1" dirty="0" smtClean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61" name="순서도: 처리 60"/>
            <p:cNvSpPr/>
            <p:nvPr/>
          </p:nvSpPr>
          <p:spPr>
            <a:xfrm>
              <a:off x="1208584" y="1321023"/>
              <a:ext cx="3124149" cy="213959"/>
            </a:xfrm>
            <a:prstGeom prst="flowChartProcess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Full Cone NAT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216696" y="2772568"/>
              <a:ext cx="781497" cy="770425"/>
              <a:chOff x="2002739" y="2636912"/>
              <a:chExt cx="3022269" cy="2592288"/>
            </a:xfrm>
          </p:grpSpPr>
          <p:pic>
            <p:nvPicPr>
              <p:cNvPr id="63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1737">
                <a:off x="2651382" y="2616444"/>
                <a:ext cx="2353158" cy="2394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3905">
                <a:off x="2002739" y="2831277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C:\Users\nuno\Documents\Projects\Templates\Icons\3Com\PPT Clipt\oc_black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0914" y="2876042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6" name="Picture 2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92" y="2703836"/>
              <a:ext cx="808484" cy="80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7" descr="C:\Users\nuno\Documents\Projects\Templates\Icons\3Com\PPT Clipt\pc3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12" y="2772568"/>
              <a:ext cx="738081" cy="738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직선 화살표 연결선 1071"/>
            <p:cNvCxnSpPr/>
            <p:nvPr/>
          </p:nvCxnSpPr>
          <p:spPr>
            <a:xfrm flipH="1" flipV="1">
              <a:off x="1371976" y="3160723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52658" y="3449435"/>
              <a:ext cx="10966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192.168.0.3:5060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80409" y="3449435"/>
              <a:ext cx="7579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175.196.0.2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81353" y="3449435"/>
              <a:ext cx="1043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168.126.63.1:80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75" name="직선 화살표 연결선 1071"/>
            <p:cNvCxnSpPr/>
            <p:nvPr/>
          </p:nvCxnSpPr>
          <p:spPr>
            <a:xfrm flipH="1" flipV="1">
              <a:off x="3013306" y="3160723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1071"/>
            <p:cNvCxnSpPr/>
            <p:nvPr/>
          </p:nvCxnSpPr>
          <p:spPr>
            <a:xfrm flipH="1" flipV="1">
              <a:off x="3013306" y="3279900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1071"/>
            <p:cNvCxnSpPr/>
            <p:nvPr/>
          </p:nvCxnSpPr>
          <p:spPr>
            <a:xfrm flipH="1" flipV="1">
              <a:off x="1371976" y="3279902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오른쪽 화살표 77"/>
            <p:cNvSpPr/>
            <p:nvPr/>
          </p:nvSpPr>
          <p:spPr>
            <a:xfrm>
              <a:off x="4973677" y="1951609"/>
              <a:ext cx="554809" cy="1366532"/>
            </a:xfrm>
            <a:prstGeom prst="rightArrow">
              <a:avLst/>
            </a:prstGeom>
            <a:gradFill flip="none" rotWithShape="1">
              <a:gsLst>
                <a:gs pos="47500">
                  <a:schemeClr val="tx1">
                    <a:lumMod val="75000"/>
                    <a:lumOff val="25000"/>
                    <a:alpha val="73000"/>
                  </a:schemeClr>
                </a:gs>
                <a:gs pos="0">
                  <a:schemeClr val="tx1">
                    <a:alpha val="90000"/>
                  </a:schemeClr>
                </a:gs>
                <a:gs pos="100000">
                  <a:schemeClr val="bg1">
                    <a:lumMod val="85000"/>
                    <a:alpha val="9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schemeClr val="tx1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79" name="Picture 2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92" y="1720663"/>
              <a:ext cx="808484" cy="80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3" name="직선 화살표 연결선 1071"/>
            <p:cNvCxnSpPr/>
            <p:nvPr/>
          </p:nvCxnSpPr>
          <p:spPr>
            <a:xfrm rot="19545641" flipH="1" flipV="1">
              <a:off x="2886724" y="2639373"/>
              <a:ext cx="1225828" cy="1"/>
            </a:xfrm>
            <a:prstGeom prst="straightConnector1">
              <a:avLst/>
            </a:prstGeom>
            <a:ln w="22225">
              <a:solidFill>
                <a:srgbClr val="C0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981353" y="2455638"/>
              <a:ext cx="1043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201.0.45.15:80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9550542">
              <a:off x="2885485" y="2640197"/>
              <a:ext cx="12909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175.196.0.2:4212</a:t>
              </a:r>
              <a:endParaRPr lang="ko-KR" altLang="en-US" sz="8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0512" y="1534982"/>
              <a:ext cx="2040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NAT Binding Table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5" name="직선 화살표 연결선 1071"/>
            <p:cNvCxnSpPr/>
            <p:nvPr/>
          </p:nvCxnSpPr>
          <p:spPr>
            <a:xfrm flipH="1" flipV="1">
              <a:off x="1371976" y="3042422"/>
              <a:ext cx="968047" cy="2"/>
            </a:xfrm>
            <a:prstGeom prst="straightConnector1">
              <a:avLst/>
            </a:prstGeom>
            <a:ln w="22225">
              <a:solidFill>
                <a:srgbClr val="C0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/>
            <p:cNvGrpSpPr/>
            <p:nvPr/>
          </p:nvGrpSpPr>
          <p:grpSpPr>
            <a:xfrm>
              <a:off x="5385048" y="1689127"/>
              <a:ext cx="4096670" cy="1784515"/>
              <a:chOff x="784322" y="4395408"/>
              <a:chExt cx="4096670" cy="1758495"/>
            </a:xfrm>
          </p:grpSpPr>
          <p:sp>
            <p:nvSpPr>
              <p:cNvPr id="98" name="모서리가 둥근 직사각형 6"/>
              <p:cNvSpPr/>
              <p:nvPr/>
            </p:nvSpPr>
            <p:spPr>
              <a:xfrm>
                <a:off x="784322" y="4395408"/>
                <a:ext cx="4096670" cy="1758495"/>
              </a:xfrm>
              <a:prstGeom prst="roundRect">
                <a:avLst>
                  <a:gd name="adj" fmla="val 4373"/>
                </a:avLst>
              </a:prstGeom>
              <a:gradFill flip="none" rotWithShape="1">
                <a:gsLst>
                  <a:gs pos="47500">
                    <a:schemeClr val="tx1">
                      <a:lumMod val="75000"/>
                      <a:lumOff val="25000"/>
                      <a:alpha val="90000"/>
                    </a:schemeClr>
                  </a:gs>
                  <a:gs pos="0">
                    <a:schemeClr val="tx1">
                      <a:lumMod val="85000"/>
                      <a:lumOff val="15000"/>
                      <a:alpha val="90000"/>
                    </a:schemeClr>
                  </a:gs>
                  <a:gs pos="100000">
                    <a:schemeClr val="tx1">
                      <a:lumMod val="50000"/>
                      <a:lumOff val="50000"/>
                      <a:alpha val="83000"/>
                    </a:schemeClr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endParaRPr lang="en-US" altLang="ko-KR" sz="1000" b="1" dirty="0" smtClean="0">
                  <a:solidFill>
                    <a:schemeClr val="bg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27760" y="4395409"/>
                <a:ext cx="3953232" cy="175849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marL="171450" indent="-171450">
                  <a:buFont typeface="Arial" pitchFamily="34" charset="0"/>
                  <a:buChar char="•"/>
                </a:pPr>
                <a:endParaRPr lang="en-US" altLang="ko-KR" sz="1100" dirty="0" smtClean="0">
                  <a:solidFill>
                    <a:schemeClr val="bg1"/>
                  </a:solidFill>
                  <a:latin typeface="+mn-lt"/>
                  <a:ea typeface="맑은 고딕" pitchFamily="50" charset="-127"/>
                </a:endParaRP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한번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Private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-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Public mapping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이 생성되면 외부의 어떠한 다른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Host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도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Public IP Address/Port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를 통하여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Private IP Address/Port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로 통신이 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가능</a:t>
                </a:r>
                <a:endParaRPr lang="en-US" altLang="ko-KR" sz="1100" dirty="0" smtClean="0">
                  <a:solidFill>
                    <a:schemeClr val="bg1"/>
                  </a:solidFill>
                  <a:latin typeface="+mn-lt"/>
                  <a:ea typeface="맑은 고딕" pitchFamily="50" charset="-127"/>
                </a:endParaRPr>
              </a:p>
            </p:txBody>
          </p:sp>
        </p:grpSp>
        <p:sp>
          <p:nvSpPr>
            <p:cNvPr id="102" name="모서리가 둥근 직사각형 6"/>
            <p:cNvSpPr/>
            <p:nvPr/>
          </p:nvSpPr>
          <p:spPr>
            <a:xfrm>
              <a:off x="457851" y="4142332"/>
              <a:ext cx="4628537" cy="2311004"/>
            </a:xfrm>
            <a:prstGeom prst="roundRect">
              <a:avLst>
                <a:gd name="adj" fmla="val 331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endParaRPr lang="en-US" altLang="ko-KR" i="1" dirty="0" smtClean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1208584" y="4035352"/>
              <a:ext cx="3124149" cy="213959"/>
            </a:xfrm>
            <a:prstGeom prst="flowChartProcess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(Address) Restricted Cone NAT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2216696" y="5489017"/>
              <a:ext cx="781497" cy="770425"/>
              <a:chOff x="2002739" y="2636912"/>
              <a:chExt cx="3022269" cy="2592288"/>
            </a:xfrm>
          </p:grpSpPr>
          <p:pic>
            <p:nvPicPr>
              <p:cNvPr id="124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1737">
                <a:off x="2651382" y="2616444"/>
                <a:ext cx="2353158" cy="2394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3905">
                <a:off x="2002739" y="2831277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2" descr="C:\Users\nuno\Documents\Projects\Templates\Icons\3Com\PPT Clipt\oc_black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0914" y="2876042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" name="Picture 2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92" y="5420285"/>
              <a:ext cx="808484" cy="80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7" descr="C:\Users\nuno\Documents\Projects\Templates\Icons\3Com\PPT Clipt\pc3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12" y="5489017"/>
              <a:ext cx="738081" cy="738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" name="직선 화살표 연결선 1071"/>
            <p:cNvCxnSpPr/>
            <p:nvPr/>
          </p:nvCxnSpPr>
          <p:spPr>
            <a:xfrm flipH="1" flipV="1">
              <a:off x="1371976" y="5805264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52658" y="6165884"/>
              <a:ext cx="10966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192.168.0.3:5060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80409" y="6165884"/>
              <a:ext cx="7579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175.196.0.2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81353" y="6165884"/>
              <a:ext cx="1043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168.126.63.1:80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11" name="직선 화살표 연결선 1071"/>
            <p:cNvCxnSpPr/>
            <p:nvPr/>
          </p:nvCxnSpPr>
          <p:spPr>
            <a:xfrm flipH="1" flipV="1">
              <a:off x="3013306" y="5805264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071"/>
            <p:cNvCxnSpPr/>
            <p:nvPr/>
          </p:nvCxnSpPr>
          <p:spPr>
            <a:xfrm flipH="1" flipV="1">
              <a:off x="3013306" y="5996349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071"/>
            <p:cNvCxnSpPr/>
            <p:nvPr/>
          </p:nvCxnSpPr>
          <p:spPr>
            <a:xfrm flipH="1" flipV="1">
              <a:off x="1371976" y="5996351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오른쪽 화살표 113"/>
            <p:cNvSpPr/>
            <p:nvPr/>
          </p:nvSpPr>
          <p:spPr>
            <a:xfrm>
              <a:off x="4973677" y="4668058"/>
              <a:ext cx="554809" cy="1366532"/>
            </a:xfrm>
            <a:prstGeom prst="rightArrow">
              <a:avLst/>
            </a:prstGeom>
            <a:gradFill flip="none" rotWithShape="1">
              <a:gsLst>
                <a:gs pos="47500">
                  <a:schemeClr val="tx1">
                    <a:lumMod val="75000"/>
                    <a:lumOff val="25000"/>
                    <a:alpha val="73000"/>
                  </a:schemeClr>
                </a:gs>
                <a:gs pos="0">
                  <a:schemeClr val="tx1">
                    <a:alpha val="90000"/>
                  </a:schemeClr>
                </a:gs>
                <a:gs pos="100000">
                  <a:schemeClr val="bg1">
                    <a:lumMod val="85000"/>
                    <a:alpha val="9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schemeClr val="tx1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pic>
          <p:nvPicPr>
            <p:cNvPr id="115" name="Picture 2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92" y="4437112"/>
              <a:ext cx="808484" cy="80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6" name="직선 화살표 연결선 1071"/>
            <p:cNvCxnSpPr/>
            <p:nvPr/>
          </p:nvCxnSpPr>
          <p:spPr>
            <a:xfrm rot="19545641" flipH="1" flipV="1">
              <a:off x="2886724" y="5355822"/>
              <a:ext cx="1225828" cy="1"/>
            </a:xfrm>
            <a:prstGeom prst="straightConnector1">
              <a:avLst/>
            </a:prstGeom>
            <a:ln w="22225">
              <a:solidFill>
                <a:srgbClr val="C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981353" y="5172087"/>
              <a:ext cx="1043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CC0000"/>
                  </a:solidFill>
                  <a:latin typeface="+mn-ea"/>
                  <a:ea typeface="+mn-ea"/>
                </a:rPr>
                <a:t>201.0.45.15</a:t>
              </a:r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:80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 rot="19550542">
              <a:off x="2885485" y="5357014"/>
              <a:ext cx="12909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175.196.0.2:4212</a:t>
              </a:r>
              <a:endParaRPr lang="ko-KR" altLang="en-US" sz="8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60512" y="4251431"/>
              <a:ext cx="2040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NAT Binding Table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5385048" y="4405576"/>
              <a:ext cx="4096670" cy="1784515"/>
              <a:chOff x="784322" y="4395408"/>
              <a:chExt cx="4096670" cy="1758495"/>
            </a:xfrm>
          </p:grpSpPr>
          <p:sp>
            <p:nvSpPr>
              <p:cNvPr id="122" name="모서리가 둥근 직사각형 6"/>
              <p:cNvSpPr/>
              <p:nvPr/>
            </p:nvSpPr>
            <p:spPr>
              <a:xfrm>
                <a:off x="784322" y="4395408"/>
                <a:ext cx="4096670" cy="1758495"/>
              </a:xfrm>
              <a:prstGeom prst="roundRect">
                <a:avLst>
                  <a:gd name="adj" fmla="val 4373"/>
                </a:avLst>
              </a:prstGeom>
              <a:gradFill flip="none" rotWithShape="1">
                <a:gsLst>
                  <a:gs pos="47500">
                    <a:schemeClr val="tx1">
                      <a:lumMod val="75000"/>
                      <a:lumOff val="25000"/>
                      <a:alpha val="90000"/>
                    </a:schemeClr>
                  </a:gs>
                  <a:gs pos="0">
                    <a:schemeClr val="tx1">
                      <a:lumMod val="85000"/>
                      <a:lumOff val="15000"/>
                      <a:alpha val="90000"/>
                    </a:schemeClr>
                  </a:gs>
                  <a:gs pos="100000">
                    <a:schemeClr val="tx1">
                      <a:lumMod val="50000"/>
                      <a:lumOff val="50000"/>
                      <a:alpha val="83000"/>
                    </a:schemeClr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endParaRPr lang="en-US" altLang="ko-KR" sz="1000" b="1" dirty="0" smtClean="0">
                  <a:solidFill>
                    <a:schemeClr val="bg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27760" y="4395409"/>
                <a:ext cx="3953232" cy="175849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en-US" altLang="ko-KR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Private – Public – External mapping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이 생성되면 오직 같은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External IP Address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를 가진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Host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만이 내부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Private IP Address/Port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로 통신이 가능 </a:t>
                </a:r>
                <a:endParaRPr lang="en-US" altLang="ko-KR" sz="1100" dirty="0" smtClean="0">
                  <a:solidFill>
                    <a:schemeClr val="bg1"/>
                  </a:solidFill>
                  <a:latin typeface="+mn-lt"/>
                  <a:ea typeface="맑은 고딕" pitchFamily="50" charset="-127"/>
                </a:endParaRPr>
              </a:p>
            </p:txBody>
          </p:sp>
        </p:grpSp>
        <p:cxnSp>
          <p:nvCxnSpPr>
            <p:cNvPr id="128" name="직선 화살표 연결선 1071"/>
            <p:cNvCxnSpPr/>
            <p:nvPr/>
          </p:nvCxnSpPr>
          <p:spPr>
            <a:xfrm flipV="1">
              <a:off x="2993306" y="5460939"/>
              <a:ext cx="94765" cy="236978"/>
            </a:xfrm>
            <a:prstGeom prst="straightConnector1">
              <a:avLst/>
            </a:prstGeom>
            <a:ln w="22225">
              <a:solidFill>
                <a:srgbClr val="C0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2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09159" cy="473075"/>
          </a:xfrm>
        </p:spPr>
        <p:txBody>
          <a:bodyPr/>
          <a:lstStyle/>
          <a:p>
            <a:r>
              <a:rPr lang="en-US" altLang="ko-KR" dirty="0" smtClean="0"/>
              <a:t>Cone NAT Types (Cont.)</a:t>
            </a:r>
            <a:endParaRPr lang="ko-KR" altLang="en-US" dirty="0"/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445294"/>
          </a:xfrm>
        </p:spPr>
        <p:txBody>
          <a:bodyPr/>
          <a:lstStyle/>
          <a:p>
            <a:r>
              <a:rPr lang="en-US" altLang="ko-KR" dirty="0"/>
              <a:t>Cone NAT</a:t>
            </a:r>
            <a:r>
              <a:rPr lang="ko-KR" altLang="en-US" dirty="0"/>
              <a:t>은 크게 </a:t>
            </a:r>
            <a:r>
              <a:rPr lang="en-US" altLang="ko-KR" dirty="0"/>
              <a:t>Full Cone, Address Restricted Cone, Port Restricted Cone</a:t>
            </a:r>
            <a:r>
              <a:rPr lang="ko-KR" altLang="en-US" dirty="0"/>
              <a:t>으로 나뉘어진다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02087"/>
              </p:ext>
            </p:extLst>
          </p:nvPr>
        </p:nvGraphicFramePr>
        <p:xfrm>
          <a:off x="634992" y="1868827"/>
          <a:ext cx="3021864" cy="62406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17608"/>
                <a:gridCol w="289680"/>
                <a:gridCol w="718432"/>
                <a:gridCol w="288856"/>
                <a:gridCol w="719256"/>
                <a:gridCol w="288032"/>
              </a:tblGrid>
              <a:tr h="2080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Private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Public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External</a:t>
                      </a:r>
                      <a:endParaRPr lang="en-US" sz="900" dirty="0"/>
                    </a:p>
                  </a:txBody>
                  <a:tcPr marL="16782" marR="16782" marT="8391" marB="839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16782" marR="16782" marT="8391" marB="8391" anchor="ctr"/>
                </a:tc>
              </a:tr>
              <a:tr h="2080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IP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Port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IP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Port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IP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Port</a:t>
                      </a:r>
                      <a:endParaRPr lang="en-US" sz="900" dirty="0"/>
                    </a:p>
                  </a:txBody>
                  <a:tcPr marL="16782" marR="16782" marT="8391" marB="83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0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192.168.0.3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5060</a:t>
                      </a:r>
                      <a:endParaRPr lang="en-US" altLang="ko-KR" sz="900" dirty="0"/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C00000"/>
                          </a:solidFill>
                        </a:rPr>
                        <a:t>175.196.0.2</a:t>
                      </a:r>
                      <a:endParaRPr 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C00000"/>
                          </a:solidFill>
                        </a:rPr>
                        <a:t>4212</a:t>
                      </a:r>
                      <a:endParaRPr 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C00000"/>
                          </a:solidFill>
                        </a:rPr>
                        <a:t>168.126.63.1</a:t>
                      </a:r>
                      <a:endParaRPr 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CC0000"/>
                          </a:solidFill>
                        </a:rPr>
                        <a:t>80</a:t>
                      </a:r>
                      <a:endParaRPr lang="en-US" sz="900" dirty="0">
                        <a:solidFill>
                          <a:srgbClr val="CC0000"/>
                        </a:solidFill>
                      </a:endParaRPr>
                    </a:p>
                  </a:txBody>
                  <a:tcPr marL="16782" marR="16782" marT="8391" marB="8391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57851" y="1321023"/>
            <a:ext cx="9023867" cy="2828056"/>
            <a:chOff x="457851" y="1321023"/>
            <a:chExt cx="9023867" cy="2828056"/>
          </a:xfrm>
        </p:grpSpPr>
        <p:sp>
          <p:nvSpPr>
            <p:cNvPr id="60" name="모서리가 둥근 직사각형 6"/>
            <p:cNvSpPr/>
            <p:nvPr/>
          </p:nvSpPr>
          <p:spPr>
            <a:xfrm>
              <a:off x="457851" y="1425882"/>
              <a:ext cx="4628537" cy="2723197"/>
            </a:xfrm>
            <a:prstGeom prst="roundRect">
              <a:avLst>
                <a:gd name="adj" fmla="val 331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endParaRPr lang="en-US" altLang="ko-KR" i="1" dirty="0" smtClean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61" name="순서도: 처리 60"/>
            <p:cNvSpPr/>
            <p:nvPr/>
          </p:nvSpPr>
          <p:spPr>
            <a:xfrm>
              <a:off x="1208584" y="1321023"/>
              <a:ext cx="3124149" cy="213959"/>
            </a:xfrm>
            <a:prstGeom prst="flowChartProcess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Port-Restricted Cone NAT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216696" y="3112753"/>
              <a:ext cx="781497" cy="770425"/>
              <a:chOff x="2002739" y="2636912"/>
              <a:chExt cx="3022269" cy="2592288"/>
            </a:xfrm>
          </p:grpSpPr>
          <p:pic>
            <p:nvPicPr>
              <p:cNvPr id="63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1737">
                <a:off x="2651382" y="2616444"/>
                <a:ext cx="2353158" cy="2394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3905">
                <a:off x="2002739" y="2831277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C:\Users\nuno\Documents\Projects\Templates\Icons\3Com\PPT Clipt\oc_black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0914" y="2876042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7" name="Picture 7" descr="C:\Users\nuno\Documents\Projects\Templates\Icons\3Com\PPT Clipt\pc3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12" y="3112753"/>
              <a:ext cx="738081" cy="738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552658" y="3789620"/>
              <a:ext cx="10966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192.168.0.3:5060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80409" y="3789620"/>
              <a:ext cx="7579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175.196.0.2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81353" y="3789620"/>
              <a:ext cx="1043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168.126.63.1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>
              <a:off x="4973677" y="2104214"/>
              <a:ext cx="554809" cy="1366532"/>
            </a:xfrm>
            <a:prstGeom prst="rightArrow">
              <a:avLst/>
            </a:prstGeom>
            <a:gradFill flip="none" rotWithShape="1">
              <a:gsLst>
                <a:gs pos="47500">
                  <a:schemeClr val="tx1">
                    <a:lumMod val="75000"/>
                    <a:lumOff val="25000"/>
                    <a:alpha val="73000"/>
                  </a:schemeClr>
                </a:gs>
                <a:gs pos="0">
                  <a:schemeClr val="tx1">
                    <a:alpha val="90000"/>
                  </a:schemeClr>
                </a:gs>
                <a:gs pos="100000">
                  <a:schemeClr val="bg1">
                    <a:lumMod val="85000"/>
                    <a:alpha val="9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schemeClr val="tx1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72901" y="3689444"/>
              <a:ext cx="3499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CC0000"/>
                  </a:solidFill>
                  <a:latin typeface="+mn-ea"/>
                  <a:ea typeface="+mn-ea"/>
                </a:rPr>
                <a:t>80</a:t>
              </a:r>
              <a:endParaRPr lang="ko-KR" altLang="en-US" sz="800" b="1" dirty="0">
                <a:solidFill>
                  <a:srgbClr val="CC0000"/>
                </a:solidFill>
                <a:latin typeface="+mn-ea"/>
                <a:ea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0512" y="1590939"/>
              <a:ext cx="2040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NAT Binding Table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5385048" y="1908551"/>
              <a:ext cx="4096670" cy="1784515"/>
              <a:chOff x="784322" y="4395408"/>
              <a:chExt cx="4096670" cy="1758495"/>
            </a:xfrm>
          </p:grpSpPr>
          <p:sp>
            <p:nvSpPr>
              <p:cNvPr id="98" name="모서리가 둥근 직사각형 6"/>
              <p:cNvSpPr/>
              <p:nvPr/>
            </p:nvSpPr>
            <p:spPr>
              <a:xfrm>
                <a:off x="784322" y="4395408"/>
                <a:ext cx="4096670" cy="1758495"/>
              </a:xfrm>
              <a:prstGeom prst="roundRect">
                <a:avLst>
                  <a:gd name="adj" fmla="val 4373"/>
                </a:avLst>
              </a:prstGeom>
              <a:gradFill flip="none" rotWithShape="1">
                <a:gsLst>
                  <a:gs pos="47500">
                    <a:schemeClr val="tx1">
                      <a:lumMod val="75000"/>
                      <a:lumOff val="25000"/>
                      <a:alpha val="90000"/>
                    </a:schemeClr>
                  </a:gs>
                  <a:gs pos="0">
                    <a:schemeClr val="tx1">
                      <a:lumMod val="85000"/>
                      <a:lumOff val="15000"/>
                      <a:alpha val="90000"/>
                    </a:schemeClr>
                  </a:gs>
                  <a:gs pos="100000">
                    <a:schemeClr val="tx1">
                      <a:lumMod val="50000"/>
                      <a:lumOff val="50000"/>
                      <a:alpha val="83000"/>
                    </a:schemeClr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endParaRPr lang="en-US" altLang="ko-KR" sz="1000" b="1" dirty="0" smtClean="0">
                  <a:solidFill>
                    <a:schemeClr val="bg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27760" y="4395409"/>
                <a:ext cx="3953232" cy="175849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marL="171450" indent="-171450">
                  <a:buFont typeface="Arial" pitchFamily="34" charset="0"/>
                  <a:buChar char="•"/>
                </a:pPr>
                <a:r>
                  <a:rPr lang="en-US" altLang="ko-KR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Private – Public – External mapping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이 생성되면 오직 같은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External IP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Address/Port</a:t>
                </a:r>
                <a:r>
                  <a:rPr lang="ko-KR" altLang="en-US" sz="1100" dirty="0" smtClean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를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가진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Host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만이 내부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Private IP Address/Port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+mn-lt"/>
                    <a:ea typeface="맑은 고딕" pitchFamily="50" charset="-127"/>
                  </a:rPr>
                  <a:t>로 통신이 가능 </a:t>
                </a:r>
              </a:p>
            </p:txBody>
          </p:sp>
        </p:grpSp>
        <p:cxnSp>
          <p:nvCxnSpPr>
            <p:cNvPr id="59" name="직선 화살표 연결선 1071"/>
            <p:cNvCxnSpPr/>
            <p:nvPr/>
          </p:nvCxnSpPr>
          <p:spPr>
            <a:xfrm flipH="1" flipV="1">
              <a:off x="1371976" y="3481791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1071"/>
            <p:cNvCxnSpPr/>
            <p:nvPr/>
          </p:nvCxnSpPr>
          <p:spPr>
            <a:xfrm flipH="1" flipV="1">
              <a:off x="3013306" y="3481791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1071"/>
            <p:cNvCxnSpPr/>
            <p:nvPr/>
          </p:nvCxnSpPr>
          <p:spPr>
            <a:xfrm flipH="1" flipV="1">
              <a:off x="3013306" y="3672876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1071"/>
            <p:cNvCxnSpPr/>
            <p:nvPr/>
          </p:nvCxnSpPr>
          <p:spPr>
            <a:xfrm flipH="1" flipV="1">
              <a:off x="1371976" y="3672878"/>
              <a:ext cx="968047" cy="2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/>
            <p:cNvGrpSpPr/>
            <p:nvPr/>
          </p:nvGrpSpPr>
          <p:grpSpPr>
            <a:xfrm>
              <a:off x="2885485" y="3032349"/>
              <a:ext cx="1290964" cy="342095"/>
              <a:chOff x="2885485" y="5355822"/>
              <a:chExt cx="1290964" cy="342095"/>
            </a:xfrm>
          </p:grpSpPr>
          <p:cxnSp>
            <p:nvCxnSpPr>
              <p:cNvPr id="86" name="직선 화살표 연결선 1071"/>
              <p:cNvCxnSpPr/>
              <p:nvPr/>
            </p:nvCxnSpPr>
            <p:spPr>
              <a:xfrm rot="19545641" flipH="1" flipV="1">
                <a:off x="2886724" y="5355822"/>
                <a:ext cx="1225828" cy="1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 rot="19550542">
                <a:off x="2885485" y="5357014"/>
                <a:ext cx="12909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rgbClr val="C00000"/>
                    </a:solidFill>
                    <a:latin typeface="+mn-ea"/>
                    <a:ea typeface="+mn-ea"/>
                  </a:rPr>
                  <a:t>175.196.0.2:4212</a:t>
                </a:r>
                <a:endParaRPr lang="ko-KR" altLang="en-US" sz="800" b="1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8" name="직선 화살표 연결선 1071"/>
              <p:cNvCxnSpPr/>
              <p:nvPr/>
            </p:nvCxnSpPr>
            <p:spPr>
              <a:xfrm flipV="1">
                <a:off x="2993306" y="5460939"/>
                <a:ext cx="94765" cy="236978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C:\Users\nuno\Documents\Projects\Templates\Icons\3Com\PPT Clipt\server8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67" y="2499106"/>
              <a:ext cx="1347241" cy="1347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3872902" y="2465049"/>
              <a:ext cx="4276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CC0000"/>
                  </a:solidFill>
                  <a:latin typeface="+mn-ea"/>
                  <a:ea typeface="+mn-ea"/>
                </a:rPr>
                <a:t>431</a:t>
              </a:r>
              <a:endParaRPr lang="ko-KR" altLang="en-US" sz="800" b="1" dirty="0">
                <a:solidFill>
                  <a:srgbClr val="CC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8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09159" cy="473075"/>
          </a:xfrm>
        </p:spPr>
        <p:txBody>
          <a:bodyPr/>
          <a:lstStyle/>
          <a:p>
            <a:r>
              <a:rPr lang="en-US" altLang="ko-KR" dirty="0" smtClean="0"/>
              <a:t>SIP &amp; TCP/IP Port</a:t>
            </a:r>
            <a:endParaRPr lang="ko-KR" altLang="en-US" dirty="0"/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445294"/>
          </a:xfrm>
        </p:spPr>
        <p:txBody>
          <a:bodyPr/>
          <a:lstStyle/>
          <a:p>
            <a:r>
              <a:rPr lang="en-US" altLang="ko-KR" dirty="0" smtClean="0"/>
              <a:t>SIP Client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 Signaling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RTP </a:t>
            </a:r>
            <a:r>
              <a:rPr lang="ko-KR" altLang="en-US" dirty="0" smtClean="0"/>
              <a:t>통신을 위하여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TCP/IP port</a:t>
            </a:r>
            <a:r>
              <a:rPr lang="ko-KR" altLang="en-US" dirty="0" smtClean="0"/>
              <a:t>를 사용하며</a:t>
            </a:r>
            <a:r>
              <a:rPr lang="en-US" altLang="ko-KR" dirty="0" smtClean="0"/>
              <a:t> SIP REGISTER, INVITE message</a:t>
            </a:r>
            <a:r>
              <a:rPr lang="ko-KR" altLang="en-US" dirty="0" smtClean="0"/>
              <a:t>에 각각 </a:t>
            </a:r>
            <a:r>
              <a:rPr lang="en-US" altLang="ko-KR" dirty="0" smtClean="0"/>
              <a:t>IP Address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를 명시한다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1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grpSp>
        <p:nvGrpSpPr>
          <p:cNvPr id="3" name="그룹 2"/>
          <p:cNvGrpSpPr/>
          <p:nvPr/>
        </p:nvGrpSpPr>
        <p:grpSpPr>
          <a:xfrm>
            <a:off x="670831" y="1413959"/>
            <a:ext cx="8607589" cy="4823353"/>
            <a:chOff x="670831" y="1413959"/>
            <a:chExt cx="8607589" cy="4823353"/>
          </a:xfrm>
        </p:grpSpPr>
        <p:grpSp>
          <p:nvGrpSpPr>
            <p:cNvPr id="32" name="그룹 31"/>
            <p:cNvGrpSpPr/>
            <p:nvPr/>
          </p:nvGrpSpPr>
          <p:grpSpPr>
            <a:xfrm>
              <a:off x="1833328" y="1413959"/>
              <a:ext cx="1792281" cy="214841"/>
              <a:chOff x="2000672" y="1268760"/>
              <a:chExt cx="2232248" cy="288032"/>
            </a:xfrm>
          </p:grpSpPr>
          <p:sp>
            <p:nvSpPr>
              <p:cNvPr id="33" name="평행 사변형 32"/>
              <p:cNvSpPr/>
              <p:nvPr/>
            </p:nvSpPr>
            <p:spPr>
              <a:xfrm>
                <a:off x="2760951" y="1415734"/>
                <a:ext cx="1471969" cy="141058"/>
              </a:xfrm>
              <a:prstGeom prst="parallelogram">
                <a:avLst>
                  <a:gd name="adj" fmla="val 119535"/>
                </a:avLst>
              </a:pr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 smtClean="0">
                  <a:solidFill>
                    <a:schemeClr val="tx1"/>
                  </a:solidFill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2000672" y="1268760"/>
                <a:ext cx="2064380" cy="286849"/>
              </a:xfrm>
              <a:prstGeom prst="flowChartProcess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cs typeface="Arial" pitchFamily="34" charset="0"/>
                  </a:rPr>
                  <a:t>REGISTER</a:t>
                </a:r>
                <a:endPara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302725" y="1413959"/>
              <a:ext cx="1883770" cy="214841"/>
              <a:chOff x="2000672" y="1268760"/>
              <a:chExt cx="2232248" cy="288032"/>
            </a:xfrm>
          </p:grpSpPr>
          <p:sp>
            <p:nvSpPr>
              <p:cNvPr id="36" name="평행 사변형 35"/>
              <p:cNvSpPr/>
              <p:nvPr/>
            </p:nvSpPr>
            <p:spPr>
              <a:xfrm>
                <a:off x="2760951" y="1415734"/>
                <a:ext cx="1471969" cy="141058"/>
              </a:xfrm>
              <a:prstGeom prst="parallelogram">
                <a:avLst>
                  <a:gd name="adj" fmla="val 119535"/>
                </a:avLst>
              </a:pr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 smtClean="0">
                  <a:solidFill>
                    <a:schemeClr val="tx1"/>
                  </a:solidFill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2000672" y="1268760"/>
                <a:ext cx="2064380" cy="286849"/>
              </a:xfrm>
              <a:prstGeom prst="flowChartProcess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맑은 고딕" pitchFamily="50" charset="-127"/>
                    <a:cs typeface="Arial" pitchFamily="34" charset="0"/>
                  </a:rPr>
                  <a:t>INVITE</a:t>
                </a:r>
                <a:endPara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8" name="모서리가 둥근 직사각형 6"/>
            <p:cNvSpPr/>
            <p:nvPr/>
          </p:nvSpPr>
          <p:spPr>
            <a:xfrm>
              <a:off x="670831" y="1844824"/>
              <a:ext cx="4104456" cy="43924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REGISTER </a:t>
              </a:r>
              <a:r>
                <a:rPr lang="en-US" altLang="ko-KR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sip:localhost</a:t>
              </a: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SIP/2.0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127.0.0.1:5070;branch=z9hG4bK-d8754z-81726dc6e4179ca8-1---d8754z-;</a:t>
              </a:r>
              <a:r>
                <a:rPr lang="en-US" altLang="ko-KR" sz="1000" b="1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rport</a:t>
              </a:r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=5070;received=127.0.0.1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Max-Forwards: 70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Contact: &lt;sip:nuno@127.0.0.1:5070;rinstance=d1498fef12c35dc9&gt;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To: "Nuno Jun" &lt;</a:t>
              </a:r>
              <a:r>
                <a:rPr lang="en-US" altLang="ko-KR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sip:nuno@localhost</a:t>
              </a: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From: "Nuno Jun" &lt;</a:t>
              </a:r>
              <a:r>
                <a:rPr lang="en-US" altLang="ko-KR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sip:nuno@localhost</a:t>
              </a: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&gt;;tag=2433e930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Call-ID: OWFhYjFiYTczZTQ0NWE3YTM4NTgwZWUzYWFmMWJkMDM.</a:t>
              </a:r>
            </a:p>
            <a:p>
              <a:pPr>
                <a:defRPr/>
              </a:pPr>
              <a:r>
                <a:rPr lang="en-US" altLang="ko-KR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CSeq</a:t>
              </a: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: 1 REGISTER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Expires: 3600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Allow: INVITE,ACK,CANCEL,OPTIONS,BYE,REFER,NOTIFY,MESSAGE,SUBSCRIBE,INFO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User-Agent: X-Lite release 5.0.0 stamp 67284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Content-Length: 0</a:t>
              </a:r>
              <a:endPara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모서리가 둥근 직사각형 6"/>
            <p:cNvSpPr/>
            <p:nvPr/>
          </p:nvSpPr>
          <p:spPr>
            <a:xfrm>
              <a:off x="5173964" y="1844824"/>
              <a:ext cx="4104456" cy="4392488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INVITE </a:t>
              </a:r>
              <a:r>
                <a:rPr lang="en-US" altLang="ko-KR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sip:nuno@playlab.com</a:t>
              </a: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SIP/2.0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192.168.0.3:5070;branch=z9hG4bK-d8754z-3d8bd4e18aa5690d-1---d8754z-;</a:t>
              </a:r>
              <a:r>
                <a:rPr lang="en-US" altLang="ko-KR" sz="1000" b="1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rport</a:t>
              </a:r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=5070;received=192.168.0.3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Max-Forwards: 70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Contact: &lt;sip:jckim@192.168.0.3:5070&gt;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To: &lt;</a:t>
              </a:r>
              <a:r>
                <a:rPr lang="en-US" altLang="ko-KR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sip:nuno@playlab.com</a:t>
              </a: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From: "</a:t>
              </a:r>
              <a:r>
                <a:rPr lang="en-US" altLang="ko-KR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Jongchan</a:t>
              </a: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Kim" &lt;</a:t>
              </a:r>
              <a:r>
                <a:rPr lang="en-US" altLang="ko-KR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sip:jckim@playlab.com</a:t>
              </a: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&gt;;tag=087cd6cc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Call-ID: ZjlmMWQwOTgzOWY2NDVhZmE3Mzk1ZjkzNTI3NTE5Yjc.</a:t>
              </a:r>
            </a:p>
            <a:p>
              <a:pPr>
                <a:defRPr/>
              </a:pPr>
              <a:r>
                <a:rPr lang="en-US" altLang="ko-KR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CSeq</a:t>
              </a: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: 1 INVITE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Allow: INVITE,ACK,CANCEL,OPTIONS,BYE,REFER,NOTIFY,MESSAGE,SUBSCRIBE,INFO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Content-Type: application/</a:t>
              </a:r>
              <a:r>
                <a:rPr lang="en-US" altLang="ko-KR" sz="10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sdp</a:t>
              </a:r>
              <a:endPara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Supported: replaces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User-Agent: X-Lite release 5.0.0 stamp 67284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Content-Length: 240</a:t>
              </a:r>
            </a:p>
            <a:p>
              <a:pPr>
                <a:defRPr/>
              </a:pPr>
              <a:endPara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v=0</a:t>
              </a:r>
            </a:p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o=- 13005899208616255 1 IN </a:t>
              </a:r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IP4 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192.168.0.3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s=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CounterPath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X-Lite 5.0.0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c=IN IP4 192.168.0.3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b=AS:4096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t=0 0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m=audio 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5072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RTP/AVP 107 0 8 101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a=rtpmap:107 BV32/16000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a=rtpmap:101 telephone-event/8000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a=fmtp:101 0-15</a:t>
              </a:r>
            </a:p>
            <a:p>
              <a:pPr>
                <a:defRPr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a=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sendrecv</a:t>
              </a:r>
              <a:endParaRPr lang="en-US" altLang="ko-KR" sz="1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0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Index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 flipH="1">
            <a:off x="1375234" y="792164"/>
            <a:ext cx="49529" cy="5932833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928664" y="792164"/>
            <a:ext cx="763284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TCP/IP Basic</a:t>
            </a:r>
          </a:p>
          <a:p>
            <a:pPr marL="814388" lvl="1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TCP/IP Introduction</a:t>
            </a:r>
          </a:p>
          <a:p>
            <a:pPr marL="814388" lvl="1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Data Encapsulation</a:t>
            </a:r>
          </a:p>
          <a:p>
            <a:pPr marL="814388" lvl="1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Packetization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TCP Protocol Overview</a:t>
            </a:r>
          </a:p>
          <a:p>
            <a:pPr marL="814388" lvl="1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UDP Protocol Overview</a:t>
            </a:r>
          </a:p>
          <a:p>
            <a:pPr marL="814388" lvl="1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IP Datagram Structure</a:t>
            </a:r>
          </a:p>
          <a:p>
            <a:pPr marL="814388" lvl="1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Ethernet Frame Structure</a:t>
            </a:r>
          </a:p>
          <a:p>
            <a:pPr marL="814388" lvl="1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802.11 Frame Structure</a:t>
            </a:r>
          </a:p>
          <a:p>
            <a:pPr marL="814388" lvl="1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Routing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SIP &amp; NAT Traversal</a:t>
            </a:r>
          </a:p>
          <a:p>
            <a:pPr marL="357188" indent="-357188">
              <a:lnSpc>
                <a:spcPct val="150000"/>
              </a:lnSpc>
              <a:buFont typeface="+mj-lt"/>
              <a:buAutoNum type="arabicPeriod"/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88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09159" cy="473075"/>
          </a:xfrm>
        </p:spPr>
        <p:txBody>
          <a:bodyPr/>
          <a:lstStyle/>
          <a:p>
            <a:r>
              <a:rPr lang="en-US" altLang="ko-KR" dirty="0" smtClean="0"/>
              <a:t>Via Header</a:t>
            </a:r>
            <a:endParaRPr lang="ko-KR" altLang="en-US" dirty="0"/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445294"/>
          </a:xfrm>
        </p:spPr>
        <p:txBody>
          <a:bodyPr/>
          <a:lstStyle/>
          <a:p>
            <a:r>
              <a:rPr lang="en-US" altLang="ko-KR" dirty="0" smtClean="0"/>
              <a:t>Via </a:t>
            </a:r>
            <a:r>
              <a:rPr lang="ko-KR" altLang="en-US" smtClean="0"/>
              <a:t>헤더는 </a:t>
            </a:r>
            <a:r>
              <a:rPr lang="en-US" altLang="ko-KR" dirty="0" smtClean="0"/>
              <a:t>SIP Response</a:t>
            </a:r>
            <a:r>
              <a:rPr lang="ko-KR" altLang="en-US" smtClean="0"/>
              <a:t>를 정확히 </a:t>
            </a:r>
            <a:r>
              <a:rPr lang="en-US" altLang="ko-KR" dirty="0" smtClean="0"/>
              <a:t>Request Path</a:t>
            </a:r>
            <a:r>
              <a:rPr lang="ko-KR" altLang="en-US" smtClean="0"/>
              <a:t>와 거꾸로 보내기 위하여 존재함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1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272479" y="1052736"/>
            <a:ext cx="9361041" cy="5306296"/>
            <a:chOff x="272479" y="1052736"/>
            <a:chExt cx="9361041" cy="5306296"/>
          </a:xfrm>
        </p:grpSpPr>
        <p:sp>
          <p:nvSpPr>
            <p:cNvPr id="43" name="모서리가 둥근 직사각형 6"/>
            <p:cNvSpPr/>
            <p:nvPr/>
          </p:nvSpPr>
          <p:spPr>
            <a:xfrm>
              <a:off x="1938074" y="2919269"/>
              <a:ext cx="4383078" cy="556286"/>
            </a:xfrm>
            <a:prstGeom prst="roundRect">
              <a:avLst>
                <a:gd name="adj" fmla="val 8447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INVITE 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sip:nuno@playlab.uswest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SIP/2.0</a:t>
              </a:r>
            </a:p>
            <a:p>
              <a:pPr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</a:t>
              </a:r>
              <a:r>
                <a:rPr lang="en-US" altLang="ko-KR" sz="1000" b="1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playlab.kr;rport</a:t>
              </a:r>
              <a:endPara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</a:t>
              </a:r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: SIP/2.0/UDP 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192.168.0.3:5070;rport=5423;received=175.196.0.2</a:t>
              </a:r>
            </a:p>
          </p:txBody>
        </p:sp>
        <p:sp>
          <p:nvSpPr>
            <p:cNvPr id="49" name="모서리가 둥근 직사각형 6"/>
            <p:cNvSpPr/>
            <p:nvPr/>
          </p:nvSpPr>
          <p:spPr>
            <a:xfrm>
              <a:off x="3199158" y="3601803"/>
              <a:ext cx="4418138" cy="756620"/>
            </a:xfrm>
            <a:prstGeom prst="roundRect">
              <a:avLst>
                <a:gd name="adj" fmla="val 8447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INVITE 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sip:nuno@playlab.uswest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SIP/2.0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</a:t>
              </a:r>
              <a:r>
                <a:rPr lang="en-US" altLang="ko-KR" sz="1000" b="1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playlab.uswest;rport</a:t>
              </a:r>
              <a:endPara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</a:t>
              </a:r>
              <a:r>
                <a:rPr lang="en-US" altLang="ko-KR" sz="1000" b="1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playlab.kr;rport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=5060;received=203.123.4.5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192.168.0.3:5070;rport=5423;received=175.196.0.2</a:t>
              </a:r>
            </a:p>
            <a:p>
              <a:pPr>
                <a:defRPr/>
              </a:pPr>
              <a:endPara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72480" y="1052736"/>
              <a:ext cx="7934217" cy="1164221"/>
              <a:chOff x="1064568" y="1400683"/>
              <a:chExt cx="7934217" cy="1164221"/>
            </a:xfrm>
          </p:grpSpPr>
          <p:pic>
            <p:nvPicPr>
              <p:cNvPr id="15" name="Picture 9" descr="C:\Users\nuno\Documents\Projects\Templates\Icons\3Com\PPT Clipt\palm_v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5959" y="1549840"/>
                <a:ext cx="697820" cy="697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064568" y="2318683"/>
                <a:ext cx="12241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accent1">
                        <a:lumMod val="50000"/>
                      </a:schemeClr>
                    </a:solidFill>
                    <a:latin typeface="+mn-ea"/>
                    <a:ea typeface="+mn-ea"/>
                  </a:rPr>
                  <a:t>192.168.0.3:5070</a:t>
                </a:r>
                <a:endParaRPr lang="ko-KR" altLang="en-US" sz="800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6" name="Picture 2" descr="C:\Users\nuno\Documents\Projects\Templates\Icons\3Com\PPT Clipt\server5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9301" y="1400683"/>
                <a:ext cx="846976" cy="846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649301" y="2318683"/>
                <a:ext cx="1043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accent1">
                        <a:lumMod val="50000"/>
                      </a:schemeClr>
                    </a:solidFill>
                    <a:latin typeface="+mn-ea"/>
                    <a:ea typeface="+mn-ea"/>
                  </a:rPr>
                  <a:t>playlab.kr</a:t>
                </a:r>
                <a:endParaRPr lang="ko-KR" altLang="en-US" sz="1000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7" name="Picture 2" descr="C:\Users\nuno\Documents\Projects\Templates\Icons\3Com\PPT Clipt\server5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0180" y="1400683"/>
                <a:ext cx="846976" cy="846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309155" y="2318683"/>
                <a:ext cx="11417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+mn-ea"/>
                    <a:ea typeface="+mn-ea"/>
                  </a:rPr>
                  <a:t>playlab.uswest</a:t>
                </a:r>
                <a:endParaRPr lang="ko-KR" altLang="en-US" sz="1000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8" name="Picture 9" descr="C:\Users\nuno\Documents\Projects\Templates\Icons\3Com\PPT Clipt\palm_v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4872" y="1549840"/>
                <a:ext cx="697820" cy="697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7888778" y="2318683"/>
                <a:ext cx="11100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+mn-ea"/>
                    <a:ea typeface="+mn-ea"/>
                  </a:rPr>
                  <a:t>nuno</a:t>
                </a:r>
                <a:endParaRPr lang="ko-KR" altLang="en-US" sz="1000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3" name="직선 화살표 연결선 1071"/>
              <p:cNvCxnSpPr/>
              <p:nvPr/>
            </p:nvCxnSpPr>
            <p:spPr>
              <a:xfrm flipH="1" flipV="1">
                <a:off x="3824728" y="1909879"/>
                <a:ext cx="968047" cy="2"/>
              </a:xfrm>
              <a:prstGeom prst="straightConnector1">
                <a:avLst/>
              </a:prstGeom>
              <a:ln w="22225">
                <a:solidFill>
                  <a:schemeClr val="accent1">
                    <a:lumMod val="50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1071"/>
              <p:cNvCxnSpPr/>
              <p:nvPr/>
            </p:nvCxnSpPr>
            <p:spPr>
              <a:xfrm flipH="1" flipV="1">
                <a:off x="5503175" y="1909879"/>
                <a:ext cx="968047" cy="2"/>
              </a:xfrm>
              <a:prstGeom prst="straightConnector1">
                <a:avLst/>
              </a:prstGeom>
              <a:ln w="22225">
                <a:solidFill>
                  <a:schemeClr val="accent1">
                    <a:lumMod val="50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1071"/>
              <p:cNvCxnSpPr/>
              <p:nvPr/>
            </p:nvCxnSpPr>
            <p:spPr>
              <a:xfrm flipH="1" flipV="1">
                <a:off x="7231954" y="1909879"/>
                <a:ext cx="968047" cy="2"/>
              </a:xfrm>
              <a:prstGeom prst="straightConnector1">
                <a:avLst/>
              </a:prstGeom>
              <a:ln w="22225">
                <a:solidFill>
                  <a:schemeClr val="accent1">
                    <a:lumMod val="50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760444" y="1930539"/>
                <a:ext cx="10966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accent1">
                        <a:lumMod val="50000"/>
                      </a:schemeClr>
                    </a:solidFill>
                    <a:latin typeface="+mn-ea"/>
                    <a:ea typeface="+mn-ea"/>
                  </a:rPr>
                  <a:t>INVITE</a:t>
                </a:r>
                <a:endParaRPr lang="ko-KR" altLang="en-US" sz="8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438891" y="1930539"/>
                <a:ext cx="10966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accent1">
                        <a:lumMod val="50000"/>
                      </a:schemeClr>
                    </a:solidFill>
                    <a:latin typeface="+mn-ea"/>
                    <a:ea typeface="+mn-ea"/>
                  </a:rPr>
                  <a:t>INVITE</a:t>
                </a:r>
                <a:endParaRPr lang="ko-KR" altLang="en-US" sz="8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167670" y="1930539"/>
                <a:ext cx="10966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accent1">
                        <a:lumMod val="50000"/>
                      </a:schemeClr>
                    </a:solidFill>
                    <a:latin typeface="+mn-ea"/>
                    <a:ea typeface="+mn-ea"/>
                  </a:rPr>
                  <a:t>INVITE</a:t>
                </a:r>
                <a:endParaRPr lang="ko-KR" altLang="en-US" sz="8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2848314" y="1434622"/>
                <a:ext cx="952558" cy="928256"/>
                <a:chOff x="2002739" y="2636912"/>
                <a:chExt cx="3022269" cy="2592288"/>
              </a:xfrm>
            </p:grpSpPr>
            <p:pic>
              <p:nvPicPr>
                <p:cNvPr id="36" name="Picture 6" descr="C:\Users\nuno\Documents\Projects\Templates\Icons\3Com\PPT Clipt\caox.gif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4501737">
                  <a:off x="2651382" y="2616444"/>
                  <a:ext cx="2353158" cy="23940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6" descr="C:\Users\nuno\Documents\Projects\Templates\Icons\3Com\PPT Clipt\caox.gif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323905">
                  <a:off x="2002739" y="2831277"/>
                  <a:ext cx="2394094" cy="2353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C:\Users\nuno\Documents\Projects\Templates\Icons\3Com\PPT Clipt\oc_black.gif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30914" y="2876042"/>
                  <a:ext cx="2394094" cy="23531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40" name="직선 화살표 연결선 1071"/>
              <p:cNvCxnSpPr/>
              <p:nvPr/>
            </p:nvCxnSpPr>
            <p:spPr>
              <a:xfrm flipH="1" flipV="1">
                <a:off x="1989401" y="1909879"/>
                <a:ext cx="968047" cy="2"/>
              </a:xfrm>
              <a:prstGeom prst="straightConnector1">
                <a:avLst/>
              </a:prstGeom>
              <a:ln w="22225">
                <a:solidFill>
                  <a:schemeClr val="accent1">
                    <a:lumMod val="50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925117" y="1930539"/>
                <a:ext cx="10966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accent1">
                        <a:lumMod val="50000"/>
                      </a:schemeClr>
                    </a:solidFill>
                    <a:latin typeface="+mn-ea"/>
                    <a:ea typeface="+mn-ea"/>
                  </a:rPr>
                  <a:t>INVITE</a:t>
                </a:r>
                <a:endParaRPr lang="ko-KR" altLang="en-US" sz="8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10349" y="2318683"/>
                <a:ext cx="12241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solidFill>
                      <a:schemeClr val="accent1">
                        <a:lumMod val="50000"/>
                      </a:schemeClr>
                    </a:solidFill>
                    <a:latin typeface="+mn-ea"/>
                    <a:ea typeface="+mn-ea"/>
                  </a:rPr>
                  <a:t>175.196.0.2:5423</a:t>
                </a:r>
                <a:endParaRPr lang="ko-KR" altLang="en-US" sz="800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45" name="모서리가 둥근 직사각형 6"/>
            <p:cNvSpPr/>
            <p:nvPr/>
          </p:nvSpPr>
          <p:spPr>
            <a:xfrm>
              <a:off x="710476" y="2360973"/>
              <a:ext cx="4241102" cy="432048"/>
            </a:xfrm>
            <a:prstGeom prst="roundRect">
              <a:avLst>
                <a:gd name="adj" fmla="val 8447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INVITE 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sip:nuno@playlab.uswest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SIP/2.0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192.168.0.3:5070;rport</a:t>
              </a:r>
              <a:endPara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모서리가 둥근 직사각형 6"/>
            <p:cNvSpPr/>
            <p:nvPr/>
          </p:nvSpPr>
          <p:spPr>
            <a:xfrm>
              <a:off x="272479" y="5661248"/>
              <a:ext cx="9361041" cy="697784"/>
            </a:xfrm>
            <a:prstGeom prst="roundRect">
              <a:avLst>
                <a:gd name="adj" fmla="val 844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marL="171450" indent="-171450">
                <a:buFont typeface="Arial" pitchFamily="34" charset="0"/>
                <a:buChar char="•"/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ea typeface="맑은 고딕" pitchFamily="50" charset="-127"/>
                </a:rPr>
                <a:t>Via Header </a:t>
              </a:r>
              <a:r>
                <a:rPr lang="en-US" altLang="ko-KR" sz="1000" dirty="0">
                  <a:solidFill>
                    <a:srgbClr val="000000"/>
                  </a:solidFill>
                  <a:ea typeface="맑은 고딕" pitchFamily="50" charset="-127"/>
                </a:rPr>
                <a:t>– 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SIP UA </a:t>
              </a:r>
              <a:r>
                <a:rPr lang="ko-KR" altLang="en-US" sz="1000" dirty="0" smtClean="0">
                  <a:solidFill>
                    <a:srgbClr val="000000"/>
                  </a:solidFill>
                  <a:ea typeface="맑은 고딕" pitchFamily="50" charset="-127"/>
                </a:rPr>
                <a:t>및 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SIP A/S</a:t>
              </a:r>
              <a:r>
                <a:rPr lang="ko-KR" altLang="en-US" sz="1000" dirty="0" smtClean="0">
                  <a:solidFill>
                    <a:srgbClr val="000000"/>
                  </a:solidFill>
                  <a:ea typeface="맑은 고딕" pitchFamily="50" charset="-127"/>
                </a:rPr>
                <a:t>는 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Proxy Forward</a:t>
              </a:r>
              <a:r>
                <a:rPr lang="ko-KR" altLang="en-US" sz="1000" dirty="0" smtClean="0">
                  <a:solidFill>
                    <a:srgbClr val="000000"/>
                  </a:solidFill>
                  <a:ea typeface="맑은 고딕" pitchFamily="50" charset="-127"/>
                </a:rPr>
                <a:t>를 위하여 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Via</a:t>
              </a:r>
              <a:r>
                <a:rPr lang="ko-KR" altLang="en-US" sz="1000" dirty="0" smtClean="0">
                  <a:solidFill>
                    <a:srgbClr val="000000"/>
                  </a:solidFill>
                  <a:ea typeface="맑은 고딕" pitchFamily="50" charset="-127"/>
                </a:rPr>
                <a:t>를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 Header</a:t>
              </a:r>
              <a:r>
                <a:rPr lang="ko-KR" altLang="en-US" sz="1000" dirty="0" smtClean="0">
                  <a:solidFill>
                    <a:srgbClr val="000000"/>
                  </a:solidFill>
                  <a:ea typeface="맑은 고딕" pitchFamily="50" charset="-127"/>
                </a:rPr>
                <a:t>에 계속 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Append </a:t>
              </a:r>
              <a:r>
                <a:rPr lang="ko-KR" altLang="en-US" sz="1000" dirty="0" smtClean="0">
                  <a:solidFill>
                    <a:srgbClr val="000000"/>
                  </a:solidFill>
                  <a:ea typeface="맑은 고딕" pitchFamily="50" charset="-127"/>
                </a:rPr>
                <a:t>한다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endParaRPr lang="en-US" altLang="ko-KR" sz="1100" b="1" dirty="0">
                <a:solidFill>
                  <a:srgbClr val="000000"/>
                </a:solidFill>
                <a:ea typeface="맑은 고딕" pitchFamily="50" charset="-127"/>
              </a:endParaRPr>
            </a:p>
            <a:p>
              <a:pPr marL="171450" indent="-171450">
                <a:buFont typeface="Arial" pitchFamily="34" charset="0"/>
                <a:buChar char="•"/>
                <a:defRPr/>
              </a:pPr>
              <a:endParaRPr lang="en-US" altLang="ko-KR" sz="1100" b="1" dirty="0">
                <a:solidFill>
                  <a:srgbClr val="000000"/>
                </a:solidFill>
                <a:ea typeface="맑은 고딕" pitchFamily="50" charset="-127"/>
              </a:endParaRPr>
            </a:p>
            <a:p>
              <a:pPr marL="171450" lvl="0" indent="-171450">
                <a:buFont typeface="Arial" pitchFamily="34" charset="0"/>
                <a:buChar char="•"/>
                <a:defRPr/>
              </a:pPr>
              <a:r>
                <a:rPr lang="en-US" altLang="ko-KR" sz="1100" b="1" dirty="0" smtClean="0">
                  <a:solidFill>
                    <a:srgbClr val="000000"/>
                  </a:solidFill>
                  <a:ea typeface="맑은 고딕" pitchFamily="50" charset="-127"/>
                </a:rPr>
                <a:t>SIP NAT Traversal </a:t>
              </a:r>
              <a:r>
                <a:rPr lang="en-US" altLang="ko-KR" sz="1000" dirty="0">
                  <a:solidFill>
                    <a:srgbClr val="000000"/>
                  </a:solidFill>
                  <a:ea typeface="맑은 고딕" pitchFamily="50" charset="-127"/>
                </a:rPr>
                <a:t>– 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NAT Traversal</a:t>
              </a:r>
              <a:r>
                <a:rPr lang="ko-KR" altLang="en-US" sz="1000" dirty="0" smtClean="0">
                  <a:solidFill>
                    <a:srgbClr val="000000"/>
                  </a:solidFill>
                  <a:ea typeface="맑은 고딕" pitchFamily="50" charset="-127"/>
                </a:rPr>
                <a:t>을 위하여 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SIP UA </a:t>
              </a:r>
              <a:r>
                <a:rPr lang="ko-KR" altLang="en-US" sz="1000" dirty="0" smtClean="0">
                  <a:solidFill>
                    <a:srgbClr val="000000"/>
                  </a:solidFill>
                  <a:ea typeface="맑은 고딕" pitchFamily="50" charset="-127"/>
                </a:rPr>
                <a:t>및 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SIP A/S</a:t>
              </a:r>
              <a:r>
                <a:rPr lang="ko-KR" altLang="en-US" sz="1000" dirty="0" smtClean="0">
                  <a:solidFill>
                    <a:srgbClr val="000000"/>
                  </a:solidFill>
                  <a:ea typeface="맑은 고딕" pitchFamily="50" charset="-127"/>
                </a:rPr>
                <a:t>는 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Via</a:t>
              </a:r>
              <a:r>
                <a:rPr lang="ko-KR" altLang="en-US" sz="1000" dirty="0" smtClean="0">
                  <a:solidFill>
                    <a:srgbClr val="000000"/>
                  </a:solidFill>
                  <a:ea typeface="맑은 고딕" pitchFamily="50" charset="-127"/>
                </a:rPr>
                <a:t>에 </a:t>
              </a:r>
              <a:r>
                <a:rPr lang="en-US" altLang="ko-KR" sz="1000" dirty="0" err="1" smtClean="0">
                  <a:solidFill>
                    <a:srgbClr val="000000"/>
                  </a:solidFill>
                  <a:ea typeface="맑은 고딕" pitchFamily="50" charset="-127"/>
                </a:rPr>
                <a:t>rport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, received parameter</a:t>
              </a:r>
              <a:r>
                <a:rPr lang="ko-KR" altLang="en-US" sz="1000" dirty="0" smtClean="0">
                  <a:solidFill>
                    <a:srgbClr val="000000"/>
                  </a:solidFill>
                  <a:ea typeface="맑은 고딕" pitchFamily="50" charset="-127"/>
                </a:rPr>
                <a:t>에 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Server Reflexive Address</a:t>
              </a:r>
              <a:r>
                <a:rPr lang="ko-KR" altLang="en-US" sz="1000" dirty="0" smtClean="0">
                  <a:solidFill>
                    <a:srgbClr val="000000"/>
                  </a:solidFill>
                  <a:ea typeface="맑은 고딕" pitchFamily="50" charset="-127"/>
                </a:rPr>
                <a:t>를 명시한다</a:t>
              </a:r>
              <a:r>
                <a:rPr lang="en-US" altLang="ko-KR" sz="1000" dirty="0" smtClean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endParaRPr lang="en-US" altLang="ko-KR" sz="11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34" name="모서리가 둥근 직사각형 6"/>
            <p:cNvSpPr/>
            <p:nvPr/>
          </p:nvSpPr>
          <p:spPr>
            <a:xfrm>
              <a:off x="4639318" y="4484672"/>
              <a:ext cx="4418138" cy="960551"/>
            </a:xfrm>
            <a:prstGeom prst="roundRect">
              <a:avLst>
                <a:gd name="adj" fmla="val 8447"/>
              </a:avLst>
            </a:prstGeom>
            <a:gradFill flip="none" rotWithShape="1">
              <a:gsLst>
                <a:gs pos="48300">
                  <a:srgbClr val="EAEAEA">
                    <a:alpha val="90000"/>
                  </a:srgbClr>
                </a:gs>
                <a:gs pos="0">
                  <a:schemeClr val="bg1">
                    <a:lumMod val="86000"/>
                    <a:alpha val="90000"/>
                  </a:schemeClr>
                </a:gs>
                <a:gs pos="100000">
                  <a:schemeClr val="bg1">
                    <a:lumMod val="98000"/>
                    <a:alpha val="90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INVITE 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sip:nuno@playlab.uswest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SIP/2.0</a:t>
              </a:r>
            </a:p>
            <a:p>
              <a:pPr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201.2.31.4:4321;rport</a:t>
              </a:r>
              <a:endPara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</a:t>
              </a:r>
              <a:r>
                <a:rPr lang="en-US" altLang="ko-KR" sz="1000" b="1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playlab.uswest;rport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=5060;received=127.31.12.0</a:t>
              </a:r>
            </a:p>
            <a:p>
              <a:pPr>
                <a:defRPr/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</a:t>
              </a:r>
              <a:r>
                <a:rPr lang="en-US" altLang="ko-KR" sz="1000" b="1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playlab.kr;rport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=5060;received=203.123.4.5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Via: SIP/2.0/UDP 192.168.0.3:5070;rport=5423;received=175.196.0.2</a:t>
              </a:r>
            </a:p>
            <a:p>
              <a:pPr>
                <a:defRPr/>
              </a:pPr>
              <a:endPara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순서도: 연결자 38"/>
            <p:cNvSpPr/>
            <p:nvPr/>
          </p:nvSpPr>
          <p:spPr>
            <a:xfrm>
              <a:off x="463871" y="1757141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8" name="순서도: 연결자 47"/>
            <p:cNvSpPr/>
            <p:nvPr/>
          </p:nvSpPr>
          <p:spPr>
            <a:xfrm>
              <a:off x="3974969" y="1757141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0" name="순서도: 연결자 49"/>
            <p:cNvSpPr/>
            <p:nvPr/>
          </p:nvSpPr>
          <p:spPr>
            <a:xfrm>
              <a:off x="5679134" y="1757141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1" name="순서도: 연결자 50"/>
            <p:cNvSpPr/>
            <p:nvPr/>
          </p:nvSpPr>
          <p:spPr>
            <a:xfrm>
              <a:off x="7382195" y="1757141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4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2" name="순서도: 연결자 51"/>
            <p:cNvSpPr/>
            <p:nvPr/>
          </p:nvSpPr>
          <p:spPr>
            <a:xfrm>
              <a:off x="524411" y="2360012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4" name="순서도: 연결자 53"/>
            <p:cNvSpPr/>
            <p:nvPr/>
          </p:nvSpPr>
          <p:spPr>
            <a:xfrm>
              <a:off x="1751801" y="2919269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5" name="순서도: 연결자 54"/>
            <p:cNvSpPr/>
            <p:nvPr/>
          </p:nvSpPr>
          <p:spPr>
            <a:xfrm>
              <a:off x="3024327" y="3601803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6" name="순서도: 연결자 55"/>
            <p:cNvSpPr/>
            <p:nvPr/>
          </p:nvSpPr>
          <p:spPr>
            <a:xfrm>
              <a:off x="4458924" y="4486955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4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9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09159" cy="473075"/>
          </a:xfrm>
        </p:spPr>
        <p:txBody>
          <a:bodyPr/>
          <a:lstStyle/>
          <a:p>
            <a:r>
              <a:rPr lang="en-US" altLang="ko-KR" dirty="0" smtClean="0"/>
              <a:t>Record-Route and Route (RFC3261)</a:t>
            </a:r>
            <a:endParaRPr lang="ko-KR" altLang="en-US" dirty="0"/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445294"/>
          </a:xfrm>
        </p:spPr>
        <p:txBody>
          <a:bodyPr/>
          <a:lstStyle/>
          <a:p>
            <a:r>
              <a:rPr lang="en-US" altLang="ko-KR" dirty="0" smtClean="0"/>
              <a:t>Record-Route</a:t>
            </a:r>
            <a:r>
              <a:rPr lang="ko-KR" altLang="en-US" smtClean="0"/>
              <a:t>은 </a:t>
            </a:r>
            <a:r>
              <a:rPr lang="en-US" altLang="ko-KR" dirty="0" smtClean="0"/>
              <a:t>UA </a:t>
            </a:r>
            <a:r>
              <a:rPr lang="ko-KR" altLang="en-US" smtClean="0"/>
              <a:t>간에 직접 통신이 가능한 상황이라 하더라도 항상 </a:t>
            </a:r>
            <a:r>
              <a:rPr lang="en-US" altLang="ko-KR" dirty="0" smtClean="0"/>
              <a:t>SIP </a:t>
            </a:r>
            <a:r>
              <a:rPr lang="ko-KR" altLang="en-US" smtClean="0"/>
              <a:t>메시지를 </a:t>
            </a:r>
            <a:r>
              <a:rPr lang="en-US" altLang="ko-KR" dirty="0" smtClean="0"/>
              <a:t>proxy </a:t>
            </a:r>
            <a:r>
              <a:rPr lang="ko-KR" altLang="en-US" smtClean="0"/>
              <a:t>서버를 통해서 주고 받도록 강제하기 위해 존재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1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sp>
        <p:nvSpPr>
          <p:cNvPr id="76" name="TextBox 75"/>
          <p:cNvSpPr txBox="1"/>
          <p:nvPr/>
        </p:nvSpPr>
        <p:spPr>
          <a:xfrm>
            <a:off x="709053" y="1988840"/>
            <a:ext cx="57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Caller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7" name="순서도: 연결자 76"/>
          <p:cNvSpPr/>
          <p:nvPr/>
        </p:nvSpPr>
        <p:spPr>
          <a:xfrm>
            <a:off x="934770" y="2235061"/>
            <a:ext cx="108000" cy="108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02371" y="1988840"/>
            <a:ext cx="57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Proxy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2" name="순서도: 연결자 81"/>
          <p:cNvSpPr/>
          <p:nvPr/>
        </p:nvSpPr>
        <p:spPr>
          <a:xfrm>
            <a:off x="2240754" y="2235061"/>
            <a:ext cx="108000" cy="108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01437" y="2580833"/>
            <a:ext cx="128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INVITE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화살표 연결선 1071"/>
          <p:cNvCxnSpPr/>
          <p:nvPr/>
        </p:nvCxnSpPr>
        <p:spPr>
          <a:xfrm>
            <a:off x="997648" y="2564904"/>
            <a:ext cx="1296708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71"/>
          <p:cNvCxnSpPr/>
          <p:nvPr/>
        </p:nvCxnSpPr>
        <p:spPr>
          <a:xfrm>
            <a:off x="971014" y="3089952"/>
            <a:ext cx="2626668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97650" y="3089952"/>
            <a:ext cx="2015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200 OK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95689" y="1988840"/>
            <a:ext cx="57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Callee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0" name="순서도: 연결자 119"/>
          <p:cNvSpPr/>
          <p:nvPr/>
        </p:nvSpPr>
        <p:spPr>
          <a:xfrm>
            <a:off x="3534072" y="2235061"/>
            <a:ext cx="108000" cy="108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290966" y="2713982"/>
            <a:ext cx="128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INVITE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4" name="직선 화살표 연결선 1071"/>
          <p:cNvCxnSpPr/>
          <p:nvPr/>
        </p:nvCxnSpPr>
        <p:spPr>
          <a:xfrm>
            <a:off x="2287177" y="2698053"/>
            <a:ext cx="1296708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986916" y="2343061"/>
            <a:ext cx="2604147" cy="3678227"/>
            <a:chOff x="986916" y="2343061"/>
            <a:chExt cx="2604147" cy="2206027"/>
          </a:xfrm>
        </p:grpSpPr>
        <p:cxnSp>
          <p:nvCxnSpPr>
            <p:cNvPr id="80" name="직선 연결선 79"/>
            <p:cNvCxnSpPr/>
            <p:nvPr/>
          </p:nvCxnSpPr>
          <p:spPr>
            <a:xfrm flipH="1">
              <a:off x="2294356" y="2343061"/>
              <a:ext cx="398" cy="2206027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35" name="직선 연결선 134"/>
            <p:cNvCxnSpPr/>
            <p:nvPr/>
          </p:nvCxnSpPr>
          <p:spPr>
            <a:xfrm flipH="1">
              <a:off x="3590665" y="2343061"/>
              <a:ext cx="398" cy="2206027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>
            <a:xfrm flipH="1">
              <a:off x="986916" y="2343061"/>
              <a:ext cx="398" cy="2206027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139" name="직선 화살표 연결선 1071"/>
          <p:cNvCxnSpPr/>
          <p:nvPr/>
        </p:nvCxnSpPr>
        <p:spPr>
          <a:xfrm>
            <a:off x="971014" y="4720559"/>
            <a:ext cx="2626668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97650" y="4720559"/>
            <a:ext cx="2015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200 OK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1" name="직선 화살표 연결선 1071"/>
          <p:cNvCxnSpPr/>
          <p:nvPr/>
        </p:nvCxnSpPr>
        <p:spPr>
          <a:xfrm>
            <a:off x="971014" y="4164447"/>
            <a:ext cx="2626668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97650" y="4164447"/>
            <a:ext cx="2015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BYE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순서도: 처리 142"/>
          <p:cNvSpPr/>
          <p:nvPr/>
        </p:nvSpPr>
        <p:spPr>
          <a:xfrm>
            <a:off x="1462216" y="1413959"/>
            <a:ext cx="1657499" cy="21395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No Record-Route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4" name="순서도: 처리 143"/>
          <p:cNvSpPr/>
          <p:nvPr/>
        </p:nvSpPr>
        <p:spPr>
          <a:xfrm>
            <a:off x="6537176" y="1413959"/>
            <a:ext cx="1657499" cy="21395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Record-Route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7" name="순서도: 연결자 166"/>
          <p:cNvSpPr/>
          <p:nvPr/>
        </p:nvSpPr>
        <p:spPr>
          <a:xfrm>
            <a:off x="934770" y="6025235"/>
            <a:ext cx="108000" cy="108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9" name="순서도: 연결자 168"/>
          <p:cNvSpPr/>
          <p:nvPr/>
        </p:nvSpPr>
        <p:spPr>
          <a:xfrm>
            <a:off x="2239559" y="6025235"/>
            <a:ext cx="108000" cy="108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0" name="순서도: 연결자 169"/>
          <p:cNvSpPr/>
          <p:nvPr/>
        </p:nvSpPr>
        <p:spPr>
          <a:xfrm>
            <a:off x="3534078" y="6025235"/>
            <a:ext cx="108000" cy="108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699151" y="1988840"/>
            <a:ext cx="57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Caller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2" name="순서도: 연결자 171"/>
          <p:cNvSpPr/>
          <p:nvPr/>
        </p:nvSpPr>
        <p:spPr>
          <a:xfrm>
            <a:off x="5924868" y="2235061"/>
            <a:ext cx="108000" cy="108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92469" y="1988840"/>
            <a:ext cx="57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Proxy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4" name="순서도: 연결자 173"/>
          <p:cNvSpPr/>
          <p:nvPr/>
        </p:nvSpPr>
        <p:spPr>
          <a:xfrm>
            <a:off x="7230852" y="2235061"/>
            <a:ext cx="108000" cy="108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991535" y="2580833"/>
            <a:ext cx="128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INVITE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6" name="직선 화살표 연결선 1071"/>
          <p:cNvCxnSpPr/>
          <p:nvPr/>
        </p:nvCxnSpPr>
        <p:spPr>
          <a:xfrm>
            <a:off x="5987746" y="2564904"/>
            <a:ext cx="1296708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8285787" y="1988840"/>
            <a:ext cx="57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Callee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0" name="순서도: 연결자 179"/>
          <p:cNvSpPr/>
          <p:nvPr/>
        </p:nvSpPr>
        <p:spPr>
          <a:xfrm>
            <a:off x="8524170" y="2235061"/>
            <a:ext cx="108000" cy="108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281064" y="2713982"/>
            <a:ext cx="12895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INVITE</a:t>
            </a:r>
          </a:p>
          <a:p>
            <a:pPr algn="ctr"/>
            <a:r>
              <a:rPr lang="en-US" altLang="ko-KR" sz="900" i="1" dirty="0" smtClean="0">
                <a:latin typeface="맑은 고딕" pitchFamily="50" charset="-127"/>
                <a:ea typeface="맑은 고딕" pitchFamily="50" charset="-127"/>
              </a:rPr>
              <a:t>(w/ Record-Route)</a:t>
            </a:r>
            <a:endParaRPr lang="ko-KR" altLang="en-US" sz="900" i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2" name="직선 화살표 연결선 1071"/>
          <p:cNvCxnSpPr/>
          <p:nvPr/>
        </p:nvCxnSpPr>
        <p:spPr>
          <a:xfrm>
            <a:off x="7277275" y="2698053"/>
            <a:ext cx="1296708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그룹 182"/>
          <p:cNvGrpSpPr/>
          <p:nvPr/>
        </p:nvGrpSpPr>
        <p:grpSpPr>
          <a:xfrm>
            <a:off x="5977014" y="2343061"/>
            <a:ext cx="2604147" cy="3678227"/>
            <a:chOff x="986916" y="2343061"/>
            <a:chExt cx="2604147" cy="2206027"/>
          </a:xfrm>
        </p:grpSpPr>
        <p:cxnSp>
          <p:nvCxnSpPr>
            <p:cNvPr id="184" name="직선 연결선 183"/>
            <p:cNvCxnSpPr/>
            <p:nvPr/>
          </p:nvCxnSpPr>
          <p:spPr>
            <a:xfrm flipH="1">
              <a:off x="2294356" y="2343061"/>
              <a:ext cx="398" cy="2206027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>
            <a:xfrm flipH="1">
              <a:off x="3590665" y="2343061"/>
              <a:ext cx="398" cy="2206027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>
            <a:xfrm flipH="1">
              <a:off x="986916" y="2343061"/>
              <a:ext cx="398" cy="2206027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191" name="순서도: 연결자 190"/>
          <p:cNvSpPr/>
          <p:nvPr/>
        </p:nvSpPr>
        <p:spPr>
          <a:xfrm>
            <a:off x="5924868" y="6025235"/>
            <a:ext cx="108000" cy="108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92" name="순서도: 연결자 191"/>
          <p:cNvSpPr/>
          <p:nvPr/>
        </p:nvSpPr>
        <p:spPr>
          <a:xfrm>
            <a:off x="7229657" y="6025235"/>
            <a:ext cx="108000" cy="108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93" name="순서도: 연결자 192"/>
          <p:cNvSpPr/>
          <p:nvPr/>
        </p:nvSpPr>
        <p:spPr>
          <a:xfrm>
            <a:off x="8524176" y="6025235"/>
            <a:ext cx="108000" cy="108000"/>
          </a:xfrm>
          <a:prstGeom prst="flowChartConnector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94" name="직선 화살표 연결선 1071"/>
          <p:cNvCxnSpPr/>
          <p:nvPr/>
        </p:nvCxnSpPr>
        <p:spPr>
          <a:xfrm>
            <a:off x="7284454" y="3207515"/>
            <a:ext cx="1290855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7281063" y="3207515"/>
            <a:ext cx="12996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200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OK</a:t>
            </a:r>
          </a:p>
          <a:p>
            <a:pPr lvl="0" algn="ctr"/>
            <a:r>
              <a:rPr lang="en-US" altLang="ko-KR" sz="9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(w/ Record-Route</a:t>
            </a:r>
            <a:r>
              <a:rPr lang="en-US" altLang="ko-KR" sz="900" i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i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7" name="직선 화살표 연결선 1071"/>
          <p:cNvCxnSpPr/>
          <p:nvPr/>
        </p:nvCxnSpPr>
        <p:spPr>
          <a:xfrm>
            <a:off x="5979670" y="3465350"/>
            <a:ext cx="1290855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976279" y="3465350"/>
            <a:ext cx="12996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200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OK</a:t>
            </a:r>
          </a:p>
          <a:p>
            <a:pPr lvl="0" algn="ctr"/>
            <a:r>
              <a:rPr lang="en-US" altLang="ko-KR" sz="9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(w/ Record-Route</a:t>
            </a:r>
            <a:r>
              <a:rPr lang="en-US" altLang="ko-KR" sz="900" i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i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991535" y="4547858"/>
            <a:ext cx="12895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BYE</a:t>
            </a:r>
          </a:p>
          <a:p>
            <a:pPr algn="ctr"/>
            <a:r>
              <a:rPr lang="en-US" altLang="ko-KR" sz="9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(w/ Route)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0" name="직선 화살표 연결선 1071"/>
          <p:cNvCxnSpPr/>
          <p:nvPr/>
        </p:nvCxnSpPr>
        <p:spPr>
          <a:xfrm>
            <a:off x="5987746" y="4531929"/>
            <a:ext cx="1296708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7297212" y="4879628"/>
            <a:ext cx="128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BYE</a:t>
            </a:r>
          </a:p>
        </p:txBody>
      </p:sp>
      <p:cxnSp>
        <p:nvCxnSpPr>
          <p:cNvPr id="202" name="직선 화살표 연결선 1071"/>
          <p:cNvCxnSpPr/>
          <p:nvPr/>
        </p:nvCxnSpPr>
        <p:spPr>
          <a:xfrm>
            <a:off x="7293423" y="4863699"/>
            <a:ext cx="1296708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1071"/>
          <p:cNvCxnSpPr/>
          <p:nvPr/>
        </p:nvCxnSpPr>
        <p:spPr>
          <a:xfrm>
            <a:off x="7284454" y="5326820"/>
            <a:ext cx="1290855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281063" y="5326820"/>
            <a:ext cx="12996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200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OK</a:t>
            </a:r>
          </a:p>
          <a:p>
            <a:pPr algn="ctr"/>
            <a:r>
              <a:rPr lang="en-US" altLang="ko-KR" sz="9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(w/ Route)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" name="직선 화살표 연결선 1071"/>
          <p:cNvCxnSpPr/>
          <p:nvPr/>
        </p:nvCxnSpPr>
        <p:spPr>
          <a:xfrm>
            <a:off x="5979670" y="5470836"/>
            <a:ext cx="1290855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976279" y="5470836"/>
            <a:ext cx="1299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200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OK</a:t>
            </a:r>
          </a:p>
        </p:txBody>
      </p:sp>
      <p:cxnSp>
        <p:nvCxnSpPr>
          <p:cNvPr id="207" name="직선 화살표 연결선 1071"/>
          <p:cNvCxnSpPr/>
          <p:nvPr/>
        </p:nvCxnSpPr>
        <p:spPr>
          <a:xfrm>
            <a:off x="971014" y="3640170"/>
            <a:ext cx="2626668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997650" y="3640170"/>
            <a:ext cx="2015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ACK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991535" y="3979584"/>
            <a:ext cx="12895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ACK</a:t>
            </a:r>
          </a:p>
          <a:p>
            <a:pPr lvl="0" algn="ctr"/>
            <a:r>
              <a:rPr lang="en-US" altLang="ko-KR" sz="900" i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(w/ </a:t>
            </a:r>
            <a:r>
              <a:rPr lang="en-US" altLang="ko-KR" sz="900" i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Route)</a:t>
            </a:r>
            <a:endParaRPr lang="ko-KR" altLang="en-US" sz="900" i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0" name="직선 화살표 연결선 1071"/>
          <p:cNvCxnSpPr/>
          <p:nvPr/>
        </p:nvCxnSpPr>
        <p:spPr>
          <a:xfrm>
            <a:off x="5987746" y="3963655"/>
            <a:ext cx="1296708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7297212" y="4181996"/>
            <a:ext cx="128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ACK</a:t>
            </a:r>
          </a:p>
        </p:txBody>
      </p:sp>
      <p:cxnSp>
        <p:nvCxnSpPr>
          <p:cNvPr id="212" name="직선 화살표 연결선 1071"/>
          <p:cNvCxnSpPr/>
          <p:nvPr/>
        </p:nvCxnSpPr>
        <p:spPr>
          <a:xfrm>
            <a:off x="7293423" y="4166067"/>
            <a:ext cx="1296708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09159" cy="473075"/>
          </a:xfrm>
        </p:spPr>
        <p:txBody>
          <a:bodyPr/>
          <a:lstStyle/>
          <a:p>
            <a:r>
              <a:rPr lang="en-US" altLang="ko-KR" dirty="0" smtClean="0"/>
              <a:t>Solving Call Signaling Issue</a:t>
            </a:r>
            <a:endParaRPr lang="ko-KR" altLang="en-US" dirty="0"/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445294"/>
          </a:xfrm>
        </p:spPr>
        <p:txBody>
          <a:bodyPr/>
          <a:lstStyle/>
          <a:p>
            <a:r>
              <a:rPr lang="en-US" altLang="ko-KR" dirty="0" smtClean="0"/>
              <a:t>NAT/Firewall</a:t>
            </a:r>
            <a:r>
              <a:rPr lang="ko-KR" altLang="en-US" dirty="0"/>
              <a:t> </a:t>
            </a:r>
            <a:r>
              <a:rPr lang="ko-KR" altLang="en-US" dirty="0" smtClean="0"/>
              <a:t>환경에서의 </a:t>
            </a:r>
            <a:r>
              <a:rPr lang="en-US" altLang="ko-KR" dirty="0" smtClean="0"/>
              <a:t>Call Signaling </a:t>
            </a:r>
            <a:r>
              <a:rPr lang="ko-KR" altLang="en-US" dirty="0" smtClean="0"/>
              <a:t>처리를 위하여 </a:t>
            </a:r>
            <a:r>
              <a:rPr lang="en-US" altLang="ko-KR" dirty="0" smtClean="0"/>
              <a:t>SIP Client </a:t>
            </a:r>
            <a:r>
              <a:rPr lang="en-US" altLang="ko-KR" dirty="0" smtClean="0">
                <a:sym typeface="Wingdings" pitchFamily="2" charset="2"/>
              </a:rPr>
              <a:t> Proxy</a:t>
            </a:r>
            <a:r>
              <a:rPr lang="ko-KR" altLang="en-US" dirty="0" smtClean="0">
                <a:sym typeface="Wingdings" pitchFamily="2" charset="2"/>
              </a:rPr>
              <a:t>간 </a:t>
            </a:r>
            <a:r>
              <a:rPr lang="en-US" altLang="ko-KR" dirty="0" smtClean="0">
                <a:sym typeface="Wingdings" pitchFamily="2" charset="2"/>
              </a:rPr>
              <a:t>Connection</a:t>
            </a:r>
            <a:r>
              <a:rPr lang="ko-KR" altLang="en-US" dirty="0" smtClean="0">
                <a:sym typeface="Wingdings" pitchFamily="2" charset="2"/>
              </a:rPr>
              <a:t>은 항상 </a:t>
            </a:r>
            <a:r>
              <a:rPr lang="en-US" altLang="ko-KR" dirty="0" smtClean="0">
                <a:sym typeface="Wingdings" pitchFamily="2" charset="2"/>
              </a:rPr>
              <a:t>Alive </a:t>
            </a:r>
            <a:r>
              <a:rPr lang="ko-KR" altLang="en-US" dirty="0" smtClean="0">
                <a:sym typeface="Wingdings" pitchFamily="2" charset="2"/>
              </a:rPr>
              <a:t>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71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60512" y="1288148"/>
            <a:ext cx="8746221" cy="4877156"/>
            <a:chOff x="599267" y="1288148"/>
            <a:chExt cx="8746221" cy="4877156"/>
          </a:xfrm>
        </p:grpSpPr>
        <p:sp>
          <p:nvSpPr>
            <p:cNvPr id="72" name="모서리가 둥근 직사각형 6"/>
            <p:cNvSpPr/>
            <p:nvPr/>
          </p:nvSpPr>
          <p:spPr>
            <a:xfrm>
              <a:off x="601867" y="1393007"/>
              <a:ext cx="8743621" cy="2435165"/>
            </a:xfrm>
            <a:prstGeom prst="roundRect">
              <a:avLst>
                <a:gd name="adj" fmla="val 331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endParaRPr lang="en-US" altLang="ko-KR" i="1" dirty="0" smtClean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3" name="순서도: 처리 72"/>
            <p:cNvSpPr/>
            <p:nvPr/>
          </p:nvSpPr>
          <p:spPr>
            <a:xfrm>
              <a:off x="3411602" y="1288148"/>
              <a:ext cx="3124149" cy="213959"/>
            </a:xfrm>
            <a:prstGeom prst="flowChartProcess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Call Signaling Issue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850549" y="2446164"/>
              <a:ext cx="951846" cy="922889"/>
              <a:chOff x="2002739" y="2636912"/>
              <a:chExt cx="3022269" cy="2592288"/>
            </a:xfrm>
          </p:grpSpPr>
          <p:pic>
            <p:nvPicPr>
              <p:cNvPr id="75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1737">
                <a:off x="2651382" y="2616444"/>
                <a:ext cx="2353158" cy="2394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3905">
                <a:off x="2002739" y="2831277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2" descr="C:\Users\nuno\Documents\Projects\Templates\Icons\3Com\PPT Clipt\oc_black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0914" y="2876042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6" name="Picture 4" descr="C:\Users\nuno\Documents\Projects\Templates\Icons\3Com\PPT Clipt\pda3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283" y="2258462"/>
              <a:ext cx="1050063" cy="1050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C:\Users\nuno\Documents\Projects\Templates\Icons\3Com\PPT Clipt\server5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250" y="2357793"/>
              <a:ext cx="999569" cy="999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구름 모양 설명선 88"/>
            <p:cNvSpPr/>
            <p:nvPr/>
          </p:nvSpPr>
          <p:spPr>
            <a:xfrm>
              <a:off x="776536" y="1484784"/>
              <a:ext cx="2029316" cy="629662"/>
            </a:xfrm>
            <a:prstGeom prst="cloudCallout">
              <a:avLst>
                <a:gd name="adj1" fmla="val 27243"/>
                <a:gd name="adj2" fmla="val 94512"/>
              </a:avLst>
            </a:prstGeom>
            <a:gradFill>
              <a:gsLst>
                <a:gs pos="50800">
                  <a:srgbClr val="FFC000">
                    <a:alpha val="27000"/>
                  </a:srgbClr>
                </a:gs>
                <a:gs pos="0">
                  <a:srgbClr val="FFC000">
                    <a:alpha val="56000"/>
                  </a:srgbClr>
                </a:gs>
                <a:gs pos="100000">
                  <a:srgbClr val="FFFF00">
                    <a:alpha val="24000"/>
                  </a:srgbClr>
                </a:gs>
              </a:gsLst>
              <a:lin ang="5400000" scaled="1"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t" anchorCtr="0"/>
            <a:lstStyle/>
            <a:p>
              <a:pPr algn="ctr"/>
              <a:endParaRPr lang="ko-KR" altLang="en-US" sz="1100" b="1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79413" y="1667573"/>
              <a:ext cx="1856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+mn-lt"/>
                  <a:ea typeface="맑은 고딕" pitchFamily="50" charset="-127"/>
                </a:rPr>
                <a:t>Nuno, 192.168.0.3:5080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55033" y="3345256"/>
              <a:ext cx="10966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168.126.63.1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830509" y="3353209"/>
              <a:ext cx="12573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192.168.0.3:5080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14244" y="3353569"/>
              <a:ext cx="1043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+mn-ea"/>
                  <a:ea typeface="+mn-ea"/>
                </a:rPr>
                <a:t>175.196.0.2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  <p:cxnSp>
          <p:nvCxnSpPr>
            <p:cNvPr id="95" name="직선 화살표 연결선 1071"/>
            <p:cNvCxnSpPr/>
            <p:nvPr/>
          </p:nvCxnSpPr>
          <p:spPr>
            <a:xfrm>
              <a:off x="776536" y="3197991"/>
              <a:ext cx="864096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869278" y="2581160"/>
              <a:ext cx="21080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REGISTER </a:t>
              </a:r>
              <a:r>
                <a:rPr lang="en-US" altLang="ko-KR" sz="10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N</a:t>
              </a:r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uno 192.168.0.3:5080</a:t>
              </a:r>
            </a:p>
            <a:p>
              <a:r>
                <a:rPr lang="en-US" altLang="ko-KR" sz="1000" dirty="0" smtClean="0">
                  <a:latin typeface="+mn-ea"/>
                  <a:ea typeface="+mn-ea"/>
                </a:rPr>
                <a:t>S: 192.168.0.3:5080</a:t>
              </a:r>
            </a:p>
            <a:p>
              <a:r>
                <a:rPr lang="en-US" altLang="ko-KR" sz="1000" dirty="0" smtClean="0">
                  <a:latin typeface="+mn-ea"/>
                  <a:ea typeface="+mn-ea"/>
                </a:rPr>
                <a:t>D: 168.126.63.1:5060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cxnSp>
          <p:nvCxnSpPr>
            <p:cNvPr id="99" name="직선 화살표 연결선 1071"/>
            <p:cNvCxnSpPr/>
            <p:nvPr/>
          </p:nvCxnSpPr>
          <p:spPr>
            <a:xfrm>
              <a:off x="2745691" y="3197991"/>
              <a:ext cx="120825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875689" y="3062304"/>
              <a:ext cx="362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C00000"/>
                  </a:solidFill>
                  <a:latin typeface="+mn-lt"/>
                </a:rPr>
                <a:t>??</a:t>
              </a:r>
              <a:endParaRPr lang="ko-KR" altLang="en-US" b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04528" y="3200803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INVITE </a:t>
              </a:r>
              <a:r>
                <a:rPr lang="en-US" altLang="ko-KR" sz="10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N</a:t>
              </a:r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uno</a:t>
              </a:r>
              <a:endParaRPr lang="ko-KR" altLang="en-US" sz="10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04" name="직선 화살표 연결선 1071"/>
            <p:cNvCxnSpPr/>
            <p:nvPr/>
          </p:nvCxnSpPr>
          <p:spPr>
            <a:xfrm flipH="1">
              <a:off x="5799092" y="2564904"/>
              <a:ext cx="2178244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071"/>
            <p:cNvCxnSpPr/>
            <p:nvPr/>
          </p:nvCxnSpPr>
          <p:spPr>
            <a:xfrm flipH="1">
              <a:off x="2704126" y="2564904"/>
              <a:ext cx="228393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720752" y="2581160"/>
              <a:ext cx="22839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REGISTER </a:t>
              </a:r>
              <a:r>
                <a:rPr lang="en-US" altLang="ko-KR" sz="10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N</a:t>
              </a:r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uno 192.168.0.3:5080</a:t>
              </a:r>
            </a:p>
            <a:p>
              <a:r>
                <a:rPr lang="en-US" altLang="ko-KR" sz="1000" dirty="0" smtClean="0">
                  <a:solidFill>
                    <a:srgbClr val="C00000"/>
                  </a:solidFill>
                  <a:latin typeface="+mn-ea"/>
                  <a:ea typeface="+mn-ea"/>
                </a:rPr>
                <a:t>S: 175.196.0.2:4623</a:t>
              </a:r>
            </a:p>
            <a:p>
              <a:r>
                <a:rPr lang="en-US" altLang="ko-KR" sz="1000" dirty="0" smtClean="0">
                  <a:latin typeface="+mn-ea"/>
                  <a:ea typeface="+mn-ea"/>
                </a:rPr>
                <a:t>D: 168.126.63.1:5060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21" name="오른쪽 화살표 120"/>
            <p:cNvSpPr/>
            <p:nvPr/>
          </p:nvSpPr>
          <p:spPr>
            <a:xfrm rot="5400000">
              <a:off x="4895770" y="2931152"/>
              <a:ext cx="459448" cy="1965462"/>
            </a:xfrm>
            <a:prstGeom prst="rightArrow">
              <a:avLst/>
            </a:prstGeom>
            <a:gradFill flip="none" rotWithShape="1">
              <a:gsLst>
                <a:gs pos="47500">
                  <a:schemeClr val="tx1">
                    <a:lumMod val="75000"/>
                    <a:lumOff val="25000"/>
                    <a:alpha val="73000"/>
                  </a:schemeClr>
                </a:gs>
                <a:gs pos="0">
                  <a:schemeClr val="tx1">
                    <a:alpha val="90000"/>
                  </a:schemeClr>
                </a:gs>
                <a:gs pos="100000">
                  <a:schemeClr val="bg1">
                    <a:lumMod val="85000"/>
                    <a:alpha val="9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schemeClr val="tx1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599267" y="4022388"/>
              <a:ext cx="8746221" cy="2142916"/>
              <a:chOff x="784322" y="4395408"/>
              <a:chExt cx="4096670" cy="1758495"/>
            </a:xfrm>
          </p:grpSpPr>
          <p:sp>
            <p:nvSpPr>
              <p:cNvPr id="124" name="모서리가 둥근 직사각형 6"/>
              <p:cNvSpPr/>
              <p:nvPr/>
            </p:nvSpPr>
            <p:spPr>
              <a:xfrm>
                <a:off x="784322" y="4395408"/>
                <a:ext cx="4096670" cy="1758495"/>
              </a:xfrm>
              <a:prstGeom prst="roundRect">
                <a:avLst>
                  <a:gd name="adj" fmla="val 4373"/>
                </a:avLst>
              </a:prstGeom>
              <a:gradFill flip="none" rotWithShape="1">
                <a:gsLst>
                  <a:gs pos="47500">
                    <a:schemeClr val="tx1">
                      <a:lumMod val="75000"/>
                      <a:lumOff val="25000"/>
                      <a:alpha val="90000"/>
                    </a:schemeClr>
                  </a:gs>
                  <a:gs pos="0">
                    <a:schemeClr val="tx1">
                      <a:lumMod val="85000"/>
                      <a:lumOff val="15000"/>
                      <a:alpha val="90000"/>
                    </a:schemeClr>
                  </a:gs>
                  <a:gs pos="100000">
                    <a:schemeClr val="tx1">
                      <a:lumMod val="50000"/>
                      <a:lumOff val="50000"/>
                      <a:alpha val="83000"/>
                    </a:schemeClr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endParaRPr lang="en-US" altLang="ko-KR" sz="1000" b="1" dirty="0" smtClean="0">
                  <a:solidFill>
                    <a:schemeClr val="bg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68701" y="4395409"/>
                <a:ext cx="4012291" cy="175849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/>
                <a:r>
                  <a:rPr lang="ko-KR" altLang="en-US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해결 방법</a:t>
                </a:r>
                <a:endParaRPr lang="en-US" altLang="ko-KR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  <a:p>
                <a:pPr lvl="0"/>
                <a:endParaRPr lang="en-US" altLang="ko-KR" sz="1050" dirty="0">
                  <a:solidFill>
                    <a:schemeClr val="bg1"/>
                  </a:solidFill>
                  <a:latin typeface="Arial"/>
                  <a:ea typeface="맑은 고딕" pitchFamily="50" charset="-127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US" altLang="ko-KR" sz="1050" b="1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Client </a:t>
                </a:r>
                <a:r>
                  <a:rPr lang="en-US" altLang="ko-KR" sz="1050" b="1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 Proxy</a:t>
                </a:r>
                <a:r>
                  <a:rPr lang="ko-KR" altLang="en-US" sz="1050" b="1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로 주기적인 </a:t>
                </a:r>
                <a:r>
                  <a:rPr lang="en-US" altLang="ko-KR" sz="1050" b="1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Keep-Alive message </a:t>
                </a:r>
                <a:r>
                  <a:rPr lang="ko-KR" altLang="en-US" sz="1050" b="1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전송</a:t>
                </a:r>
                <a:endParaRPr lang="en-US" altLang="ko-KR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endParaRPr>
              </a:p>
              <a:p>
                <a:pPr marL="685800" lvl="1" indent="-228600">
                  <a:buFont typeface="Arial" pitchFamily="34" charset="0"/>
                  <a:buChar char="•"/>
                </a:pP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SIP client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가 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Push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를 사용할 수 없고</a:t>
                </a:r>
                <a:r>
                  <a:rPr lang="en-US" altLang="ko-KR" sz="1050" dirty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 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background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로 동작할 수 있는 경우 가장 간단하게 적용할 수 있는 방법</a:t>
                </a:r>
                <a:endPara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endParaRPr>
              </a:p>
              <a:p>
                <a:pPr marL="685800" lvl="1" indent="-228600">
                  <a:buFont typeface="Arial" pitchFamily="34" charset="0"/>
                  <a:buChar char="•"/>
                </a:pP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Keep-Alive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를 따로 정의하는 것 보다 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SIP REGISTER 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주기를 짧게 하는 것이 더 효과적</a:t>
                </a:r>
                <a:endPara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endParaRPr>
              </a:p>
              <a:p>
                <a:pPr marL="685800" lvl="1" indent="-228600">
                  <a:buFont typeface="Arial" pitchFamily="34" charset="0"/>
                  <a:buChar char="•"/>
                </a:pP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SIP A/S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는 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Client 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수 만큼 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Session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을 계속 유지시키고 있어야 하므로 처리 효율이 많이 떨어짐</a:t>
                </a:r>
                <a:endParaRPr lang="en-US" altLang="ko-KR" sz="1050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endParaRPr lang="en-US" altLang="ko-KR" sz="1050" dirty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endParaRPr>
              </a:p>
              <a:p>
                <a:pPr marL="228600" lvl="0" indent="-228600">
                  <a:buFont typeface="+mj-lt"/>
                  <a:buAutoNum type="arabicPeriod"/>
                </a:pPr>
                <a:r>
                  <a:rPr lang="en-US" altLang="ko-KR" sz="1050" b="1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APNS/GCM Push </a:t>
                </a:r>
                <a:r>
                  <a:rPr lang="ko-KR" altLang="en-US" sz="1050" b="1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사용</a:t>
                </a:r>
                <a:endParaRPr lang="en-US" altLang="ko-KR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endParaRPr>
              </a:p>
              <a:p>
                <a:pPr marL="685800" lvl="1" indent="-228600">
                  <a:buFont typeface="Arial" pitchFamily="34" charset="0"/>
                  <a:buChar char="•"/>
                </a:pP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SIP client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가 주기적으로 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registration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을 하지 않고 전화가 왔을 경우에 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push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를 보내어 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registration</a:t>
                </a:r>
                <a:r>
                  <a:rPr lang="ko-KR" altLang="en-US" sz="1050" dirty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 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하게 한다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.</a:t>
                </a:r>
              </a:p>
              <a:p>
                <a:pPr marL="685800" lvl="1" indent="-228600">
                  <a:buFont typeface="Arial" pitchFamily="34" charset="0"/>
                  <a:buChar char="•"/>
                </a:pP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push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를 통하여 통화 연결이 되어도 통화 종료 시까지 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Session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이 유지되어야 하므로 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INVITE – BYE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까지 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</a:rPr>
                  <a:t>Client 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 Proxy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로 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Keep-Alive message </a:t>
                </a:r>
                <a:r>
                  <a:rPr lang="ko-KR" altLang="en-US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전송은 필요하다</a:t>
                </a:r>
                <a:r>
                  <a:rPr lang="en-US" altLang="ko-KR" sz="1050" dirty="0" smtClean="0">
                    <a:solidFill>
                      <a:schemeClr val="bg1"/>
                    </a:solidFill>
                    <a:latin typeface="Arial"/>
                    <a:ea typeface="맑은 고딕" pitchFamily="50" charset="-127"/>
                    <a:sym typeface="Wingdings" pitchFamily="2" charset="2"/>
                  </a:rPr>
                  <a:t>.</a:t>
                </a:r>
                <a:endParaRPr lang="en-US" altLang="ko-KR" sz="1050" dirty="0">
                  <a:solidFill>
                    <a:schemeClr val="bg1"/>
                  </a:solidFill>
                  <a:latin typeface="Arial"/>
                  <a:ea typeface="맑은 고딕" pitchFamily="50" charset="-127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114620" y="1560448"/>
              <a:ext cx="42305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lphaLcParenR"/>
              </a:pPr>
              <a:r>
                <a:rPr lang="ko-KR" altLang="en-US" sz="1000" dirty="0" smtClean="0">
                  <a:latin typeface="+mn-ea"/>
                  <a:ea typeface="+mn-ea"/>
                </a:rPr>
                <a:t>서버에서 </a:t>
              </a:r>
              <a:r>
                <a:rPr lang="en-US" altLang="ko-KR" sz="1000" dirty="0" smtClean="0">
                  <a:latin typeface="+mn-ea"/>
                  <a:ea typeface="+mn-ea"/>
                </a:rPr>
                <a:t>TCP/IP connection time out</a:t>
              </a:r>
              <a:r>
                <a:rPr lang="ko-KR" altLang="en-US" sz="1000" dirty="0" smtClean="0">
                  <a:latin typeface="+mn-ea"/>
                  <a:ea typeface="+mn-ea"/>
                </a:rPr>
                <a:t>이 발생하면 연결 끊어짐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pPr marL="228600" indent="-228600">
                <a:buAutoNum type="alphaLcParenR"/>
              </a:pPr>
              <a:r>
                <a:rPr lang="en-US" altLang="ko-KR" sz="1000" dirty="0" smtClean="0">
                  <a:latin typeface="+mn-ea"/>
                  <a:ea typeface="+mn-ea"/>
                </a:rPr>
                <a:t>Private IP address</a:t>
              </a:r>
              <a:r>
                <a:rPr lang="ko-KR" altLang="en-US" sz="1000" dirty="0" smtClean="0">
                  <a:latin typeface="+mn-ea"/>
                  <a:ea typeface="+mn-ea"/>
                </a:rPr>
                <a:t>인 경우 접근 불가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pPr marL="228600" indent="-228600">
                <a:buAutoNum type="alphaLcParenR"/>
              </a:pPr>
              <a:r>
                <a:rPr lang="en-US" altLang="ko-KR" sz="1000" dirty="0" smtClean="0">
                  <a:latin typeface="+mn-ea"/>
                  <a:ea typeface="+mn-ea"/>
                </a:rPr>
                <a:t>Full Cone NAT</a:t>
              </a:r>
              <a:r>
                <a:rPr lang="ko-KR" altLang="en-US" sz="1000" dirty="0" smtClean="0">
                  <a:latin typeface="+mn-ea"/>
                  <a:ea typeface="+mn-ea"/>
                </a:rPr>
                <a:t>이 아닌 경우 </a:t>
              </a:r>
              <a:r>
                <a:rPr lang="en-US" altLang="ko-KR" sz="1000" dirty="0" smtClean="0">
                  <a:latin typeface="+mn-ea"/>
                  <a:ea typeface="+mn-ea"/>
                </a:rPr>
                <a:t>server reflexive </a:t>
              </a:r>
              <a:r>
                <a:rPr lang="ko-KR" altLang="en-US" sz="1000" dirty="0" smtClean="0">
                  <a:latin typeface="+mn-ea"/>
                  <a:ea typeface="+mn-ea"/>
                </a:rPr>
                <a:t>주소로도 접근 불가</a:t>
              </a:r>
              <a:endParaRPr lang="en-US" altLang="ko-KR" sz="1000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6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81167" cy="473075"/>
          </a:xfrm>
        </p:spPr>
        <p:txBody>
          <a:bodyPr/>
          <a:lstStyle/>
          <a:p>
            <a:r>
              <a:rPr lang="en-US" altLang="ko-KR" dirty="0" smtClean="0"/>
              <a:t>Solving RTP Issue - UPnP</a:t>
            </a:r>
            <a:endParaRPr lang="ko-KR" altLang="en-US" dirty="0"/>
          </a:p>
        </p:txBody>
      </p:sp>
      <p:sp>
        <p:nvSpPr>
          <p:cNvPr id="70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대부분의 공유기는 </a:t>
            </a:r>
            <a:r>
              <a:rPr lang="en-US" altLang="ko-KR" dirty="0" smtClean="0"/>
              <a:t>UPnP protocol</a:t>
            </a:r>
            <a:r>
              <a:rPr lang="ko-KR" altLang="en-US" dirty="0" smtClean="0"/>
              <a:t>을 지원하며 </a:t>
            </a:r>
            <a:r>
              <a:rPr lang="en-US" altLang="ko-KR" dirty="0" smtClean="0"/>
              <a:t>UPnP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Port Forwarding </a:t>
            </a:r>
            <a:r>
              <a:rPr lang="ko-KR" altLang="en-US" dirty="0" smtClean="0"/>
              <a:t>기능을 이용하여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인 경우 가장 간단하게 </a:t>
            </a:r>
            <a:r>
              <a:rPr lang="en-US" altLang="ko-KR" dirty="0" smtClean="0"/>
              <a:t>NAT/Firewall </a:t>
            </a:r>
            <a:r>
              <a:rPr lang="ko-KR" altLang="en-US" dirty="0" smtClean="0"/>
              <a:t>문제를 해결할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57851" y="1434801"/>
            <a:ext cx="8959645" cy="4978958"/>
            <a:chOff x="457851" y="1434801"/>
            <a:chExt cx="8959645" cy="4978958"/>
          </a:xfrm>
        </p:grpSpPr>
        <p:sp>
          <p:nvSpPr>
            <p:cNvPr id="72" name="모서리가 둥근 직사각형 6"/>
            <p:cNvSpPr/>
            <p:nvPr/>
          </p:nvSpPr>
          <p:spPr>
            <a:xfrm>
              <a:off x="457851" y="1541780"/>
              <a:ext cx="8959645" cy="3039348"/>
            </a:xfrm>
            <a:prstGeom prst="roundRect">
              <a:avLst>
                <a:gd name="adj" fmla="val 331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endParaRPr lang="en-US" altLang="ko-KR" i="1" dirty="0" smtClean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3" name="순서도: 처리 72"/>
            <p:cNvSpPr/>
            <p:nvPr/>
          </p:nvSpPr>
          <p:spPr>
            <a:xfrm>
              <a:off x="3899261" y="1434801"/>
              <a:ext cx="2076823" cy="213959"/>
            </a:xfrm>
            <a:prstGeom prst="flowChartProcess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UPnP/RTP flow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088904" y="2924944"/>
              <a:ext cx="1312683" cy="1389391"/>
              <a:chOff x="2002739" y="2636912"/>
              <a:chExt cx="3022269" cy="2592288"/>
            </a:xfrm>
          </p:grpSpPr>
          <p:pic>
            <p:nvPicPr>
              <p:cNvPr id="75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1737">
                <a:off x="2651382" y="2616444"/>
                <a:ext cx="2353158" cy="2394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3905">
                <a:off x="2002739" y="2831277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2" descr="C:\Users\nuno\Documents\Projects\Templates\Icons\3Com\PPT Clipt\oc_black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0914" y="2876042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8" name="직선 화살표 연결선 1071"/>
            <p:cNvCxnSpPr/>
            <p:nvPr/>
          </p:nvCxnSpPr>
          <p:spPr>
            <a:xfrm flipH="1">
              <a:off x="2112745" y="3356992"/>
              <a:ext cx="2104684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66612" y="4149660"/>
              <a:ext cx="1326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192.168.0.3:4212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42407" y="4149660"/>
              <a:ext cx="13044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175.196.0.2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04285" y="4127057"/>
              <a:ext cx="13361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168.126.63.1:80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82" name="직선 화살표 연결선 1071"/>
            <p:cNvCxnSpPr/>
            <p:nvPr/>
          </p:nvCxnSpPr>
          <p:spPr>
            <a:xfrm>
              <a:off x="2112745" y="4029352"/>
              <a:ext cx="2104684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Picture 3" descr="C:\Users\nuno\Documents\Projects\Templates\Icons\3Com\PPT Clipt\palm_vx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636" y="3061454"/>
              <a:ext cx="1065603" cy="1065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5" descr="C:\Users\nuno\Documents\Projects\Templates\Icons\3Com\PPT Clipt\palm3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4285" y="3103188"/>
              <a:ext cx="1023638" cy="1023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2" name="직선 화살표 연결선 1071"/>
            <p:cNvCxnSpPr/>
            <p:nvPr/>
          </p:nvCxnSpPr>
          <p:spPr>
            <a:xfrm flipH="1">
              <a:off x="5340892" y="4029352"/>
              <a:ext cx="2276404" cy="0"/>
            </a:xfrm>
            <a:prstGeom prst="straightConnector1">
              <a:avLst/>
            </a:prstGeom>
            <a:ln w="22225">
              <a:solidFill>
                <a:srgbClr val="CC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6"/>
            <p:cNvSpPr/>
            <p:nvPr/>
          </p:nvSpPr>
          <p:spPr>
            <a:xfrm>
              <a:off x="457851" y="4869161"/>
              <a:ext cx="8959645" cy="1544598"/>
            </a:xfrm>
            <a:prstGeom prst="roundRect">
              <a:avLst>
                <a:gd name="adj" fmla="val 4373"/>
              </a:avLst>
            </a:prstGeom>
            <a:gradFill flip="none" rotWithShape="1">
              <a:gsLst>
                <a:gs pos="47500">
                  <a:schemeClr val="tx1">
                    <a:lumMod val="75000"/>
                    <a:lumOff val="25000"/>
                    <a:alpha val="90000"/>
                  </a:schemeClr>
                </a:gs>
                <a:gs pos="0">
                  <a:schemeClr val="tx1">
                    <a:lumMod val="85000"/>
                    <a:lumOff val="15000"/>
                    <a:alpha val="90000"/>
                  </a:schemeClr>
                </a:gs>
                <a:gs pos="100000">
                  <a:schemeClr val="tx1">
                    <a:lumMod val="50000"/>
                    <a:lumOff val="50000"/>
                    <a:alpha val="83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lvl="0"/>
              <a:endParaRPr lang="en-US" altLang="ko-KR" sz="1050" dirty="0">
                <a:solidFill>
                  <a:schemeClr val="bg1"/>
                </a:solidFill>
                <a:ea typeface="맑은 고딕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0512" y="4869161"/>
              <a:ext cx="8856984" cy="154459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lvl="0"/>
              <a:r>
                <a:rPr lang="ko-KR" altLang="en-US" b="1" dirty="0" smtClean="0">
                  <a:solidFill>
                    <a:schemeClr val="bg1"/>
                  </a:solidFill>
                  <a:latin typeface="+mn-ea"/>
                  <a:ea typeface="+mn-ea"/>
                </a:rPr>
                <a:t>문제점</a:t>
              </a:r>
              <a:endParaRPr lang="en-US" altLang="ko-KR" b="1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lvl="0"/>
              <a:endParaRPr lang="en-US" altLang="ko-KR" sz="1050" dirty="0">
                <a:solidFill>
                  <a:schemeClr val="bg1"/>
                </a:solidFill>
                <a:latin typeface="Arial"/>
                <a:ea typeface="맑은 고딕" pitchFamily="50" charset="-127"/>
              </a:endParaRPr>
            </a:p>
            <a:p>
              <a:pPr marL="228600" lvl="0" indent="-228600">
                <a:buFont typeface="+mj-lt"/>
                <a:buAutoNum type="arabicPeriod"/>
              </a:pPr>
              <a:r>
                <a:rPr lang="en-US" altLang="ko-KR" sz="1050" b="1" dirty="0" err="1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WiFi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 connection</a:t>
              </a:r>
              <a:r>
                <a:rPr lang="ko-KR" altLang="en-US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인 경우만 사용 가능</a:t>
              </a:r>
              <a:r>
                <a:rPr lang="en-US" altLang="ko-KR" sz="1050" b="1" dirty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.</a:t>
              </a:r>
              <a:endPara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endParaRPr>
            </a:p>
            <a:p>
              <a:pPr marL="228600" lvl="0" indent="-228600">
                <a:buFont typeface="+mj-lt"/>
                <a:buAutoNum type="arabicPeriod"/>
              </a:pPr>
              <a:endParaRPr lang="en-US" altLang="ko-KR" sz="1050" b="1" dirty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endParaRPr>
            </a:p>
            <a:p>
              <a:pPr marL="228600" lvl="0" indent="-228600">
                <a:buFont typeface="+mj-lt"/>
                <a:buAutoNum type="arabicPeriod"/>
              </a:pPr>
              <a:r>
                <a:rPr lang="ko-KR" altLang="en-US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공유기가 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UPnP </a:t>
              </a:r>
              <a:r>
                <a:rPr lang="ko-KR" altLang="en-US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기능을 지원하지 않거나 사용하지 않도록 설정된 경우 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(Configured Disabled)</a:t>
              </a:r>
              <a:r>
                <a:rPr lang="ko-KR" altLang="en-US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 사용 불가능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.</a:t>
              </a:r>
            </a:p>
            <a:p>
              <a:pPr marL="228600" lvl="0" indent="-228600">
                <a:buFont typeface="+mj-lt"/>
                <a:buAutoNum type="arabicPeriod"/>
              </a:pPr>
              <a:endPara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endParaRPr>
            </a:p>
            <a:p>
              <a:pPr marL="228600" lvl="0" indent="-228600">
                <a:buFont typeface="+mj-lt"/>
                <a:buAutoNum type="arabicPeriod"/>
              </a:pPr>
              <a:r>
                <a:rPr lang="en-US" altLang="ko-KR" sz="1050" b="1" dirty="0" err="1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WiBro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기반의 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Public </a:t>
              </a:r>
              <a:r>
                <a:rPr lang="en-US" altLang="ko-KR" sz="1050" b="1" dirty="0" err="1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WiFi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 (i.e. T </a:t>
              </a:r>
              <a:r>
                <a:rPr lang="en-US" altLang="ko-KR" sz="1050" b="1" dirty="0" err="1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wifizone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, Olleh </a:t>
              </a:r>
              <a:r>
                <a:rPr lang="en-US" altLang="ko-KR" sz="1050" b="1" dirty="0" err="1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WiFi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, </a:t>
              </a:r>
              <a:r>
                <a:rPr lang="en-US" altLang="ko-KR" sz="1050" b="1" dirty="0" err="1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etc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)</a:t>
              </a:r>
              <a:r>
                <a:rPr lang="ko-KR" altLang="en-US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에서는 동작하지 않음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Arial"/>
                  <a:ea typeface="맑은 고딕" pitchFamily="50" charset="-127"/>
                  <a:sym typeface="Wingdings" pitchFamily="2" charset="2"/>
                </a:rPr>
                <a:t>.</a:t>
              </a:r>
            </a:p>
          </p:txBody>
        </p:sp>
        <p:sp>
          <p:nvSpPr>
            <p:cNvPr id="97" name="구름 모양 설명선 96"/>
            <p:cNvSpPr/>
            <p:nvPr/>
          </p:nvSpPr>
          <p:spPr>
            <a:xfrm>
              <a:off x="965373" y="1916832"/>
              <a:ext cx="2199714" cy="864096"/>
            </a:xfrm>
            <a:prstGeom prst="cloudCallout">
              <a:avLst>
                <a:gd name="adj1" fmla="val 23643"/>
                <a:gd name="adj2" fmla="val 100974"/>
              </a:avLst>
            </a:prstGeom>
            <a:gradFill>
              <a:gsLst>
                <a:gs pos="50800">
                  <a:srgbClr val="FFC000">
                    <a:alpha val="27000"/>
                  </a:srgbClr>
                </a:gs>
                <a:gs pos="0">
                  <a:srgbClr val="FFC000">
                    <a:alpha val="56000"/>
                  </a:srgbClr>
                </a:gs>
                <a:gs pos="100000">
                  <a:srgbClr val="FFFF00">
                    <a:alpha val="24000"/>
                  </a:srgbClr>
                </a:gs>
              </a:gsLst>
              <a:lin ang="5400000" scaled="1"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ea typeface="맑은 고딕" pitchFamily="50" charset="-127"/>
                </a:rPr>
                <a:t>Register a port forwarding mapping for me.</a:t>
              </a:r>
              <a:endParaRPr lang="ko-KR" altLang="en-US" sz="1100" b="1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95" name="오른쪽 화살표 94"/>
            <p:cNvSpPr/>
            <p:nvPr/>
          </p:nvSpPr>
          <p:spPr>
            <a:xfrm rot="5400000">
              <a:off x="4718963" y="3745098"/>
              <a:ext cx="437418" cy="1965462"/>
            </a:xfrm>
            <a:prstGeom prst="rightArrow">
              <a:avLst/>
            </a:prstGeom>
            <a:gradFill flip="none" rotWithShape="1">
              <a:gsLst>
                <a:gs pos="47500">
                  <a:schemeClr val="tx1">
                    <a:lumMod val="75000"/>
                    <a:lumOff val="25000"/>
                    <a:alpha val="73000"/>
                  </a:schemeClr>
                </a:gs>
                <a:gs pos="0">
                  <a:schemeClr val="tx1">
                    <a:alpha val="90000"/>
                  </a:schemeClr>
                </a:gs>
                <a:gs pos="100000">
                  <a:schemeClr val="bg1">
                    <a:lumMod val="85000"/>
                    <a:alpha val="9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schemeClr val="tx1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cxnSp>
          <p:nvCxnSpPr>
            <p:cNvPr id="98" name="직선 화살표 연결선 1071"/>
            <p:cNvCxnSpPr/>
            <p:nvPr/>
          </p:nvCxnSpPr>
          <p:spPr>
            <a:xfrm flipH="1">
              <a:off x="2112745" y="3581112"/>
              <a:ext cx="2104684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순서도: 연결자 98"/>
            <p:cNvSpPr/>
            <p:nvPr/>
          </p:nvSpPr>
          <p:spPr>
            <a:xfrm>
              <a:off x="2558495" y="3266992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0" name="순서도: 연결자 99"/>
            <p:cNvSpPr/>
            <p:nvPr/>
          </p:nvSpPr>
          <p:spPr>
            <a:xfrm>
              <a:off x="3584848" y="3479730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1" name="구름 모양 설명선 100"/>
            <p:cNvSpPr/>
            <p:nvPr/>
          </p:nvSpPr>
          <p:spPr>
            <a:xfrm>
              <a:off x="3479689" y="1916832"/>
              <a:ext cx="2440713" cy="1016496"/>
            </a:xfrm>
            <a:prstGeom prst="cloudCallout">
              <a:avLst>
                <a:gd name="adj1" fmla="val -38865"/>
                <a:gd name="adj2" fmla="val 99434"/>
              </a:avLst>
            </a:prstGeom>
            <a:gradFill>
              <a:gsLst>
                <a:gs pos="50800">
                  <a:srgbClr val="FFC000">
                    <a:alpha val="27000"/>
                  </a:srgbClr>
                </a:gs>
                <a:gs pos="0">
                  <a:srgbClr val="FFC000">
                    <a:alpha val="56000"/>
                  </a:srgbClr>
                </a:gs>
                <a:gs pos="100000">
                  <a:srgbClr val="FFFF00">
                    <a:alpha val="24000"/>
                  </a:srgbClr>
                </a:gs>
              </a:gsLst>
              <a:lin ang="5400000" scaled="1"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ea typeface="맑은 고딕" pitchFamily="50" charset="-127"/>
                </a:rPr>
                <a:t>Your internal 4212 port has been mapped to external 5342.</a:t>
              </a:r>
              <a:endParaRPr lang="ko-KR" altLang="en-US" sz="1100" b="1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102" name="직선 화살표 연결선 1071"/>
            <p:cNvCxnSpPr/>
            <p:nvPr/>
          </p:nvCxnSpPr>
          <p:spPr>
            <a:xfrm flipH="1">
              <a:off x="2112745" y="3805232"/>
              <a:ext cx="2104684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순서도: 연결자 102"/>
            <p:cNvSpPr/>
            <p:nvPr/>
          </p:nvSpPr>
          <p:spPr>
            <a:xfrm>
              <a:off x="5920402" y="3715232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4" name="구름 모양 설명선 103"/>
            <p:cNvSpPr/>
            <p:nvPr/>
          </p:nvSpPr>
          <p:spPr>
            <a:xfrm>
              <a:off x="6078302" y="2276229"/>
              <a:ext cx="2159717" cy="776882"/>
            </a:xfrm>
            <a:prstGeom prst="cloudCallout">
              <a:avLst>
                <a:gd name="adj1" fmla="val -50420"/>
                <a:gd name="adj2" fmla="val 127073"/>
              </a:avLst>
            </a:prstGeom>
            <a:gradFill>
              <a:gsLst>
                <a:gs pos="50800">
                  <a:srgbClr val="FFC000">
                    <a:alpha val="27000"/>
                  </a:srgbClr>
                </a:gs>
                <a:gs pos="0">
                  <a:srgbClr val="FFC000">
                    <a:alpha val="56000"/>
                  </a:srgbClr>
                </a:gs>
                <a:gs pos="100000">
                  <a:srgbClr val="FFFF00">
                    <a:alpha val="24000"/>
                  </a:srgbClr>
                </a:gs>
              </a:gsLst>
              <a:lin ang="5400000" scaled="1"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ea typeface="맑은 고딕" pitchFamily="50" charset="-127"/>
                </a:rPr>
                <a:t>Send your media to 175.196.0.2:5342.</a:t>
              </a:r>
              <a:endParaRPr lang="ko-KR" altLang="en-US" sz="1100" b="1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81167" cy="473075"/>
          </a:xfrm>
        </p:spPr>
        <p:txBody>
          <a:bodyPr/>
          <a:lstStyle/>
          <a:p>
            <a:r>
              <a:rPr lang="en-US" altLang="ko-KR" dirty="0" smtClean="0"/>
              <a:t>Solving RTP Issue – STUN</a:t>
            </a:r>
            <a:endParaRPr lang="ko-KR" altLang="en-US" dirty="0"/>
          </a:p>
        </p:txBody>
      </p:sp>
      <p:sp>
        <p:nvSpPr>
          <p:cNvPr id="70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STUN </a:t>
            </a:r>
            <a:r>
              <a:rPr lang="ko-KR" altLang="en-US" smtClean="0"/>
              <a:t>서버를 이용하여 </a:t>
            </a:r>
            <a:r>
              <a:rPr lang="en-US" altLang="ko-KR" dirty="0" smtClean="0"/>
              <a:t>UA</a:t>
            </a:r>
            <a:r>
              <a:rPr lang="ko-KR" altLang="en-US" smtClean="0"/>
              <a:t>의 </a:t>
            </a:r>
            <a:r>
              <a:rPr lang="en-US" altLang="ko-KR" dirty="0" smtClean="0"/>
              <a:t>Server Reflexive Address </a:t>
            </a:r>
            <a:r>
              <a:rPr lang="ko-KR" altLang="en-US" smtClean="0"/>
              <a:t>및 </a:t>
            </a:r>
            <a:r>
              <a:rPr lang="en-US" altLang="ko-KR" dirty="0" smtClean="0"/>
              <a:t>NAT Type</a:t>
            </a:r>
            <a:r>
              <a:rPr lang="ko-KR" altLang="en-US" smtClean="0"/>
              <a:t>을 알아낼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2" name="모서리가 둥근 직사각형 6"/>
          <p:cNvSpPr/>
          <p:nvPr/>
        </p:nvSpPr>
        <p:spPr>
          <a:xfrm>
            <a:off x="457851" y="1541780"/>
            <a:ext cx="8959645" cy="3039348"/>
          </a:xfrm>
          <a:prstGeom prst="roundRect">
            <a:avLst>
              <a:gd name="adj" fmla="val 3317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>
              <a:defRPr/>
            </a:pPr>
            <a:endParaRPr lang="en-US" altLang="ko-KR" i="1" dirty="0" smtClean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73" name="순서도: 처리 72"/>
          <p:cNvSpPr/>
          <p:nvPr/>
        </p:nvSpPr>
        <p:spPr>
          <a:xfrm>
            <a:off x="3899261" y="1434801"/>
            <a:ext cx="2076823" cy="21395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STUN flow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4088904" y="2924944"/>
            <a:ext cx="1312683" cy="1389391"/>
            <a:chOff x="2002739" y="2636912"/>
            <a:chExt cx="3022269" cy="2592288"/>
          </a:xfrm>
        </p:grpSpPr>
        <p:pic>
          <p:nvPicPr>
            <p:cNvPr id="75" name="Picture 6" descr="C:\Users\nuno\Documents\Projects\Templates\Icons\3Com\PPT Clipt\caox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01737">
              <a:off x="2651382" y="2616444"/>
              <a:ext cx="2353158" cy="2394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6" descr="C:\Users\nuno\Documents\Projects\Templates\Icons\3Com\PPT Clipt\caox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23905">
              <a:off x="2002739" y="2831277"/>
              <a:ext cx="2394094" cy="2353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C:\Users\nuno\Documents\Projects\Templates\Icons\3Com\PPT Clipt\oc_black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914" y="2876042"/>
              <a:ext cx="2394094" cy="2353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직선 화살표 연결선 1071"/>
          <p:cNvCxnSpPr/>
          <p:nvPr/>
        </p:nvCxnSpPr>
        <p:spPr>
          <a:xfrm flipH="1">
            <a:off x="2112745" y="3479730"/>
            <a:ext cx="2104684" cy="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44989" y="4149660"/>
            <a:ext cx="1326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192.168.0.3:4212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30339" y="4149660"/>
            <a:ext cx="1304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175.196.0.2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17296" y="4127057"/>
            <a:ext cx="1336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168.126.63.1:3478</a:t>
            </a:r>
            <a:endParaRPr lang="ko-KR" altLang="en-US" sz="8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5" name="Picture 3" descr="C:\Users\nuno\Documents\Projects\Templates\Icons\3Com\PPT Clipt\palm_v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36" y="3061454"/>
            <a:ext cx="1065603" cy="106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모서리가 둥근 직사각형 6"/>
          <p:cNvSpPr/>
          <p:nvPr/>
        </p:nvSpPr>
        <p:spPr>
          <a:xfrm>
            <a:off x="457851" y="4869161"/>
            <a:ext cx="8959645" cy="1544598"/>
          </a:xfrm>
          <a:prstGeom prst="roundRect">
            <a:avLst>
              <a:gd name="adj" fmla="val 4373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lvl="0"/>
            <a:endParaRPr lang="en-US" altLang="ko-KR" sz="1050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0512" y="4869161"/>
            <a:ext cx="8856984" cy="154459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/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문제점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lvl="0"/>
            <a:endParaRPr lang="en-US" altLang="ko-KR" sz="1050" dirty="0">
              <a:solidFill>
                <a:schemeClr val="bg1"/>
              </a:solidFill>
              <a:latin typeface="Arial"/>
              <a:ea typeface="맑은 고딕" pitchFamily="50" charset="-127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NAT Type</a:t>
            </a:r>
            <a:r>
              <a:rPr lang="ko-KR" altLang="en-US" sz="1050" b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까지 알아내려면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STUN </a:t>
            </a:r>
            <a:r>
              <a:rPr lang="ko-KR" altLang="en-US" sz="1050" b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서버는 두 개의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Public IP Address</a:t>
            </a:r>
            <a:r>
              <a:rPr lang="ko-KR" altLang="en-US" sz="1050" b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와 두 개의 다른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Port Number</a:t>
            </a:r>
            <a:r>
              <a:rPr lang="ko-KR" altLang="en-US" sz="1050" b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가 필요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altLang="ko-KR" sz="1050" b="1" dirty="0">
              <a:solidFill>
                <a:schemeClr val="bg1"/>
              </a:solidFill>
              <a:latin typeface="Arial"/>
              <a:ea typeface="맑은 고딕" pitchFamily="50" charset="-127"/>
              <a:sym typeface="Wingdings" pitchFamily="2" charset="2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Full Cone NAT</a:t>
            </a:r>
            <a:r>
              <a:rPr lang="ko-KR" altLang="en-US" sz="1050" b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이  아닌 경우 사실상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Server Reflexive IP Address </a:t>
            </a:r>
            <a:r>
              <a:rPr lang="ko-KR" altLang="en-US" sz="1050" b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및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Port</a:t>
            </a:r>
            <a:r>
              <a:rPr lang="ko-KR" altLang="en-US" sz="1050" b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로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RTP </a:t>
            </a:r>
            <a:r>
              <a:rPr lang="ko-KR" altLang="en-US" sz="1050" b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통신 불가능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altLang="ko-KR" sz="1050" b="1" dirty="0">
              <a:solidFill>
                <a:schemeClr val="bg1"/>
              </a:solidFill>
              <a:latin typeface="Arial"/>
              <a:ea typeface="맑은 고딕" pitchFamily="50" charset="-127"/>
              <a:sym typeface="Wingdings" pitchFamily="2" charset="2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ko-KR" altLang="en-US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대부분의 인터넷 공유기는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Full Cone NAT</a:t>
            </a:r>
            <a:r>
              <a:rPr lang="ko-KR" altLang="en-US" sz="1050" b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이 아니어서 </a:t>
            </a:r>
            <a:r>
              <a:rPr lang="en-US" altLang="ko-KR" sz="1050" b="1" dirty="0" err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uPnP</a:t>
            </a:r>
            <a:r>
              <a:rPr lang="ko-KR" altLang="en-US" sz="1050" b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의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Port Forwarding</a:t>
            </a:r>
            <a:r>
              <a:rPr lang="ko-KR" altLang="en-US" sz="1050" b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을 사용하지 않으면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p2p </a:t>
            </a:r>
            <a:r>
              <a:rPr lang="ko-KR" altLang="en-US" sz="1050" b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연결 가능성 매우 낮음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  <p:sp>
        <p:nvSpPr>
          <p:cNvPr id="97" name="구름 모양 설명선 96"/>
          <p:cNvSpPr/>
          <p:nvPr/>
        </p:nvSpPr>
        <p:spPr>
          <a:xfrm>
            <a:off x="965373" y="1916832"/>
            <a:ext cx="2199714" cy="864096"/>
          </a:xfrm>
          <a:prstGeom prst="cloudCallout">
            <a:avLst>
              <a:gd name="adj1" fmla="val 23643"/>
              <a:gd name="adj2" fmla="val 100974"/>
            </a:avLst>
          </a:prstGeom>
          <a:gradFill>
            <a:gsLst>
              <a:gs pos="50800">
                <a:srgbClr val="FFC000">
                  <a:alpha val="27000"/>
                </a:srgbClr>
              </a:gs>
              <a:gs pos="0">
                <a:srgbClr val="FFC000">
                  <a:alpha val="56000"/>
                </a:srgbClr>
              </a:gs>
              <a:gs pos="100000">
                <a:srgbClr val="FFFF00">
                  <a:alpha val="24000"/>
                </a:srgbClr>
              </a:gs>
            </a:gsLst>
            <a:lin ang="5400000" scaled="1"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ctr" anchorCtr="0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ea typeface="맑은 고딕" pitchFamily="50" charset="-127"/>
              </a:rPr>
              <a:t>What is my IP address and port number?</a:t>
            </a:r>
            <a:endParaRPr lang="ko-KR" altLang="en-US" sz="1100" b="1" dirty="0" smtClean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95" name="오른쪽 화살표 94"/>
          <p:cNvSpPr/>
          <p:nvPr/>
        </p:nvSpPr>
        <p:spPr>
          <a:xfrm rot="5400000">
            <a:off x="4718963" y="3745098"/>
            <a:ext cx="437418" cy="1965462"/>
          </a:xfrm>
          <a:prstGeom prst="rightArrow">
            <a:avLst/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73000"/>
                </a:schemeClr>
              </a:gs>
              <a:gs pos="0">
                <a:schemeClr val="tx1">
                  <a:alpha val="90000"/>
                </a:schemeClr>
              </a:gs>
              <a:gs pos="100000">
                <a:schemeClr val="bg1">
                  <a:lumMod val="85000"/>
                  <a:alpha val="90000"/>
                </a:scheme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2558495" y="337555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</a:t>
            </a:r>
            <a:endParaRPr lang="ko-KR" altLang="en-US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4" name="구름 모양 설명선 103"/>
          <p:cNvSpPr/>
          <p:nvPr/>
        </p:nvSpPr>
        <p:spPr>
          <a:xfrm>
            <a:off x="6125669" y="1787363"/>
            <a:ext cx="2159717" cy="776882"/>
          </a:xfrm>
          <a:prstGeom prst="cloudCallout">
            <a:avLst>
              <a:gd name="adj1" fmla="val -29643"/>
              <a:gd name="adj2" fmla="val 192463"/>
            </a:avLst>
          </a:prstGeom>
          <a:gradFill>
            <a:gsLst>
              <a:gs pos="50800">
                <a:srgbClr val="FFC000">
                  <a:alpha val="27000"/>
                </a:srgbClr>
              </a:gs>
              <a:gs pos="0">
                <a:srgbClr val="FFC000">
                  <a:alpha val="56000"/>
                </a:srgbClr>
              </a:gs>
              <a:gs pos="100000">
                <a:srgbClr val="FFFF00">
                  <a:alpha val="24000"/>
                </a:srgbClr>
              </a:gs>
            </a:gsLst>
            <a:lin ang="5400000" scaled="1"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ctr" anchorCtr="0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ea typeface="맑은 고딕" pitchFamily="50" charset="-127"/>
              </a:rPr>
              <a:t>You look like 175.196.0.2:4212</a:t>
            </a:r>
            <a:endParaRPr lang="ko-KR" altLang="en-US" sz="1100" b="1" dirty="0" smtClean="0">
              <a:solidFill>
                <a:schemeClr val="tx1"/>
              </a:solidFill>
              <a:ea typeface="맑은 고딕" pitchFamily="50" charset="-127"/>
            </a:endParaRPr>
          </a:p>
        </p:txBody>
      </p:sp>
      <p:pic>
        <p:nvPicPr>
          <p:cNvPr id="31" name="Picture 2" descr="C:\Users\nuno\Documents\Projects\Templates\Icons\3Com\PPT Clipt\chasis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481" y="2933870"/>
            <a:ext cx="1215790" cy="121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1071"/>
          <p:cNvCxnSpPr/>
          <p:nvPr/>
        </p:nvCxnSpPr>
        <p:spPr>
          <a:xfrm flipH="1">
            <a:off x="5402830" y="3479730"/>
            <a:ext cx="2214466" cy="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1071"/>
          <p:cNvCxnSpPr/>
          <p:nvPr/>
        </p:nvCxnSpPr>
        <p:spPr>
          <a:xfrm>
            <a:off x="2112745" y="3895232"/>
            <a:ext cx="2104684" cy="0"/>
          </a:xfrm>
          <a:prstGeom prst="straightConnector1">
            <a:avLst/>
          </a:prstGeom>
          <a:ln w="22225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1071"/>
          <p:cNvCxnSpPr/>
          <p:nvPr/>
        </p:nvCxnSpPr>
        <p:spPr>
          <a:xfrm>
            <a:off x="5401587" y="3895232"/>
            <a:ext cx="2198775" cy="0"/>
          </a:xfrm>
          <a:prstGeom prst="straightConnector1">
            <a:avLst/>
          </a:prstGeom>
          <a:ln w="22225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연결자 99"/>
          <p:cNvSpPr/>
          <p:nvPr/>
        </p:nvSpPr>
        <p:spPr>
          <a:xfrm>
            <a:off x="6445163" y="3796461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</a:t>
            </a:r>
            <a:endParaRPr lang="ko-KR" altLang="en-US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81167" cy="473075"/>
          </a:xfrm>
        </p:spPr>
        <p:txBody>
          <a:bodyPr/>
          <a:lstStyle/>
          <a:p>
            <a:r>
              <a:rPr lang="en-US" altLang="ko-KR" dirty="0" smtClean="0"/>
              <a:t>Solving RTP Issue – STUN (Cont.)</a:t>
            </a:r>
            <a:endParaRPr lang="ko-KR" altLang="en-US" dirty="0"/>
          </a:p>
        </p:txBody>
      </p:sp>
      <p:sp>
        <p:nvSpPr>
          <p:cNvPr id="70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39706"/>
              </p:ext>
            </p:extLst>
          </p:nvPr>
        </p:nvGraphicFramePr>
        <p:xfrm>
          <a:off x="920552" y="1124744"/>
          <a:ext cx="8064894" cy="194421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32054"/>
                <a:gridCol w="360040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Offsets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hlinkClick r:id="rId2" action="ppaction://hlinkfile" tooltip="Octet (computing)"/>
                        </a:rPr>
                        <a:t>Octet</a:t>
                      </a:r>
                      <a:endParaRPr lang="en-US" sz="900">
                        <a:effectLst/>
                      </a:endParaRP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altLang="ko-KR" sz="900" dirty="0"/>
                        <a:t>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ko-KR" sz="900"/>
                        <a:t>1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ko-KR" sz="900"/>
                        <a:t>2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ko-KR" sz="900" dirty="0"/>
                        <a:t>3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Octet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3" action="ppaction://hlinkfile" tooltip="Bit"/>
                        </a:rPr>
                        <a:t>Bit</a:t>
                      </a:r>
                      <a:endParaRPr lang="en-US" sz="900"/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3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4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5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6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7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8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9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11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12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13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14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15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16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17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18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19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21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22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23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24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25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26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27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28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29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30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31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ko-KR" sz="900"/>
                        <a:t>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effectLst/>
                        </a:rPr>
                        <a:t>0</a:t>
                      </a:r>
                      <a:endParaRPr lang="en-US" sz="900" b="1" dirty="0">
                        <a:effectLst/>
                      </a:endParaRPr>
                    </a:p>
                  </a:txBody>
                  <a:tcPr marL="14385" marR="14385" marT="7192" marB="71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0</a:t>
                      </a:r>
                      <a:endParaRPr lang="ko-KR" altLang="en-US" sz="900" b="1" dirty="0"/>
                    </a:p>
                  </a:txBody>
                  <a:tcPr marL="14385" marR="14385" marT="7192" marB="7192" anchor="ctr"/>
                </a:tc>
                <a:tc gridSpan="1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effectLst/>
                        </a:rPr>
                        <a:t>Type</a:t>
                      </a:r>
                    </a:p>
                  </a:txBody>
                  <a:tcPr marL="14385" marR="14385" marT="7192" marB="719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Length</a:t>
                      </a:r>
                      <a:endParaRPr lang="en-US" sz="900" b="1" dirty="0"/>
                    </a:p>
                  </a:txBody>
                  <a:tcPr marL="14385" marR="14385" marT="7192" marB="719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4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32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Magic Cookie</a:t>
                      </a:r>
                      <a:endParaRPr lang="en-US" sz="900" b="1" dirty="0">
                        <a:effectLst/>
                      </a:endParaRPr>
                    </a:p>
                  </a:txBody>
                  <a:tcPr marL="14385" marR="14385" marT="7192" marB="719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effectLst/>
                      </a:endParaRPr>
                    </a:p>
                  </a:txBody>
                  <a:tcPr marL="14385" marR="14385" marT="7192" marB="719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8</a:t>
                      </a:r>
                      <a:endParaRPr lang="en-US" altLang="ko-KR" sz="900" dirty="0"/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64</a:t>
                      </a:r>
                      <a:endParaRPr lang="en-US" altLang="ko-KR" sz="900" dirty="0"/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Transaction ID</a:t>
                      </a:r>
                      <a:endParaRPr lang="en-US" sz="900" b="1" dirty="0"/>
                    </a:p>
                  </a:txBody>
                  <a:tcPr marL="14385" marR="14385" marT="7192" marB="719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effectLst/>
                      </a:endParaRPr>
                    </a:p>
                  </a:txBody>
                  <a:tcPr marL="14385" marR="14385" marT="7192" marB="719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endParaRPr lang="en-US" altLang="ko-KR" sz="900"/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/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Data (Attributes)</a:t>
                      </a:r>
                      <a:endParaRPr lang="en-US" sz="900" b="1" dirty="0"/>
                    </a:p>
                  </a:txBody>
                  <a:tcPr marL="14385" marR="14385" marT="7192" marB="7192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effectLst/>
                      </a:endParaRPr>
                    </a:p>
                  </a:txBody>
                  <a:tcPr marL="14385" marR="14385" marT="7192" marB="719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920552" y="3212976"/>
            <a:ext cx="5760640" cy="93610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Type</a:t>
            </a:r>
            <a:r>
              <a:rPr lang="en-US" altLang="ko-KR" sz="1100" dirty="0" smtClean="0">
                <a:latin typeface="+mn-ea"/>
                <a:ea typeface="+mn-ea"/>
              </a:rPr>
              <a:t>: Message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Length</a:t>
            </a:r>
            <a:r>
              <a:rPr lang="en-US" altLang="ko-KR" sz="1100" dirty="0" smtClean="0">
                <a:latin typeface="+mn-ea"/>
                <a:ea typeface="+mn-ea"/>
              </a:rPr>
              <a:t>: STUN header</a:t>
            </a:r>
            <a:r>
              <a:rPr lang="ko-KR" altLang="en-US" sz="1100" dirty="0" smtClean="0">
                <a:latin typeface="+mn-ea"/>
                <a:ea typeface="+mn-ea"/>
              </a:rPr>
              <a:t>를 제외한 </a:t>
            </a:r>
            <a:r>
              <a:rPr lang="en-US" altLang="ko-KR" sz="1100" dirty="0" smtClean="0">
                <a:latin typeface="+mn-ea"/>
                <a:ea typeface="+mn-ea"/>
              </a:rPr>
              <a:t>Data</a:t>
            </a:r>
            <a:r>
              <a:rPr lang="ko-KR" altLang="en-US" sz="1100" dirty="0" smtClean="0">
                <a:latin typeface="+mn-ea"/>
                <a:ea typeface="+mn-ea"/>
              </a:rPr>
              <a:t>의 길이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Magic Cookie</a:t>
            </a:r>
            <a:r>
              <a:rPr lang="en-US" altLang="ko-KR" sz="1100" dirty="0" smtClean="0">
                <a:latin typeface="+mn-ea"/>
                <a:ea typeface="+mn-ea"/>
              </a:rPr>
              <a:t>: HTTP Cookie</a:t>
            </a:r>
            <a:r>
              <a:rPr lang="ko-KR" altLang="en-US" sz="1100" dirty="0" smtClean="0">
                <a:latin typeface="+mn-ea"/>
                <a:ea typeface="+mn-ea"/>
              </a:rPr>
              <a:t>와 유사하며 </a:t>
            </a:r>
            <a:r>
              <a:rPr lang="en-US" altLang="ko-KR" sz="1100" dirty="0" smtClean="0">
                <a:latin typeface="+mn-ea"/>
                <a:ea typeface="+mn-ea"/>
              </a:rPr>
              <a:t>Client</a:t>
            </a:r>
            <a:r>
              <a:rPr lang="ko-KR" altLang="en-US" sz="1100" dirty="0" smtClean="0">
                <a:latin typeface="+mn-ea"/>
                <a:ea typeface="+mn-ea"/>
              </a:rPr>
              <a:t>가 </a:t>
            </a:r>
            <a:r>
              <a:rPr lang="en-US" altLang="ko-KR" sz="1100" dirty="0" smtClean="0">
                <a:latin typeface="+mn-ea"/>
                <a:ea typeface="+mn-ea"/>
              </a:rPr>
              <a:t>Generate</a:t>
            </a:r>
            <a:r>
              <a:rPr lang="ko-KR" altLang="en-US" sz="1100" dirty="0" smtClean="0">
                <a:latin typeface="+mn-ea"/>
                <a:ea typeface="+mn-ea"/>
              </a:rPr>
              <a:t>하여 </a:t>
            </a:r>
            <a:r>
              <a:rPr lang="en-US" altLang="ko-KR" sz="1100" dirty="0" smtClean="0">
                <a:latin typeface="+mn-ea"/>
                <a:ea typeface="+mn-ea"/>
              </a:rPr>
              <a:t>STUN </a:t>
            </a:r>
            <a:r>
              <a:rPr lang="ko-KR" altLang="en-US" sz="1100" dirty="0" smtClean="0">
                <a:latin typeface="+mn-ea"/>
                <a:ea typeface="+mn-ea"/>
              </a:rPr>
              <a:t>서버에 전달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Transaction ID</a:t>
            </a:r>
            <a:r>
              <a:rPr lang="en-US" altLang="ko-KR" sz="1100" dirty="0" smtClean="0">
                <a:latin typeface="+mn-ea"/>
                <a:ea typeface="+mn-ea"/>
              </a:rPr>
              <a:t>: </a:t>
            </a:r>
            <a:r>
              <a:rPr lang="ko-KR" altLang="en-US" sz="1100" dirty="0" smtClean="0">
                <a:latin typeface="+mn-ea"/>
                <a:ea typeface="+mn-ea"/>
              </a:rPr>
              <a:t>한 </a:t>
            </a:r>
            <a:r>
              <a:rPr lang="en-US" altLang="ko-KR" sz="1100" dirty="0" smtClean="0">
                <a:latin typeface="+mn-ea"/>
                <a:ea typeface="+mn-ea"/>
              </a:rPr>
              <a:t>Transaction (Request, Response) </a:t>
            </a:r>
            <a:r>
              <a:rPr lang="ko-KR" altLang="en-US" sz="1100" dirty="0" smtClean="0">
                <a:latin typeface="+mn-ea"/>
                <a:ea typeface="+mn-ea"/>
              </a:rPr>
              <a:t>마다 </a:t>
            </a:r>
            <a:r>
              <a:rPr lang="en-US" altLang="ko-KR" sz="1100" dirty="0" smtClean="0">
                <a:latin typeface="+mn-ea"/>
                <a:ea typeface="+mn-ea"/>
              </a:rPr>
              <a:t>Client</a:t>
            </a:r>
            <a:r>
              <a:rPr lang="ko-KR" altLang="en-US" sz="1100" dirty="0" smtClean="0">
                <a:latin typeface="+mn-ea"/>
                <a:ea typeface="+mn-ea"/>
              </a:rPr>
              <a:t>가 </a:t>
            </a:r>
            <a:r>
              <a:rPr lang="en-US" altLang="ko-KR" sz="1100" dirty="0" smtClean="0">
                <a:latin typeface="+mn-ea"/>
                <a:ea typeface="+mn-ea"/>
              </a:rPr>
              <a:t>Unique</a:t>
            </a:r>
            <a:r>
              <a:rPr lang="ko-KR" altLang="en-US" sz="1100" dirty="0" smtClean="0">
                <a:latin typeface="+mn-ea"/>
                <a:ea typeface="+mn-ea"/>
              </a:rPr>
              <a:t>하게 생성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endParaRPr lang="en-US" altLang="ko-KR" sz="1100" dirty="0">
              <a:latin typeface="+mn-ea"/>
              <a:ea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43837"/>
              </p:ext>
            </p:extLst>
          </p:nvPr>
        </p:nvGraphicFramePr>
        <p:xfrm>
          <a:off x="1712640" y="4653136"/>
          <a:ext cx="2736304" cy="151216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48072"/>
                <a:gridCol w="2088232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900" b="1" dirty="0"/>
                        <a:t>Type</a:t>
                      </a:r>
                    </a:p>
                  </a:txBody>
                  <a:tcPr marL="25173" marR="25173" marT="12587" marB="12587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Description</a:t>
                      </a:r>
                    </a:p>
                  </a:txBody>
                  <a:tcPr marL="25173" marR="25173" marT="12587" marB="12587"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900"/>
                        <a:t>0x0001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Binding Request.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900"/>
                        <a:t>0x0002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Shared Secret Request.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900"/>
                        <a:t>0x0101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Binding Response.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900"/>
                        <a:t>0x0102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Shared Secret Response.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900"/>
                        <a:t>0x0111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Binding Error Response.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900" dirty="0"/>
                        <a:t>0x0112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Shared Secret Error Response.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52961"/>
              </p:ext>
            </p:extLst>
          </p:nvPr>
        </p:nvGraphicFramePr>
        <p:xfrm>
          <a:off x="4953000" y="4653136"/>
          <a:ext cx="2736304" cy="151216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48072"/>
                <a:gridCol w="2088232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900" b="1" dirty="0"/>
                        <a:t>Type</a:t>
                      </a:r>
                    </a:p>
                  </a:txBody>
                  <a:tcPr marL="25173" marR="25173" marT="12587" marB="12587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Description</a:t>
                      </a:r>
                    </a:p>
                  </a:txBody>
                  <a:tcPr marL="25173" marR="25173" marT="12587" marB="12587" anchor="ctr"/>
                </a:tc>
              </a:tr>
              <a:tr h="216024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Allocate </a:t>
                      </a:r>
                      <a:r>
                        <a:rPr lang="en-US" sz="900" dirty="0"/>
                        <a:t>Request.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Shared Secret Request.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Allocate </a:t>
                      </a:r>
                      <a:r>
                        <a:rPr lang="en-US" sz="900" dirty="0"/>
                        <a:t>Response.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Shared Secret Response.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Allocate </a:t>
                      </a:r>
                      <a:r>
                        <a:rPr lang="en-US" sz="900" dirty="0"/>
                        <a:t>Error Response.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Shared Secret Error Response.</a:t>
                      </a:r>
                    </a:p>
                  </a:txBody>
                  <a:tcPr marL="25173" marR="25173" marT="12587" marB="12587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831918" y="861651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STUN/TURN Protocol Header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29510" y="4398356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STUN Message Type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854848" y="4398356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TURN Message Type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8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81167" cy="473075"/>
          </a:xfrm>
        </p:spPr>
        <p:txBody>
          <a:bodyPr/>
          <a:lstStyle/>
          <a:p>
            <a:r>
              <a:rPr lang="en-US" altLang="ko-KR" dirty="0" smtClean="0"/>
              <a:t>Solving RTP Issue – STUN (Cont.)</a:t>
            </a:r>
            <a:endParaRPr lang="ko-KR" altLang="en-US" dirty="0"/>
          </a:p>
        </p:txBody>
      </p:sp>
      <p:sp>
        <p:nvSpPr>
          <p:cNvPr id="70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grpSp>
        <p:nvGrpSpPr>
          <p:cNvPr id="8" name="그룹 7"/>
          <p:cNvGrpSpPr/>
          <p:nvPr/>
        </p:nvGrpSpPr>
        <p:grpSpPr>
          <a:xfrm>
            <a:off x="3224808" y="836712"/>
            <a:ext cx="577191" cy="5368560"/>
            <a:chOff x="199345" y="836712"/>
            <a:chExt cx="577191" cy="5368560"/>
          </a:xfrm>
        </p:grpSpPr>
        <p:cxnSp>
          <p:nvCxnSpPr>
            <p:cNvPr id="55" name="직선 연결선 54"/>
            <p:cNvCxnSpPr/>
            <p:nvPr/>
          </p:nvCxnSpPr>
          <p:spPr>
            <a:xfrm flipH="1">
              <a:off x="487940" y="1190933"/>
              <a:ext cx="3788" cy="5014339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199345" y="836712"/>
              <a:ext cx="577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맑은 고딕" pitchFamily="50" charset="-127"/>
                  <a:cs typeface="Arial" pitchFamily="34" charset="0"/>
                </a:rPr>
                <a:t>Client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7" name="순서도: 연결자 56"/>
            <p:cNvSpPr/>
            <p:nvPr/>
          </p:nvSpPr>
          <p:spPr>
            <a:xfrm>
              <a:off x="437728" y="1082933"/>
              <a:ext cx="108000" cy="108000"/>
            </a:xfrm>
            <a:prstGeom prst="flowChartConnector">
              <a:avLst/>
            </a:prstGeom>
            <a:solidFill>
              <a:srgbClr val="FFFFFF"/>
            </a:solidFill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8" name="순서도: 연결자 57"/>
            <p:cNvSpPr/>
            <p:nvPr/>
          </p:nvSpPr>
          <p:spPr>
            <a:xfrm>
              <a:off x="437728" y="6097272"/>
              <a:ext cx="108000" cy="108000"/>
            </a:xfrm>
            <a:prstGeom prst="flowChartConnector">
              <a:avLst/>
            </a:prstGeom>
            <a:solidFill>
              <a:srgbClr val="FFFFFF"/>
            </a:solidFill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20763" y="836712"/>
            <a:ext cx="577191" cy="5368560"/>
            <a:chOff x="2144125" y="836712"/>
            <a:chExt cx="577191" cy="5368560"/>
          </a:xfrm>
        </p:grpSpPr>
        <p:cxnSp>
          <p:nvCxnSpPr>
            <p:cNvPr id="51" name="직선 연결선 50"/>
            <p:cNvCxnSpPr/>
            <p:nvPr/>
          </p:nvCxnSpPr>
          <p:spPr>
            <a:xfrm flipH="1">
              <a:off x="2432720" y="1190933"/>
              <a:ext cx="3788" cy="5014339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144125" y="836712"/>
              <a:ext cx="577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맑은 고딕" pitchFamily="50" charset="-127"/>
                  <a:cs typeface="Arial" pitchFamily="34" charset="0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3" name="순서도: 연결자 52"/>
            <p:cNvSpPr/>
            <p:nvPr/>
          </p:nvSpPr>
          <p:spPr>
            <a:xfrm>
              <a:off x="2382508" y="1082933"/>
              <a:ext cx="108000" cy="108000"/>
            </a:xfrm>
            <a:prstGeom prst="flowChartConnector">
              <a:avLst/>
            </a:prstGeom>
            <a:solidFill>
              <a:srgbClr val="FFFFFF"/>
            </a:solidFill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4" name="순서도: 연결자 53"/>
            <p:cNvSpPr/>
            <p:nvPr/>
          </p:nvSpPr>
          <p:spPr>
            <a:xfrm>
              <a:off x="2382508" y="6097272"/>
              <a:ext cx="108000" cy="108000"/>
            </a:xfrm>
            <a:prstGeom prst="flowChartConnector">
              <a:avLst/>
            </a:prstGeom>
            <a:solidFill>
              <a:srgbClr val="FFFFFF"/>
            </a:solidFill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cxnSp>
        <p:nvCxnSpPr>
          <p:cNvPr id="34" name="직선 화살표 연결선 1071"/>
          <p:cNvCxnSpPr/>
          <p:nvPr/>
        </p:nvCxnSpPr>
        <p:spPr>
          <a:xfrm>
            <a:off x="3517191" y="3326933"/>
            <a:ext cx="2795955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1071"/>
          <p:cNvCxnSpPr/>
          <p:nvPr/>
        </p:nvCxnSpPr>
        <p:spPr>
          <a:xfrm>
            <a:off x="3517191" y="1819103"/>
            <a:ext cx="2795955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13403" y="1819103"/>
            <a:ext cx="2799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BINDING REQUEST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3403" y="3326933"/>
            <a:ext cx="2799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BINDING SUCCESS RESPONSE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"/>
          <p:cNvSpPr/>
          <p:nvPr/>
        </p:nvSpPr>
        <p:spPr>
          <a:xfrm>
            <a:off x="272480" y="2101559"/>
            <a:ext cx="3024336" cy="1479556"/>
          </a:xfrm>
          <a:prstGeom prst="roundRect">
            <a:avLst>
              <a:gd name="adj" fmla="val 2562"/>
            </a:avLst>
          </a:prstGeom>
          <a:gradFill flip="none" rotWithShape="1">
            <a:gsLst>
              <a:gs pos="48300">
                <a:srgbClr val="EAEAEA">
                  <a:alpha val="90000"/>
                </a:srgbClr>
              </a:gs>
              <a:gs pos="0">
                <a:schemeClr val="bg1">
                  <a:lumMod val="86000"/>
                  <a:alpha val="90000"/>
                </a:schemeClr>
              </a:gs>
              <a:gs pos="100000">
                <a:schemeClr val="bg1">
                  <a:lumMod val="98000"/>
                  <a:alpha val="9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r>
              <a:rPr lang="en-US" altLang="ko-KR" sz="1000" dirty="0"/>
              <a:t>STUN Binding request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Hdr</a:t>
            </a:r>
            <a:r>
              <a:rPr lang="en-US" altLang="ko-KR" sz="1000" dirty="0"/>
              <a:t>: length=16, magic=2112a442, </a:t>
            </a:r>
            <a:r>
              <a:rPr lang="en-US" altLang="ko-KR" sz="1000" dirty="0" err="1"/>
              <a:t>tsx_id</a:t>
            </a:r>
            <a:r>
              <a:rPr lang="en-US" altLang="ko-KR" sz="1000" dirty="0"/>
              <a:t>=6784482372ae3d6c00015f90</a:t>
            </a:r>
          </a:p>
          <a:p>
            <a:r>
              <a:rPr lang="en-US" altLang="ko-KR" sz="1000" dirty="0"/>
              <a:t> Attributes:</a:t>
            </a:r>
          </a:p>
          <a:p>
            <a:r>
              <a:rPr lang="en-US" altLang="ko-KR" sz="1000" dirty="0"/>
              <a:t>  SOFTWARE: length=12, value="pjnath-2.1.0"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"/>
          <p:cNvSpPr/>
          <p:nvPr/>
        </p:nvSpPr>
        <p:spPr>
          <a:xfrm>
            <a:off x="6581883" y="3698102"/>
            <a:ext cx="3024336" cy="2035154"/>
          </a:xfrm>
          <a:prstGeom prst="roundRect">
            <a:avLst>
              <a:gd name="adj" fmla="val 2562"/>
            </a:avLst>
          </a:prstGeom>
          <a:gradFill flip="none" rotWithShape="1">
            <a:gsLst>
              <a:gs pos="48300">
                <a:srgbClr val="EAEAEA">
                  <a:alpha val="90000"/>
                </a:srgbClr>
              </a:gs>
              <a:gs pos="0">
                <a:schemeClr val="bg1">
                  <a:lumMod val="86000"/>
                  <a:alpha val="90000"/>
                </a:schemeClr>
              </a:gs>
              <a:gs pos="100000">
                <a:schemeClr val="bg1">
                  <a:lumMod val="98000"/>
                  <a:alpha val="9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r>
              <a:rPr lang="en-US" altLang="ko-KR" sz="1000" dirty="0"/>
              <a:t>STUN Binding success response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Hdr</a:t>
            </a:r>
            <a:r>
              <a:rPr lang="en-US" altLang="ko-KR" sz="1000" dirty="0"/>
              <a:t>: length=72, magic=2112a442, </a:t>
            </a:r>
            <a:r>
              <a:rPr lang="en-US" altLang="ko-KR" sz="1000" dirty="0" err="1"/>
              <a:t>tsx_id</a:t>
            </a:r>
            <a:r>
              <a:rPr lang="en-US" altLang="ko-KR" sz="1000" dirty="0"/>
              <a:t>=6784482372ae3d6c00015f90</a:t>
            </a:r>
          </a:p>
          <a:p>
            <a:r>
              <a:rPr lang="en-US" altLang="ko-KR" sz="1000" dirty="0"/>
              <a:t> Attributes:</a:t>
            </a:r>
          </a:p>
          <a:p>
            <a:r>
              <a:rPr lang="en-US" altLang="ko-KR" sz="1000" dirty="0"/>
              <a:t>  XOR-MAPPED-ADDRESS: length=8, IPv4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=175.196.194.80:58322</a:t>
            </a:r>
          </a:p>
          <a:p>
            <a:r>
              <a:rPr lang="en-US" altLang="ko-KR" sz="1000" dirty="0"/>
              <a:t>  MAPPED-ADDRESS: length=8, IPv4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=175.196.194.80:58322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Attr</a:t>
            </a:r>
            <a:r>
              <a:rPr lang="en-US" altLang="ko-KR" sz="1000" dirty="0"/>
              <a:t> 0x802b: length=8</a:t>
            </a:r>
          </a:p>
          <a:p>
            <a:r>
              <a:rPr lang="en-US" altLang="ko-KR" sz="1000" dirty="0"/>
              <a:t>  SOFTWARE: length=29, value="</a:t>
            </a:r>
            <a:r>
              <a:rPr lang="en-US" altLang="ko-KR" sz="1000" dirty="0" err="1"/>
              <a:t>restund</a:t>
            </a:r>
            <a:r>
              <a:rPr lang="en-US" altLang="ko-KR" sz="1000" dirty="0"/>
              <a:t> v0.4.2 (x86_64/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)"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직선 화살표 연결선 1071"/>
          <p:cNvCxnSpPr>
            <a:endCxn id="62" idx="0"/>
          </p:cNvCxnSpPr>
          <p:nvPr/>
        </p:nvCxnSpPr>
        <p:spPr>
          <a:xfrm flipH="1">
            <a:off x="1784648" y="1819103"/>
            <a:ext cx="1728756" cy="282456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1071"/>
          <p:cNvCxnSpPr>
            <a:stCxn id="63" idx="0"/>
          </p:cNvCxnSpPr>
          <p:nvPr/>
        </p:nvCxnSpPr>
        <p:spPr>
          <a:xfrm flipH="1" flipV="1">
            <a:off x="6309358" y="3326933"/>
            <a:ext cx="1784693" cy="37116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81167" cy="473075"/>
          </a:xfrm>
        </p:spPr>
        <p:txBody>
          <a:bodyPr/>
          <a:lstStyle/>
          <a:p>
            <a:r>
              <a:rPr lang="en-US" altLang="ko-KR" dirty="0" smtClean="0"/>
              <a:t>Solving RTP Issue - TURN</a:t>
            </a:r>
            <a:endParaRPr lang="ko-KR" altLang="en-US" dirty="0"/>
          </a:p>
        </p:txBody>
      </p:sp>
      <p:sp>
        <p:nvSpPr>
          <p:cNvPr id="70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SIP Client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Firewall </a:t>
            </a:r>
            <a:r>
              <a:rPr lang="ko-KR" altLang="en-US" dirty="0" smtClean="0"/>
              <a:t>뒤에 있거나 </a:t>
            </a:r>
            <a:r>
              <a:rPr lang="en-US" altLang="ko-KR" dirty="0" smtClean="0"/>
              <a:t>Symmetric NAT </a:t>
            </a:r>
            <a:r>
              <a:rPr lang="ko-KR" altLang="en-US" dirty="0" smtClean="0"/>
              <a:t>환경인 경우 </a:t>
            </a:r>
            <a:r>
              <a:rPr lang="en-US" altLang="ko-KR" dirty="0" smtClean="0"/>
              <a:t>P2P</a:t>
            </a:r>
            <a:r>
              <a:rPr lang="ko-KR" altLang="en-US" dirty="0" smtClean="0"/>
              <a:t>로 연결할 수 있는 방법이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이 경우에는 </a:t>
            </a:r>
            <a:r>
              <a:rPr lang="en-US" altLang="ko-KR" dirty="0" smtClean="0"/>
              <a:t>TURN </a:t>
            </a:r>
            <a:r>
              <a:rPr lang="ko-KR" altLang="en-US" dirty="0" smtClean="0"/>
              <a:t>서버를 이용하여 </a:t>
            </a:r>
            <a:r>
              <a:rPr lang="en-US" altLang="ko-KR" dirty="0" smtClean="0"/>
              <a:t>RTP packet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relay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2" name="모서리가 둥근 직사각형 6"/>
          <p:cNvSpPr/>
          <p:nvPr/>
        </p:nvSpPr>
        <p:spPr>
          <a:xfrm>
            <a:off x="457851" y="4941168"/>
            <a:ext cx="8959645" cy="1472590"/>
          </a:xfrm>
          <a:prstGeom prst="roundRect">
            <a:avLst>
              <a:gd name="adj" fmla="val 4373"/>
            </a:avLst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90000"/>
                </a:schemeClr>
              </a:gs>
              <a:gs pos="0">
                <a:schemeClr val="tx1">
                  <a:lumMod val="85000"/>
                  <a:lumOff val="15000"/>
                  <a:alpha val="90000"/>
                </a:schemeClr>
              </a:gs>
              <a:gs pos="100000">
                <a:schemeClr val="tx1">
                  <a:lumMod val="50000"/>
                  <a:lumOff val="50000"/>
                  <a:alpha val="83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lvl="0"/>
            <a:endParaRPr lang="en-US" altLang="ko-KR" sz="1050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60" name="오른쪽 화살표 59"/>
          <p:cNvSpPr/>
          <p:nvPr/>
        </p:nvSpPr>
        <p:spPr>
          <a:xfrm rot="5400000">
            <a:off x="4718963" y="3817106"/>
            <a:ext cx="437418" cy="1965462"/>
          </a:xfrm>
          <a:prstGeom prst="rightArrow">
            <a:avLst/>
          </a:prstGeom>
          <a:gradFill flip="none" rotWithShape="1">
            <a:gsLst>
              <a:gs pos="47500">
                <a:schemeClr val="tx1">
                  <a:lumMod val="75000"/>
                  <a:lumOff val="25000"/>
                  <a:alpha val="73000"/>
                </a:schemeClr>
              </a:gs>
              <a:gs pos="0">
                <a:schemeClr val="tx1">
                  <a:alpha val="90000"/>
                </a:schemeClr>
              </a:gs>
              <a:gs pos="100000">
                <a:schemeClr val="bg1">
                  <a:lumMod val="85000"/>
                  <a:alpha val="90000"/>
                </a:scheme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0512" y="4941168"/>
            <a:ext cx="8856984" cy="1472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/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문제점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lvl="0"/>
            <a:endParaRPr lang="en-US" altLang="ko-KR" sz="1050" dirty="0">
              <a:solidFill>
                <a:schemeClr val="bg1"/>
              </a:solidFill>
              <a:latin typeface="Arial"/>
              <a:ea typeface="맑은 고딕" pitchFamily="50" charset="-127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100% </a:t>
            </a:r>
            <a:r>
              <a:rPr lang="ko-KR" altLang="en-US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연결이 보장되나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TURN </a:t>
            </a:r>
            <a:r>
              <a:rPr lang="ko-KR" altLang="en-US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서버가 항상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Available </a:t>
            </a:r>
            <a:r>
              <a:rPr lang="ko-KR" altLang="en-US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해야 하며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Network Bandwidth</a:t>
            </a:r>
            <a:r>
              <a:rPr lang="ko-KR" altLang="en-US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를 전체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Call Duration</a:t>
            </a:r>
            <a:r>
              <a:rPr lang="ko-KR" altLang="en-US" sz="1050" b="1" dirty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동안 계속 점유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altLang="ko-KR" sz="1050" b="1" dirty="0" smtClean="0">
              <a:solidFill>
                <a:schemeClr val="bg1"/>
              </a:solidFill>
              <a:latin typeface="Arial"/>
              <a:ea typeface="맑은 고딕" pitchFamily="50" charset="-127"/>
              <a:sym typeface="Wingdings" pitchFamily="2" charset="2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P2P</a:t>
            </a:r>
            <a:r>
              <a:rPr lang="ko-KR" altLang="en-US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가 아닌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Relay</a:t>
            </a:r>
            <a:r>
              <a:rPr lang="ko-KR" altLang="en-US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이기 때문에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Delay </a:t>
            </a:r>
            <a:r>
              <a:rPr lang="ko-KR" altLang="en-US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및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패킷</a:t>
            </a:r>
            <a:r>
              <a:rPr lang="ko-KR" altLang="en-US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 손실의 가능성이 높아짐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altLang="ko-KR" sz="1050" b="1" dirty="0">
              <a:solidFill>
                <a:schemeClr val="bg1"/>
              </a:solidFill>
              <a:latin typeface="Arial"/>
              <a:ea typeface="맑은 고딕" pitchFamily="50" charset="-127"/>
              <a:sym typeface="Wingdings" pitchFamily="2" charset="2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TURN</a:t>
            </a:r>
            <a:r>
              <a:rPr lang="ko-KR" altLang="en-US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은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Private Address, UPnP Port Forwarding, STUN</a:t>
            </a:r>
            <a:r>
              <a:rPr lang="ko-KR" altLang="en-US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을 이용한 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Server Reflexive Address</a:t>
            </a:r>
            <a:r>
              <a:rPr lang="ko-KR" altLang="en-US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로 접근이 불가능할 경우 마지막 수단으로 사용이 </a:t>
            </a:r>
            <a:r>
              <a:rPr lang="ko-KR" altLang="en-US" sz="1050" b="1" dirty="0" err="1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바람직</a:t>
            </a:r>
            <a:r>
              <a:rPr lang="en-US" altLang="ko-KR" sz="1050" b="1" dirty="0" smtClean="0">
                <a:solidFill>
                  <a:schemeClr val="bg1"/>
                </a:solidFill>
                <a:latin typeface="Arial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57851" y="1434801"/>
            <a:ext cx="8959645" cy="3238612"/>
            <a:chOff x="457851" y="1434801"/>
            <a:chExt cx="8959645" cy="3238612"/>
          </a:xfrm>
        </p:grpSpPr>
        <p:sp>
          <p:nvSpPr>
            <p:cNvPr id="6" name="모서리가 둥근 직사각형 6"/>
            <p:cNvSpPr/>
            <p:nvPr/>
          </p:nvSpPr>
          <p:spPr>
            <a:xfrm>
              <a:off x="457851" y="1541780"/>
              <a:ext cx="8959645" cy="3131633"/>
            </a:xfrm>
            <a:prstGeom prst="roundRect">
              <a:avLst>
                <a:gd name="adj" fmla="val 331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endParaRPr lang="en-US" altLang="ko-KR" i="1" dirty="0" smtClean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3899261" y="1434801"/>
              <a:ext cx="2076823" cy="213959"/>
            </a:xfrm>
            <a:prstGeom prst="flowChartProcess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TURN Signal/RTP flow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266172" y="3212976"/>
              <a:ext cx="1135415" cy="1188185"/>
              <a:chOff x="2002739" y="2636912"/>
              <a:chExt cx="3022269" cy="2592288"/>
            </a:xfrm>
          </p:grpSpPr>
          <p:pic>
            <p:nvPicPr>
              <p:cNvPr id="9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1737">
                <a:off x="2651382" y="2616444"/>
                <a:ext cx="2353158" cy="2394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C:\Users\nuno\Documents\Projects\Templates\Icons\3Com\PPT Clipt\caox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23905">
                <a:off x="2002739" y="2831277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C:\Users\nuno\Documents\Projects\Templates\Icons\3Com\PPT Clipt\oc_black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0914" y="2876042"/>
                <a:ext cx="2394094" cy="235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직선 화살표 연결선 1071"/>
            <p:cNvCxnSpPr/>
            <p:nvPr/>
          </p:nvCxnSpPr>
          <p:spPr>
            <a:xfrm flipH="1">
              <a:off x="2112745" y="4260219"/>
              <a:ext cx="2104684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03878" y="4301442"/>
              <a:ext cx="13268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192.168.0.3:4212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93766" y="4278839"/>
              <a:ext cx="13044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175.196.0.2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04285" y="4278839"/>
              <a:ext cx="13361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168.126.63.1:80</a:t>
              </a:r>
              <a:endParaRPr lang="ko-KR" altLang="en-US" sz="8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25" name="직선 화살표 연결선 1071"/>
            <p:cNvCxnSpPr/>
            <p:nvPr/>
          </p:nvCxnSpPr>
          <p:spPr>
            <a:xfrm>
              <a:off x="2112745" y="3880955"/>
              <a:ext cx="2104684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41664" y="2492602"/>
              <a:ext cx="14204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TURN Server</a:t>
              </a:r>
              <a:b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</a:br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</a:rPr>
                <a:t>(198.51.100.6:5231)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5122" name="Picture 2" descr="C:\Users\nuno\Documents\Projects\Templates\Icons\3Com\PPT Clipt\chasis1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173" y="1628800"/>
              <a:ext cx="1026009" cy="1026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Picture 3" descr="C:\Users\nuno\Documents\Projects\Templates\Icons\3Com\PPT Clipt\palm_vx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408" y="3501008"/>
              <a:ext cx="777831" cy="777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직선 화살표 연결선 1071"/>
            <p:cNvCxnSpPr/>
            <p:nvPr/>
          </p:nvCxnSpPr>
          <p:spPr>
            <a:xfrm>
              <a:off x="2112745" y="4070587"/>
              <a:ext cx="2104684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1071"/>
            <p:cNvCxnSpPr/>
            <p:nvPr/>
          </p:nvCxnSpPr>
          <p:spPr>
            <a:xfrm flipV="1">
              <a:off x="4914567" y="2924268"/>
              <a:ext cx="0" cy="442814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구름 모양 설명선 42"/>
            <p:cNvSpPr/>
            <p:nvPr/>
          </p:nvSpPr>
          <p:spPr>
            <a:xfrm>
              <a:off x="560512" y="1888366"/>
              <a:ext cx="1670255" cy="804291"/>
            </a:xfrm>
            <a:prstGeom prst="cloudCallout">
              <a:avLst>
                <a:gd name="adj1" fmla="val 61339"/>
                <a:gd name="adj2" fmla="val 176520"/>
              </a:avLst>
            </a:prstGeom>
            <a:gradFill>
              <a:gsLst>
                <a:gs pos="50800">
                  <a:srgbClr val="FFC000">
                    <a:alpha val="27000"/>
                  </a:srgbClr>
                </a:gs>
                <a:gs pos="0">
                  <a:srgbClr val="FFC000">
                    <a:alpha val="56000"/>
                  </a:srgbClr>
                </a:gs>
                <a:gs pos="100000">
                  <a:srgbClr val="FFFF00">
                    <a:alpha val="24000"/>
                  </a:srgbClr>
                </a:gs>
              </a:gsLst>
              <a:lin ang="5400000" scaled="1"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ea typeface="맑은 고딕" pitchFamily="50" charset="-127"/>
                </a:rPr>
                <a:t>Allocate a new port for me.</a:t>
              </a:r>
              <a:endParaRPr lang="ko-KR" altLang="en-US" sz="1100" b="1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pic>
          <p:nvPicPr>
            <p:cNvPr id="5125" name="Picture 5" descr="C:\Users\nuno\Documents\Projects\Templates\Icons\3Com\PPT Clipt\palm3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323" y="3501008"/>
              <a:ext cx="777600" cy="77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구름 모양 설명선 55"/>
            <p:cNvSpPr/>
            <p:nvPr/>
          </p:nvSpPr>
          <p:spPr>
            <a:xfrm>
              <a:off x="5746255" y="1809634"/>
              <a:ext cx="2426120" cy="831270"/>
            </a:xfrm>
            <a:prstGeom prst="cloudCallout">
              <a:avLst>
                <a:gd name="adj1" fmla="val -69178"/>
                <a:gd name="adj2" fmla="val 100465"/>
              </a:avLst>
            </a:prstGeom>
            <a:gradFill>
              <a:gsLst>
                <a:gs pos="50800">
                  <a:srgbClr val="FFC000">
                    <a:alpha val="27000"/>
                  </a:srgbClr>
                </a:gs>
                <a:gs pos="0">
                  <a:srgbClr val="FFC000">
                    <a:alpha val="56000"/>
                  </a:srgbClr>
                </a:gs>
                <a:gs pos="100000">
                  <a:srgbClr val="FFFF00">
                    <a:alpha val="24000"/>
                  </a:srgbClr>
                </a:gs>
              </a:gsLst>
              <a:lin ang="5400000" scaled="1"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ea typeface="맑은 고딕" pitchFamily="50" charset="-127"/>
                </a:rPr>
                <a:t>I will relay your incoming media on port 5231.</a:t>
              </a:r>
              <a:endParaRPr lang="ko-KR" altLang="en-US" sz="1100" b="1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57" name="직선 화살표 연결선 1071"/>
            <p:cNvCxnSpPr/>
            <p:nvPr/>
          </p:nvCxnSpPr>
          <p:spPr>
            <a:xfrm flipH="1">
              <a:off x="5340892" y="4219491"/>
              <a:ext cx="2276404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1071"/>
            <p:cNvCxnSpPr/>
            <p:nvPr/>
          </p:nvCxnSpPr>
          <p:spPr>
            <a:xfrm flipV="1">
              <a:off x="5097016" y="2946094"/>
              <a:ext cx="0" cy="437614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순서도: 연결자 66"/>
            <p:cNvSpPr/>
            <p:nvPr/>
          </p:nvSpPr>
          <p:spPr>
            <a:xfrm>
              <a:off x="2432720" y="3789040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1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8" name="순서도: 연결자 67"/>
            <p:cNvSpPr/>
            <p:nvPr/>
          </p:nvSpPr>
          <p:spPr>
            <a:xfrm>
              <a:off x="5027184" y="3079466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9" name="순서도: 연결자 68"/>
            <p:cNvSpPr/>
            <p:nvPr/>
          </p:nvSpPr>
          <p:spPr>
            <a:xfrm>
              <a:off x="7095732" y="4113096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4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cxnSp>
          <p:nvCxnSpPr>
            <p:cNvPr id="73" name="직선 화살표 연결선 1071"/>
            <p:cNvCxnSpPr>
              <a:endCxn id="27" idx="1"/>
            </p:cNvCxnSpPr>
            <p:nvPr/>
          </p:nvCxnSpPr>
          <p:spPr>
            <a:xfrm flipV="1">
              <a:off x="2072680" y="2692657"/>
              <a:ext cx="2168984" cy="952367"/>
            </a:xfrm>
            <a:prstGeom prst="straightConnector1">
              <a:avLst/>
            </a:prstGeom>
            <a:ln w="22225">
              <a:solidFill>
                <a:srgbClr val="CC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1071"/>
            <p:cNvCxnSpPr>
              <a:endCxn id="27" idx="3"/>
            </p:cNvCxnSpPr>
            <p:nvPr/>
          </p:nvCxnSpPr>
          <p:spPr>
            <a:xfrm flipH="1" flipV="1">
              <a:off x="5662090" y="2692657"/>
              <a:ext cx="1955206" cy="1276383"/>
            </a:xfrm>
            <a:prstGeom prst="straightConnector1">
              <a:avLst/>
            </a:prstGeom>
            <a:ln w="22225">
              <a:solidFill>
                <a:srgbClr val="CC0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구름 모양 설명선 58"/>
            <p:cNvSpPr/>
            <p:nvPr/>
          </p:nvSpPr>
          <p:spPr>
            <a:xfrm>
              <a:off x="7185732" y="2535827"/>
              <a:ext cx="2159717" cy="776882"/>
            </a:xfrm>
            <a:prstGeom prst="cloudCallout">
              <a:avLst>
                <a:gd name="adj1" fmla="val -44645"/>
                <a:gd name="adj2" fmla="val 137773"/>
              </a:avLst>
            </a:prstGeom>
            <a:gradFill>
              <a:gsLst>
                <a:gs pos="50800">
                  <a:srgbClr val="FFC000">
                    <a:alpha val="27000"/>
                  </a:srgbClr>
                </a:gs>
                <a:gs pos="0">
                  <a:srgbClr val="FFC000">
                    <a:alpha val="56000"/>
                  </a:srgbClr>
                </a:gs>
                <a:gs pos="100000">
                  <a:srgbClr val="FFFF00">
                    <a:alpha val="24000"/>
                  </a:srgbClr>
                </a:gs>
              </a:gsLst>
              <a:lin ang="5400000" scaled="1"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ea typeface="맑은 고딕" pitchFamily="50" charset="-127"/>
                </a:rPr>
                <a:t>Send your media to 198.51.100.6:5231</a:t>
              </a:r>
              <a:endParaRPr lang="ko-KR" altLang="en-US" sz="1100" b="1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46" name="순서도: 연결자 45"/>
            <p:cNvSpPr/>
            <p:nvPr/>
          </p:nvSpPr>
          <p:spPr>
            <a:xfrm>
              <a:off x="3435087" y="2899466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1" name="순서도: 연결자 40"/>
            <p:cNvSpPr/>
            <p:nvPr/>
          </p:nvSpPr>
          <p:spPr>
            <a:xfrm>
              <a:off x="2792760" y="3980587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2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2" name="구름 모양 설명선 41"/>
            <p:cNvSpPr/>
            <p:nvPr/>
          </p:nvSpPr>
          <p:spPr>
            <a:xfrm>
              <a:off x="2284686" y="1702796"/>
              <a:ext cx="1670255" cy="804291"/>
            </a:xfrm>
            <a:prstGeom prst="cloudCallout">
              <a:avLst>
                <a:gd name="adj1" fmla="val 23017"/>
                <a:gd name="adj2" fmla="val 97970"/>
              </a:avLst>
            </a:prstGeom>
            <a:gradFill>
              <a:gsLst>
                <a:gs pos="50800">
                  <a:srgbClr val="FFC000">
                    <a:alpha val="27000"/>
                  </a:srgbClr>
                </a:gs>
                <a:gs pos="0">
                  <a:srgbClr val="FFC000">
                    <a:alpha val="56000"/>
                  </a:srgbClr>
                </a:gs>
                <a:gs pos="100000">
                  <a:srgbClr val="FFFF00">
                    <a:alpha val="24000"/>
                  </a:srgbClr>
                </a:gs>
              </a:gsLst>
              <a:lin ang="5400000" scaled="1"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ea typeface="맑은 고딕" pitchFamily="50" charset="-127"/>
                </a:rPr>
                <a:t>Connect to allocated port</a:t>
              </a:r>
              <a:endParaRPr lang="ko-KR" altLang="en-US" sz="1100" b="1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44" name="순서도: 연결자 43"/>
            <p:cNvSpPr/>
            <p:nvPr/>
          </p:nvSpPr>
          <p:spPr>
            <a:xfrm>
              <a:off x="6608538" y="3293708"/>
              <a:ext cx="180000" cy="18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5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4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81167" cy="473075"/>
          </a:xfrm>
        </p:spPr>
        <p:txBody>
          <a:bodyPr/>
          <a:lstStyle/>
          <a:p>
            <a:r>
              <a:rPr lang="en-US" altLang="ko-KR" dirty="0" smtClean="0"/>
              <a:t>Solving RTP Issue – TURN (Cont.)</a:t>
            </a:r>
            <a:endParaRPr lang="ko-KR" altLang="en-US" dirty="0"/>
          </a:p>
        </p:txBody>
      </p:sp>
      <p:sp>
        <p:nvSpPr>
          <p:cNvPr id="70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grpSp>
        <p:nvGrpSpPr>
          <p:cNvPr id="7" name="그룹 6"/>
          <p:cNvGrpSpPr/>
          <p:nvPr/>
        </p:nvGrpSpPr>
        <p:grpSpPr>
          <a:xfrm>
            <a:off x="3224808" y="836712"/>
            <a:ext cx="577191" cy="5368560"/>
            <a:chOff x="199345" y="836712"/>
            <a:chExt cx="577191" cy="5368560"/>
          </a:xfrm>
        </p:grpSpPr>
        <p:cxnSp>
          <p:nvCxnSpPr>
            <p:cNvPr id="8" name="직선 연결선 7"/>
            <p:cNvCxnSpPr/>
            <p:nvPr/>
          </p:nvCxnSpPr>
          <p:spPr>
            <a:xfrm flipH="1">
              <a:off x="487940" y="1190933"/>
              <a:ext cx="3788" cy="5014339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199345" y="836712"/>
              <a:ext cx="577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맑은 고딕" pitchFamily="50" charset="-127"/>
                  <a:cs typeface="Arial" pitchFamily="34" charset="0"/>
                </a:rPr>
                <a:t>Client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" name="순서도: 연결자 9"/>
            <p:cNvSpPr/>
            <p:nvPr/>
          </p:nvSpPr>
          <p:spPr>
            <a:xfrm>
              <a:off x="437728" y="1082933"/>
              <a:ext cx="108000" cy="108000"/>
            </a:xfrm>
            <a:prstGeom prst="flowChartConnector">
              <a:avLst/>
            </a:prstGeom>
            <a:solidFill>
              <a:srgbClr val="FFFFFF"/>
            </a:solidFill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437728" y="6097272"/>
              <a:ext cx="108000" cy="108000"/>
            </a:xfrm>
            <a:prstGeom prst="flowChartConnector">
              <a:avLst/>
            </a:prstGeom>
            <a:solidFill>
              <a:srgbClr val="FFFFFF"/>
            </a:solidFill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020763" y="836712"/>
            <a:ext cx="577191" cy="5368560"/>
            <a:chOff x="2144125" y="836712"/>
            <a:chExt cx="577191" cy="5368560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2432720" y="1190933"/>
              <a:ext cx="3788" cy="5014339"/>
            </a:xfrm>
            <a:prstGeom prst="line">
              <a:avLst/>
            </a:prstGeom>
            <a:noFill/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144125" y="836712"/>
              <a:ext cx="577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맑은 고딕" pitchFamily="50" charset="-127"/>
                  <a:cs typeface="Arial" pitchFamily="34" charset="0"/>
                </a:rPr>
                <a:t>Server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2382508" y="1082933"/>
              <a:ext cx="108000" cy="108000"/>
            </a:xfrm>
            <a:prstGeom prst="flowChartConnector">
              <a:avLst/>
            </a:prstGeom>
            <a:solidFill>
              <a:srgbClr val="FFFFFF"/>
            </a:solidFill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2382508" y="6097272"/>
              <a:ext cx="108000" cy="108000"/>
            </a:xfrm>
            <a:prstGeom prst="flowChartConnector">
              <a:avLst/>
            </a:prstGeom>
            <a:solidFill>
              <a:srgbClr val="FFFFFF"/>
            </a:solidFill>
            <a:ln w="2540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cxnSp>
        <p:nvCxnSpPr>
          <p:cNvPr id="17" name="직선 화살표 연결선 1071"/>
          <p:cNvCxnSpPr/>
          <p:nvPr/>
        </p:nvCxnSpPr>
        <p:spPr>
          <a:xfrm>
            <a:off x="3517191" y="3326933"/>
            <a:ext cx="2795955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071"/>
          <p:cNvCxnSpPr/>
          <p:nvPr/>
        </p:nvCxnSpPr>
        <p:spPr>
          <a:xfrm>
            <a:off x="3517191" y="1819103"/>
            <a:ext cx="2795955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13403" y="1819103"/>
            <a:ext cx="2799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ALLOCATE REQUEST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3403" y="3326933"/>
            <a:ext cx="2799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ALLOCATE SUCCESS RESPONSE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6"/>
          <p:cNvSpPr/>
          <p:nvPr/>
        </p:nvSpPr>
        <p:spPr>
          <a:xfrm>
            <a:off x="272480" y="2101559"/>
            <a:ext cx="3024336" cy="1479556"/>
          </a:xfrm>
          <a:prstGeom prst="roundRect">
            <a:avLst>
              <a:gd name="adj" fmla="val 2562"/>
            </a:avLst>
          </a:prstGeom>
          <a:gradFill flip="none" rotWithShape="1">
            <a:gsLst>
              <a:gs pos="48300">
                <a:srgbClr val="EAEAEA">
                  <a:alpha val="90000"/>
                </a:srgbClr>
              </a:gs>
              <a:gs pos="0">
                <a:schemeClr val="bg1">
                  <a:lumMod val="86000"/>
                  <a:alpha val="90000"/>
                </a:schemeClr>
              </a:gs>
              <a:gs pos="100000">
                <a:schemeClr val="bg1">
                  <a:lumMod val="98000"/>
                  <a:alpha val="9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r>
              <a:rPr lang="en-US" altLang="ko-KR" sz="1000" dirty="0"/>
              <a:t>STUN Allocate request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Hdr</a:t>
            </a:r>
            <a:r>
              <a:rPr lang="en-US" altLang="ko-KR" sz="1000" dirty="0"/>
              <a:t>: length=24, magic=2112a442, </a:t>
            </a:r>
            <a:r>
              <a:rPr lang="en-US" altLang="ko-KR" sz="1000" dirty="0" err="1"/>
              <a:t>tsx_id</a:t>
            </a:r>
            <a:r>
              <a:rPr lang="en-US" altLang="ko-KR" sz="1000" dirty="0"/>
              <a:t>=00003f8426e901eb5af141bb</a:t>
            </a:r>
          </a:p>
          <a:p>
            <a:r>
              <a:rPr lang="en-US" altLang="ko-KR" sz="1000" dirty="0"/>
              <a:t> Attributes:</a:t>
            </a:r>
          </a:p>
          <a:p>
            <a:r>
              <a:rPr lang="en-US" altLang="ko-KR" sz="1000" dirty="0"/>
              <a:t>  REQUESTED-TRANSPORT: length=4, value=285212672 (0x11000000)</a:t>
            </a:r>
          </a:p>
          <a:p>
            <a:r>
              <a:rPr lang="en-US" altLang="ko-KR" sz="1000" dirty="0"/>
              <a:t>  SOFTWARE: length=12, value="pjnath-2.1.0"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6581883" y="3698102"/>
            <a:ext cx="3024336" cy="2035154"/>
          </a:xfrm>
          <a:prstGeom prst="roundRect">
            <a:avLst>
              <a:gd name="adj" fmla="val 2562"/>
            </a:avLst>
          </a:prstGeom>
          <a:gradFill flip="none" rotWithShape="1">
            <a:gsLst>
              <a:gs pos="48300">
                <a:srgbClr val="EAEAEA">
                  <a:alpha val="90000"/>
                </a:srgbClr>
              </a:gs>
              <a:gs pos="0">
                <a:schemeClr val="bg1">
                  <a:lumMod val="86000"/>
                  <a:alpha val="90000"/>
                </a:schemeClr>
              </a:gs>
              <a:gs pos="100000">
                <a:schemeClr val="bg1">
                  <a:lumMod val="98000"/>
                  <a:alpha val="9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r>
              <a:rPr lang="en-US" altLang="ko-KR" sz="1000" dirty="0"/>
              <a:t>STUN Allocate success response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Hdr</a:t>
            </a:r>
            <a:r>
              <a:rPr lang="en-US" altLang="ko-KR" sz="1000" dirty="0"/>
              <a:t>: length=68, magic=2112a442, </a:t>
            </a:r>
            <a:r>
              <a:rPr lang="en-US" altLang="ko-KR" sz="1000" dirty="0" err="1"/>
              <a:t>tsx_id</a:t>
            </a:r>
            <a:r>
              <a:rPr lang="en-US" altLang="ko-KR" sz="1000" dirty="0"/>
              <a:t>=00003f8426e901eb5af141bb</a:t>
            </a:r>
          </a:p>
          <a:p>
            <a:r>
              <a:rPr lang="en-US" altLang="ko-KR" sz="1000" dirty="0"/>
              <a:t> Attributes:</a:t>
            </a:r>
          </a:p>
          <a:p>
            <a:r>
              <a:rPr lang="en-US" altLang="ko-KR" sz="1000" dirty="0"/>
              <a:t>  XOR-RELAYED-ADDRESS: length=8, IPv4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=172.27.202.86:50455</a:t>
            </a:r>
          </a:p>
          <a:p>
            <a:r>
              <a:rPr lang="en-US" altLang="ko-KR" sz="1000" dirty="0"/>
              <a:t>  LIFETIME: length=4, value=600 (0x258)</a:t>
            </a:r>
          </a:p>
          <a:p>
            <a:r>
              <a:rPr lang="en-US" altLang="ko-KR" sz="1000" dirty="0"/>
              <a:t>  XOR-MAPPED-ADDRESS: length=8, IPv4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=175.196.194.80:58325</a:t>
            </a:r>
          </a:p>
          <a:p>
            <a:r>
              <a:rPr lang="en-US" altLang="ko-KR" sz="1000" dirty="0"/>
              <a:t>  SOFTWARE: length=29, value="</a:t>
            </a:r>
            <a:r>
              <a:rPr lang="en-US" altLang="ko-KR" sz="1000" dirty="0" err="1"/>
              <a:t>restund</a:t>
            </a:r>
            <a:r>
              <a:rPr lang="en-US" altLang="ko-KR" sz="1000" dirty="0"/>
              <a:t> v0.4.2 (x86_64/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)"</a:t>
            </a:r>
            <a:endParaRPr lang="en-US" altLang="ko-KR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1071"/>
          <p:cNvCxnSpPr>
            <a:endCxn id="22" idx="0"/>
          </p:cNvCxnSpPr>
          <p:nvPr/>
        </p:nvCxnSpPr>
        <p:spPr>
          <a:xfrm flipH="1">
            <a:off x="1784648" y="1819103"/>
            <a:ext cx="1728756" cy="282456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1071"/>
          <p:cNvCxnSpPr>
            <a:stCxn id="23" idx="0"/>
          </p:cNvCxnSpPr>
          <p:nvPr/>
        </p:nvCxnSpPr>
        <p:spPr>
          <a:xfrm flipH="1" flipV="1">
            <a:off x="6309358" y="3326933"/>
            <a:ext cx="1784693" cy="37116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5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6481167" cy="473075"/>
          </a:xfrm>
        </p:spPr>
        <p:txBody>
          <a:bodyPr/>
          <a:lstStyle/>
          <a:p>
            <a:r>
              <a:rPr lang="en-US" altLang="ko-KR" dirty="0" smtClean="0"/>
              <a:t>Solving RTP Issue - ICE</a:t>
            </a:r>
            <a:endParaRPr lang="ko-KR" altLang="en-US" dirty="0"/>
          </a:p>
        </p:txBody>
      </p:sp>
      <p:sp>
        <p:nvSpPr>
          <p:cNvPr id="70" name="제목 1"/>
          <p:cNvSpPr txBox="1">
            <a:spLocks/>
          </p:cNvSpPr>
          <p:nvPr/>
        </p:nvSpPr>
        <p:spPr bwMode="auto">
          <a:xfrm>
            <a:off x="6825208" y="63500"/>
            <a:ext cx="288076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/>
              <a:t>2</a:t>
            </a:r>
            <a:r>
              <a:rPr lang="en-US" altLang="ko-KR" sz="1800" kern="0" dirty="0" smtClean="0"/>
              <a:t>. SIP &amp; NAT Traversal</a:t>
            </a:r>
            <a:endParaRPr lang="ko-KR" altLang="en-US" sz="1800" kern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Client-Side</a:t>
            </a:r>
            <a:r>
              <a:rPr lang="ko-KR" altLang="en-US" dirty="0"/>
              <a:t> </a:t>
            </a:r>
            <a:r>
              <a:rPr lang="ko-KR" altLang="en-US" dirty="0" smtClean="0"/>
              <a:t>솔루션으로써 </a:t>
            </a:r>
            <a:r>
              <a:rPr lang="en-US" altLang="ko-KR" dirty="0" smtClean="0"/>
              <a:t>STUN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smtClean="0"/>
              <a:t>TURN</a:t>
            </a:r>
            <a:r>
              <a:rPr lang="ko-KR" altLang="en-US" dirty="0" smtClean="0"/>
              <a:t>을 모두 이용하여 가급적 </a:t>
            </a:r>
            <a:r>
              <a:rPr lang="en-US" altLang="ko-KR" dirty="0" smtClean="0"/>
              <a:t>P2P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RTP </a:t>
            </a:r>
            <a:r>
              <a:rPr lang="ko-KR" altLang="en-US" dirty="0" smtClean="0"/>
              <a:t>연결을 시켜주는 프로토콜이다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7" name="모서리가 둥근 직사각형 6"/>
          <p:cNvSpPr/>
          <p:nvPr/>
        </p:nvSpPr>
        <p:spPr>
          <a:xfrm>
            <a:off x="272480" y="1412776"/>
            <a:ext cx="4855189" cy="4752528"/>
          </a:xfrm>
          <a:prstGeom prst="roundRect">
            <a:avLst>
              <a:gd name="adj" fmla="val 2507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>
              <a:defRPr/>
            </a:pP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처리 40"/>
          <p:cNvSpPr/>
          <p:nvPr/>
        </p:nvSpPr>
        <p:spPr>
          <a:xfrm>
            <a:off x="1661662" y="1305797"/>
            <a:ext cx="2076823" cy="21395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ICE Enabled SDP Offer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80" y="1916832"/>
            <a:ext cx="48551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v=0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o=- 13005899208616255 1 IN 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IP4 192.168.0.3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s=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  <a:ea typeface="+mn-ea"/>
              </a:rPr>
              <a:t>CounterPath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X-Lite 5.0.0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c=IN IP4 192.168.0.3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b=AS:4096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t=0 0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m=audio </a:t>
            </a:r>
            <a:r>
              <a:rPr lang="en-US" altLang="ko-KR" sz="1000" b="1" dirty="0">
                <a:solidFill>
                  <a:srgbClr val="000000"/>
                </a:solidFill>
                <a:latin typeface="+mn-ea"/>
                <a:ea typeface="+mn-ea"/>
              </a:rPr>
              <a:t>5072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RTP/AVP 107 0 8 101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a=rtpmap:107 BV32/16000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a=rtpmap:101 telephone-event/8000</a:t>
            </a:r>
          </a:p>
          <a:p>
            <a:pPr>
              <a:defRPr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a=fmtp:101 0-15</a:t>
            </a:r>
          </a:p>
          <a:p>
            <a:pPr>
              <a:defRPr/>
            </a:pP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a=ice-ufrag:241ffa10</a:t>
            </a:r>
          </a:p>
          <a:p>
            <a:pPr>
              <a:defRPr/>
            </a:pPr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a=ice-pwd:2f5a42f7</a:t>
            </a:r>
          </a:p>
          <a:p>
            <a:pPr>
              <a:defRPr/>
            </a:pPr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a=candidate:Sc0a80003 1 UDP 1694498815 175.196.194.80 58322 </a:t>
            </a:r>
            <a:r>
              <a:rPr lang="en-US" altLang="ko-KR" sz="1000" b="1" dirty="0" err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typ</a:t>
            </a:r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srflx</a:t>
            </a:r>
            <a:endParaRPr lang="en-US" altLang="ko-KR" sz="1000" b="1" dirty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a=candidate:Hc0a80003 1 UDP 2130706431 192.168.0.3 58322 </a:t>
            </a:r>
            <a:r>
              <a:rPr lang="en-US" altLang="ko-KR" sz="1000" b="1" dirty="0" err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typ</a:t>
            </a:r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host</a:t>
            </a:r>
          </a:p>
          <a:p>
            <a:pPr>
              <a:defRPr/>
            </a:pPr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a=candidate:Rac1bca56 1 UDP 16777215 172.27.202.86 50455 </a:t>
            </a:r>
            <a:r>
              <a:rPr lang="en-US" altLang="ko-KR" sz="1000" b="1" dirty="0" err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typ</a:t>
            </a:r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relay</a:t>
            </a:r>
            <a:endParaRPr lang="en-US" altLang="ko-KR" sz="1000" b="1" dirty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a=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ea typeface="+mn-ea"/>
              </a:rPr>
              <a:t>sendrecv</a:t>
            </a:r>
            <a:endParaRPr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141" y="588830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ICE attributes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189378" y="588830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ICE candidates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8" name="모서리가 둥근 직사각형 6"/>
          <p:cNvSpPr/>
          <p:nvPr/>
        </p:nvSpPr>
        <p:spPr>
          <a:xfrm>
            <a:off x="5313040" y="1412776"/>
            <a:ext cx="4302130" cy="4752527"/>
          </a:xfrm>
          <a:prstGeom prst="roundRect">
            <a:avLst>
              <a:gd name="adj" fmla="val 4176"/>
            </a:avLst>
          </a:prstGeom>
          <a:solidFill>
            <a:srgbClr val="FFFFFF">
              <a:lumMod val="75000"/>
              <a:alpha val="19000"/>
            </a:srgbClr>
          </a:solidFill>
          <a:ln w="1905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18000" rIns="18000" anchor="t" anchorCtr="0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Interactive Connection Establishment</a:t>
            </a:r>
            <a:r>
              <a:rPr kumimoji="0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 (RFC 5245)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kern="0" dirty="0" smtClean="0">
              <a:solidFill>
                <a:srgbClr val="000000"/>
              </a:solidFill>
              <a:latin typeface="Arial"/>
              <a:ea typeface="맑은 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STUN + TURN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을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 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이용하여 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SIP Client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가 최적의 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RTP 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통신 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(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가급적 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P2P)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를 할 수 있도록 함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TURN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은 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Worst Case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에만 사용해야 함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Caller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의 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Candidates 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중 하나로 </a:t>
            </a:r>
            <a:r>
              <a:rPr kumimoji="0" lang="en-US" altLang="ko-KR" kern="0" dirty="0" err="1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Callee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가 연결했을 경우에 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Caller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의 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Media 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전송 시작</a:t>
            </a:r>
            <a:endParaRPr kumimoji="0" lang="en-US" altLang="ko-KR" kern="0" dirty="0" smtClean="0">
              <a:solidFill>
                <a:srgbClr val="000000"/>
              </a:solidFill>
              <a:latin typeface="Arial"/>
              <a:ea typeface="맑은 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SIP Client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는 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NAT Type</a:t>
            </a:r>
            <a:r>
              <a:rPr kumimoji="0" lang="ko-KR" altLang="en-US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이 무엇인지 알 필요 없음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itchFamily="50" charset="-127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kern="0" noProof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ICE Brief Steps</a:t>
            </a:r>
          </a:p>
          <a:p>
            <a:pPr marL="357188" lvl="1" indent="-174625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ko-KR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Allocation</a:t>
            </a:r>
          </a:p>
          <a:p>
            <a:pPr marL="623888" lvl="2" indent="-174625" fontAlgn="auto" latinLnBrk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INVITE message </a:t>
            </a:r>
            <a:r>
              <a:rPr kumimoji="0" lang="ko-KR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전송 전에 모든 가능한 </a:t>
            </a:r>
            <a:r>
              <a:rPr kumimoji="0" lang="en-US" altLang="ko-KR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candidate</a:t>
            </a:r>
            <a:r>
              <a:rPr kumimoji="0" lang="ko-KR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을 수집 </a:t>
            </a:r>
            <a:r>
              <a:rPr kumimoji="0" lang="en-US" altLang="ko-KR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(Local Address, Server Reflexive</a:t>
            </a:r>
            <a:r>
              <a:rPr kumimoji="0" lang="en-US" altLang="ko-KR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 Address, Relay Address)</a:t>
            </a:r>
            <a:endParaRPr kumimoji="0" lang="en-US" altLang="ko-KR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itchFamily="50" charset="-127"/>
            </a:endParaRPr>
          </a:p>
          <a:p>
            <a:pPr marL="357188" lvl="1" indent="-174625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Prioritization</a:t>
            </a:r>
          </a:p>
          <a:p>
            <a:pPr marL="623888" lvl="2" indent="-174625" fontAlgn="auto" latinLnBrk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2</a:t>
            </a:r>
            <a:r>
              <a:rPr kumimoji="0" lang="en-US" altLang="ko-KR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24</a:t>
            </a:r>
            <a:r>
              <a:rPr kumimoji="0" lang="en-US" altLang="ko-KR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 x (Type Preference) + 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2</a:t>
            </a:r>
            <a:r>
              <a:rPr kumimoji="0" lang="en-US" altLang="ko-KR" kern="0" baseline="3000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8</a:t>
            </a:r>
            <a:r>
              <a:rPr kumimoji="0" lang="en-US" altLang="ko-KR" kern="0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 </a:t>
            </a:r>
            <a:r>
              <a:rPr kumimoji="0" lang="en-US" altLang="ko-KR" kern="0" dirty="0">
                <a:solidFill>
                  <a:srgbClr val="000000"/>
                </a:solidFill>
                <a:latin typeface="Arial"/>
                <a:ea typeface="맑은 고딕" pitchFamily="50" charset="-127"/>
              </a:rPr>
              <a:t>x (</a:t>
            </a:r>
            <a:r>
              <a:rPr kumimoji="0" lang="en-US" altLang="ko-KR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Local Preference) + (256 – </a:t>
            </a:r>
            <a:r>
              <a:rPr kumimoji="0" lang="en-US" altLang="ko-KR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componentID</a:t>
            </a:r>
            <a:r>
              <a:rPr kumimoji="0" lang="en-US" altLang="ko-KR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)</a:t>
            </a:r>
            <a:endParaRPr kumimoji="0" lang="en-US" altLang="ko-KR" kern="0" dirty="0">
              <a:solidFill>
                <a:srgbClr val="000000"/>
              </a:solidFill>
              <a:latin typeface="Arial"/>
              <a:ea typeface="맑은 고딕" pitchFamily="50" charset="-127"/>
            </a:endParaRPr>
          </a:p>
          <a:p>
            <a:pPr marL="357188" lvl="1" indent="-174625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ko-KR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Offer Encoding</a:t>
            </a:r>
          </a:p>
          <a:p>
            <a:pPr marL="623888" lvl="2" indent="-174625" fontAlgn="auto" latinLnBrk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send INVITE to </a:t>
            </a:r>
            <a:r>
              <a:rPr kumimoji="0" lang="en-US" altLang="ko-KR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callee</a:t>
            </a:r>
            <a:r>
              <a:rPr kumimoji="0" lang="en-US" altLang="ko-KR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itchFamily="50" charset="-127"/>
              </a:rPr>
              <a:t> with SDP Offer</a:t>
            </a:r>
          </a:p>
        </p:txBody>
      </p:sp>
      <p:sp>
        <p:nvSpPr>
          <p:cNvPr id="11" name="왼쪽 중괄호 10"/>
          <p:cNvSpPr/>
          <p:nvPr/>
        </p:nvSpPr>
        <p:spPr>
          <a:xfrm rot="16200000">
            <a:off x="2522730" y="4111446"/>
            <a:ext cx="108016" cy="576065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 rot="16200000">
            <a:off x="4610962" y="4183455"/>
            <a:ext cx="108015" cy="432049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45317" y="4436861"/>
            <a:ext cx="927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i="1" dirty="0" smtClean="0">
                <a:latin typeface="맑은 고딕" pitchFamily="50" charset="-127"/>
                <a:ea typeface="맑은 고딕" pitchFamily="50" charset="-127"/>
              </a:rPr>
              <a:t>Priority</a:t>
            </a:r>
            <a:endParaRPr lang="ko-KR" altLang="en-US" sz="900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00134" y="4436861"/>
            <a:ext cx="927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i="1" dirty="0" smtClean="0">
                <a:latin typeface="맑은 고딕" pitchFamily="50" charset="-127"/>
                <a:ea typeface="맑은 고딕" pitchFamily="50" charset="-127"/>
              </a:rPr>
              <a:t>Type</a:t>
            </a:r>
            <a:endParaRPr lang="ko-KR" altLang="en-US" sz="900" i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2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63500"/>
            <a:ext cx="4248919" cy="473075"/>
          </a:xfrm>
        </p:spPr>
        <p:txBody>
          <a:bodyPr/>
          <a:lstStyle/>
          <a:p>
            <a:r>
              <a:rPr lang="en-US" altLang="ko-KR" dirty="0" smtClean="0"/>
              <a:t>TCP/IP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025" y="679450"/>
            <a:ext cx="9418638" cy="445294"/>
          </a:xfrm>
        </p:spPr>
        <p:txBody>
          <a:bodyPr/>
          <a:lstStyle/>
          <a:p>
            <a:r>
              <a:rPr lang="en-US" altLang="ko-KR" dirty="0" smtClean="0"/>
              <a:t>TCP/IP Protocol</a:t>
            </a:r>
            <a:r>
              <a:rPr lang="ko-KR" altLang="en-US" dirty="0" smtClean="0"/>
              <a:t>은 다양한 형태의 물리적 네트워크에 연결된 컴퓨터 간의 상호 통신을 위한 인터넷의 기본 프로토콜이다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3" name="모서리가 둥근 직사각형 6"/>
          <p:cNvSpPr/>
          <p:nvPr/>
        </p:nvSpPr>
        <p:spPr>
          <a:xfrm>
            <a:off x="383244" y="1700808"/>
            <a:ext cx="2049476" cy="4608513"/>
          </a:xfrm>
          <a:prstGeom prst="roundRect">
            <a:avLst>
              <a:gd name="adj" fmla="val 4176"/>
            </a:avLst>
          </a:prstGeom>
          <a:solidFill>
            <a:srgbClr val="FFFFFF">
              <a:lumMod val="75000"/>
              <a:alpha val="19000"/>
            </a:srgbClr>
          </a:solidFill>
          <a:ln w="1905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18000" rIns="1800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itchFamily="50" charset="-127"/>
            </a:endParaRPr>
          </a:p>
        </p:txBody>
      </p:sp>
      <p:cxnSp>
        <p:nvCxnSpPr>
          <p:cNvPr id="25" name="직선 화살표 연결선 1071"/>
          <p:cNvCxnSpPr/>
          <p:nvPr/>
        </p:nvCxnSpPr>
        <p:spPr>
          <a:xfrm>
            <a:off x="383244" y="2243090"/>
            <a:ext cx="4345494" cy="1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28" name="모서리가 둥근 직사각형 6"/>
          <p:cNvSpPr/>
          <p:nvPr/>
        </p:nvSpPr>
        <p:spPr>
          <a:xfrm>
            <a:off x="2679262" y="1700808"/>
            <a:ext cx="2049476" cy="4608513"/>
          </a:xfrm>
          <a:prstGeom prst="roundRect">
            <a:avLst>
              <a:gd name="adj" fmla="val 4176"/>
            </a:avLst>
          </a:prstGeom>
          <a:solidFill>
            <a:srgbClr val="FFFFFF">
              <a:lumMod val="75000"/>
              <a:alpha val="19000"/>
            </a:srgbClr>
          </a:solidFill>
          <a:ln w="1905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lIns="18000" rIns="1800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79262" y="2243090"/>
            <a:ext cx="2049476" cy="17426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Application</a:t>
            </a:r>
          </a:p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(HTTP, </a:t>
            </a:r>
            <a:r>
              <a:rPr lang="en-US" altLang="ko-KR" dirty="0" smtClean="0">
                <a:solidFill>
                  <a:srgbClr val="C00000"/>
                </a:solidFill>
                <a:latin typeface="Arial"/>
                <a:ea typeface="맑은 고딕" pitchFamily="50" charset="-127"/>
              </a:rPr>
              <a:t>SIP</a:t>
            </a:r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, FTP, TELNET)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87500" y="1700808"/>
            <a:ext cx="2049476" cy="5422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 smtClean="0">
                <a:solidFill>
                  <a:sysClr val="windowText" lastClr="000000"/>
                </a:solidFill>
                <a:latin typeface="Arial"/>
                <a:ea typeface="맑은 고딕" pitchFamily="50" charset="-127"/>
              </a:rPr>
              <a:t>TCP/IP Layer</a:t>
            </a:r>
            <a:endParaRPr kumimoji="0" lang="en-US" altLang="ko-KR" sz="1400" b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맑은 고딕" pitchFamily="50" charset="-127"/>
            </a:endParaRPr>
          </a:p>
        </p:txBody>
      </p:sp>
      <p:cxnSp>
        <p:nvCxnSpPr>
          <p:cNvPr id="42" name="직선 화살표 연결선 1071"/>
          <p:cNvCxnSpPr/>
          <p:nvPr/>
        </p:nvCxnSpPr>
        <p:spPr>
          <a:xfrm>
            <a:off x="383244" y="2823980"/>
            <a:ext cx="2049476" cy="0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43" name="직선 화살표 연결선 1071"/>
          <p:cNvCxnSpPr/>
          <p:nvPr/>
        </p:nvCxnSpPr>
        <p:spPr>
          <a:xfrm>
            <a:off x="383244" y="3404870"/>
            <a:ext cx="2049476" cy="1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44" name="직선 화살표 연결선 1071"/>
          <p:cNvCxnSpPr/>
          <p:nvPr/>
        </p:nvCxnSpPr>
        <p:spPr>
          <a:xfrm flipV="1">
            <a:off x="383244" y="3985759"/>
            <a:ext cx="4345494" cy="1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1" name="직선 화살표 연결선 1071"/>
          <p:cNvCxnSpPr/>
          <p:nvPr/>
        </p:nvCxnSpPr>
        <p:spPr>
          <a:xfrm>
            <a:off x="383244" y="4566650"/>
            <a:ext cx="4345494" cy="0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2" name="직선 화살표 연결선 1071"/>
          <p:cNvCxnSpPr/>
          <p:nvPr/>
        </p:nvCxnSpPr>
        <p:spPr>
          <a:xfrm>
            <a:off x="383244" y="5147540"/>
            <a:ext cx="4345494" cy="0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64" name="직선 화살표 연결선 1071"/>
          <p:cNvCxnSpPr/>
          <p:nvPr/>
        </p:nvCxnSpPr>
        <p:spPr>
          <a:xfrm>
            <a:off x="383244" y="5728430"/>
            <a:ext cx="2049476" cy="0"/>
          </a:xfrm>
          <a:prstGeom prst="straightConnector1">
            <a:avLst/>
          </a:prstGeom>
          <a:noFill/>
          <a:ln w="12700" cap="flat" cmpd="sng" algn="ctr">
            <a:solidFill>
              <a:srgbClr val="FFFFFF">
                <a:lumMod val="7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679262" y="3985760"/>
            <a:ext cx="2049476" cy="580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Transport</a:t>
            </a:r>
          </a:p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Arial"/>
                <a:ea typeface="맑은 고딕" pitchFamily="50" charset="-127"/>
              </a:rPr>
              <a:t>TCP, UDP, TLS, WS</a:t>
            </a:r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79262" y="4566650"/>
            <a:ext cx="2049476" cy="580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Internet</a:t>
            </a:r>
          </a:p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Arial"/>
                <a:ea typeface="맑은 고딕" pitchFamily="50" charset="-127"/>
              </a:rPr>
              <a:t>IP</a:t>
            </a:r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, ICMP, IGMP)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679262" y="5147540"/>
            <a:ext cx="2049476" cy="11617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Data Link</a:t>
            </a:r>
          </a:p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(</a:t>
            </a:r>
            <a:r>
              <a:rPr lang="en-US" altLang="ko-KR" dirty="0" smtClean="0">
                <a:latin typeface="Arial"/>
                <a:ea typeface="맑은 고딕" pitchFamily="50" charset="-127"/>
              </a:rPr>
              <a:t>Ethernet, Modem,</a:t>
            </a:r>
            <a:r>
              <a:rPr lang="en-US" altLang="ko-KR" dirty="0" smtClean="0">
                <a:solidFill>
                  <a:srgbClr val="C00000"/>
                </a:solidFill>
                <a:latin typeface="Arial"/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  <a:latin typeface="Arial"/>
                <a:ea typeface="맑은 고딕" pitchFamily="50" charset="-127"/>
              </a:rPr>
              <a:t>WiFi</a:t>
            </a:r>
            <a:r>
              <a:rPr lang="en-US" altLang="ko-KR" dirty="0" smtClean="0">
                <a:solidFill>
                  <a:srgbClr val="C00000"/>
                </a:solidFill>
                <a:latin typeface="Arial"/>
                <a:ea typeface="맑은 고딕" pitchFamily="50" charset="-127"/>
              </a:rPr>
              <a:t>, WCDMA, LTE</a:t>
            </a:r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3244" y="2243091"/>
            <a:ext cx="2049476" cy="580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Application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3244" y="1700808"/>
            <a:ext cx="2049476" cy="5422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kern="0" dirty="0" smtClean="0">
                <a:solidFill>
                  <a:sysClr val="windowText" lastClr="000000"/>
                </a:solidFill>
                <a:latin typeface="Arial"/>
                <a:ea typeface="맑은 고딕" pitchFamily="50" charset="-127"/>
              </a:rPr>
              <a:t>OSI Reference Layer</a:t>
            </a:r>
            <a:endParaRPr kumimoji="0" lang="en-US" altLang="ko-KR" sz="1400" b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3244" y="2823981"/>
            <a:ext cx="2049476" cy="580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Presentation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3244" y="3404871"/>
            <a:ext cx="2049476" cy="580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Session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83244" y="3985760"/>
            <a:ext cx="2049476" cy="580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Transport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3244" y="4566650"/>
            <a:ext cx="2049476" cy="580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Network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3244" y="5147540"/>
            <a:ext cx="2049476" cy="580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Data Link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3244" y="5728430"/>
            <a:ext cx="2049476" cy="580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en-US" altLang="ko-KR" dirty="0" smtClean="0">
                <a:solidFill>
                  <a:srgbClr val="000000"/>
                </a:solidFill>
                <a:latin typeface="Arial"/>
                <a:ea typeface="맑은 고딕" pitchFamily="50" charset="-127"/>
              </a:rPr>
              <a:t>Physical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465168" y="1212085"/>
            <a:ext cx="2457220" cy="286849"/>
            <a:chOff x="6537176" y="1612499"/>
            <a:chExt cx="2457220" cy="286849"/>
          </a:xfrm>
        </p:grpSpPr>
        <p:sp>
          <p:nvSpPr>
            <p:cNvPr id="91" name="평행 사변형 90"/>
            <p:cNvSpPr/>
            <p:nvPr/>
          </p:nvSpPr>
          <p:spPr>
            <a:xfrm>
              <a:off x="6537176" y="1795016"/>
              <a:ext cx="2457220" cy="104332"/>
            </a:xfrm>
            <a:prstGeom prst="parallelogram">
              <a:avLst>
                <a:gd name="adj" fmla="val 119535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schemeClr val="tx1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0" name="순서도: 처리 89"/>
            <p:cNvSpPr/>
            <p:nvPr/>
          </p:nvSpPr>
          <p:spPr>
            <a:xfrm>
              <a:off x="6537176" y="1612499"/>
              <a:ext cx="2320375" cy="286849"/>
            </a:xfrm>
            <a:prstGeom prst="flowChartProcess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History of Internet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1352600" y="1212085"/>
            <a:ext cx="2457220" cy="286849"/>
            <a:chOff x="6537176" y="1612499"/>
            <a:chExt cx="2457220" cy="286849"/>
          </a:xfrm>
        </p:grpSpPr>
        <p:sp>
          <p:nvSpPr>
            <p:cNvPr id="93" name="평행 사변형 92"/>
            <p:cNvSpPr/>
            <p:nvPr/>
          </p:nvSpPr>
          <p:spPr>
            <a:xfrm>
              <a:off x="6537176" y="1795016"/>
              <a:ext cx="2457220" cy="104332"/>
            </a:xfrm>
            <a:prstGeom prst="parallelogram">
              <a:avLst>
                <a:gd name="adj" fmla="val 119535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schemeClr val="tx1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4" name="순서도: 처리 93"/>
            <p:cNvSpPr/>
            <p:nvPr/>
          </p:nvSpPr>
          <p:spPr>
            <a:xfrm>
              <a:off x="6537176" y="1612499"/>
              <a:ext cx="2320375" cy="286849"/>
            </a:xfrm>
            <a:prstGeom prst="flowChartProcess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Protocol Layer</a:t>
              </a:r>
              <a:endPara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endParaRPr>
            </a:p>
          </p:txBody>
        </p:sp>
      </p:grpSp>
      <p:cxnSp>
        <p:nvCxnSpPr>
          <p:cNvPr id="96" name="직선 연결선 95"/>
          <p:cNvCxnSpPr/>
          <p:nvPr/>
        </p:nvCxnSpPr>
        <p:spPr>
          <a:xfrm>
            <a:off x="5843117" y="1925543"/>
            <a:ext cx="0" cy="4239761"/>
          </a:xfrm>
          <a:prstGeom prst="line">
            <a:avLst/>
          </a:prstGeom>
          <a:noFill/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7" name="직선 연결선 96"/>
          <p:cNvCxnSpPr/>
          <p:nvPr/>
        </p:nvCxnSpPr>
        <p:spPr>
          <a:xfrm flipH="1">
            <a:off x="5753845" y="1929324"/>
            <a:ext cx="170972" cy="0"/>
          </a:xfrm>
          <a:prstGeom prst="line">
            <a:avLst/>
          </a:prstGeom>
          <a:noFill/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5313040" y="1806213"/>
            <a:ext cx="465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1969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5" name="모서리가 둥근 사각형 설명선 114"/>
          <p:cNvSpPr/>
          <p:nvPr/>
        </p:nvSpPr>
        <p:spPr>
          <a:xfrm>
            <a:off x="6249144" y="1772816"/>
            <a:ext cx="3312368" cy="1051164"/>
          </a:xfrm>
          <a:prstGeom prst="wedgeRoundRectCallout">
            <a:avLst>
              <a:gd name="adj1" fmla="val -58172"/>
              <a:gd name="adj2" fmla="val -36722"/>
              <a:gd name="adj3" fmla="val 16667"/>
            </a:avLst>
          </a:prstGeom>
          <a:gradFill flip="none" rotWithShape="1">
            <a:gsLst>
              <a:gs pos="48300">
                <a:srgbClr val="EAEAEA">
                  <a:alpha val="90000"/>
                </a:srgbClr>
              </a:gs>
              <a:gs pos="0">
                <a:schemeClr val="bg1">
                  <a:lumMod val="86000"/>
                  <a:alpha val="90000"/>
                </a:schemeClr>
              </a:gs>
              <a:gs pos="100000">
                <a:schemeClr val="bg1">
                  <a:lumMod val="98000"/>
                  <a:alpha val="9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ctr" anchorCtr="0"/>
          <a:lstStyle/>
          <a:p>
            <a:pPr lvl="0"/>
            <a:r>
              <a:rPr kumimoji="0" lang="en-US" altLang="ko-KR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ARPANET</a:t>
            </a:r>
            <a:r>
              <a:rPr kumimoji="0" lang="ko-KR" altLang="en-US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은</a:t>
            </a:r>
            <a:r>
              <a: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ko-KR" altLang="en-US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미 국방부의 고등 연구 계획국 </a:t>
            </a:r>
            <a:r>
              <a: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(Advanced Research Project Agency) </a:t>
            </a:r>
            <a:r>
              <a:rPr kumimoji="0" lang="ko-KR" altLang="en-US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의 주도하에 만들어진 세계 최초의 </a:t>
            </a:r>
            <a:r>
              <a: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Packet Switching</a:t>
            </a:r>
            <a:r>
              <a:rPr kumimoji="0" lang="ko-KR" altLang="en-US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 네트워크로</a:t>
            </a:r>
            <a:r>
              <a: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,  ARPA </a:t>
            </a:r>
            <a:r>
              <a:rPr kumimoji="0" lang="ko-KR" altLang="en-US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프로젝트에 참여하는 각 대학</a:t>
            </a:r>
            <a:r>
              <a: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, </a:t>
            </a:r>
            <a:r>
              <a:rPr kumimoji="0" lang="ko-KR" altLang="en-US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연구소 및 군 연구원들의 통신에 활용되었음</a:t>
            </a:r>
            <a:r>
              <a: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. </a:t>
            </a:r>
            <a:r>
              <a:rPr kumimoji="0" lang="ko-KR" altLang="en-US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바로 이 </a:t>
            </a:r>
            <a:r>
              <a: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ARPANET</a:t>
            </a:r>
            <a:r>
              <a:rPr kumimoji="0" lang="ko-KR" altLang="en-US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이 지금의 </a:t>
            </a:r>
            <a:r>
              <a: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Internet</a:t>
            </a:r>
            <a:r>
              <a:rPr kumimoji="0" lang="ko-KR" altLang="en-US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의 모체가 됨</a:t>
            </a:r>
            <a:r>
              <a:rPr kumimoji="0" lang="en-US" altLang="ko-KR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.</a:t>
            </a:r>
            <a:endParaRPr kumimoji="0" lang="en-US" altLang="ko-KR" sz="1000" kern="0" dirty="0">
              <a:solidFill>
                <a:srgbClr val="000000"/>
              </a:solidFill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 flipH="1">
            <a:off x="5753845" y="2993443"/>
            <a:ext cx="170972" cy="0"/>
          </a:xfrm>
          <a:prstGeom prst="line">
            <a:avLst/>
          </a:prstGeom>
          <a:noFill/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5313040" y="2886188"/>
            <a:ext cx="465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1982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8" name="모서리가 둥근 사각형 설명선 117"/>
          <p:cNvSpPr/>
          <p:nvPr/>
        </p:nvSpPr>
        <p:spPr>
          <a:xfrm>
            <a:off x="6249144" y="2886188"/>
            <a:ext cx="3312368" cy="994446"/>
          </a:xfrm>
          <a:prstGeom prst="wedgeRoundRectCallout">
            <a:avLst>
              <a:gd name="adj1" fmla="val -58674"/>
              <a:gd name="adj2" fmla="val -40330"/>
              <a:gd name="adj3" fmla="val 16667"/>
            </a:avLst>
          </a:prstGeom>
          <a:gradFill flip="none" rotWithShape="1">
            <a:gsLst>
              <a:gs pos="48300">
                <a:srgbClr val="EAEAEA">
                  <a:alpha val="90000"/>
                </a:srgbClr>
              </a:gs>
              <a:gs pos="0">
                <a:schemeClr val="bg1">
                  <a:lumMod val="86000"/>
                  <a:alpha val="90000"/>
                </a:schemeClr>
              </a:gs>
              <a:gs pos="100000">
                <a:schemeClr val="bg1">
                  <a:lumMod val="98000"/>
                  <a:alpha val="9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ctr" anchorCtr="0"/>
          <a:lstStyle/>
          <a:p>
            <a:pPr lvl="0"/>
            <a:r>
              <a:rPr kumimoji="0" lang="en-US" altLang="ko-KR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DCA (the Defense Communication Agency)</a:t>
            </a:r>
            <a:r>
              <a:rPr kumimoji="0" lang="ko-KR" altLang="en-US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와 </a:t>
            </a:r>
            <a:r>
              <a:rPr kumimoji="0" lang="en-US" altLang="ko-KR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DARPA (Defense Advanced Research Project Agency)</a:t>
            </a:r>
            <a:r>
              <a:rPr kumimoji="0" lang="ko-KR" altLang="en-US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는 </a:t>
            </a:r>
            <a:r>
              <a:rPr kumimoji="0" lang="en-US" altLang="ko-KR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ARPANET</a:t>
            </a:r>
            <a:r>
              <a:rPr kumimoji="0" lang="ko-KR" altLang="en-US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에 사용하기 위하여 </a:t>
            </a:r>
            <a:r>
              <a:rPr kumimoji="0" lang="en-US" altLang="ko-KR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TCP (Transport Control Protocol)</a:t>
            </a:r>
            <a:r>
              <a:rPr kumimoji="0" lang="ko-KR" altLang="en-US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과 </a:t>
            </a:r>
            <a:r>
              <a:rPr kumimoji="0" lang="en-US" altLang="ko-KR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IP (Internet Protocol)</a:t>
            </a:r>
            <a:r>
              <a:rPr kumimoji="0" lang="ko-KR" altLang="en-US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을 하나의 프로토콜로 </a:t>
            </a:r>
            <a:r>
              <a:rPr kumimoji="0" lang="en-US" altLang="ko-KR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(Protocol Suite)</a:t>
            </a:r>
            <a:r>
              <a:rPr kumimoji="0" lang="ko-KR" altLang="en-US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ko-KR" altLang="en-US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만들고 미 국방성은 </a:t>
            </a:r>
            <a:r>
              <a:rPr kumimoji="0" lang="en-US" altLang="ko-KR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TCP/IP</a:t>
            </a:r>
            <a:r>
              <a:rPr kumimoji="0" lang="ko-KR" altLang="en-US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를 국방성 표준으로 선정함</a:t>
            </a:r>
            <a:r>
              <a:rPr kumimoji="0" lang="en-US" altLang="ko-KR" sz="1000" kern="0" dirty="0" smtClean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rPr>
              <a:t>.</a:t>
            </a:r>
            <a:endParaRPr kumimoji="0" lang="en-US" altLang="ko-KR" sz="1000" kern="0" dirty="0">
              <a:solidFill>
                <a:srgbClr val="000000"/>
              </a:solidFill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 flipH="1">
            <a:off x="5753845" y="3943364"/>
            <a:ext cx="170972" cy="0"/>
          </a:xfrm>
          <a:prstGeom prst="line">
            <a:avLst/>
          </a:prstGeom>
          <a:noFill/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5313040" y="3836109"/>
            <a:ext cx="465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1986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2" name="모서리가 둥근 사각형 설명선 121"/>
          <p:cNvSpPr/>
          <p:nvPr/>
        </p:nvSpPr>
        <p:spPr>
          <a:xfrm>
            <a:off x="6249144" y="3959220"/>
            <a:ext cx="3312368" cy="808979"/>
          </a:xfrm>
          <a:prstGeom prst="wedgeRoundRectCallout">
            <a:avLst>
              <a:gd name="adj1" fmla="val -58423"/>
              <a:gd name="adj2" fmla="val -50024"/>
              <a:gd name="adj3" fmla="val 16667"/>
            </a:avLst>
          </a:prstGeom>
          <a:gradFill flip="none" rotWithShape="1">
            <a:gsLst>
              <a:gs pos="48300">
                <a:srgbClr val="EAEAEA">
                  <a:alpha val="90000"/>
                </a:srgbClr>
              </a:gs>
              <a:gs pos="0">
                <a:schemeClr val="bg1">
                  <a:lumMod val="86000"/>
                  <a:alpha val="90000"/>
                </a:schemeClr>
              </a:gs>
              <a:gs pos="100000">
                <a:schemeClr val="bg1">
                  <a:lumMod val="98000"/>
                  <a:alpha val="9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ctr" anchorCtr="0"/>
          <a:lstStyle/>
          <a:p>
            <a:pPr lvl="0"/>
            <a:r>
              <a:rPr lang="ko-KR" altLang="en-US" sz="1000" dirty="0"/>
              <a:t>미국 과학 재단</a:t>
            </a:r>
            <a:r>
              <a:rPr lang="en-US" altLang="ko-KR" sz="1000" dirty="0"/>
              <a:t>(National Science Foundation: NSF)</a:t>
            </a:r>
            <a:r>
              <a:rPr lang="ko-KR" altLang="en-US" sz="1000" dirty="0"/>
              <a:t>는 </a:t>
            </a:r>
            <a:r>
              <a:rPr lang="en-US" altLang="ko-KR" sz="1000" dirty="0"/>
              <a:t>5</a:t>
            </a:r>
            <a:r>
              <a:rPr lang="ko-KR" altLang="en-US" sz="1000" dirty="0"/>
              <a:t>대 </a:t>
            </a:r>
            <a:r>
              <a:rPr lang="ko-KR" altLang="en-US" sz="1000" dirty="0" smtClean="0"/>
              <a:t>슈퍼 컴퓨터 </a:t>
            </a:r>
            <a:r>
              <a:rPr lang="ko-KR" altLang="en-US" sz="1000" dirty="0"/>
              <a:t>센터들을 연결하는데 </a:t>
            </a:r>
            <a:r>
              <a:rPr lang="en-US" altLang="ko-KR" sz="1000" dirty="0"/>
              <a:t>56Kbps</a:t>
            </a:r>
            <a:r>
              <a:rPr lang="ko-KR" altLang="en-US" sz="1000" dirty="0"/>
              <a:t>속도의 </a:t>
            </a:r>
            <a:r>
              <a:rPr lang="ko-KR" altLang="en-US" sz="1000" dirty="0" err="1" smtClean="0"/>
              <a:t>기간망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(Backbone </a:t>
            </a:r>
            <a:r>
              <a:rPr lang="en-US" altLang="ko-KR" sz="1000" dirty="0"/>
              <a:t>Network)</a:t>
            </a:r>
            <a:r>
              <a:rPr lang="ko-KR" altLang="en-US" sz="1000" dirty="0"/>
              <a:t>을 </a:t>
            </a:r>
            <a:r>
              <a:rPr lang="ko-KR" altLang="en-US" sz="1000" dirty="0" smtClean="0"/>
              <a:t>만들고 </a:t>
            </a:r>
            <a:r>
              <a:rPr lang="en-US" altLang="ko-KR" sz="1000" dirty="0" smtClean="0"/>
              <a:t>NSFNET</a:t>
            </a:r>
            <a:r>
              <a:rPr lang="ko-KR" altLang="en-US" sz="1000" dirty="0" smtClean="0"/>
              <a:t>으로 명명</a:t>
            </a:r>
            <a:r>
              <a:rPr lang="en-US" altLang="ko-KR" sz="1000" dirty="0" smtClean="0"/>
              <a:t>. </a:t>
            </a:r>
            <a:r>
              <a:rPr lang="ko-KR" altLang="en-US" sz="1000" dirty="0"/>
              <a:t>이를 계기로 </a:t>
            </a:r>
            <a:r>
              <a:rPr lang="ko-KR" altLang="en-US" sz="1000" dirty="0" smtClean="0"/>
              <a:t>많은 기관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특히 </a:t>
            </a:r>
            <a:r>
              <a:rPr lang="ko-KR" altLang="en-US" sz="1000" dirty="0" smtClean="0"/>
              <a:t>대학</a:t>
            </a:r>
            <a:r>
              <a:rPr lang="en-US" altLang="ko-KR" sz="1000" dirty="0"/>
              <a:t>)</a:t>
            </a:r>
            <a:r>
              <a:rPr lang="ko-KR" altLang="en-US" sz="1000" dirty="0"/>
              <a:t>들이 이 망에 연결 하게 된다</a:t>
            </a:r>
            <a:r>
              <a:rPr lang="en-US" altLang="ko-KR" sz="1000" dirty="0"/>
              <a:t>.</a:t>
            </a:r>
            <a:endParaRPr kumimoji="0" lang="en-US" altLang="ko-KR" sz="1000" kern="0" dirty="0">
              <a:solidFill>
                <a:srgbClr val="000000"/>
              </a:solidFill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 flipH="1">
            <a:off x="5753845" y="4962598"/>
            <a:ext cx="170972" cy="0"/>
          </a:xfrm>
          <a:prstGeom prst="line">
            <a:avLst/>
          </a:prstGeom>
          <a:noFill/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313040" y="4855343"/>
            <a:ext cx="465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1995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6" name="모서리가 둥근 사각형 설명선 125"/>
          <p:cNvSpPr/>
          <p:nvPr/>
        </p:nvSpPr>
        <p:spPr>
          <a:xfrm>
            <a:off x="6249144" y="4855344"/>
            <a:ext cx="3312368" cy="562398"/>
          </a:xfrm>
          <a:prstGeom prst="wedgeRoundRectCallout">
            <a:avLst>
              <a:gd name="adj1" fmla="val -58423"/>
              <a:gd name="adj2" fmla="val -33449"/>
              <a:gd name="adj3" fmla="val 16667"/>
            </a:avLst>
          </a:prstGeom>
          <a:gradFill flip="none" rotWithShape="1">
            <a:gsLst>
              <a:gs pos="48300">
                <a:srgbClr val="EAEAEA">
                  <a:alpha val="90000"/>
                </a:srgbClr>
              </a:gs>
              <a:gs pos="0">
                <a:schemeClr val="bg1">
                  <a:lumMod val="86000"/>
                  <a:alpha val="90000"/>
                </a:schemeClr>
              </a:gs>
              <a:gs pos="100000">
                <a:schemeClr val="bg1">
                  <a:lumMod val="98000"/>
                  <a:alpha val="9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ctr" anchorCtr="0"/>
          <a:lstStyle/>
          <a:p>
            <a:pPr lvl="0"/>
            <a:r>
              <a:rPr lang="en-US" altLang="ko-KR" sz="1000" dirty="0" smtClean="0"/>
              <a:t>NSFNET</a:t>
            </a:r>
            <a:r>
              <a:rPr lang="ko-KR" altLang="en-US" sz="1000" dirty="0" smtClean="0"/>
              <a:t>은 본래의 </a:t>
            </a:r>
            <a:r>
              <a:rPr lang="ko-KR" altLang="en-US" sz="1000" dirty="0" err="1" smtClean="0"/>
              <a:t>연구망으로</a:t>
            </a:r>
            <a:r>
              <a:rPr lang="ko-KR" altLang="en-US" sz="1000" dirty="0" smtClean="0"/>
              <a:t> 되돌아가기로 결정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이후 </a:t>
            </a:r>
            <a:r>
              <a:rPr lang="en-US" altLang="ko-KR" sz="1000" dirty="0" smtClean="0"/>
              <a:t>Comcast, Sprint</a:t>
            </a:r>
            <a:r>
              <a:rPr lang="ko-KR" altLang="en-US" sz="1000" dirty="0" smtClean="0"/>
              <a:t>와 같은 </a:t>
            </a:r>
            <a:r>
              <a:rPr lang="en-US" altLang="ko-KR" sz="1000" dirty="0" smtClean="0"/>
              <a:t>ISP</a:t>
            </a:r>
            <a:r>
              <a:rPr lang="ko-KR" altLang="en-US" sz="1000" dirty="0" smtClean="0"/>
              <a:t>가 생겨나고 상업적인 서비스 시작</a:t>
            </a:r>
            <a:r>
              <a:rPr lang="en-US" altLang="ko-KR" sz="1000" dirty="0" smtClean="0"/>
              <a:t>.</a:t>
            </a:r>
            <a:endParaRPr kumimoji="0" lang="en-US" altLang="ko-KR" sz="1000" kern="0" dirty="0">
              <a:solidFill>
                <a:srgbClr val="000000"/>
              </a:solidFill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 flipH="1">
            <a:off x="5753845" y="5592666"/>
            <a:ext cx="170972" cy="0"/>
          </a:xfrm>
          <a:prstGeom prst="line">
            <a:avLst/>
          </a:prstGeom>
          <a:noFill/>
          <a:ln w="254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5313040" y="5485411"/>
            <a:ext cx="465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1999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9" name="모서리가 둥근 사각형 설명선 128"/>
          <p:cNvSpPr/>
          <p:nvPr/>
        </p:nvSpPr>
        <p:spPr>
          <a:xfrm>
            <a:off x="6249144" y="5504198"/>
            <a:ext cx="3312368" cy="661106"/>
          </a:xfrm>
          <a:prstGeom prst="wedgeRoundRectCallout">
            <a:avLst>
              <a:gd name="adj1" fmla="val -58674"/>
              <a:gd name="adj2" fmla="val -38611"/>
              <a:gd name="adj3" fmla="val 16667"/>
            </a:avLst>
          </a:prstGeom>
          <a:gradFill flip="none" rotWithShape="1">
            <a:gsLst>
              <a:gs pos="48300">
                <a:srgbClr val="EAEAEA">
                  <a:alpha val="90000"/>
                </a:srgbClr>
              </a:gs>
              <a:gs pos="0">
                <a:schemeClr val="bg1">
                  <a:lumMod val="86000"/>
                  <a:alpha val="90000"/>
                </a:schemeClr>
              </a:gs>
              <a:gs pos="100000">
                <a:schemeClr val="bg1">
                  <a:lumMod val="98000"/>
                  <a:alpha val="9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rtlCol="0" anchor="ctr" anchorCtr="0"/>
          <a:lstStyle/>
          <a:p>
            <a:pPr lvl="0"/>
            <a:r>
              <a:rPr lang="en-US" altLang="ko-KR" sz="1000" dirty="0" smtClean="0"/>
              <a:t>NTT </a:t>
            </a:r>
            <a:r>
              <a:rPr lang="ko-KR" altLang="en-US" sz="1000" dirty="0" err="1" smtClean="0"/>
              <a:t>도코모가</a:t>
            </a:r>
            <a:r>
              <a:rPr lang="ko-KR" altLang="en-US" sz="1000" dirty="0" smtClean="0"/>
              <a:t> 세계 최초로 이동통신망을 이용한 인터넷 서비스인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-Mode</a:t>
            </a:r>
            <a:r>
              <a:rPr lang="ko-KR" altLang="en-US" sz="1000" dirty="0" smtClean="0"/>
              <a:t>를 시작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이후 </a:t>
            </a:r>
            <a:r>
              <a:rPr lang="en-US" altLang="ko-KR" sz="1000" dirty="0" smtClean="0"/>
              <a:t>WCDMA, 3G, LTE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등 이동통신 망을 이용한 더 빠른 데이터 전송 서비스로 진화</a:t>
            </a:r>
            <a:r>
              <a:rPr lang="en-US" altLang="ko-KR" sz="1000" dirty="0" smtClean="0"/>
              <a:t>.</a:t>
            </a:r>
            <a:endParaRPr kumimoji="0" lang="en-US" altLang="ko-KR" sz="1000" kern="0" dirty="0">
              <a:solidFill>
                <a:srgbClr val="000000"/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0" name="제목 1"/>
          <p:cNvSpPr txBox="1">
            <a:spLocks/>
          </p:cNvSpPr>
          <p:nvPr/>
        </p:nvSpPr>
        <p:spPr bwMode="auto">
          <a:xfrm>
            <a:off x="7473280" y="63500"/>
            <a:ext cx="22326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TCP/IP Basic</a:t>
            </a:r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2233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RTP </a:t>
            </a:r>
            <a:r>
              <a:rPr lang="en-US" altLang="ko-KR" dirty="0" err="1" smtClean="0"/>
              <a:t>QoS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안정적이고 높은 통화 품질 보장을 위해 </a:t>
            </a:r>
            <a:r>
              <a:rPr lang="en-US" altLang="ko-KR" dirty="0" smtClean="0"/>
              <a:t>DSCP, 802.1p, UPnP, QIS</a:t>
            </a:r>
            <a:r>
              <a:rPr lang="ko-KR" altLang="en-US" dirty="0"/>
              <a:t> </a:t>
            </a:r>
            <a:r>
              <a:rPr lang="ko-KR" altLang="en-US" dirty="0" smtClean="0"/>
              <a:t>등의 기술을 모두 이용한다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왼쪽 중괄호 4"/>
          <p:cNvSpPr/>
          <p:nvPr/>
        </p:nvSpPr>
        <p:spPr>
          <a:xfrm rot="10800000">
            <a:off x="8625409" y="2901230"/>
            <a:ext cx="216026" cy="320301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38205" y="2859307"/>
            <a:ext cx="86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Internet</a:t>
            </a:r>
          </a:p>
          <a:p>
            <a:r>
              <a:rPr lang="en-US" altLang="ko-KR" sz="1000" dirty="0" smtClean="0">
                <a:latin typeface="+mn-ea"/>
                <a:ea typeface="+mn-ea"/>
              </a:rPr>
              <a:t>Layer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5128" y="2943946"/>
            <a:ext cx="2363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DSCP for IP protocol</a:t>
            </a:r>
            <a:endParaRPr lang="ko-KR" altLang="en-US" sz="9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왼쪽 중괄호 7"/>
          <p:cNvSpPr/>
          <p:nvPr/>
        </p:nvSpPr>
        <p:spPr>
          <a:xfrm rot="10800000">
            <a:off x="8625409" y="3458292"/>
            <a:ext cx="216026" cy="320301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05128" y="3501008"/>
            <a:ext cx="2363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802.1p for Ethernet/</a:t>
            </a:r>
            <a:r>
              <a:rPr lang="en-US" altLang="ko-KR" sz="1000" b="1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WiFi</a:t>
            </a:r>
            <a:endParaRPr lang="ko-KR" altLang="en-US" sz="9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8205" y="3424063"/>
            <a:ext cx="86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Data Link</a:t>
            </a:r>
          </a:p>
          <a:p>
            <a:r>
              <a:rPr lang="en-US" altLang="ko-KR" sz="1000" dirty="0" smtClean="0">
                <a:latin typeface="+mn-ea"/>
                <a:ea typeface="+mn-ea"/>
              </a:rPr>
              <a:t>Layer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8205" y="4077072"/>
            <a:ext cx="867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Router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2" name="왼쪽 중괄호 11"/>
          <p:cNvSpPr/>
          <p:nvPr/>
        </p:nvSpPr>
        <p:spPr>
          <a:xfrm rot="10800000">
            <a:off x="8625409" y="4040031"/>
            <a:ext cx="216026" cy="320301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40832" y="3501008"/>
            <a:ext cx="236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UPnP Bandwidth Reservation for </a:t>
            </a:r>
            <a:r>
              <a:rPr lang="en-US" altLang="ko-KR" sz="1000" b="1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WiFi</a:t>
            </a:r>
            <a:endParaRPr lang="ko-KR" altLang="en-US" sz="9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6536" y="3501008"/>
            <a:ext cx="2363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QIS (</a:t>
            </a:r>
            <a:r>
              <a:rPr lang="en-US" altLang="ko-KR" sz="1000" b="1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QoS</a:t>
            </a:r>
            <a:r>
              <a:rPr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Class Identifier) for LTE</a:t>
            </a:r>
            <a:endParaRPr lang="ko-KR" altLang="en-US" sz="9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9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Encapsulation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프로토콜은 각 </a:t>
            </a:r>
            <a:r>
              <a:rPr lang="en-US" altLang="ko-KR" dirty="0" smtClean="0"/>
              <a:t>Layer</a:t>
            </a:r>
            <a:r>
              <a:rPr lang="ko-KR" altLang="en-US" dirty="0"/>
              <a:t> </a:t>
            </a:r>
            <a:r>
              <a:rPr lang="ko-KR" altLang="en-US" dirty="0" smtClean="0"/>
              <a:t>마다 데이터에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를 붙여서 전송하며 이를 </a:t>
            </a:r>
            <a:r>
              <a:rPr lang="en-US" altLang="ko-KR" dirty="0" smtClean="0"/>
              <a:t>Data Encapsulation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29" name="그룹 228"/>
          <p:cNvGrpSpPr/>
          <p:nvPr/>
        </p:nvGrpSpPr>
        <p:grpSpPr>
          <a:xfrm>
            <a:off x="191021" y="1015070"/>
            <a:ext cx="9522821" cy="5438266"/>
            <a:chOff x="191021" y="1015070"/>
            <a:chExt cx="9522821" cy="5438266"/>
          </a:xfrm>
        </p:grpSpPr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6268046" y="2488415"/>
              <a:ext cx="1205234" cy="320301"/>
            </a:xfrm>
            <a:prstGeom prst="rect">
              <a:avLst/>
            </a:prstGeom>
            <a:solidFill>
              <a:schemeClr val="bg1">
                <a:lumMod val="95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1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User Data</a:t>
              </a:r>
              <a:endParaRPr kumimoji="0" lang="en-US" altLang="ko-KR" sz="11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331942" y="3305465"/>
              <a:ext cx="2141338" cy="322319"/>
              <a:chOff x="4606777" y="2301834"/>
              <a:chExt cx="2141338" cy="322319"/>
            </a:xfrm>
          </p:grpSpPr>
          <p:sp>
            <p:nvSpPr>
              <p:cNvPr id="50" name="Rectangle 31"/>
              <p:cNvSpPr>
                <a:spLocks noChangeArrowheads="1"/>
              </p:cNvSpPr>
              <p:nvPr/>
            </p:nvSpPr>
            <p:spPr bwMode="auto">
              <a:xfrm>
                <a:off x="4606777" y="2302843"/>
                <a:ext cx="936104" cy="3203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0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App. Header</a:t>
                </a:r>
                <a:endParaRPr kumimoji="0" lang="en-US" altLang="ko-KR" sz="10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53" name="Rectangle 31"/>
              <p:cNvSpPr>
                <a:spLocks noChangeArrowheads="1"/>
              </p:cNvSpPr>
              <p:nvPr/>
            </p:nvSpPr>
            <p:spPr bwMode="auto">
              <a:xfrm>
                <a:off x="5542881" y="2301834"/>
                <a:ext cx="1205234" cy="322319"/>
              </a:xfrm>
              <a:prstGeom prst="rect">
                <a:avLst/>
              </a:prstGeom>
              <a:solidFill>
                <a:schemeClr val="bg1">
                  <a:lumMod val="95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1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User Data</a:t>
                </a:r>
                <a:endParaRPr kumimoji="0" lang="en-US" altLang="ko-KR" sz="11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395838" y="4123524"/>
              <a:ext cx="3077442" cy="321310"/>
              <a:chOff x="2720752" y="3284370"/>
              <a:chExt cx="3077442" cy="321310"/>
            </a:xfrm>
          </p:grpSpPr>
          <p:sp>
            <p:nvSpPr>
              <p:cNvPr id="55" name="Rectangle 31"/>
              <p:cNvSpPr>
                <a:spLocks noChangeArrowheads="1"/>
              </p:cNvSpPr>
              <p:nvPr/>
            </p:nvSpPr>
            <p:spPr bwMode="auto">
              <a:xfrm>
                <a:off x="2720752" y="3285379"/>
                <a:ext cx="936104" cy="3203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0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TCP Header</a:t>
                </a:r>
                <a:endParaRPr kumimoji="0" lang="en-US" altLang="ko-KR" sz="10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56" name="Rectangle 31"/>
              <p:cNvSpPr>
                <a:spLocks noChangeArrowheads="1"/>
              </p:cNvSpPr>
              <p:nvPr/>
            </p:nvSpPr>
            <p:spPr bwMode="auto">
              <a:xfrm>
                <a:off x="3656856" y="3284370"/>
                <a:ext cx="2141338" cy="320301"/>
              </a:xfrm>
              <a:prstGeom prst="rect">
                <a:avLst/>
              </a:prstGeom>
              <a:solidFill>
                <a:schemeClr val="bg1">
                  <a:lumMod val="95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1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Application Data</a:t>
                </a:r>
                <a:endParaRPr kumimoji="0" lang="en-US" altLang="ko-KR" sz="11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</p:grpSp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4395838" y="4942592"/>
              <a:ext cx="936104" cy="320301"/>
            </a:xfrm>
            <a:prstGeom prst="rect">
              <a:avLst/>
            </a:prstGeom>
            <a:solidFill>
              <a:schemeClr val="bg1">
                <a:lumMod val="95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TCP Header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5331942" y="4942592"/>
              <a:ext cx="2141338" cy="319292"/>
            </a:xfrm>
            <a:prstGeom prst="rect">
              <a:avLst/>
            </a:prstGeom>
            <a:solidFill>
              <a:schemeClr val="bg1">
                <a:lumMod val="95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1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Application Data</a:t>
              </a:r>
              <a:endParaRPr kumimoji="0" lang="en-US" altLang="ko-KR" sz="11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59" name="Rectangle 31"/>
            <p:cNvSpPr>
              <a:spLocks noChangeArrowheads="1"/>
            </p:cNvSpPr>
            <p:nvPr/>
          </p:nvSpPr>
          <p:spPr bwMode="auto">
            <a:xfrm>
              <a:off x="3459734" y="4942592"/>
              <a:ext cx="936104" cy="32030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IP Header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cxnSp>
          <p:nvCxnSpPr>
            <p:cNvPr id="65" name="직선 화살표 연결선 1071"/>
            <p:cNvCxnSpPr/>
            <p:nvPr/>
          </p:nvCxnSpPr>
          <p:spPr>
            <a:xfrm>
              <a:off x="7478365" y="2808716"/>
              <a:ext cx="0" cy="496749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1071"/>
            <p:cNvCxnSpPr/>
            <p:nvPr/>
          </p:nvCxnSpPr>
          <p:spPr>
            <a:xfrm>
              <a:off x="7478365" y="3627784"/>
              <a:ext cx="0" cy="496749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1071"/>
            <p:cNvCxnSpPr/>
            <p:nvPr/>
          </p:nvCxnSpPr>
          <p:spPr>
            <a:xfrm>
              <a:off x="7478365" y="4445843"/>
              <a:ext cx="0" cy="496749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1071"/>
            <p:cNvCxnSpPr/>
            <p:nvPr/>
          </p:nvCxnSpPr>
          <p:spPr>
            <a:xfrm>
              <a:off x="7478365" y="5263900"/>
              <a:ext cx="0" cy="496749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1071"/>
            <p:cNvCxnSpPr/>
            <p:nvPr/>
          </p:nvCxnSpPr>
          <p:spPr>
            <a:xfrm>
              <a:off x="6268046" y="2808716"/>
              <a:ext cx="0" cy="496749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1071"/>
            <p:cNvCxnSpPr/>
            <p:nvPr/>
          </p:nvCxnSpPr>
          <p:spPr>
            <a:xfrm>
              <a:off x="5336276" y="3627784"/>
              <a:ext cx="0" cy="496749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1071"/>
            <p:cNvCxnSpPr/>
            <p:nvPr/>
          </p:nvCxnSpPr>
          <p:spPr>
            <a:xfrm>
              <a:off x="4400173" y="4445843"/>
              <a:ext cx="0" cy="496749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1071"/>
            <p:cNvCxnSpPr/>
            <p:nvPr/>
          </p:nvCxnSpPr>
          <p:spPr>
            <a:xfrm>
              <a:off x="3464069" y="5263900"/>
              <a:ext cx="0" cy="496749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2360712" y="5759640"/>
              <a:ext cx="6211590" cy="321311"/>
              <a:chOff x="1776334" y="5327592"/>
              <a:chExt cx="6211590" cy="321311"/>
            </a:xfrm>
          </p:grpSpPr>
          <p:sp>
            <p:nvSpPr>
              <p:cNvPr id="60" name="Rectangle 31"/>
              <p:cNvSpPr>
                <a:spLocks noChangeArrowheads="1"/>
              </p:cNvSpPr>
              <p:nvPr/>
            </p:nvSpPr>
            <p:spPr bwMode="auto">
              <a:xfrm>
                <a:off x="3811460" y="5328601"/>
                <a:ext cx="936104" cy="320301"/>
              </a:xfrm>
              <a:prstGeom prst="rect">
                <a:avLst/>
              </a:prstGeom>
              <a:solidFill>
                <a:schemeClr val="bg1">
                  <a:lumMod val="95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0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TCP Header</a:t>
                </a:r>
                <a:endParaRPr kumimoji="0" lang="en-US" altLang="ko-KR" sz="10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61" name="Rectangle 31"/>
              <p:cNvSpPr>
                <a:spLocks noChangeArrowheads="1"/>
              </p:cNvSpPr>
              <p:nvPr/>
            </p:nvSpPr>
            <p:spPr bwMode="auto">
              <a:xfrm>
                <a:off x="4747564" y="5327592"/>
                <a:ext cx="2141338" cy="321311"/>
              </a:xfrm>
              <a:prstGeom prst="rect">
                <a:avLst/>
              </a:prstGeom>
              <a:solidFill>
                <a:schemeClr val="bg1">
                  <a:lumMod val="95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1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Application Data</a:t>
                </a:r>
                <a:endParaRPr kumimoji="0" lang="en-US" altLang="ko-KR" sz="11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62" name="Rectangle 31"/>
              <p:cNvSpPr>
                <a:spLocks noChangeArrowheads="1"/>
              </p:cNvSpPr>
              <p:nvPr/>
            </p:nvSpPr>
            <p:spPr bwMode="auto">
              <a:xfrm>
                <a:off x="1776334" y="5328601"/>
                <a:ext cx="1099022" cy="3203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0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Ethernet Header</a:t>
                </a:r>
                <a:endParaRPr kumimoji="0" lang="en-US" altLang="ko-KR" sz="10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63" name="Rectangle 31"/>
              <p:cNvSpPr>
                <a:spLocks noChangeArrowheads="1"/>
              </p:cNvSpPr>
              <p:nvPr/>
            </p:nvSpPr>
            <p:spPr bwMode="auto">
              <a:xfrm>
                <a:off x="2875356" y="5328601"/>
                <a:ext cx="936104" cy="320301"/>
              </a:xfrm>
              <a:prstGeom prst="rect">
                <a:avLst/>
              </a:prstGeom>
              <a:solidFill>
                <a:schemeClr val="bg1">
                  <a:lumMod val="95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0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IP Header</a:t>
                </a:r>
                <a:endParaRPr kumimoji="0" lang="en-US" altLang="ko-KR" sz="10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80" name="Rectangle 31"/>
              <p:cNvSpPr>
                <a:spLocks noChangeArrowheads="1"/>
              </p:cNvSpPr>
              <p:nvPr/>
            </p:nvSpPr>
            <p:spPr bwMode="auto">
              <a:xfrm>
                <a:off x="6888902" y="5328601"/>
                <a:ext cx="1099022" cy="3203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0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Ethernet Trailer</a:t>
                </a:r>
                <a:endParaRPr kumimoji="0" lang="en-US" altLang="ko-KR" sz="10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</p:grpSp>
        <p:cxnSp>
          <p:nvCxnSpPr>
            <p:cNvPr id="89" name="직선 화살표 연결선 1071"/>
            <p:cNvCxnSpPr/>
            <p:nvPr/>
          </p:nvCxnSpPr>
          <p:spPr>
            <a:xfrm flipH="1">
              <a:off x="4395838" y="4694217"/>
              <a:ext cx="3077442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438463" y="4571106"/>
              <a:ext cx="10113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TCP Segment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cxnSp>
          <p:nvCxnSpPr>
            <p:cNvPr id="98" name="직선 화살표 연결선 1071"/>
            <p:cNvCxnSpPr/>
            <p:nvPr/>
          </p:nvCxnSpPr>
          <p:spPr>
            <a:xfrm flipH="1">
              <a:off x="3459734" y="5513537"/>
              <a:ext cx="4013546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1071"/>
            <p:cNvCxnSpPr/>
            <p:nvPr/>
          </p:nvCxnSpPr>
          <p:spPr>
            <a:xfrm flipH="1">
              <a:off x="2360712" y="6330226"/>
              <a:ext cx="6211590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4931172" y="5389163"/>
              <a:ext cx="10706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IP Datagram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741972" y="6207115"/>
              <a:ext cx="12052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+mn-ea"/>
                  <a:ea typeface="+mn-ea"/>
                </a:rPr>
                <a:t>Ethernet Frame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2" name="왼쪽 중괄호 101"/>
            <p:cNvSpPr/>
            <p:nvPr/>
          </p:nvSpPr>
          <p:spPr>
            <a:xfrm rot="10800000">
              <a:off x="8633723" y="2505040"/>
              <a:ext cx="216026" cy="113735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846519" y="2889953"/>
              <a:ext cx="867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Application</a:t>
              </a:r>
            </a:p>
            <a:p>
              <a:r>
                <a:rPr lang="en-US" altLang="ko-KR" sz="1000" dirty="0" smtClean="0">
                  <a:latin typeface="+mn-ea"/>
                  <a:ea typeface="+mn-ea"/>
                </a:rPr>
                <a:t>Layer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8" name="왼쪽 중괄호 107"/>
            <p:cNvSpPr/>
            <p:nvPr/>
          </p:nvSpPr>
          <p:spPr>
            <a:xfrm rot="10800000">
              <a:off x="8633723" y="4125542"/>
              <a:ext cx="216026" cy="32030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왼쪽 중괄호 108"/>
            <p:cNvSpPr/>
            <p:nvPr/>
          </p:nvSpPr>
          <p:spPr>
            <a:xfrm rot="10800000">
              <a:off x="8633723" y="4941582"/>
              <a:ext cx="216026" cy="32030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왼쪽 중괄호 109"/>
            <p:cNvSpPr/>
            <p:nvPr/>
          </p:nvSpPr>
          <p:spPr>
            <a:xfrm rot="10800000">
              <a:off x="8633723" y="5760649"/>
              <a:ext cx="216026" cy="32030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846519" y="4083619"/>
              <a:ext cx="867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Transport</a:t>
              </a:r>
            </a:p>
            <a:p>
              <a:r>
                <a:rPr lang="en-US" altLang="ko-KR" sz="1000" dirty="0" smtClean="0">
                  <a:latin typeface="+mn-ea"/>
                  <a:ea typeface="+mn-ea"/>
                </a:rPr>
                <a:t>Layer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846519" y="4902687"/>
              <a:ext cx="867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Internet</a:t>
              </a:r>
            </a:p>
            <a:p>
              <a:r>
                <a:rPr lang="en-US" altLang="ko-KR" sz="1000" dirty="0" smtClean="0">
                  <a:latin typeface="+mn-ea"/>
                  <a:ea typeface="+mn-ea"/>
                </a:rPr>
                <a:t>Layer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846519" y="5720745"/>
              <a:ext cx="867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Data Link</a:t>
              </a:r>
            </a:p>
            <a:p>
              <a:r>
                <a:rPr lang="en-US" altLang="ko-KR" sz="1000" dirty="0" smtClean="0">
                  <a:latin typeface="+mn-ea"/>
                  <a:ea typeface="+mn-ea"/>
                </a:rPr>
                <a:t>Layer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23" name="모서리가 둥근 직사각형 6"/>
            <p:cNvSpPr/>
            <p:nvPr/>
          </p:nvSpPr>
          <p:spPr>
            <a:xfrm>
              <a:off x="7361983" y="1196752"/>
              <a:ext cx="1210319" cy="792088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&lt;html&gt;</a:t>
              </a:r>
            </a:p>
            <a:p>
              <a:pPr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&lt;body&gt;</a:t>
              </a:r>
            </a:p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&lt;h1&gt;Hello!!&lt;/h1&gt;</a:t>
              </a:r>
            </a:p>
            <a:p>
              <a:pPr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&lt;/body&gt;</a:t>
              </a:r>
            </a:p>
            <a:p>
              <a:pPr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&lt;/html&gt;</a:t>
              </a:r>
            </a:p>
          </p:txBody>
        </p:sp>
        <p:cxnSp>
          <p:nvCxnSpPr>
            <p:cNvPr id="130" name="직선 화살표 연결선 1071"/>
            <p:cNvCxnSpPr>
              <a:stCxn id="49" idx="0"/>
              <a:endCxn id="123" idx="2"/>
            </p:cNvCxnSpPr>
            <p:nvPr/>
          </p:nvCxnSpPr>
          <p:spPr>
            <a:xfrm flipV="1">
              <a:off x="6870663" y="1988840"/>
              <a:ext cx="1096480" cy="499575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모서리가 둥근 직사각형 6"/>
            <p:cNvSpPr/>
            <p:nvPr/>
          </p:nvSpPr>
          <p:spPr>
            <a:xfrm>
              <a:off x="5385048" y="1446538"/>
              <a:ext cx="1642367" cy="686317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GET /index.html HTTP/1.1</a:t>
              </a:r>
            </a:p>
            <a:p>
              <a:pPr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Host: www.naver.com</a:t>
              </a:r>
            </a:p>
            <a:p>
              <a:pPr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Connection: Keep-Alive</a:t>
              </a:r>
            </a:p>
          </p:txBody>
        </p:sp>
        <p:cxnSp>
          <p:nvCxnSpPr>
            <p:cNvPr id="132" name="직선 화살표 연결선 1071"/>
            <p:cNvCxnSpPr>
              <a:stCxn id="50" idx="0"/>
              <a:endCxn id="131" idx="2"/>
            </p:cNvCxnSpPr>
            <p:nvPr/>
          </p:nvCxnSpPr>
          <p:spPr>
            <a:xfrm flipV="1">
              <a:off x="5799994" y="2132855"/>
              <a:ext cx="406238" cy="1173619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071"/>
            <p:cNvCxnSpPr>
              <a:stCxn id="55" idx="0"/>
              <a:endCxn id="144" idx="2"/>
            </p:cNvCxnSpPr>
            <p:nvPr/>
          </p:nvCxnSpPr>
          <p:spPr>
            <a:xfrm flipH="1" flipV="1">
              <a:off x="3585008" y="2564904"/>
              <a:ext cx="1278882" cy="1559629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071"/>
            <p:cNvCxnSpPr>
              <a:stCxn id="59" idx="0"/>
              <a:endCxn id="157" idx="2"/>
            </p:cNvCxnSpPr>
            <p:nvPr/>
          </p:nvCxnSpPr>
          <p:spPr>
            <a:xfrm flipH="1" flipV="1">
              <a:off x="2151993" y="4181486"/>
              <a:ext cx="1775793" cy="761106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그룹 188"/>
            <p:cNvGrpSpPr/>
            <p:nvPr/>
          </p:nvGrpSpPr>
          <p:grpSpPr>
            <a:xfrm>
              <a:off x="2145004" y="1015070"/>
              <a:ext cx="2880004" cy="1549834"/>
              <a:chOff x="1784644" y="1303102"/>
              <a:chExt cx="2880004" cy="1549834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1784648" y="1772838"/>
                <a:ext cx="2880000" cy="1080098"/>
                <a:chOff x="1784648" y="1484785"/>
                <a:chExt cx="2880000" cy="1080098"/>
              </a:xfrm>
            </p:grpSpPr>
            <p:sp>
              <p:nvSpPr>
                <p:cNvPr id="134" name="모서리가 둥근 직사각형 6"/>
                <p:cNvSpPr/>
                <p:nvPr/>
              </p:nvSpPr>
              <p:spPr>
                <a:xfrm>
                  <a:off x="1784648" y="1484785"/>
                  <a:ext cx="1440000" cy="18002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18000" rIns="18000" anchor="ctr" anchorCtr="0"/>
                <a:lstStyle/>
                <a:p>
                  <a:pPr algn="ctr">
                    <a:defRPr/>
                  </a:pPr>
                  <a:r>
                    <a:rPr lang="en-US" altLang="ko-KR" sz="800" b="1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Source Port</a:t>
                  </a:r>
                </a:p>
              </p:txBody>
            </p:sp>
            <p:sp>
              <p:nvSpPr>
                <p:cNvPr id="135" name="모서리가 둥근 직사각형 6"/>
                <p:cNvSpPr/>
                <p:nvPr/>
              </p:nvSpPr>
              <p:spPr>
                <a:xfrm>
                  <a:off x="3224648" y="1484785"/>
                  <a:ext cx="1440000" cy="18002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18000" rIns="18000" anchor="ctr" anchorCtr="0"/>
                <a:lstStyle/>
                <a:p>
                  <a:pPr algn="ctr">
                    <a:defRPr/>
                  </a:pPr>
                  <a:r>
                    <a:rPr lang="en-US" altLang="ko-KR" sz="800" b="1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Destination Port</a:t>
                  </a:r>
                </a:p>
              </p:txBody>
            </p:sp>
            <p:sp>
              <p:nvSpPr>
                <p:cNvPr id="136" name="모서리가 둥근 직사각형 6"/>
                <p:cNvSpPr/>
                <p:nvPr/>
              </p:nvSpPr>
              <p:spPr>
                <a:xfrm>
                  <a:off x="1784648" y="1664495"/>
                  <a:ext cx="2880000" cy="180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18000" rIns="18000" anchor="ctr" anchorCtr="0"/>
                <a:lstStyle/>
                <a:p>
                  <a:pPr algn="ctr">
                    <a:defRPr/>
                  </a:pPr>
                  <a:r>
                    <a:rPr lang="en-US" altLang="ko-KR" sz="8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Sequence Number</a:t>
                  </a:r>
                </a:p>
              </p:txBody>
            </p:sp>
            <p:sp>
              <p:nvSpPr>
                <p:cNvPr id="137" name="모서리가 둥근 직사각형 6"/>
                <p:cNvSpPr/>
                <p:nvPr/>
              </p:nvSpPr>
              <p:spPr>
                <a:xfrm>
                  <a:off x="1784648" y="1844495"/>
                  <a:ext cx="2880000" cy="180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18000" rIns="18000" anchor="ctr" anchorCtr="0"/>
                <a:lstStyle/>
                <a:p>
                  <a:pPr algn="ctr">
                    <a:defRPr/>
                  </a:pPr>
                  <a:r>
                    <a:rPr lang="en-US" altLang="ko-KR" sz="8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Acknowledgement Number</a:t>
                  </a:r>
                </a:p>
              </p:txBody>
            </p:sp>
            <p:sp>
              <p:nvSpPr>
                <p:cNvPr id="138" name="모서리가 둥근 직사각형 6"/>
                <p:cNvSpPr/>
                <p:nvPr/>
              </p:nvSpPr>
              <p:spPr>
                <a:xfrm>
                  <a:off x="3224648" y="2024843"/>
                  <a:ext cx="1440000" cy="18002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18000" rIns="18000" anchor="ctr" anchorCtr="0"/>
                <a:lstStyle/>
                <a:p>
                  <a:pPr algn="ctr">
                    <a:defRPr/>
                  </a:pPr>
                  <a:r>
                    <a:rPr lang="en-US" altLang="ko-KR" sz="8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Window</a:t>
                  </a:r>
                </a:p>
              </p:txBody>
            </p:sp>
            <p:sp>
              <p:nvSpPr>
                <p:cNvPr id="139" name="모서리가 둥근 직사각형 6"/>
                <p:cNvSpPr/>
                <p:nvPr/>
              </p:nvSpPr>
              <p:spPr>
                <a:xfrm>
                  <a:off x="2504648" y="2024843"/>
                  <a:ext cx="720000" cy="18002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18000" rIns="18000" anchor="ctr" anchorCtr="0"/>
                <a:lstStyle/>
                <a:p>
                  <a:pPr algn="ctr">
                    <a:defRPr/>
                  </a:pPr>
                  <a:r>
                    <a:rPr lang="en-US" altLang="ko-KR" sz="8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Flags</a:t>
                  </a:r>
                </a:p>
              </p:txBody>
            </p:sp>
            <p:sp>
              <p:nvSpPr>
                <p:cNvPr id="140" name="모서리가 둥근 직사각형 6"/>
                <p:cNvSpPr/>
                <p:nvPr/>
              </p:nvSpPr>
              <p:spPr>
                <a:xfrm>
                  <a:off x="2144688" y="2024843"/>
                  <a:ext cx="359960" cy="18002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18000" rIns="18000" anchor="ctr" anchorCtr="0"/>
                <a:lstStyle/>
                <a:p>
                  <a:pPr algn="ctr">
                    <a:defRPr/>
                  </a:pPr>
                  <a:r>
                    <a:rPr lang="en-US" altLang="ko-KR" sz="800" dirty="0" err="1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Rsv</a:t>
                  </a:r>
                  <a:r>
                    <a:rPr lang="en-US" altLang="ko-KR" sz="8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</a:p>
              </p:txBody>
            </p:sp>
            <p:sp>
              <p:nvSpPr>
                <p:cNvPr id="141" name="모서리가 둥근 직사각형 6"/>
                <p:cNvSpPr/>
                <p:nvPr/>
              </p:nvSpPr>
              <p:spPr>
                <a:xfrm>
                  <a:off x="1784648" y="2024843"/>
                  <a:ext cx="360040" cy="18002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18000" rIns="18000" anchor="ctr" anchorCtr="0"/>
                <a:lstStyle/>
                <a:p>
                  <a:pPr algn="ctr">
                    <a:defRPr/>
                  </a:pPr>
                  <a:r>
                    <a:rPr lang="en-US" altLang="ko-KR" sz="8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Offset</a:t>
                  </a:r>
                </a:p>
              </p:txBody>
            </p:sp>
            <p:sp>
              <p:nvSpPr>
                <p:cNvPr id="142" name="모서리가 둥근 직사각형 6"/>
                <p:cNvSpPr/>
                <p:nvPr/>
              </p:nvSpPr>
              <p:spPr>
                <a:xfrm>
                  <a:off x="3224648" y="2204863"/>
                  <a:ext cx="1440000" cy="18002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18000" rIns="18000" anchor="ctr" anchorCtr="0"/>
                <a:lstStyle/>
                <a:p>
                  <a:pPr algn="ctr">
                    <a:defRPr/>
                  </a:pPr>
                  <a:r>
                    <a:rPr lang="en-US" altLang="ko-KR" sz="8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Urgent Pointer</a:t>
                  </a:r>
                </a:p>
              </p:txBody>
            </p:sp>
            <p:sp>
              <p:nvSpPr>
                <p:cNvPr id="143" name="모서리가 둥근 직사각형 6"/>
                <p:cNvSpPr/>
                <p:nvPr/>
              </p:nvSpPr>
              <p:spPr>
                <a:xfrm>
                  <a:off x="1784648" y="2204863"/>
                  <a:ext cx="1439999" cy="18002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18000" rIns="18000" anchor="ctr" anchorCtr="0"/>
                <a:lstStyle/>
                <a:p>
                  <a:pPr algn="ctr">
                    <a:defRPr/>
                  </a:pPr>
                  <a:r>
                    <a:rPr lang="en-US" altLang="ko-KR" sz="8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Checksum</a:t>
                  </a:r>
                </a:p>
              </p:txBody>
            </p:sp>
            <p:sp>
              <p:nvSpPr>
                <p:cNvPr id="144" name="모서리가 둥근 직사각형 6"/>
                <p:cNvSpPr/>
                <p:nvPr/>
              </p:nvSpPr>
              <p:spPr>
                <a:xfrm>
                  <a:off x="1784648" y="2384883"/>
                  <a:ext cx="2880000" cy="180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18000" rIns="18000" anchor="ctr" anchorCtr="0"/>
                <a:lstStyle/>
                <a:p>
                  <a:pPr algn="ctr">
                    <a:defRPr/>
                  </a:pPr>
                  <a:r>
                    <a:rPr lang="en-US" altLang="ko-KR" sz="800" dirty="0" smtClean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Options (optional)</a:t>
                  </a:r>
                </a:p>
              </p:txBody>
            </p:sp>
          </p:grpSp>
          <p:sp>
            <p:nvSpPr>
              <p:cNvPr id="176" name="왼쪽 중괄호 175"/>
              <p:cNvSpPr/>
              <p:nvPr/>
            </p:nvSpPr>
            <p:spPr>
              <a:xfrm rot="5400000">
                <a:off x="3847617" y="917029"/>
                <a:ext cx="194060" cy="1440001"/>
              </a:xfrm>
              <a:prstGeom prst="leftBrac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왼쪽 중괄호 176"/>
              <p:cNvSpPr/>
              <p:nvPr/>
            </p:nvSpPr>
            <p:spPr>
              <a:xfrm rot="5400000">
                <a:off x="2407615" y="917030"/>
                <a:ext cx="194060" cy="1440001"/>
              </a:xfrm>
              <a:prstGeom prst="leftBrac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268395" y="1303102"/>
                <a:ext cx="50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i="1" dirty="0" smtClean="0">
                    <a:latin typeface="+mn-ea"/>
                    <a:ea typeface="+mn-ea"/>
                  </a:rPr>
                  <a:t>16bit</a:t>
                </a:r>
                <a:endParaRPr lang="ko-KR" altLang="en-US" sz="800" i="1" dirty="0">
                  <a:latin typeface="+mn-ea"/>
                  <a:ea typeface="+mn-ea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675758" y="1303102"/>
                <a:ext cx="50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i="1" dirty="0" smtClean="0">
                    <a:latin typeface="+mn-ea"/>
                    <a:ea typeface="+mn-ea"/>
                  </a:rPr>
                  <a:t>16bit</a:t>
                </a:r>
                <a:endParaRPr lang="ko-KR" altLang="en-US" sz="800" i="1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47" name="모서리가 둥근 직사각형 6"/>
            <p:cNvSpPr/>
            <p:nvPr/>
          </p:nvSpPr>
          <p:spPr>
            <a:xfrm>
              <a:off x="1374035" y="3093075"/>
              <a:ext cx="777958" cy="17971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DSCP</a:t>
              </a:r>
            </a:p>
          </p:txBody>
        </p:sp>
        <p:sp>
          <p:nvSpPr>
            <p:cNvPr id="148" name="모서리가 둥근 직사각형 6"/>
            <p:cNvSpPr/>
            <p:nvPr/>
          </p:nvSpPr>
          <p:spPr>
            <a:xfrm>
              <a:off x="2151993" y="3093075"/>
              <a:ext cx="1440000" cy="18002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Total Length</a:t>
              </a:r>
            </a:p>
          </p:txBody>
        </p:sp>
        <p:sp>
          <p:nvSpPr>
            <p:cNvPr id="156" name="모서리가 둥근 직사각형 6"/>
            <p:cNvSpPr/>
            <p:nvPr/>
          </p:nvSpPr>
          <p:spPr>
            <a:xfrm>
              <a:off x="2640274" y="3273095"/>
              <a:ext cx="951717" cy="18002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Fragment Offset</a:t>
              </a:r>
            </a:p>
          </p:txBody>
        </p:sp>
        <p:sp>
          <p:nvSpPr>
            <p:cNvPr id="157" name="모서리가 둥근 직사각형 6"/>
            <p:cNvSpPr/>
            <p:nvPr/>
          </p:nvSpPr>
          <p:spPr>
            <a:xfrm>
              <a:off x="711993" y="4001486"/>
              <a:ext cx="2880000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Options (optional)</a:t>
              </a:r>
            </a:p>
          </p:txBody>
        </p:sp>
        <p:sp>
          <p:nvSpPr>
            <p:cNvPr id="164" name="모서리가 둥근 직사각형 6"/>
            <p:cNvSpPr/>
            <p:nvPr/>
          </p:nvSpPr>
          <p:spPr>
            <a:xfrm>
              <a:off x="1128106" y="3093075"/>
              <a:ext cx="245928" cy="18002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IHL</a:t>
              </a:r>
            </a:p>
          </p:txBody>
        </p:sp>
        <p:sp>
          <p:nvSpPr>
            <p:cNvPr id="165" name="모서리가 둥근 직사각형 6"/>
            <p:cNvSpPr/>
            <p:nvPr/>
          </p:nvSpPr>
          <p:spPr>
            <a:xfrm>
              <a:off x="711992" y="3093075"/>
              <a:ext cx="416113" cy="17971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Version</a:t>
              </a:r>
            </a:p>
          </p:txBody>
        </p:sp>
        <p:sp>
          <p:nvSpPr>
            <p:cNvPr id="166" name="모서리가 둥근 직사각형 6"/>
            <p:cNvSpPr/>
            <p:nvPr/>
          </p:nvSpPr>
          <p:spPr>
            <a:xfrm>
              <a:off x="2151992" y="3273095"/>
              <a:ext cx="488281" cy="18002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Flags</a:t>
              </a:r>
            </a:p>
          </p:txBody>
        </p:sp>
        <p:sp>
          <p:nvSpPr>
            <p:cNvPr id="167" name="모서리가 둥근 직사각형 6"/>
            <p:cNvSpPr/>
            <p:nvPr/>
          </p:nvSpPr>
          <p:spPr>
            <a:xfrm>
              <a:off x="711994" y="3273095"/>
              <a:ext cx="1440000" cy="18002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Identification</a:t>
              </a:r>
            </a:p>
          </p:txBody>
        </p:sp>
        <p:sp>
          <p:nvSpPr>
            <p:cNvPr id="168" name="모서리가 둥근 직사각형 6"/>
            <p:cNvSpPr/>
            <p:nvPr/>
          </p:nvSpPr>
          <p:spPr>
            <a:xfrm>
              <a:off x="2151993" y="3453115"/>
              <a:ext cx="1440000" cy="18002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Header Checksum</a:t>
              </a:r>
            </a:p>
          </p:txBody>
        </p:sp>
        <p:sp>
          <p:nvSpPr>
            <p:cNvPr id="169" name="모서리가 둥근 직사각형 6"/>
            <p:cNvSpPr/>
            <p:nvPr/>
          </p:nvSpPr>
          <p:spPr>
            <a:xfrm>
              <a:off x="1632162" y="3453115"/>
              <a:ext cx="519836" cy="18002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Protocol</a:t>
              </a:r>
            </a:p>
          </p:txBody>
        </p:sp>
        <p:sp>
          <p:nvSpPr>
            <p:cNvPr id="170" name="모서리가 둥근 직사각형 6"/>
            <p:cNvSpPr/>
            <p:nvPr/>
          </p:nvSpPr>
          <p:spPr>
            <a:xfrm>
              <a:off x="711994" y="3453115"/>
              <a:ext cx="920168" cy="18002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Time to Live</a:t>
              </a:r>
            </a:p>
          </p:txBody>
        </p:sp>
        <p:sp>
          <p:nvSpPr>
            <p:cNvPr id="172" name="모서리가 둥근 직사각형 6"/>
            <p:cNvSpPr/>
            <p:nvPr/>
          </p:nvSpPr>
          <p:spPr>
            <a:xfrm>
              <a:off x="711993" y="3633135"/>
              <a:ext cx="2880000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Source Address</a:t>
              </a:r>
            </a:p>
          </p:txBody>
        </p:sp>
        <p:sp>
          <p:nvSpPr>
            <p:cNvPr id="173" name="모서리가 둥근 직사각형 6"/>
            <p:cNvSpPr/>
            <p:nvPr/>
          </p:nvSpPr>
          <p:spPr>
            <a:xfrm>
              <a:off x="711993" y="3816015"/>
              <a:ext cx="2880000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Destination Address</a:t>
              </a:r>
            </a:p>
          </p:txBody>
        </p:sp>
        <p:sp>
          <p:nvSpPr>
            <p:cNvPr id="184" name="왼쪽 중괄호 183"/>
            <p:cNvSpPr/>
            <p:nvPr/>
          </p:nvSpPr>
          <p:spPr>
            <a:xfrm rot="5400000">
              <a:off x="2767501" y="2250839"/>
              <a:ext cx="194060" cy="1440001"/>
            </a:xfrm>
            <a:prstGeom prst="leftBrac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왼쪽 중괄호 184"/>
            <p:cNvSpPr/>
            <p:nvPr/>
          </p:nvSpPr>
          <p:spPr>
            <a:xfrm rot="5400000">
              <a:off x="1327499" y="2250840"/>
              <a:ext cx="194060" cy="1440001"/>
            </a:xfrm>
            <a:prstGeom prst="leftBrac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188279" y="2636912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i="1" dirty="0" smtClean="0">
                  <a:latin typeface="+mn-ea"/>
                  <a:ea typeface="+mn-ea"/>
                </a:rPr>
                <a:t>16bit</a:t>
              </a:r>
              <a:endParaRPr lang="ko-KR" altLang="en-US" sz="800" i="1" dirty="0">
                <a:latin typeface="+mn-ea"/>
                <a:ea typeface="+mn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595642" y="2636912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i="1" dirty="0" smtClean="0">
                  <a:latin typeface="+mn-ea"/>
                  <a:ea typeface="+mn-ea"/>
                </a:rPr>
                <a:t>16bit</a:t>
              </a:r>
              <a:endParaRPr lang="ko-KR" altLang="en-US" sz="800" i="1" dirty="0">
                <a:latin typeface="+mn-ea"/>
                <a:ea typeface="+mn-ea"/>
              </a:endParaRPr>
            </a:p>
          </p:txBody>
        </p:sp>
        <p:grpSp>
          <p:nvGrpSpPr>
            <p:cNvPr id="223" name="그룹 222"/>
            <p:cNvGrpSpPr/>
            <p:nvPr/>
          </p:nvGrpSpPr>
          <p:grpSpPr>
            <a:xfrm>
              <a:off x="191021" y="4670854"/>
              <a:ext cx="3105795" cy="636183"/>
              <a:chOff x="56456" y="4670854"/>
              <a:chExt cx="3105795" cy="636183"/>
            </a:xfrm>
          </p:grpSpPr>
          <p:sp>
            <p:nvSpPr>
              <p:cNvPr id="195" name="모서리가 둥근 직사각형 6"/>
              <p:cNvSpPr/>
              <p:nvPr/>
            </p:nvSpPr>
            <p:spPr>
              <a:xfrm>
                <a:off x="65311" y="5127017"/>
                <a:ext cx="511402" cy="180020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8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Preamble</a:t>
                </a:r>
              </a:p>
            </p:txBody>
          </p:sp>
          <p:sp>
            <p:nvSpPr>
              <p:cNvPr id="196" name="모서리가 둥근 직사각형 6"/>
              <p:cNvSpPr/>
              <p:nvPr/>
            </p:nvSpPr>
            <p:spPr>
              <a:xfrm>
                <a:off x="848928" y="5127017"/>
                <a:ext cx="1043152" cy="175780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Destination Address</a:t>
                </a:r>
              </a:p>
            </p:txBody>
          </p:sp>
          <p:sp>
            <p:nvSpPr>
              <p:cNvPr id="208" name="왼쪽 중괄호 207"/>
              <p:cNvSpPr/>
              <p:nvPr/>
            </p:nvSpPr>
            <p:spPr>
              <a:xfrm rot="5400000">
                <a:off x="1273005" y="4483675"/>
                <a:ext cx="194998" cy="1043151"/>
              </a:xfrm>
              <a:prstGeom prst="leftBrac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56456" y="4670854"/>
                <a:ext cx="50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i="1" dirty="0" smtClean="0">
                    <a:latin typeface="+mn-ea"/>
                    <a:ea typeface="+mn-ea"/>
                  </a:rPr>
                  <a:t>7byte</a:t>
                </a:r>
                <a:endParaRPr lang="ko-KR" altLang="en-US" sz="800" i="1" dirty="0">
                  <a:latin typeface="+mn-ea"/>
                  <a:ea typeface="+mn-ea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111381" y="4670854"/>
                <a:ext cx="50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i="1" dirty="0" smtClean="0">
                    <a:latin typeface="+mn-ea"/>
                    <a:ea typeface="+mn-ea"/>
                  </a:rPr>
                  <a:t>6byte</a:t>
                </a:r>
                <a:endParaRPr lang="ko-KR" altLang="en-US" sz="800" i="1" dirty="0">
                  <a:latin typeface="+mn-ea"/>
                  <a:ea typeface="+mn-ea"/>
                </a:endParaRPr>
              </a:p>
            </p:txBody>
          </p:sp>
          <p:sp>
            <p:nvSpPr>
              <p:cNvPr id="212" name="모서리가 둥근 직사각형 6"/>
              <p:cNvSpPr/>
              <p:nvPr/>
            </p:nvSpPr>
            <p:spPr>
              <a:xfrm>
                <a:off x="576713" y="5127017"/>
                <a:ext cx="272215" cy="175780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8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SFD</a:t>
                </a:r>
              </a:p>
            </p:txBody>
          </p:sp>
          <p:sp>
            <p:nvSpPr>
              <p:cNvPr id="213" name="왼쪽 중괄호 212"/>
              <p:cNvSpPr/>
              <p:nvPr/>
            </p:nvSpPr>
            <p:spPr>
              <a:xfrm rot="5400000">
                <a:off x="615831" y="4868635"/>
                <a:ext cx="193980" cy="272216"/>
              </a:xfrm>
              <a:prstGeom prst="leftBrac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67837" y="4670854"/>
                <a:ext cx="50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i="1" dirty="0">
                    <a:latin typeface="+mn-ea"/>
                    <a:ea typeface="+mn-ea"/>
                  </a:rPr>
                  <a:t>1</a:t>
                </a:r>
                <a:r>
                  <a:rPr lang="en-US" altLang="ko-KR" sz="800" i="1" dirty="0" smtClean="0">
                    <a:latin typeface="+mn-ea"/>
                    <a:ea typeface="+mn-ea"/>
                  </a:rPr>
                  <a:t>byte</a:t>
                </a:r>
                <a:endParaRPr lang="ko-KR" altLang="en-US" sz="800" i="1" dirty="0">
                  <a:latin typeface="+mn-ea"/>
                  <a:ea typeface="+mn-ea"/>
                </a:endParaRPr>
              </a:p>
            </p:txBody>
          </p:sp>
          <p:sp>
            <p:nvSpPr>
              <p:cNvPr id="215" name="모서리가 둥근 직사각형 6"/>
              <p:cNvSpPr/>
              <p:nvPr/>
            </p:nvSpPr>
            <p:spPr>
              <a:xfrm>
                <a:off x="1892080" y="5127017"/>
                <a:ext cx="836320" cy="175780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800" b="1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Source Address</a:t>
                </a:r>
              </a:p>
            </p:txBody>
          </p:sp>
          <p:sp>
            <p:nvSpPr>
              <p:cNvPr id="216" name="왼쪽 중괄호 215"/>
              <p:cNvSpPr/>
              <p:nvPr/>
            </p:nvSpPr>
            <p:spPr>
              <a:xfrm rot="5400000">
                <a:off x="215922" y="4757142"/>
                <a:ext cx="193980" cy="495201"/>
              </a:xfrm>
              <a:prstGeom prst="leftBrac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2059031" y="4670854"/>
                <a:ext cx="50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i="1" dirty="0" smtClean="0">
                    <a:latin typeface="+mn-ea"/>
                    <a:ea typeface="+mn-ea"/>
                  </a:rPr>
                  <a:t>6byte</a:t>
                </a:r>
                <a:endParaRPr lang="ko-KR" altLang="en-US" sz="800" i="1" dirty="0">
                  <a:latin typeface="+mn-ea"/>
                  <a:ea typeface="+mn-ea"/>
                </a:endParaRPr>
              </a:p>
            </p:txBody>
          </p:sp>
          <p:sp>
            <p:nvSpPr>
              <p:cNvPr id="219" name="모서리가 둥근 직사각형 6"/>
              <p:cNvSpPr/>
              <p:nvPr/>
            </p:nvSpPr>
            <p:spPr>
              <a:xfrm>
                <a:off x="2728947" y="5127017"/>
                <a:ext cx="310942" cy="175780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8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Type</a:t>
                </a:r>
              </a:p>
            </p:txBody>
          </p:sp>
          <p:sp>
            <p:nvSpPr>
              <p:cNvPr id="220" name="왼쪽 중괄호 219"/>
              <p:cNvSpPr/>
              <p:nvPr/>
            </p:nvSpPr>
            <p:spPr>
              <a:xfrm rot="5400000">
                <a:off x="2786646" y="4849507"/>
                <a:ext cx="194995" cy="311490"/>
              </a:xfrm>
              <a:prstGeom prst="leftBrac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2658195" y="4670854"/>
                <a:ext cx="50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i="1" dirty="0" smtClean="0">
                    <a:latin typeface="+mn-ea"/>
                    <a:ea typeface="+mn-ea"/>
                  </a:rPr>
                  <a:t>2byte</a:t>
                </a:r>
                <a:endParaRPr lang="ko-KR" altLang="en-US" sz="800" i="1" dirty="0">
                  <a:latin typeface="+mn-ea"/>
                  <a:ea typeface="+mn-ea"/>
                </a:endParaRPr>
              </a:p>
            </p:txBody>
          </p:sp>
          <p:sp>
            <p:nvSpPr>
              <p:cNvPr id="222" name="왼쪽 중괄호 221"/>
              <p:cNvSpPr/>
              <p:nvPr/>
            </p:nvSpPr>
            <p:spPr>
              <a:xfrm rot="5400000">
                <a:off x="2214648" y="4606088"/>
                <a:ext cx="194400" cy="799844"/>
              </a:xfrm>
              <a:prstGeom prst="leftBrac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4" name="직선 화살표 연결선 1071"/>
            <p:cNvCxnSpPr>
              <a:stCxn id="62" idx="0"/>
              <a:endCxn id="196" idx="2"/>
            </p:cNvCxnSpPr>
            <p:nvPr/>
          </p:nvCxnSpPr>
          <p:spPr>
            <a:xfrm flipH="1" flipV="1">
              <a:off x="1505069" y="5302797"/>
              <a:ext cx="1405154" cy="457852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제목 1"/>
          <p:cNvSpPr txBox="1">
            <a:spLocks/>
          </p:cNvSpPr>
          <p:nvPr/>
        </p:nvSpPr>
        <p:spPr bwMode="auto">
          <a:xfrm>
            <a:off x="7473280" y="63500"/>
            <a:ext cx="22326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TCP/IP Basic</a:t>
            </a:r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5300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Packetization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는 효율적인 데이터 전송을 위하여 </a:t>
            </a:r>
            <a:r>
              <a:rPr lang="en-US" altLang="ko-KR" dirty="0" smtClean="0"/>
              <a:t>Application Data</a:t>
            </a:r>
            <a:r>
              <a:rPr lang="ko-KR" altLang="en-US" dirty="0" smtClean="0"/>
              <a:t>를 한번에 보내지 않고 작게 나누어서 </a:t>
            </a:r>
            <a:r>
              <a:rPr lang="en-US" altLang="ko-KR" dirty="0" smtClean="0"/>
              <a:t>Packet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(Data Unit)</a:t>
            </a:r>
            <a:r>
              <a:rPr lang="ko-KR" altLang="en-US" dirty="0" smtClean="0"/>
              <a:t>로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72" name="그룹 271"/>
          <p:cNvGrpSpPr/>
          <p:nvPr/>
        </p:nvGrpSpPr>
        <p:grpSpPr>
          <a:xfrm>
            <a:off x="272479" y="1340768"/>
            <a:ext cx="9433049" cy="3456549"/>
            <a:chOff x="272479" y="1452515"/>
            <a:chExt cx="9433049" cy="3456549"/>
          </a:xfrm>
        </p:grpSpPr>
        <p:sp>
          <p:nvSpPr>
            <p:cNvPr id="201" name="Rectangle 31"/>
            <p:cNvSpPr>
              <a:spLocks noChangeArrowheads="1"/>
            </p:cNvSpPr>
            <p:nvPr/>
          </p:nvSpPr>
          <p:spPr bwMode="auto">
            <a:xfrm>
              <a:off x="4574604" y="1452515"/>
              <a:ext cx="3024336" cy="320301"/>
            </a:xfrm>
            <a:prstGeom prst="rect">
              <a:avLst/>
            </a:prstGeom>
            <a:solidFill>
              <a:schemeClr val="bg1">
                <a:lumMod val="95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1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Application Data</a:t>
              </a:r>
              <a:endParaRPr kumimoji="0" lang="en-US" altLang="ko-KR" sz="11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212" name="왼쪽 중괄호 211"/>
            <p:cNvSpPr/>
            <p:nvPr/>
          </p:nvSpPr>
          <p:spPr>
            <a:xfrm rot="10800000">
              <a:off x="8625409" y="1452515"/>
              <a:ext cx="212796" cy="1113372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838205" y="1733287"/>
              <a:ext cx="867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Application</a:t>
              </a:r>
            </a:p>
            <a:p>
              <a:r>
                <a:rPr lang="en-US" altLang="ko-KR" sz="1000" dirty="0" smtClean="0">
                  <a:latin typeface="+mn-ea"/>
                  <a:ea typeface="+mn-ea"/>
                </a:rPr>
                <a:t>Layer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4089540" y="3011201"/>
              <a:ext cx="3838075" cy="320301"/>
              <a:chOff x="488504" y="3259494"/>
              <a:chExt cx="3838075" cy="320301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488504" y="3259494"/>
                <a:ext cx="1804674" cy="320301"/>
                <a:chOff x="705164" y="3396731"/>
                <a:chExt cx="1804674" cy="320301"/>
              </a:xfrm>
            </p:grpSpPr>
            <p:sp>
              <p:nvSpPr>
                <p:cNvPr id="200" name="Rectangle 31"/>
                <p:cNvSpPr>
                  <a:spLocks noChangeArrowheads="1"/>
                </p:cNvSpPr>
                <p:nvPr/>
              </p:nvSpPr>
              <p:spPr bwMode="auto">
                <a:xfrm>
                  <a:off x="705164" y="3396731"/>
                  <a:ext cx="936104" cy="32030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900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0" lang="en-US" altLang="ko-KR" sz="1000" b="1" dirty="0" smtClean="0">
                      <a:latin typeface="맑은 고딕" pitchFamily="50" charset="-127"/>
                      <a:ea typeface="맑은 고딕" pitchFamily="50" charset="-127"/>
                      <a:cs typeface="Arial" charset="0"/>
                    </a:rPr>
                    <a:t>TCP Header</a:t>
                  </a:r>
                  <a:endParaRPr kumimoji="0" lang="en-US" altLang="ko-KR" sz="1000" b="1" dirty="0">
                    <a:latin typeface="맑은 고딕" pitchFamily="50" charset="-127"/>
                    <a:ea typeface="맑은 고딕" pitchFamily="50" charset="-127"/>
                    <a:cs typeface="Arial" charset="0"/>
                  </a:endParaRPr>
                </a:p>
              </p:txBody>
            </p:sp>
            <p:sp>
              <p:nvSpPr>
                <p:cNvPr id="211" name="Rectangle 31"/>
                <p:cNvSpPr>
                  <a:spLocks noChangeArrowheads="1"/>
                </p:cNvSpPr>
                <p:nvPr/>
              </p:nvSpPr>
              <p:spPr bwMode="auto">
                <a:xfrm>
                  <a:off x="1641268" y="3396731"/>
                  <a:ext cx="868570" cy="319817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900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0" lang="en-US" altLang="ko-KR" sz="1100" b="1" dirty="0" smtClean="0">
                      <a:latin typeface="맑은 고딕" pitchFamily="50" charset="-127"/>
                      <a:ea typeface="맑은 고딕" pitchFamily="50" charset="-127"/>
                      <a:cs typeface="Arial" charset="0"/>
                    </a:rPr>
                    <a:t>Payload #1</a:t>
                  </a:r>
                  <a:endParaRPr kumimoji="0" lang="en-US" altLang="ko-KR" sz="1100" b="1" dirty="0">
                    <a:latin typeface="맑은 고딕" pitchFamily="50" charset="-127"/>
                    <a:ea typeface="맑은 고딕" pitchFamily="50" charset="-127"/>
                    <a:cs typeface="Arial" charset="0"/>
                  </a:endParaRPr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521905" y="3259494"/>
                <a:ext cx="1804674" cy="320301"/>
                <a:chOff x="2738565" y="3396731"/>
                <a:chExt cx="1804674" cy="320301"/>
              </a:xfrm>
            </p:grpSpPr>
            <p:sp>
              <p:nvSpPr>
                <p:cNvPr id="214" name="Rectangle 31"/>
                <p:cNvSpPr>
                  <a:spLocks noChangeArrowheads="1"/>
                </p:cNvSpPr>
                <p:nvPr/>
              </p:nvSpPr>
              <p:spPr bwMode="auto">
                <a:xfrm>
                  <a:off x="2738565" y="3396731"/>
                  <a:ext cx="936104" cy="32030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900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0" lang="en-US" altLang="ko-KR" sz="1000" b="1" dirty="0" smtClean="0">
                      <a:latin typeface="맑은 고딕" pitchFamily="50" charset="-127"/>
                      <a:ea typeface="맑은 고딕" pitchFamily="50" charset="-127"/>
                      <a:cs typeface="Arial" charset="0"/>
                    </a:rPr>
                    <a:t>TCP Header</a:t>
                  </a:r>
                  <a:endParaRPr kumimoji="0" lang="en-US" altLang="ko-KR" sz="1000" b="1" dirty="0">
                    <a:latin typeface="맑은 고딕" pitchFamily="50" charset="-127"/>
                    <a:ea typeface="맑은 고딕" pitchFamily="50" charset="-127"/>
                    <a:cs typeface="Arial" charset="0"/>
                  </a:endParaRPr>
                </a:p>
              </p:txBody>
            </p:sp>
            <p:sp>
              <p:nvSpPr>
                <p:cNvPr id="215" name="Rectangle 31"/>
                <p:cNvSpPr>
                  <a:spLocks noChangeArrowheads="1"/>
                </p:cNvSpPr>
                <p:nvPr/>
              </p:nvSpPr>
              <p:spPr bwMode="auto">
                <a:xfrm>
                  <a:off x="3674669" y="3396731"/>
                  <a:ext cx="868570" cy="319817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9000"/>
                  </a:schemeClr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0" lang="en-US" altLang="ko-KR" sz="1100" b="1" dirty="0">
                      <a:latin typeface="맑은 고딕" pitchFamily="50" charset="-127"/>
                      <a:ea typeface="맑은 고딕" pitchFamily="50" charset="-127"/>
                      <a:cs typeface="Arial" charset="0"/>
                    </a:rPr>
                    <a:t>Payload </a:t>
                  </a:r>
                  <a:r>
                    <a:rPr kumimoji="0" lang="en-US" altLang="ko-KR" sz="1100" b="1" dirty="0" smtClean="0">
                      <a:latin typeface="맑은 고딕" pitchFamily="50" charset="-127"/>
                      <a:ea typeface="맑은 고딕" pitchFamily="50" charset="-127"/>
                      <a:cs typeface="Arial" charset="0"/>
                    </a:rPr>
                    <a:t>#2</a:t>
                  </a:r>
                  <a:endParaRPr kumimoji="0" lang="en-US" altLang="ko-KR" sz="1100" b="1" dirty="0">
                    <a:latin typeface="맑은 고딕" pitchFamily="50" charset="-127"/>
                    <a:ea typeface="맑은 고딕" pitchFamily="50" charset="-127"/>
                    <a:cs typeface="Arial" charset="0"/>
                  </a:endParaRPr>
                </a:p>
              </p:txBody>
            </p:sp>
          </p:grpSp>
        </p:grpSp>
        <p:sp>
          <p:nvSpPr>
            <p:cNvPr id="216" name="TextBox 215"/>
            <p:cNvSpPr txBox="1"/>
            <p:nvPr/>
          </p:nvSpPr>
          <p:spPr>
            <a:xfrm>
              <a:off x="7977336" y="2892675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+mn-ea"/>
                  <a:ea typeface="+mn-ea"/>
                </a:rPr>
                <a:t>…</a:t>
              </a:r>
              <a:endParaRPr lang="ko-KR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6" name="순서도: 자기 디스크 5"/>
            <p:cNvSpPr/>
            <p:nvPr/>
          </p:nvSpPr>
          <p:spPr>
            <a:xfrm>
              <a:off x="4431131" y="2142743"/>
              <a:ext cx="1241949" cy="423144"/>
            </a:xfrm>
            <a:prstGeom prst="flowChartMagneticDisk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t" anchorCtr="0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맑은 고딕" pitchFamily="50" charset="-127"/>
                </a:rPr>
                <a:t>Buffer</a:t>
              </a:r>
              <a:endParaRPr lang="ko-KR" altLang="en-US" sz="1100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17" name="순서도: 자기 디스크 216"/>
            <p:cNvSpPr/>
            <p:nvPr/>
          </p:nvSpPr>
          <p:spPr>
            <a:xfrm>
              <a:off x="6591371" y="2142743"/>
              <a:ext cx="1241949" cy="423144"/>
            </a:xfrm>
            <a:prstGeom prst="flowChartMagneticDisk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t" anchorCtr="0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ea typeface="맑은 고딕" pitchFamily="50" charset="-127"/>
                </a:rPr>
                <a:t>I/O Stream</a:t>
              </a:r>
              <a:endParaRPr lang="ko-KR" altLang="en-US" sz="1100" dirty="0" smtClean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cxnSp>
          <p:nvCxnSpPr>
            <p:cNvPr id="218" name="직선 화살표 연결선 1071"/>
            <p:cNvCxnSpPr/>
            <p:nvPr/>
          </p:nvCxnSpPr>
          <p:spPr>
            <a:xfrm flipH="1">
              <a:off x="5048976" y="1772816"/>
              <a:ext cx="1" cy="391767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화살표 연결선 1071"/>
            <p:cNvCxnSpPr/>
            <p:nvPr/>
          </p:nvCxnSpPr>
          <p:spPr>
            <a:xfrm flipH="1">
              <a:off x="7209215" y="1772816"/>
              <a:ext cx="1" cy="391767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5870913" y="223753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atin typeface="+mn-ea"/>
                  <a:ea typeface="+mn-ea"/>
                </a:rPr>
                <a:t>or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  <p:cxnSp>
          <p:nvCxnSpPr>
            <p:cNvPr id="222" name="직선 화살표 연결선 1071"/>
            <p:cNvCxnSpPr>
              <a:stCxn id="6" idx="3"/>
            </p:cNvCxnSpPr>
            <p:nvPr/>
          </p:nvCxnSpPr>
          <p:spPr>
            <a:xfrm>
              <a:off x="5052106" y="2565887"/>
              <a:ext cx="0" cy="445314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3151800" y="3781710"/>
              <a:ext cx="2742414" cy="320301"/>
              <a:chOff x="488503" y="4077072"/>
              <a:chExt cx="2742414" cy="320301"/>
            </a:xfrm>
          </p:grpSpPr>
          <p:sp>
            <p:nvSpPr>
              <p:cNvPr id="225" name="Rectangle 31"/>
              <p:cNvSpPr>
                <a:spLocks noChangeArrowheads="1"/>
              </p:cNvSpPr>
              <p:nvPr/>
            </p:nvSpPr>
            <p:spPr bwMode="auto">
              <a:xfrm>
                <a:off x="1426243" y="4077072"/>
                <a:ext cx="936104" cy="3203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0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TCP Header</a:t>
                </a:r>
                <a:endParaRPr kumimoji="0" lang="en-US" altLang="ko-KR" sz="10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226" name="Rectangle 31"/>
              <p:cNvSpPr>
                <a:spLocks noChangeArrowheads="1"/>
              </p:cNvSpPr>
              <p:nvPr/>
            </p:nvSpPr>
            <p:spPr bwMode="auto">
              <a:xfrm>
                <a:off x="2362347" y="4077072"/>
                <a:ext cx="868570" cy="319817"/>
              </a:xfrm>
              <a:prstGeom prst="rect">
                <a:avLst/>
              </a:prstGeom>
              <a:solidFill>
                <a:schemeClr val="bg1">
                  <a:lumMod val="95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100" b="1" dirty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Payload #</a:t>
                </a:r>
                <a:r>
                  <a:rPr kumimoji="0" lang="en-US" altLang="ko-KR" sz="11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1</a:t>
                </a:r>
                <a:endParaRPr kumimoji="0" lang="en-US" altLang="ko-KR" sz="11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227" name="Rectangle 31"/>
              <p:cNvSpPr>
                <a:spLocks noChangeArrowheads="1"/>
              </p:cNvSpPr>
              <p:nvPr/>
            </p:nvSpPr>
            <p:spPr bwMode="auto">
              <a:xfrm>
                <a:off x="488503" y="4077072"/>
                <a:ext cx="937739" cy="3203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0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IP Header</a:t>
                </a:r>
                <a:endParaRPr kumimoji="0" lang="en-US" altLang="ko-KR" sz="10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2000673" y="4548859"/>
              <a:ext cx="5061611" cy="320301"/>
              <a:chOff x="416497" y="4797152"/>
              <a:chExt cx="5061611" cy="320301"/>
            </a:xfrm>
          </p:grpSpPr>
          <p:sp>
            <p:nvSpPr>
              <p:cNvPr id="233" name="Rectangle 31"/>
              <p:cNvSpPr>
                <a:spLocks noChangeArrowheads="1"/>
              </p:cNvSpPr>
              <p:nvPr/>
            </p:nvSpPr>
            <p:spPr bwMode="auto">
              <a:xfrm>
                <a:off x="2505364" y="4797152"/>
                <a:ext cx="936104" cy="3203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0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TCP Header</a:t>
                </a:r>
                <a:endParaRPr kumimoji="0" lang="en-US" altLang="ko-KR" sz="10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234" name="Rectangle 31"/>
              <p:cNvSpPr>
                <a:spLocks noChangeArrowheads="1"/>
              </p:cNvSpPr>
              <p:nvPr/>
            </p:nvSpPr>
            <p:spPr bwMode="auto">
              <a:xfrm>
                <a:off x="3441468" y="4797152"/>
                <a:ext cx="868570" cy="319817"/>
              </a:xfrm>
              <a:prstGeom prst="rect">
                <a:avLst/>
              </a:prstGeom>
              <a:solidFill>
                <a:schemeClr val="bg1">
                  <a:lumMod val="95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100" b="1" dirty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Payload #</a:t>
                </a:r>
                <a:r>
                  <a:rPr kumimoji="0" lang="en-US" altLang="ko-KR" sz="11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1</a:t>
                </a:r>
                <a:endParaRPr kumimoji="0" lang="en-US" altLang="ko-KR" sz="11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235" name="Rectangle 31"/>
              <p:cNvSpPr>
                <a:spLocks noChangeArrowheads="1"/>
              </p:cNvSpPr>
              <p:nvPr/>
            </p:nvSpPr>
            <p:spPr bwMode="auto">
              <a:xfrm>
                <a:off x="1567624" y="4797152"/>
                <a:ext cx="937739" cy="3203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0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IP Header</a:t>
                </a:r>
                <a:endParaRPr kumimoji="0" lang="en-US" altLang="ko-KR" sz="10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236" name="Rectangle 31"/>
              <p:cNvSpPr>
                <a:spLocks noChangeArrowheads="1"/>
              </p:cNvSpPr>
              <p:nvPr/>
            </p:nvSpPr>
            <p:spPr bwMode="auto">
              <a:xfrm>
                <a:off x="416497" y="4797152"/>
                <a:ext cx="1151128" cy="3203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0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Ethernet Header</a:t>
                </a:r>
                <a:endParaRPr kumimoji="0" lang="en-US" altLang="ko-KR" sz="10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237" name="Rectangle 31"/>
              <p:cNvSpPr>
                <a:spLocks noChangeArrowheads="1"/>
              </p:cNvSpPr>
              <p:nvPr/>
            </p:nvSpPr>
            <p:spPr bwMode="auto">
              <a:xfrm>
                <a:off x="4310038" y="4797152"/>
                <a:ext cx="1168070" cy="32030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9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0" lang="en-US" altLang="ko-KR" sz="1000" b="1" dirty="0" smtClean="0">
                    <a:latin typeface="맑은 고딕" pitchFamily="50" charset="-127"/>
                    <a:ea typeface="맑은 고딕" pitchFamily="50" charset="-127"/>
                    <a:cs typeface="Arial" charset="0"/>
                  </a:rPr>
                  <a:t>Ethernet Trailer</a:t>
                </a:r>
                <a:endParaRPr kumimoji="0" lang="en-US" altLang="ko-KR" sz="1000" b="1" dirty="0">
                  <a:latin typeface="맑은 고딕" pitchFamily="50" charset="-127"/>
                  <a:ea typeface="맑은 고딕" pitchFamily="50" charset="-127"/>
                  <a:cs typeface="Arial" charset="0"/>
                </a:endParaRPr>
              </a:p>
            </p:txBody>
          </p:sp>
        </p:grpSp>
        <p:cxnSp>
          <p:nvCxnSpPr>
            <p:cNvPr id="239" name="직선 화살표 연결선 1071"/>
            <p:cNvCxnSpPr/>
            <p:nvPr/>
          </p:nvCxnSpPr>
          <p:spPr>
            <a:xfrm>
              <a:off x="5052106" y="3331502"/>
              <a:ext cx="0" cy="445314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1071"/>
            <p:cNvCxnSpPr/>
            <p:nvPr/>
          </p:nvCxnSpPr>
          <p:spPr>
            <a:xfrm>
              <a:off x="5052106" y="4102011"/>
              <a:ext cx="0" cy="445314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왼쪽 중괄호 240"/>
            <p:cNvSpPr/>
            <p:nvPr/>
          </p:nvSpPr>
          <p:spPr>
            <a:xfrm rot="10800000">
              <a:off x="8625409" y="3012977"/>
              <a:ext cx="216026" cy="32030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8838205" y="2971054"/>
              <a:ext cx="867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Transport</a:t>
              </a:r>
            </a:p>
            <a:p>
              <a:r>
                <a:rPr lang="en-US" altLang="ko-KR" sz="1000" dirty="0" smtClean="0">
                  <a:latin typeface="+mn-ea"/>
                  <a:ea typeface="+mn-ea"/>
                </a:rPr>
                <a:t>Layer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243" name="왼쪽 중괄호 242"/>
            <p:cNvSpPr/>
            <p:nvPr/>
          </p:nvSpPr>
          <p:spPr>
            <a:xfrm rot="10800000">
              <a:off x="8625409" y="3823633"/>
              <a:ext cx="216026" cy="32030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838205" y="3781710"/>
              <a:ext cx="867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Internet</a:t>
              </a:r>
            </a:p>
            <a:p>
              <a:r>
                <a:rPr lang="en-US" altLang="ko-KR" sz="1000" dirty="0" smtClean="0">
                  <a:latin typeface="+mn-ea"/>
                  <a:ea typeface="+mn-ea"/>
                </a:rPr>
                <a:t>Layer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245" name="왼쪽 중괄호 244"/>
            <p:cNvSpPr/>
            <p:nvPr/>
          </p:nvSpPr>
          <p:spPr>
            <a:xfrm rot="10800000">
              <a:off x="8625409" y="4550877"/>
              <a:ext cx="216026" cy="32030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838205" y="4508954"/>
              <a:ext cx="867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Data Link</a:t>
              </a:r>
            </a:p>
            <a:p>
              <a:r>
                <a:rPr lang="en-US" altLang="ko-KR" sz="1000" dirty="0" smtClean="0">
                  <a:latin typeface="+mn-ea"/>
                  <a:ea typeface="+mn-ea"/>
                </a:rPr>
                <a:t>Layer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13269" y="3012977"/>
              <a:ext cx="1083347" cy="3203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TCP Segment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13269" y="3776815"/>
              <a:ext cx="1083347" cy="3251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IP Datagram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3269" y="4550877"/>
              <a:ext cx="1083347" cy="3203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sz="1000" dirty="0" smtClean="0">
                  <a:latin typeface="+mn-ea"/>
                  <a:ea typeface="+mn-ea"/>
                </a:rPr>
                <a:t>Ethernet Frame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cxnSp>
          <p:nvCxnSpPr>
            <p:cNvPr id="252" name="직선 화살표 연결선 1071"/>
            <p:cNvCxnSpPr>
              <a:endCxn id="247" idx="3"/>
            </p:cNvCxnSpPr>
            <p:nvPr/>
          </p:nvCxnSpPr>
          <p:spPr>
            <a:xfrm flipH="1">
              <a:off x="1496616" y="3173128"/>
              <a:ext cx="2592923" cy="0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화살표 연결선 1071"/>
            <p:cNvCxnSpPr>
              <a:endCxn id="250" idx="3"/>
            </p:cNvCxnSpPr>
            <p:nvPr/>
          </p:nvCxnSpPr>
          <p:spPr>
            <a:xfrm flipH="1">
              <a:off x="1496616" y="3939413"/>
              <a:ext cx="1655184" cy="0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화살표 연결선 1071"/>
            <p:cNvCxnSpPr>
              <a:endCxn id="251" idx="3"/>
            </p:cNvCxnSpPr>
            <p:nvPr/>
          </p:nvCxnSpPr>
          <p:spPr>
            <a:xfrm flipH="1">
              <a:off x="1496616" y="4711028"/>
              <a:ext cx="504057" cy="0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tangle 31"/>
            <p:cNvSpPr>
              <a:spLocks noChangeArrowheads="1"/>
            </p:cNvSpPr>
            <p:nvPr/>
          </p:nvSpPr>
          <p:spPr bwMode="auto">
            <a:xfrm>
              <a:off x="272479" y="3011202"/>
              <a:ext cx="1224137" cy="1859978"/>
            </a:xfrm>
            <a:prstGeom prst="rect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342873" y="2034014"/>
              <a:ext cx="2450204" cy="3203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0">
              <a:noAutofit/>
            </a:bodyPr>
            <a:lstStyle/>
            <a:p>
              <a:r>
                <a:rPr lang="ko-KR" altLang="en-US" sz="1000" i="1" dirty="0" smtClean="0">
                  <a:latin typeface="+mn-ea"/>
                  <a:ea typeface="+mn-ea"/>
                </a:rPr>
                <a:t>일반적으로 각 </a:t>
              </a:r>
              <a:r>
                <a:rPr lang="en-US" altLang="ko-KR" sz="1000" i="1" dirty="0" smtClean="0">
                  <a:latin typeface="+mn-ea"/>
                  <a:ea typeface="+mn-ea"/>
                </a:rPr>
                <a:t>Layer</a:t>
              </a:r>
              <a:r>
                <a:rPr lang="ko-KR" altLang="en-US" sz="1000" i="1" dirty="0" smtClean="0">
                  <a:latin typeface="+mn-ea"/>
                  <a:ea typeface="+mn-ea"/>
                </a:rPr>
                <a:t>별 </a:t>
              </a:r>
              <a:r>
                <a:rPr lang="en-US" altLang="ko-KR" sz="1000" i="1" dirty="0" smtClean="0">
                  <a:latin typeface="+mn-ea"/>
                  <a:ea typeface="+mn-ea"/>
                </a:rPr>
                <a:t>Data Unit</a:t>
              </a:r>
              <a:r>
                <a:rPr lang="ko-KR" altLang="en-US" sz="1000" i="1" dirty="0" smtClean="0">
                  <a:latin typeface="+mn-ea"/>
                  <a:ea typeface="+mn-ea"/>
                </a:rPr>
                <a:t>을 구분하지 않고 </a:t>
              </a:r>
              <a:r>
                <a:rPr lang="en-US" altLang="ko-KR" sz="1000" i="1" dirty="0" smtClean="0">
                  <a:latin typeface="+mn-ea"/>
                  <a:ea typeface="+mn-ea"/>
                </a:rPr>
                <a:t>Packet</a:t>
              </a:r>
              <a:r>
                <a:rPr lang="ko-KR" altLang="en-US" sz="1000" i="1" dirty="0" smtClean="0">
                  <a:latin typeface="+mn-ea"/>
                  <a:ea typeface="+mn-ea"/>
                </a:rPr>
                <a:t>이라고 부</a:t>
              </a:r>
              <a:r>
                <a:rPr lang="ko-KR" altLang="en-US" sz="1000" i="1" dirty="0">
                  <a:latin typeface="+mn-ea"/>
                  <a:ea typeface="+mn-ea"/>
                </a:rPr>
                <a:t>름</a:t>
              </a:r>
            </a:p>
          </p:txBody>
        </p:sp>
        <p:cxnSp>
          <p:nvCxnSpPr>
            <p:cNvPr id="267" name="직선 화살표 연결선 1071"/>
            <p:cNvCxnSpPr>
              <a:stCxn id="266" idx="2"/>
              <a:endCxn id="247" idx="0"/>
            </p:cNvCxnSpPr>
            <p:nvPr/>
          </p:nvCxnSpPr>
          <p:spPr>
            <a:xfrm flipH="1">
              <a:off x="954943" y="2354315"/>
              <a:ext cx="613032" cy="658662"/>
            </a:xfrm>
            <a:prstGeom prst="straightConnector1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모서리가 둥근 직사각형 6"/>
          <p:cNvSpPr/>
          <p:nvPr/>
        </p:nvSpPr>
        <p:spPr>
          <a:xfrm>
            <a:off x="272479" y="5157192"/>
            <a:ext cx="9361041" cy="1201840"/>
          </a:xfrm>
          <a:prstGeom prst="roundRect">
            <a:avLst>
              <a:gd name="adj" fmla="val 8447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000" rIns="18000" anchor="ctr" anchorCtr="0"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Packet Fragmentation </a:t>
            </a:r>
            <a:r>
              <a:rPr lang="en-US" altLang="ko-KR" sz="1000" dirty="0">
                <a:solidFill>
                  <a:srgbClr val="000000"/>
                </a:solidFill>
                <a:ea typeface="맑은 고딕" pitchFamily="50" charset="-127"/>
              </a:rPr>
              <a:t>– 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상위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Layer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의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Data Unit Size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가 하위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Layer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의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Max Data Unit Size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보다 클 경우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Fragmentation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이 발생하며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Fragmentation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이 많이 일어날수록 전송 효율이 떨어지게 된다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. (i.e. Size of TCP Segment = 2KB, Size of IP Datagram = 0.8KB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이면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1 TCP Segment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는 모두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3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개의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IP Datagram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으로 전송</a:t>
            </a:r>
            <a:r>
              <a:rPr lang="ko-KR" altLang="en-US" sz="1000" dirty="0">
                <a:solidFill>
                  <a:srgbClr val="000000"/>
                </a:solidFill>
                <a:ea typeface="맑은 고딕" pitchFamily="50" charset="-127"/>
              </a:rPr>
              <a:t>됨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)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  <a:p>
            <a:pPr marL="171450" lvl="0" indent="-171450">
              <a:buFont typeface="Arial" pitchFamily="34" charset="0"/>
              <a:buChar char="•"/>
              <a:defRPr/>
            </a:pPr>
            <a:r>
              <a:rPr lang="ko-KR" altLang="en-US" sz="1100" b="1" dirty="0" smtClean="0">
                <a:solidFill>
                  <a:srgbClr val="000000"/>
                </a:solidFill>
                <a:ea typeface="맑은 고딕" pitchFamily="50" charset="-127"/>
              </a:rPr>
              <a:t>적정 </a:t>
            </a:r>
            <a:r>
              <a:rPr lang="en-US" altLang="ko-KR" sz="1100" b="1" dirty="0" smtClean="0">
                <a:solidFill>
                  <a:srgbClr val="000000"/>
                </a:solidFill>
                <a:ea typeface="맑은 고딕" pitchFamily="50" charset="-127"/>
              </a:rPr>
              <a:t>TCP Packet Size </a:t>
            </a:r>
            <a:r>
              <a:rPr lang="en-US" altLang="ko-KR" sz="1000" dirty="0">
                <a:solidFill>
                  <a:srgbClr val="000000"/>
                </a:solidFill>
                <a:ea typeface="맑은 고딕" pitchFamily="50" charset="-127"/>
              </a:rPr>
              <a:t>–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Overhead (Header)</a:t>
            </a:r>
            <a:r>
              <a:rPr lang="ko-KR" altLang="en-US" sz="1000" dirty="0">
                <a:solidFill>
                  <a:srgbClr val="000000"/>
                </a:solidFill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Size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가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Payload (Data) Size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보다 크면 전송 효율이 떨어지게 되며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, Payload Size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를 늘리면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Fragmentation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이 발생한다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. 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이론상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TCP MSS (Max Segment Size)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64KB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이나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Data Link Layer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의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MTU (Maximum Transmission Unit) 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보다 작아야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Fragmentation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을 방지할 수 있음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. Ethernet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의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MTU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1518 byte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이며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MS Windows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Broadband Connection 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시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1500 byte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가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default MTU 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값이고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TCP MSS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1460 byte </a:t>
            </a:r>
            <a:r>
              <a:rPr lang="ko-KR" altLang="en-US" sz="1000" dirty="0" smtClean="0">
                <a:solidFill>
                  <a:srgbClr val="000000"/>
                </a:solidFill>
                <a:ea typeface="맑은 고딕" pitchFamily="50" charset="-127"/>
              </a:rPr>
              <a:t>임</a:t>
            </a:r>
            <a:r>
              <a:rPr lang="en-US" altLang="ko-KR" sz="1000" dirty="0" smtClean="0">
                <a:solidFill>
                  <a:srgbClr val="000000"/>
                </a:solidFill>
                <a:ea typeface="맑은 고딕" pitchFamily="50" charset="-127"/>
              </a:rPr>
              <a:t>. </a:t>
            </a:r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  <p:sp>
        <p:nvSpPr>
          <p:cNvPr id="274" name="순서도: 처리 273"/>
          <p:cNvSpPr/>
          <p:nvPr/>
        </p:nvSpPr>
        <p:spPr>
          <a:xfrm>
            <a:off x="4446118" y="5056556"/>
            <a:ext cx="1211976" cy="213959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Arial" pitchFamily="34" charset="0"/>
              </a:rPr>
              <a:t>Point</a:t>
            </a:r>
            <a:endParaRPr lang="ko-KR" altLang="en-US" b="1" dirty="0" smtClean="0">
              <a:solidFill>
                <a:schemeClr val="tx1">
                  <a:lumMod val="75000"/>
                  <a:lumOff val="25000"/>
                </a:schemeClr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7" name="제목 1"/>
          <p:cNvSpPr txBox="1">
            <a:spLocks/>
          </p:cNvSpPr>
          <p:nvPr/>
        </p:nvSpPr>
        <p:spPr bwMode="auto">
          <a:xfrm>
            <a:off x="7473280" y="63500"/>
            <a:ext cx="22326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TCP/IP Basic</a:t>
            </a:r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0835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Protocol Overview - Segment Structure</a:t>
            </a:r>
            <a:endParaRPr lang="ko-KR" altLang="en-US" dirty="0"/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13896"/>
              </p:ext>
            </p:extLst>
          </p:nvPr>
        </p:nvGraphicFramePr>
        <p:xfrm>
          <a:off x="992560" y="1119313"/>
          <a:ext cx="7776848" cy="281649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81219"/>
                <a:gridCol w="338861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  <a:gridCol w="220524"/>
              </a:tblGrid>
              <a:tr h="22145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Offsets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hlinkClick r:id="rId2" action="ppaction://hlinkfile" tooltip="Octet (computing)"/>
                        </a:rPr>
                        <a:t>Octet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1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2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Octet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hlinkClick r:id="rId3" action="ppaction://hlinkfile" tooltip="Bit"/>
                        </a:rPr>
                        <a:t>Bit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1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4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5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6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7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8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9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10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11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12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13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14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15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16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17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18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19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20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21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22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23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24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25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26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27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28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29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/>
                        <a:t>30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31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/>
                        <a:t>0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/>
                        <a:t>0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Source port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Destination port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24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/>
                        <a:t>4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/>
                        <a:t>32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Sequence number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24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/>
                        <a:t>8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/>
                        <a:t>64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Acknowledgment number </a:t>
                      </a:r>
                      <a:r>
                        <a:rPr lang="en-US" sz="900" b="0" dirty="0"/>
                        <a:t>(if ACK set)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742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/>
                        <a:t>12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/>
                        <a:t>96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Data offset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Reserved</a:t>
                      </a:r>
                      <a:br>
                        <a:rPr lang="en-US" sz="900" b="1" dirty="0"/>
                      </a:br>
                      <a:r>
                        <a:rPr lang="en-US" sz="900" b="1" dirty="0"/>
                        <a:t>0 0 0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N</a:t>
                      </a:r>
                      <a:br>
                        <a:rPr lang="en-US" sz="900" b="1"/>
                      </a:br>
                      <a:r>
                        <a:rPr lang="en-US" sz="900" b="1"/>
                        <a:t>S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C</a:t>
                      </a:r>
                      <a:br>
                        <a:rPr lang="en-US" sz="900" b="1"/>
                      </a:br>
                      <a:r>
                        <a:rPr lang="en-US" sz="900" b="1"/>
                        <a:t>W</a:t>
                      </a:r>
                      <a:br>
                        <a:rPr lang="en-US" sz="900" b="1"/>
                      </a:br>
                      <a:r>
                        <a:rPr lang="en-US" sz="900" b="1"/>
                        <a:t>R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E</a:t>
                      </a:r>
                      <a:br>
                        <a:rPr lang="en-US" sz="900" b="1"/>
                      </a:br>
                      <a:r>
                        <a:rPr lang="en-US" sz="900" b="1"/>
                        <a:t>C</a:t>
                      </a:r>
                      <a:br>
                        <a:rPr lang="en-US" sz="900" b="1"/>
                      </a:br>
                      <a:r>
                        <a:rPr lang="en-US" sz="900" b="1"/>
                        <a:t>E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U</a:t>
                      </a:r>
                      <a:br>
                        <a:rPr lang="en-US" sz="900" b="1"/>
                      </a:br>
                      <a:r>
                        <a:rPr lang="en-US" sz="900" b="1"/>
                        <a:t>R</a:t>
                      </a:r>
                      <a:br>
                        <a:rPr lang="en-US" sz="900" b="1"/>
                      </a:br>
                      <a:r>
                        <a:rPr lang="en-US" sz="900" b="1"/>
                        <a:t>G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A</a:t>
                      </a:r>
                      <a:br>
                        <a:rPr lang="en-US" sz="900" b="1" dirty="0"/>
                      </a:br>
                      <a:r>
                        <a:rPr lang="en-US" sz="900" b="1" dirty="0"/>
                        <a:t>C</a:t>
                      </a:r>
                      <a:br>
                        <a:rPr lang="en-US" sz="900" b="1" dirty="0"/>
                      </a:br>
                      <a:r>
                        <a:rPr lang="en-US" sz="900" b="1" dirty="0"/>
                        <a:t>K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P</a:t>
                      </a:r>
                      <a:br>
                        <a:rPr lang="en-US" sz="900" b="1"/>
                      </a:br>
                      <a:r>
                        <a:rPr lang="en-US" sz="900" b="1"/>
                        <a:t>S</a:t>
                      </a:r>
                      <a:br>
                        <a:rPr lang="en-US" sz="900" b="1"/>
                      </a:br>
                      <a:r>
                        <a:rPr lang="en-US" sz="900" b="1"/>
                        <a:t>H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R</a:t>
                      </a:r>
                      <a:br>
                        <a:rPr lang="en-US" sz="900" b="1"/>
                      </a:br>
                      <a:r>
                        <a:rPr lang="en-US" sz="900" b="1"/>
                        <a:t>S</a:t>
                      </a:r>
                      <a:br>
                        <a:rPr lang="en-US" sz="900" b="1"/>
                      </a:br>
                      <a:r>
                        <a:rPr lang="en-US" sz="900" b="1"/>
                        <a:t>T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S</a:t>
                      </a:r>
                      <a:br>
                        <a:rPr lang="en-US" sz="900" b="1"/>
                      </a:br>
                      <a:r>
                        <a:rPr lang="en-US" sz="900" b="1"/>
                        <a:t>Y</a:t>
                      </a:r>
                      <a:br>
                        <a:rPr lang="en-US" sz="900" b="1"/>
                      </a:br>
                      <a:r>
                        <a:rPr lang="en-US" sz="900" b="1"/>
                        <a:t>N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F</a:t>
                      </a:r>
                      <a:br>
                        <a:rPr lang="en-US" sz="900" b="1"/>
                      </a:br>
                      <a:r>
                        <a:rPr lang="en-US" sz="900" b="1"/>
                        <a:t>I</a:t>
                      </a:r>
                      <a:br>
                        <a:rPr lang="en-US" sz="900" b="1"/>
                      </a:br>
                      <a:r>
                        <a:rPr lang="en-US" sz="900" b="1"/>
                        <a:t>N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Window Size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088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/>
                        <a:t>16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/>
                        <a:t>128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Checksum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Urgent pointer </a:t>
                      </a:r>
                      <a:r>
                        <a:rPr lang="en-US" sz="900" b="0" dirty="0"/>
                        <a:t>(if URG set)</a:t>
                      </a:r>
                    </a:p>
                  </a:txBody>
                  <a:tcPr marL="6979" marR="6979" marT="3489" marB="3489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937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/>
                        <a:t>20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...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/>
                        <a:t>160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...</a:t>
                      </a:r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Options </a:t>
                      </a:r>
                      <a:r>
                        <a:rPr lang="en-US" sz="900" b="0" dirty="0">
                          <a:effectLst/>
                        </a:rPr>
                        <a:t>(if data offset &gt; 5. Padded at the end with "0" bytes if necessary.)</a:t>
                      </a:r>
                      <a:br>
                        <a:rPr lang="en-US" sz="900" b="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...</a:t>
                      </a:r>
                    </a:p>
                  </a:txBody>
                  <a:tcPr marL="6979" marR="6979" marT="3489" marB="3489" anchor="ctr">
                    <a:solidFill>
                      <a:srgbClr val="FCE0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818">
                <a:tc>
                  <a:txBody>
                    <a:bodyPr/>
                    <a:lstStyle/>
                    <a:p>
                      <a:pPr algn="ctr"/>
                      <a:endParaRPr lang="en-US" altLang="ko-KR" sz="900" dirty="0"/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/>
                    </a:p>
                  </a:txBody>
                  <a:tcPr marL="6979" marR="6979" marT="3489" marB="3489" anchor="ctr">
                    <a:solidFill>
                      <a:schemeClr val="bg1"/>
                    </a:solidFill>
                  </a:tcPr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effectLst/>
                        </a:rPr>
                        <a:t>Data</a:t>
                      </a:r>
                      <a:endParaRPr lang="en-US" sz="900" b="1" dirty="0">
                        <a:effectLst/>
                      </a:endParaRPr>
                    </a:p>
                  </a:txBody>
                  <a:tcPr marL="6979" marR="6979" marT="3489" marB="348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200472" y="4365104"/>
            <a:ext cx="9505056" cy="21602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Source/Destination Port</a:t>
            </a:r>
            <a:r>
              <a:rPr lang="en-US" altLang="ko-KR" sz="1100" dirty="0" smtClean="0">
                <a:latin typeface="+mn-ea"/>
                <a:ea typeface="+mn-ea"/>
              </a:rPr>
              <a:t>: 0 ~ (2</a:t>
            </a:r>
            <a:r>
              <a:rPr lang="en-US" altLang="ko-KR" sz="1100" baseline="30000" dirty="0" smtClean="0">
                <a:latin typeface="+mn-ea"/>
                <a:ea typeface="+mn-ea"/>
              </a:rPr>
              <a:t>16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– 1) = 65535, 0 ~ 1023 (System Ports), 1024 ~ 49151 (User Ports), 49152 ~ 65535 (Dynamic Ports)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Sequence Number</a:t>
            </a:r>
            <a:endParaRPr lang="en-US" altLang="ko-KR" sz="1100" b="1" baseline="30000" dirty="0" smtClean="0">
              <a:latin typeface="+mn-ea"/>
              <a:ea typeface="+mn-ea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  <a:ea typeface="+mn-ea"/>
              </a:rPr>
              <a:t>if SYN = 1: Initial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Sequence Number.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ko-KR" sz="1100" dirty="0" smtClean="0">
                <a:latin typeface="+mn-ea"/>
                <a:ea typeface="+mn-ea"/>
              </a:rPr>
              <a:t>if SYN = 0: TCP Segment</a:t>
            </a:r>
            <a:r>
              <a:rPr lang="ko-KR" altLang="en-US" sz="1100" dirty="0" smtClean="0">
                <a:latin typeface="+mn-ea"/>
                <a:ea typeface="+mn-ea"/>
              </a:rPr>
              <a:t>에 대한 </a:t>
            </a:r>
            <a:r>
              <a:rPr lang="en-US" altLang="ko-KR" sz="1100" dirty="0" smtClean="0">
                <a:latin typeface="+mn-ea"/>
                <a:ea typeface="+mn-ea"/>
              </a:rPr>
              <a:t>Sequence Number in bytes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</a:rPr>
              <a:t>Acknowledgment Number</a:t>
            </a:r>
            <a:r>
              <a:rPr lang="en-US" altLang="ko-KR" sz="1100" dirty="0" smtClean="0">
                <a:latin typeface="+mn-ea"/>
              </a:rPr>
              <a:t>: The value of the next sequence number the sender is expecting to receive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</a:rPr>
              <a:t>Data Offset</a:t>
            </a:r>
            <a:r>
              <a:rPr lang="en-US" altLang="ko-KR" sz="1100" dirty="0" smtClean="0">
                <a:latin typeface="+mn-ea"/>
              </a:rPr>
              <a:t>: Header Size in Words (min 5 ~ max 15)</a:t>
            </a:r>
            <a:endParaRPr lang="en-US" altLang="ko-KR" sz="1100" dirty="0">
              <a:latin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Flags</a:t>
            </a:r>
            <a:r>
              <a:rPr lang="en-US" altLang="ko-KR" sz="1100" dirty="0" smtClean="0">
                <a:latin typeface="+mn-ea"/>
                <a:ea typeface="+mn-ea"/>
              </a:rPr>
              <a:t>: Control Bit (SYN, ACK, FIN, …)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Window</a:t>
            </a:r>
            <a:r>
              <a:rPr lang="en-US" altLang="ko-KR" sz="1100" dirty="0" smtClean="0">
                <a:latin typeface="+mn-ea"/>
                <a:ea typeface="+mn-ea"/>
              </a:rPr>
              <a:t>: the number of data octets that will be transmitted before an ACK is expected</a:t>
            </a:r>
          </a:p>
        </p:txBody>
      </p:sp>
      <p:sp>
        <p:nvSpPr>
          <p:cNvPr id="101" name="제목 1"/>
          <p:cNvSpPr txBox="1">
            <a:spLocks/>
          </p:cNvSpPr>
          <p:nvPr/>
        </p:nvSpPr>
        <p:spPr bwMode="auto">
          <a:xfrm>
            <a:off x="7473280" y="63500"/>
            <a:ext cx="22326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TCP/IP Basic</a:t>
            </a:r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5426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Protocol Overview – Connection Flow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28592" y="6381328"/>
            <a:ext cx="376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※ MSL (Maximum Segment Lifetime): O/S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정한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TCP Segment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Lifetime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으로 보통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120 Sec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920552" y="836712"/>
            <a:ext cx="7992888" cy="5678069"/>
            <a:chOff x="920552" y="836712"/>
            <a:chExt cx="7992888" cy="5678069"/>
          </a:xfrm>
        </p:grpSpPr>
        <p:grpSp>
          <p:nvGrpSpPr>
            <p:cNvPr id="6" name="그룹 5"/>
            <p:cNvGrpSpPr/>
            <p:nvPr/>
          </p:nvGrpSpPr>
          <p:grpSpPr>
            <a:xfrm>
              <a:off x="3224808" y="836712"/>
              <a:ext cx="577191" cy="5368560"/>
              <a:chOff x="199345" y="836712"/>
              <a:chExt cx="577191" cy="5368560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H="1">
                <a:off x="487940" y="1190933"/>
                <a:ext cx="3788" cy="5014339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8" name="TextBox 7"/>
              <p:cNvSpPr txBox="1"/>
              <p:nvPr/>
            </p:nvSpPr>
            <p:spPr>
              <a:xfrm>
                <a:off x="199345" y="836712"/>
                <a:ext cx="5771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맑은 고딕" pitchFamily="50" charset="-127"/>
                    <a:cs typeface="Arial" pitchFamily="34" charset="0"/>
                  </a:rPr>
                  <a:t>Client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9" name="순서도: 연결자 8"/>
              <p:cNvSpPr/>
              <p:nvPr/>
            </p:nvSpPr>
            <p:spPr>
              <a:xfrm>
                <a:off x="437728" y="1082933"/>
                <a:ext cx="108000" cy="108000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0" name="순서도: 연결자 9"/>
              <p:cNvSpPr/>
              <p:nvPr/>
            </p:nvSpPr>
            <p:spPr>
              <a:xfrm>
                <a:off x="437728" y="6097272"/>
                <a:ext cx="108000" cy="108000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020763" y="836712"/>
              <a:ext cx="577191" cy="5368560"/>
              <a:chOff x="2144125" y="836712"/>
              <a:chExt cx="577191" cy="5368560"/>
            </a:xfrm>
          </p:grpSpPr>
          <p:cxnSp>
            <p:nvCxnSpPr>
              <p:cNvPr id="12" name="직선 연결선 11"/>
              <p:cNvCxnSpPr/>
              <p:nvPr/>
            </p:nvCxnSpPr>
            <p:spPr>
              <a:xfrm flipH="1">
                <a:off x="2432720" y="1190933"/>
                <a:ext cx="3788" cy="5014339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2144125" y="836712"/>
                <a:ext cx="5771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맑은 고딕" pitchFamily="50" charset="-127"/>
                    <a:cs typeface="Arial" pitchFamily="34" charset="0"/>
                  </a:rPr>
                  <a:t>Server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4" name="순서도: 연결자 13"/>
              <p:cNvSpPr/>
              <p:nvPr/>
            </p:nvSpPr>
            <p:spPr>
              <a:xfrm>
                <a:off x="2382508" y="1082933"/>
                <a:ext cx="108000" cy="108000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5" name="순서도: 연결자 14"/>
              <p:cNvSpPr/>
              <p:nvPr/>
            </p:nvSpPr>
            <p:spPr>
              <a:xfrm>
                <a:off x="2382508" y="6097272"/>
                <a:ext cx="108000" cy="108000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23" name="원호 22"/>
            <p:cNvSpPr/>
            <p:nvPr/>
          </p:nvSpPr>
          <p:spPr>
            <a:xfrm>
              <a:off x="6234107" y="1219122"/>
              <a:ext cx="224441" cy="354579"/>
            </a:xfrm>
            <a:prstGeom prst="arc">
              <a:avLst>
                <a:gd name="adj1" fmla="val 16192769"/>
                <a:gd name="adj2" fmla="val 5597100"/>
              </a:avLst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사각형 설명선 28"/>
            <p:cNvSpPr/>
            <p:nvPr/>
          </p:nvSpPr>
          <p:spPr>
            <a:xfrm>
              <a:off x="6681192" y="1136933"/>
              <a:ext cx="2232248" cy="491867"/>
            </a:xfrm>
            <a:prstGeom prst="wedgeRoundRectCallout">
              <a:avLst>
                <a:gd name="adj1" fmla="val -60586"/>
                <a:gd name="adj2" fmla="val -8750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s=socket</a:t>
              </a:r>
            </a:p>
            <a:p>
              <a:pPr lvl="0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s=bind(s)</a:t>
              </a:r>
            </a:p>
            <a:p>
              <a:pPr lvl="0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listen(</a:t>
              </a:r>
              <a:r>
                <a:rPr kumimoji="0" lang="en-US" altLang="ko-KR" sz="1000" kern="0" dirty="0" smtClean="0">
                  <a:solidFill>
                    <a:schemeClr val="accent1">
                      <a:lumMod val="75000"/>
                    </a:schemeClr>
                  </a:solidFill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)</a:t>
              </a:r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1" name="모서리가 둥근 사각형 설명선 30"/>
            <p:cNvSpPr/>
            <p:nvPr/>
          </p:nvSpPr>
          <p:spPr>
            <a:xfrm>
              <a:off x="920552" y="1136933"/>
              <a:ext cx="2232248" cy="491867"/>
            </a:xfrm>
            <a:prstGeom prst="wedgeRoundRectCallout">
              <a:avLst>
                <a:gd name="adj1" fmla="val 64911"/>
                <a:gd name="adj2" fmla="val 38571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 algn="r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s=socket</a:t>
              </a:r>
            </a:p>
            <a:p>
              <a:pPr lvl="0" algn="r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connects(s)</a:t>
              </a:r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970272" y="1295489"/>
              <a:ext cx="972108" cy="2018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SYN_SENT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7913698" y="1295489"/>
              <a:ext cx="972108" cy="2018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LISTEN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41" name="모서리가 둥근 사각형 설명선 40"/>
            <p:cNvSpPr/>
            <p:nvPr/>
          </p:nvSpPr>
          <p:spPr>
            <a:xfrm>
              <a:off x="6681192" y="2068925"/>
              <a:ext cx="2232248" cy="266907"/>
            </a:xfrm>
            <a:prstGeom prst="wedgeRoundRectCallout">
              <a:avLst>
                <a:gd name="adj1" fmla="val -65428"/>
                <a:gd name="adj2" fmla="val 12255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 algn="r"/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7913698" y="2103488"/>
              <a:ext cx="972108" cy="2018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ESTABILISHED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43" name="모서리가 둥근 사각형 설명선 42"/>
            <p:cNvSpPr/>
            <p:nvPr/>
          </p:nvSpPr>
          <p:spPr>
            <a:xfrm>
              <a:off x="920552" y="1937957"/>
              <a:ext cx="2232248" cy="266907"/>
            </a:xfrm>
            <a:prstGeom prst="wedgeRoundRectCallout">
              <a:avLst>
                <a:gd name="adj1" fmla="val 65655"/>
                <a:gd name="adj2" fmla="val 58971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 algn="r"/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4" name="Rectangle 31"/>
            <p:cNvSpPr>
              <a:spLocks noChangeArrowheads="1"/>
            </p:cNvSpPr>
            <p:nvPr/>
          </p:nvSpPr>
          <p:spPr bwMode="auto">
            <a:xfrm>
              <a:off x="970272" y="1972520"/>
              <a:ext cx="972108" cy="2018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ESTABILISHED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57" name="원호 56"/>
            <p:cNvSpPr/>
            <p:nvPr/>
          </p:nvSpPr>
          <p:spPr>
            <a:xfrm flipH="1">
              <a:off x="3362431" y="3346841"/>
              <a:ext cx="268689" cy="328148"/>
            </a:xfrm>
            <a:prstGeom prst="arc">
              <a:avLst>
                <a:gd name="adj1" fmla="val 16192769"/>
                <a:gd name="adj2" fmla="val 5597100"/>
              </a:avLst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09386" y="3381931"/>
              <a:ext cx="5696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i="1" dirty="0" smtClean="0">
                  <a:latin typeface="맑은 고딕" pitchFamily="50" charset="-127"/>
                  <a:ea typeface="맑은 고딕" pitchFamily="50" charset="-127"/>
                </a:rPr>
                <a:t>Retry</a:t>
              </a:r>
              <a:endParaRPr lang="ko-KR" altLang="en-US" sz="900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3517191" y="1465391"/>
              <a:ext cx="2795955" cy="246221"/>
              <a:chOff x="3445183" y="1465391"/>
              <a:chExt cx="2795955" cy="246221"/>
            </a:xfrm>
          </p:grpSpPr>
          <p:cxnSp>
            <p:nvCxnSpPr>
              <p:cNvPr id="18" name="직선 화살표 연결선 1071"/>
              <p:cNvCxnSpPr/>
              <p:nvPr/>
            </p:nvCxnSpPr>
            <p:spPr>
              <a:xfrm>
                <a:off x="3445183" y="1582014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729992" y="1465391"/>
                <a:ext cx="2218764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SYN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(SEQ:1000, ACK:-)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517191" y="1784025"/>
              <a:ext cx="2795955" cy="246221"/>
              <a:chOff x="3445183" y="1759245"/>
              <a:chExt cx="2795955" cy="246221"/>
            </a:xfrm>
          </p:grpSpPr>
          <p:cxnSp>
            <p:nvCxnSpPr>
              <p:cNvPr id="17" name="직선 화살표 연결선 1071"/>
              <p:cNvCxnSpPr/>
              <p:nvPr/>
            </p:nvCxnSpPr>
            <p:spPr>
              <a:xfrm>
                <a:off x="3445183" y="1882356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3729992" y="1759245"/>
                <a:ext cx="2218764" cy="246221"/>
              </a:xfrm>
              <a:prstGeom prst="rect">
                <a:avLst/>
              </a:prstGeom>
              <a:solidFill>
                <a:srgbClr val="F8EFE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SYN+ACK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(SEQ:2000, ACK:1001)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3517191" y="2102659"/>
              <a:ext cx="2795955" cy="246221"/>
              <a:chOff x="3445183" y="2061697"/>
              <a:chExt cx="2795955" cy="246221"/>
            </a:xfrm>
          </p:grpSpPr>
          <p:cxnSp>
            <p:nvCxnSpPr>
              <p:cNvPr id="34" name="직선 화살표 연결선 1071"/>
              <p:cNvCxnSpPr/>
              <p:nvPr/>
            </p:nvCxnSpPr>
            <p:spPr>
              <a:xfrm>
                <a:off x="3445183" y="2193953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3729992" y="2061697"/>
                <a:ext cx="2218764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latin typeface="맑은 고딕" pitchFamily="50" charset="-127"/>
                    <a:ea typeface="맑은 고딕" pitchFamily="50" charset="-127"/>
                  </a:rPr>
                  <a:t>ACK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 (SEQ:1001, ACK:2001)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517191" y="2600180"/>
              <a:ext cx="2795955" cy="246221"/>
              <a:chOff x="3445183" y="1465391"/>
              <a:chExt cx="2795955" cy="246221"/>
            </a:xfrm>
          </p:grpSpPr>
          <p:cxnSp>
            <p:nvCxnSpPr>
              <p:cNvPr id="68" name="직선 화살표 연결선 1071"/>
              <p:cNvCxnSpPr/>
              <p:nvPr/>
            </p:nvCxnSpPr>
            <p:spPr>
              <a:xfrm>
                <a:off x="3445183" y="1582014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729992" y="1465391"/>
                <a:ext cx="2218764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SEQ:1101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, 100 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bytes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517191" y="2916631"/>
              <a:ext cx="2795955" cy="246221"/>
              <a:chOff x="3445183" y="1759245"/>
              <a:chExt cx="2795955" cy="246221"/>
            </a:xfrm>
          </p:grpSpPr>
          <p:cxnSp>
            <p:nvCxnSpPr>
              <p:cNvPr id="71" name="직선 화살표 연결선 1071"/>
              <p:cNvCxnSpPr/>
              <p:nvPr/>
            </p:nvCxnSpPr>
            <p:spPr>
              <a:xfrm>
                <a:off x="3445183" y="1882356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729992" y="1759245"/>
                <a:ext cx="2218764" cy="246221"/>
              </a:xfrm>
              <a:prstGeom prst="rect">
                <a:avLst/>
              </a:prstGeom>
              <a:solidFill>
                <a:srgbClr val="F8EFE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ACK: 1201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517191" y="3221289"/>
              <a:ext cx="2787571" cy="276999"/>
              <a:chOff x="3445183" y="3221289"/>
              <a:chExt cx="2787571" cy="27699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016730" y="3221289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C00000"/>
                    </a:solidFill>
                    <a:latin typeface="+mn-lt"/>
                  </a:rPr>
                  <a:t>X</a:t>
                </a:r>
                <a:endParaRPr lang="ko-KR" altLang="en-US" dirty="0">
                  <a:solidFill>
                    <a:srgbClr val="C00000"/>
                  </a:solidFill>
                  <a:latin typeface="+mn-lt"/>
                </a:endParaRPr>
              </a:p>
            </p:txBody>
          </p:sp>
          <p:cxnSp>
            <p:nvCxnSpPr>
              <p:cNvPr id="74" name="직선 화살표 연결선 1071"/>
              <p:cNvCxnSpPr/>
              <p:nvPr/>
            </p:nvCxnSpPr>
            <p:spPr>
              <a:xfrm>
                <a:off x="3445183" y="3353187"/>
                <a:ext cx="265994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3729992" y="3236564"/>
                <a:ext cx="2218764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SEQ:1201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, 100 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bytes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3517191" y="3558365"/>
              <a:ext cx="2795955" cy="246221"/>
              <a:chOff x="3445183" y="1465391"/>
              <a:chExt cx="2795955" cy="246221"/>
            </a:xfrm>
          </p:grpSpPr>
          <p:cxnSp>
            <p:nvCxnSpPr>
              <p:cNvPr id="84" name="직선 화살표 연결선 1071"/>
              <p:cNvCxnSpPr/>
              <p:nvPr/>
            </p:nvCxnSpPr>
            <p:spPr>
              <a:xfrm>
                <a:off x="3445183" y="1582014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3729992" y="1465391"/>
                <a:ext cx="2218764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SEQ:1201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, 100 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bytes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3517191" y="3883178"/>
              <a:ext cx="2795955" cy="246221"/>
              <a:chOff x="3445183" y="1759245"/>
              <a:chExt cx="2795955" cy="246221"/>
            </a:xfrm>
          </p:grpSpPr>
          <p:cxnSp>
            <p:nvCxnSpPr>
              <p:cNvPr id="87" name="직선 화살표 연결선 1071"/>
              <p:cNvCxnSpPr/>
              <p:nvPr/>
            </p:nvCxnSpPr>
            <p:spPr>
              <a:xfrm>
                <a:off x="3445183" y="1882356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3729992" y="1759245"/>
                <a:ext cx="2218764" cy="246221"/>
              </a:xfrm>
              <a:prstGeom prst="rect">
                <a:avLst/>
              </a:prstGeom>
              <a:solidFill>
                <a:srgbClr val="F8EFE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ACK: 1301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3517191" y="4129399"/>
              <a:ext cx="27959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3517191" y="4375620"/>
              <a:ext cx="2795955" cy="246221"/>
              <a:chOff x="3445183" y="1465391"/>
              <a:chExt cx="2795955" cy="246221"/>
            </a:xfrm>
          </p:grpSpPr>
          <p:cxnSp>
            <p:nvCxnSpPr>
              <p:cNvPr id="91" name="직선 화살표 연결선 1071"/>
              <p:cNvCxnSpPr/>
              <p:nvPr/>
            </p:nvCxnSpPr>
            <p:spPr>
              <a:xfrm>
                <a:off x="3445183" y="1582014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3729992" y="1465391"/>
                <a:ext cx="2218764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FIN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(SEQ:5000, ACK:-)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3" name="모서리가 둥근 사각형 설명선 92"/>
            <p:cNvSpPr/>
            <p:nvPr/>
          </p:nvSpPr>
          <p:spPr>
            <a:xfrm>
              <a:off x="920552" y="2723290"/>
              <a:ext cx="2232248" cy="307377"/>
            </a:xfrm>
            <a:prstGeom prst="wedgeRoundRectCallout">
              <a:avLst>
                <a:gd name="adj1" fmla="val 65656"/>
                <a:gd name="adj2" fmla="val -54381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 algn="r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write(s)</a:t>
              </a:r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517191" y="4700205"/>
              <a:ext cx="2795955" cy="246221"/>
              <a:chOff x="3445183" y="1759245"/>
              <a:chExt cx="2795955" cy="246221"/>
            </a:xfrm>
          </p:grpSpPr>
          <p:cxnSp>
            <p:nvCxnSpPr>
              <p:cNvPr id="96" name="직선 화살표 연결선 1071"/>
              <p:cNvCxnSpPr/>
              <p:nvPr/>
            </p:nvCxnSpPr>
            <p:spPr>
              <a:xfrm>
                <a:off x="3445183" y="1882356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3729992" y="1759245"/>
                <a:ext cx="2218764" cy="246221"/>
              </a:xfrm>
              <a:prstGeom prst="rect">
                <a:avLst/>
              </a:prstGeom>
              <a:solidFill>
                <a:srgbClr val="F8EFE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ACK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(SEQ:7500, ACK: 5001)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3517191" y="5021489"/>
              <a:ext cx="2795955" cy="246221"/>
              <a:chOff x="3445183" y="1759245"/>
              <a:chExt cx="2795955" cy="246221"/>
            </a:xfrm>
          </p:grpSpPr>
          <p:cxnSp>
            <p:nvCxnSpPr>
              <p:cNvPr id="101" name="직선 화살표 연결선 1071"/>
              <p:cNvCxnSpPr/>
              <p:nvPr/>
            </p:nvCxnSpPr>
            <p:spPr>
              <a:xfrm>
                <a:off x="3445183" y="1882356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3729992" y="1759245"/>
                <a:ext cx="2218764" cy="246221"/>
              </a:xfrm>
              <a:prstGeom prst="rect">
                <a:avLst/>
              </a:prstGeom>
              <a:solidFill>
                <a:srgbClr val="F8EFE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FIN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 (SEQ:7500, ACK: 5001)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517191" y="5348277"/>
              <a:ext cx="2795955" cy="246221"/>
              <a:chOff x="3445183" y="1465391"/>
              <a:chExt cx="2795955" cy="246221"/>
            </a:xfrm>
          </p:grpSpPr>
          <p:cxnSp>
            <p:nvCxnSpPr>
              <p:cNvPr id="104" name="직선 화살표 연결선 1071"/>
              <p:cNvCxnSpPr/>
              <p:nvPr/>
            </p:nvCxnSpPr>
            <p:spPr>
              <a:xfrm>
                <a:off x="3445183" y="1582014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3729992" y="1465391"/>
                <a:ext cx="2218764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ACK </a:t>
                </a:r>
                <a:r>
                  <a:rPr lang="en-US" altLang="ko-KR" sz="1000" dirty="0" smtClean="0">
                    <a:latin typeface="맑은 고딕" pitchFamily="50" charset="-127"/>
                    <a:ea typeface="맑은 고딕" pitchFamily="50" charset="-127"/>
                  </a:rPr>
                  <a:t>(SEQ:5001, ACK:7502)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6" name="모서리가 둥근 사각형 설명선 105"/>
            <p:cNvSpPr/>
            <p:nvPr/>
          </p:nvSpPr>
          <p:spPr>
            <a:xfrm>
              <a:off x="920552" y="4314464"/>
              <a:ext cx="2232248" cy="307377"/>
            </a:xfrm>
            <a:prstGeom prst="wedgeRoundRectCallout">
              <a:avLst>
                <a:gd name="adj1" fmla="val 64911"/>
                <a:gd name="adj2" fmla="val 5116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 algn="r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close(s)</a:t>
              </a:r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7" name="Rectangle 31"/>
            <p:cNvSpPr>
              <a:spLocks noChangeArrowheads="1"/>
            </p:cNvSpPr>
            <p:nvPr/>
          </p:nvSpPr>
          <p:spPr bwMode="auto">
            <a:xfrm>
              <a:off x="970272" y="4367307"/>
              <a:ext cx="972108" cy="2018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FIN_WAIT1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08" name="모서리가 둥근 사각형 설명선 107"/>
            <p:cNvSpPr/>
            <p:nvPr/>
          </p:nvSpPr>
          <p:spPr>
            <a:xfrm>
              <a:off x="6681192" y="4689861"/>
              <a:ext cx="2232248" cy="266907"/>
            </a:xfrm>
            <a:prstGeom prst="wedgeRoundRectCallout">
              <a:avLst>
                <a:gd name="adj1" fmla="val -65800"/>
                <a:gd name="adj2" fmla="val -3318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/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7913698" y="4722395"/>
              <a:ext cx="972108" cy="2018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CLOSE_WAIT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10" name="모서리가 둥근 사각형 설명선 109"/>
            <p:cNvSpPr/>
            <p:nvPr/>
          </p:nvSpPr>
          <p:spPr>
            <a:xfrm>
              <a:off x="920552" y="4722395"/>
              <a:ext cx="2232248" cy="307377"/>
            </a:xfrm>
            <a:prstGeom prst="wedgeRoundRectCallout">
              <a:avLst>
                <a:gd name="adj1" fmla="val 64911"/>
                <a:gd name="adj2" fmla="val -13815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 algn="r"/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11" name="Rectangle 31"/>
            <p:cNvSpPr>
              <a:spLocks noChangeArrowheads="1"/>
            </p:cNvSpPr>
            <p:nvPr/>
          </p:nvSpPr>
          <p:spPr bwMode="auto">
            <a:xfrm>
              <a:off x="970272" y="4778083"/>
              <a:ext cx="972108" cy="2018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FIN_WAIT2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12" name="모서리가 둥근 사각형 설명선 111"/>
            <p:cNvSpPr/>
            <p:nvPr/>
          </p:nvSpPr>
          <p:spPr>
            <a:xfrm>
              <a:off x="920552" y="5199863"/>
              <a:ext cx="2232248" cy="307377"/>
            </a:xfrm>
            <a:prstGeom prst="wedgeRoundRectCallout">
              <a:avLst>
                <a:gd name="adj1" fmla="val 66027"/>
                <a:gd name="adj2" fmla="val 29456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 algn="r"/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970272" y="5255551"/>
              <a:ext cx="972108" cy="2018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TIME_WAIT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14" name="모서리가 둥근 사각형 설명선 113"/>
            <p:cNvSpPr/>
            <p:nvPr/>
          </p:nvSpPr>
          <p:spPr>
            <a:xfrm>
              <a:off x="920552" y="5838584"/>
              <a:ext cx="2232248" cy="307377"/>
            </a:xfrm>
            <a:prstGeom prst="wedgeRoundRectCallout">
              <a:avLst>
                <a:gd name="adj1" fmla="val 65283"/>
                <a:gd name="adj2" fmla="val -54381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 algn="r"/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15" name="Rectangle 31"/>
            <p:cNvSpPr>
              <a:spLocks noChangeArrowheads="1"/>
            </p:cNvSpPr>
            <p:nvPr/>
          </p:nvSpPr>
          <p:spPr bwMode="auto">
            <a:xfrm>
              <a:off x="970272" y="5894272"/>
              <a:ext cx="972108" cy="2018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CLOSED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16" name="원호 115"/>
            <p:cNvSpPr/>
            <p:nvPr/>
          </p:nvSpPr>
          <p:spPr>
            <a:xfrm flipH="1">
              <a:off x="3362431" y="5472150"/>
              <a:ext cx="268689" cy="328148"/>
            </a:xfrm>
            <a:prstGeom prst="arc">
              <a:avLst>
                <a:gd name="adj1" fmla="val 16192769"/>
                <a:gd name="adj2" fmla="val 5597100"/>
              </a:avLst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809386" y="5523866"/>
              <a:ext cx="5696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i="1" dirty="0" smtClean="0">
                  <a:latin typeface="맑은 고딕" pitchFamily="50" charset="-127"/>
                  <a:ea typeface="맑은 고딕" pitchFamily="50" charset="-127"/>
                </a:rPr>
                <a:t>2 MSL</a:t>
              </a:r>
              <a:endParaRPr lang="ko-KR" altLang="en-US" sz="900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모서리가 둥근 사각형 설명선 119"/>
            <p:cNvSpPr/>
            <p:nvPr/>
          </p:nvSpPr>
          <p:spPr>
            <a:xfrm>
              <a:off x="6681192" y="5107355"/>
              <a:ext cx="2232248" cy="266907"/>
            </a:xfrm>
            <a:prstGeom prst="wedgeRoundRectCallout">
              <a:avLst>
                <a:gd name="adj1" fmla="val -66172"/>
                <a:gd name="adj2" fmla="val -28234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close(</a:t>
              </a:r>
              <a:r>
                <a:rPr kumimoji="0" lang="en-US" altLang="ko-KR" sz="1000" kern="0" dirty="0" smtClean="0">
                  <a:solidFill>
                    <a:schemeClr val="accent1">
                      <a:lumMod val="75000"/>
                    </a:schemeClr>
                  </a:solidFill>
                  <a:ea typeface="맑은 고딕" pitchFamily="50" charset="-127"/>
                  <a:cs typeface="Arial" pitchFamily="34" charset="0"/>
                </a:rPr>
                <a:t>ns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)</a:t>
              </a:r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21" name="Rectangle 31"/>
            <p:cNvSpPr>
              <a:spLocks noChangeArrowheads="1"/>
            </p:cNvSpPr>
            <p:nvPr/>
          </p:nvSpPr>
          <p:spPr bwMode="auto">
            <a:xfrm>
              <a:off x="7913698" y="5146341"/>
              <a:ext cx="972108" cy="2018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LAST_ACK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22" name="모서리가 둥근 사각형 설명선 121"/>
            <p:cNvSpPr/>
            <p:nvPr/>
          </p:nvSpPr>
          <p:spPr>
            <a:xfrm>
              <a:off x="6681192" y="5571677"/>
              <a:ext cx="2232248" cy="266907"/>
            </a:xfrm>
            <a:prstGeom prst="wedgeRoundRectCallout">
              <a:avLst>
                <a:gd name="adj1" fmla="val -65428"/>
                <a:gd name="adj2" fmla="val -84294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/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23" name="Rectangle 31"/>
            <p:cNvSpPr>
              <a:spLocks noChangeArrowheads="1"/>
            </p:cNvSpPr>
            <p:nvPr/>
          </p:nvSpPr>
          <p:spPr bwMode="auto">
            <a:xfrm>
              <a:off x="7913698" y="5610663"/>
              <a:ext cx="972108" cy="2018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CLOSED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24" name="모서리가 둥근 사각형 설명선 123"/>
            <p:cNvSpPr/>
            <p:nvPr/>
          </p:nvSpPr>
          <p:spPr>
            <a:xfrm>
              <a:off x="6681192" y="1711612"/>
              <a:ext cx="2232248" cy="266907"/>
            </a:xfrm>
            <a:prstGeom prst="wedgeRoundRectCallout">
              <a:avLst>
                <a:gd name="adj1" fmla="val -65055"/>
                <a:gd name="adj2" fmla="val 21598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/>
              <a:r>
                <a:rPr kumimoji="0" lang="en-US" altLang="ko-KR" sz="1000" kern="0" dirty="0" smtClean="0">
                  <a:solidFill>
                    <a:schemeClr val="accent1">
                      <a:lumMod val="75000"/>
                    </a:schemeClr>
                  </a:solidFill>
                  <a:ea typeface="맑은 고딕" pitchFamily="50" charset="-127"/>
                  <a:cs typeface="Arial" pitchFamily="34" charset="0"/>
                </a:rPr>
                <a:t>ns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 = accept(s)</a:t>
              </a:r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25" name="Rectangle 31"/>
            <p:cNvSpPr>
              <a:spLocks noChangeArrowheads="1"/>
            </p:cNvSpPr>
            <p:nvPr/>
          </p:nvSpPr>
          <p:spPr bwMode="auto">
            <a:xfrm>
              <a:off x="7913698" y="1744144"/>
              <a:ext cx="972108" cy="2018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SYN_RCVD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26" name="모서리가 둥근 사각형 설명선 125"/>
            <p:cNvSpPr/>
            <p:nvPr/>
          </p:nvSpPr>
          <p:spPr>
            <a:xfrm>
              <a:off x="6681192" y="2649680"/>
              <a:ext cx="2232248" cy="266907"/>
            </a:xfrm>
            <a:prstGeom prst="wedgeRoundRectCallout">
              <a:avLst>
                <a:gd name="adj1" fmla="val -65800"/>
                <a:gd name="adj2" fmla="val -22004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read(</a:t>
              </a:r>
              <a:r>
                <a:rPr kumimoji="0" lang="en-US" altLang="ko-KR" sz="1000" kern="0" dirty="0" smtClean="0">
                  <a:solidFill>
                    <a:schemeClr val="accent1">
                      <a:lumMod val="75000"/>
                    </a:schemeClr>
                  </a:solidFill>
                  <a:ea typeface="맑은 고딕" pitchFamily="50" charset="-127"/>
                  <a:cs typeface="Arial" pitchFamily="34" charset="0"/>
                </a:rPr>
                <a:t>ns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)</a:t>
              </a:r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27" name="모서리가 둥근 사각형 설명선 126"/>
            <p:cNvSpPr/>
            <p:nvPr/>
          </p:nvSpPr>
          <p:spPr>
            <a:xfrm>
              <a:off x="6681192" y="6247874"/>
              <a:ext cx="2232248" cy="266907"/>
            </a:xfrm>
            <a:prstGeom prst="wedgeRoundRectCallout">
              <a:avLst>
                <a:gd name="adj1" fmla="val -62821"/>
                <a:gd name="adj2" fmla="val -81179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close(</a:t>
              </a:r>
              <a:r>
                <a:rPr kumimoji="0" lang="en-US" altLang="ko-KR" sz="1000" kern="0" dirty="0" smtClean="0">
                  <a:solidFill>
                    <a:schemeClr val="accent1">
                      <a:lumMod val="75000"/>
                    </a:schemeClr>
                  </a:solidFill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)</a:t>
              </a:r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128" name="제목 1"/>
          <p:cNvSpPr txBox="1">
            <a:spLocks/>
          </p:cNvSpPr>
          <p:nvPr/>
        </p:nvSpPr>
        <p:spPr bwMode="auto">
          <a:xfrm>
            <a:off x="7473280" y="63500"/>
            <a:ext cx="22326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TCP/IP Basic</a:t>
            </a:r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0311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Protocol Overview – Datagram Structure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84407"/>
              </p:ext>
            </p:extLst>
          </p:nvPr>
        </p:nvGraphicFramePr>
        <p:xfrm>
          <a:off x="920546" y="1124744"/>
          <a:ext cx="8064894" cy="165618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32054"/>
                <a:gridCol w="360040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  <a:gridCol w="227275"/>
              </a:tblGrid>
              <a:tr h="21602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Offsets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  <a:hlinkClick r:id="rId2" action="ppaction://hlinkfile" tooltip="Octet (computing)"/>
                        </a:rPr>
                        <a:t>Octet</a:t>
                      </a:r>
                      <a:endParaRPr lang="en-US" sz="900">
                        <a:effectLst/>
                      </a:endParaRP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altLang="ko-KR" sz="900" dirty="0"/>
                        <a:t>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ko-KR" sz="900"/>
                        <a:t>1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ko-KR" sz="900"/>
                        <a:t>2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ko-KR" sz="900" dirty="0"/>
                        <a:t>3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Octet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hlinkClick r:id="rId3" action="ppaction://hlinkfile" tooltip="Bit"/>
                        </a:rPr>
                        <a:t>Bit</a:t>
                      </a:r>
                      <a:endParaRPr lang="en-US" sz="900"/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3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4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5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6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7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8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9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10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11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12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13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14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15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16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17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18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19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21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22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23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24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25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26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27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28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29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30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31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ko-KR" sz="900"/>
                        <a:t>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0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effectLst/>
                        </a:rPr>
                        <a:t>Source port</a:t>
                      </a:r>
                    </a:p>
                  </a:txBody>
                  <a:tcPr marL="14385" marR="14385" marT="7192" marB="719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Destination port</a:t>
                      </a:r>
                    </a:p>
                  </a:txBody>
                  <a:tcPr marL="14385" marR="14385" marT="7192" marB="719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ko-KR" sz="900"/>
                        <a:t>4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32</a:t>
                      </a:r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Length</a:t>
                      </a:r>
                    </a:p>
                  </a:txBody>
                  <a:tcPr marL="14385" marR="14385" marT="7192" marB="719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Checksum</a:t>
                      </a:r>
                    </a:p>
                  </a:txBody>
                  <a:tcPr marL="14385" marR="14385" marT="7192" marB="719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endParaRPr lang="en-US" altLang="ko-KR" sz="900"/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/>
                    </a:p>
                  </a:txBody>
                  <a:tcPr marL="14385" marR="14385" marT="7192" marB="7192" anchor="ctr">
                    <a:solidFill>
                      <a:schemeClr val="bg1"/>
                    </a:solidFill>
                  </a:tcPr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Data</a:t>
                      </a:r>
                      <a:endParaRPr lang="en-US" sz="900" b="1" dirty="0"/>
                    </a:p>
                  </a:txBody>
                  <a:tcPr marL="14385" marR="14385" marT="7192" marB="7192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effectLst/>
                      </a:endParaRPr>
                    </a:p>
                  </a:txBody>
                  <a:tcPr marL="14385" marR="14385" marT="7192" marB="7192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472" y="4653136"/>
            <a:ext cx="9505056" cy="187220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Source/Destination Port</a:t>
            </a:r>
            <a:r>
              <a:rPr lang="en-US" altLang="ko-KR" sz="1100" dirty="0" smtClean="0">
                <a:latin typeface="+mn-ea"/>
                <a:ea typeface="+mn-ea"/>
              </a:rPr>
              <a:t>: 0 ~ (2</a:t>
            </a:r>
            <a:r>
              <a:rPr lang="en-US" altLang="ko-KR" sz="1100" baseline="30000" dirty="0" smtClean="0">
                <a:latin typeface="+mn-ea"/>
                <a:ea typeface="+mn-ea"/>
              </a:rPr>
              <a:t>16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– 1) = 65535, 0 ~ 1023 (System Ports), 1024 ~ 49151 (User Ports), 49152 ~ 65535 (Dynamic Ports)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Length</a:t>
            </a:r>
            <a:r>
              <a:rPr lang="en-US" altLang="ko-KR" sz="1100" dirty="0" smtClean="0">
                <a:latin typeface="+mn-ea"/>
                <a:ea typeface="+mn-ea"/>
              </a:rPr>
              <a:t>: Header</a:t>
            </a:r>
            <a:r>
              <a:rPr lang="ko-KR" altLang="en-US" sz="1100" dirty="0" smtClean="0">
                <a:latin typeface="+mn-ea"/>
                <a:ea typeface="+mn-ea"/>
              </a:rPr>
              <a:t>를 포함한 전체 </a:t>
            </a:r>
            <a:r>
              <a:rPr lang="en-US" altLang="ko-KR" sz="1100" dirty="0" smtClean="0">
                <a:latin typeface="+mn-ea"/>
                <a:ea typeface="+mn-ea"/>
              </a:rPr>
              <a:t>UDP Diagram</a:t>
            </a:r>
            <a:r>
              <a:rPr lang="ko-KR" altLang="en-US" sz="1100" dirty="0" smtClean="0">
                <a:latin typeface="+mn-ea"/>
                <a:ea typeface="+mn-ea"/>
              </a:rPr>
              <a:t>의 크기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(in byte), Header</a:t>
            </a:r>
            <a:r>
              <a:rPr lang="ko-KR" altLang="en-US" sz="1100" dirty="0" smtClean="0">
                <a:latin typeface="+mn-ea"/>
                <a:ea typeface="+mn-ea"/>
              </a:rPr>
              <a:t>를 포함한 값이므로 최소값은 </a:t>
            </a:r>
            <a:r>
              <a:rPr lang="en-US" altLang="ko-KR" sz="1100" dirty="0" smtClean="0">
                <a:latin typeface="+mn-ea"/>
                <a:ea typeface="+mn-ea"/>
              </a:rPr>
              <a:t>8</a:t>
            </a:r>
            <a:r>
              <a:rPr lang="ko-KR" altLang="en-US" sz="1100" dirty="0" smtClean="0">
                <a:latin typeface="+mn-ea"/>
                <a:ea typeface="+mn-ea"/>
              </a:rPr>
              <a:t>이며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이론상 최대값은 </a:t>
            </a:r>
            <a:r>
              <a:rPr lang="en-US" altLang="ko-KR" sz="1100" dirty="0" smtClean="0">
                <a:latin typeface="+mn-ea"/>
                <a:ea typeface="+mn-ea"/>
              </a:rPr>
              <a:t>65,535 (header: 8 + data: 65,527)</a:t>
            </a:r>
            <a:r>
              <a:rPr lang="ko-KR" altLang="en-US" sz="1100" dirty="0" smtClean="0">
                <a:latin typeface="+mn-ea"/>
                <a:ea typeface="+mn-ea"/>
              </a:rPr>
              <a:t>이다</a:t>
            </a:r>
            <a:r>
              <a:rPr lang="en-US" altLang="ko-KR" sz="1100" dirty="0" smtClean="0">
                <a:latin typeface="+mn-ea"/>
                <a:ea typeface="+mn-ea"/>
              </a:rPr>
              <a:t>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b="1" dirty="0" smtClean="0">
                <a:latin typeface="+mn-ea"/>
                <a:ea typeface="+mn-ea"/>
              </a:rPr>
              <a:t>Checksum</a:t>
            </a:r>
            <a:r>
              <a:rPr lang="en-US" altLang="ko-KR" sz="1100" dirty="0" smtClean="0">
                <a:latin typeface="+mn-ea"/>
                <a:ea typeface="+mn-ea"/>
              </a:rPr>
              <a:t>: Header + Data</a:t>
            </a:r>
            <a:r>
              <a:rPr lang="ko-KR" altLang="en-US" sz="1100" dirty="0" smtClean="0">
                <a:latin typeface="+mn-ea"/>
                <a:ea typeface="+mn-ea"/>
              </a:rPr>
              <a:t>의 </a:t>
            </a:r>
            <a:r>
              <a:rPr lang="en-US" altLang="ko-KR" sz="1100" dirty="0" smtClean="0">
                <a:latin typeface="+mn-ea"/>
                <a:ea typeface="+mn-ea"/>
              </a:rPr>
              <a:t>Error-Checking</a:t>
            </a:r>
            <a:r>
              <a:rPr lang="ko-KR" altLang="en-US" sz="1100" dirty="0" smtClean="0">
                <a:latin typeface="+mn-ea"/>
                <a:ea typeface="+mn-ea"/>
              </a:rPr>
              <a:t>을 위하여 사용되며 </a:t>
            </a:r>
            <a:r>
              <a:rPr lang="en-US" altLang="ko-KR" sz="1100" dirty="0" smtClean="0">
                <a:latin typeface="+mn-ea"/>
                <a:ea typeface="+mn-ea"/>
              </a:rPr>
              <a:t>(TCP</a:t>
            </a:r>
            <a:r>
              <a:rPr lang="ko-KR" altLang="en-US" sz="1100" dirty="0" smtClean="0">
                <a:latin typeface="+mn-ea"/>
                <a:ea typeface="+mn-ea"/>
              </a:rPr>
              <a:t>와 달리 재전송 메커니즘이 없으므로 단지 </a:t>
            </a:r>
            <a:r>
              <a:rPr lang="en-US" altLang="ko-KR" sz="1100" dirty="0" smtClean="0">
                <a:latin typeface="+mn-ea"/>
                <a:ea typeface="+mn-ea"/>
              </a:rPr>
              <a:t>Error-Checking</a:t>
            </a:r>
            <a:r>
              <a:rPr lang="ko-KR" altLang="en-US" sz="1100" dirty="0" smtClean="0">
                <a:latin typeface="+mn-ea"/>
                <a:ea typeface="+mn-ea"/>
              </a:rPr>
              <a:t>만 가능</a:t>
            </a:r>
            <a:r>
              <a:rPr lang="en-US" altLang="ko-KR" sz="1100" dirty="0" smtClean="0">
                <a:latin typeface="+mn-ea"/>
                <a:ea typeface="+mn-ea"/>
              </a:rPr>
              <a:t>) </a:t>
            </a:r>
            <a:r>
              <a:rPr lang="ko-KR" altLang="en-US" sz="1100" dirty="0" err="1" smtClean="0">
                <a:latin typeface="+mn-ea"/>
                <a:ea typeface="+mn-ea"/>
              </a:rPr>
              <a:t>전송측에서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Checksum</a:t>
            </a:r>
            <a:r>
              <a:rPr lang="ko-KR" altLang="en-US" sz="1100" dirty="0" smtClean="0">
                <a:latin typeface="+mn-ea"/>
                <a:ea typeface="+mn-ea"/>
              </a:rPr>
              <a:t>을 생성하지 않을 경우 값은 </a:t>
            </a:r>
            <a:r>
              <a:rPr lang="en-US" altLang="ko-KR" sz="1100" dirty="0" smtClean="0">
                <a:latin typeface="+mn-ea"/>
                <a:ea typeface="+mn-ea"/>
              </a:rPr>
              <a:t>0</a:t>
            </a:r>
            <a:r>
              <a:rPr lang="ko-KR" altLang="en-US" sz="1100" dirty="0" smtClean="0">
                <a:latin typeface="+mn-ea"/>
                <a:ea typeface="+mn-ea"/>
              </a:rPr>
              <a:t>이다</a:t>
            </a:r>
            <a:r>
              <a:rPr lang="en-US" altLang="ko-KR" sz="1100" dirty="0" smtClean="0">
                <a:latin typeface="+mn-ea"/>
                <a:ea typeface="+mn-ea"/>
              </a:rPr>
              <a:t>. IPv6</a:t>
            </a:r>
            <a:r>
              <a:rPr lang="ko-KR" altLang="en-US" sz="1100" dirty="0" smtClean="0">
                <a:latin typeface="+mn-ea"/>
                <a:ea typeface="+mn-ea"/>
              </a:rPr>
              <a:t>에서는 </a:t>
            </a:r>
            <a:r>
              <a:rPr lang="en-US" altLang="ko-KR" sz="1100" dirty="0" smtClean="0">
                <a:latin typeface="+mn-ea"/>
                <a:ea typeface="+mn-ea"/>
              </a:rPr>
              <a:t>Mandatory Field </a:t>
            </a:r>
            <a:r>
              <a:rPr lang="ko-KR" altLang="en-US" sz="1100" dirty="0" smtClean="0">
                <a:latin typeface="+mn-ea"/>
                <a:ea typeface="+mn-ea"/>
              </a:rPr>
              <a:t>임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7473280" y="63500"/>
            <a:ext cx="22326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TCP/IP Basic</a:t>
            </a:r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8383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Protocol Overview – Connection Flow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20552" y="836712"/>
            <a:ext cx="7992888" cy="5561545"/>
            <a:chOff x="920552" y="836712"/>
            <a:chExt cx="7992888" cy="5561545"/>
          </a:xfrm>
        </p:grpSpPr>
        <p:grpSp>
          <p:nvGrpSpPr>
            <p:cNvPr id="6" name="그룹 5"/>
            <p:cNvGrpSpPr/>
            <p:nvPr/>
          </p:nvGrpSpPr>
          <p:grpSpPr>
            <a:xfrm>
              <a:off x="3224808" y="836712"/>
              <a:ext cx="577191" cy="5368560"/>
              <a:chOff x="199345" y="836712"/>
              <a:chExt cx="577191" cy="5368560"/>
            </a:xfrm>
          </p:grpSpPr>
          <p:cxnSp>
            <p:nvCxnSpPr>
              <p:cNvPr id="84" name="직선 연결선 83"/>
              <p:cNvCxnSpPr/>
              <p:nvPr/>
            </p:nvCxnSpPr>
            <p:spPr>
              <a:xfrm flipH="1">
                <a:off x="487940" y="1190933"/>
                <a:ext cx="3788" cy="5014339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85" name="TextBox 84"/>
              <p:cNvSpPr txBox="1"/>
              <p:nvPr/>
            </p:nvSpPr>
            <p:spPr>
              <a:xfrm>
                <a:off x="199345" y="836712"/>
                <a:ext cx="5771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맑은 고딕" pitchFamily="50" charset="-127"/>
                    <a:cs typeface="Arial" pitchFamily="34" charset="0"/>
                  </a:rPr>
                  <a:t>Client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86" name="순서도: 연결자 85"/>
              <p:cNvSpPr/>
              <p:nvPr/>
            </p:nvSpPr>
            <p:spPr>
              <a:xfrm>
                <a:off x="437728" y="1082933"/>
                <a:ext cx="108000" cy="108000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87" name="순서도: 연결자 86"/>
              <p:cNvSpPr/>
              <p:nvPr/>
            </p:nvSpPr>
            <p:spPr>
              <a:xfrm>
                <a:off x="437728" y="6097272"/>
                <a:ext cx="108000" cy="108000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020763" y="836712"/>
              <a:ext cx="577191" cy="5368560"/>
              <a:chOff x="2144125" y="836712"/>
              <a:chExt cx="577191" cy="5368560"/>
            </a:xfrm>
          </p:grpSpPr>
          <p:cxnSp>
            <p:nvCxnSpPr>
              <p:cNvPr id="80" name="직선 연결선 79"/>
              <p:cNvCxnSpPr/>
              <p:nvPr/>
            </p:nvCxnSpPr>
            <p:spPr>
              <a:xfrm flipH="1">
                <a:off x="2432720" y="1190933"/>
                <a:ext cx="3788" cy="5014339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2144125" y="836712"/>
                <a:ext cx="5771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맑은 고딕" pitchFamily="50" charset="-127"/>
                    <a:cs typeface="Arial" pitchFamily="34" charset="0"/>
                  </a:rPr>
                  <a:t>Server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82" name="순서도: 연결자 81"/>
              <p:cNvSpPr/>
              <p:nvPr/>
            </p:nvSpPr>
            <p:spPr>
              <a:xfrm>
                <a:off x="2382508" y="1082933"/>
                <a:ext cx="108000" cy="108000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83" name="순서도: 연결자 82"/>
              <p:cNvSpPr/>
              <p:nvPr/>
            </p:nvSpPr>
            <p:spPr>
              <a:xfrm>
                <a:off x="2382508" y="6097272"/>
                <a:ext cx="108000" cy="108000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0" name="원호 9"/>
            <p:cNvSpPr/>
            <p:nvPr/>
          </p:nvSpPr>
          <p:spPr>
            <a:xfrm>
              <a:off x="6234107" y="1362855"/>
              <a:ext cx="224441" cy="354579"/>
            </a:xfrm>
            <a:prstGeom prst="arc">
              <a:avLst>
                <a:gd name="adj1" fmla="val 16192769"/>
                <a:gd name="adj2" fmla="val 5597100"/>
              </a:avLst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6681192" y="1136933"/>
              <a:ext cx="2232248" cy="574679"/>
            </a:xfrm>
            <a:prstGeom prst="wedgeRoundRectCallout">
              <a:avLst>
                <a:gd name="adj1" fmla="val -60586"/>
                <a:gd name="adj2" fmla="val -8750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s=socket</a:t>
              </a:r>
            </a:p>
            <a:p>
              <a:pPr lvl="0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s=bind(s)</a:t>
              </a:r>
            </a:p>
            <a:p>
              <a:pPr lvl="0"/>
              <a:r>
                <a:rPr kumimoji="0" lang="en-US" altLang="ko-KR" sz="1000" kern="0" dirty="0" err="1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recvfrom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(s)</a:t>
              </a:r>
            </a:p>
          </p:txBody>
        </p:sp>
        <p:sp>
          <p:nvSpPr>
            <p:cNvPr id="12" name="모서리가 둥근 사각형 설명선 11"/>
            <p:cNvSpPr/>
            <p:nvPr/>
          </p:nvSpPr>
          <p:spPr>
            <a:xfrm>
              <a:off x="936968" y="1552970"/>
              <a:ext cx="2232248" cy="473953"/>
            </a:xfrm>
            <a:prstGeom prst="wedgeRoundRectCallout">
              <a:avLst>
                <a:gd name="adj1" fmla="val 65283"/>
                <a:gd name="adj2" fmla="val -12066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 algn="r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s=socket</a:t>
              </a:r>
            </a:p>
            <a:p>
              <a:pPr lvl="0" algn="r"/>
              <a:r>
                <a:rPr kumimoji="0" lang="en-US" altLang="ko-KR" sz="1000" kern="0" dirty="0" err="1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sendto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(s)</a:t>
              </a:r>
            </a:p>
          </p:txBody>
        </p:sp>
        <p:sp>
          <p:nvSpPr>
            <p:cNvPr id="19" name="원호 18"/>
            <p:cNvSpPr/>
            <p:nvPr/>
          </p:nvSpPr>
          <p:spPr>
            <a:xfrm flipH="1">
              <a:off x="3403996" y="1757082"/>
              <a:ext cx="154760" cy="1133385"/>
            </a:xfrm>
            <a:prstGeom prst="arc">
              <a:avLst>
                <a:gd name="adj1" fmla="val 16192769"/>
                <a:gd name="adj2" fmla="val 5597100"/>
              </a:avLst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517191" y="1621950"/>
              <a:ext cx="2795955" cy="246221"/>
              <a:chOff x="3445183" y="1465391"/>
              <a:chExt cx="2795955" cy="246221"/>
            </a:xfrm>
          </p:grpSpPr>
          <p:cxnSp>
            <p:nvCxnSpPr>
              <p:cNvPr id="78" name="직선 화살표 연결선 1071"/>
              <p:cNvCxnSpPr/>
              <p:nvPr/>
            </p:nvCxnSpPr>
            <p:spPr>
              <a:xfrm>
                <a:off x="3445183" y="1582014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3729992" y="1465391"/>
                <a:ext cx="2218764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Datagram #1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517191" y="3277022"/>
              <a:ext cx="2795955" cy="246221"/>
              <a:chOff x="3445183" y="1759245"/>
              <a:chExt cx="2795955" cy="246221"/>
            </a:xfrm>
          </p:grpSpPr>
          <p:cxnSp>
            <p:nvCxnSpPr>
              <p:cNvPr id="70" name="직선 화살표 연결선 1071"/>
              <p:cNvCxnSpPr/>
              <p:nvPr/>
            </p:nvCxnSpPr>
            <p:spPr>
              <a:xfrm>
                <a:off x="3445183" y="1882356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3729992" y="1759245"/>
                <a:ext cx="2218764" cy="246221"/>
              </a:xfrm>
              <a:prstGeom prst="rect">
                <a:avLst/>
              </a:prstGeom>
              <a:solidFill>
                <a:srgbClr val="F8EFE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Datagram #1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517191" y="4129399"/>
              <a:ext cx="27959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모서리가 둥근 사각형 설명선 34"/>
            <p:cNvSpPr/>
            <p:nvPr/>
          </p:nvSpPr>
          <p:spPr>
            <a:xfrm>
              <a:off x="920552" y="3294167"/>
              <a:ext cx="2232248" cy="307377"/>
            </a:xfrm>
            <a:prstGeom prst="wedgeRoundRectCallout">
              <a:avLst>
                <a:gd name="adj1" fmla="val 65656"/>
                <a:gd name="adj2" fmla="val -11110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 algn="r"/>
              <a:r>
                <a:rPr kumimoji="0" lang="en-US" altLang="ko-KR" sz="1000" kern="0" dirty="0" err="1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recvfrom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(s)</a:t>
              </a:r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3" name="모서리가 둥근 사각형 설명선 42"/>
            <p:cNvSpPr/>
            <p:nvPr/>
          </p:nvSpPr>
          <p:spPr>
            <a:xfrm>
              <a:off x="920552" y="4570360"/>
              <a:ext cx="2232248" cy="307377"/>
            </a:xfrm>
            <a:prstGeom prst="wedgeRoundRectCallout">
              <a:avLst>
                <a:gd name="adj1" fmla="val 65283"/>
                <a:gd name="adj2" fmla="val -54381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 algn="r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close(s)</a:t>
              </a:r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80074" y="2158237"/>
              <a:ext cx="7072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i="1" dirty="0" smtClean="0">
                  <a:latin typeface="맑은 고딕" pitchFamily="50" charset="-127"/>
                  <a:ea typeface="맑은 고딕" pitchFamily="50" charset="-127"/>
                </a:rPr>
                <a:t>Request</a:t>
              </a:r>
              <a:endParaRPr lang="ko-KR" altLang="en-US" sz="900" i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모서리가 둥근 사각형 설명선 50"/>
            <p:cNvSpPr/>
            <p:nvPr/>
          </p:nvSpPr>
          <p:spPr>
            <a:xfrm>
              <a:off x="6681192" y="3197574"/>
              <a:ext cx="2232248" cy="266907"/>
            </a:xfrm>
            <a:prstGeom prst="wedgeRoundRectCallout">
              <a:avLst>
                <a:gd name="adj1" fmla="val -65055"/>
                <a:gd name="adj2" fmla="val 21598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/>
              <a:r>
                <a:rPr kumimoji="0" lang="en-US" altLang="ko-KR" sz="1000" kern="0" dirty="0" err="1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sendto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(s)</a:t>
              </a:r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54" name="모서리가 둥근 사각형 설명선 53"/>
            <p:cNvSpPr/>
            <p:nvPr/>
          </p:nvSpPr>
          <p:spPr>
            <a:xfrm>
              <a:off x="6648511" y="6131350"/>
              <a:ext cx="2232248" cy="266907"/>
            </a:xfrm>
            <a:prstGeom prst="wedgeRoundRectCallout">
              <a:avLst>
                <a:gd name="adj1" fmla="val -62821"/>
                <a:gd name="adj2" fmla="val -81179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/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close(</a:t>
              </a:r>
              <a:r>
                <a:rPr kumimoji="0" lang="en-US" altLang="ko-KR" sz="1000" kern="0" dirty="0" smtClean="0">
                  <a:solidFill>
                    <a:schemeClr val="tx1"/>
                  </a:solidFill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1000" kern="0" dirty="0" smtClean="0">
                  <a:solidFill>
                    <a:srgbClr val="000000"/>
                  </a:solidFill>
                  <a:ea typeface="맑은 고딕" pitchFamily="50" charset="-127"/>
                  <a:cs typeface="Arial" pitchFamily="34" charset="0"/>
                </a:rPr>
                <a:t>)</a:t>
              </a:r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17191" y="2477691"/>
              <a:ext cx="27959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517191" y="1946486"/>
              <a:ext cx="2787571" cy="276999"/>
              <a:chOff x="3445183" y="3221289"/>
              <a:chExt cx="2787571" cy="276999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6016730" y="3221289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C00000"/>
                    </a:solidFill>
                    <a:latin typeface="+mn-lt"/>
                  </a:rPr>
                  <a:t>X</a:t>
                </a:r>
                <a:endParaRPr lang="ko-KR" altLang="en-US" dirty="0">
                  <a:solidFill>
                    <a:srgbClr val="C00000"/>
                  </a:solidFill>
                  <a:latin typeface="+mn-lt"/>
                </a:endParaRPr>
              </a:p>
            </p:txBody>
          </p:sp>
          <p:cxnSp>
            <p:nvCxnSpPr>
              <p:cNvPr id="98" name="직선 화살표 연결선 1071"/>
              <p:cNvCxnSpPr/>
              <p:nvPr/>
            </p:nvCxnSpPr>
            <p:spPr>
              <a:xfrm>
                <a:off x="3445183" y="3353187"/>
                <a:ext cx="265994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3729992" y="3236564"/>
                <a:ext cx="2218764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Datagram #2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517191" y="2281348"/>
              <a:ext cx="2795955" cy="246221"/>
              <a:chOff x="3445183" y="1465391"/>
              <a:chExt cx="2795955" cy="246221"/>
            </a:xfrm>
          </p:grpSpPr>
          <p:cxnSp>
            <p:nvCxnSpPr>
              <p:cNvPr id="101" name="직선 화살표 연결선 1071"/>
              <p:cNvCxnSpPr/>
              <p:nvPr/>
            </p:nvCxnSpPr>
            <p:spPr>
              <a:xfrm>
                <a:off x="3445183" y="1582014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3729992" y="1465391"/>
                <a:ext cx="2218764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Datagram #3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517191" y="2750731"/>
              <a:ext cx="2795955" cy="246221"/>
              <a:chOff x="3445183" y="1465391"/>
              <a:chExt cx="2795955" cy="246221"/>
            </a:xfrm>
          </p:grpSpPr>
          <p:cxnSp>
            <p:nvCxnSpPr>
              <p:cNvPr id="104" name="직선 화살표 연결선 1071"/>
              <p:cNvCxnSpPr/>
              <p:nvPr/>
            </p:nvCxnSpPr>
            <p:spPr>
              <a:xfrm>
                <a:off x="3445183" y="1582014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3729992" y="1465391"/>
                <a:ext cx="2218764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Datagram #n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6" name="모서리가 둥근 사각형 설명선 105"/>
            <p:cNvSpPr/>
            <p:nvPr/>
          </p:nvSpPr>
          <p:spPr>
            <a:xfrm>
              <a:off x="6681192" y="1857882"/>
              <a:ext cx="2232248" cy="266907"/>
            </a:xfrm>
            <a:prstGeom prst="wedgeRoundRectCallout">
              <a:avLst>
                <a:gd name="adj1" fmla="val -65800"/>
                <a:gd name="adj2" fmla="val -81179"/>
                <a:gd name="adj3" fmla="val 16667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lvl="0"/>
              <a:endParaRPr kumimoji="0" lang="en-US" altLang="ko-KR" sz="1000" kern="0" dirty="0">
                <a:solidFill>
                  <a:srgbClr val="000000"/>
                </a:solidFill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07" name="Rectangle 31"/>
            <p:cNvSpPr>
              <a:spLocks noChangeArrowheads="1"/>
            </p:cNvSpPr>
            <p:nvPr/>
          </p:nvSpPr>
          <p:spPr bwMode="auto">
            <a:xfrm>
              <a:off x="7913698" y="1899049"/>
              <a:ext cx="972108" cy="2018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9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r>
                <a:rPr kumimoji="0" lang="en-US" altLang="ko-KR" sz="1000" b="1" dirty="0" smtClean="0">
                  <a:latin typeface="맑은 고딕" pitchFamily="50" charset="-127"/>
                  <a:ea typeface="맑은 고딕" pitchFamily="50" charset="-127"/>
                  <a:cs typeface="Arial" charset="0"/>
                </a:rPr>
                <a:t>ESTABILISHED</a:t>
              </a:r>
              <a:endParaRPr kumimoji="0" lang="en-US" altLang="ko-KR" sz="1000" b="1" dirty="0">
                <a:latin typeface="맑은 고딕" pitchFamily="50" charset="-127"/>
                <a:ea typeface="맑은 고딕" pitchFamily="50" charset="-127"/>
                <a:cs typeface="Arial" charset="0"/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3517191" y="3599930"/>
              <a:ext cx="2795955" cy="246221"/>
              <a:chOff x="3445183" y="1759245"/>
              <a:chExt cx="2795955" cy="246221"/>
            </a:xfrm>
          </p:grpSpPr>
          <p:cxnSp>
            <p:nvCxnSpPr>
              <p:cNvPr id="109" name="직선 화살표 연결선 1071"/>
              <p:cNvCxnSpPr/>
              <p:nvPr/>
            </p:nvCxnSpPr>
            <p:spPr>
              <a:xfrm>
                <a:off x="3445183" y="1882356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3729992" y="1759245"/>
                <a:ext cx="2218764" cy="246221"/>
              </a:xfrm>
              <a:prstGeom prst="rect">
                <a:avLst/>
              </a:prstGeom>
              <a:solidFill>
                <a:srgbClr val="F8EFE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Datagram #2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517191" y="3924743"/>
              <a:ext cx="2795955" cy="246221"/>
              <a:chOff x="3445183" y="1759245"/>
              <a:chExt cx="2795955" cy="246221"/>
            </a:xfrm>
          </p:grpSpPr>
          <p:cxnSp>
            <p:nvCxnSpPr>
              <p:cNvPr id="112" name="직선 화살표 연결선 1071"/>
              <p:cNvCxnSpPr/>
              <p:nvPr/>
            </p:nvCxnSpPr>
            <p:spPr>
              <a:xfrm>
                <a:off x="3445183" y="1882356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3729992" y="1759245"/>
                <a:ext cx="2218764" cy="246221"/>
              </a:xfrm>
              <a:prstGeom prst="rect">
                <a:avLst/>
              </a:prstGeom>
              <a:solidFill>
                <a:srgbClr val="F8EFE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Datagram #3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3517191" y="4394919"/>
              <a:ext cx="2795955" cy="246221"/>
              <a:chOff x="3445183" y="1759245"/>
              <a:chExt cx="2795955" cy="246221"/>
            </a:xfrm>
          </p:grpSpPr>
          <p:cxnSp>
            <p:nvCxnSpPr>
              <p:cNvPr id="115" name="직선 화살표 연결선 1071"/>
              <p:cNvCxnSpPr/>
              <p:nvPr/>
            </p:nvCxnSpPr>
            <p:spPr>
              <a:xfrm>
                <a:off x="3445183" y="1882356"/>
                <a:ext cx="2795955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3729992" y="1759245"/>
                <a:ext cx="2218764" cy="246221"/>
              </a:xfrm>
              <a:prstGeom prst="rect">
                <a:avLst/>
              </a:prstGeom>
              <a:solidFill>
                <a:srgbClr val="F8EFEE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>
                    <a:latin typeface="맑은 고딕" pitchFamily="50" charset="-127"/>
                    <a:ea typeface="맑은 고딕" pitchFamily="50" charset="-127"/>
                  </a:rPr>
                  <a:t>Datagram #n</a:t>
                </a:r>
                <a:endParaRPr lang="ko-KR" altLang="en-US" sz="10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7" name="원호 116"/>
            <p:cNvSpPr/>
            <p:nvPr/>
          </p:nvSpPr>
          <p:spPr>
            <a:xfrm>
              <a:off x="6217581" y="3408987"/>
              <a:ext cx="267286" cy="1133385"/>
            </a:xfrm>
            <a:prstGeom prst="arc">
              <a:avLst>
                <a:gd name="adj1" fmla="val 16192769"/>
                <a:gd name="adj2" fmla="val 5597100"/>
              </a:avLst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484867" y="3846151"/>
              <a:ext cx="7072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i="1" dirty="0" smtClean="0">
                  <a:latin typeface="맑은 고딕" pitchFamily="50" charset="-127"/>
                  <a:ea typeface="맑은 고딕" pitchFamily="50" charset="-127"/>
                </a:rPr>
                <a:t>Response</a:t>
              </a:r>
              <a:endParaRPr lang="ko-KR" altLang="en-US" sz="900" i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9" name="제목 1"/>
          <p:cNvSpPr txBox="1">
            <a:spLocks/>
          </p:cNvSpPr>
          <p:nvPr/>
        </p:nvSpPr>
        <p:spPr bwMode="auto">
          <a:xfrm>
            <a:off x="7473280" y="63500"/>
            <a:ext cx="223269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1800" kern="0" dirty="0" smtClean="0"/>
              <a:t>1. TCP/IP Basic</a:t>
            </a:r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1514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ight">
  <a:themeElements>
    <a:clrScheme name="1_Light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맑은 고딕 (한), Arial (영)">
      <a:majorFont>
        <a:latin typeface="Arial"/>
        <a:ea typeface="맑은 고딕"/>
        <a:cs typeface="굴림"/>
      </a:majorFont>
      <a:minorFont>
        <a:latin typeface="Arial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47500">
              <a:schemeClr val="tx1">
                <a:lumMod val="50000"/>
                <a:lumOff val="50000"/>
                <a:alpha val="90000"/>
              </a:schemeClr>
            </a:gs>
            <a:gs pos="0">
              <a:schemeClr val="tx1">
                <a:lumMod val="85000"/>
                <a:lumOff val="15000"/>
                <a:alpha val="90000"/>
              </a:schemeClr>
            </a:gs>
            <a:gs pos="100000">
              <a:schemeClr val="bg1">
                <a:lumMod val="85000"/>
                <a:alpha val="90000"/>
              </a:schemeClr>
            </a:gs>
          </a:gsLst>
          <a:lin ang="10800000" scaled="1"/>
          <a:tileRect/>
        </a:gradFill>
        <a:ln w="9525">
          <a:noFill/>
        </a:ln>
      </a:spPr>
      <a:bodyPr rtlCol="0" anchor="ctr"/>
      <a:lstStyle>
        <a:defPPr algn="ctr">
          <a:defRPr sz="1000" b="1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accent1">
              <a:lumMod val="50000"/>
            </a:schemeClr>
          </a:solidFill>
          <a:prstDash val="solid"/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Light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920649BD8033F4F8E580F1D59E488F7" ma:contentTypeVersion="0" ma:contentTypeDescription="새 문서를 만듭니다." ma:contentTypeScope="" ma:versionID="340a4ced04d9a416f018bdb1f0a591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66312ce683b3c7a9c86bcf50720b64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D36E33-1A3D-4E09-8ABC-430EA5629230}"/>
</file>

<file path=customXml/itemProps2.xml><?xml version="1.0" encoding="utf-8"?>
<ds:datastoreItem xmlns:ds="http://schemas.openxmlformats.org/officeDocument/2006/customXml" ds:itemID="{8A9C9C9E-5FCC-4CEC-8A30-F5BCE63D9B06}"/>
</file>

<file path=customXml/itemProps3.xml><?xml version="1.0" encoding="utf-8"?>
<ds:datastoreItem xmlns:ds="http://schemas.openxmlformats.org/officeDocument/2006/customXml" ds:itemID="{263FAEE3-FB38-4493-8745-012B497BF6F6}"/>
</file>

<file path=docProps/app.xml><?xml version="1.0" encoding="utf-8"?>
<Properties xmlns="http://schemas.openxmlformats.org/officeDocument/2006/extended-properties" xmlns:vt="http://schemas.openxmlformats.org/officeDocument/2006/docPropsVTypes">
  <TotalTime>50869</TotalTime>
  <Words>4283</Words>
  <Application>Microsoft Office PowerPoint</Application>
  <PresentationFormat>A4 용지(210x297mm)</PresentationFormat>
  <Paragraphs>1156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Futura Bk</vt:lpstr>
      <vt:lpstr>HY중고딕</vt:lpstr>
      <vt:lpstr>HY헤드라인M</vt:lpstr>
      <vt:lpstr>굴림</vt:lpstr>
      <vt:lpstr>나눔고딕 Bold</vt:lpstr>
      <vt:lpstr>맑은 고딕</vt:lpstr>
      <vt:lpstr>Arial</vt:lpstr>
      <vt:lpstr>Wingdings</vt:lpstr>
      <vt:lpstr>1_Light</vt:lpstr>
      <vt:lpstr>PowerPoint 프레젠테이션</vt:lpstr>
      <vt:lpstr>Index</vt:lpstr>
      <vt:lpstr>TCP/IP Introduction</vt:lpstr>
      <vt:lpstr>Data Encapsulation</vt:lpstr>
      <vt:lpstr>Packetization</vt:lpstr>
      <vt:lpstr>TCP Protocol Overview - Segment Structure</vt:lpstr>
      <vt:lpstr>TCP Protocol Overview – Connection Flow</vt:lpstr>
      <vt:lpstr>UDP Protocol Overview – Datagram Structure</vt:lpstr>
      <vt:lpstr>UDP Protocol Overview – Connection Flow</vt:lpstr>
      <vt:lpstr>IP Datagram Structure</vt:lpstr>
      <vt:lpstr>Ethernet Frame Structure</vt:lpstr>
      <vt:lpstr>802.11 Frame Structure</vt:lpstr>
      <vt:lpstr>Routing (Packet Switching)</vt:lpstr>
      <vt:lpstr>Index</vt:lpstr>
      <vt:lpstr>NAT &amp; Firewall Issue</vt:lpstr>
      <vt:lpstr>NAT Types</vt:lpstr>
      <vt:lpstr>Cone NAT Types</vt:lpstr>
      <vt:lpstr>Cone NAT Types (Cont.)</vt:lpstr>
      <vt:lpstr>SIP &amp; TCP/IP Port</vt:lpstr>
      <vt:lpstr>Via Header</vt:lpstr>
      <vt:lpstr>Record-Route and Route (RFC3261)</vt:lpstr>
      <vt:lpstr>Solving Call Signaling Issue</vt:lpstr>
      <vt:lpstr>Solving RTP Issue - UPnP</vt:lpstr>
      <vt:lpstr>Solving RTP Issue – STUN</vt:lpstr>
      <vt:lpstr>Solving RTP Issue – STUN (Cont.)</vt:lpstr>
      <vt:lpstr>Solving RTP Issue – STUN (Cont.)</vt:lpstr>
      <vt:lpstr>Solving RTP Issue - TURN</vt:lpstr>
      <vt:lpstr>Solving RTP Issue – TURN (Cont.)</vt:lpstr>
      <vt:lpstr>Solving RTP Issue - ICE</vt:lpstr>
      <vt:lpstr>RTP QoS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 &amp; NAT Traversal</dc:title>
  <dc:creator>nuno</dc:creator>
  <cp:keywords>Design Document</cp:keywords>
  <cp:lastModifiedBy>전승혁</cp:lastModifiedBy>
  <cp:revision>3474</cp:revision>
  <dcterms:created xsi:type="dcterms:W3CDTF">2009-10-27T02:45:56Z</dcterms:created>
  <dcterms:modified xsi:type="dcterms:W3CDTF">2013-09-06T06:46:51Z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0x010100A920649BD8033F4F8E580F1D59E488F7</vt:lpwstr>
  </property>
</Properties>
</file>