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724" r:id="rId5"/>
  </p:sldMasterIdLst>
  <p:notesMasterIdLst>
    <p:notesMasterId r:id="rId30"/>
  </p:notesMasterIdLst>
  <p:sldIdLst>
    <p:sldId id="414" r:id="rId6"/>
    <p:sldId id="446" r:id="rId7"/>
    <p:sldId id="415" r:id="rId8"/>
    <p:sldId id="449" r:id="rId9"/>
    <p:sldId id="454" r:id="rId10"/>
    <p:sldId id="452" r:id="rId11"/>
    <p:sldId id="453" r:id="rId12"/>
    <p:sldId id="460" r:id="rId13"/>
    <p:sldId id="457" r:id="rId14"/>
    <p:sldId id="459" r:id="rId15"/>
    <p:sldId id="441" r:id="rId16"/>
    <p:sldId id="450" r:id="rId17"/>
    <p:sldId id="448" r:id="rId18"/>
    <p:sldId id="455" r:id="rId19"/>
    <p:sldId id="442" r:id="rId20"/>
    <p:sldId id="462" r:id="rId21"/>
    <p:sldId id="463" r:id="rId22"/>
    <p:sldId id="447" r:id="rId23"/>
    <p:sldId id="443" r:id="rId24"/>
    <p:sldId id="461" r:id="rId25"/>
    <p:sldId id="444" r:id="rId26"/>
    <p:sldId id="429" r:id="rId27"/>
    <p:sldId id="445" r:id="rId28"/>
    <p:sldId id="428" r:id="rId29"/>
  </p:sldIdLst>
  <p:sldSz cx="9906000" cy="6858000" type="A4"/>
  <p:notesSz cx="6864350" cy="99964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나눔고딕 Bold" pitchFamily="50" charset="-127"/>
        <a:ea typeface="나눔고딕 Bold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나눔고딕 Bold" pitchFamily="50" charset="-127"/>
        <a:ea typeface="나눔고딕 Bold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나눔고딕 Bold" pitchFamily="50" charset="-127"/>
        <a:ea typeface="나눔고딕 Bold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나눔고딕 Bold" pitchFamily="50" charset="-127"/>
        <a:ea typeface="나눔고딕 Bold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나눔고딕 Bold" pitchFamily="50" charset="-127"/>
        <a:ea typeface="나눔고딕 Bold" pitchFamily="50" charset="-127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나눔고딕 Bold" pitchFamily="50" charset="-127"/>
        <a:ea typeface="나눔고딕 Bold" pitchFamily="50" charset="-127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나눔고딕 Bold" pitchFamily="50" charset="-127"/>
        <a:ea typeface="나눔고딕 Bold" pitchFamily="50" charset="-127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나눔고딕 Bold" pitchFamily="50" charset="-127"/>
        <a:ea typeface="나눔고딕 Bold" pitchFamily="50" charset="-127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나눔고딕 Bold" pitchFamily="50" charset="-127"/>
        <a:ea typeface="나눔고딕 Bold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79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126">
          <p15:clr>
            <a:srgbClr val="A4A3A4"/>
          </p15:clr>
        </p15:guide>
        <p15:guide id="4" pos="3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49" userDrawn="1">
          <p15:clr>
            <a:srgbClr val="A4A3A4"/>
          </p15:clr>
        </p15:guide>
        <p15:guide id="2" pos="216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FCE0B6"/>
    <a:srgbClr val="ECB312"/>
    <a:srgbClr val="E2921C"/>
    <a:srgbClr val="33CC33"/>
    <a:srgbClr val="CCFF33"/>
    <a:srgbClr val="99FFCC"/>
    <a:srgbClr val="FF0000"/>
    <a:srgbClr val="CC00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39" autoAdjust="0"/>
    <p:restoredTop sz="99263" autoAdjust="0"/>
  </p:normalViewPr>
  <p:slideViewPr>
    <p:cSldViewPr>
      <p:cViewPr varScale="1">
        <p:scale>
          <a:sx n="194" d="100"/>
          <a:sy n="194" d="100"/>
        </p:scale>
        <p:origin x="-112" y="-192"/>
      </p:cViewPr>
      <p:guideLst>
        <p:guide orient="horz" pos="1979"/>
        <p:guide orient="horz" pos="890"/>
        <p:guide pos="126"/>
        <p:guide pos="3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784" y="-96"/>
      </p:cViewPr>
      <p:guideLst>
        <p:guide orient="horz" pos="3149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552" cy="4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8" tIns="45994" rIns="91988" bIns="4599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8211" y="0"/>
            <a:ext cx="2974552" cy="4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8" tIns="45994" rIns="91988" bIns="45994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50888"/>
            <a:ext cx="5413375" cy="3748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435" y="4748334"/>
            <a:ext cx="5491480" cy="4498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8" tIns="45994" rIns="91988" bIns="45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4929"/>
            <a:ext cx="2974552" cy="4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8" tIns="45994" rIns="91988" bIns="4599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8211" y="9494929"/>
            <a:ext cx="2974552" cy="4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8" tIns="45994" rIns="91988" bIns="45994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9AFEC36-9CFD-49BC-BB63-3D8B54EBF75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2640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1038"/>
          <p:cNvSpPr>
            <a:spLocks noChangeShapeType="1"/>
          </p:cNvSpPr>
          <p:nvPr userDrawn="1"/>
        </p:nvSpPr>
        <p:spPr bwMode="auto">
          <a:xfrm>
            <a:off x="381000" y="569913"/>
            <a:ext cx="9144000" cy="0"/>
          </a:xfrm>
          <a:prstGeom prst="line">
            <a:avLst/>
          </a:prstGeom>
          <a:noFill/>
          <a:ln w="57150" cmpd="thinThick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3" name="그룹 45"/>
          <p:cNvGrpSpPr>
            <a:grpSpLocks/>
          </p:cNvGrpSpPr>
          <p:nvPr userDrawn="1"/>
        </p:nvGrpSpPr>
        <p:grpSpPr bwMode="auto">
          <a:xfrm>
            <a:off x="296863" y="165100"/>
            <a:ext cx="1954212" cy="347663"/>
            <a:chOff x="7469188" y="155575"/>
            <a:chExt cx="1954212" cy="347663"/>
          </a:xfrm>
        </p:grpSpPr>
        <p:sp>
          <p:nvSpPr>
            <p:cNvPr id="14" name="Text Box 10"/>
            <p:cNvSpPr txBox="1">
              <a:spLocks noChangeArrowheads="1"/>
            </p:cNvSpPr>
            <p:nvPr/>
          </p:nvSpPr>
          <p:spPr bwMode="gray">
            <a:xfrm>
              <a:off x="7469188" y="155575"/>
              <a:ext cx="1954212" cy="3476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latinLnBrk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ko-KR" sz="1400" i="1" dirty="0">
                  <a:solidFill>
                    <a:srgbClr val="990000"/>
                  </a:solidFill>
                  <a:latin typeface="맑은 고딕" pitchFamily="50" charset="-127"/>
                  <a:ea typeface="맑은 고딕" pitchFamily="50" charset="-127"/>
                </a:rPr>
                <a:t>strictly confidential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7559675" y="185738"/>
              <a:ext cx="1800225" cy="0"/>
            </a:xfrm>
            <a:prstGeom prst="line">
              <a:avLst/>
            </a:prstGeom>
            <a:noFill/>
            <a:ln w="12700">
              <a:solidFill>
                <a:srgbClr val="990000">
                  <a:alpha val="50195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7559675" y="468313"/>
              <a:ext cx="1800225" cy="0"/>
            </a:xfrm>
            <a:prstGeom prst="line">
              <a:avLst/>
            </a:prstGeom>
            <a:noFill/>
            <a:ln w="12700">
              <a:solidFill>
                <a:srgbClr val="990000">
                  <a:alpha val="50195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7" name="Text Box 9"/>
          <p:cNvSpPr txBox="1">
            <a:spLocks noChangeArrowheads="1"/>
          </p:cNvSpPr>
          <p:nvPr userDrawn="1"/>
        </p:nvSpPr>
        <p:spPr bwMode="auto">
          <a:xfrm>
            <a:off x="1365250" y="1146175"/>
            <a:ext cx="7151688" cy="4873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3200" b="1" dirty="0" smtClean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t>Voice</a:t>
            </a:r>
            <a:r>
              <a:rPr lang="en-US" altLang="ko-KR" sz="3200" b="1" baseline="0" dirty="0" smtClean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t> Loco IMS Architecture</a:t>
            </a:r>
            <a:endParaRPr lang="en-US" altLang="ko-KR" sz="3200" b="1" dirty="0">
              <a:solidFill>
                <a:srgbClr val="5959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Line 3"/>
          <p:cNvSpPr>
            <a:spLocks noChangeShapeType="1"/>
          </p:cNvSpPr>
          <p:nvPr userDrawn="1"/>
        </p:nvSpPr>
        <p:spPr bwMode="auto">
          <a:xfrm>
            <a:off x="330200" y="5895733"/>
            <a:ext cx="92456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4400" y="63500"/>
            <a:ext cx="2354263" cy="1320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00025" y="63500"/>
            <a:ext cx="6911975" cy="1320800"/>
          </a:xfrm>
        </p:spPr>
        <p:txBody>
          <a:bodyPr vert="eaVert"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63500"/>
            <a:ext cx="8496300" cy="4730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200025" y="679450"/>
            <a:ext cx="9418638" cy="704850"/>
          </a:xfrm>
        </p:spPr>
        <p:txBody>
          <a:bodyPr/>
          <a:lstStyle/>
          <a:p>
            <a:pPr lvl="0"/>
            <a:endParaRPr lang="ko-KR" alt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1038"/>
          <p:cNvSpPr>
            <a:spLocks noChangeShapeType="1"/>
          </p:cNvSpPr>
          <p:nvPr userDrawn="1"/>
        </p:nvSpPr>
        <p:spPr bwMode="auto">
          <a:xfrm>
            <a:off x="381000" y="569913"/>
            <a:ext cx="9144000" cy="0"/>
          </a:xfrm>
          <a:prstGeom prst="line">
            <a:avLst/>
          </a:prstGeom>
          <a:noFill/>
          <a:ln w="57150" cmpd="thinThick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cs typeface="굴림"/>
            </a:endParaRPr>
          </a:p>
        </p:txBody>
      </p:sp>
      <p:grpSp>
        <p:nvGrpSpPr>
          <p:cNvPr id="13" name="그룹 45"/>
          <p:cNvGrpSpPr>
            <a:grpSpLocks/>
          </p:cNvGrpSpPr>
          <p:nvPr userDrawn="1"/>
        </p:nvGrpSpPr>
        <p:grpSpPr bwMode="auto">
          <a:xfrm>
            <a:off x="296863" y="165100"/>
            <a:ext cx="1954212" cy="347663"/>
            <a:chOff x="7469188" y="155575"/>
            <a:chExt cx="1954212" cy="347663"/>
          </a:xfrm>
        </p:grpSpPr>
        <p:sp>
          <p:nvSpPr>
            <p:cNvPr id="14" name="Text Box 10"/>
            <p:cNvSpPr txBox="1">
              <a:spLocks noChangeArrowheads="1"/>
            </p:cNvSpPr>
            <p:nvPr/>
          </p:nvSpPr>
          <p:spPr bwMode="gray">
            <a:xfrm>
              <a:off x="7469188" y="155575"/>
              <a:ext cx="1954212" cy="3476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latinLnBrk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ko-KR" sz="1400" i="1" dirty="0">
                  <a:solidFill>
                    <a:srgbClr val="990000"/>
                  </a:solidFill>
                  <a:latin typeface="맑은 고딕" pitchFamily="50" charset="-127"/>
                  <a:ea typeface="맑은 고딕" pitchFamily="50" charset="-127"/>
                  <a:cs typeface="굴림"/>
                </a:rPr>
                <a:t>strictly confidential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7559675" y="185738"/>
              <a:ext cx="1800225" cy="0"/>
            </a:xfrm>
            <a:prstGeom prst="line">
              <a:avLst/>
            </a:prstGeom>
            <a:noFill/>
            <a:ln w="12700">
              <a:solidFill>
                <a:srgbClr val="990000">
                  <a:alpha val="50195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cs typeface="굴림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7559675" y="468313"/>
              <a:ext cx="1800225" cy="0"/>
            </a:xfrm>
            <a:prstGeom prst="line">
              <a:avLst/>
            </a:prstGeom>
            <a:noFill/>
            <a:ln w="12700">
              <a:solidFill>
                <a:srgbClr val="990000">
                  <a:alpha val="50195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cs typeface="굴림"/>
              </a:endParaRPr>
            </a:p>
          </p:txBody>
        </p:sp>
      </p:grpSp>
      <p:sp>
        <p:nvSpPr>
          <p:cNvPr id="17" name="Text Box 9"/>
          <p:cNvSpPr txBox="1">
            <a:spLocks noChangeArrowheads="1"/>
          </p:cNvSpPr>
          <p:nvPr userDrawn="1"/>
        </p:nvSpPr>
        <p:spPr bwMode="auto">
          <a:xfrm>
            <a:off x="1365250" y="1146175"/>
            <a:ext cx="7151688" cy="4873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3200" b="1" dirty="0" smtClean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  <a:cs typeface="굴림"/>
              </a:rPr>
              <a:t>Typhone B2C </a:t>
            </a:r>
            <a:r>
              <a:rPr lang="ko-KR" altLang="en-US" sz="3200" b="1" dirty="0" smtClean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  <a:cs typeface="굴림"/>
              </a:rPr>
              <a:t>프로젝트 추진계획서</a:t>
            </a:r>
            <a:endParaRPr lang="en-US" altLang="ko-KR" sz="3200" b="1" dirty="0">
              <a:solidFill>
                <a:srgbClr val="595959"/>
              </a:solidFill>
              <a:latin typeface="맑은 고딕" pitchFamily="50" charset="-127"/>
              <a:ea typeface="맑은 고딕" pitchFamily="50" charset="-127"/>
              <a:cs typeface="굴림"/>
            </a:endParaRPr>
          </a:p>
        </p:txBody>
      </p:sp>
      <p:sp>
        <p:nvSpPr>
          <p:cNvPr id="18" name="Line 3"/>
          <p:cNvSpPr>
            <a:spLocks noChangeShapeType="1"/>
          </p:cNvSpPr>
          <p:nvPr userDrawn="1"/>
        </p:nvSpPr>
        <p:spPr bwMode="auto">
          <a:xfrm>
            <a:off x="330200" y="5895733"/>
            <a:ext cx="92456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416058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28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92423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00025" y="679450"/>
            <a:ext cx="4632325" cy="704850"/>
          </a:xfrm>
        </p:spPr>
        <p:txBody>
          <a:bodyPr/>
          <a:lstStyle>
            <a:lvl1pPr>
              <a:defRPr sz="2800"/>
            </a:lvl1pPr>
            <a:lvl2pPr>
              <a:defRPr sz="2400">
                <a:latin typeface="맑은 고딕" pitchFamily="50" charset="-127"/>
                <a:ea typeface="맑은 고딕" pitchFamily="50" charset="-127"/>
              </a:defRPr>
            </a:lvl2pPr>
            <a:lvl3pPr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 sz="1800">
                <a:latin typeface="맑은 고딕" pitchFamily="50" charset="-127"/>
                <a:ea typeface="맑은 고딕" pitchFamily="50" charset="-127"/>
              </a:defRPr>
            </a:lvl4pPr>
            <a:lvl5pPr>
              <a:defRPr sz="1800">
                <a:latin typeface="맑은 고딕" pitchFamily="50" charset="-127"/>
                <a:ea typeface="맑은 고딕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84750" y="679450"/>
            <a:ext cx="4633913" cy="704850"/>
          </a:xfrm>
        </p:spPr>
        <p:txBody>
          <a:bodyPr/>
          <a:lstStyle>
            <a:lvl1pPr>
              <a:defRPr sz="2800">
                <a:latin typeface="맑은 고딕" pitchFamily="50" charset="-127"/>
                <a:ea typeface="맑은 고딕" pitchFamily="50" charset="-127"/>
              </a:defRPr>
            </a:lvl1pPr>
            <a:lvl2pPr>
              <a:defRPr sz="2400">
                <a:latin typeface="맑은 고딕" pitchFamily="50" charset="-127"/>
                <a:ea typeface="맑은 고딕" pitchFamily="50" charset="-127"/>
              </a:defRPr>
            </a:lvl2pPr>
            <a:lvl3pPr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 sz="1800">
                <a:latin typeface="맑은 고딕" pitchFamily="50" charset="-127"/>
                <a:ea typeface="맑은 고딕" pitchFamily="50" charset="-127"/>
              </a:defRPr>
            </a:lvl4pPr>
            <a:lvl5pPr>
              <a:defRPr sz="1800">
                <a:latin typeface="맑은 고딕" pitchFamily="50" charset="-127"/>
                <a:ea typeface="맑은 고딕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5388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>
                <a:latin typeface="맑은 고딕" pitchFamily="50" charset="-127"/>
                <a:ea typeface="맑은 고딕" pitchFamily="50" charset="-127"/>
              </a:defRPr>
            </a:lvl1pPr>
            <a:lvl2pPr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defRPr sz="1800">
                <a:latin typeface="맑은 고딕" pitchFamily="50" charset="-127"/>
                <a:ea typeface="맑은 고딕" pitchFamily="50" charset="-127"/>
              </a:defRPr>
            </a:lvl3pPr>
            <a:lvl4pPr>
              <a:defRPr sz="1600">
                <a:latin typeface="맑은 고딕" pitchFamily="50" charset="-127"/>
                <a:ea typeface="맑은 고딕" pitchFamily="50" charset="-127"/>
              </a:defRPr>
            </a:lvl4pPr>
            <a:lvl5pPr>
              <a:defRPr sz="1600">
                <a:latin typeface="맑은 고딕" pitchFamily="50" charset="-127"/>
                <a:ea typeface="맑은 고딕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>
                <a:latin typeface="맑은 고딕" pitchFamily="50" charset="-127"/>
                <a:ea typeface="맑은 고딕" pitchFamily="50" charset="-127"/>
              </a:defRPr>
            </a:lvl1pPr>
            <a:lvl2pPr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defRPr sz="1800">
                <a:latin typeface="맑은 고딕" pitchFamily="50" charset="-127"/>
                <a:ea typeface="맑은 고딕" pitchFamily="50" charset="-127"/>
              </a:defRPr>
            </a:lvl3pPr>
            <a:lvl4pPr>
              <a:defRPr sz="1600">
                <a:latin typeface="맑은 고딕" pitchFamily="50" charset="-127"/>
                <a:ea typeface="맑은 고딕" pitchFamily="50" charset="-127"/>
              </a:defRPr>
            </a:lvl4pPr>
            <a:lvl5pPr>
              <a:defRPr sz="1600">
                <a:latin typeface="맑은 고딕" pitchFamily="50" charset="-127"/>
                <a:ea typeface="맑은 고딕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4287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9910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401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>
                <a:latin typeface="맑은 고딕" pitchFamily="50" charset="-127"/>
                <a:ea typeface="맑은 고딕" pitchFamily="50" charset="-127"/>
              </a:defRPr>
            </a:lvl1pPr>
            <a:lvl2pPr>
              <a:defRPr sz="2800">
                <a:latin typeface="맑은 고딕" pitchFamily="50" charset="-127"/>
                <a:ea typeface="맑은 고딕" pitchFamily="50" charset="-127"/>
              </a:defRPr>
            </a:lvl2pPr>
            <a:lvl3pPr>
              <a:defRPr sz="2400"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latin typeface="맑은 고딕" pitchFamily="50" charset="-127"/>
                <a:ea typeface="맑은 고딕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001905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78942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363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4400" y="63500"/>
            <a:ext cx="2354263" cy="1320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00025" y="63500"/>
            <a:ext cx="6911975" cy="1320800"/>
          </a:xfrm>
        </p:spPr>
        <p:txBody>
          <a:bodyPr vert="eaVert"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0487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63500"/>
            <a:ext cx="8496300" cy="4730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200025" y="679450"/>
            <a:ext cx="9418638" cy="704850"/>
          </a:xfrm>
        </p:spPr>
        <p:txBody>
          <a:bodyPr/>
          <a:lstStyle/>
          <a:p>
            <a:pPr lvl="0"/>
            <a:endParaRPr lang="ko-KR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02195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00025" y="679450"/>
            <a:ext cx="4632325" cy="704850"/>
          </a:xfrm>
        </p:spPr>
        <p:txBody>
          <a:bodyPr/>
          <a:lstStyle>
            <a:lvl1pPr>
              <a:defRPr sz="2800"/>
            </a:lvl1pPr>
            <a:lvl2pPr>
              <a:defRPr sz="2400">
                <a:latin typeface="맑은 고딕" pitchFamily="50" charset="-127"/>
                <a:ea typeface="맑은 고딕" pitchFamily="50" charset="-127"/>
              </a:defRPr>
            </a:lvl2pPr>
            <a:lvl3pPr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 sz="1800">
                <a:latin typeface="맑은 고딕" pitchFamily="50" charset="-127"/>
                <a:ea typeface="맑은 고딕" pitchFamily="50" charset="-127"/>
              </a:defRPr>
            </a:lvl4pPr>
            <a:lvl5pPr>
              <a:defRPr sz="1800">
                <a:latin typeface="맑은 고딕" pitchFamily="50" charset="-127"/>
                <a:ea typeface="맑은 고딕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84750" y="679450"/>
            <a:ext cx="4633913" cy="704850"/>
          </a:xfrm>
        </p:spPr>
        <p:txBody>
          <a:bodyPr/>
          <a:lstStyle>
            <a:lvl1pPr>
              <a:defRPr sz="2800">
                <a:latin typeface="맑은 고딕" pitchFamily="50" charset="-127"/>
                <a:ea typeface="맑은 고딕" pitchFamily="50" charset="-127"/>
              </a:defRPr>
            </a:lvl1pPr>
            <a:lvl2pPr>
              <a:defRPr sz="2400">
                <a:latin typeface="맑은 고딕" pitchFamily="50" charset="-127"/>
                <a:ea typeface="맑은 고딕" pitchFamily="50" charset="-127"/>
              </a:defRPr>
            </a:lvl2pPr>
            <a:lvl3pPr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 sz="1800">
                <a:latin typeface="맑은 고딕" pitchFamily="50" charset="-127"/>
                <a:ea typeface="맑은 고딕" pitchFamily="50" charset="-127"/>
              </a:defRPr>
            </a:lvl4pPr>
            <a:lvl5pPr>
              <a:defRPr sz="1800">
                <a:latin typeface="맑은 고딕" pitchFamily="50" charset="-127"/>
                <a:ea typeface="맑은 고딕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>
                <a:latin typeface="맑은 고딕" pitchFamily="50" charset="-127"/>
                <a:ea typeface="맑은 고딕" pitchFamily="50" charset="-127"/>
              </a:defRPr>
            </a:lvl1pPr>
            <a:lvl2pPr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defRPr sz="1800">
                <a:latin typeface="맑은 고딕" pitchFamily="50" charset="-127"/>
                <a:ea typeface="맑은 고딕" pitchFamily="50" charset="-127"/>
              </a:defRPr>
            </a:lvl3pPr>
            <a:lvl4pPr>
              <a:defRPr sz="1600">
                <a:latin typeface="맑은 고딕" pitchFamily="50" charset="-127"/>
                <a:ea typeface="맑은 고딕" pitchFamily="50" charset="-127"/>
              </a:defRPr>
            </a:lvl4pPr>
            <a:lvl5pPr>
              <a:defRPr sz="1600">
                <a:latin typeface="맑은 고딕" pitchFamily="50" charset="-127"/>
                <a:ea typeface="맑은 고딕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>
                <a:latin typeface="맑은 고딕" pitchFamily="50" charset="-127"/>
                <a:ea typeface="맑은 고딕" pitchFamily="50" charset="-127"/>
              </a:defRPr>
            </a:lvl1pPr>
            <a:lvl2pPr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defRPr sz="1800">
                <a:latin typeface="맑은 고딕" pitchFamily="50" charset="-127"/>
                <a:ea typeface="맑은 고딕" pitchFamily="50" charset="-127"/>
              </a:defRPr>
            </a:lvl3pPr>
            <a:lvl4pPr>
              <a:defRPr sz="1600">
                <a:latin typeface="맑은 고딕" pitchFamily="50" charset="-127"/>
                <a:ea typeface="맑은 고딕" pitchFamily="50" charset="-127"/>
              </a:defRPr>
            </a:lvl4pPr>
            <a:lvl5pPr>
              <a:defRPr sz="1600">
                <a:latin typeface="맑은 고딕" pitchFamily="50" charset="-127"/>
                <a:ea typeface="맑은 고딕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>
                <a:latin typeface="맑은 고딕" pitchFamily="50" charset="-127"/>
                <a:ea typeface="맑은 고딕" pitchFamily="50" charset="-127"/>
              </a:defRPr>
            </a:lvl1pPr>
            <a:lvl2pPr>
              <a:defRPr sz="2800">
                <a:latin typeface="맑은 고딕" pitchFamily="50" charset="-127"/>
                <a:ea typeface="맑은 고딕" pitchFamily="50" charset="-127"/>
              </a:defRPr>
            </a:lvl2pPr>
            <a:lvl3pPr>
              <a:defRPr sz="2400"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latin typeface="맑은 고딕" pitchFamily="50" charset="-127"/>
                <a:ea typeface="맑은 고딕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63500"/>
            <a:ext cx="84963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025" y="679450"/>
            <a:ext cx="9418638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394696" name="Rectangle 8"/>
          <p:cNvSpPr>
            <a:spLocks noChangeArrowheads="1"/>
          </p:cNvSpPr>
          <p:nvPr/>
        </p:nvSpPr>
        <p:spPr bwMode="auto">
          <a:xfrm>
            <a:off x="4573588" y="6545263"/>
            <a:ext cx="782637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8AD51E16-2179-4E6B-9EB9-E0F756703EE4}" type="slidenum">
              <a:rPr lang="en-US" altLang="ko-KR" sz="900" b="1">
                <a:latin typeface="Futura Bk" pitchFamily="34" charset="0"/>
                <a:ea typeface="HY중고딕" pitchFamily="18" charset="-127"/>
                <a:cs typeface="Arial" charset="0"/>
              </a:rPr>
              <a:pPr algn="ctr">
                <a:defRPr/>
              </a:pPr>
              <a:t>‹#›</a:t>
            </a:fld>
            <a:endParaRPr lang="en-US" altLang="ko-KR" sz="900" b="1" dirty="0">
              <a:latin typeface="Futura Bk" pitchFamily="34" charset="0"/>
              <a:ea typeface="HY중고딕" pitchFamily="18" charset="-127"/>
              <a:cs typeface="Arial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604838"/>
            <a:ext cx="8277225" cy="0"/>
          </a:xfrm>
          <a:prstGeom prst="line">
            <a:avLst/>
          </a:prstGeom>
          <a:noFill/>
          <a:ln w="63500">
            <a:solidFill>
              <a:srgbClr val="808080"/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8229600" y="604838"/>
            <a:ext cx="1690688" cy="0"/>
          </a:xfrm>
          <a:prstGeom prst="line">
            <a:avLst/>
          </a:prstGeom>
          <a:noFill/>
          <a:ln w="635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defRPr/>
            </a:pP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1" r:id="rId2"/>
    <p:sldLayoutId id="2147483710" r:id="rId3"/>
    <p:sldLayoutId id="2147483709" r:id="rId4"/>
    <p:sldLayoutId id="2147483708" r:id="rId5"/>
    <p:sldLayoutId id="2147483707" r:id="rId6"/>
    <p:sldLayoutId id="2147483706" r:id="rId7"/>
    <p:sldLayoutId id="2147483705" r:id="rId8"/>
    <p:sldLayoutId id="2147483704" r:id="rId9"/>
    <p:sldLayoutId id="2147483703" r:id="rId10"/>
    <p:sldLayoutId id="2147483702" r:id="rId11"/>
    <p:sldLayoutId id="2147483701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latinLnBrk="1" hangingPunct="0">
        <a:lnSpc>
          <a:spcPct val="90000"/>
        </a:lnSpc>
        <a:spcBef>
          <a:spcPct val="25000"/>
        </a:spcBef>
        <a:spcAft>
          <a:spcPct val="0"/>
        </a:spcAft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2500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2500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2500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2500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2500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2500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2500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2500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9pPr>
    </p:titleStyle>
    <p:bodyStyle>
      <a:lvl1pPr marL="0" indent="0" algn="l" rtl="0" eaLnBrk="0" fontAlgn="base" latinLnBrk="1" hangingPunct="0">
        <a:lnSpc>
          <a:spcPts val="1700"/>
        </a:lnSpc>
        <a:spcBef>
          <a:spcPct val="20000"/>
        </a:spcBef>
        <a:spcAft>
          <a:spcPct val="0"/>
        </a:spcAft>
        <a:buClr>
          <a:srgbClr val="ABA69F"/>
        </a:buClr>
        <a:buSzPct val="80000"/>
        <a:buNone/>
        <a:defRPr kumimoji="1" lang="ko-KR" altLang="en-US" sz="14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Arial" pitchFamily="34" charset="0"/>
        </a:defRPr>
      </a:lvl1pPr>
      <a:lvl2pPr marL="590550" indent="-228600" algn="l" rtl="0" eaLnBrk="0" fontAlgn="base" latinLnBrk="1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Font typeface="HY헤드라인M" pitchFamily="18" charset="-127"/>
        <a:buChar char="−"/>
        <a:defRPr kumimoji="1" sz="24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2pPr>
      <a:lvl3pPr marL="998538" indent="-228600" algn="l" rtl="0" eaLnBrk="0" fontAlgn="base" latinLnBrk="1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3pPr>
      <a:lvl4pPr marL="1406525" indent="-228600" algn="l" rtl="0" eaLnBrk="0" fontAlgn="base" latinLnBrk="1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Font typeface="HY헤드라인M" pitchFamily="18" charset="-127"/>
        <a:buChar char="−"/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4pPr>
      <a:lvl5pPr marL="1814513" indent="-228600" algn="l" rtl="0" eaLnBrk="0" fontAlgn="base" latinLnBrk="1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5pPr>
      <a:lvl6pPr marL="2271713" indent="-228600" algn="l" rtl="0" fontAlgn="base" latinLnBrk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6pPr>
      <a:lvl7pPr marL="2728913" indent="-228600" algn="l" rtl="0" fontAlgn="base" latinLnBrk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7pPr>
      <a:lvl8pPr marL="3186113" indent="-228600" algn="l" rtl="0" fontAlgn="base" latinLnBrk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8pPr>
      <a:lvl9pPr marL="3643313" indent="-228600" algn="l" rtl="0" fontAlgn="base" latinLnBrk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63500"/>
            <a:ext cx="84963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025" y="679450"/>
            <a:ext cx="9418638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394696" name="Rectangle 8"/>
          <p:cNvSpPr>
            <a:spLocks noChangeArrowheads="1"/>
          </p:cNvSpPr>
          <p:nvPr/>
        </p:nvSpPr>
        <p:spPr bwMode="auto">
          <a:xfrm>
            <a:off x="4573588" y="6545263"/>
            <a:ext cx="782637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8AD51E16-2179-4E6B-9EB9-E0F756703EE4}" type="slidenum">
              <a:rPr lang="en-US" altLang="ko-KR" sz="900" b="1">
                <a:solidFill>
                  <a:srgbClr val="000000"/>
                </a:solidFill>
                <a:latin typeface="Futura Bk" pitchFamily="34" charset="0"/>
                <a:ea typeface="HY중고딕" pitchFamily="18" charset="-127"/>
                <a:cs typeface="Arial" charset="0"/>
              </a:rPr>
              <a:pPr algn="ctr">
                <a:defRPr/>
              </a:pPr>
              <a:t>‹#›</a:t>
            </a:fld>
            <a:endParaRPr lang="en-US" altLang="ko-KR" sz="900" b="1" dirty="0">
              <a:solidFill>
                <a:srgbClr val="000000"/>
              </a:solidFill>
              <a:latin typeface="Futura Bk" pitchFamily="34" charset="0"/>
              <a:ea typeface="HY중고딕" pitchFamily="18" charset="-127"/>
              <a:cs typeface="Arial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604838"/>
            <a:ext cx="8277225" cy="0"/>
          </a:xfrm>
          <a:prstGeom prst="line">
            <a:avLst/>
          </a:prstGeom>
          <a:noFill/>
          <a:ln w="63500">
            <a:solidFill>
              <a:srgbClr val="808080"/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defRPr/>
            </a:pPr>
            <a:endParaRPr lang="ko-KR" altLang="en-US" dirty="0">
              <a:solidFill>
                <a:srgbClr val="000000"/>
              </a:solidFill>
              <a:cs typeface="굴림"/>
            </a:endParaRP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8229600" y="604838"/>
            <a:ext cx="1690688" cy="0"/>
          </a:xfrm>
          <a:prstGeom prst="line">
            <a:avLst/>
          </a:prstGeom>
          <a:noFill/>
          <a:ln w="635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defRPr/>
            </a:pPr>
            <a:endParaRPr lang="ko-KR" altLang="en-US" dirty="0">
              <a:solidFill>
                <a:srgbClr val="000000"/>
              </a:solidFill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5086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latinLnBrk="1" hangingPunct="0">
        <a:lnSpc>
          <a:spcPct val="90000"/>
        </a:lnSpc>
        <a:spcBef>
          <a:spcPct val="25000"/>
        </a:spcBef>
        <a:spcAft>
          <a:spcPct val="0"/>
        </a:spcAft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2500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2500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2500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2500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2500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2500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2500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2500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9pPr>
    </p:titleStyle>
    <p:bodyStyle>
      <a:lvl1pPr marL="0" indent="0" algn="l" rtl="0" eaLnBrk="0" fontAlgn="base" latinLnBrk="1" hangingPunct="0">
        <a:lnSpc>
          <a:spcPts val="1700"/>
        </a:lnSpc>
        <a:spcBef>
          <a:spcPct val="20000"/>
        </a:spcBef>
        <a:spcAft>
          <a:spcPct val="0"/>
        </a:spcAft>
        <a:buClr>
          <a:srgbClr val="ABA69F"/>
        </a:buClr>
        <a:buSzPct val="80000"/>
        <a:buNone/>
        <a:defRPr kumimoji="1" lang="ko-KR" altLang="en-US" sz="14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Arial" pitchFamily="34" charset="0"/>
        </a:defRPr>
      </a:lvl1pPr>
      <a:lvl2pPr marL="590550" indent="-228600" algn="l" rtl="0" eaLnBrk="0" fontAlgn="base" latinLnBrk="1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Font typeface="HY헤드라인M" pitchFamily="18" charset="-127"/>
        <a:buChar char="−"/>
        <a:defRPr kumimoji="1" sz="24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2pPr>
      <a:lvl3pPr marL="998538" indent="-228600" algn="l" rtl="0" eaLnBrk="0" fontAlgn="base" latinLnBrk="1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3pPr>
      <a:lvl4pPr marL="1406525" indent="-228600" algn="l" rtl="0" eaLnBrk="0" fontAlgn="base" latinLnBrk="1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Font typeface="HY헤드라인M" pitchFamily="18" charset="-127"/>
        <a:buChar char="−"/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4pPr>
      <a:lvl5pPr marL="1814513" indent="-228600" algn="l" rtl="0" eaLnBrk="0" fontAlgn="base" latinLnBrk="1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5pPr>
      <a:lvl6pPr marL="2271713" indent="-228600" algn="l" rtl="0" fontAlgn="base" latinLnBrk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6pPr>
      <a:lvl7pPr marL="2728913" indent="-228600" algn="l" rtl="0" fontAlgn="base" latinLnBrk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7pPr>
      <a:lvl8pPr marL="3186113" indent="-228600" algn="l" rtl="0" fontAlgn="base" latinLnBrk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8pPr>
      <a:lvl9pPr marL="3643313" indent="-228600" algn="l" rtl="0" fontAlgn="base" latinLnBrk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4" Type="http://schemas.openxmlformats.org/officeDocument/2006/relationships/image" Target="../media/image5.gif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3.png"/><Relationship Id="rId5" Type="http://schemas.microsoft.com/office/2007/relationships/hdphoto" Target="../media/hdphoto2.wdp"/><Relationship Id="rId6" Type="http://schemas.openxmlformats.org/officeDocument/2006/relationships/image" Target="../media/image14.png"/><Relationship Id="rId7" Type="http://schemas.microsoft.com/office/2007/relationships/hdphoto" Target="../media/hdphoto3.wdp"/><Relationship Id="rId8" Type="http://schemas.openxmlformats.org/officeDocument/2006/relationships/image" Target="../media/image15.png"/><Relationship Id="rId9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gif"/><Relationship Id="rId20" Type="http://schemas.openxmlformats.org/officeDocument/2006/relationships/image" Target="../media/image32.gif"/><Relationship Id="rId21" Type="http://schemas.openxmlformats.org/officeDocument/2006/relationships/image" Target="../media/image33.gif"/><Relationship Id="rId10" Type="http://schemas.openxmlformats.org/officeDocument/2006/relationships/image" Target="../media/image23.gif"/><Relationship Id="rId11" Type="http://schemas.openxmlformats.org/officeDocument/2006/relationships/image" Target="../media/image24.gif"/><Relationship Id="rId12" Type="http://schemas.openxmlformats.org/officeDocument/2006/relationships/image" Target="../media/image25.gif"/><Relationship Id="rId13" Type="http://schemas.openxmlformats.org/officeDocument/2006/relationships/image" Target="../media/image26.gif"/><Relationship Id="rId14" Type="http://schemas.openxmlformats.org/officeDocument/2006/relationships/image" Target="../media/image27.gif"/><Relationship Id="rId15" Type="http://schemas.openxmlformats.org/officeDocument/2006/relationships/image" Target="../media/image28.gif"/><Relationship Id="rId16" Type="http://schemas.openxmlformats.org/officeDocument/2006/relationships/image" Target="../media/image29.gif"/><Relationship Id="rId17" Type="http://schemas.openxmlformats.org/officeDocument/2006/relationships/image" Target="../media/image30.gif"/><Relationship Id="rId18" Type="http://schemas.openxmlformats.org/officeDocument/2006/relationships/image" Target="../media/image31.gif"/><Relationship Id="rId19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gif"/><Relationship Id="rId3" Type="http://schemas.openxmlformats.org/officeDocument/2006/relationships/image" Target="../media/image17.gif"/><Relationship Id="rId4" Type="http://schemas.openxmlformats.org/officeDocument/2006/relationships/image" Target="../media/image18.gif"/><Relationship Id="rId5" Type="http://schemas.openxmlformats.org/officeDocument/2006/relationships/image" Target="../media/image5.gif"/><Relationship Id="rId6" Type="http://schemas.openxmlformats.org/officeDocument/2006/relationships/image" Target="../media/image19.gif"/><Relationship Id="rId7" Type="http://schemas.openxmlformats.org/officeDocument/2006/relationships/image" Target="../media/image20.wmf"/><Relationship Id="rId8" Type="http://schemas.openxmlformats.org/officeDocument/2006/relationships/image" Target="../media/image21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hyperlink" Target="mailto:bob@us.voiceloco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4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Relationship Id="rId3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4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4" Type="http://schemas.openxmlformats.org/officeDocument/2006/relationships/image" Target="../media/image5.gif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0714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1666816" y="3574483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⑦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180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RINGING</a:t>
            </a:r>
            <a:endParaRPr lang="ko-KR" altLang="en-US" sz="1000" dirty="0">
              <a:latin typeface="+mn-lt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9" name="모서리가 둥근 직사각형 6"/>
          <p:cNvSpPr/>
          <p:nvPr/>
        </p:nvSpPr>
        <p:spPr>
          <a:xfrm>
            <a:off x="457851" y="5013176"/>
            <a:ext cx="8959645" cy="1512168"/>
          </a:xfrm>
          <a:prstGeom prst="roundRect">
            <a:avLst>
              <a:gd name="adj" fmla="val 4373"/>
            </a:avLst>
          </a:prstGeom>
          <a:gradFill flip="none" rotWithShape="1">
            <a:gsLst>
              <a:gs pos="47500">
                <a:schemeClr val="tx1">
                  <a:lumMod val="75000"/>
                  <a:lumOff val="25000"/>
                  <a:alpha val="90000"/>
                </a:schemeClr>
              </a:gs>
              <a:gs pos="0">
                <a:schemeClr val="tx1">
                  <a:lumMod val="85000"/>
                  <a:lumOff val="15000"/>
                  <a:alpha val="90000"/>
                </a:schemeClr>
              </a:gs>
              <a:gs pos="100000">
                <a:schemeClr val="tx1">
                  <a:lumMod val="50000"/>
                  <a:lumOff val="50000"/>
                  <a:alpha val="83000"/>
                </a:schemeClr>
              </a:gs>
            </a:gsLst>
            <a:lin ang="5400000" scaled="1"/>
            <a:tileRect/>
          </a:gradFill>
          <a:ln w="95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r>
              <a:rPr lang="en-US" altLang="ko-KR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INVITE</a:t>
            </a:r>
          </a:p>
          <a:p>
            <a:endParaRPr lang="en-US" altLang="ko-KR" sz="1050" dirty="0" smtClean="0">
              <a:solidFill>
                <a:schemeClr val="bg1"/>
              </a:solidFill>
              <a:ea typeface="맑은 고딕" pitchFamily="50" charset="-127"/>
              <a:sym typeface="Wingdings" pitchFamily="2" charset="2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50" dirty="0" err="1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Callee</a:t>
            </a:r>
            <a:r>
              <a:rPr lang="ko-KR" altLang="en-US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가 </a:t>
            </a:r>
            <a:r>
              <a:rPr lang="en-US" altLang="ko-KR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REGISTER</a:t>
            </a:r>
            <a:r>
              <a:rPr lang="ko-KR" altLang="en-US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 된</a:t>
            </a:r>
            <a:r>
              <a:rPr lang="en-US" altLang="ko-KR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-</a:t>
            </a:r>
            <a:r>
              <a:rPr lang="ko-KR" altLang="en-US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접속하고 있는</a:t>
            </a:r>
            <a:r>
              <a:rPr lang="ko-KR" altLang="en-US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SIP L/B</a:t>
            </a:r>
            <a:r>
              <a:rPr lang="ko-KR" altLang="en-US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를 경유하도록 </a:t>
            </a:r>
            <a:r>
              <a:rPr lang="en-US" altLang="ko-KR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INVITE</a:t>
            </a:r>
            <a:r>
              <a:rPr lang="ko-KR" altLang="en-US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 요청</a:t>
            </a:r>
            <a:r>
              <a:rPr lang="en-US" altLang="ko-KR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.</a:t>
            </a:r>
          </a:p>
          <a:p>
            <a:r>
              <a:rPr lang="en-US" altLang="ko-KR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(</a:t>
            </a:r>
            <a:r>
              <a:rPr lang="en-US" altLang="ko-KR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UDP</a:t>
            </a:r>
            <a:r>
              <a:rPr lang="ko-KR" altLang="en-US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일 경우</a:t>
            </a:r>
            <a:r>
              <a:rPr lang="en-US" altLang="ko-KR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,</a:t>
            </a:r>
            <a:r>
              <a:rPr lang="ko-KR" altLang="en-US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 특정 </a:t>
            </a:r>
            <a:r>
              <a:rPr lang="en-US" altLang="ko-KR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SIP L/B</a:t>
            </a:r>
            <a:r>
              <a:rPr lang="ko-KR" altLang="en-US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를 경유할 필요가 없지만</a:t>
            </a:r>
            <a:r>
              <a:rPr lang="en-US" altLang="ko-KR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,</a:t>
            </a:r>
            <a:r>
              <a:rPr lang="ko-KR" altLang="en-US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TCP</a:t>
            </a:r>
            <a:r>
              <a:rPr lang="ko-KR" altLang="en-US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일 경우 </a:t>
            </a:r>
            <a:r>
              <a:rPr lang="en-US" altLang="ko-KR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connection</a:t>
            </a:r>
            <a:r>
              <a:rPr lang="ko-KR" altLang="en-US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이 유지되고 있기 때문에 </a:t>
            </a:r>
            <a:r>
              <a:rPr lang="en-US" altLang="ko-KR" sz="1050" dirty="0" err="1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Callee</a:t>
            </a:r>
            <a:r>
              <a:rPr lang="ko-KR" altLang="en-US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에 메시지를 보내려면 </a:t>
            </a:r>
            <a:r>
              <a:rPr lang="en-US" altLang="ko-KR" sz="1050" dirty="0" err="1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Callee</a:t>
            </a:r>
            <a:r>
              <a:rPr lang="ko-KR" altLang="en-US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가 접속하고 있는 </a:t>
            </a:r>
            <a:r>
              <a:rPr lang="en-US" altLang="ko-KR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IP L/B</a:t>
            </a:r>
            <a:r>
              <a:rPr lang="ko-KR" altLang="en-US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로 메시지를 보내야만 한다</a:t>
            </a:r>
            <a:r>
              <a:rPr lang="en-US" altLang="ko-KR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)</a:t>
            </a:r>
            <a:endParaRPr lang="en-US" altLang="ko-KR" sz="1050" dirty="0" smtClean="0">
              <a:solidFill>
                <a:schemeClr val="bg1"/>
              </a:solidFill>
              <a:ea typeface="맑은 고딕" pitchFamily="50" charset="-127"/>
              <a:sym typeface="Wingdings" pitchFamily="2" charset="2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50" dirty="0" smtClean="0">
              <a:solidFill>
                <a:schemeClr val="bg1"/>
              </a:solidFill>
              <a:ea typeface="맑은 고딕" pitchFamily="50" charset="-127"/>
              <a:sym typeface="Wingdings" pitchFamily="2" charset="2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50" dirty="0">
              <a:solidFill>
                <a:schemeClr val="bg1"/>
              </a:solidFill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63500"/>
            <a:ext cx="4824984" cy="473075"/>
          </a:xfrm>
        </p:spPr>
        <p:txBody>
          <a:bodyPr/>
          <a:lstStyle/>
          <a:p>
            <a:r>
              <a:rPr lang="en-US" altLang="ko-KR" dirty="0" smtClean="0"/>
              <a:t>Distributed Load Balancing</a:t>
            </a:r>
            <a:endParaRPr lang="ko-KR" altLang="en-US" dirty="0"/>
          </a:p>
        </p:txBody>
      </p:sp>
      <p:sp>
        <p:nvSpPr>
          <p:cNvPr id="172" name="제목 1"/>
          <p:cNvSpPr txBox="1">
            <a:spLocks/>
          </p:cNvSpPr>
          <p:nvPr/>
        </p:nvSpPr>
        <p:spPr bwMode="auto">
          <a:xfrm>
            <a:off x="6321152" y="63500"/>
            <a:ext cx="338482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algn="r"/>
            <a:r>
              <a:rPr lang="en-US" altLang="ko-KR" sz="1800" kern="0" dirty="0" smtClean="0">
                <a:solidFill>
                  <a:srgbClr val="000000"/>
                </a:solidFill>
                <a:cs typeface="굴림"/>
              </a:rPr>
              <a:t>1. HA and Load Balancing</a:t>
            </a:r>
            <a:endParaRPr lang="ko-KR" altLang="en-US" sz="1800" kern="0" dirty="0">
              <a:solidFill>
                <a:srgbClr val="000000"/>
              </a:solidFill>
              <a:cs typeface="굴림"/>
            </a:endParaRPr>
          </a:p>
        </p:txBody>
      </p:sp>
      <p:pic>
        <p:nvPicPr>
          <p:cNvPr id="6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244686"/>
            <a:ext cx="793555" cy="7935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3823" y="2030651"/>
            <a:ext cx="851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0000"/>
                </a:solidFill>
                <a:latin typeface="Arial"/>
                <a:ea typeface="맑은 고딕" pitchFamily="50" charset="-127"/>
                <a:cs typeface="굴림"/>
              </a:rPr>
              <a:t>UA1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36727" y="1988840"/>
            <a:ext cx="851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0000"/>
                </a:solidFill>
                <a:latin typeface="Arial"/>
                <a:ea typeface="맑은 고딕" pitchFamily="50" charset="-127"/>
                <a:cs typeface="굴림"/>
              </a:rPr>
              <a:t>IP L/B</a:t>
            </a:r>
          </a:p>
        </p:txBody>
      </p:sp>
      <p:pic>
        <p:nvPicPr>
          <p:cNvPr id="10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60" y="1196752"/>
            <a:ext cx="995648" cy="995648"/>
          </a:xfrm>
          <a:prstGeom prst="rect">
            <a:avLst/>
          </a:prstGeom>
        </p:spPr>
      </p:pic>
      <p:pic>
        <p:nvPicPr>
          <p:cNvPr id="11" name="Picture 6" descr="C:\Users\nuno\Documents\Projects\Templates\Icons\3Com\PPT Clipt\server5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998" y="1124744"/>
            <a:ext cx="806920" cy="80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821399" y="1861544"/>
            <a:ext cx="851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0000"/>
                </a:solidFill>
                <a:latin typeface="Arial"/>
                <a:ea typeface="맑은 고딕" pitchFamily="50" charset="-127"/>
                <a:cs typeface="굴림"/>
              </a:rPr>
              <a:t>SIP L/</a:t>
            </a:r>
            <a:r>
              <a:rPr lang="en-US" altLang="ko-KR" sz="1000" dirty="0" smtClean="0">
                <a:solidFill>
                  <a:srgbClr val="000000"/>
                </a:solidFill>
                <a:latin typeface="Arial"/>
                <a:ea typeface="맑은 고딕" pitchFamily="50" charset="-127"/>
                <a:cs typeface="굴림"/>
              </a:rPr>
              <a:t>B</a:t>
            </a:r>
            <a:endParaRPr lang="en-US" altLang="ko-KR" sz="1000" dirty="0" smtClean="0">
              <a:solidFill>
                <a:srgbClr val="000000"/>
              </a:solidFill>
              <a:latin typeface="Arial"/>
              <a:ea typeface="맑은 고딕" pitchFamily="50" charset="-127"/>
              <a:cs typeface="굴림"/>
            </a:endParaRPr>
          </a:p>
        </p:txBody>
      </p:sp>
      <p:pic>
        <p:nvPicPr>
          <p:cNvPr id="13" name="Picture 6" descr="C:\Users\nuno\Documents\Projects\Templates\Icons\3Com\PPT Clipt\server5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984" y="3212976"/>
            <a:ext cx="806920" cy="80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834385" y="3949776"/>
            <a:ext cx="851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0000"/>
                </a:solidFill>
                <a:latin typeface="Arial"/>
                <a:ea typeface="맑은 고딕" pitchFamily="50" charset="-127"/>
                <a:cs typeface="굴림"/>
              </a:rPr>
              <a:t>SIP L/</a:t>
            </a:r>
            <a:r>
              <a:rPr lang="en-US" altLang="ko-KR" sz="1000" dirty="0" smtClean="0">
                <a:solidFill>
                  <a:srgbClr val="000000"/>
                </a:solidFill>
                <a:latin typeface="Arial"/>
                <a:ea typeface="맑은 고딕" pitchFamily="50" charset="-127"/>
                <a:cs typeface="굴림"/>
              </a:rPr>
              <a:t>B</a:t>
            </a:r>
            <a:endParaRPr lang="en-US" altLang="ko-KR" sz="1000" dirty="0" smtClean="0">
              <a:solidFill>
                <a:srgbClr val="000000"/>
              </a:solidFill>
              <a:latin typeface="Arial"/>
              <a:ea typeface="맑은 고딕" pitchFamily="50" charset="-127"/>
              <a:cs typeface="굴림"/>
            </a:endParaRPr>
          </a:p>
        </p:txBody>
      </p:sp>
      <p:cxnSp>
        <p:nvCxnSpPr>
          <p:cNvPr id="23" name="직선 화살표 연결선 1071"/>
          <p:cNvCxnSpPr/>
          <p:nvPr/>
        </p:nvCxnSpPr>
        <p:spPr>
          <a:xfrm>
            <a:off x="1784648" y="1541190"/>
            <a:ext cx="86409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1071"/>
          <p:cNvCxnSpPr/>
          <p:nvPr/>
        </p:nvCxnSpPr>
        <p:spPr>
          <a:xfrm>
            <a:off x="1784648" y="1757214"/>
            <a:ext cx="86409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797634" y="1509486"/>
            <a:ext cx="792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①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INVITE</a:t>
            </a:r>
            <a:endParaRPr lang="ko-KR" altLang="en-US" sz="1000" dirty="0">
              <a:latin typeface="+mn-lt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49" name="직선 화살표 연결선 1071"/>
          <p:cNvCxnSpPr/>
          <p:nvPr/>
        </p:nvCxnSpPr>
        <p:spPr>
          <a:xfrm>
            <a:off x="3885866" y="1533384"/>
            <a:ext cx="86409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1071"/>
          <p:cNvCxnSpPr/>
          <p:nvPr/>
        </p:nvCxnSpPr>
        <p:spPr>
          <a:xfrm>
            <a:off x="3885866" y="1749408"/>
            <a:ext cx="86409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98852" y="1501680"/>
            <a:ext cx="792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②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INVITE</a:t>
            </a:r>
            <a:endParaRPr lang="ko-KR" altLang="en-US" sz="1000" dirty="0">
              <a:latin typeface="+mn-lt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53" name="직선 화살표 연결선 1071"/>
          <p:cNvCxnSpPr>
            <a:endCxn id="78" idx="1"/>
          </p:cNvCxnSpPr>
          <p:nvPr/>
        </p:nvCxnSpPr>
        <p:spPr>
          <a:xfrm>
            <a:off x="5745088" y="1518576"/>
            <a:ext cx="1008112" cy="101032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33121" y="1772816"/>
            <a:ext cx="792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③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INVITE</a:t>
            </a:r>
            <a:endParaRPr lang="ko-KR" altLang="en-US" sz="1000" dirty="0">
              <a:latin typeface="+mn-lt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38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3140968"/>
            <a:ext cx="793555" cy="79355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933823" y="3904326"/>
            <a:ext cx="851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lt"/>
                <a:ea typeface="맑은 고딕" pitchFamily="50" charset="-127"/>
              </a:rPr>
              <a:t>UA2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87780" y="1733616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Ⓑ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180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RINGING</a:t>
            </a:r>
            <a:endParaRPr lang="ko-KR" altLang="en-US" sz="1000" dirty="0">
              <a:latin typeface="+mn-lt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686456" y="174694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Ⓒ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180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RINGING</a:t>
            </a:r>
            <a:endParaRPr lang="ko-KR" altLang="en-US" sz="1000" dirty="0">
              <a:latin typeface="+mn-lt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0" name="Can 79"/>
          <p:cNvSpPr/>
          <p:nvPr/>
        </p:nvSpPr>
        <p:spPr>
          <a:xfrm>
            <a:off x="7473280" y="4293096"/>
            <a:ext cx="864096" cy="504056"/>
          </a:xfrm>
          <a:prstGeom prst="can">
            <a:avLst/>
          </a:prstGeom>
          <a:solidFill>
            <a:srgbClr val="FF6600">
              <a:alpha val="27000"/>
            </a:srgbClr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rtlCol="0" anchor="t" anchorCtr="0"/>
          <a:lstStyle/>
          <a:p>
            <a:pPr algn="ctr"/>
            <a:r>
              <a:rPr lang="en-US" sz="1100" b="1" dirty="0" err="1" smtClean="0">
                <a:solidFill>
                  <a:schemeClr val="tx1"/>
                </a:solidFill>
                <a:ea typeface="맑은 고딕" pitchFamily="50" charset="-127"/>
              </a:rPr>
              <a:t>redis</a:t>
            </a:r>
            <a:endParaRPr lang="en-US" sz="1100" b="1" dirty="0" smtClean="0">
              <a:solidFill>
                <a:schemeClr val="tx1"/>
              </a:solidFill>
              <a:ea typeface="맑은 고딕" pitchFamily="50" charset="-127"/>
            </a:endParaRPr>
          </a:p>
        </p:txBody>
      </p:sp>
      <p:cxnSp>
        <p:nvCxnSpPr>
          <p:cNvPr id="84" name="직선 화살표 연결선 1071"/>
          <p:cNvCxnSpPr>
            <a:stCxn id="78" idx="2"/>
            <a:endCxn id="80" idx="0"/>
          </p:cNvCxnSpPr>
          <p:nvPr/>
        </p:nvCxnSpPr>
        <p:spPr>
          <a:xfrm>
            <a:off x="7905328" y="3933056"/>
            <a:ext cx="0" cy="48605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774298" y="4005064"/>
            <a:ext cx="923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/>
                </a:solidFill>
                <a:latin typeface="+mn-lt"/>
                <a:ea typeface="맑은 고딕" pitchFamily="50" charset="-127"/>
                <a:cs typeface="Arial" pitchFamily="34" charset="0"/>
              </a:rPr>
              <a:t>SIP L/B IP</a:t>
            </a:r>
            <a:endParaRPr lang="ko-KR" altLang="en-US" sz="1000" dirty="0">
              <a:solidFill>
                <a:schemeClr val="accent1"/>
              </a:solidFill>
              <a:latin typeface="+mn-lt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96" name="직선 화살표 연결선 1071"/>
          <p:cNvCxnSpPr/>
          <p:nvPr/>
        </p:nvCxnSpPr>
        <p:spPr>
          <a:xfrm>
            <a:off x="1784648" y="3368731"/>
            <a:ext cx="864096" cy="0"/>
          </a:xfrm>
          <a:prstGeom prst="straightConnector1">
            <a:avLst/>
          </a:prstGeom>
          <a:ln w="19050">
            <a:solidFill>
              <a:srgbClr val="FF660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1071"/>
          <p:cNvCxnSpPr/>
          <p:nvPr/>
        </p:nvCxnSpPr>
        <p:spPr>
          <a:xfrm>
            <a:off x="1784648" y="3584755"/>
            <a:ext cx="86409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797634" y="3337027"/>
            <a:ext cx="792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⑥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INVITE</a:t>
            </a:r>
            <a:endParaRPr lang="ko-KR" altLang="en-US" sz="1000" dirty="0">
              <a:latin typeface="+mn-lt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748504" y="3594448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⑧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180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RINGING</a:t>
            </a:r>
            <a:endParaRPr lang="ko-KR" altLang="en-US" sz="1000" dirty="0">
              <a:latin typeface="+mn-lt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101" name="직선 화살표 연결선 1071"/>
          <p:cNvCxnSpPr/>
          <p:nvPr/>
        </p:nvCxnSpPr>
        <p:spPr>
          <a:xfrm>
            <a:off x="3859894" y="3388696"/>
            <a:ext cx="864096" cy="0"/>
          </a:xfrm>
          <a:prstGeom prst="straightConnector1">
            <a:avLst/>
          </a:prstGeom>
          <a:ln w="19050">
            <a:solidFill>
              <a:srgbClr val="FF660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71"/>
          <p:cNvCxnSpPr/>
          <p:nvPr/>
        </p:nvCxnSpPr>
        <p:spPr>
          <a:xfrm>
            <a:off x="3859894" y="3604720"/>
            <a:ext cx="86409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872880" y="3356992"/>
            <a:ext cx="792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⑤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INVITE</a:t>
            </a:r>
            <a:endParaRPr lang="ko-KR" altLang="en-US" sz="1000" dirty="0">
              <a:latin typeface="+mn-lt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033120" y="3342184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⑨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180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RINGING</a:t>
            </a:r>
            <a:endParaRPr lang="ko-KR" altLang="en-US" sz="1000" dirty="0">
              <a:latin typeface="+mn-lt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105" name="직선 화살표 연결선 1071"/>
          <p:cNvCxnSpPr/>
          <p:nvPr/>
        </p:nvCxnSpPr>
        <p:spPr>
          <a:xfrm flipV="1">
            <a:off x="5745088" y="2780928"/>
            <a:ext cx="936104" cy="658344"/>
          </a:xfrm>
          <a:prstGeom prst="straightConnector1">
            <a:avLst/>
          </a:prstGeom>
          <a:ln w="19050">
            <a:solidFill>
              <a:srgbClr val="FF660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71"/>
          <p:cNvCxnSpPr/>
          <p:nvPr/>
        </p:nvCxnSpPr>
        <p:spPr>
          <a:xfrm flipV="1">
            <a:off x="5745088" y="2924944"/>
            <a:ext cx="1008112" cy="73035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457057" y="2982144"/>
            <a:ext cx="792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④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INVITE</a:t>
            </a:r>
            <a:endParaRPr lang="ko-KR" altLang="en-US" sz="1000" dirty="0">
              <a:latin typeface="+mn-lt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2" name="Rectangular Callout 51"/>
          <p:cNvSpPr/>
          <p:nvPr/>
        </p:nvSpPr>
        <p:spPr>
          <a:xfrm>
            <a:off x="5745088" y="1124744"/>
            <a:ext cx="864096" cy="216024"/>
          </a:xfrm>
          <a:prstGeom prst="wedgeRectCallout">
            <a:avLst>
              <a:gd name="adj1" fmla="val -65322"/>
              <a:gd name="adj2" fmla="val 130523"/>
            </a:avLst>
          </a:prstGeom>
          <a:gradFill>
            <a:gsLst>
              <a:gs pos="50800">
                <a:srgbClr val="FFC000">
                  <a:alpha val="27000"/>
                </a:srgbClr>
              </a:gs>
              <a:gs pos="0">
                <a:srgbClr val="FFC000">
                  <a:alpha val="56000"/>
                </a:srgbClr>
              </a:gs>
              <a:gs pos="100000">
                <a:srgbClr val="FFFF00">
                  <a:alpha val="24000"/>
                </a:srgbClr>
              </a:gs>
            </a:gsLst>
            <a:lin ang="5400000" scaled="1"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rtlCol="0" anchor="t" anchorCtr="0"/>
          <a:lstStyle/>
          <a:p>
            <a:pPr algn="ctr"/>
            <a:r>
              <a:rPr lang="en-US" sz="800" b="1" dirty="0" smtClean="0">
                <a:solidFill>
                  <a:srgbClr val="FF6600"/>
                </a:solidFill>
                <a:ea typeface="맑은 고딕" pitchFamily="50" charset="-127"/>
              </a:rPr>
              <a:t>UA</a:t>
            </a:r>
            <a:r>
              <a:rPr lang="en-US" altLang="ko-KR" sz="800" b="1" dirty="0" smtClean="0">
                <a:solidFill>
                  <a:srgbClr val="FF6600"/>
                </a:solidFill>
                <a:ea typeface="맑은 고딕" pitchFamily="50" charset="-127"/>
              </a:rPr>
              <a:t>1</a:t>
            </a:r>
            <a:endParaRPr lang="en-US" sz="800" b="1" dirty="0" smtClean="0">
              <a:solidFill>
                <a:srgbClr val="FF6600"/>
              </a:solidFill>
              <a:ea typeface="맑은 고딕" pitchFamily="50" charset="-127"/>
            </a:endParaRPr>
          </a:p>
        </p:txBody>
      </p:sp>
      <p:sp>
        <p:nvSpPr>
          <p:cNvPr id="54" name="Rectangular Callout 53"/>
          <p:cNvSpPr/>
          <p:nvPr/>
        </p:nvSpPr>
        <p:spPr>
          <a:xfrm>
            <a:off x="5745088" y="4005064"/>
            <a:ext cx="864096" cy="216024"/>
          </a:xfrm>
          <a:prstGeom prst="wedgeRectCallout">
            <a:avLst>
              <a:gd name="adj1" fmla="val -62886"/>
              <a:gd name="adj2" fmla="val -122832"/>
            </a:avLst>
          </a:prstGeom>
          <a:gradFill>
            <a:gsLst>
              <a:gs pos="50800">
                <a:srgbClr val="FFC000">
                  <a:alpha val="27000"/>
                </a:srgbClr>
              </a:gs>
              <a:gs pos="0">
                <a:srgbClr val="FFC000">
                  <a:alpha val="56000"/>
                </a:srgbClr>
              </a:gs>
              <a:gs pos="100000">
                <a:srgbClr val="FFFF00">
                  <a:alpha val="24000"/>
                </a:srgbClr>
              </a:gs>
            </a:gsLst>
            <a:lin ang="5400000" scaled="1"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rtlCol="0" anchor="t" anchorCtr="0"/>
          <a:lstStyle/>
          <a:p>
            <a:pPr algn="ctr"/>
            <a:r>
              <a:rPr lang="en-US" sz="800" b="1" dirty="0" smtClean="0">
                <a:solidFill>
                  <a:srgbClr val="FF6600"/>
                </a:solidFill>
                <a:ea typeface="맑은 고딕" pitchFamily="50" charset="-127"/>
              </a:rPr>
              <a:t>UA2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6753200" y="1124744"/>
            <a:ext cx="2304256" cy="2808312"/>
            <a:chOff x="6537176" y="1628800"/>
            <a:chExt cx="2304256" cy="2808312"/>
          </a:xfrm>
        </p:grpSpPr>
        <p:sp>
          <p:nvSpPr>
            <p:cNvPr id="78" name="Rounded Rectangle 77"/>
            <p:cNvSpPr/>
            <p:nvPr/>
          </p:nvSpPr>
          <p:spPr>
            <a:xfrm>
              <a:off x="6537176" y="1628800"/>
              <a:ext cx="2304256" cy="2808312"/>
            </a:xfrm>
            <a:prstGeom prst="roundRect">
              <a:avLst/>
            </a:prstGeom>
            <a:gradFill>
              <a:gsLst>
                <a:gs pos="50800">
                  <a:srgbClr val="FFC000">
                    <a:alpha val="27000"/>
                  </a:srgbClr>
                </a:gs>
                <a:gs pos="0">
                  <a:srgbClr val="FFC000">
                    <a:alpha val="56000"/>
                  </a:srgbClr>
                </a:gs>
                <a:gs pos="100000">
                  <a:srgbClr val="FFFF00">
                    <a:alpha val="24000"/>
                  </a:srgbClr>
                </a:gs>
              </a:gsLst>
              <a:lin ang="5400000" scaled="1"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rtlCol="0" anchor="t" anchorCtr="0"/>
            <a:lstStyle/>
            <a:p>
              <a:pPr algn="ctr"/>
              <a:endParaRPr lang="en-US" sz="1100" b="1" dirty="0" smtClean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pic>
          <p:nvPicPr>
            <p:cNvPr id="79" name="Picture 6" descr="C:\Users\nuno\Documents\Projects\Templates\Icons\3Com\PPT Clipt\server5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0214" y="1988840"/>
              <a:ext cx="806920" cy="806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TextBox 80"/>
            <p:cNvSpPr txBox="1"/>
            <p:nvPr/>
          </p:nvSpPr>
          <p:spPr>
            <a:xfrm>
              <a:off x="6765615" y="2695619"/>
              <a:ext cx="8516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000000"/>
                  </a:solidFill>
                  <a:latin typeface="Arial"/>
                  <a:ea typeface="맑은 고딕" pitchFamily="50" charset="-127"/>
                  <a:cs typeface="굴림"/>
                </a:rPr>
                <a:t>SIP A/S</a:t>
              </a:r>
            </a:p>
          </p:txBody>
        </p:sp>
        <p:pic>
          <p:nvPicPr>
            <p:cNvPr id="82" name="Picture 6" descr="C:\Users\nuno\Documents\Projects\Templates\Icons\3Com\PPT Clipt\server5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3332" y="1988840"/>
              <a:ext cx="806920" cy="806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7688733" y="2695619"/>
              <a:ext cx="8516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000000"/>
                  </a:solidFill>
                  <a:latin typeface="Arial"/>
                  <a:ea typeface="맑은 고딕" pitchFamily="50" charset="-127"/>
                  <a:cs typeface="굴림"/>
                </a:rPr>
                <a:t>SIP A/S</a:t>
              </a:r>
            </a:p>
          </p:txBody>
        </p:sp>
        <p:pic>
          <p:nvPicPr>
            <p:cNvPr id="85" name="Picture 6" descr="C:\Users\nuno\Documents\Projects\Templates\Icons\3Com\PPT Clipt\server5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0214" y="3196080"/>
              <a:ext cx="806920" cy="806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/>
            <p:cNvSpPr txBox="1"/>
            <p:nvPr/>
          </p:nvSpPr>
          <p:spPr>
            <a:xfrm>
              <a:off x="6765615" y="3902859"/>
              <a:ext cx="8516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000000"/>
                  </a:solidFill>
                  <a:latin typeface="Arial"/>
                  <a:ea typeface="맑은 고딕" pitchFamily="50" charset="-127"/>
                  <a:cs typeface="굴림"/>
                </a:rPr>
                <a:t>SIP A/S</a:t>
              </a:r>
            </a:p>
          </p:txBody>
        </p:sp>
        <p:pic>
          <p:nvPicPr>
            <p:cNvPr id="87" name="Picture 6" descr="C:\Users\nuno\Documents\Projects\Templates\Icons\3Com\PPT Clipt\server5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6318" y="3196080"/>
              <a:ext cx="806920" cy="806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TextBox 87"/>
            <p:cNvSpPr txBox="1"/>
            <p:nvPr/>
          </p:nvSpPr>
          <p:spPr>
            <a:xfrm>
              <a:off x="7701719" y="3902859"/>
              <a:ext cx="8516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000000"/>
                  </a:solidFill>
                  <a:latin typeface="Arial"/>
                  <a:ea typeface="맑은 고딕" pitchFamily="50" charset="-127"/>
                  <a:cs typeface="굴림"/>
                </a:rPr>
                <a:t>SIP A/S</a:t>
              </a:r>
            </a:p>
          </p:txBody>
        </p:sp>
      </p:grpSp>
      <p:cxnSp>
        <p:nvCxnSpPr>
          <p:cNvPr id="113" name="직선 화살표 연결선 1071"/>
          <p:cNvCxnSpPr/>
          <p:nvPr/>
        </p:nvCxnSpPr>
        <p:spPr>
          <a:xfrm>
            <a:off x="5673080" y="1700808"/>
            <a:ext cx="1008112" cy="101032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241032" y="2190056"/>
            <a:ext cx="1067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Ⓐ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180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RINGING</a:t>
            </a:r>
            <a:endParaRPr lang="ko-KR" altLang="en-US" sz="1000" dirty="0">
              <a:latin typeface="+mn-lt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77183" y="3830851"/>
            <a:ext cx="851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0000"/>
                </a:solidFill>
                <a:latin typeface="Arial"/>
                <a:ea typeface="맑은 고딕" pitchFamily="50" charset="-127"/>
                <a:cs typeface="굴림"/>
              </a:rPr>
              <a:t>IP L/B</a:t>
            </a:r>
          </a:p>
        </p:txBody>
      </p:sp>
      <p:pic>
        <p:nvPicPr>
          <p:cNvPr id="57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16" y="3038763"/>
            <a:ext cx="995648" cy="995648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1784648" y="908720"/>
            <a:ext cx="2160240" cy="460383"/>
            <a:chOff x="920552" y="1196752"/>
            <a:chExt cx="2160240" cy="460383"/>
          </a:xfrm>
        </p:grpSpPr>
        <p:sp>
          <p:nvSpPr>
            <p:cNvPr id="62" name="모서리가 둥근 직사각형 6"/>
            <p:cNvSpPr/>
            <p:nvPr/>
          </p:nvSpPr>
          <p:spPr>
            <a:xfrm>
              <a:off x="920552" y="1196752"/>
              <a:ext cx="2160240" cy="460383"/>
            </a:xfrm>
            <a:prstGeom prst="roundRect">
              <a:avLst>
                <a:gd name="adj" fmla="val 8447"/>
              </a:avLst>
            </a:prstGeom>
            <a:gradFill flip="none" rotWithShape="1">
              <a:gsLst>
                <a:gs pos="48300">
                  <a:srgbClr val="EAEAEA">
                    <a:alpha val="90000"/>
                  </a:srgbClr>
                </a:gs>
                <a:gs pos="0">
                  <a:schemeClr val="bg1">
                    <a:lumMod val="86000"/>
                    <a:alpha val="90000"/>
                  </a:schemeClr>
                </a:gs>
                <a:gs pos="100000">
                  <a:schemeClr val="bg1">
                    <a:lumMod val="98000"/>
                    <a:alpha val="90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>
                <a:defRPr/>
              </a:pPr>
              <a:r>
                <a:rPr lang="en-US" altLang="ko-KR" sz="9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INVITE</a:t>
              </a:r>
              <a:endPara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defRPr/>
              </a:pPr>
              <a:r>
                <a:rPr lang="en-US" altLang="ko-KR" sz="9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lang="en-US" altLang="ko-KR" sz="9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: &lt;sip:ua2@dev.voiceloco.com&gt;</a:t>
              </a:r>
              <a:endPara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순서도: 연결자 44"/>
            <p:cNvSpPr/>
            <p:nvPr/>
          </p:nvSpPr>
          <p:spPr>
            <a:xfrm>
              <a:off x="2864768" y="1232776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1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784648" y="2636912"/>
            <a:ext cx="2160240" cy="576064"/>
            <a:chOff x="920552" y="1081072"/>
            <a:chExt cx="2160240" cy="576064"/>
          </a:xfrm>
        </p:grpSpPr>
        <p:sp>
          <p:nvSpPr>
            <p:cNvPr id="70" name="모서리가 둥근 직사각형 6"/>
            <p:cNvSpPr/>
            <p:nvPr/>
          </p:nvSpPr>
          <p:spPr>
            <a:xfrm>
              <a:off x="920552" y="1081072"/>
              <a:ext cx="2160240" cy="576064"/>
            </a:xfrm>
            <a:prstGeom prst="roundRect">
              <a:avLst>
                <a:gd name="adj" fmla="val 8447"/>
              </a:avLst>
            </a:prstGeom>
            <a:gradFill flip="none" rotWithShape="1">
              <a:gsLst>
                <a:gs pos="48300">
                  <a:srgbClr val="EAEAEA">
                    <a:alpha val="90000"/>
                  </a:srgbClr>
                </a:gs>
                <a:gs pos="0">
                  <a:schemeClr val="bg1">
                    <a:lumMod val="86000"/>
                    <a:alpha val="90000"/>
                  </a:schemeClr>
                </a:gs>
                <a:gs pos="100000">
                  <a:schemeClr val="bg1">
                    <a:lumMod val="98000"/>
                    <a:alpha val="90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>
                <a:defRPr/>
              </a:pPr>
              <a:r>
                <a:rPr lang="en-US" altLang="ko-KR" sz="9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INVITE</a:t>
              </a:r>
              <a:endPara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defRPr/>
              </a:pPr>
              <a:r>
                <a:rPr lang="en-US" altLang="ko-KR" sz="9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lang="en-US" altLang="ko-KR" sz="9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: &lt;sip:ua2@dev.voiceloco.com&gt;</a:t>
              </a:r>
            </a:p>
            <a:p>
              <a:pPr>
                <a:defRPr/>
              </a:pPr>
              <a:r>
                <a:rPr lang="en-US" altLang="ko-KR" sz="9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Via: &lt;SIP A/S address&gt;</a:t>
              </a:r>
            </a:p>
            <a:p>
              <a:pPr>
                <a:defRPr/>
              </a:pPr>
              <a:r>
                <a:rPr lang="en-US" altLang="ko-KR" sz="9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Via: &lt;SIP L/B address&gt;</a:t>
              </a:r>
              <a:endPara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순서도: 연결자 44"/>
            <p:cNvSpPr/>
            <p:nvPr/>
          </p:nvSpPr>
          <p:spPr>
            <a:xfrm>
              <a:off x="2864768" y="1232776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1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8794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모서리가 둥근 직사각형 6"/>
          <p:cNvSpPr/>
          <p:nvPr/>
        </p:nvSpPr>
        <p:spPr>
          <a:xfrm>
            <a:off x="3026899" y="4012731"/>
            <a:ext cx="936103" cy="1080120"/>
          </a:xfrm>
          <a:prstGeom prst="roundRect">
            <a:avLst>
              <a:gd name="adj" fmla="val 3644"/>
            </a:avLst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>
              <a:defRPr/>
            </a:pPr>
            <a:r>
              <a:rPr lang="en-US" altLang="ko-KR" sz="1100" b="1" dirty="0" smtClean="0">
                <a:solidFill>
                  <a:srgbClr val="000000"/>
                </a:solidFill>
                <a:ea typeface="맑은 고딕" pitchFamily="50" charset="-127"/>
              </a:rPr>
              <a:t>M/G</a:t>
            </a:r>
            <a:endParaRPr lang="en-US" altLang="ko-KR" sz="11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159" name="모서리가 둥근 직사각형 6"/>
          <p:cNvSpPr/>
          <p:nvPr/>
        </p:nvSpPr>
        <p:spPr>
          <a:xfrm>
            <a:off x="2961268" y="937929"/>
            <a:ext cx="936103" cy="2576775"/>
          </a:xfrm>
          <a:prstGeom prst="roundRect">
            <a:avLst>
              <a:gd name="adj" fmla="val 3223"/>
            </a:avLst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>
              <a:defRPr/>
            </a:pPr>
            <a:r>
              <a:rPr lang="en-US" altLang="ko-KR" sz="1100" b="1" dirty="0" smtClean="0">
                <a:solidFill>
                  <a:srgbClr val="000000"/>
                </a:solidFill>
                <a:ea typeface="맑은 고딕" pitchFamily="50" charset="-127"/>
              </a:rPr>
              <a:t>IP L/B</a:t>
            </a:r>
            <a:endParaRPr lang="en-US" altLang="ko-KR" sz="11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63500"/>
            <a:ext cx="4824984" cy="473075"/>
          </a:xfrm>
        </p:spPr>
        <p:txBody>
          <a:bodyPr/>
          <a:lstStyle/>
          <a:p>
            <a:r>
              <a:rPr lang="en-US" altLang="ko-KR" dirty="0" smtClean="0"/>
              <a:t>Incoming SIP/HTTP/PSTN</a:t>
            </a:r>
            <a:endParaRPr lang="ko-KR" altLang="en-US" dirty="0"/>
          </a:p>
        </p:txBody>
      </p:sp>
      <p:sp>
        <p:nvSpPr>
          <p:cNvPr id="80" name="모서리가 둥근 직사각형 6"/>
          <p:cNvSpPr/>
          <p:nvPr/>
        </p:nvSpPr>
        <p:spPr>
          <a:xfrm>
            <a:off x="2864769" y="836711"/>
            <a:ext cx="936103" cy="2576775"/>
          </a:xfrm>
          <a:prstGeom prst="roundRect">
            <a:avLst>
              <a:gd name="adj" fmla="val 3223"/>
            </a:avLst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>
              <a:defRPr/>
            </a:pPr>
            <a:r>
              <a:rPr lang="en-US" altLang="ko-KR" sz="1100" b="1" dirty="0" smtClean="0">
                <a:solidFill>
                  <a:srgbClr val="000000"/>
                </a:solidFill>
                <a:ea typeface="맑은 고딕" pitchFamily="50" charset="-127"/>
              </a:rPr>
              <a:t>IP L/B</a:t>
            </a:r>
            <a:endParaRPr lang="en-US" altLang="ko-KR" sz="11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87" name="모서리가 둥근 직사각형 6"/>
          <p:cNvSpPr/>
          <p:nvPr/>
        </p:nvSpPr>
        <p:spPr>
          <a:xfrm>
            <a:off x="207333" y="836712"/>
            <a:ext cx="1073259" cy="1080120"/>
          </a:xfrm>
          <a:prstGeom prst="roundRect">
            <a:avLst>
              <a:gd name="adj" fmla="val 3644"/>
            </a:avLst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>
              <a:defRPr/>
            </a:pPr>
            <a:r>
              <a:rPr lang="en-US" altLang="ko-KR" sz="1100" b="1" dirty="0" smtClean="0">
                <a:solidFill>
                  <a:srgbClr val="000000"/>
                </a:solidFill>
                <a:ea typeface="맑은 고딕" pitchFamily="50" charset="-127"/>
              </a:rPr>
              <a:t>SIP Client</a:t>
            </a:r>
            <a:endParaRPr lang="en-US" altLang="ko-KR" sz="11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95" name="모서리가 둥근 직사각형 6"/>
          <p:cNvSpPr/>
          <p:nvPr/>
        </p:nvSpPr>
        <p:spPr>
          <a:xfrm>
            <a:off x="207333" y="2323982"/>
            <a:ext cx="1073259" cy="1080120"/>
          </a:xfrm>
          <a:prstGeom prst="roundRect">
            <a:avLst>
              <a:gd name="adj" fmla="val 3644"/>
            </a:avLst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>
              <a:defRPr/>
            </a:pPr>
            <a:r>
              <a:rPr lang="en-US" altLang="ko-KR" sz="1100" b="1" dirty="0" smtClean="0">
                <a:solidFill>
                  <a:srgbClr val="000000"/>
                </a:solidFill>
                <a:ea typeface="맑은 고딕" pitchFamily="50" charset="-127"/>
              </a:rPr>
              <a:t>Web Browser</a:t>
            </a:r>
            <a:endParaRPr lang="en-US" altLang="ko-KR" sz="11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257256" y="836712"/>
            <a:ext cx="2295257" cy="720080"/>
          </a:xfrm>
          <a:prstGeom prst="roundRect">
            <a:avLst>
              <a:gd name="adj" fmla="val 2563"/>
            </a:avLst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>
              <a:defRPr/>
            </a:pPr>
            <a:r>
              <a:rPr lang="en-US" altLang="ko-KR" sz="1100" b="1" dirty="0" smtClean="0">
                <a:solidFill>
                  <a:srgbClr val="000000"/>
                </a:solidFill>
                <a:ea typeface="맑은 고딕" pitchFamily="50" charset="-127"/>
              </a:rPr>
              <a:t>SCF SIP A/S</a:t>
            </a:r>
            <a:endParaRPr lang="en-US" altLang="ko-KR" sz="11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8" name="모서리가 둥근 직사각형 6"/>
          <p:cNvSpPr/>
          <p:nvPr/>
        </p:nvSpPr>
        <p:spPr>
          <a:xfrm>
            <a:off x="4953001" y="836712"/>
            <a:ext cx="936103" cy="1080120"/>
          </a:xfrm>
          <a:prstGeom prst="roundRect">
            <a:avLst>
              <a:gd name="adj" fmla="val 3223"/>
            </a:avLst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>
              <a:defRPr/>
            </a:pPr>
            <a:r>
              <a:rPr lang="en-US" altLang="ko-KR" sz="1100" b="1" dirty="0" smtClean="0">
                <a:solidFill>
                  <a:srgbClr val="000000"/>
                </a:solidFill>
                <a:ea typeface="맑은 고딕" pitchFamily="50" charset="-127"/>
              </a:rPr>
              <a:t>SIP L/B</a:t>
            </a:r>
            <a:endParaRPr lang="en-US" altLang="ko-KR" sz="11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0024" y="1916832"/>
            <a:ext cx="2303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>
                <a:latin typeface="+mn-lt"/>
                <a:ea typeface="맑은 고딕" pitchFamily="50" charset="-127"/>
              </a:rPr>
              <a:t>sip:conf@host.com?appsession</a:t>
            </a:r>
            <a:r>
              <a:rPr lang="en-US" altLang="ko-KR" sz="800" dirty="0" smtClean="0">
                <a:latin typeface="+mn-lt"/>
                <a:ea typeface="맑은 고딕" pitchFamily="50" charset="-127"/>
              </a:rPr>
              <a:t>=</a:t>
            </a:r>
            <a:r>
              <a:rPr lang="en-US" altLang="ko-KR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맑은 고딕" pitchFamily="50" charset="-127"/>
              </a:rPr>
              <a:t>conference1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4" y="3413487"/>
            <a:ext cx="23767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lt"/>
                <a:ea typeface="맑은 고딕" pitchFamily="50" charset="-127"/>
              </a:rPr>
              <a:t>http://host.com/conf?appsession=</a:t>
            </a:r>
            <a:r>
              <a:rPr lang="en-US" altLang="ko-KR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맑은 고딕" pitchFamily="50" charset="-127"/>
              </a:rPr>
              <a:t>conference1</a:t>
            </a:r>
          </a:p>
        </p:txBody>
      </p:sp>
      <p:sp>
        <p:nvSpPr>
          <p:cNvPr id="14" name="모서리가 둥근 직사각형 6"/>
          <p:cNvSpPr/>
          <p:nvPr/>
        </p:nvSpPr>
        <p:spPr>
          <a:xfrm>
            <a:off x="4953001" y="2323982"/>
            <a:ext cx="936103" cy="1090007"/>
          </a:xfrm>
          <a:prstGeom prst="roundRect">
            <a:avLst>
              <a:gd name="adj" fmla="val 3223"/>
            </a:avLst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>
              <a:defRPr/>
            </a:pPr>
            <a:r>
              <a:rPr lang="en-US" altLang="ko-KR" sz="1100" b="1" dirty="0" smtClean="0">
                <a:solidFill>
                  <a:srgbClr val="000000"/>
                </a:solidFill>
                <a:ea typeface="맑은 고딕" pitchFamily="50" charset="-127"/>
              </a:rPr>
              <a:t>SIP L/B</a:t>
            </a:r>
            <a:endParaRPr lang="en-US" altLang="ko-KR" sz="11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cxnSp>
        <p:nvCxnSpPr>
          <p:cNvPr id="15" name="직선 화살표 연결선 1071"/>
          <p:cNvCxnSpPr>
            <a:stCxn id="55" idx="3"/>
            <a:endCxn id="41" idx="1"/>
          </p:cNvCxnSpPr>
          <p:nvPr/>
        </p:nvCxnSpPr>
        <p:spPr>
          <a:xfrm flipV="1">
            <a:off x="5853578" y="1196228"/>
            <a:ext cx="1439203" cy="34951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7257255" y="1760367"/>
            <a:ext cx="2295257" cy="720080"/>
          </a:xfrm>
          <a:prstGeom prst="roundRect">
            <a:avLst>
              <a:gd name="adj" fmla="val 2563"/>
            </a:avLst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>
              <a:defRPr/>
            </a:pPr>
            <a:r>
              <a:rPr lang="en-US" altLang="ko-KR" sz="1100" b="1" dirty="0" smtClean="0">
                <a:solidFill>
                  <a:srgbClr val="000000"/>
                </a:solidFill>
                <a:ea typeface="맑은 고딕" pitchFamily="50" charset="-127"/>
              </a:rPr>
              <a:t>SCF SIP A/S</a:t>
            </a:r>
            <a:endParaRPr lang="en-US" altLang="ko-KR" sz="11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257255" y="2684022"/>
            <a:ext cx="2295257" cy="720080"/>
          </a:xfrm>
          <a:prstGeom prst="roundRect">
            <a:avLst>
              <a:gd name="adj" fmla="val 2563"/>
            </a:avLst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>
              <a:defRPr/>
            </a:pPr>
            <a:r>
              <a:rPr lang="en-US" altLang="ko-KR" sz="1100" b="1" dirty="0" smtClean="0">
                <a:solidFill>
                  <a:srgbClr val="000000"/>
                </a:solidFill>
                <a:ea typeface="맑은 고딕" pitchFamily="50" charset="-127"/>
              </a:rPr>
              <a:t>SCF SIP A/S</a:t>
            </a:r>
            <a:endParaRPr lang="en-US" altLang="ko-KR" sz="11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cxnSp>
        <p:nvCxnSpPr>
          <p:cNvPr id="19" name="직선 화살표 연결선 1071"/>
          <p:cNvCxnSpPr>
            <a:stCxn id="87" idx="3"/>
            <a:endCxn id="80" idx="1"/>
          </p:cNvCxnSpPr>
          <p:nvPr/>
        </p:nvCxnSpPr>
        <p:spPr>
          <a:xfrm>
            <a:off x="1280592" y="1376772"/>
            <a:ext cx="1584177" cy="74832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071"/>
          <p:cNvCxnSpPr>
            <a:stCxn id="95" idx="3"/>
            <a:endCxn id="80" idx="1"/>
          </p:cNvCxnSpPr>
          <p:nvPr/>
        </p:nvCxnSpPr>
        <p:spPr>
          <a:xfrm flipV="1">
            <a:off x="1280592" y="2125099"/>
            <a:ext cx="1584177" cy="738943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1071"/>
          <p:cNvCxnSpPr>
            <a:stCxn id="61" idx="3"/>
            <a:endCxn id="39" idx="1"/>
          </p:cNvCxnSpPr>
          <p:nvPr/>
        </p:nvCxnSpPr>
        <p:spPr>
          <a:xfrm flipV="1">
            <a:off x="5853578" y="2119883"/>
            <a:ext cx="1439203" cy="597957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1071"/>
          <p:cNvCxnSpPr>
            <a:endCxn id="39" idx="1"/>
          </p:cNvCxnSpPr>
          <p:nvPr/>
        </p:nvCxnSpPr>
        <p:spPr>
          <a:xfrm>
            <a:off x="5853578" y="1238192"/>
            <a:ext cx="1439203" cy="881691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6"/>
          <p:cNvSpPr/>
          <p:nvPr/>
        </p:nvSpPr>
        <p:spPr>
          <a:xfrm>
            <a:off x="7292781" y="2937627"/>
            <a:ext cx="360999" cy="212869"/>
          </a:xfrm>
          <a:prstGeom prst="roundRect">
            <a:avLst>
              <a:gd name="adj" fmla="val 5830"/>
            </a:avLst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ea typeface="맑은 고딕" pitchFamily="50" charset="-127"/>
              </a:rPr>
              <a:t>SIP</a:t>
            </a:r>
            <a:endParaRPr lang="en-US" altLang="ko-KR" sz="8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38" name="모서리가 둥근 직사각형 6"/>
          <p:cNvSpPr/>
          <p:nvPr/>
        </p:nvSpPr>
        <p:spPr>
          <a:xfrm>
            <a:off x="7292781" y="3174905"/>
            <a:ext cx="360999" cy="212869"/>
          </a:xfrm>
          <a:prstGeom prst="roundRect">
            <a:avLst>
              <a:gd name="adj" fmla="val 5830"/>
            </a:avLst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ea typeface="맑은 고딕" pitchFamily="50" charset="-127"/>
              </a:rPr>
              <a:t>HTTP</a:t>
            </a:r>
            <a:endParaRPr lang="en-US" altLang="ko-KR" sz="8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39" name="모서리가 둥근 직사각형 6"/>
          <p:cNvSpPr/>
          <p:nvPr/>
        </p:nvSpPr>
        <p:spPr>
          <a:xfrm>
            <a:off x="7292781" y="2013448"/>
            <a:ext cx="360999" cy="212869"/>
          </a:xfrm>
          <a:prstGeom prst="roundRect">
            <a:avLst>
              <a:gd name="adj" fmla="val 5830"/>
            </a:avLst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ea typeface="맑은 고딕" pitchFamily="50" charset="-127"/>
              </a:rPr>
              <a:t>SIP</a:t>
            </a:r>
            <a:endParaRPr lang="en-US" altLang="ko-KR" sz="8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40" name="모서리가 둥근 직사각형 6"/>
          <p:cNvSpPr/>
          <p:nvPr/>
        </p:nvSpPr>
        <p:spPr>
          <a:xfrm>
            <a:off x="7292781" y="2250726"/>
            <a:ext cx="360999" cy="212869"/>
          </a:xfrm>
          <a:prstGeom prst="roundRect">
            <a:avLst>
              <a:gd name="adj" fmla="val 5830"/>
            </a:avLst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ea typeface="맑은 고딕" pitchFamily="50" charset="-127"/>
              </a:rPr>
              <a:t>HTTP</a:t>
            </a:r>
            <a:endParaRPr lang="en-US" altLang="ko-KR" sz="8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41" name="모서리가 둥근 직사각형 6"/>
          <p:cNvSpPr/>
          <p:nvPr/>
        </p:nvSpPr>
        <p:spPr>
          <a:xfrm>
            <a:off x="7292781" y="1089793"/>
            <a:ext cx="360999" cy="212869"/>
          </a:xfrm>
          <a:prstGeom prst="roundRect">
            <a:avLst>
              <a:gd name="adj" fmla="val 5830"/>
            </a:avLst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ea typeface="맑은 고딕" pitchFamily="50" charset="-127"/>
              </a:rPr>
              <a:t>SIP</a:t>
            </a:r>
            <a:endParaRPr lang="en-US" altLang="ko-KR" sz="8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42" name="모서리가 둥근 직사각형 6"/>
          <p:cNvSpPr/>
          <p:nvPr/>
        </p:nvSpPr>
        <p:spPr>
          <a:xfrm>
            <a:off x="7292781" y="1327071"/>
            <a:ext cx="360999" cy="212869"/>
          </a:xfrm>
          <a:prstGeom prst="roundRect">
            <a:avLst>
              <a:gd name="adj" fmla="val 5830"/>
            </a:avLst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ea typeface="맑은 고딕" pitchFamily="50" charset="-127"/>
              </a:rPr>
              <a:t>HTTP</a:t>
            </a:r>
            <a:endParaRPr lang="en-US" altLang="ko-KR" sz="8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02537" y="1379466"/>
            <a:ext cx="5402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+mn-lt"/>
                <a:ea typeface="맑은 고딕" pitchFamily="50" charset="-127"/>
              </a:rPr>
              <a:t>SIP</a:t>
            </a:r>
            <a:endParaRPr lang="en-US" altLang="ko-KR" sz="800" dirty="0" smtClean="0">
              <a:latin typeface="+mn-lt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02537" y="2863604"/>
            <a:ext cx="5402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+mn-lt"/>
                <a:ea typeface="맑은 고딕" pitchFamily="50" charset="-127"/>
              </a:rPr>
              <a:t>HTTP</a:t>
            </a:r>
            <a:endParaRPr lang="en-US" altLang="ko-KR" sz="800" dirty="0" smtClean="0">
              <a:latin typeface="+mn-lt"/>
              <a:ea typeface="맑은 고딕" pitchFamily="50" charset="-127"/>
            </a:endParaRPr>
          </a:p>
        </p:txBody>
      </p:sp>
      <p:cxnSp>
        <p:nvCxnSpPr>
          <p:cNvPr id="49" name="직선 화살표 연결선 1071"/>
          <p:cNvCxnSpPr>
            <a:stCxn id="80" idx="3"/>
            <a:endCxn id="8" idx="1"/>
          </p:cNvCxnSpPr>
          <p:nvPr/>
        </p:nvCxnSpPr>
        <p:spPr>
          <a:xfrm flipV="1">
            <a:off x="3800872" y="1376772"/>
            <a:ext cx="1152129" cy="74832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1071"/>
          <p:cNvCxnSpPr>
            <a:stCxn id="80" idx="3"/>
            <a:endCxn id="14" idx="1"/>
          </p:cNvCxnSpPr>
          <p:nvPr/>
        </p:nvCxnSpPr>
        <p:spPr>
          <a:xfrm>
            <a:off x="3800872" y="2125099"/>
            <a:ext cx="1152129" cy="74388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6"/>
          <p:cNvSpPr/>
          <p:nvPr/>
        </p:nvSpPr>
        <p:spPr>
          <a:xfrm>
            <a:off x="5492579" y="1124744"/>
            <a:ext cx="360999" cy="212869"/>
          </a:xfrm>
          <a:prstGeom prst="roundRect">
            <a:avLst>
              <a:gd name="adj" fmla="val 5830"/>
            </a:avLst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ea typeface="맑은 고딕" pitchFamily="50" charset="-127"/>
              </a:rPr>
              <a:t>SIP</a:t>
            </a:r>
            <a:endParaRPr lang="en-US" altLang="ko-KR" sz="8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56" name="모서리가 둥근 직사각형 6"/>
          <p:cNvSpPr/>
          <p:nvPr/>
        </p:nvSpPr>
        <p:spPr>
          <a:xfrm>
            <a:off x="5492579" y="1631955"/>
            <a:ext cx="360999" cy="212869"/>
          </a:xfrm>
          <a:prstGeom prst="roundRect">
            <a:avLst>
              <a:gd name="adj" fmla="val 5830"/>
            </a:avLst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ea typeface="맑은 고딕" pitchFamily="50" charset="-127"/>
              </a:rPr>
              <a:t>HTTP</a:t>
            </a:r>
            <a:endParaRPr lang="en-US" altLang="ko-KR" sz="8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61" name="모서리가 둥근 직사각형 6"/>
          <p:cNvSpPr/>
          <p:nvPr/>
        </p:nvSpPr>
        <p:spPr>
          <a:xfrm>
            <a:off x="5492579" y="2611405"/>
            <a:ext cx="360999" cy="212869"/>
          </a:xfrm>
          <a:prstGeom prst="roundRect">
            <a:avLst>
              <a:gd name="adj" fmla="val 5830"/>
            </a:avLst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ea typeface="맑은 고딕" pitchFamily="50" charset="-127"/>
              </a:rPr>
              <a:t>SIP</a:t>
            </a:r>
            <a:endParaRPr lang="en-US" altLang="ko-KR" sz="8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62" name="모서리가 둥근 직사각형 6"/>
          <p:cNvSpPr/>
          <p:nvPr/>
        </p:nvSpPr>
        <p:spPr>
          <a:xfrm>
            <a:off x="5492579" y="3118616"/>
            <a:ext cx="360999" cy="212869"/>
          </a:xfrm>
          <a:prstGeom prst="roundRect">
            <a:avLst>
              <a:gd name="adj" fmla="val 5830"/>
            </a:avLst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ea typeface="맑은 고딕" pitchFamily="50" charset="-127"/>
              </a:rPr>
              <a:t>HTTP</a:t>
            </a:r>
            <a:endParaRPr lang="en-US" altLang="ko-KR" sz="8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cxnSp>
        <p:nvCxnSpPr>
          <p:cNvPr id="65" name="직선 화살표 연결선 1071"/>
          <p:cNvCxnSpPr>
            <a:endCxn id="42" idx="1"/>
          </p:cNvCxnSpPr>
          <p:nvPr/>
        </p:nvCxnSpPr>
        <p:spPr>
          <a:xfrm flipV="1">
            <a:off x="5853578" y="1433506"/>
            <a:ext cx="1439203" cy="302452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1071"/>
          <p:cNvCxnSpPr>
            <a:stCxn id="55" idx="3"/>
            <a:endCxn id="37" idx="1"/>
          </p:cNvCxnSpPr>
          <p:nvPr/>
        </p:nvCxnSpPr>
        <p:spPr>
          <a:xfrm>
            <a:off x="5853578" y="1231179"/>
            <a:ext cx="1439203" cy="1812883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1071"/>
          <p:cNvCxnSpPr>
            <a:stCxn id="56" idx="3"/>
            <a:endCxn id="40" idx="1"/>
          </p:cNvCxnSpPr>
          <p:nvPr/>
        </p:nvCxnSpPr>
        <p:spPr>
          <a:xfrm>
            <a:off x="5853578" y="1738390"/>
            <a:ext cx="1439203" cy="618771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1071"/>
          <p:cNvCxnSpPr>
            <a:stCxn id="56" idx="3"/>
            <a:endCxn id="38" idx="1"/>
          </p:cNvCxnSpPr>
          <p:nvPr/>
        </p:nvCxnSpPr>
        <p:spPr>
          <a:xfrm>
            <a:off x="5853578" y="1738390"/>
            <a:ext cx="1439203" cy="1542950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1071"/>
          <p:cNvCxnSpPr>
            <a:endCxn id="41" idx="1"/>
          </p:cNvCxnSpPr>
          <p:nvPr/>
        </p:nvCxnSpPr>
        <p:spPr>
          <a:xfrm flipV="1">
            <a:off x="5853578" y="1196228"/>
            <a:ext cx="1439203" cy="1521611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1071"/>
          <p:cNvCxnSpPr>
            <a:stCxn id="62" idx="3"/>
            <a:endCxn id="42" idx="1"/>
          </p:cNvCxnSpPr>
          <p:nvPr/>
        </p:nvCxnSpPr>
        <p:spPr>
          <a:xfrm flipV="1">
            <a:off x="5853578" y="1433506"/>
            <a:ext cx="1439203" cy="1791545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1071"/>
          <p:cNvCxnSpPr>
            <a:stCxn id="62" idx="3"/>
            <a:endCxn id="40" idx="1"/>
          </p:cNvCxnSpPr>
          <p:nvPr/>
        </p:nvCxnSpPr>
        <p:spPr>
          <a:xfrm flipV="1">
            <a:off x="5853578" y="2357161"/>
            <a:ext cx="1439203" cy="867890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1071"/>
          <p:cNvCxnSpPr>
            <a:stCxn id="62" idx="3"/>
            <a:endCxn id="38" idx="1"/>
          </p:cNvCxnSpPr>
          <p:nvPr/>
        </p:nvCxnSpPr>
        <p:spPr>
          <a:xfrm>
            <a:off x="5853578" y="3225051"/>
            <a:ext cx="1439203" cy="5628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구름 모양 설명선 97"/>
          <p:cNvSpPr/>
          <p:nvPr/>
        </p:nvSpPr>
        <p:spPr>
          <a:xfrm>
            <a:off x="6681193" y="3826561"/>
            <a:ext cx="2871320" cy="1088007"/>
          </a:xfrm>
          <a:prstGeom prst="cloudCallout">
            <a:avLst>
              <a:gd name="adj1" fmla="val -71418"/>
              <a:gd name="adj2" fmla="val -78030"/>
            </a:avLst>
          </a:prstGeom>
          <a:gradFill>
            <a:gsLst>
              <a:gs pos="50800">
                <a:srgbClr val="FFC000">
                  <a:alpha val="27000"/>
                </a:srgbClr>
              </a:gs>
              <a:gs pos="0">
                <a:srgbClr val="FFC000">
                  <a:alpha val="56000"/>
                </a:srgbClr>
              </a:gs>
              <a:gs pos="100000">
                <a:srgbClr val="FFFF00">
                  <a:alpha val="24000"/>
                </a:srgbClr>
              </a:gs>
            </a:gsLst>
            <a:lin ang="5400000" scaled="1"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rtlCol="0" anchor="ctr" anchorCtr="0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ea typeface="맑은 고딕" pitchFamily="50" charset="-127"/>
              </a:rPr>
              <a:t>nodeId</a:t>
            </a:r>
            <a:r>
              <a:rPr lang="en-US" altLang="ko-KR" sz="1100" b="1" dirty="0" smtClean="0">
                <a:solidFill>
                  <a:schemeClr val="tx1"/>
                </a:solidFill>
                <a:ea typeface="맑은 고딕" pitchFamily="50" charset="-127"/>
              </a:rPr>
              <a:t> = hash(“</a:t>
            </a:r>
            <a:r>
              <a:rPr lang="en-US" altLang="ko-KR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맑은 고딕" pitchFamily="50" charset="-127"/>
              </a:rPr>
              <a:t>conference1</a:t>
            </a:r>
            <a:r>
              <a:rPr lang="en-US" altLang="ko-KR" sz="1100" b="1" dirty="0" smtClean="0">
                <a:solidFill>
                  <a:schemeClr val="tx1"/>
                </a:solidFill>
                <a:ea typeface="맑은 고딕" pitchFamily="50" charset="-127"/>
              </a:rPr>
              <a:t>”) mod 3</a:t>
            </a:r>
            <a:endParaRPr lang="ko-KR" altLang="en-US" sz="1100" b="1" dirty="0" smtClean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06" name="모서리가 둥근 직사각형 6"/>
          <p:cNvSpPr/>
          <p:nvPr/>
        </p:nvSpPr>
        <p:spPr>
          <a:xfrm>
            <a:off x="207333" y="3819385"/>
            <a:ext cx="1073259" cy="1080120"/>
          </a:xfrm>
          <a:prstGeom prst="roundRect">
            <a:avLst>
              <a:gd name="adj" fmla="val 3644"/>
            </a:avLst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>
              <a:defRPr/>
            </a:pPr>
            <a:r>
              <a:rPr lang="en-US" altLang="ko-KR" sz="1100" b="1" dirty="0" smtClean="0">
                <a:solidFill>
                  <a:srgbClr val="000000"/>
                </a:solidFill>
                <a:ea typeface="맑은 고딕" pitchFamily="50" charset="-127"/>
              </a:rPr>
              <a:t>Dumb Device</a:t>
            </a:r>
            <a:endParaRPr lang="en-US" altLang="ko-KR" sz="11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01" y="1114164"/>
            <a:ext cx="768328" cy="768328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05" y="2643394"/>
            <a:ext cx="707115" cy="707115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05" y="4178375"/>
            <a:ext cx="681608" cy="681608"/>
          </a:xfrm>
          <a:prstGeom prst="rect">
            <a:avLst/>
          </a:prstGeom>
        </p:spPr>
      </p:pic>
      <p:cxnSp>
        <p:nvCxnSpPr>
          <p:cNvPr id="115" name="직선 화살표 연결선 1071"/>
          <p:cNvCxnSpPr>
            <a:stCxn id="106" idx="3"/>
            <a:endCxn id="102" idx="1"/>
          </p:cNvCxnSpPr>
          <p:nvPr/>
        </p:nvCxnSpPr>
        <p:spPr>
          <a:xfrm>
            <a:off x="1280592" y="4359445"/>
            <a:ext cx="1584177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802537" y="4377861"/>
            <a:ext cx="5402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+mn-lt"/>
                <a:ea typeface="맑은 고딕" pitchFamily="50" charset="-127"/>
              </a:rPr>
              <a:t>PSTN</a:t>
            </a:r>
            <a:endParaRPr lang="en-US" altLang="ko-KR" sz="800" dirty="0" smtClean="0">
              <a:latin typeface="+mn-lt"/>
              <a:ea typeface="맑은 고딕" pitchFamily="50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00024" y="4914568"/>
            <a:ext cx="20166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lt"/>
                <a:ea typeface="맑은 고딕" pitchFamily="50" charset="-127"/>
              </a:rPr>
              <a:t>tel:</a:t>
            </a:r>
            <a:r>
              <a:rPr lang="en-US" altLang="ko-KR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맑은 고딕" pitchFamily="50" charset="-127"/>
              </a:rPr>
              <a:t>02-580-2341</a:t>
            </a:r>
            <a:r>
              <a:rPr lang="en-US" altLang="ko-KR" sz="800" dirty="0" smtClean="0">
                <a:latin typeface="+mn-lt"/>
                <a:ea typeface="맑은 고딕" pitchFamily="50" charset="-127"/>
              </a:rPr>
              <a:t>@host.com</a:t>
            </a:r>
          </a:p>
        </p:txBody>
      </p:sp>
      <p:cxnSp>
        <p:nvCxnSpPr>
          <p:cNvPr id="137" name="직선 화살표 연결선 1071"/>
          <p:cNvCxnSpPr>
            <a:stCxn id="61" idx="3"/>
            <a:endCxn id="37" idx="1"/>
          </p:cNvCxnSpPr>
          <p:nvPr/>
        </p:nvCxnSpPr>
        <p:spPr>
          <a:xfrm>
            <a:off x="5853578" y="2717840"/>
            <a:ext cx="1439203" cy="326222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모서리가 둥근 직사각형 6"/>
          <p:cNvSpPr/>
          <p:nvPr/>
        </p:nvSpPr>
        <p:spPr>
          <a:xfrm>
            <a:off x="4953001" y="3819385"/>
            <a:ext cx="936103" cy="1095183"/>
          </a:xfrm>
          <a:prstGeom prst="roundRect">
            <a:avLst>
              <a:gd name="adj" fmla="val 3223"/>
            </a:avLst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>
              <a:defRPr/>
            </a:pPr>
            <a:r>
              <a:rPr lang="en-US" altLang="ko-KR" sz="1100" b="1" dirty="0" smtClean="0">
                <a:solidFill>
                  <a:srgbClr val="000000"/>
                </a:solidFill>
                <a:ea typeface="맑은 고딕" pitchFamily="50" charset="-127"/>
              </a:rPr>
              <a:t>M/G Proxy</a:t>
            </a:r>
            <a:endParaRPr lang="en-US" altLang="ko-KR" sz="11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106794" y="4377861"/>
            <a:ext cx="5402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+mn-lt"/>
                <a:ea typeface="맑은 고딕" pitchFamily="50" charset="-127"/>
              </a:rPr>
              <a:t>SIP</a:t>
            </a:r>
            <a:endParaRPr lang="en-US" altLang="ko-KR" sz="800" dirty="0" smtClean="0">
              <a:latin typeface="+mn-lt"/>
              <a:ea typeface="맑은 고딕" pitchFamily="50" charset="-127"/>
            </a:endParaRPr>
          </a:p>
        </p:txBody>
      </p:sp>
      <p:cxnSp>
        <p:nvCxnSpPr>
          <p:cNvPr id="148" name="직선 화살표 연결선 1071"/>
          <p:cNvCxnSpPr>
            <a:stCxn id="145" idx="3"/>
            <a:endCxn id="37" idx="1"/>
          </p:cNvCxnSpPr>
          <p:nvPr/>
        </p:nvCxnSpPr>
        <p:spPr>
          <a:xfrm flipV="1">
            <a:off x="5889104" y="3044062"/>
            <a:ext cx="1403677" cy="1322915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모서리가 둥근 직사각형 6"/>
          <p:cNvSpPr/>
          <p:nvPr/>
        </p:nvSpPr>
        <p:spPr>
          <a:xfrm>
            <a:off x="2951809" y="3916058"/>
            <a:ext cx="936103" cy="1080120"/>
          </a:xfrm>
          <a:prstGeom prst="roundRect">
            <a:avLst>
              <a:gd name="adj" fmla="val 3644"/>
            </a:avLst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>
              <a:defRPr/>
            </a:pPr>
            <a:r>
              <a:rPr lang="en-US" altLang="ko-KR" sz="1100" b="1" dirty="0" smtClean="0">
                <a:solidFill>
                  <a:srgbClr val="000000"/>
                </a:solidFill>
                <a:ea typeface="맑은 고딕" pitchFamily="50" charset="-127"/>
              </a:rPr>
              <a:t>M/G</a:t>
            </a:r>
            <a:endParaRPr lang="en-US" altLang="ko-KR" sz="11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102" name="모서리가 둥근 직사각형 6"/>
          <p:cNvSpPr/>
          <p:nvPr/>
        </p:nvSpPr>
        <p:spPr>
          <a:xfrm>
            <a:off x="2864769" y="3819385"/>
            <a:ext cx="936103" cy="1080120"/>
          </a:xfrm>
          <a:prstGeom prst="roundRect">
            <a:avLst>
              <a:gd name="adj" fmla="val 3644"/>
            </a:avLst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>
              <a:defRPr/>
            </a:pPr>
            <a:r>
              <a:rPr lang="en-US" altLang="ko-KR" sz="1100" b="1" dirty="0" smtClean="0">
                <a:solidFill>
                  <a:srgbClr val="000000"/>
                </a:solidFill>
                <a:ea typeface="맑은 고딕" pitchFamily="50" charset="-127"/>
              </a:rPr>
              <a:t>M/G</a:t>
            </a:r>
            <a:endParaRPr lang="en-US" altLang="ko-KR" sz="11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cxnSp>
        <p:nvCxnSpPr>
          <p:cNvPr id="119" name="직선 화살표 연결선 1071"/>
          <p:cNvCxnSpPr>
            <a:stCxn id="102" idx="3"/>
            <a:endCxn id="145" idx="1"/>
          </p:cNvCxnSpPr>
          <p:nvPr/>
        </p:nvCxnSpPr>
        <p:spPr>
          <a:xfrm>
            <a:off x="3800872" y="4359445"/>
            <a:ext cx="1152129" cy="753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1" name="표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718508"/>
              </p:ext>
            </p:extLst>
          </p:nvPr>
        </p:nvGraphicFramePr>
        <p:xfrm>
          <a:off x="308485" y="5319963"/>
          <a:ext cx="9289032" cy="128024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44115"/>
                <a:gridCol w="8244917"/>
              </a:tblGrid>
              <a:tr h="4457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/>
                        <a:t>IP L/B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/>
                        <a:t>발신 </a:t>
                      </a:r>
                      <a:r>
                        <a:rPr lang="en-US" altLang="ko-KR" sz="1000" b="0" dirty="0" smtClean="0"/>
                        <a:t>Device</a:t>
                      </a:r>
                      <a:r>
                        <a:rPr lang="ko-KR" altLang="en-US" sz="1000" b="0" smtClean="0"/>
                        <a:t>의 </a:t>
                      </a:r>
                      <a:r>
                        <a:rPr lang="en-US" altLang="ko-KR" sz="1000" b="0" dirty="0" smtClean="0"/>
                        <a:t>IP Address</a:t>
                      </a:r>
                      <a:r>
                        <a:rPr lang="ko-KR" altLang="en-US" sz="1000" b="0" smtClean="0"/>
                        <a:t>에 따라 </a:t>
                      </a:r>
                      <a:r>
                        <a:rPr lang="en-US" altLang="ko-KR" sz="1000" b="0" dirty="0" smtClean="0"/>
                        <a:t>Hash</a:t>
                      </a:r>
                      <a:r>
                        <a:rPr lang="ko-KR" altLang="en-US" sz="1000" b="0" smtClean="0"/>
                        <a:t>하여 </a:t>
                      </a:r>
                      <a:r>
                        <a:rPr lang="en-US" altLang="ko-KR" sz="1000" b="0" dirty="0" smtClean="0"/>
                        <a:t>Initial</a:t>
                      </a:r>
                      <a:r>
                        <a:rPr lang="ko-KR" altLang="en-US" sz="1000" b="0" baseline="0" smtClean="0"/>
                        <a:t> </a:t>
                      </a:r>
                      <a:r>
                        <a:rPr lang="en-US" altLang="ko-KR" sz="1000" b="0" baseline="0" dirty="0" smtClean="0"/>
                        <a:t>Request</a:t>
                      </a:r>
                      <a:r>
                        <a:rPr lang="ko-KR" altLang="en-US" sz="1000" b="0" baseline="0" smtClean="0"/>
                        <a:t>는 임의의 </a:t>
                      </a:r>
                      <a:r>
                        <a:rPr lang="en-US" altLang="ko-KR" sz="1000" b="0" baseline="0" dirty="0" smtClean="0"/>
                        <a:t>SIP L/B</a:t>
                      </a:r>
                      <a:r>
                        <a:rPr lang="ko-KR" altLang="en-US" sz="1000" b="0" baseline="0" smtClean="0"/>
                        <a:t>로 요청을 전달하고</a:t>
                      </a:r>
                      <a:r>
                        <a:rPr lang="en-US" altLang="ko-KR" sz="1000" b="0" baseline="0" dirty="0" smtClean="0"/>
                        <a:t>, SIP L/B</a:t>
                      </a:r>
                      <a:r>
                        <a:rPr lang="ko-KR" altLang="en-US" sz="1000" b="0" baseline="0" smtClean="0"/>
                        <a:t>가 </a:t>
                      </a:r>
                      <a:r>
                        <a:rPr lang="en-US" altLang="ko-KR" sz="1000" b="0" baseline="0" dirty="0" smtClean="0"/>
                        <a:t>Healthy </a:t>
                      </a:r>
                      <a:r>
                        <a:rPr lang="ko-KR" altLang="en-US" sz="1000" b="0" baseline="0" smtClean="0"/>
                        <a:t>한 이상 </a:t>
                      </a:r>
                      <a:r>
                        <a:rPr lang="en-US" altLang="ko-KR" sz="1000" b="0" baseline="0" dirty="0" smtClean="0"/>
                        <a:t>Subsequent Request</a:t>
                      </a:r>
                      <a:r>
                        <a:rPr lang="ko-KR" altLang="en-US" sz="1000" b="0" baseline="0" smtClean="0"/>
                        <a:t>는 모두 같은 </a:t>
                      </a:r>
                      <a:r>
                        <a:rPr lang="en-US" altLang="ko-KR" sz="1000" b="0" baseline="0" dirty="0" smtClean="0"/>
                        <a:t>SIP L/B</a:t>
                      </a:r>
                      <a:r>
                        <a:rPr lang="ko-KR" altLang="en-US" sz="1000" b="0" baseline="0" smtClean="0"/>
                        <a:t>로 전달한다</a:t>
                      </a:r>
                      <a:r>
                        <a:rPr lang="en-US" altLang="ko-KR" sz="1000" b="0" baseline="0" dirty="0" smtClean="0"/>
                        <a:t>. (L3 Switch)</a:t>
                      </a:r>
                      <a:endParaRPr lang="ko-KR" altLang="en-US" sz="1000" b="0" dirty="0"/>
                    </a:p>
                  </a:txBody>
                  <a:tcPr anchor="ctr"/>
                </a:tc>
              </a:tr>
              <a:tr h="4172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SIP L/B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SIP/HTTP</a:t>
                      </a:r>
                      <a:r>
                        <a:rPr lang="en-US" altLang="ko-KR" sz="1000" baseline="0" dirty="0" smtClean="0"/>
                        <a:t> message</a:t>
                      </a:r>
                      <a:r>
                        <a:rPr lang="ko-KR" altLang="en-US" sz="1000" baseline="0" smtClean="0"/>
                        <a:t>를 분석하여</a:t>
                      </a:r>
                      <a:r>
                        <a:rPr lang="ko-KR" altLang="en-US" sz="1000" smtClean="0"/>
                        <a:t> </a:t>
                      </a:r>
                      <a:r>
                        <a:rPr lang="en-US" altLang="ko-KR" sz="1000" dirty="0" smtClean="0"/>
                        <a:t>1) </a:t>
                      </a:r>
                      <a:r>
                        <a:rPr lang="ko-KR" altLang="en-US" sz="1000" smtClean="0"/>
                        <a:t>같은 </a:t>
                      </a:r>
                      <a:r>
                        <a:rPr lang="en-US" altLang="ko-KR" sz="1000" dirty="0" smtClean="0"/>
                        <a:t>Call-ID, 2) </a:t>
                      </a:r>
                      <a:r>
                        <a:rPr lang="ko-KR" altLang="en-US" sz="1000" smtClean="0"/>
                        <a:t>같은 </a:t>
                      </a:r>
                      <a:r>
                        <a:rPr lang="en-US" altLang="ko-KR" sz="1000" dirty="0" err="1" smtClean="0"/>
                        <a:t>Sesson</a:t>
                      </a:r>
                      <a:r>
                        <a:rPr lang="en-US" altLang="ko-KR" sz="1000" dirty="0" smtClean="0"/>
                        <a:t>-ID, 3) </a:t>
                      </a:r>
                      <a:r>
                        <a:rPr lang="ko-KR" altLang="en-US" sz="1000" smtClean="0"/>
                        <a:t>같은 </a:t>
                      </a:r>
                      <a:r>
                        <a:rPr lang="en-US" altLang="ko-KR" sz="1000" dirty="0" err="1" smtClean="0"/>
                        <a:t>appsession</a:t>
                      </a:r>
                      <a:r>
                        <a:rPr lang="ko-KR" altLang="en-US" sz="1000" smtClean="0"/>
                        <a:t>인 경우 같은 </a:t>
                      </a:r>
                      <a:r>
                        <a:rPr lang="en-US" altLang="ko-KR" sz="1000" dirty="0" smtClean="0"/>
                        <a:t>SIP</a:t>
                      </a:r>
                      <a:r>
                        <a:rPr lang="en-US" altLang="ko-KR" sz="1000" baseline="0" dirty="0" smtClean="0"/>
                        <a:t> A/S</a:t>
                      </a:r>
                      <a:r>
                        <a:rPr lang="ko-KR" altLang="en-US" sz="1000" baseline="0" smtClean="0"/>
                        <a:t>로 전달한다</a:t>
                      </a:r>
                      <a:r>
                        <a:rPr lang="en-US" altLang="ko-KR" sz="1000" baseline="0" dirty="0" smtClean="0"/>
                        <a:t>. Push</a:t>
                      </a:r>
                      <a:r>
                        <a:rPr lang="ko-KR" altLang="en-US" sz="1000" baseline="0" smtClean="0"/>
                        <a:t>에 의한 착신을 지원하기 위하여 </a:t>
                      </a:r>
                      <a:r>
                        <a:rPr lang="en-US" altLang="ko-KR" sz="1000" baseline="0" dirty="0" smtClean="0"/>
                        <a:t>SIP Header</a:t>
                      </a:r>
                      <a:r>
                        <a:rPr lang="ko-KR" altLang="en-US" sz="1000" baseline="0" smtClean="0"/>
                        <a:t>에 </a:t>
                      </a:r>
                      <a:r>
                        <a:rPr lang="en-US" altLang="ko-KR" sz="1000" baseline="0" dirty="0" smtClean="0"/>
                        <a:t>Route-To: 1.234.47.58</a:t>
                      </a:r>
                      <a:r>
                        <a:rPr lang="ko-KR" altLang="en-US" sz="1000" baseline="0" smtClean="0"/>
                        <a:t>과 같이 </a:t>
                      </a:r>
                      <a:r>
                        <a:rPr lang="en-US" altLang="ko-KR" sz="1000" baseline="0" dirty="0" smtClean="0"/>
                        <a:t>SIP A/S</a:t>
                      </a:r>
                      <a:r>
                        <a:rPr lang="ko-KR" altLang="en-US" sz="1000" baseline="0" smtClean="0"/>
                        <a:t>의 </a:t>
                      </a:r>
                      <a:r>
                        <a:rPr lang="en-US" altLang="ko-KR" sz="1000" baseline="0" dirty="0" smtClean="0"/>
                        <a:t>IP</a:t>
                      </a:r>
                      <a:r>
                        <a:rPr lang="ko-KR" altLang="en-US" sz="1000" baseline="0" smtClean="0"/>
                        <a:t>가 명시된 경우 해당 </a:t>
                      </a:r>
                      <a:r>
                        <a:rPr lang="en-US" altLang="ko-KR" sz="1000" baseline="0" dirty="0" smtClean="0"/>
                        <a:t>IP Address</a:t>
                      </a:r>
                      <a:r>
                        <a:rPr lang="ko-KR" altLang="en-US" sz="1000" baseline="0" smtClean="0"/>
                        <a:t>로 전달한다</a:t>
                      </a:r>
                      <a:r>
                        <a:rPr lang="en-US" altLang="ko-KR" sz="1000" baseline="0" dirty="0" smtClean="0"/>
                        <a:t>. (Stateless SIP Proxy)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4172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M/G Proxy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Redis</a:t>
                      </a:r>
                      <a:r>
                        <a:rPr lang="ko-KR" altLang="en-US" sz="1000" smtClean="0"/>
                        <a:t>에 있는 </a:t>
                      </a:r>
                      <a:r>
                        <a:rPr lang="en-US" altLang="ko-KR" sz="1000" dirty="0" smtClean="0"/>
                        <a:t>PSTN Number –</a:t>
                      </a:r>
                      <a:r>
                        <a:rPr lang="en-US" altLang="ko-KR" sz="1000" baseline="0" dirty="0" smtClean="0"/>
                        <a:t> SIP A/S IP Address table</a:t>
                      </a:r>
                      <a:r>
                        <a:rPr lang="ko-KR" altLang="en-US" sz="1000" baseline="0" smtClean="0"/>
                        <a:t>을 보고 해당 </a:t>
                      </a:r>
                      <a:r>
                        <a:rPr lang="en-US" altLang="ko-KR" sz="1000" baseline="0" dirty="0" smtClean="0"/>
                        <a:t>SIP A/S</a:t>
                      </a:r>
                      <a:r>
                        <a:rPr lang="ko-KR" altLang="en-US" sz="1000" baseline="0" smtClean="0"/>
                        <a:t>로 전달한다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2" name="제목 1"/>
          <p:cNvSpPr txBox="1">
            <a:spLocks/>
          </p:cNvSpPr>
          <p:nvPr/>
        </p:nvSpPr>
        <p:spPr bwMode="auto">
          <a:xfrm>
            <a:off x="6321152" y="63500"/>
            <a:ext cx="338482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algn="r"/>
            <a:r>
              <a:rPr lang="en-US" altLang="ko-KR" sz="1800" kern="0" dirty="0" smtClean="0"/>
              <a:t>1. HA and Load Balancing</a:t>
            </a:r>
            <a:endParaRPr lang="ko-KR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291103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63500"/>
            <a:ext cx="4824984" cy="473075"/>
          </a:xfrm>
        </p:spPr>
        <p:txBody>
          <a:bodyPr/>
          <a:lstStyle/>
          <a:p>
            <a:r>
              <a:rPr lang="en-US" altLang="ko-KR" dirty="0" smtClean="0"/>
              <a:t>Outgoing SIP/HTTP/PSTN</a:t>
            </a:r>
            <a:endParaRPr lang="ko-KR" alt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3375685" y="836712"/>
            <a:ext cx="936103" cy="1080120"/>
            <a:chOff x="4953001" y="836712"/>
            <a:chExt cx="936103" cy="1080120"/>
          </a:xfrm>
        </p:grpSpPr>
        <p:sp>
          <p:nvSpPr>
            <p:cNvPr id="8" name="모서리가 둥근 직사각형 6"/>
            <p:cNvSpPr/>
            <p:nvPr/>
          </p:nvSpPr>
          <p:spPr>
            <a:xfrm>
              <a:off x="4953001" y="836712"/>
              <a:ext cx="936103" cy="1080120"/>
            </a:xfrm>
            <a:prstGeom prst="roundRect">
              <a:avLst>
                <a:gd name="adj" fmla="val 3223"/>
              </a:avLst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1100" b="1" dirty="0" smtClean="0">
                  <a:solidFill>
                    <a:srgbClr val="000000"/>
                  </a:solidFill>
                  <a:ea typeface="맑은 고딕" pitchFamily="50" charset="-127"/>
                </a:rPr>
                <a:t>SIP L/B</a:t>
              </a:r>
              <a:endParaRPr lang="en-US" altLang="ko-KR" sz="11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55" name="모서리가 둥근 직사각형 6"/>
            <p:cNvSpPr/>
            <p:nvPr/>
          </p:nvSpPr>
          <p:spPr>
            <a:xfrm>
              <a:off x="5492579" y="1124744"/>
              <a:ext cx="360999" cy="212869"/>
            </a:xfrm>
            <a:prstGeom prst="roundRect">
              <a:avLst>
                <a:gd name="adj" fmla="val 5830"/>
              </a:avLst>
            </a:prstGeom>
            <a:solidFill>
              <a:schemeClr val="bg1"/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rgbClr val="000000"/>
                  </a:solidFill>
                  <a:ea typeface="맑은 고딕" pitchFamily="50" charset="-127"/>
                </a:rPr>
                <a:t>SIP</a:t>
              </a:r>
              <a:endParaRPr lang="en-US" altLang="ko-KR" sz="8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56" name="모서리가 둥근 직사각형 6"/>
            <p:cNvSpPr/>
            <p:nvPr/>
          </p:nvSpPr>
          <p:spPr>
            <a:xfrm>
              <a:off x="5492579" y="1631955"/>
              <a:ext cx="360999" cy="212869"/>
            </a:xfrm>
            <a:prstGeom prst="roundRect">
              <a:avLst>
                <a:gd name="adj" fmla="val 5830"/>
              </a:avLst>
            </a:prstGeom>
            <a:solidFill>
              <a:schemeClr val="bg1"/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rgbClr val="000000"/>
                  </a:solidFill>
                  <a:ea typeface="맑은 고딕" pitchFamily="50" charset="-127"/>
                </a:rPr>
                <a:t>HTTP</a:t>
              </a:r>
              <a:endParaRPr lang="en-US" altLang="ko-KR" sz="8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75685" y="2323982"/>
            <a:ext cx="936103" cy="1090007"/>
            <a:chOff x="4953001" y="2323982"/>
            <a:chExt cx="936103" cy="1090007"/>
          </a:xfrm>
        </p:grpSpPr>
        <p:sp>
          <p:nvSpPr>
            <p:cNvPr id="14" name="모서리가 둥근 직사각형 6"/>
            <p:cNvSpPr/>
            <p:nvPr/>
          </p:nvSpPr>
          <p:spPr>
            <a:xfrm>
              <a:off x="4953001" y="2323982"/>
              <a:ext cx="936103" cy="1090007"/>
            </a:xfrm>
            <a:prstGeom prst="roundRect">
              <a:avLst>
                <a:gd name="adj" fmla="val 3223"/>
              </a:avLst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1100" b="1" dirty="0" smtClean="0">
                  <a:solidFill>
                    <a:srgbClr val="000000"/>
                  </a:solidFill>
                  <a:ea typeface="맑은 고딕" pitchFamily="50" charset="-127"/>
                </a:rPr>
                <a:t>SIP L/B</a:t>
              </a:r>
              <a:endParaRPr lang="en-US" altLang="ko-KR" sz="11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61" name="모서리가 둥근 직사각형 6"/>
            <p:cNvSpPr/>
            <p:nvPr/>
          </p:nvSpPr>
          <p:spPr>
            <a:xfrm>
              <a:off x="5492579" y="2611405"/>
              <a:ext cx="360999" cy="212869"/>
            </a:xfrm>
            <a:prstGeom prst="roundRect">
              <a:avLst>
                <a:gd name="adj" fmla="val 5830"/>
              </a:avLst>
            </a:prstGeom>
            <a:solidFill>
              <a:schemeClr val="bg1"/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rgbClr val="000000"/>
                  </a:solidFill>
                  <a:ea typeface="맑은 고딕" pitchFamily="50" charset="-127"/>
                </a:rPr>
                <a:t>SIP</a:t>
              </a:r>
              <a:endParaRPr lang="en-US" altLang="ko-KR" sz="8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62" name="모서리가 둥근 직사각형 6"/>
            <p:cNvSpPr/>
            <p:nvPr/>
          </p:nvSpPr>
          <p:spPr>
            <a:xfrm>
              <a:off x="5492579" y="3118616"/>
              <a:ext cx="360999" cy="212869"/>
            </a:xfrm>
            <a:prstGeom prst="roundRect">
              <a:avLst>
                <a:gd name="adj" fmla="val 5830"/>
              </a:avLst>
            </a:prstGeom>
            <a:solidFill>
              <a:schemeClr val="bg1"/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rgbClr val="000000"/>
                  </a:solidFill>
                  <a:ea typeface="맑은 고딕" pitchFamily="50" charset="-127"/>
                </a:rPr>
                <a:t>HTTP</a:t>
              </a:r>
              <a:endParaRPr lang="en-US" altLang="ko-KR" sz="8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</p:grpSp>
      <p:graphicFrame>
        <p:nvGraphicFramePr>
          <p:cNvPr id="171" name="표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08468"/>
              </p:ext>
            </p:extLst>
          </p:nvPr>
        </p:nvGraphicFramePr>
        <p:xfrm>
          <a:off x="308485" y="5319963"/>
          <a:ext cx="9289032" cy="128024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44115"/>
                <a:gridCol w="8244917"/>
              </a:tblGrid>
              <a:tr h="4457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/>
                        <a:t>IP L/B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/>
                        <a:t> </a:t>
                      </a:r>
                      <a:r>
                        <a:rPr lang="en-US" altLang="ko-KR" sz="1000" b="0" dirty="0" smtClean="0"/>
                        <a:t>SIP</a:t>
                      </a:r>
                      <a:r>
                        <a:rPr lang="en-US" altLang="ko-KR" sz="1000" b="0" baseline="0" dirty="0" smtClean="0"/>
                        <a:t> Client</a:t>
                      </a:r>
                      <a:r>
                        <a:rPr lang="ko-KR" altLang="en-US" sz="1000" b="0" baseline="0" dirty="0" smtClean="0"/>
                        <a:t>가 </a:t>
                      </a:r>
                      <a:r>
                        <a:rPr lang="en-US" altLang="ko-KR" sz="1000" b="0" baseline="0" dirty="0" smtClean="0"/>
                        <a:t>Register</a:t>
                      </a:r>
                      <a:r>
                        <a:rPr lang="ko-KR" altLang="en-US" sz="1000" b="0" baseline="0" dirty="0" smtClean="0"/>
                        <a:t>하기 위하여 경유한 </a:t>
                      </a:r>
                      <a:r>
                        <a:rPr lang="en-US" altLang="ko-KR" sz="1000" b="0" baseline="0" dirty="0" smtClean="0"/>
                        <a:t>SIP L/B</a:t>
                      </a:r>
                      <a:r>
                        <a:rPr lang="ko-KR" altLang="en-US" sz="1000" b="0" baseline="0" dirty="0" smtClean="0"/>
                        <a:t>로 메시지를 보내주어야 하기 때문에 </a:t>
                      </a:r>
                      <a:r>
                        <a:rPr lang="en-US" altLang="ko-KR" sz="1000" b="0" baseline="0" dirty="0" smtClean="0"/>
                        <a:t>IP L/B</a:t>
                      </a:r>
                      <a:r>
                        <a:rPr lang="ko-KR" altLang="en-US" sz="1000" b="0" baseline="0" dirty="0" smtClean="0"/>
                        <a:t>는 아무런 역할을 하지 못한다</a:t>
                      </a:r>
                      <a:r>
                        <a:rPr lang="en-US" altLang="ko-KR" sz="1000" b="0" baseline="0" dirty="0" smtClean="0"/>
                        <a:t>.</a:t>
                      </a:r>
                      <a:endParaRPr lang="ko-KR" altLang="en-US" sz="1000" b="0" dirty="0"/>
                    </a:p>
                  </a:txBody>
                  <a:tcPr anchor="ctr"/>
                </a:tc>
              </a:tr>
              <a:tr h="4172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SIP L/B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SIP/HTTP</a:t>
                      </a:r>
                      <a:r>
                        <a:rPr lang="en-US" altLang="ko-KR" sz="1000" baseline="0" dirty="0" smtClean="0"/>
                        <a:t> message</a:t>
                      </a:r>
                      <a:r>
                        <a:rPr lang="ko-KR" altLang="en-US" sz="1000" baseline="0" dirty="0" smtClean="0"/>
                        <a:t>를 분석하여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1) </a:t>
                      </a:r>
                      <a:r>
                        <a:rPr lang="ko-KR" altLang="en-US" sz="1000" dirty="0" smtClean="0"/>
                        <a:t>같은 </a:t>
                      </a:r>
                      <a:r>
                        <a:rPr lang="en-US" altLang="ko-KR" sz="1000" dirty="0" smtClean="0"/>
                        <a:t>Call-ID, 2) </a:t>
                      </a:r>
                      <a:r>
                        <a:rPr lang="ko-KR" altLang="en-US" sz="1000" dirty="0" smtClean="0"/>
                        <a:t>같은 </a:t>
                      </a:r>
                      <a:r>
                        <a:rPr lang="en-US" altLang="ko-KR" sz="1000" dirty="0" err="1" smtClean="0"/>
                        <a:t>Sesson</a:t>
                      </a:r>
                      <a:r>
                        <a:rPr lang="en-US" altLang="ko-KR" sz="1000" dirty="0" smtClean="0"/>
                        <a:t>-ID, 3) </a:t>
                      </a:r>
                      <a:r>
                        <a:rPr lang="ko-KR" altLang="en-US" sz="1000" dirty="0" smtClean="0"/>
                        <a:t>같은 </a:t>
                      </a:r>
                      <a:r>
                        <a:rPr lang="en-US" altLang="ko-KR" sz="1000" dirty="0" err="1" smtClean="0"/>
                        <a:t>appsession</a:t>
                      </a:r>
                      <a:r>
                        <a:rPr lang="ko-KR" altLang="en-US" sz="1000" dirty="0" smtClean="0"/>
                        <a:t>인 경우 같은 </a:t>
                      </a:r>
                      <a:r>
                        <a:rPr lang="en-US" altLang="ko-KR" sz="1000" dirty="0" smtClean="0"/>
                        <a:t>SIP</a:t>
                      </a:r>
                      <a:r>
                        <a:rPr lang="en-US" altLang="ko-KR" sz="1000" baseline="0" dirty="0" smtClean="0"/>
                        <a:t> A/S</a:t>
                      </a:r>
                      <a:r>
                        <a:rPr lang="ko-KR" altLang="en-US" sz="1000" baseline="0" dirty="0" smtClean="0"/>
                        <a:t>로 전달한다</a:t>
                      </a:r>
                      <a:r>
                        <a:rPr lang="en-US" altLang="ko-KR" sz="1000" baseline="0" dirty="0" smtClean="0"/>
                        <a:t>. Push</a:t>
                      </a:r>
                      <a:r>
                        <a:rPr lang="ko-KR" altLang="en-US" sz="1000" baseline="0" dirty="0" smtClean="0"/>
                        <a:t>에 의한 착신을 지원하기 위하여 </a:t>
                      </a:r>
                      <a:r>
                        <a:rPr lang="en-US" altLang="ko-KR" sz="1000" baseline="0" dirty="0" smtClean="0"/>
                        <a:t>SIP Header</a:t>
                      </a:r>
                      <a:r>
                        <a:rPr lang="ko-KR" altLang="en-US" sz="1000" baseline="0" dirty="0" smtClean="0"/>
                        <a:t>에 </a:t>
                      </a:r>
                      <a:r>
                        <a:rPr lang="en-US" altLang="ko-KR" sz="1000" baseline="0" dirty="0" smtClean="0"/>
                        <a:t>Route-To: 1.234.47.58</a:t>
                      </a:r>
                      <a:r>
                        <a:rPr lang="ko-KR" altLang="en-US" sz="1000" baseline="0" dirty="0" smtClean="0"/>
                        <a:t>과 같이 </a:t>
                      </a:r>
                      <a:r>
                        <a:rPr lang="en-US" altLang="ko-KR" sz="1000" baseline="0" dirty="0" smtClean="0"/>
                        <a:t>SIP A/S</a:t>
                      </a:r>
                      <a:r>
                        <a:rPr lang="ko-KR" altLang="en-US" sz="1000" baseline="0" dirty="0" smtClean="0"/>
                        <a:t>의 </a:t>
                      </a:r>
                      <a:r>
                        <a:rPr lang="en-US" altLang="ko-KR" sz="1000" baseline="0" dirty="0" smtClean="0"/>
                        <a:t>IP</a:t>
                      </a:r>
                      <a:r>
                        <a:rPr lang="ko-KR" altLang="en-US" sz="1000" baseline="0" dirty="0" smtClean="0"/>
                        <a:t>가 명시된 경우 해당 </a:t>
                      </a:r>
                      <a:r>
                        <a:rPr lang="en-US" altLang="ko-KR" sz="1000" baseline="0" dirty="0" smtClean="0"/>
                        <a:t>IP Address</a:t>
                      </a:r>
                      <a:r>
                        <a:rPr lang="ko-KR" altLang="en-US" sz="1000" baseline="0" dirty="0" smtClean="0"/>
                        <a:t>로 전달한다</a:t>
                      </a:r>
                      <a:r>
                        <a:rPr lang="en-US" altLang="ko-KR" sz="1000" baseline="0" dirty="0" smtClean="0"/>
                        <a:t>. (Stateless SIP Proxy)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4172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M/G Proxy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해당사항없음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2" name="제목 1"/>
          <p:cNvSpPr txBox="1">
            <a:spLocks/>
          </p:cNvSpPr>
          <p:nvPr/>
        </p:nvSpPr>
        <p:spPr bwMode="auto">
          <a:xfrm>
            <a:off x="6321152" y="63500"/>
            <a:ext cx="338482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algn="r"/>
            <a:r>
              <a:rPr lang="en-US" altLang="ko-KR" sz="1800" kern="0" dirty="0" smtClean="0"/>
              <a:t>1. HA and Load Balancing</a:t>
            </a:r>
            <a:endParaRPr lang="ko-KR" altLang="en-US" sz="1800" kern="0" dirty="0"/>
          </a:p>
        </p:txBody>
      </p:sp>
      <p:grpSp>
        <p:nvGrpSpPr>
          <p:cNvPr id="3" name="Group 2"/>
          <p:cNvGrpSpPr/>
          <p:nvPr/>
        </p:nvGrpSpPr>
        <p:grpSpPr>
          <a:xfrm>
            <a:off x="200473" y="836712"/>
            <a:ext cx="1368151" cy="720080"/>
            <a:chOff x="200473" y="836712"/>
            <a:chExt cx="1368151" cy="720080"/>
          </a:xfrm>
        </p:grpSpPr>
        <p:sp>
          <p:nvSpPr>
            <p:cNvPr id="59" name="모서리가 둥근 직사각형 6"/>
            <p:cNvSpPr/>
            <p:nvPr/>
          </p:nvSpPr>
          <p:spPr>
            <a:xfrm>
              <a:off x="200473" y="836712"/>
              <a:ext cx="1368151" cy="720080"/>
            </a:xfrm>
            <a:prstGeom prst="roundRect">
              <a:avLst>
                <a:gd name="adj" fmla="val 2563"/>
              </a:avLst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1100" b="1" dirty="0" smtClean="0">
                  <a:solidFill>
                    <a:srgbClr val="000000"/>
                  </a:solidFill>
                  <a:ea typeface="맑은 고딕" pitchFamily="50" charset="-127"/>
                </a:rPr>
                <a:t>SCF SIP A/S</a:t>
              </a:r>
              <a:endParaRPr lang="en-US" altLang="ko-KR" sz="11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64" name="모서리가 둥근 직사각형 6"/>
            <p:cNvSpPr/>
            <p:nvPr/>
          </p:nvSpPr>
          <p:spPr>
            <a:xfrm>
              <a:off x="1136576" y="1052736"/>
              <a:ext cx="360999" cy="212869"/>
            </a:xfrm>
            <a:prstGeom prst="roundRect">
              <a:avLst>
                <a:gd name="adj" fmla="val 5830"/>
              </a:avLst>
            </a:prstGeom>
            <a:solidFill>
              <a:schemeClr val="bg1"/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rgbClr val="000000"/>
                  </a:solidFill>
                  <a:ea typeface="맑은 고딕" pitchFamily="50" charset="-127"/>
                </a:rPr>
                <a:t>SIP</a:t>
              </a:r>
              <a:endParaRPr lang="en-US" altLang="ko-KR" sz="8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67" name="모서리가 둥근 직사각형 6"/>
            <p:cNvSpPr/>
            <p:nvPr/>
          </p:nvSpPr>
          <p:spPr>
            <a:xfrm>
              <a:off x="1136576" y="1290014"/>
              <a:ext cx="360999" cy="212869"/>
            </a:xfrm>
            <a:prstGeom prst="roundRect">
              <a:avLst>
                <a:gd name="adj" fmla="val 5830"/>
              </a:avLst>
            </a:prstGeom>
            <a:solidFill>
              <a:schemeClr val="bg1"/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rgbClr val="000000"/>
                  </a:solidFill>
                  <a:ea typeface="맑은 고딕" pitchFamily="50" charset="-127"/>
                </a:rPr>
                <a:t>HTTP</a:t>
              </a:r>
              <a:endParaRPr lang="en-US" altLang="ko-KR" sz="8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00472" y="1772816"/>
            <a:ext cx="1368151" cy="720080"/>
            <a:chOff x="200472" y="1772816"/>
            <a:chExt cx="1368151" cy="720080"/>
          </a:xfrm>
        </p:grpSpPr>
        <p:sp>
          <p:nvSpPr>
            <p:cNvPr id="72" name="모서리가 둥근 직사각형 6"/>
            <p:cNvSpPr/>
            <p:nvPr/>
          </p:nvSpPr>
          <p:spPr>
            <a:xfrm>
              <a:off x="200472" y="1772816"/>
              <a:ext cx="1368151" cy="720080"/>
            </a:xfrm>
            <a:prstGeom prst="roundRect">
              <a:avLst>
                <a:gd name="adj" fmla="val 2563"/>
              </a:avLst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1100" b="1" dirty="0" smtClean="0">
                  <a:solidFill>
                    <a:srgbClr val="000000"/>
                  </a:solidFill>
                  <a:ea typeface="맑은 고딕" pitchFamily="50" charset="-127"/>
                </a:rPr>
                <a:t>SCF SIP A/S</a:t>
              </a:r>
              <a:endParaRPr lang="en-US" altLang="ko-KR" sz="11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74" name="모서리가 둥근 직사각형 6"/>
            <p:cNvSpPr/>
            <p:nvPr/>
          </p:nvSpPr>
          <p:spPr>
            <a:xfrm>
              <a:off x="1136575" y="1988840"/>
              <a:ext cx="360999" cy="212869"/>
            </a:xfrm>
            <a:prstGeom prst="roundRect">
              <a:avLst>
                <a:gd name="adj" fmla="val 5830"/>
              </a:avLst>
            </a:prstGeom>
            <a:solidFill>
              <a:schemeClr val="bg1"/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rgbClr val="000000"/>
                  </a:solidFill>
                  <a:ea typeface="맑은 고딕" pitchFamily="50" charset="-127"/>
                </a:rPr>
                <a:t>SIP</a:t>
              </a:r>
              <a:endParaRPr lang="en-US" altLang="ko-KR" sz="8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75" name="모서리가 둥근 직사각형 6"/>
            <p:cNvSpPr/>
            <p:nvPr/>
          </p:nvSpPr>
          <p:spPr>
            <a:xfrm>
              <a:off x="1136575" y="2226118"/>
              <a:ext cx="360999" cy="212869"/>
            </a:xfrm>
            <a:prstGeom prst="roundRect">
              <a:avLst>
                <a:gd name="adj" fmla="val 5830"/>
              </a:avLst>
            </a:prstGeom>
            <a:solidFill>
              <a:schemeClr val="bg1"/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rgbClr val="000000"/>
                  </a:solidFill>
                  <a:ea typeface="맑은 고딕" pitchFamily="50" charset="-127"/>
                </a:rPr>
                <a:t>HTTP</a:t>
              </a:r>
              <a:endParaRPr lang="en-US" altLang="ko-KR" sz="8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00472" y="2708920"/>
            <a:ext cx="1368151" cy="720080"/>
            <a:chOff x="200473" y="836712"/>
            <a:chExt cx="1368151" cy="720080"/>
          </a:xfrm>
        </p:grpSpPr>
        <p:sp>
          <p:nvSpPr>
            <p:cNvPr id="78" name="모서리가 둥근 직사각형 6"/>
            <p:cNvSpPr/>
            <p:nvPr/>
          </p:nvSpPr>
          <p:spPr>
            <a:xfrm>
              <a:off x="200473" y="836712"/>
              <a:ext cx="1368151" cy="720080"/>
            </a:xfrm>
            <a:prstGeom prst="roundRect">
              <a:avLst>
                <a:gd name="adj" fmla="val 2563"/>
              </a:avLst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1100" b="1" dirty="0" smtClean="0">
                  <a:solidFill>
                    <a:srgbClr val="000000"/>
                  </a:solidFill>
                  <a:ea typeface="맑은 고딕" pitchFamily="50" charset="-127"/>
                </a:rPr>
                <a:t>SCF SIP A/S</a:t>
              </a:r>
              <a:endParaRPr lang="en-US" altLang="ko-KR" sz="11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81" name="모서리가 둥근 직사각형 6"/>
            <p:cNvSpPr/>
            <p:nvPr/>
          </p:nvSpPr>
          <p:spPr>
            <a:xfrm>
              <a:off x="1136576" y="1052736"/>
              <a:ext cx="360999" cy="212869"/>
            </a:xfrm>
            <a:prstGeom prst="roundRect">
              <a:avLst>
                <a:gd name="adj" fmla="val 5830"/>
              </a:avLst>
            </a:prstGeom>
            <a:solidFill>
              <a:schemeClr val="bg1"/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rgbClr val="000000"/>
                  </a:solidFill>
                  <a:ea typeface="맑은 고딕" pitchFamily="50" charset="-127"/>
                </a:rPr>
                <a:t>SIP</a:t>
              </a:r>
              <a:endParaRPr lang="en-US" altLang="ko-KR" sz="8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82" name="모서리가 둥근 직사각형 6"/>
            <p:cNvSpPr/>
            <p:nvPr/>
          </p:nvSpPr>
          <p:spPr>
            <a:xfrm>
              <a:off x="1136576" y="1290014"/>
              <a:ext cx="360999" cy="212869"/>
            </a:xfrm>
            <a:prstGeom prst="roundRect">
              <a:avLst>
                <a:gd name="adj" fmla="val 5830"/>
              </a:avLst>
            </a:prstGeom>
            <a:solidFill>
              <a:schemeClr val="bg1"/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rgbClr val="000000"/>
                  </a:solidFill>
                  <a:ea typeface="맑은 고딕" pitchFamily="50" charset="-127"/>
                </a:rPr>
                <a:t>HTTP</a:t>
              </a:r>
              <a:endParaRPr lang="en-US" altLang="ko-KR" sz="8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</p:grpSp>
      <p:cxnSp>
        <p:nvCxnSpPr>
          <p:cNvPr id="83" name="직선 화살표 연결선 1071"/>
          <p:cNvCxnSpPr>
            <a:stCxn id="64" idx="3"/>
            <a:endCxn id="8" idx="1"/>
          </p:cNvCxnSpPr>
          <p:nvPr/>
        </p:nvCxnSpPr>
        <p:spPr>
          <a:xfrm>
            <a:off x="1497575" y="1159171"/>
            <a:ext cx="1878110" cy="21760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1071"/>
          <p:cNvCxnSpPr>
            <a:stCxn id="81" idx="3"/>
            <a:endCxn id="8" idx="1"/>
          </p:cNvCxnSpPr>
          <p:nvPr/>
        </p:nvCxnSpPr>
        <p:spPr>
          <a:xfrm flipV="1">
            <a:off x="1497574" y="1376772"/>
            <a:ext cx="1878111" cy="1654607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8272229" y="1591132"/>
            <a:ext cx="1073259" cy="1189796"/>
            <a:chOff x="7257256" y="1484784"/>
            <a:chExt cx="1073259" cy="1189796"/>
          </a:xfrm>
        </p:grpSpPr>
        <p:sp>
          <p:nvSpPr>
            <p:cNvPr id="89" name="모서리가 둥근 직사각형 6"/>
            <p:cNvSpPr/>
            <p:nvPr/>
          </p:nvSpPr>
          <p:spPr>
            <a:xfrm>
              <a:off x="7257256" y="1484784"/>
              <a:ext cx="1073259" cy="1080120"/>
            </a:xfrm>
            <a:prstGeom prst="roundRect">
              <a:avLst>
                <a:gd name="adj" fmla="val 3644"/>
              </a:avLst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1100" b="1" dirty="0" smtClean="0">
                  <a:solidFill>
                    <a:srgbClr val="000000"/>
                  </a:solidFill>
                  <a:ea typeface="맑은 고딕" pitchFamily="50" charset="-127"/>
                </a:rPr>
                <a:t>SIP Client</a:t>
              </a:r>
              <a:endParaRPr lang="en-US" altLang="ko-KR" sz="11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pic>
          <p:nvPicPr>
            <p:cNvPr id="90" name="그림 10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8524" y="1906252"/>
              <a:ext cx="768328" cy="768328"/>
            </a:xfrm>
            <a:prstGeom prst="rect">
              <a:avLst/>
            </a:prstGeom>
          </p:spPr>
        </p:pic>
      </p:grpSp>
      <p:cxnSp>
        <p:nvCxnSpPr>
          <p:cNvPr id="92" name="직선 화살표 연결선 1071"/>
          <p:cNvCxnSpPr>
            <a:stCxn id="55" idx="3"/>
            <a:endCxn id="53" idx="1"/>
          </p:cNvCxnSpPr>
          <p:nvPr/>
        </p:nvCxnSpPr>
        <p:spPr>
          <a:xfrm>
            <a:off x="4276262" y="1231179"/>
            <a:ext cx="1595213" cy="89392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1071"/>
          <p:cNvCxnSpPr>
            <a:stCxn id="61" idx="3"/>
            <a:endCxn id="53" idx="1"/>
          </p:cNvCxnSpPr>
          <p:nvPr/>
        </p:nvCxnSpPr>
        <p:spPr>
          <a:xfrm flipV="1">
            <a:off x="4276262" y="2125100"/>
            <a:ext cx="1595213" cy="592740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071"/>
          <p:cNvCxnSpPr>
            <a:stCxn id="64" idx="3"/>
            <a:endCxn id="14" idx="1"/>
          </p:cNvCxnSpPr>
          <p:nvPr/>
        </p:nvCxnSpPr>
        <p:spPr>
          <a:xfrm>
            <a:off x="1497575" y="1159171"/>
            <a:ext cx="1878110" cy="1709815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1071"/>
          <p:cNvCxnSpPr>
            <a:stCxn id="74" idx="3"/>
            <a:endCxn id="8" idx="1"/>
          </p:cNvCxnSpPr>
          <p:nvPr/>
        </p:nvCxnSpPr>
        <p:spPr>
          <a:xfrm flipV="1">
            <a:off x="1497574" y="1376772"/>
            <a:ext cx="1878111" cy="718503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1071"/>
          <p:cNvCxnSpPr>
            <a:stCxn id="74" idx="3"/>
            <a:endCxn id="14" idx="1"/>
          </p:cNvCxnSpPr>
          <p:nvPr/>
        </p:nvCxnSpPr>
        <p:spPr>
          <a:xfrm>
            <a:off x="1497574" y="2095275"/>
            <a:ext cx="1878111" cy="773711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1071"/>
          <p:cNvCxnSpPr>
            <a:stCxn id="81" idx="3"/>
            <a:endCxn id="14" idx="1"/>
          </p:cNvCxnSpPr>
          <p:nvPr/>
        </p:nvCxnSpPr>
        <p:spPr>
          <a:xfrm flipV="1">
            <a:off x="1497574" y="2868986"/>
            <a:ext cx="1878111" cy="162393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871475" y="836712"/>
            <a:ext cx="1032602" cy="2677993"/>
            <a:chOff x="2864769" y="836711"/>
            <a:chExt cx="1032602" cy="2677993"/>
          </a:xfrm>
        </p:grpSpPr>
        <p:sp>
          <p:nvSpPr>
            <p:cNvPr id="51" name="모서리가 둥근 직사각형 6"/>
            <p:cNvSpPr/>
            <p:nvPr/>
          </p:nvSpPr>
          <p:spPr>
            <a:xfrm>
              <a:off x="2961268" y="937929"/>
              <a:ext cx="936103" cy="2576775"/>
            </a:xfrm>
            <a:prstGeom prst="roundRect">
              <a:avLst>
                <a:gd name="adj" fmla="val 3223"/>
              </a:avLst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1100" b="1" dirty="0" smtClean="0">
                  <a:solidFill>
                    <a:srgbClr val="000000"/>
                  </a:solidFill>
                  <a:ea typeface="맑은 고딕" pitchFamily="50" charset="-127"/>
                </a:rPr>
                <a:t>IP L/B</a:t>
              </a:r>
              <a:endParaRPr lang="en-US" altLang="ko-KR" sz="11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53" name="모서리가 둥근 직사각형 6"/>
            <p:cNvSpPr/>
            <p:nvPr/>
          </p:nvSpPr>
          <p:spPr>
            <a:xfrm>
              <a:off x="2864769" y="836711"/>
              <a:ext cx="936103" cy="2576775"/>
            </a:xfrm>
            <a:prstGeom prst="roundRect">
              <a:avLst>
                <a:gd name="adj" fmla="val 3223"/>
              </a:avLst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1100" b="1" dirty="0" smtClean="0">
                  <a:solidFill>
                    <a:srgbClr val="000000"/>
                  </a:solidFill>
                  <a:ea typeface="맑은 고딕" pitchFamily="50" charset="-127"/>
                </a:rPr>
                <a:t>IP L/B</a:t>
              </a:r>
              <a:endParaRPr lang="en-US" altLang="ko-KR" sz="11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</p:grpSp>
      <p:cxnSp>
        <p:nvCxnSpPr>
          <p:cNvPr id="65" name="직선 화살표 연결선 1071"/>
          <p:cNvCxnSpPr>
            <a:stCxn id="53" idx="3"/>
            <a:endCxn id="89" idx="1"/>
          </p:cNvCxnSpPr>
          <p:nvPr/>
        </p:nvCxnSpPr>
        <p:spPr>
          <a:xfrm>
            <a:off x="6807578" y="2125100"/>
            <a:ext cx="1464651" cy="609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24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Index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3" name="직사각형 312"/>
          <p:cNvSpPr/>
          <p:nvPr/>
        </p:nvSpPr>
        <p:spPr>
          <a:xfrm flipH="1">
            <a:off x="1375234" y="792164"/>
            <a:ext cx="49529" cy="5932833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1928664" y="792164"/>
            <a:ext cx="7632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HA and Load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Balancing</a:t>
            </a: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Monitoring and Management</a:t>
            </a: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Test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Methodology</a:t>
            </a: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Service Creation Framework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Logical Architecture</a:t>
            </a: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Physical Architecture</a:t>
            </a: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Software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994471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63500"/>
            <a:ext cx="4824984" cy="473075"/>
          </a:xfrm>
        </p:spPr>
        <p:txBody>
          <a:bodyPr/>
          <a:lstStyle/>
          <a:p>
            <a:r>
              <a:rPr lang="en-US" altLang="ko-KR" dirty="0" smtClean="0"/>
              <a:t>RHQ</a:t>
            </a:r>
            <a:endParaRPr lang="ko-KR" altLang="en-US" dirty="0"/>
          </a:p>
        </p:txBody>
      </p:sp>
      <p:sp>
        <p:nvSpPr>
          <p:cNvPr id="172" name="제목 1"/>
          <p:cNvSpPr txBox="1">
            <a:spLocks/>
          </p:cNvSpPr>
          <p:nvPr/>
        </p:nvSpPr>
        <p:spPr bwMode="auto">
          <a:xfrm>
            <a:off x="5673080" y="63500"/>
            <a:ext cx="403289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algn="r"/>
            <a:r>
              <a:rPr lang="en-US" altLang="ko-KR" sz="1800" kern="0" dirty="0" smtClean="0"/>
              <a:t>2. Monitoring and Management</a:t>
            </a:r>
            <a:endParaRPr lang="ko-KR" altLang="en-US" sz="1800" kern="0" dirty="0"/>
          </a:p>
        </p:txBody>
      </p:sp>
      <p:sp>
        <p:nvSpPr>
          <p:cNvPr id="59" name="내용 개체 틀 2"/>
          <p:cNvSpPr>
            <a:spLocks noGrp="1"/>
          </p:cNvSpPr>
          <p:nvPr>
            <p:ph idx="1"/>
          </p:nvPr>
        </p:nvSpPr>
        <p:spPr>
          <a:xfrm>
            <a:off x="200025" y="679450"/>
            <a:ext cx="9418638" cy="588962"/>
          </a:xfrm>
        </p:spPr>
        <p:txBody>
          <a:bodyPr/>
          <a:lstStyle/>
          <a:p>
            <a:r>
              <a:rPr lang="en-US" altLang="ko-KR" sz="1600" dirty="0" smtClean="0"/>
              <a:t>RHQ evaluation </a:t>
            </a:r>
            <a:r>
              <a:rPr lang="ko-KR" altLang="en-US" sz="1600" smtClean="0"/>
              <a:t>해 보고 문서 정리할 것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32878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Index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3" name="직사각형 312"/>
          <p:cNvSpPr/>
          <p:nvPr/>
        </p:nvSpPr>
        <p:spPr>
          <a:xfrm flipH="1">
            <a:off x="1375234" y="792164"/>
            <a:ext cx="49529" cy="5932833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1928664" y="792164"/>
            <a:ext cx="7632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HA and Load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Balancing</a:t>
            </a: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Monitoring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and Management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Test Methodology</a:t>
            </a: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Service Creation Framework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Logical Architecture</a:t>
            </a: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Physical Architecture</a:t>
            </a: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Software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29927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63500"/>
            <a:ext cx="4824984" cy="473075"/>
          </a:xfrm>
        </p:spPr>
        <p:txBody>
          <a:bodyPr/>
          <a:lstStyle/>
          <a:p>
            <a:r>
              <a:rPr lang="en-US" altLang="ko-KR" dirty="0" err="1" smtClean="0"/>
              <a:t>SIPp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SIPUnit</a:t>
            </a:r>
            <a:endParaRPr lang="ko-KR" altLang="en-US" dirty="0"/>
          </a:p>
        </p:txBody>
      </p:sp>
      <p:sp>
        <p:nvSpPr>
          <p:cNvPr id="172" name="제목 1"/>
          <p:cNvSpPr txBox="1">
            <a:spLocks/>
          </p:cNvSpPr>
          <p:nvPr/>
        </p:nvSpPr>
        <p:spPr bwMode="auto">
          <a:xfrm>
            <a:off x="5673080" y="63500"/>
            <a:ext cx="403289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algn="r"/>
            <a:r>
              <a:rPr lang="en-US" altLang="ko-KR" sz="1800" kern="0" dirty="0" smtClean="0"/>
              <a:t>3. Test Methodology</a:t>
            </a:r>
            <a:endParaRPr lang="ko-KR" altLang="en-US" sz="1800" kern="0" dirty="0"/>
          </a:p>
        </p:txBody>
      </p:sp>
      <p:sp>
        <p:nvSpPr>
          <p:cNvPr id="59" name="내용 개체 틀 2"/>
          <p:cNvSpPr>
            <a:spLocks noGrp="1"/>
          </p:cNvSpPr>
          <p:nvPr>
            <p:ph idx="1"/>
          </p:nvPr>
        </p:nvSpPr>
        <p:spPr>
          <a:xfrm>
            <a:off x="200025" y="679450"/>
            <a:ext cx="9418638" cy="588962"/>
          </a:xfrm>
        </p:spPr>
        <p:txBody>
          <a:bodyPr/>
          <a:lstStyle/>
          <a:p>
            <a:r>
              <a:rPr lang="en-US" altLang="ko-KR" sz="1600" dirty="0" err="1" smtClean="0"/>
              <a:t>SIPp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SIPUnit</a:t>
            </a:r>
            <a:r>
              <a:rPr lang="ko-KR" altLang="en-US" sz="1600" dirty="0" smtClean="0"/>
              <a:t>으로 </a:t>
            </a:r>
            <a:r>
              <a:rPr lang="en-US" altLang="ko-KR" sz="1600" dirty="0" smtClean="0"/>
              <a:t>NFR/FR </a:t>
            </a:r>
            <a:r>
              <a:rPr lang="ko-KR" altLang="en-US" sz="1600" dirty="0" smtClean="0"/>
              <a:t>검증 예정</a:t>
            </a:r>
            <a:endParaRPr lang="ko-KR" alt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674488"/>
              </p:ext>
            </p:extLst>
          </p:nvPr>
        </p:nvGraphicFramePr>
        <p:xfrm>
          <a:off x="272480" y="1201832"/>
          <a:ext cx="936104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648072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Functional 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Detail</a:t>
                      </a:r>
                      <a:endParaRPr lang="en-US" dirty="0"/>
                    </a:p>
                  </a:txBody>
                  <a:tcPr/>
                </a:tc>
              </a:tr>
              <a:tr h="117074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 REGISTER</a:t>
                      </a:r>
                      <a:r>
                        <a:rPr lang="en-US" sz="1200" baseline="0" dirty="0" smtClean="0"/>
                        <a:t> request</a:t>
                      </a:r>
                      <a:r>
                        <a:rPr lang="ko-KR" alt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 anchor="ctr"/>
                </a:tc>
              </a:tr>
              <a:tr h="117074">
                <a:tc>
                  <a:txBody>
                    <a:bodyPr/>
                    <a:lstStyle/>
                    <a:p>
                      <a:r>
                        <a:rPr lang="en-US" dirty="0" smtClean="0"/>
                        <a:t>INVITE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INVITE</a:t>
                      </a:r>
                      <a:r>
                        <a:rPr lang="en-US" altLang="ko-KR" sz="1200" baseline="0" dirty="0" smtClean="0"/>
                        <a:t> request</a:t>
                      </a:r>
                      <a:endParaRPr lang="en-US" sz="1200" dirty="0"/>
                    </a:p>
                  </a:txBody>
                  <a:tcPr anchor="ctr"/>
                </a:tc>
              </a:tr>
              <a:tr h="117074">
                <a:tc>
                  <a:txBody>
                    <a:bodyPr/>
                    <a:lstStyle/>
                    <a:p>
                      <a:r>
                        <a:rPr lang="en-US" dirty="0" smtClean="0"/>
                        <a:t>CANCEL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sz="1200" dirty="0" smtClean="0"/>
                        <a:t>CALLER</a:t>
                      </a:r>
                      <a:r>
                        <a:rPr lang="ko-KR" altLang="en-US" sz="1200" baseline="0" dirty="0" smtClean="0"/>
                        <a:t>의 </a:t>
                      </a:r>
                      <a:r>
                        <a:rPr lang="en-US" altLang="ko-KR" sz="1200" baseline="0" dirty="0" smtClean="0"/>
                        <a:t>CANCEL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request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200" baseline="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sz="1200" baseline="0" dirty="0" smtClean="0"/>
                        <a:t>CALLEE</a:t>
                      </a:r>
                      <a:r>
                        <a:rPr lang="ko-KR" altLang="en-US" sz="1200" baseline="0" dirty="0" smtClean="0"/>
                        <a:t>의 </a:t>
                      </a:r>
                      <a:r>
                        <a:rPr lang="en-US" altLang="ko-KR" sz="1200" baseline="0" dirty="0" smtClean="0"/>
                        <a:t>REJECT response</a:t>
                      </a:r>
                      <a:r>
                        <a:rPr lang="ko-KR" alt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 anchor="ctr"/>
                </a:tc>
              </a:tr>
              <a:tr h="117074"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 통화요청수락 후 정상적인 통화가 이루어지는지 확인</a:t>
                      </a:r>
                      <a:endParaRPr lang="en-US" sz="1200" dirty="0"/>
                    </a:p>
                  </a:txBody>
                  <a:tcPr anchor="ctr"/>
                </a:tc>
              </a:tr>
              <a:tr h="117074">
                <a:tc>
                  <a:txBody>
                    <a:bodyPr/>
                    <a:lstStyle/>
                    <a:p>
                      <a:r>
                        <a:rPr lang="en-US" dirty="0" smtClean="0"/>
                        <a:t>BYE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CALLER</a:t>
                      </a:r>
                      <a:r>
                        <a:rPr lang="ko-KR" altLang="en-US" sz="1200" dirty="0" smtClean="0"/>
                        <a:t>의 </a:t>
                      </a:r>
                      <a:r>
                        <a:rPr lang="en-US" altLang="ko-KR" sz="1200" dirty="0" smtClean="0"/>
                        <a:t>BYE</a:t>
                      </a:r>
                      <a:r>
                        <a:rPr lang="en-US" altLang="ko-KR" sz="1200" baseline="0" dirty="0" smtClean="0"/>
                        <a:t> request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CALLEE</a:t>
                      </a:r>
                      <a:r>
                        <a:rPr lang="ko-KR" altLang="en-US" sz="1200" dirty="0" smtClean="0"/>
                        <a:t>의 </a:t>
                      </a:r>
                      <a:r>
                        <a:rPr lang="en-US" altLang="ko-KR" sz="1200" dirty="0" smtClean="0"/>
                        <a:t>BYE</a:t>
                      </a:r>
                      <a:r>
                        <a:rPr lang="en-US" altLang="ko-KR" sz="1200" baseline="0" dirty="0" smtClean="0"/>
                        <a:t> request</a:t>
                      </a:r>
                      <a:endParaRPr lang="en-US" sz="1200" dirty="0"/>
                    </a:p>
                  </a:txBody>
                  <a:tcPr anchor="ctr"/>
                </a:tc>
              </a:tr>
              <a:tr h="117074">
                <a:tc>
                  <a:txBody>
                    <a:bodyPr/>
                    <a:lstStyle/>
                    <a:p>
                      <a:r>
                        <a:rPr lang="en-US" dirty="0" smtClean="0"/>
                        <a:t>OPMD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REGISTER</a:t>
                      </a:r>
                      <a:r>
                        <a:rPr lang="en-US" altLang="ko-KR" sz="1200" baseline="0" dirty="0" smtClean="0"/>
                        <a:t>/INVITE/CANCEL/OK/BYE</a:t>
                      </a:r>
                      <a:r>
                        <a:rPr lang="ko-KR" altLang="en-US" sz="1200" baseline="0" dirty="0" smtClean="0"/>
                        <a:t> 메시지 처리</a:t>
                      </a:r>
                      <a:endParaRPr lang="en-US" sz="1200" dirty="0"/>
                    </a:p>
                  </a:txBody>
                  <a:tcPr anchor="ctr"/>
                </a:tc>
              </a:tr>
              <a:tr h="117074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</a:t>
                      </a:r>
                      <a:r>
                        <a:rPr lang="en-US" baseline="0" dirty="0" smtClean="0"/>
                        <a:t> Request Test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 임의의 다수 사용자 </a:t>
                      </a:r>
                      <a:r>
                        <a:rPr lang="en-US" altLang="ko-KR" sz="1200" dirty="0" smtClean="0"/>
                        <a:t>REGISTER</a:t>
                      </a:r>
                    </a:p>
                    <a:p>
                      <a:r>
                        <a:rPr lang="en-US" sz="1200" dirty="0" smtClean="0"/>
                        <a:t>- REGISTER</a:t>
                      </a:r>
                      <a:r>
                        <a:rPr lang="ko-KR" altLang="en-US" sz="1200" dirty="0" smtClean="0"/>
                        <a:t>된 사용자들간의 통화가 이루어지는지 확인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 각각의 </a:t>
                      </a:r>
                      <a:r>
                        <a:rPr lang="en-US" altLang="ko-KR" sz="1200" dirty="0" smtClean="0"/>
                        <a:t>Call</a:t>
                      </a:r>
                      <a:r>
                        <a:rPr lang="ko-KR" altLang="en-US" sz="1200" dirty="0" smtClean="0"/>
                        <a:t>의 통화시간도 임의로 이루어지는지 확인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255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63500"/>
            <a:ext cx="4824984" cy="473075"/>
          </a:xfrm>
        </p:spPr>
        <p:txBody>
          <a:bodyPr/>
          <a:lstStyle/>
          <a:p>
            <a:r>
              <a:rPr lang="en-US" altLang="ko-KR" dirty="0" err="1" smtClean="0"/>
              <a:t>SIPp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SIPUnit</a:t>
            </a:r>
            <a:endParaRPr lang="ko-KR" altLang="en-US" dirty="0"/>
          </a:p>
        </p:txBody>
      </p:sp>
      <p:sp>
        <p:nvSpPr>
          <p:cNvPr id="172" name="제목 1"/>
          <p:cNvSpPr txBox="1">
            <a:spLocks/>
          </p:cNvSpPr>
          <p:nvPr/>
        </p:nvSpPr>
        <p:spPr bwMode="auto">
          <a:xfrm>
            <a:off x="5673080" y="63500"/>
            <a:ext cx="403289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algn="r"/>
            <a:r>
              <a:rPr lang="en-US" altLang="ko-KR" sz="1800" kern="0" dirty="0" smtClean="0"/>
              <a:t>3. Test Methodology</a:t>
            </a:r>
            <a:endParaRPr lang="ko-KR" altLang="en-US" sz="1800" kern="0" dirty="0"/>
          </a:p>
        </p:txBody>
      </p:sp>
      <p:sp>
        <p:nvSpPr>
          <p:cNvPr id="59" name="내용 개체 틀 2"/>
          <p:cNvSpPr>
            <a:spLocks noGrp="1"/>
          </p:cNvSpPr>
          <p:nvPr>
            <p:ph idx="1"/>
          </p:nvPr>
        </p:nvSpPr>
        <p:spPr>
          <a:xfrm>
            <a:off x="200025" y="679450"/>
            <a:ext cx="9418638" cy="588962"/>
          </a:xfrm>
        </p:spPr>
        <p:txBody>
          <a:bodyPr/>
          <a:lstStyle/>
          <a:p>
            <a:r>
              <a:rPr lang="en-US" altLang="ko-KR" sz="1600" dirty="0" err="1" smtClean="0"/>
              <a:t>SIPp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SIPUnit</a:t>
            </a:r>
            <a:r>
              <a:rPr lang="ko-KR" altLang="en-US" sz="1600" dirty="0" smtClean="0"/>
              <a:t>으로 </a:t>
            </a:r>
            <a:r>
              <a:rPr lang="en-US" altLang="ko-KR" sz="1600" dirty="0" smtClean="0"/>
              <a:t>NFR/FR </a:t>
            </a:r>
            <a:r>
              <a:rPr lang="ko-KR" altLang="en-US" sz="1600" dirty="0" smtClean="0"/>
              <a:t>검증 예정</a:t>
            </a:r>
            <a:endParaRPr lang="ko-KR" alt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915700"/>
              </p:ext>
            </p:extLst>
          </p:nvPr>
        </p:nvGraphicFramePr>
        <p:xfrm>
          <a:off x="272480" y="1201832"/>
          <a:ext cx="936104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/>
                <a:gridCol w="604867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 F</a:t>
                      </a:r>
                      <a:r>
                        <a:rPr lang="en-US" dirty="0" smtClean="0"/>
                        <a:t>unctional 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Detail</a:t>
                      </a:r>
                      <a:endParaRPr lang="en-US" dirty="0"/>
                    </a:p>
                  </a:txBody>
                  <a:tcPr/>
                </a:tc>
              </a:tr>
              <a:tr h="117074">
                <a:tc>
                  <a:txBody>
                    <a:bodyPr/>
                    <a:lstStyle/>
                    <a:p>
                      <a:r>
                        <a:rPr lang="en-US" dirty="0" smtClean="0"/>
                        <a:t>SIP Load Balancing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 REGISTER</a:t>
                      </a:r>
                      <a:r>
                        <a:rPr lang="en-US" sz="1200" baseline="0" dirty="0" smtClean="0"/>
                        <a:t>/INVITE/BYE Request</a:t>
                      </a:r>
                      <a:r>
                        <a:rPr lang="ko-KR" altLang="en-US" sz="1200" baseline="0" dirty="0" smtClean="0"/>
                        <a:t>가 </a:t>
                      </a:r>
                      <a:r>
                        <a:rPr lang="en-US" altLang="ko-KR" sz="1200" baseline="0" dirty="0" smtClean="0"/>
                        <a:t>SIP A/S</a:t>
                      </a:r>
                      <a:r>
                        <a:rPr lang="ko-KR" altLang="en-US" sz="1200" baseline="0" dirty="0" smtClean="0"/>
                        <a:t>로 적절히 분배되는지 확인</a:t>
                      </a:r>
                      <a:endParaRPr lang="en-US" altLang="ko-KR" sz="1200" baseline="0" dirty="0" smtClean="0"/>
                    </a:p>
                    <a:p>
                      <a:r>
                        <a:rPr lang="en-US" altLang="ko-KR" sz="1200" baseline="0" dirty="0" smtClean="0"/>
                        <a:t>- </a:t>
                      </a:r>
                      <a:r>
                        <a:rPr lang="ko-KR" altLang="en-US" sz="1200" baseline="0" dirty="0" smtClean="0"/>
                        <a:t>여러 분배 알고리즘을 적용한 후 </a:t>
                      </a:r>
                      <a:r>
                        <a:rPr lang="en-US" altLang="ko-KR" sz="1200" baseline="0" dirty="0" smtClean="0"/>
                        <a:t>SIP A/S</a:t>
                      </a:r>
                      <a:r>
                        <a:rPr lang="ko-KR" altLang="en-US" sz="1200" baseline="0" dirty="0" smtClean="0"/>
                        <a:t>의 분배상태를 확인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최적의 알고리즘 도출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</a:txBody>
                  <a:tcPr anchor="ctr"/>
                </a:tc>
              </a:tr>
              <a:tr h="117074">
                <a:tc>
                  <a:txBody>
                    <a:bodyPr/>
                    <a:lstStyle/>
                    <a:p>
                      <a:r>
                        <a:rPr lang="en-US" dirty="0" smtClean="0"/>
                        <a:t>Capacity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 동시 통화에 대한 </a:t>
                      </a:r>
                      <a:r>
                        <a:rPr lang="en-US" altLang="ko-KR" sz="1200" dirty="0" smtClean="0"/>
                        <a:t>SIP</a:t>
                      </a:r>
                      <a:r>
                        <a:rPr lang="en-US" altLang="ko-KR" sz="1200" baseline="0" dirty="0" smtClean="0"/>
                        <a:t> L/B, SIP A/S</a:t>
                      </a:r>
                      <a:r>
                        <a:rPr lang="ko-KR" altLang="en-US" sz="1200" baseline="0" dirty="0" smtClean="0"/>
                        <a:t>의 </a:t>
                      </a:r>
                      <a:r>
                        <a:rPr lang="en-US" altLang="ko-KR" sz="1200" baseline="0" dirty="0" smtClean="0"/>
                        <a:t>System resource check</a:t>
                      </a:r>
                    </a:p>
                    <a:p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 하나의 장비에서 운용가능한 동시 통화 수 도출</a:t>
                      </a:r>
                      <a:endParaRPr lang="en-US" sz="1200" dirty="0"/>
                    </a:p>
                  </a:txBody>
                  <a:tcPr anchor="ctr"/>
                </a:tc>
              </a:tr>
              <a:tr h="117074">
                <a:tc>
                  <a:txBody>
                    <a:bodyPr/>
                    <a:lstStyle/>
                    <a:p>
                      <a:r>
                        <a:rPr lang="en-US" dirty="0" smtClean="0"/>
                        <a:t>Failover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sz="1200" dirty="0" smtClean="0"/>
                        <a:t>SIP A/S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Add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200" baseline="0" dirty="0" smtClean="0"/>
                        <a:t>- SIP A/S Remove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200" baseline="0" dirty="0" smtClean="0"/>
                        <a:t>- SIP L/B Add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200" baseline="0" dirty="0" smtClean="0"/>
                        <a:t>- SIP L/B Remove</a:t>
                      </a:r>
                    </a:p>
                  </a:txBody>
                  <a:tcPr anchor="ctr"/>
                </a:tc>
              </a:tr>
              <a:tr h="11707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Redis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 다중의 사용자에 대한 </a:t>
                      </a:r>
                      <a:r>
                        <a:rPr lang="en-US" altLang="ko-KR" sz="1200" dirty="0" smtClean="0"/>
                        <a:t>memory</a:t>
                      </a:r>
                      <a:r>
                        <a:rPr lang="ko-KR" altLang="en-US" sz="1200" dirty="0" smtClean="0"/>
                        <a:t> 상태 점검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Sentinel</a:t>
                      </a:r>
                      <a:r>
                        <a:rPr lang="en-US" altLang="ko-KR" sz="1200" baseline="0" dirty="0" smtClean="0"/>
                        <a:t> failover check</a:t>
                      </a:r>
                    </a:p>
                  </a:txBody>
                  <a:tcPr anchor="ctr"/>
                </a:tc>
              </a:tr>
              <a:tr h="117074">
                <a:tc>
                  <a:txBody>
                    <a:bodyPr/>
                    <a:lstStyle/>
                    <a:p>
                      <a:r>
                        <a:rPr lang="en-US" dirty="0" smtClean="0"/>
                        <a:t>TURN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 하나의 장비에서 운용가능한 동시 통화 수 도출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Network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사용량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측정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34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63500"/>
            <a:ext cx="5329040" cy="473075"/>
          </a:xfrm>
        </p:spPr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58" name="제목 1"/>
          <p:cNvSpPr txBox="1">
            <a:spLocks/>
          </p:cNvSpPr>
          <p:nvPr/>
        </p:nvSpPr>
        <p:spPr bwMode="auto">
          <a:xfrm>
            <a:off x="6105130" y="63500"/>
            <a:ext cx="360084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algn="r"/>
            <a:r>
              <a:rPr lang="en-US" altLang="ko-KR" sz="1800" kern="0" dirty="0" smtClean="0"/>
              <a:t>4. Service Creation Framework</a:t>
            </a:r>
            <a:endParaRPr lang="ko-KR" altLang="en-US" sz="1800" kern="0" dirty="0"/>
          </a:p>
        </p:txBody>
      </p:sp>
      <p:sp>
        <p:nvSpPr>
          <p:cNvPr id="4" name="모서리가 둥근 직사각형 6"/>
          <p:cNvSpPr/>
          <p:nvPr/>
        </p:nvSpPr>
        <p:spPr>
          <a:xfrm>
            <a:off x="2576737" y="836712"/>
            <a:ext cx="4032448" cy="2567390"/>
          </a:xfrm>
          <a:prstGeom prst="roundRect">
            <a:avLst>
              <a:gd name="adj" fmla="val 2563"/>
            </a:avLst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>
              <a:defRPr/>
            </a:pPr>
            <a:r>
              <a:rPr lang="en-US" altLang="ko-KR" sz="1100" b="1" dirty="0" smtClean="0">
                <a:solidFill>
                  <a:srgbClr val="000000"/>
                </a:solidFill>
                <a:ea typeface="맑은 고딕" pitchFamily="50" charset="-127"/>
              </a:rPr>
              <a:t>Mobicents SIP A/S</a:t>
            </a:r>
            <a:endParaRPr lang="en-US" altLang="ko-KR" sz="11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5" name="모서리가 둥근 직사각형 6"/>
          <p:cNvSpPr/>
          <p:nvPr/>
        </p:nvSpPr>
        <p:spPr>
          <a:xfrm>
            <a:off x="7047618" y="836712"/>
            <a:ext cx="2585902" cy="2567390"/>
          </a:xfrm>
          <a:prstGeom prst="roundRect">
            <a:avLst>
              <a:gd name="adj" fmla="val 3223"/>
            </a:avLst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>
              <a:defRPr/>
            </a:pPr>
            <a:r>
              <a:rPr lang="en-US" altLang="ko-KR" sz="1100" b="1" dirty="0" smtClean="0">
                <a:solidFill>
                  <a:srgbClr val="000000"/>
                </a:solidFill>
                <a:ea typeface="맑은 고딕" pitchFamily="50" charset="-127"/>
              </a:rPr>
              <a:t>Mobicents Media Server</a:t>
            </a:r>
            <a:endParaRPr lang="en-US" altLang="ko-KR" sz="11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6" name="모서리가 둥근 직사각형 6"/>
          <p:cNvSpPr/>
          <p:nvPr/>
        </p:nvSpPr>
        <p:spPr>
          <a:xfrm>
            <a:off x="207333" y="836712"/>
            <a:ext cx="2009363" cy="720000"/>
          </a:xfrm>
          <a:prstGeom prst="roundRect">
            <a:avLst>
              <a:gd name="adj" fmla="val 3644"/>
            </a:avLst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>
              <a:defRPr/>
            </a:pPr>
            <a:r>
              <a:rPr lang="en-US" altLang="ko-KR" sz="1100" b="1" dirty="0" smtClean="0">
                <a:solidFill>
                  <a:srgbClr val="000000"/>
                </a:solidFill>
                <a:ea typeface="맑은 고딕" pitchFamily="50" charset="-127"/>
              </a:rPr>
              <a:t>Web Browser</a:t>
            </a:r>
            <a:endParaRPr lang="en-US" altLang="ko-KR" sz="11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07333" y="1772816"/>
            <a:ext cx="2009363" cy="720080"/>
          </a:xfrm>
          <a:prstGeom prst="roundRect">
            <a:avLst>
              <a:gd name="adj" fmla="val 3644"/>
            </a:avLst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>
              <a:defRPr/>
            </a:pPr>
            <a:r>
              <a:rPr lang="en-US" altLang="ko-KR" sz="1100" b="1" dirty="0" smtClean="0">
                <a:solidFill>
                  <a:srgbClr val="000000"/>
                </a:solidFill>
                <a:ea typeface="맑은 고딕" pitchFamily="50" charset="-127"/>
              </a:rPr>
              <a:t>SIP Client</a:t>
            </a:r>
            <a:endParaRPr lang="en-US" altLang="ko-KR" sz="11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8" name="모서리가 둥근 직사각형 6"/>
          <p:cNvSpPr/>
          <p:nvPr/>
        </p:nvSpPr>
        <p:spPr>
          <a:xfrm>
            <a:off x="2648744" y="2852936"/>
            <a:ext cx="3888432" cy="504056"/>
          </a:xfrm>
          <a:prstGeom prst="roundRect">
            <a:avLst>
              <a:gd name="adj" fmla="val 11140"/>
            </a:avLst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ea typeface="맑은 고딕" pitchFamily="50" charset="-127"/>
              </a:rPr>
              <a:t>SCF</a:t>
            </a:r>
            <a:endParaRPr lang="en-US" altLang="ko-KR" sz="10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9" name="모서리가 둥근 직사각형 6"/>
          <p:cNvSpPr/>
          <p:nvPr/>
        </p:nvSpPr>
        <p:spPr>
          <a:xfrm>
            <a:off x="2648744" y="1140904"/>
            <a:ext cx="3888432" cy="1664922"/>
          </a:xfrm>
          <a:prstGeom prst="roundRect">
            <a:avLst>
              <a:gd name="adj" fmla="val 3912"/>
            </a:avLst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ea typeface="맑은 고딕" pitchFamily="50" charset="-127"/>
              </a:rPr>
              <a:t>Application</a:t>
            </a:r>
            <a:endParaRPr lang="en-US" altLang="ko-KR" sz="10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720752" y="1484784"/>
            <a:ext cx="1123508" cy="1224136"/>
          </a:xfrm>
          <a:prstGeom prst="roundRect">
            <a:avLst>
              <a:gd name="adj" fmla="val 4392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1" kern="0" dirty="0" smtClean="0">
                <a:latin typeface="+mn-lt"/>
                <a:ea typeface="맑은 고딕" pitchFamily="50" charset="-127"/>
                <a:cs typeface="Arial" pitchFamily="34" charset="0"/>
              </a:rPr>
              <a:t>HTTP Servlet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30577" y="1484784"/>
            <a:ext cx="2519827" cy="1224136"/>
          </a:xfrm>
          <a:prstGeom prst="roundRect">
            <a:avLst>
              <a:gd name="adj" fmla="val 4392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1" kern="0" dirty="0" smtClean="0">
                <a:latin typeface="+mn-lt"/>
                <a:ea typeface="맑은 고딕" pitchFamily="50" charset="-127"/>
                <a:cs typeface="Arial" pitchFamily="34" charset="0"/>
              </a:rPr>
              <a:t>Bean</a:t>
            </a:r>
          </a:p>
        </p:txBody>
      </p:sp>
      <p:sp>
        <p:nvSpPr>
          <p:cNvPr id="12" name="모서리가 둥근 직사각형 6"/>
          <p:cNvSpPr/>
          <p:nvPr/>
        </p:nvSpPr>
        <p:spPr>
          <a:xfrm>
            <a:off x="3996267" y="1811275"/>
            <a:ext cx="2324885" cy="393589"/>
          </a:xfrm>
          <a:prstGeom prst="roundRect">
            <a:avLst>
              <a:gd name="adj" fmla="val 8447"/>
            </a:avLst>
          </a:prstGeom>
          <a:gradFill flip="none" rotWithShape="1">
            <a:gsLst>
              <a:gs pos="47500">
                <a:schemeClr val="tx1">
                  <a:lumMod val="75000"/>
                  <a:lumOff val="25000"/>
                  <a:alpha val="90000"/>
                </a:schemeClr>
              </a:gs>
              <a:gs pos="0">
                <a:schemeClr val="tx1">
                  <a:lumMod val="85000"/>
                  <a:lumOff val="15000"/>
                  <a:alpha val="90000"/>
                </a:schemeClr>
              </a:gs>
              <a:gs pos="100000">
                <a:schemeClr val="tx1">
                  <a:lumMod val="50000"/>
                  <a:lumOff val="50000"/>
                  <a:alpha val="83000"/>
                </a:schemeClr>
              </a:gs>
            </a:gsLst>
            <a:lin ang="5400000" scaled="1"/>
            <a:tileRect/>
          </a:gradFill>
          <a:ln w="95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bg1"/>
                </a:solidFill>
                <a:latin typeface="+mj-lt"/>
                <a:ea typeface="맑은 고딕" pitchFamily="50" charset="-127"/>
              </a:rPr>
              <a:t>Communication</a:t>
            </a:r>
            <a:endParaRPr lang="en-US" altLang="ko-KR" sz="1100" dirty="0" smtClean="0">
              <a:solidFill>
                <a:schemeClr val="bg1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13" name="모서리가 둥근 직사각형 6"/>
          <p:cNvSpPr/>
          <p:nvPr/>
        </p:nvSpPr>
        <p:spPr>
          <a:xfrm>
            <a:off x="3996267" y="2267427"/>
            <a:ext cx="2324885" cy="393589"/>
          </a:xfrm>
          <a:prstGeom prst="roundRect">
            <a:avLst>
              <a:gd name="adj" fmla="val 8447"/>
            </a:avLst>
          </a:prstGeom>
          <a:gradFill flip="none" rotWithShape="1">
            <a:gsLst>
              <a:gs pos="47500">
                <a:schemeClr val="tx1">
                  <a:lumMod val="75000"/>
                  <a:lumOff val="25000"/>
                  <a:alpha val="90000"/>
                </a:schemeClr>
              </a:gs>
              <a:gs pos="0">
                <a:schemeClr val="tx1">
                  <a:lumMod val="85000"/>
                  <a:lumOff val="15000"/>
                  <a:alpha val="90000"/>
                </a:schemeClr>
              </a:gs>
              <a:gs pos="100000">
                <a:schemeClr val="tx1">
                  <a:lumMod val="50000"/>
                  <a:lumOff val="50000"/>
                  <a:alpha val="83000"/>
                </a:schemeClr>
              </a:gs>
            </a:gsLst>
            <a:lin ang="5400000" scaled="1"/>
            <a:tileRect/>
          </a:gradFill>
          <a:ln w="95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bg1"/>
                </a:solidFill>
                <a:latin typeface="+mj-lt"/>
                <a:ea typeface="맑은 고딕" pitchFamily="50" charset="-127"/>
              </a:rPr>
              <a:t>UserProcedure</a:t>
            </a:r>
            <a:endParaRPr lang="en-US" altLang="ko-KR" sz="1100" dirty="0" smtClean="0">
              <a:solidFill>
                <a:schemeClr val="bg1"/>
              </a:solidFill>
              <a:latin typeface="+mj-lt"/>
              <a:ea typeface="맑은 고딕" pitchFamily="50" charset="-127"/>
            </a:endParaRPr>
          </a:p>
        </p:txBody>
      </p:sp>
      <p:cxnSp>
        <p:nvCxnSpPr>
          <p:cNvPr id="14" name="직선 화살표 연결선 1071"/>
          <p:cNvCxnSpPr>
            <a:stCxn id="10" idx="1"/>
            <a:endCxn id="6" idx="3"/>
          </p:cNvCxnSpPr>
          <p:nvPr/>
        </p:nvCxnSpPr>
        <p:spPr>
          <a:xfrm rot="10800000">
            <a:off x="2216696" y="1196712"/>
            <a:ext cx="504056" cy="9001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071"/>
          <p:cNvCxnSpPr>
            <a:stCxn id="7" idx="3"/>
            <a:endCxn id="8" idx="1"/>
          </p:cNvCxnSpPr>
          <p:nvPr/>
        </p:nvCxnSpPr>
        <p:spPr>
          <a:xfrm>
            <a:off x="2216696" y="2132856"/>
            <a:ext cx="432048" cy="9721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왼쪽/오른쪽 화살표 15"/>
          <p:cNvSpPr/>
          <p:nvPr/>
        </p:nvSpPr>
        <p:spPr>
          <a:xfrm rot="16200000">
            <a:off x="4523881" y="2643844"/>
            <a:ext cx="268451" cy="302795"/>
          </a:xfrm>
          <a:prstGeom prst="leftRightArrow">
            <a:avLst>
              <a:gd name="adj1" fmla="val 50000"/>
              <a:gd name="adj2" fmla="val 36019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ea typeface="맑은 고딕" pitchFamily="50" charset="-127"/>
            </a:endParaRPr>
          </a:p>
        </p:txBody>
      </p:sp>
      <p:cxnSp>
        <p:nvCxnSpPr>
          <p:cNvPr id="17" name="직선 화살표 연결선 1071"/>
          <p:cNvCxnSpPr>
            <a:stCxn id="8" idx="3"/>
            <a:endCxn id="5" idx="1"/>
          </p:cNvCxnSpPr>
          <p:nvPr/>
        </p:nvCxnSpPr>
        <p:spPr>
          <a:xfrm flipV="1">
            <a:off x="6537176" y="2120407"/>
            <a:ext cx="510442" cy="9845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왼쪽/오른쪽 화살표 17"/>
          <p:cNvSpPr/>
          <p:nvPr/>
        </p:nvSpPr>
        <p:spPr>
          <a:xfrm rot="16200000">
            <a:off x="5834856" y="2643844"/>
            <a:ext cx="268451" cy="302795"/>
          </a:xfrm>
          <a:prstGeom prst="leftRightArrow">
            <a:avLst>
              <a:gd name="adj1" fmla="val 50000"/>
              <a:gd name="adj2" fmla="val 36019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ea typeface="맑은 고딕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07333" y="2681644"/>
            <a:ext cx="2009363" cy="720080"/>
          </a:xfrm>
          <a:prstGeom prst="roundRect">
            <a:avLst>
              <a:gd name="adj" fmla="val 3644"/>
            </a:avLst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>
              <a:defRPr/>
            </a:pPr>
            <a:r>
              <a:rPr lang="en-US" altLang="ko-KR" sz="1100" b="1" dirty="0" smtClean="0">
                <a:solidFill>
                  <a:srgbClr val="000000"/>
                </a:solidFill>
                <a:ea typeface="맑은 고딕" pitchFamily="50" charset="-127"/>
              </a:rPr>
              <a:t>Media Gateway</a:t>
            </a:r>
            <a:endParaRPr lang="en-US" altLang="ko-KR" sz="11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cxnSp>
        <p:nvCxnSpPr>
          <p:cNvPr id="26" name="직선 화살표 연결선 1071"/>
          <p:cNvCxnSpPr>
            <a:stCxn id="8" idx="1"/>
            <a:endCxn id="25" idx="3"/>
          </p:cNvCxnSpPr>
          <p:nvPr/>
        </p:nvCxnSpPr>
        <p:spPr>
          <a:xfrm rot="10800000">
            <a:off x="2216696" y="3041684"/>
            <a:ext cx="432048" cy="632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왼쪽/오른쪽 화살표 18"/>
          <p:cNvSpPr/>
          <p:nvPr/>
        </p:nvSpPr>
        <p:spPr>
          <a:xfrm rot="16200000">
            <a:off x="3212906" y="2643846"/>
            <a:ext cx="268451" cy="302795"/>
          </a:xfrm>
          <a:prstGeom prst="leftRightArrow">
            <a:avLst>
              <a:gd name="adj1" fmla="val 50000"/>
              <a:gd name="adj2" fmla="val 36019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ea typeface="맑은 고딕" pitchFamily="50" charset="-127"/>
            </a:endParaRPr>
          </a:p>
        </p:txBody>
      </p:sp>
      <p:sp>
        <p:nvSpPr>
          <p:cNvPr id="33" name="모서리가 둥근 직사각형 6"/>
          <p:cNvSpPr/>
          <p:nvPr/>
        </p:nvSpPr>
        <p:spPr>
          <a:xfrm>
            <a:off x="7174414" y="1253193"/>
            <a:ext cx="2324885" cy="393589"/>
          </a:xfrm>
          <a:prstGeom prst="roundRect">
            <a:avLst>
              <a:gd name="adj" fmla="val 8447"/>
            </a:avLst>
          </a:prstGeom>
          <a:gradFill flip="none" rotWithShape="1">
            <a:gsLst>
              <a:gs pos="47500">
                <a:schemeClr val="tx1">
                  <a:lumMod val="75000"/>
                  <a:lumOff val="25000"/>
                  <a:alpha val="90000"/>
                </a:schemeClr>
              </a:gs>
              <a:gs pos="0">
                <a:schemeClr val="tx1">
                  <a:lumMod val="85000"/>
                  <a:lumOff val="15000"/>
                  <a:alpha val="90000"/>
                </a:schemeClr>
              </a:gs>
              <a:gs pos="100000">
                <a:schemeClr val="tx1">
                  <a:lumMod val="50000"/>
                  <a:lumOff val="50000"/>
                  <a:alpha val="83000"/>
                </a:schemeClr>
              </a:gs>
            </a:gsLst>
            <a:lin ang="5400000" scaled="1"/>
            <a:tileRect/>
          </a:gradFill>
          <a:ln w="95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bg1"/>
                </a:solidFill>
                <a:latin typeface="+mj-lt"/>
                <a:ea typeface="맑은 고딕" pitchFamily="50" charset="-127"/>
              </a:rPr>
              <a:t>Packet Relay</a:t>
            </a:r>
            <a:endParaRPr lang="en-US" altLang="ko-KR" sz="1100" dirty="0" smtClean="0">
              <a:solidFill>
                <a:schemeClr val="bg1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34" name="모서리가 둥근 직사각형 6"/>
          <p:cNvSpPr/>
          <p:nvPr/>
        </p:nvSpPr>
        <p:spPr>
          <a:xfrm>
            <a:off x="7174414" y="1772816"/>
            <a:ext cx="2324885" cy="393589"/>
          </a:xfrm>
          <a:prstGeom prst="roundRect">
            <a:avLst>
              <a:gd name="adj" fmla="val 8447"/>
            </a:avLst>
          </a:prstGeom>
          <a:gradFill flip="none" rotWithShape="1">
            <a:gsLst>
              <a:gs pos="47500">
                <a:schemeClr val="tx1">
                  <a:lumMod val="75000"/>
                  <a:lumOff val="25000"/>
                  <a:alpha val="90000"/>
                </a:schemeClr>
              </a:gs>
              <a:gs pos="0">
                <a:schemeClr val="tx1">
                  <a:lumMod val="85000"/>
                  <a:lumOff val="15000"/>
                  <a:alpha val="90000"/>
                </a:schemeClr>
              </a:gs>
              <a:gs pos="100000">
                <a:schemeClr val="tx1">
                  <a:lumMod val="50000"/>
                  <a:lumOff val="50000"/>
                  <a:alpha val="83000"/>
                </a:schemeClr>
              </a:gs>
            </a:gsLst>
            <a:lin ang="5400000" scaled="1"/>
            <a:tileRect/>
          </a:gradFill>
          <a:ln w="95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bg1"/>
                </a:solidFill>
                <a:latin typeface="+mj-lt"/>
                <a:ea typeface="맑은 고딕" pitchFamily="50" charset="-127"/>
              </a:rPr>
              <a:t>IVR</a:t>
            </a:r>
            <a:endParaRPr lang="en-US" altLang="ko-KR" sz="1100" dirty="0" smtClean="0">
              <a:solidFill>
                <a:schemeClr val="bg1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35" name="모서리가 둥근 직사각형 6"/>
          <p:cNvSpPr/>
          <p:nvPr/>
        </p:nvSpPr>
        <p:spPr>
          <a:xfrm>
            <a:off x="7174414" y="2315331"/>
            <a:ext cx="2324885" cy="393589"/>
          </a:xfrm>
          <a:prstGeom prst="roundRect">
            <a:avLst>
              <a:gd name="adj" fmla="val 8447"/>
            </a:avLst>
          </a:prstGeom>
          <a:gradFill flip="none" rotWithShape="1">
            <a:gsLst>
              <a:gs pos="47500">
                <a:schemeClr val="tx1">
                  <a:lumMod val="75000"/>
                  <a:lumOff val="25000"/>
                  <a:alpha val="90000"/>
                </a:schemeClr>
              </a:gs>
              <a:gs pos="0">
                <a:schemeClr val="tx1">
                  <a:lumMod val="85000"/>
                  <a:lumOff val="15000"/>
                  <a:alpha val="90000"/>
                </a:schemeClr>
              </a:gs>
              <a:gs pos="100000">
                <a:schemeClr val="tx1">
                  <a:lumMod val="50000"/>
                  <a:lumOff val="50000"/>
                  <a:alpha val="83000"/>
                </a:schemeClr>
              </a:gs>
            </a:gsLst>
            <a:lin ang="5400000" scaled="1"/>
            <a:tileRect/>
          </a:gradFill>
          <a:ln w="95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bg1"/>
                </a:solidFill>
                <a:latin typeface="+mj-lt"/>
                <a:ea typeface="맑은 고딕" pitchFamily="50" charset="-127"/>
              </a:rPr>
              <a:t>Announcement</a:t>
            </a:r>
            <a:endParaRPr lang="en-US" altLang="ko-KR" sz="1100" dirty="0" smtClean="0">
              <a:solidFill>
                <a:schemeClr val="bg1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36" name="모서리가 둥근 직사각형 6"/>
          <p:cNvSpPr/>
          <p:nvPr/>
        </p:nvSpPr>
        <p:spPr>
          <a:xfrm>
            <a:off x="7174414" y="2832488"/>
            <a:ext cx="2324885" cy="393589"/>
          </a:xfrm>
          <a:prstGeom prst="roundRect">
            <a:avLst>
              <a:gd name="adj" fmla="val 8447"/>
            </a:avLst>
          </a:prstGeom>
          <a:gradFill flip="none" rotWithShape="1">
            <a:gsLst>
              <a:gs pos="47500">
                <a:schemeClr val="tx1">
                  <a:lumMod val="75000"/>
                  <a:lumOff val="25000"/>
                  <a:alpha val="90000"/>
                </a:schemeClr>
              </a:gs>
              <a:gs pos="0">
                <a:schemeClr val="tx1">
                  <a:lumMod val="85000"/>
                  <a:lumOff val="15000"/>
                  <a:alpha val="90000"/>
                </a:schemeClr>
              </a:gs>
              <a:gs pos="100000">
                <a:schemeClr val="tx1">
                  <a:lumMod val="50000"/>
                  <a:lumOff val="50000"/>
                  <a:alpha val="83000"/>
                </a:schemeClr>
              </a:gs>
            </a:gsLst>
            <a:lin ang="5400000" scaled="1"/>
            <a:tileRect/>
          </a:gradFill>
          <a:ln w="95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bg1"/>
                </a:solidFill>
                <a:latin typeface="+mj-lt"/>
                <a:ea typeface="맑은 고딕" pitchFamily="50" charset="-127"/>
              </a:rPr>
              <a:t>Conference</a:t>
            </a:r>
            <a:endParaRPr lang="en-US" altLang="ko-KR" sz="1100" dirty="0" smtClean="0">
              <a:solidFill>
                <a:schemeClr val="bg1"/>
              </a:solidFill>
              <a:latin typeface="+mj-lt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1054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Index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3" name="직사각형 312"/>
          <p:cNvSpPr/>
          <p:nvPr/>
        </p:nvSpPr>
        <p:spPr>
          <a:xfrm flipH="1">
            <a:off x="1375234" y="792164"/>
            <a:ext cx="49529" cy="5932833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1928664" y="792164"/>
            <a:ext cx="7632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HA and Load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Balancing</a:t>
            </a: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Enterprise Monitoring and Management</a:t>
            </a: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Service Creation Framework</a:t>
            </a: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Test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Methodology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Logical Architecture</a:t>
            </a: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Physical Architecture</a:t>
            </a: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Software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006125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63500"/>
            <a:ext cx="5329040" cy="473075"/>
          </a:xfrm>
        </p:spPr>
        <p:txBody>
          <a:bodyPr/>
          <a:lstStyle/>
          <a:p>
            <a:r>
              <a:rPr lang="ko-KR" altLang="en-US" dirty="0" smtClean="0"/>
              <a:t>설계 목적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00025" y="679450"/>
            <a:ext cx="9418638" cy="588962"/>
          </a:xfrm>
        </p:spPr>
        <p:txBody>
          <a:bodyPr/>
          <a:lstStyle/>
          <a:p>
            <a:r>
              <a:rPr lang="ko-KR" altLang="en-US" sz="1600" dirty="0" smtClean="0"/>
              <a:t>차별화 된 다양한 서비스를 쉽고 빠르게 개발할 수 있는 </a:t>
            </a:r>
            <a:r>
              <a:rPr lang="en-US" altLang="ko-KR" sz="1600" dirty="0" smtClean="0"/>
              <a:t>Carrier Grade IMS </a:t>
            </a:r>
            <a:r>
              <a:rPr lang="ko-KR" altLang="en-US" sz="1600" smtClean="0"/>
              <a:t>시스템의 구축</a:t>
            </a:r>
            <a:endParaRPr lang="ko-KR" altLang="en-US" sz="1600" dirty="0"/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560512" y="1405468"/>
            <a:ext cx="1974662" cy="247344"/>
          </a:xfrm>
          <a:prstGeom prst="round2SameRect">
            <a:avLst>
              <a:gd name="adj1" fmla="val 2238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rtlCol="0" anchor="ctr" anchorCtr="0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쉽고 빠른 서비스 개발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0512" y="1670628"/>
            <a:ext cx="4045442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b="1" dirty="0" smtClean="0">
                <a:latin typeface="+mn-ea"/>
                <a:ea typeface="+mn-ea"/>
              </a:rPr>
              <a:t>SIP/HTTP/PSTN</a:t>
            </a:r>
            <a:r>
              <a:rPr lang="ko-KR" altLang="en-US" b="1" smtClean="0">
                <a:latin typeface="+mn-ea"/>
                <a:ea typeface="+mn-ea"/>
              </a:rPr>
              <a:t>의 다양한 융합 서비스의 빠른 개발을 위해 </a:t>
            </a:r>
            <a:r>
              <a:rPr lang="en-US" altLang="ko-KR" b="1" dirty="0" smtClean="0">
                <a:latin typeface="+mn-ea"/>
                <a:ea typeface="+mn-ea"/>
              </a:rPr>
              <a:t>Framework </a:t>
            </a:r>
            <a:r>
              <a:rPr lang="ko-KR" altLang="en-US" b="1" smtClean="0">
                <a:latin typeface="+mn-ea"/>
                <a:ea typeface="+mn-ea"/>
              </a:rPr>
              <a:t>기반으로 시스템 구축 필요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13" name="직선 화살표 연결선 1071"/>
          <p:cNvCxnSpPr/>
          <p:nvPr/>
        </p:nvCxnSpPr>
        <p:spPr>
          <a:xfrm>
            <a:off x="2504728" y="1636760"/>
            <a:ext cx="2071482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양쪽 모서리가 둥근 사각형 13"/>
          <p:cNvSpPr/>
          <p:nvPr/>
        </p:nvSpPr>
        <p:spPr>
          <a:xfrm>
            <a:off x="5553419" y="1405468"/>
            <a:ext cx="1974662" cy="247343"/>
          </a:xfrm>
          <a:prstGeom prst="round2SameRect">
            <a:avLst>
              <a:gd name="adj1" fmla="val 2238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rtlCol="0" anchor="ctr" anchorCtr="0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HA &amp; Performance</a:t>
            </a:r>
            <a:endParaRPr lang="ko-KR" altLang="en-US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53419" y="1670627"/>
            <a:ext cx="3864077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통신사 수준의 서비스 안정성 및 </a:t>
            </a:r>
            <a:r>
              <a:rPr lang="ko-KR" altLang="en-US" b="1" dirty="0" err="1" smtClean="0">
                <a:latin typeface="+mn-ea"/>
                <a:ea typeface="+mn-ea"/>
              </a:rPr>
              <a:t>확장성을</a:t>
            </a:r>
            <a:r>
              <a:rPr lang="ko-KR" altLang="en-US" b="1" dirty="0" smtClean="0">
                <a:latin typeface="+mn-ea"/>
                <a:ea typeface="+mn-ea"/>
              </a:rPr>
              <a:t> 보장하고 </a:t>
            </a:r>
            <a:r>
              <a:rPr lang="en-US" altLang="ko-KR" b="1" dirty="0" smtClean="0">
                <a:latin typeface="+mn-ea"/>
                <a:ea typeface="+mn-ea"/>
              </a:rPr>
              <a:t>IT </a:t>
            </a:r>
            <a:r>
              <a:rPr lang="ko-KR" altLang="en-US" b="1" smtClean="0">
                <a:latin typeface="+mn-ea"/>
                <a:ea typeface="+mn-ea"/>
              </a:rPr>
              <a:t>서비스 수준의 성능을 보장하도록 설계 필요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16" name="직선 화살표 연결선 1071"/>
          <p:cNvCxnSpPr/>
          <p:nvPr/>
        </p:nvCxnSpPr>
        <p:spPr>
          <a:xfrm>
            <a:off x="7316271" y="1636760"/>
            <a:ext cx="2053573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5241032" y="2345853"/>
            <a:ext cx="4370155" cy="1126781"/>
            <a:chOff x="5241032" y="2345853"/>
            <a:chExt cx="4370155" cy="1126781"/>
          </a:xfrm>
        </p:grpSpPr>
        <p:sp>
          <p:nvSpPr>
            <p:cNvPr id="21" name="모서리가 둥근 직사각형 6"/>
            <p:cNvSpPr/>
            <p:nvPr/>
          </p:nvSpPr>
          <p:spPr>
            <a:xfrm>
              <a:off x="5241032" y="2345853"/>
              <a:ext cx="4361001" cy="1126780"/>
            </a:xfrm>
            <a:prstGeom prst="roundRect">
              <a:avLst>
                <a:gd name="adj" fmla="val 8447"/>
              </a:avLst>
            </a:prstGeom>
            <a:gradFill flip="none" rotWithShape="1">
              <a:gsLst>
                <a:gs pos="48300">
                  <a:srgbClr val="EAEAEA">
                    <a:alpha val="90000"/>
                  </a:srgbClr>
                </a:gs>
                <a:gs pos="0">
                  <a:schemeClr val="bg1">
                    <a:lumMod val="86000"/>
                    <a:alpha val="90000"/>
                  </a:schemeClr>
                </a:gs>
                <a:gs pos="100000">
                  <a:schemeClr val="bg1">
                    <a:lumMod val="98000"/>
                    <a:alpha val="90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endPara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35288" y="2345854"/>
              <a:ext cx="3475899" cy="112678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en-US" altLang="ko-KR" b="1" dirty="0" smtClean="0">
                  <a:latin typeface="+mn-lt"/>
                  <a:ea typeface="맑은 고딕" pitchFamily="50" charset="-127"/>
                </a:rPr>
                <a:t>HA/Scalability</a:t>
              </a:r>
            </a:p>
            <a:p>
              <a:endParaRPr lang="en-US" altLang="ko-KR" dirty="0">
                <a:latin typeface="+mn-lt"/>
                <a:ea typeface="맑은 고딕" pitchFamily="50" charset="-127"/>
              </a:endParaRPr>
            </a:p>
            <a:p>
              <a:r>
                <a:rPr lang="ko-KR" altLang="en-US" dirty="0" smtClean="0">
                  <a:latin typeface="+mn-lt"/>
                  <a:ea typeface="맑은 고딕" pitchFamily="50" charset="-127"/>
                </a:rPr>
                <a:t>글로벌 통신사 서비스 수준 </a:t>
              </a:r>
              <a:r>
                <a:rPr lang="en-US" altLang="ko-KR" dirty="0" smtClean="0">
                  <a:latin typeface="+mn-lt"/>
                  <a:ea typeface="맑은 고딕" pitchFamily="50" charset="-127"/>
                </a:rPr>
                <a:t>(99.999% </a:t>
              </a:r>
              <a:r>
                <a:rPr lang="ko-KR" altLang="en-US" smtClean="0">
                  <a:latin typeface="+mn-lt"/>
                  <a:ea typeface="맑은 고딕" pitchFamily="50" charset="-127"/>
                </a:rPr>
                <a:t>이상 가용성</a:t>
              </a:r>
              <a:r>
                <a:rPr lang="en-US" altLang="ko-KR" dirty="0" smtClean="0">
                  <a:latin typeface="+mn-lt"/>
                  <a:ea typeface="맑은 고딕" pitchFamily="50" charset="-127"/>
                </a:rPr>
                <a:t>, 10</a:t>
              </a:r>
              <a:r>
                <a:rPr lang="ko-KR" altLang="en-US" smtClean="0">
                  <a:latin typeface="+mn-lt"/>
                  <a:ea typeface="맑은 고딕" pitchFamily="50" charset="-127"/>
                </a:rPr>
                <a:t>억 이상 사용자 대상 서비스</a:t>
              </a:r>
              <a:r>
                <a:rPr lang="en-US" altLang="ko-KR" dirty="0" smtClean="0">
                  <a:latin typeface="+mn-lt"/>
                  <a:ea typeface="맑은 고딕" pitchFamily="50" charset="-127"/>
                </a:rPr>
                <a:t>)</a:t>
              </a:r>
              <a:r>
                <a:rPr lang="ko-KR" altLang="en-US" smtClean="0">
                  <a:latin typeface="+mn-lt"/>
                  <a:ea typeface="맑은 고딕" pitchFamily="50" charset="-127"/>
                </a:rPr>
                <a:t>의 </a:t>
              </a:r>
              <a:r>
                <a:rPr lang="en-US" altLang="ko-KR" dirty="0" smtClean="0">
                  <a:latin typeface="+mn-lt"/>
                  <a:ea typeface="맑은 고딕" pitchFamily="50" charset="-127"/>
                </a:rPr>
                <a:t>High Availability </a:t>
              </a:r>
              <a:r>
                <a:rPr lang="ko-KR" altLang="en-US" smtClean="0">
                  <a:latin typeface="+mn-lt"/>
                  <a:ea typeface="맑은 고딕" pitchFamily="50" charset="-127"/>
                </a:rPr>
                <a:t>및 </a:t>
              </a:r>
              <a:r>
                <a:rPr lang="en-US" altLang="ko-KR" dirty="0" smtClean="0">
                  <a:latin typeface="+mn-lt"/>
                  <a:ea typeface="맑은 고딕" pitchFamily="50" charset="-127"/>
                </a:rPr>
                <a:t>Scalability </a:t>
              </a:r>
              <a:r>
                <a:rPr lang="ko-KR" altLang="en-US" smtClean="0">
                  <a:latin typeface="+mn-lt"/>
                  <a:ea typeface="맑은 고딕" pitchFamily="50" charset="-127"/>
                </a:rPr>
                <a:t>요건을 충족</a:t>
              </a:r>
              <a:r>
                <a:rPr lang="en-US" altLang="ko-KR" dirty="0" smtClean="0">
                  <a:latin typeface="+mn-lt"/>
                  <a:ea typeface="맑은 고딕" pitchFamily="50" charset="-127"/>
                </a:rPr>
                <a:t>.</a:t>
              </a:r>
              <a:endParaRPr lang="en-US" altLang="ko-KR" dirty="0">
                <a:latin typeface="+mn-lt"/>
                <a:ea typeface="맑은 고딕" pitchFamily="50" charset="-127"/>
              </a:endParaRPr>
            </a:p>
          </p:txBody>
        </p:sp>
      </p:grpSp>
      <p:sp>
        <p:nvSpPr>
          <p:cNvPr id="24" name="모서리가 둥근 직사각형 6"/>
          <p:cNvSpPr/>
          <p:nvPr/>
        </p:nvSpPr>
        <p:spPr>
          <a:xfrm>
            <a:off x="307105" y="2345853"/>
            <a:ext cx="4556635" cy="2228286"/>
          </a:xfrm>
          <a:prstGeom prst="roundRect">
            <a:avLst>
              <a:gd name="adj" fmla="val 3223"/>
            </a:avLst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>
              <a:defRPr/>
            </a:pPr>
            <a:r>
              <a:rPr lang="en-US" altLang="ko-KR" b="1" dirty="0" smtClean="0">
                <a:solidFill>
                  <a:srgbClr val="000000"/>
                </a:solidFill>
                <a:ea typeface="맑은 고딕" pitchFamily="50" charset="-127"/>
              </a:rPr>
              <a:t>Application Server</a:t>
            </a:r>
            <a:endParaRPr lang="en-US" altLang="ko-KR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25" name="모서리가 둥근 직사각형 6"/>
          <p:cNvSpPr/>
          <p:nvPr/>
        </p:nvSpPr>
        <p:spPr>
          <a:xfrm>
            <a:off x="416496" y="2780928"/>
            <a:ext cx="1144597" cy="395655"/>
          </a:xfrm>
          <a:prstGeom prst="roundRect">
            <a:avLst>
              <a:gd name="adj" fmla="val 4421"/>
            </a:avLst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 algn="ctr">
              <a:defRPr/>
            </a:pPr>
            <a:r>
              <a:rPr lang="ko-KR" altLang="en-US" dirty="0" smtClean="0">
                <a:solidFill>
                  <a:srgbClr val="000000"/>
                </a:solidFill>
                <a:ea typeface="맑은 고딕" pitchFamily="50" charset="-127"/>
              </a:rPr>
              <a:t>기본 음성 통화</a:t>
            </a:r>
            <a:endParaRPr lang="en-US" altLang="ko-KR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26" name="모서리가 둥근 직사각형 6"/>
          <p:cNvSpPr/>
          <p:nvPr/>
        </p:nvSpPr>
        <p:spPr>
          <a:xfrm>
            <a:off x="1640633" y="2780928"/>
            <a:ext cx="864096" cy="395655"/>
          </a:xfrm>
          <a:prstGeom prst="roundRect">
            <a:avLst>
              <a:gd name="adj" fmla="val 4421"/>
            </a:avLst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 algn="ctr">
              <a:defRPr/>
            </a:pPr>
            <a:r>
              <a:rPr lang="ko-KR" altLang="en-US" dirty="0" smtClean="0">
                <a:solidFill>
                  <a:srgbClr val="000000"/>
                </a:solidFill>
                <a:ea typeface="맑은 고딕" pitchFamily="50" charset="-127"/>
              </a:rPr>
              <a:t>음성 쪽지</a:t>
            </a:r>
            <a:endParaRPr lang="en-US" altLang="ko-KR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27" name="모서리가 둥근 직사각형 6"/>
          <p:cNvSpPr/>
          <p:nvPr/>
        </p:nvSpPr>
        <p:spPr>
          <a:xfrm>
            <a:off x="2581480" y="2780928"/>
            <a:ext cx="993171" cy="395655"/>
          </a:xfrm>
          <a:prstGeom prst="roundRect">
            <a:avLst>
              <a:gd name="adj" fmla="val 4421"/>
            </a:avLst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 algn="ctr">
              <a:defRPr/>
            </a:pPr>
            <a:r>
              <a:rPr lang="ko-KR" altLang="en-US" dirty="0" err="1" smtClean="0">
                <a:solidFill>
                  <a:srgbClr val="000000"/>
                </a:solidFill>
                <a:ea typeface="맑은 고딕" pitchFamily="50" charset="-127"/>
              </a:rPr>
              <a:t>모바일</a:t>
            </a:r>
            <a:r>
              <a:rPr lang="ko-KR" altLang="en-US" dirty="0" smtClean="0">
                <a:solidFill>
                  <a:srgbClr val="000000"/>
                </a:solidFill>
                <a:ea typeface="맑은 고딕" pitchFamily="50" charset="-127"/>
              </a:rPr>
              <a:t> 투표</a:t>
            </a:r>
            <a:endParaRPr lang="en-US" altLang="ko-KR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28" name="모서리가 둥근 직사각형 6"/>
          <p:cNvSpPr/>
          <p:nvPr/>
        </p:nvSpPr>
        <p:spPr>
          <a:xfrm>
            <a:off x="3656856" y="2780928"/>
            <a:ext cx="1080120" cy="395655"/>
          </a:xfrm>
          <a:prstGeom prst="roundRect">
            <a:avLst>
              <a:gd name="adj" fmla="val 4421"/>
            </a:avLst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 algn="ctr">
              <a:defRPr/>
            </a:pPr>
            <a:r>
              <a:rPr lang="ko-KR" altLang="en-US" dirty="0" err="1" smtClean="0">
                <a:solidFill>
                  <a:srgbClr val="000000"/>
                </a:solidFill>
                <a:ea typeface="맑은 고딕" pitchFamily="50" charset="-127"/>
              </a:rPr>
              <a:t>컨퍼런스</a:t>
            </a:r>
            <a:r>
              <a:rPr lang="ko-KR" altLang="en-US" dirty="0" smtClean="0">
                <a:solidFill>
                  <a:srgbClr val="000000"/>
                </a:solidFill>
                <a:ea typeface="맑은 고딕" pitchFamily="50" charset="-127"/>
              </a:rPr>
              <a:t> 콜</a:t>
            </a:r>
            <a:endParaRPr lang="en-US" altLang="ko-KR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29" name="모서리가 둥근 직사각형 6"/>
          <p:cNvSpPr/>
          <p:nvPr/>
        </p:nvSpPr>
        <p:spPr>
          <a:xfrm>
            <a:off x="416496" y="3972490"/>
            <a:ext cx="4320480" cy="464622"/>
          </a:xfrm>
          <a:prstGeom prst="roundRect">
            <a:avLst>
              <a:gd name="adj" fmla="val 8447"/>
            </a:avLst>
          </a:prstGeom>
          <a:gradFill flip="none" rotWithShape="1">
            <a:gsLst>
              <a:gs pos="47500">
                <a:schemeClr val="tx1">
                  <a:lumMod val="75000"/>
                  <a:lumOff val="25000"/>
                  <a:alpha val="90000"/>
                </a:schemeClr>
              </a:gs>
              <a:gs pos="0">
                <a:schemeClr val="tx1">
                  <a:lumMod val="85000"/>
                  <a:lumOff val="15000"/>
                  <a:alpha val="90000"/>
                </a:schemeClr>
              </a:gs>
              <a:gs pos="100000">
                <a:schemeClr val="tx1">
                  <a:lumMod val="50000"/>
                  <a:lumOff val="50000"/>
                  <a:alpha val="83000"/>
                </a:schemeClr>
              </a:gs>
            </a:gsLst>
            <a:lin ang="5400000" scaled="1"/>
            <a:tileRect/>
          </a:gradFill>
          <a:ln w="95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lt"/>
                <a:ea typeface="맑은 고딕" pitchFamily="50" charset="-127"/>
              </a:rPr>
              <a:t>Media Handling Library</a:t>
            </a:r>
            <a:endParaRPr lang="en-US" altLang="ko-KR" sz="1600" dirty="0" smtClean="0">
              <a:solidFill>
                <a:schemeClr val="bg1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30" name="모서리가 둥근 직사각형 6"/>
          <p:cNvSpPr/>
          <p:nvPr/>
        </p:nvSpPr>
        <p:spPr>
          <a:xfrm>
            <a:off x="416497" y="3324418"/>
            <a:ext cx="4320480" cy="464622"/>
          </a:xfrm>
          <a:prstGeom prst="roundRect">
            <a:avLst>
              <a:gd name="adj" fmla="val 8447"/>
            </a:avLst>
          </a:prstGeom>
          <a:gradFill flip="none" rotWithShape="1">
            <a:gsLst>
              <a:gs pos="47500">
                <a:schemeClr val="tx1">
                  <a:lumMod val="75000"/>
                  <a:lumOff val="25000"/>
                  <a:alpha val="90000"/>
                </a:schemeClr>
              </a:gs>
              <a:gs pos="0">
                <a:schemeClr val="tx1">
                  <a:lumMod val="85000"/>
                  <a:lumOff val="15000"/>
                  <a:alpha val="90000"/>
                </a:schemeClr>
              </a:gs>
              <a:gs pos="100000">
                <a:schemeClr val="tx1">
                  <a:lumMod val="50000"/>
                  <a:lumOff val="50000"/>
                  <a:alpha val="83000"/>
                </a:schemeClr>
              </a:gs>
            </a:gsLst>
            <a:lin ang="5400000" scaled="1"/>
            <a:tileRect/>
          </a:gradFill>
          <a:ln w="95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lt"/>
                <a:ea typeface="맑은 고딕" pitchFamily="50" charset="-127"/>
              </a:rPr>
              <a:t>Service Creation Framework</a:t>
            </a:r>
            <a:endParaRPr lang="en-US" altLang="ko-KR" sz="1800" b="1" dirty="0" smtClean="0">
              <a:solidFill>
                <a:schemeClr val="bg1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31" name="모서리가 둥근 직사각형 6"/>
          <p:cNvSpPr/>
          <p:nvPr/>
        </p:nvSpPr>
        <p:spPr>
          <a:xfrm>
            <a:off x="307105" y="4798423"/>
            <a:ext cx="4556635" cy="1654913"/>
          </a:xfrm>
          <a:prstGeom prst="roundRect">
            <a:avLst>
              <a:gd name="adj" fmla="val 3223"/>
            </a:avLst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>
              <a:defRPr/>
            </a:pPr>
            <a:r>
              <a:rPr lang="en-US" altLang="ko-KR" b="1" dirty="0" smtClean="0">
                <a:solidFill>
                  <a:srgbClr val="000000"/>
                </a:solidFill>
                <a:ea typeface="맑은 고딕" pitchFamily="50" charset="-127"/>
              </a:rPr>
              <a:t>Media Server</a:t>
            </a:r>
            <a:endParaRPr lang="en-US" altLang="ko-KR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32" name="왼쪽/오른쪽 화살표 31"/>
          <p:cNvSpPr/>
          <p:nvPr/>
        </p:nvSpPr>
        <p:spPr>
          <a:xfrm rot="5400000">
            <a:off x="2347480" y="4302046"/>
            <a:ext cx="468000" cy="645872"/>
          </a:xfrm>
          <a:prstGeom prst="leftRightArrow">
            <a:avLst>
              <a:gd name="adj1" fmla="val 66817"/>
              <a:gd name="adj2" fmla="val 29134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33" name="모서리가 둥근 직사각형 6"/>
          <p:cNvSpPr/>
          <p:nvPr/>
        </p:nvSpPr>
        <p:spPr>
          <a:xfrm>
            <a:off x="416496" y="5229200"/>
            <a:ext cx="2088233" cy="464622"/>
          </a:xfrm>
          <a:prstGeom prst="roundRect">
            <a:avLst>
              <a:gd name="adj" fmla="val 8447"/>
            </a:avLst>
          </a:prstGeom>
          <a:gradFill flip="none" rotWithShape="1">
            <a:gsLst>
              <a:gs pos="47500">
                <a:schemeClr val="tx1">
                  <a:lumMod val="75000"/>
                  <a:lumOff val="25000"/>
                  <a:alpha val="90000"/>
                </a:schemeClr>
              </a:gs>
              <a:gs pos="0">
                <a:schemeClr val="tx1">
                  <a:lumMod val="85000"/>
                  <a:lumOff val="15000"/>
                  <a:alpha val="90000"/>
                </a:schemeClr>
              </a:gs>
              <a:gs pos="100000">
                <a:schemeClr val="tx1">
                  <a:lumMod val="50000"/>
                  <a:lumOff val="50000"/>
                  <a:alpha val="83000"/>
                </a:schemeClr>
              </a:gs>
            </a:gsLst>
            <a:lin ang="5400000" scaled="1"/>
            <a:tileRect/>
          </a:gradFill>
          <a:ln w="95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lt"/>
                <a:ea typeface="맑은 고딕" pitchFamily="50" charset="-127"/>
              </a:rPr>
              <a:t>IVR</a:t>
            </a:r>
            <a:endParaRPr lang="en-US" altLang="ko-KR" sz="1600" dirty="0" smtClean="0">
              <a:solidFill>
                <a:schemeClr val="bg1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34" name="모서리가 둥근 직사각형 6"/>
          <p:cNvSpPr/>
          <p:nvPr/>
        </p:nvSpPr>
        <p:spPr>
          <a:xfrm>
            <a:off x="2609701" y="5229200"/>
            <a:ext cx="2088233" cy="464622"/>
          </a:xfrm>
          <a:prstGeom prst="roundRect">
            <a:avLst>
              <a:gd name="adj" fmla="val 8447"/>
            </a:avLst>
          </a:prstGeom>
          <a:gradFill flip="none" rotWithShape="1">
            <a:gsLst>
              <a:gs pos="47500">
                <a:schemeClr val="tx1">
                  <a:lumMod val="75000"/>
                  <a:lumOff val="25000"/>
                  <a:alpha val="90000"/>
                </a:schemeClr>
              </a:gs>
              <a:gs pos="0">
                <a:schemeClr val="tx1">
                  <a:lumMod val="85000"/>
                  <a:lumOff val="15000"/>
                  <a:alpha val="90000"/>
                </a:schemeClr>
              </a:gs>
              <a:gs pos="100000">
                <a:schemeClr val="tx1">
                  <a:lumMod val="50000"/>
                  <a:lumOff val="50000"/>
                  <a:alpha val="83000"/>
                </a:schemeClr>
              </a:gs>
            </a:gsLst>
            <a:lin ang="5400000" scaled="1"/>
            <a:tileRect/>
          </a:gradFill>
          <a:ln w="95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lt"/>
                <a:ea typeface="맑은 고딕" pitchFamily="50" charset="-127"/>
              </a:rPr>
              <a:t>Conference</a:t>
            </a:r>
            <a:endParaRPr lang="en-US" altLang="ko-KR" sz="1600" dirty="0" smtClean="0">
              <a:solidFill>
                <a:schemeClr val="bg1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35" name="모서리가 둥근 직사각형 6"/>
          <p:cNvSpPr/>
          <p:nvPr/>
        </p:nvSpPr>
        <p:spPr>
          <a:xfrm>
            <a:off x="416496" y="5824756"/>
            <a:ext cx="2088233" cy="464622"/>
          </a:xfrm>
          <a:prstGeom prst="roundRect">
            <a:avLst>
              <a:gd name="adj" fmla="val 8447"/>
            </a:avLst>
          </a:prstGeom>
          <a:gradFill flip="none" rotWithShape="1">
            <a:gsLst>
              <a:gs pos="47500">
                <a:schemeClr val="tx1">
                  <a:lumMod val="75000"/>
                  <a:lumOff val="25000"/>
                  <a:alpha val="90000"/>
                </a:schemeClr>
              </a:gs>
              <a:gs pos="0">
                <a:schemeClr val="tx1">
                  <a:lumMod val="85000"/>
                  <a:lumOff val="15000"/>
                  <a:alpha val="90000"/>
                </a:schemeClr>
              </a:gs>
              <a:gs pos="100000">
                <a:schemeClr val="tx1">
                  <a:lumMod val="50000"/>
                  <a:lumOff val="50000"/>
                  <a:alpha val="83000"/>
                </a:schemeClr>
              </a:gs>
            </a:gsLst>
            <a:lin ang="5400000" scaled="1"/>
            <a:tileRect/>
          </a:gradFill>
          <a:ln w="95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lt"/>
                <a:ea typeface="맑은 고딕" pitchFamily="50" charset="-127"/>
              </a:rPr>
              <a:t>Announcement</a:t>
            </a:r>
            <a:endParaRPr lang="en-US" altLang="ko-KR" sz="1600" dirty="0" smtClean="0">
              <a:solidFill>
                <a:schemeClr val="bg1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36" name="모서리가 둥근 직사각형 6"/>
          <p:cNvSpPr/>
          <p:nvPr/>
        </p:nvSpPr>
        <p:spPr>
          <a:xfrm>
            <a:off x="2615111" y="5824756"/>
            <a:ext cx="2088233" cy="464622"/>
          </a:xfrm>
          <a:prstGeom prst="roundRect">
            <a:avLst>
              <a:gd name="adj" fmla="val 8447"/>
            </a:avLst>
          </a:prstGeom>
          <a:gradFill flip="none" rotWithShape="1">
            <a:gsLst>
              <a:gs pos="47500">
                <a:schemeClr val="tx1">
                  <a:lumMod val="75000"/>
                  <a:lumOff val="25000"/>
                  <a:alpha val="90000"/>
                </a:schemeClr>
              </a:gs>
              <a:gs pos="0">
                <a:schemeClr val="tx1">
                  <a:lumMod val="85000"/>
                  <a:lumOff val="15000"/>
                  <a:alpha val="90000"/>
                </a:schemeClr>
              </a:gs>
              <a:gs pos="100000">
                <a:schemeClr val="tx1">
                  <a:lumMod val="50000"/>
                  <a:lumOff val="50000"/>
                  <a:alpha val="83000"/>
                </a:schemeClr>
              </a:gs>
            </a:gsLst>
            <a:lin ang="5400000" scaled="1"/>
            <a:tileRect/>
          </a:gradFill>
          <a:ln w="95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lt"/>
                <a:ea typeface="맑은 고딕" pitchFamily="50" charset="-127"/>
              </a:rPr>
              <a:t>Relay</a:t>
            </a:r>
            <a:endParaRPr lang="en-US" altLang="ko-KR" sz="1600" dirty="0" smtClean="0">
              <a:solidFill>
                <a:schemeClr val="bg1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37" name="왼쪽/오른쪽 화살표 36"/>
          <p:cNvSpPr/>
          <p:nvPr/>
        </p:nvSpPr>
        <p:spPr>
          <a:xfrm rot="5400000">
            <a:off x="2347480" y="3562273"/>
            <a:ext cx="468000" cy="645872"/>
          </a:xfrm>
          <a:prstGeom prst="leftRightArrow">
            <a:avLst>
              <a:gd name="adj1" fmla="val 66817"/>
              <a:gd name="adj2" fmla="val 29134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38" name="왼쪽/오른쪽 화살표 37"/>
          <p:cNvSpPr/>
          <p:nvPr/>
        </p:nvSpPr>
        <p:spPr>
          <a:xfrm rot="5400000">
            <a:off x="2347480" y="2915697"/>
            <a:ext cx="468000" cy="645872"/>
          </a:xfrm>
          <a:prstGeom prst="leftRightArrow">
            <a:avLst>
              <a:gd name="adj1" fmla="val 66817"/>
              <a:gd name="adj2" fmla="val 29134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241032" y="3836185"/>
            <a:ext cx="4370155" cy="1126801"/>
            <a:chOff x="5241032" y="3717032"/>
            <a:chExt cx="4370155" cy="1126801"/>
          </a:xfrm>
        </p:grpSpPr>
        <p:sp>
          <p:nvSpPr>
            <p:cNvPr id="39" name="모서리가 둥근 직사각형 6"/>
            <p:cNvSpPr/>
            <p:nvPr/>
          </p:nvSpPr>
          <p:spPr>
            <a:xfrm>
              <a:off x="5241032" y="3717032"/>
              <a:ext cx="4361001" cy="1126800"/>
            </a:xfrm>
            <a:prstGeom prst="roundRect">
              <a:avLst>
                <a:gd name="adj" fmla="val 8447"/>
              </a:avLst>
            </a:prstGeom>
            <a:gradFill flip="none" rotWithShape="1">
              <a:gsLst>
                <a:gs pos="48300">
                  <a:srgbClr val="EAEAEA">
                    <a:alpha val="90000"/>
                  </a:srgbClr>
                </a:gs>
                <a:gs pos="0">
                  <a:schemeClr val="bg1">
                    <a:lumMod val="86000"/>
                    <a:alpha val="90000"/>
                  </a:schemeClr>
                </a:gs>
                <a:gs pos="100000">
                  <a:schemeClr val="bg1">
                    <a:lumMod val="98000"/>
                    <a:alpha val="90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endPara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35288" y="3717033"/>
              <a:ext cx="3475899" cy="11268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en-US" altLang="ko-KR" b="1" dirty="0" smtClean="0">
                  <a:latin typeface="+mn-lt"/>
                  <a:ea typeface="맑은 고딕" pitchFamily="50" charset="-127"/>
                </a:rPr>
                <a:t>High Performance</a:t>
              </a:r>
            </a:p>
            <a:p>
              <a:endParaRPr lang="en-US" altLang="ko-KR" dirty="0">
                <a:latin typeface="+mn-lt"/>
                <a:ea typeface="맑은 고딕" pitchFamily="50" charset="-127"/>
              </a:endParaRPr>
            </a:p>
            <a:p>
              <a:r>
                <a:rPr lang="en-US" altLang="ko-KR" dirty="0" smtClean="0">
                  <a:solidFill>
                    <a:srgbClr val="000000"/>
                  </a:solidFill>
                  <a:latin typeface="Arial"/>
                  <a:ea typeface="맑은 고딕" pitchFamily="50" charset="-127"/>
                </a:rPr>
                <a:t>No Clustering, NIO, In-Memory-DB, </a:t>
              </a:r>
              <a:r>
                <a:rPr lang="en-US" altLang="ko-KR" dirty="0" err="1" smtClean="0">
                  <a:solidFill>
                    <a:srgbClr val="000000"/>
                  </a:solidFill>
                  <a:latin typeface="Arial"/>
                  <a:ea typeface="맑은 고딕" pitchFamily="50" charset="-127"/>
                </a:rPr>
                <a:t>NoSQL</a:t>
              </a:r>
              <a:r>
                <a:rPr lang="en-US" altLang="ko-KR" dirty="0" smtClean="0">
                  <a:solidFill>
                    <a:srgbClr val="000000"/>
                  </a:solidFill>
                  <a:latin typeface="Arial"/>
                  <a:ea typeface="맑은 고딕" pitchFamily="50" charset="-127"/>
                </a:rPr>
                <a:t> </a:t>
              </a:r>
              <a:r>
                <a:rPr lang="ko-KR" altLang="en-US" smtClean="0">
                  <a:solidFill>
                    <a:srgbClr val="000000"/>
                  </a:solidFill>
                  <a:latin typeface="Arial"/>
                  <a:ea typeface="맑은 고딕" pitchFamily="50" charset="-127"/>
                </a:rPr>
                <a:t>등의 기술을 적극적으로 활용하여 최대한의 성능 향상을 내도록 설계</a:t>
              </a:r>
              <a:r>
                <a:rPr lang="en-US" altLang="ko-KR" dirty="0" smtClean="0">
                  <a:solidFill>
                    <a:srgbClr val="000000"/>
                  </a:solidFill>
                  <a:latin typeface="Arial"/>
                  <a:ea typeface="맑은 고딕" pitchFamily="50" charset="-127"/>
                </a:rPr>
                <a:t>.</a:t>
              </a:r>
              <a:endParaRPr lang="en-US" altLang="ko-KR" dirty="0">
                <a:latin typeface="+mn-lt"/>
                <a:ea typeface="맑은 고딕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241032" y="5326536"/>
            <a:ext cx="4370155" cy="1126800"/>
            <a:chOff x="5241032" y="5326536"/>
            <a:chExt cx="4370155" cy="1126800"/>
          </a:xfrm>
        </p:grpSpPr>
        <p:sp>
          <p:nvSpPr>
            <p:cNvPr id="41" name="모서리가 둥근 직사각형 6"/>
            <p:cNvSpPr/>
            <p:nvPr/>
          </p:nvSpPr>
          <p:spPr>
            <a:xfrm>
              <a:off x="5241032" y="5326536"/>
              <a:ext cx="4361001" cy="1126800"/>
            </a:xfrm>
            <a:prstGeom prst="roundRect">
              <a:avLst>
                <a:gd name="adj" fmla="val 8447"/>
              </a:avLst>
            </a:prstGeom>
            <a:gradFill flip="none" rotWithShape="1">
              <a:gsLst>
                <a:gs pos="48300">
                  <a:srgbClr val="EAEAEA">
                    <a:alpha val="90000"/>
                  </a:srgbClr>
                </a:gs>
                <a:gs pos="0">
                  <a:schemeClr val="bg1">
                    <a:lumMod val="86000"/>
                    <a:alpha val="90000"/>
                  </a:schemeClr>
                </a:gs>
                <a:gs pos="100000">
                  <a:schemeClr val="bg1">
                    <a:lumMod val="98000"/>
                    <a:alpha val="90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endPara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135288" y="5326536"/>
              <a:ext cx="3475899" cy="11268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en-US" altLang="ko-KR" b="1" dirty="0" smtClean="0">
                  <a:latin typeface="+mn-lt"/>
                  <a:ea typeface="맑은 고딕" pitchFamily="50" charset="-127"/>
                </a:rPr>
                <a:t>Enterprise Monitoring and Management</a:t>
              </a:r>
            </a:p>
            <a:p>
              <a:endParaRPr lang="en-US" altLang="ko-KR" dirty="0">
                <a:latin typeface="+mn-lt"/>
                <a:ea typeface="맑은 고딕" pitchFamily="50" charset="-127"/>
              </a:endParaRPr>
            </a:p>
            <a:p>
              <a:r>
                <a:rPr lang="en-US" altLang="ko-KR" dirty="0" smtClean="0">
                  <a:latin typeface="+mn-lt"/>
                  <a:ea typeface="맑은 고딕" pitchFamily="50" charset="-127"/>
                </a:rPr>
                <a:t>IMS </a:t>
              </a:r>
              <a:r>
                <a:rPr lang="ko-KR" altLang="en-US" smtClean="0">
                  <a:latin typeface="+mn-lt"/>
                  <a:ea typeface="맑은 고딕" pitchFamily="50" charset="-127"/>
                </a:rPr>
                <a:t>각 구성요소들의 상태를 쉽게 확인할 수 있도록 </a:t>
              </a:r>
              <a:r>
                <a:rPr lang="en-US" altLang="ko-KR" dirty="0" smtClean="0">
                  <a:latin typeface="+mn-lt"/>
                  <a:ea typeface="맑은 고딕" pitchFamily="50" charset="-127"/>
                </a:rPr>
                <a:t>Management Console</a:t>
              </a:r>
              <a:r>
                <a:rPr lang="ko-KR" altLang="en-US" smtClean="0">
                  <a:latin typeface="+mn-lt"/>
                  <a:ea typeface="맑은 고딕" pitchFamily="50" charset="-127"/>
                </a:rPr>
                <a:t>의  구축 필요</a:t>
              </a:r>
              <a:r>
                <a:rPr lang="en-US" altLang="ko-KR" dirty="0" smtClean="0">
                  <a:latin typeface="+mn-lt"/>
                  <a:ea typeface="맑은 고딕" pitchFamily="50" charset="-127"/>
                </a:rPr>
                <a:t>.</a:t>
              </a:r>
              <a:endParaRPr lang="en-US" altLang="ko-KR" dirty="0">
                <a:latin typeface="+mn-lt"/>
                <a:ea typeface="맑은 고딕" pitchFamily="50" charset="-127"/>
              </a:endParaRPr>
            </a:p>
          </p:txBody>
        </p:sp>
      </p:grpSp>
      <p:pic>
        <p:nvPicPr>
          <p:cNvPr id="46" name="그림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397" y="2466411"/>
            <a:ext cx="885663" cy="885663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28" y="3956785"/>
            <a:ext cx="885600" cy="88560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397" y="5447136"/>
            <a:ext cx="8856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16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Logical Architecture - Conceptual</a:t>
            </a:r>
            <a:endParaRPr lang="ko-KR" altLang="en-US" dirty="0"/>
          </a:p>
        </p:txBody>
      </p:sp>
      <p:sp>
        <p:nvSpPr>
          <p:cNvPr id="4" name="모서리가 둥근 직사각형 6"/>
          <p:cNvSpPr/>
          <p:nvPr/>
        </p:nvSpPr>
        <p:spPr>
          <a:xfrm>
            <a:off x="208788" y="1200858"/>
            <a:ext cx="3585641" cy="613519"/>
          </a:xfrm>
          <a:prstGeom prst="roundRect">
            <a:avLst>
              <a:gd name="adj" fmla="val 8447"/>
            </a:avLst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ea typeface="맑은 고딕" pitchFamily="50" charset="-127"/>
              </a:rPr>
              <a:t>Typhone App</a:t>
            </a:r>
            <a:endParaRPr lang="en-US" altLang="ko-KR" sz="10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167" name="모서리가 둥근 직사각형 6"/>
          <p:cNvSpPr/>
          <p:nvPr/>
        </p:nvSpPr>
        <p:spPr>
          <a:xfrm>
            <a:off x="266802" y="1534116"/>
            <a:ext cx="1124299" cy="233141"/>
          </a:xfrm>
          <a:prstGeom prst="roundRect">
            <a:avLst>
              <a:gd name="adj" fmla="val 18009"/>
            </a:avLst>
          </a:prstGeom>
          <a:solidFill>
            <a:schemeClr val="bg1"/>
          </a:solidFill>
          <a:ln w="9525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 algn="ctr">
              <a:defRPr/>
            </a:pPr>
            <a:r>
              <a:rPr lang="en-US" altLang="ko-KR" sz="800" dirty="0" err="1" smtClean="0">
                <a:solidFill>
                  <a:srgbClr val="000000"/>
                </a:solidFill>
                <a:ea typeface="맑은 고딕" pitchFamily="50" charset="-127"/>
              </a:rPr>
              <a:t>webrtc</a:t>
            </a:r>
            <a:endParaRPr lang="en-US" altLang="ko-KR" sz="800" dirty="0" smtClean="0">
              <a:solidFill>
                <a:srgbClr val="000000"/>
              </a:solidFill>
              <a:ea typeface="맑은 고딕" pitchFamily="50" charset="-127"/>
            </a:endParaRPr>
          </a:p>
        </p:txBody>
      </p:sp>
      <p:cxnSp>
        <p:nvCxnSpPr>
          <p:cNvPr id="90" name="직선 화살표 연결선 1071"/>
          <p:cNvCxnSpPr>
            <a:stCxn id="4" idx="0"/>
            <a:endCxn id="1029" idx="0"/>
          </p:cNvCxnSpPr>
          <p:nvPr/>
        </p:nvCxnSpPr>
        <p:spPr>
          <a:xfrm rot="16200000" flipH="1">
            <a:off x="3465391" y="-262924"/>
            <a:ext cx="189194" cy="3116758"/>
          </a:xfrm>
          <a:prstGeom prst="bentConnector3">
            <a:avLst>
              <a:gd name="adj1" fmla="val -12082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1071"/>
          <p:cNvCxnSpPr>
            <a:stCxn id="4" idx="0"/>
            <a:endCxn id="123" idx="0"/>
          </p:cNvCxnSpPr>
          <p:nvPr/>
        </p:nvCxnSpPr>
        <p:spPr>
          <a:xfrm rot="16200000" flipH="1">
            <a:off x="3935588" y="-733121"/>
            <a:ext cx="189194" cy="4057152"/>
          </a:xfrm>
          <a:prstGeom prst="bentConnector3">
            <a:avLst>
              <a:gd name="adj1" fmla="val -12082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Projects\Templates\Icons\3Com\PPT Clipt\phone.gif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207" y="505028"/>
            <a:ext cx="880492" cy="88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4808984" y="1390052"/>
            <a:ext cx="695609" cy="742804"/>
            <a:chOff x="4808984" y="1390052"/>
            <a:chExt cx="695609" cy="742804"/>
          </a:xfrm>
        </p:grpSpPr>
        <p:sp>
          <p:nvSpPr>
            <p:cNvPr id="77" name="TextBox 76"/>
            <p:cNvSpPr txBox="1"/>
            <p:nvPr/>
          </p:nvSpPr>
          <p:spPr>
            <a:xfrm>
              <a:off x="4891839" y="1917412"/>
              <a:ext cx="6127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+mn-lt"/>
                  <a:ea typeface="맑은 고딕" pitchFamily="50" charset="-127"/>
                </a:rPr>
                <a:t>GCM</a:t>
              </a:r>
            </a:p>
          </p:txBody>
        </p:sp>
        <p:pic>
          <p:nvPicPr>
            <p:cNvPr id="1029" name="Picture 5" descr="D:\Projects\Templates\Icons\3Com\PPT Clipt\chasis10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8984" y="1390052"/>
              <a:ext cx="618766" cy="618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그룹 73"/>
          <p:cNvGrpSpPr/>
          <p:nvPr/>
        </p:nvGrpSpPr>
        <p:grpSpPr>
          <a:xfrm>
            <a:off x="5749378" y="1390052"/>
            <a:ext cx="712373" cy="732915"/>
            <a:chOff x="5749378" y="1390052"/>
            <a:chExt cx="712373" cy="732915"/>
          </a:xfrm>
        </p:grpSpPr>
        <p:sp>
          <p:nvSpPr>
            <p:cNvPr id="89" name="TextBox 88"/>
            <p:cNvSpPr txBox="1"/>
            <p:nvPr/>
          </p:nvSpPr>
          <p:spPr>
            <a:xfrm>
              <a:off x="5848997" y="1907523"/>
              <a:ext cx="6127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+mn-lt"/>
                  <a:ea typeface="맑은 고딕" pitchFamily="50" charset="-127"/>
                </a:rPr>
                <a:t>APNS</a:t>
              </a:r>
            </a:p>
          </p:txBody>
        </p:sp>
        <p:pic>
          <p:nvPicPr>
            <p:cNvPr id="123" name="Picture 5" descr="D:\Projects\Templates\Icons\3Com\PPT Clipt\chasis10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9378" y="1390052"/>
              <a:ext cx="618766" cy="618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1" name="Picture 7" descr="D:\Projects\Templates\Icons\3Com\PPT Clipt\handphone.gif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804" y="1002383"/>
            <a:ext cx="1063466" cy="106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/>
          <p:cNvSpPr txBox="1"/>
          <p:nvPr/>
        </p:nvSpPr>
        <p:spPr>
          <a:xfrm>
            <a:off x="8815913" y="1670366"/>
            <a:ext cx="88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+mn-lt"/>
                <a:ea typeface="맑은 고딕" pitchFamily="50" charset="-127"/>
              </a:rPr>
              <a:t>Telephony Station</a:t>
            </a:r>
          </a:p>
        </p:txBody>
      </p:sp>
      <p:cxnSp>
        <p:nvCxnSpPr>
          <p:cNvPr id="133" name="직선 화살표 연결선 1071"/>
          <p:cNvCxnSpPr>
            <a:stCxn id="122" idx="1"/>
            <a:endCxn id="1031" idx="3"/>
          </p:cNvCxnSpPr>
          <p:nvPr/>
        </p:nvCxnSpPr>
        <p:spPr>
          <a:xfrm rot="10800000">
            <a:off x="7595271" y="1534116"/>
            <a:ext cx="762509" cy="25827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071"/>
          <p:cNvCxnSpPr>
            <a:stCxn id="122" idx="0"/>
            <a:endCxn id="1026" idx="3"/>
          </p:cNvCxnSpPr>
          <p:nvPr/>
        </p:nvCxnSpPr>
        <p:spPr>
          <a:xfrm rot="16200000" flipV="1">
            <a:off x="8278454" y="1143520"/>
            <a:ext cx="562343" cy="165851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모서리가 둥근 직사각형 6"/>
          <p:cNvSpPr/>
          <p:nvPr/>
        </p:nvSpPr>
        <p:spPr>
          <a:xfrm>
            <a:off x="208788" y="2431540"/>
            <a:ext cx="9486577" cy="1562558"/>
          </a:xfrm>
          <a:prstGeom prst="roundRect">
            <a:avLst>
              <a:gd name="adj" fmla="val 4748"/>
            </a:avLst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ea typeface="맑은 고딕" pitchFamily="50" charset="-127"/>
              </a:rPr>
              <a:t>IMS</a:t>
            </a:r>
            <a:endParaRPr lang="en-US" altLang="ko-KR" sz="10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171" name="모서리가 둥근 직사각형 6"/>
          <p:cNvSpPr/>
          <p:nvPr/>
        </p:nvSpPr>
        <p:spPr>
          <a:xfrm>
            <a:off x="2336798" y="2534458"/>
            <a:ext cx="4162172" cy="1406456"/>
          </a:xfrm>
          <a:prstGeom prst="roundRect">
            <a:avLst>
              <a:gd name="adj" fmla="val 4325"/>
            </a:avLst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ea typeface="맑은 고딕" pitchFamily="50" charset="-127"/>
              </a:rPr>
              <a:t>SIP A/S</a:t>
            </a:r>
            <a:endParaRPr lang="en-US" altLang="ko-KR" sz="10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186" name="모서리가 둥근 직사각형 6"/>
          <p:cNvSpPr/>
          <p:nvPr/>
        </p:nvSpPr>
        <p:spPr>
          <a:xfrm>
            <a:off x="1163284" y="2534457"/>
            <a:ext cx="1089564" cy="1406457"/>
          </a:xfrm>
          <a:prstGeom prst="roundRect">
            <a:avLst>
              <a:gd name="adj" fmla="val 4444"/>
            </a:avLst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ea typeface="맑은 고딕" pitchFamily="50" charset="-127"/>
              </a:rPr>
              <a:t>Media Server</a:t>
            </a:r>
            <a:endParaRPr lang="en-US" altLang="ko-KR" sz="10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191" name="모서리가 둥근 직사각형 6"/>
          <p:cNvSpPr/>
          <p:nvPr/>
        </p:nvSpPr>
        <p:spPr>
          <a:xfrm>
            <a:off x="8776753" y="2534458"/>
            <a:ext cx="852277" cy="1406456"/>
          </a:xfrm>
          <a:prstGeom prst="roundRect">
            <a:avLst>
              <a:gd name="adj" fmla="val 7045"/>
            </a:avLst>
          </a:prstGeom>
          <a:solidFill>
            <a:schemeClr val="bg1"/>
          </a:solidFill>
          <a:ln>
            <a:prstDash val="soli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ea typeface="맑은 고딕" pitchFamily="50" charset="-127"/>
              </a:rPr>
              <a:t>Media Gateway</a:t>
            </a:r>
            <a:endParaRPr lang="en-US" altLang="ko-KR" sz="10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193" name="모서리가 둥근 직사각형 6"/>
          <p:cNvSpPr/>
          <p:nvPr/>
        </p:nvSpPr>
        <p:spPr>
          <a:xfrm>
            <a:off x="6582919" y="2534457"/>
            <a:ext cx="1118337" cy="1406457"/>
          </a:xfrm>
          <a:prstGeom prst="roundRect">
            <a:avLst>
              <a:gd name="adj" fmla="val 5515"/>
            </a:avLst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ea typeface="맑은 고딕" pitchFamily="50" charset="-127"/>
              </a:rPr>
              <a:t>Repository</a:t>
            </a:r>
            <a:endParaRPr lang="en-US" altLang="ko-KR" sz="10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196" name="원통 195"/>
          <p:cNvSpPr/>
          <p:nvPr/>
        </p:nvSpPr>
        <p:spPr>
          <a:xfrm>
            <a:off x="6658877" y="2831243"/>
            <a:ext cx="983046" cy="221078"/>
          </a:xfrm>
          <a:prstGeom prst="can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kern="0" dirty="0" err="1" smtClean="0">
                <a:latin typeface="+mn-lt"/>
                <a:ea typeface="맑은 고딕" pitchFamily="50" charset="-127"/>
                <a:cs typeface="Arial" pitchFamily="34" charset="0"/>
              </a:rPr>
              <a:t>Redis</a:t>
            </a:r>
            <a:endParaRPr kumimoji="0" lang="ko-KR" altLang="en-US" sz="800" kern="0" dirty="0" smtClean="0">
              <a:latin typeface="+mn-lt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514033" y="2831241"/>
            <a:ext cx="933358" cy="1036545"/>
          </a:xfrm>
          <a:prstGeom prst="roundRect">
            <a:avLst>
              <a:gd name="adj" fmla="val 5480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kern="0" dirty="0" smtClean="0">
                <a:latin typeface="+mn-lt"/>
                <a:ea typeface="맑은 고딕" pitchFamily="50" charset="-127"/>
                <a:cs typeface="Arial" pitchFamily="34" charset="0"/>
              </a:rPr>
              <a:t>Web Service</a:t>
            </a:r>
          </a:p>
        </p:txBody>
      </p:sp>
      <p:sp>
        <p:nvSpPr>
          <p:cNvPr id="60" name="모서리가 둥근 직사각형 6"/>
          <p:cNvSpPr/>
          <p:nvPr/>
        </p:nvSpPr>
        <p:spPr>
          <a:xfrm>
            <a:off x="5574250" y="3357012"/>
            <a:ext cx="830481" cy="211113"/>
          </a:xfrm>
          <a:prstGeom prst="roundRect">
            <a:avLst>
              <a:gd name="adj" fmla="val 8447"/>
            </a:avLst>
          </a:prstGeom>
          <a:gradFill flip="none" rotWithShape="1">
            <a:gsLst>
              <a:gs pos="47500">
                <a:schemeClr val="tx1">
                  <a:lumMod val="75000"/>
                  <a:lumOff val="25000"/>
                  <a:alpha val="90000"/>
                </a:schemeClr>
              </a:gs>
              <a:gs pos="0">
                <a:schemeClr val="tx1">
                  <a:lumMod val="85000"/>
                  <a:lumOff val="15000"/>
                  <a:alpha val="90000"/>
                </a:schemeClr>
              </a:gs>
              <a:gs pos="100000">
                <a:schemeClr val="tx1">
                  <a:lumMod val="50000"/>
                  <a:lumOff val="50000"/>
                  <a:alpha val="83000"/>
                </a:schemeClr>
              </a:gs>
            </a:gsLst>
            <a:lin ang="5400000" scaled="1"/>
            <a:tileRect/>
          </a:gradFill>
          <a:ln w="95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 algn="ctr">
              <a:defRPr/>
            </a:pPr>
            <a:r>
              <a:rPr lang="en-US" altLang="ko-KR" sz="800" dirty="0" smtClean="0">
                <a:solidFill>
                  <a:schemeClr val="bg1"/>
                </a:solidFill>
                <a:latin typeface="+mj-lt"/>
                <a:ea typeface="맑은 고딕" pitchFamily="50" charset="-127"/>
              </a:rPr>
              <a:t>Preference</a:t>
            </a:r>
            <a:endParaRPr lang="en-US" altLang="ko-KR" sz="1000" dirty="0" smtClean="0">
              <a:solidFill>
                <a:schemeClr val="bg1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61" name="모서리가 둥근 직사각형 6"/>
          <p:cNvSpPr/>
          <p:nvPr/>
        </p:nvSpPr>
        <p:spPr>
          <a:xfrm>
            <a:off x="5574250" y="3616386"/>
            <a:ext cx="830481" cy="211113"/>
          </a:xfrm>
          <a:prstGeom prst="roundRect">
            <a:avLst>
              <a:gd name="adj" fmla="val 8447"/>
            </a:avLst>
          </a:prstGeom>
          <a:gradFill flip="none" rotWithShape="1">
            <a:gsLst>
              <a:gs pos="47500">
                <a:schemeClr val="tx1">
                  <a:lumMod val="75000"/>
                  <a:lumOff val="25000"/>
                  <a:alpha val="90000"/>
                </a:schemeClr>
              </a:gs>
              <a:gs pos="0">
                <a:schemeClr val="tx1">
                  <a:lumMod val="85000"/>
                  <a:lumOff val="15000"/>
                  <a:alpha val="90000"/>
                </a:schemeClr>
              </a:gs>
              <a:gs pos="100000">
                <a:schemeClr val="tx1">
                  <a:lumMod val="50000"/>
                  <a:lumOff val="50000"/>
                  <a:alpha val="83000"/>
                </a:schemeClr>
              </a:gs>
            </a:gsLst>
            <a:lin ang="5400000" scaled="1"/>
            <a:tileRect/>
          </a:gradFill>
          <a:ln w="95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 algn="ctr">
              <a:defRPr/>
            </a:pPr>
            <a:r>
              <a:rPr lang="en-US" altLang="ko-KR" sz="800" dirty="0" smtClean="0">
                <a:solidFill>
                  <a:schemeClr val="bg1"/>
                </a:solidFill>
                <a:latin typeface="+mj-lt"/>
                <a:ea typeface="맑은 고딕" pitchFamily="50" charset="-127"/>
              </a:rPr>
              <a:t>Activity History</a:t>
            </a:r>
            <a:endParaRPr lang="en-US" altLang="ko-KR" sz="1000" dirty="0" smtClean="0">
              <a:solidFill>
                <a:schemeClr val="bg1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66" name="원통 65"/>
          <p:cNvSpPr/>
          <p:nvPr/>
        </p:nvSpPr>
        <p:spPr>
          <a:xfrm>
            <a:off x="6658877" y="3381899"/>
            <a:ext cx="983046" cy="221078"/>
          </a:xfrm>
          <a:prstGeom prst="can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kern="0" dirty="0" err="1" smtClean="0">
                <a:latin typeface="+mn-lt"/>
                <a:ea typeface="맑은 고딕" pitchFamily="50" charset="-127"/>
                <a:cs typeface="Arial" pitchFamily="34" charset="0"/>
              </a:rPr>
              <a:t>HBase</a:t>
            </a:r>
            <a:endParaRPr kumimoji="0" lang="ko-KR" altLang="en-US" sz="800" kern="0" dirty="0" smtClean="0">
              <a:latin typeface="+mn-lt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7" name="원통 66"/>
          <p:cNvSpPr/>
          <p:nvPr/>
        </p:nvSpPr>
        <p:spPr>
          <a:xfrm>
            <a:off x="6658877" y="3106931"/>
            <a:ext cx="983046" cy="221078"/>
          </a:xfrm>
          <a:prstGeom prst="can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kern="0" dirty="0" smtClean="0">
                <a:latin typeface="+mn-lt"/>
                <a:ea typeface="맑은 고딕" pitchFamily="50" charset="-127"/>
                <a:cs typeface="Arial" pitchFamily="34" charset="0"/>
              </a:rPr>
              <a:t>Maria DB</a:t>
            </a:r>
            <a:endParaRPr kumimoji="0" lang="ko-KR" altLang="en-US" sz="800" kern="0" dirty="0" smtClean="0">
              <a:latin typeface="+mn-lt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8810419" y="2831243"/>
            <a:ext cx="777556" cy="29168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kern="0" dirty="0" smtClean="0">
                <a:latin typeface="+mn-lt"/>
                <a:ea typeface="맑은 고딕" pitchFamily="50" charset="-127"/>
                <a:cs typeface="Arial" pitchFamily="34" charset="0"/>
              </a:rPr>
              <a:t>DTMF Converter</a:t>
            </a: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8810419" y="3203195"/>
            <a:ext cx="777556" cy="29168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kern="0" dirty="0" smtClean="0">
                <a:latin typeface="+mn-lt"/>
                <a:ea typeface="맑은 고딕" pitchFamily="50" charset="-127"/>
                <a:cs typeface="Arial" pitchFamily="34" charset="0"/>
              </a:rPr>
              <a:t>PSTN Trunk</a:t>
            </a: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8810419" y="3576100"/>
            <a:ext cx="777556" cy="29168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kern="0" dirty="0" smtClean="0">
                <a:latin typeface="+mn-lt"/>
                <a:ea typeface="맑은 고딕" pitchFamily="50" charset="-127"/>
                <a:cs typeface="Arial" pitchFamily="34" charset="0"/>
              </a:rPr>
              <a:t>Wireless Trunk</a:t>
            </a:r>
          </a:p>
        </p:txBody>
      </p:sp>
      <p:cxnSp>
        <p:nvCxnSpPr>
          <p:cNvPr id="130" name="직선 화살표 연결선 1071"/>
          <p:cNvCxnSpPr>
            <a:stCxn id="191" idx="0"/>
            <a:endCxn id="122" idx="2"/>
          </p:cNvCxnSpPr>
          <p:nvPr/>
        </p:nvCxnSpPr>
        <p:spPr>
          <a:xfrm rot="16200000" flipV="1">
            <a:off x="8694071" y="2025637"/>
            <a:ext cx="457300" cy="56034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025124" y="2085769"/>
            <a:ext cx="865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+mn-lt"/>
                <a:ea typeface="맑은 고딕" pitchFamily="50" charset="-127"/>
              </a:rPr>
              <a:t>SIP over TCP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22536" y="1942687"/>
            <a:ext cx="813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+mn-lt"/>
                <a:ea typeface="맑은 고딕" pitchFamily="50" charset="-127"/>
              </a:rPr>
              <a:t>SRTP over UDP</a:t>
            </a:r>
          </a:p>
        </p:txBody>
      </p:sp>
      <p:sp>
        <p:nvSpPr>
          <p:cNvPr id="138" name="왼쪽/오른쪽 화살표 137"/>
          <p:cNvSpPr/>
          <p:nvPr/>
        </p:nvSpPr>
        <p:spPr>
          <a:xfrm>
            <a:off x="6424969" y="3242339"/>
            <a:ext cx="213670" cy="132828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ea typeface="맑은 고딕" pitchFamily="50" charset="-127"/>
            </a:endParaRPr>
          </a:p>
        </p:txBody>
      </p:sp>
      <p:sp>
        <p:nvSpPr>
          <p:cNvPr id="128" name="모서리가 둥근 직사각형 6"/>
          <p:cNvSpPr/>
          <p:nvPr/>
        </p:nvSpPr>
        <p:spPr>
          <a:xfrm>
            <a:off x="5574250" y="3107263"/>
            <a:ext cx="830481" cy="211113"/>
          </a:xfrm>
          <a:prstGeom prst="roundRect">
            <a:avLst>
              <a:gd name="adj" fmla="val 8447"/>
            </a:avLst>
          </a:prstGeom>
          <a:gradFill flip="none" rotWithShape="1">
            <a:gsLst>
              <a:gs pos="47500">
                <a:schemeClr val="tx1">
                  <a:lumMod val="75000"/>
                  <a:lumOff val="25000"/>
                  <a:alpha val="90000"/>
                </a:schemeClr>
              </a:gs>
              <a:gs pos="0">
                <a:schemeClr val="tx1">
                  <a:lumMod val="85000"/>
                  <a:lumOff val="15000"/>
                  <a:alpha val="90000"/>
                </a:schemeClr>
              </a:gs>
              <a:gs pos="100000">
                <a:schemeClr val="tx1">
                  <a:lumMod val="50000"/>
                  <a:lumOff val="50000"/>
                  <a:alpha val="83000"/>
                </a:schemeClr>
              </a:gs>
            </a:gsLst>
            <a:lin ang="5400000" scaled="1"/>
            <a:tileRect/>
          </a:gradFill>
          <a:ln w="95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 algn="ctr">
              <a:defRPr/>
            </a:pPr>
            <a:r>
              <a:rPr lang="en-US" altLang="ko-KR" sz="800" dirty="0" smtClean="0">
                <a:solidFill>
                  <a:schemeClr val="bg1"/>
                </a:solidFill>
                <a:latin typeface="+mj-lt"/>
                <a:ea typeface="맑은 고딕" pitchFamily="50" charset="-127"/>
              </a:rPr>
              <a:t>Address Book</a:t>
            </a:r>
            <a:endParaRPr lang="en-US" altLang="ko-KR" sz="1000" dirty="0" smtClean="0">
              <a:solidFill>
                <a:schemeClr val="bg1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146" name="모서리가 둥근 직사각형 6"/>
          <p:cNvSpPr/>
          <p:nvPr/>
        </p:nvSpPr>
        <p:spPr>
          <a:xfrm>
            <a:off x="7785205" y="2534457"/>
            <a:ext cx="913236" cy="1406457"/>
          </a:xfrm>
          <a:prstGeom prst="roundRect">
            <a:avLst>
              <a:gd name="adj" fmla="val 6344"/>
            </a:avLst>
          </a:prstGeom>
          <a:solidFill>
            <a:schemeClr val="bg1"/>
          </a:solidFill>
          <a:ln>
            <a:prstDash val="sys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ea typeface="맑은 고딕" pitchFamily="50" charset="-127"/>
              </a:rPr>
              <a:t>Trust Center</a:t>
            </a:r>
            <a:endParaRPr lang="en-US" altLang="ko-KR" sz="10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7835944" y="3563235"/>
            <a:ext cx="811205" cy="29168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kern="0" dirty="0" smtClean="0">
                <a:latin typeface="+mn-lt"/>
                <a:ea typeface="맑은 고딕" pitchFamily="50" charset="-127"/>
                <a:cs typeface="Arial" pitchFamily="34" charset="0"/>
              </a:rPr>
              <a:t>CA/RA</a:t>
            </a: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7835944" y="2831242"/>
            <a:ext cx="811205" cy="663639"/>
          </a:xfrm>
          <a:prstGeom prst="roundRect">
            <a:avLst>
              <a:gd name="adj" fmla="val 10404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kern="0" dirty="0" smtClean="0">
                <a:latin typeface="+mn-lt"/>
                <a:ea typeface="맑은 고딕" pitchFamily="50" charset="-127"/>
                <a:cs typeface="Arial" pitchFamily="34" charset="0"/>
              </a:rPr>
              <a:t>OCSP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kern="0" dirty="0" smtClean="0">
                <a:latin typeface="+mn-lt"/>
                <a:ea typeface="맑은 고딕" pitchFamily="50" charset="-127"/>
                <a:cs typeface="Arial" pitchFamily="34" charset="0"/>
              </a:rPr>
              <a:t>Responder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233402" y="2824898"/>
            <a:ext cx="949660" cy="1063276"/>
          </a:xfrm>
          <a:prstGeom prst="roundRect">
            <a:avLst>
              <a:gd name="adj" fmla="val 5299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altLang="ko-KR" sz="800" kern="0" dirty="0" smtClean="0">
              <a:latin typeface="+mn-lt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1" name="모서리가 둥근 직사각형 6"/>
          <p:cNvSpPr/>
          <p:nvPr/>
        </p:nvSpPr>
        <p:spPr>
          <a:xfrm>
            <a:off x="1281289" y="3647222"/>
            <a:ext cx="813544" cy="201571"/>
          </a:xfrm>
          <a:prstGeom prst="roundRect">
            <a:avLst>
              <a:gd name="adj" fmla="val 8447"/>
            </a:avLst>
          </a:prstGeom>
          <a:gradFill flip="none" rotWithShape="1">
            <a:gsLst>
              <a:gs pos="47500">
                <a:schemeClr val="tx1">
                  <a:lumMod val="75000"/>
                  <a:lumOff val="25000"/>
                  <a:alpha val="90000"/>
                </a:schemeClr>
              </a:gs>
              <a:gs pos="0">
                <a:schemeClr val="tx1">
                  <a:lumMod val="85000"/>
                  <a:lumOff val="15000"/>
                  <a:alpha val="90000"/>
                </a:schemeClr>
              </a:gs>
              <a:gs pos="100000">
                <a:schemeClr val="tx1">
                  <a:lumMod val="50000"/>
                  <a:lumOff val="50000"/>
                  <a:alpha val="83000"/>
                </a:schemeClr>
              </a:gs>
            </a:gsLst>
            <a:lin ang="5400000" scaled="1"/>
            <a:tileRect/>
          </a:gradFill>
          <a:ln w="95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 algn="ctr">
              <a:defRPr/>
            </a:pPr>
            <a:r>
              <a:rPr lang="en-US" altLang="ko-KR" sz="800" dirty="0" smtClean="0">
                <a:solidFill>
                  <a:schemeClr val="bg1"/>
                </a:solidFill>
                <a:latin typeface="+mj-lt"/>
                <a:ea typeface="맑은 고딕" pitchFamily="50" charset="-127"/>
              </a:rPr>
              <a:t>Announcement</a:t>
            </a:r>
            <a:endParaRPr lang="en-US" altLang="ko-KR" sz="1000" dirty="0" smtClean="0">
              <a:solidFill>
                <a:schemeClr val="bg1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103" name="모서리가 둥근 직사각형 6"/>
          <p:cNvSpPr/>
          <p:nvPr/>
        </p:nvSpPr>
        <p:spPr>
          <a:xfrm>
            <a:off x="1281289" y="3390248"/>
            <a:ext cx="813544" cy="201571"/>
          </a:xfrm>
          <a:prstGeom prst="roundRect">
            <a:avLst>
              <a:gd name="adj" fmla="val 8447"/>
            </a:avLst>
          </a:prstGeom>
          <a:gradFill flip="none" rotWithShape="1">
            <a:gsLst>
              <a:gs pos="47500">
                <a:schemeClr val="tx1">
                  <a:lumMod val="75000"/>
                  <a:lumOff val="25000"/>
                  <a:alpha val="90000"/>
                </a:schemeClr>
              </a:gs>
              <a:gs pos="0">
                <a:schemeClr val="tx1">
                  <a:lumMod val="85000"/>
                  <a:lumOff val="15000"/>
                  <a:alpha val="90000"/>
                </a:schemeClr>
              </a:gs>
              <a:gs pos="100000">
                <a:schemeClr val="tx1">
                  <a:lumMod val="50000"/>
                  <a:lumOff val="50000"/>
                  <a:alpha val="83000"/>
                </a:schemeClr>
              </a:gs>
            </a:gsLst>
            <a:lin ang="5400000" scaled="1"/>
            <a:tileRect/>
          </a:gradFill>
          <a:ln w="95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 algn="ctr">
              <a:defRPr/>
            </a:pPr>
            <a:r>
              <a:rPr lang="en-US" altLang="ko-KR" sz="800" dirty="0" smtClean="0">
                <a:solidFill>
                  <a:schemeClr val="bg1"/>
                </a:solidFill>
                <a:latin typeface="+mj-lt"/>
                <a:ea typeface="맑은 고딕" pitchFamily="50" charset="-127"/>
              </a:rPr>
              <a:t>Conference</a:t>
            </a:r>
            <a:endParaRPr lang="en-US" altLang="ko-KR" sz="1000" dirty="0" smtClean="0">
              <a:solidFill>
                <a:schemeClr val="bg1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104" name="모서리가 둥근 직사각형 6"/>
          <p:cNvSpPr/>
          <p:nvPr/>
        </p:nvSpPr>
        <p:spPr>
          <a:xfrm>
            <a:off x="1281289" y="3133274"/>
            <a:ext cx="813544" cy="201571"/>
          </a:xfrm>
          <a:prstGeom prst="roundRect">
            <a:avLst>
              <a:gd name="adj" fmla="val 8447"/>
            </a:avLst>
          </a:prstGeom>
          <a:gradFill flip="none" rotWithShape="1">
            <a:gsLst>
              <a:gs pos="47500">
                <a:schemeClr val="tx1">
                  <a:lumMod val="75000"/>
                  <a:lumOff val="25000"/>
                  <a:alpha val="90000"/>
                </a:schemeClr>
              </a:gs>
              <a:gs pos="0">
                <a:schemeClr val="tx1">
                  <a:lumMod val="85000"/>
                  <a:lumOff val="15000"/>
                  <a:alpha val="90000"/>
                </a:schemeClr>
              </a:gs>
              <a:gs pos="100000">
                <a:schemeClr val="tx1">
                  <a:lumMod val="50000"/>
                  <a:lumOff val="50000"/>
                  <a:alpha val="83000"/>
                </a:schemeClr>
              </a:gs>
            </a:gsLst>
            <a:lin ang="5400000" scaled="1"/>
            <a:tileRect/>
          </a:gradFill>
          <a:ln w="95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 algn="ctr">
              <a:defRPr/>
            </a:pPr>
            <a:r>
              <a:rPr lang="en-US" altLang="ko-KR" sz="800" dirty="0" smtClean="0">
                <a:solidFill>
                  <a:schemeClr val="bg1"/>
                </a:solidFill>
                <a:latin typeface="+mj-lt"/>
                <a:ea typeface="맑은 고딕" pitchFamily="50" charset="-127"/>
              </a:rPr>
              <a:t>IVR</a:t>
            </a:r>
            <a:endParaRPr lang="en-US" altLang="ko-KR" sz="1000" dirty="0" smtClean="0">
              <a:solidFill>
                <a:schemeClr val="bg1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106" name="모서리가 둥근 직사각형 6"/>
          <p:cNvSpPr/>
          <p:nvPr/>
        </p:nvSpPr>
        <p:spPr>
          <a:xfrm>
            <a:off x="276391" y="2831241"/>
            <a:ext cx="811327" cy="1109674"/>
          </a:xfrm>
          <a:prstGeom prst="roundRect">
            <a:avLst>
              <a:gd name="adj" fmla="val 7653"/>
            </a:avLst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ea typeface="맑은 고딕" pitchFamily="50" charset="-127"/>
              </a:rPr>
              <a:t>STUN/TURN</a:t>
            </a:r>
            <a:endParaRPr lang="en-US" altLang="ko-KR" sz="10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362791" y="3138693"/>
            <a:ext cx="642204" cy="34011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kern="0" dirty="0" smtClean="0">
                <a:latin typeface="+mn-lt"/>
                <a:ea typeface="맑은 고딕" pitchFamily="50" charset="-127"/>
                <a:cs typeface="Arial" pitchFamily="34" charset="0"/>
              </a:rPr>
              <a:t>STUN</a:t>
            </a: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362791" y="3530160"/>
            <a:ext cx="642204" cy="3484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kern="0" dirty="0" smtClean="0">
                <a:latin typeface="+mn-lt"/>
                <a:ea typeface="맑은 고딕" pitchFamily="50" charset="-127"/>
                <a:cs typeface="Arial" pitchFamily="34" charset="0"/>
              </a:rPr>
              <a:t>TURN</a:t>
            </a:r>
          </a:p>
        </p:txBody>
      </p:sp>
      <p:sp>
        <p:nvSpPr>
          <p:cNvPr id="65" name="원통 64"/>
          <p:cNvSpPr/>
          <p:nvPr/>
        </p:nvSpPr>
        <p:spPr>
          <a:xfrm>
            <a:off x="6658877" y="3653082"/>
            <a:ext cx="983046" cy="221078"/>
          </a:xfrm>
          <a:prstGeom prst="can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kern="0" dirty="0" err="1" smtClean="0">
                <a:latin typeface="+mn-lt"/>
                <a:ea typeface="맑은 고딕" pitchFamily="50" charset="-127"/>
                <a:cs typeface="Arial" pitchFamily="34" charset="0"/>
              </a:rPr>
              <a:t>GlusterFS</a:t>
            </a:r>
            <a:endParaRPr kumimoji="0" lang="ko-KR" altLang="en-US" sz="800" kern="0" dirty="0" smtClean="0">
              <a:latin typeface="+mn-lt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2" name="모서리가 둥근 직사각형 6"/>
          <p:cNvSpPr/>
          <p:nvPr/>
        </p:nvSpPr>
        <p:spPr>
          <a:xfrm>
            <a:off x="1281289" y="2876300"/>
            <a:ext cx="813544" cy="201571"/>
          </a:xfrm>
          <a:prstGeom prst="roundRect">
            <a:avLst>
              <a:gd name="adj" fmla="val 8447"/>
            </a:avLst>
          </a:prstGeom>
          <a:gradFill flip="none" rotWithShape="1">
            <a:gsLst>
              <a:gs pos="47500">
                <a:schemeClr val="tx1">
                  <a:lumMod val="75000"/>
                  <a:lumOff val="25000"/>
                  <a:alpha val="90000"/>
                </a:schemeClr>
              </a:gs>
              <a:gs pos="0">
                <a:schemeClr val="tx1">
                  <a:lumMod val="85000"/>
                  <a:lumOff val="15000"/>
                  <a:alpha val="90000"/>
                </a:schemeClr>
              </a:gs>
              <a:gs pos="100000">
                <a:schemeClr val="tx1">
                  <a:lumMod val="50000"/>
                  <a:lumOff val="50000"/>
                  <a:alpha val="83000"/>
                </a:schemeClr>
              </a:gs>
            </a:gsLst>
            <a:lin ang="5400000" scaled="1"/>
            <a:tileRect/>
          </a:gradFill>
          <a:ln w="95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 algn="ctr">
              <a:defRPr/>
            </a:pPr>
            <a:r>
              <a:rPr lang="en-US" altLang="ko-KR" sz="800" dirty="0" smtClean="0">
                <a:solidFill>
                  <a:schemeClr val="bg1"/>
                </a:solidFill>
                <a:latin typeface="+mj-lt"/>
                <a:ea typeface="맑은 고딕" pitchFamily="50" charset="-127"/>
              </a:rPr>
              <a:t>Relay</a:t>
            </a:r>
            <a:endParaRPr lang="en-US" altLang="ko-KR" sz="1000" dirty="0" smtClean="0">
              <a:solidFill>
                <a:schemeClr val="bg1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96" name="모서리가 둥근 직사각형 6"/>
          <p:cNvSpPr/>
          <p:nvPr/>
        </p:nvSpPr>
        <p:spPr>
          <a:xfrm>
            <a:off x="1445769" y="1534116"/>
            <a:ext cx="1123200" cy="233141"/>
          </a:xfrm>
          <a:prstGeom prst="roundRect">
            <a:avLst>
              <a:gd name="adj" fmla="val 18009"/>
            </a:avLst>
          </a:prstGeom>
          <a:solidFill>
            <a:schemeClr val="bg1"/>
          </a:solidFill>
          <a:ln w="9525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 algn="ctr">
              <a:defRPr/>
            </a:pPr>
            <a:r>
              <a:rPr lang="en-US" altLang="ko-KR" sz="800" dirty="0" err="1" smtClean="0">
                <a:solidFill>
                  <a:srgbClr val="000000"/>
                </a:solidFill>
                <a:ea typeface="맑은 고딕" pitchFamily="50" charset="-127"/>
              </a:rPr>
              <a:t>resiprocate</a:t>
            </a:r>
            <a:endParaRPr lang="en-US" altLang="ko-KR" sz="800" dirty="0" smtClean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97" name="모서리가 둥근 직사각형 6"/>
          <p:cNvSpPr/>
          <p:nvPr/>
        </p:nvSpPr>
        <p:spPr>
          <a:xfrm>
            <a:off x="2623637" y="1534116"/>
            <a:ext cx="1123200" cy="233141"/>
          </a:xfrm>
          <a:prstGeom prst="roundRect">
            <a:avLst>
              <a:gd name="adj" fmla="val 18009"/>
            </a:avLst>
          </a:prstGeom>
          <a:solidFill>
            <a:schemeClr val="bg1"/>
          </a:solidFill>
          <a:ln w="9525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 algn="ctr">
              <a:defRPr/>
            </a:pPr>
            <a:r>
              <a:rPr lang="en-US" altLang="ko-KR" sz="800" dirty="0">
                <a:solidFill>
                  <a:srgbClr val="000000"/>
                </a:solidFill>
                <a:ea typeface="맑은 고딕" pitchFamily="50" charset="-127"/>
              </a:rPr>
              <a:t>r</a:t>
            </a:r>
            <a:r>
              <a:rPr lang="en-US" altLang="ko-KR" sz="800" dirty="0" smtClean="0">
                <a:solidFill>
                  <a:srgbClr val="000000"/>
                </a:solidFill>
                <a:ea typeface="맑은 고딕" pitchFamily="50" charset="-127"/>
              </a:rPr>
              <a:t>est client</a:t>
            </a:r>
          </a:p>
        </p:txBody>
      </p:sp>
      <p:pic>
        <p:nvPicPr>
          <p:cNvPr id="122" name="Picture 4" descr="D:\Projects\Templates\Icons\3Com\PPT Clipt\building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779" y="1507617"/>
            <a:ext cx="569541" cy="56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모서리가 둥근 직사각형 134"/>
          <p:cNvSpPr/>
          <p:nvPr/>
        </p:nvSpPr>
        <p:spPr>
          <a:xfrm>
            <a:off x="2383113" y="2831241"/>
            <a:ext cx="921875" cy="672749"/>
          </a:xfrm>
          <a:prstGeom prst="roundRect">
            <a:avLst>
              <a:gd name="adj" fmla="val 5480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kern="0" dirty="0" smtClean="0">
                <a:latin typeface="+mn-lt"/>
                <a:ea typeface="맑은 고딕" pitchFamily="50" charset="-127"/>
                <a:cs typeface="Arial" pitchFamily="34" charset="0"/>
              </a:rPr>
              <a:t>SIP App</a:t>
            </a: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2383113" y="3538885"/>
            <a:ext cx="921875" cy="1591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kern="0" dirty="0" smtClean="0">
                <a:latin typeface="+mn-lt"/>
                <a:ea typeface="맑은 고딕" pitchFamily="50" charset="-127"/>
                <a:cs typeface="Arial" pitchFamily="34" charset="0"/>
              </a:rPr>
              <a:t>SCF</a:t>
            </a: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2383113" y="3732975"/>
            <a:ext cx="921875" cy="1591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kern="0" dirty="0" smtClean="0">
                <a:latin typeface="+mn-lt"/>
                <a:ea typeface="맑은 고딕" pitchFamily="50" charset="-127"/>
                <a:cs typeface="Arial" pitchFamily="34" charset="0"/>
              </a:rPr>
              <a:t>JSR 309</a:t>
            </a:r>
          </a:p>
        </p:txBody>
      </p:sp>
      <p:sp>
        <p:nvSpPr>
          <p:cNvPr id="156" name="왼쪽/오른쪽 화살표 155"/>
          <p:cNvSpPr/>
          <p:nvPr/>
        </p:nvSpPr>
        <p:spPr>
          <a:xfrm>
            <a:off x="2156640" y="3752972"/>
            <a:ext cx="246972" cy="140492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ea typeface="맑은 고딕" pitchFamily="50" charset="-127"/>
            </a:endParaRPr>
          </a:p>
        </p:txBody>
      </p:sp>
      <p:sp>
        <p:nvSpPr>
          <p:cNvPr id="100" name="모서리가 둥근 직사각형 6"/>
          <p:cNvSpPr/>
          <p:nvPr/>
        </p:nvSpPr>
        <p:spPr>
          <a:xfrm>
            <a:off x="2441508" y="3057255"/>
            <a:ext cx="803039" cy="164701"/>
          </a:xfrm>
          <a:prstGeom prst="roundRect">
            <a:avLst>
              <a:gd name="adj" fmla="val 19333"/>
            </a:avLst>
          </a:prstGeom>
          <a:gradFill flip="none" rotWithShape="1">
            <a:gsLst>
              <a:gs pos="47500">
                <a:schemeClr val="tx1">
                  <a:lumMod val="75000"/>
                  <a:lumOff val="25000"/>
                  <a:alpha val="90000"/>
                </a:schemeClr>
              </a:gs>
              <a:gs pos="0">
                <a:schemeClr val="tx1">
                  <a:lumMod val="85000"/>
                  <a:lumOff val="15000"/>
                  <a:alpha val="90000"/>
                </a:schemeClr>
              </a:gs>
              <a:gs pos="100000">
                <a:schemeClr val="tx1">
                  <a:lumMod val="50000"/>
                  <a:lumOff val="50000"/>
                  <a:alpha val="83000"/>
                </a:schemeClr>
              </a:gs>
            </a:gsLst>
            <a:lin ang="5400000" scaled="1"/>
            <a:tileRect/>
          </a:gradFill>
          <a:ln w="95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 algn="ctr">
              <a:defRPr/>
            </a:pPr>
            <a:r>
              <a:rPr lang="en-US" altLang="ko-KR" sz="800" dirty="0" smtClean="0">
                <a:solidFill>
                  <a:schemeClr val="bg1"/>
                </a:solidFill>
                <a:latin typeface="+mj-lt"/>
                <a:ea typeface="맑은 고딕" pitchFamily="50" charset="-127"/>
              </a:rPr>
              <a:t>Proxy/Registrar</a:t>
            </a:r>
            <a:endParaRPr lang="en-US" altLang="ko-KR" sz="1000" dirty="0" smtClean="0">
              <a:solidFill>
                <a:schemeClr val="bg1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145" name="모서리가 둥근 직사각형 6"/>
          <p:cNvSpPr/>
          <p:nvPr/>
        </p:nvSpPr>
        <p:spPr>
          <a:xfrm>
            <a:off x="2441508" y="3281311"/>
            <a:ext cx="803039" cy="164701"/>
          </a:xfrm>
          <a:prstGeom prst="roundRect">
            <a:avLst>
              <a:gd name="adj" fmla="val 15704"/>
            </a:avLst>
          </a:prstGeom>
          <a:gradFill flip="none" rotWithShape="1">
            <a:gsLst>
              <a:gs pos="47500">
                <a:schemeClr val="tx1">
                  <a:lumMod val="75000"/>
                  <a:lumOff val="25000"/>
                  <a:alpha val="90000"/>
                </a:schemeClr>
              </a:gs>
              <a:gs pos="0">
                <a:schemeClr val="tx1">
                  <a:lumMod val="85000"/>
                  <a:lumOff val="15000"/>
                  <a:alpha val="90000"/>
                </a:schemeClr>
              </a:gs>
              <a:gs pos="100000">
                <a:schemeClr val="tx1">
                  <a:lumMod val="50000"/>
                  <a:lumOff val="50000"/>
                  <a:alpha val="83000"/>
                </a:schemeClr>
              </a:gs>
            </a:gsLst>
            <a:lin ang="5400000" scaled="1"/>
            <a:tileRect/>
          </a:gradFill>
          <a:ln w="95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 algn="ctr">
              <a:defRPr/>
            </a:pPr>
            <a:r>
              <a:rPr lang="en-US" altLang="ko-KR" sz="800" dirty="0" smtClean="0">
                <a:solidFill>
                  <a:schemeClr val="bg1"/>
                </a:solidFill>
                <a:latin typeface="+mj-lt"/>
                <a:ea typeface="맑은 고딕" pitchFamily="50" charset="-127"/>
              </a:rPr>
              <a:t>Call Blocker</a:t>
            </a:r>
            <a:endParaRPr lang="en-US" altLang="ko-KR" sz="1000" dirty="0" smtClean="0">
              <a:solidFill>
                <a:schemeClr val="bg1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512840" y="2831241"/>
            <a:ext cx="984305" cy="1056933"/>
          </a:xfrm>
          <a:prstGeom prst="roundRect">
            <a:avLst>
              <a:gd name="adj" fmla="val 5480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kern="0" dirty="0" smtClean="0">
                <a:latin typeface="+mn-lt"/>
                <a:ea typeface="맑은 고딕" pitchFamily="50" charset="-127"/>
                <a:cs typeface="Arial" pitchFamily="34" charset="0"/>
              </a:rPr>
              <a:t>Web App</a:t>
            </a:r>
          </a:p>
        </p:txBody>
      </p:sp>
      <p:sp>
        <p:nvSpPr>
          <p:cNvPr id="149" name="모서리가 둥근 직사각형 6"/>
          <p:cNvSpPr/>
          <p:nvPr/>
        </p:nvSpPr>
        <p:spPr>
          <a:xfrm>
            <a:off x="3557744" y="3057255"/>
            <a:ext cx="877619" cy="791538"/>
          </a:xfrm>
          <a:prstGeom prst="roundRect">
            <a:avLst>
              <a:gd name="adj" fmla="val 3162"/>
            </a:avLst>
          </a:prstGeom>
          <a:gradFill flip="none" rotWithShape="1">
            <a:gsLst>
              <a:gs pos="47500">
                <a:schemeClr val="tx1">
                  <a:lumMod val="75000"/>
                  <a:lumOff val="25000"/>
                  <a:alpha val="90000"/>
                </a:schemeClr>
              </a:gs>
              <a:gs pos="0">
                <a:schemeClr val="tx1">
                  <a:lumMod val="85000"/>
                  <a:lumOff val="15000"/>
                  <a:alpha val="90000"/>
                </a:schemeClr>
              </a:gs>
              <a:gs pos="100000">
                <a:schemeClr val="tx1">
                  <a:lumMod val="50000"/>
                  <a:lumOff val="50000"/>
                  <a:alpha val="83000"/>
                </a:schemeClr>
              </a:gs>
            </a:gsLst>
            <a:lin ang="5400000" scaled="1"/>
            <a:tileRect/>
          </a:gradFill>
          <a:ln w="95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>
              <a:defRPr/>
            </a:pPr>
            <a:r>
              <a:rPr lang="en-US" altLang="ko-KR" sz="800" dirty="0" smtClean="0">
                <a:solidFill>
                  <a:schemeClr val="bg1"/>
                </a:solidFill>
                <a:latin typeface="+mj-lt"/>
                <a:ea typeface="맑은 고딕" pitchFamily="50" charset="-127"/>
              </a:rPr>
              <a:t>Typhone</a:t>
            </a:r>
            <a:endParaRPr lang="en-US" altLang="ko-KR" sz="1000" dirty="0" smtClean="0">
              <a:solidFill>
                <a:schemeClr val="bg1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150" name="모서리가 둥근 직사각형 6"/>
          <p:cNvSpPr/>
          <p:nvPr/>
        </p:nvSpPr>
        <p:spPr>
          <a:xfrm>
            <a:off x="3586210" y="3264592"/>
            <a:ext cx="821531" cy="169468"/>
          </a:xfrm>
          <a:prstGeom prst="roundRect">
            <a:avLst>
              <a:gd name="adj" fmla="val 18009"/>
            </a:avLst>
          </a:prstGeom>
          <a:solidFill>
            <a:schemeClr val="bg1"/>
          </a:solidFill>
          <a:ln w="9525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 algn="ctr">
              <a:defRPr/>
            </a:pPr>
            <a:r>
              <a:rPr lang="en-US" altLang="ko-KR" sz="800" dirty="0" smtClean="0">
                <a:solidFill>
                  <a:srgbClr val="000000"/>
                </a:solidFill>
                <a:ea typeface="맑은 고딕" pitchFamily="50" charset="-127"/>
              </a:rPr>
              <a:t>sipml5</a:t>
            </a:r>
          </a:p>
        </p:txBody>
      </p:sp>
      <p:sp>
        <p:nvSpPr>
          <p:cNvPr id="152" name="모서리가 둥근 직사각형 6"/>
          <p:cNvSpPr/>
          <p:nvPr/>
        </p:nvSpPr>
        <p:spPr>
          <a:xfrm>
            <a:off x="3586210" y="3453848"/>
            <a:ext cx="821531" cy="169468"/>
          </a:xfrm>
          <a:prstGeom prst="roundRect">
            <a:avLst>
              <a:gd name="adj" fmla="val 18009"/>
            </a:avLst>
          </a:prstGeom>
          <a:solidFill>
            <a:schemeClr val="bg1"/>
          </a:solidFill>
          <a:ln w="9525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 algn="ctr">
              <a:defRPr/>
            </a:pPr>
            <a:r>
              <a:rPr lang="en-US" altLang="ko-KR" sz="800" dirty="0" err="1" smtClean="0">
                <a:solidFill>
                  <a:srgbClr val="000000"/>
                </a:solidFill>
                <a:ea typeface="맑은 고딕" pitchFamily="50" charset="-127"/>
              </a:rPr>
              <a:t>webrtc</a:t>
            </a:r>
            <a:endParaRPr lang="en-US" altLang="ko-KR" sz="800" dirty="0" smtClean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153" name="모서리가 둥근 직사각형 6"/>
          <p:cNvSpPr/>
          <p:nvPr/>
        </p:nvSpPr>
        <p:spPr>
          <a:xfrm>
            <a:off x="3586210" y="3643104"/>
            <a:ext cx="821531" cy="169468"/>
          </a:xfrm>
          <a:prstGeom prst="roundRect">
            <a:avLst>
              <a:gd name="adj" fmla="val 18009"/>
            </a:avLst>
          </a:prstGeom>
          <a:solidFill>
            <a:schemeClr val="bg1"/>
          </a:solidFill>
          <a:ln w="9525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 algn="ctr">
              <a:defRPr/>
            </a:pPr>
            <a:r>
              <a:rPr lang="en-US" altLang="ko-KR" sz="800" dirty="0" smtClean="0">
                <a:solidFill>
                  <a:srgbClr val="000000"/>
                </a:solidFill>
                <a:ea typeface="맑은 고딕" pitchFamily="50" charset="-127"/>
              </a:rPr>
              <a:t>rest client</a:t>
            </a:r>
          </a:p>
        </p:txBody>
      </p:sp>
      <p:cxnSp>
        <p:nvCxnSpPr>
          <p:cNvPr id="157" name="직선 화살표 연결선 1071"/>
          <p:cNvCxnSpPr>
            <a:stCxn id="167" idx="2"/>
            <a:endCxn id="106" idx="0"/>
          </p:cNvCxnSpPr>
          <p:nvPr/>
        </p:nvCxnSpPr>
        <p:spPr>
          <a:xfrm rot="5400000">
            <a:off x="223512" y="2225801"/>
            <a:ext cx="1063984" cy="1468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071"/>
          <p:cNvCxnSpPr>
            <a:stCxn id="96" idx="2"/>
            <a:endCxn id="135" idx="0"/>
          </p:cNvCxnSpPr>
          <p:nvPr/>
        </p:nvCxnSpPr>
        <p:spPr>
          <a:xfrm rot="16200000" flipH="1">
            <a:off x="1893718" y="1880908"/>
            <a:ext cx="1063984" cy="8366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모서리가 둥근 직사각형 183"/>
          <p:cNvSpPr/>
          <p:nvPr/>
        </p:nvSpPr>
        <p:spPr>
          <a:xfrm>
            <a:off x="4563842" y="2831241"/>
            <a:ext cx="871879" cy="1036545"/>
          </a:xfrm>
          <a:prstGeom prst="roundRect">
            <a:avLst>
              <a:gd name="adj" fmla="val 5480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kern="0" dirty="0" smtClean="0">
                <a:latin typeface="+mn-lt"/>
                <a:ea typeface="맑은 고딕" pitchFamily="50" charset="-127"/>
                <a:cs typeface="Arial" pitchFamily="34" charset="0"/>
              </a:rPr>
              <a:t>Push Client</a:t>
            </a:r>
          </a:p>
        </p:txBody>
      </p:sp>
      <p:sp>
        <p:nvSpPr>
          <p:cNvPr id="185" name="모서리가 둥근 직사각형 6"/>
          <p:cNvSpPr/>
          <p:nvPr/>
        </p:nvSpPr>
        <p:spPr>
          <a:xfrm>
            <a:off x="4622547" y="3058844"/>
            <a:ext cx="757112" cy="211113"/>
          </a:xfrm>
          <a:prstGeom prst="roundRect">
            <a:avLst>
              <a:gd name="adj" fmla="val 8447"/>
            </a:avLst>
          </a:prstGeom>
          <a:gradFill flip="none" rotWithShape="1">
            <a:gsLst>
              <a:gs pos="47500">
                <a:schemeClr val="tx1">
                  <a:lumMod val="75000"/>
                  <a:lumOff val="25000"/>
                  <a:alpha val="90000"/>
                </a:schemeClr>
              </a:gs>
              <a:gs pos="0">
                <a:schemeClr val="tx1">
                  <a:lumMod val="85000"/>
                  <a:lumOff val="15000"/>
                  <a:alpha val="90000"/>
                </a:schemeClr>
              </a:gs>
              <a:gs pos="100000">
                <a:schemeClr val="tx1">
                  <a:lumMod val="50000"/>
                  <a:lumOff val="50000"/>
                  <a:alpha val="83000"/>
                </a:schemeClr>
              </a:gs>
            </a:gsLst>
            <a:lin ang="5400000" scaled="1"/>
            <a:tileRect/>
          </a:gradFill>
          <a:ln w="9525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 algn="ctr">
              <a:defRPr/>
            </a:pPr>
            <a:r>
              <a:rPr lang="en-US" altLang="ko-KR" sz="800" dirty="0" smtClean="0">
                <a:solidFill>
                  <a:schemeClr val="bg1"/>
                </a:solidFill>
                <a:latin typeface="+mj-lt"/>
                <a:ea typeface="맑은 고딕" pitchFamily="50" charset="-127"/>
              </a:rPr>
              <a:t>AOM Client</a:t>
            </a:r>
            <a:endParaRPr lang="en-US" altLang="ko-KR" sz="1000" dirty="0" smtClean="0">
              <a:solidFill>
                <a:schemeClr val="bg1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188" name="모서리가 둥근 직사각형 6"/>
          <p:cNvSpPr/>
          <p:nvPr/>
        </p:nvSpPr>
        <p:spPr>
          <a:xfrm>
            <a:off x="4622547" y="3344839"/>
            <a:ext cx="757112" cy="211113"/>
          </a:xfrm>
          <a:prstGeom prst="roundRect">
            <a:avLst>
              <a:gd name="adj" fmla="val 8447"/>
            </a:avLst>
          </a:prstGeom>
          <a:gradFill flip="none" rotWithShape="1">
            <a:gsLst>
              <a:gs pos="47500">
                <a:schemeClr val="tx1">
                  <a:lumMod val="75000"/>
                  <a:lumOff val="25000"/>
                  <a:alpha val="90000"/>
                </a:schemeClr>
              </a:gs>
              <a:gs pos="0">
                <a:schemeClr val="tx1">
                  <a:lumMod val="85000"/>
                  <a:lumOff val="15000"/>
                  <a:alpha val="90000"/>
                </a:schemeClr>
              </a:gs>
              <a:gs pos="100000">
                <a:schemeClr val="tx1">
                  <a:lumMod val="50000"/>
                  <a:lumOff val="50000"/>
                  <a:alpha val="83000"/>
                </a:schemeClr>
              </a:gs>
            </a:gsLst>
            <a:lin ang="5400000" scaled="1"/>
            <a:tileRect/>
          </a:gradFill>
          <a:ln w="95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 algn="ctr">
              <a:defRPr/>
            </a:pPr>
            <a:r>
              <a:rPr lang="en-US" altLang="ko-KR" sz="800" dirty="0" smtClean="0">
                <a:solidFill>
                  <a:schemeClr val="bg1"/>
                </a:solidFill>
                <a:latin typeface="+mj-lt"/>
                <a:ea typeface="맑은 고딕" pitchFamily="50" charset="-127"/>
              </a:rPr>
              <a:t>APNS Client</a:t>
            </a:r>
            <a:endParaRPr lang="en-US" altLang="ko-KR" sz="1000" dirty="0" smtClean="0">
              <a:solidFill>
                <a:schemeClr val="bg1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189" name="모서리가 둥근 직사각형 6"/>
          <p:cNvSpPr/>
          <p:nvPr/>
        </p:nvSpPr>
        <p:spPr>
          <a:xfrm>
            <a:off x="4622547" y="3618922"/>
            <a:ext cx="757112" cy="211113"/>
          </a:xfrm>
          <a:prstGeom prst="roundRect">
            <a:avLst>
              <a:gd name="adj" fmla="val 8447"/>
            </a:avLst>
          </a:prstGeom>
          <a:gradFill flip="none" rotWithShape="1">
            <a:gsLst>
              <a:gs pos="47500">
                <a:schemeClr val="tx1">
                  <a:lumMod val="75000"/>
                  <a:lumOff val="25000"/>
                  <a:alpha val="90000"/>
                </a:schemeClr>
              </a:gs>
              <a:gs pos="0">
                <a:schemeClr val="tx1">
                  <a:lumMod val="85000"/>
                  <a:lumOff val="15000"/>
                  <a:alpha val="90000"/>
                </a:schemeClr>
              </a:gs>
              <a:gs pos="100000">
                <a:schemeClr val="tx1">
                  <a:lumMod val="50000"/>
                  <a:lumOff val="50000"/>
                  <a:alpha val="83000"/>
                </a:schemeClr>
              </a:gs>
            </a:gsLst>
            <a:lin ang="5400000" scaled="1"/>
            <a:tileRect/>
          </a:gradFill>
          <a:ln w="95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 algn="ctr">
              <a:defRPr/>
            </a:pPr>
            <a:r>
              <a:rPr lang="en-US" altLang="ko-KR" sz="800" dirty="0" smtClean="0">
                <a:solidFill>
                  <a:schemeClr val="bg1"/>
                </a:solidFill>
                <a:latin typeface="+mj-lt"/>
                <a:ea typeface="맑은 고딕" pitchFamily="50" charset="-127"/>
              </a:rPr>
              <a:t>GCM Client</a:t>
            </a:r>
            <a:endParaRPr lang="en-US" altLang="ko-KR" sz="1000" dirty="0" smtClean="0">
              <a:solidFill>
                <a:schemeClr val="bg1"/>
              </a:solidFill>
              <a:latin typeface="+mj-lt"/>
              <a:ea typeface="맑은 고딕" pitchFamily="50" charset="-127"/>
            </a:endParaRPr>
          </a:p>
        </p:txBody>
      </p:sp>
      <p:cxnSp>
        <p:nvCxnSpPr>
          <p:cNvPr id="190" name="직선 화살표 연결선 1071"/>
          <p:cNvCxnSpPr>
            <a:stCxn id="77" idx="2"/>
            <a:endCxn id="184" idx="0"/>
          </p:cNvCxnSpPr>
          <p:nvPr/>
        </p:nvCxnSpPr>
        <p:spPr>
          <a:xfrm rot="5400000">
            <a:off x="4749807" y="2382831"/>
            <a:ext cx="698385" cy="198434"/>
          </a:xfrm>
          <a:prstGeom prst="bentConnector3">
            <a:avLst>
              <a:gd name="adj1" fmla="val 25183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071"/>
          <p:cNvCxnSpPr>
            <a:stCxn id="89" idx="2"/>
            <a:endCxn id="184" idx="0"/>
          </p:cNvCxnSpPr>
          <p:nvPr/>
        </p:nvCxnSpPr>
        <p:spPr>
          <a:xfrm rot="5400000">
            <a:off x="5223441" y="1899308"/>
            <a:ext cx="708274" cy="1155592"/>
          </a:xfrm>
          <a:prstGeom prst="bentConnector3">
            <a:avLst>
              <a:gd name="adj1" fmla="val 26373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071"/>
          <p:cNvCxnSpPr>
            <a:stCxn id="184" idx="2"/>
            <a:endCxn id="100" idx="3"/>
          </p:cNvCxnSpPr>
          <p:nvPr/>
        </p:nvCxnSpPr>
        <p:spPr>
          <a:xfrm rot="5400000" flipH="1">
            <a:off x="3758075" y="2626079"/>
            <a:ext cx="728180" cy="1755235"/>
          </a:xfrm>
          <a:prstGeom prst="bentConnector4">
            <a:avLst>
              <a:gd name="adj1" fmla="val -31393"/>
              <a:gd name="adj2" fmla="val 93403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1071"/>
          <p:cNvCxnSpPr>
            <a:stCxn id="191" idx="2"/>
            <a:endCxn id="100" idx="3"/>
          </p:cNvCxnSpPr>
          <p:nvPr/>
        </p:nvCxnSpPr>
        <p:spPr>
          <a:xfrm rot="5400000" flipH="1">
            <a:off x="5823066" y="561088"/>
            <a:ext cx="801308" cy="5958345"/>
          </a:xfrm>
          <a:prstGeom prst="bentConnector4">
            <a:avLst>
              <a:gd name="adj1" fmla="val -51649"/>
              <a:gd name="adj2" fmla="val 98111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/>
          <p:cNvSpPr/>
          <p:nvPr/>
        </p:nvSpPr>
        <p:spPr>
          <a:xfrm>
            <a:off x="190611" y="4749230"/>
            <a:ext cx="9504754" cy="156008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tlCol="0" anchor="ctr" anchorCtr="0"/>
          <a:lstStyle/>
          <a:p>
            <a:pPr marL="180975" lvl="1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kern="0" dirty="0" smtClean="0">
                <a:latin typeface="+mn-lt"/>
                <a:ea typeface="맑은 고딕" pitchFamily="50" charset="-127"/>
                <a:cs typeface="Arial" pitchFamily="34" charset="0"/>
              </a:rPr>
              <a:t>일정 주기마다 혹은 </a:t>
            </a:r>
            <a:r>
              <a:rPr kumimoji="0" lang="en-US" altLang="ko-KR" sz="1000" kern="0" dirty="0" smtClean="0">
                <a:latin typeface="+mn-lt"/>
                <a:ea typeface="맑은 고딕" pitchFamily="50" charset="-127"/>
                <a:cs typeface="Arial" pitchFamily="34" charset="0"/>
              </a:rPr>
              <a:t>Network Type </a:t>
            </a:r>
            <a:r>
              <a:rPr kumimoji="0" lang="ko-KR" altLang="en-US" sz="1000" kern="0" dirty="0" smtClean="0">
                <a:latin typeface="+mn-lt"/>
                <a:ea typeface="맑은 고딕" pitchFamily="50" charset="-127"/>
                <a:cs typeface="Arial" pitchFamily="34" charset="0"/>
              </a:rPr>
              <a:t>변경 시</a:t>
            </a:r>
            <a:r>
              <a:rPr kumimoji="0" lang="en-US" altLang="ko-KR" sz="1000" kern="0" dirty="0" smtClean="0">
                <a:latin typeface="+mn-lt"/>
                <a:ea typeface="맑은 고딕" pitchFamily="50" charset="-127"/>
                <a:cs typeface="Arial" pitchFamily="34" charset="0"/>
              </a:rPr>
              <a:t>,</a:t>
            </a:r>
            <a:r>
              <a:rPr kumimoji="0" lang="ko-KR" altLang="en-US" sz="1000" kern="0" dirty="0" smtClean="0">
                <a:latin typeface="+mn-lt"/>
                <a:ea typeface="맑은 고딕" pitchFamily="50" charset="-127"/>
                <a:cs typeface="Arial" pitchFamily="34" charset="0"/>
              </a:rPr>
              <a:t> 단말 </a:t>
            </a:r>
            <a:r>
              <a:rPr kumimoji="0" lang="en-US" altLang="ko-KR" sz="1000" kern="0" dirty="0" smtClean="0">
                <a:latin typeface="+mn-lt"/>
                <a:ea typeface="맑은 고딕" pitchFamily="50" charset="-127"/>
                <a:cs typeface="Arial" pitchFamily="34" charset="0"/>
                <a:sym typeface="Wingdings" pitchFamily="2" charset="2"/>
              </a:rPr>
              <a:t> Registrar</a:t>
            </a:r>
            <a:r>
              <a:rPr kumimoji="0" lang="ko-KR" altLang="en-US" sz="1000" kern="0" dirty="0" smtClean="0">
                <a:latin typeface="+mn-lt"/>
                <a:ea typeface="맑은 고딕" pitchFamily="50" charset="-127"/>
                <a:cs typeface="Arial" pitchFamily="34" charset="0"/>
                <a:sym typeface="Wingdings" pitchFamily="2" charset="2"/>
              </a:rPr>
              <a:t>로 </a:t>
            </a:r>
            <a:r>
              <a:rPr kumimoji="0" lang="en-US" altLang="ko-KR" sz="1000" kern="0" dirty="0" smtClean="0">
                <a:latin typeface="+mn-lt"/>
                <a:ea typeface="맑은 고딕" pitchFamily="50" charset="-127"/>
                <a:cs typeface="Arial" pitchFamily="34" charset="0"/>
                <a:sym typeface="Wingdings" pitchFamily="2" charset="2"/>
              </a:rPr>
              <a:t>SIP REGISTER </a:t>
            </a:r>
            <a:r>
              <a:rPr kumimoji="0" lang="ko-KR" altLang="en-US" sz="1000" kern="0" dirty="0" smtClean="0">
                <a:latin typeface="+mn-lt"/>
                <a:ea typeface="맑은 고딕" pitchFamily="50" charset="-127"/>
                <a:cs typeface="Arial" pitchFamily="34" charset="0"/>
                <a:sym typeface="Wingdings" pitchFamily="2" charset="2"/>
              </a:rPr>
              <a:t>메시지를 통하여 단말 정보 등록</a:t>
            </a:r>
            <a:r>
              <a:rPr kumimoji="0" lang="en-US" altLang="ko-KR" sz="1000" kern="0" dirty="0" smtClean="0">
                <a:latin typeface="+mn-lt"/>
                <a:ea typeface="맑은 고딕" pitchFamily="50" charset="-127"/>
                <a:cs typeface="Arial" pitchFamily="34" charset="0"/>
                <a:sym typeface="Wingdings" pitchFamily="2" charset="2"/>
              </a:rPr>
              <a:t>/ </a:t>
            </a:r>
            <a:r>
              <a:rPr kumimoji="0" lang="ko-KR" altLang="en-US" sz="1000" kern="0" dirty="0" smtClean="0">
                <a:latin typeface="+mn-lt"/>
                <a:ea typeface="맑은 고딕" pitchFamily="50" charset="-127"/>
                <a:cs typeface="Arial" pitchFamily="34" charset="0"/>
                <a:sym typeface="Wingdings" pitchFamily="2" charset="2"/>
              </a:rPr>
              <a:t>갱신</a:t>
            </a:r>
            <a:r>
              <a:rPr kumimoji="0" lang="en-US" altLang="ko-KR" sz="1000" kern="0" dirty="0" smtClean="0">
                <a:latin typeface="+mn-lt"/>
                <a:ea typeface="맑은 고딕" pitchFamily="50" charset="-127"/>
                <a:cs typeface="Arial" pitchFamily="34" charset="0"/>
                <a:sym typeface="Wingdings" pitchFamily="2" charset="2"/>
              </a:rPr>
              <a:t>.</a:t>
            </a:r>
          </a:p>
          <a:p>
            <a:pPr marL="180975" lvl="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altLang="ko-KR" sz="1000" kern="0" dirty="0">
              <a:latin typeface="+mn-lt"/>
              <a:ea typeface="맑은 고딕" pitchFamily="50" charset="-127"/>
              <a:cs typeface="Arial" pitchFamily="34" charset="0"/>
              <a:sym typeface="Wingdings" pitchFamily="2" charset="2"/>
            </a:endParaRPr>
          </a:p>
          <a:p>
            <a:pPr marL="180975" lvl="1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kern="0" dirty="0" smtClean="0">
                <a:latin typeface="+mn-lt"/>
                <a:ea typeface="맑은 고딕" pitchFamily="50" charset="-127"/>
                <a:cs typeface="Arial" pitchFamily="34" charset="0"/>
              </a:rPr>
              <a:t>단말에서 통화 요청 시</a:t>
            </a:r>
            <a:r>
              <a:rPr kumimoji="0" lang="en-US" altLang="ko-KR" sz="1000" kern="0" dirty="0" smtClean="0">
                <a:latin typeface="+mn-lt"/>
                <a:ea typeface="맑은 고딕" pitchFamily="50" charset="-127"/>
                <a:cs typeface="Arial" pitchFamily="34" charset="0"/>
              </a:rPr>
              <a:t>, Proxy</a:t>
            </a:r>
            <a:r>
              <a:rPr kumimoji="0" lang="ko-KR" altLang="en-US" sz="1000" kern="0" smtClean="0">
                <a:latin typeface="+mn-lt"/>
                <a:ea typeface="맑은 고딕" pitchFamily="50" charset="-127"/>
                <a:cs typeface="Arial" pitchFamily="34" charset="0"/>
              </a:rPr>
              <a:t>가 발신자의 네트워크 </a:t>
            </a:r>
            <a:r>
              <a:rPr kumimoji="0" lang="ko-KR" altLang="en-US" sz="1000" kern="0" dirty="0" smtClean="0">
                <a:latin typeface="+mn-lt"/>
                <a:ea typeface="맑은 고딕" pitchFamily="50" charset="-127"/>
                <a:cs typeface="Arial" pitchFamily="34" charset="0"/>
              </a:rPr>
              <a:t>및 단말 </a:t>
            </a:r>
            <a:r>
              <a:rPr kumimoji="0" lang="ko-KR" altLang="en-US" sz="1000" kern="0" smtClean="0">
                <a:latin typeface="+mn-lt"/>
                <a:ea typeface="맑은 고딕" pitchFamily="50" charset="-127"/>
                <a:cs typeface="Arial" pitchFamily="34" charset="0"/>
              </a:rPr>
              <a:t>상태를 </a:t>
            </a:r>
            <a:r>
              <a:rPr kumimoji="0" lang="en-US" altLang="ko-KR" sz="1000" kern="0" dirty="0" smtClean="0">
                <a:latin typeface="+mn-lt"/>
                <a:ea typeface="맑은 고딕" pitchFamily="50" charset="-127"/>
                <a:cs typeface="Arial" pitchFamily="34" charset="0"/>
              </a:rPr>
              <a:t>Registrar</a:t>
            </a:r>
            <a:r>
              <a:rPr kumimoji="0" lang="ko-KR" altLang="en-US" sz="1000" kern="0" smtClean="0">
                <a:latin typeface="+mn-lt"/>
                <a:ea typeface="맑은 고딕" pitchFamily="50" charset="-127"/>
                <a:cs typeface="Arial" pitchFamily="34" charset="0"/>
              </a:rPr>
              <a:t>에서 </a:t>
            </a:r>
            <a:r>
              <a:rPr kumimoji="0" lang="ko-KR" altLang="en-US" sz="1000" kern="0" dirty="0" smtClean="0">
                <a:latin typeface="+mn-lt"/>
                <a:ea typeface="맑은 고딕" pitchFamily="50" charset="-127"/>
                <a:cs typeface="Arial" pitchFamily="34" charset="0"/>
              </a:rPr>
              <a:t>확인 </a:t>
            </a:r>
            <a:r>
              <a:rPr kumimoji="0" lang="ko-KR" altLang="en-US" sz="1000" kern="0" smtClean="0">
                <a:latin typeface="+mn-lt"/>
                <a:ea typeface="맑은 고딕" pitchFamily="50" charset="-127"/>
                <a:cs typeface="Arial" pitchFamily="34" charset="0"/>
              </a:rPr>
              <a:t>후 </a:t>
            </a:r>
            <a:r>
              <a:rPr kumimoji="0" lang="en-US" altLang="ko-KR" sz="1000" kern="0" dirty="0" smtClean="0">
                <a:latin typeface="+mn-lt"/>
                <a:ea typeface="맑은 고딕" pitchFamily="50" charset="-127"/>
                <a:cs typeface="Arial" pitchFamily="34" charset="0"/>
              </a:rPr>
              <a:t>VoIP </a:t>
            </a:r>
            <a:r>
              <a:rPr kumimoji="0" lang="ko-KR" altLang="en-US" sz="1000" kern="0" dirty="0" smtClean="0">
                <a:latin typeface="+mn-lt"/>
                <a:ea typeface="맑은 고딕" pitchFamily="50" charset="-127"/>
                <a:cs typeface="Arial" pitchFamily="34" charset="0"/>
              </a:rPr>
              <a:t>혹은 </a:t>
            </a:r>
            <a:r>
              <a:rPr kumimoji="0" lang="ko-KR" altLang="en-US" sz="1000" kern="0" smtClean="0">
                <a:latin typeface="+mn-lt"/>
                <a:ea typeface="맑은 고딕" pitchFamily="50" charset="-127"/>
                <a:cs typeface="Arial" pitchFamily="34" charset="0"/>
              </a:rPr>
              <a:t>단말에서 </a:t>
            </a:r>
            <a:r>
              <a:rPr kumimoji="0" lang="en-US" altLang="ko-KR" sz="1000" kern="0" dirty="0" smtClean="0">
                <a:latin typeface="+mn-lt"/>
                <a:ea typeface="맑은 고딕" pitchFamily="50" charset="-127"/>
                <a:cs typeface="Arial" pitchFamily="34" charset="0"/>
              </a:rPr>
              <a:t>PSTN</a:t>
            </a:r>
            <a:r>
              <a:rPr kumimoji="0" lang="ko-KR" altLang="en-US" sz="1000" kern="0" smtClean="0">
                <a:latin typeface="+mn-lt"/>
                <a:ea typeface="맑은 고딕" pitchFamily="50" charset="-127"/>
                <a:cs typeface="Arial" pitchFamily="34" charset="0"/>
              </a:rPr>
              <a:t>을 </a:t>
            </a:r>
            <a:r>
              <a:rPr kumimoji="0" lang="ko-KR" altLang="en-US" sz="1000" kern="0" dirty="0" smtClean="0">
                <a:latin typeface="+mn-lt"/>
                <a:ea typeface="맑은 고딕" pitchFamily="50" charset="-127"/>
                <a:cs typeface="Arial" pitchFamily="34" charset="0"/>
              </a:rPr>
              <a:t>통하여 통화 연결할 지 결정</a:t>
            </a:r>
            <a:r>
              <a:rPr kumimoji="0" lang="en-US" altLang="ko-KR" sz="1000" kern="0" dirty="0" smtClean="0">
                <a:latin typeface="+mn-lt"/>
                <a:ea typeface="맑은 고딕" pitchFamily="50" charset="-127"/>
                <a:cs typeface="Arial" pitchFamily="34" charset="0"/>
              </a:rPr>
              <a:t>.</a:t>
            </a:r>
          </a:p>
          <a:p>
            <a:pPr marL="180975" lvl="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altLang="ko-KR" sz="1000" kern="0" dirty="0">
              <a:latin typeface="+mn-lt"/>
              <a:ea typeface="맑은 고딕" pitchFamily="50" charset="-127"/>
              <a:cs typeface="Arial" pitchFamily="34" charset="0"/>
            </a:endParaRPr>
          </a:p>
          <a:p>
            <a:pPr marL="180975" lvl="1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kern="0" dirty="0" smtClean="0">
                <a:latin typeface="+mn-lt"/>
                <a:ea typeface="맑은 고딕" pitchFamily="50" charset="-127"/>
                <a:cs typeface="Arial" pitchFamily="34" charset="0"/>
              </a:rPr>
              <a:t>VoIP</a:t>
            </a:r>
            <a:r>
              <a:rPr kumimoji="0" lang="ko-KR" altLang="en-US" sz="1000" kern="0" smtClean="0">
                <a:latin typeface="+mn-lt"/>
                <a:ea typeface="맑은 고딕" pitchFamily="50" charset="-127"/>
                <a:cs typeface="Arial" pitchFamily="34" charset="0"/>
              </a:rPr>
              <a:t>으로 스마트 폰 앱에 통화 연결 시 가급적 </a:t>
            </a:r>
            <a:r>
              <a:rPr kumimoji="0" lang="en-US" altLang="ko-KR" sz="1000" kern="0" dirty="0" smtClean="0">
                <a:latin typeface="+mn-lt"/>
                <a:ea typeface="맑은 고딕" pitchFamily="50" charset="-127"/>
                <a:cs typeface="Arial" pitchFamily="34" charset="0"/>
              </a:rPr>
              <a:t>Push Notification</a:t>
            </a:r>
            <a:r>
              <a:rPr kumimoji="0" lang="ko-KR" altLang="en-US" sz="1000" kern="0" smtClean="0">
                <a:latin typeface="+mn-lt"/>
                <a:ea typeface="맑은 고딕" pitchFamily="50" charset="-127"/>
                <a:cs typeface="Arial" pitchFamily="34" charset="0"/>
              </a:rPr>
              <a:t>을 이용한 통화 연결은 최소화 필요</a:t>
            </a:r>
            <a:endParaRPr kumimoji="0" lang="en-US" altLang="ko-KR" sz="1000" kern="0" dirty="0" smtClean="0">
              <a:latin typeface="+mn-lt"/>
              <a:ea typeface="맑은 고딕" pitchFamily="50" charset="-127"/>
              <a:cs typeface="Arial" pitchFamily="34" charset="0"/>
            </a:endParaRPr>
          </a:p>
          <a:p>
            <a:pPr marL="180975" lvl="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altLang="ko-KR" sz="1000" kern="0" dirty="0">
              <a:latin typeface="+mn-lt"/>
              <a:ea typeface="맑은 고딕" pitchFamily="50" charset="-127"/>
              <a:cs typeface="Arial" pitchFamily="34" charset="0"/>
            </a:endParaRPr>
          </a:p>
          <a:p>
            <a:pPr marL="180975" lvl="1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kern="0" dirty="0" smtClean="0">
                <a:latin typeface="+mn-lt"/>
                <a:ea typeface="맑은 고딕" pitchFamily="50" charset="-127"/>
                <a:cs typeface="Arial" pitchFamily="34" charset="0"/>
              </a:rPr>
              <a:t>RTP </a:t>
            </a:r>
            <a:r>
              <a:rPr kumimoji="0" lang="ko-KR" altLang="en-US" sz="1000" kern="0" dirty="0" smtClean="0">
                <a:latin typeface="+mn-lt"/>
                <a:ea typeface="맑은 고딕" pitchFamily="50" charset="-127"/>
                <a:cs typeface="Arial" pitchFamily="34" charset="0"/>
              </a:rPr>
              <a:t>통신은 </a:t>
            </a:r>
            <a:r>
              <a:rPr kumimoji="0" lang="en-US" altLang="ko-KR" sz="1000" kern="0" dirty="0" smtClean="0">
                <a:latin typeface="+mn-lt"/>
                <a:ea typeface="맑은 고딕" pitchFamily="50" charset="-127"/>
                <a:cs typeface="Arial" pitchFamily="34" charset="0"/>
              </a:rPr>
              <a:t>UPnP </a:t>
            </a:r>
            <a:r>
              <a:rPr kumimoji="0" lang="ko-KR" altLang="en-US" sz="1000" kern="0" dirty="0" smtClean="0">
                <a:latin typeface="+mn-lt"/>
                <a:ea typeface="맑은 고딕" pitchFamily="50" charset="-127"/>
                <a:cs typeface="Arial" pitchFamily="34" charset="0"/>
              </a:rPr>
              <a:t>및 </a:t>
            </a:r>
            <a:r>
              <a:rPr kumimoji="0" lang="en-US" altLang="ko-KR" sz="1000" kern="0" dirty="0" smtClean="0">
                <a:latin typeface="+mn-lt"/>
                <a:ea typeface="맑은 고딕" pitchFamily="50" charset="-127"/>
                <a:cs typeface="Arial" pitchFamily="34" charset="0"/>
              </a:rPr>
              <a:t>ICE</a:t>
            </a:r>
            <a:r>
              <a:rPr kumimoji="0" lang="ko-KR" altLang="en-US" sz="1000" kern="0" dirty="0" smtClean="0">
                <a:latin typeface="+mn-lt"/>
                <a:ea typeface="맑은 고딕" pitchFamily="50" charset="-127"/>
                <a:cs typeface="Arial" pitchFamily="34" charset="0"/>
              </a:rPr>
              <a:t>를 사용하여 가급적</a:t>
            </a:r>
            <a:r>
              <a:rPr kumimoji="0" lang="en-US" altLang="ko-KR" sz="1000" kern="0" dirty="0" smtClean="0">
                <a:latin typeface="+mn-lt"/>
                <a:ea typeface="맑은 고딕" pitchFamily="50" charset="-127"/>
                <a:cs typeface="Arial" pitchFamily="34" charset="0"/>
              </a:rPr>
              <a:t> Peer-To-Peer </a:t>
            </a:r>
            <a:r>
              <a:rPr kumimoji="0" lang="ko-KR" altLang="en-US" sz="1000" kern="0" dirty="0" smtClean="0">
                <a:latin typeface="+mn-lt"/>
                <a:ea typeface="맑은 고딕" pitchFamily="50" charset="-127"/>
                <a:cs typeface="Arial" pitchFamily="34" charset="0"/>
              </a:rPr>
              <a:t>으로 연결하나</a:t>
            </a:r>
            <a:r>
              <a:rPr kumimoji="0" lang="en-US" altLang="ko-KR" sz="1000" kern="0" dirty="0" smtClean="0">
                <a:latin typeface="+mn-lt"/>
                <a:ea typeface="맑은 고딕" pitchFamily="50" charset="-127"/>
                <a:cs typeface="Arial" pitchFamily="34" charset="0"/>
              </a:rPr>
              <a:t>, Peer-To-Peer </a:t>
            </a:r>
            <a:r>
              <a:rPr kumimoji="0" lang="ko-KR" altLang="en-US" sz="1000" kern="0" dirty="0" smtClean="0">
                <a:latin typeface="+mn-lt"/>
                <a:ea typeface="맑은 고딕" pitchFamily="50" charset="-127"/>
                <a:cs typeface="Arial" pitchFamily="34" charset="0"/>
              </a:rPr>
              <a:t>연결이 불가능 할 경우 </a:t>
            </a:r>
            <a:r>
              <a:rPr kumimoji="0" lang="en-US" altLang="ko-KR" sz="1000" kern="0" dirty="0" smtClean="0">
                <a:latin typeface="+mn-lt"/>
                <a:ea typeface="맑은 고딕" pitchFamily="50" charset="-127"/>
                <a:cs typeface="Arial" pitchFamily="34" charset="0"/>
              </a:rPr>
              <a:t>TURN </a:t>
            </a:r>
            <a:r>
              <a:rPr kumimoji="0" lang="ko-KR" altLang="en-US" sz="1000" kern="0" dirty="0" smtClean="0">
                <a:latin typeface="+mn-lt"/>
                <a:ea typeface="맑은 고딕" pitchFamily="50" charset="-127"/>
                <a:cs typeface="Arial" pitchFamily="34" charset="0"/>
              </a:rPr>
              <a:t>서버를 통한 </a:t>
            </a:r>
            <a:r>
              <a:rPr kumimoji="0" lang="en-US" altLang="ko-KR" sz="1000" kern="0" dirty="0" smtClean="0">
                <a:latin typeface="+mn-lt"/>
                <a:ea typeface="맑은 고딕" pitchFamily="50" charset="-127"/>
                <a:cs typeface="Arial" pitchFamily="34" charset="0"/>
              </a:rPr>
              <a:t>Packet Relay </a:t>
            </a:r>
            <a:r>
              <a:rPr kumimoji="0" lang="ko-KR" altLang="en-US" sz="1000" kern="0" dirty="0" smtClean="0">
                <a:latin typeface="+mn-lt"/>
                <a:ea typeface="맑은 고딕" pitchFamily="50" charset="-127"/>
                <a:cs typeface="Arial" pitchFamily="34" charset="0"/>
              </a:rPr>
              <a:t>방식으로 연결</a:t>
            </a:r>
            <a:r>
              <a:rPr kumimoji="0" lang="en-US" altLang="ko-KR" sz="1000" kern="0" dirty="0" smtClean="0">
                <a:latin typeface="+mn-lt"/>
                <a:ea typeface="맑은 고딕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218" name="순서도: 연결자 217"/>
          <p:cNvSpPr/>
          <p:nvPr/>
        </p:nvSpPr>
        <p:spPr>
          <a:xfrm>
            <a:off x="252574" y="4981321"/>
            <a:ext cx="172800" cy="17139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a typeface="맑은 고딕" pitchFamily="50" charset="-127"/>
              </a:rPr>
              <a:t>1</a:t>
            </a:r>
            <a:endParaRPr lang="ko-KR" altLang="en-US" b="1" dirty="0">
              <a:ea typeface="맑은 고딕" pitchFamily="50" charset="-127"/>
            </a:endParaRPr>
          </a:p>
        </p:txBody>
      </p:sp>
      <p:sp>
        <p:nvSpPr>
          <p:cNvPr id="219" name="순서도: 연결자 218"/>
          <p:cNvSpPr/>
          <p:nvPr/>
        </p:nvSpPr>
        <p:spPr>
          <a:xfrm>
            <a:off x="252574" y="5286162"/>
            <a:ext cx="172800" cy="17139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a typeface="맑은 고딕" pitchFamily="50" charset="-127"/>
              </a:rPr>
              <a:t>2</a:t>
            </a:r>
            <a:endParaRPr lang="ko-KR" altLang="en-US" b="1" dirty="0">
              <a:ea typeface="맑은 고딕" pitchFamily="50" charset="-127"/>
            </a:endParaRPr>
          </a:p>
        </p:txBody>
      </p:sp>
      <p:sp>
        <p:nvSpPr>
          <p:cNvPr id="220" name="순서도: 연결자 219"/>
          <p:cNvSpPr/>
          <p:nvPr/>
        </p:nvSpPr>
        <p:spPr>
          <a:xfrm>
            <a:off x="252574" y="5590053"/>
            <a:ext cx="172800" cy="17139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a typeface="맑은 고딕" pitchFamily="50" charset="-127"/>
              </a:rPr>
              <a:t>3</a:t>
            </a:r>
            <a:endParaRPr lang="ko-KR" altLang="en-US" b="1" dirty="0">
              <a:ea typeface="맑은 고딕" pitchFamily="50" charset="-127"/>
            </a:endParaRPr>
          </a:p>
        </p:txBody>
      </p:sp>
      <p:sp>
        <p:nvSpPr>
          <p:cNvPr id="221" name="순서도: 연결자 220"/>
          <p:cNvSpPr/>
          <p:nvPr/>
        </p:nvSpPr>
        <p:spPr>
          <a:xfrm>
            <a:off x="252574" y="5893944"/>
            <a:ext cx="172800" cy="17139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a typeface="맑은 고딕" pitchFamily="50" charset="-127"/>
              </a:rPr>
              <a:t>4</a:t>
            </a:r>
            <a:endParaRPr lang="ko-KR" altLang="en-US" b="1" dirty="0">
              <a:ea typeface="맑은 고딕" pitchFamily="50" charset="-127"/>
            </a:endParaRPr>
          </a:p>
        </p:txBody>
      </p:sp>
      <p:cxnSp>
        <p:nvCxnSpPr>
          <p:cNvPr id="226" name="직선 화살표 연결선 1071"/>
          <p:cNvCxnSpPr>
            <a:stCxn id="135" idx="0"/>
            <a:endCxn id="149" idx="1"/>
          </p:cNvCxnSpPr>
          <p:nvPr/>
        </p:nvCxnSpPr>
        <p:spPr>
          <a:xfrm rot="16200000" flipH="1">
            <a:off x="2890005" y="2785286"/>
            <a:ext cx="621783" cy="713693"/>
          </a:xfrm>
          <a:prstGeom prst="bentConnector4">
            <a:avLst>
              <a:gd name="adj1" fmla="val -85785"/>
              <a:gd name="adj2" fmla="val 8145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순서도: 연결자 236"/>
          <p:cNvSpPr/>
          <p:nvPr/>
        </p:nvSpPr>
        <p:spPr>
          <a:xfrm>
            <a:off x="2920767" y="2205100"/>
            <a:ext cx="172800" cy="17139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a typeface="맑은 고딕" pitchFamily="50" charset="-127"/>
              </a:rPr>
              <a:t>1</a:t>
            </a:r>
            <a:endParaRPr lang="ko-KR" altLang="en-US" b="1" dirty="0">
              <a:ea typeface="맑은 고딕" pitchFamily="50" charset="-127"/>
            </a:endParaRPr>
          </a:p>
        </p:txBody>
      </p:sp>
      <p:sp>
        <p:nvSpPr>
          <p:cNvPr id="239" name="순서도: 연결자 238"/>
          <p:cNvSpPr/>
          <p:nvPr/>
        </p:nvSpPr>
        <p:spPr>
          <a:xfrm>
            <a:off x="5614151" y="4262780"/>
            <a:ext cx="172800" cy="17139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a typeface="맑은 고딕" pitchFamily="50" charset="-127"/>
              </a:rPr>
              <a:t>2</a:t>
            </a:r>
            <a:endParaRPr lang="ko-KR" altLang="en-US" b="1" dirty="0">
              <a:ea typeface="맑은 고딕" pitchFamily="50" charset="-127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5935565" y="4360408"/>
            <a:ext cx="865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+mn-lt"/>
                <a:ea typeface="맑은 고딕" pitchFamily="50" charset="-127"/>
              </a:rPr>
              <a:t>SIP over TCP</a:t>
            </a:r>
          </a:p>
        </p:txBody>
      </p:sp>
      <p:sp>
        <p:nvSpPr>
          <p:cNvPr id="241" name="순서도: 연결자 240"/>
          <p:cNvSpPr/>
          <p:nvPr/>
        </p:nvSpPr>
        <p:spPr>
          <a:xfrm>
            <a:off x="5440421" y="2205100"/>
            <a:ext cx="172800" cy="17139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a typeface="맑은 고딕" pitchFamily="50" charset="-127"/>
              </a:rPr>
              <a:t>3</a:t>
            </a:r>
            <a:endParaRPr lang="ko-KR" altLang="en-US" b="1" dirty="0">
              <a:ea typeface="맑은 고딕" pitchFamily="50" charset="-127"/>
            </a:endParaRPr>
          </a:p>
        </p:txBody>
      </p:sp>
      <p:sp>
        <p:nvSpPr>
          <p:cNvPr id="242" name="순서도: 연결자 241"/>
          <p:cNvSpPr/>
          <p:nvPr/>
        </p:nvSpPr>
        <p:spPr>
          <a:xfrm>
            <a:off x="736918" y="2214078"/>
            <a:ext cx="172800" cy="17139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a typeface="맑은 고딕" pitchFamily="50" charset="-127"/>
              </a:rPr>
              <a:t>4</a:t>
            </a:r>
            <a:endParaRPr lang="ko-KR" altLang="en-US" b="1" dirty="0">
              <a:ea typeface="맑은 고딕" pitchFamily="50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3586210" y="4095503"/>
            <a:ext cx="10974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+mn-lt"/>
                <a:ea typeface="맑은 고딕" pitchFamily="50" charset="-127"/>
              </a:rPr>
              <a:t>HTTP over TCP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8150077" y="2164098"/>
            <a:ext cx="626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+mn-lt"/>
                <a:ea typeface="맑은 고딕" pitchFamily="50" charset="-127"/>
              </a:rPr>
              <a:t>PSTN</a:t>
            </a:r>
          </a:p>
        </p:txBody>
      </p:sp>
    </p:spTree>
    <p:extLst>
      <p:ext uri="{BB962C8B-B14F-4D97-AF65-F5344CB8AC3E}">
        <p14:creationId xmlns:p14="http://schemas.microsoft.com/office/powerpoint/2010/main" val="2142927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Index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3" name="직사각형 312"/>
          <p:cNvSpPr/>
          <p:nvPr/>
        </p:nvSpPr>
        <p:spPr>
          <a:xfrm flipH="1">
            <a:off x="1375234" y="792164"/>
            <a:ext cx="49529" cy="5932833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1928664" y="792164"/>
            <a:ext cx="7632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HA and Load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Balancing</a:t>
            </a: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Monitoring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and Management</a:t>
            </a: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Test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Methodology</a:t>
            </a: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Service Creation Framework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Logical Architecture</a:t>
            </a: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Physical Architecture</a:t>
            </a: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Software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508838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63500"/>
            <a:ext cx="4768087" cy="473075"/>
          </a:xfrm>
        </p:spPr>
        <p:txBody>
          <a:bodyPr/>
          <a:lstStyle/>
          <a:p>
            <a:r>
              <a:rPr lang="en-US" altLang="ko-KR" dirty="0" smtClean="0"/>
              <a:t>Physical Architecture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28465" y="836712"/>
            <a:ext cx="9149641" cy="5770163"/>
            <a:chOff x="128465" y="836712"/>
            <a:chExt cx="9149641" cy="5770163"/>
          </a:xfrm>
        </p:grpSpPr>
        <p:sp>
          <p:nvSpPr>
            <p:cNvPr id="7" name="직사각형 6"/>
            <p:cNvSpPr/>
            <p:nvPr/>
          </p:nvSpPr>
          <p:spPr>
            <a:xfrm>
              <a:off x="128465" y="2384223"/>
              <a:ext cx="9145016" cy="4222652"/>
            </a:xfrm>
            <a:prstGeom prst="rect">
              <a:avLst/>
            </a:prstGeom>
            <a:solidFill>
              <a:srgbClr val="FCE0B6">
                <a:alpha val="64706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isometricTopUp">
                <a:rot lat="19500000" lon="18000000" rev="3609745"/>
              </a:camera>
              <a:lightRig rig="threePt" dir="t"/>
            </a:scene3d>
            <a:sp3d/>
          </p:spPr>
          <p:txBody>
            <a:bodyPr rtlCol="0" anchor="ctr">
              <a:flatTx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86" name="자유형 85"/>
            <p:cNvSpPr/>
            <p:nvPr/>
          </p:nvSpPr>
          <p:spPr>
            <a:xfrm rot="1432724" flipH="1">
              <a:off x="2017383" y="1232899"/>
              <a:ext cx="1233472" cy="367062"/>
            </a:xfrm>
            <a:custGeom>
              <a:avLst/>
              <a:gdLst>
                <a:gd name="connsiteX0" fmla="*/ 0 w 1249136"/>
                <a:gd name="connsiteY0" fmla="*/ 149318 h 639605"/>
                <a:gd name="connsiteX1" fmla="*/ 1004208 w 1249136"/>
                <a:gd name="connsiteY1" fmla="*/ 639175 h 639605"/>
                <a:gd name="connsiteX2" fmla="*/ 947058 w 1249136"/>
                <a:gd name="connsiteY2" fmla="*/ 75839 h 639605"/>
                <a:gd name="connsiteX3" fmla="*/ 1249136 w 1249136"/>
                <a:gd name="connsiteY3" fmla="*/ 2361 h 639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136" h="639605">
                  <a:moveTo>
                    <a:pt x="0" y="149318"/>
                  </a:moveTo>
                  <a:cubicBezTo>
                    <a:pt x="423182" y="400370"/>
                    <a:pt x="846365" y="651422"/>
                    <a:pt x="1004208" y="639175"/>
                  </a:cubicBezTo>
                  <a:cubicBezTo>
                    <a:pt x="1162051" y="626929"/>
                    <a:pt x="906237" y="181975"/>
                    <a:pt x="947058" y="75839"/>
                  </a:cubicBezTo>
                  <a:cubicBezTo>
                    <a:pt x="987879" y="-30297"/>
                    <a:pt x="1201511" y="7804"/>
                    <a:pt x="1249136" y="2361"/>
                  </a:cubicBezTo>
                </a:path>
              </a:pathLst>
            </a:custGeom>
            <a:ln w="12700">
              <a:solidFill>
                <a:srgbClr val="ECB312">
                  <a:alpha val="32941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pic>
          <p:nvPicPr>
            <p:cNvPr id="50" name="Picture 12" descr="C:\Users\nuno\Documents\Projects\Templates\Icons\3Com\PPT Clipt\internet4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625" y="836712"/>
              <a:ext cx="817195" cy="824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776536" y="1764891"/>
              <a:ext cx="3075184" cy="2581031"/>
            </a:xfrm>
            <a:prstGeom prst="rect">
              <a:avLst/>
            </a:prstGeom>
            <a:solidFill>
              <a:srgbClr val="FCE0B6">
                <a:alpha val="64706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isometricTopUp">
                <a:rot lat="19500000" lon="18000000" rev="3609745"/>
              </a:camera>
              <a:lightRig rig="threePt" dir="t"/>
            </a:scene3d>
            <a:sp3d/>
          </p:spPr>
          <p:txBody>
            <a:bodyPr rtlCol="0" anchor="ctr">
              <a:flatTx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1979483" y="4338919"/>
              <a:ext cx="892811" cy="857040"/>
              <a:chOff x="5741679" y="2452692"/>
              <a:chExt cx="851603" cy="810168"/>
            </a:xfrm>
          </p:grpSpPr>
          <p:grpSp>
            <p:nvGrpSpPr>
              <p:cNvPr id="133" name="그룹 132"/>
              <p:cNvGrpSpPr/>
              <p:nvPr/>
            </p:nvGrpSpPr>
            <p:grpSpPr>
              <a:xfrm>
                <a:off x="5741679" y="2452692"/>
                <a:ext cx="742696" cy="631148"/>
                <a:chOff x="5582743" y="2752287"/>
                <a:chExt cx="742696" cy="631148"/>
              </a:xfrm>
            </p:grpSpPr>
            <p:pic>
              <p:nvPicPr>
                <p:cNvPr id="135" name="Picture 16" descr="C:\Users\nuno\Documents\Projects\Templates\Icons\3Com\PPT Clipt\server.gi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82743" y="2752287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6" name="Picture 16" descr="C:\Users\nuno\Documents\Projects\Templates\Icons\3Com\PPT Clipt\server.gi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85439" y="2843435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34" name="TextBox 133"/>
              <p:cNvSpPr txBox="1"/>
              <p:nvPr/>
            </p:nvSpPr>
            <p:spPr>
              <a:xfrm>
                <a:off x="5833984" y="3059199"/>
                <a:ext cx="759298" cy="203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>
                    <a:latin typeface="맑은 고딕" pitchFamily="50" charset="-127"/>
                    <a:ea typeface="맑은 고딕" pitchFamily="50" charset="-127"/>
                  </a:rPr>
                  <a:t>SIP A/S</a:t>
                </a: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254053" y="3101931"/>
              <a:ext cx="576491" cy="227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>
                  <a:latin typeface="맑은 고딕" pitchFamily="50" charset="-127"/>
                  <a:ea typeface="맑은 고딕" pitchFamily="50" charset="-127"/>
                </a:rPr>
                <a:t>Router</a:t>
              </a: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2557477" y="4148235"/>
              <a:ext cx="893589" cy="869505"/>
              <a:chOff x="4745318" y="2452692"/>
              <a:chExt cx="852345" cy="821951"/>
            </a:xfrm>
          </p:grpSpPr>
          <p:grpSp>
            <p:nvGrpSpPr>
              <p:cNvPr id="129" name="그룹 128"/>
              <p:cNvGrpSpPr/>
              <p:nvPr/>
            </p:nvGrpSpPr>
            <p:grpSpPr>
              <a:xfrm>
                <a:off x="4745318" y="2452692"/>
                <a:ext cx="742696" cy="631148"/>
                <a:chOff x="5582743" y="2752287"/>
                <a:chExt cx="742696" cy="631148"/>
              </a:xfrm>
            </p:grpSpPr>
            <p:pic>
              <p:nvPicPr>
                <p:cNvPr id="131" name="Picture 16" descr="C:\Users\nuno\Documents\Projects\Templates\Icons\3Com\PPT Clipt\server.gi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82743" y="2752287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2" name="Picture 16" descr="C:\Users\nuno\Documents\Projects\Templates\Icons\3Com\PPT Clipt\server.gi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85439" y="2843435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30" name="TextBox 129"/>
              <p:cNvSpPr txBox="1"/>
              <p:nvPr/>
            </p:nvSpPr>
            <p:spPr>
              <a:xfrm>
                <a:off x="4838365" y="3059199"/>
                <a:ext cx="7592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>
                    <a:latin typeface="맑은 고딕" pitchFamily="50" charset="-127"/>
                    <a:ea typeface="맑은 고딕" pitchFamily="50" charset="-127"/>
                  </a:rPr>
                  <a:t>Web Server</a:t>
                </a:r>
              </a:p>
            </p:txBody>
          </p:sp>
        </p:grpSp>
        <p:cxnSp>
          <p:nvCxnSpPr>
            <p:cNvPr id="30" name="직선 연결선 12"/>
            <p:cNvCxnSpPr/>
            <p:nvPr/>
          </p:nvCxnSpPr>
          <p:spPr>
            <a:xfrm flipV="1">
              <a:off x="1285625" y="3960783"/>
              <a:ext cx="1878273" cy="510121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12"/>
            <p:cNvCxnSpPr/>
            <p:nvPr/>
          </p:nvCxnSpPr>
          <p:spPr>
            <a:xfrm>
              <a:off x="2501121" y="4139823"/>
              <a:ext cx="265996" cy="162811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12"/>
            <p:cNvCxnSpPr/>
            <p:nvPr/>
          </p:nvCxnSpPr>
          <p:spPr>
            <a:xfrm>
              <a:off x="1911504" y="4308200"/>
              <a:ext cx="265996" cy="162811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12"/>
            <p:cNvCxnSpPr/>
            <p:nvPr/>
          </p:nvCxnSpPr>
          <p:spPr>
            <a:xfrm>
              <a:off x="3957362" y="3736633"/>
              <a:ext cx="340243" cy="208257"/>
            </a:xfrm>
            <a:prstGeom prst="straightConnector1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741708" y="4002040"/>
              <a:ext cx="692775" cy="211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i="1" dirty="0" smtClean="0">
                  <a:latin typeface="맑은 고딕" pitchFamily="50" charset="-127"/>
                  <a:ea typeface="맑은 고딕" pitchFamily="50" charset="-127"/>
                </a:rPr>
                <a:t>Public IP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72777" y="3543726"/>
              <a:ext cx="692775" cy="211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i="1" dirty="0" smtClean="0">
                  <a:latin typeface="맑은 고딕" pitchFamily="50" charset="-127"/>
                  <a:ea typeface="맑은 고딕" pitchFamily="50" charset="-127"/>
                </a:rPr>
                <a:t>Private IP</a:t>
              </a:r>
            </a:p>
          </p:txBody>
        </p:sp>
        <p:cxnSp>
          <p:nvCxnSpPr>
            <p:cNvPr id="36" name="직선 연결선 12"/>
            <p:cNvCxnSpPr/>
            <p:nvPr/>
          </p:nvCxnSpPr>
          <p:spPr>
            <a:xfrm flipV="1">
              <a:off x="3336111" y="3342034"/>
              <a:ext cx="3209372" cy="871635"/>
            </a:xfrm>
            <a:prstGeom prst="straightConnector1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12"/>
            <p:cNvCxnSpPr/>
            <p:nvPr/>
          </p:nvCxnSpPr>
          <p:spPr>
            <a:xfrm>
              <a:off x="3341753" y="4213667"/>
              <a:ext cx="616151" cy="377135"/>
            </a:xfrm>
            <a:prstGeom prst="straightConnector1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12"/>
            <p:cNvCxnSpPr/>
            <p:nvPr/>
          </p:nvCxnSpPr>
          <p:spPr>
            <a:xfrm>
              <a:off x="3996344" y="4038434"/>
              <a:ext cx="616151" cy="377135"/>
            </a:xfrm>
            <a:prstGeom prst="straightConnector1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12"/>
            <p:cNvCxnSpPr/>
            <p:nvPr/>
          </p:nvCxnSpPr>
          <p:spPr>
            <a:xfrm>
              <a:off x="4667440" y="3843556"/>
              <a:ext cx="655305" cy="401100"/>
            </a:xfrm>
            <a:prstGeom prst="straightConnector1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12"/>
            <p:cNvCxnSpPr/>
            <p:nvPr/>
          </p:nvCxnSpPr>
          <p:spPr>
            <a:xfrm>
              <a:off x="5321864" y="3682797"/>
              <a:ext cx="616151" cy="377135"/>
            </a:xfrm>
            <a:prstGeom prst="straightConnector1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12"/>
            <p:cNvCxnSpPr/>
            <p:nvPr/>
          </p:nvCxnSpPr>
          <p:spPr>
            <a:xfrm>
              <a:off x="5900082" y="3514539"/>
              <a:ext cx="464220" cy="284141"/>
            </a:xfrm>
            <a:prstGeom prst="straightConnector1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그룹 124"/>
            <p:cNvGrpSpPr/>
            <p:nvPr/>
          </p:nvGrpSpPr>
          <p:grpSpPr>
            <a:xfrm>
              <a:off x="5468026" y="3730986"/>
              <a:ext cx="778634" cy="667663"/>
              <a:chOff x="5582743" y="2752287"/>
              <a:chExt cx="742696" cy="631148"/>
            </a:xfrm>
          </p:grpSpPr>
          <p:pic>
            <p:nvPicPr>
              <p:cNvPr id="127" name="Picture 16" descr="C:\Users\nuno\Documents\Projects\Templates\Icons\3Com\PPT Clipt\server.gi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2743" y="2752287"/>
                <a:ext cx="540000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8" name="Picture 16" descr="C:\Users\nuno\Documents\Projects\Templates\Icons\3Com\PPT Clipt\server.gi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5439" y="2843435"/>
                <a:ext cx="540000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6" name="TextBox 125"/>
            <p:cNvSpPr txBox="1"/>
            <p:nvPr/>
          </p:nvSpPr>
          <p:spPr>
            <a:xfrm>
              <a:off x="5787603" y="4372583"/>
              <a:ext cx="8935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>
                  <a:latin typeface="맑은 고딕" pitchFamily="50" charset="-127"/>
                  <a:ea typeface="맑은 고딕" pitchFamily="50" charset="-127"/>
                </a:rPr>
                <a:t>Media Server</a:t>
              </a: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4835096" y="3907584"/>
              <a:ext cx="893589" cy="869505"/>
              <a:chOff x="4272622" y="3291902"/>
              <a:chExt cx="852345" cy="821951"/>
            </a:xfrm>
          </p:grpSpPr>
          <p:grpSp>
            <p:nvGrpSpPr>
              <p:cNvPr id="121" name="그룹 120"/>
              <p:cNvGrpSpPr/>
              <p:nvPr/>
            </p:nvGrpSpPr>
            <p:grpSpPr>
              <a:xfrm>
                <a:off x="4272622" y="3291902"/>
                <a:ext cx="742696" cy="631148"/>
                <a:chOff x="5582743" y="2752287"/>
                <a:chExt cx="742696" cy="631148"/>
              </a:xfrm>
            </p:grpSpPr>
            <p:pic>
              <p:nvPicPr>
                <p:cNvPr id="123" name="Picture 16" descr="C:\Users\nuno\Documents\Projects\Templates\Icons\3Com\PPT Clipt\server.gi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82743" y="2752287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4" name="Picture 16" descr="C:\Users\nuno\Documents\Projects\Templates\Icons\3Com\PPT Clipt\server.gi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85439" y="2843435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22" name="TextBox 121"/>
              <p:cNvSpPr txBox="1"/>
              <p:nvPr/>
            </p:nvSpPr>
            <p:spPr>
              <a:xfrm>
                <a:off x="4272622" y="3898409"/>
                <a:ext cx="85234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>
                    <a:latin typeface="맑은 고딕" pitchFamily="50" charset="-127"/>
                    <a:ea typeface="맑은 고딕" pitchFamily="50" charset="-127"/>
                  </a:rPr>
                  <a:t>Admin Server</a:t>
                </a: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4189478" y="4101986"/>
              <a:ext cx="778634" cy="667663"/>
              <a:chOff x="5582743" y="2752287"/>
              <a:chExt cx="742696" cy="631148"/>
            </a:xfrm>
          </p:grpSpPr>
          <p:pic>
            <p:nvPicPr>
              <p:cNvPr id="119" name="Picture 16" descr="C:\Users\nuno\Documents\Projects\Templates\Icons\3Com\PPT Clipt\server.gi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2743" y="2752287"/>
                <a:ext cx="540000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16" descr="C:\Users\nuno\Documents\Projects\Templates\Icons\3Com\PPT Clipt\server.gi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5439" y="2843435"/>
                <a:ext cx="540000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8" name="TextBox 117"/>
            <p:cNvSpPr txBox="1"/>
            <p:nvPr/>
          </p:nvSpPr>
          <p:spPr>
            <a:xfrm>
              <a:off x="4189479" y="4743582"/>
              <a:ext cx="1132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>
                  <a:latin typeface="맑은 고딕" pitchFamily="50" charset="-127"/>
                  <a:ea typeface="맑은 고딕" pitchFamily="50" charset="-127"/>
                </a:rPr>
                <a:t>In-Memory-DB</a:t>
              </a:r>
            </a:p>
          </p:txBody>
        </p:sp>
        <p:pic>
          <p:nvPicPr>
            <p:cNvPr id="115" name="Picture 19" descr="C:\Users\nuno\Documents\Projects\Templates\Icons\3Com\PPT Clipt\chasis10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7981" y="3483119"/>
              <a:ext cx="566135" cy="571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/>
            <p:cNvSpPr txBox="1"/>
            <p:nvPr/>
          </p:nvSpPr>
          <p:spPr>
            <a:xfrm>
              <a:off x="6058058" y="3907723"/>
              <a:ext cx="7411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>
                  <a:latin typeface="맑은 고딕" pitchFamily="50" charset="-127"/>
                  <a:ea typeface="맑은 고딕" pitchFamily="50" charset="-127"/>
                </a:rPr>
                <a:t>NAS</a:t>
              </a:r>
            </a:p>
          </p:txBody>
        </p:sp>
        <p:cxnSp>
          <p:nvCxnSpPr>
            <p:cNvPr id="46" name="직선 연결선 12"/>
            <p:cNvCxnSpPr/>
            <p:nvPr/>
          </p:nvCxnSpPr>
          <p:spPr>
            <a:xfrm flipV="1">
              <a:off x="3153164" y="4950218"/>
              <a:ext cx="595803" cy="161814"/>
            </a:xfrm>
            <a:prstGeom prst="straightConnector1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12"/>
            <p:cNvCxnSpPr/>
            <p:nvPr/>
          </p:nvCxnSpPr>
          <p:spPr>
            <a:xfrm>
              <a:off x="3149051" y="5099411"/>
              <a:ext cx="340243" cy="208257"/>
            </a:xfrm>
            <a:prstGeom prst="straightConnector1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그룹 47"/>
            <p:cNvGrpSpPr/>
            <p:nvPr/>
          </p:nvGrpSpPr>
          <p:grpSpPr>
            <a:xfrm>
              <a:off x="3499139" y="4405555"/>
              <a:ext cx="925686" cy="855829"/>
              <a:chOff x="3913084" y="3124033"/>
              <a:chExt cx="882961" cy="809023"/>
            </a:xfrm>
          </p:grpSpPr>
          <p:pic>
            <p:nvPicPr>
              <p:cNvPr id="112" name="Picture 17" descr="C:\Users\nuno\Documents\Projects\Templates\Icons\3Com\PPT Clipt\server5.gi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6305" y="3124033"/>
                <a:ext cx="540000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3" name="Picture 17" descr="C:\Users\nuno\Documents\Projects\Templates\Icons\3Com\PPT Clipt\server5.gi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7221" y="3249040"/>
                <a:ext cx="540000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4" name="TextBox 113"/>
              <p:cNvSpPr txBox="1"/>
              <p:nvPr/>
            </p:nvSpPr>
            <p:spPr>
              <a:xfrm>
                <a:off x="3913084" y="3717612"/>
                <a:ext cx="88296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>
                    <a:latin typeface="맑은 고딕" pitchFamily="50" charset="-127"/>
                    <a:ea typeface="맑은 고딕" pitchFamily="50" charset="-127"/>
                  </a:rPr>
                  <a:t>DB Server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3189305" y="5158885"/>
              <a:ext cx="626234" cy="750789"/>
              <a:chOff x="7073485" y="2995522"/>
              <a:chExt cx="597330" cy="709727"/>
            </a:xfrm>
          </p:grpSpPr>
          <p:sp>
            <p:nvSpPr>
              <p:cNvPr id="110" name="TextBox 109"/>
              <p:cNvSpPr txBox="1"/>
              <p:nvPr/>
            </p:nvSpPr>
            <p:spPr>
              <a:xfrm>
                <a:off x="7120932" y="3501588"/>
                <a:ext cx="549883" cy="203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>
                    <a:latin typeface="맑은 고딕" pitchFamily="50" charset="-127"/>
                    <a:ea typeface="맑은 고딕" pitchFamily="50" charset="-127"/>
                  </a:rPr>
                  <a:t>SAN</a:t>
                </a:r>
              </a:p>
            </p:txBody>
          </p:sp>
          <p:pic>
            <p:nvPicPr>
              <p:cNvPr id="111" name="Picture 18" descr="C:\Users\nuno\Documents\Projects\Templates\Icons\3Com\PPT Clipt\tape_backup.gi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73485" y="2995522"/>
                <a:ext cx="540000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4" name="TextBox 63"/>
            <p:cNvSpPr txBox="1"/>
            <p:nvPr/>
          </p:nvSpPr>
          <p:spPr>
            <a:xfrm>
              <a:off x="2182421" y="3691230"/>
              <a:ext cx="362946" cy="22790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ko-KR" sz="800" b="1" dirty="0" smtClean="0">
                  <a:latin typeface="맑은 고딕" pitchFamily="50" charset="-127"/>
                  <a:ea typeface="맑은 고딕" pitchFamily="50" charset="-127"/>
                </a:rPr>
                <a:t>L4</a:t>
              </a:r>
            </a:p>
          </p:txBody>
        </p:sp>
        <p:cxnSp>
          <p:nvCxnSpPr>
            <p:cNvPr id="65" name="직선 연결선 12"/>
            <p:cNvCxnSpPr/>
            <p:nvPr/>
          </p:nvCxnSpPr>
          <p:spPr>
            <a:xfrm flipV="1">
              <a:off x="1369031" y="2647290"/>
              <a:ext cx="874524" cy="237513"/>
            </a:xfrm>
            <a:prstGeom prst="straightConnector1">
              <a:avLst/>
            </a:prstGeom>
            <a:ln w="25400">
              <a:solidFill>
                <a:srgbClr val="E292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12"/>
            <p:cNvCxnSpPr/>
            <p:nvPr/>
          </p:nvCxnSpPr>
          <p:spPr>
            <a:xfrm>
              <a:off x="1746493" y="2680283"/>
              <a:ext cx="119511" cy="73151"/>
            </a:xfrm>
            <a:prstGeom prst="straightConnector1">
              <a:avLst/>
            </a:prstGeom>
            <a:ln w="25400">
              <a:solidFill>
                <a:srgbClr val="E292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12"/>
            <p:cNvCxnSpPr/>
            <p:nvPr/>
          </p:nvCxnSpPr>
          <p:spPr>
            <a:xfrm>
              <a:off x="1372196" y="2877740"/>
              <a:ext cx="1574817" cy="963917"/>
            </a:xfrm>
            <a:prstGeom prst="straightConnector1">
              <a:avLst/>
            </a:prstGeom>
            <a:ln w="25400">
              <a:solidFill>
                <a:srgbClr val="E292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12"/>
            <p:cNvCxnSpPr/>
            <p:nvPr/>
          </p:nvCxnSpPr>
          <p:spPr>
            <a:xfrm flipV="1">
              <a:off x="2102820" y="2800721"/>
              <a:ext cx="398301" cy="521947"/>
            </a:xfrm>
            <a:prstGeom prst="straightConnector1">
              <a:avLst/>
            </a:prstGeom>
            <a:ln w="25400">
              <a:solidFill>
                <a:srgbClr val="E292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12"/>
            <p:cNvCxnSpPr/>
            <p:nvPr/>
          </p:nvCxnSpPr>
          <p:spPr>
            <a:xfrm>
              <a:off x="2219955" y="2643720"/>
              <a:ext cx="1574817" cy="963917"/>
            </a:xfrm>
            <a:prstGeom prst="straightConnector1">
              <a:avLst/>
            </a:prstGeom>
            <a:ln w="25400">
              <a:solidFill>
                <a:srgbClr val="E292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Picture 4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0015" y="2486704"/>
              <a:ext cx="412827" cy="248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TextBox 70"/>
            <p:cNvSpPr txBox="1"/>
            <p:nvPr/>
          </p:nvSpPr>
          <p:spPr>
            <a:xfrm>
              <a:off x="1755052" y="3408091"/>
              <a:ext cx="507869" cy="22790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ko-KR" sz="800" b="1" dirty="0" smtClean="0">
                  <a:latin typeface="맑은 고딕" pitchFamily="50" charset="-127"/>
                  <a:ea typeface="맑은 고딕" pitchFamily="50" charset="-127"/>
                </a:rPr>
                <a:t>Firewall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656856" y="3299248"/>
              <a:ext cx="362946" cy="22790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ko-KR" sz="800" b="1" dirty="0" smtClean="0">
                  <a:latin typeface="맑은 고딕" pitchFamily="50" charset="-127"/>
                  <a:ea typeface="맑은 고딕" pitchFamily="50" charset="-127"/>
                </a:rPr>
                <a:t>L4</a:t>
              </a:r>
            </a:p>
          </p:txBody>
        </p:sp>
        <p:cxnSp>
          <p:nvCxnSpPr>
            <p:cNvPr id="73" name="직선 연결선 12"/>
            <p:cNvCxnSpPr/>
            <p:nvPr/>
          </p:nvCxnSpPr>
          <p:spPr>
            <a:xfrm>
              <a:off x="1628440" y="3013895"/>
              <a:ext cx="1351072" cy="54462"/>
            </a:xfrm>
            <a:prstGeom prst="straightConnector1">
              <a:avLst/>
            </a:prstGeom>
            <a:ln w="25400">
              <a:solidFill>
                <a:srgbClr val="E292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666285" y="2654361"/>
              <a:ext cx="576491" cy="227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>
                  <a:latin typeface="맑은 고딕" pitchFamily="50" charset="-127"/>
                  <a:ea typeface="맑은 고딕" pitchFamily="50" charset="-127"/>
                </a:rPr>
                <a:t>Router</a:t>
              </a:r>
            </a:p>
          </p:txBody>
        </p:sp>
        <p:cxnSp>
          <p:nvCxnSpPr>
            <p:cNvPr id="75" name="직선 연결선 12"/>
            <p:cNvCxnSpPr/>
            <p:nvPr/>
          </p:nvCxnSpPr>
          <p:spPr>
            <a:xfrm>
              <a:off x="2178740" y="3338258"/>
              <a:ext cx="1351072" cy="54462"/>
            </a:xfrm>
            <a:prstGeom prst="straightConnector1">
              <a:avLst/>
            </a:prstGeom>
            <a:ln w="25400">
              <a:solidFill>
                <a:srgbClr val="E292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12"/>
            <p:cNvCxnSpPr/>
            <p:nvPr/>
          </p:nvCxnSpPr>
          <p:spPr>
            <a:xfrm>
              <a:off x="2603209" y="3649076"/>
              <a:ext cx="1351072" cy="54462"/>
            </a:xfrm>
            <a:prstGeom prst="straightConnector1">
              <a:avLst/>
            </a:prstGeom>
            <a:ln w="25400">
              <a:solidFill>
                <a:srgbClr val="E292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12"/>
            <p:cNvCxnSpPr/>
            <p:nvPr/>
          </p:nvCxnSpPr>
          <p:spPr>
            <a:xfrm flipV="1">
              <a:off x="2581211" y="3081061"/>
              <a:ext cx="398301" cy="521947"/>
            </a:xfrm>
            <a:prstGeom prst="straightConnector1">
              <a:avLst/>
            </a:prstGeom>
            <a:ln w="25400">
              <a:solidFill>
                <a:srgbClr val="E292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189305" y="3035193"/>
              <a:ext cx="507869" cy="22790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ko-KR" sz="800" b="1" dirty="0" smtClean="0">
                  <a:latin typeface="맑은 고딕" pitchFamily="50" charset="-127"/>
                  <a:ea typeface="맑은 고딕" pitchFamily="50" charset="-127"/>
                </a:rPr>
                <a:t>Firewall</a:t>
              </a:r>
            </a:p>
          </p:txBody>
        </p:sp>
        <p:cxnSp>
          <p:nvCxnSpPr>
            <p:cNvPr id="79" name="직선 연결선 12"/>
            <p:cNvCxnSpPr/>
            <p:nvPr/>
          </p:nvCxnSpPr>
          <p:spPr>
            <a:xfrm flipV="1">
              <a:off x="3123607" y="3399465"/>
              <a:ext cx="398301" cy="521947"/>
            </a:xfrm>
            <a:prstGeom prst="straightConnector1">
              <a:avLst/>
            </a:prstGeom>
            <a:ln w="25400">
              <a:solidFill>
                <a:srgbClr val="E292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0" name="Picture 3" descr="C:\Users\nuno\Documents\Projects\Templates\Icons\3Com\PPT Clipt\modem1.gi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7463" y="2979002"/>
              <a:ext cx="566130" cy="571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20" descr="C:\Users\nuno\Documents\Projects\Templates\Icons\3Com\PPT Clipt\router.gi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9977" y="2707657"/>
              <a:ext cx="566130" cy="571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20" descr="C:\Users\nuno\Documents\Projects\Templates\Icons\3Com\PPT Clipt\router.gi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316" y="2479135"/>
              <a:ext cx="566130" cy="571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3" descr="C:\Users\nuno\Documents\Projects\Templates\Icons\3Com\PPT Clipt\modem1.gi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5563" y="2745680"/>
              <a:ext cx="566130" cy="571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7" name="직선 연결선 12"/>
            <p:cNvCxnSpPr/>
            <p:nvPr/>
          </p:nvCxnSpPr>
          <p:spPr>
            <a:xfrm flipV="1">
              <a:off x="3164490" y="3687243"/>
              <a:ext cx="874524" cy="237513"/>
            </a:xfrm>
            <a:prstGeom prst="straightConnector1">
              <a:avLst/>
            </a:prstGeom>
            <a:ln w="25400">
              <a:solidFill>
                <a:srgbClr val="E292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그룹 87"/>
            <p:cNvGrpSpPr/>
            <p:nvPr/>
          </p:nvGrpSpPr>
          <p:grpSpPr>
            <a:xfrm>
              <a:off x="2693937" y="3610806"/>
              <a:ext cx="735547" cy="641082"/>
              <a:chOff x="4226224" y="3029608"/>
              <a:chExt cx="701598" cy="606021"/>
            </a:xfrm>
          </p:grpSpPr>
          <p:pic>
            <p:nvPicPr>
              <p:cNvPr id="92" name="Picture 2" descr="C:\Users\nuno\Documents\Projects\Templates\Icons\3Com\PPT Clipt\ss2_24p_giga.gif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6224" y="3029608"/>
                <a:ext cx="606021" cy="6060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3" name="TextBox 92"/>
              <p:cNvSpPr txBox="1"/>
              <p:nvPr/>
            </p:nvSpPr>
            <p:spPr>
              <a:xfrm>
                <a:off x="4443394" y="3397812"/>
                <a:ext cx="484428" cy="215444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altLang="ko-KR" sz="800" b="1" dirty="0" smtClean="0">
                    <a:latin typeface="맑은 고딕" pitchFamily="50" charset="-127"/>
                    <a:ea typeface="맑은 고딕" pitchFamily="50" charset="-127"/>
                  </a:rPr>
                  <a:t>Switch</a:t>
                </a:r>
              </a:p>
            </p:txBody>
          </p:sp>
        </p:grpSp>
        <p:pic>
          <p:nvPicPr>
            <p:cNvPr id="90" name="Picture 2" descr="C:\Users\nuno\Documents\Projects\Templates\Icons\3Com\PPT Clipt\ss2_24p_giga.g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8439" y="3363709"/>
              <a:ext cx="635346" cy="641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TextBox 90"/>
            <p:cNvSpPr txBox="1"/>
            <p:nvPr/>
          </p:nvSpPr>
          <p:spPr>
            <a:xfrm>
              <a:off x="3634082" y="3789063"/>
              <a:ext cx="507869" cy="22790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ko-KR" sz="800" b="1" dirty="0" smtClean="0">
                  <a:latin typeface="맑은 고딕" pitchFamily="50" charset="-127"/>
                  <a:ea typeface="맑은 고딕" pitchFamily="50" charset="-127"/>
                </a:rPr>
                <a:t>Switch</a:t>
              </a:r>
            </a:p>
          </p:txBody>
        </p:sp>
        <p:sp>
          <p:nvSpPr>
            <p:cNvPr id="141" name="자유형 140"/>
            <p:cNvSpPr/>
            <p:nvPr/>
          </p:nvSpPr>
          <p:spPr>
            <a:xfrm rot="17040340" flipV="1">
              <a:off x="1054223" y="1679470"/>
              <a:ext cx="701647" cy="605060"/>
            </a:xfrm>
            <a:custGeom>
              <a:avLst/>
              <a:gdLst>
                <a:gd name="connsiteX0" fmla="*/ 0 w 1249136"/>
                <a:gd name="connsiteY0" fmla="*/ 149318 h 639605"/>
                <a:gd name="connsiteX1" fmla="*/ 1004208 w 1249136"/>
                <a:gd name="connsiteY1" fmla="*/ 639175 h 639605"/>
                <a:gd name="connsiteX2" fmla="*/ 947058 w 1249136"/>
                <a:gd name="connsiteY2" fmla="*/ 75839 h 639605"/>
                <a:gd name="connsiteX3" fmla="*/ 1249136 w 1249136"/>
                <a:gd name="connsiteY3" fmla="*/ 2361 h 639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136" h="639605">
                  <a:moveTo>
                    <a:pt x="0" y="149318"/>
                  </a:moveTo>
                  <a:cubicBezTo>
                    <a:pt x="423182" y="400370"/>
                    <a:pt x="846365" y="651422"/>
                    <a:pt x="1004208" y="639175"/>
                  </a:cubicBezTo>
                  <a:cubicBezTo>
                    <a:pt x="1162051" y="626929"/>
                    <a:pt x="906237" y="181975"/>
                    <a:pt x="947058" y="75839"/>
                  </a:cubicBezTo>
                  <a:cubicBezTo>
                    <a:pt x="987879" y="-30297"/>
                    <a:pt x="1201511" y="7804"/>
                    <a:pt x="1249136" y="2361"/>
                  </a:cubicBezTo>
                </a:path>
              </a:pathLst>
            </a:custGeom>
            <a:ln w="12700">
              <a:solidFill>
                <a:srgbClr val="ECB312">
                  <a:alpha val="32941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pic>
          <p:nvPicPr>
            <p:cNvPr id="1026" name="Picture 2" descr="D:\Projects\Templates\Icons\3Com\PPT Clipt\ss2_gigabit2.gi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1103" y="3311410"/>
              <a:ext cx="566130" cy="571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2" descr="D:\Projects\Templates\Icons\3Com\PPT Clipt\ss2_gigabit2.gi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5550" y="3107099"/>
              <a:ext cx="566130" cy="571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:\Projects\Templates\Icons\3Com\PPT Clipt\building.gi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2618" y="2691982"/>
              <a:ext cx="726848" cy="726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1" name="직선 연결선 12"/>
            <p:cNvCxnSpPr/>
            <p:nvPr/>
          </p:nvCxnSpPr>
          <p:spPr>
            <a:xfrm>
              <a:off x="5529216" y="4540393"/>
              <a:ext cx="616151" cy="377135"/>
            </a:xfrm>
            <a:prstGeom prst="straightConnector1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9" name="Picture 5" descr="D:\Projects\Templates\Icons\3Com\PPT Clipt\working_man.gi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8462" y="4518643"/>
              <a:ext cx="806618" cy="80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4" name="직선 연결선 12"/>
            <p:cNvCxnSpPr/>
            <p:nvPr/>
          </p:nvCxnSpPr>
          <p:spPr>
            <a:xfrm>
              <a:off x="6517300" y="3331136"/>
              <a:ext cx="464220" cy="284141"/>
            </a:xfrm>
            <a:prstGeom prst="straightConnector1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6739383" y="3754897"/>
              <a:ext cx="692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>
                  <a:latin typeface="맑은 고딕" pitchFamily="50" charset="-127"/>
                  <a:ea typeface="맑은 고딕" pitchFamily="50" charset="-127"/>
                </a:rPr>
                <a:t>Media Gateway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800900" y="5219447"/>
              <a:ext cx="9983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>
                  <a:latin typeface="맑은 고딕" pitchFamily="50" charset="-127"/>
                  <a:ea typeface="맑은 고딕" pitchFamily="50" charset="-127"/>
                </a:rPr>
                <a:t>Administrator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7932633" y="3410517"/>
              <a:ext cx="692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>
                  <a:latin typeface="맑은 고딕" pitchFamily="50" charset="-127"/>
                  <a:ea typeface="맑은 고딕" pitchFamily="50" charset="-127"/>
                </a:rPr>
                <a:t>Telephone Station</a:t>
              </a:r>
            </a:p>
          </p:txBody>
        </p:sp>
        <p:cxnSp>
          <p:nvCxnSpPr>
            <p:cNvPr id="159" name="직선 연결선 12"/>
            <p:cNvCxnSpPr/>
            <p:nvPr/>
          </p:nvCxnSpPr>
          <p:spPr>
            <a:xfrm flipV="1">
              <a:off x="7088117" y="3373566"/>
              <a:ext cx="889219" cy="241572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Picture 3" descr="D:\Projects\Templates\Icons\3Com\PPT Clipt\switch_box.gif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1152" y="3006475"/>
              <a:ext cx="1209377" cy="1209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" name="TextBox 163"/>
            <p:cNvSpPr txBox="1"/>
            <p:nvPr/>
          </p:nvSpPr>
          <p:spPr>
            <a:xfrm>
              <a:off x="7368897" y="3471775"/>
              <a:ext cx="6927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i="1" dirty="0" smtClean="0">
                  <a:latin typeface="맑은 고딕" pitchFamily="50" charset="-127"/>
                  <a:ea typeface="맑은 고딕" pitchFamily="50" charset="-127"/>
                </a:rPr>
                <a:t>PSTN</a:t>
              </a:r>
            </a:p>
          </p:txBody>
        </p:sp>
        <p:sp>
          <p:nvSpPr>
            <p:cNvPr id="165" name="자유형 164"/>
            <p:cNvSpPr/>
            <p:nvPr/>
          </p:nvSpPr>
          <p:spPr>
            <a:xfrm rot="3957744" flipH="1" flipV="1">
              <a:off x="7755835" y="1927747"/>
              <a:ext cx="972190" cy="442974"/>
            </a:xfrm>
            <a:custGeom>
              <a:avLst/>
              <a:gdLst>
                <a:gd name="connsiteX0" fmla="*/ 0 w 1249136"/>
                <a:gd name="connsiteY0" fmla="*/ 149318 h 639605"/>
                <a:gd name="connsiteX1" fmla="*/ 1004208 w 1249136"/>
                <a:gd name="connsiteY1" fmla="*/ 639175 h 639605"/>
                <a:gd name="connsiteX2" fmla="*/ 947058 w 1249136"/>
                <a:gd name="connsiteY2" fmla="*/ 75839 h 639605"/>
                <a:gd name="connsiteX3" fmla="*/ 1249136 w 1249136"/>
                <a:gd name="connsiteY3" fmla="*/ 2361 h 639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136" h="639605">
                  <a:moveTo>
                    <a:pt x="0" y="149318"/>
                  </a:moveTo>
                  <a:cubicBezTo>
                    <a:pt x="423182" y="400370"/>
                    <a:pt x="846365" y="651422"/>
                    <a:pt x="1004208" y="639175"/>
                  </a:cubicBezTo>
                  <a:cubicBezTo>
                    <a:pt x="1162051" y="626929"/>
                    <a:pt x="906237" y="181975"/>
                    <a:pt x="947058" y="75839"/>
                  </a:cubicBezTo>
                  <a:cubicBezTo>
                    <a:pt x="987879" y="-30297"/>
                    <a:pt x="1201511" y="7804"/>
                    <a:pt x="1249136" y="2361"/>
                  </a:cubicBezTo>
                </a:path>
              </a:pathLst>
            </a:custGeom>
            <a:ln w="12700">
              <a:solidFill>
                <a:schemeClr val="accent6">
                  <a:lumMod val="50000"/>
                  <a:alpha val="32941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8185047" y="1577417"/>
              <a:ext cx="10930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>
                  <a:latin typeface="맑은 고딕" pitchFamily="50" charset="-127"/>
                  <a:ea typeface="맑은 고딕" pitchFamily="50" charset="-127"/>
                </a:rPr>
                <a:t>Landline Phones</a:t>
              </a:r>
            </a:p>
          </p:txBody>
        </p:sp>
        <p:sp>
          <p:nvSpPr>
            <p:cNvPr id="169" name="타원 168"/>
            <p:cNvSpPr>
              <a:spLocks noChangeAspect="1"/>
            </p:cNvSpPr>
            <p:nvPr/>
          </p:nvSpPr>
          <p:spPr>
            <a:xfrm>
              <a:off x="6537176" y="1222826"/>
              <a:ext cx="2339089" cy="742285"/>
            </a:xfrm>
            <a:prstGeom prst="ellipse">
              <a:avLst/>
            </a:prstGeom>
            <a:solidFill>
              <a:srgbClr val="FCE0B6">
                <a:alpha val="65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isometricTopUp">
                <a:rot lat="19500000" lon="18000000" rev="3609745"/>
              </a:camera>
              <a:lightRig rig="threePt" dir="t"/>
            </a:scene3d>
            <a:sp3d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flatTx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pic>
          <p:nvPicPr>
            <p:cNvPr id="1031" name="Picture 7" descr="D:\Projects\Templates\Icons\3Com\PPT Clipt\phone4.gif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9224" y="1492567"/>
              <a:ext cx="505796" cy="505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:\Projects\Templates\Icons\3Com\PPT Clipt\phone3.gif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8219" y="1317872"/>
              <a:ext cx="495509" cy="495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TextBox 169"/>
            <p:cNvSpPr txBox="1"/>
            <p:nvPr/>
          </p:nvSpPr>
          <p:spPr>
            <a:xfrm>
              <a:off x="8193360" y="2184652"/>
              <a:ext cx="6927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i="1" dirty="0" smtClean="0">
                  <a:latin typeface="맑은 고딕" pitchFamily="50" charset="-127"/>
                  <a:ea typeface="맑은 고딕" pitchFamily="50" charset="-127"/>
                </a:rPr>
                <a:t>PSTN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368584" y="1188922"/>
              <a:ext cx="692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i="1" dirty="0" smtClean="0">
                  <a:latin typeface="맑은 고딕" pitchFamily="50" charset="-127"/>
                  <a:ea typeface="맑은 고딕" pitchFamily="50" charset="-127"/>
                </a:rPr>
                <a:t>Wireless (3G, 4G)</a:t>
              </a:r>
            </a:p>
          </p:txBody>
        </p:sp>
        <p:pic>
          <p:nvPicPr>
            <p:cNvPr id="1032" name="Picture 8" descr="D:\Projects\Templates\Icons\3Com\PPT Clipt\phone.gif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336" y="1125505"/>
              <a:ext cx="639386" cy="639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4" name="타원 173"/>
            <p:cNvSpPr>
              <a:spLocks noChangeAspect="1"/>
            </p:cNvSpPr>
            <p:nvPr/>
          </p:nvSpPr>
          <p:spPr>
            <a:xfrm>
              <a:off x="3041203" y="1264391"/>
              <a:ext cx="1357504" cy="742285"/>
            </a:xfrm>
            <a:prstGeom prst="ellipse">
              <a:avLst/>
            </a:prstGeom>
            <a:solidFill>
              <a:srgbClr val="FCE0B6">
                <a:alpha val="65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isometricTopUp">
                <a:rot lat="19500000" lon="18000000" rev="3609745"/>
              </a:camera>
              <a:lightRig rig="threePt" dir="t"/>
            </a:scene3d>
            <a:sp3d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flatTx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pic>
          <p:nvPicPr>
            <p:cNvPr id="1033" name="Picture 9" descr="D:\Projects\Templates\Icons\3Com\PPT Clipt\pda3.gif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4718" y="1198380"/>
              <a:ext cx="536629" cy="536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1" descr="D:\Projects\Templates\Icons\3Com\PPT Clipt\palm_vx.gif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5435" y="1222826"/>
              <a:ext cx="418044" cy="418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TextBox 137"/>
            <p:cNvSpPr txBox="1"/>
            <p:nvPr/>
          </p:nvSpPr>
          <p:spPr>
            <a:xfrm>
              <a:off x="3637669" y="1778767"/>
              <a:ext cx="887577" cy="22790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ko-KR" sz="800" b="1" dirty="0" smtClean="0">
                  <a:latin typeface="맑은 고딕" pitchFamily="50" charset="-127"/>
                  <a:ea typeface="맑은 고딕" pitchFamily="50" charset="-127"/>
                </a:rPr>
                <a:t>Smart Phones</a:t>
              </a:r>
            </a:p>
          </p:txBody>
        </p:sp>
        <p:sp>
          <p:nvSpPr>
            <p:cNvPr id="179" name="자유형 178"/>
            <p:cNvSpPr/>
            <p:nvPr/>
          </p:nvSpPr>
          <p:spPr>
            <a:xfrm rot="1267004">
              <a:off x="7192379" y="2546568"/>
              <a:ext cx="701647" cy="345103"/>
            </a:xfrm>
            <a:custGeom>
              <a:avLst/>
              <a:gdLst>
                <a:gd name="connsiteX0" fmla="*/ 0 w 1249136"/>
                <a:gd name="connsiteY0" fmla="*/ 149318 h 639605"/>
                <a:gd name="connsiteX1" fmla="*/ 1004208 w 1249136"/>
                <a:gd name="connsiteY1" fmla="*/ 639175 h 639605"/>
                <a:gd name="connsiteX2" fmla="*/ 947058 w 1249136"/>
                <a:gd name="connsiteY2" fmla="*/ 75839 h 639605"/>
                <a:gd name="connsiteX3" fmla="*/ 1249136 w 1249136"/>
                <a:gd name="connsiteY3" fmla="*/ 2361 h 639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136" h="639605">
                  <a:moveTo>
                    <a:pt x="0" y="149318"/>
                  </a:moveTo>
                  <a:cubicBezTo>
                    <a:pt x="423182" y="400370"/>
                    <a:pt x="846365" y="651422"/>
                    <a:pt x="1004208" y="639175"/>
                  </a:cubicBezTo>
                  <a:cubicBezTo>
                    <a:pt x="1162051" y="626929"/>
                    <a:pt x="906237" y="181975"/>
                    <a:pt x="947058" y="75839"/>
                  </a:cubicBezTo>
                  <a:cubicBezTo>
                    <a:pt x="987879" y="-30297"/>
                    <a:pt x="1201511" y="7804"/>
                    <a:pt x="1249136" y="2361"/>
                  </a:cubicBezTo>
                </a:path>
              </a:pathLst>
            </a:custGeom>
            <a:ln w="12700">
              <a:solidFill>
                <a:schemeClr val="accent6">
                  <a:lumMod val="50000"/>
                  <a:alpha val="32941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80" name="타원 179"/>
            <p:cNvSpPr>
              <a:spLocks noChangeAspect="1"/>
            </p:cNvSpPr>
            <p:nvPr/>
          </p:nvSpPr>
          <p:spPr>
            <a:xfrm>
              <a:off x="6414930" y="1966243"/>
              <a:ext cx="1357504" cy="742285"/>
            </a:xfrm>
            <a:prstGeom prst="ellipse">
              <a:avLst/>
            </a:prstGeom>
            <a:solidFill>
              <a:srgbClr val="FCE0B6">
                <a:alpha val="65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isometricTopUp">
                <a:rot lat="19500000" lon="18000000" rev="3609745"/>
              </a:camera>
              <a:lightRig rig="threePt" dir="t"/>
            </a:scene3d>
            <a:sp3d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flatTx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897216" y="2718443"/>
              <a:ext cx="692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i="1" dirty="0" smtClean="0">
                  <a:latin typeface="맑은 고딕" pitchFamily="50" charset="-127"/>
                  <a:ea typeface="맑은 고딕" pitchFamily="50" charset="-127"/>
                </a:rPr>
                <a:t>Wireless (2G)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6019303" y="2465643"/>
              <a:ext cx="887577" cy="22790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ko-KR" sz="800" b="1" dirty="0" smtClean="0">
                  <a:latin typeface="맑은 고딕" pitchFamily="50" charset="-127"/>
                  <a:ea typeface="맑은 고딕" pitchFamily="50" charset="-127"/>
                </a:rPr>
                <a:t>Feature Phones</a:t>
              </a:r>
            </a:p>
          </p:txBody>
        </p:sp>
        <p:pic>
          <p:nvPicPr>
            <p:cNvPr id="1036" name="Picture 12" descr="D:\Projects\Templates\Icons\3Com\PPT Clipt\pda.gif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7273" y="1984604"/>
              <a:ext cx="447160" cy="44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3" descr="D:\Projects\Templates\Icons\3Com\PPT Clipt\handphone.gif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4853" y="1764891"/>
              <a:ext cx="723264" cy="723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7" name="TextBox 186"/>
            <p:cNvSpPr txBox="1"/>
            <p:nvPr/>
          </p:nvSpPr>
          <p:spPr>
            <a:xfrm>
              <a:off x="1632478" y="1671191"/>
              <a:ext cx="9448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latin typeface="맑은 고딕" pitchFamily="50" charset="-127"/>
                  <a:ea typeface="맑은 고딕" pitchFamily="50" charset="-127"/>
                </a:rPr>
                <a:t>Base Transceiver Station</a:t>
              </a:r>
              <a:endParaRPr lang="en-US" altLang="ko-KR" sz="8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37" name="그룹 136"/>
            <p:cNvGrpSpPr/>
            <p:nvPr/>
          </p:nvGrpSpPr>
          <p:grpSpPr>
            <a:xfrm>
              <a:off x="1377539" y="4532554"/>
              <a:ext cx="892811" cy="857040"/>
              <a:chOff x="5741679" y="2452692"/>
              <a:chExt cx="851603" cy="810168"/>
            </a:xfrm>
          </p:grpSpPr>
          <p:grpSp>
            <p:nvGrpSpPr>
              <p:cNvPr id="139" name="그룹 138"/>
              <p:cNvGrpSpPr/>
              <p:nvPr/>
            </p:nvGrpSpPr>
            <p:grpSpPr>
              <a:xfrm>
                <a:off x="5741679" y="2452692"/>
                <a:ext cx="742696" cy="631148"/>
                <a:chOff x="5582743" y="2752287"/>
                <a:chExt cx="742696" cy="631148"/>
              </a:xfrm>
            </p:grpSpPr>
            <p:pic>
              <p:nvPicPr>
                <p:cNvPr id="142" name="Picture 16" descr="C:\Users\nuno\Documents\Projects\Templates\Icons\3Com\PPT Clipt\server.gi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82743" y="2752287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4" name="Picture 16" descr="C:\Users\nuno\Documents\Projects\Templates\Icons\3Com\PPT Clipt\server.gi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85439" y="2843435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40" name="TextBox 139"/>
              <p:cNvSpPr txBox="1"/>
              <p:nvPr/>
            </p:nvSpPr>
            <p:spPr>
              <a:xfrm>
                <a:off x="5833984" y="3059199"/>
                <a:ext cx="759298" cy="203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>
                    <a:latin typeface="맑은 고딕" pitchFamily="50" charset="-127"/>
                    <a:ea typeface="맑은 고딕" pitchFamily="50" charset="-127"/>
                  </a:rPr>
                  <a:t>STUN/TURN</a:t>
                </a:r>
              </a:p>
            </p:txBody>
          </p:sp>
        </p:grpSp>
        <p:cxnSp>
          <p:nvCxnSpPr>
            <p:cNvPr id="145" name="직선 연결선 12"/>
            <p:cNvCxnSpPr/>
            <p:nvPr/>
          </p:nvCxnSpPr>
          <p:spPr>
            <a:xfrm>
              <a:off x="1301036" y="4465870"/>
              <a:ext cx="265996" cy="162811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제목 1"/>
          <p:cNvSpPr txBox="1">
            <a:spLocks/>
          </p:cNvSpPr>
          <p:nvPr/>
        </p:nvSpPr>
        <p:spPr bwMode="auto">
          <a:xfrm>
            <a:off x="6321152" y="63500"/>
            <a:ext cx="338482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algn="r"/>
            <a:r>
              <a:rPr lang="en-US" altLang="ko-KR" sz="1800" kern="0" dirty="0" smtClean="0"/>
              <a:t>6. Physical Architecture</a:t>
            </a:r>
            <a:endParaRPr lang="ko-KR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40861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Index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3" name="직사각형 312"/>
          <p:cNvSpPr/>
          <p:nvPr/>
        </p:nvSpPr>
        <p:spPr>
          <a:xfrm flipH="1">
            <a:off x="1375234" y="792164"/>
            <a:ext cx="49529" cy="5932833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1928664" y="792164"/>
            <a:ext cx="7632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HA and Load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Balancing</a:t>
            </a: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Monitoring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and Management</a:t>
            </a: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Test Methodology</a:t>
            </a: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Service Creation Framework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Logical Architecture</a:t>
            </a: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Physical Architecture</a:t>
            </a: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Software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35128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63500"/>
            <a:ext cx="5977111" cy="473075"/>
          </a:xfrm>
        </p:spPr>
        <p:txBody>
          <a:bodyPr/>
          <a:lstStyle/>
          <a:p>
            <a:r>
              <a:rPr lang="en-US" altLang="ko-KR" dirty="0" smtClean="0"/>
              <a:t>Software Specifications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21894"/>
              </p:ext>
            </p:extLst>
          </p:nvPr>
        </p:nvGraphicFramePr>
        <p:xfrm>
          <a:off x="272480" y="750989"/>
          <a:ext cx="9289032" cy="3708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88232"/>
                <a:gridCol w="2232248"/>
                <a:gridCol w="1944216"/>
                <a:gridCol w="30243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Component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Version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License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SIP</a:t>
                      </a:r>
                      <a:r>
                        <a:rPr lang="en-US" altLang="ko-KR" sz="1200" baseline="0" dirty="0" smtClean="0"/>
                        <a:t> Application Server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Mobicents SIP Server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Apache/Tomcat 7.0.26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LGPL V2.1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Media Server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Mobicents Media Server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3.0.0 FINAL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LGPL V2.1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NoSQL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HBase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0.94.3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Apache License V2.0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RDB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MySQL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5.5.29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GPL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In-Memory-DB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Redis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2.6.4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BSD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Push Server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Apache Tomcat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7.0.28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Apache License V2.0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ICE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baresip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0.4.2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BSD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STUN/TURN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restund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0.4.2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BSD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SIP Stack </a:t>
                      </a:r>
                      <a:r>
                        <a:rPr lang="en-US" altLang="ko-KR" sz="1200" baseline="0" dirty="0" smtClean="0"/>
                        <a:t>Library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Baresip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0.4.3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BSD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2480" y="4844785"/>
            <a:ext cx="9289032" cy="168055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 smtClean="0">
                <a:latin typeface="+mn-lt"/>
                <a:ea typeface="맑은 고딕" pitchFamily="50" charset="-127"/>
              </a:rPr>
              <a:t>주</a:t>
            </a:r>
            <a:r>
              <a:rPr lang="en-US" altLang="ko-KR" sz="1100" dirty="0" smtClean="0">
                <a:latin typeface="+mn-lt"/>
                <a:ea typeface="맑은 고딕" pitchFamily="50" charset="-127"/>
              </a:rPr>
              <a:t>1) GPL </a:t>
            </a:r>
            <a:r>
              <a:rPr lang="ko-KR" altLang="en-US" sz="1100" dirty="0" smtClean="0">
                <a:latin typeface="+mn-lt"/>
                <a:ea typeface="맑은 고딕" pitchFamily="50" charset="-127"/>
              </a:rPr>
              <a:t>라이선스의 </a:t>
            </a:r>
            <a:r>
              <a:rPr lang="en-US" altLang="ko-KR" sz="1100" dirty="0" smtClean="0">
                <a:latin typeface="+mn-lt"/>
                <a:ea typeface="맑은 고딕" pitchFamily="50" charset="-127"/>
              </a:rPr>
              <a:t>S/W</a:t>
            </a:r>
            <a:r>
              <a:rPr lang="ko-KR" altLang="en-US" sz="1100" dirty="0" smtClean="0">
                <a:latin typeface="+mn-lt"/>
                <a:ea typeface="맑은 고딕" pitchFamily="50" charset="-127"/>
              </a:rPr>
              <a:t>를 사용하여 </a:t>
            </a:r>
            <a:r>
              <a:rPr lang="en-US" altLang="ko-KR" sz="1100" dirty="0" smtClean="0">
                <a:latin typeface="+mn-lt"/>
                <a:ea typeface="맑은 고딕" pitchFamily="50" charset="-127"/>
              </a:rPr>
              <a:t>Product </a:t>
            </a:r>
            <a:r>
              <a:rPr lang="ko-KR" altLang="en-US" sz="1100" dirty="0" smtClean="0">
                <a:latin typeface="+mn-lt"/>
                <a:ea typeface="맑은 고딕" pitchFamily="50" charset="-127"/>
              </a:rPr>
              <a:t>개발 할 경우 반드시 소스 코드를 공개해야 함</a:t>
            </a:r>
            <a:r>
              <a:rPr lang="en-US" altLang="ko-KR" sz="1100" dirty="0" smtClean="0">
                <a:latin typeface="+mn-lt"/>
                <a:ea typeface="맑은 고딕" pitchFamily="50" charset="-127"/>
              </a:rPr>
              <a:t>. </a:t>
            </a:r>
            <a:r>
              <a:rPr lang="ko-KR" altLang="en-US" sz="1100" dirty="0" smtClean="0">
                <a:latin typeface="+mn-lt"/>
                <a:ea typeface="맑은 고딕" pitchFamily="50" charset="-127"/>
              </a:rPr>
              <a:t>따라서 </a:t>
            </a:r>
            <a:r>
              <a:rPr lang="en-US" altLang="ko-KR" sz="1100" dirty="0" smtClean="0">
                <a:latin typeface="+mn-lt"/>
                <a:ea typeface="맑은 고딕" pitchFamily="50" charset="-127"/>
              </a:rPr>
              <a:t>GPL </a:t>
            </a:r>
            <a:r>
              <a:rPr lang="ko-KR" altLang="en-US" sz="1100" dirty="0" smtClean="0">
                <a:latin typeface="+mn-lt"/>
                <a:ea typeface="맑은 고딕" pitchFamily="50" charset="-127"/>
              </a:rPr>
              <a:t>라이선스 </a:t>
            </a:r>
            <a:r>
              <a:rPr lang="en-US" altLang="ko-KR" sz="1100" dirty="0" smtClean="0">
                <a:latin typeface="+mn-lt"/>
                <a:ea typeface="맑은 고딕" pitchFamily="50" charset="-127"/>
              </a:rPr>
              <a:t>S/W</a:t>
            </a:r>
            <a:r>
              <a:rPr lang="ko-KR" altLang="en-US" sz="1100" dirty="0" smtClean="0">
                <a:latin typeface="+mn-lt"/>
                <a:ea typeface="맑은 고딕" pitchFamily="50" charset="-127"/>
              </a:rPr>
              <a:t>는 참고용이며 실제로 개발을 직접 해야 함</a:t>
            </a:r>
            <a:r>
              <a:rPr lang="en-US" altLang="ko-KR" sz="1100" dirty="0" smtClean="0">
                <a:latin typeface="+mn-lt"/>
                <a:ea typeface="맑은 고딕" pitchFamily="50" charset="-127"/>
              </a:rPr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ko-KR" sz="1100" dirty="0">
              <a:latin typeface="+mn-lt"/>
              <a:ea typeface="맑은 고딕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 smtClean="0">
                <a:latin typeface="+mn-lt"/>
                <a:ea typeface="맑은 고딕" pitchFamily="50" charset="-127"/>
              </a:rPr>
              <a:t>주</a:t>
            </a:r>
            <a:r>
              <a:rPr lang="en-US" altLang="ko-KR" sz="1100" dirty="0" smtClean="0">
                <a:latin typeface="+mn-lt"/>
                <a:ea typeface="맑은 고딕" pitchFamily="50" charset="-127"/>
              </a:rPr>
              <a:t>2) Android 2.3 (Ginger Bread) </a:t>
            </a:r>
            <a:r>
              <a:rPr lang="ko-KR" altLang="en-US" sz="1100" dirty="0" smtClean="0">
                <a:latin typeface="+mn-lt"/>
                <a:ea typeface="맑은 고딕" pitchFamily="50" charset="-127"/>
              </a:rPr>
              <a:t>이후 버전은 </a:t>
            </a:r>
            <a:r>
              <a:rPr lang="en-US" altLang="ko-KR" sz="1100" dirty="0" smtClean="0">
                <a:latin typeface="+mn-lt"/>
                <a:ea typeface="맑은 고딕" pitchFamily="50" charset="-127"/>
              </a:rPr>
              <a:t>O/S </a:t>
            </a:r>
            <a:r>
              <a:rPr lang="ko-KR" altLang="en-US" sz="1100" dirty="0" smtClean="0">
                <a:latin typeface="+mn-lt"/>
                <a:ea typeface="맑은 고딕" pitchFamily="50" charset="-127"/>
              </a:rPr>
              <a:t>차원에서 </a:t>
            </a:r>
            <a:r>
              <a:rPr lang="en-US" altLang="ko-KR" sz="1100" dirty="0" smtClean="0">
                <a:latin typeface="+mn-lt"/>
                <a:ea typeface="맑은 고딕" pitchFamily="50" charset="-127"/>
              </a:rPr>
              <a:t>SIP Stack Library</a:t>
            </a:r>
            <a:r>
              <a:rPr lang="ko-KR" altLang="en-US" sz="1100" dirty="0" smtClean="0">
                <a:latin typeface="+mn-lt"/>
                <a:ea typeface="맑은 고딕" pitchFamily="50" charset="-127"/>
              </a:rPr>
              <a:t>를 제공함</a:t>
            </a:r>
            <a:r>
              <a:rPr lang="en-US" altLang="ko-KR" sz="1100" dirty="0" smtClean="0">
                <a:latin typeface="+mn-lt"/>
                <a:ea typeface="맑은 고딕" pitchFamily="50" charset="-127"/>
              </a:rPr>
              <a:t>. </a:t>
            </a:r>
            <a:r>
              <a:rPr lang="ko-KR" altLang="en-US" sz="1100" dirty="0" smtClean="0">
                <a:latin typeface="+mn-lt"/>
                <a:ea typeface="맑은 고딕" pitchFamily="50" charset="-127"/>
              </a:rPr>
              <a:t>그러나 </a:t>
            </a:r>
            <a:r>
              <a:rPr lang="en-US" altLang="ko-KR" sz="1100" dirty="0" smtClean="0">
                <a:latin typeface="+mn-lt"/>
                <a:ea typeface="맑은 고딕" pitchFamily="50" charset="-127"/>
              </a:rPr>
              <a:t>iOS </a:t>
            </a:r>
            <a:r>
              <a:rPr lang="ko-KR" altLang="en-US" sz="1100" dirty="0" smtClean="0">
                <a:latin typeface="+mn-lt"/>
                <a:ea typeface="맑은 고딕" pitchFamily="50" charset="-127"/>
              </a:rPr>
              <a:t>및 </a:t>
            </a:r>
            <a:r>
              <a:rPr lang="en-US" altLang="ko-KR" sz="1100" dirty="0" smtClean="0">
                <a:latin typeface="+mn-lt"/>
                <a:ea typeface="맑은 고딕" pitchFamily="50" charset="-127"/>
              </a:rPr>
              <a:t>Windows Mobile </a:t>
            </a:r>
            <a:r>
              <a:rPr lang="ko-KR" altLang="en-US" sz="1100" dirty="0" smtClean="0">
                <a:latin typeface="+mn-lt"/>
                <a:ea typeface="맑은 고딕" pitchFamily="50" charset="-127"/>
              </a:rPr>
              <a:t>등의 다른 </a:t>
            </a:r>
            <a:r>
              <a:rPr lang="en-US" altLang="ko-KR" sz="1100" dirty="0" smtClean="0">
                <a:latin typeface="+mn-lt"/>
                <a:ea typeface="맑은 고딕" pitchFamily="50" charset="-127"/>
              </a:rPr>
              <a:t>O/S</a:t>
            </a:r>
            <a:r>
              <a:rPr lang="ko-KR" altLang="en-US" sz="1100" dirty="0" smtClean="0">
                <a:latin typeface="+mn-lt"/>
                <a:ea typeface="맑은 고딕" pitchFamily="50" charset="-127"/>
              </a:rPr>
              <a:t>용 </a:t>
            </a:r>
            <a:r>
              <a:rPr lang="en-US" altLang="ko-KR" sz="1100" dirty="0" smtClean="0">
                <a:latin typeface="+mn-lt"/>
                <a:ea typeface="맑은 고딕" pitchFamily="50" charset="-127"/>
              </a:rPr>
              <a:t>App </a:t>
            </a:r>
            <a:r>
              <a:rPr lang="ko-KR" altLang="en-US" sz="1100" dirty="0" smtClean="0">
                <a:latin typeface="+mn-lt"/>
                <a:ea typeface="맑은 고딕" pitchFamily="50" charset="-127"/>
              </a:rPr>
              <a:t>개발을 고려하여 적절한 </a:t>
            </a:r>
            <a:r>
              <a:rPr lang="en-US" altLang="ko-KR" sz="1100" dirty="0" smtClean="0">
                <a:latin typeface="+mn-lt"/>
                <a:ea typeface="맑은 고딕" pitchFamily="50" charset="-127"/>
              </a:rPr>
              <a:t>C/C++ </a:t>
            </a:r>
            <a:r>
              <a:rPr lang="ko-KR" altLang="en-US" sz="1100" dirty="0" smtClean="0">
                <a:latin typeface="+mn-lt"/>
                <a:ea typeface="맑은 고딕" pitchFamily="50" charset="-127"/>
              </a:rPr>
              <a:t>버전의 </a:t>
            </a:r>
            <a:r>
              <a:rPr lang="en-US" altLang="ko-KR" sz="1100" dirty="0" smtClean="0">
                <a:latin typeface="+mn-lt"/>
                <a:ea typeface="맑은 고딕" pitchFamily="50" charset="-127"/>
              </a:rPr>
              <a:t>Open Source SIP stack library</a:t>
            </a:r>
            <a:r>
              <a:rPr lang="ko-KR" altLang="en-US" sz="1100" dirty="0" smtClean="0">
                <a:latin typeface="+mn-lt"/>
                <a:ea typeface="맑은 고딕" pitchFamily="50" charset="-127"/>
              </a:rPr>
              <a:t>를 선정하여 </a:t>
            </a:r>
            <a:r>
              <a:rPr lang="en-US" altLang="ko-KR" sz="1100" dirty="0" smtClean="0">
                <a:latin typeface="+mn-lt"/>
                <a:ea typeface="맑은 고딕" pitchFamily="50" charset="-127"/>
              </a:rPr>
              <a:t>Android</a:t>
            </a:r>
            <a:r>
              <a:rPr lang="ko-KR" altLang="en-US" sz="1100" dirty="0" smtClean="0">
                <a:latin typeface="+mn-lt"/>
                <a:ea typeface="맑은 고딕" pitchFamily="50" charset="-127"/>
              </a:rPr>
              <a:t>에서는 </a:t>
            </a:r>
            <a:r>
              <a:rPr lang="en-US" altLang="ko-KR" sz="1100" dirty="0" smtClean="0">
                <a:latin typeface="+mn-lt"/>
                <a:ea typeface="맑은 고딕" pitchFamily="50" charset="-127"/>
              </a:rPr>
              <a:t>JNI, iOS </a:t>
            </a:r>
            <a:r>
              <a:rPr lang="ko-KR" altLang="en-US" sz="1100" dirty="0" smtClean="0">
                <a:latin typeface="+mn-lt"/>
                <a:ea typeface="맑은 고딕" pitchFamily="50" charset="-127"/>
              </a:rPr>
              <a:t>상에서는 </a:t>
            </a:r>
            <a:r>
              <a:rPr lang="en-US" altLang="ko-KR" sz="1100" dirty="0" smtClean="0">
                <a:latin typeface="+mn-lt"/>
                <a:ea typeface="맑은 고딕" pitchFamily="50" charset="-127"/>
              </a:rPr>
              <a:t>Linking </a:t>
            </a:r>
            <a:r>
              <a:rPr lang="ko-KR" altLang="en-US" sz="1100" dirty="0" smtClean="0">
                <a:latin typeface="+mn-lt"/>
                <a:ea typeface="맑은 고딕" pitchFamily="50" charset="-127"/>
              </a:rPr>
              <a:t>하여 개발하는 것이 바람직하다고 판단됨</a:t>
            </a:r>
            <a:r>
              <a:rPr lang="en-US" altLang="ko-KR" sz="1100" dirty="0" smtClean="0">
                <a:latin typeface="+mn-lt"/>
                <a:ea typeface="맑은 고딕" pitchFamily="50" charset="-127"/>
              </a:rPr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ko-KR" sz="1100" dirty="0">
              <a:latin typeface="+mn-lt"/>
              <a:ea typeface="맑은 고딕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 smtClean="0">
                <a:latin typeface="+mn-lt"/>
                <a:ea typeface="맑은 고딕" pitchFamily="50" charset="-127"/>
              </a:rPr>
              <a:t>주</a:t>
            </a:r>
            <a:r>
              <a:rPr lang="en-US" altLang="ko-KR" sz="1100" dirty="0" smtClean="0">
                <a:latin typeface="+mn-lt"/>
                <a:ea typeface="맑은 고딕" pitchFamily="50" charset="-127"/>
              </a:rPr>
              <a:t>3) ICE library</a:t>
            </a:r>
            <a:r>
              <a:rPr lang="ko-KR" altLang="en-US" sz="1100" dirty="0" smtClean="0">
                <a:latin typeface="+mn-lt"/>
                <a:ea typeface="맑은 고딕" pitchFamily="50" charset="-127"/>
              </a:rPr>
              <a:t>도 가능하면 </a:t>
            </a:r>
            <a:r>
              <a:rPr lang="en-US" altLang="ko-KR" sz="1100" dirty="0" smtClean="0">
                <a:latin typeface="+mn-lt"/>
                <a:ea typeface="맑은 고딕" pitchFamily="50" charset="-127"/>
              </a:rPr>
              <a:t>C/C++</a:t>
            </a:r>
            <a:r>
              <a:rPr lang="ko-KR" altLang="en-US" sz="1100" dirty="0" smtClean="0">
                <a:latin typeface="+mn-lt"/>
                <a:ea typeface="맑은 고딕" pitchFamily="50" charset="-127"/>
              </a:rPr>
              <a:t>로 개발하고 </a:t>
            </a:r>
            <a:r>
              <a:rPr lang="en-US" altLang="ko-KR" sz="1100" dirty="0" smtClean="0">
                <a:latin typeface="+mn-lt"/>
                <a:ea typeface="맑은 고딕" pitchFamily="50" charset="-127"/>
              </a:rPr>
              <a:t>Android</a:t>
            </a:r>
            <a:r>
              <a:rPr lang="ko-KR" altLang="en-US" sz="1100" dirty="0" smtClean="0">
                <a:latin typeface="+mn-lt"/>
                <a:ea typeface="맑은 고딕" pitchFamily="50" charset="-127"/>
              </a:rPr>
              <a:t>에서는 </a:t>
            </a:r>
            <a:r>
              <a:rPr lang="en-US" altLang="ko-KR" sz="1100" dirty="0" smtClean="0">
                <a:latin typeface="+mn-lt"/>
                <a:ea typeface="맑은 고딕" pitchFamily="50" charset="-127"/>
              </a:rPr>
              <a:t>JNI, iOS</a:t>
            </a:r>
            <a:r>
              <a:rPr lang="ko-KR" altLang="en-US" sz="1100" dirty="0" smtClean="0">
                <a:latin typeface="+mn-lt"/>
                <a:ea typeface="맑은 고딕" pitchFamily="50" charset="-127"/>
              </a:rPr>
              <a:t>에서는 </a:t>
            </a:r>
            <a:r>
              <a:rPr lang="en-US" altLang="ko-KR" sz="1100" dirty="0" smtClean="0">
                <a:latin typeface="+mn-lt"/>
                <a:ea typeface="맑은 고딕" pitchFamily="50" charset="-127"/>
              </a:rPr>
              <a:t>Linking</a:t>
            </a:r>
            <a:r>
              <a:rPr lang="ko-KR" altLang="en-US" sz="1100" dirty="0" smtClean="0">
                <a:latin typeface="+mn-lt"/>
                <a:ea typeface="맑은 고딕" pitchFamily="50" charset="-127"/>
              </a:rPr>
              <a:t>으로 사용</a:t>
            </a:r>
            <a:endParaRPr lang="en-US" altLang="ko-KR" sz="1100" dirty="0" smtClean="0">
              <a:latin typeface="+mn-lt"/>
              <a:ea typeface="맑은 고딕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6321152" y="-27384"/>
            <a:ext cx="338482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algn="r"/>
            <a:r>
              <a:rPr lang="en-US" altLang="ko-KR" sz="1800" kern="0" dirty="0"/>
              <a:t>7</a:t>
            </a:r>
            <a:r>
              <a:rPr lang="en-US" altLang="ko-KR" sz="1800" kern="0" dirty="0" smtClean="0"/>
              <a:t>. Software Specifications</a:t>
            </a:r>
            <a:endParaRPr lang="ko-KR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952265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Index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3" name="직사각형 312"/>
          <p:cNvSpPr/>
          <p:nvPr/>
        </p:nvSpPr>
        <p:spPr>
          <a:xfrm flipH="1">
            <a:off x="1375234" y="792164"/>
            <a:ext cx="49529" cy="5932833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1928664" y="792164"/>
            <a:ext cx="7632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HA and Load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Balancing</a:t>
            </a: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Monitoring and Management</a:t>
            </a: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Test Methodology</a:t>
            </a: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Service Creation Framework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Logical Architecture</a:t>
            </a: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Physical Architecture</a:t>
            </a: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Software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354388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4" y="63500"/>
            <a:ext cx="5329039" cy="473075"/>
          </a:xfrm>
        </p:spPr>
        <p:txBody>
          <a:bodyPr/>
          <a:lstStyle/>
          <a:p>
            <a:r>
              <a:rPr lang="en-US" altLang="ko-KR" dirty="0" smtClean="0"/>
              <a:t>DNS Load Balancing – DNS SRV</a:t>
            </a:r>
            <a:endParaRPr lang="ko-KR" altLang="en-US" dirty="0"/>
          </a:p>
        </p:txBody>
      </p:sp>
      <p:sp>
        <p:nvSpPr>
          <p:cNvPr id="172" name="제목 1"/>
          <p:cNvSpPr txBox="1">
            <a:spLocks/>
          </p:cNvSpPr>
          <p:nvPr/>
        </p:nvSpPr>
        <p:spPr bwMode="auto">
          <a:xfrm>
            <a:off x="6321152" y="63500"/>
            <a:ext cx="338482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algn="r"/>
            <a:r>
              <a:rPr lang="en-US" altLang="ko-KR" sz="1800" kern="0" dirty="0" smtClean="0"/>
              <a:t>1. HA and Load Balancing</a:t>
            </a:r>
            <a:endParaRPr lang="ko-KR" altLang="en-US" sz="1800" kern="0" dirty="0"/>
          </a:p>
        </p:txBody>
      </p:sp>
      <p:sp>
        <p:nvSpPr>
          <p:cNvPr id="59" name="내용 개체 틀 2"/>
          <p:cNvSpPr>
            <a:spLocks noGrp="1"/>
          </p:cNvSpPr>
          <p:nvPr>
            <p:ph idx="1"/>
          </p:nvPr>
        </p:nvSpPr>
        <p:spPr>
          <a:xfrm>
            <a:off x="200025" y="679450"/>
            <a:ext cx="9418638" cy="588962"/>
          </a:xfrm>
        </p:spPr>
        <p:txBody>
          <a:bodyPr/>
          <a:lstStyle/>
          <a:p>
            <a:r>
              <a:rPr lang="en-US" altLang="ko-KR" sz="1600" dirty="0" smtClean="0"/>
              <a:t>HA, Fail-Over </a:t>
            </a:r>
            <a:r>
              <a:rPr lang="ko-KR" altLang="en-US" sz="1600" smtClean="0"/>
              <a:t>대응을 위하여 </a:t>
            </a:r>
            <a:r>
              <a:rPr lang="en-US" altLang="ko-KR" sz="1600" dirty="0" smtClean="0"/>
              <a:t>SIP, XMPP </a:t>
            </a:r>
            <a:r>
              <a:rPr lang="ko-KR" altLang="en-US" sz="1600" smtClean="0"/>
              <a:t>서비스에서 널리 사용되며 </a:t>
            </a:r>
            <a:r>
              <a:rPr lang="en-US" altLang="ko-KR" sz="1600" dirty="0" smtClean="0"/>
              <a:t>Client</a:t>
            </a:r>
            <a:r>
              <a:rPr lang="ko-KR" altLang="en-US" sz="1600" smtClean="0"/>
              <a:t>가 접속할 </a:t>
            </a:r>
            <a:r>
              <a:rPr lang="en-US" altLang="ko-KR" sz="1600" dirty="0" smtClean="0"/>
              <a:t>hostname (IP address)</a:t>
            </a:r>
            <a:r>
              <a:rPr lang="ko-KR" altLang="en-US" sz="1600" smtClean="0"/>
              <a:t>과 </a:t>
            </a:r>
            <a:r>
              <a:rPr lang="en-US" altLang="ko-KR" sz="1600" dirty="0" smtClean="0"/>
              <a:t>port</a:t>
            </a:r>
            <a:r>
              <a:rPr lang="ko-KR" altLang="en-US" sz="1600" smtClean="0"/>
              <a:t>의 리스트 정보를 </a:t>
            </a:r>
            <a:r>
              <a:rPr lang="en-US" altLang="ko-KR" sz="1600" dirty="0" smtClean="0"/>
              <a:t>Priority</a:t>
            </a:r>
            <a:r>
              <a:rPr lang="ko-KR" altLang="en-US" sz="1600" smtClean="0"/>
              <a:t>와 </a:t>
            </a:r>
            <a:r>
              <a:rPr lang="en-US" altLang="ko-KR" sz="1600" dirty="0" smtClean="0"/>
              <a:t>Weight </a:t>
            </a:r>
            <a:r>
              <a:rPr lang="ko-KR" altLang="en-US" sz="1600" smtClean="0"/>
              <a:t>정보와 함께 반환한다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64" name="모서리가 둥근 직사각형 6"/>
          <p:cNvSpPr/>
          <p:nvPr/>
        </p:nvSpPr>
        <p:spPr>
          <a:xfrm>
            <a:off x="310620" y="1519451"/>
            <a:ext cx="6002556" cy="2269589"/>
          </a:xfrm>
          <a:prstGeom prst="roundRect">
            <a:avLst>
              <a:gd name="adj" fmla="val 2025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>
              <a:defRPr/>
            </a:pPr>
            <a:endParaRPr lang="en-US" altLang="ko-KR" sz="1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처리 59"/>
          <p:cNvSpPr/>
          <p:nvPr/>
        </p:nvSpPr>
        <p:spPr>
          <a:xfrm>
            <a:off x="560713" y="1412776"/>
            <a:ext cx="3312167" cy="213352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Record Format</a:t>
            </a:r>
            <a:endParaRPr lang="ko-KR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3232" y="1712556"/>
            <a:ext cx="5987920" cy="207648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altLang="ko-KR" sz="1000" b="1" dirty="0" smtClean="0">
                <a:latin typeface="+mn-lt"/>
                <a:ea typeface="맑은 고딕" pitchFamily="50" charset="-127"/>
              </a:rPr>
              <a:t>SRV Record Form: </a:t>
            </a: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_service._proto.name. TTL class SRV priority weight port target</a:t>
            </a: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000" b="1" dirty="0" smtClean="0">
              <a:latin typeface="+mn-lt"/>
              <a:ea typeface="맑은 고딕" pitchFamily="50" charset="-127"/>
            </a:endParaRPr>
          </a:p>
          <a:p>
            <a:pPr marL="177800" lvl="1" indent="-84138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+mn-lt"/>
                <a:ea typeface="맑은 고딕" pitchFamily="50" charset="-127"/>
              </a:rPr>
              <a:t>service: the symbolic name of the desired service.</a:t>
            </a:r>
          </a:p>
          <a:p>
            <a:pPr marL="177800" lvl="1" indent="-84138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+mn-lt"/>
                <a:ea typeface="맑은 고딕" pitchFamily="50" charset="-127"/>
              </a:rPr>
              <a:t>proto: the transport protocol of the desired service; this is usually either TCP or UDP.</a:t>
            </a:r>
          </a:p>
          <a:p>
            <a:pPr marL="177800" lvl="1" indent="-84138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+mn-lt"/>
                <a:ea typeface="맑은 고딕" pitchFamily="50" charset="-127"/>
              </a:rPr>
              <a:t>name: the domain name for which this record is valid, ending in a dot.</a:t>
            </a:r>
          </a:p>
          <a:p>
            <a:pPr marL="177800" lvl="1" indent="-84138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+mn-lt"/>
                <a:ea typeface="맑은 고딕" pitchFamily="50" charset="-127"/>
              </a:rPr>
              <a:t>TTL: standard DNS time to live field.</a:t>
            </a:r>
          </a:p>
          <a:p>
            <a:pPr marL="177800" lvl="1" indent="-84138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+mn-lt"/>
                <a:ea typeface="맑은 고딕" pitchFamily="50" charset="-127"/>
              </a:rPr>
              <a:t>class: standard DNS class field (this is always IN).</a:t>
            </a:r>
            <a:endParaRPr lang="en-US" altLang="ko-KR" dirty="0" smtClean="0">
              <a:latin typeface="+mn-lt"/>
              <a:ea typeface="맑은 고딕" pitchFamily="50" charset="-127"/>
            </a:endParaRPr>
          </a:p>
          <a:p>
            <a:pPr marL="177800" lvl="1" indent="-84138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+mn-lt"/>
                <a:ea typeface="맑은 고딕" pitchFamily="50" charset="-127"/>
              </a:rPr>
              <a:t>priority: the priority of the target host, lower value means more preferred.</a:t>
            </a:r>
          </a:p>
          <a:p>
            <a:pPr marL="177800" lvl="1" indent="-84138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+mn-lt"/>
                <a:ea typeface="맑은 고딕" pitchFamily="50" charset="-127"/>
              </a:rPr>
              <a:t>weight: A relative weight for records with the same priority.</a:t>
            </a:r>
          </a:p>
          <a:p>
            <a:pPr marL="177800" lvl="1" indent="-84138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+mn-lt"/>
                <a:ea typeface="맑은 고딕" pitchFamily="50" charset="-127"/>
              </a:rPr>
              <a:t>port: the TCP or UDP port on which the service is to be found.</a:t>
            </a:r>
          </a:p>
          <a:p>
            <a:pPr marL="177800" lvl="1" indent="-84138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+mn-lt"/>
                <a:ea typeface="맑은 고딕" pitchFamily="50" charset="-127"/>
              </a:rPr>
              <a:t>target: the canonical hostname of the machine providing the service, ending in a dot.</a:t>
            </a:r>
          </a:p>
          <a:p>
            <a:pPr marL="177800" lvl="1" indent="-84138">
              <a:buFont typeface="Arial" panose="020B0604020202020204" pitchFamily="34" charset="0"/>
              <a:buChar char="•"/>
            </a:pPr>
            <a:endParaRPr lang="en-US" altLang="ko-KR" sz="1000" dirty="0">
              <a:latin typeface="+mn-lt"/>
              <a:ea typeface="맑은 고딕" pitchFamily="50" charset="-127"/>
            </a:endParaRPr>
          </a:p>
          <a:p>
            <a:pPr indent="-363538"/>
            <a:r>
              <a:rPr lang="en-US" altLang="ko-KR" sz="1000" b="1" dirty="0" smtClean="0">
                <a:latin typeface="+mn-lt"/>
                <a:ea typeface="맑은 고딕" pitchFamily="50" charset="-127"/>
              </a:rPr>
              <a:t>SRV Record Example: _sip._udp.example.com. 86400 IN SRV 0 5 5060 sipserver.example.com</a:t>
            </a:r>
            <a:endParaRPr lang="en-US" altLang="ko-KR" sz="1000" b="1" dirty="0">
              <a:latin typeface="+mn-lt"/>
              <a:ea typeface="맑은 고딕" pitchFamily="50" charset="-127"/>
            </a:endParaRPr>
          </a:p>
        </p:txBody>
      </p:sp>
      <p:sp>
        <p:nvSpPr>
          <p:cNvPr id="68" name="모서리가 둥근 직사각형 6"/>
          <p:cNvSpPr/>
          <p:nvPr/>
        </p:nvSpPr>
        <p:spPr>
          <a:xfrm>
            <a:off x="1568624" y="4233184"/>
            <a:ext cx="4426356" cy="1356056"/>
          </a:xfrm>
          <a:prstGeom prst="roundRect">
            <a:avLst>
              <a:gd name="adj" fmla="val 2025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>
              <a:defRPr/>
            </a:pPr>
            <a:endParaRPr lang="en-US" altLang="ko-KR" sz="1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91236" y="4233185"/>
            <a:ext cx="4403744" cy="135605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altLang="ko-KR" sz="1000" dirty="0" smtClean="0">
                <a:latin typeface="+mn-lt"/>
                <a:ea typeface="맑은 고딕" pitchFamily="50" charset="-127"/>
              </a:rPr>
              <a:t>$ </a:t>
            </a:r>
            <a:r>
              <a:rPr lang="en-US" altLang="ko-KR" sz="1000" dirty="0" err="1" smtClean="0">
                <a:latin typeface="+mn-lt"/>
                <a:ea typeface="맑은 고딕" pitchFamily="50" charset="-127"/>
              </a:rPr>
              <a:t>nslookup</a:t>
            </a:r>
            <a:r>
              <a:rPr lang="en-US" altLang="ko-KR" sz="1000" dirty="0" smtClean="0">
                <a:latin typeface="+mn-lt"/>
                <a:ea typeface="맑은 고딕" pitchFamily="50" charset="-127"/>
              </a:rPr>
              <a:t> –</a:t>
            </a:r>
            <a:r>
              <a:rPr lang="en-US" altLang="ko-KR" sz="1000" dirty="0" err="1" smtClean="0">
                <a:latin typeface="+mn-lt"/>
                <a:ea typeface="맑은 고딕" pitchFamily="50" charset="-127"/>
              </a:rPr>
              <a:t>querytype</a:t>
            </a:r>
            <a:r>
              <a:rPr lang="en-US" altLang="ko-KR" sz="1000" dirty="0" smtClean="0">
                <a:latin typeface="+mn-lt"/>
                <a:ea typeface="맑은 고딕" pitchFamily="50" charset="-127"/>
              </a:rPr>
              <a:t>=</a:t>
            </a:r>
            <a:r>
              <a:rPr lang="en-US" altLang="ko-KR" sz="1000" dirty="0" err="1" smtClean="0">
                <a:latin typeface="+mn-lt"/>
                <a:ea typeface="맑은 고딕" pitchFamily="50" charset="-127"/>
              </a:rPr>
              <a:t>srv</a:t>
            </a:r>
            <a:r>
              <a:rPr lang="en-US" altLang="ko-KR" sz="1000" dirty="0" smtClean="0">
                <a:latin typeface="+mn-lt"/>
                <a:ea typeface="맑은 고딕" pitchFamily="50" charset="-127"/>
              </a:rPr>
              <a:t> _sip._udp.voiceloco.com</a:t>
            </a:r>
          </a:p>
          <a:p>
            <a:endParaRPr lang="en-US" altLang="ko-KR" sz="1000" dirty="0" smtClean="0">
              <a:latin typeface="+mn-lt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+mn-lt"/>
                <a:ea typeface="맑은 고딕" pitchFamily="50" charset="-127"/>
              </a:rPr>
              <a:t>Unauthorized Response:</a:t>
            </a:r>
          </a:p>
          <a:p>
            <a:r>
              <a:rPr lang="en-US" altLang="ko-KR" sz="1000" dirty="0">
                <a:latin typeface="+mn-lt"/>
                <a:ea typeface="맑은 고딕" pitchFamily="50" charset="-127"/>
              </a:rPr>
              <a:t>_sip._udp.voice.com. 86400 IN SRV </a:t>
            </a:r>
            <a:r>
              <a:rPr lang="en-US" altLang="ko-KR" sz="1000" dirty="0" smtClean="0">
                <a:latin typeface="+mn-lt"/>
                <a:ea typeface="맑은 고딕" pitchFamily="50" charset="-127"/>
              </a:rPr>
              <a:t>10 </a:t>
            </a:r>
            <a:r>
              <a:rPr lang="en-US" altLang="ko-KR" sz="1000" dirty="0">
                <a:latin typeface="+mn-lt"/>
                <a:ea typeface="맑은 고딕" pitchFamily="50" charset="-127"/>
              </a:rPr>
              <a:t>60 5060 bigbox.voiceloco.com</a:t>
            </a:r>
          </a:p>
          <a:p>
            <a:r>
              <a:rPr lang="en-US" altLang="ko-KR" sz="1000" dirty="0">
                <a:latin typeface="+mn-lt"/>
                <a:ea typeface="맑은 고딕" pitchFamily="50" charset="-127"/>
              </a:rPr>
              <a:t>_sip._udp.voice.com. 86400 IN SRV </a:t>
            </a:r>
            <a:r>
              <a:rPr lang="en-US" altLang="ko-KR" sz="1000" dirty="0" smtClean="0">
                <a:latin typeface="+mn-lt"/>
                <a:ea typeface="맑은 고딕" pitchFamily="50" charset="-127"/>
              </a:rPr>
              <a:t>10 20 </a:t>
            </a:r>
            <a:r>
              <a:rPr lang="en-US" altLang="ko-KR" sz="1000" dirty="0">
                <a:latin typeface="+mn-lt"/>
                <a:ea typeface="맑은 고딕" pitchFamily="50" charset="-127"/>
              </a:rPr>
              <a:t>5060 </a:t>
            </a:r>
            <a:r>
              <a:rPr lang="en-US" altLang="ko-KR" sz="1000" dirty="0" smtClean="0">
                <a:latin typeface="+mn-lt"/>
                <a:ea typeface="맑은 고딕" pitchFamily="50" charset="-127"/>
              </a:rPr>
              <a:t>smallbox1.voiceloco.com</a:t>
            </a:r>
            <a:endParaRPr lang="en-US" altLang="ko-KR" sz="1000" dirty="0">
              <a:latin typeface="+mn-lt"/>
              <a:ea typeface="맑은 고딕" pitchFamily="50" charset="-127"/>
            </a:endParaRPr>
          </a:p>
          <a:p>
            <a:r>
              <a:rPr lang="en-US" altLang="ko-KR" sz="1000" dirty="0">
                <a:latin typeface="+mn-lt"/>
                <a:ea typeface="맑은 고딕" pitchFamily="50" charset="-127"/>
              </a:rPr>
              <a:t>_sip._udp.voice.com. 86400 IN SRV 10 </a:t>
            </a:r>
            <a:r>
              <a:rPr lang="en-US" altLang="ko-KR" sz="1000" dirty="0" smtClean="0">
                <a:latin typeface="+mn-lt"/>
                <a:ea typeface="맑은 고딕" pitchFamily="50" charset="-127"/>
              </a:rPr>
              <a:t>10 </a:t>
            </a:r>
            <a:r>
              <a:rPr lang="en-US" altLang="ko-KR" sz="1000" dirty="0">
                <a:latin typeface="+mn-lt"/>
                <a:ea typeface="맑은 고딕" pitchFamily="50" charset="-127"/>
              </a:rPr>
              <a:t>5060 </a:t>
            </a:r>
            <a:r>
              <a:rPr lang="en-US" altLang="ko-KR" sz="1000" dirty="0" smtClean="0">
                <a:latin typeface="+mn-lt"/>
                <a:ea typeface="맑은 고딕" pitchFamily="50" charset="-127"/>
              </a:rPr>
              <a:t>smallbox2.voiceloco.com</a:t>
            </a:r>
            <a:endParaRPr lang="en-US" altLang="ko-KR" sz="1000" dirty="0">
              <a:latin typeface="+mn-lt"/>
              <a:ea typeface="맑은 고딕" pitchFamily="50" charset="-127"/>
            </a:endParaRPr>
          </a:p>
          <a:p>
            <a:r>
              <a:rPr lang="en-US" altLang="ko-KR" sz="1000" dirty="0">
                <a:latin typeface="+mn-lt"/>
                <a:ea typeface="맑은 고딕" pitchFamily="50" charset="-127"/>
              </a:rPr>
              <a:t>_sip._udp.voice.com. 86400 IN SRV 10 </a:t>
            </a:r>
            <a:r>
              <a:rPr lang="en-US" altLang="ko-KR" sz="1000" dirty="0" smtClean="0">
                <a:latin typeface="+mn-lt"/>
                <a:ea typeface="맑은 고딕" pitchFamily="50" charset="-127"/>
              </a:rPr>
              <a:t>10 5061 smallbox2.voiceloco.com</a:t>
            </a:r>
            <a:endParaRPr lang="en-US" altLang="ko-KR" sz="1000" dirty="0">
              <a:latin typeface="+mn-lt"/>
              <a:ea typeface="맑은 고딕" pitchFamily="50" charset="-127"/>
            </a:endParaRPr>
          </a:p>
          <a:p>
            <a:r>
              <a:rPr lang="en-US" altLang="ko-KR" sz="1000" dirty="0">
                <a:latin typeface="+mn-lt"/>
                <a:ea typeface="맑은 고딕" pitchFamily="50" charset="-127"/>
              </a:rPr>
              <a:t>_sip._udp.voice.com. 86400 IN SRV </a:t>
            </a:r>
            <a:r>
              <a:rPr lang="en-US" altLang="ko-KR" sz="1000" dirty="0" smtClean="0">
                <a:latin typeface="+mn-lt"/>
                <a:ea typeface="맑은 고딕" pitchFamily="50" charset="-127"/>
              </a:rPr>
              <a:t>20 0 </a:t>
            </a:r>
            <a:r>
              <a:rPr lang="en-US" altLang="ko-KR" sz="1000" dirty="0">
                <a:latin typeface="+mn-lt"/>
                <a:ea typeface="맑은 고딕" pitchFamily="50" charset="-127"/>
              </a:rPr>
              <a:t>5060 </a:t>
            </a:r>
            <a:r>
              <a:rPr lang="en-US" altLang="ko-KR" sz="1000" dirty="0" smtClean="0">
                <a:latin typeface="+mn-lt"/>
                <a:ea typeface="맑은 고딕" pitchFamily="50" charset="-127"/>
              </a:rPr>
              <a:t>backupbox.voiceloco.com</a:t>
            </a:r>
            <a:endParaRPr lang="en-US" altLang="ko-KR" sz="1000" dirty="0">
              <a:latin typeface="+mn-lt"/>
              <a:ea typeface="맑은 고딕" pitchFamily="50" charset="-127"/>
            </a:endParaRPr>
          </a:p>
        </p:txBody>
      </p:sp>
      <p:sp>
        <p:nvSpPr>
          <p:cNvPr id="71" name="모서리가 둥근 직사각형 6"/>
          <p:cNvSpPr/>
          <p:nvPr/>
        </p:nvSpPr>
        <p:spPr>
          <a:xfrm>
            <a:off x="3908069" y="4725144"/>
            <a:ext cx="155433" cy="660266"/>
          </a:xfrm>
          <a:prstGeom prst="roundRect">
            <a:avLst>
              <a:gd name="adj" fmla="val 8447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>
              <a:defRPr/>
            </a:pPr>
            <a:endParaRPr lang="en-US" altLang="ko-KR" sz="1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모서리가 둥근 직사각형 6"/>
          <p:cNvSpPr/>
          <p:nvPr/>
        </p:nvSpPr>
        <p:spPr>
          <a:xfrm>
            <a:off x="3745798" y="4725144"/>
            <a:ext cx="154800" cy="792088"/>
          </a:xfrm>
          <a:prstGeom prst="roundRect">
            <a:avLst>
              <a:gd name="adj" fmla="val 8447"/>
            </a:avLst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>
              <a:defRPr/>
            </a:pPr>
            <a:endParaRPr lang="en-US" altLang="ko-KR" sz="1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연결선 3"/>
          <p:cNvCxnSpPr>
            <a:stCxn id="12" idx="2"/>
            <a:endCxn id="17" idx="0"/>
          </p:cNvCxnSpPr>
          <p:nvPr/>
        </p:nvCxnSpPr>
        <p:spPr>
          <a:xfrm>
            <a:off x="3823198" y="5517232"/>
            <a:ext cx="2389842" cy="267269"/>
          </a:xfrm>
          <a:prstGeom prst="line">
            <a:avLst/>
          </a:prstGeom>
          <a:ln w="12700">
            <a:solidFill>
              <a:srgbClr val="C0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6"/>
          <p:cNvSpPr/>
          <p:nvPr/>
        </p:nvSpPr>
        <p:spPr>
          <a:xfrm>
            <a:off x="4448944" y="5784501"/>
            <a:ext cx="3528191" cy="864096"/>
          </a:xfrm>
          <a:prstGeom prst="roundRect">
            <a:avLst>
              <a:gd name="adj" fmla="val 8447"/>
            </a:avLst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>
              <a:defRPr/>
            </a:pP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Priority</a:t>
            </a:r>
            <a:r>
              <a:rPr lang="ko-KR" altLang="en-US" sz="1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Fail-Over</a:t>
            </a:r>
            <a:r>
              <a:rPr lang="ko-KR" altLang="en-US" sz="1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위해 존재하며 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Priority </a:t>
            </a:r>
            <a:r>
              <a:rPr lang="ko-KR" altLang="en-US" sz="1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값이 낮으면 높은 우선 순위를 의미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값이 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개의 서버에 우선 접속하고 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 서버에 모두 접속 실패시 값이 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en-US" altLang="ko-KR" sz="1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backupbox</a:t>
            </a:r>
            <a:r>
              <a:rPr lang="ko-KR" altLang="en-US" sz="1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client</a:t>
            </a:r>
            <a:r>
              <a:rPr lang="ko-KR" altLang="en-US" sz="1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접속해야 함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모서리가 둥근 직사각형 6"/>
          <p:cNvSpPr/>
          <p:nvPr/>
        </p:nvSpPr>
        <p:spPr>
          <a:xfrm>
            <a:off x="6321151" y="3968329"/>
            <a:ext cx="3384823" cy="1332879"/>
          </a:xfrm>
          <a:prstGeom prst="roundRect">
            <a:avLst>
              <a:gd name="adj" fmla="val 8447"/>
            </a:avLst>
          </a:prstGeom>
          <a:noFill/>
          <a:ln w="19050">
            <a:solidFill>
              <a:srgbClr val="00206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>
              <a:defRPr/>
            </a:pP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Weight</a:t>
            </a:r>
            <a:r>
              <a:rPr lang="ko-KR" altLang="en-US" sz="1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Load Balancing</a:t>
            </a:r>
            <a:r>
              <a:rPr lang="ko-KR" altLang="en-US" sz="1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위해 존재하며 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Priority </a:t>
            </a:r>
            <a:r>
              <a:rPr lang="ko-KR" altLang="en-US" sz="1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값이 같을 경우 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Weight</a:t>
            </a:r>
            <a:r>
              <a:rPr lang="ko-KR" altLang="en-US" sz="1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비율대로 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Client</a:t>
            </a:r>
            <a:r>
              <a:rPr lang="ko-KR" altLang="en-US" sz="1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접속을 해야 함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예제에서 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Priority </a:t>
            </a:r>
            <a:r>
              <a:rPr lang="ko-KR" altLang="en-US" sz="1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값이 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 서버는 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개가 있으며 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 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Weight</a:t>
            </a:r>
            <a:r>
              <a:rPr lang="ko-KR" altLang="en-US" sz="1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합은 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임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60%, 20%, 10%, 10%</a:t>
            </a:r>
            <a:r>
              <a:rPr lang="ko-KR" altLang="en-US" sz="1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확률로 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Client</a:t>
            </a:r>
            <a:r>
              <a:rPr lang="ko-KR" altLang="en-US" sz="1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접속할 서버를 가중치를 주고 선택해야 함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21" name="직선 연결선 20"/>
          <p:cNvCxnSpPr>
            <a:stCxn id="71" idx="0"/>
            <a:endCxn id="20" idx="1"/>
          </p:cNvCxnSpPr>
          <p:nvPr/>
        </p:nvCxnSpPr>
        <p:spPr>
          <a:xfrm flipV="1">
            <a:off x="3985786" y="4634769"/>
            <a:ext cx="2335365" cy="90375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6"/>
          <p:cNvSpPr/>
          <p:nvPr/>
        </p:nvSpPr>
        <p:spPr>
          <a:xfrm>
            <a:off x="2895600" y="4725144"/>
            <a:ext cx="375815" cy="792088"/>
          </a:xfrm>
          <a:prstGeom prst="roundRect">
            <a:avLst>
              <a:gd name="adj" fmla="val 8447"/>
            </a:avLst>
          </a:prstGeom>
          <a:noFill/>
          <a:ln w="19050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>
              <a:defRPr/>
            </a:pPr>
            <a:endParaRPr lang="en-US" altLang="ko-KR" sz="1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연결선 38"/>
          <p:cNvCxnSpPr>
            <a:stCxn id="44" idx="0"/>
            <a:endCxn id="38" idx="2"/>
          </p:cNvCxnSpPr>
          <p:nvPr/>
        </p:nvCxnSpPr>
        <p:spPr>
          <a:xfrm flipV="1">
            <a:off x="2468624" y="5517232"/>
            <a:ext cx="614884" cy="267269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6"/>
          <p:cNvSpPr/>
          <p:nvPr/>
        </p:nvSpPr>
        <p:spPr>
          <a:xfrm>
            <a:off x="704528" y="5784501"/>
            <a:ext cx="3528191" cy="864096"/>
          </a:xfrm>
          <a:prstGeom prst="roundRect">
            <a:avLst>
              <a:gd name="adj" fmla="val 8447"/>
            </a:avLst>
          </a:prstGeom>
          <a:noFill/>
          <a:ln w="19050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>
              <a:defRPr/>
            </a:pP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TTL(Time-To-Live) </a:t>
            </a:r>
            <a:r>
              <a:rPr lang="ko-KR" altLang="en-US" sz="1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값이 클 경우 의도한 대로 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Load Balancing</a:t>
            </a:r>
            <a:r>
              <a:rPr lang="ko-KR" altLang="en-US" sz="1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되지 않을 수 있음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DNS SRV</a:t>
            </a:r>
            <a:r>
              <a:rPr lang="ko-KR" altLang="en-US" sz="1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여러 개의 서버로 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Load Balancing</a:t>
            </a:r>
            <a:r>
              <a:rPr lang="ko-KR" altLang="en-US" sz="1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할 경우 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TTL </a:t>
            </a:r>
            <a:r>
              <a:rPr lang="ko-KR" altLang="en-US" sz="1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값을 작게 주어야 함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7693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63500"/>
            <a:ext cx="4824984" cy="473075"/>
          </a:xfrm>
        </p:spPr>
        <p:txBody>
          <a:bodyPr/>
          <a:lstStyle/>
          <a:p>
            <a:r>
              <a:rPr lang="en-US" altLang="ko-KR" dirty="0" smtClean="0"/>
              <a:t>Multiple Proxy</a:t>
            </a:r>
            <a:endParaRPr lang="ko-KR" altLang="en-US" dirty="0"/>
          </a:p>
        </p:txBody>
      </p:sp>
      <p:sp>
        <p:nvSpPr>
          <p:cNvPr id="172" name="제목 1"/>
          <p:cNvSpPr txBox="1">
            <a:spLocks/>
          </p:cNvSpPr>
          <p:nvPr/>
        </p:nvSpPr>
        <p:spPr bwMode="auto">
          <a:xfrm>
            <a:off x="6321152" y="63500"/>
            <a:ext cx="338482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algn="r"/>
            <a:r>
              <a:rPr lang="en-US" altLang="ko-KR" sz="1800" kern="0" dirty="0" smtClean="0"/>
              <a:t>1. HA and Load Balancing</a:t>
            </a:r>
            <a:endParaRPr lang="ko-KR" altLang="en-US" sz="1800" kern="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65079" y="908720"/>
            <a:ext cx="9764718" cy="5329832"/>
            <a:chOff x="33134" y="908720"/>
            <a:chExt cx="9764718" cy="5329832"/>
          </a:xfrm>
        </p:grpSpPr>
        <p:pic>
          <p:nvPicPr>
            <p:cNvPr id="79" name="Picture 9" descr="C:\Users\nuno\Documents\Projects\Templates\Icons\3Com\PPT Clipt\palm_vx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71" y="1057877"/>
              <a:ext cx="697820" cy="697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TextBox 79"/>
            <p:cNvSpPr txBox="1"/>
            <p:nvPr/>
          </p:nvSpPr>
          <p:spPr>
            <a:xfrm>
              <a:off x="214787" y="1826720"/>
              <a:ext cx="15913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alice@kr.voiceloco.com</a:t>
              </a:r>
            </a:p>
            <a:p>
              <a:r>
                <a:rPr lang="en-US" altLang="ko-KR" sz="10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192.168.0.3:5070</a:t>
              </a:r>
              <a:endPara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81" name="Picture 2" descr="C:\Users\nuno\Documents\Projects\Templates\Icons\3Com\PPT Clipt\server5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1925" y="908720"/>
              <a:ext cx="846976" cy="846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3091389" y="1826720"/>
              <a:ext cx="13929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kr.voiceloco.com</a:t>
              </a:r>
            </a:p>
            <a:p>
              <a:r>
                <a:rPr lang="en-US" altLang="ko-KR" sz="10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128.0.54.23:5060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83" name="Picture 2" descr="C:\Users\nuno\Documents\Projects\Templates\Icons\3Com\PPT Clipt\server5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9135" y="908720"/>
              <a:ext cx="846976" cy="846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TextBox 83"/>
            <p:cNvSpPr txBox="1"/>
            <p:nvPr/>
          </p:nvSpPr>
          <p:spPr>
            <a:xfrm>
              <a:off x="5806975" y="1826720"/>
              <a:ext cx="1361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us.voiceloco.com</a:t>
              </a:r>
            </a:p>
            <a:p>
              <a:r>
                <a:rPr lang="en-US" altLang="ko-KR" sz="10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63.1.231.30:5060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85" name="Picture 9" descr="C:\Users\nuno\Documents\Projects\Templates\Icons\3Com\PPT Clipt\palm_vx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6346" y="1057877"/>
              <a:ext cx="697820" cy="697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/>
            <p:cNvSpPr txBox="1"/>
            <p:nvPr/>
          </p:nvSpPr>
          <p:spPr>
            <a:xfrm>
              <a:off x="8192659" y="1827652"/>
              <a:ext cx="16051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bob@us.voiceloco.com</a:t>
              </a:r>
            </a:p>
            <a:p>
              <a:r>
                <a:rPr lang="en-US" altLang="ko-KR" sz="10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1.234.53.19:5080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88" name="직선 화살표 연결선 1071"/>
            <p:cNvCxnSpPr/>
            <p:nvPr/>
          </p:nvCxnSpPr>
          <p:spPr>
            <a:xfrm flipH="1">
              <a:off x="4059437" y="1291805"/>
              <a:ext cx="1839698" cy="0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1071"/>
            <p:cNvCxnSpPr/>
            <p:nvPr/>
          </p:nvCxnSpPr>
          <p:spPr>
            <a:xfrm flipH="1">
              <a:off x="6770787" y="1280674"/>
              <a:ext cx="1875559" cy="11129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476702" y="1312463"/>
              <a:ext cx="10966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INVITE</a:t>
              </a:r>
              <a:endParaRPr lang="ko-KR" altLang="en-US" sz="8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168755" y="1312463"/>
              <a:ext cx="10966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INVITE</a:t>
              </a:r>
              <a:endParaRPr lang="ko-KR" altLang="en-US" sz="8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94" name="직선 화살표 연결선 1071"/>
            <p:cNvCxnSpPr/>
            <p:nvPr/>
          </p:nvCxnSpPr>
          <p:spPr>
            <a:xfrm flipH="1">
              <a:off x="1197314" y="1291803"/>
              <a:ext cx="1894075" cy="0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591353" y="1312463"/>
              <a:ext cx="10966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INVITE</a:t>
              </a:r>
              <a:endParaRPr lang="ko-KR" altLang="en-US" sz="8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6" name="순서도: 연결자 75"/>
            <p:cNvSpPr/>
            <p:nvPr/>
          </p:nvSpPr>
          <p:spPr>
            <a:xfrm>
              <a:off x="1785524" y="1321269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1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00" name="모서리가 둥근 직사각형 6"/>
            <p:cNvSpPr/>
            <p:nvPr/>
          </p:nvSpPr>
          <p:spPr>
            <a:xfrm>
              <a:off x="291496" y="2733269"/>
              <a:ext cx="4140000" cy="398123"/>
            </a:xfrm>
            <a:prstGeom prst="roundRect">
              <a:avLst>
                <a:gd name="adj" fmla="val 6684"/>
              </a:avLst>
            </a:prstGeom>
            <a:gradFill flip="none" rotWithShape="1">
              <a:gsLst>
                <a:gs pos="48300">
                  <a:srgbClr val="EAEAEA">
                    <a:alpha val="90000"/>
                  </a:srgbClr>
                </a:gs>
                <a:gs pos="0">
                  <a:schemeClr val="bg1">
                    <a:lumMod val="86000"/>
                    <a:alpha val="90000"/>
                  </a:schemeClr>
                </a:gs>
                <a:gs pos="100000">
                  <a:schemeClr val="bg1">
                    <a:lumMod val="98000"/>
                    <a:alpha val="90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INVITE 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hlinkClick r:id="rId4"/>
                </a:rPr>
                <a:t>bob@us.voiceloco.com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SIP/2.0</a:t>
              </a:r>
            </a:p>
            <a:p>
              <a:pPr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Via: SIP/2.0/UDP 192.168.0.3:5070;rport</a:t>
              </a:r>
            </a:p>
          </p:txBody>
        </p:sp>
        <p:sp>
          <p:nvSpPr>
            <p:cNvPr id="101" name="모서리가 둥근 직사각형 6"/>
            <p:cNvSpPr/>
            <p:nvPr/>
          </p:nvSpPr>
          <p:spPr>
            <a:xfrm>
              <a:off x="382295" y="3834618"/>
              <a:ext cx="4140000" cy="691356"/>
            </a:xfrm>
            <a:prstGeom prst="roundRect">
              <a:avLst>
                <a:gd name="adj" fmla="val 3634"/>
              </a:avLst>
            </a:prstGeom>
            <a:gradFill flip="none" rotWithShape="1">
              <a:gsLst>
                <a:gs pos="48300">
                  <a:srgbClr val="EAEAEA">
                    <a:alpha val="90000"/>
                  </a:srgbClr>
                </a:gs>
                <a:gs pos="0">
                  <a:schemeClr val="bg1">
                    <a:lumMod val="86000"/>
                    <a:alpha val="90000"/>
                  </a:schemeClr>
                </a:gs>
                <a:gs pos="100000">
                  <a:schemeClr val="bg1">
                    <a:lumMod val="98000"/>
                    <a:alpha val="90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INVITE 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hlinkClick r:id="rId4"/>
                </a:rPr>
                <a:t>bob@us.voiceloco.com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SIP/2.0</a:t>
              </a:r>
            </a:p>
            <a:p>
              <a:pPr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Via: SIP/2.0/UDP </a:t>
              </a:r>
              <a:r>
                <a:rPr lang="en-US" altLang="ko-KR" sz="100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kr.voiceloco.com;rport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</a:t>
              </a:r>
            </a:p>
            <a:p>
              <a:pPr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Via: SIP/2.0/UDP 192.168.0.3:5070;rport=5243;received=175.196.120.3</a:t>
              </a:r>
            </a:p>
            <a:p>
              <a:pPr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Record-Route: &lt;</a:t>
              </a:r>
              <a:r>
                <a:rPr lang="en-US" altLang="ko-KR" sz="100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sip:kr.voiceloco.com;lr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</a:p>
          </p:txBody>
        </p:sp>
        <p:cxnSp>
          <p:nvCxnSpPr>
            <p:cNvPr id="102" name="직선 화살표 연결선 1071"/>
            <p:cNvCxnSpPr/>
            <p:nvPr/>
          </p:nvCxnSpPr>
          <p:spPr>
            <a:xfrm flipH="1">
              <a:off x="1197314" y="1557372"/>
              <a:ext cx="1894075" cy="0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71"/>
            <p:cNvCxnSpPr/>
            <p:nvPr/>
          </p:nvCxnSpPr>
          <p:spPr>
            <a:xfrm flipH="1">
              <a:off x="4032248" y="1557372"/>
              <a:ext cx="1894075" cy="0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71"/>
            <p:cNvCxnSpPr/>
            <p:nvPr/>
          </p:nvCxnSpPr>
          <p:spPr>
            <a:xfrm flipH="1">
              <a:off x="6761528" y="1557372"/>
              <a:ext cx="1894075" cy="0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1591353" y="1557372"/>
              <a:ext cx="10966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180 RINGING</a:t>
              </a:r>
              <a:endParaRPr lang="ko-KR" altLang="en-US" sz="8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478582" y="1557372"/>
              <a:ext cx="10966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180 RINGING</a:t>
              </a:r>
              <a:endParaRPr lang="ko-KR" altLang="en-US" sz="8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160935" y="1557372"/>
              <a:ext cx="10966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180 RINGING</a:t>
              </a:r>
              <a:endParaRPr lang="ko-KR" altLang="en-US" sz="8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08" name="순서도: 연결자 107"/>
            <p:cNvSpPr/>
            <p:nvPr/>
          </p:nvSpPr>
          <p:spPr>
            <a:xfrm>
              <a:off x="4662084" y="1321269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2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09" name="순서도: 연결자 108"/>
            <p:cNvSpPr/>
            <p:nvPr/>
          </p:nvSpPr>
          <p:spPr>
            <a:xfrm>
              <a:off x="7350202" y="1321269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3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10" name="순서도: 연결자 109"/>
            <p:cNvSpPr/>
            <p:nvPr/>
          </p:nvSpPr>
          <p:spPr>
            <a:xfrm>
              <a:off x="7182093" y="1565501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4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11" name="순서도: 연결자 110"/>
            <p:cNvSpPr/>
            <p:nvPr/>
          </p:nvSpPr>
          <p:spPr>
            <a:xfrm>
              <a:off x="4523094" y="1565501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5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12" name="순서도: 연결자 111"/>
            <p:cNvSpPr/>
            <p:nvPr/>
          </p:nvSpPr>
          <p:spPr>
            <a:xfrm>
              <a:off x="1603527" y="1565501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6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13" name="모서리가 둥근 직사각형 6"/>
            <p:cNvSpPr/>
            <p:nvPr/>
          </p:nvSpPr>
          <p:spPr>
            <a:xfrm>
              <a:off x="473094" y="5229200"/>
              <a:ext cx="4140000" cy="1008112"/>
            </a:xfrm>
            <a:prstGeom prst="roundRect">
              <a:avLst>
                <a:gd name="adj" fmla="val 3634"/>
              </a:avLst>
            </a:prstGeom>
            <a:gradFill flip="none" rotWithShape="1">
              <a:gsLst>
                <a:gs pos="48300">
                  <a:srgbClr val="EAEAEA">
                    <a:alpha val="90000"/>
                  </a:srgbClr>
                </a:gs>
                <a:gs pos="0">
                  <a:schemeClr val="bg1">
                    <a:lumMod val="86000"/>
                    <a:alpha val="90000"/>
                  </a:schemeClr>
                </a:gs>
                <a:gs pos="100000">
                  <a:schemeClr val="bg1">
                    <a:lumMod val="98000"/>
                    <a:alpha val="90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INVITE 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hlinkClick r:id="rId4"/>
                </a:rPr>
                <a:t>bob@us.voiceloco.com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SIP/2.0</a:t>
              </a:r>
            </a:p>
            <a:p>
              <a:pPr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Via: SIP/2.0/UDP </a:t>
              </a:r>
              <a:r>
                <a:rPr lang="en-US" altLang="ko-KR" sz="100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us.voiceloco.com;rport</a:t>
              </a:r>
              <a:endPara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Via: SIP/2.0/UDP </a:t>
              </a:r>
              <a:r>
                <a:rPr lang="en-US" altLang="ko-KR" sz="100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kr.voiceloco.com;rport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=5060;received=128.0.54.23</a:t>
              </a:r>
            </a:p>
            <a:p>
              <a:pPr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Via: SIP/2.0/UDP 192.168.0.3:5070;rport=5243;received=175.196.120.3</a:t>
              </a:r>
            </a:p>
            <a:p>
              <a:pPr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Record-Route: &lt;</a:t>
              </a:r>
              <a:r>
                <a:rPr lang="en-US" altLang="ko-KR" sz="100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sip:us.voiceloco.com;lr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</a:p>
            <a:p>
              <a:pPr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Record-Route: &lt;</a:t>
              </a:r>
              <a:r>
                <a:rPr lang="en-US" altLang="ko-KR" sz="100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sip:kr.voiceloco.com;lr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</a:p>
          </p:txBody>
        </p:sp>
        <p:sp>
          <p:nvSpPr>
            <p:cNvPr id="116" name="모서리가 둥근 직사각형 6"/>
            <p:cNvSpPr/>
            <p:nvPr/>
          </p:nvSpPr>
          <p:spPr>
            <a:xfrm>
              <a:off x="5025008" y="2733269"/>
              <a:ext cx="4140000" cy="1008112"/>
            </a:xfrm>
            <a:prstGeom prst="roundRect">
              <a:avLst>
                <a:gd name="adj" fmla="val 3634"/>
              </a:avLst>
            </a:prstGeom>
            <a:gradFill flip="none" rotWithShape="1">
              <a:gsLst>
                <a:gs pos="48300">
                  <a:srgbClr val="EAEAEA">
                    <a:alpha val="90000"/>
                  </a:srgbClr>
                </a:gs>
                <a:gs pos="0">
                  <a:schemeClr val="bg1">
                    <a:lumMod val="86000"/>
                    <a:alpha val="90000"/>
                  </a:schemeClr>
                </a:gs>
                <a:gs pos="100000">
                  <a:schemeClr val="bg1">
                    <a:lumMod val="98000"/>
                    <a:alpha val="90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SIP/2.0 180 RINGING</a:t>
              </a:r>
            </a:p>
            <a:p>
              <a:pPr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Via: SIP/2.0/UDP </a:t>
              </a:r>
              <a:r>
                <a:rPr lang="en-US" altLang="ko-KR" sz="100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us.voiceloco.com;rport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=5060;received=63.1.231.30</a:t>
              </a:r>
            </a:p>
            <a:p>
              <a:pPr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Via: SIP/2.0/UDP </a:t>
              </a:r>
              <a:r>
                <a:rPr lang="en-US" altLang="ko-KR" sz="100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kr.voiceloco.com;rport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=5060;received=128.0.54.23</a:t>
              </a:r>
            </a:p>
            <a:p>
              <a:pPr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Via: SIP/2.0/UDP 192.168.0.3:5070;rport=5243;received=175.196.120.3</a:t>
              </a:r>
            </a:p>
            <a:p>
              <a:pPr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Record-Route: &lt;</a:t>
              </a:r>
              <a:r>
                <a:rPr lang="en-US" altLang="ko-KR" sz="100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sip:us.voiceloco.com;lr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</a:p>
            <a:p>
              <a:pPr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Record-Route: &lt;</a:t>
              </a:r>
              <a:r>
                <a:rPr lang="en-US" altLang="ko-KR" sz="100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sip:kr.voiceloco.com;lr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</a:p>
          </p:txBody>
        </p:sp>
        <p:sp>
          <p:nvSpPr>
            <p:cNvPr id="117" name="모서리가 둥근 직사각형 6"/>
            <p:cNvSpPr/>
            <p:nvPr/>
          </p:nvSpPr>
          <p:spPr>
            <a:xfrm>
              <a:off x="5127866" y="4413902"/>
              <a:ext cx="4140000" cy="720081"/>
            </a:xfrm>
            <a:prstGeom prst="roundRect">
              <a:avLst>
                <a:gd name="adj" fmla="val 3634"/>
              </a:avLst>
            </a:prstGeom>
            <a:gradFill flip="none" rotWithShape="1">
              <a:gsLst>
                <a:gs pos="48300">
                  <a:srgbClr val="EAEAEA">
                    <a:alpha val="90000"/>
                  </a:srgbClr>
                </a:gs>
                <a:gs pos="0">
                  <a:schemeClr val="bg1">
                    <a:lumMod val="86000"/>
                    <a:alpha val="90000"/>
                  </a:schemeClr>
                </a:gs>
                <a:gs pos="100000">
                  <a:schemeClr val="bg1">
                    <a:lumMod val="98000"/>
                    <a:alpha val="90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SIP/2.0 180 RINGING</a:t>
              </a:r>
            </a:p>
            <a:p>
              <a:pPr>
                <a:defRPr/>
              </a:pP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Via: SIP/2.0/UDP </a:t>
              </a:r>
              <a:r>
                <a:rPr lang="en-US" altLang="ko-KR" sz="100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kr.voiceloco.com;rport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=5060;received=128.0.54.23</a:t>
              </a:r>
            </a:p>
            <a:p>
              <a:pPr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Via: SIP/2.0/UDP 192.168.0.3:5070;rport=5243;received=175.196.120.3</a:t>
              </a:r>
            </a:p>
            <a:p>
              <a:pPr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Record-Route: &lt;</a:t>
              </a:r>
              <a:r>
                <a:rPr lang="en-US" altLang="ko-KR" sz="100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sip:kr.voiceloco.com;lr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</a:p>
          </p:txBody>
        </p:sp>
        <p:sp>
          <p:nvSpPr>
            <p:cNvPr id="118" name="모서리가 둥근 직사각형 6"/>
            <p:cNvSpPr/>
            <p:nvPr/>
          </p:nvSpPr>
          <p:spPr>
            <a:xfrm>
              <a:off x="5230723" y="5806504"/>
              <a:ext cx="4140000" cy="432048"/>
            </a:xfrm>
            <a:prstGeom prst="roundRect">
              <a:avLst>
                <a:gd name="adj" fmla="val 3634"/>
              </a:avLst>
            </a:prstGeom>
            <a:gradFill flip="none" rotWithShape="1">
              <a:gsLst>
                <a:gs pos="48300">
                  <a:srgbClr val="EAEAEA">
                    <a:alpha val="90000"/>
                  </a:srgbClr>
                </a:gs>
                <a:gs pos="0">
                  <a:schemeClr val="bg1">
                    <a:lumMod val="86000"/>
                    <a:alpha val="90000"/>
                  </a:schemeClr>
                </a:gs>
                <a:gs pos="100000">
                  <a:schemeClr val="bg1">
                    <a:lumMod val="98000"/>
                    <a:alpha val="90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SIP/2.0 180 RINGING</a:t>
              </a:r>
            </a:p>
            <a:p>
              <a:pPr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Via: SIP/2.0/UDP 192.168.0.3:5070;rport=5243;received=175.196.120.3</a:t>
              </a:r>
            </a:p>
          </p:txBody>
        </p:sp>
        <p:sp>
          <p:nvSpPr>
            <p:cNvPr id="119" name="순서도: 연결자 118"/>
            <p:cNvSpPr/>
            <p:nvPr/>
          </p:nvSpPr>
          <p:spPr>
            <a:xfrm>
              <a:off x="33134" y="2733269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1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20" name="순서도: 연결자 119"/>
            <p:cNvSpPr/>
            <p:nvPr/>
          </p:nvSpPr>
          <p:spPr>
            <a:xfrm>
              <a:off x="123134" y="3834618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2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21" name="순서도: 연결자 120"/>
            <p:cNvSpPr/>
            <p:nvPr/>
          </p:nvSpPr>
          <p:spPr>
            <a:xfrm>
              <a:off x="213134" y="5229200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3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22" name="순서도: 연결자 121"/>
            <p:cNvSpPr/>
            <p:nvPr/>
          </p:nvSpPr>
          <p:spPr>
            <a:xfrm>
              <a:off x="4760619" y="2733269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4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23" name="순서도: 연결자 122"/>
            <p:cNvSpPr/>
            <p:nvPr/>
          </p:nvSpPr>
          <p:spPr>
            <a:xfrm>
              <a:off x="4889285" y="4413902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5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24" name="순서도: 연결자 123"/>
            <p:cNvSpPr/>
            <p:nvPr/>
          </p:nvSpPr>
          <p:spPr>
            <a:xfrm>
              <a:off x="4984818" y="5806504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6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cxnSp>
          <p:nvCxnSpPr>
            <p:cNvPr id="125" name="직선 화살표 연결선 1071"/>
            <p:cNvCxnSpPr>
              <a:stCxn id="101" idx="0"/>
              <a:endCxn id="100" idx="2"/>
            </p:cNvCxnSpPr>
            <p:nvPr/>
          </p:nvCxnSpPr>
          <p:spPr>
            <a:xfrm rot="16200000" flipV="1">
              <a:off x="2055283" y="3437605"/>
              <a:ext cx="703226" cy="907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071"/>
            <p:cNvCxnSpPr>
              <a:stCxn id="113" idx="0"/>
              <a:endCxn id="101" idx="2"/>
            </p:cNvCxnSpPr>
            <p:nvPr/>
          </p:nvCxnSpPr>
          <p:spPr>
            <a:xfrm rot="16200000" flipV="1">
              <a:off x="2146082" y="4832187"/>
              <a:ext cx="703226" cy="907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071"/>
            <p:cNvCxnSpPr>
              <a:stCxn id="116" idx="1"/>
              <a:endCxn id="113" idx="3"/>
            </p:cNvCxnSpPr>
            <p:nvPr/>
          </p:nvCxnSpPr>
          <p:spPr>
            <a:xfrm rot="10800000" flipV="1">
              <a:off x="4613094" y="3237324"/>
              <a:ext cx="411914" cy="24959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071"/>
            <p:cNvCxnSpPr>
              <a:stCxn id="117" idx="0"/>
              <a:endCxn id="116" idx="2"/>
            </p:cNvCxnSpPr>
            <p:nvPr/>
          </p:nvCxnSpPr>
          <p:spPr>
            <a:xfrm rot="16200000" flipV="1">
              <a:off x="6810177" y="4026213"/>
              <a:ext cx="672521" cy="1028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071"/>
            <p:cNvCxnSpPr>
              <a:stCxn id="118" idx="0"/>
              <a:endCxn id="117" idx="2"/>
            </p:cNvCxnSpPr>
            <p:nvPr/>
          </p:nvCxnSpPr>
          <p:spPr>
            <a:xfrm rot="16200000" flipV="1">
              <a:off x="6913035" y="5418815"/>
              <a:ext cx="672521" cy="1028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07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63500"/>
            <a:ext cx="4824984" cy="473075"/>
          </a:xfrm>
        </p:spPr>
        <p:txBody>
          <a:bodyPr/>
          <a:lstStyle/>
          <a:p>
            <a:r>
              <a:rPr lang="en-US" altLang="ko-KR" dirty="0" smtClean="0"/>
              <a:t>Pure IP Load Balancing</a:t>
            </a:r>
            <a:endParaRPr lang="ko-KR" altLang="en-US" dirty="0"/>
          </a:p>
        </p:txBody>
      </p:sp>
      <p:sp>
        <p:nvSpPr>
          <p:cNvPr id="172" name="제목 1"/>
          <p:cNvSpPr txBox="1">
            <a:spLocks/>
          </p:cNvSpPr>
          <p:nvPr/>
        </p:nvSpPr>
        <p:spPr bwMode="auto">
          <a:xfrm>
            <a:off x="6321152" y="63500"/>
            <a:ext cx="338482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algn="r"/>
            <a:r>
              <a:rPr lang="en-US" altLang="ko-KR" sz="1800" kern="0" dirty="0" smtClean="0"/>
              <a:t>1. HA and Load Balancing</a:t>
            </a:r>
            <a:endParaRPr lang="ko-KR" altLang="en-US" sz="1800" kern="0" dirty="0"/>
          </a:p>
        </p:txBody>
      </p:sp>
      <p:sp>
        <p:nvSpPr>
          <p:cNvPr id="59" name="내용 개체 틀 2"/>
          <p:cNvSpPr>
            <a:spLocks noGrp="1"/>
          </p:cNvSpPr>
          <p:nvPr>
            <p:ph idx="1"/>
          </p:nvPr>
        </p:nvSpPr>
        <p:spPr>
          <a:xfrm>
            <a:off x="200025" y="679450"/>
            <a:ext cx="9418638" cy="588962"/>
          </a:xfrm>
        </p:spPr>
        <p:txBody>
          <a:bodyPr/>
          <a:lstStyle/>
          <a:p>
            <a:r>
              <a:rPr lang="en-US" altLang="ko-KR" sz="1600" dirty="0" smtClean="0"/>
              <a:t>Pure IP Load Balancing</a:t>
            </a:r>
            <a:r>
              <a:rPr lang="ko-KR" altLang="en-US" sz="1600" smtClean="0"/>
              <a:t>은 </a:t>
            </a:r>
            <a:r>
              <a:rPr lang="en-US" altLang="ko-KR" sz="1600" dirty="0" smtClean="0"/>
              <a:t>Performance/Throughput </a:t>
            </a:r>
            <a:r>
              <a:rPr lang="ko-KR" altLang="en-US" sz="1600" smtClean="0"/>
              <a:t>측면에서의 요구 사항은 만족을 시키나</a:t>
            </a:r>
            <a:r>
              <a:rPr lang="en-US" altLang="ko-KR" sz="1600" dirty="0" smtClean="0"/>
              <a:t>, </a:t>
            </a:r>
            <a:r>
              <a:rPr lang="ko-KR" altLang="en-US" sz="1600" smtClean="0"/>
              <a:t>기능적인 측면에서 </a:t>
            </a:r>
            <a:r>
              <a:rPr lang="en-US" altLang="ko-KR" sz="1600" dirty="0" smtClean="0"/>
              <a:t>SIP protocol</a:t>
            </a:r>
            <a:r>
              <a:rPr lang="ko-KR" altLang="en-US" sz="1600" smtClean="0"/>
              <a:t>을 제대로 처리하지 못함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pSp>
        <p:nvGrpSpPr>
          <p:cNvPr id="6" name="그룹 5"/>
          <p:cNvGrpSpPr/>
          <p:nvPr/>
        </p:nvGrpSpPr>
        <p:grpSpPr>
          <a:xfrm>
            <a:off x="457848" y="1506653"/>
            <a:ext cx="8959648" cy="5018691"/>
            <a:chOff x="457848" y="1506653"/>
            <a:chExt cx="8959648" cy="5018691"/>
          </a:xfrm>
        </p:grpSpPr>
        <p:pic>
          <p:nvPicPr>
            <p:cNvPr id="26" name="Picture 6" descr="C:\Users\nuno\Documents\Projects\Templates\Icons\3Com\PPT Clipt\server5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6440" y="3256771"/>
              <a:ext cx="806920" cy="806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4351681" y="4046875"/>
              <a:ext cx="8516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lt"/>
                  <a:ea typeface="맑은 고딕" pitchFamily="50" charset="-127"/>
                </a:rPr>
                <a:t>IP L/B</a:t>
              </a:r>
            </a:p>
          </p:txBody>
        </p:sp>
        <p:cxnSp>
          <p:nvCxnSpPr>
            <p:cNvPr id="41" name="직선 화살표 연결선 1071"/>
            <p:cNvCxnSpPr/>
            <p:nvPr/>
          </p:nvCxnSpPr>
          <p:spPr>
            <a:xfrm>
              <a:off x="5406801" y="3751335"/>
              <a:ext cx="1950179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456357" y="3751335"/>
              <a:ext cx="1949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>
                  <a:latin typeface="+mn-lt"/>
                  <a:ea typeface="맑은 고딕" pitchFamily="50" charset="-127"/>
                  <a:cs typeface="Arial" pitchFamily="34" charset="0"/>
                </a:rPr>
                <a:t>200 OK</a:t>
              </a:r>
              <a:endParaRPr lang="ko-KR" altLang="en-US" sz="1000" dirty="0">
                <a:latin typeface="+mn-lt"/>
                <a:ea typeface="맑은 고딕" pitchFamily="50" charset="-127"/>
                <a:cs typeface="Arial" pitchFamily="34" charset="0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022" y="3221400"/>
              <a:ext cx="793555" cy="793555"/>
            </a:xfrm>
            <a:prstGeom prst="rect">
              <a:avLst/>
            </a:prstGeom>
          </p:spPr>
        </p:pic>
        <p:sp>
          <p:nvSpPr>
            <p:cNvPr id="46" name="모서리가 둥근 직사각형 6"/>
            <p:cNvSpPr/>
            <p:nvPr/>
          </p:nvSpPr>
          <p:spPr>
            <a:xfrm>
              <a:off x="457851" y="1613756"/>
              <a:ext cx="8959645" cy="2823355"/>
            </a:xfrm>
            <a:prstGeom prst="roundRect">
              <a:avLst>
                <a:gd name="adj" fmla="val 2025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endPara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7714" y="3168474"/>
              <a:ext cx="995648" cy="995648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7461976" y="4046875"/>
              <a:ext cx="8516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lt"/>
                  <a:ea typeface="맑은 고딕" pitchFamily="50" charset="-127"/>
                </a:rPr>
                <a:t>SIP A/S 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49293" y="4046875"/>
              <a:ext cx="8516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lt"/>
                  <a:ea typeface="맑은 고딕" pitchFamily="50" charset="-127"/>
                </a:rPr>
                <a:t>UA</a:t>
              </a:r>
            </a:p>
          </p:txBody>
        </p:sp>
        <p:cxnSp>
          <p:nvCxnSpPr>
            <p:cNvPr id="50" name="직선 화살표 연결선 1071"/>
            <p:cNvCxnSpPr/>
            <p:nvPr/>
          </p:nvCxnSpPr>
          <p:spPr>
            <a:xfrm>
              <a:off x="2159245" y="3391295"/>
              <a:ext cx="1950179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154303" y="3396505"/>
              <a:ext cx="19516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>
                  <a:latin typeface="+mn-lt"/>
                  <a:ea typeface="맑은 고딕" pitchFamily="50" charset="-127"/>
                  <a:cs typeface="Arial" pitchFamily="34" charset="0"/>
                </a:rPr>
                <a:t>INVITE</a:t>
              </a:r>
              <a:endParaRPr lang="ko-KR" altLang="en-US" sz="1000" dirty="0">
                <a:latin typeface="+mn-lt"/>
                <a:ea typeface="맑은 고딕" pitchFamily="50" charset="-127"/>
                <a:cs typeface="Arial" pitchFamily="34" charset="0"/>
              </a:endParaRPr>
            </a:p>
          </p:txBody>
        </p:sp>
        <p:cxnSp>
          <p:nvCxnSpPr>
            <p:cNvPr id="52" name="직선 화살표 연결선 1071"/>
            <p:cNvCxnSpPr/>
            <p:nvPr/>
          </p:nvCxnSpPr>
          <p:spPr>
            <a:xfrm>
              <a:off x="5431622" y="3391295"/>
              <a:ext cx="1950179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440089" y="3396505"/>
              <a:ext cx="1949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>
                  <a:latin typeface="+mn-lt"/>
                  <a:ea typeface="맑은 고딕" pitchFamily="50" charset="-127"/>
                  <a:cs typeface="Arial" pitchFamily="34" charset="0"/>
                </a:rPr>
                <a:t>INVITE</a:t>
              </a:r>
              <a:endParaRPr lang="ko-KR" altLang="en-US" sz="1000" dirty="0">
                <a:latin typeface="+mn-lt"/>
                <a:ea typeface="맑은 고딕" pitchFamily="50" charset="-127"/>
                <a:cs typeface="Arial" pitchFamily="34" charset="0"/>
              </a:endParaRPr>
            </a:p>
          </p:txBody>
        </p:sp>
        <p:cxnSp>
          <p:nvCxnSpPr>
            <p:cNvPr id="54" name="직선 화살표 연결선 1071"/>
            <p:cNvCxnSpPr/>
            <p:nvPr/>
          </p:nvCxnSpPr>
          <p:spPr>
            <a:xfrm>
              <a:off x="2155780" y="3751335"/>
              <a:ext cx="1950179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154303" y="3751335"/>
              <a:ext cx="19516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>
                  <a:latin typeface="+mn-lt"/>
                  <a:ea typeface="맑은 고딕" pitchFamily="50" charset="-127"/>
                  <a:cs typeface="Arial" pitchFamily="34" charset="0"/>
                </a:rPr>
                <a:t>200 OK</a:t>
              </a:r>
              <a:endParaRPr lang="ko-KR" altLang="en-US" sz="1000" dirty="0">
                <a:latin typeface="+mn-lt"/>
                <a:ea typeface="맑은 고딕" pitchFamily="50" charset="-127"/>
                <a:cs typeface="Arial" pitchFamily="34" charset="0"/>
              </a:endParaRPr>
            </a:p>
          </p:txBody>
        </p:sp>
        <p:pic>
          <p:nvPicPr>
            <p:cNvPr id="56" name="Picture 6" descr="C:\Users\nuno\Documents\Projects\Templates\Icons\3Com\PPT Clipt\server5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6440" y="1994377"/>
              <a:ext cx="806920" cy="806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7461976" y="2784481"/>
              <a:ext cx="8516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lt"/>
                  <a:ea typeface="맑은 고딕" pitchFamily="50" charset="-127"/>
                </a:rPr>
                <a:t>SIP A/S 2</a:t>
              </a:r>
            </a:p>
          </p:txBody>
        </p:sp>
        <p:sp>
          <p:nvSpPr>
            <p:cNvPr id="58" name="구름 모양 설명선 57"/>
            <p:cNvSpPr/>
            <p:nvPr/>
          </p:nvSpPr>
          <p:spPr>
            <a:xfrm>
              <a:off x="2029577" y="2011032"/>
              <a:ext cx="5011655" cy="921799"/>
            </a:xfrm>
            <a:prstGeom prst="cloudCallout">
              <a:avLst>
                <a:gd name="adj1" fmla="val 4836"/>
                <a:gd name="adj2" fmla="val 94420"/>
              </a:avLst>
            </a:prstGeom>
            <a:gradFill>
              <a:gsLst>
                <a:gs pos="50800">
                  <a:srgbClr val="FFC000">
                    <a:alpha val="27000"/>
                  </a:srgbClr>
                </a:gs>
                <a:gs pos="0">
                  <a:srgbClr val="FFC000">
                    <a:alpha val="56000"/>
                  </a:srgbClr>
                </a:gs>
                <a:gs pos="100000">
                  <a:srgbClr val="FFFF00">
                    <a:alpha val="24000"/>
                  </a:srgbClr>
                </a:gs>
              </a:gsLst>
              <a:lin ang="5400000" scaled="1"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rtlCol="0" anchor="ctr" anchorCtr="0"/>
            <a:lstStyle/>
            <a:p>
              <a:pPr algn="ctr"/>
              <a:r>
                <a:rPr lang="en-US" altLang="ko-KR" sz="1100" b="1" dirty="0" err="1" smtClean="0">
                  <a:solidFill>
                    <a:schemeClr val="tx1"/>
                  </a:solidFill>
                  <a:ea typeface="맑은 고딕" pitchFamily="50" charset="-127"/>
                </a:rPr>
                <a:t>nodeId</a:t>
              </a:r>
              <a:r>
                <a:rPr lang="en-US" altLang="ko-KR" sz="1100" b="1" dirty="0" smtClean="0">
                  <a:solidFill>
                    <a:schemeClr val="tx1"/>
                  </a:solidFill>
                  <a:ea typeface="맑은 고딕" pitchFamily="50" charset="-127"/>
                </a:rPr>
                <a:t> = hash(“</a:t>
              </a:r>
              <a:r>
                <a:rPr lang="en-US" altLang="ko-KR" sz="11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ea typeface="맑은 고딕" pitchFamily="50" charset="-127"/>
                </a:rPr>
                <a:t>IP Address of Source</a:t>
              </a:r>
              <a:r>
                <a:rPr lang="en-US" altLang="ko-KR" sz="1100" b="1" dirty="0" smtClean="0">
                  <a:solidFill>
                    <a:schemeClr val="tx1"/>
                  </a:solidFill>
                  <a:ea typeface="맑은 고딕" pitchFamily="50" charset="-127"/>
                </a:rPr>
                <a:t>”) mod 2</a:t>
              </a:r>
              <a:endParaRPr lang="ko-KR" altLang="en-US" sz="1100" b="1" dirty="0" smtClean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60" name="모서리가 둥근 직사각형 6"/>
            <p:cNvSpPr/>
            <p:nvPr/>
          </p:nvSpPr>
          <p:spPr>
            <a:xfrm>
              <a:off x="457851" y="4880801"/>
              <a:ext cx="8959645" cy="1644543"/>
            </a:xfrm>
            <a:prstGeom prst="roundRect">
              <a:avLst>
                <a:gd name="adj" fmla="val 4373"/>
              </a:avLst>
            </a:prstGeom>
            <a:gradFill flip="none" rotWithShape="1">
              <a:gsLst>
                <a:gs pos="47500">
                  <a:schemeClr val="tx1">
                    <a:lumMod val="75000"/>
                    <a:lumOff val="25000"/>
                    <a:alpha val="90000"/>
                  </a:schemeClr>
                </a:gs>
                <a:gs pos="0">
                  <a:schemeClr val="tx1">
                    <a:lumMod val="85000"/>
                    <a:lumOff val="15000"/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  <a:alpha val="83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lvl="0"/>
              <a:endParaRPr lang="en-US" altLang="ko-KR" sz="1050" dirty="0">
                <a:solidFill>
                  <a:schemeClr val="bg1"/>
                </a:solidFill>
                <a:ea typeface="맑은 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53000" y="5027108"/>
              <a:ext cx="4464495" cy="1498236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lvl="0"/>
              <a:r>
                <a:rPr lang="ko-KR" altLang="en-US" b="1" dirty="0" smtClean="0">
                  <a:solidFill>
                    <a:schemeClr val="bg1"/>
                  </a:solidFill>
                  <a:latin typeface="+mn-ea"/>
                  <a:ea typeface="+mn-ea"/>
                </a:rPr>
                <a:t>문제점</a:t>
              </a:r>
              <a:endParaRPr lang="en-US" altLang="ko-KR" b="1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lvl="0"/>
              <a:endParaRPr lang="en-US" altLang="ko-KR" sz="1050" dirty="0">
                <a:solidFill>
                  <a:schemeClr val="bg1"/>
                </a:solidFill>
                <a:latin typeface="Arial"/>
                <a:ea typeface="맑은 고딕" pitchFamily="50" charset="-127"/>
              </a:endParaRPr>
            </a:p>
            <a:p>
              <a:pPr marL="228600" lvl="0" indent="-228600">
                <a:buFont typeface="+mj-lt"/>
                <a:buAutoNum type="arabicPeriod"/>
              </a:pPr>
              <a:r>
                <a:rPr lang="en-US" altLang="ko-KR" sz="1050" dirty="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SIP A/S</a:t>
              </a:r>
              <a:r>
                <a:rPr lang="ko-KR" altLang="en-US" sz="105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 </a:t>
              </a:r>
              <a:r>
                <a:rPr lang="en-US" altLang="ko-KR" sz="1050" dirty="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Initiated request</a:t>
              </a:r>
              <a:r>
                <a:rPr lang="ko-KR" altLang="en-US" sz="105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의 처리 불가능 </a:t>
              </a:r>
              <a:r>
                <a:rPr lang="en-US" altLang="ko-KR" sz="1050" dirty="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105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anose="05000000000000000000" pitchFamily="2" charset="2"/>
                </a:rPr>
                <a:t>단순 통화도 </a:t>
              </a:r>
              <a:r>
                <a:rPr lang="en-US" altLang="ko-KR" sz="1050" dirty="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anose="05000000000000000000" pitchFamily="2" charset="2"/>
                </a:rPr>
                <a:t>B2BUA </a:t>
              </a:r>
              <a:r>
                <a:rPr lang="ko-KR" altLang="en-US" sz="105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anose="05000000000000000000" pitchFamily="2" charset="2"/>
                </a:rPr>
                <a:t>모드에서 문제 발생됨</a:t>
              </a:r>
              <a:r>
                <a:rPr lang="en-US" altLang="ko-KR" sz="1050" dirty="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anose="05000000000000000000" pitchFamily="2" charset="2"/>
                </a:rPr>
                <a:t>.</a:t>
              </a:r>
            </a:p>
            <a:p>
              <a:pPr marL="228600" lvl="0" indent="-228600">
                <a:buFont typeface="+mj-lt"/>
                <a:buAutoNum type="arabicPeriod"/>
              </a:pPr>
              <a:endParaRPr lang="en-US" altLang="ko-KR" sz="1050" dirty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altLang="ko-KR" sz="1050" dirty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anose="05000000000000000000" pitchFamily="2" charset="2"/>
                </a:rPr>
                <a:t>SIP message</a:t>
              </a:r>
              <a:r>
                <a:rPr lang="ko-KR" altLang="en-US" sz="105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를 분석하여 </a:t>
              </a:r>
              <a:r>
                <a:rPr lang="en-US" altLang="ko-KR" sz="1050" dirty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Routing </a:t>
              </a:r>
              <a:r>
                <a:rPr lang="ko-KR" altLang="en-US" sz="105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불가능 </a:t>
              </a:r>
              <a:r>
                <a:rPr lang="en-US" altLang="ko-KR" sz="1050" dirty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 SIP Via Header</a:t>
              </a:r>
              <a:r>
                <a:rPr lang="ko-KR" altLang="en-US" sz="105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anose="05000000000000000000" pitchFamily="2" charset="2"/>
                </a:rPr>
                <a:t>에 명시된 곳으로 </a:t>
              </a:r>
              <a:r>
                <a:rPr lang="en-US" altLang="ko-KR" sz="1050" dirty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Routing </a:t>
              </a:r>
              <a:r>
                <a:rPr lang="ko-KR" altLang="en-US" sz="105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anose="05000000000000000000" pitchFamily="2" charset="2"/>
                </a:rPr>
                <a:t>불가능</a:t>
              </a:r>
              <a:r>
                <a:rPr lang="en-US" altLang="ko-KR" sz="1050" dirty="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  Multiple SIP Proxy</a:t>
              </a:r>
              <a:r>
                <a:rPr lang="ko-KR" altLang="en-US" sz="105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가 존재할 경우 </a:t>
              </a:r>
              <a:r>
                <a:rPr lang="en-US" altLang="ko-KR" sz="1050" dirty="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(i.e. kr.voiceloco.com, uswest.voiceloco.com) </a:t>
              </a:r>
              <a:r>
                <a:rPr lang="ko-KR" altLang="en-US" sz="105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문제 발생 소지 있음</a:t>
              </a:r>
              <a:r>
                <a:rPr lang="en-US" altLang="ko-KR" sz="1050" dirty="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.</a:t>
              </a:r>
              <a:endParaRPr lang="en-US" altLang="ko-KR" sz="1050" dirty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endParaRPr>
            </a:p>
          </p:txBody>
        </p:sp>
        <p:sp>
          <p:nvSpPr>
            <p:cNvPr id="62" name="오른쪽 화살표 61"/>
            <p:cNvSpPr/>
            <p:nvPr/>
          </p:nvSpPr>
          <p:spPr>
            <a:xfrm rot="5400000">
              <a:off x="4649637" y="3377347"/>
              <a:ext cx="576065" cy="2551579"/>
            </a:xfrm>
            <a:prstGeom prst="rightArrow">
              <a:avLst/>
            </a:prstGeom>
            <a:gradFill flip="none" rotWithShape="1">
              <a:gsLst>
                <a:gs pos="47500">
                  <a:schemeClr val="tx1">
                    <a:lumMod val="75000"/>
                    <a:lumOff val="25000"/>
                    <a:alpha val="73000"/>
                  </a:schemeClr>
                </a:gs>
                <a:gs pos="0">
                  <a:schemeClr val="tx1">
                    <a:alpha val="90000"/>
                  </a:schemeClr>
                </a:gs>
                <a:gs pos="100000">
                  <a:schemeClr val="bg1">
                    <a:lumMod val="85000"/>
                    <a:alpha val="9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 smtClean="0">
                <a:solidFill>
                  <a:schemeClr val="tx1"/>
                </a:solidFill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63" name="순서도: 처리 62"/>
            <p:cNvSpPr/>
            <p:nvPr/>
          </p:nvSpPr>
          <p:spPr>
            <a:xfrm>
              <a:off x="3899261" y="1506653"/>
              <a:ext cx="2076823" cy="213959"/>
            </a:xfrm>
            <a:prstGeom prst="flowChartProcess">
              <a:avLst/>
            </a:prstGeom>
            <a:solidFill>
              <a:schemeClr val="bg1"/>
            </a:solidFill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  <a:cs typeface="Arial" pitchFamily="34" charset="0"/>
                </a:rPr>
                <a:t>IP Load Balancer</a:t>
              </a:r>
              <a:endPara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7848" y="5027108"/>
              <a:ext cx="4495152" cy="1498236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lvl="0"/>
              <a:r>
                <a:rPr lang="ko-KR" altLang="en-US" b="1" dirty="0" smtClean="0">
                  <a:solidFill>
                    <a:schemeClr val="bg1"/>
                  </a:solidFill>
                  <a:latin typeface="+mn-ea"/>
                  <a:ea typeface="+mn-ea"/>
                </a:rPr>
                <a:t>장점</a:t>
              </a:r>
              <a:endParaRPr lang="en-US" altLang="ko-KR" b="1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lvl="0"/>
              <a:endParaRPr lang="en-US" altLang="ko-KR" sz="1050" dirty="0">
                <a:solidFill>
                  <a:schemeClr val="bg1"/>
                </a:solidFill>
                <a:latin typeface="Arial"/>
                <a:ea typeface="맑은 고딕" pitchFamily="50" charset="-127"/>
              </a:endParaRPr>
            </a:p>
            <a:p>
              <a:pPr marL="228600" lvl="0" indent="-228600">
                <a:buFont typeface="+mj-lt"/>
                <a:buAutoNum type="arabicPeriod"/>
              </a:pPr>
              <a:r>
                <a:rPr lang="en-US" altLang="ko-KR" sz="1050" dirty="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IP Layer, Transport Layer (UDP/TCP/TLS)</a:t>
              </a:r>
              <a:r>
                <a:rPr lang="ko-KR" altLang="en-US" sz="105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의 </a:t>
              </a:r>
              <a:r>
                <a:rPr lang="en-US" altLang="ko-KR" sz="1050" dirty="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Source/Destination IP Address</a:t>
              </a:r>
              <a:r>
                <a:rPr lang="ko-KR" altLang="en-US" sz="105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와 </a:t>
              </a:r>
              <a:r>
                <a:rPr lang="en-US" altLang="ko-KR" sz="1050" dirty="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Port</a:t>
              </a:r>
              <a:r>
                <a:rPr lang="ko-KR" altLang="en-US" sz="105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를 가지고 </a:t>
              </a:r>
              <a:r>
                <a:rPr lang="en-US" altLang="ko-KR" sz="1050" dirty="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Route</a:t>
              </a:r>
              <a:r>
                <a:rPr lang="ko-KR" altLang="en-US" sz="105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하기 때문에 최대한의 성능 보장 가능</a:t>
              </a:r>
              <a:r>
                <a:rPr lang="en-US" altLang="ko-KR" sz="1050" dirty="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.</a:t>
              </a:r>
              <a:r>
                <a:rPr lang="ko-KR" altLang="en-US" sz="105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 </a:t>
              </a:r>
              <a:r>
                <a:rPr lang="en-US" altLang="ko-KR" sz="1050" dirty="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(L4 Switch)</a:t>
              </a:r>
            </a:p>
            <a:p>
              <a:pPr marL="228600" lvl="0" indent="-228600">
                <a:buFont typeface="+mj-lt"/>
                <a:buAutoNum type="arabicPeriod"/>
              </a:pPr>
              <a:endParaRPr lang="en-US" altLang="ko-KR" sz="1050" b="1" dirty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2818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63500"/>
            <a:ext cx="4824984" cy="473075"/>
          </a:xfrm>
        </p:spPr>
        <p:txBody>
          <a:bodyPr/>
          <a:lstStyle/>
          <a:p>
            <a:r>
              <a:rPr lang="en-US" altLang="ko-KR" dirty="0" smtClean="0"/>
              <a:t>SIP Load Balancing</a:t>
            </a:r>
            <a:endParaRPr lang="ko-KR" altLang="en-US" dirty="0"/>
          </a:p>
        </p:txBody>
      </p:sp>
      <p:sp>
        <p:nvSpPr>
          <p:cNvPr id="172" name="제목 1"/>
          <p:cNvSpPr txBox="1">
            <a:spLocks/>
          </p:cNvSpPr>
          <p:nvPr/>
        </p:nvSpPr>
        <p:spPr bwMode="auto">
          <a:xfrm>
            <a:off x="6321152" y="63500"/>
            <a:ext cx="338482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algn="r"/>
            <a:r>
              <a:rPr lang="en-US" altLang="ko-KR" sz="1800" kern="0" dirty="0" smtClean="0"/>
              <a:t>1. HA and Load Balancing</a:t>
            </a:r>
            <a:endParaRPr lang="ko-KR" altLang="en-US" sz="1800" kern="0" dirty="0"/>
          </a:p>
        </p:txBody>
      </p:sp>
      <p:sp>
        <p:nvSpPr>
          <p:cNvPr id="59" name="내용 개체 틀 2"/>
          <p:cNvSpPr>
            <a:spLocks noGrp="1"/>
          </p:cNvSpPr>
          <p:nvPr>
            <p:ph idx="1"/>
          </p:nvPr>
        </p:nvSpPr>
        <p:spPr>
          <a:xfrm>
            <a:off x="200025" y="679450"/>
            <a:ext cx="9418638" cy="588962"/>
          </a:xfrm>
        </p:spPr>
        <p:txBody>
          <a:bodyPr/>
          <a:lstStyle/>
          <a:p>
            <a:r>
              <a:rPr lang="en-US" altLang="ko-KR" sz="1600" dirty="0" smtClean="0"/>
              <a:t>SIP L/B</a:t>
            </a:r>
            <a:r>
              <a:rPr lang="ko-KR" altLang="en-US" sz="1600" smtClean="0"/>
              <a:t>는 </a:t>
            </a:r>
            <a:r>
              <a:rPr lang="en-US" altLang="ko-KR" sz="1600" dirty="0" smtClean="0"/>
              <a:t>Stateless SIP Proxy</a:t>
            </a:r>
            <a:r>
              <a:rPr lang="ko-KR" altLang="en-US" sz="1600" smtClean="0"/>
              <a:t>로써 </a:t>
            </a:r>
            <a:r>
              <a:rPr lang="en-US" altLang="ko-KR" sz="1600" dirty="0" smtClean="0"/>
              <a:t>SIP Message</a:t>
            </a:r>
            <a:r>
              <a:rPr lang="ko-KR" altLang="en-US" sz="1600" smtClean="0"/>
              <a:t> 정보에 따라 </a:t>
            </a:r>
            <a:r>
              <a:rPr lang="en-US" altLang="ko-KR" sz="1600" dirty="0" smtClean="0"/>
              <a:t>Routing </a:t>
            </a:r>
            <a:r>
              <a:rPr lang="ko-KR" altLang="en-US" sz="1600" smtClean="0"/>
              <a:t>가능하나 성능 및 처리량에 문제가 있음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26" name="Picture 6" descr="C:\Users\nuno\Documents\Projects\Templates\Icons\3Com\PPT Clipt\server5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079" y="2662003"/>
            <a:ext cx="806920" cy="80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직선 화살표 연결선 1071"/>
          <p:cNvCxnSpPr/>
          <p:nvPr/>
        </p:nvCxnSpPr>
        <p:spPr>
          <a:xfrm>
            <a:off x="5406801" y="3189461"/>
            <a:ext cx="1950179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56357" y="3189461"/>
            <a:ext cx="1949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180 RINGING</a:t>
            </a:r>
            <a:endParaRPr lang="ko-KR" altLang="en-US" sz="1000" dirty="0">
              <a:latin typeface="+mn-lt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22" y="2659526"/>
            <a:ext cx="793555" cy="793555"/>
          </a:xfrm>
          <a:prstGeom prst="rect">
            <a:avLst/>
          </a:prstGeom>
        </p:spPr>
      </p:pic>
      <p:sp>
        <p:nvSpPr>
          <p:cNvPr id="46" name="모서리가 둥근 직사각형 6"/>
          <p:cNvSpPr/>
          <p:nvPr/>
        </p:nvSpPr>
        <p:spPr>
          <a:xfrm>
            <a:off x="457851" y="1411287"/>
            <a:ext cx="8959645" cy="3673897"/>
          </a:xfrm>
          <a:prstGeom prst="roundRect">
            <a:avLst>
              <a:gd name="adj" fmla="val 2025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>
              <a:defRPr/>
            </a:pPr>
            <a:endParaRPr lang="en-US" altLang="ko-KR" sz="1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46480" y="3398803"/>
            <a:ext cx="851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lt"/>
                <a:ea typeface="맑은 고딕" pitchFamily="50" charset="-127"/>
              </a:rPr>
              <a:t>SIP L/B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49293" y="3398803"/>
            <a:ext cx="851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lt"/>
                <a:ea typeface="맑은 고딕" pitchFamily="50" charset="-127"/>
              </a:rPr>
              <a:t>UA 1</a:t>
            </a:r>
          </a:p>
        </p:txBody>
      </p:sp>
      <p:cxnSp>
        <p:nvCxnSpPr>
          <p:cNvPr id="50" name="직선 화살표 연결선 1071"/>
          <p:cNvCxnSpPr/>
          <p:nvPr/>
        </p:nvCxnSpPr>
        <p:spPr>
          <a:xfrm>
            <a:off x="2159245" y="2966755"/>
            <a:ext cx="1950179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1071"/>
          <p:cNvCxnSpPr/>
          <p:nvPr/>
        </p:nvCxnSpPr>
        <p:spPr>
          <a:xfrm>
            <a:off x="5431622" y="2966755"/>
            <a:ext cx="1950179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1071"/>
          <p:cNvCxnSpPr/>
          <p:nvPr/>
        </p:nvCxnSpPr>
        <p:spPr>
          <a:xfrm>
            <a:off x="2155780" y="3189461"/>
            <a:ext cx="1950179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54303" y="3189461"/>
            <a:ext cx="19516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180 RINGING</a:t>
            </a:r>
            <a:endParaRPr lang="ko-KR" altLang="en-US" sz="1000" dirty="0">
              <a:latin typeface="+mn-lt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56" name="Picture 6" descr="C:\Users\nuno\Documents\Projects\Templates\Icons\3Com\PPT Clipt\server5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079" y="4060176"/>
            <a:ext cx="806920" cy="80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모서리가 둥근 직사각형 6"/>
          <p:cNvSpPr/>
          <p:nvPr/>
        </p:nvSpPr>
        <p:spPr>
          <a:xfrm>
            <a:off x="457851" y="5307282"/>
            <a:ext cx="8959645" cy="1218062"/>
          </a:xfrm>
          <a:prstGeom prst="roundRect">
            <a:avLst>
              <a:gd name="adj" fmla="val 4373"/>
            </a:avLst>
          </a:prstGeom>
          <a:gradFill flip="none" rotWithShape="1">
            <a:gsLst>
              <a:gs pos="47500">
                <a:schemeClr val="tx1">
                  <a:lumMod val="75000"/>
                  <a:lumOff val="25000"/>
                  <a:alpha val="90000"/>
                </a:schemeClr>
              </a:gs>
              <a:gs pos="0">
                <a:schemeClr val="tx1">
                  <a:lumMod val="85000"/>
                  <a:lumOff val="15000"/>
                  <a:alpha val="90000"/>
                </a:schemeClr>
              </a:gs>
              <a:gs pos="100000">
                <a:schemeClr val="tx1">
                  <a:lumMod val="50000"/>
                  <a:lumOff val="50000"/>
                  <a:alpha val="83000"/>
                </a:schemeClr>
              </a:gs>
            </a:gsLst>
            <a:lin ang="5400000" scaled="1"/>
            <a:tileRect/>
          </a:gradFill>
          <a:ln w="95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 lvl="0"/>
            <a:endParaRPr lang="en-US" altLang="ko-KR" sz="1050" dirty="0">
              <a:solidFill>
                <a:schemeClr val="bg1"/>
              </a:solidFill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53000" y="5414138"/>
            <a:ext cx="4464495" cy="111120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lvl="0"/>
            <a:r>
              <a:rPr lang="ko-KR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문제점</a:t>
            </a:r>
            <a:endParaRPr lang="en-US" altLang="ko-KR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lvl="0"/>
            <a:endParaRPr lang="en-US" altLang="ko-KR" sz="1050" dirty="0">
              <a:solidFill>
                <a:schemeClr val="bg1"/>
              </a:solidFill>
              <a:latin typeface="Arial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50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SIP L/B  UA 2</a:t>
            </a:r>
            <a:r>
              <a:rPr lang="ko-KR" altLang="en-US" sz="1050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로 메시지 전달 시</a:t>
            </a:r>
            <a:r>
              <a:rPr lang="en-US" altLang="ko-KR" sz="1050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, SIP Header</a:t>
            </a:r>
            <a:r>
              <a:rPr lang="ko-KR" altLang="en-US" sz="1050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의 </a:t>
            </a:r>
            <a:r>
              <a:rPr lang="en-US" altLang="ko-KR" sz="1050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Via </a:t>
            </a:r>
            <a:r>
              <a:rPr lang="ko-KR" altLang="en-US" sz="1050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및 </a:t>
            </a:r>
            <a:r>
              <a:rPr lang="en-US" altLang="ko-KR" sz="1050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Record-Route</a:t>
            </a:r>
            <a:r>
              <a:rPr lang="ko-KR" altLang="en-US" sz="1050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에는 </a:t>
            </a:r>
            <a:r>
              <a:rPr lang="en-US" altLang="ko-KR" sz="1050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SIP A/S </a:t>
            </a:r>
            <a:r>
              <a:rPr lang="ko-KR" altLang="en-US" sz="1050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주소가 빠져야 함</a:t>
            </a:r>
            <a:r>
              <a:rPr lang="en-US" altLang="ko-KR" sz="1050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. SIP L/B</a:t>
            </a:r>
            <a:r>
              <a:rPr lang="ko-KR" altLang="en-US" sz="1050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는 기본적으로 </a:t>
            </a:r>
            <a:r>
              <a:rPr lang="en-US" altLang="ko-KR" sz="1050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stateless proxy</a:t>
            </a:r>
            <a:r>
              <a:rPr lang="ko-KR" altLang="en-US" sz="1050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이기 때문에 </a:t>
            </a:r>
            <a:r>
              <a:rPr lang="en-US" altLang="ko-KR" sz="1050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SIP A/S</a:t>
            </a:r>
            <a:r>
              <a:rPr lang="ko-KR" altLang="en-US" sz="1050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의 주소를 제거할 수 없음</a:t>
            </a:r>
            <a:r>
              <a:rPr lang="en-US" altLang="ko-KR" sz="1050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. </a:t>
            </a:r>
            <a:r>
              <a:rPr lang="ko-KR" altLang="en-US" sz="1050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따라서 </a:t>
            </a:r>
            <a:r>
              <a:rPr lang="en-US" altLang="ko-KR" sz="1050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SIP A/S</a:t>
            </a:r>
            <a:r>
              <a:rPr lang="ko-KR" altLang="en-US" sz="1050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가  </a:t>
            </a:r>
            <a:endParaRPr lang="en-US" altLang="ko-KR" sz="1050" dirty="0">
              <a:solidFill>
                <a:schemeClr val="bg1"/>
              </a:solidFill>
              <a:latin typeface="Arial"/>
              <a:ea typeface="맑은 고딕" pitchFamily="50" charset="-127"/>
              <a:sym typeface="Wingdings" pitchFamily="2" charset="2"/>
            </a:endParaRPr>
          </a:p>
          <a:p>
            <a:pPr marL="228600" lvl="0" indent="-228600">
              <a:buFont typeface="+mj-lt"/>
              <a:buAutoNum type="arabicPeriod"/>
            </a:pPr>
            <a:endParaRPr lang="en-US" altLang="ko-KR" sz="1050" dirty="0">
              <a:solidFill>
                <a:schemeClr val="bg1"/>
              </a:solidFill>
              <a:latin typeface="Arial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62" name="오른쪽 화살표 61"/>
          <p:cNvSpPr/>
          <p:nvPr/>
        </p:nvSpPr>
        <p:spPr>
          <a:xfrm rot="5400000">
            <a:off x="4757648" y="3931777"/>
            <a:ext cx="360041" cy="2551579"/>
          </a:xfrm>
          <a:prstGeom prst="rightArrow">
            <a:avLst/>
          </a:prstGeom>
          <a:gradFill flip="none" rotWithShape="1">
            <a:gsLst>
              <a:gs pos="47500">
                <a:schemeClr val="tx1">
                  <a:lumMod val="75000"/>
                  <a:lumOff val="25000"/>
                  <a:alpha val="73000"/>
                </a:schemeClr>
              </a:gs>
              <a:gs pos="0">
                <a:schemeClr val="tx1">
                  <a:alpha val="90000"/>
                </a:schemeClr>
              </a:gs>
              <a:gs pos="100000">
                <a:schemeClr val="bg1">
                  <a:lumMod val="85000"/>
                  <a:alpha val="90000"/>
                </a:schemeClr>
              </a:gs>
            </a:gsLst>
            <a:lin ang="108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 smtClean="0">
              <a:solidFill>
                <a:schemeClr val="tx1"/>
              </a:solidFill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3" name="순서도: 처리 62"/>
          <p:cNvSpPr/>
          <p:nvPr/>
        </p:nvSpPr>
        <p:spPr>
          <a:xfrm>
            <a:off x="3899261" y="1307410"/>
            <a:ext cx="2076823" cy="213959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  <a:cs typeface="Arial" pitchFamily="34" charset="0"/>
              </a:rPr>
              <a:t>SIP Load Balancer</a:t>
            </a:r>
            <a:endParaRPr lang="ko-KR" altLang="en-US" b="1" dirty="0" smtClean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7848" y="5414138"/>
            <a:ext cx="4495152" cy="111120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lvl="0"/>
            <a:r>
              <a:rPr lang="ko-KR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장점</a:t>
            </a:r>
            <a:endParaRPr lang="en-US" altLang="ko-KR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lvl="0"/>
            <a:endParaRPr lang="en-US" altLang="ko-KR" sz="1050" dirty="0">
              <a:solidFill>
                <a:schemeClr val="bg1"/>
              </a:solidFill>
              <a:latin typeface="Arial"/>
              <a:ea typeface="맑은 고딕" pitchFamily="50" charset="-127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altLang="ko-KR" sz="1050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SIP Header (Via, Record-Route) </a:t>
            </a:r>
            <a:r>
              <a:rPr lang="ko-KR" altLang="en-US" sz="1050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및 </a:t>
            </a:r>
            <a:r>
              <a:rPr lang="en-US" altLang="ko-KR" sz="1050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Message</a:t>
            </a:r>
            <a:r>
              <a:rPr lang="ko-KR" altLang="en-US" sz="1050" dirty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1050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정보에 따라서 </a:t>
            </a:r>
            <a:r>
              <a:rPr lang="en-US" altLang="ko-KR" sz="1050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Routing</a:t>
            </a:r>
            <a:r>
              <a:rPr lang="ko-KR" altLang="en-US" sz="1050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이 가능</a:t>
            </a:r>
            <a:r>
              <a:rPr lang="en-US" altLang="ko-KR" sz="1050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.</a:t>
            </a:r>
            <a:endParaRPr lang="en-US" altLang="ko-KR" sz="1050" dirty="0">
              <a:solidFill>
                <a:schemeClr val="bg1"/>
              </a:solidFill>
              <a:latin typeface="Arial"/>
              <a:ea typeface="맑은 고딕" pitchFamily="50" charset="-127"/>
              <a:sym typeface="Wingdings" pitchFamily="2" charset="2"/>
            </a:endParaRPr>
          </a:p>
          <a:p>
            <a:pPr marL="228600" lvl="0" indent="-228600">
              <a:buFont typeface="+mj-lt"/>
              <a:buAutoNum type="arabicPeriod"/>
            </a:pPr>
            <a:endParaRPr lang="en-US" altLang="ko-KR" sz="1050" b="1" dirty="0">
              <a:solidFill>
                <a:schemeClr val="bg1"/>
              </a:solidFill>
              <a:latin typeface="Arial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46480" y="4766955"/>
            <a:ext cx="851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lt"/>
                <a:ea typeface="맑은 고딕" pitchFamily="50" charset="-127"/>
              </a:rPr>
              <a:t>SIP A/S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790" y="2659526"/>
            <a:ext cx="793555" cy="79355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469061" y="3398803"/>
            <a:ext cx="851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lt"/>
                <a:ea typeface="맑은 고딕" pitchFamily="50" charset="-127"/>
              </a:rPr>
              <a:t>UA 2</a:t>
            </a:r>
          </a:p>
        </p:txBody>
      </p:sp>
      <p:sp>
        <p:nvSpPr>
          <p:cNvPr id="32" name="모서리가 둥근 직사각형 6"/>
          <p:cNvSpPr/>
          <p:nvPr/>
        </p:nvSpPr>
        <p:spPr>
          <a:xfrm>
            <a:off x="2154303" y="2146332"/>
            <a:ext cx="1951655" cy="460383"/>
          </a:xfrm>
          <a:prstGeom prst="roundRect">
            <a:avLst>
              <a:gd name="adj" fmla="val 8447"/>
            </a:avLst>
          </a:prstGeom>
          <a:gradFill flip="none" rotWithShape="1">
            <a:gsLst>
              <a:gs pos="48300">
                <a:srgbClr val="EAEAEA">
                  <a:alpha val="90000"/>
                </a:srgbClr>
              </a:gs>
              <a:gs pos="0">
                <a:schemeClr val="bg1">
                  <a:lumMod val="86000"/>
                  <a:alpha val="90000"/>
                </a:schemeClr>
              </a:gs>
              <a:gs pos="100000">
                <a:schemeClr val="bg1">
                  <a:lumMod val="98000"/>
                  <a:alpha val="9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>
              <a:defRPr/>
            </a:pP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INVITE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Via: &lt;UA1 address&gt;</a:t>
            </a:r>
          </a:p>
        </p:txBody>
      </p:sp>
      <p:cxnSp>
        <p:nvCxnSpPr>
          <p:cNvPr id="34" name="직선 화살표 연결선 1071"/>
          <p:cNvCxnSpPr/>
          <p:nvPr/>
        </p:nvCxnSpPr>
        <p:spPr>
          <a:xfrm>
            <a:off x="4592960" y="3731222"/>
            <a:ext cx="0" cy="33241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1071"/>
          <p:cNvCxnSpPr/>
          <p:nvPr/>
        </p:nvCxnSpPr>
        <p:spPr>
          <a:xfrm flipV="1">
            <a:off x="4703415" y="3731222"/>
            <a:ext cx="0" cy="32895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6"/>
          <p:cNvSpPr/>
          <p:nvPr/>
        </p:nvSpPr>
        <p:spPr>
          <a:xfrm>
            <a:off x="2154303" y="3727605"/>
            <a:ext cx="1951655" cy="774259"/>
          </a:xfrm>
          <a:prstGeom prst="roundRect">
            <a:avLst>
              <a:gd name="adj" fmla="val 4073"/>
            </a:avLst>
          </a:prstGeom>
          <a:gradFill flip="none" rotWithShape="1">
            <a:gsLst>
              <a:gs pos="48300">
                <a:srgbClr val="EAEAEA">
                  <a:alpha val="90000"/>
                </a:srgbClr>
              </a:gs>
              <a:gs pos="0">
                <a:schemeClr val="bg1">
                  <a:lumMod val="86000"/>
                  <a:alpha val="90000"/>
                </a:schemeClr>
              </a:gs>
              <a:gs pos="100000">
                <a:schemeClr val="bg1">
                  <a:lumMod val="98000"/>
                  <a:alpha val="9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>
              <a:defRPr/>
            </a:pP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INVITE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Via: &lt;L/B address&gt;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Via: &lt;UA1 address&gt;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Record-Route: &lt;L/B address&gt;</a:t>
            </a:r>
          </a:p>
        </p:txBody>
      </p:sp>
      <p:sp>
        <p:nvSpPr>
          <p:cNvPr id="44" name="순서도: 연결자 43"/>
          <p:cNvSpPr/>
          <p:nvPr/>
        </p:nvSpPr>
        <p:spPr>
          <a:xfrm>
            <a:off x="3891970" y="3777786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</a:t>
            </a:r>
            <a:endParaRPr lang="ko-KR" altLang="en-US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5" name="순서도: 연결자 44"/>
          <p:cNvSpPr/>
          <p:nvPr/>
        </p:nvSpPr>
        <p:spPr>
          <a:xfrm>
            <a:off x="3891970" y="2188220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1</a:t>
            </a:r>
            <a:endParaRPr lang="ko-KR" altLang="en-US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49" name="직선 화살표 연결선 1071"/>
          <p:cNvCxnSpPr/>
          <p:nvPr/>
        </p:nvCxnSpPr>
        <p:spPr>
          <a:xfrm>
            <a:off x="4953000" y="3731222"/>
            <a:ext cx="0" cy="33241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1071"/>
          <p:cNvCxnSpPr/>
          <p:nvPr/>
        </p:nvCxnSpPr>
        <p:spPr>
          <a:xfrm flipV="1">
            <a:off x="5063455" y="3731222"/>
            <a:ext cx="0" cy="32895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1071"/>
          <p:cNvCxnSpPr/>
          <p:nvPr/>
        </p:nvCxnSpPr>
        <p:spPr>
          <a:xfrm>
            <a:off x="7870279" y="3731222"/>
            <a:ext cx="0" cy="33241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6"/>
          <p:cNvSpPr/>
          <p:nvPr/>
        </p:nvSpPr>
        <p:spPr>
          <a:xfrm>
            <a:off x="5423480" y="3727605"/>
            <a:ext cx="2024168" cy="1053720"/>
          </a:xfrm>
          <a:prstGeom prst="roundRect">
            <a:avLst>
              <a:gd name="adj" fmla="val 4073"/>
            </a:avLst>
          </a:prstGeom>
          <a:gradFill flip="none" rotWithShape="1">
            <a:gsLst>
              <a:gs pos="48300">
                <a:srgbClr val="EAEAEA">
                  <a:alpha val="90000"/>
                </a:srgbClr>
              </a:gs>
              <a:gs pos="0">
                <a:schemeClr val="bg1">
                  <a:lumMod val="86000"/>
                  <a:alpha val="90000"/>
                </a:schemeClr>
              </a:gs>
              <a:gs pos="100000">
                <a:schemeClr val="bg1">
                  <a:lumMod val="98000"/>
                  <a:alpha val="9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>
              <a:defRPr/>
            </a:pP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INVITE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Via: &lt;SIP A/S address&gt;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Via: &lt;L/B address&gt;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Via: &lt;UA1 address&gt;</a:t>
            </a:r>
          </a:p>
          <a:p>
            <a:pPr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Record-Route: &lt;SIP A/S address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Record-Route: &lt;L/B address&gt;</a:t>
            </a:r>
          </a:p>
        </p:txBody>
      </p:sp>
      <p:sp>
        <p:nvSpPr>
          <p:cNvPr id="74" name="순서도: 연결자 73"/>
          <p:cNvSpPr/>
          <p:nvPr/>
        </p:nvSpPr>
        <p:spPr>
          <a:xfrm>
            <a:off x="7228558" y="3777786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3</a:t>
            </a:r>
            <a:endParaRPr lang="ko-KR" altLang="en-US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7" name="모서리가 둥근 직사각형 6"/>
          <p:cNvSpPr/>
          <p:nvPr/>
        </p:nvSpPr>
        <p:spPr>
          <a:xfrm>
            <a:off x="5423480" y="1891449"/>
            <a:ext cx="2024168" cy="712257"/>
          </a:xfrm>
          <a:prstGeom prst="roundRect">
            <a:avLst>
              <a:gd name="adj" fmla="val 4073"/>
            </a:avLst>
          </a:prstGeom>
          <a:gradFill flip="none" rotWithShape="1">
            <a:gsLst>
              <a:gs pos="48300">
                <a:srgbClr val="EAEAEA">
                  <a:alpha val="90000"/>
                </a:srgbClr>
              </a:gs>
              <a:gs pos="0">
                <a:schemeClr val="bg1">
                  <a:lumMod val="86000"/>
                  <a:alpha val="90000"/>
                </a:schemeClr>
              </a:gs>
              <a:gs pos="100000">
                <a:schemeClr val="bg1">
                  <a:lumMod val="98000"/>
                  <a:alpha val="9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t" anchorCtr="0"/>
          <a:lstStyle/>
          <a:p>
            <a:pPr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INVITE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Via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&lt;L/B address&gt;</a:t>
            </a:r>
          </a:p>
          <a:p>
            <a:pPr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Via: &lt;UA1 address&gt;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Record-Route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&lt;L/B address&gt;</a:t>
            </a:r>
          </a:p>
        </p:txBody>
      </p:sp>
      <p:sp>
        <p:nvSpPr>
          <p:cNvPr id="78" name="순서도: 연결자 77"/>
          <p:cNvSpPr/>
          <p:nvPr/>
        </p:nvSpPr>
        <p:spPr>
          <a:xfrm>
            <a:off x="7228558" y="1931689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4</a:t>
            </a:r>
            <a:endParaRPr lang="ko-KR" altLang="en-US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154303" y="2976036"/>
            <a:ext cx="19516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INVITE</a:t>
            </a:r>
            <a:endParaRPr lang="ko-KR" altLang="en-US" sz="1000" dirty="0">
              <a:latin typeface="+mn-lt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447646" y="2976036"/>
            <a:ext cx="19516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INVITE</a:t>
            </a:r>
            <a:endParaRPr lang="ko-KR" altLang="en-US" sz="1000" dirty="0">
              <a:latin typeface="+mn-lt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771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6"/>
          <p:cNvSpPr/>
          <p:nvPr/>
        </p:nvSpPr>
        <p:spPr>
          <a:xfrm>
            <a:off x="457851" y="5013176"/>
            <a:ext cx="8959645" cy="1512168"/>
          </a:xfrm>
          <a:prstGeom prst="roundRect">
            <a:avLst>
              <a:gd name="adj" fmla="val 4373"/>
            </a:avLst>
          </a:prstGeom>
          <a:gradFill flip="none" rotWithShape="1">
            <a:gsLst>
              <a:gs pos="47500">
                <a:schemeClr val="tx1">
                  <a:lumMod val="75000"/>
                  <a:lumOff val="25000"/>
                  <a:alpha val="90000"/>
                </a:schemeClr>
              </a:gs>
              <a:gs pos="0">
                <a:schemeClr val="tx1">
                  <a:lumMod val="85000"/>
                  <a:lumOff val="15000"/>
                  <a:alpha val="90000"/>
                </a:schemeClr>
              </a:gs>
              <a:gs pos="100000">
                <a:schemeClr val="tx1">
                  <a:lumMod val="50000"/>
                  <a:lumOff val="50000"/>
                  <a:alpha val="83000"/>
                </a:schemeClr>
              </a:gs>
            </a:gsLst>
            <a:lin ang="5400000" scaled="1"/>
            <a:tileRect/>
          </a:gradFill>
          <a:ln w="95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r>
              <a:rPr lang="en-US" altLang="ko-KR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REGISTER</a:t>
            </a:r>
          </a:p>
          <a:p>
            <a:endParaRPr lang="en-US" altLang="ko-KR" sz="1050" dirty="0" smtClean="0">
              <a:solidFill>
                <a:schemeClr val="bg1"/>
              </a:solidFill>
              <a:ea typeface="맑은 고딕" pitchFamily="50" charset="-127"/>
              <a:sym typeface="Wingdings" pitchFamily="2" charset="2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SIP Message</a:t>
            </a:r>
            <a:r>
              <a:rPr lang="ko-KR" altLang="en-US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는 </a:t>
            </a:r>
            <a:r>
              <a:rPr lang="en-US" altLang="ko-KR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SIP L/B</a:t>
            </a:r>
            <a:r>
              <a:rPr lang="ko-KR" altLang="en-US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에 정의된 분배 알고리즘에 따라 각각의 </a:t>
            </a:r>
            <a:r>
              <a:rPr lang="en-US" altLang="ko-KR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SIP A/S</a:t>
            </a:r>
            <a:r>
              <a:rPr lang="ko-KR" altLang="en-US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로 전달</a:t>
            </a:r>
            <a:r>
              <a:rPr lang="en-US" altLang="ko-KR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request </a:t>
            </a:r>
            <a:r>
              <a:rPr lang="ko-KR" altLang="en-US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경로를 따라 </a:t>
            </a:r>
            <a:r>
              <a:rPr lang="en-US" altLang="ko-KR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response</a:t>
            </a:r>
            <a:r>
              <a:rPr lang="ko-KR" altLang="en-US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 전달</a:t>
            </a:r>
            <a:r>
              <a:rPr lang="en-US" altLang="ko-KR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. (Via Header)</a:t>
            </a:r>
            <a:r>
              <a:rPr lang="ko-KR" altLang="en-US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 </a:t>
            </a:r>
            <a:endParaRPr lang="en-US" altLang="ko-KR" sz="1050" dirty="0" smtClean="0">
              <a:solidFill>
                <a:schemeClr val="bg1"/>
              </a:solidFill>
              <a:ea typeface="맑은 고딕" pitchFamily="50" charset="-127"/>
              <a:sym typeface="Wingdings" pitchFamily="2" charset="2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모든 </a:t>
            </a:r>
            <a:r>
              <a:rPr lang="en-US" altLang="ko-KR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SIP L/B</a:t>
            </a:r>
            <a:r>
              <a:rPr lang="ko-KR" altLang="en-US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는 동일한 </a:t>
            </a:r>
            <a:r>
              <a:rPr lang="en-US" altLang="ko-KR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SIP A/S</a:t>
            </a:r>
            <a:r>
              <a:rPr lang="ko-KR" altLang="en-US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 서버군으로 접근이 가능해야 함</a:t>
            </a:r>
            <a:r>
              <a:rPr lang="en-US" altLang="ko-KR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50" dirty="0" err="1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Redis</a:t>
            </a:r>
            <a:r>
              <a:rPr lang="ko-KR" altLang="en-US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에 자신이 어느 </a:t>
            </a:r>
            <a:r>
              <a:rPr lang="en-US" altLang="ko-KR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SIP L/B</a:t>
            </a:r>
            <a:r>
              <a:rPr lang="ko-KR" altLang="en-US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를 경유하여 </a:t>
            </a:r>
            <a:r>
              <a:rPr lang="en-US" altLang="ko-KR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REGISTER</a:t>
            </a:r>
            <a:r>
              <a:rPr lang="ko-KR" altLang="en-US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 되었는지 기록</a:t>
            </a:r>
            <a:r>
              <a:rPr lang="en-US" altLang="ko-KR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50" dirty="0">
              <a:solidFill>
                <a:schemeClr val="bg1"/>
              </a:solidFill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63500"/>
            <a:ext cx="4824984" cy="473075"/>
          </a:xfrm>
        </p:spPr>
        <p:txBody>
          <a:bodyPr/>
          <a:lstStyle/>
          <a:p>
            <a:r>
              <a:rPr lang="en-US" altLang="ko-KR" dirty="0" smtClean="0"/>
              <a:t>Distributed Load Balancing</a:t>
            </a:r>
            <a:endParaRPr lang="ko-KR" altLang="en-US" dirty="0"/>
          </a:p>
        </p:txBody>
      </p:sp>
      <p:sp>
        <p:nvSpPr>
          <p:cNvPr id="172" name="제목 1"/>
          <p:cNvSpPr txBox="1">
            <a:spLocks/>
          </p:cNvSpPr>
          <p:nvPr/>
        </p:nvSpPr>
        <p:spPr bwMode="auto">
          <a:xfrm>
            <a:off x="6321152" y="63500"/>
            <a:ext cx="338482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algn="r"/>
            <a:r>
              <a:rPr lang="en-US" altLang="ko-KR" sz="1800" kern="0" dirty="0" smtClean="0">
                <a:solidFill>
                  <a:srgbClr val="000000"/>
                </a:solidFill>
                <a:cs typeface="굴림"/>
              </a:rPr>
              <a:t>1. HA and Load Balancing</a:t>
            </a:r>
            <a:endParaRPr lang="ko-KR" altLang="en-US" sz="1800" kern="0" dirty="0">
              <a:solidFill>
                <a:srgbClr val="000000"/>
              </a:solidFill>
              <a:cs typeface="굴림"/>
            </a:endParaRPr>
          </a:p>
        </p:txBody>
      </p:sp>
      <p:sp>
        <p:nvSpPr>
          <p:cNvPr id="59" name="내용 개체 틀 2"/>
          <p:cNvSpPr>
            <a:spLocks noGrp="1"/>
          </p:cNvSpPr>
          <p:nvPr>
            <p:ph idx="1"/>
          </p:nvPr>
        </p:nvSpPr>
        <p:spPr>
          <a:xfrm>
            <a:off x="200025" y="679450"/>
            <a:ext cx="9418638" cy="588962"/>
          </a:xfrm>
        </p:spPr>
        <p:txBody>
          <a:bodyPr/>
          <a:lstStyle/>
          <a:p>
            <a:r>
              <a:rPr lang="en-US" altLang="ko-KR" sz="1600" dirty="0" smtClean="0"/>
              <a:t>standalone IP L/B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SIP Via </a:t>
            </a:r>
            <a:r>
              <a:rPr lang="ko-KR" altLang="en-US" sz="1600" dirty="0" smtClean="0"/>
              <a:t>및 </a:t>
            </a:r>
            <a:r>
              <a:rPr lang="en-US" altLang="ko-KR" sz="1600" dirty="0" smtClean="0"/>
              <a:t>Session </a:t>
            </a:r>
            <a:r>
              <a:rPr lang="ko-KR" altLang="en-US" sz="1600" dirty="0" smtClean="0"/>
              <a:t>처리에 문제가 있으며 </a:t>
            </a:r>
            <a:r>
              <a:rPr lang="en-US" altLang="ko-KR" sz="1600" dirty="0" smtClean="0"/>
              <a:t>standalone SIP L/B</a:t>
            </a:r>
            <a:r>
              <a:rPr lang="ko-KR" altLang="en-US" sz="1600" dirty="0" smtClean="0"/>
              <a:t>은 처리량 및 성능에 한계가 있음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따라서 </a:t>
            </a:r>
            <a:r>
              <a:rPr lang="en-US" altLang="ko-KR" sz="1600" dirty="0" smtClean="0"/>
              <a:t>SIP L/B </a:t>
            </a:r>
            <a:r>
              <a:rPr lang="ko-KR" altLang="en-US" sz="1600" dirty="0" smtClean="0"/>
              <a:t>앞단에 </a:t>
            </a:r>
            <a:r>
              <a:rPr lang="en-US" altLang="ko-KR" sz="1600" dirty="0" smtClean="0"/>
              <a:t>IP L/B</a:t>
            </a:r>
            <a:r>
              <a:rPr lang="ko-KR" altLang="en-US" sz="1600" dirty="0" smtClean="0"/>
              <a:t>를 두는 </a:t>
            </a:r>
            <a:r>
              <a:rPr lang="en-US" altLang="ko-KR" sz="1600" dirty="0" smtClean="0"/>
              <a:t>Distributed Load Balancing</a:t>
            </a:r>
            <a:r>
              <a:rPr lang="ko-KR" altLang="en-US" sz="1600" dirty="0" smtClean="0"/>
              <a:t>으로 구성 필요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6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2573328"/>
            <a:ext cx="793555" cy="7935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3783" y="3398803"/>
            <a:ext cx="851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0000"/>
                </a:solidFill>
                <a:latin typeface="Arial"/>
                <a:ea typeface="맑은 고딕" pitchFamily="50" charset="-127"/>
                <a:cs typeface="굴림"/>
              </a:rPr>
              <a:t>UA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89151" y="3326795"/>
            <a:ext cx="851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0000"/>
                </a:solidFill>
                <a:latin typeface="Arial"/>
                <a:ea typeface="맑은 고딕" pitchFamily="50" charset="-127"/>
                <a:cs typeface="굴림"/>
              </a:rPr>
              <a:t>IP L/B</a:t>
            </a:r>
          </a:p>
        </p:txBody>
      </p:sp>
      <p:pic>
        <p:nvPicPr>
          <p:cNvPr id="10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184" y="2448394"/>
            <a:ext cx="995648" cy="995648"/>
          </a:xfrm>
          <a:prstGeom prst="rect">
            <a:avLst/>
          </a:prstGeom>
        </p:spPr>
      </p:pic>
      <p:pic>
        <p:nvPicPr>
          <p:cNvPr id="11" name="Picture 6" descr="C:\Users\nuno\Documents\Projects\Templates\Icons\3Com\PPT Clipt\server5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942" y="1971944"/>
            <a:ext cx="806920" cy="80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317343" y="2708744"/>
            <a:ext cx="851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0000"/>
                </a:solidFill>
                <a:latin typeface="Arial"/>
                <a:ea typeface="맑은 고딕" pitchFamily="50" charset="-127"/>
                <a:cs typeface="굴림"/>
              </a:rPr>
              <a:t>SIP L/B</a:t>
            </a:r>
          </a:p>
        </p:txBody>
      </p:sp>
      <p:pic>
        <p:nvPicPr>
          <p:cNvPr id="13" name="Picture 6" descr="C:\Users\nuno\Documents\Projects\Templates\Icons\3Com\PPT Clipt\server5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942" y="3140968"/>
            <a:ext cx="806920" cy="80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317343" y="3877768"/>
            <a:ext cx="851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0000"/>
                </a:solidFill>
                <a:latin typeface="Arial"/>
                <a:ea typeface="맑은 고딕" pitchFamily="50" charset="-127"/>
                <a:cs typeface="굴림"/>
              </a:rPr>
              <a:t>SIP L/B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118114" y="1628800"/>
            <a:ext cx="2304256" cy="2808312"/>
            <a:chOff x="6537176" y="1628800"/>
            <a:chExt cx="2304256" cy="2808312"/>
          </a:xfrm>
        </p:grpSpPr>
        <p:sp>
          <p:nvSpPr>
            <p:cNvPr id="3" name="Rounded Rectangle 2"/>
            <p:cNvSpPr/>
            <p:nvPr/>
          </p:nvSpPr>
          <p:spPr>
            <a:xfrm>
              <a:off x="6537176" y="1628800"/>
              <a:ext cx="2304256" cy="2808312"/>
            </a:xfrm>
            <a:prstGeom prst="roundRect">
              <a:avLst/>
            </a:prstGeom>
            <a:gradFill>
              <a:gsLst>
                <a:gs pos="50800">
                  <a:srgbClr val="FFC000">
                    <a:alpha val="27000"/>
                  </a:srgbClr>
                </a:gs>
                <a:gs pos="0">
                  <a:srgbClr val="FFC000">
                    <a:alpha val="56000"/>
                  </a:srgbClr>
                </a:gs>
                <a:gs pos="100000">
                  <a:srgbClr val="FFFF00">
                    <a:alpha val="24000"/>
                  </a:srgbClr>
                </a:gs>
              </a:gsLst>
              <a:lin ang="5400000" scaled="1"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rtlCol="0" anchor="t" anchorCtr="0"/>
            <a:lstStyle/>
            <a:p>
              <a:pPr algn="ctr"/>
              <a:endParaRPr lang="en-US" sz="1100" b="1" dirty="0" smtClean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pic>
          <p:nvPicPr>
            <p:cNvPr id="15" name="Picture 6" descr="C:\Users\nuno\Documents\Projects\Templates\Icons\3Com\PPT Clipt\server5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0214" y="1988840"/>
              <a:ext cx="806920" cy="806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6765615" y="2695619"/>
              <a:ext cx="8516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000000"/>
                  </a:solidFill>
                  <a:latin typeface="Arial"/>
                  <a:ea typeface="맑은 고딕" pitchFamily="50" charset="-127"/>
                  <a:cs typeface="굴림"/>
                </a:rPr>
                <a:t>SIP A/S</a:t>
              </a:r>
            </a:p>
          </p:txBody>
        </p:sp>
        <p:pic>
          <p:nvPicPr>
            <p:cNvPr id="17" name="Picture 6" descr="C:\Users\nuno\Documents\Projects\Templates\Icons\3Com\PPT Clipt\server5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3332" y="1988840"/>
              <a:ext cx="806920" cy="806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7688733" y="2695619"/>
              <a:ext cx="8516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000000"/>
                  </a:solidFill>
                  <a:latin typeface="Arial"/>
                  <a:ea typeface="맑은 고딕" pitchFamily="50" charset="-127"/>
                  <a:cs typeface="굴림"/>
                </a:rPr>
                <a:t>SIP A/S</a:t>
              </a:r>
            </a:p>
          </p:txBody>
        </p:sp>
        <p:pic>
          <p:nvPicPr>
            <p:cNvPr id="19" name="Picture 6" descr="C:\Users\nuno\Documents\Projects\Templates\Icons\3Com\PPT Clipt\server5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0214" y="3196080"/>
              <a:ext cx="806920" cy="806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6765615" y="3902859"/>
              <a:ext cx="8516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000000"/>
                  </a:solidFill>
                  <a:latin typeface="Arial"/>
                  <a:ea typeface="맑은 고딕" pitchFamily="50" charset="-127"/>
                  <a:cs typeface="굴림"/>
                </a:rPr>
                <a:t>SIP A/S</a:t>
              </a:r>
            </a:p>
          </p:txBody>
        </p:sp>
        <p:pic>
          <p:nvPicPr>
            <p:cNvPr id="21" name="Picture 6" descr="C:\Users\nuno\Documents\Projects\Templates\Icons\3Com\PPT Clipt\server5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6318" y="3196080"/>
              <a:ext cx="806920" cy="806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7701719" y="3902859"/>
              <a:ext cx="8516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000000"/>
                  </a:solidFill>
                  <a:latin typeface="Arial"/>
                  <a:ea typeface="맑은 고딕" pitchFamily="50" charset="-127"/>
                  <a:cs typeface="굴림"/>
                </a:rPr>
                <a:t>SIP A/S</a:t>
              </a:r>
            </a:p>
          </p:txBody>
        </p:sp>
      </p:grpSp>
      <p:cxnSp>
        <p:nvCxnSpPr>
          <p:cNvPr id="23" name="직선 화살표 연결선 1071"/>
          <p:cNvCxnSpPr/>
          <p:nvPr/>
        </p:nvCxnSpPr>
        <p:spPr>
          <a:xfrm>
            <a:off x="1496616" y="2869832"/>
            <a:ext cx="86409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1071"/>
          <p:cNvCxnSpPr/>
          <p:nvPr/>
        </p:nvCxnSpPr>
        <p:spPr>
          <a:xfrm>
            <a:off x="1496616" y="3085856"/>
            <a:ext cx="86409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24608" y="2838128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+mn-lt"/>
                <a:ea typeface="맑은 고딕" pitchFamily="50" charset="-127"/>
                <a:cs typeface="Arial" pitchFamily="34" charset="0"/>
              </a:rPr>
              <a:t> </a:t>
            </a:r>
            <a:r>
              <a:rPr lang="en-US" sz="900" dirty="0" smtClean="0"/>
              <a:t>①</a:t>
            </a:r>
            <a:r>
              <a:rPr lang="ko-KR" altLang="en-US" sz="900" dirty="0" smtClean="0"/>
              <a:t>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REGISTER</a:t>
            </a:r>
            <a:endParaRPr lang="ko-KR" altLang="en-US" sz="1000" dirty="0">
              <a:latin typeface="+mn-lt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09602" y="3068960"/>
            <a:ext cx="792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⑥</a:t>
            </a:r>
            <a:r>
              <a:rPr lang="ko-KR" altLang="en-US" sz="900" dirty="0" smtClean="0"/>
              <a:t>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200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OK</a:t>
            </a:r>
            <a:endParaRPr lang="ko-KR" altLang="en-US" sz="1000" dirty="0">
              <a:latin typeface="+mn-lt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49" name="직선 화살표 연결선 1071"/>
          <p:cNvCxnSpPr/>
          <p:nvPr/>
        </p:nvCxnSpPr>
        <p:spPr>
          <a:xfrm>
            <a:off x="3525826" y="2380584"/>
            <a:ext cx="86409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1071"/>
          <p:cNvCxnSpPr/>
          <p:nvPr/>
        </p:nvCxnSpPr>
        <p:spPr>
          <a:xfrm>
            <a:off x="3525826" y="2596608"/>
            <a:ext cx="86409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40832" y="2348880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②</a:t>
            </a:r>
            <a:r>
              <a:rPr lang="ko-KR" altLang="en-US" sz="900" dirty="0" smtClean="0"/>
              <a:t>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REGISTER</a:t>
            </a:r>
            <a:endParaRPr lang="ko-KR" altLang="en-US" sz="1000" dirty="0">
              <a:latin typeface="+mn-lt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38812" y="2579712"/>
            <a:ext cx="792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⑤</a:t>
            </a:r>
            <a:r>
              <a:rPr lang="ko-KR" altLang="en-US" sz="900" dirty="0" smtClean="0"/>
              <a:t>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200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OK</a:t>
            </a:r>
            <a:endParaRPr lang="ko-KR" altLang="en-US" sz="1000" dirty="0">
              <a:latin typeface="+mn-lt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53" name="직선 화살표 연결선 1071"/>
          <p:cNvCxnSpPr/>
          <p:nvPr/>
        </p:nvCxnSpPr>
        <p:spPr>
          <a:xfrm>
            <a:off x="5169024" y="2365776"/>
            <a:ext cx="86409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1071"/>
          <p:cNvCxnSpPr/>
          <p:nvPr/>
        </p:nvCxnSpPr>
        <p:spPr>
          <a:xfrm>
            <a:off x="5169024" y="2581800"/>
            <a:ext cx="86409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97016" y="2334072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③</a:t>
            </a:r>
            <a:r>
              <a:rPr lang="ko-KR" altLang="en-US" sz="900" dirty="0" smtClean="0"/>
              <a:t>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REGISTER</a:t>
            </a:r>
            <a:endParaRPr lang="ko-KR" altLang="en-US" sz="1000" dirty="0">
              <a:latin typeface="+mn-lt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82010" y="2564904"/>
            <a:ext cx="792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④</a:t>
            </a:r>
            <a:r>
              <a:rPr lang="ko-KR" altLang="en-US" sz="900" dirty="0" smtClean="0"/>
              <a:t>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200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OK</a:t>
            </a:r>
            <a:endParaRPr lang="ko-KR" altLang="en-US" sz="1000" dirty="0">
              <a:latin typeface="+mn-lt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" name="Can 4"/>
          <p:cNvSpPr/>
          <p:nvPr/>
        </p:nvSpPr>
        <p:spPr>
          <a:xfrm>
            <a:off x="5169024" y="4437112"/>
            <a:ext cx="864096" cy="504056"/>
          </a:xfrm>
          <a:prstGeom prst="can">
            <a:avLst/>
          </a:prstGeom>
          <a:solidFill>
            <a:srgbClr val="FF6600">
              <a:alpha val="27000"/>
            </a:srgbClr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rtlCol="0" anchor="t" anchorCtr="0"/>
          <a:lstStyle/>
          <a:p>
            <a:pPr algn="ctr"/>
            <a:r>
              <a:rPr lang="en-US" sz="1100" b="1" dirty="0" err="1" smtClean="0">
                <a:solidFill>
                  <a:schemeClr val="tx1"/>
                </a:solidFill>
                <a:ea typeface="맑은 고딕" pitchFamily="50" charset="-127"/>
              </a:rPr>
              <a:t>redis</a:t>
            </a:r>
            <a:endParaRPr lang="en-US" sz="1100" b="1" dirty="0" smtClean="0">
              <a:solidFill>
                <a:schemeClr val="tx1"/>
              </a:solidFill>
              <a:ea typeface="맑은 고딕" pitchFamily="50" charset="-127"/>
            </a:endParaRPr>
          </a:p>
        </p:txBody>
      </p:sp>
      <p:cxnSp>
        <p:nvCxnSpPr>
          <p:cNvPr id="57" name="Straight Arrow Connector 56"/>
          <p:cNvCxnSpPr>
            <a:stCxn id="3" idx="2"/>
            <a:endCxn id="5" idx="4"/>
          </p:cNvCxnSpPr>
          <p:nvPr/>
        </p:nvCxnSpPr>
        <p:spPr>
          <a:xfrm rot="5400000">
            <a:off x="6525667" y="3944565"/>
            <a:ext cx="252028" cy="1237122"/>
          </a:xfrm>
          <a:prstGeom prst="bentConnector2">
            <a:avLst/>
          </a:prstGeom>
          <a:ln w="22225">
            <a:solidFill>
              <a:schemeClr val="bg1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1071"/>
          <p:cNvCxnSpPr/>
          <p:nvPr/>
        </p:nvCxnSpPr>
        <p:spPr>
          <a:xfrm>
            <a:off x="3499854" y="3373888"/>
            <a:ext cx="86409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1071"/>
          <p:cNvCxnSpPr/>
          <p:nvPr/>
        </p:nvCxnSpPr>
        <p:spPr>
          <a:xfrm>
            <a:off x="3499854" y="3589912"/>
            <a:ext cx="86409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1071"/>
          <p:cNvCxnSpPr/>
          <p:nvPr/>
        </p:nvCxnSpPr>
        <p:spPr>
          <a:xfrm>
            <a:off x="5169024" y="3373888"/>
            <a:ext cx="86409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1071"/>
          <p:cNvCxnSpPr/>
          <p:nvPr/>
        </p:nvCxnSpPr>
        <p:spPr>
          <a:xfrm>
            <a:off x="5169024" y="3589912"/>
            <a:ext cx="86409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구름 모양 설명선 57"/>
          <p:cNvSpPr/>
          <p:nvPr/>
        </p:nvSpPr>
        <p:spPr>
          <a:xfrm>
            <a:off x="2144688" y="3789040"/>
            <a:ext cx="2088232" cy="792088"/>
          </a:xfrm>
          <a:prstGeom prst="cloudCallout">
            <a:avLst>
              <a:gd name="adj1" fmla="val 67943"/>
              <a:gd name="adj2" fmla="val -37573"/>
            </a:avLst>
          </a:prstGeom>
          <a:gradFill>
            <a:gsLst>
              <a:gs pos="50800">
                <a:srgbClr val="FFC000">
                  <a:alpha val="27000"/>
                </a:srgbClr>
              </a:gs>
              <a:gs pos="0">
                <a:srgbClr val="FFC000">
                  <a:alpha val="56000"/>
                </a:srgbClr>
              </a:gs>
              <a:gs pos="100000">
                <a:srgbClr val="FFFF00">
                  <a:alpha val="24000"/>
                </a:srgbClr>
              </a:gs>
            </a:gsLst>
            <a:lin ang="5400000" scaled="1"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rtlCol="0" anchor="ctr" anchorCtr="0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ea typeface="맑은 고딕" pitchFamily="50" charset="-127"/>
              </a:rPr>
              <a:t>nodeId</a:t>
            </a:r>
            <a:r>
              <a:rPr lang="en-US" altLang="ko-KR" sz="1100" b="1" dirty="0" smtClean="0">
                <a:solidFill>
                  <a:schemeClr val="tx1"/>
                </a:solidFill>
                <a:ea typeface="맑은 고딕" pitchFamily="50" charset="-127"/>
              </a:rPr>
              <a:t> = </a:t>
            </a: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ea typeface="맑은 고딕" pitchFamily="50" charset="-127"/>
              </a:rPr>
              <a:t>Round Robin</a:t>
            </a:r>
            <a:br>
              <a:rPr lang="en-US" altLang="ko-KR" sz="1100" b="1" dirty="0" smtClean="0">
                <a:solidFill>
                  <a:schemeClr val="tx1"/>
                </a:solidFill>
                <a:ea typeface="맑은 고딕" pitchFamily="50" charset="-127"/>
              </a:rPr>
            </a:br>
            <a:r>
              <a:rPr lang="en-US" altLang="ko-KR" sz="1100" b="1" dirty="0" smtClean="0">
                <a:solidFill>
                  <a:schemeClr val="tx1"/>
                </a:solidFill>
                <a:ea typeface="맑은 고딕" pitchFamily="50" charset="-127"/>
              </a:rPr>
              <a:t>(or other Algorithm)</a:t>
            </a:r>
            <a:endParaRPr lang="ko-KR" altLang="en-US" sz="1100" b="1" dirty="0" smtClean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21153" y="4653136"/>
            <a:ext cx="792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0071B4"/>
                </a:solidFill>
                <a:latin typeface="+mn-lt"/>
                <a:ea typeface="맑은 고딕" pitchFamily="50" charset="-127"/>
                <a:cs typeface="Arial" pitchFamily="34" charset="0"/>
              </a:rPr>
              <a:t>SIP L/B IP</a:t>
            </a:r>
            <a:endParaRPr lang="ko-KR" altLang="en-US" sz="1000" dirty="0">
              <a:solidFill>
                <a:srgbClr val="0071B4"/>
              </a:solidFill>
              <a:latin typeface="+mn-lt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692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6"/>
          <p:cNvSpPr/>
          <p:nvPr/>
        </p:nvSpPr>
        <p:spPr>
          <a:xfrm>
            <a:off x="457851" y="5013176"/>
            <a:ext cx="8959645" cy="1512168"/>
          </a:xfrm>
          <a:prstGeom prst="roundRect">
            <a:avLst>
              <a:gd name="adj" fmla="val 4373"/>
            </a:avLst>
          </a:prstGeom>
          <a:gradFill flip="none" rotWithShape="1">
            <a:gsLst>
              <a:gs pos="47500">
                <a:schemeClr val="tx1">
                  <a:lumMod val="75000"/>
                  <a:lumOff val="25000"/>
                  <a:alpha val="90000"/>
                </a:schemeClr>
              </a:gs>
              <a:gs pos="0">
                <a:schemeClr val="tx1">
                  <a:lumMod val="85000"/>
                  <a:lumOff val="15000"/>
                  <a:alpha val="90000"/>
                </a:schemeClr>
              </a:gs>
              <a:gs pos="100000">
                <a:schemeClr val="tx1">
                  <a:lumMod val="50000"/>
                  <a:lumOff val="50000"/>
                  <a:alpha val="83000"/>
                </a:schemeClr>
              </a:gs>
            </a:gsLst>
            <a:lin ang="5400000" scaled="1"/>
            <a:tileRect/>
          </a:gradFill>
          <a:ln w="95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r>
              <a:rPr lang="en-US" altLang="ko-KR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REGISTER OPMD</a:t>
            </a:r>
          </a:p>
          <a:p>
            <a:endParaRPr lang="en-US" altLang="ko-KR" sz="1050" dirty="0" smtClean="0">
              <a:solidFill>
                <a:schemeClr val="bg1"/>
              </a:solidFill>
              <a:ea typeface="맑은 고딕" pitchFamily="50" charset="-127"/>
              <a:sym typeface="Wingdings" pitchFamily="2" charset="2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동일한 사용자의 기기는 같은 </a:t>
            </a:r>
            <a:r>
              <a:rPr lang="en-US" altLang="ko-KR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SIP A/S</a:t>
            </a:r>
            <a:r>
              <a:rPr lang="ko-KR" altLang="en-US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에 </a:t>
            </a:r>
            <a:r>
              <a:rPr lang="en-US" altLang="ko-KR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REGISTER</a:t>
            </a:r>
            <a:r>
              <a:rPr lang="ko-KR" altLang="en-US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 되도록 함</a:t>
            </a:r>
            <a:r>
              <a:rPr lang="en-US" altLang="ko-KR" sz="1050" dirty="0" smtClean="0">
                <a:solidFill>
                  <a:schemeClr val="bg1"/>
                </a:solidFill>
                <a:ea typeface="맑은 고딕" pitchFamily="50" charset="-127"/>
                <a:sym typeface="Wingdings" pitchFamily="2" charset="2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63500"/>
            <a:ext cx="4824984" cy="473075"/>
          </a:xfrm>
        </p:spPr>
        <p:txBody>
          <a:bodyPr/>
          <a:lstStyle/>
          <a:p>
            <a:r>
              <a:rPr lang="en-US" altLang="ko-KR" dirty="0" smtClean="0"/>
              <a:t>Distributed Load Balancing</a:t>
            </a:r>
            <a:endParaRPr lang="ko-KR" altLang="en-US" dirty="0"/>
          </a:p>
        </p:txBody>
      </p:sp>
      <p:sp>
        <p:nvSpPr>
          <p:cNvPr id="172" name="제목 1"/>
          <p:cNvSpPr txBox="1">
            <a:spLocks/>
          </p:cNvSpPr>
          <p:nvPr/>
        </p:nvSpPr>
        <p:spPr bwMode="auto">
          <a:xfrm>
            <a:off x="6321152" y="63500"/>
            <a:ext cx="338482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algn="r"/>
            <a:r>
              <a:rPr lang="en-US" altLang="ko-KR" sz="1800" kern="0" dirty="0" smtClean="0">
                <a:solidFill>
                  <a:srgbClr val="000000"/>
                </a:solidFill>
                <a:cs typeface="굴림"/>
              </a:rPr>
              <a:t>1. HA and Load Balancing</a:t>
            </a:r>
            <a:endParaRPr lang="ko-KR" altLang="en-US" sz="1800" kern="0" dirty="0">
              <a:solidFill>
                <a:srgbClr val="000000"/>
              </a:solidFill>
              <a:cs typeface="굴림"/>
            </a:endParaRPr>
          </a:p>
        </p:txBody>
      </p:sp>
      <p:pic>
        <p:nvPicPr>
          <p:cNvPr id="6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50" y="1681726"/>
            <a:ext cx="793555" cy="7935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0797" y="2420888"/>
            <a:ext cx="12238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0000"/>
                </a:solidFill>
                <a:latin typeface="Arial"/>
                <a:ea typeface="맑은 고딕" pitchFamily="50" charset="-127"/>
                <a:cs typeface="굴림"/>
              </a:rPr>
              <a:t>UA1</a:t>
            </a:r>
          </a:p>
          <a:p>
            <a:pPr algn="ctr"/>
            <a:r>
              <a:rPr lang="en-US" altLang="ko-KR" sz="800" dirty="0" smtClean="0">
                <a:solidFill>
                  <a:srgbClr val="000000"/>
                </a:solidFill>
                <a:latin typeface="Arial"/>
                <a:ea typeface="맑은 고딕" pitchFamily="50" charset="-127"/>
                <a:cs typeface="굴림"/>
              </a:rPr>
              <a:t>&lt;</a:t>
            </a:r>
            <a:r>
              <a:rPr lang="en-US" altLang="ko-KR" sz="800" dirty="0" err="1" smtClean="0">
                <a:solidFill>
                  <a:srgbClr val="000000"/>
                </a:solidFill>
                <a:latin typeface="Arial"/>
                <a:ea typeface="맑은 고딕" pitchFamily="50" charset="-127"/>
                <a:cs typeface="굴림"/>
              </a:rPr>
              <a:t>opmduser@dev.voiceloco.com</a:t>
            </a:r>
            <a:r>
              <a:rPr lang="en-US" altLang="ko-KR" sz="800" dirty="0" smtClean="0">
                <a:solidFill>
                  <a:srgbClr val="000000"/>
                </a:solidFill>
                <a:latin typeface="Arial"/>
                <a:ea typeface="맑은 고딕" pitchFamily="50" charset="-127"/>
                <a:cs typeface="굴림"/>
              </a:rPr>
              <a:t>&gt;</a:t>
            </a:r>
            <a:endParaRPr lang="en-US" altLang="ko-KR" sz="800" dirty="0" smtClean="0">
              <a:solidFill>
                <a:srgbClr val="000000"/>
              </a:solidFill>
              <a:latin typeface="Arial"/>
              <a:ea typeface="맑은 고딕" pitchFamily="50" charset="-127"/>
              <a:cs typeface="굴림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2635758" y="1556792"/>
            <a:ext cx="995648" cy="1124622"/>
            <a:chOff x="2445184" y="1484784"/>
            <a:chExt cx="995648" cy="1124622"/>
          </a:xfrm>
        </p:grpSpPr>
        <p:sp>
          <p:nvSpPr>
            <p:cNvPr id="9" name="TextBox 8"/>
            <p:cNvSpPr txBox="1"/>
            <p:nvPr/>
          </p:nvSpPr>
          <p:spPr>
            <a:xfrm>
              <a:off x="2589151" y="2363185"/>
              <a:ext cx="8516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000000"/>
                  </a:solidFill>
                  <a:latin typeface="Arial"/>
                  <a:ea typeface="맑은 고딕" pitchFamily="50" charset="-127"/>
                  <a:cs typeface="굴림"/>
                </a:rPr>
                <a:t>IP L/B</a:t>
              </a:r>
            </a:p>
          </p:txBody>
        </p:sp>
        <p:pic>
          <p:nvPicPr>
            <p:cNvPr id="10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5184" y="1484784"/>
              <a:ext cx="995648" cy="995648"/>
            </a:xfrm>
            <a:prstGeom prst="rect">
              <a:avLst/>
            </a:prstGeom>
          </p:spPr>
        </p:pic>
      </p:grpSp>
      <p:pic>
        <p:nvPicPr>
          <p:cNvPr id="11" name="Picture 6" descr="C:\Users\nuno\Documents\Projects\Templates\Icons\3Com\PPT Clipt\server5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980" y="1539896"/>
            <a:ext cx="806920" cy="80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520381" y="2276696"/>
            <a:ext cx="851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0000"/>
                </a:solidFill>
                <a:latin typeface="Arial"/>
                <a:ea typeface="맑은 고딕" pitchFamily="50" charset="-127"/>
                <a:cs typeface="굴림"/>
              </a:rPr>
              <a:t>SIP L/B</a:t>
            </a:r>
          </a:p>
        </p:txBody>
      </p:sp>
      <p:pic>
        <p:nvPicPr>
          <p:cNvPr id="13" name="Picture 6" descr="C:\Users\nuno\Documents\Projects\Templates\Icons\3Com\PPT Clipt\server5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980" y="2708920"/>
            <a:ext cx="806920" cy="80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520381" y="3445720"/>
            <a:ext cx="851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0000"/>
                </a:solidFill>
                <a:latin typeface="Arial"/>
                <a:ea typeface="맑은 고딕" pitchFamily="50" charset="-127"/>
                <a:cs typeface="굴림"/>
              </a:rPr>
              <a:t>SIP L/B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321152" y="1196752"/>
            <a:ext cx="2304256" cy="2808312"/>
            <a:chOff x="6537176" y="1628800"/>
            <a:chExt cx="2304256" cy="2808312"/>
          </a:xfrm>
        </p:grpSpPr>
        <p:sp>
          <p:nvSpPr>
            <p:cNvPr id="3" name="Rounded Rectangle 2"/>
            <p:cNvSpPr/>
            <p:nvPr/>
          </p:nvSpPr>
          <p:spPr>
            <a:xfrm>
              <a:off x="6537176" y="1628800"/>
              <a:ext cx="2304256" cy="2808312"/>
            </a:xfrm>
            <a:prstGeom prst="roundRect">
              <a:avLst/>
            </a:prstGeom>
            <a:gradFill>
              <a:gsLst>
                <a:gs pos="50800">
                  <a:srgbClr val="FFC000">
                    <a:alpha val="27000"/>
                  </a:srgbClr>
                </a:gs>
                <a:gs pos="0">
                  <a:srgbClr val="FFC000">
                    <a:alpha val="56000"/>
                  </a:srgbClr>
                </a:gs>
                <a:gs pos="100000">
                  <a:srgbClr val="FFFF00">
                    <a:alpha val="24000"/>
                  </a:srgbClr>
                </a:gs>
              </a:gsLst>
              <a:lin ang="5400000" scaled="1"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rtlCol="0" anchor="t" anchorCtr="0"/>
            <a:lstStyle/>
            <a:p>
              <a:pPr algn="ctr"/>
              <a:endParaRPr lang="en-US" sz="1100" b="1" dirty="0" smtClean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pic>
          <p:nvPicPr>
            <p:cNvPr id="15" name="Picture 6" descr="C:\Users\nuno\Documents\Projects\Templates\Icons\3Com\PPT Clipt\server5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0214" y="1988840"/>
              <a:ext cx="806920" cy="806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6765615" y="2695619"/>
              <a:ext cx="8516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000000"/>
                  </a:solidFill>
                  <a:latin typeface="Arial"/>
                  <a:ea typeface="맑은 고딕" pitchFamily="50" charset="-127"/>
                  <a:cs typeface="굴림"/>
                </a:rPr>
                <a:t>SIP A/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Arial"/>
                  <a:ea typeface="맑은 고딕" pitchFamily="50" charset="-127"/>
                  <a:cs typeface="굴림"/>
                </a:rPr>
                <a:t>S</a:t>
              </a:r>
            </a:p>
            <a:p>
              <a:pPr algn="ctr"/>
              <a:r>
                <a:rPr lang="en-US" altLang="ko-KR" sz="1000" dirty="0" smtClean="0">
                  <a:solidFill>
                    <a:srgbClr val="000000"/>
                  </a:solidFill>
                  <a:latin typeface="Arial"/>
                  <a:ea typeface="맑은 고딕" pitchFamily="50" charset="-127"/>
                  <a:cs typeface="굴림"/>
                </a:rPr>
                <a:t>(10.0.1.10)</a:t>
              </a:r>
              <a:endParaRPr lang="en-US" altLang="ko-KR" sz="1000" dirty="0" smtClean="0">
                <a:solidFill>
                  <a:srgbClr val="000000"/>
                </a:solidFill>
                <a:latin typeface="Arial"/>
                <a:ea typeface="맑은 고딕" pitchFamily="50" charset="-127"/>
                <a:cs typeface="굴림"/>
              </a:endParaRPr>
            </a:p>
          </p:txBody>
        </p:sp>
        <p:pic>
          <p:nvPicPr>
            <p:cNvPr id="17" name="Picture 6" descr="C:\Users\nuno\Documents\Projects\Templates\Icons\3Com\PPT Clipt\server5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3332" y="1988840"/>
              <a:ext cx="806920" cy="806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7688733" y="2695619"/>
              <a:ext cx="8516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000000"/>
                  </a:solidFill>
                  <a:latin typeface="Arial"/>
                  <a:ea typeface="맑은 고딕" pitchFamily="50" charset="-127"/>
                  <a:cs typeface="굴림"/>
                </a:rPr>
                <a:t>SIP A/S</a:t>
              </a:r>
            </a:p>
          </p:txBody>
        </p:sp>
        <p:pic>
          <p:nvPicPr>
            <p:cNvPr id="19" name="Picture 6" descr="C:\Users\nuno\Documents\Projects\Templates\Icons\3Com\PPT Clipt\server5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0214" y="3196080"/>
              <a:ext cx="806920" cy="806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6765615" y="3902859"/>
              <a:ext cx="8516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000000"/>
                  </a:solidFill>
                  <a:latin typeface="Arial"/>
                  <a:ea typeface="맑은 고딕" pitchFamily="50" charset="-127"/>
                  <a:cs typeface="굴림"/>
                </a:rPr>
                <a:t>SIP A/S</a:t>
              </a:r>
            </a:p>
          </p:txBody>
        </p:sp>
        <p:pic>
          <p:nvPicPr>
            <p:cNvPr id="21" name="Picture 6" descr="C:\Users\nuno\Documents\Projects\Templates\Icons\3Com\PPT Clipt\server5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6318" y="3196080"/>
              <a:ext cx="806920" cy="806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7701719" y="3902859"/>
              <a:ext cx="8516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000000"/>
                  </a:solidFill>
                  <a:latin typeface="Arial"/>
                  <a:ea typeface="맑은 고딕" pitchFamily="50" charset="-127"/>
                  <a:cs typeface="굴림"/>
                </a:rPr>
                <a:t>SIP A/S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640632" y="1946526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①</a:t>
            </a:r>
            <a:r>
              <a:rPr lang="ko-KR" altLang="en-US" sz="900" dirty="0" smtClean="0"/>
              <a:t>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REGISTER</a:t>
            </a:r>
            <a:endParaRPr lang="ko-KR" altLang="en-US" sz="1000" dirty="0">
              <a:latin typeface="+mn-lt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23" name="직선 화살표 연결선 1071"/>
          <p:cNvCxnSpPr/>
          <p:nvPr/>
        </p:nvCxnSpPr>
        <p:spPr>
          <a:xfrm>
            <a:off x="1712640" y="1988840"/>
            <a:ext cx="86409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1071"/>
          <p:cNvCxnSpPr/>
          <p:nvPr/>
        </p:nvCxnSpPr>
        <p:spPr>
          <a:xfrm>
            <a:off x="1699654" y="2194254"/>
            <a:ext cx="86409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12640" y="2177358"/>
            <a:ext cx="792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⑥</a:t>
            </a:r>
            <a:r>
              <a:rPr lang="ko-KR" altLang="en-US" sz="900" dirty="0" smtClean="0"/>
              <a:t>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200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OK</a:t>
            </a:r>
            <a:endParaRPr lang="ko-KR" altLang="en-US" sz="1000" dirty="0">
              <a:latin typeface="+mn-lt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49" name="직선 화살표 연결선 1071"/>
          <p:cNvCxnSpPr/>
          <p:nvPr/>
        </p:nvCxnSpPr>
        <p:spPr>
          <a:xfrm>
            <a:off x="3728864" y="1948536"/>
            <a:ext cx="86409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1071"/>
          <p:cNvCxnSpPr/>
          <p:nvPr/>
        </p:nvCxnSpPr>
        <p:spPr>
          <a:xfrm>
            <a:off x="3728864" y="2164560"/>
            <a:ext cx="86409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656856" y="1916832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②</a:t>
            </a:r>
            <a:r>
              <a:rPr lang="ko-KR" altLang="en-US" sz="900" dirty="0" smtClean="0"/>
              <a:t>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REGISTER</a:t>
            </a:r>
            <a:endParaRPr lang="ko-KR" altLang="en-US" sz="1000" dirty="0">
              <a:latin typeface="+mn-lt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41850" y="2147664"/>
            <a:ext cx="792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⑤</a:t>
            </a:r>
            <a:r>
              <a:rPr lang="ko-KR" altLang="en-US" sz="900" dirty="0" smtClean="0"/>
              <a:t>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200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OK</a:t>
            </a:r>
            <a:endParaRPr lang="ko-KR" altLang="en-US" sz="1000" dirty="0">
              <a:latin typeface="+mn-lt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53" name="직선 화살표 연결선 1071"/>
          <p:cNvCxnSpPr/>
          <p:nvPr/>
        </p:nvCxnSpPr>
        <p:spPr>
          <a:xfrm>
            <a:off x="5372062" y="1933728"/>
            <a:ext cx="136815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1071"/>
          <p:cNvCxnSpPr/>
          <p:nvPr/>
        </p:nvCxnSpPr>
        <p:spPr>
          <a:xfrm flipV="1">
            <a:off x="5372062" y="2132856"/>
            <a:ext cx="1368152" cy="1689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385048" y="1902024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③</a:t>
            </a:r>
            <a:r>
              <a:rPr lang="ko-KR" altLang="en-US" sz="900" dirty="0" smtClean="0"/>
              <a:t>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REGISTER</a:t>
            </a:r>
            <a:endParaRPr lang="ko-KR" altLang="en-US" sz="1000" dirty="0">
              <a:latin typeface="+mn-lt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85048" y="2132856"/>
            <a:ext cx="792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④</a:t>
            </a:r>
            <a:r>
              <a:rPr lang="ko-KR" altLang="en-US" sz="900" dirty="0" smtClean="0"/>
              <a:t>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200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OK</a:t>
            </a:r>
            <a:endParaRPr lang="ko-KR" altLang="en-US" sz="1000" dirty="0">
              <a:latin typeface="+mn-lt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" name="Can 4"/>
          <p:cNvSpPr/>
          <p:nvPr/>
        </p:nvSpPr>
        <p:spPr>
          <a:xfrm>
            <a:off x="4579974" y="4077072"/>
            <a:ext cx="864096" cy="504056"/>
          </a:xfrm>
          <a:prstGeom prst="can">
            <a:avLst/>
          </a:prstGeom>
          <a:solidFill>
            <a:srgbClr val="FF6600">
              <a:alpha val="27000"/>
            </a:srgbClr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rtlCol="0" anchor="t" anchorCtr="0"/>
          <a:lstStyle/>
          <a:p>
            <a:pPr algn="ctr"/>
            <a:r>
              <a:rPr lang="en-US" sz="1100" b="1" dirty="0" err="1" smtClean="0">
                <a:solidFill>
                  <a:schemeClr val="tx1"/>
                </a:solidFill>
                <a:ea typeface="맑은 고딕" pitchFamily="50" charset="-127"/>
              </a:rPr>
              <a:t>redis</a:t>
            </a:r>
            <a:endParaRPr lang="en-US" sz="1100" b="1" dirty="0" smtClean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60512" y="3573016"/>
            <a:ext cx="12241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0000"/>
                </a:solidFill>
                <a:latin typeface="Arial"/>
                <a:ea typeface="맑은 고딕" pitchFamily="50" charset="-127"/>
                <a:cs typeface="굴림"/>
              </a:rPr>
              <a:t>UA2</a:t>
            </a:r>
          </a:p>
          <a:p>
            <a:pPr algn="ctr"/>
            <a:r>
              <a:rPr lang="en-US" altLang="ko-KR" sz="800" dirty="0" smtClean="0">
                <a:solidFill>
                  <a:srgbClr val="000000"/>
                </a:solidFill>
                <a:latin typeface="Arial"/>
                <a:ea typeface="맑은 고딕" pitchFamily="50" charset="-127"/>
                <a:cs typeface="굴림"/>
              </a:rPr>
              <a:t>&lt;</a:t>
            </a:r>
            <a:r>
              <a:rPr lang="en-US" altLang="ko-KR" sz="800" dirty="0" err="1" smtClean="0">
                <a:solidFill>
                  <a:srgbClr val="000000"/>
                </a:solidFill>
                <a:latin typeface="Arial"/>
                <a:ea typeface="맑은 고딕" pitchFamily="50" charset="-127"/>
                <a:cs typeface="굴림"/>
              </a:rPr>
              <a:t>opmduser@dev.voiceloco.com</a:t>
            </a:r>
            <a:r>
              <a:rPr lang="en-US" altLang="ko-KR" sz="800" dirty="0" smtClean="0">
                <a:solidFill>
                  <a:srgbClr val="000000"/>
                </a:solidFill>
                <a:latin typeface="Arial"/>
                <a:ea typeface="맑은 고딕" pitchFamily="50" charset="-127"/>
                <a:cs typeface="굴림"/>
              </a:rPr>
              <a:t>&gt;</a:t>
            </a:r>
            <a:endParaRPr lang="en-US" altLang="ko-KR" sz="800" dirty="0" smtClean="0">
              <a:solidFill>
                <a:srgbClr val="000000"/>
              </a:solidFill>
              <a:latin typeface="Arial"/>
              <a:ea typeface="맑은 고딕" pitchFamily="50" charset="-127"/>
              <a:cs typeface="굴림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34" y="2933368"/>
            <a:ext cx="1011541" cy="720080"/>
          </a:xfrm>
          <a:prstGeom prst="rect">
            <a:avLst/>
          </a:prstGeom>
        </p:spPr>
      </p:pic>
      <p:cxnSp>
        <p:nvCxnSpPr>
          <p:cNvPr id="71" name="직선 화살표 연결선 1071"/>
          <p:cNvCxnSpPr/>
          <p:nvPr/>
        </p:nvCxnSpPr>
        <p:spPr>
          <a:xfrm>
            <a:off x="1686668" y="3172672"/>
            <a:ext cx="86409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1071"/>
          <p:cNvCxnSpPr/>
          <p:nvPr/>
        </p:nvCxnSpPr>
        <p:spPr>
          <a:xfrm>
            <a:off x="1686668" y="3388696"/>
            <a:ext cx="86409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99654" y="3371800"/>
            <a:ext cx="792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⑥</a:t>
            </a:r>
            <a:r>
              <a:rPr lang="ko-KR" altLang="en-US" sz="900" dirty="0" smtClean="0"/>
              <a:t>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200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OK</a:t>
            </a:r>
            <a:endParaRPr lang="ko-KR" altLang="en-US" sz="1000" dirty="0">
              <a:latin typeface="+mn-lt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76" name="직선 화살표 연결선 1071"/>
          <p:cNvCxnSpPr/>
          <p:nvPr/>
        </p:nvCxnSpPr>
        <p:spPr>
          <a:xfrm>
            <a:off x="3702892" y="3172672"/>
            <a:ext cx="86409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1071"/>
          <p:cNvCxnSpPr/>
          <p:nvPr/>
        </p:nvCxnSpPr>
        <p:spPr>
          <a:xfrm>
            <a:off x="3702892" y="3388696"/>
            <a:ext cx="86409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656856" y="3140968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②</a:t>
            </a:r>
            <a:r>
              <a:rPr lang="ko-KR" altLang="en-US" sz="900" dirty="0" smtClean="0"/>
              <a:t>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REGISTER</a:t>
            </a:r>
            <a:endParaRPr lang="ko-KR" altLang="en-US" sz="1000" dirty="0">
              <a:latin typeface="+mn-lt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715878" y="3371800"/>
            <a:ext cx="792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⑤</a:t>
            </a:r>
            <a:r>
              <a:rPr lang="ko-KR" altLang="en-US" sz="900" dirty="0" smtClean="0"/>
              <a:t>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200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OK</a:t>
            </a:r>
            <a:endParaRPr lang="ko-KR" altLang="en-US" sz="1000" dirty="0">
              <a:latin typeface="+mn-lt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85" name="직선 화살표 연결선 1071"/>
          <p:cNvCxnSpPr/>
          <p:nvPr/>
        </p:nvCxnSpPr>
        <p:spPr>
          <a:xfrm flipV="1">
            <a:off x="5372062" y="2276872"/>
            <a:ext cx="1309130" cy="86409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025008" y="2622104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③</a:t>
            </a:r>
            <a:r>
              <a:rPr lang="ko-KR" altLang="en-US" sz="900" dirty="0" smtClean="0"/>
              <a:t>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REGISTER</a:t>
            </a:r>
            <a:endParaRPr lang="ko-KR" altLang="en-US" sz="1000" dirty="0">
              <a:latin typeface="+mn-lt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601072" y="2982144"/>
            <a:ext cx="792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④</a:t>
            </a:r>
            <a:r>
              <a:rPr lang="ko-KR" altLang="en-US" sz="900" dirty="0" smtClean="0"/>
              <a:t>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200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OK</a:t>
            </a:r>
            <a:endParaRPr lang="ko-KR" altLang="en-US" sz="1000" dirty="0">
              <a:latin typeface="+mn-lt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90" name="직선 화살표 연결선 1071"/>
          <p:cNvCxnSpPr/>
          <p:nvPr/>
        </p:nvCxnSpPr>
        <p:spPr>
          <a:xfrm flipV="1">
            <a:off x="5372062" y="2420888"/>
            <a:ext cx="1309130" cy="86409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1071"/>
          <p:cNvCxnSpPr/>
          <p:nvPr/>
        </p:nvCxnSpPr>
        <p:spPr>
          <a:xfrm flipV="1">
            <a:off x="5012022" y="3763950"/>
            <a:ext cx="0" cy="31312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160912" y="3789040"/>
            <a:ext cx="923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/>
                </a:solidFill>
                <a:latin typeface="+mn-lt"/>
                <a:ea typeface="맑은 고딕" pitchFamily="50" charset="-127"/>
                <a:cs typeface="Arial" pitchFamily="34" charset="0"/>
              </a:rPr>
              <a:t>SIP A/S IP</a:t>
            </a:r>
            <a:endParaRPr lang="ko-KR" altLang="en-US" sz="1000" dirty="0">
              <a:solidFill>
                <a:schemeClr val="accent1"/>
              </a:solidFill>
              <a:latin typeface="+mn-lt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32520" y="1196752"/>
            <a:ext cx="2160240" cy="460383"/>
            <a:chOff x="920552" y="1196752"/>
            <a:chExt cx="2160240" cy="460383"/>
          </a:xfrm>
        </p:grpSpPr>
        <p:sp>
          <p:nvSpPr>
            <p:cNvPr id="57" name="모서리가 둥근 직사각형 6"/>
            <p:cNvSpPr/>
            <p:nvPr/>
          </p:nvSpPr>
          <p:spPr>
            <a:xfrm>
              <a:off x="920552" y="1196752"/>
              <a:ext cx="2160240" cy="460383"/>
            </a:xfrm>
            <a:prstGeom prst="roundRect">
              <a:avLst>
                <a:gd name="adj" fmla="val 8447"/>
              </a:avLst>
            </a:prstGeom>
            <a:gradFill flip="none" rotWithShape="1">
              <a:gsLst>
                <a:gs pos="48300">
                  <a:srgbClr val="EAEAEA">
                    <a:alpha val="90000"/>
                  </a:srgbClr>
                </a:gs>
                <a:gs pos="0">
                  <a:schemeClr val="bg1">
                    <a:lumMod val="86000"/>
                    <a:alpha val="90000"/>
                  </a:schemeClr>
                </a:gs>
                <a:gs pos="100000">
                  <a:schemeClr val="bg1">
                    <a:lumMod val="98000"/>
                    <a:alpha val="90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>
                <a:defRPr/>
              </a:pPr>
              <a:r>
                <a:rPr lang="en-US" altLang="ko-KR" sz="9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REGISTER</a:t>
              </a:r>
              <a:endPara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defRPr/>
              </a:pPr>
              <a:r>
                <a:rPr lang="en-US" altLang="ko-KR" sz="9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lang="en-US" altLang="ko-KR" sz="9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: &lt;</a:t>
              </a:r>
              <a:r>
                <a:rPr lang="en-US" altLang="ko-KR" sz="90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sip:opmduser@dev.voiceloco.com</a:t>
              </a:r>
              <a:r>
                <a:rPr lang="en-US" altLang="ko-KR" sz="9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endPara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순서도: 연결자 44"/>
            <p:cNvSpPr/>
            <p:nvPr/>
          </p:nvSpPr>
          <p:spPr>
            <a:xfrm>
              <a:off x="2864768" y="1232776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1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32520" y="4149080"/>
            <a:ext cx="2160240" cy="460383"/>
            <a:chOff x="920552" y="1196752"/>
            <a:chExt cx="2160240" cy="460383"/>
          </a:xfrm>
        </p:grpSpPr>
        <p:sp>
          <p:nvSpPr>
            <p:cNvPr id="60" name="모서리가 둥근 직사각형 6"/>
            <p:cNvSpPr/>
            <p:nvPr/>
          </p:nvSpPr>
          <p:spPr>
            <a:xfrm>
              <a:off x="920552" y="1196752"/>
              <a:ext cx="2160240" cy="460383"/>
            </a:xfrm>
            <a:prstGeom prst="roundRect">
              <a:avLst>
                <a:gd name="adj" fmla="val 8447"/>
              </a:avLst>
            </a:prstGeom>
            <a:gradFill flip="none" rotWithShape="1">
              <a:gsLst>
                <a:gs pos="48300">
                  <a:srgbClr val="EAEAEA">
                    <a:alpha val="90000"/>
                  </a:srgbClr>
                </a:gs>
                <a:gs pos="0">
                  <a:schemeClr val="bg1">
                    <a:lumMod val="86000"/>
                    <a:alpha val="90000"/>
                  </a:schemeClr>
                </a:gs>
                <a:gs pos="100000">
                  <a:schemeClr val="bg1">
                    <a:lumMod val="98000"/>
                    <a:alpha val="90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>
                <a:defRPr/>
              </a:pPr>
              <a:r>
                <a:rPr lang="en-US" altLang="ko-KR" sz="9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REGISTER</a:t>
              </a:r>
              <a:endPara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defRPr/>
              </a:pPr>
              <a:r>
                <a:rPr lang="en-US" altLang="ko-KR" sz="9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lang="en-US" altLang="ko-KR" sz="9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: &lt;</a:t>
              </a:r>
              <a:r>
                <a:rPr lang="en-US" altLang="ko-KR" sz="90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sip:opmduser@dev.voiceloco.com</a:t>
              </a:r>
              <a:r>
                <a:rPr lang="en-US" altLang="ko-KR" sz="9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endPara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순서도: 연결자 44"/>
            <p:cNvSpPr/>
            <p:nvPr/>
          </p:nvSpPr>
          <p:spPr>
            <a:xfrm>
              <a:off x="2864768" y="1232776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1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24" name="Wave 23"/>
          <p:cNvSpPr/>
          <p:nvPr/>
        </p:nvSpPr>
        <p:spPr>
          <a:xfrm>
            <a:off x="5529064" y="4077072"/>
            <a:ext cx="1008112" cy="864096"/>
          </a:xfrm>
          <a:prstGeom prst="wav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rtlCol="0" anchor="t" anchorCtr="0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ea typeface="맑은 고딕" pitchFamily="50" charset="-127"/>
              </a:rPr>
              <a:t>{ </a:t>
            </a:r>
            <a:r>
              <a:rPr lang="en-US" sz="900" b="1" dirty="0" err="1" smtClean="0">
                <a:solidFill>
                  <a:schemeClr val="tx1"/>
                </a:solidFill>
                <a:ea typeface="맑은 고딕" pitchFamily="50" charset="-127"/>
              </a:rPr>
              <a:t>opmduser</a:t>
            </a:r>
            <a:r>
              <a:rPr lang="en-US" sz="900" b="1" dirty="0" smtClean="0">
                <a:solidFill>
                  <a:schemeClr val="tx1"/>
                </a:solidFill>
                <a:ea typeface="맑은 고딕" pitchFamily="50" charset="-127"/>
              </a:rPr>
              <a:t> : { </a:t>
            </a:r>
            <a:r>
              <a:rPr lang="en-US" sz="900" b="1" dirty="0" err="1" smtClean="0">
                <a:solidFill>
                  <a:schemeClr val="tx1"/>
                </a:solidFill>
                <a:ea typeface="맑은 고딕" pitchFamily="50" charset="-127"/>
              </a:rPr>
              <a:t>sip_as_ip</a:t>
            </a:r>
            <a:r>
              <a:rPr lang="en-US" sz="900" b="1" dirty="0" smtClean="0">
                <a:solidFill>
                  <a:schemeClr val="tx1"/>
                </a:solidFill>
                <a:ea typeface="맑은 고딕" pitchFamily="50" charset="-127"/>
              </a:rPr>
              <a:t> : ‘10.0.1.10’ } }</a:t>
            </a:r>
            <a:endParaRPr lang="en-US" sz="900" b="1" dirty="0" smtClean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640632" y="3140968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①</a:t>
            </a:r>
            <a:r>
              <a:rPr lang="ko-KR" altLang="en-US" sz="900" dirty="0" smtClean="0"/>
              <a:t> </a:t>
            </a:r>
            <a:r>
              <a:rPr lang="en-US" altLang="ko-KR" sz="900" dirty="0" smtClean="0">
                <a:latin typeface="+mn-lt"/>
                <a:ea typeface="맑은 고딕" pitchFamily="50" charset="-127"/>
                <a:cs typeface="Arial" pitchFamily="34" charset="0"/>
              </a:rPr>
              <a:t>REGISTER</a:t>
            </a:r>
            <a:endParaRPr lang="ko-KR" altLang="en-US" sz="1000" dirty="0">
              <a:latin typeface="+mn-lt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779725" y="3614827"/>
            <a:ext cx="851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0000"/>
                </a:solidFill>
                <a:latin typeface="Arial"/>
                <a:ea typeface="맑은 고딕" pitchFamily="50" charset="-127"/>
                <a:cs typeface="굴림"/>
              </a:rPr>
              <a:t>IP L/B</a:t>
            </a:r>
          </a:p>
        </p:txBody>
      </p:sp>
      <p:pic>
        <p:nvPicPr>
          <p:cNvPr id="80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758" y="2736426"/>
            <a:ext cx="995648" cy="9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9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Light">
  <a:themeElements>
    <a:clrScheme name="1_Light 1">
      <a:dk1>
        <a:srgbClr val="000000"/>
      </a:dk1>
      <a:lt1>
        <a:srgbClr val="FFFFFF"/>
      </a:lt1>
      <a:dk2>
        <a:srgbClr val="000000"/>
      </a:dk2>
      <a:lt2>
        <a:srgbClr val="CBC9BD"/>
      </a:lt2>
      <a:accent1>
        <a:srgbClr val="0071B4"/>
      </a:accent1>
      <a:accent2>
        <a:srgbClr val="64B900"/>
      </a:accent2>
      <a:accent3>
        <a:srgbClr val="FFFFFF"/>
      </a:accent3>
      <a:accent4>
        <a:srgbClr val="000000"/>
      </a:accent4>
      <a:accent5>
        <a:srgbClr val="AABBD6"/>
      </a:accent5>
      <a:accent6>
        <a:srgbClr val="5AA700"/>
      </a:accent6>
      <a:hlink>
        <a:srgbClr val="EB5F01"/>
      </a:hlink>
      <a:folHlink>
        <a:srgbClr val="CC0066"/>
      </a:folHlink>
    </a:clrScheme>
    <a:fontScheme name="맑은 고딕 (한), Arial (영)">
      <a:majorFont>
        <a:latin typeface="Arial"/>
        <a:ea typeface="맑은 고딕"/>
        <a:cs typeface="굴림"/>
      </a:majorFont>
      <a:minorFont>
        <a:latin typeface="Arial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C00000"/>
          </a:solidFill>
        </a:ln>
        <a:effectLst/>
      </a:spPr>
      <a:bodyPr lIns="18000" rIns="18000" anchor="t" anchorCtr="0"/>
      <a:lstStyle>
        <a:defPPr>
          <a:defRPr sz="1000" b="1" dirty="0" smtClean="0">
            <a:solidFill>
              <a:srgbClr val="000000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22225">
          <a:solidFill>
            <a:schemeClr val="bg1">
              <a:lumMod val="50000"/>
            </a:schemeClr>
          </a:solidFill>
          <a:prstDash val="solid"/>
          <a:headEnd type="none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Light 1">
        <a:dk1>
          <a:srgbClr val="000000"/>
        </a:dk1>
        <a:lt1>
          <a:srgbClr val="FFFFFF"/>
        </a:lt1>
        <a:dk2>
          <a:srgbClr val="000000"/>
        </a:dk2>
        <a:lt2>
          <a:srgbClr val="CBC9BD"/>
        </a:lt2>
        <a:accent1>
          <a:srgbClr val="0071B4"/>
        </a:accent1>
        <a:accent2>
          <a:srgbClr val="64B900"/>
        </a:accent2>
        <a:accent3>
          <a:srgbClr val="FFFFFF"/>
        </a:accent3>
        <a:accent4>
          <a:srgbClr val="000000"/>
        </a:accent4>
        <a:accent5>
          <a:srgbClr val="AABBD6"/>
        </a:accent5>
        <a:accent6>
          <a:srgbClr val="5AA700"/>
        </a:accent6>
        <a:hlink>
          <a:srgbClr val="EB5F01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Light">
  <a:themeElements>
    <a:clrScheme name="1_Light 1">
      <a:dk1>
        <a:srgbClr val="000000"/>
      </a:dk1>
      <a:lt1>
        <a:srgbClr val="FFFFFF"/>
      </a:lt1>
      <a:dk2>
        <a:srgbClr val="000000"/>
      </a:dk2>
      <a:lt2>
        <a:srgbClr val="CBC9BD"/>
      </a:lt2>
      <a:accent1>
        <a:srgbClr val="0071B4"/>
      </a:accent1>
      <a:accent2>
        <a:srgbClr val="64B900"/>
      </a:accent2>
      <a:accent3>
        <a:srgbClr val="FFFFFF"/>
      </a:accent3>
      <a:accent4>
        <a:srgbClr val="000000"/>
      </a:accent4>
      <a:accent5>
        <a:srgbClr val="AABBD6"/>
      </a:accent5>
      <a:accent6>
        <a:srgbClr val="5AA700"/>
      </a:accent6>
      <a:hlink>
        <a:srgbClr val="EB5F01"/>
      </a:hlink>
      <a:folHlink>
        <a:srgbClr val="CC0066"/>
      </a:folHlink>
    </a:clrScheme>
    <a:fontScheme name="맑은 고딕 (한), Arial (영)">
      <a:majorFont>
        <a:latin typeface="Arial"/>
        <a:ea typeface="맑은 고딕"/>
        <a:cs typeface="굴림"/>
      </a:majorFont>
      <a:minorFont>
        <a:latin typeface="Arial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50800">
              <a:srgbClr val="FFC000">
                <a:alpha val="27000"/>
              </a:srgbClr>
            </a:gs>
            <a:gs pos="0">
              <a:srgbClr val="FFC000">
                <a:alpha val="56000"/>
              </a:srgbClr>
            </a:gs>
            <a:gs pos="100000">
              <a:srgbClr val="FFFF00">
                <a:alpha val="24000"/>
              </a:srgbClr>
            </a:gs>
          </a:gsLst>
          <a:lin ang="5400000" scaled="1"/>
        </a:gradFill>
        <a:ln w="9525">
          <a:solidFill>
            <a:schemeClr val="bg1">
              <a:lumMod val="50000"/>
            </a:schemeClr>
          </a:solidFill>
        </a:ln>
        <a:effectLst/>
      </a:spPr>
      <a:bodyPr lIns="18000" rIns="18000" rtlCol="0" anchor="t" anchorCtr="0"/>
      <a:lstStyle>
        <a:defPPr algn="ctr">
          <a:defRPr sz="1100" b="1" dirty="0" smtClean="0">
            <a:solidFill>
              <a:schemeClr val="tx1"/>
            </a:solidFill>
            <a:ea typeface="맑은 고딕" pitchFamily="50" charset="-127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22225">
          <a:solidFill>
            <a:schemeClr val="bg1">
              <a:lumMod val="50000"/>
            </a:schemeClr>
          </a:solidFill>
          <a:prstDash val="solid"/>
          <a:headEnd type="none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Light 1">
        <a:dk1>
          <a:srgbClr val="000000"/>
        </a:dk1>
        <a:lt1>
          <a:srgbClr val="FFFFFF"/>
        </a:lt1>
        <a:dk2>
          <a:srgbClr val="000000"/>
        </a:dk2>
        <a:lt2>
          <a:srgbClr val="CBC9BD"/>
        </a:lt2>
        <a:accent1>
          <a:srgbClr val="0071B4"/>
        </a:accent1>
        <a:accent2>
          <a:srgbClr val="64B900"/>
        </a:accent2>
        <a:accent3>
          <a:srgbClr val="FFFFFF"/>
        </a:accent3>
        <a:accent4>
          <a:srgbClr val="000000"/>
        </a:accent4>
        <a:accent5>
          <a:srgbClr val="AABBD6"/>
        </a:accent5>
        <a:accent6>
          <a:srgbClr val="5AA700"/>
        </a:accent6>
        <a:hlink>
          <a:srgbClr val="EB5F01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920649BD8033F4F8E580F1D59E488F7" ma:contentTypeVersion="3" ma:contentTypeDescription="새 문서를 만듭니다." ma:contentTypeScope="" ma:versionID="89aa29ff57bd1f960695adb17827ed83">
  <xsd:schema xmlns:xsd="http://www.w3.org/2001/XMLSchema" xmlns:xs="http://www.w3.org/2001/XMLSchema" xmlns:p="http://schemas.microsoft.com/office/2006/metadata/properties" xmlns:ns2="34cf7cfe-e9d5-45d6-8949-1d66b78818c4" targetNamespace="http://schemas.microsoft.com/office/2006/metadata/properties" ma:root="true" ma:fieldsID="b4c521577ead3a3134f7b50f84cf2908" ns2:_="">
    <xsd:import namespace="34cf7cfe-e9d5-45d6-8949-1d66b78818c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cf7cfe-e9d5-45d6-8949-1d66b78818c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힌트 해시 공유" ma:internalName="SharingHintHash" ma:readOnly="true">
      <xsd:simpleType>
        <xsd:restriction base="dms:Text"/>
      </xsd:simpleType>
    </xsd:element>
    <xsd:element name="SharedWithDetails" ma:index="10" nillable="true" ma:displayName="세부 정보 공유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F24CEE-3CE4-45D6-B4F9-7752AD2EA2F8}"/>
</file>

<file path=customXml/itemProps2.xml><?xml version="1.0" encoding="utf-8"?>
<ds:datastoreItem xmlns:ds="http://schemas.openxmlformats.org/officeDocument/2006/customXml" ds:itemID="{1E1B67CA-6513-424A-97B8-8CBF0E77FA40}"/>
</file>

<file path=customXml/itemProps3.xml><?xml version="1.0" encoding="utf-8"?>
<ds:datastoreItem xmlns:ds="http://schemas.openxmlformats.org/officeDocument/2006/customXml" ds:itemID="{899FBEFF-91C0-4A5B-A29C-F045B16CACA5}"/>
</file>

<file path=docProps/app.xml><?xml version="1.0" encoding="utf-8"?>
<Properties xmlns="http://schemas.openxmlformats.org/officeDocument/2006/extended-properties" xmlns:vt="http://schemas.openxmlformats.org/officeDocument/2006/docPropsVTypes">
  <TotalTime>58353</TotalTime>
  <Words>3031</Words>
  <Application>Microsoft Macintosh PowerPoint</Application>
  <PresentationFormat>A4 Paper (210x297 mm)</PresentationFormat>
  <Paragraphs>605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1_Light</vt:lpstr>
      <vt:lpstr>2_Light</vt:lpstr>
      <vt:lpstr>PowerPoint Presentation</vt:lpstr>
      <vt:lpstr>설계 목적</vt:lpstr>
      <vt:lpstr>Index</vt:lpstr>
      <vt:lpstr>DNS Load Balancing – DNS SRV</vt:lpstr>
      <vt:lpstr>Multiple Proxy</vt:lpstr>
      <vt:lpstr>Pure IP Load Balancing</vt:lpstr>
      <vt:lpstr>SIP Load Balancing</vt:lpstr>
      <vt:lpstr>Distributed Load Balancing</vt:lpstr>
      <vt:lpstr>Distributed Load Balancing</vt:lpstr>
      <vt:lpstr>Distributed Load Balancing</vt:lpstr>
      <vt:lpstr>Incoming SIP/HTTP/PSTN</vt:lpstr>
      <vt:lpstr>Outgoing SIP/HTTP/PSTN</vt:lpstr>
      <vt:lpstr>Index</vt:lpstr>
      <vt:lpstr>RHQ</vt:lpstr>
      <vt:lpstr>Index</vt:lpstr>
      <vt:lpstr>SIPp, SIPUnit</vt:lpstr>
      <vt:lpstr>SIPp, SIPUnit</vt:lpstr>
      <vt:lpstr>Overview</vt:lpstr>
      <vt:lpstr>Index</vt:lpstr>
      <vt:lpstr>Logical Architecture - Conceptual</vt:lpstr>
      <vt:lpstr>Index</vt:lpstr>
      <vt:lpstr>Physical Architecture</vt:lpstr>
      <vt:lpstr>Index</vt:lpstr>
      <vt:lpstr>Software Specifications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한국hp</dc:creator>
  <cp:lastModifiedBy>Lee Hyeok-Eui</cp:lastModifiedBy>
  <cp:revision>2854</cp:revision>
  <cp:lastPrinted>2013-06-28T07:47:24Z</cp:lastPrinted>
  <dcterms:created xsi:type="dcterms:W3CDTF">2009-10-27T02:45:56Z</dcterms:created>
  <dcterms:modified xsi:type="dcterms:W3CDTF">2014-09-12T08:26:43Z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0x010100A920649BD8033F4F8E580F1D59E488F7</vt:lpwstr>
  </property>
</Properties>
</file>