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9" r:id="rId4"/>
    <p:sldId id="260" r:id="rId5"/>
    <p:sldId id="271" r:id="rId6"/>
    <p:sldId id="272" r:id="rId7"/>
    <p:sldId id="269" r:id="rId8"/>
    <p:sldId id="258" r:id="rId9"/>
    <p:sldId id="265" r:id="rId10"/>
    <p:sldId id="266" r:id="rId11"/>
    <p:sldId id="268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5"/>
    <p:restoredTop sz="94590"/>
  </p:normalViewPr>
  <p:slideViewPr>
    <p:cSldViewPr snapToGrid="0" snapToObjects="1">
      <p:cViewPr>
        <p:scale>
          <a:sx n="94" d="100"/>
          <a:sy n="94" d="100"/>
        </p:scale>
        <p:origin x="728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b08/credit_card_default_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</a:t>
            </a:r>
            <a:br>
              <a:rPr lang="en-US" dirty="0" smtClean="0"/>
            </a:br>
            <a:r>
              <a:rPr lang="en-US" dirty="0" smtClean="0"/>
              <a:t>Credit Card Defaults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Benjamin Chen, Jason Brown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574" y="4984566"/>
            <a:ext cx="5108448" cy="80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4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</a:t>
            </a:r>
            <a:r>
              <a:rPr lang="en-US" dirty="0" smtClean="0"/>
              <a:t>10-fold 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4800751"/>
            <a:ext cx="10018713" cy="1119117"/>
          </a:xfrm>
        </p:spPr>
        <p:txBody>
          <a:bodyPr>
            <a:normAutofit/>
          </a:bodyPr>
          <a:lstStyle/>
          <a:p>
            <a:r>
              <a:rPr lang="en-US" dirty="0" smtClean="0"/>
              <a:t>10-fold cross validation average performance had mixed results</a:t>
            </a:r>
            <a:endParaRPr lang="en-US" dirty="0"/>
          </a:p>
          <a:p>
            <a:pPr lvl="1"/>
            <a:r>
              <a:rPr lang="en-US" dirty="0" smtClean="0"/>
              <a:t>Some improvements, others did worse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40892"/>
              </p:ext>
            </p:extLst>
          </p:nvPr>
        </p:nvGraphicFramePr>
        <p:xfrm>
          <a:off x="1583140" y="2101757"/>
          <a:ext cx="9485195" cy="2607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7541"/>
                <a:gridCol w="1647413"/>
                <a:gridCol w="1756747"/>
                <a:gridCol w="1756747"/>
                <a:gridCol w="1756747"/>
              </a:tblGrid>
              <a:tr h="736977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50/50</a:t>
                      </a:r>
                      <a:r>
                        <a:rPr lang="en-US" baseline="0" dirty="0" smtClean="0"/>
                        <a:t> split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Error_rate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  <a:r>
                        <a:rPr lang="en-US" baseline="0" dirty="0" smtClean="0"/>
                        <a:t>-fold cross</a:t>
                      </a:r>
                      <a:endParaRPr lang="en-US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Error_rate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50/50</a:t>
                      </a:r>
                      <a:r>
                        <a:rPr lang="en-US" baseline="0" dirty="0" smtClean="0"/>
                        <a:t> split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ROC_AUC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0" dirty="0" smtClean="0"/>
                        <a:t>-fold cross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ROC_AUC </a:t>
                      </a:r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Naïve Bayesian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74%</a:t>
                      </a:r>
                      <a:endParaRPr lang="en-US" dirty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Discriminant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72%</a:t>
                      </a:r>
                      <a:endParaRPr lang="en-US" dirty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Logistic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65%</a:t>
                      </a:r>
                      <a:endParaRPr lang="en-US" dirty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Classification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r>
                        <a:rPr lang="en-US" dirty="0" smtClean="0"/>
                        <a:t>K-Nearest</a:t>
                      </a:r>
                      <a:r>
                        <a:rPr lang="en-US" baseline="0" dirty="0" smtClean="0"/>
                        <a:t> Neighbor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26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</a:t>
            </a:r>
            <a:r>
              <a:rPr lang="en-US" dirty="0" smtClean="0"/>
              <a:t>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3798623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 smtClean="0"/>
              <a:t>This </a:t>
            </a:r>
            <a:r>
              <a:rPr lang="en-US" dirty="0"/>
              <a:t>approach yielded worse </a:t>
            </a:r>
            <a:r>
              <a:rPr lang="en-US" altLang="zh-CN" dirty="0" smtClean="0"/>
              <a:t>performance</a:t>
            </a:r>
            <a:r>
              <a:rPr lang="zh-CN" altLang="en-US" dirty="0" smtClean="0"/>
              <a:t> </a:t>
            </a:r>
            <a:r>
              <a:rPr lang="en-US" dirty="0" smtClean="0"/>
              <a:t>overall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369442"/>
              </p:ext>
            </p:extLst>
          </p:nvPr>
        </p:nvGraphicFramePr>
        <p:xfrm>
          <a:off x="1583140" y="2101757"/>
          <a:ext cx="9034817" cy="2607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328"/>
                <a:gridCol w="1512806"/>
                <a:gridCol w="1722919"/>
                <a:gridCol w="1599795"/>
                <a:gridCol w="1705969"/>
              </a:tblGrid>
              <a:tr h="736977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PCA</a:t>
                      </a:r>
                    </a:p>
                    <a:p>
                      <a:r>
                        <a:rPr lang="en-US" dirty="0" smtClean="0"/>
                        <a:t>ROC_AUC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Apply PCA</a:t>
                      </a:r>
                    </a:p>
                    <a:p>
                      <a:r>
                        <a:rPr lang="en-US" dirty="0" smtClean="0"/>
                        <a:t>ROC_AUC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 PCA</a:t>
                      </a:r>
                    </a:p>
                    <a:p>
                      <a:r>
                        <a:rPr lang="en-US" dirty="0" err="1" smtClean="0"/>
                        <a:t>Error_</a:t>
                      </a:r>
                      <a:r>
                        <a:rPr lang="en-US" altLang="zh-CN" dirty="0" err="1" smtClean="0"/>
                        <a:t>R</a:t>
                      </a:r>
                      <a:r>
                        <a:rPr lang="en-US" dirty="0" err="1" smtClean="0"/>
                        <a:t>ate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  <a:r>
                        <a:rPr lang="en-US" altLang="zh-CN" dirty="0" smtClean="0"/>
                        <a:t>p</a:t>
                      </a:r>
                      <a:r>
                        <a:rPr lang="en-US" dirty="0" smtClean="0"/>
                        <a:t>p</a:t>
                      </a:r>
                      <a:r>
                        <a:rPr lang="en-US" altLang="zh-CN" dirty="0" smtClean="0"/>
                        <a:t>l</a:t>
                      </a:r>
                      <a:r>
                        <a:rPr lang="en-US" dirty="0" smtClean="0"/>
                        <a:t>y PCA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Error_</a:t>
                      </a:r>
                      <a:r>
                        <a:rPr lang="en-US" altLang="zh-CN" dirty="0" err="1" smtClean="0"/>
                        <a:t>R</a:t>
                      </a:r>
                      <a:r>
                        <a:rPr lang="en-US" dirty="0" err="1" smtClean="0"/>
                        <a:t>ate</a:t>
                      </a:r>
                      <a:endParaRPr lang="en-US" dirty="0" smtClean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Classification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34.5%</a:t>
                      </a:r>
                      <a:endParaRPr lang="en-US" dirty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r>
                        <a:rPr lang="en-US" dirty="0" smtClean="0"/>
                        <a:t>K-Nearest</a:t>
                      </a:r>
                      <a:r>
                        <a:rPr lang="en-US" baseline="0" dirty="0" smtClean="0"/>
                        <a:t> Neighbor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25.9%</a:t>
                      </a:r>
                      <a:endParaRPr lang="en-US" dirty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Naïve Bayesian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23%</a:t>
                      </a:r>
                      <a:endParaRPr lang="en-US" dirty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Discriminant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22.5%</a:t>
                      </a:r>
                      <a:endParaRPr lang="en-US" dirty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Logistic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23.1%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2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Newly available (Jan-16) credit card data yielded opportunity to predict defaults</a:t>
            </a:r>
          </a:p>
          <a:p>
            <a:r>
              <a:rPr lang="en-US" dirty="0"/>
              <a:t>C</a:t>
            </a:r>
            <a:r>
              <a:rPr lang="en-US" dirty="0" smtClean="0"/>
              <a:t>onsider the best measure for testing model accuracy (here: lift chart or ROC_AUC)</a:t>
            </a:r>
          </a:p>
          <a:p>
            <a:r>
              <a:rPr lang="en-US" dirty="0" smtClean="0"/>
              <a:t>Experiments </a:t>
            </a:r>
          </a:p>
          <a:p>
            <a:pPr lvl="1"/>
            <a:r>
              <a:rPr lang="en-US" dirty="0" smtClean="0"/>
              <a:t>Modest Improvement: </a:t>
            </a:r>
            <a:r>
              <a:rPr lang="en-US" dirty="0"/>
              <a:t>Feature </a:t>
            </a:r>
            <a:r>
              <a:rPr lang="en-US" dirty="0" smtClean="0"/>
              <a:t>Selection, </a:t>
            </a:r>
            <a:r>
              <a:rPr lang="en-US" dirty="0"/>
              <a:t>10-fold Cross </a:t>
            </a:r>
            <a:r>
              <a:rPr lang="en-US" dirty="0" smtClean="0"/>
              <a:t>Validation</a:t>
            </a:r>
            <a:endParaRPr lang="en-US" dirty="0"/>
          </a:p>
          <a:p>
            <a:pPr lvl="1"/>
            <a:r>
              <a:rPr lang="en-US" dirty="0" smtClean="0"/>
              <a:t>No improvement: </a:t>
            </a:r>
            <a:r>
              <a:rPr lang="en-US" altLang="zh-CN" dirty="0" smtClean="0"/>
              <a:t>PCA</a:t>
            </a:r>
            <a:endParaRPr lang="en-US" dirty="0" smtClean="0"/>
          </a:p>
          <a:p>
            <a:r>
              <a:rPr lang="en-US" dirty="0" smtClean="0"/>
              <a:t>Data and Code: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github.com/jb08/credit_card_default_ML</a:t>
            </a:r>
            <a:endParaRPr lang="en-US" dirty="0" smtClean="0"/>
          </a:p>
          <a:p>
            <a:r>
              <a:rPr lang="en-US" dirty="0" smtClean="0"/>
              <a:t>Also analyzed data set:</a:t>
            </a:r>
          </a:p>
          <a:p>
            <a:pPr lvl="1"/>
            <a:r>
              <a:rPr lang="en-US" dirty="0"/>
              <a:t>I. Yeh, C. Lien, The comparisons of data mining techniques for the predictive accuracy of probability of default of credit card clients, Expert Systems with Applications 36 (2) (2008) 2473–2480.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089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the Data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" t="3475" r="6360" b="13990"/>
          <a:stretch/>
        </p:blipFill>
        <p:spPr>
          <a:xfrm>
            <a:off x="2145644" y="2376653"/>
            <a:ext cx="8696046" cy="2873476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0488122" y="3791712"/>
            <a:ext cx="353568" cy="1621536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0182" y="5413248"/>
            <a:ext cx="73669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>
                <a:solidFill>
                  <a:srgbClr val="00B050"/>
                </a:solidFill>
              </a:rPr>
              <a:t>X1 – X5: Credit given, gender, education level, marital status, age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X6 </a:t>
            </a:r>
            <a:r>
              <a:rPr lang="en-US" dirty="0">
                <a:solidFill>
                  <a:schemeClr val="accent5"/>
                </a:solidFill>
              </a:rPr>
              <a:t>–X11: </a:t>
            </a:r>
            <a:r>
              <a:rPr lang="en-US" dirty="0" smtClean="0">
                <a:solidFill>
                  <a:schemeClr val="accent5"/>
                </a:solidFill>
              </a:rPr>
              <a:t>Monthly payment status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X12 </a:t>
            </a:r>
            <a:r>
              <a:rPr lang="en-US" dirty="0">
                <a:solidFill>
                  <a:schemeClr val="accent3"/>
                </a:solidFill>
              </a:rPr>
              <a:t>– X17: Monthly bill </a:t>
            </a:r>
            <a:r>
              <a:rPr lang="en-US" dirty="0" smtClean="0">
                <a:solidFill>
                  <a:schemeClr val="accent3"/>
                </a:solidFill>
              </a:rPr>
              <a:t>amounts </a:t>
            </a:r>
            <a:endParaRPr lang="en-US" dirty="0">
              <a:solidFill>
                <a:schemeClr val="accent3"/>
              </a:solidFill>
            </a:endParaRPr>
          </a:p>
          <a:p>
            <a:pPr lvl="1"/>
            <a:r>
              <a:rPr lang="en-US" dirty="0">
                <a:solidFill>
                  <a:schemeClr val="accent6"/>
                </a:solidFill>
              </a:rPr>
              <a:t>X18 – X23: Monthly </a:t>
            </a:r>
            <a:r>
              <a:rPr lang="en-US" dirty="0" smtClean="0">
                <a:solidFill>
                  <a:schemeClr val="accent6"/>
                </a:solidFill>
              </a:rPr>
              <a:t>payments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20026" y="5513832"/>
            <a:ext cx="27036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i="1" dirty="0" smtClean="0">
                <a:solidFill>
                  <a:schemeClr val="accent1"/>
                </a:solidFill>
              </a:rPr>
              <a:t>In this small sample, 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</a:rPr>
              <a:t>3 of 5 cardholders 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</a:rPr>
              <a:t>defaulted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36324" y="2376653"/>
            <a:ext cx="2125362" cy="20590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08468" y="2376653"/>
            <a:ext cx="2694284" cy="205909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750956" y="2376653"/>
            <a:ext cx="1353164" cy="202861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52364" y="3922775"/>
            <a:ext cx="2755244" cy="197333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55154" y="3922775"/>
            <a:ext cx="3401448" cy="1973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484310" y="1848134"/>
            <a:ext cx="10018713" cy="3754349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 = 30,000 (source: Taiwanese bank) ; 22% defaulted (6,636 / 30,000)</a:t>
            </a:r>
          </a:p>
        </p:txBody>
      </p:sp>
    </p:spTree>
    <p:extLst>
      <p:ext uri="{BB962C8B-B14F-4D97-AF65-F5344CB8AC3E}">
        <p14:creationId xmlns:p14="http://schemas.microsoft.com/office/powerpoint/2010/main" val="62779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split into 2 groups, model training and validation</a:t>
            </a:r>
          </a:p>
          <a:p>
            <a:r>
              <a:rPr lang="en-US" dirty="0" smtClean="0"/>
              <a:t>Techniques</a:t>
            </a:r>
          </a:p>
          <a:p>
            <a:pPr lvl="1"/>
            <a:r>
              <a:rPr lang="en-US" dirty="0" smtClean="0"/>
              <a:t>K-nearest neighbor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Discriminant analysis</a:t>
            </a:r>
          </a:p>
          <a:p>
            <a:pPr lvl="1"/>
            <a:r>
              <a:rPr lang="en-US" dirty="0" smtClean="0"/>
              <a:t>Naïve Bayesian</a:t>
            </a:r>
          </a:p>
          <a:p>
            <a:pPr lvl="1"/>
            <a:r>
              <a:rPr lang="en-US" dirty="0" smtClean="0"/>
              <a:t>Classification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91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 Attempted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Feature </a:t>
            </a:r>
            <a:r>
              <a:rPr lang="en-US" dirty="0" smtClean="0"/>
              <a:t>selection</a:t>
            </a:r>
          </a:p>
          <a:p>
            <a:r>
              <a:rPr lang="en-US" dirty="0" smtClean="0"/>
              <a:t>10-fold cross validation </a:t>
            </a:r>
          </a:p>
          <a:p>
            <a:r>
              <a:rPr lang="en-US" dirty="0" smtClean="0"/>
              <a:t>PCA</a:t>
            </a:r>
          </a:p>
        </p:txBody>
      </p:sp>
    </p:spTree>
    <p:extLst>
      <p:ext uri="{BB962C8B-B14F-4D97-AF65-F5344CB8AC3E}">
        <p14:creationId xmlns:p14="http://schemas.microsoft.com/office/powerpoint/2010/main" val="172669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Feature Selection (1 </a:t>
            </a:r>
            <a:r>
              <a:rPr lang="en-US"/>
              <a:t>of </a:t>
            </a:r>
            <a:r>
              <a:rPr lang="en-US" smtClean="0"/>
              <a:t>3)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858" y="1874678"/>
            <a:ext cx="7476741" cy="47420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79252" y="1964262"/>
            <a:ext cx="22911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i="1" u="sng" dirty="0" smtClean="0">
                <a:solidFill>
                  <a:schemeClr val="accent1"/>
                </a:solidFill>
              </a:rPr>
              <a:t>Baseline Data</a:t>
            </a:r>
          </a:p>
          <a:p>
            <a:pPr lvl="1"/>
            <a:r>
              <a:rPr lang="en-US" b="1" i="1" u="sng" dirty="0" smtClean="0">
                <a:solidFill>
                  <a:schemeClr val="accent1"/>
                </a:solidFill>
              </a:rPr>
              <a:t>Decision Tree</a:t>
            </a:r>
            <a:endParaRPr lang="en-US" b="1" i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5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Feature Selection </a:t>
            </a:r>
            <a:r>
              <a:rPr lang="en-US" dirty="0" smtClean="0"/>
              <a:t>(2 </a:t>
            </a:r>
            <a:r>
              <a:rPr lang="en-US" dirty="0"/>
              <a:t>of </a:t>
            </a:r>
            <a:r>
              <a:rPr lang="en-US" dirty="0" smtClean="0"/>
              <a:t>3)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542" y="1989662"/>
            <a:ext cx="7363395" cy="4618938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6262226" y="3202849"/>
            <a:ext cx="1980074" cy="141995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96972" y="2640093"/>
            <a:ext cx="2569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i="1" dirty="0">
                <a:solidFill>
                  <a:srgbClr val="00B050"/>
                </a:solidFill>
              </a:rPr>
              <a:t>c</a:t>
            </a:r>
            <a:r>
              <a:rPr lang="en-US" b="1" i="1" dirty="0" smtClean="0">
                <a:solidFill>
                  <a:srgbClr val="00B050"/>
                </a:solidFill>
              </a:rPr>
              <a:t>redit_balance / </a:t>
            </a:r>
            <a:r>
              <a:rPr lang="en-US" b="1" i="1" smtClean="0">
                <a:solidFill>
                  <a:srgbClr val="00B050"/>
                </a:solidFill>
              </a:rPr>
              <a:t>max_credit </a:t>
            </a:r>
            <a:r>
              <a:rPr lang="en-US" b="1" i="1">
                <a:solidFill>
                  <a:srgbClr val="00B050"/>
                </a:solidFill>
              </a:rPr>
              <a:t>(</a:t>
            </a:r>
            <a:r>
              <a:rPr lang="en-US" b="1" i="1" smtClean="0">
                <a:solidFill>
                  <a:srgbClr val="00B050"/>
                </a:solidFill>
              </a:rPr>
              <a:t>Sept)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68152" y="2065862"/>
            <a:ext cx="28372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i="1" u="sng" dirty="0" smtClean="0">
                <a:solidFill>
                  <a:schemeClr val="accent1"/>
                </a:solidFill>
              </a:rPr>
              <a:t>Feature Selected Data</a:t>
            </a:r>
          </a:p>
          <a:p>
            <a:pPr lvl="1"/>
            <a:r>
              <a:rPr lang="en-US" b="1" i="1" u="sng" dirty="0" smtClean="0">
                <a:solidFill>
                  <a:schemeClr val="accent1"/>
                </a:solidFill>
              </a:rPr>
              <a:t>Decision Tree</a:t>
            </a:r>
            <a:endParaRPr lang="en-US" b="1" i="1" u="sng" dirty="0">
              <a:solidFill>
                <a:schemeClr val="accent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238008" y="4582911"/>
            <a:ext cx="1980074" cy="141995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066808" y="4582910"/>
            <a:ext cx="1980074" cy="141995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32987" y="3937188"/>
            <a:ext cx="2569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i="1" dirty="0">
                <a:solidFill>
                  <a:schemeClr val="accent1"/>
                </a:solidFill>
              </a:rPr>
              <a:t>c</a:t>
            </a:r>
            <a:r>
              <a:rPr lang="en-US" b="1" i="1" dirty="0" smtClean="0">
                <a:solidFill>
                  <a:schemeClr val="accent1"/>
                </a:solidFill>
              </a:rPr>
              <a:t>redit_balance / max_credit </a:t>
            </a:r>
            <a:r>
              <a:rPr lang="en-US" b="1" i="1" dirty="0">
                <a:solidFill>
                  <a:schemeClr val="accent1"/>
                </a:solidFill>
              </a:rPr>
              <a:t>(</a:t>
            </a:r>
            <a:r>
              <a:rPr lang="en-US" b="1" i="1" dirty="0" smtClean="0">
                <a:solidFill>
                  <a:schemeClr val="accent1"/>
                </a:solidFill>
              </a:rPr>
              <a:t>Aug)</a:t>
            </a:r>
            <a:endParaRPr lang="en-US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9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Feature </a:t>
            </a:r>
            <a:r>
              <a:rPr lang="en-US" dirty="0" smtClean="0"/>
              <a:t>Selection (3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3047999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Mixed results – </a:t>
            </a:r>
            <a:r>
              <a:rPr lang="en-US" dirty="0" smtClean="0"/>
              <a:t>may be overfit; differences not statistically significant</a:t>
            </a:r>
            <a:endParaRPr lang="en-US" dirty="0" smtClean="0"/>
          </a:p>
          <a:p>
            <a:r>
              <a:rPr lang="en-US" dirty="0" smtClean="0"/>
              <a:t>Did not attempt to remove features (23 is a low cardinality already)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12715"/>
              </p:ext>
            </p:extLst>
          </p:nvPr>
        </p:nvGraphicFramePr>
        <p:xfrm>
          <a:off x="4041769" y="1985656"/>
          <a:ext cx="490379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090"/>
                <a:gridCol w="1342352"/>
                <a:gridCol w="13423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 variables</a:t>
                      </a:r>
                    </a:p>
                    <a:p>
                      <a:r>
                        <a:rPr lang="en-US" dirty="0" smtClean="0"/>
                        <a:t>ROC_AUC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 variables</a:t>
                      </a:r>
                    </a:p>
                    <a:p>
                      <a:r>
                        <a:rPr lang="en-US" dirty="0" smtClean="0"/>
                        <a:t>ROC_AUC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Naïve Bayesian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74.82%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74.71%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Discriminant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73.04%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72.89%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Logistic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66.58%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66.76%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Classification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61.08%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61.11%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K-Nearest</a:t>
                      </a:r>
                      <a:r>
                        <a:rPr lang="en-US" baseline="0" dirty="0" smtClean="0"/>
                        <a:t> Neighbor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61.12%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61.12%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7390336" y="3758692"/>
            <a:ext cx="1075037" cy="32999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6245" y="3442360"/>
            <a:ext cx="27036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i="1" dirty="0" smtClean="0">
                <a:solidFill>
                  <a:schemeClr val="accent3"/>
                </a:solidFill>
              </a:rPr>
              <a:t>Changed tree (but didn’t </a:t>
            </a:r>
            <a:r>
              <a:rPr lang="en-US" b="1" i="1" smtClean="0">
                <a:solidFill>
                  <a:schemeClr val="accent3"/>
                </a:solidFill>
              </a:rPr>
              <a:t>drastically improve </a:t>
            </a:r>
            <a:r>
              <a:rPr lang="en-US" b="1" i="1" dirty="0" smtClean="0">
                <a:solidFill>
                  <a:schemeClr val="accent3"/>
                </a:solidFill>
              </a:rPr>
              <a:t>accuracy )</a:t>
            </a:r>
            <a:endParaRPr lang="en-US" b="1" i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03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233546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 smtClean="0"/>
              <a:t>Only 22% of cardholders default, so {ŷ = 0} yields similar error rate to models</a:t>
            </a:r>
          </a:p>
          <a:p>
            <a:r>
              <a:rPr lang="en-US" dirty="0" smtClean="0"/>
              <a:t>Better measures: </a:t>
            </a:r>
          </a:p>
          <a:p>
            <a:pPr lvl="1"/>
            <a:r>
              <a:rPr lang="en-US" dirty="0" smtClean="0"/>
              <a:t>area ratio of lift chart / </a:t>
            </a:r>
            <a:r>
              <a:rPr lang="en-US" b="1" i="1" dirty="0" smtClean="0">
                <a:solidFill>
                  <a:srgbClr val="00B050"/>
                </a:solidFill>
              </a:rPr>
              <a:t>ROC area under </a:t>
            </a:r>
            <a:r>
              <a:rPr lang="en-US" b="1" i="1" dirty="0" smtClean="0">
                <a:solidFill>
                  <a:srgbClr val="00B050"/>
                </a:solidFill>
              </a:rPr>
              <a:t>curve</a:t>
            </a:r>
          </a:p>
          <a:p>
            <a:pPr lvl="2"/>
            <a:r>
              <a:rPr lang="en-US" i="1" dirty="0" smtClean="0"/>
              <a:t>ROC_AUC 1 = Perfect fit; .5 = random guess</a:t>
            </a:r>
            <a:endParaRPr lang="en-US" i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39795"/>
              </p:ext>
            </p:extLst>
          </p:nvPr>
        </p:nvGraphicFramePr>
        <p:xfrm>
          <a:off x="1814509" y="3829051"/>
          <a:ext cx="51776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024"/>
                <a:gridCol w="1417320"/>
                <a:gridCol w="14173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Error_rate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ROC_AUC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Naïve Bayesian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Discriminant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Logistic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Classification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K-Nearest</a:t>
                      </a:r>
                      <a:r>
                        <a:rPr lang="en-US" baseline="0" dirty="0" smtClean="0"/>
                        <a:t> Neighbor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5384114" y="4150153"/>
            <a:ext cx="1075037" cy="195963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94078" y="6171641"/>
            <a:ext cx="3539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i="1" dirty="0" smtClean="0">
                <a:solidFill>
                  <a:srgbClr val="00B050"/>
                </a:solidFill>
              </a:rPr>
              <a:t>Better measure of model accuracy than error_rate -&gt;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Accuracy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176" y="3138985"/>
            <a:ext cx="5005824" cy="375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7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all Misclassifications are Equal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2743311"/>
              </p:ext>
            </p:extLst>
          </p:nvPr>
        </p:nvGraphicFramePr>
        <p:xfrm>
          <a:off x="3716818" y="3047021"/>
          <a:ext cx="558099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0497"/>
                <a:gridCol w="27904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22,296 </a:t>
                      </a: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(model correctly</a:t>
                      </a:r>
                      <a:r>
                        <a:rPr lang="en-US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00B050"/>
                          </a:solidFill>
                        </a:rPr>
                        <a:t>predicted non-default)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1,068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(false positive)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4,426 </a:t>
                      </a:r>
                    </a:p>
                    <a:p>
                      <a:r>
                        <a:rPr lang="en-US" dirty="0" smtClean="0"/>
                        <a:t>(false negative)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2,210 </a:t>
                      </a: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(model correctly </a:t>
                      </a: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predicted default)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946000" y="5088656"/>
            <a:ext cx="33084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i="1" dirty="0" smtClean="0">
                <a:solidFill>
                  <a:schemeClr val="accent1"/>
                </a:solidFill>
              </a:rPr>
              <a:t>Error rate of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</a:rPr>
              <a:t>K-Nearest Neighbor model </a:t>
            </a:r>
          </a:p>
          <a:p>
            <a:pPr lvl="1"/>
            <a:r>
              <a:rPr lang="en-US" i="1" dirty="0">
                <a:solidFill>
                  <a:schemeClr val="accent1"/>
                </a:solidFill>
              </a:rPr>
              <a:t>h</a:t>
            </a:r>
            <a:r>
              <a:rPr lang="en-US" i="1" dirty="0" smtClean="0">
                <a:solidFill>
                  <a:schemeClr val="accent1"/>
                </a:solidFill>
              </a:rPr>
              <a:t>ere was 18.3%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1800250" y="3735279"/>
            <a:ext cx="26508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u="sng" smtClean="0"/>
              <a:t>Actual Class</a:t>
            </a:r>
            <a:endParaRPr lang="en-US" sz="2400" b="1" u="sng" dirty="0"/>
          </a:p>
        </p:txBody>
      </p:sp>
      <p:sp>
        <p:nvSpPr>
          <p:cNvPr id="12" name="Oval 11"/>
          <p:cNvSpPr/>
          <p:nvPr/>
        </p:nvSpPr>
        <p:spPr>
          <a:xfrm>
            <a:off x="6262048" y="3072421"/>
            <a:ext cx="2044700" cy="8412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80774" y="2622508"/>
            <a:ext cx="56983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i="1" dirty="0" smtClean="0">
                <a:solidFill>
                  <a:srgbClr val="FF0000"/>
                </a:solidFill>
              </a:rPr>
              <a:t>*Error represents </a:t>
            </a:r>
            <a:r>
              <a:rPr lang="en-US" i="1" u="sng" dirty="0" smtClean="0">
                <a:solidFill>
                  <a:srgbClr val="FF0000"/>
                </a:solidFill>
              </a:rPr>
              <a:t>major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loss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	</a:t>
            </a:r>
            <a:r>
              <a:rPr lang="en-US" i="1" dirty="0" smtClean="0">
                <a:solidFill>
                  <a:srgbClr val="FF0000"/>
                </a:solidFill>
              </a:rPr>
              <a:t>			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from default on debt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429948" y="4034555"/>
            <a:ext cx="2044700" cy="8412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23830" y="4957912"/>
            <a:ext cx="5698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i="1" dirty="0" smtClean="0">
                <a:solidFill>
                  <a:srgbClr val="FF0000"/>
                </a:solidFill>
              </a:rPr>
              <a:t>*Error represents </a:t>
            </a:r>
            <a:r>
              <a:rPr lang="en-US" i="1" u="sng" dirty="0" smtClean="0">
                <a:solidFill>
                  <a:srgbClr val="FF0000"/>
                </a:solidFill>
              </a:rPr>
              <a:t>minor</a:t>
            </a:r>
            <a:r>
              <a:rPr lang="en-US" i="1" dirty="0" smtClean="0">
                <a:solidFill>
                  <a:srgbClr val="FF0000"/>
                </a:solidFill>
              </a:rPr>
              <a:t> lost revenue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45278" y="2437931"/>
            <a:ext cx="26508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400" b="1" u="sng" dirty="0" smtClean="0"/>
              <a:t>Predicted Class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131309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931</TotalTime>
  <Words>614</Words>
  <Application>Microsoft Macintosh PowerPoint</Application>
  <PresentationFormat>Widescreen</PresentationFormat>
  <Paragraphs>182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Corbel</vt:lpstr>
      <vt:lpstr>华文楷体</vt:lpstr>
      <vt:lpstr>Parallax</vt:lpstr>
      <vt:lpstr>Predicting  Credit Card Defaults</vt:lpstr>
      <vt:lpstr>Description of the Data</vt:lpstr>
      <vt:lpstr>Baseline Methods</vt:lpstr>
      <vt:lpstr>Improvements Attempted</vt:lpstr>
      <vt:lpstr>Experiment: Feature Selection (1 of 3)</vt:lpstr>
      <vt:lpstr>Experiment: Feature Selection (2 of 3)</vt:lpstr>
      <vt:lpstr>Experiment: Feature Selection (3 of 3)</vt:lpstr>
      <vt:lpstr>Model Accuracy</vt:lpstr>
      <vt:lpstr>Not all Misclassifications are Equal</vt:lpstr>
      <vt:lpstr>Experiment: 10-fold cross validation</vt:lpstr>
      <vt:lpstr>Experiment: PCA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Kingsley Brown</dc:creator>
  <cp:lastModifiedBy>Jason Kingsley Brown</cp:lastModifiedBy>
  <cp:revision>76</cp:revision>
  <dcterms:created xsi:type="dcterms:W3CDTF">2016-03-06T17:25:59Z</dcterms:created>
  <dcterms:modified xsi:type="dcterms:W3CDTF">2016-03-08T19:05:25Z</dcterms:modified>
</cp:coreProperties>
</file>